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88" r:id="rId10"/>
    <p:sldId id="285" r:id="rId11"/>
    <p:sldId id="291" r:id="rId12"/>
    <p:sldId id="264" r:id="rId13"/>
    <p:sldId id="268" r:id="rId14"/>
    <p:sldId id="265" r:id="rId15"/>
    <p:sldId id="287" r:id="rId16"/>
    <p:sldId id="271" r:id="rId17"/>
    <p:sldId id="273" r:id="rId18"/>
    <p:sldId id="275" r:id="rId19"/>
    <p:sldId id="276" r:id="rId20"/>
    <p:sldId id="277" r:id="rId21"/>
    <p:sldId id="278" r:id="rId22"/>
    <p:sldId id="279" r:id="rId23"/>
    <p:sldId id="280" r:id="rId24"/>
    <p:sldId id="284" r:id="rId25"/>
    <p:sldId id="296" r:id="rId26"/>
    <p:sldId id="286" r:id="rId27"/>
    <p:sldId id="289" r:id="rId28"/>
    <p:sldId id="293" r:id="rId29"/>
    <p:sldId id="294" r:id="rId30"/>
    <p:sldId id="295" r:id="rId31"/>
    <p:sldId id="292" r:id="rId32"/>
    <p:sldId id="290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ck, Daniel" initials="MD" lastIdx="1" clrIdx="0">
    <p:extLst>
      <p:ext uri="{19B8F6BF-5375-455C-9EA6-DF929625EA0E}">
        <p15:presenceInfo xmlns:p15="http://schemas.microsoft.com/office/powerpoint/2012/main" userId="S-1-5-21-2052111302-1897051121-725345543-205450" providerId="AD"/>
      </p:ext>
    </p:extLst>
  </p:cmAuthor>
  <p:cmAuthor id="2" name="dan mock" initials="dm" lastIdx="1" clrIdx="1">
    <p:extLst>
      <p:ext uri="{19B8F6BF-5375-455C-9EA6-DF929625EA0E}">
        <p15:presenceInfo xmlns:p15="http://schemas.microsoft.com/office/powerpoint/2012/main" userId="06f27076de9e46d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92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9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2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F5268C-A483-428E-A086-DAA580A0D0F4}" type="datetimeFigureOut">
              <a:rPr lang="en-US" smtClean="0"/>
              <a:t>2017/01/15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C2497-EB8E-4BDD-87B5-8AA3AFA3E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0496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2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60E360-F60D-40BA-A97E-49974B6E7041}" type="datetimeFigureOut">
              <a:rPr lang="en-US" smtClean="0"/>
              <a:t>2017/01/15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457B3F-8E70-4FFB-B3B5-269A00CB5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123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Talk about the relation between</a:t>
            </a:r>
            <a:r>
              <a:rPr lang="en-US" baseline="0" dirty="0" smtClean="0"/>
              <a:t> files, buffers, and windows.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457B3F-8E70-4FFB-B3B5-269A00CB5BF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498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CTRL-w </a:t>
            </a:r>
            <a:r>
              <a:rPr lang="en-US" dirty="0" err="1" smtClean="0"/>
              <a:t>CTRL-w</a:t>
            </a:r>
            <a:r>
              <a:rPr lang="en-US" dirty="0" smtClean="0"/>
              <a:t> is</a:t>
            </a:r>
            <a:r>
              <a:rPr lang="en-US" baseline="0" dirty="0" smtClean="0"/>
              <a:t> a shortcut for switching to the next window.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457B3F-8E70-4FFB-B3B5-269A00CB5BF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394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source: https://coderwall.com/p/q-1lhw/vim-movement-shortcuts-wallpaper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457B3F-8E70-4FFB-B3B5-269A00CB5BF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141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Open ex.cpp in terminal and complete the problem.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457B3F-8E70-4FFB-B3B5-269A00CB5BF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7668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457B3F-8E70-4FFB-B3B5-269A00CB5BFE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476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51458-2B76-477A-9F11-0F0248D3D274}" type="datetimeFigureOut">
              <a:rPr lang="en-US" smtClean="0"/>
              <a:t>2017/01/15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D9C5-9CEE-4488-BF44-115AC887D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75368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51458-2B76-477A-9F11-0F0248D3D274}" type="datetimeFigureOut">
              <a:rPr lang="en-US" smtClean="0"/>
              <a:t>2017/01/15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D9C5-9CEE-4488-BF44-115AC887D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226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51458-2B76-477A-9F11-0F0248D3D274}" type="datetimeFigureOut">
              <a:rPr lang="en-US" smtClean="0"/>
              <a:t>2017/01/15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D9C5-9CEE-4488-BF44-115AC887D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331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51458-2B76-477A-9F11-0F0248D3D274}" type="datetimeFigureOut">
              <a:rPr lang="en-US" smtClean="0"/>
              <a:t>2017/01/15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D9C5-9CEE-4488-BF44-115AC887D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341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51458-2B76-477A-9F11-0F0248D3D274}" type="datetimeFigureOut">
              <a:rPr lang="en-US" smtClean="0"/>
              <a:t>2017/01/15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D9C5-9CEE-4488-BF44-115AC887D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17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51458-2B76-477A-9F11-0F0248D3D274}" type="datetimeFigureOut">
              <a:rPr lang="en-US" smtClean="0"/>
              <a:t>2017/01/15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D9C5-9CEE-4488-BF44-115AC887D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399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51458-2B76-477A-9F11-0F0248D3D274}" type="datetimeFigureOut">
              <a:rPr lang="en-US" smtClean="0"/>
              <a:t>2017/01/15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D9C5-9CEE-4488-BF44-115AC887D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36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51458-2B76-477A-9F11-0F0248D3D274}" type="datetimeFigureOut">
              <a:rPr lang="en-US" smtClean="0"/>
              <a:t>2017/01/15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D9C5-9CEE-4488-BF44-115AC887D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176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51458-2B76-477A-9F11-0F0248D3D274}" type="datetimeFigureOut">
              <a:rPr lang="en-US" smtClean="0"/>
              <a:t>2017/01/15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D9C5-9CEE-4488-BF44-115AC887D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15311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51458-2B76-477A-9F11-0F0248D3D274}" type="datetimeFigureOut">
              <a:rPr lang="en-US" smtClean="0"/>
              <a:t>2017/01/15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D9C5-9CEE-4488-BF44-115AC887D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39457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51458-2B76-477A-9F11-0F0248D3D274}" type="datetimeFigureOut">
              <a:rPr lang="en-US" smtClean="0"/>
              <a:t>2017/01/15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D9C5-9CEE-4488-BF44-115AC887D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742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51458-2B76-477A-9F11-0F0248D3D274}" type="datetimeFigureOut">
              <a:rPr lang="en-US" smtClean="0"/>
              <a:t>2017/01/15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BD9C5-9CEE-4488-BF44-115AC887D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983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vim basics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Vi </a:t>
            </a:r>
            <a:r>
              <a:rPr lang="en-US" dirty="0" err="1" smtClean="0"/>
              <a:t>IMproved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88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Navigation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not in Insert mode, each of the following commands moves the cursor one character in a direction.</a:t>
            </a:r>
          </a:p>
          <a:p>
            <a:pPr lvl="1"/>
            <a:r>
              <a:rPr lang="en-US" b="1" dirty="0" smtClean="0"/>
              <a:t>h</a:t>
            </a:r>
            <a:r>
              <a:rPr lang="en-US" dirty="0" smtClean="0"/>
              <a:t> – Left.</a:t>
            </a:r>
          </a:p>
          <a:p>
            <a:pPr lvl="1"/>
            <a:r>
              <a:rPr lang="en-US" b="1" dirty="0" smtClean="0"/>
              <a:t>j</a:t>
            </a:r>
            <a:r>
              <a:rPr lang="en-US" dirty="0" smtClean="0"/>
              <a:t> – Down.</a:t>
            </a:r>
          </a:p>
          <a:p>
            <a:pPr lvl="1"/>
            <a:r>
              <a:rPr lang="en-US" b="1" dirty="0" smtClean="0"/>
              <a:t>k</a:t>
            </a:r>
            <a:r>
              <a:rPr lang="en-US" dirty="0" smtClean="0"/>
              <a:t> – Up.</a:t>
            </a:r>
          </a:p>
          <a:p>
            <a:pPr lvl="1"/>
            <a:r>
              <a:rPr lang="en-US" b="1" dirty="0" smtClean="0"/>
              <a:t>l</a:t>
            </a:r>
            <a:r>
              <a:rPr lang="en-US" dirty="0" smtClean="0"/>
              <a:t> – Right (an L).</a:t>
            </a:r>
          </a:p>
          <a:p>
            <a:r>
              <a:rPr lang="en-US" dirty="0" smtClean="0"/>
              <a:t>To move by a word.</a:t>
            </a:r>
          </a:p>
          <a:p>
            <a:pPr lvl="1"/>
            <a:r>
              <a:rPr lang="en-US" b="1" dirty="0" smtClean="0"/>
              <a:t>b</a:t>
            </a:r>
            <a:r>
              <a:rPr lang="en-US" dirty="0" smtClean="0"/>
              <a:t> – Backward.</a:t>
            </a:r>
          </a:p>
          <a:p>
            <a:pPr lvl="1"/>
            <a:r>
              <a:rPr lang="en-US" b="1" dirty="0"/>
              <a:t>w</a:t>
            </a:r>
            <a:r>
              <a:rPr lang="en-US" dirty="0" smtClean="0"/>
              <a:t> – Forward.</a:t>
            </a:r>
          </a:p>
          <a:p>
            <a:r>
              <a:rPr lang="en-US" b="1" dirty="0" smtClean="0"/>
              <a:t>gg</a:t>
            </a:r>
            <a:r>
              <a:rPr lang="en-US" dirty="0" smtClean="0"/>
              <a:t> goes to the first line of file, </a:t>
            </a:r>
            <a:r>
              <a:rPr lang="en-US" b="1" dirty="0" smtClean="0"/>
              <a:t>G</a:t>
            </a:r>
            <a:r>
              <a:rPr lang="en-US" dirty="0" smtClean="0"/>
              <a:t> the last.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95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08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use vim?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vim is operated in several modes.</a:t>
            </a:r>
          </a:p>
          <a:p>
            <a:pPr lvl="1"/>
            <a:r>
              <a:rPr lang="en-US" dirty="0" smtClean="0"/>
              <a:t>normal (command)</a:t>
            </a:r>
          </a:p>
          <a:p>
            <a:pPr lvl="1"/>
            <a:r>
              <a:rPr lang="en-US" dirty="0" smtClean="0"/>
              <a:t>insert</a:t>
            </a:r>
          </a:p>
          <a:p>
            <a:pPr lvl="1"/>
            <a:r>
              <a:rPr lang="en-US" dirty="0" smtClean="0"/>
              <a:t>visual</a:t>
            </a:r>
          </a:p>
          <a:p>
            <a:pPr lvl="1"/>
            <a:r>
              <a:rPr lang="en-US" dirty="0" smtClean="0"/>
              <a:t>etc.</a:t>
            </a:r>
          </a:p>
          <a:p>
            <a:r>
              <a:rPr lang="en-US" dirty="0" smtClean="0"/>
              <a:t>We will only focus on normal, insert, and visual mode.</a:t>
            </a:r>
          </a:p>
          <a:p>
            <a:r>
              <a:rPr lang="en-US" dirty="0" smtClean="0"/>
              <a:t>To switch between modes, press </a:t>
            </a:r>
            <a:r>
              <a:rPr lang="en-US" b="1" dirty="0" smtClean="0"/>
              <a:t>ESC</a:t>
            </a:r>
            <a:r>
              <a:rPr lang="en-US" dirty="0" smtClean="0"/>
              <a:t> to go to normal mode, and then enter the command that starts the mode you wish to be in.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77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(command)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Normal mode is where we enter commands.</a:t>
            </a:r>
          </a:p>
          <a:p>
            <a:r>
              <a:rPr lang="en-US" dirty="0" smtClean="0"/>
              <a:t>Commands can do a variety of things.</a:t>
            </a:r>
          </a:p>
          <a:p>
            <a:pPr lvl="1"/>
            <a:r>
              <a:rPr lang="en-US" dirty="0" smtClean="0"/>
              <a:t>Enter another mode.</a:t>
            </a:r>
          </a:p>
          <a:p>
            <a:pPr lvl="1"/>
            <a:r>
              <a:rPr lang="en-US" dirty="0" smtClean="0"/>
              <a:t>Copy, paste, and delete text.</a:t>
            </a:r>
          </a:p>
          <a:p>
            <a:pPr lvl="1"/>
            <a:r>
              <a:rPr lang="en-US" dirty="0" smtClean="0"/>
              <a:t>Search for text.</a:t>
            </a:r>
          </a:p>
          <a:p>
            <a:pPr lvl="1"/>
            <a:r>
              <a:rPr lang="en-US" dirty="0" smtClean="0"/>
              <a:t>Set options.</a:t>
            </a:r>
          </a:p>
          <a:p>
            <a:pPr lvl="1"/>
            <a:r>
              <a:rPr lang="en-US" dirty="0" smtClean="0"/>
              <a:t>And much more.</a:t>
            </a:r>
          </a:p>
        </p:txBody>
      </p:sp>
    </p:spTree>
    <p:extLst>
      <p:ext uri="{BB962C8B-B14F-4D97-AF65-F5344CB8AC3E}">
        <p14:creationId xmlns:p14="http://schemas.microsoft.com/office/powerpoint/2010/main" val="33448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</a:t>
            </a:r>
            <a:r>
              <a:rPr lang="en-US" dirty="0" smtClean="0"/>
              <a:t>ets us insert </a:t>
            </a:r>
            <a:r>
              <a:rPr lang="en-US" b="1" i="1" dirty="0" smtClean="0"/>
              <a:t>new</a:t>
            </a:r>
            <a:r>
              <a:rPr lang="en-US" dirty="0" smtClean="0"/>
              <a:t> text into a file.</a:t>
            </a:r>
          </a:p>
          <a:p>
            <a:r>
              <a:rPr lang="en-US" dirty="0" smtClean="0"/>
              <a:t>While in Normal mode, press </a:t>
            </a:r>
            <a:r>
              <a:rPr lang="en-US" b="1" dirty="0" smtClean="0"/>
              <a:t>i</a:t>
            </a:r>
            <a:r>
              <a:rPr lang="en-US" dirty="0" smtClean="0"/>
              <a:t>, </a:t>
            </a:r>
            <a:r>
              <a:rPr lang="en-US" b="1" dirty="0" smtClean="0"/>
              <a:t>a</a:t>
            </a:r>
            <a:r>
              <a:rPr lang="en-US" dirty="0" smtClean="0"/>
              <a:t>, </a:t>
            </a:r>
            <a:r>
              <a:rPr lang="en-US" b="1" dirty="0" smtClean="0"/>
              <a:t>o</a:t>
            </a:r>
            <a:r>
              <a:rPr lang="en-US" dirty="0" smtClean="0"/>
              <a:t>, </a:t>
            </a:r>
            <a:r>
              <a:rPr lang="en-US" b="1" dirty="0" smtClean="0"/>
              <a:t>I</a:t>
            </a:r>
            <a:r>
              <a:rPr lang="en-US" dirty="0" smtClean="0"/>
              <a:t>, </a:t>
            </a:r>
            <a:r>
              <a:rPr lang="en-US" b="1" dirty="0" smtClean="0"/>
              <a:t>A</a:t>
            </a:r>
            <a:r>
              <a:rPr lang="en-US" dirty="0" smtClean="0"/>
              <a:t>, or </a:t>
            </a:r>
            <a:r>
              <a:rPr lang="en-US" b="1" dirty="0" smtClean="0"/>
              <a:t>O</a:t>
            </a:r>
            <a:r>
              <a:rPr lang="en-US" dirty="0" smtClean="0"/>
              <a:t> to enter Insert mode.</a:t>
            </a:r>
          </a:p>
          <a:p>
            <a:r>
              <a:rPr lang="en-US" dirty="0" smtClean="0"/>
              <a:t>The only difference in the options is where we begin inserting text.</a:t>
            </a:r>
          </a:p>
          <a:p>
            <a:pPr lvl="1"/>
            <a:r>
              <a:rPr lang="en-US" b="1" dirty="0" smtClean="0"/>
              <a:t>i</a:t>
            </a:r>
            <a:r>
              <a:rPr lang="en-US" dirty="0" smtClean="0"/>
              <a:t> – Before </a:t>
            </a:r>
            <a:r>
              <a:rPr lang="en-US" dirty="0" smtClean="0"/>
              <a:t>cursor.</a:t>
            </a:r>
          </a:p>
          <a:p>
            <a:pPr lvl="1"/>
            <a:r>
              <a:rPr lang="en-US" b="1" dirty="0" smtClean="0"/>
              <a:t>a</a:t>
            </a:r>
            <a:r>
              <a:rPr lang="en-US" dirty="0" smtClean="0"/>
              <a:t> </a:t>
            </a:r>
            <a:r>
              <a:rPr lang="en-US" dirty="0" smtClean="0"/>
              <a:t>– </a:t>
            </a:r>
            <a:r>
              <a:rPr lang="en-US" dirty="0"/>
              <a:t>A</a:t>
            </a:r>
            <a:r>
              <a:rPr lang="en-US" dirty="0" smtClean="0"/>
              <a:t>fter </a:t>
            </a:r>
            <a:r>
              <a:rPr lang="en-US" dirty="0" smtClean="0"/>
              <a:t>cursor.</a:t>
            </a:r>
            <a:endParaRPr lang="en-US" dirty="0" smtClean="0"/>
          </a:p>
          <a:p>
            <a:pPr lvl="1"/>
            <a:r>
              <a:rPr lang="en-US" b="1" dirty="0" smtClean="0"/>
              <a:t>I</a:t>
            </a:r>
            <a:r>
              <a:rPr lang="en-US" dirty="0" smtClean="0"/>
              <a:t> – Before beginning </a:t>
            </a:r>
            <a:r>
              <a:rPr lang="en-US" dirty="0" smtClean="0"/>
              <a:t>of line</a:t>
            </a:r>
            <a:r>
              <a:rPr lang="en-US" dirty="0" smtClean="0"/>
              <a:t>.</a:t>
            </a:r>
          </a:p>
          <a:p>
            <a:pPr lvl="1"/>
            <a:r>
              <a:rPr lang="en-US" b="1" dirty="0" smtClean="0"/>
              <a:t>A</a:t>
            </a:r>
            <a:r>
              <a:rPr lang="en-US" dirty="0" smtClean="0"/>
              <a:t> – </a:t>
            </a:r>
            <a:r>
              <a:rPr lang="en-US" dirty="0"/>
              <a:t>A</a:t>
            </a:r>
            <a:r>
              <a:rPr lang="en-US" dirty="0" smtClean="0"/>
              <a:t>fter end </a:t>
            </a:r>
            <a:r>
              <a:rPr lang="en-US" dirty="0" smtClean="0"/>
              <a:t>of line</a:t>
            </a:r>
            <a:r>
              <a:rPr lang="en-US" dirty="0" smtClean="0"/>
              <a:t>.</a:t>
            </a:r>
          </a:p>
          <a:p>
            <a:pPr lvl="1"/>
            <a:r>
              <a:rPr lang="en-US" b="1" dirty="0" smtClean="0"/>
              <a:t>o</a:t>
            </a:r>
            <a:r>
              <a:rPr lang="en-US" dirty="0" smtClean="0"/>
              <a:t> – </a:t>
            </a:r>
            <a:r>
              <a:rPr lang="en-US" dirty="0"/>
              <a:t>B</a:t>
            </a:r>
            <a:r>
              <a:rPr lang="en-US" dirty="0" smtClean="0"/>
              <a:t>elow </a:t>
            </a:r>
            <a:r>
              <a:rPr lang="en-US" dirty="0" smtClean="0"/>
              <a:t>line </a:t>
            </a:r>
            <a:r>
              <a:rPr lang="en-US" dirty="0" smtClean="0"/>
              <a:t>on newly created line.</a:t>
            </a:r>
          </a:p>
          <a:p>
            <a:pPr lvl="1"/>
            <a:r>
              <a:rPr lang="en-US" b="1" dirty="0" smtClean="0"/>
              <a:t>O</a:t>
            </a:r>
            <a:r>
              <a:rPr lang="en-US" dirty="0" smtClean="0"/>
              <a:t> – </a:t>
            </a:r>
            <a:r>
              <a:rPr lang="en-US" dirty="0" smtClean="0"/>
              <a:t>Above line </a:t>
            </a:r>
            <a:r>
              <a:rPr lang="en-US" dirty="0" smtClean="0"/>
              <a:t>on newly created line.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86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mode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you are in insert mode, any key you press will be put into the file at the cursor’s position.</a:t>
            </a:r>
          </a:p>
          <a:p>
            <a:r>
              <a:rPr lang="en-US" dirty="0" smtClean="0"/>
              <a:t>The exceptions are any </a:t>
            </a:r>
            <a:r>
              <a:rPr lang="en-US" b="1" dirty="0" smtClean="0"/>
              <a:t>CTRL-&lt;key&gt; </a:t>
            </a:r>
            <a:r>
              <a:rPr lang="en-US" dirty="0" smtClean="0"/>
              <a:t>and </a:t>
            </a:r>
            <a:r>
              <a:rPr lang="en-US" b="1" dirty="0" smtClean="0"/>
              <a:t>ALT-&lt;key&gt;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69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Lets us highlight text and perform commands on the highlighted text.</a:t>
            </a:r>
          </a:p>
          <a:p>
            <a:r>
              <a:rPr lang="en-US" dirty="0" smtClean="0"/>
              <a:t>There are three different highlighting methods.</a:t>
            </a:r>
          </a:p>
          <a:p>
            <a:pPr lvl="1"/>
            <a:r>
              <a:rPr lang="en-US" dirty="0" smtClean="0"/>
              <a:t>plain (as in vanilla) : </a:t>
            </a:r>
            <a:r>
              <a:rPr lang="en-US" b="1" dirty="0" smtClean="0"/>
              <a:t>v</a:t>
            </a:r>
          </a:p>
          <a:p>
            <a:pPr lvl="1"/>
            <a:r>
              <a:rPr lang="en-US" dirty="0" smtClean="0"/>
              <a:t>block : </a:t>
            </a:r>
            <a:r>
              <a:rPr lang="en-US" b="1" dirty="0" smtClean="0"/>
              <a:t>CTRL-v</a:t>
            </a:r>
          </a:p>
          <a:p>
            <a:pPr lvl="1"/>
            <a:r>
              <a:rPr lang="en-US" dirty="0" err="1" smtClean="0"/>
              <a:t>linewise</a:t>
            </a:r>
            <a:r>
              <a:rPr lang="en-US" dirty="0" smtClean="0"/>
              <a:t> : </a:t>
            </a:r>
            <a:r>
              <a:rPr lang="en-US" b="1" dirty="0" smtClean="0"/>
              <a:t>SHIFT-v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0445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Operators, counts, and motions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Many commands are just a mixture of an operator and a motion.</a:t>
            </a:r>
          </a:p>
          <a:p>
            <a:r>
              <a:rPr lang="en-US" dirty="0" smtClean="0"/>
              <a:t>Operator: Specifies what type of command we want to perform.</a:t>
            </a:r>
          </a:p>
          <a:p>
            <a:pPr lvl="1"/>
            <a:r>
              <a:rPr lang="en-US" b="1" dirty="0" smtClean="0"/>
              <a:t>d</a:t>
            </a:r>
            <a:r>
              <a:rPr lang="en-US" dirty="0" smtClean="0"/>
              <a:t> for delete, </a:t>
            </a:r>
            <a:r>
              <a:rPr lang="en-US" b="1" dirty="0" smtClean="0"/>
              <a:t>p</a:t>
            </a:r>
            <a:r>
              <a:rPr lang="en-US" dirty="0" smtClean="0"/>
              <a:t> for ‘paste’, …</a:t>
            </a:r>
          </a:p>
          <a:p>
            <a:r>
              <a:rPr lang="en-US" dirty="0" smtClean="0"/>
              <a:t>Motion: How the operator will be used.</a:t>
            </a:r>
          </a:p>
          <a:p>
            <a:pPr lvl="1"/>
            <a:r>
              <a:rPr lang="en-US" b="1" dirty="0" smtClean="0"/>
              <a:t>w</a:t>
            </a:r>
            <a:r>
              <a:rPr lang="en-US" dirty="0" smtClean="0"/>
              <a:t> – until start of next word, excluding its first character.</a:t>
            </a:r>
          </a:p>
          <a:p>
            <a:pPr lvl="1"/>
            <a:r>
              <a:rPr lang="en-US" b="1" dirty="0" smtClean="0"/>
              <a:t>e</a:t>
            </a:r>
            <a:r>
              <a:rPr lang="en-US" dirty="0" smtClean="0"/>
              <a:t> – to end of current word, including the last character.</a:t>
            </a:r>
          </a:p>
          <a:p>
            <a:pPr lvl="1"/>
            <a:r>
              <a:rPr lang="en-US" b="1" dirty="0" smtClean="0"/>
              <a:t>$</a:t>
            </a:r>
            <a:r>
              <a:rPr lang="en-US" dirty="0" smtClean="0"/>
              <a:t> - until end of line, including the last character.</a:t>
            </a:r>
          </a:p>
          <a:p>
            <a:pPr lvl="1"/>
            <a:r>
              <a:rPr lang="en-US" b="1" dirty="0" smtClean="0"/>
              <a:t>&lt;ARROW KEYS&gt; </a:t>
            </a:r>
            <a:r>
              <a:rPr lang="en-US" dirty="0" smtClean="0"/>
              <a:t>– try it out.</a:t>
            </a:r>
          </a:p>
          <a:p>
            <a:pPr lvl="1"/>
            <a:r>
              <a:rPr lang="en-US" dirty="0" smtClean="0"/>
              <a:t>Many more.</a:t>
            </a:r>
          </a:p>
          <a:p>
            <a:r>
              <a:rPr lang="en-US" dirty="0" smtClean="0"/>
              <a:t>Count: How many times to repeat a command.</a:t>
            </a:r>
          </a:p>
          <a:p>
            <a:pPr lvl="1"/>
            <a:r>
              <a:rPr lang="en-US" b="1" dirty="0" smtClean="0"/>
              <a:t>[&lt;count&gt;]&lt;command&gt;</a:t>
            </a:r>
            <a:r>
              <a:rPr lang="en-US" dirty="0" smtClean="0"/>
              <a:t>; i.e. </a:t>
            </a:r>
            <a:r>
              <a:rPr lang="en-US" b="1" dirty="0" smtClean="0"/>
              <a:t>2dw</a:t>
            </a:r>
            <a:r>
              <a:rPr lang="en-US" dirty="0" smtClean="0"/>
              <a:t> – delete 2 words</a:t>
            </a:r>
          </a:p>
        </p:txBody>
      </p:sp>
    </p:spTree>
    <p:extLst>
      <p:ext uri="{BB962C8B-B14F-4D97-AF65-F5344CB8AC3E}">
        <p14:creationId xmlns:p14="http://schemas.microsoft.com/office/powerpoint/2010/main" val="269950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Yank (copy): </a:t>
            </a:r>
            <a:r>
              <a:rPr lang="en-US" b="1" dirty="0" smtClean="0"/>
              <a:t>y&lt;motion</a:t>
            </a:r>
            <a:r>
              <a:rPr lang="en-US" b="1" dirty="0"/>
              <a:t>&gt;</a:t>
            </a:r>
            <a:endParaRPr lang="en-US" b="1" dirty="0" smtClean="0"/>
          </a:p>
          <a:p>
            <a:r>
              <a:rPr lang="en-US" dirty="0" smtClean="0"/>
              <a:t>Put (paste): </a:t>
            </a:r>
            <a:r>
              <a:rPr lang="en-US" b="1" dirty="0" smtClean="0"/>
              <a:t>p</a:t>
            </a:r>
          </a:p>
          <a:p>
            <a:r>
              <a:rPr lang="en-US" dirty="0" smtClean="0"/>
              <a:t>Delete: </a:t>
            </a:r>
            <a:r>
              <a:rPr lang="en-US" b="1" dirty="0" smtClean="0"/>
              <a:t>d&lt;motion</a:t>
            </a:r>
            <a:r>
              <a:rPr lang="en-US" b="1" dirty="0"/>
              <a:t>&gt;</a:t>
            </a:r>
            <a:endParaRPr lang="en-US" b="1" dirty="0" smtClean="0"/>
          </a:p>
          <a:p>
            <a:pPr lvl="1"/>
            <a:r>
              <a:rPr lang="en-US" dirty="0" smtClean="0"/>
              <a:t>Delete cursor character: </a:t>
            </a:r>
            <a:r>
              <a:rPr lang="en-US" b="1" dirty="0" smtClean="0"/>
              <a:t>x</a:t>
            </a:r>
          </a:p>
          <a:p>
            <a:r>
              <a:rPr lang="en-US" dirty="0" smtClean="0"/>
              <a:t>Undo: </a:t>
            </a:r>
            <a:r>
              <a:rPr lang="en-US" b="1" dirty="0" smtClean="0"/>
              <a:t>u</a:t>
            </a:r>
          </a:p>
          <a:p>
            <a:r>
              <a:rPr lang="en-US" dirty="0" smtClean="0"/>
              <a:t>Replace: </a:t>
            </a:r>
            <a:r>
              <a:rPr lang="en-US" b="1" dirty="0" smtClean="0"/>
              <a:t>r&lt;x&gt;</a:t>
            </a:r>
            <a:r>
              <a:rPr lang="en-US" dirty="0" smtClean="0"/>
              <a:t>, where </a:t>
            </a:r>
            <a:r>
              <a:rPr lang="en-US" b="1" dirty="0" smtClean="0"/>
              <a:t>&lt;x&gt;</a:t>
            </a:r>
            <a:r>
              <a:rPr lang="en-US" dirty="0" smtClean="0"/>
              <a:t> is the new character.</a:t>
            </a:r>
          </a:p>
          <a:p>
            <a:r>
              <a:rPr lang="en-US" dirty="0" smtClean="0"/>
              <a:t>Search: </a:t>
            </a:r>
            <a:r>
              <a:rPr lang="en-US" b="1" dirty="0" smtClean="0"/>
              <a:t>/&lt;</a:t>
            </a:r>
            <a:r>
              <a:rPr lang="en-US" b="1" dirty="0" err="1" smtClean="0"/>
              <a:t>sp</a:t>
            </a:r>
            <a:r>
              <a:rPr lang="en-US" b="1" dirty="0" smtClean="0"/>
              <a:t>&gt;</a:t>
            </a:r>
            <a:r>
              <a:rPr lang="en-US" dirty="0" smtClean="0"/>
              <a:t>, where </a:t>
            </a:r>
            <a:r>
              <a:rPr lang="en-US" b="1" dirty="0" smtClean="0"/>
              <a:t>&lt;</a:t>
            </a:r>
            <a:r>
              <a:rPr lang="en-US" b="1" dirty="0" err="1" smtClean="0"/>
              <a:t>sp</a:t>
            </a:r>
            <a:r>
              <a:rPr lang="en-US" b="1" dirty="0" smtClean="0"/>
              <a:t>&gt; </a:t>
            </a:r>
            <a:r>
              <a:rPr lang="en-US" dirty="0" smtClean="0"/>
              <a:t>is what you are searching for.</a:t>
            </a:r>
          </a:p>
          <a:p>
            <a:pPr lvl="1"/>
            <a:r>
              <a:rPr lang="en-US" dirty="0" smtClean="0"/>
              <a:t>i.e. </a:t>
            </a:r>
            <a:r>
              <a:rPr lang="en-US" b="1" dirty="0" smtClean="0"/>
              <a:t>/potato </a:t>
            </a:r>
            <a:r>
              <a:rPr lang="en-US" dirty="0" smtClean="0"/>
              <a:t>would find the next occurrence of the text: potato</a:t>
            </a:r>
          </a:p>
          <a:p>
            <a:pPr lvl="1"/>
            <a:r>
              <a:rPr lang="en-US" b="1" dirty="0" smtClean="0"/>
              <a:t>&lt;</a:t>
            </a:r>
            <a:r>
              <a:rPr lang="en-US" b="1" dirty="0" err="1" smtClean="0"/>
              <a:t>sp</a:t>
            </a:r>
            <a:r>
              <a:rPr lang="en-US" b="1" dirty="0" smtClean="0"/>
              <a:t>&gt; </a:t>
            </a:r>
            <a:r>
              <a:rPr lang="en-US" dirty="0" smtClean="0"/>
              <a:t>is a regular expression.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66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and replace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Suppose </a:t>
            </a:r>
            <a:r>
              <a:rPr lang="en-US" dirty="0" smtClean="0"/>
              <a:t>we have the file </a:t>
            </a:r>
            <a:r>
              <a:rPr lang="en-US" dirty="0" smtClean="0"/>
              <a:t>aside </a:t>
            </a:r>
            <a:r>
              <a:rPr lang="en-US" dirty="0" smtClean="0"/>
              <a:t>and we want to change the function to add two doubles and return a double. How could we efficiently change the code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80" y="6992933"/>
            <a:ext cx="6897063" cy="30484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5127" y="145278"/>
            <a:ext cx="5404204" cy="6575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3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vim?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 editor.</a:t>
            </a:r>
          </a:p>
          <a:p>
            <a:pPr lvl="1"/>
            <a:r>
              <a:rPr lang="en-US" dirty="0" smtClean="0"/>
              <a:t>Based off older editor; vi.</a:t>
            </a:r>
          </a:p>
          <a:p>
            <a:r>
              <a:rPr lang="en-US" dirty="0" smtClean="0"/>
              <a:t>Very efficient.</a:t>
            </a:r>
          </a:p>
          <a:p>
            <a:r>
              <a:rPr lang="en-US" dirty="0" smtClean="0"/>
              <a:t>Open source.</a:t>
            </a:r>
          </a:p>
          <a:p>
            <a:r>
              <a:rPr lang="en-US" dirty="0" smtClean="0"/>
              <a:t>Available for UNIX based distros, MAC, Windows, and others.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5727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search command </a:t>
            </a:r>
            <a:r>
              <a:rPr lang="en-US" b="1" dirty="0" smtClean="0"/>
              <a:t>/</a:t>
            </a:r>
            <a:r>
              <a:rPr lang="en-US" dirty="0" smtClean="0"/>
              <a:t> and search for </a:t>
            </a:r>
            <a:r>
              <a:rPr lang="en-US" dirty="0" err="1" smtClean="0"/>
              <a:t>int</a:t>
            </a:r>
            <a:r>
              <a:rPr lang="en-US" dirty="0" smtClean="0"/>
              <a:t> on current line: </a:t>
            </a:r>
            <a:r>
              <a:rPr lang="en-US" b="1" dirty="0" smtClean="0"/>
              <a:t>/</a:t>
            </a:r>
            <a:r>
              <a:rPr lang="en-US" b="1" dirty="0" err="1" smtClean="0"/>
              <a:t>int</a:t>
            </a:r>
            <a:endParaRPr lang="en-US" b="1" dirty="0" smtClean="0"/>
          </a:p>
          <a:p>
            <a:r>
              <a:rPr lang="en-US" dirty="0" smtClean="0"/>
              <a:t>The cursor is brought to the first character of the matched text.</a:t>
            </a:r>
          </a:p>
          <a:p>
            <a:r>
              <a:rPr lang="en-US" dirty="0" smtClean="0"/>
              <a:t>Use </a:t>
            </a:r>
            <a:r>
              <a:rPr lang="en-US" b="1" dirty="0" smtClean="0"/>
              <a:t>3x</a:t>
            </a:r>
            <a:r>
              <a:rPr lang="en-US" dirty="0" smtClean="0"/>
              <a:t> to delete 3 characters starting from the cursor position.</a:t>
            </a:r>
          </a:p>
          <a:p>
            <a:r>
              <a:rPr lang="en-US" dirty="0" smtClean="0"/>
              <a:t>Repeat until all instances of </a:t>
            </a:r>
            <a:r>
              <a:rPr lang="en-US" dirty="0" err="1" smtClean="0"/>
              <a:t>int</a:t>
            </a:r>
            <a:r>
              <a:rPr lang="en-US" dirty="0" smtClean="0"/>
              <a:t> are replaced.</a:t>
            </a:r>
          </a:p>
          <a:p>
            <a:r>
              <a:rPr lang="en-US" dirty="0" smtClean="0"/>
              <a:t>Drawbacks?</a:t>
            </a:r>
          </a:p>
          <a:p>
            <a:r>
              <a:rPr lang="en-US" dirty="0" smtClean="0"/>
              <a:t>Commands related to search.</a:t>
            </a:r>
          </a:p>
          <a:p>
            <a:pPr lvl="1"/>
            <a:r>
              <a:rPr lang="en-US" b="1" dirty="0" smtClean="0"/>
              <a:t>n</a:t>
            </a:r>
            <a:r>
              <a:rPr lang="en-US" dirty="0" smtClean="0"/>
              <a:t> – Next match forward starting from cursor position.</a:t>
            </a:r>
          </a:p>
          <a:p>
            <a:pPr lvl="1"/>
            <a:r>
              <a:rPr lang="en-US" b="1" dirty="0" smtClean="0"/>
              <a:t>N</a:t>
            </a:r>
            <a:r>
              <a:rPr lang="en-US" dirty="0" smtClean="0"/>
              <a:t> – Next match backward starting from cursor position.</a:t>
            </a:r>
          </a:p>
          <a:p>
            <a:pPr lvl="1"/>
            <a:r>
              <a:rPr lang="en-US" b="1" dirty="0" smtClean="0"/>
              <a:t>/</a:t>
            </a:r>
            <a:r>
              <a:rPr lang="en-US" dirty="0" smtClean="0"/>
              <a:t> - Just entering </a:t>
            </a:r>
            <a:r>
              <a:rPr lang="en-US" b="1" dirty="0" smtClean="0"/>
              <a:t>/</a:t>
            </a:r>
            <a:r>
              <a:rPr lang="en-US" dirty="0" smtClean="0"/>
              <a:t> is the same as </a:t>
            </a:r>
            <a:r>
              <a:rPr lang="en-US" b="1" dirty="0" smtClean="0"/>
              <a:t>n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757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Same process to find each instance of </a:t>
            </a:r>
            <a:r>
              <a:rPr lang="en-US" dirty="0" err="1" smtClean="0"/>
              <a:t>int</a:t>
            </a:r>
            <a:r>
              <a:rPr lang="en-US" dirty="0" smtClean="0"/>
              <a:t> we want to change.</a:t>
            </a:r>
          </a:p>
          <a:p>
            <a:r>
              <a:rPr lang="en-US" dirty="0" smtClean="0"/>
              <a:t>Use </a:t>
            </a:r>
            <a:r>
              <a:rPr lang="en-US" b="1" dirty="0" err="1" smtClean="0"/>
              <a:t>dw</a:t>
            </a:r>
            <a:r>
              <a:rPr lang="en-US" dirty="0" smtClean="0"/>
              <a:t> instead of </a:t>
            </a:r>
            <a:r>
              <a:rPr lang="en-US" b="1" dirty="0" smtClean="0"/>
              <a:t>3x</a:t>
            </a:r>
            <a:r>
              <a:rPr lang="en-US" dirty="0" smtClean="0"/>
              <a:t>, as </a:t>
            </a:r>
            <a:r>
              <a:rPr lang="en-US" b="1" dirty="0" err="1" smtClean="0"/>
              <a:t>dw</a:t>
            </a:r>
            <a:r>
              <a:rPr lang="en-US" dirty="0" smtClean="0"/>
              <a:t> is more </a:t>
            </a:r>
            <a:r>
              <a:rPr lang="en-US" i="1" dirty="0" smtClean="0"/>
              <a:t>portable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Still just as slow and inefficient as Method 1.</a:t>
            </a:r>
          </a:p>
          <a:p>
            <a:r>
              <a:rPr lang="en-US" dirty="0" smtClean="0"/>
              <a:t>Any better ideas?</a:t>
            </a:r>
          </a:p>
          <a:p>
            <a:pPr lvl="1"/>
            <a:r>
              <a:rPr lang="en-US" dirty="0" smtClean="0"/>
              <a:t>Think about features you might have used in Microsoft Word or Visual Studio.</a:t>
            </a:r>
          </a:p>
        </p:txBody>
      </p:sp>
    </p:spTree>
    <p:extLst>
      <p:ext uri="{BB962C8B-B14F-4D97-AF65-F5344CB8AC3E}">
        <p14:creationId xmlns:p14="http://schemas.microsoft.com/office/powerpoint/2010/main" val="302258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Substitute command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Works similarly to Find and Replace in Microsoft products.</a:t>
            </a:r>
          </a:p>
          <a:p>
            <a:r>
              <a:rPr lang="en-US" dirty="0" smtClean="0"/>
              <a:t>Supports regular expressions.</a:t>
            </a:r>
          </a:p>
          <a:p>
            <a:r>
              <a:rPr lang="en-US" dirty="0" smtClean="0"/>
              <a:t>The command is </a:t>
            </a:r>
            <a:r>
              <a:rPr lang="en-US" b="1" dirty="0" smtClean="0"/>
              <a:t>:s/&lt;old&gt;/&lt;new&gt;[/&lt;extra&gt;]</a:t>
            </a:r>
          </a:p>
          <a:p>
            <a:pPr lvl="1"/>
            <a:r>
              <a:rPr lang="en-US" b="1" dirty="0" smtClean="0"/>
              <a:t>&lt;old&gt;</a:t>
            </a:r>
            <a:r>
              <a:rPr lang="en-US" dirty="0" smtClean="0"/>
              <a:t> - The expression to search for.</a:t>
            </a:r>
          </a:p>
          <a:p>
            <a:pPr lvl="1"/>
            <a:r>
              <a:rPr lang="en-US" b="1" dirty="0" smtClean="0"/>
              <a:t>&lt;new&gt; </a:t>
            </a:r>
            <a:r>
              <a:rPr lang="en-US" dirty="0" smtClean="0"/>
              <a:t>- The expression to replace </a:t>
            </a:r>
            <a:r>
              <a:rPr lang="en-US" b="1" dirty="0" smtClean="0"/>
              <a:t>&lt;old&gt; </a:t>
            </a:r>
            <a:r>
              <a:rPr lang="en-US" dirty="0" smtClean="0"/>
              <a:t>with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208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Substitute command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more features you may find useful.</a:t>
            </a:r>
          </a:p>
          <a:p>
            <a:r>
              <a:rPr lang="en-US" b="1" dirty="0" smtClean="0"/>
              <a:t>:s/&lt;old&gt;/&lt;new&gt;/g</a:t>
            </a:r>
          </a:p>
          <a:p>
            <a:pPr lvl="1"/>
            <a:r>
              <a:rPr lang="en-US" dirty="0" smtClean="0"/>
              <a:t>Replace all instances on the current line.</a:t>
            </a:r>
          </a:p>
          <a:p>
            <a:r>
              <a:rPr lang="en-US" b="1" dirty="0" smtClean="0"/>
              <a:t>:%</a:t>
            </a:r>
            <a:r>
              <a:rPr lang="en-US" b="1" dirty="0" smtClean="0"/>
              <a:t>s/&lt;old&gt;/&lt;new&gt;/g</a:t>
            </a:r>
          </a:p>
          <a:p>
            <a:pPr lvl="1"/>
            <a:r>
              <a:rPr lang="en-US" dirty="0" smtClean="0"/>
              <a:t>Replace all instances in the entire file.</a:t>
            </a:r>
          </a:p>
          <a:p>
            <a:r>
              <a:rPr lang="en-US" b="1" dirty="0" smtClean="0"/>
              <a:t>:%s/&lt;old&gt;/&lt;new&gt;/</a:t>
            </a:r>
            <a:r>
              <a:rPr lang="en-US" b="1" dirty="0" err="1" smtClean="0"/>
              <a:t>gc</a:t>
            </a:r>
            <a:endParaRPr lang="en-US" b="1" dirty="0" smtClean="0"/>
          </a:p>
          <a:p>
            <a:pPr lvl="1"/>
            <a:r>
              <a:rPr lang="en-US" dirty="0" smtClean="0"/>
              <a:t>Same as previous, but prompt user to change at each instance.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82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command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set command turns options on or off.</a:t>
            </a:r>
          </a:p>
          <a:p>
            <a:r>
              <a:rPr lang="en-US" b="1" dirty="0" smtClean="0"/>
              <a:t>:set [no]&lt;option&gt;</a:t>
            </a:r>
          </a:p>
          <a:p>
            <a:r>
              <a:rPr lang="en-US" dirty="0" smtClean="0"/>
              <a:t>Put </a:t>
            </a:r>
            <a:r>
              <a:rPr lang="en-US" b="1" dirty="0" smtClean="0"/>
              <a:t>no</a:t>
            </a:r>
            <a:r>
              <a:rPr lang="en-US" dirty="0" smtClean="0"/>
              <a:t> before the option if you want to turn it off.</a:t>
            </a:r>
          </a:p>
          <a:p>
            <a:r>
              <a:rPr lang="en-US" dirty="0" smtClean="0"/>
              <a:t>More than just binary options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2982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</a:t>
            </a:r>
            <a:r>
              <a:rPr lang="en-US" dirty="0" smtClean="0"/>
              <a:t>command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Useful </a:t>
            </a:r>
            <a:r>
              <a:rPr lang="en-US" dirty="0" smtClean="0"/>
              <a:t>options to have enabled.</a:t>
            </a:r>
          </a:p>
          <a:p>
            <a:r>
              <a:rPr lang="en-US" b="1" dirty="0" smtClean="0"/>
              <a:t>number</a:t>
            </a:r>
            <a:r>
              <a:rPr lang="en-US" dirty="0" smtClean="0"/>
              <a:t> – Turn line numbering on (as seen in previous pictures)</a:t>
            </a:r>
          </a:p>
          <a:p>
            <a:r>
              <a:rPr lang="en-US" b="1" dirty="0" smtClean="0"/>
              <a:t>ruler</a:t>
            </a:r>
            <a:r>
              <a:rPr lang="en-US" dirty="0" smtClean="0"/>
              <a:t> – </a:t>
            </a:r>
            <a:r>
              <a:rPr lang="en-US" dirty="0" smtClean="0"/>
              <a:t>Shows </a:t>
            </a:r>
            <a:r>
              <a:rPr lang="en-US" dirty="0" smtClean="0"/>
              <a:t>cursor position in bottom right as well as % of file </a:t>
            </a:r>
            <a:r>
              <a:rPr lang="en-US" dirty="0" smtClean="0"/>
              <a:t>past.</a:t>
            </a:r>
            <a:endParaRPr lang="en-US" dirty="0" smtClean="0"/>
          </a:p>
          <a:p>
            <a:r>
              <a:rPr lang="en-US" b="1" dirty="0" err="1" smtClean="0"/>
              <a:t>tabstop</a:t>
            </a:r>
            <a:r>
              <a:rPr lang="en-US" b="1" dirty="0" smtClean="0"/>
              <a:t>=&lt;</a:t>
            </a:r>
            <a:r>
              <a:rPr lang="en-US" b="1" dirty="0" err="1" smtClean="0"/>
              <a:t>num</a:t>
            </a:r>
            <a:r>
              <a:rPr lang="en-US" b="1" dirty="0" smtClean="0"/>
              <a:t>&gt; </a:t>
            </a:r>
            <a:r>
              <a:rPr lang="en-US" dirty="0" smtClean="0"/>
              <a:t>- Number of characters a tab should take up.</a:t>
            </a:r>
          </a:p>
          <a:p>
            <a:r>
              <a:rPr lang="en-US" b="1" dirty="0" smtClean="0"/>
              <a:t>backspace=</a:t>
            </a:r>
            <a:r>
              <a:rPr lang="en-US" b="1" dirty="0" err="1" smtClean="0"/>
              <a:t>indent,eol,start</a:t>
            </a:r>
            <a:r>
              <a:rPr lang="en-US" dirty="0" smtClean="0"/>
              <a:t> – Gets backspace to work in Insert mode.</a:t>
            </a:r>
          </a:p>
        </p:txBody>
      </p:sp>
    </p:spTree>
    <p:extLst>
      <p:ext uri="{BB962C8B-B14F-4D97-AF65-F5344CB8AC3E}">
        <p14:creationId xmlns:p14="http://schemas.microsoft.com/office/powerpoint/2010/main" val="111004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command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options only persist until you close the file.</a:t>
            </a:r>
          </a:p>
          <a:p>
            <a:r>
              <a:rPr lang="en-US" dirty="0" smtClean="0"/>
              <a:t>To make them persistent, put them in your ~/.</a:t>
            </a:r>
            <a:r>
              <a:rPr lang="en-US" dirty="0" err="1" smtClean="0"/>
              <a:t>vimrc</a:t>
            </a:r>
            <a:r>
              <a:rPr lang="en-US" dirty="0" smtClean="0"/>
              <a:t> file.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6" y="3115950"/>
            <a:ext cx="7211431" cy="3353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59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:w [filename]</a:t>
            </a:r>
          </a:p>
          <a:p>
            <a:r>
              <a:rPr lang="en-US" dirty="0" smtClean="0"/>
              <a:t>Saves the currently open buffer to the file associated with it.</a:t>
            </a:r>
          </a:p>
          <a:p>
            <a:r>
              <a:rPr lang="en-US" dirty="0" smtClean="0"/>
              <a:t>If </a:t>
            </a:r>
            <a:r>
              <a:rPr lang="en-US" b="1" dirty="0" smtClean="0"/>
              <a:t>[filename] </a:t>
            </a:r>
            <a:r>
              <a:rPr lang="en-US" dirty="0" smtClean="0"/>
              <a:t>is supplied, saves a copy to </a:t>
            </a:r>
            <a:r>
              <a:rPr lang="en-US" b="1" dirty="0" smtClean="0"/>
              <a:t>[filename]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Think of Microsoft Save and Save As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2613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:</a:t>
            </a:r>
            <a:r>
              <a:rPr lang="en-US" b="1" dirty="0" smtClean="0"/>
              <a:t>q</a:t>
            </a:r>
            <a:endParaRPr lang="en-US" dirty="0"/>
          </a:p>
          <a:p>
            <a:r>
              <a:rPr lang="en-US" dirty="0" smtClean="0"/>
              <a:t>Close the current buffer.</a:t>
            </a:r>
          </a:p>
          <a:p>
            <a:r>
              <a:rPr lang="en-US" dirty="0" smtClean="0"/>
              <a:t>If multiple files are open, </a:t>
            </a:r>
            <a:r>
              <a:rPr lang="en-US" b="1" dirty="0" smtClean="0"/>
              <a:t>:</a:t>
            </a:r>
            <a:r>
              <a:rPr lang="en-US" b="1" dirty="0" err="1" smtClean="0"/>
              <a:t>qa</a:t>
            </a:r>
            <a:r>
              <a:rPr lang="en-US" b="1" dirty="0" smtClean="0"/>
              <a:t> </a:t>
            </a:r>
            <a:r>
              <a:rPr lang="en-US" dirty="0" smtClean="0"/>
              <a:t>closes them all.</a:t>
            </a:r>
          </a:p>
          <a:p>
            <a:r>
              <a:rPr lang="en-US" dirty="0" smtClean="0"/>
              <a:t>You can’t close a file if there are changes that have not been saved</a:t>
            </a:r>
            <a:r>
              <a:rPr lang="en-US" dirty="0" smtClean="0"/>
              <a:t>!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8314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 and quitting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:</a:t>
            </a:r>
            <a:r>
              <a:rPr lang="en-US" b="1" dirty="0" err="1" smtClean="0"/>
              <a:t>wq</a:t>
            </a:r>
            <a:r>
              <a:rPr lang="en-US" b="1" dirty="0" smtClean="0"/>
              <a:t> [filename]</a:t>
            </a:r>
          </a:p>
          <a:p>
            <a:pPr lvl="1"/>
            <a:r>
              <a:rPr lang="en-US" dirty="0" smtClean="0"/>
              <a:t>Save (As) and quit.</a:t>
            </a:r>
          </a:p>
          <a:p>
            <a:r>
              <a:rPr lang="en-US" b="1" dirty="0" smtClean="0"/>
              <a:t>:x</a:t>
            </a:r>
          </a:p>
          <a:p>
            <a:pPr lvl="1"/>
            <a:r>
              <a:rPr lang="en-US" dirty="0" smtClean="0"/>
              <a:t>Save and quit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Note: Append </a:t>
            </a:r>
            <a:r>
              <a:rPr lang="en-US" b="1" dirty="0" smtClean="0"/>
              <a:t>a</a:t>
            </a:r>
            <a:r>
              <a:rPr lang="en-US" dirty="0" smtClean="0"/>
              <a:t> </a:t>
            </a:r>
            <a:r>
              <a:rPr lang="en-US" dirty="0" smtClean="0"/>
              <a:t>to each command to apply it to all open buffers.</a:t>
            </a:r>
          </a:p>
          <a:p>
            <a:pPr lvl="1"/>
            <a:r>
              <a:rPr lang="en-US" b="1" dirty="0" smtClean="0"/>
              <a:t>:</a:t>
            </a:r>
            <a:r>
              <a:rPr lang="en-US" b="1" dirty="0" err="1" smtClean="0"/>
              <a:t>wa</a:t>
            </a:r>
            <a:r>
              <a:rPr lang="en-US" dirty="0" smtClean="0"/>
              <a:t>, </a:t>
            </a:r>
            <a:r>
              <a:rPr lang="en-US" b="1" dirty="0" smtClean="0"/>
              <a:t>:</a:t>
            </a:r>
            <a:r>
              <a:rPr lang="en-US" b="1" dirty="0" err="1" smtClean="0"/>
              <a:t>qa</a:t>
            </a:r>
            <a:r>
              <a:rPr lang="en-US" dirty="0" smtClean="0"/>
              <a:t>, </a:t>
            </a:r>
            <a:r>
              <a:rPr lang="en-US" b="1" dirty="0" smtClean="0"/>
              <a:t>:</a:t>
            </a:r>
            <a:r>
              <a:rPr lang="en-US" b="1" dirty="0" err="1" smtClean="0"/>
              <a:t>xa</a:t>
            </a:r>
            <a:r>
              <a:rPr lang="en-US" dirty="0" smtClean="0"/>
              <a:t>, etc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937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Starting vim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a terminal session, enter: </a:t>
            </a:r>
            <a:r>
              <a:rPr lang="en-US" b="1" dirty="0" smtClean="0"/>
              <a:t>vim [options] [file …]</a:t>
            </a:r>
            <a:endParaRPr lang="en-US" b="1" dirty="0"/>
          </a:p>
          <a:p>
            <a:r>
              <a:rPr lang="en-US" b="1" dirty="0" smtClean="0"/>
              <a:t>[options]</a:t>
            </a:r>
            <a:r>
              <a:rPr lang="en-US" dirty="0" smtClean="0"/>
              <a:t> is a list of zero or more options to start your windows with.</a:t>
            </a:r>
          </a:p>
          <a:p>
            <a:r>
              <a:rPr lang="en-US" b="1" dirty="0" smtClean="0"/>
              <a:t>[file …]</a:t>
            </a:r>
            <a:r>
              <a:rPr lang="en-US" dirty="0" smtClean="0"/>
              <a:t> is a list of zero or more files to edit.</a:t>
            </a:r>
          </a:p>
          <a:p>
            <a:r>
              <a:rPr lang="en-US" dirty="0" smtClean="0"/>
              <a:t>vim </a:t>
            </a:r>
            <a:r>
              <a:rPr lang="en-US" dirty="0" smtClean="0"/>
              <a:t>will open windows using </a:t>
            </a:r>
            <a:r>
              <a:rPr lang="en-US" b="1" dirty="0" smtClean="0"/>
              <a:t>[options]</a:t>
            </a:r>
            <a:r>
              <a:rPr lang="en-US" dirty="0" smtClean="0"/>
              <a:t> with the </a:t>
            </a:r>
            <a:r>
              <a:rPr lang="en-US" b="1" dirty="0" smtClean="0"/>
              <a:t>[file </a:t>
            </a:r>
            <a:r>
              <a:rPr lang="en-US" b="1" dirty="0" smtClean="0"/>
              <a:t>…]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931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Forcing a save or quit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Append </a:t>
            </a:r>
            <a:r>
              <a:rPr lang="en-US" b="1" dirty="0" smtClean="0"/>
              <a:t>!</a:t>
            </a:r>
            <a:r>
              <a:rPr lang="en-US" dirty="0" smtClean="0"/>
              <a:t> to each command to FORCE it to happen.</a:t>
            </a:r>
          </a:p>
          <a:p>
            <a:r>
              <a:rPr lang="en-US" b="1" dirty="0" smtClean="0"/>
              <a:t>:w! [filename]</a:t>
            </a:r>
            <a:r>
              <a:rPr lang="en-US" dirty="0" smtClean="0"/>
              <a:t> – write to [filename] now!</a:t>
            </a:r>
          </a:p>
          <a:p>
            <a:r>
              <a:rPr lang="en-US" b="1" dirty="0" smtClean="0"/>
              <a:t>:q!</a:t>
            </a:r>
            <a:r>
              <a:rPr lang="en-US" dirty="0" smtClean="0"/>
              <a:t> – Quit now, I don’t care about any unsaved changes!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63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coloring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Turn on syntax coloring with </a:t>
            </a:r>
            <a:r>
              <a:rPr lang="en-US" b="1" dirty="0" smtClean="0"/>
              <a:t>:syntax 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Then choose a color scheme with </a:t>
            </a:r>
            <a:r>
              <a:rPr lang="en-US" b="1" dirty="0" smtClean="0"/>
              <a:t>:color &lt;scheme&gt;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You can cycle thru the default schemes with </a:t>
            </a:r>
            <a:r>
              <a:rPr lang="en-US" b="1" dirty="0" smtClean="0"/>
              <a:t>TAB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509698"/>
            <a:ext cx="4946118" cy="29553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8036" y="3517642"/>
            <a:ext cx="4955764" cy="2947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83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 </a:t>
            </a:r>
            <a:r>
              <a:rPr lang="en-US" dirty="0" err="1" smtClean="0"/>
              <a:t>vimtutor</a:t>
            </a:r>
            <a:r>
              <a:rPr lang="en-US" dirty="0" smtClean="0"/>
              <a:t> on a machine where vim is installed.</a:t>
            </a:r>
          </a:p>
          <a:p>
            <a:r>
              <a:rPr lang="en-US" dirty="0" smtClean="0"/>
              <a:t>Check out </a:t>
            </a:r>
            <a:r>
              <a:rPr lang="en-US" dirty="0" err="1" smtClean="0"/>
              <a:t>Lynda.com’s</a:t>
            </a:r>
            <a:r>
              <a:rPr lang="en-US" dirty="0" smtClean="0"/>
              <a:t> intro to vim.</a:t>
            </a:r>
          </a:p>
          <a:p>
            <a:r>
              <a:rPr lang="en-US" dirty="0" smtClean="0"/>
              <a:t>vim’s </a:t>
            </a:r>
            <a:r>
              <a:rPr lang="en-US" dirty="0" err="1" smtClean="0"/>
              <a:t>manpage</a:t>
            </a:r>
            <a:r>
              <a:rPr lang="en-US" dirty="0" smtClean="0"/>
              <a:t>.</a:t>
            </a:r>
          </a:p>
          <a:p>
            <a:r>
              <a:rPr lang="en-US" dirty="0" smtClean="0"/>
              <a:t>vim’s </a:t>
            </a:r>
            <a:r>
              <a:rPr lang="en-US" b="1" dirty="0" smtClean="0"/>
              <a:t>:help </a:t>
            </a:r>
            <a:r>
              <a:rPr lang="en-US" dirty="0" smtClean="0"/>
              <a:t>command.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08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sz="3800" dirty="0" smtClean="0"/>
          </a:p>
          <a:p>
            <a:r>
              <a:rPr lang="en-US" sz="3800" dirty="0" smtClean="0"/>
              <a:t>What will </a:t>
            </a:r>
            <a:r>
              <a:rPr lang="en-US" sz="3800" dirty="0" smtClean="0"/>
              <a:t>the following</a:t>
            </a:r>
            <a:r>
              <a:rPr lang="en-US" sz="3800" dirty="0"/>
              <a:t> </a:t>
            </a:r>
            <a:r>
              <a:rPr lang="en-US" sz="3800" dirty="0" smtClean="0"/>
              <a:t>commands do?</a:t>
            </a:r>
          </a:p>
          <a:p>
            <a:pPr lvl="1"/>
            <a:r>
              <a:rPr lang="en-US" sz="2900" dirty="0" smtClean="0"/>
              <a:t>Note that ‘-o’ and ‘-O’ are options that open the file list vertically (think a stack of pancakes), or horizontally (think a line of dominoes).</a:t>
            </a:r>
          </a:p>
          <a:p>
            <a:endParaRPr lang="en-US" sz="3800" dirty="0"/>
          </a:p>
          <a:p>
            <a:r>
              <a:rPr lang="en-US" sz="3800" b="1" dirty="0" smtClean="0"/>
              <a:t>vim textline.cpp</a:t>
            </a:r>
          </a:p>
          <a:p>
            <a:r>
              <a:rPr lang="en-US" sz="3800" b="1" dirty="0" smtClean="0"/>
              <a:t>vim –o textline.cpp </a:t>
            </a:r>
            <a:r>
              <a:rPr lang="en-US" sz="3800" b="1" dirty="0" err="1" smtClean="0"/>
              <a:t>textline.h</a:t>
            </a:r>
            <a:endParaRPr lang="en-US" sz="3800" b="1" dirty="0" smtClean="0"/>
          </a:p>
          <a:p>
            <a:r>
              <a:rPr lang="en-US" sz="3800" b="1" dirty="0" smtClean="0"/>
              <a:t>vim –O textline.cpp </a:t>
            </a:r>
            <a:r>
              <a:rPr lang="en-US" sz="3800" b="1" dirty="0" err="1" smtClean="0"/>
              <a:t>textline.h</a:t>
            </a:r>
            <a:endParaRPr lang="en-US" sz="3800" b="1" dirty="0" smtClean="0"/>
          </a:p>
          <a:p>
            <a:r>
              <a:rPr lang="en-US" sz="3800" b="1" dirty="0" smtClean="0"/>
              <a:t>vim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9"/>
            <a:ext cx="10058400" cy="1415626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15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vim textline.cpp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6" y="1690689"/>
            <a:ext cx="6527007" cy="4351339"/>
          </a:xfrm>
        </p:spPr>
      </p:pic>
    </p:spTree>
    <p:extLst>
      <p:ext uri="{BB962C8B-B14F-4D97-AF65-F5344CB8AC3E}">
        <p14:creationId xmlns:p14="http://schemas.microsoft.com/office/powerpoint/2010/main" val="345193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vim –o textline.cpp </a:t>
            </a:r>
            <a:r>
              <a:rPr lang="en-US" dirty="0" err="1" smtClean="0"/>
              <a:t>textline.h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1690689"/>
            <a:ext cx="6480355" cy="4351339"/>
          </a:xfrm>
        </p:spPr>
      </p:pic>
    </p:spTree>
    <p:extLst>
      <p:ext uri="{BB962C8B-B14F-4D97-AF65-F5344CB8AC3E}">
        <p14:creationId xmlns:p14="http://schemas.microsoft.com/office/powerpoint/2010/main" val="399059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vim –O textline.cpp </a:t>
            </a:r>
            <a:r>
              <a:rPr lang="en-US" dirty="0" err="1" smtClean="0"/>
              <a:t>textline.h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93"/>
            <a:ext cx="10515600" cy="3934721"/>
          </a:xfrm>
        </p:spPr>
      </p:pic>
    </p:spTree>
    <p:extLst>
      <p:ext uri="{BB962C8B-B14F-4D97-AF65-F5344CB8AC3E}">
        <p14:creationId xmlns:p14="http://schemas.microsoft.com/office/powerpoint/2010/main" val="154924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9"/>
            <a:ext cx="6488688" cy="4351339"/>
          </a:xfrm>
        </p:spPr>
      </p:pic>
    </p:spTree>
    <p:extLst>
      <p:ext uri="{BB962C8B-B14F-4D97-AF65-F5344CB8AC3E}">
        <p14:creationId xmlns:p14="http://schemas.microsoft.com/office/powerpoint/2010/main" val="296382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vim is case sensitive!</a:t>
            </a:r>
          </a:p>
          <a:p>
            <a:r>
              <a:rPr lang="en-US" b="1" dirty="0" smtClean="0"/>
              <a:t>CTRL-</a:t>
            </a:r>
            <a:r>
              <a:rPr lang="en-US" b="1" dirty="0" smtClean="0"/>
              <a:t>&lt;key&gt; </a:t>
            </a:r>
            <a:r>
              <a:rPr lang="en-US" dirty="0" smtClean="0"/>
              <a:t>means holds down </a:t>
            </a:r>
            <a:r>
              <a:rPr lang="en-US" b="1" dirty="0" smtClean="0"/>
              <a:t>CTRL</a:t>
            </a:r>
            <a:r>
              <a:rPr lang="en-US" dirty="0" smtClean="0"/>
              <a:t> and press </a:t>
            </a:r>
            <a:r>
              <a:rPr lang="en-US" b="1" dirty="0" smtClean="0"/>
              <a:t>&lt;key&gt;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&lt;</a:t>
            </a:r>
            <a:r>
              <a:rPr lang="en-US" b="1" dirty="0" err="1" smtClean="0"/>
              <a:t>sometext</a:t>
            </a:r>
            <a:r>
              <a:rPr lang="en-US" b="1" dirty="0" smtClean="0"/>
              <a:t>&gt; </a:t>
            </a:r>
            <a:r>
              <a:rPr lang="en-US" dirty="0" smtClean="0"/>
              <a:t>means replace </a:t>
            </a:r>
            <a:r>
              <a:rPr lang="en-US" b="1" dirty="0" smtClean="0"/>
              <a:t>&lt;</a:t>
            </a:r>
            <a:r>
              <a:rPr lang="en-US" b="1" dirty="0" err="1" smtClean="0"/>
              <a:t>sometext</a:t>
            </a:r>
            <a:r>
              <a:rPr lang="en-US" b="1" dirty="0" smtClean="0"/>
              <a:t>&gt;</a:t>
            </a:r>
            <a:r>
              <a:rPr lang="en-US" dirty="0" smtClean="0"/>
              <a:t> with some text.</a:t>
            </a:r>
          </a:p>
          <a:p>
            <a:pPr lvl="1"/>
            <a:r>
              <a:rPr lang="en-US" b="1" dirty="0" smtClean="0"/>
              <a:t>2d&lt;</a:t>
            </a:r>
            <a:r>
              <a:rPr lang="en-US" b="1" dirty="0" err="1" smtClean="0"/>
              <a:t>exampletext</a:t>
            </a:r>
            <a:r>
              <a:rPr lang="en-US" b="1" dirty="0" smtClean="0"/>
              <a:t>&gt;</a:t>
            </a:r>
            <a:r>
              <a:rPr lang="en-US" dirty="0" smtClean="0"/>
              <a:t> =&gt; </a:t>
            </a:r>
            <a:r>
              <a:rPr lang="en-US" b="1" dirty="0" smtClean="0"/>
              <a:t>2dfoo</a:t>
            </a:r>
            <a:r>
              <a:rPr lang="en-US" dirty="0" smtClean="0"/>
              <a:t>, </a:t>
            </a:r>
            <a:r>
              <a:rPr lang="en-US" b="1" dirty="0" smtClean="0"/>
              <a:t>2dbar</a:t>
            </a:r>
            <a:r>
              <a:rPr lang="en-US" dirty="0" smtClean="0"/>
              <a:t>, </a:t>
            </a:r>
            <a:r>
              <a:rPr lang="en-US" b="1" dirty="0" smtClean="0"/>
              <a:t>2d$$</a:t>
            </a:r>
            <a:r>
              <a:rPr lang="en-US" dirty="0" smtClean="0"/>
              <a:t>, etc.</a:t>
            </a:r>
          </a:p>
          <a:p>
            <a:r>
              <a:rPr lang="en-US" b="1" dirty="0" smtClean="0"/>
              <a:t>[text] </a:t>
            </a:r>
            <a:r>
              <a:rPr lang="en-US" dirty="0" smtClean="0"/>
              <a:t>means the addition of </a:t>
            </a:r>
            <a:r>
              <a:rPr lang="en-US" b="1" dirty="0" smtClean="0"/>
              <a:t>text</a:t>
            </a:r>
            <a:r>
              <a:rPr lang="en-US" dirty="0" smtClean="0"/>
              <a:t> is optional.</a:t>
            </a:r>
          </a:p>
          <a:p>
            <a:pPr lvl="1"/>
            <a:r>
              <a:rPr lang="en-US" b="1" dirty="0" smtClean="0"/>
              <a:t>2d[&lt;</a:t>
            </a:r>
            <a:r>
              <a:rPr lang="en-US" b="1" dirty="0" err="1" smtClean="0"/>
              <a:t>exampletext</a:t>
            </a:r>
            <a:r>
              <a:rPr lang="en-US" b="1" dirty="0" smtClean="0"/>
              <a:t>&gt;] </a:t>
            </a:r>
            <a:r>
              <a:rPr lang="en-US" dirty="0" smtClean="0"/>
              <a:t>=&gt; </a:t>
            </a:r>
            <a:r>
              <a:rPr lang="en-US" b="1" dirty="0" smtClean="0"/>
              <a:t>2d</a:t>
            </a:r>
            <a:r>
              <a:rPr lang="en-US" dirty="0" smtClean="0"/>
              <a:t>, </a:t>
            </a:r>
            <a:r>
              <a:rPr lang="en-US" b="1" dirty="0" smtClean="0"/>
              <a:t>2dbanana</a:t>
            </a:r>
            <a:r>
              <a:rPr lang="en-US" dirty="0" smtClean="0"/>
              <a:t>, etc.</a:t>
            </a:r>
          </a:p>
          <a:p>
            <a:pPr lvl="1"/>
            <a:r>
              <a:rPr lang="en-US" b="1" dirty="0" smtClean="0"/>
              <a:t>2d[</a:t>
            </a:r>
            <a:r>
              <a:rPr lang="en-US" b="1" dirty="0" err="1" smtClean="0"/>
              <a:t>exampletext</a:t>
            </a:r>
            <a:r>
              <a:rPr lang="en-US" b="1" dirty="0" smtClean="0"/>
              <a:t>]</a:t>
            </a:r>
            <a:r>
              <a:rPr lang="en-US" dirty="0" smtClean="0"/>
              <a:t> =&gt; </a:t>
            </a:r>
            <a:r>
              <a:rPr lang="en-US" b="1" dirty="0" smtClean="0"/>
              <a:t>2d</a:t>
            </a:r>
            <a:r>
              <a:rPr lang="en-US" dirty="0" smtClean="0"/>
              <a:t>, </a:t>
            </a:r>
            <a:r>
              <a:rPr lang="en-US" b="1" dirty="0" smtClean="0"/>
              <a:t>2dexampletext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7021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4D4D4D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4D4D4D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4D4D4D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981</TotalTime>
  <Words>1457</Words>
  <Application>Microsoft Office PowerPoint</Application>
  <PresentationFormat>Widescreen</PresentationFormat>
  <Paragraphs>185</Paragraphs>
  <Slides>32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Office Theme</vt:lpstr>
      <vt:lpstr>vim basics</vt:lpstr>
      <vt:lpstr>What is vim?</vt:lpstr>
      <vt:lpstr>Starting vim</vt:lpstr>
      <vt:lpstr>PowerPoint Presentation</vt:lpstr>
      <vt:lpstr>vim textline.cpp</vt:lpstr>
      <vt:lpstr>vim –o textline.cpp textline.h</vt:lpstr>
      <vt:lpstr>vim –O textline.cpp textline.h</vt:lpstr>
      <vt:lpstr>vim</vt:lpstr>
      <vt:lpstr>Take note</vt:lpstr>
      <vt:lpstr>Navigation</vt:lpstr>
      <vt:lpstr>PowerPoint Presentation</vt:lpstr>
      <vt:lpstr>How do you use vim?</vt:lpstr>
      <vt:lpstr>Normal (command) mode</vt:lpstr>
      <vt:lpstr>Insert mode</vt:lpstr>
      <vt:lpstr>Insert mode cont.</vt:lpstr>
      <vt:lpstr>Visual mode</vt:lpstr>
      <vt:lpstr>Operators, counts, and motions</vt:lpstr>
      <vt:lpstr>Common commands</vt:lpstr>
      <vt:lpstr>Search and replace</vt:lpstr>
      <vt:lpstr>Method 1</vt:lpstr>
      <vt:lpstr>Method 2</vt:lpstr>
      <vt:lpstr>Substitute command</vt:lpstr>
      <vt:lpstr>Substitute command cont.</vt:lpstr>
      <vt:lpstr>Set command</vt:lpstr>
      <vt:lpstr>Set command cont.</vt:lpstr>
      <vt:lpstr>Set command cont.</vt:lpstr>
      <vt:lpstr>Saving</vt:lpstr>
      <vt:lpstr>Quitting</vt:lpstr>
      <vt:lpstr>Saving and quitting</vt:lpstr>
      <vt:lpstr>Forcing a save or quit</vt:lpstr>
      <vt:lpstr>Syntax coloring</vt:lpstr>
      <vt:lpstr>Basic review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Vim</dc:title>
  <dc:creator>student</dc:creator>
  <cp:lastModifiedBy>dan mock</cp:lastModifiedBy>
  <cp:revision>261</cp:revision>
  <dcterms:created xsi:type="dcterms:W3CDTF">2017-01-09T19:45:33Z</dcterms:created>
  <dcterms:modified xsi:type="dcterms:W3CDTF">2017-01-16T03:53:13Z</dcterms:modified>
</cp:coreProperties>
</file>