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293" r:id="rId2"/>
    <p:sldId id="302" r:id="rId3"/>
    <p:sldId id="303" r:id="rId4"/>
    <p:sldId id="290" r:id="rId5"/>
    <p:sldId id="265" r:id="rId6"/>
    <p:sldId id="267" r:id="rId7"/>
    <p:sldId id="294" r:id="rId8"/>
    <p:sldId id="291" r:id="rId9"/>
    <p:sldId id="305" r:id="rId10"/>
    <p:sldId id="304" r:id="rId11"/>
    <p:sldId id="269" r:id="rId12"/>
    <p:sldId id="306" r:id="rId13"/>
    <p:sldId id="318" r:id="rId14"/>
    <p:sldId id="278" r:id="rId15"/>
    <p:sldId id="308" r:id="rId16"/>
    <p:sldId id="309" r:id="rId17"/>
    <p:sldId id="319" r:id="rId18"/>
    <p:sldId id="320" r:id="rId19"/>
    <p:sldId id="313" r:id="rId20"/>
    <p:sldId id="312" r:id="rId21"/>
    <p:sldId id="314" r:id="rId22"/>
    <p:sldId id="315" r:id="rId23"/>
    <p:sldId id="289" r:id="rId24"/>
    <p:sldId id="316" r:id="rId25"/>
    <p:sldId id="317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91" autoAdjust="0"/>
    <p:restoredTop sz="94803" autoAdjust="0"/>
  </p:normalViewPr>
  <p:slideViewPr>
    <p:cSldViewPr>
      <p:cViewPr varScale="1">
        <p:scale>
          <a:sx n="69" d="100"/>
          <a:sy n="69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1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1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1E866E1-7FFA-466A-AF60-BE8548D4B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376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DA8E0CBF-B5B2-4D22-9C60-F28314CDD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361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E07924-248B-46C6-B72E-67C12F333E2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ED1F2E-173B-4946-AD94-E7F75A106585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11B9A8-CE0C-4A11-8BD6-4C5112B4FF9A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91D87E-DACD-462C-A048-2775D94C2E4D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E0CBF-B5B2-4D22-9C60-F28314CDD7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504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2DC72A-6E8D-42D6-BD48-478E3167288F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E0CBF-B5B2-4D22-9C60-F28314CDD7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259262-889A-4E42-9DAA-C1E639771099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9D71B2-E279-4264-B2A8-57FA8A2419CE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1D8B34-3C5F-4E46-8F5C-EB0A1E72C2AE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D01D1A-C879-4864-8C69-5CB02A073E67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29AE53-21EA-421D-A79B-029B5F6643D6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83855C-8A2F-4584-86B2-691CDF05407E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A63311-052E-46F4-BB1F-63761036C544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4E53AE-55D3-480C-BBF9-050A275C1F05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87EFE3-8072-4434-8F89-004991E3CFB8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010A2E-BF68-4792-A5C6-CDF6C12FF5AA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917920-948B-4606-B01D-7AE93D664228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CBE7BE-424A-4E49-B7C4-236EEE40D336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7DB7-6CAF-4EE3-9E6A-B68AAC689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223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4BABE-FC2F-426C-B27D-D6B65FD9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71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7EB7-3D95-43A9-BF2B-960DDCB1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83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7CE6-F496-4BBF-B976-594181984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3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78AE6-3FA2-42F7-8419-0C6CFE231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579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294EB-F8AB-4E46-92EB-9F119A23A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1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B89C7-DB35-40FA-A337-B08AC6AD1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831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3425-8177-4E28-A058-B4D82B747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4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A917E-5613-4FD8-8FA1-5C23D98BF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13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BD531-69A9-4157-82AF-ACEA4CFDA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30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E7AA-EF5C-431A-8052-029A9AC78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51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7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7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7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B65FC1-E44C-420A-9E16-2D3B1E281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B541B-65D7-4AD9-A2B7-9F13901C148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Priority Queues (Heaps)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</a:pPr>
            <a:r>
              <a:rPr lang="en-US" smtClean="0">
                <a:solidFill>
                  <a:srgbClr val="0000FF"/>
                </a:solidFill>
              </a:rPr>
              <a:t> Sections 6.1 to 6.5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51C76-BA31-4BF7-AABA-801A2076F1B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Implementation of Priority Queue (heap)</a:t>
            </a:r>
          </a:p>
        </p:txBody>
      </p:sp>
      <p:pic>
        <p:nvPicPr>
          <p:cNvPr id="11268" name="Picture 3" descr="D:\courses\COP4530spring2007\supplements\weiss_ppt_files\ch06\ch06gif\fig06_0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6405563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276600" y="990600"/>
            <a:ext cx="10668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905000" y="3810000"/>
            <a:ext cx="35814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905000" y="5105400"/>
            <a:ext cx="29718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E8D78-3920-43DB-84B8-7E57B1C518E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Heap Operations: insert(x)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Create a hole at next leaf (empty)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// Repair upward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Locate parent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POT not satisfied (should x inserted in the hole)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Sliding parent element to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else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Stop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Insert x into hole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FFD32-17A8-42EC-BBB4-5C97CA8391E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 Example: insert(14)</a:t>
            </a:r>
          </a:p>
        </p:txBody>
      </p:sp>
      <p:pic>
        <p:nvPicPr>
          <p:cNvPr id="13316" name="Picture 3" descr="D:\courses\COP4530spring2007\supplements\weiss_ppt_files\ch06\ch06gif\fig06_06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65436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D:\courses\COP4530spring2007\supplements\weiss_ppt_files\ch06\ch06gif\fig06_07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91000"/>
            <a:ext cx="67056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965325" y="3697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5105400" y="3733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819400" y="6172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6705600" y="609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smtClean="0">
                <a:solidFill>
                  <a:srgbClr val="0000FF"/>
                </a:solidFill>
              </a:rPr>
              <a:t>insert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* Insert item x, allowing duplicates.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void insert( </a:t>
            </a:r>
            <a:r>
              <a:rPr lang="en-US" sz="1400" b="1" dirty="0" err="1" smtClean="0">
                <a:solidFill>
                  <a:schemeClr val="tx1"/>
                </a:solidFill>
              </a:rPr>
              <a:t>const</a:t>
            </a:r>
            <a:r>
              <a:rPr lang="en-US" sz="1400" b="1" dirty="0" smtClean="0">
                <a:solidFill>
                  <a:schemeClr val="tx1"/>
                </a:solidFill>
              </a:rPr>
              <a:t> Comparable &amp; x )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if( </a:t>
            </a:r>
            <a:r>
              <a:rPr lang="en-US" sz="1400" b="1" dirty="0" err="1" smtClean="0">
                <a:solidFill>
                  <a:schemeClr val="tx1"/>
                </a:solidFill>
              </a:rPr>
              <a:t>currentSize</a:t>
            </a:r>
            <a:r>
              <a:rPr lang="en-US" sz="1400" b="1" dirty="0" smtClean="0">
                <a:solidFill>
                  <a:schemeClr val="tx1"/>
                </a:solidFill>
              </a:rPr>
              <a:t> == </a:t>
            </a:r>
            <a:r>
              <a:rPr lang="en-US" sz="1400" b="1" dirty="0" err="1" smtClean="0">
                <a:solidFill>
                  <a:schemeClr val="tx1"/>
                </a:solidFill>
              </a:rPr>
              <a:t>array.size</a:t>
            </a:r>
            <a:r>
              <a:rPr lang="en-US" sz="1400" b="1" dirty="0" smtClean="0">
                <a:solidFill>
                  <a:schemeClr val="tx1"/>
                </a:solidFill>
              </a:rPr>
              <a:t>( ) - 1 )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array.resize</a:t>
            </a:r>
            <a:r>
              <a:rPr lang="en-US" sz="1400" b="1" dirty="0" smtClean="0">
                <a:solidFill>
                  <a:schemeClr val="tx1"/>
                </a:solidFill>
              </a:rPr>
              <a:t>( </a:t>
            </a:r>
            <a:r>
              <a:rPr lang="en-US" sz="1400" b="1" dirty="0" err="1" smtClean="0">
                <a:solidFill>
                  <a:schemeClr val="tx1"/>
                </a:solidFill>
              </a:rPr>
              <a:t>array.size</a:t>
            </a:r>
            <a:r>
              <a:rPr lang="en-US" sz="1400" b="1" dirty="0" smtClean="0">
                <a:solidFill>
                  <a:schemeClr val="tx1"/>
                </a:solidFill>
              </a:rPr>
              <a:t>( ) * 2 );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    // Percolate up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hole = ++</a:t>
            </a:r>
            <a:r>
              <a:rPr lang="en-US" sz="1400" b="1" dirty="0" err="1" smtClean="0">
                <a:solidFill>
                  <a:schemeClr val="tx1"/>
                </a:solidFill>
              </a:rPr>
              <a:t>currentSize</a:t>
            </a:r>
            <a:r>
              <a:rPr lang="en-US" sz="14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Comparable copy = x;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array[ 0 ] = </a:t>
            </a:r>
            <a:r>
              <a:rPr lang="en-US" sz="1400" b="1" dirty="0" err="1" smtClean="0">
                <a:solidFill>
                  <a:schemeClr val="tx1"/>
                </a:solidFill>
              </a:rPr>
              <a:t>std</a:t>
            </a:r>
            <a:r>
              <a:rPr lang="en-US" sz="1400" b="1" dirty="0" smtClean="0">
                <a:solidFill>
                  <a:schemeClr val="tx1"/>
                </a:solidFill>
              </a:rPr>
              <a:t>::move( copy );		// for terminating the following loop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for( ; x &lt; array[ hole / 2 ]; hole /= 2 )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    array[ hole ] = </a:t>
            </a:r>
            <a:r>
              <a:rPr lang="en-US" sz="1400" b="1" dirty="0" err="1" smtClean="0">
                <a:solidFill>
                  <a:schemeClr val="tx1"/>
                </a:solidFill>
              </a:rPr>
              <a:t>std</a:t>
            </a:r>
            <a:r>
              <a:rPr lang="en-US" sz="1400" b="1" dirty="0" smtClean="0">
                <a:solidFill>
                  <a:schemeClr val="tx1"/>
                </a:solidFill>
              </a:rPr>
              <a:t>::move( array[ hole / 2 ] );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    array[ hole ] = </a:t>
            </a:r>
            <a:r>
              <a:rPr lang="en-US" sz="1400" b="1" dirty="0" err="1" smtClean="0">
                <a:solidFill>
                  <a:schemeClr val="tx1"/>
                </a:solidFill>
              </a:rPr>
              <a:t>std</a:t>
            </a:r>
            <a:r>
              <a:rPr lang="en-US" sz="1400" b="1" dirty="0" smtClean="0">
                <a:solidFill>
                  <a:schemeClr val="tx1"/>
                </a:solidFill>
              </a:rPr>
              <a:t>::move( array[ 0 ] );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    }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57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2735-3874-49A3-A543-D9677CF25B7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Heap Operations: deleteMin()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Delete the root element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// root becomes a hole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// Must move last element (last leaf) to somewhere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Let y be the last element (rightmost leaf node)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find the smaller child of the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POT not satisfied (should y inserted in hole)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Sliding smaller child into hole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else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Stop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Insert y into hole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z="18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D6772-EF1B-4FC2-973A-2D7EAB78EBD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deleteMin()</a:t>
            </a:r>
            <a:r>
              <a:rPr lang="en-US" smtClean="0"/>
              <a:t> example</a:t>
            </a:r>
          </a:p>
        </p:txBody>
      </p:sp>
      <p:pic>
        <p:nvPicPr>
          <p:cNvPr id="16388" name="Picture 3" descr="D:\courses\COP4530spring2007\supplements\weiss_ppt_files\ch06\ch06gif\fig06_0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45807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BCE71-DAF5-4252-8DC6-16070D83293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deleteMin()</a:t>
            </a:r>
            <a:r>
              <a:rPr lang="en-US" smtClean="0"/>
              <a:t> Example (Cont’d)</a:t>
            </a:r>
          </a:p>
        </p:txBody>
      </p:sp>
      <p:pic>
        <p:nvPicPr>
          <p:cNvPr id="17412" name="Picture 3" descr="D:\courses\COP4530spring2007\supplements\weiss_ppt_files\ch06\ch06gif\fig06_1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077075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4" descr="D:\courses\COP4530spring2007\supplements\weiss_ppt_files\ch06\ch06gif\fig06_1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62400"/>
            <a:ext cx="76104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deleteMin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   </a:t>
            </a:r>
            <a:r>
              <a:rPr lang="en-US" sz="1200" b="1" dirty="0" smtClean="0">
                <a:solidFill>
                  <a:schemeClr val="tx1"/>
                </a:solidFill>
              </a:rPr>
              <a:t>/ * Remove the minimum item.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Throws </a:t>
            </a:r>
            <a:r>
              <a:rPr lang="en-US" sz="1200" b="1" dirty="0" err="1" smtClean="0">
                <a:solidFill>
                  <a:schemeClr val="tx1"/>
                </a:solidFill>
              </a:rPr>
              <a:t>UnderflowException</a:t>
            </a:r>
            <a:r>
              <a:rPr lang="en-US" sz="1200" b="1" dirty="0" smtClean="0">
                <a:solidFill>
                  <a:schemeClr val="tx1"/>
                </a:solidFill>
              </a:rPr>
              <a:t> if empty.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deleteMin</a:t>
            </a:r>
            <a:r>
              <a:rPr lang="en-US" sz="1200" b="1" dirty="0" smtClean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</a:t>
            </a:r>
            <a:r>
              <a:rPr lang="en-US" sz="1200" b="1" dirty="0" err="1" smtClean="0">
                <a:solidFill>
                  <a:schemeClr val="tx1"/>
                </a:solidFill>
              </a:rPr>
              <a:t>isEmpty</a:t>
            </a:r>
            <a:r>
              <a:rPr lang="en-US" sz="1200" b="1" dirty="0" smtClean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throw </a:t>
            </a:r>
            <a:r>
              <a:rPr lang="en-US" sz="1200" b="1" dirty="0" err="1" smtClean="0">
                <a:solidFill>
                  <a:schemeClr val="tx1"/>
                </a:solidFill>
              </a:rPr>
              <a:t>UnderflowException</a:t>
            </a:r>
            <a:r>
              <a:rPr lang="en-US" sz="1200" b="1" dirty="0" smtClean="0">
                <a:solidFill>
                  <a:schemeClr val="tx1"/>
                </a:solidFill>
              </a:rPr>
              <a:t>{ };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array[ 1 ]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array[ </a:t>
            </a:r>
            <a:r>
              <a:rPr lang="en-US" sz="1200" b="1" dirty="0" err="1" smtClean="0">
                <a:solidFill>
                  <a:schemeClr val="tx1"/>
                </a:solidFill>
              </a:rPr>
              <a:t>currentSize</a:t>
            </a:r>
            <a:r>
              <a:rPr lang="en-US" sz="1200" b="1" dirty="0" smtClean="0">
                <a:solidFill>
                  <a:schemeClr val="tx1"/>
                </a:solidFill>
              </a:rPr>
              <a:t>-- ]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percolateDown</a:t>
            </a:r>
            <a:r>
              <a:rPr lang="en-US" sz="1200" b="1" dirty="0" smtClean="0">
                <a:solidFill>
                  <a:schemeClr val="tx1"/>
                </a:solidFill>
              </a:rPr>
              <a:t>( 1 );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 * Remove the minimum item and place it in </a:t>
            </a:r>
            <a:r>
              <a:rPr lang="en-US" sz="1200" b="1" dirty="0" err="1" smtClean="0">
                <a:solidFill>
                  <a:schemeClr val="tx1"/>
                </a:solidFill>
              </a:rPr>
              <a:t>minItem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Throws Underflow if empty.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deleteMin</a:t>
            </a:r>
            <a:r>
              <a:rPr lang="en-US" sz="1200" b="1" dirty="0" smtClean="0">
                <a:solidFill>
                  <a:schemeClr val="tx1"/>
                </a:solidFill>
              </a:rPr>
              <a:t>( Comparable &amp; </a:t>
            </a:r>
            <a:r>
              <a:rPr lang="en-US" sz="1200" b="1" dirty="0" err="1" smtClean="0">
                <a:solidFill>
                  <a:schemeClr val="tx1"/>
                </a:solidFill>
              </a:rPr>
              <a:t>minItem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</a:t>
            </a:r>
            <a:r>
              <a:rPr lang="en-US" sz="1200" b="1" dirty="0" err="1" smtClean="0">
                <a:solidFill>
                  <a:schemeClr val="tx1"/>
                </a:solidFill>
              </a:rPr>
              <a:t>isEmpty</a:t>
            </a:r>
            <a:r>
              <a:rPr lang="en-US" sz="1200" b="1" dirty="0" smtClean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throw </a:t>
            </a:r>
            <a:r>
              <a:rPr lang="en-US" sz="1200" b="1" dirty="0" err="1" smtClean="0">
                <a:solidFill>
                  <a:schemeClr val="tx1"/>
                </a:solidFill>
              </a:rPr>
              <a:t>UnderflowException</a:t>
            </a:r>
            <a:r>
              <a:rPr lang="en-US" sz="1200" b="1" dirty="0" smtClean="0">
                <a:solidFill>
                  <a:schemeClr val="tx1"/>
                </a:solidFill>
              </a:rPr>
              <a:t>{ };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minItem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array[ 1 ]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array[ 1 ]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array[ </a:t>
            </a:r>
            <a:r>
              <a:rPr lang="en-US" sz="1200" b="1" dirty="0" err="1" smtClean="0">
                <a:solidFill>
                  <a:schemeClr val="tx1"/>
                </a:solidFill>
              </a:rPr>
              <a:t>currentSize</a:t>
            </a:r>
            <a:r>
              <a:rPr lang="en-US" sz="1200" b="1" dirty="0" smtClean="0">
                <a:solidFill>
                  <a:schemeClr val="tx1"/>
                </a:solidFill>
              </a:rPr>
              <a:t>-- ]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percolateDown</a:t>
            </a:r>
            <a:r>
              <a:rPr lang="en-US" sz="1200" b="1" dirty="0" smtClean="0">
                <a:solidFill>
                  <a:schemeClr val="tx1"/>
                </a:solidFill>
              </a:rPr>
              <a:t>( 1 );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deleteMin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percolate down in the heap.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hole is the index at which the percolate begins.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percolateDown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hole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int</a:t>
            </a:r>
            <a:r>
              <a:rPr lang="en-US" sz="1200" b="1" dirty="0" smtClean="0">
                <a:solidFill>
                  <a:schemeClr val="tx1"/>
                </a:solidFill>
              </a:rPr>
              <a:t> child;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Comparable </a:t>
            </a:r>
            <a:r>
              <a:rPr lang="en-US" sz="1200" b="1" dirty="0" err="1" smtClean="0">
                <a:solidFill>
                  <a:schemeClr val="tx1"/>
                </a:solidFill>
              </a:rPr>
              <a:t>tmp</a:t>
            </a:r>
            <a:r>
              <a:rPr lang="en-US" sz="1200" b="1" dirty="0" smtClean="0">
                <a:solidFill>
                  <a:schemeClr val="tx1"/>
                </a:solidFill>
              </a:rPr>
              <a:t>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array[ hole ] );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for( ; </a:t>
            </a:r>
            <a:r>
              <a:rPr lang="en-US" sz="1200" b="1" dirty="0" smtClean="0">
                <a:solidFill>
                  <a:srgbClr val="0000FF"/>
                </a:solidFill>
              </a:rPr>
              <a:t>hole * 2 &lt;= </a:t>
            </a:r>
            <a:r>
              <a:rPr lang="en-US" sz="1200" b="1" dirty="0" err="1" smtClean="0">
                <a:solidFill>
                  <a:srgbClr val="0000FF"/>
                </a:solidFill>
              </a:rPr>
              <a:t>currentSize</a:t>
            </a:r>
            <a:r>
              <a:rPr lang="en-US" sz="1200" b="1" dirty="0" smtClean="0">
                <a:solidFill>
                  <a:schemeClr val="tx1"/>
                </a:solidFill>
              </a:rPr>
              <a:t>; hole = child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child = hole * 2;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if( </a:t>
            </a:r>
            <a:r>
              <a:rPr lang="en-US" sz="1200" b="1" dirty="0" smtClean="0">
                <a:solidFill>
                  <a:srgbClr val="0000FF"/>
                </a:solidFill>
              </a:rPr>
              <a:t>child != </a:t>
            </a:r>
            <a:r>
              <a:rPr lang="en-US" sz="1200" b="1" dirty="0" err="1" smtClean="0">
                <a:solidFill>
                  <a:srgbClr val="0000FF"/>
                </a:solidFill>
              </a:rPr>
              <a:t>currentSize</a:t>
            </a:r>
            <a:r>
              <a:rPr lang="en-US" sz="1200" b="1" dirty="0" smtClean="0">
                <a:solidFill>
                  <a:srgbClr val="0000FF"/>
                </a:solidFill>
              </a:rPr>
              <a:t> &amp;&amp; array[ child + 1 ] &lt; array[ child ]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++child;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if( array[ child ] &lt; </a:t>
            </a:r>
            <a:r>
              <a:rPr lang="en-US" sz="1200" b="1" dirty="0" err="1" smtClean="0">
                <a:solidFill>
                  <a:schemeClr val="tx1"/>
                </a:solidFill>
              </a:rPr>
              <a:t>tmp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array[ hole ]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array[ child ]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break;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array[ hole ]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 </a:t>
            </a:r>
            <a:r>
              <a:rPr lang="en-US" sz="1200" b="1" dirty="0" err="1" smtClean="0">
                <a:solidFill>
                  <a:schemeClr val="tx1"/>
                </a:solidFill>
              </a:rPr>
              <a:t>tmp</a:t>
            </a:r>
            <a:r>
              <a:rPr lang="en-US" sz="1200" b="1" dirty="0" smtClean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77CE6-F496-4BBF-B976-59418198420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283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83C33-C6F6-4F4C-B48E-73CE5A4C7F5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Constructor 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Construct heap from a collection of item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Naïve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Insert() each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Worst-case time: O(N(logN))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 show an approach taking O(N) worst-case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Basic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First insert all elements into the tree without worrying about POT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Then, adjust the tree to satisfy POT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5EE8A-98A3-4208-BB36-D8CA2FB2005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Priority Queues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3200400"/>
          </a:xfrm>
        </p:spPr>
        <p:txBody>
          <a:bodyPr/>
          <a:lstStyle/>
          <a:p>
            <a:pPr eaLnBrk="1" hangingPunct="1"/>
            <a:r>
              <a:rPr lang="en-US" dirty="0" smtClean="0"/>
              <a:t>Regular </a:t>
            </a:r>
            <a:r>
              <a:rPr lang="en-US" dirty="0" smtClean="0">
                <a:solidFill>
                  <a:srgbClr val="0000FF"/>
                </a:solidFill>
              </a:rPr>
              <a:t>queue</a:t>
            </a:r>
            <a:r>
              <a:rPr lang="en-US" dirty="0" smtClean="0"/>
              <a:t> supports</a:t>
            </a:r>
            <a:endParaRPr lang="en-US" dirty="0" smtClean="0"/>
          </a:p>
          <a:p>
            <a:pPr lvl="1" eaLnBrk="1" hangingPunct="1"/>
            <a:r>
              <a:rPr lang="en-US" dirty="0" smtClean="0"/>
              <a:t>First In, First Out</a:t>
            </a:r>
          </a:p>
          <a:p>
            <a:pPr lvl="1" eaLnBrk="1" hangingPunct="1"/>
            <a:r>
              <a:rPr lang="en-US" dirty="0" err="1" smtClean="0"/>
              <a:t>Enqueue</a:t>
            </a:r>
            <a:r>
              <a:rPr lang="en-US" dirty="0" smtClean="0"/>
              <a:t>(): add a new element</a:t>
            </a:r>
          </a:p>
          <a:p>
            <a:pPr lvl="1" eaLnBrk="1" hangingPunct="1"/>
            <a:r>
              <a:rPr lang="en-US" dirty="0" err="1" smtClean="0"/>
              <a:t>Dequeue</a:t>
            </a:r>
            <a:r>
              <a:rPr lang="en-US" dirty="0" smtClean="0"/>
              <a:t>(): remove </a:t>
            </a:r>
            <a:r>
              <a:rPr lang="en-US" dirty="0" smtClean="0">
                <a:solidFill>
                  <a:schemeClr val="accent2"/>
                </a:solidFill>
              </a:rPr>
              <a:t>oldest element </a:t>
            </a:r>
            <a:r>
              <a:rPr lang="en-US" dirty="0" smtClean="0"/>
              <a:t>in queue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/>
            <a:r>
              <a:rPr lang="en-US" dirty="0" smtClean="0"/>
              <a:t>Data structure supports</a:t>
            </a:r>
          </a:p>
          <a:p>
            <a:pPr lvl="1" eaLnBrk="1" hangingPunct="1"/>
            <a:r>
              <a:rPr lang="en-US" dirty="0" smtClean="0"/>
              <a:t>Insert(): add a new element</a:t>
            </a:r>
          </a:p>
          <a:p>
            <a:pPr lvl="1" eaLnBrk="1" hangingPunct="1"/>
            <a:r>
              <a:rPr lang="en-US" dirty="0" err="1" smtClean="0"/>
              <a:t>deleteMin</a:t>
            </a:r>
            <a:r>
              <a:rPr lang="en-US" dirty="0" smtClean="0"/>
              <a:t>(): delete </a:t>
            </a:r>
            <a:r>
              <a:rPr lang="en-US" dirty="0" smtClean="0">
                <a:solidFill>
                  <a:schemeClr val="accent2"/>
                </a:solidFill>
              </a:rPr>
              <a:t>minimum element </a:t>
            </a:r>
            <a:r>
              <a:rPr lang="en-US" dirty="0" smtClean="0"/>
              <a:t>in priority queue</a:t>
            </a:r>
          </a:p>
          <a:p>
            <a:pPr lvl="1" eaLnBrk="1" hangingPunct="1"/>
            <a:endParaRPr lang="en-US" dirty="0" smtClean="0"/>
          </a:p>
        </p:txBody>
      </p:sp>
      <p:pic>
        <p:nvPicPr>
          <p:cNvPr id="4101" name="Picture 1028" descr="fig06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76800"/>
            <a:ext cx="6881813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874EF-78EA-4E4F-92D0-5B611F10E72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Constructor</a:t>
            </a:r>
          </a:p>
        </p:txBody>
      </p:sp>
      <p:pic>
        <p:nvPicPr>
          <p:cNvPr id="21508" name="Picture 3" descr="D:\courses\COP4530spring2007\supplements\weiss_ppt_files\ch06\ch06gif\fig06_1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0913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905000" y="2286000"/>
            <a:ext cx="4648200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0AA6F-05C7-48CD-A97A-E800DD06665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smtClean="0"/>
              <a:t>Example </a:t>
            </a:r>
          </a:p>
        </p:txBody>
      </p:sp>
      <p:pic>
        <p:nvPicPr>
          <p:cNvPr id="22532" name="Picture 1027" descr="D:\courses\COP4530spring2007\supplements\weiss_ppt_files\ch06\ch06gif\fig06_1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086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1028"/>
          <p:cNvSpPr txBox="1">
            <a:spLocks noChangeArrowheads="1"/>
          </p:cNvSpPr>
          <p:nvPr/>
        </p:nvSpPr>
        <p:spPr bwMode="auto">
          <a:xfrm>
            <a:off x="4876800" y="3200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percolateDown(7)</a:t>
            </a:r>
          </a:p>
        </p:txBody>
      </p:sp>
      <p:pic>
        <p:nvPicPr>
          <p:cNvPr id="22534" name="Picture 1029" descr="D:\courses\COP4530spring2007\supplements\weiss_ppt_files\ch06\ch06gif\fig06_16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86200"/>
            <a:ext cx="703897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1030"/>
          <p:cNvSpPr txBox="1">
            <a:spLocks noChangeArrowheads="1"/>
          </p:cNvSpPr>
          <p:nvPr/>
        </p:nvSpPr>
        <p:spPr bwMode="auto">
          <a:xfrm>
            <a:off x="685800" y="61722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percolateDown(6)</a:t>
            </a:r>
          </a:p>
        </p:txBody>
      </p:sp>
      <p:sp>
        <p:nvSpPr>
          <p:cNvPr id="22536" name="Text Box 1031"/>
          <p:cNvSpPr txBox="1">
            <a:spLocks noChangeArrowheads="1"/>
          </p:cNvSpPr>
          <p:nvPr/>
        </p:nvSpPr>
        <p:spPr bwMode="auto">
          <a:xfrm>
            <a:off x="4572000" y="61722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percolateDown(5)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E64DE-4FFC-4998-8507-B575F717315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pic>
        <p:nvPicPr>
          <p:cNvPr id="23555" name="Picture 2" descr="D:\courses\COP4530spring2007\supplements\weiss_ppt_files\ch06\ch06gif\fig06_1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7038975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3" descr="D:\courses\COP4530spring2007\supplements\weiss_ppt_files\ch06\ch06gif\fig06_1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6886575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572000" y="5867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percolateDown(1)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1524000" y="2819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percolateDown(4)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257800" y="2819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percolateDown(3)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1066800" y="5867400"/>
            <a:ext cx="2593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percolateDown(2)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12A14-9006-42A2-841B-4137245ABC6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C++ STL Priority Queues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0000FF"/>
                </a:solidFill>
              </a:rPr>
              <a:t>priority_queue</a:t>
            </a:r>
            <a:r>
              <a:rPr lang="en-US" sz="2000" smtClean="0"/>
              <a:t> class 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Implements deleteMax instead of deleteMin in default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MaxHeap instead of MinHeap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Template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Item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container type (default vector)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comparator (default less)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Associative queue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Void push(t)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void pop()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T&amp; top()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void clear()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bool empty()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19EF-5F55-46C1-B28A-E0EE2B64E97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304800"/>
            <a:ext cx="470673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#include &lt;</a:t>
            </a:r>
            <a:r>
              <a:rPr lang="en-US" sz="1200" b="1" dirty="0" err="1">
                <a:latin typeface="+mn-lt"/>
              </a:rPr>
              <a:t>iostream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#include &lt;vector&gt;</a:t>
            </a:r>
          </a:p>
          <a:p>
            <a:r>
              <a:rPr lang="en-US" sz="1200" b="1" dirty="0">
                <a:solidFill>
                  <a:srgbClr val="0000FF"/>
                </a:solidFill>
                <a:latin typeface="+mn-lt"/>
              </a:rPr>
              <a:t>#include &lt;queue&gt;</a:t>
            </a:r>
          </a:p>
          <a:p>
            <a:r>
              <a:rPr lang="en-US" sz="1200" b="1" dirty="0">
                <a:latin typeface="+mn-lt"/>
              </a:rPr>
              <a:t>#include &lt;functional&gt;</a:t>
            </a:r>
          </a:p>
          <a:p>
            <a:r>
              <a:rPr lang="en-US" sz="1200" b="1" dirty="0">
                <a:latin typeface="+mn-lt"/>
              </a:rPr>
              <a:t>#include &lt;string&gt;</a:t>
            </a:r>
          </a:p>
          <a:p>
            <a:r>
              <a:rPr lang="en-US" sz="1200" b="1" dirty="0">
                <a:latin typeface="+mn-lt"/>
              </a:rPr>
              <a:t>using namespace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// Empty the priority queue and print its contents.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PriorityQueue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string &amp; </a:t>
            </a:r>
            <a:r>
              <a:rPr lang="en-US" sz="1200" b="1" dirty="0" err="1">
                <a:latin typeface="+mn-lt"/>
              </a:rPr>
              <a:t>msg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PriorityQueue</a:t>
            </a:r>
            <a:r>
              <a:rPr lang="en-US" sz="1200" b="1" dirty="0">
                <a:latin typeface="+mn-lt"/>
              </a:rPr>
              <a:t> &amp; </a:t>
            </a:r>
            <a:r>
              <a:rPr lang="en-US" sz="1200" b="1" dirty="0" err="1">
                <a:latin typeface="+mn-lt"/>
              </a:rPr>
              <a:t>pq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cout</a:t>
            </a:r>
            <a:r>
              <a:rPr lang="en-US" sz="1200" b="1" dirty="0">
                <a:latin typeface="+mn-lt"/>
              </a:rPr>
              <a:t> &lt;&lt; </a:t>
            </a:r>
            <a:r>
              <a:rPr lang="en-US" sz="1200" b="1" dirty="0" err="1">
                <a:latin typeface="+mn-lt"/>
              </a:rPr>
              <a:t>msg</a:t>
            </a:r>
            <a:r>
              <a:rPr lang="en-US" sz="1200" b="1" dirty="0">
                <a:latin typeface="+mn-lt"/>
              </a:rPr>
              <a:t> &lt;&lt; ":" &lt;&lt; </a:t>
            </a:r>
            <a:r>
              <a:rPr lang="en-US" sz="1200" b="1" dirty="0" err="1">
                <a:latin typeface="+mn-lt"/>
              </a:rPr>
              <a:t>endl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while( !</a:t>
            </a:r>
            <a:r>
              <a:rPr lang="en-US" sz="1200" b="1" dirty="0" err="1">
                <a:latin typeface="+mn-lt"/>
              </a:rPr>
              <a:t>pq.empty</a:t>
            </a:r>
            <a:r>
              <a:rPr lang="en-US" sz="1200" b="1" dirty="0">
                <a:latin typeface="+mn-lt"/>
              </a:rPr>
              <a:t>( )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cout</a:t>
            </a:r>
            <a:r>
              <a:rPr lang="en-US" sz="1200" b="1" dirty="0">
                <a:latin typeface="+mn-lt"/>
              </a:rPr>
              <a:t> &lt;&lt; </a:t>
            </a:r>
            <a:r>
              <a:rPr lang="en-US" sz="1200" b="1" dirty="0" err="1">
                <a:latin typeface="+mn-lt"/>
              </a:rPr>
              <a:t>pq.top</a:t>
            </a:r>
            <a:r>
              <a:rPr lang="en-US" sz="1200" b="1" dirty="0">
                <a:latin typeface="+mn-lt"/>
              </a:rPr>
              <a:t>( ) &lt;&lt; </a:t>
            </a:r>
            <a:r>
              <a:rPr lang="en-US" sz="1200" b="1" dirty="0" err="1">
                <a:latin typeface="+mn-lt"/>
              </a:rPr>
              <a:t>endl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pq.pop</a:t>
            </a:r>
            <a:r>
              <a:rPr lang="en-US" sz="1200" b="1" dirty="0">
                <a:latin typeface="+mn-lt"/>
              </a:rPr>
              <a:t>( );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// Do some inserts and removes (done in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).</a:t>
            </a:r>
          </a:p>
          <a:p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main(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priority_queue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                          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priority_queue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int,vector</a:t>
            </a:r>
            <a:r>
              <a:rPr lang="en-US" sz="1200" b="1" dirty="0">
                <a:latin typeface="+mn-lt"/>
              </a:rPr>
              <a:t>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&gt;,greater&lt;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&gt;&gt; 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( 4 );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( 3 ); </a:t>
            </a:r>
            <a:r>
              <a:rPr lang="en-US" sz="1200" b="1" dirty="0" err="1">
                <a:latin typeface="+mn-lt"/>
              </a:rPr>
              <a:t>minPQ.push</a:t>
            </a:r>
            <a:r>
              <a:rPr lang="en-US" sz="1200" b="1" dirty="0">
                <a:latin typeface="+mn-lt"/>
              </a:rPr>
              <a:t>( 5 );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( 4 );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( 3 ); </a:t>
            </a:r>
            <a:r>
              <a:rPr lang="en-US" sz="1200" b="1" dirty="0" err="1">
                <a:latin typeface="+mn-lt"/>
              </a:rPr>
              <a:t>maxPQ.push</a:t>
            </a:r>
            <a:r>
              <a:rPr lang="en-US" sz="1200" b="1" dirty="0">
                <a:latin typeface="+mn-lt"/>
              </a:rPr>
              <a:t>( 5 );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"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", </a:t>
            </a:r>
            <a:r>
              <a:rPr lang="en-US" sz="1200" b="1" dirty="0" err="1">
                <a:latin typeface="+mn-lt"/>
              </a:rPr>
              <a:t>minPQ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dumpContents</a:t>
            </a:r>
            <a:r>
              <a:rPr lang="en-US" sz="1200" b="1" dirty="0">
                <a:latin typeface="+mn-lt"/>
              </a:rPr>
              <a:t>( "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", </a:t>
            </a:r>
            <a:r>
              <a:rPr lang="en-US" sz="1200" b="1" dirty="0" err="1">
                <a:latin typeface="+mn-lt"/>
              </a:rPr>
              <a:t>maxPQ</a:t>
            </a:r>
            <a:r>
              <a:rPr lang="en-US" sz="1200" b="1" dirty="0">
                <a:latin typeface="+mn-lt"/>
              </a:rPr>
              <a:t>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return 0;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A0368-99E5-41E0-B08E-FE9C7DD4E5A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31209-6692-4A1E-AA7D-CF96C35BA98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 of Priority Queues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Operating Systems</a:t>
            </a:r>
          </a:p>
          <a:p>
            <a:pPr lvl="1" eaLnBrk="1" hangingPunct="1"/>
            <a:r>
              <a:rPr lang="en-US" dirty="0" smtClean="0"/>
              <a:t>Shortest Job First process scheduling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In Simulators</a:t>
            </a:r>
          </a:p>
          <a:p>
            <a:pPr lvl="1" eaLnBrk="1" hangingPunct="1"/>
            <a:r>
              <a:rPr lang="en-US" dirty="0" smtClean="0"/>
              <a:t>Scheduling the next event (smallest event time)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In essence</a:t>
            </a:r>
          </a:p>
          <a:p>
            <a:pPr lvl="1" eaLnBrk="1" hangingPunct="1"/>
            <a:r>
              <a:rPr lang="en-US" dirty="0" smtClean="0"/>
              <a:t>Any event/job management that assign priority to </a:t>
            </a:r>
            <a:r>
              <a:rPr lang="en-US" dirty="0" smtClean="0"/>
              <a:t>events/jobs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Greedy algorithms</a:t>
            </a:r>
          </a:p>
          <a:p>
            <a:pPr lvl="1" eaLnBrk="1" hangingPunct="1"/>
            <a:r>
              <a:rPr lang="en-US" dirty="0" smtClean="0"/>
              <a:t>Ones that operate by repeatedly finding a minimum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3A855-DF12-4E17-94FD-3952BDCAE87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Priority Queue Implementation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Implemented as adaptor class around</a:t>
            </a:r>
          </a:p>
          <a:p>
            <a:pPr lvl="1" eaLnBrk="1" hangingPunct="1"/>
            <a:r>
              <a:rPr lang="en-US" dirty="0" smtClean="0"/>
              <a:t>Linked lists</a:t>
            </a:r>
          </a:p>
          <a:p>
            <a:pPr lvl="2" eaLnBrk="1" hangingPunct="1"/>
            <a:r>
              <a:rPr lang="en-US" sz="1800" dirty="0" smtClean="0"/>
              <a:t>O(N) </a:t>
            </a:r>
            <a:r>
              <a:rPr lang="en-US" sz="1800" dirty="0" smtClean="0">
                <a:solidFill>
                  <a:srgbClr val="0000FF"/>
                </a:solidFill>
              </a:rPr>
              <a:t>worst-case</a:t>
            </a:r>
            <a:r>
              <a:rPr lang="en-US" sz="1800" dirty="0" smtClean="0"/>
              <a:t> time on either insert() or </a:t>
            </a:r>
            <a:r>
              <a:rPr lang="en-US" sz="1800" dirty="0" err="1" smtClean="0"/>
              <a:t>deleteMin</a:t>
            </a:r>
            <a:r>
              <a:rPr lang="en-US" sz="1800" dirty="0" smtClean="0"/>
              <a:t>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Binary Search Trees</a:t>
            </a:r>
          </a:p>
          <a:p>
            <a:pPr lvl="2" eaLnBrk="1" hangingPunct="1"/>
            <a:r>
              <a:rPr lang="en-US" sz="1800" dirty="0" smtClean="0"/>
              <a:t>O(log(N)) </a:t>
            </a:r>
            <a:r>
              <a:rPr lang="en-US" sz="1800" dirty="0" smtClean="0">
                <a:solidFill>
                  <a:srgbClr val="0000FF"/>
                </a:solidFill>
              </a:rPr>
              <a:t>average time</a:t>
            </a:r>
            <a:r>
              <a:rPr lang="en-US" sz="1800" dirty="0" smtClean="0"/>
              <a:t> on insert() and delete()</a:t>
            </a:r>
          </a:p>
          <a:p>
            <a:pPr lvl="2" eaLnBrk="1" hangingPunct="1"/>
            <a:r>
              <a:rPr lang="en-US" sz="1800" dirty="0" smtClean="0"/>
              <a:t>Overkill: all elements are sorted, </a:t>
            </a:r>
          </a:p>
          <a:p>
            <a:pPr lvl="3" eaLnBrk="1" hangingPunct="1"/>
            <a:r>
              <a:rPr lang="en-US" dirty="0" smtClean="0"/>
              <a:t>However, we only need the minimum </a:t>
            </a:r>
            <a:r>
              <a:rPr lang="en-US" dirty="0" smtClean="0"/>
              <a:t>element</a:t>
            </a:r>
          </a:p>
          <a:p>
            <a:pPr lvl="3" eaLnBrk="1" hangingPunct="1"/>
            <a:r>
              <a:rPr lang="en-US" dirty="0" smtClean="0"/>
              <a:t>Repeated </a:t>
            </a:r>
            <a:r>
              <a:rPr lang="en-US" dirty="0" err="1" smtClean="0"/>
              <a:t>d</a:t>
            </a:r>
            <a:r>
              <a:rPr lang="en-US" dirty="0" err="1" smtClean="0"/>
              <a:t>eleteMin</a:t>
            </a:r>
            <a:r>
              <a:rPr lang="en-US" dirty="0" smtClean="0"/>
              <a:t> operations deplete the left </a:t>
            </a:r>
            <a:r>
              <a:rPr lang="en-US" dirty="0" err="1" smtClean="0"/>
              <a:t>subtree</a:t>
            </a:r>
            <a:r>
              <a:rPr lang="en-US" smtClean="0"/>
              <a:t>(s)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Heaps</a:t>
            </a:r>
          </a:p>
          <a:p>
            <a:pPr lvl="2" eaLnBrk="1" hangingPunct="1"/>
            <a:r>
              <a:rPr lang="en-US" sz="1800" dirty="0" smtClean="0"/>
              <a:t>This is what we’ll study and use to implement Priority Queues</a:t>
            </a:r>
          </a:p>
          <a:p>
            <a:pPr lvl="2" eaLnBrk="1" hangingPunct="1"/>
            <a:r>
              <a:rPr lang="en-US" sz="1800" dirty="0" smtClean="0"/>
              <a:t>O(</a:t>
            </a:r>
            <a:r>
              <a:rPr lang="en-US" sz="1800" dirty="0" err="1" smtClean="0"/>
              <a:t>logN</a:t>
            </a:r>
            <a:r>
              <a:rPr lang="en-US" sz="1800" dirty="0" smtClean="0"/>
              <a:t>) </a:t>
            </a:r>
            <a:r>
              <a:rPr lang="en-US" sz="1800" dirty="0" smtClean="0">
                <a:solidFill>
                  <a:srgbClr val="0000FF"/>
                </a:solidFill>
              </a:rPr>
              <a:t>worst case</a:t>
            </a:r>
            <a:r>
              <a:rPr lang="en-US" sz="1800" dirty="0" smtClean="0"/>
              <a:t> for both insertion and delete operations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3C575-9F3C-478F-974A-1711C5D8AE6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Partially Ordered Trees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partially ordered tree (POT) is a tree T such that:</a:t>
            </a:r>
          </a:p>
          <a:p>
            <a:pPr lvl="1" eaLnBrk="1" hangingPunct="1"/>
            <a:r>
              <a:rPr lang="en-US" smtClean="0"/>
              <a:t>There is an order relation &lt;= defined for the vertices of T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</a:rPr>
              <a:t>For any vertex p</a:t>
            </a:r>
            <a:r>
              <a:rPr lang="en-US" smtClean="0"/>
              <a:t> and any child c of p, p &lt;= 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Consequences:</a:t>
            </a:r>
          </a:p>
          <a:p>
            <a:pPr lvl="1" eaLnBrk="1" hangingPunct="1"/>
            <a:r>
              <a:rPr lang="en-US" smtClean="0"/>
              <a:t>The smallest element in a POT is the root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</a:rPr>
              <a:t>No conclusion can be drawn about the order of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63A2B-29B1-4319-B45C-B2DEDEBDBAE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Heaps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A </a:t>
            </a:r>
            <a:r>
              <a:rPr lang="en-US" sz="2000" smtClean="0">
                <a:solidFill>
                  <a:srgbClr val="0000FF"/>
                </a:solidFill>
              </a:rPr>
              <a:t>binary heap</a:t>
            </a:r>
            <a:r>
              <a:rPr lang="en-US" sz="2000" smtClean="0"/>
              <a:t> is a partially ordered </a:t>
            </a:r>
            <a:r>
              <a:rPr lang="en-US" sz="2000" smtClean="0">
                <a:solidFill>
                  <a:srgbClr val="0000FF"/>
                </a:solidFill>
              </a:rPr>
              <a:t>complete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0000FF"/>
                </a:solidFill>
              </a:rPr>
              <a:t>binary</a:t>
            </a:r>
            <a:r>
              <a:rPr lang="en-US" sz="2000" smtClean="0"/>
              <a:t> tree.  </a:t>
            </a:r>
          </a:p>
          <a:p>
            <a:pPr lvl="1" eaLnBrk="1" hangingPunct="1"/>
            <a:r>
              <a:rPr lang="en-US" sz="1800" smtClean="0"/>
              <a:t>The tree is completely filled on all levels except possibly the lowest.</a:t>
            </a:r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lvl="1" eaLnBrk="1" hangingPunct="1"/>
            <a:endParaRPr lang="en-US" sz="1800" smtClean="0"/>
          </a:p>
          <a:p>
            <a:pPr eaLnBrk="1" hangingPunct="1"/>
            <a:r>
              <a:rPr lang="en-US" sz="2000" smtClean="0"/>
              <a:t>In a more general </a:t>
            </a:r>
            <a:r>
              <a:rPr lang="en-US" sz="2000" smtClean="0">
                <a:solidFill>
                  <a:srgbClr val="0000FF"/>
                </a:solidFill>
              </a:rPr>
              <a:t>d-Heap</a:t>
            </a:r>
          </a:p>
          <a:p>
            <a:pPr lvl="1" eaLnBrk="1" hangingPunct="1"/>
            <a:r>
              <a:rPr lang="en-US" sz="1800" smtClean="0"/>
              <a:t>A parent node can have </a:t>
            </a:r>
            <a:r>
              <a:rPr lang="en-US" sz="1800" smtClean="0">
                <a:solidFill>
                  <a:srgbClr val="0000FF"/>
                </a:solidFill>
              </a:rPr>
              <a:t>d</a:t>
            </a:r>
            <a:r>
              <a:rPr lang="en-US" sz="1800" smtClean="0"/>
              <a:t> children</a:t>
            </a:r>
          </a:p>
          <a:p>
            <a:pPr eaLnBrk="1" hangingPunct="1"/>
            <a:r>
              <a:rPr lang="en-US" sz="2000" smtClean="0"/>
              <a:t>We simply refer to binary heaps as heaps</a:t>
            </a:r>
          </a:p>
          <a:p>
            <a:pPr lvl="1" eaLnBrk="1" hangingPunct="1"/>
            <a:endParaRPr lang="en-US" sz="1800" smtClean="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11675" y="22098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902075" y="305276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05400" y="305276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76600" y="38100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3886200" y="3810000"/>
            <a:ext cx="3397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0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H="1">
            <a:off x="405447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466407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3444875" y="34290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4054475" y="3429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3886200" y="2219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B6A9D-B941-447E-B00C-B71C3B04D6B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Vector</a:t>
            </a:r>
            <a:r>
              <a:rPr lang="en-US" sz="2800" smtClean="0"/>
              <a:t> Representation of Complete Binary Tree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Storing elements in vector in </a:t>
            </a:r>
            <a:r>
              <a:rPr lang="en-US" smtClean="0">
                <a:solidFill>
                  <a:srgbClr val="0000FF"/>
                </a:solidFill>
              </a:rPr>
              <a:t>level-order</a:t>
            </a:r>
          </a:p>
          <a:p>
            <a:pPr lvl="1" eaLnBrk="1" hangingPunct="1"/>
            <a:r>
              <a:rPr lang="en-US" smtClean="0"/>
              <a:t>Parent of v[k] = v[k/2]</a:t>
            </a:r>
          </a:p>
          <a:p>
            <a:pPr lvl="1" eaLnBrk="1" hangingPunct="1"/>
            <a:r>
              <a:rPr lang="en-US" smtClean="0"/>
              <a:t>Left child of v[k] = v[2*k]</a:t>
            </a:r>
          </a:p>
          <a:p>
            <a:pPr lvl="1" eaLnBrk="1" hangingPunct="1"/>
            <a:r>
              <a:rPr lang="en-US" smtClean="0"/>
              <a:t>Right child of v[k] = v[2*k + 1]</a:t>
            </a:r>
          </a:p>
          <a:p>
            <a:pPr lvl="1" eaLnBrk="1" hangingPunct="1"/>
            <a:endParaRPr lang="en-US" smtClean="0"/>
          </a:p>
        </p:txBody>
      </p:sp>
      <p:sp>
        <p:nvSpPr>
          <p:cNvPr id="8197" name="Text Box 1028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8198" name="Text Box 1029"/>
          <p:cNvSpPr txBox="1">
            <a:spLocks noChangeArrowheads="1"/>
          </p:cNvSpPr>
          <p:nvPr/>
        </p:nvSpPr>
        <p:spPr bwMode="auto">
          <a:xfrm>
            <a:off x="6737350" y="2043113"/>
            <a:ext cx="3778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8199" name="Text Box 1030"/>
          <p:cNvSpPr txBox="1">
            <a:spLocks noChangeArrowheads="1"/>
          </p:cNvSpPr>
          <p:nvPr/>
        </p:nvSpPr>
        <p:spPr bwMode="auto">
          <a:xfrm>
            <a:off x="6127750" y="2886075"/>
            <a:ext cx="2635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</a:t>
            </a:r>
          </a:p>
        </p:txBody>
      </p:sp>
      <p:sp>
        <p:nvSpPr>
          <p:cNvPr id="8200" name="Text Box 1031"/>
          <p:cNvSpPr txBox="1">
            <a:spLocks noChangeArrowheads="1"/>
          </p:cNvSpPr>
          <p:nvPr/>
        </p:nvSpPr>
        <p:spPr bwMode="auto">
          <a:xfrm>
            <a:off x="7331075" y="2886075"/>
            <a:ext cx="288925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</a:t>
            </a:r>
          </a:p>
        </p:txBody>
      </p:sp>
      <p:sp>
        <p:nvSpPr>
          <p:cNvPr id="8201" name="Text Box 1032"/>
          <p:cNvSpPr txBox="1">
            <a:spLocks noChangeArrowheads="1"/>
          </p:cNvSpPr>
          <p:nvPr/>
        </p:nvSpPr>
        <p:spPr bwMode="auto">
          <a:xfrm>
            <a:off x="5502275" y="3643313"/>
            <a:ext cx="3143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ll</a:t>
            </a:r>
          </a:p>
        </p:txBody>
      </p:sp>
      <p:sp>
        <p:nvSpPr>
          <p:cNvPr id="8202" name="Text Box 1033"/>
          <p:cNvSpPr txBox="1">
            <a:spLocks noChangeArrowheads="1"/>
          </p:cNvSpPr>
          <p:nvPr/>
        </p:nvSpPr>
        <p:spPr bwMode="auto">
          <a:xfrm>
            <a:off x="6111875" y="364331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lr</a:t>
            </a:r>
          </a:p>
        </p:txBody>
      </p:sp>
      <p:sp>
        <p:nvSpPr>
          <p:cNvPr id="8203" name="Text Box 1034"/>
          <p:cNvSpPr txBox="1">
            <a:spLocks noChangeArrowheads="1"/>
          </p:cNvSpPr>
          <p:nvPr/>
        </p:nvSpPr>
        <p:spPr bwMode="auto">
          <a:xfrm>
            <a:off x="7940675" y="3643313"/>
            <a:ext cx="3651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rr</a:t>
            </a:r>
          </a:p>
        </p:txBody>
      </p:sp>
      <p:sp>
        <p:nvSpPr>
          <p:cNvPr id="8204" name="Text Box 1035"/>
          <p:cNvSpPr txBox="1">
            <a:spLocks noChangeArrowheads="1"/>
          </p:cNvSpPr>
          <p:nvPr/>
        </p:nvSpPr>
        <p:spPr bwMode="auto">
          <a:xfrm>
            <a:off x="7331075" y="3643313"/>
            <a:ext cx="339725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rl</a:t>
            </a:r>
          </a:p>
        </p:txBody>
      </p:sp>
      <p:sp>
        <p:nvSpPr>
          <p:cNvPr id="8205" name="Line 1036"/>
          <p:cNvSpPr>
            <a:spLocks noChangeShapeType="1"/>
          </p:cNvSpPr>
          <p:nvPr/>
        </p:nvSpPr>
        <p:spPr bwMode="auto">
          <a:xfrm flipH="1">
            <a:off x="6280150" y="2424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037"/>
          <p:cNvSpPr>
            <a:spLocks noChangeShapeType="1"/>
          </p:cNvSpPr>
          <p:nvPr/>
        </p:nvSpPr>
        <p:spPr bwMode="auto">
          <a:xfrm>
            <a:off x="6889750" y="2424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038"/>
          <p:cNvSpPr>
            <a:spLocks noChangeShapeType="1"/>
          </p:cNvSpPr>
          <p:nvPr/>
        </p:nvSpPr>
        <p:spPr bwMode="auto">
          <a:xfrm flipH="1">
            <a:off x="5670550" y="326231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039"/>
          <p:cNvSpPr>
            <a:spLocks noChangeShapeType="1"/>
          </p:cNvSpPr>
          <p:nvPr/>
        </p:nvSpPr>
        <p:spPr bwMode="auto">
          <a:xfrm>
            <a:off x="6280150" y="326231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040"/>
          <p:cNvSpPr>
            <a:spLocks noChangeShapeType="1"/>
          </p:cNvSpPr>
          <p:nvPr/>
        </p:nvSpPr>
        <p:spPr bwMode="auto">
          <a:xfrm>
            <a:off x="7483475" y="326231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041"/>
          <p:cNvSpPr>
            <a:spLocks noChangeShapeType="1"/>
          </p:cNvSpPr>
          <p:nvPr/>
        </p:nvSpPr>
        <p:spPr bwMode="auto">
          <a:xfrm>
            <a:off x="7483475" y="326231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Text Box 1042"/>
          <p:cNvSpPr txBox="1">
            <a:spLocks noChangeArrowheads="1"/>
          </p:cNvSpPr>
          <p:nvPr/>
        </p:nvSpPr>
        <p:spPr bwMode="auto">
          <a:xfrm>
            <a:off x="6111875" y="20526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charset="0"/>
              </a:rPr>
              <a:t>root</a:t>
            </a:r>
          </a:p>
        </p:txBody>
      </p:sp>
      <p:sp>
        <p:nvSpPr>
          <p:cNvPr id="8212" name="Rectangle 1043"/>
          <p:cNvSpPr>
            <a:spLocks noChangeArrowheads="1"/>
          </p:cNvSpPr>
          <p:nvPr/>
        </p:nvSpPr>
        <p:spPr bwMode="auto">
          <a:xfrm>
            <a:off x="6443663" y="4876800"/>
            <a:ext cx="871537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rr</a:t>
            </a:r>
          </a:p>
        </p:txBody>
      </p:sp>
      <p:sp>
        <p:nvSpPr>
          <p:cNvPr id="8213" name="Rectangle 1044"/>
          <p:cNvSpPr>
            <a:spLocks noChangeArrowheads="1"/>
          </p:cNvSpPr>
          <p:nvPr/>
        </p:nvSpPr>
        <p:spPr bwMode="auto">
          <a:xfrm>
            <a:off x="5573713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rl</a:t>
            </a:r>
          </a:p>
        </p:txBody>
      </p:sp>
      <p:sp>
        <p:nvSpPr>
          <p:cNvPr id="8214" name="Rectangle 1045"/>
          <p:cNvSpPr>
            <a:spLocks noChangeArrowheads="1"/>
          </p:cNvSpPr>
          <p:nvPr/>
        </p:nvSpPr>
        <p:spPr bwMode="auto">
          <a:xfrm>
            <a:off x="4702175" y="4876800"/>
            <a:ext cx="871538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lr</a:t>
            </a:r>
          </a:p>
        </p:txBody>
      </p:sp>
      <p:sp>
        <p:nvSpPr>
          <p:cNvPr id="8215" name="Rectangle 1046"/>
          <p:cNvSpPr>
            <a:spLocks noChangeArrowheads="1"/>
          </p:cNvSpPr>
          <p:nvPr/>
        </p:nvSpPr>
        <p:spPr bwMode="auto">
          <a:xfrm>
            <a:off x="3832225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ll</a:t>
            </a:r>
          </a:p>
        </p:txBody>
      </p:sp>
      <p:sp>
        <p:nvSpPr>
          <p:cNvPr id="8216" name="Rectangle 1047"/>
          <p:cNvSpPr>
            <a:spLocks noChangeArrowheads="1"/>
          </p:cNvSpPr>
          <p:nvPr/>
        </p:nvSpPr>
        <p:spPr bwMode="auto">
          <a:xfrm>
            <a:off x="2960688" y="4876800"/>
            <a:ext cx="871537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</a:t>
            </a:r>
          </a:p>
        </p:txBody>
      </p:sp>
      <p:sp>
        <p:nvSpPr>
          <p:cNvPr id="8217" name="Rectangle 1048"/>
          <p:cNvSpPr>
            <a:spLocks noChangeArrowheads="1"/>
          </p:cNvSpPr>
          <p:nvPr/>
        </p:nvSpPr>
        <p:spPr bwMode="auto">
          <a:xfrm>
            <a:off x="2090738" y="4876800"/>
            <a:ext cx="869950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l</a:t>
            </a:r>
          </a:p>
        </p:txBody>
      </p:sp>
      <p:sp>
        <p:nvSpPr>
          <p:cNvPr id="8218" name="Rectangle 1049"/>
          <p:cNvSpPr>
            <a:spLocks noChangeArrowheads="1"/>
          </p:cNvSpPr>
          <p:nvPr/>
        </p:nvSpPr>
        <p:spPr bwMode="auto">
          <a:xfrm>
            <a:off x="1219200" y="4876800"/>
            <a:ext cx="871538" cy="517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333FF"/>
              </a:buClr>
              <a:buFont typeface="Wingdings" pitchFamily="2" charset="2"/>
              <a:buNone/>
            </a:pPr>
            <a:r>
              <a:rPr lang="en-US" sz="2800">
                <a:latin typeface="Comic Sans MS" pitchFamily="66" charset="0"/>
                <a:cs typeface="Times New Roman" pitchFamily="18" charset="0"/>
              </a:rPr>
              <a:t>R</a:t>
            </a:r>
          </a:p>
        </p:txBody>
      </p:sp>
      <p:sp>
        <p:nvSpPr>
          <p:cNvPr id="8219" name="Line 1050"/>
          <p:cNvSpPr>
            <a:spLocks noChangeShapeType="1"/>
          </p:cNvSpPr>
          <p:nvPr/>
        </p:nvSpPr>
        <p:spPr bwMode="auto">
          <a:xfrm>
            <a:off x="1219200" y="48768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1051"/>
          <p:cNvSpPr>
            <a:spLocks noChangeShapeType="1"/>
          </p:cNvSpPr>
          <p:nvPr/>
        </p:nvSpPr>
        <p:spPr bwMode="auto">
          <a:xfrm>
            <a:off x="1219200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1052"/>
          <p:cNvSpPr>
            <a:spLocks noChangeShapeType="1"/>
          </p:cNvSpPr>
          <p:nvPr/>
        </p:nvSpPr>
        <p:spPr bwMode="auto">
          <a:xfrm>
            <a:off x="2090738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1053"/>
          <p:cNvSpPr>
            <a:spLocks noChangeShapeType="1"/>
          </p:cNvSpPr>
          <p:nvPr/>
        </p:nvSpPr>
        <p:spPr bwMode="auto">
          <a:xfrm>
            <a:off x="2960688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1054"/>
          <p:cNvSpPr>
            <a:spLocks noChangeShapeType="1"/>
          </p:cNvSpPr>
          <p:nvPr/>
        </p:nvSpPr>
        <p:spPr bwMode="auto">
          <a:xfrm>
            <a:off x="3832225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1055"/>
          <p:cNvSpPr>
            <a:spLocks noChangeShapeType="1"/>
          </p:cNvSpPr>
          <p:nvPr/>
        </p:nvSpPr>
        <p:spPr bwMode="auto">
          <a:xfrm>
            <a:off x="4702175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Line 1056"/>
          <p:cNvSpPr>
            <a:spLocks noChangeShapeType="1"/>
          </p:cNvSpPr>
          <p:nvPr/>
        </p:nvSpPr>
        <p:spPr bwMode="auto">
          <a:xfrm>
            <a:off x="5573713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1057"/>
          <p:cNvSpPr>
            <a:spLocks noChangeShapeType="1"/>
          </p:cNvSpPr>
          <p:nvPr/>
        </p:nvSpPr>
        <p:spPr bwMode="auto">
          <a:xfrm>
            <a:off x="6443663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1058"/>
          <p:cNvSpPr>
            <a:spLocks noChangeShapeType="1"/>
          </p:cNvSpPr>
          <p:nvPr/>
        </p:nvSpPr>
        <p:spPr bwMode="auto">
          <a:xfrm>
            <a:off x="7315200" y="4876800"/>
            <a:ext cx="0" cy="517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1059"/>
          <p:cNvSpPr>
            <a:spLocks noChangeShapeType="1"/>
          </p:cNvSpPr>
          <p:nvPr/>
        </p:nvSpPr>
        <p:spPr bwMode="auto">
          <a:xfrm>
            <a:off x="1219200" y="5394325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29" name="Group 1060"/>
          <p:cNvGrpSpPr>
            <a:grpSpLocks/>
          </p:cNvGrpSpPr>
          <p:nvPr/>
        </p:nvGrpSpPr>
        <p:grpSpPr bwMode="auto">
          <a:xfrm>
            <a:off x="1219200" y="4343400"/>
            <a:ext cx="6096000" cy="517525"/>
            <a:chOff x="576" y="2544"/>
            <a:chExt cx="3840" cy="326"/>
          </a:xfrm>
        </p:grpSpPr>
        <p:sp>
          <p:nvSpPr>
            <p:cNvPr id="8237" name="Rectangle 1061"/>
            <p:cNvSpPr>
              <a:spLocks noChangeArrowheads="1"/>
            </p:cNvSpPr>
            <p:nvPr/>
          </p:nvSpPr>
          <p:spPr bwMode="auto">
            <a:xfrm>
              <a:off x="3867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8238" name="Rectangle 1062"/>
            <p:cNvSpPr>
              <a:spLocks noChangeArrowheads="1"/>
            </p:cNvSpPr>
            <p:nvPr/>
          </p:nvSpPr>
          <p:spPr bwMode="auto">
            <a:xfrm>
              <a:off x="3319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8239" name="Rectangle 1063"/>
            <p:cNvSpPr>
              <a:spLocks noChangeArrowheads="1"/>
            </p:cNvSpPr>
            <p:nvPr/>
          </p:nvSpPr>
          <p:spPr bwMode="auto">
            <a:xfrm>
              <a:off x="2770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8240" name="Rectangle 1064"/>
            <p:cNvSpPr>
              <a:spLocks noChangeArrowheads="1"/>
            </p:cNvSpPr>
            <p:nvPr/>
          </p:nvSpPr>
          <p:spPr bwMode="auto">
            <a:xfrm>
              <a:off x="2222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8241" name="Rectangle 1065"/>
            <p:cNvSpPr>
              <a:spLocks noChangeArrowheads="1"/>
            </p:cNvSpPr>
            <p:nvPr/>
          </p:nvSpPr>
          <p:spPr bwMode="auto">
            <a:xfrm>
              <a:off x="1673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8242" name="Rectangle 1066"/>
            <p:cNvSpPr>
              <a:spLocks noChangeArrowheads="1"/>
            </p:cNvSpPr>
            <p:nvPr/>
          </p:nvSpPr>
          <p:spPr bwMode="auto">
            <a:xfrm>
              <a:off x="1125" y="2544"/>
              <a:ext cx="54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243" name="Rectangle 1067"/>
            <p:cNvSpPr>
              <a:spLocks noChangeArrowheads="1"/>
            </p:cNvSpPr>
            <p:nvPr/>
          </p:nvSpPr>
          <p:spPr bwMode="auto">
            <a:xfrm>
              <a:off x="576" y="2544"/>
              <a:ext cx="54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rgbClr val="3333FF"/>
                </a:buClr>
                <a:buFont typeface="Wingdings" pitchFamily="2" charset="2"/>
                <a:buNone/>
              </a:pPr>
              <a:r>
                <a:rPr lang="en-US" sz="2800">
                  <a:latin typeface="Comic Sans MS" pitchFamily="66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8230" name="Line 1068"/>
          <p:cNvSpPr>
            <a:spLocks noChangeShapeType="1"/>
          </p:cNvSpPr>
          <p:nvPr/>
        </p:nvSpPr>
        <p:spPr bwMode="auto">
          <a:xfrm>
            <a:off x="1219200" y="4860925"/>
            <a:ext cx="871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1069"/>
          <p:cNvSpPr>
            <a:spLocks noChangeShapeType="1"/>
          </p:cNvSpPr>
          <p:nvPr/>
        </p:nvSpPr>
        <p:spPr bwMode="auto">
          <a:xfrm>
            <a:off x="2090738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Line 1070"/>
          <p:cNvSpPr>
            <a:spLocks noChangeShapeType="1"/>
          </p:cNvSpPr>
          <p:nvPr/>
        </p:nvSpPr>
        <p:spPr bwMode="auto">
          <a:xfrm>
            <a:off x="2960688" y="4860925"/>
            <a:ext cx="8715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Line 1071"/>
          <p:cNvSpPr>
            <a:spLocks noChangeShapeType="1"/>
          </p:cNvSpPr>
          <p:nvPr/>
        </p:nvSpPr>
        <p:spPr bwMode="auto">
          <a:xfrm>
            <a:off x="3832225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Line 1072"/>
          <p:cNvSpPr>
            <a:spLocks noChangeShapeType="1"/>
          </p:cNvSpPr>
          <p:nvPr/>
        </p:nvSpPr>
        <p:spPr bwMode="auto">
          <a:xfrm>
            <a:off x="4702175" y="4860925"/>
            <a:ext cx="871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Line 1073"/>
          <p:cNvSpPr>
            <a:spLocks noChangeShapeType="1"/>
          </p:cNvSpPr>
          <p:nvPr/>
        </p:nvSpPr>
        <p:spPr bwMode="auto">
          <a:xfrm>
            <a:off x="5573713" y="4860925"/>
            <a:ext cx="869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Line 1074"/>
          <p:cNvSpPr>
            <a:spLocks noChangeShapeType="1"/>
          </p:cNvSpPr>
          <p:nvPr/>
        </p:nvSpPr>
        <p:spPr bwMode="auto">
          <a:xfrm>
            <a:off x="6443663" y="4860925"/>
            <a:ext cx="8715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23C34-B217-432E-99B6-2682E915B77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example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Parent of v[k] = v[k/2]</a:t>
            </a:r>
          </a:p>
          <a:p>
            <a:pPr eaLnBrk="1" hangingPunct="1"/>
            <a:r>
              <a:rPr lang="en-US" sz="1800" smtClean="0"/>
              <a:t>Left child of v[k] = v[2*k]</a:t>
            </a:r>
          </a:p>
          <a:p>
            <a:pPr eaLnBrk="1" hangingPunct="1"/>
            <a:r>
              <a:rPr lang="en-US" sz="1800" smtClean="0"/>
              <a:t>Right child of v[k] = v[2*k + 1]</a:t>
            </a:r>
          </a:p>
        </p:txBody>
      </p:sp>
      <p:pic>
        <p:nvPicPr>
          <p:cNvPr id="9221" name="Picture 4" descr="fig06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19400"/>
            <a:ext cx="6629400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 descr="fig06_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57800"/>
            <a:ext cx="67818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0A357-53B5-4E78-B078-F415380C328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pic>
        <p:nvPicPr>
          <p:cNvPr id="10244" name="Picture 2051" descr="D:\courses\COP4530spring2007\supplements\weiss_ppt_files\ch06\ch06gif\fig06_05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629525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2052"/>
          <p:cNvSpPr txBox="1">
            <a:spLocks noChangeArrowheads="1"/>
          </p:cNvSpPr>
          <p:nvPr/>
        </p:nvSpPr>
        <p:spPr bwMode="auto">
          <a:xfrm>
            <a:off x="1355725" y="5449888"/>
            <a:ext cx="3117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Which one is a heap?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1225</Words>
  <Application>Microsoft Office PowerPoint</Application>
  <PresentationFormat>On-screen Show (4:3)</PresentationFormat>
  <Paragraphs>308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class_simple</vt:lpstr>
      <vt:lpstr>Priority Queues (Heaps)</vt:lpstr>
      <vt:lpstr>Priority Queues</vt:lpstr>
      <vt:lpstr>Applications of Priority Queues</vt:lpstr>
      <vt:lpstr>Priority Queue Implementation</vt:lpstr>
      <vt:lpstr>Partially Ordered Trees </vt:lpstr>
      <vt:lpstr>Binary Heaps</vt:lpstr>
      <vt:lpstr>Vector Representation of Complete Binary Tree</vt:lpstr>
      <vt:lpstr>Heap example</vt:lpstr>
      <vt:lpstr>Examples</vt:lpstr>
      <vt:lpstr>Implementation of Priority Queue (heap)</vt:lpstr>
      <vt:lpstr>Basic Heap Operations: insert(x)</vt:lpstr>
      <vt:lpstr>Insertion Example: insert(14)</vt:lpstr>
      <vt:lpstr>Implementation of insert</vt:lpstr>
      <vt:lpstr>Basic Heap Operations: deleteMin()</vt:lpstr>
      <vt:lpstr>deleteMin() example</vt:lpstr>
      <vt:lpstr>deleteMin() Example (Cont’d)</vt:lpstr>
      <vt:lpstr>Implementation of deleteMin()</vt:lpstr>
      <vt:lpstr>Implementation of deleteMin()</vt:lpstr>
      <vt:lpstr>Constructor </vt:lpstr>
      <vt:lpstr>Constructor</vt:lpstr>
      <vt:lpstr>Example </vt:lpstr>
      <vt:lpstr>Slide 22</vt:lpstr>
      <vt:lpstr>C++ STL Priority Queues</vt:lpstr>
      <vt:lpstr>Slide 24</vt:lpstr>
      <vt:lpstr>Reading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2015-02-25T21:13:38Z</dcterms:created>
  <dcterms:modified xsi:type="dcterms:W3CDTF">2016-03-30T18:06:42Z</dcterms:modified>
</cp:coreProperties>
</file>