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53" r:id="rId1"/>
  </p:sldMasterIdLst>
  <p:notesMasterIdLst>
    <p:notesMasterId r:id="rId26"/>
  </p:notesMasterIdLst>
  <p:handoutMasterIdLst>
    <p:handoutMasterId r:id="rId27"/>
  </p:handoutMasterIdLst>
  <p:sldIdLst>
    <p:sldId id="256" r:id="rId2"/>
    <p:sldId id="266" r:id="rId3"/>
    <p:sldId id="269" r:id="rId4"/>
    <p:sldId id="290" r:id="rId5"/>
    <p:sldId id="282" r:id="rId6"/>
    <p:sldId id="291" r:id="rId7"/>
    <p:sldId id="271" r:id="rId8"/>
    <p:sldId id="292" r:id="rId9"/>
    <p:sldId id="274" r:id="rId10"/>
    <p:sldId id="276" r:id="rId11"/>
    <p:sldId id="267" r:id="rId12"/>
    <p:sldId id="275" r:id="rId13"/>
    <p:sldId id="283" r:id="rId14"/>
    <p:sldId id="277" r:id="rId15"/>
    <p:sldId id="284" r:id="rId16"/>
    <p:sldId id="285" r:id="rId17"/>
    <p:sldId id="286" r:id="rId18"/>
    <p:sldId id="278" r:id="rId19"/>
    <p:sldId id="279" r:id="rId20"/>
    <p:sldId id="280" r:id="rId21"/>
    <p:sldId id="281" r:id="rId22"/>
    <p:sldId id="287" r:id="rId23"/>
    <p:sldId id="289" r:id="rId24"/>
    <p:sldId id="288" r:id="rId25"/>
  </p:sldIdLst>
  <p:sldSz cx="9144000" cy="6858000" type="screen4x3"/>
  <p:notesSz cx="7315200" cy="96012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00"/>
    <a:srgbClr val="3333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2334" autoAdjust="0"/>
    <p:restoredTop sz="95226" autoAdjust="0"/>
  </p:normalViewPr>
  <p:slideViewPr>
    <p:cSldViewPr>
      <p:cViewPr varScale="1">
        <p:scale>
          <a:sx n="86" d="100"/>
          <a:sy n="86" d="100"/>
        </p:scale>
        <p:origin x="1507" y="5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  <p:sldLst>
      <p:sld r:id="rId1" collapse="1"/>
      <p:sld r:id="rId2" collapse="1"/>
      <p:sld r:id="rId3" collapse="1"/>
    </p:sldLst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_rels/viewProps.xml.rels><?xml version="1.0" encoding="UTF-8" standalone="yes"?>
<Relationships xmlns="http://schemas.openxmlformats.org/package/2006/relationships"><Relationship Id="rId3" Type="http://schemas.openxmlformats.org/officeDocument/2006/relationships/slide" Target="slides/slide3.xml"/><Relationship Id="rId2" Type="http://schemas.openxmlformats.org/officeDocument/2006/relationships/slide" Target="slides/slide2.xml"/><Relationship Id="rId1" Type="http://schemas.openxmlformats.org/officeDocument/2006/relationships/slide" Target="slides/slid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42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AAF03D23-209E-4526-9E63-757D3D1D92A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106163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47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4143375" y="0"/>
            <a:ext cx="3171825" cy="4778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7652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257300" y="720725"/>
            <a:ext cx="4802188" cy="3602038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1749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74725" y="4560888"/>
            <a:ext cx="5365750" cy="43195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/>
              <a:t>Click to edit Master text styles</a:t>
            </a:r>
          </a:p>
          <a:p>
            <a:pPr lvl="1"/>
            <a:r>
              <a:rPr lang="en-US" noProof="0"/>
              <a:t>Second level</a:t>
            </a:r>
          </a:p>
          <a:p>
            <a:pPr lvl="2"/>
            <a:r>
              <a:rPr lang="en-US" noProof="0"/>
              <a:t>Third level</a:t>
            </a:r>
          </a:p>
          <a:p>
            <a:pPr lvl="3"/>
            <a:r>
              <a:rPr lang="en-US" noProof="0"/>
              <a:t>Fourth level</a:t>
            </a:r>
          </a:p>
          <a:p>
            <a:pPr lvl="4"/>
            <a:r>
              <a:rPr lang="en-US" noProof="0"/>
              <a:t>Fifth level</a:t>
            </a:r>
          </a:p>
        </p:txBody>
      </p:sp>
      <p:sp>
        <p:nvSpPr>
          <p:cNvPr id="31750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751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143375" y="9123363"/>
            <a:ext cx="3171825" cy="4778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6647" tIns="48324" rIns="96647" bIns="48324" numCol="1" anchor="b" anchorCtr="0" compatLnSpc="1">
            <a:prstTxWarp prst="textNoShape">
              <a:avLst/>
            </a:prstTxWarp>
          </a:bodyPr>
          <a:lstStyle>
            <a:lvl1pPr algn="r" defTabSz="968375">
              <a:defRPr sz="1300">
                <a:latin typeface="Arial Narrow" pitchFamily="34" charset="0"/>
              </a:defRPr>
            </a:lvl1pPr>
          </a:lstStyle>
          <a:p>
            <a:pPr>
              <a:defRPr/>
            </a:pPr>
            <a:fld id="{B1B87CF1-FF8C-4871-B55F-B3E7A77539B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99867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9C4EB011-2134-4343-BB07-0F8D89F68CF0}" type="slidenum">
              <a:rPr lang="en-US" sz="1300" smtClean="0">
                <a:latin typeface="Arial Narrow" pitchFamily="34" charset="0"/>
              </a:rPr>
              <a:pPr eaLnBrk="1" hangingPunct="1"/>
              <a:t>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8675" name="Rectangle 2050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2051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86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EF20DE0A-F3E2-4AB2-B642-A66DC9A3793F}" type="slidenum">
              <a:rPr lang="en-US" sz="1300" smtClean="0">
                <a:latin typeface="Arial Narrow" pitchFamily="34" charset="0"/>
              </a:rPr>
              <a:pPr eaLnBrk="1" hangingPunct="1"/>
              <a:t>10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686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686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ACE694A-23DB-410E-A273-7B6C08567674}" type="slidenum">
              <a:rPr lang="en-US" sz="1300" smtClean="0">
                <a:latin typeface="Arial Narrow" pitchFamily="34" charset="0"/>
              </a:rPr>
              <a:pPr eaLnBrk="1" hangingPunct="1"/>
              <a:t>11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789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789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91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F69EF3E4-5F78-4787-89F5-75D98520EED6}" type="slidenum">
              <a:rPr lang="en-US" sz="1300" smtClean="0">
                <a:latin typeface="Arial Narrow" pitchFamily="34" charset="0"/>
              </a:rPr>
              <a:pPr eaLnBrk="1" hangingPunct="1"/>
              <a:t>12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891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891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99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B8BB528-C2D2-4E12-904E-1FEB3D53DAE3}" type="slidenum">
              <a:rPr lang="en-US" sz="1300" smtClean="0">
                <a:latin typeface="Arial Narrow" pitchFamily="34" charset="0"/>
              </a:rPr>
              <a:pPr eaLnBrk="1" hangingPunct="1"/>
              <a:t>13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9939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9940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77F6B62C-EC50-4416-A99C-DC64B038C4BE}" type="slidenum">
              <a:rPr lang="en-US" sz="1300" smtClean="0">
                <a:latin typeface="Arial Narrow" pitchFamily="34" charset="0"/>
              </a:rPr>
              <a:pPr eaLnBrk="1" hangingPunct="1"/>
              <a:t>14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096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096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198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0392B161-BA72-4215-AB04-CE33765558B4}" type="slidenum">
              <a:rPr lang="en-US" sz="1300" smtClean="0">
                <a:latin typeface="Arial Narrow" pitchFamily="34" charset="0"/>
              </a:rPr>
              <a:pPr eaLnBrk="1" hangingPunct="1"/>
              <a:t>15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1987" name="Rectangle 1026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1988" name="Rectangle 1027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82A9CE8B-CDB1-434B-9EA3-1016987943BC}" type="slidenum">
              <a:rPr lang="en-US" sz="1300" smtClean="0">
                <a:latin typeface="Arial Narrow" pitchFamily="34" charset="0"/>
              </a:rPr>
              <a:pPr eaLnBrk="1" hangingPunct="1"/>
              <a:t>16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B87CF1-FF8C-4871-B55F-B3E7A77539B9}" type="slidenum">
              <a:rPr lang="en-US" smtClean="0"/>
              <a:pPr>
                <a:defRPr/>
              </a:pPr>
              <a:t>17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62165207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40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5675605-780A-4214-AE1F-5708D320B12E}" type="slidenum">
              <a:rPr lang="en-US" sz="1300" smtClean="0">
                <a:latin typeface="Arial Narrow" pitchFamily="34" charset="0"/>
              </a:rPr>
              <a:pPr eaLnBrk="1" hangingPunct="1"/>
              <a:t>18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40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40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0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68DF712-CCB0-4008-BB15-3B448C3DF00D}" type="slidenum">
              <a:rPr lang="en-US" sz="1300" smtClean="0">
                <a:latin typeface="Arial Narrow" pitchFamily="34" charset="0"/>
              </a:rPr>
              <a:pPr eaLnBrk="1" hangingPunct="1"/>
              <a:t>19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505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506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A249126A-3831-416D-A148-6AFE560ADDAD}" type="slidenum">
              <a:rPr lang="en-US" sz="1300" smtClean="0">
                <a:latin typeface="Arial Narrow" pitchFamily="34" charset="0"/>
              </a:rPr>
              <a:pPr eaLnBrk="1" hangingPunct="1"/>
              <a:t>2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2969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60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D2EE8EE4-BA55-462E-A086-B3A975592CE5}" type="slidenum">
              <a:rPr lang="en-US" sz="1300" smtClean="0">
                <a:latin typeface="Arial Narrow" pitchFamily="34" charset="0"/>
              </a:rPr>
              <a:pPr eaLnBrk="1" hangingPunct="1"/>
              <a:t>20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60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60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71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EF6799F-D7BE-4280-8B8C-2A3F648B20DD}" type="slidenum">
              <a:rPr lang="en-US" sz="1300" smtClean="0">
                <a:latin typeface="Arial Narrow" pitchFamily="34" charset="0"/>
              </a:rPr>
              <a:pPr eaLnBrk="1" hangingPunct="1"/>
              <a:t>21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4710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710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4813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4813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4D0D54D7-851C-46C1-9902-87EF25253971}" type="slidenum">
              <a:rPr lang="en-US" sz="1300" smtClean="0">
                <a:latin typeface="Arial Narrow" pitchFamily="34" charset="0"/>
              </a:rPr>
              <a:pPr eaLnBrk="1" hangingPunct="1"/>
              <a:t>22</a:t>
            </a:fld>
            <a:endParaRPr lang="en-US" sz="13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CE3A463C-7BB3-4E05-88B6-1FC7EF2E1FB0}" type="slidenum">
              <a:rPr lang="en-US" sz="1300" smtClean="0">
                <a:latin typeface="Arial Narrow" pitchFamily="34" charset="0"/>
              </a:rPr>
              <a:pPr eaLnBrk="1" hangingPunct="1"/>
              <a:t>3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072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B87CF1-FF8C-4871-B55F-B3E7A77539B9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65966817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64147415-E7C1-47EB-9971-3F2FB110EC40}" type="slidenum">
              <a:rPr lang="en-US" sz="1300" smtClean="0">
                <a:latin typeface="Arial Narrow" pitchFamily="34" charset="0"/>
              </a:rPr>
              <a:pPr eaLnBrk="1" hangingPunct="1"/>
              <a:t>5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1747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Slide Image Placeholder 1"/>
          <p:cNvSpPr>
            <a:spLocks noGrp="1" noRot="1" noChangeAspect="1" noTextEdit="1"/>
          </p:cNvSpPr>
          <p:nvPr>
            <p:ph type="sldImg"/>
          </p:nvPr>
        </p:nvSpPr>
        <p:spPr>
          <a:ln/>
        </p:spPr>
      </p:sp>
      <p:sp>
        <p:nvSpPr>
          <p:cNvPr id="32771" name="Notes Placeholder 2"/>
          <p:cNvSpPr>
            <a:spLocks noGrp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  <p:sp>
        <p:nvSpPr>
          <p:cNvPr id="32772" name="Slide Number Placeholder 3"/>
          <p:cNvSpPr>
            <a:spLocks noGrp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195C5AE-F6E2-48B4-9228-5D8FC58A1F5C}" type="slidenum">
              <a:rPr lang="en-US" sz="1300" smtClean="0">
                <a:latin typeface="Arial Narrow" pitchFamily="34" charset="0"/>
              </a:rPr>
              <a:pPr eaLnBrk="1" hangingPunct="1"/>
              <a:t>6</a:t>
            </a:fld>
            <a:endParaRPr lang="en-US" sz="1300">
              <a:latin typeface="Arial Narrow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2F934579-7E38-4FE8-8556-99AA3CD3E9E4}" type="slidenum">
              <a:rPr lang="en-US" sz="1300" smtClean="0">
                <a:latin typeface="Arial Narrow" pitchFamily="34" charset="0"/>
              </a:rPr>
              <a:pPr eaLnBrk="1" hangingPunct="1"/>
              <a:t>7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379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B1B87CF1-FF8C-4871-B55F-B3E7A77539B9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099524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defTabSz="968375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defTabSz="968375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fld id="{5F2EA83B-0560-4E5E-A11E-AB52DEEC5456}" type="slidenum">
              <a:rPr lang="en-US" sz="1300" smtClean="0">
                <a:latin typeface="Arial Narrow" pitchFamily="34" charset="0"/>
              </a:rPr>
              <a:pPr eaLnBrk="1" hangingPunct="1"/>
              <a:t>9</a:t>
            </a:fld>
            <a:endParaRPr lang="en-US" sz="1300">
              <a:latin typeface="Arial Narrow" pitchFamily="34" charset="0"/>
            </a:endParaRPr>
          </a:p>
        </p:txBody>
      </p:sp>
      <p:sp>
        <p:nvSpPr>
          <p:cNvPr id="3584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584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3FA7DC5-92F1-4C9E-8491-4F05FD2CB2A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085136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DF6CB56-A3A6-494A-BF0C-3AD83B6679E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93370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AFEBD2B-839C-4D51-94AB-26FB54DFC725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926484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9F6943-45D4-4149-8D1B-C465558D5BB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87393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03EC9B-2596-4656-9EBE-03367DC401C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5505509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43F20A0-3F2D-4A6A-A3E9-AC0C0E5129A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508847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F94FB5A-03AC-40E1-8DFC-228B7CA4807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521773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9E4C79-52C5-4E33-877F-8A69C5BA496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289639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39310C4-07E9-4E67-AC58-899CF75AFA46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32835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DE71F5-8686-4EB0-8E85-81B22B0FFCF9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457810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D17276-9308-4F52-80F6-C5466AFAB92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14200978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E6FAD6-4159-44CA-89A6-FACDC97550A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919945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solidFill>
            <a:schemeClr val="hlink"/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8079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79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079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pPr>
              <a:defRPr/>
            </a:pPr>
            <a:fld id="{EC888A81-EFB3-4DD4-98C0-EE9BE0EEB472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  <p:sldLayoutId id="2147483655" r:id="rId2"/>
    <p:sldLayoutId id="2147483656" r:id="rId3"/>
    <p:sldLayoutId id="2147483657" r:id="rId4"/>
    <p:sldLayoutId id="2147483658" r:id="rId5"/>
    <p:sldLayoutId id="2147483659" r:id="rId6"/>
    <p:sldLayoutId id="2147483660" r:id="rId7"/>
    <p:sldLayoutId id="2147483661" r:id="rId8"/>
    <p:sldLayoutId id="2147483662" r:id="rId9"/>
    <p:sldLayoutId id="2147483663" r:id="rId10"/>
    <p:sldLayoutId id="2147483664" r:id="rId11"/>
    <p:sldLayoutId id="2147483665" r:id="rId12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6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6.xml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7.png"/><Relationship Id="rId4" Type="http://schemas.openxmlformats.org/officeDocument/2006/relationships/image" Target="../media/image6.png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6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B08DF04-7EAC-4B59-B5D7-566CCB376689}" type="slidenum">
              <a:rPr lang="en-US"/>
              <a:pPr>
                <a:defRPr/>
              </a:pPr>
              <a:t>1</a:t>
            </a:fld>
            <a:endParaRPr lang="en-US"/>
          </a:p>
        </p:txBody>
      </p:sp>
      <p:sp>
        <p:nvSpPr>
          <p:cNvPr id="2051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286000"/>
            <a:ext cx="7772400" cy="1143000"/>
          </a:xfrm>
        </p:spPr>
        <p:txBody>
          <a:bodyPr/>
          <a:lstStyle/>
          <a:p>
            <a:pPr eaLnBrk="1" hangingPunct="1"/>
            <a:r>
              <a:rPr lang="en-US">
                <a:solidFill>
                  <a:srgbClr val="FF0000"/>
                </a:solidFill>
              </a:rPr>
              <a:t>Designing Hash Tables</a:t>
            </a:r>
            <a:r>
              <a:rPr lang="en-US"/>
              <a:t> </a:t>
            </a:r>
          </a:p>
        </p:txBody>
      </p:sp>
      <p:sp>
        <p:nvSpPr>
          <p:cNvPr id="2052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143000" y="5105400"/>
            <a:ext cx="6400800" cy="457200"/>
          </a:xfrm>
        </p:spPr>
        <p:txBody>
          <a:bodyPr/>
          <a:lstStyle/>
          <a:p>
            <a:pPr algn="l" eaLnBrk="1" hangingPunct="1">
              <a:buFontTx/>
              <a:buChar char="•"/>
            </a:pPr>
            <a:r>
              <a:rPr lang="en-US" dirty="0">
                <a:solidFill>
                  <a:srgbClr val="0000FF"/>
                </a:solidFill>
              </a:rPr>
              <a:t> Sections 5.3, 5.4, 5.5, 5.6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A946D64-54B9-40B5-B893-F7D9B0143B15}" type="slidenum">
              <a:rPr lang="en-US"/>
              <a:pPr>
                <a:defRPr/>
              </a:pPr>
              <a:t>10</a:t>
            </a:fld>
            <a:endParaRPr lang="en-US"/>
          </a:p>
        </p:txBody>
      </p:sp>
      <p:sp>
        <p:nvSpPr>
          <p:cNvPr id="12291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Hash Tables Without Chaining</a:t>
            </a:r>
          </a:p>
        </p:txBody>
      </p:sp>
      <p:sp>
        <p:nvSpPr>
          <p:cNvPr id="12292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Try to avoid buckets with separate lists</a:t>
            </a:r>
          </a:p>
          <a:p>
            <a:pPr eaLnBrk="1" hangingPunct="1"/>
            <a:endParaRPr lang="en-US"/>
          </a:p>
          <a:p>
            <a:pPr eaLnBrk="1" hangingPunct="1"/>
            <a:r>
              <a:rPr lang="en-US"/>
              <a:t>How </a:t>
            </a:r>
            <a:r>
              <a:rPr lang="en-US">
                <a:sym typeface="Wingdings" pitchFamily="2" charset="2"/>
              </a:rPr>
              <a:t> use </a:t>
            </a:r>
            <a:r>
              <a:rPr lang="en-US">
                <a:solidFill>
                  <a:srgbClr val="0000FF"/>
                </a:solidFill>
                <a:sym typeface="Wingdings" pitchFamily="2" charset="2"/>
              </a:rPr>
              <a:t>Probing Hash Tables</a:t>
            </a:r>
            <a:endParaRPr lang="en-US">
              <a:solidFill>
                <a:srgbClr val="0000FF"/>
              </a:solidFill>
            </a:endParaRPr>
          </a:p>
          <a:p>
            <a:pPr lvl="1" eaLnBrk="1" hangingPunct="1"/>
            <a:r>
              <a:rPr lang="en-US"/>
              <a:t>If collision occurs, try another cell in the hash table.</a:t>
            </a:r>
          </a:p>
          <a:p>
            <a:pPr lvl="1" eaLnBrk="1" hangingPunct="1"/>
            <a:r>
              <a:rPr lang="en-US"/>
              <a:t>More formally, try cells </a:t>
            </a:r>
            <a:r>
              <a:rPr lang="en-US">
                <a:solidFill>
                  <a:srgbClr val="0000FF"/>
                </a:solidFill>
                <a:latin typeface="Courier New" pitchFamily="49" charset="0"/>
              </a:rPr>
              <a:t>h</a:t>
            </a:r>
            <a:r>
              <a:rPr lang="en-US" baseline="-25000">
                <a:solidFill>
                  <a:srgbClr val="0000FF"/>
                </a:solidFill>
                <a:latin typeface="Courier New" pitchFamily="49" charset="0"/>
              </a:rPr>
              <a:t>0</a:t>
            </a:r>
            <a:r>
              <a:rPr lang="en-US">
                <a:solidFill>
                  <a:srgbClr val="0000FF"/>
                </a:solidFill>
                <a:latin typeface="Courier New" pitchFamily="49" charset="0"/>
              </a:rPr>
              <a:t>(x), h</a:t>
            </a:r>
            <a:r>
              <a:rPr lang="en-US" baseline="-25000">
                <a:solidFill>
                  <a:srgbClr val="0000FF"/>
                </a:solidFill>
                <a:latin typeface="Courier New" pitchFamily="49" charset="0"/>
              </a:rPr>
              <a:t>1</a:t>
            </a:r>
            <a:r>
              <a:rPr lang="en-US">
                <a:solidFill>
                  <a:srgbClr val="0000FF"/>
                </a:solidFill>
                <a:latin typeface="Courier New" pitchFamily="49" charset="0"/>
              </a:rPr>
              <a:t>(x), h</a:t>
            </a:r>
            <a:r>
              <a:rPr lang="en-US" baseline="-25000">
                <a:solidFill>
                  <a:srgbClr val="0000FF"/>
                </a:solidFill>
                <a:latin typeface="Courier New" pitchFamily="49" charset="0"/>
              </a:rPr>
              <a:t>2</a:t>
            </a:r>
            <a:r>
              <a:rPr lang="en-US">
                <a:solidFill>
                  <a:srgbClr val="0000FF"/>
                </a:solidFill>
                <a:latin typeface="Courier New" pitchFamily="49" charset="0"/>
              </a:rPr>
              <a:t>(x), h</a:t>
            </a:r>
            <a:r>
              <a:rPr lang="en-US" baseline="-25000">
                <a:solidFill>
                  <a:srgbClr val="0000FF"/>
                </a:solidFill>
                <a:latin typeface="Courier New" pitchFamily="49" charset="0"/>
              </a:rPr>
              <a:t>3</a:t>
            </a:r>
            <a:r>
              <a:rPr lang="en-US">
                <a:solidFill>
                  <a:srgbClr val="0000FF"/>
                </a:solidFill>
                <a:latin typeface="Courier New" pitchFamily="49" charset="0"/>
              </a:rPr>
              <a:t>(x)…</a:t>
            </a:r>
            <a:r>
              <a:rPr lang="en-US"/>
              <a:t> in succession until a free cell is found.</a:t>
            </a:r>
          </a:p>
          <a:p>
            <a:pPr lvl="2" eaLnBrk="1" hangingPunct="1"/>
            <a:r>
              <a:rPr lang="en-US" sz="1800">
                <a:solidFill>
                  <a:srgbClr val="0000FF"/>
                </a:solidFill>
                <a:latin typeface="Courier New" pitchFamily="49" charset="0"/>
              </a:rPr>
              <a:t>h</a:t>
            </a:r>
            <a:r>
              <a:rPr lang="en-US" sz="1800" baseline="-25000">
                <a:solidFill>
                  <a:srgbClr val="0000FF"/>
                </a:solidFill>
                <a:latin typeface="Courier New" pitchFamily="49" charset="0"/>
              </a:rPr>
              <a:t>i</a:t>
            </a:r>
            <a:r>
              <a:rPr lang="en-US" sz="1800">
                <a:solidFill>
                  <a:srgbClr val="0000FF"/>
                </a:solidFill>
                <a:latin typeface="Courier New" pitchFamily="49" charset="0"/>
              </a:rPr>
              <a:t>(x) = hash(x) + f(i)</a:t>
            </a:r>
          </a:p>
          <a:p>
            <a:pPr lvl="2" eaLnBrk="1" hangingPunct="1"/>
            <a:r>
              <a:rPr lang="en-US" sz="1800"/>
              <a:t>And </a:t>
            </a:r>
            <a:r>
              <a:rPr lang="en-US" sz="1800">
                <a:solidFill>
                  <a:srgbClr val="0000FF"/>
                </a:solidFill>
                <a:latin typeface="Courier New" pitchFamily="49" charset="0"/>
              </a:rPr>
              <a:t>f(0) = 0</a:t>
            </a:r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778D75C-AD4F-421B-9FA5-88820573B34B}" type="slidenum">
              <a:rPr lang="en-US"/>
              <a:pPr>
                <a:defRPr/>
              </a:pPr>
              <a:t>11</a:t>
            </a:fld>
            <a:endParaRPr lang="en-US"/>
          </a:p>
        </p:txBody>
      </p:sp>
      <p:sp>
        <p:nvSpPr>
          <p:cNvPr id="13315" name="Rectangle 2"/>
          <p:cNvSpPr>
            <a:spLocks noGrp="1" noChangeArrowheads="1"/>
          </p:cNvSpPr>
          <p:nvPr>
            <p:ph type="body" idx="1"/>
          </p:nvPr>
        </p:nvSpPr>
        <p:spPr>
          <a:xfrm>
            <a:off x="609600" y="1447800"/>
            <a:ext cx="7772400" cy="4876800"/>
          </a:xfrm>
          <a:solidFill>
            <a:schemeClr val="bg1"/>
          </a:solidFill>
        </p:spPr>
        <p:txBody>
          <a:bodyPr/>
          <a:lstStyle/>
          <a:p>
            <a:pPr marL="609600" indent="-609600" eaLnBrk="1" hangingPunct="1"/>
            <a:r>
              <a:rPr lang="en-US" sz="2000">
                <a:latin typeface="Courier New" pitchFamily="49" charset="0"/>
              </a:rPr>
              <a:t>f(i)=i</a:t>
            </a:r>
          </a:p>
          <a:p>
            <a:pPr marL="609600" indent="-609600" eaLnBrk="1" hangingPunct="1">
              <a:buFontTx/>
              <a:buNone/>
            </a:pPr>
            <a:endParaRPr lang="en-US" sz="2000">
              <a:latin typeface="Courier New" pitchFamily="49" charset="0"/>
            </a:endParaRPr>
          </a:p>
          <a:p>
            <a:pPr marL="609600" indent="-609600" eaLnBrk="1" hangingPunct="1">
              <a:buFontTx/>
              <a:buNone/>
            </a:pPr>
            <a:r>
              <a:rPr lang="en-US" sz="2000"/>
              <a:t>Insert (assume no duplicated keys)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/>
              <a:t>Index =  hash(key) % table_size;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/>
              <a:t>If table[index] is empty, put information (key and others) in entry table[index].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/>
              <a:t>If table[index] is not empty then</a:t>
            </a:r>
          </a:p>
          <a:p>
            <a:pPr marL="1752600" lvl="3" indent="-381000" eaLnBrk="1" hangingPunct="1">
              <a:buFontTx/>
              <a:buNone/>
            </a:pPr>
            <a:r>
              <a:rPr lang="en-US" sz="1400"/>
              <a:t>Index ++;  index = index % table_size; </a:t>
            </a:r>
          </a:p>
          <a:p>
            <a:pPr marL="1752600" lvl="3" indent="-381000" eaLnBrk="1" hangingPunct="1">
              <a:buFontTx/>
              <a:buNone/>
            </a:pPr>
            <a:r>
              <a:rPr lang="en-US" sz="1400"/>
              <a:t>goto 2.</a:t>
            </a:r>
          </a:p>
          <a:p>
            <a:pPr marL="609600" indent="-609600" eaLnBrk="1" hangingPunct="1">
              <a:buFontTx/>
              <a:buNone/>
            </a:pPr>
            <a:r>
              <a:rPr lang="en-US" sz="2000"/>
              <a:t>Search (key)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/>
              <a:t>Index = hash(key) % table_size;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/>
              <a:t>If (table[index] is empty) return –1 (not found).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/>
              <a:t>Else if (table[index].key == key) return index;</a:t>
            </a:r>
          </a:p>
          <a:p>
            <a:pPr marL="990600" lvl="1" indent="-533400" eaLnBrk="1" hangingPunct="1">
              <a:buFontTx/>
              <a:buAutoNum type="arabicPeriod"/>
            </a:pPr>
            <a:r>
              <a:rPr lang="en-US" sz="1800"/>
              <a:t>Index ++; index = index % table_size; goto 2.</a:t>
            </a:r>
          </a:p>
        </p:txBody>
      </p:sp>
      <p:sp>
        <p:nvSpPr>
          <p:cNvPr id="13316" name="Rectangle 3"/>
          <p:cNvSpPr>
            <a:spLocks noGrp="1" noChangeArrowheads="1"/>
          </p:cNvSpPr>
          <p:nvPr>
            <p:ph type="title"/>
          </p:nvPr>
        </p:nvSpPr>
        <p:spPr/>
        <p:txBody>
          <a:bodyPr anchor="b"/>
          <a:lstStyle/>
          <a:p>
            <a:pPr eaLnBrk="1" hangingPunct="1"/>
            <a:r>
              <a:rPr lang="en-US"/>
              <a:t>Linear Probing</a:t>
            </a: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B5F8A8D-B1C1-4F0B-94F2-42B3775EEE34}" type="slidenum">
              <a:rPr lang="en-US"/>
              <a:pPr>
                <a:defRPr/>
              </a:pPr>
              <a:t>12</a:t>
            </a:fld>
            <a:endParaRPr lang="en-US"/>
          </a:p>
        </p:txBody>
      </p:sp>
      <p:sp>
        <p:nvSpPr>
          <p:cNvPr id="1433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Example </a:t>
            </a:r>
          </a:p>
        </p:txBody>
      </p:sp>
      <p:pic>
        <p:nvPicPr>
          <p:cNvPr id="14340" name="Picture 4" descr="fig05_1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81000" y="2057400"/>
            <a:ext cx="8077200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341" name="Text Box 5"/>
          <p:cNvSpPr txBox="1">
            <a:spLocks noChangeArrowheads="1"/>
          </p:cNvSpPr>
          <p:nvPr/>
        </p:nvSpPr>
        <p:spPr bwMode="auto">
          <a:xfrm>
            <a:off x="517525" y="1481138"/>
            <a:ext cx="651986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Insert 89, 18, 49, 58, 69 (hash(k) = k mod 10)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61FC393-B3A1-45A7-8E8A-AA79BC45A8BF}" type="slidenum">
              <a:rPr lang="en-US"/>
              <a:pPr>
                <a:defRPr/>
              </a:pPr>
              <a:t>13</a:t>
            </a:fld>
            <a:endParaRPr lang="en-US"/>
          </a:p>
        </p:txBody>
      </p:sp>
      <p:sp>
        <p:nvSpPr>
          <p:cNvPr id="1536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Linear probing</a:t>
            </a:r>
          </a:p>
        </p:txBody>
      </p:sp>
      <p:sp>
        <p:nvSpPr>
          <p:cNvPr id="1536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 sz="2000"/>
              <a:t>Delete</a:t>
            </a:r>
          </a:p>
          <a:p>
            <a:pPr lvl="1" eaLnBrk="1" hangingPunct="1"/>
            <a:r>
              <a:rPr lang="en-US" sz="1800"/>
              <a:t>Can be tricky, must maintain the consistency of the hash table.</a:t>
            </a:r>
          </a:p>
          <a:p>
            <a:pPr lvl="1" eaLnBrk="1" hangingPunct="1"/>
            <a:r>
              <a:rPr lang="en-US" sz="1800"/>
              <a:t>What is the simplest deletion strategy you can think of??</a:t>
            </a:r>
          </a:p>
          <a:p>
            <a:pPr lvl="1" eaLnBrk="1" hangingPunct="1"/>
            <a:endParaRPr lang="en-US" sz="180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53521AB-ED07-4119-B53B-8DA2639136D2}" type="slidenum">
              <a:rPr lang="en-US"/>
              <a:pPr>
                <a:defRPr/>
              </a:pPr>
              <a:t>14</a:t>
            </a:fld>
            <a:endParaRPr lang="en-US"/>
          </a:p>
        </p:txBody>
      </p:sp>
      <p:sp>
        <p:nvSpPr>
          <p:cNvPr id="1638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Quadratic Probing</a:t>
            </a:r>
          </a:p>
        </p:txBody>
      </p:sp>
      <p:pic>
        <p:nvPicPr>
          <p:cNvPr id="16388" name="Picture 4" descr="fig05_1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1981200"/>
            <a:ext cx="8010525" cy="41338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389" name="Text Box 5"/>
          <p:cNvSpPr txBox="1">
            <a:spLocks noChangeArrowheads="1"/>
          </p:cNvSpPr>
          <p:nvPr/>
        </p:nvSpPr>
        <p:spPr bwMode="auto">
          <a:xfrm>
            <a:off x="974725" y="1417638"/>
            <a:ext cx="13954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 b="1">
                <a:latin typeface="Comic Sans MS" pitchFamily="66" charset="0"/>
                <a:cs typeface="Times New Roman" charset="0"/>
              </a:rPr>
              <a:t>f(i) = i</a:t>
            </a:r>
            <a:r>
              <a:rPr lang="en-US" b="1" baseline="30000">
                <a:latin typeface="Comic Sans MS" pitchFamily="66" charset="0"/>
                <a:cs typeface="Times New Roman" charset="0"/>
              </a:rPr>
              <a:t>2 </a:t>
            </a:r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008CF7E-5E88-4FFC-B817-67B8BDA66F55}" type="slidenum">
              <a:rPr lang="en-US"/>
              <a:pPr>
                <a:defRPr/>
              </a:pPr>
              <a:t>15</a:t>
            </a:fld>
            <a:endParaRPr lang="en-US"/>
          </a:p>
        </p:txBody>
      </p:sp>
      <p:sp>
        <p:nvSpPr>
          <p:cNvPr id="17411" name="Rectangle 2"/>
          <p:cNvSpPr>
            <a:spLocks noGrp="1" noChangeArrowheads="1"/>
          </p:cNvSpPr>
          <p:nvPr>
            <p:ph type="title"/>
          </p:nvPr>
        </p:nvSpPr>
        <p:spPr>
          <a:xfrm>
            <a:off x="6096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/>
              <a:t>Probing strategy hash table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990600" y="1066799"/>
            <a:ext cx="7178375" cy="544764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200" b="1" dirty="0">
                <a:latin typeface="+mn-lt"/>
              </a:rPr>
              <a:t>template &lt;</a:t>
            </a:r>
            <a:r>
              <a:rPr lang="en-US" sz="1200" b="1" dirty="0" err="1">
                <a:latin typeface="+mn-lt"/>
              </a:rPr>
              <a:t>typename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&gt;</a:t>
            </a:r>
          </a:p>
          <a:p>
            <a:r>
              <a:rPr lang="en-US" sz="1200" b="1" dirty="0">
                <a:latin typeface="+mn-lt"/>
              </a:rPr>
              <a:t>class </a:t>
            </a:r>
            <a:r>
              <a:rPr lang="en-US" sz="1200" b="1" dirty="0" err="1">
                <a:latin typeface="+mn-lt"/>
              </a:rPr>
              <a:t>HashTable</a:t>
            </a:r>
            <a:r>
              <a:rPr lang="en-US" sz="1200" b="1" dirty="0">
                <a:latin typeface="+mn-lt"/>
              </a:rPr>
              <a:t> {</a:t>
            </a:r>
          </a:p>
          <a:p>
            <a:r>
              <a:rPr lang="en-US" sz="1200" b="1" dirty="0">
                <a:latin typeface="+mn-lt"/>
              </a:rPr>
              <a:t>     public:</a:t>
            </a:r>
          </a:p>
          <a:p>
            <a:r>
              <a:rPr lang="en-US" sz="1200" b="1" dirty="0">
                <a:latin typeface="+mn-lt"/>
              </a:rPr>
              <a:t>	explicit </a:t>
            </a:r>
            <a:r>
              <a:rPr lang="en-US" sz="1200" b="1" dirty="0" err="1">
                <a:latin typeface="+mn-lt"/>
              </a:rPr>
              <a:t>HashTable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size = 101);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contains(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 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	void </a:t>
            </a:r>
            <a:r>
              <a:rPr lang="en-US" sz="1200" b="1" dirty="0" err="1">
                <a:latin typeface="+mn-lt"/>
              </a:rPr>
              <a:t>makeEmpty</a:t>
            </a:r>
            <a:r>
              <a:rPr lang="en-US" sz="1200" b="1" dirty="0">
                <a:latin typeface="+mn-lt"/>
              </a:rPr>
              <a:t>();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insert(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insert(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&amp;&amp; x);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remove(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enum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EntryType</a:t>
            </a:r>
            <a:r>
              <a:rPr lang="en-US" sz="1200" b="1" dirty="0">
                <a:latin typeface="+mn-lt"/>
              </a:rPr>
              <a:t> {ACTIVE, EMPTY, DELETED};</a:t>
            </a:r>
          </a:p>
          <a:p>
            <a:endParaRPr lang="en-US" sz="1200" b="1" dirty="0">
              <a:latin typeface="+mn-lt"/>
            </a:endParaRPr>
          </a:p>
          <a:p>
            <a:r>
              <a:rPr lang="en-US" sz="1200" b="1" dirty="0">
                <a:latin typeface="+mn-lt"/>
              </a:rPr>
              <a:t>    private: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struct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HashEntry</a:t>
            </a:r>
            <a:r>
              <a:rPr lang="en-US" sz="1200" b="1" dirty="0">
                <a:latin typeface="+mn-lt"/>
              </a:rPr>
              <a:t> {</a:t>
            </a:r>
          </a:p>
          <a:p>
            <a:r>
              <a:rPr lang="en-US" sz="1200" b="1" dirty="0">
                <a:latin typeface="+mn-lt"/>
              </a:rPr>
              <a:t>		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element;</a:t>
            </a:r>
          </a:p>
          <a:p>
            <a:r>
              <a:rPr lang="en-US" sz="1200" b="1" dirty="0">
                <a:latin typeface="+mn-lt"/>
              </a:rPr>
              <a:t>		</a:t>
            </a:r>
            <a:r>
              <a:rPr lang="en-US" sz="1200" b="1" dirty="0" err="1">
                <a:latin typeface="+mn-lt"/>
              </a:rPr>
              <a:t>EntryType</a:t>
            </a:r>
            <a:r>
              <a:rPr lang="en-US" sz="1200" b="1" dirty="0">
                <a:latin typeface="+mn-lt"/>
              </a:rPr>
              <a:t>   info;</a:t>
            </a:r>
          </a:p>
          <a:p>
            <a:r>
              <a:rPr lang="en-US" sz="1200" b="1" dirty="0">
                <a:latin typeface="+mn-lt"/>
              </a:rPr>
              <a:t>		</a:t>
            </a:r>
          </a:p>
          <a:p>
            <a:r>
              <a:rPr lang="en-US" sz="1200" b="1" dirty="0">
                <a:latin typeface="+mn-lt"/>
              </a:rPr>
              <a:t>		</a:t>
            </a:r>
            <a:r>
              <a:rPr lang="en-US" sz="1200" b="1" dirty="0" err="1">
                <a:latin typeface="+mn-lt"/>
              </a:rPr>
              <a:t>HashEntry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e =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{}, </a:t>
            </a:r>
            <a:r>
              <a:rPr lang="en-US" sz="1200" b="1" dirty="0" err="1">
                <a:latin typeface="+mn-lt"/>
              </a:rPr>
              <a:t>EntryType</a:t>
            </a:r>
            <a:r>
              <a:rPr lang="en-US" sz="1200" b="1" dirty="0">
                <a:latin typeface="+mn-lt"/>
              </a:rPr>
              <a:t> I = EMPTY)</a:t>
            </a:r>
          </a:p>
          <a:p>
            <a:r>
              <a:rPr lang="en-US" sz="1200" b="1" dirty="0">
                <a:latin typeface="+mn-lt"/>
              </a:rPr>
              <a:t>			: element{e}, info{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} {}</a:t>
            </a:r>
          </a:p>
          <a:p>
            <a:r>
              <a:rPr lang="en-US" sz="1200" b="1" dirty="0">
                <a:latin typeface="+mn-lt"/>
              </a:rPr>
              <a:t>		</a:t>
            </a:r>
            <a:r>
              <a:rPr lang="en-US" sz="1200" b="1" dirty="0" err="1">
                <a:latin typeface="+mn-lt"/>
              </a:rPr>
              <a:t>HashEntry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&amp;&amp;e, </a:t>
            </a:r>
            <a:r>
              <a:rPr lang="en-US" sz="1200" b="1" dirty="0" err="1">
                <a:latin typeface="+mn-lt"/>
              </a:rPr>
              <a:t>EntryType</a:t>
            </a:r>
            <a:r>
              <a:rPr lang="en-US" sz="1200" b="1" dirty="0">
                <a:latin typeface="+mn-lt"/>
              </a:rPr>
              <a:t> I = EMPTY)</a:t>
            </a:r>
          </a:p>
          <a:p>
            <a:r>
              <a:rPr lang="en-US" sz="1200" b="1" dirty="0">
                <a:latin typeface="+mn-lt"/>
              </a:rPr>
              <a:t>			: element{</a:t>
            </a:r>
            <a:r>
              <a:rPr lang="en-US" sz="1200" b="1" dirty="0" err="1">
                <a:latin typeface="+mn-lt"/>
              </a:rPr>
              <a:t>std</a:t>
            </a:r>
            <a:r>
              <a:rPr lang="en-US" sz="1200" b="1" dirty="0">
                <a:latin typeface="+mn-lt"/>
              </a:rPr>
              <a:t>::move(e)}, info{</a:t>
            </a:r>
            <a:r>
              <a:rPr lang="en-US" sz="1200" b="1" dirty="0" err="1">
                <a:latin typeface="+mn-lt"/>
              </a:rPr>
              <a:t>i</a:t>
            </a:r>
            <a:r>
              <a:rPr lang="en-US" sz="1200" b="1" dirty="0">
                <a:latin typeface="+mn-lt"/>
              </a:rPr>
              <a:t>} {}</a:t>
            </a:r>
          </a:p>
          <a:p>
            <a:r>
              <a:rPr lang="en-US" sz="1200" b="1" dirty="0">
                <a:latin typeface="+mn-lt"/>
              </a:rPr>
              <a:t>	};		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>
                <a:solidFill>
                  <a:srgbClr val="0000FF"/>
                </a:solidFill>
                <a:latin typeface="+mn-lt"/>
              </a:rPr>
              <a:t>vector&lt;</a:t>
            </a:r>
            <a:r>
              <a:rPr lang="en-US" sz="1200" b="1" dirty="0" err="1">
                <a:solidFill>
                  <a:srgbClr val="0000FF"/>
                </a:solidFill>
                <a:latin typeface="+mn-lt"/>
              </a:rPr>
              <a:t>HashEntry</a:t>
            </a:r>
            <a:r>
              <a:rPr lang="en-US" sz="1200" b="1" dirty="0">
                <a:solidFill>
                  <a:srgbClr val="0000FF"/>
                </a:solidFill>
                <a:latin typeface="+mn-lt"/>
              </a:rPr>
              <a:t>&gt; array;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currentSize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isActive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currentPos</a:t>
            </a:r>
            <a:r>
              <a:rPr lang="en-US" sz="1200" b="1" dirty="0">
                <a:latin typeface="+mn-lt"/>
              </a:rPr>
              <a:t>) 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int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findPos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 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	void rehash();</a:t>
            </a:r>
          </a:p>
          <a:p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size_t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myhash</a:t>
            </a:r>
            <a:r>
              <a:rPr lang="en-US" sz="1200" b="1" dirty="0">
                <a:latin typeface="+mn-lt"/>
              </a:rPr>
              <a:t>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 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;</a:t>
            </a:r>
          </a:p>
          <a:p>
            <a:r>
              <a:rPr lang="en-US" sz="1200" b="1" dirty="0">
                <a:latin typeface="+mn-lt"/>
              </a:rPr>
              <a:t>};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5707375-1BD1-4AAF-B932-A34FCC818615}" type="slidenum">
              <a:rPr lang="en-US"/>
              <a:pPr>
                <a:defRPr/>
              </a:pPr>
              <a:t>16</a:t>
            </a:fld>
            <a:endParaRPr lang="en-US"/>
          </a:p>
        </p:txBody>
      </p:sp>
      <p:sp>
        <p:nvSpPr>
          <p:cNvPr id="18435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457200"/>
          </a:xfrm>
        </p:spPr>
        <p:txBody>
          <a:bodyPr/>
          <a:lstStyle/>
          <a:p>
            <a:pPr eaLnBrk="1" hangingPunct="1"/>
            <a:r>
              <a:rPr lang="en-US"/>
              <a:t>Quadratic probing (contains()) 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" y="990600"/>
            <a:ext cx="5155066" cy="483209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+mn-lt"/>
              </a:rPr>
              <a:t>bool</a:t>
            </a:r>
            <a:r>
              <a:rPr lang="en-US" sz="1400" b="1" dirty="0">
                <a:latin typeface="+mn-lt"/>
              </a:rPr>
              <a:t> contains(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HashedObj</a:t>
            </a:r>
            <a:r>
              <a:rPr lang="en-US" sz="1400" b="1" dirty="0">
                <a:latin typeface="+mn-lt"/>
              </a:rPr>
              <a:t> &amp;x) 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{</a:t>
            </a:r>
          </a:p>
          <a:p>
            <a:r>
              <a:rPr lang="en-US" sz="1400" b="1" dirty="0">
                <a:latin typeface="+mn-lt"/>
              </a:rPr>
              <a:t>	return </a:t>
            </a:r>
            <a:r>
              <a:rPr lang="en-US" sz="1400" b="1" dirty="0" err="1">
                <a:latin typeface="+mn-lt"/>
              </a:rPr>
              <a:t>isActive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findPos</a:t>
            </a:r>
            <a:r>
              <a:rPr lang="en-US" sz="1400" b="1" dirty="0">
                <a:latin typeface="+mn-lt"/>
              </a:rPr>
              <a:t>(x));</a:t>
            </a:r>
          </a:p>
          <a:p>
            <a:r>
              <a:rPr lang="en-US" sz="1400" b="1" dirty="0">
                <a:latin typeface="+mn-lt"/>
              </a:rPr>
              <a:t>}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findPos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HashedObj</a:t>
            </a:r>
            <a:r>
              <a:rPr lang="en-US" sz="1400" b="1" dirty="0">
                <a:latin typeface="+mn-lt"/>
              </a:rPr>
              <a:t> &amp; x) 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{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offset = 1;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= </a:t>
            </a:r>
            <a:r>
              <a:rPr lang="en-US" sz="1400" b="1" dirty="0" err="1">
                <a:latin typeface="+mn-lt"/>
              </a:rPr>
              <a:t>myhash</a:t>
            </a:r>
            <a:r>
              <a:rPr lang="en-US" sz="1400" b="1" dirty="0">
                <a:latin typeface="+mn-lt"/>
              </a:rPr>
              <a:t>(x);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while (array[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].info != EMPTY &amp;&amp; </a:t>
            </a:r>
          </a:p>
          <a:p>
            <a:r>
              <a:rPr lang="en-US" sz="1400" b="1" dirty="0">
                <a:latin typeface="+mn-lt"/>
              </a:rPr>
              <a:t>	      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].element != x) {</a:t>
            </a:r>
          </a:p>
          <a:p>
            <a:r>
              <a:rPr lang="en-US" sz="1400" b="1" dirty="0">
                <a:latin typeface="+mn-lt"/>
              </a:rPr>
              <a:t>		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+= offset;</a:t>
            </a:r>
          </a:p>
          <a:p>
            <a:r>
              <a:rPr lang="en-US" sz="1400" b="1" dirty="0">
                <a:latin typeface="+mn-lt"/>
              </a:rPr>
              <a:t>		offset += 2;</a:t>
            </a:r>
          </a:p>
          <a:p>
            <a:r>
              <a:rPr lang="en-US" sz="1400" b="1" dirty="0">
                <a:latin typeface="+mn-lt"/>
              </a:rPr>
              <a:t>		</a:t>
            </a:r>
          </a:p>
          <a:p>
            <a:r>
              <a:rPr lang="en-US" sz="1400" b="1" dirty="0">
                <a:latin typeface="+mn-lt"/>
              </a:rPr>
              <a:t>		if (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&gt;= </a:t>
            </a:r>
            <a:r>
              <a:rPr lang="en-US" sz="1400" b="1" dirty="0" err="1">
                <a:latin typeface="+mn-lt"/>
              </a:rPr>
              <a:t>array.size</a:t>
            </a:r>
            <a:r>
              <a:rPr lang="en-US" sz="1400" b="1" dirty="0">
                <a:latin typeface="+mn-lt"/>
              </a:rPr>
              <a:t>())</a:t>
            </a:r>
          </a:p>
          <a:p>
            <a:r>
              <a:rPr lang="en-US" sz="1400" b="1" dirty="0">
                <a:latin typeface="+mn-lt"/>
              </a:rPr>
              <a:t>			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-= </a:t>
            </a:r>
            <a:r>
              <a:rPr lang="en-US" sz="1400" b="1" dirty="0" err="1">
                <a:latin typeface="+mn-lt"/>
              </a:rPr>
              <a:t>array.size</a:t>
            </a:r>
            <a:r>
              <a:rPr lang="en-US" sz="1400" b="1" dirty="0">
                <a:latin typeface="+mn-lt"/>
              </a:rPr>
              <a:t>();</a:t>
            </a:r>
          </a:p>
          <a:p>
            <a:r>
              <a:rPr lang="en-US" sz="1400" b="1" dirty="0">
                <a:latin typeface="+mn-lt"/>
              </a:rPr>
              <a:t>	}</a:t>
            </a:r>
          </a:p>
          <a:p>
            <a:r>
              <a:rPr lang="en-US" sz="1400" b="1" dirty="0">
                <a:latin typeface="+mn-lt"/>
              </a:rPr>
              <a:t>	return 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;</a:t>
            </a:r>
          </a:p>
          <a:p>
            <a:r>
              <a:rPr lang="en-US" sz="1400" b="1" dirty="0">
                <a:latin typeface="+mn-lt"/>
              </a:rPr>
              <a:t>}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 err="1">
                <a:latin typeface="+mn-lt"/>
              </a:rPr>
              <a:t>bool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isActive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) 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{</a:t>
            </a:r>
          </a:p>
          <a:p>
            <a:r>
              <a:rPr lang="en-US" sz="1400" b="1" dirty="0">
                <a:latin typeface="+mn-lt"/>
              </a:rPr>
              <a:t>	return 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].info == ACTIVE;</a:t>
            </a:r>
          </a:p>
          <a:p>
            <a:r>
              <a:rPr lang="en-US" sz="14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5FA64D-0B97-4529-8DA9-AB06692F42AE}" type="slidenum">
              <a:rPr lang="en-US"/>
              <a:pPr>
                <a:defRPr/>
              </a:pPr>
              <a:t>17</a:t>
            </a:fld>
            <a:endParaRPr lang="en-US"/>
          </a:p>
        </p:txBody>
      </p:sp>
      <p:sp>
        <p:nvSpPr>
          <p:cNvPr id="1945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152400"/>
            <a:ext cx="7772400" cy="533400"/>
          </a:xfrm>
        </p:spPr>
        <p:txBody>
          <a:bodyPr/>
          <a:lstStyle/>
          <a:p>
            <a:pPr eaLnBrk="1" hangingPunct="1"/>
            <a:r>
              <a:rPr lang="en-US"/>
              <a:t>Quadratic probing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396819" y="990600"/>
            <a:ext cx="4089581" cy="526297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 err="1">
                <a:latin typeface="+mn-lt"/>
              </a:rPr>
              <a:t>bool</a:t>
            </a:r>
            <a:r>
              <a:rPr lang="en-US" sz="1400" b="1" dirty="0">
                <a:latin typeface="+mn-lt"/>
              </a:rPr>
              <a:t> insert(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HashedObj</a:t>
            </a:r>
            <a:r>
              <a:rPr lang="en-US" sz="1400" b="1" dirty="0">
                <a:latin typeface="+mn-lt"/>
              </a:rPr>
              <a:t> &amp; x) {</a:t>
            </a:r>
          </a:p>
          <a:p>
            <a:r>
              <a:rPr lang="en-US" sz="1400" b="1" dirty="0">
                <a:latin typeface="+mn-lt"/>
              </a:rPr>
              <a:t>	// insert x as active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= </a:t>
            </a:r>
            <a:r>
              <a:rPr lang="en-US" sz="1400" b="1" dirty="0" err="1">
                <a:latin typeface="+mn-lt"/>
              </a:rPr>
              <a:t>findPos</a:t>
            </a:r>
            <a:r>
              <a:rPr lang="en-US" sz="1400" b="1" dirty="0">
                <a:latin typeface="+mn-lt"/>
              </a:rPr>
              <a:t>(x);</a:t>
            </a:r>
          </a:p>
          <a:p>
            <a:r>
              <a:rPr lang="en-US" sz="1400" b="1" dirty="0">
                <a:latin typeface="+mn-lt"/>
              </a:rPr>
              <a:t>	if (</a:t>
            </a:r>
            <a:r>
              <a:rPr lang="en-US" sz="1400" b="1" dirty="0" err="1">
                <a:latin typeface="+mn-lt"/>
              </a:rPr>
              <a:t>isActive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))</a:t>
            </a:r>
          </a:p>
          <a:p>
            <a:r>
              <a:rPr lang="en-US" sz="1400" b="1" dirty="0">
                <a:latin typeface="+mn-lt"/>
              </a:rPr>
              <a:t>		return false;</a:t>
            </a:r>
          </a:p>
          <a:p>
            <a:r>
              <a:rPr lang="en-US" sz="1400" b="1" dirty="0">
                <a:latin typeface="+mn-lt"/>
              </a:rPr>
              <a:t>	</a:t>
            </a:r>
          </a:p>
          <a:p>
            <a:r>
              <a:rPr lang="en-US" sz="1400" b="1" dirty="0">
                <a:latin typeface="+mn-lt"/>
              </a:rPr>
              <a:t>	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].element = x;</a:t>
            </a:r>
          </a:p>
          <a:p>
            <a:r>
              <a:rPr lang="en-US" sz="1400" b="1" dirty="0">
                <a:latin typeface="+mn-lt"/>
              </a:rPr>
              <a:t>	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].info = ACTIVE;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// rehash; see Section 5.5</a:t>
            </a:r>
          </a:p>
          <a:p>
            <a:r>
              <a:rPr lang="en-US" sz="1400" b="1" dirty="0">
                <a:latin typeface="+mn-lt"/>
              </a:rPr>
              <a:t>	if (++</a:t>
            </a:r>
            <a:r>
              <a:rPr lang="en-US" sz="1400" b="1" dirty="0" err="1">
                <a:latin typeface="+mn-lt"/>
              </a:rPr>
              <a:t>currentSize</a:t>
            </a:r>
            <a:r>
              <a:rPr lang="en-US" sz="1400" b="1" dirty="0">
                <a:latin typeface="+mn-lt"/>
              </a:rPr>
              <a:t> &gt; </a:t>
            </a:r>
            <a:r>
              <a:rPr lang="en-US" sz="1400" b="1" dirty="0" err="1">
                <a:latin typeface="+mn-lt"/>
              </a:rPr>
              <a:t>array.size</a:t>
            </a:r>
            <a:r>
              <a:rPr lang="en-US" sz="1400" b="1" dirty="0">
                <a:latin typeface="+mn-lt"/>
              </a:rPr>
              <a:t>() / 2)</a:t>
            </a:r>
          </a:p>
          <a:p>
            <a:r>
              <a:rPr lang="en-US" sz="1400" b="1" dirty="0">
                <a:latin typeface="+mn-lt"/>
              </a:rPr>
              <a:t>		rehash();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return true;</a:t>
            </a:r>
          </a:p>
          <a:p>
            <a:r>
              <a:rPr lang="en-US" sz="1400" b="1" dirty="0">
                <a:latin typeface="+mn-lt"/>
              </a:rPr>
              <a:t>}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 err="1">
                <a:latin typeface="+mn-lt"/>
              </a:rPr>
              <a:t>bool</a:t>
            </a:r>
            <a:r>
              <a:rPr lang="en-US" sz="1400" b="1" dirty="0">
                <a:latin typeface="+mn-lt"/>
              </a:rPr>
              <a:t> remove(</a:t>
            </a:r>
            <a:r>
              <a:rPr lang="en-US" sz="1400" b="1" dirty="0" err="1">
                <a:latin typeface="+mn-lt"/>
              </a:rPr>
              <a:t>const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HashedObj</a:t>
            </a:r>
            <a:r>
              <a:rPr lang="en-US" sz="1400" b="1" dirty="0">
                <a:latin typeface="+mn-lt"/>
              </a:rPr>
              <a:t> &amp; x) {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int</a:t>
            </a:r>
            <a:r>
              <a:rPr lang="en-US" sz="1400" b="1" dirty="0">
                <a:latin typeface="+mn-lt"/>
              </a:rPr>
              <a:t> 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 = </a:t>
            </a:r>
            <a:r>
              <a:rPr lang="en-US" sz="1400" b="1" dirty="0" err="1">
                <a:latin typeface="+mn-lt"/>
              </a:rPr>
              <a:t>findPos</a:t>
            </a:r>
            <a:r>
              <a:rPr lang="en-US" sz="1400" b="1" dirty="0">
                <a:latin typeface="+mn-lt"/>
              </a:rPr>
              <a:t>(x);</a:t>
            </a:r>
          </a:p>
          <a:p>
            <a:r>
              <a:rPr lang="en-US" sz="1400" b="1" dirty="0">
                <a:latin typeface="+mn-lt"/>
              </a:rPr>
              <a:t>	if (! </a:t>
            </a:r>
            <a:r>
              <a:rPr lang="en-US" sz="1400" b="1" dirty="0" err="1">
                <a:latin typeface="+mn-lt"/>
              </a:rPr>
              <a:t>isActive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))</a:t>
            </a:r>
          </a:p>
          <a:p>
            <a:r>
              <a:rPr lang="en-US" sz="1400" b="1" dirty="0">
                <a:latin typeface="+mn-lt"/>
              </a:rPr>
              <a:t>		return false;</a:t>
            </a:r>
          </a:p>
          <a:p>
            <a:r>
              <a:rPr lang="en-US" sz="1400" b="1" dirty="0">
                <a:latin typeface="+mn-lt"/>
              </a:rPr>
              <a:t>	</a:t>
            </a:r>
          </a:p>
          <a:p>
            <a:r>
              <a:rPr lang="en-US" sz="1400" b="1" dirty="0">
                <a:latin typeface="+mn-lt"/>
              </a:rPr>
              <a:t>	array[</a:t>
            </a:r>
            <a:r>
              <a:rPr lang="en-US" sz="1400" b="1" dirty="0" err="1">
                <a:latin typeface="+mn-lt"/>
              </a:rPr>
              <a:t>currentPos</a:t>
            </a:r>
            <a:r>
              <a:rPr lang="en-US" sz="1400" b="1" dirty="0">
                <a:latin typeface="+mn-lt"/>
              </a:rPr>
              <a:t>].info = DELETED;</a:t>
            </a:r>
          </a:p>
          <a:p>
            <a:r>
              <a:rPr lang="en-US" sz="1400" b="1" dirty="0">
                <a:latin typeface="+mn-lt"/>
              </a:rPr>
              <a:t>	return true;</a:t>
            </a:r>
          </a:p>
          <a:p>
            <a:r>
              <a:rPr lang="en-US" sz="14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508D2A2-DE39-4A81-94F8-45432C2F1197}" type="slidenum">
              <a:rPr lang="en-US"/>
              <a:pPr>
                <a:defRPr/>
              </a:pPr>
              <a:t>18</a:t>
            </a:fld>
            <a:endParaRPr lang="en-US"/>
          </a:p>
        </p:txBody>
      </p:sp>
      <p:sp>
        <p:nvSpPr>
          <p:cNvPr id="20483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Double Hashing</a:t>
            </a:r>
          </a:p>
        </p:txBody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f(i) = i*hash</a:t>
            </a:r>
            <a:r>
              <a:rPr lang="en-US" baseline="-25000"/>
              <a:t>2</a:t>
            </a:r>
            <a:r>
              <a:rPr lang="en-US"/>
              <a:t>(x)</a:t>
            </a:r>
          </a:p>
          <a:p>
            <a:pPr eaLnBrk="1" hangingPunct="1"/>
            <a:r>
              <a:rPr lang="en-US"/>
              <a:t>E.g. hash</a:t>
            </a:r>
            <a:r>
              <a:rPr lang="en-US" baseline="-25000"/>
              <a:t>2</a:t>
            </a:r>
            <a:r>
              <a:rPr lang="en-US"/>
              <a:t>(x) = 7 – (x % 7)</a:t>
            </a:r>
          </a:p>
        </p:txBody>
      </p:sp>
      <p:pic>
        <p:nvPicPr>
          <p:cNvPr id="20485" name="Picture 4" descr="fig05_18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" y="2819400"/>
            <a:ext cx="8077200" cy="3305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486" name="Text Box 5"/>
          <p:cNvSpPr txBox="1">
            <a:spLocks noChangeArrowheads="1"/>
          </p:cNvSpPr>
          <p:nvPr/>
        </p:nvSpPr>
        <p:spPr bwMode="auto">
          <a:xfrm>
            <a:off x="2574925" y="6248400"/>
            <a:ext cx="4630738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What if hash</a:t>
            </a:r>
            <a:r>
              <a:rPr lang="en-US" baseline="-25000">
                <a:latin typeface="Tahoma" pitchFamily="34" charset="0"/>
                <a:cs typeface="Times New Roman" charset="0"/>
              </a:rPr>
              <a:t>2</a:t>
            </a:r>
            <a:r>
              <a:rPr lang="en-US">
                <a:latin typeface="Tahoma" pitchFamily="34" charset="0"/>
                <a:cs typeface="Times New Roman" charset="0"/>
              </a:rPr>
              <a:t>(x) = 0 for some x?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BC378A-8D0C-4FFE-9F38-BF7F949DD789}" type="slidenum">
              <a:rPr lang="en-US"/>
              <a:pPr>
                <a:defRPr/>
              </a:pPr>
              <a:t>19</a:t>
            </a:fld>
            <a:endParaRPr lang="en-US"/>
          </a:p>
        </p:txBody>
      </p:sp>
      <p:sp>
        <p:nvSpPr>
          <p:cNvPr id="2150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Rehashing</a:t>
            </a:r>
          </a:p>
        </p:txBody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en-US" sz="1800"/>
              <a:t>Hash Table may get full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No more insertions possible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r>
              <a:rPr lang="en-US" sz="1800"/>
              <a:t>Hash table may get </a:t>
            </a:r>
            <a:r>
              <a:rPr lang="en-US" sz="1800" i="1">
                <a:solidFill>
                  <a:srgbClr val="0000FF"/>
                </a:solidFill>
              </a:rPr>
              <a:t>too </a:t>
            </a:r>
            <a:r>
              <a:rPr lang="en-US" sz="1800"/>
              <a:t>full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Insertions, deletions, search take longer time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r>
              <a:rPr lang="en-US" sz="1800"/>
              <a:t>Solution: Rehash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Build another table that is twice as big and has a new hash function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Move all elements from smaller table to bigger table</a:t>
            </a:r>
          </a:p>
          <a:p>
            <a:pPr eaLnBrk="1" hangingPunct="1">
              <a:lnSpc>
                <a:spcPct val="80000"/>
              </a:lnSpc>
            </a:pPr>
            <a:endParaRPr lang="en-US" sz="1800"/>
          </a:p>
          <a:p>
            <a:pPr eaLnBrk="1" hangingPunct="1">
              <a:lnSpc>
                <a:spcPct val="80000"/>
              </a:lnSpc>
            </a:pPr>
            <a:r>
              <a:rPr lang="en-US" sz="1800"/>
              <a:t>Cost of Rehashing = O(N)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But happens only when table is close to full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/>
              <a:t>Close to full = table is X percent full, where X is a tunable parameter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90C1DD5-0D5C-4148-8E9D-2A3C80722333}" type="slidenum">
              <a:rPr lang="en-US"/>
              <a:pPr>
                <a:defRPr/>
              </a:pPr>
              <a:t>2</a:t>
            </a:fld>
            <a:endParaRPr lang="en-US"/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Designing a Hash Table</a:t>
            </a:r>
          </a:p>
        </p:txBody>
      </p:sp>
      <p:sp>
        <p:nvSpPr>
          <p:cNvPr id="3076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49325" y="1635125"/>
            <a:ext cx="7345363" cy="4083050"/>
          </a:xfrm>
        </p:spPr>
        <p:txBody>
          <a:bodyPr/>
          <a:lstStyle/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/>
              <a:t>Hash function: establishing a key with an indexed location in a hash table.</a:t>
            </a:r>
          </a:p>
          <a:p>
            <a:pPr marL="990600" lvl="1" indent="-533400" eaLnBrk="1" hangingPunct="1"/>
            <a:r>
              <a:rPr lang="en-US" dirty="0"/>
              <a:t>E.g. 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Index = hash(key) % </a:t>
            </a:r>
            <a:r>
              <a:rPr lang="en-US" dirty="0" err="1">
                <a:solidFill>
                  <a:srgbClr val="0000FF"/>
                </a:solidFill>
                <a:latin typeface="Courier New" pitchFamily="49" charset="0"/>
              </a:rPr>
              <a:t>table_size</a:t>
            </a:r>
            <a:r>
              <a:rPr lang="en-US" dirty="0">
                <a:solidFill>
                  <a:srgbClr val="0000FF"/>
                </a:solidFill>
                <a:latin typeface="Courier New" pitchFamily="49" charset="0"/>
              </a:rPr>
              <a:t>;</a:t>
            </a:r>
          </a:p>
          <a:p>
            <a:pPr marL="609600" indent="-609600" eaLnBrk="1" hangingPunct="1">
              <a:buFont typeface="Wingdings" pitchFamily="2" charset="2"/>
              <a:buAutoNum type="arabicPeriod"/>
            </a:pPr>
            <a:endParaRPr lang="en-US" dirty="0">
              <a:solidFill>
                <a:srgbClr val="0000FF"/>
              </a:solidFill>
              <a:latin typeface="Courier New" pitchFamily="49" charset="0"/>
            </a:endParaRPr>
          </a:p>
          <a:p>
            <a:pPr marL="609600" indent="-609600" eaLnBrk="1" hangingPunct="1">
              <a:buFont typeface="Wingdings" pitchFamily="2" charset="2"/>
              <a:buAutoNum type="arabicPeriod"/>
            </a:pPr>
            <a:r>
              <a:rPr lang="en-US" dirty="0"/>
              <a:t>Resolve conflicts: </a:t>
            </a:r>
          </a:p>
          <a:p>
            <a:pPr marL="990600" lvl="1" indent="-533400" eaLnBrk="1" hangingPunct="1"/>
            <a:r>
              <a:rPr lang="en-US" dirty="0"/>
              <a:t>Need to handle case where multiple keys mapped to the same index.</a:t>
            </a:r>
          </a:p>
          <a:p>
            <a:pPr marL="990600" lvl="1" indent="-533400" eaLnBrk="1" hangingPunct="1"/>
            <a:r>
              <a:rPr lang="en-US" dirty="0"/>
              <a:t>Two representative solutions</a:t>
            </a:r>
          </a:p>
          <a:p>
            <a:pPr marL="1371600" lvl="2" indent="-457200" eaLnBrk="1" hangingPunct="1"/>
            <a:r>
              <a:rPr lang="en-US" sz="1800" dirty="0"/>
              <a:t>Chaining with separate lists.</a:t>
            </a:r>
          </a:p>
          <a:p>
            <a:pPr marL="1371600" lvl="2" indent="-457200" eaLnBrk="1" hangingPunct="1"/>
            <a:r>
              <a:rPr lang="en-US" sz="1800" dirty="0"/>
              <a:t>Probing open addressing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0E6A72E-BDFD-41B0-BB3A-DFEAAA054632}" type="slidenum">
              <a:rPr lang="en-US"/>
              <a:pPr>
                <a:defRPr/>
              </a:pPr>
              <a:t>20</a:t>
            </a:fld>
            <a:endParaRPr lang="en-US"/>
          </a:p>
        </p:txBody>
      </p:sp>
      <p:sp>
        <p:nvSpPr>
          <p:cNvPr id="22531" name="Rectangle 2"/>
          <p:cNvSpPr>
            <a:spLocks noGrp="1" noChangeArrowheads="1"/>
          </p:cNvSpPr>
          <p:nvPr>
            <p:ph type="title"/>
          </p:nvPr>
        </p:nvSpPr>
        <p:spPr>
          <a:xfrm>
            <a:off x="990600" y="228600"/>
            <a:ext cx="7543800" cy="762000"/>
          </a:xfrm>
        </p:spPr>
        <p:txBody>
          <a:bodyPr/>
          <a:lstStyle/>
          <a:p>
            <a:pPr eaLnBrk="1" hangingPunct="1"/>
            <a:r>
              <a:rPr lang="en-US"/>
              <a:t>Rehashing Example</a:t>
            </a:r>
          </a:p>
        </p:txBody>
      </p:sp>
      <p:pic>
        <p:nvPicPr>
          <p:cNvPr id="22532" name="Picture 4" descr="fig05_2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486400" y="1371600"/>
            <a:ext cx="3209925" cy="4800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3" name="Picture 5" descr="fig05_19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1600200"/>
            <a:ext cx="3171825" cy="2133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2534" name="Picture 6" descr="fig05_20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33375" y="4343400"/>
            <a:ext cx="3171825" cy="2286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2535" name="Text Box 7"/>
          <p:cNvSpPr txBox="1">
            <a:spLocks noChangeArrowheads="1"/>
          </p:cNvSpPr>
          <p:nvPr/>
        </p:nvSpPr>
        <p:spPr bwMode="auto">
          <a:xfrm>
            <a:off x="6080125" y="990600"/>
            <a:ext cx="232410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After Rehashing</a:t>
            </a:r>
          </a:p>
        </p:txBody>
      </p:sp>
      <p:sp>
        <p:nvSpPr>
          <p:cNvPr id="22536" name="Text Box 8"/>
          <p:cNvSpPr txBox="1">
            <a:spLocks noChangeArrowheads="1"/>
          </p:cNvSpPr>
          <p:nvPr/>
        </p:nvSpPr>
        <p:spPr bwMode="auto">
          <a:xfrm>
            <a:off x="609600" y="1100138"/>
            <a:ext cx="2817813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Original Hash Table</a:t>
            </a:r>
          </a:p>
        </p:txBody>
      </p:sp>
      <p:sp>
        <p:nvSpPr>
          <p:cNvPr id="22537" name="Text Box 9"/>
          <p:cNvSpPr txBox="1">
            <a:spLocks noChangeArrowheads="1"/>
          </p:cNvSpPr>
          <p:nvPr/>
        </p:nvSpPr>
        <p:spPr bwMode="auto">
          <a:xfrm>
            <a:off x="685800" y="3886200"/>
            <a:ext cx="2559050" cy="457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After Inserting 23</a:t>
            </a:r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E337FB91-5289-47E4-9A7B-2D2AC8F4071D}" type="slidenum">
              <a:rPr lang="en-US"/>
              <a:pPr>
                <a:defRPr/>
              </a:pPr>
              <a:t>21</a:t>
            </a:fld>
            <a:endParaRPr lang="en-US"/>
          </a:p>
        </p:txBody>
      </p:sp>
      <p:sp>
        <p:nvSpPr>
          <p:cNvPr id="2355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Rehashing Implementation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838200" y="1447800"/>
            <a:ext cx="5743367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/** rehashing for quadratic probing hash table */</a:t>
            </a:r>
          </a:p>
          <a:p>
            <a:r>
              <a:rPr lang="en-US" sz="1400" b="1" dirty="0">
                <a:latin typeface="+mn-lt"/>
              </a:rPr>
              <a:t>void rehash() {</a:t>
            </a:r>
          </a:p>
          <a:p>
            <a:r>
              <a:rPr lang="en-US" sz="1400" b="1" dirty="0">
                <a:latin typeface="+mn-lt"/>
              </a:rPr>
              <a:t>	vector&lt;</a:t>
            </a:r>
            <a:r>
              <a:rPr lang="en-US" sz="1400" b="1" dirty="0" err="1">
                <a:latin typeface="+mn-lt"/>
              </a:rPr>
              <a:t>HashEntry</a:t>
            </a:r>
            <a:r>
              <a:rPr lang="en-US" sz="1400" b="1" dirty="0">
                <a:latin typeface="+mn-lt"/>
              </a:rPr>
              <a:t>&gt; </a:t>
            </a:r>
            <a:r>
              <a:rPr lang="en-US" sz="1400" b="1" dirty="0" err="1">
                <a:latin typeface="+mn-lt"/>
              </a:rPr>
              <a:t>oldArray</a:t>
            </a:r>
            <a:r>
              <a:rPr lang="en-US" sz="1400" b="1" dirty="0">
                <a:latin typeface="+mn-lt"/>
              </a:rPr>
              <a:t> = array;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// create new double-sized, empty table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array.resize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nextPrime</a:t>
            </a:r>
            <a:r>
              <a:rPr lang="en-US" sz="1400" b="1" dirty="0">
                <a:latin typeface="+mn-lt"/>
              </a:rPr>
              <a:t>(2 * </a:t>
            </a:r>
            <a:r>
              <a:rPr lang="en-US" sz="1400" b="1" dirty="0" err="1">
                <a:latin typeface="+mn-lt"/>
              </a:rPr>
              <a:t>oldArray.size</a:t>
            </a:r>
            <a:r>
              <a:rPr lang="en-US" sz="1400" b="1" dirty="0">
                <a:latin typeface="+mn-lt"/>
              </a:rPr>
              <a:t>()));</a:t>
            </a:r>
          </a:p>
          <a:p>
            <a:r>
              <a:rPr lang="en-US" sz="1400" b="1" dirty="0">
                <a:latin typeface="+mn-lt"/>
              </a:rPr>
              <a:t>	for (auto &amp; entry : array)</a:t>
            </a:r>
          </a:p>
          <a:p>
            <a:r>
              <a:rPr lang="en-US" sz="1400" b="1" dirty="0">
                <a:latin typeface="+mn-lt"/>
              </a:rPr>
              <a:t>		entry.info = EMPTY;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// copy table over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currentSize</a:t>
            </a:r>
            <a:r>
              <a:rPr lang="en-US" sz="1400" b="1" dirty="0">
                <a:latin typeface="+mn-lt"/>
              </a:rPr>
              <a:t> = 0;</a:t>
            </a:r>
          </a:p>
          <a:p>
            <a:r>
              <a:rPr lang="en-US" sz="1400" b="1" dirty="0">
                <a:latin typeface="+mn-lt"/>
              </a:rPr>
              <a:t>	for (auto &amp; entry : </a:t>
            </a:r>
            <a:r>
              <a:rPr lang="en-US" sz="1400" b="1" dirty="0" err="1">
                <a:latin typeface="+mn-lt"/>
              </a:rPr>
              <a:t>oldArray</a:t>
            </a:r>
            <a:r>
              <a:rPr lang="en-US" sz="1400" b="1" dirty="0">
                <a:latin typeface="+mn-lt"/>
              </a:rPr>
              <a:t>)</a:t>
            </a:r>
          </a:p>
          <a:p>
            <a:r>
              <a:rPr lang="en-US" sz="1400" b="1" dirty="0">
                <a:latin typeface="+mn-lt"/>
              </a:rPr>
              <a:t>		if (entry.info == ACTIVE)</a:t>
            </a:r>
          </a:p>
          <a:p>
            <a:r>
              <a:rPr lang="en-US" sz="1400" b="1" dirty="0">
                <a:latin typeface="+mn-lt"/>
              </a:rPr>
              <a:t>			insert(</a:t>
            </a:r>
            <a:r>
              <a:rPr lang="en-US" sz="1400" b="1" dirty="0" err="1">
                <a:latin typeface="+mn-lt"/>
              </a:rPr>
              <a:t>std</a:t>
            </a:r>
            <a:r>
              <a:rPr lang="en-US" sz="1400" b="1" dirty="0">
                <a:latin typeface="+mn-lt"/>
              </a:rPr>
              <a:t>::move(</a:t>
            </a:r>
            <a:r>
              <a:rPr lang="en-US" sz="1400" b="1" dirty="0" err="1">
                <a:latin typeface="+mn-lt"/>
              </a:rPr>
              <a:t>entry.element</a:t>
            </a:r>
            <a:r>
              <a:rPr lang="en-US" sz="1400" b="1" dirty="0">
                <a:latin typeface="+mn-lt"/>
              </a:rPr>
              <a:t>));</a:t>
            </a:r>
          </a:p>
          <a:p>
            <a:r>
              <a:rPr lang="en-US" sz="14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88341C81-28D4-4DA2-937E-0B2F942F93BE}" type="slidenum">
              <a:rPr lang="en-US"/>
              <a:pPr>
                <a:defRPr/>
              </a:pPr>
              <a:t>22</a:t>
            </a:fld>
            <a:endParaRPr lang="en-US"/>
          </a:p>
        </p:txBody>
      </p:sp>
      <p:sp>
        <p:nvSpPr>
          <p:cNvPr id="24579" name="Rectangle 2"/>
          <p:cNvSpPr>
            <a:spLocks noGrp="1" noChangeArrowheads="1"/>
          </p:cNvSpPr>
          <p:nvPr>
            <p:ph type="title"/>
          </p:nvPr>
        </p:nvSpPr>
        <p:spPr>
          <a:xfrm>
            <a:off x="685800" y="228600"/>
            <a:ext cx="7772400" cy="533400"/>
          </a:xfrm>
        </p:spPr>
        <p:txBody>
          <a:bodyPr/>
          <a:lstStyle/>
          <a:p>
            <a:pPr eaLnBrk="1" hangingPunct="1"/>
            <a:r>
              <a:rPr lang="en-US"/>
              <a:t>Rehashing implementation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838200" y="1447800"/>
            <a:ext cx="5170005" cy="332398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1400" b="1" dirty="0">
                <a:latin typeface="+mn-lt"/>
              </a:rPr>
              <a:t>/** rehashing for separate chaining hash table */</a:t>
            </a:r>
          </a:p>
          <a:p>
            <a:r>
              <a:rPr lang="en-US" sz="1400" b="1" dirty="0">
                <a:latin typeface="+mn-lt"/>
              </a:rPr>
              <a:t>void rehash() {</a:t>
            </a:r>
          </a:p>
          <a:p>
            <a:r>
              <a:rPr lang="en-US" sz="1400" b="1" dirty="0">
                <a:latin typeface="+mn-lt"/>
              </a:rPr>
              <a:t>	vector&lt;list&lt;</a:t>
            </a:r>
            <a:r>
              <a:rPr lang="en-US" sz="1400" b="1" dirty="0" err="1">
                <a:latin typeface="+mn-lt"/>
              </a:rPr>
              <a:t>hashedObj</a:t>
            </a:r>
            <a:r>
              <a:rPr lang="en-US" sz="1400" b="1" dirty="0">
                <a:latin typeface="+mn-lt"/>
              </a:rPr>
              <a:t>&gt;&gt; </a:t>
            </a:r>
            <a:r>
              <a:rPr lang="en-US" sz="1400" b="1" dirty="0" err="1">
                <a:latin typeface="+mn-lt"/>
              </a:rPr>
              <a:t>oldLists</a:t>
            </a:r>
            <a:r>
              <a:rPr lang="en-US" sz="1400" b="1" dirty="0">
                <a:latin typeface="+mn-lt"/>
              </a:rPr>
              <a:t> = </a:t>
            </a:r>
            <a:r>
              <a:rPr lang="en-US" sz="1400" b="1" dirty="0" err="1">
                <a:latin typeface="+mn-lt"/>
              </a:rPr>
              <a:t>theLists</a:t>
            </a:r>
            <a:r>
              <a:rPr lang="en-US" sz="1400" b="1" dirty="0">
                <a:latin typeface="+mn-lt"/>
              </a:rPr>
              <a:t>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// create new double-sized, empty table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theLists.resize</a:t>
            </a:r>
            <a:r>
              <a:rPr lang="en-US" sz="1400" b="1" dirty="0">
                <a:latin typeface="+mn-lt"/>
              </a:rPr>
              <a:t>(</a:t>
            </a:r>
            <a:r>
              <a:rPr lang="en-US" sz="1400" b="1" dirty="0" err="1">
                <a:latin typeface="+mn-lt"/>
              </a:rPr>
              <a:t>nextPrime</a:t>
            </a:r>
            <a:r>
              <a:rPr lang="en-US" sz="1400" b="1" dirty="0">
                <a:latin typeface="+mn-lt"/>
              </a:rPr>
              <a:t>(2 * </a:t>
            </a:r>
            <a:r>
              <a:rPr lang="en-US" sz="1400" b="1" dirty="0" err="1">
                <a:latin typeface="+mn-lt"/>
              </a:rPr>
              <a:t>theLists.size</a:t>
            </a:r>
            <a:r>
              <a:rPr lang="en-US" sz="1400" b="1" dirty="0">
                <a:latin typeface="+mn-lt"/>
              </a:rPr>
              <a:t>()));</a:t>
            </a:r>
          </a:p>
          <a:p>
            <a:r>
              <a:rPr lang="en-US" sz="1400" b="1" dirty="0">
                <a:latin typeface="+mn-lt"/>
              </a:rPr>
              <a:t>	for (auto &amp; </a:t>
            </a:r>
            <a:r>
              <a:rPr lang="en-US" sz="1400" b="1" dirty="0" err="1">
                <a:latin typeface="+mn-lt"/>
              </a:rPr>
              <a:t>thisList</a:t>
            </a:r>
            <a:r>
              <a:rPr lang="en-US" sz="1400" b="1" dirty="0">
                <a:latin typeface="+mn-lt"/>
              </a:rPr>
              <a:t>: </a:t>
            </a:r>
            <a:r>
              <a:rPr lang="en-US" sz="1400" b="1" dirty="0" err="1">
                <a:latin typeface="+mn-lt"/>
              </a:rPr>
              <a:t>theLists</a:t>
            </a:r>
            <a:r>
              <a:rPr lang="en-US" sz="1400" b="1" dirty="0">
                <a:latin typeface="+mn-lt"/>
              </a:rPr>
              <a:t>)</a:t>
            </a:r>
          </a:p>
          <a:p>
            <a:r>
              <a:rPr lang="en-US" sz="1400" b="1" dirty="0">
                <a:latin typeface="+mn-lt"/>
              </a:rPr>
              <a:t>		</a:t>
            </a:r>
            <a:r>
              <a:rPr lang="en-US" sz="1400" b="1" dirty="0" err="1">
                <a:latin typeface="+mn-lt"/>
              </a:rPr>
              <a:t>thisList.clear</a:t>
            </a:r>
            <a:r>
              <a:rPr lang="en-US" sz="1400" b="1" dirty="0">
                <a:latin typeface="+mn-lt"/>
              </a:rPr>
              <a:t>();</a:t>
            </a:r>
          </a:p>
          <a:p>
            <a:endParaRPr lang="en-US" sz="1400" b="1" dirty="0">
              <a:latin typeface="+mn-lt"/>
            </a:endParaRPr>
          </a:p>
          <a:p>
            <a:r>
              <a:rPr lang="en-US" sz="1400" b="1" dirty="0">
                <a:latin typeface="+mn-lt"/>
              </a:rPr>
              <a:t>	// copy table over</a:t>
            </a:r>
          </a:p>
          <a:p>
            <a:r>
              <a:rPr lang="en-US" sz="1400" b="1" dirty="0">
                <a:latin typeface="+mn-lt"/>
              </a:rPr>
              <a:t>	</a:t>
            </a:r>
            <a:r>
              <a:rPr lang="en-US" sz="1400" b="1" dirty="0" err="1">
                <a:latin typeface="+mn-lt"/>
              </a:rPr>
              <a:t>currentSize</a:t>
            </a:r>
            <a:r>
              <a:rPr lang="en-US" sz="1400" b="1" dirty="0">
                <a:latin typeface="+mn-lt"/>
              </a:rPr>
              <a:t> = 0;</a:t>
            </a:r>
          </a:p>
          <a:p>
            <a:r>
              <a:rPr lang="en-US" sz="1400" b="1" dirty="0">
                <a:latin typeface="+mn-lt"/>
              </a:rPr>
              <a:t>	for (auto &amp; </a:t>
            </a:r>
            <a:r>
              <a:rPr lang="en-US" sz="1400" b="1" dirty="0" err="1">
                <a:latin typeface="+mn-lt"/>
              </a:rPr>
              <a:t>thisList</a:t>
            </a:r>
            <a:r>
              <a:rPr lang="en-US" sz="1400" b="1" dirty="0">
                <a:latin typeface="+mn-lt"/>
              </a:rPr>
              <a:t> : </a:t>
            </a:r>
            <a:r>
              <a:rPr lang="en-US" sz="1400" b="1" dirty="0" err="1">
                <a:latin typeface="+mn-lt"/>
              </a:rPr>
              <a:t>oldLists</a:t>
            </a:r>
            <a:r>
              <a:rPr lang="en-US" sz="1400" b="1" dirty="0">
                <a:latin typeface="+mn-lt"/>
              </a:rPr>
              <a:t>)</a:t>
            </a:r>
          </a:p>
          <a:p>
            <a:r>
              <a:rPr lang="en-US" sz="1400" b="1" dirty="0">
                <a:latin typeface="+mn-lt"/>
              </a:rPr>
              <a:t>		for (auto &amp; x : </a:t>
            </a:r>
            <a:r>
              <a:rPr lang="en-US" sz="1400" b="1" dirty="0" err="1">
                <a:latin typeface="+mn-lt"/>
              </a:rPr>
              <a:t>thisList</a:t>
            </a:r>
            <a:r>
              <a:rPr lang="en-US" sz="1400" b="1" dirty="0">
                <a:latin typeface="+mn-lt"/>
              </a:rPr>
              <a:t>)</a:t>
            </a:r>
          </a:p>
          <a:p>
            <a:r>
              <a:rPr lang="en-US" sz="1400" b="1" dirty="0">
                <a:latin typeface="+mn-lt"/>
              </a:rPr>
              <a:t>			insert(</a:t>
            </a:r>
            <a:r>
              <a:rPr lang="en-US" sz="1400" b="1" dirty="0" err="1">
                <a:latin typeface="+mn-lt"/>
              </a:rPr>
              <a:t>std</a:t>
            </a:r>
            <a:r>
              <a:rPr lang="en-US" sz="1400" b="1" dirty="0">
                <a:latin typeface="+mn-lt"/>
              </a:rPr>
              <a:t>::move(x));</a:t>
            </a:r>
          </a:p>
          <a:p>
            <a:r>
              <a:rPr lang="en-US" sz="14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Hash Table in C++ Library</a:t>
            </a:r>
          </a:p>
        </p:txBody>
      </p:sp>
      <p:sp>
        <p:nvSpPr>
          <p:cNvPr id="2560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Supported in C++11 STL</a:t>
            </a:r>
          </a:p>
          <a:p>
            <a:r>
              <a:rPr lang="en-US" dirty="0"/>
              <a:t>Both set and map</a:t>
            </a:r>
          </a:p>
          <a:p>
            <a:pPr lvl="1"/>
            <a:r>
              <a:rPr lang="en-US" dirty="0" err="1"/>
              <a:t>unordered_set</a:t>
            </a:r>
            <a:r>
              <a:rPr lang="en-US" dirty="0"/>
              <a:t> (</a:t>
            </a:r>
            <a:r>
              <a:rPr lang="en-US" dirty="0" err="1"/>
              <a:t>multiset</a:t>
            </a:r>
            <a:r>
              <a:rPr lang="en-US" dirty="0"/>
              <a:t>)</a:t>
            </a:r>
          </a:p>
          <a:p>
            <a:pPr lvl="1"/>
            <a:r>
              <a:rPr lang="en-US" dirty="0" err="1"/>
              <a:t>unordered_map</a:t>
            </a:r>
            <a:r>
              <a:rPr lang="en-US" dirty="0"/>
              <a:t> (</a:t>
            </a:r>
            <a:r>
              <a:rPr lang="en-US" dirty="0" err="1"/>
              <a:t>multimap</a:t>
            </a:r>
            <a:r>
              <a:rPr lang="en-US" dirty="0"/>
              <a:t>)</a:t>
            </a:r>
          </a:p>
          <a:p>
            <a:r>
              <a:rPr lang="en-US" dirty="0"/>
              <a:t>To use, include the corresponding header files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unordered_set</a:t>
            </a:r>
            <a:r>
              <a:rPr lang="en-US" dirty="0"/>
              <a:t>&gt;</a:t>
            </a:r>
          </a:p>
          <a:p>
            <a:pPr lvl="1"/>
            <a:r>
              <a:rPr lang="en-US" dirty="0"/>
              <a:t>&lt;</a:t>
            </a:r>
            <a:r>
              <a:rPr lang="en-US" dirty="0" err="1"/>
              <a:t>unordered_map</a:t>
            </a:r>
            <a:r>
              <a:rPr lang="en-US" dirty="0"/>
              <a:t>&gt;</a:t>
            </a:r>
          </a:p>
          <a:p>
            <a:r>
              <a:rPr lang="en-US" dirty="0"/>
              <a:t>Examples</a:t>
            </a:r>
          </a:p>
          <a:p>
            <a:pPr lvl="1"/>
            <a:r>
              <a:rPr lang="en-US" dirty="0" err="1"/>
              <a:t>unordered_set</a:t>
            </a:r>
            <a:r>
              <a:rPr lang="en-US" dirty="0"/>
              <a:t>&lt;string&gt; </a:t>
            </a:r>
            <a:r>
              <a:rPr lang="en-US" dirty="0" err="1"/>
              <a:t>ht_str</a:t>
            </a:r>
            <a:r>
              <a:rPr lang="en-US" dirty="0"/>
              <a:t>;</a:t>
            </a:r>
          </a:p>
          <a:p>
            <a:pPr lvl="1"/>
            <a:r>
              <a:rPr lang="en-US" dirty="0" err="1"/>
              <a:t>unordered_map</a:t>
            </a:r>
            <a:r>
              <a:rPr lang="en-US" dirty="0"/>
              <a:t>&lt;</a:t>
            </a:r>
            <a:r>
              <a:rPr lang="en-US" dirty="0" err="1"/>
              <a:t>int</a:t>
            </a:r>
            <a:r>
              <a:rPr lang="en-US" dirty="0"/>
              <a:t>, </a:t>
            </a:r>
            <a:r>
              <a:rPr lang="en-US" dirty="0" err="1"/>
              <a:t>bool</a:t>
            </a:r>
            <a:r>
              <a:rPr lang="en-US" dirty="0"/>
              <a:t>&gt; </a:t>
            </a:r>
            <a:r>
              <a:rPr lang="en-US" dirty="0" err="1"/>
              <a:t>ht_int</a:t>
            </a:r>
            <a:r>
              <a:rPr lang="en-US" dirty="0"/>
              <a:t>;</a:t>
            </a:r>
          </a:p>
          <a:p>
            <a:pPr lvl="1"/>
            <a:r>
              <a:rPr lang="en-US" dirty="0"/>
              <a:t>Examples/r7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6FAF4BF-9ABA-4B4B-95E7-80502C168A01}" type="slidenum">
              <a:rPr lang="en-US" smtClean="0"/>
              <a:pPr>
                <a:defRPr/>
              </a:pPr>
              <a:t>23</a:t>
            </a:fld>
            <a:endParaRPr lang="en-US"/>
          </a:p>
        </p:txBody>
      </p:sp>
    </p:spTree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B5E24B8-AD29-44A1-94A6-57255F69260A}" type="slidenum">
              <a:rPr lang="en-US"/>
              <a:pPr>
                <a:defRPr/>
              </a:pPr>
              <a:t>24</a:t>
            </a:fld>
            <a:endParaRPr lang="en-US"/>
          </a:p>
        </p:txBody>
      </p:sp>
      <p:sp>
        <p:nvSpPr>
          <p:cNvPr id="2662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Reading assignment</a:t>
            </a:r>
          </a:p>
        </p:txBody>
      </p:sp>
      <p:sp>
        <p:nvSpPr>
          <p:cNvPr id="26628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/>
            <a:r>
              <a:rPr lang="en-US"/>
              <a:t>Chapter 6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2074CA7-F91D-45F8-9D2C-B087CECF4624}" type="slidenum">
              <a:rPr lang="en-US"/>
              <a:pPr>
                <a:defRPr/>
              </a:pPr>
              <a:t>3</a:t>
            </a:fld>
            <a:endParaRPr lang="en-US"/>
          </a:p>
        </p:txBody>
      </p:sp>
      <p:sp>
        <p:nvSpPr>
          <p:cNvPr id="4099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p:sp>
        <p:nvSpPr>
          <p:cNvPr id="4100" name="Rectangle 5"/>
          <p:cNvSpPr>
            <a:spLocks noGrp="1" noChangeArrowheads="1"/>
          </p:cNvSpPr>
          <p:nvPr>
            <p:ph type="body" sz="half" idx="1"/>
          </p:nvPr>
        </p:nvSpPr>
        <p:spPr>
          <a:xfrm>
            <a:off x="381000" y="1371600"/>
            <a:ext cx="3733800" cy="4724400"/>
          </a:xfrm>
        </p:spPr>
        <p:txBody>
          <a:bodyPr/>
          <a:lstStyle/>
          <a:p>
            <a:pPr eaLnBrk="1" hangingPunct="1"/>
            <a:r>
              <a:rPr lang="en-US" sz="2000" dirty="0"/>
              <a:t>Each table entry stores a list of items 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Multiple keys mapped to the same entry maintained by the list</a:t>
            </a:r>
          </a:p>
          <a:p>
            <a:pPr eaLnBrk="1" hangingPunct="1"/>
            <a:endParaRPr lang="en-US" sz="2000" dirty="0"/>
          </a:p>
          <a:p>
            <a:pPr eaLnBrk="1" hangingPunct="1"/>
            <a:r>
              <a:rPr lang="en-US" sz="2000" dirty="0"/>
              <a:t>Example</a:t>
            </a:r>
          </a:p>
          <a:p>
            <a:pPr lvl="1" eaLnBrk="1" hangingPunct="1"/>
            <a:r>
              <a:rPr lang="en-US" sz="1800" dirty="0"/>
              <a:t>Hash(k) = k mod 10</a:t>
            </a:r>
          </a:p>
          <a:p>
            <a:pPr lvl="1" eaLnBrk="1" hangingPunct="1"/>
            <a:r>
              <a:rPr lang="en-US" sz="1800" dirty="0"/>
              <a:t>(10 is not a prime, just for illustration)</a:t>
            </a:r>
          </a:p>
          <a:p>
            <a:pPr eaLnBrk="1" hangingPunct="1"/>
            <a:endParaRPr lang="en-US" sz="2000" dirty="0"/>
          </a:p>
        </p:txBody>
      </p:sp>
      <p:pic>
        <p:nvPicPr>
          <p:cNvPr id="4101" name="Picture 7" descr="fig05_05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>
          <a:xfrm>
            <a:off x="4637088" y="1441450"/>
            <a:ext cx="3821112" cy="4583113"/>
          </a:xfrm>
          <a:noFill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 Implementation</a:t>
            </a:r>
          </a:p>
        </p:txBody>
      </p:sp>
      <p:sp>
        <p:nvSpPr>
          <p:cNvPr id="512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template &lt;</a:t>
            </a:r>
            <a:r>
              <a:rPr lang="en-US" sz="1200" b="1" dirty="0" err="1">
                <a:solidFill>
                  <a:schemeClr val="tx1"/>
                </a:solidFill>
              </a:rPr>
              <a:t>typename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&gt;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</a:t>
            </a:r>
            <a:r>
              <a:rPr lang="en-US" sz="1200" b="1" dirty="0" err="1">
                <a:solidFill>
                  <a:schemeClr val="tx1"/>
                </a:solidFill>
              </a:rPr>
              <a:t>HashTable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public: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explicit </a:t>
            </a:r>
            <a:r>
              <a:rPr lang="en-US" sz="1200" b="1" dirty="0" err="1">
                <a:solidFill>
                  <a:schemeClr val="tx1"/>
                </a:solidFill>
              </a:rPr>
              <a:t>HashTable</a:t>
            </a:r>
            <a:r>
              <a:rPr lang="en-US" sz="1200" b="1" dirty="0">
                <a:solidFill>
                  <a:schemeClr val="tx1"/>
                </a:solidFill>
              </a:rPr>
              <a:t>( 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size = 101 ) ;</a:t>
            </a:r>
          </a:p>
          <a:p>
            <a:pPr marL="0" indent="0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contains(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 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void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 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insert(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 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insert(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&amp;&amp; x);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  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remove(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x);</a:t>
            </a:r>
          </a:p>
          <a:p>
            <a:pPr marL="0" indent="0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  private: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>
                <a:solidFill>
                  <a:srgbClr val="0000FF"/>
                </a:solidFill>
              </a:rPr>
              <a:t>vector&lt;list&lt;</a:t>
            </a:r>
            <a:r>
              <a:rPr lang="en-US" sz="1200" b="1" dirty="0" err="1">
                <a:solidFill>
                  <a:srgbClr val="0000FF"/>
                </a:solidFill>
              </a:rPr>
              <a:t>HashedObj</a:t>
            </a:r>
            <a:r>
              <a:rPr lang="en-US" sz="1200" b="1" dirty="0">
                <a:solidFill>
                  <a:srgbClr val="0000FF"/>
                </a:solidFill>
              </a:rPr>
              <a:t>&gt;&gt; </a:t>
            </a:r>
            <a:r>
              <a:rPr lang="en-US" sz="1200" b="1" dirty="0" err="1">
                <a:solidFill>
                  <a:schemeClr val="tx1"/>
                </a:solidFill>
              </a:rPr>
              <a:t>theLists</a:t>
            </a:r>
            <a:r>
              <a:rPr lang="en-US" sz="1200" b="1" dirty="0">
                <a:solidFill>
                  <a:schemeClr val="tx1"/>
                </a:solidFill>
              </a:rPr>
              <a:t>; // the array of the lists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currentSize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void rehash();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myhash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FontTx/>
              <a:buNone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298B2091-7381-47B3-BEFF-9E4C12E6FBBF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  <p:sp>
        <p:nvSpPr>
          <p:cNvPr id="5125" name="Text Box 10"/>
          <p:cNvSpPr txBox="1">
            <a:spLocks noChangeArrowheads="1"/>
          </p:cNvSpPr>
          <p:nvPr/>
        </p:nvSpPr>
        <p:spPr bwMode="auto">
          <a:xfrm>
            <a:off x="5486400" y="1527175"/>
            <a:ext cx="3125788" cy="1216025"/>
          </a:xfrm>
          <a:prstGeom prst="rect">
            <a:avLst/>
          </a:prstGeom>
          <a:noFill/>
          <a:ln w="28575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charset="0"/>
              </a:defRPr>
            </a:lvl9pPr>
          </a:lstStyle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Type Declaration for</a:t>
            </a:r>
          </a:p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Separate Chaining</a:t>
            </a:r>
          </a:p>
          <a:p>
            <a:pPr eaLnBrk="1" hangingPunct="1"/>
            <a:r>
              <a:rPr lang="en-US">
                <a:latin typeface="Tahoma" pitchFamily="34" charset="0"/>
                <a:cs typeface="Times New Roman" charset="0"/>
              </a:rPr>
              <a:t>Hash Table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6A42BB63-8485-4722-B855-0F0EE6D167A0}" type="slidenum">
              <a:rPr lang="en-US"/>
              <a:pPr>
                <a:defRPr/>
              </a:pPr>
              <a:t>5</a:t>
            </a:fld>
            <a:endParaRPr lang="en-US"/>
          </a:p>
        </p:txBody>
      </p:sp>
      <p:sp>
        <p:nvSpPr>
          <p:cNvPr id="614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HashedObj</a:t>
            </a:r>
          </a:p>
        </p:txBody>
      </p:sp>
      <p:sp>
        <p:nvSpPr>
          <p:cNvPr id="6148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685800" y="1371600"/>
            <a:ext cx="7772400" cy="4724400"/>
          </a:xfrm>
        </p:spPr>
        <p:txBody>
          <a:bodyPr/>
          <a:lstStyle/>
          <a:p>
            <a:pPr eaLnBrk="1" hangingPunct="1">
              <a:defRPr/>
            </a:pPr>
            <a:r>
              <a:rPr lang="en-US" sz="2000" dirty="0"/>
              <a:t>Needs to provide</a:t>
            </a:r>
          </a:p>
          <a:p>
            <a:pPr lvl="1" eaLnBrk="1" hangingPunct="1">
              <a:defRPr/>
            </a:pPr>
            <a:r>
              <a:rPr lang="en-US" sz="1800" dirty="0"/>
              <a:t>Equality operators (</a:t>
            </a:r>
            <a:r>
              <a:rPr lang="en-US" sz="1800" dirty="0">
                <a:latin typeface="Courier New" pitchFamily="49" charset="0"/>
              </a:rPr>
              <a:t>operator==</a:t>
            </a:r>
            <a:r>
              <a:rPr lang="en-US" sz="1800" dirty="0"/>
              <a:t> or </a:t>
            </a:r>
            <a:r>
              <a:rPr lang="en-US" sz="1800" dirty="0">
                <a:latin typeface="Courier New" pitchFamily="49" charset="0"/>
              </a:rPr>
              <a:t>operator!=</a:t>
            </a:r>
            <a:r>
              <a:rPr lang="en-US" sz="1800" dirty="0"/>
              <a:t> )</a:t>
            </a:r>
          </a:p>
          <a:p>
            <a:pPr lvl="1" eaLnBrk="1" hangingPunct="1">
              <a:defRPr/>
            </a:pPr>
            <a:r>
              <a:rPr lang="en-US" sz="1800" dirty="0"/>
              <a:t>Hash function</a:t>
            </a:r>
          </a:p>
          <a:p>
            <a:pPr lvl="2" eaLnBrk="1" hangingPunct="1">
              <a:defRPr/>
            </a:pPr>
            <a:r>
              <a:rPr lang="en-US" sz="1600" dirty="0"/>
              <a:t>Provided for standard types such as string and </a:t>
            </a:r>
            <a:r>
              <a:rPr lang="en-US" sz="1600" dirty="0" err="1"/>
              <a:t>int</a:t>
            </a:r>
            <a:endParaRPr lang="en-US" sz="1600" dirty="0"/>
          </a:p>
          <a:p>
            <a:pPr lvl="2" eaLnBrk="1" hangingPunct="1">
              <a:defRPr/>
            </a:pPr>
            <a:r>
              <a:rPr lang="en-US" sz="1600" dirty="0"/>
              <a:t>In C++11, function object template is used to implement hash functions, using so-called </a:t>
            </a:r>
            <a:r>
              <a:rPr lang="en-US" sz="1600" dirty="0">
                <a:solidFill>
                  <a:srgbClr val="FF0000"/>
                </a:solidFill>
              </a:rPr>
              <a:t>template specialization</a:t>
            </a:r>
            <a:r>
              <a:rPr lang="en-US" sz="1600" dirty="0"/>
              <a:t>.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template &lt;</a:t>
            </a:r>
            <a:r>
              <a:rPr lang="en-US" sz="1200" b="1" dirty="0" err="1">
                <a:solidFill>
                  <a:srgbClr val="0000FF"/>
                </a:solidFill>
              </a:rPr>
              <a:t>typename</a:t>
            </a:r>
            <a:r>
              <a:rPr lang="en-US" sz="1200" b="1" dirty="0">
                <a:solidFill>
                  <a:srgbClr val="0000FF"/>
                </a:solidFill>
              </a:rPr>
              <a:t> key&gt;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class hash { // </a:t>
            </a:r>
            <a:r>
              <a:rPr lang="en-US" sz="1200" b="1" dirty="0">
                <a:solidFill>
                  <a:srgbClr val="FF0000"/>
                </a:solidFill>
              </a:rPr>
              <a:t>class template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public: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	</a:t>
            </a:r>
            <a:r>
              <a:rPr lang="en-US" sz="1200" b="1" dirty="0" err="1">
                <a:solidFill>
                  <a:srgbClr val="0000FF"/>
                </a:solidFill>
              </a:rPr>
              <a:t>size_t</a:t>
            </a:r>
            <a:r>
              <a:rPr lang="en-US" sz="1200" b="1" dirty="0">
                <a:solidFill>
                  <a:srgbClr val="0000FF"/>
                </a:solidFill>
              </a:rPr>
              <a:t> operator()(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key &amp;k) 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;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};</a:t>
            </a:r>
          </a:p>
          <a:p>
            <a:pPr marL="914400" lvl="2" indent="0" eaLnBrk="1" hangingPunct="1">
              <a:buFontTx/>
              <a:buNone/>
              <a:defRPr/>
            </a:pPr>
            <a:endParaRPr lang="en-US" sz="1200" b="1" dirty="0">
              <a:solidFill>
                <a:srgbClr val="0000FF"/>
              </a:solidFill>
            </a:endParaRP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FF0000"/>
                </a:solidFill>
              </a:rPr>
              <a:t>template &lt;&gt;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class </a:t>
            </a:r>
            <a:r>
              <a:rPr lang="en-US" sz="1200" b="1" dirty="0">
                <a:solidFill>
                  <a:srgbClr val="FF0000"/>
                </a:solidFill>
              </a:rPr>
              <a:t>hash&lt;string&gt;</a:t>
            </a:r>
            <a:r>
              <a:rPr lang="en-US" sz="1200" b="1" dirty="0">
                <a:solidFill>
                  <a:srgbClr val="0000FF"/>
                </a:solidFill>
              </a:rPr>
              <a:t> {  // </a:t>
            </a:r>
            <a:r>
              <a:rPr lang="en-US" sz="1200" b="1" dirty="0">
                <a:solidFill>
                  <a:srgbClr val="FF0000"/>
                </a:solidFill>
              </a:rPr>
              <a:t>class template specialization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public: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	</a:t>
            </a:r>
            <a:r>
              <a:rPr lang="en-US" sz="1200" b="1" dirty="0" err="1">
                <a:solidFill>
                  <a:srgbClr val="0000FF"/>
                </a:solidFill>
              </a:rPr>
              <a:t>size_t</a:t>
            </a:r>
            <a:r>
              <a:rPr lang="en-US" sz="1200" b="1" dirty="0">
                <a:solidFill>
                  <a:srgbClr val="0000FF"/>
                </a:solidFill>
              </a:rPr>
              <a:t> operator() (</a:t>
            </a:r>
            <a:r>
              <a:rPr lang="en-US" sz="1200" b="1" dirty="0" err="1">
                <a:solidFill>
                  <a:srgbClr val="0000FF"/>
                </a:solidFill>
              </a:rPr>
              <a:t>const</a:t>
            </a:r>
            <a:r>
              <a:rPr lang="en-US" sz="1200" b="1" dirty="0">
                <a:solidFill>
                  <a:srgbClr val="0000FF"/>
                </a:solidFill>
              </a:rPr>
              <a:t> string &amp; key) {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	…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		}</a:t>
            </a:r>
          </a:p>
          <a:p>
            <a:pPr marL="914400" lvl="2" indent="0" eaLnBrk="1" hangingPunct="1">
              <a:buFontTx/>
              <a:buNone/>
              <a:defRPr/>
            </a:pPr>
            <a:r>
              <a:rPr lang="en-US" sz="1200" b="1" dirty="0">
                <a:solidFill>
                  <a:srgbClr val="0000FF"/>
                </a:solidFill>
              </a:rPr>
              <a:t>};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An Example Class for </a:t>
            </a:r>
            <a:r>
              <a:rPr lang="en-US" dirty="0" err="1"/>
              <a:t>HashedObj</a:t>
            </a:r>
            <a:r>
              <a:rPr lang="en-US" dirty="0"/>
              <a:t> </a:t>
            </a:r>
          </a:p>
        </p:txBody>
      </p:sp>
      <p:sp>
        <p:nvSpPr>
          <p:cNvPr id="7171" name="Content Placeholder 2"/>
          <p:cNvSpPr>
            <a:spLocks noGrp="1"/>
          </p:cNvSpPr>
          <p:nvPr>
            <p:ph idx="1"/>
          </p:nvPr>
        </p:nvSpPr>
        <p:spPr>
          <a:xfrm>
            <a:off x="685800" y="1219200"/>
            <a:ext cx="7772400" cy="5029200"/>
          </a:xfrm>
        </p:spPr>
        <p:txBody>
          <a:bodyPr/>
          <a:lstStyle/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Employee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public: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string &amp; </a:t>
            </a:r>
            <a:r>
              <a:rPr lang="en-US" sz="1200" b="1" dirty="0" err="1">
                <a:solidFill>
                  <a:schemeClr val="tx1"/>
                </a:solidFill>
              </a:rPr>
              <a:t>getName</a:t>
            </a:r>
            <a:r>
              <a:rPr lang="en-US" sz="1200" b="1" dirty="0">
                <a:solidFill>
                  <a:schemeClr val="tx1"/>
                </a:solidFill>
              </a:rPr>
              <a:t>()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{ return name; }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operator==(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Employee &amp;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{ return </a:t>
            </a:r>
            <a:r>
              <a:rPr lang="en-US" sz="1200" b="1" dirty="0" err="1">
                <a:solidFill>
                  <a:schemeClr val="tx1"/>
                </a:solidFill>
              </a:rPr>
              <a:t>getName</a:t>
            </a:r>
            <a:r>
              <a:rPr lang="en-US" sz="1200" b="1" dirty="0">
                <a:solidFill>
                  <a:schemeClr val="tx1"/>
                </a:solidFill>
              </a:rPr>
              <a:t>() == </a:t>
            </a:r>
            <a:r>
              <a:rPr lang="en-US" sz="1200" b="1" dirty="0" err="1">
                <a:solidFill>
                  <a:schemeClr val="tx1"/>
                </a:solidFill>
              </a:rPr>
              <a:t>rhs.getName</a:t>
            </a:r>
            <a:r>
              <a:rPr lang="en-US" sz="1200" b="1" dirty="0">
                <a:solidFill>
                  <a:schemeClr val="tx1"/>
                </a:solidFill>
              </a:rPr>
              <a:t>(); }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operator!=(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Employee &amp;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{ return !(*this == </a:t>
            </a:r>
            <a:r>
              <a:rPr lang="en-US" sz="1200" b="1" dirty="0" err="1">
                <a:solidFill>
                  <a:schemeClr val="tx1"/>
                </a:solidFill>
              </a:rPr>
              <a:t>rhs</a:t>
            </a:r>
            <a:r>
              <a:rPr lang="en-US" sz="1200" b="1" dirty="0">
                <a:solidFill>
                  <a:schemeClr val="tx1"/>
                </a:solidFill>
              </a:rPr>
              <a:t>); }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additional public members not shown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private: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string name;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double salary;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int</a:t>
            </a:r>
            <a:r>
              <a:rPr lang="en-US" sz="1200" b="1" dirty="0">
                <a:solidFill>
                  <a:schemeClr val="tx1"/>
                </a:solidFill>
              </a:rPr>
              <a:t> seniority;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// additional private members not shown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FontTx/>
              <a:buNone/>
            </a:pPr>
            <a:r>
              <a:rPr lang="en-US" sz="1200" b="1" dirty="0"/>
              <a:t>template &lt;&gt;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class </a:t>
            </a:r>
            <a:r>
              <a:rPr lang="en-US" sz="1200" b="1" dirty="0"/>
              <a:t>hash&lt;Employee&gt;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public: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size_t</a:t>
            </a:r>
            <a:r>
              <a:rPr lang="en-US" sz="1200" b="1" dirty="0">
                <a:solidFill>
                  <a:schemeClr val="tx1"/>
                </a:solidFill>
              </a:rPr>
              <a:t> operator() 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Employee &amp; item)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</a:t>
            </a:r>
            <a:r>
              <a:rPr lang="en-US" sz="1200" b="1" dirty="0">
                <a:solidFill>
                  <a:srgbClr val="0000FF"/>
                </a:solidFill>
              </a:rPr>
              <a:t>static hash&lt;string&gt; </a:t>
            </a:r>
            <a:r>
              <a:rPr lang="en-US" sz="1200" b="1" dirty="0" err="1">
                <a:solidFill>
                  <a:srgbClr val="0000FF"/>
                </a:solidFill>
              </a:rPr>
              <a:t>hf</a:t>
            </a:r>
            <a:r>
              <a:rPr lang="en-US" sz="1200" b="1" dirty="0">
                <a:solidFill>
                  <a:srgbClr val="0000FF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	return </a:t>
            </a:r>
            <a:r>
              <a:rPr lang="en-US" sz="1200" b="1" dirty="0" err="1">
                <a:solidFill>
                  <a:schemeClr val="tx1"/>
                </a:solidFill>
              </a:rPr>
              <a:t>hf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item.getName</a:t>
            </a:r>
            <a:r>
              <a:rPr lang="en-US" sz="1200" b="1" dirty="0">
                <a:solidFill>
                  <a:schemeClr val="tx1"/>
                </a:solidFill>
              </a:rPr>
              <a:t>());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}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};</a:t>
            </a:r>
          </a:p>
          <a:p>
            <a:pPr marL="0" indent="0">
              <a:buFontTx/>
              <a:buNone/>
            </a:pPr>
            <a:endParaRPr lang="en-US" sz="1200" b="1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50D98B-94F9-4556-ACFA-023D5E9959ED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F6BE5DC-3732-484E-B66E-95A3718E4385}" type="slidenum">
              <a:rPr lang="en-US"/>
              <a:pPr>
                <a:defRPr/>
              </a:pPr>
              <a:t>7</a:t>
            </a:fld>
            <a:endParaRPr lang="en-US"/>
          </a:p>
        </p:txBody>
      </p:sp>
      <p:sp>
        <p:nvSpPr>
          <p:cNvPr id="8195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2057400" y="1752600"/>
            <a:ext cx="3941763" cy="13239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600" b="1" dirty="0" err="1">
                <a:latin typeface="+mn-lt"/>
              </a:rPr>
              <a:t>size_t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myhash</a:t>
            </a:r>
            <a:r>
              <a:rPr lang="en-US" sz="1600" b="1" dirty="0">
                <a:latin typeface="+mn-lt"/>
              </a:rPr>
              <a:t>(</a:t>
            </a:r>
            <a:r>
              <a:rPr lang="en-US" sz="1600" b="1" dirty="0" err="1">
                <a:latin typeface="+mn-lt"/>
              </a:rPr>
              <a:t>const</a:t>
            </a:r>
            <a:r>
              <a:rPr lang="en-US" sz="1600" b="1" dirty="0">
                <a:latin typeface="+mn-lt"/>
              </a:rPr>
              <a:t> </a:t>
            </a:r>
            <a:r>
              <a:rPr lang="en-US" sz="1600" b="1" dirty="0" err="1">
                <a:latin typeface="+mn-lt"/>
              </a:rPr>
              <a:t>HashedObj</a:t>
            </a:r>
            <a:r>
              <a:rPr lang="en-US" sz="1600" b="1" dirty="0">
                <a:latin typeface="+mn-lt"/>
              </a:rPr>
              <a:t> &amp;x) {</a:t>
            </a:r>
          </a:p>
          <a:p>
            <a:pPr>
              <a:defRPr/>
            </a:pPr>
            <a:r>
              <a:rPr lang="en-US" sz="1600" b="1" dirty="0">
                <a:latin typeface="+mn-lt"/>
              </a:rPr>
              <a:t>	static hash&lt;</a:t>
            </a:r>
            <a:r>
              <a:rPr lang="en-US" sz="1600" b="1" dirty="0" err="1">
                <a:latin typeface="+mn-lt"/>
              </a:rPr>
              <a:t>HashedObj</a:t>
            </a:r>
            <a:r>
              <a:rPr lang="en-US" sz="1600" b="1" dirty="0">
                <a:latin typeface="+mn-lt"/>
              </a:rPr>
              <a:t>&gt; </a:t>
            </a:r>
            <a:r>
              <a:rPr lang="en-US" sz="1600" b="1" dirty="0" err="1">
                <a:latin typeface="+mn-lt"/>
              </a:rPr>
              <a:t>hf</a:t>
            </a:r>
            <a:r>
              <a:rPr lang="en-US" sz="1600" b="1" dirty="0">
                <a:latin typeface="+mn-lt"/>
              </a:rPr>
              <a:t>;</a:t>
            </a:r>
          </a:p>
          <a:p>
            <a:pPr>
              <a:defRPr/>
            </a:pPr>
            <a:r>
              <a:rPr lang="en-US" sz="1600" b="1" dirty="0">
                <a:latin typeface="+mn-lt"/>
              </a:rPr>
              <a:t>	return </a:t>
            </a:r>
            <a:r>
              <a:rPr lang="en-US" sz="1600" b="1" dirty="0" err="1">
                <a:latin typeface="+mn-lt"/>
              </a:rPr>
              <a:t>hf</a:t>
            </a:r>
            <a:r>
              <a:rPr lang="en-US" sz="1600" b="1" dirty="0">
                <a:latin typeface="+mn-lt"/>
              </a:rPr>
              <a:t>(x) % </a:t>
            </a:r>
            <a:r>
              <a:rPr lang="en-US" sz="1600" b="1" dirty="0" err="1">
                <a:latin typeface="+mn-lt"/>
              </a:rPr>
              <a:t>theLists.size</a:t>
            </a:r>
            <a:r>
              <a:rPr lang="en-US" sz="1600" b="1" dirty="0">
                <a:latin typeface="+mn-lt"/>
              </a:rPr>
              <a:t>();</a:t>
            </a:r>
          </a:p>
          <a:p>
            <a:pPr>
              <a:defRPr/>
            </a:pPr>
            <a:endParaRPr lang="en-US" sz="1600" b="1" dirty="0">
              <a:latin typeface="+mn-lt"/>
            </a:endParaRPr>
          </a:p>
          <a:p>
            <a:pPr>
              <a:defRPr/>
            </a:pPr>
            <a:r>
              <a:rPr lang="en-US" sz="16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Separate Chaining (Cont’d)</a:t>
            </a:r>
          </a:p>
        </p:txBody>
      </p:sp>
      <p:sp>
        <p:nvSpPr>
          <p:cNvPr id="1024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void </a:t>
            </a:r>
            <a:r>
              <a:rPr lang="en-US" sz="1200" b="1" dirty="0" err="1">
                <a:solidFill>
                  <a:schemeClr val="tx1"/>
                </a:solidFill>
              </a:rPr>
              <a:t>makeEmpty</a:t>
            </a:r>
            <a:r>
              <a:rPr lang="en-US" sz="1200" b="1" dirty="0">
                <a:solidFill>
                  <a:schemeClr val="tx1"/>
                </a:solidFill>
              </a:rPr>
              <a:t>()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for (auto &amp; </a:t>
            </a:r>
            <a:r>
              <a:rPr lang="en-US" sz="1200" b="1" dirty="0" err="1">
                <a:solidFill>
                  <a:schemeClr val="tx1"/>
                </a:solidFill>
              </a:rPr>
              <a:t>thisList</a:t>
            </a:r>
            <a:r>
              <a:rPr lang="en-US" sz="1200" b="1" dirty="0">
                <a:solidFill>
                  <a:schemeClr val="tx1"/>
                </a:solidFill>
              </a:rPr>
              <a:t> : </a:t>
            </a:r>
            <a:r>
              <a:rPr lang="en-US" sz="1200" b="1" dirty="0" err="1">
                <a:solidFill>
                  <a:schemeClr val="tx1"/>
                </a:solidFill>
              </a:rPr>
              <a:t>theLists</a:t>
            </a:r>
            <a:r>
              <a:rPr lang="en-US" sz="1200" b="1" dirty="0">
                <a:solidFill>
                  <a:schemeClr val="tx1"/>
                </a:solidFill>
              </a:rPr>
              <a:t>)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</a:t>
            </a:r>
            <a:r>
              <a:rPr lang="en-US" sz="1200" b="1" dirty="0" err="1">
                <a:solidFill>
                  <a:schemeClr val="tx1"/>
                </a:solidFill>
              </a:rPr>
              <a:t>thisList.clear</a:t>
            </a:r>
            <a:r>
              <a:rPr lang="en-US" sz="1200" b="1" dirty="0">
                <a:solidFill>
                  <a:schemeClr val="tx1"/>
                </a:solidFill>
              </a:rPr>
              <a:t>();	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}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contains(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x) 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auto &amp; 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theLists</a:t>
            </a:r>
            <a:r>
              <a:rPr lang="en-US" sz="1200" b="1" dirty="0">
                <a:solidFill>
                  <a:schemeClr val="tx1"/>
                </a:solidFill>
              </a:rPr>
              <a:t>[</a:t>
            </a:r>
            <a:r>
              <a:rPr lang="en-US" sz="1200" b="1" dirty="0" err="1">
                <a:solidFill>
                  <a:schemeClr val="tx1"/>
                </a:solidFill>
              </a:rPr>
              <a:t>myhash</a:t>
            </a:r>
            <a:r>
              <a:rPr lang="en-US" sz="1200" b="1" dirty="0">
                <a:solidFill>
                  <a:schemeClr val="tx1"/>
                </a:solidFill>
              </a:rPr>
              <a:t>(x)];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find(</a:t>
            </a:r>
            <a:r>
              <a:rPr lang="en-US" sz="1200" b="1" dirty="0">
                <a:solidFill>
                  <a:srgbClr val="0000FF"/>
                </a:solidFill>
              </a:rPr>
              <a:t>begin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), </a:t>
            </a:r>
            <a:r>
              <a:rPr lang="en-US" sz="1200" b="1" dirty="0">
                <a:solidFill>
                  <a:srgbClr val="0000FF"/>
                </a:solidFill>
              </a:rPr>
              <a:t>end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), x) != end(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  <a:p>
            <a:pPr marL="0" indent="0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 err="1">
                <a:solidFill>
                  <a:schemeClr val="tx1"/>
                </a:solidFill>
              </a:rPr>
              <a:t>bool</a:t>
            </a:r>
            <a:r>
              <a:rPr lang="en-US" sz="1200" b="1" dirty="0">
                <a:solidFill>
                  <a:schemeClr val="tx1"/>
                </a:solidFill>
              </a:rPr>
              <a:t> remove(</a:t>
            </a:r>
            <a:r>
              <a:rPr lang="en-US" sz="1200" b="1" dirty="0" err="1">
                <a:solidFill>
                  <a:schemeClr val="tx1"/>
                </a:solidFill>
              </a:rPr>
              <a:t>const</a:t>
            </a:r>
            <a:r>
              <a:rPr lang="en-US" sz="1200" b="1" dirty="0">
                <a:solidFill>
                  <a:schemeClr val="tx1"/>
                </a:solidFill>
              </a:rPr>
              <a:t> </a:t>
            </a:r>
            <a:r>
              <a:rPr lang="en-US" sz="1200" b="1" dirty="0" err="1">
                <a:solidFill>
                  <a:schemeClr val="tx1"/>
                </a:solidFill>
              </a:rPr>
              <a:t>HashedObj</a:t>
            </a:r>
            <a:r>
              <a:rPr lang="en-US" sz="1200" b="1" dirty="0">
                <a:solidFill>
                  <a:schemeClr val="tx1"/>
                </a:solidFill>
              </a:rPr>
              <a:t> &amp; x) {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auto &amp; 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 = </a:t>
            </a:r>
            <a:r>
              <a:rPr lang="en-US" sz="1200" b="1" dirty="0" err="1">
                <a:solidFill>
                  <a:schemeClr val="tx1"/>
                </a:solidFill>
              </a:rPr>
              <a:t>theLists</a:t>
            </a:r>
            <a:r>
              <a:rPr lang="en-US" sz="1200" b="1" dirty="0">
                <a:solidFill>
                  <a:schemeClr val="tx1"/>
                </a:solidFill>
              </a:rPr>
              <a:t>[</a:t>
            </a:r>
            <a:r>
              <a:rPr lang="en-US" sz="1200" b="1" dirty="0" err="1">
                <a:solidFill>
                  <a:schemeClr val="tx1"/>
                </a:solidFill>
              </a:rPr>
              <a:t>myhash</a:t>
            </a:r>
            <a:r>
              <a:rPr lang="en-US" sz="1200" b="1" dirty="0">
                <a:solidFill>
                  <a:schemeClr val="tx1"/>
                </a:solidFill>
              </a:rPr>
              <a:t>(x)];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auto </a:t>
            </a:r>
            <a:r>
              <a:rPr lang="en-US" sz="1200" b="1" dirty="0" err="1">
                <a:solidFill>
                  <a:schemeClr val="tx1"/>
                </a:solidFill>
              </a:rPr>
              <a:t>itr</a:t>
            </a:r>
            <a:r>
              <a:rPr lang="en-US" sz="1200" b="1" dirty="0">
                <a:solidFill>
                  <a:schemeClr val="tx1"/>
                </a:solidFill>
              </a:rPr>
              <a:t> = find(begin(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), end(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), x);</a:t>
            </a:r>
          </a:p>
          <a:p>
            <a:pPr marL="0" indent="0">
              <a:buFontTx/>
              <a:buNone/>
            </a:pPr>
            <a:endParaRPr lang="en-US" sz="1200" b="1" dirty="0">
              <a:solidFill>
                <a:schemeClr val="tx1"/>
              </a:solidFill>
            </a:endParaRP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if (</a:t>
            </a:r>
            <a:r>
              <a:rPr lang="en-US" sz="1200" b="1" dirty="0" err="1">
                <a:solidFill>
                  <a:schemeClr val="tx1"/>
                </a:solidFill>
              </a:rPr>
              <a:t>itr</a:t>
            </a:r>
            <a:r>
              <a:rPr lang="en-US" sz="1200" b="1" dirty="0">
                <a:solidFill>
                  <a:schemeClr val="tx1"/>
                </a:solidFill>
              </a:rPr>
              <a:t> == end(</a:t>
            </a:r>
            <a:r>
              <a:rPr lang="en-US" sz="1200" b="1" dirty="0" err="1">
                <a:solidFill>
                  <a:schemeClr val="tx1"/>
                </a:solidFill>
              </a:rPr>
              <a:t>whichList</a:t>
            </a:r>
            <a:r>
              <a:rPr lang="en-US" sz="1200" b="1" dirty="0">
                <a:solidFill>
                  <a:schemeClr val="tx1"/>
                </a:solidFill>
              </a:rPr>
              <a:t>))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	return false;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</a:t>
            </a:r>
            <a:r>
              <a:rPr lang="en-US" sz="1200" b="1" dirty="0" err="1">
                <a:solidFill>
                  <a:schemeClr val="tx1"/>
                </a:solidFill>
              </a:rPr>
              <a:t>whichList.erase</a:t>
            </a:r>
            <a:r>
              <a:rPr lang="en-US" sz="1200" b="1" dirty="0">
                <a:solidFill>
                  <a:schemeClr val="tx1"/>
                </a:solidFill>
              </a:rPr>
              <a:t>(</a:t>
            </a:r>
            <a:r>
              <a:rPr lang="en-US" sz="1200" b="1" dirty="0" err="1">
                <a:solidFill>
                  <a:schemeClr val="tx1"/>
                </a:solidFill>
              </a:rPr>
              <a:t>itr</a:t>
            </a:r>
            <a:r>
              <a:rPr lang="en-US" sz="1200" b="1" dirty="0">
                <a:solidFill>
                  <a:schemeClr val="tx1"/>
                </a:solidFill>
              </a:rPr>
              <a:t>);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--</a:t>
            </a:r>
            <a:r>
              <a:rPr lang="en-US" sz="1200" b="1" dirty="0" err="1">
                <a:solidFill>
                  <a:schemeClr val="tx1"/>
                </a:solidFill>
              </a:rPr>
              <a:t>currentSize</a:t>
            </a:r>
            <a:r>
              <a:rPr lang="en-US" sz="1200" b="1" dirty="0">
                <a:solidFill>
                  <a:schemeClr val="tx1"/>
                </a:solidFill>
              </a:rPr>
              <a:t>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	return true;</a:t>
            </a:r>
          </a:p>
          <a:p>
            <a:pPr marL="0" indent="0">
              <a:buFontTx/>
              <a:buNone/>
            </a:pPr>
            <a:r>
              <a:rPr lang="en-US" sz="1200" b="1" dirty="0">
                <a:solidFill>
                  <a:schemeClr val="tx1"/>
                </a:solidFill>
              </a:rPr>
              <a:t>}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2230F24-BB52-428A-85CE-A58F2B519FCD}" type="slidenum">
              <a:rPr lang="en-US" smtClean="0"/>
              <a:pPr>
                <a:defRPr/>
              </a:pPr>
              <a:t>8</a:t>
            </a:fld>
            <a:endParaRPr lang="en-US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9436A9A-B831-4B4B-AD99-B2C591132674}" type="slidenum">
              <a:rPr lang="en-US"/>
              <a:pPr>
                <a:defRPr/>
              </a:pPr>
              <a:t>9</a:t>
            </a:fld>
            <a:endParaRPr lang="en-US"/>
          </a:p>
        </p:txBody>
      </p:sp>
      <p:sp>
        <p:nvSpPr>
          <p:cNvPr id="11267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US"/>
              <a:t>Separate Chaining (contd.)</a:t>
            </a:r>
          </a:p>
        </p:txBody>
      </p:sp>
      <p:sp>
        <p:nvSpPr>
          <p:cNvPr id="2" name="TextBox 1"/>
          <p:cNvSpPr txBox="1"/>
          <p:nvPr/>
        </p:nvSpPr>
        <p:spPr>
          <a:xfrm>
            <a:off x="1143000" y="1600200"/>
            <a:ext cx="5622925" cy="2492375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>
              <a:defRPr/>
            </a:pPr>
            <a:r>
              <a:rPr lang="en-US" sz="1200" b="1" dirty="0" err="1">
                <a:latin typeface="+mn-lt"/>
              </a:rPr>
              <a:t>bool</a:t>
            </a:r>
            <a:r>
              <a:rPr lang="en-US" sz="1200" b="1" dirty="0">
                <a:latin typeface="+mn-lt"/>
              </a:rPr>
              <a:t> insert(</a:t>
            </a:r>
            <a:r>
              <a:rPr lang="en-US" sz="1200" b="1" dirty="0" err="1">
                <a:latin typeface="+mn-lt"/>
              </a:rPr>
              <a:t>const</a:t>
            </a:r>
            <a:r>
              <a:rPr lang="en-US" sz="1200" b="1" dirty="0">
                <a:latin typeface="+mn-lt"/>
              </a:rPr>
              <a:t> </a:t>
            </a:r>
            <a:r>
              <a:rPr lang="en-US" sz="1200" b="1" dirty="0" err="1">
                <a:latin typeface="+mn-lt"/>
              </a:rPr>
              <a:t>HashedObj</a:t>
            </a:r>
            <a:r>
              <a:rPr lang="en-US" sz="1200" b="1" dirty="0">
                <a:latin typeface="+mn-lt"/>
              </a:rPr>
              <a:t> &amp; x) {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	auto &amp; </a:t>
            </a:r>
            <a:r>
              <a:rPr lang="en-US" sz="1200" b="1" dirty="0" err="1">
                <a:latin typeface="+mn-lt"/>
              </a:rPr>
              <a:t>whichList</a:t>
            </a:r>
            <a:r>
              <a:rPr lang="en-US" sz="1200" b="1" dirty="0">
                <a:latin typeface="+mn-lt"/>
              </a:rPr>
              <a:t> = </a:t>
            </a:r>
            <a:r>
              <a:rPr lang="en-US" sz="1200" b="1" dirty="0" err="1">
                <a:latin typeface="+mn-lt"/>
              </a:rPr>
              <a:t>theLists</a:t>
            </a:r>
            <a:r>
              <a:rPr lang="en-US" sz="1200" b="1" dirty="0">
                <a:latin typeface="+mn-lt"/>
              </a:rPr>
              <a:t>[</a:t>
            </a:r>
            <a:r>
              <a:rPr lang="en-US" sz="1200" b="1" dirty="0" err="1">
                <a:latin typeface="+mn-lt"/>
              </a:rPr>
              <a:t>myhash</a:t>
            </a:r>
            <a:r>
              <a:rPr lang="en-US" sz="1200" b="1" dirty="0">
                <a:latin typeface="+mn-lt"/>
              </a:rPr>
              <a:t>(x)];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	if (find(begin(</a:t>
            </a:r>
            <a:r>
              <a:rPr lang="en-US" sz="1200" b="1" dirty="0" err="1">
                <a:latin typeface="+mn-lt"/>
              </a:rPr>
              <a:t>whichList</a:t>
            </a:r>
            <a:r>
              <a:rPr lang="en-US" sz="1200" b="1" dirty="0">
                <a:latin typeface="+mn-lt"/>
              </a:rPr>
              <a:t>), end(</a:t>
            </a:r>
            <a:r>
              <a:rPr lang="en-US" sz="1200" b="1" dirty="0" err="1">
                <a:latin typeface="+mn-lt"/>
              </a:rPr>
              <a:t>whichList</a:t>
            </a:r>
            <a:r>
              <a:rPr lang="en-US" sz="1200" b="1" dirty="0">
                <a:latin typeface="+mn-lt"/>
              </a:rPr>
              <a:t>), x) != end(</a:t>
            </a:r>
            <a:r>
              <a:rPr lang="en-US" sz="1200" b="1" dirty="0" err="1">
                <a:latin typeface="+mn-lt"/>
              </a:rPr>
              <a:t>whichList</a:t>
            </a:r>
            <a:r>
              <a:rPr lang="en-US" sz="1200" b="1" dirty="0">
                <a:latin typeface="+mn-lt"/>
              </a:rPr>
              <a:t>))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		return false;</a:t>
            </a:r>
          </a:p>
          <a:p>
            <a:pPr>
              <a:defRPr/>
            </a:pPr>
            <a:endParaRPr lang="en-US" sz="1200" b="1" dirty="0">
              <a:latin typeface="+mn-lt"/>
            </a:endParaRPr>
          </a:p>
          <a:p>
            <a:pPr>
              <a:defRPr/>
            </a:pPr>
            <a:r>
              <a:rPr lang="en-US" sz="1200" b="1" dirty="0">
                <a:latin typeface="+mn-lt"/>
              </a:rPr>
              <a:t>	</a:t>
            </a:r>
            <a:r>
              <a:rPr lang="en-US" sz="1200" b="1" dirty="0" err="1">
                <a:latin typeface="+mn-lt"/>
              </a:rPr>
              <a:t>whichList.push_back</a:t>
            </a:r>
            <a:r>
              <a:rPr lang="en-US" sz="1200" b="1" dirty="0">
                <a:latin typeface="+mn-lt"/>
              </a:rPr>
              <a:t>(x);</a:t>
            </a:r>
          </a:p>
          <a:p>
            <a:pPr>
              <a:defRPr/>
            </a:pPr>
            <a:endParaRPr lang="en-US" sz="1200" b="1" dirty="0">
              <a:latin typeface="+mn-lt"/>
            </a:endParaRPr>
          </a:p>
          <a:p>
            <a:pPr>
              <a:defRPr/>
            </a:pPr>
            <a:r>
              <a:rPr lang="en-US" sz="1200" b="1" dirty="0">
                <a:latin typeface="+mn-lt"/>
              </a:rPr>
              <a:t>	//  rehash, see Section 5.5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	if (++</a:t>
            </a:r>
            <a:r>
              <a:rPr lang="en-US" sz="1200" b="1" dirty="0" err="1">
                <a:latin typeface="+mn-lt"/>
              </a:rPr>
              <a:t>currentSize</a:t>
            </a:r>
            <a:r>
              <a:rPr lang="en-US" sz="1200" b="1" dirty="0">
                <a:latin typeface="+mn-lt"/>
              </a:rPr>
              <a:t> &gt; </a:t>
            </a:r>
            <a:r>
              <a:rPr lang="en-US" sz="1200" b="1" dirty="0" err="1">
                <a:latin typeface="+mn-lt"/>
              </a:rPr>
              <a:t>theLists.size</a:t>
            </a:r>
            <a:r>
              <a:rPr lang="en-US" sz="1200" b="1" dirty="0">
                <a:latin typeface="+mn-lt"/>
              </a:rPr>
              <a:t>())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		rehash();</a:t>
            </a:r>
          </a:p>
          <a:p>
            <a:pPr>
              <a:defRPr/>
            </a:pPr>
            <a:endParaRPr lang="en-US" sz="1200" b="1" dirty="0">
              <a:latin typeface="+mn-lt"/>
            </a:endParaRPr>
          </a:p>
          <a:p>
            <a:pPr>
              <a:defRPr/>
            </a:pPr>
            <a:r>
              <a:rPr lang="en-US" sz="1200" b="1" dirty="0">
                <a:latin typeface="+mn-lt"/>
              </a:rPr>
              <a:t>	return true;</a:t>
            </a:r>
          </a:p>
          <a:p>
            <a:pPr>
              <a:defRPr/>
            </a:pPr>
            <a:r>
              <a:rPr lang="en-US" sz="1200" b="1" dirty="0">
                <a:latin typeface="+mn-lt"/>
              </a:rPr>
              <a:t>}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C:\Documents and Settings\Zhenhai Duan\Application Data\Microsoft\Templates\class_simple.pot</Template>
  <TotalTime>0</TotalTime>
  <Words>1941</Words>
  <Application>Microsoft Office PowerPoint</Application>
  <PresentationFormat>On-screen Show (4:3)</PresentationFormat>
  <Paragraphs>350</Paragraphs>
  <Slides>24</Slides>
  <Notes>22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24</vt:i4>
      </vt:variant>
    </vt:vector>
  </HeadingPairs>
  <TitlesOfParts>
    <vt:vector size="32" baseType="lpstr">
      <vt:lpstr>Arial</vt:lpstr>
      <vt:lpstr>Arial Narrow</vt:lpstr>
      <vt:lpstr>Comic Sans MS</vt:lpstr>
      <vt:lpstr>Courier New</vt:lpstr>
      <vt:lpstr>Tahoma</vt:lpstr>
      <vt:lpstr>Times New Roman</vt:lpstr>
      <vt:lpstr>Wingdings</vt:lpstr>
      <vt:lpstr>class_simple</vt:lpstr>
      <vt:lpstr>Designing Hash Tables </vt:lpstr>
      <vt:lpstr>Designing a Hash Table</vt:lpstr>
      <vt:lpstr>Separate Chaining</vt:lpstr>
      <vt:lpstr>Separate Chaining Implementation</vt:lpstr>
      <vt:lpstr>HashedObj</vt:lpstr>
      <vt:lpstr>An Example Class for HashedObj </vt:lpstr>
      <vt:lpstr>Separate chaining</vt:lpstr>
      <vt:lpstr>Separate Chaining (Cont’d)</vt:lpstr>
      <vt:lpstr>Separate Chaining (contd.)</vt:lpstr>
      <vt:lpstr>Hash Tables Without Chaining</vt:lpstr>
      <vt:lpstr>Linear Probing</vt:lpstr>
      <vt:lpstr>Example </vt:lpstr>
      <vt:lpstr>Linear probing</vt:lpstr>
      <vt:lpstr>Quadratic Probing</vt:lpstr>
      <vt:lpstr>Probing strategy hash table</vt:lpstr>
      <vt:lpstr>Quadratic probing (contains()) </vt:lpstr>
      <vt:lpstr>Quadratic probing</vt:lpstr>
      <vt:lpstr>Double Hashing</vt:lpstr>
      <vt:lpstr>Rehashing</vt:lpstr>
      <vt:lpstr>Rehashing Example</vt:lpstr>
      <vt:lpstr>Rehashing Implementation</vt:lpstr>
      <vt:lpstr>Rehashing implementation</vt:lpstr>
      <vt:lpstr>Hash Table in C++ Library</vt:lpstr>
      <vt:lpstr>Reading assignment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2015-02-25T21:13:18Z</dcterms:created>
  <dcterms:modified xsi:type="dcterms:W3CDTF">2021-06-27T05:14:28Z</dcterms:modified>
</cp:coreProperties>
</file>