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348" r:id="rId2"/>
    <p:sldId id="258" r:id="rId3"/>
    <p:sldId id="263" r:id="rId4"/>
    <p:sldId id="264" r:id="rId5"/>
    <p:sldId id="265" r:id="rId6"/>
    <p:sldId id="266" r:id="rId7"/>
    <p:sldId id="259" r:id="rId8"/>
    <p:sldId id="262" r:id="rId9"/>
    <p:sldId id="273" r:id="rId10"/>
    <p:sldId id="274" r:id="rId11"/>
    <p:sldId id="350" r:id="rId12"/>
    <p:sldId id="349" r:id="rId13"/>
    <p:sldId id="351" r:id="rId14"/>
    <p:sldId id="276" r:id="rId15"/>
    <p:sldId id="277" r:id="rId16"/>
    <p:sldId id="278" r:id="rId17"/>
    <p:sldId id="279" r:id="rId18"/>
    <p:sldId id="352" r:id="rId19"/>
    <p:sldId id="280" r:id="rId20"/>
    <p:sldId id="281" r:id="rId21"/>
    <p:sldId id="282" r:id="rId22"/>
    <p:sldId id="284" r:id="rId23"/>
    <p:sldId id="285" r:id="rId24"/>
    <p:sldId id="353" r:id="rId25"/>
    <p:sldId id="286" r:id="rId26"/>
    <p:sldId id="287" r:id="rId27"/>
    <p:sldId id="288" r:id="rId28"/>
    <p:sldId id="289" r:id="rId29"/>
    <p:sldId id="354" r:id="rId3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B2B2B2"/>
    <a:srgbClr val="66FF33"/>
    <a:srgbClr val="CCFF99"/>
    <a:srgbClr val="CA7670"/>
    <a:srgbClr val="FFFFFF"/>
    <a:srgbClr val="F4D0C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80" autoAdjust="0"/>
    <p:restoredTop sz="72577" autoAdjust="0"/>
  </p:normalViewPr>
  <p:slideViewPr>
    <p:cSldViewPr>
      <p:cViewPr varScale="1">
        <p:scale>
          <a:sx n="73" d="100"/>
          <a:sy n="73" d="100"/>
        </p:scale>
        <p:origin x="-15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D36C13DE-F265-4E89-9543-15AFE316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4135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C7D849DD-4B88-4664-84A8-63C048BA0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6185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676E73-71E8-470D-A9C5-1E13A18F6214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4F9719-A088-455F-99BD-173F3C7C4210}" type="slidenum">
              <a:rPr lang="en-US" sz="1300" smtClean="0"/>
              <a:pPr/>
              <a:t>10</a:t>
            </a:fld>
            <a:endParaRPr lang="en-US" sz="13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77985AD-6508-4FE1-A1FB-61E10FE0CB1D}" type="slidenum">
              <a:rPr lang="en-US" sz="1300" smtClean="0"/>
              <a:pPr/>
              <a:t>11</a:t>
            </a:fld>
            <a:endParaRPr lang="en-US" sz="1300" smtClean="0"/>
          </a:p>
        </p:txBody>
      </p:sp>
      <p:sp>
        <p:nvSpPr>
          <p:cNvPr id="430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4301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551ED11-9AB2-4C16-9405-7A9030A7A404}" type="slidenum">
              <a:rPr lang="en-US" sz="1300" smtClean="0"/>
              <a:pPr/>
              <a:t>12</a:t>
            </a:fld>
            <a:endParaRPr lang="en-US" sz="1300" smtClean="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91EE16-F0F8-4686-AEB3-442E2F201269}" type="slidenum">
              <a:rPr lang="en-US" sz="1300" smtClean="0"/>
              <a:pPr/>
              <a:t>13</a:t>
            </a:fld>
            <a:endParaRPr lang="en-US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5DAE11A-C465-43EF-97BD-1C30968FC649}" type="slidenum">
              <a:rPr lang="en-US" sz="1300" smtClean="0"/>
              <a:pPr/>
              <a:t>14</a:t>
            </a:fld>
            <a:endParaRPr lang="en-US" sz="13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C2187A-8207-4375-AB90-C60E9F565220}" type="slidenum">
              <a:rPr lang="en-US" sz="1300" smtClean="0"/>
              <a:pPr/>
              <a:t>15</a:t>
            </a:fld>
            <a:endParaRPr lang="en-US" sz="13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852258-F8F3-4A94-9BC0-554B94C15278}" type="slidenum">
              <a:rPr lang="en-US" sz="1300" smtClean="0"/>
              <a:pPr/>
              <a:t>16</a:t>
            </a:fld>
            <a:endParaRPr lang="en-US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8D56E5-1E7A-432E-87B3-4DE35EAC697D}" type="slidenum">
              <a:rPr lang="en-US" sz="1300" smtClean="0"/>
              <a:pPr/>
              <a:t>17</a:t>
            </a:fld>
            <a:endParaRPr 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72EC74-A9C8-402F-B8CF-3B906D00E802}" type="slidenum">
              <a:rPr lang="en-US" sz="1300" smtClean="0"/>
              <a:pPr/>
              <a:t>18</a:t>
            </a:fld>
            <a:endParaRPr lang="en-US" sz="1300" smtClean="0"/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8F5BB8-8B0A-4309-805A-6AF79E26F188}" type="slidenum">
              <a:rPr lang="en-US" sz="1300" smtClean="0"/>
              <a:pPr/>
              <a:t>19</a:t>
            </a:fld>
            <a:endParaRPr lang="en-US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1EED5B-9CFD-4A74-A454-42171B9E2BB1}" type="slidenum">
              <a:rPr lang="en-US" sz="1300" smtClean="0"/>
              <a:pPr/>
              <a:t>2</a:t>
            </a:fld>
            <a:endParaRPr lang="en-US" sz="1300" smtClean="0"/>
          </a:p>
        </p:txBody>
      </p:sp>
      <p:sp>
        <p:nvSpPr>
          <p:cNvPr id="3379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CFE31A-ACA9-48D9-867D-206FC4BAEC8C}" type="slidenum">
              <a:rPr lang="en-US" sz="1300" smtClean="0"/>
              <a:pPr/>
              <a:t>20</a:t>
            </a:fld>
            <a:endParaRPr lang="en-US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774C765-325E-4739-82F0-25C26A94DF91}" type="slidenum">
              <a:rPr lang="en-US" sz="1300" smtClean="0"/>
              <a:pPr/>
              <a:t>21</a:t>
            </a:fld>
            <a:endParaRPr lang="en-US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9C71C3-FC75-4573-ABB0-697250280987}" type="slidenum">
              <a:rPr lang="en-US" sz="1300" smtClean="0"/>
              <a:pPr/>
              <a:t>22</a:t>
            </a:fld>
            <a:endParaRPr lang="en-US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C003725-505F-4138-ACF7-AC233FA44553}" type="slidenum">
              <a:rPr lang="en-US" sz="1300" smtClean="0"/>
              <a:pPr/>
              <a:t>23</a:t>
            </a:fld>
            <a:endParaRPr lang="en-US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BAC2EE2-EB7D-4B4A-80EC-9F408507B647}" type="slidenum">
              <a:rPr lang="en-US" sz="1300" smtClean="0"/>
              <a:pPr/>
              <a:t>24</a:t>
            </a:fld>
            <a:endParaRPr lang="en-US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484153-75F5-4BFB-AF96-1DF302ADCF9F}" type="slidenum">
              <a:rPr lang="en-US" sz="1300" smtClean="0"/>
              <a:pPr/>
              <a:t>25</a:t>
            </a:fld>
            <a:endParaRPr lang="en-US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D3C0BD-54F6-45E5-8B5E-6005563168E5}" type="slidenum">
              <a:rPr lang="en-US" sz="1300" smtClean="0"/>
              <a:pPr/>
              <a:t>26</a:t>
            </a:fld>
            <a:endParaRPr lang="en-US" sz="13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5FE669-E925-4374-A6BC-AC0CA2A7CA53}" type="slidenum">
              <a:rPr lang="en-US" sz="1300" smtClean="0"/>
              <a:pPr/>
              <a:t>27</a:t>
            </a:fld>
            <a:endParaRPr lang="en-US" sz="13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A29E91A-DD90-4901-97D9-9857BB6AEE9F}" type="slidenum">
              <a:rPr lang="en-US" sz="1300" smtClean="0"/>
              <a:pPr/>
              <a:t>28</a:t>
            </a:fld>
            <a:endParaRPr lang="en-US" sz="13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DD11613-DA60-4F4F-8AB5-FA89AE218947}" type="slidenum">
              <a:rPr lang="en-US" sz="1300" smtClean="0"/>
              <a:pPr/>
              <a:t>3</a:t>
            </a:fld>
            <a:endParaRPr lang="en-US" sz="1300" smtClean="0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0AEB51-6EDF-41FB-83D0-1401344C0D7D}" type="slidenum">
              <a:rPr lang="en-US" sz="1300" smtClean="0"/>
              <a:pPr/>
              <a:t>4</a:t>
            </a:fld>
            <a:endParaRPr lang="en-US" sz="13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96FC1D-664D-467E-AD84-73A557CEC45D}" type="slidenum">
              <a:rPr lang="en-US" sz="1300" smtClean="0"/>
              <a:pPr/>
              <a:t>5</a:t>
            </a:fld>
            <a:endParaRPr lang="en-US" sz="13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3F3B59-7B72-4CAB-957D-A4D51CBB0E41}" type="slidenum">
              <a:rPr lang="en-US" sz="1300" smtClean="0"/>
              <a:pPr/>
              <a:t>6</a:t>
            </a:fld>
            <a:endParaRPr lang="en-US" sz="13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44223B-8D3C-45E2-BD53-82BC79BF23E1}" type="slidenum">
              <a:rPr lang="en-US" sz="1300" smtClean="0"/>
              <a:pPr/>
              <a:t>7</a:t>
            </a:fld>
            <a:endParaRPr lang="en-US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3655D7-EBEB-458B-9834-F9F7EE551CCE}" type="slidenum">
              <a:rPr lang="en-US" sz="1300" smtClean="0"/>
              <a:pPr/>
              <a:t>8</a:t>
            </a:fld>
            <a:endParaRPr lang="en-US" sz="13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EF0D32-2785-446E-B891-C31F35DEAD35}" type="slidenum">
              <a:rPr lang="en-US" sz="1300" smtClean="0"/>
              <a:pPr/>
              <a:t>9</a:t>
            </a:fld>
            <a:endParaRPr lang="en-US" sz="13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AE986-9CF8-4CD0-8DE2-CBBF3C2C8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09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8D1B-F2BF-4E7C-8CB8-B30438438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313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F6947-8DEE-49E5-9A52-F50598FE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6577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5749D-D517-43FC-BDB1-D48B51726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508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2EE9-65B7-4C43-8B8C-66821F347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304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04C6-7CA8-4684-AC5E-BD644656C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99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43685-2DB4-40E5-975D-A3A961C27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505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3544F-BED3-4BDA-B3AD-F2CFA3EEA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85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EC912-A679-4D9A-B329-9160B8C22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16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7A08C-D3BF-412F-98D9-FB7AEFEBF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928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FDBAC-C680-4FC6-9648-EA8B90AFC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51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48EA2-3D04-45FC-AE1A-74D342CD2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747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61ADD4F-8665-4EDE-AE9F-D483AB0A3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449D4-1ED1-4EE3-991F-EE684707E46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153400" cy="609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Trees : Part 1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609600" y="4941888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</a:rPr>
              <a:t>Reading: Section 4.1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tx2"/>
                </a:solidFill>
                <a:latin typeface="Arial" charset="0"/>
              </a:rPr>
              <a:t> Theory and Terminology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tx2"/>
                </a:solidFill>
                <a:latin typeface="Arial" charset="0"/>
              </a:rPr>
              <a:t> Preorder, Postorder and Levelorder Traversals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C1FB0-AD25-430C-BADA-6F2656635A4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/>
            <a:r>
              <a:rPr lang="en-US" sz="2000" smtClean="0"/>
              <a:t>Definitions</a:t>
            </a:r>
          </a:p>
          <a:p>
            <a:pPr lvl="1" eaLnBrk="1" hangingPunct="1"/>
            <a:r>
              <a:rPr lang="en-US" sz="1800" i="1" smtClean="0">
                <a:solidFill>
                  <a:srgbClr val="0000FF"/>
                </a:solidFill>
              </a:rPr>
              <a:t>Height of a vertex</a:t>
            </a:r>
            <a:r>
              <a:rPr lang="en-US" sz="1800" smtClean="0"/>
              <a:t> v is the length of the longest path from v to one of its descendant leaves.</a:t>
            </a:r>
          </a:p>
          <a:p>
            <a:pPr lvl="1" eaLnBrk="1" hangingPunct="1"/>
            <a:r>
              <a:rPr lang="en-US" sz="1800" smtClean="0"/>
              <a:t>The </a:t>
            </a:r>
            <a:r>
              <a:rPr lang="en-US" sz="1800" i="1" smtClean="0">
                <a:solidFill>
                  <a:srgbClr val="0000FF"/>
                </a:solidFill>
              </a:rPr>
              <a:t>height</a:t>
            </a:r>
            <a:r>
              <a:rPr lang="en-US" sz="1800" smtClean="0">
                <a:solidFill>
                  <a:srgbClr val="0000FF"/>
                </a:solidFill>
              </a:rPr>
              <a:t> of a tree</a:t>
            </a:r>
            <a:r>
              <a:rPr lang="en-US" sz="1800" smtClean="0"/>
              <a:t> is the height of the root</a:t>
            </a:r>
          </a:p>
          <a:p>
            <a:pPr lvl="2" eaLnBrk="1" hangingPunct="1"/>
            <a:r>
              <a:rPr lang="en-US" sz="1600" smtClean="0"/>
              <a:t>Equal to the maximum depth of the tree</a:t>
            </a:r>
          </a:p>
        </p:txBody>
      </p:sp>
      <p:sp>
        <p:nvSpPr>
          <p:cNvPr id="11269" name="AutoShape 1061"/>
          <p:cNvSpPr>
            <a:spLocks/>
          </p:cNvSpPr>
          <p:nvPr/>
        </p:nvSpPr>
        <p:spPr bwMode="auto">
          <a:xfrm rot="10742441">
            <a:off x="7162800" y="2895600"/>
            <a:ext cx="457200" cy="2971800"/>
          </a:xfrm>
          <a:prstGeom prst="leftBrace">
            <a:avLst>
              <a:gd name="adj1" fmla="val 54167"/>
              <a:gd name="adj2" fmla="val 5042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1094"/>
          <p:cNvSpPr txBox="1">
            <a:spLocks noChangeArrowheads="1"/>
          </p:cNvSpPr>
          <p:nvPr/>
        </p:nvSpPr>
        <p:spPr bwMode="auto">
          <a:xfrm>
            <a:off x="7848600" y="4129088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height</a:t>
            </a:r>
          </a:p>
        </p:txBody>
      </p:sp>
      <p:grpSp>
        <p:nvGrpSpPr>
          <p:cNvPr id="11271" name="Group 1095"/>
          <p:cNvGrpSpPr>
            <a:grpSpLocks/>
          </p:cNvGrpSpPr>
          <p:nvPr/>
        </p:nvGrpSpPr>
        <p:grpSpPr bwMode="auto">
          <a:xfrm>
            <a:off x="990600" y="2895600"/>
            <a:ext cx="5765800" cy="2838450"/>
            <a:chOff x="864" y="1812"/>
            <a:chExt cx="3632" cy="1788"/>
          </a:xfrm>
        </p:grpSpPr>
        <p:sp>
          <p:nvSpPr>
            <p:cNvPr id="11272" name="Text Box 1096"/>
            <p:cNvSpPr txBox="1">
              <a:spLocks noChangeArrowheads="1"/>
            </p:cNvSpPr>
            <p:nvPr/>
          </p:nvSpPr>
          <p:spPr bwMode="auto">
            <a:xfrm>
              <a:off x="2454" y="1815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1273" name="Text Box 1097"/>
            <p:cNvSpPr txBox="1">
              <a:spLocks noChangeArrowheads="1"/>
            </p:cNvSpPr>
            <p:nvPr/>
          </p:nvSpPr>
          <p:spPr bwMode="auto">
            <a:xfrm>
              <a:off x="2070" y="2346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1274" name="Text Box 1098"/>
            <p:cNvSpPr txBox="1">
              <a:spLocks noChangeArrowheads="1"/>
            </p:cNvSpPr>
            <p:nvPr/>
          </p:nvSpPr>
          <p:spPr bwMode="auto">
            <a:xfrm>
              <a:off x="2454" y="2346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1275" name="Text Box 1099"/>
            <p:cNvSpPr txBox="1">
              <a:spLocks noChangeArrowheads="1"/>
            </p:cNvSpPr>
            <p:nvPr/>
          </p:nvSpPr>
          <p:spPr bwMode="auto">
            <a:xfrm>
              <a:off x="2828" y="2346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1276" name="Text Box 1100"/>
            <p:cNvSpPr txBox="1">
              <a:spLocks noChangeArrowheads="1"/>
            </p:cNvSpPr>
            <p:nvPr/>
          </p:nvSpPr>
          <p:spPr bwMode="auto">
            <a:xfrm>
              <a:off x="1676" y="282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1277" name="Text Box 1101"/>
            <p:cNvSpPr txBox="1">
              <a:spLocks noChangeArrowheads="1"/>
            </p:cNvSpPr>
            <p:nvPr/>
          </p:nvSpPr>
          <p:spPr bwMode="auto">
            <a:xfrm>
              <a:off x="2060" y="282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1278" name="Text Box 1102"/>
            <p:cNvSpPr txBox="1">
              <a:spLocks noChangeArrowheads="1"/>
            </p:cNvSpPr>
            <p:nvPr/>
          </p:nvSpPr>
          <p:spPr bwMode="auto">
            <a:xfrm>
              <a:off x="2838" y="282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1279" name="Text Box 1103"/>
            <p:cNvSpPr txBox="1">
              <a:spLocks noChangeArrowheads="1"/>
            </p:cNvSpPr>
            <p:nvPr/>
          </p:nvSpPr>
          <p:spPr bwMode="auto">
            <a:xfrm>
              <a:off x="2454" y="282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1280" name="Text Box 1104"/>
            <p:cNvSpPr txBox="1">
              <a:spLocks noChangeArrowheads="1"/>
            </p:cNvSpPr>
            <p:nvPr/>
          </p:nvSpPr>
          <p:spPr bwMode="auto">
            <a:xfrm>
              <a:off x="2070" y="3351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11281" name="Text Box 1105"/>
            <p:cNvSpPr txBox="1">
              <a:spLocks noChangeArrowheads="1"/>
            </p:cNvSpPr>
            <p:nvPr/>
          </p:nvSpPr>
          <p:spPr bwMode="auto">
            <a:xfrm>
              <a:off x="2454" y="3351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11282" name="Text Box 1106"/>
            <p:cNvSpPr txBox="1">
              <a:spLocks noChangeArrowheads="1"/>
            </p:cNvSpPr>
            <p:nvPr/>
          </p:nvSpPr>
          <p:spPr bwMode="auto">
            <a:xfrm>
              <a:off x="3318" y="3351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11283" name="Text Box 1107"/>
            <p:cNvSpPr txBox="1">
              <a:spLocks noChangeArrowheads="1"/>
            </p:cNvSpPr>
            <p:nvPr/>
          </p:nvSpPr>
          <p:spPr bwMode="auto">
            <a:xfrm>
              <a:off x="2886" y="3351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11284" name="Line 1108"/>
            <p:cNvSpPr>
              <a:spLocks noChangeShapeType="1"/>
            </p:cNvSpPr>
            <p:nvPr/>
          </p:nvSpPr>
          <p:spPr bwMode="auto">
            <a:xfrm>
              <a:off x="2550" y="2055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1109"/>
            <p:cNvSpPr>
              <a:spLocks noChangeShapeType="1"/>
            </p:cNvSpPr>
            <p:nvPr/>
          </p:nvSpPr>
          <p:spPr bwMode="auto">
            <a:xfrm flipH="1">
              <a:off x="2166" y="2055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1110"/>
            <p:cNvSpPr>
              <a:spLocks noChangeShapeType="1"/>
            </p:cNvSpPr>
            <p:nvPr/>
          </p:nvSpPr>
          <p:spPr bwMode="auto">
            <a:xfrm>
              <a:off x="2550" y="2055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1111"/>
            <p:cNvSpPr>
              <a:spLocks noChangeShapeType="1"/>
            </p:cNvSpPr>
            <p:nvPr/>
          </p:nvSpPr>
          <p:spPr bwMode="auto">
            <a:xfrm flipH="1">
              <a:off x="1782" y="2583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1112"/>
            <p:cNvSpPr>
              <a:spLocks noChangeShapeType="1"/>
            </p:cNvSpPr>
            <p:nvPr/>
          </p:nvSpPr>
          <p:spPr bwMode="auto">
            <a:xfrm>
              <a:off x="2166" y="2583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1113"/>
            <p:cNvSpPr>
              <a:spLocks noChangeShapeType="1"/>
            </p:cNvSpPr>
            <p:nvPr/>
          </p:nvSpPr>
          <p:spPr bwMode="auto">
            <a:xfrm>
              <a:off x="2166" y="3063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1114"/>
            <p:cNvSpPr>
              <a:spLocks noChangeShapeType="1"/>
            </p:cNvSpPr>
            <p:nvPr/>
          </p:nvSpPr>
          <p:spPr bwMode="auto">
            <a:xfrm>
              <a:off x="2550" y="2583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1115"/>
            <p:cNvSpPr>
              <a:spLocks noChangeShapeType="1"/>
            </p:cNvSpPr>
            <p:nvPr/>
          </p:nvSpPr>
          <p:spPr bwMode="auto">
            <a:xfrm>
              <a:off x="2550" y="2583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1116"/>
            <p:cNvSpPr>
              <a:spLocks noChangeShapeType="1"/>
            </p:cNvSpPr>
            <p:nvPr/>
          </p:nvSpPr>
          <p:spPr bwMode="auto">
            <a:xfrm>
              <a:off x="2934" y="3063"/>
              <a:ext cx="9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1117"/>
            <p:cNvSpPr>
              <a:spLocks noChangeShapeType="1"/>
            </p:cNvSpPr>
            <p:nvPr/>
          </p:nvSpPr>
          <p:spPr bwMode="auto">
            <a:xfrm>
              <a:off x="2550" y="3063"/>
              <a:ext cx="4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1118"/>
            <p:cNvSpPr>
              <a:spLocks noChangeShapeType="1"/>
            </p:cNvSpPr>
            <p:nvPr/>
          </p:nvSpPr>
          <p:spPr bwMode="auto">
            <a:xfrm>
              <a:off x="2934" y="3063"/>
              <a:ext cx="52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Text Box 1119"/>
            <p:cNvSpPr txBox="1">
              <a:spLocks noChangeArrowheads="1"/>
            </p:cNvSpPr>
            <p:nvPr/>
          </p:nvSpPr>
          <p:spPr bwMode="auto">
            <a:xfrm>
              <a:off x="2060" y="1821"/>
              <a:ext cx="3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root</a:t>
              </a:r>
            </a:p>
          </p:txBody>
        </p:sp>
        <p:sp>
          <p:nvSpPr>
            <p:cNvPr id="11296" name="Text Box 1120"/>
            <p:cNvSpPr txBox="1">
              <a:spLocks noChangeArrowheads="1"/>
            </p:cNvSpPr>
            <p:nvPr/>
          </p:nvSpPr>
          <p:spPr bwMode="auto">
            <a:xfrm>
              <a:off x="864" y="2292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1</a:t>
              </a:r>
            </a:p>
          </p:txBody>
        </p:sp>
        <p:sp>
          <p:nvSpPr>
            <p:cNvPr id="11297" name="Line 1121"/>
            <p:cNvSpPr>
              <a:spLocks noChangeShapeType="1"/>
            </p:cNvSpPr>
            <p:nvPr/>
          </p:nvSpPr>
          <p:spPr bwMode="auto">
            <a:xfrm>
              <a:off x="1104" y="2148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Line 1122"/>
            <p:cNvSpPr>
              <a:spLocks noChangeShapeType="1"/>
            </p:cNvSpPr>
            <p:nvPr/>
          </p:nvSpPr>
          <p:spPr bwMode="auto">
            <a:xfrm>
              <a:off x="1104" y="325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1123"/>
            <p:cNvSpPr>
              <a:spLocks noChangeShapeType="1"/>
            </p:cNvSpPr>
            <p:nvPr/>
          </p:nvSpPr>
          <p:spPr bwMode="auto">
            <a:xfrm>
              <a:off x="1104" y="2676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Text Box 1124"/>
            <p:cNvSpPr txBox="1">
              <a:spLocks noChangeArrowheads="1"/>
            </p:cNvSpPr>
            <p:nvPr/>
          </p:nvSpPr>
          <p:spPr bwMode="auto">
            <a:xfrm>
              <a:off x="864" y="1812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0</a:t>
              </a:r>
            </a:p>
          </p:txBody>
        </p:sp>
        <p:sp>
          <p:nvSpPr>
            <p:cNvPr id="11301" name="Text Box 1125"/>
            <p:cNvSpPr txBox="1">
              <a:spLocks noChangeArrowheads="1"/>
            </p:cNvSpPr>
            <p:nvPr/>
          </p:nvSpPr>
          <p:spPr bwMode="auto">
            <a:xfrm>
              <a:off x="864" y="3348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3</a:t>
              </a:r>
            </a:p>
          </p:txBody>
        </p:sp>
        <p:sp>
          <p:nvSpPr>
            <p:cNvPr id="11302" name="Text Box 1126"/>
            <p:cNvSpPr txBox="1">
              <a:spLocks noChangeArrowheads="1"/>
            </p:cNvSpPr>
            <p:nvPr/>
          </p:nvSpPr>
          <p:spPr bwMode="auto">
            <a:xfrm>
              <a:off x="864" y="2820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2</a:t>
              </a:r>
            </a:p>
          </p:txBody>
        </p:sp>
        <p:sp>
          <p:nvSpPr>
            <p:cNvPr id="11303" name="Text Box 1127"/>
            <p:cNvSpPr txBox="1">
              <a:spLocks noChangeArrowheads="1"/>
            </p:cNvSpPr>
            <p:nvPr/>
          </p:nvSpPr>
          <p:spPr bwMode="auto">
            <a:xfrm>
              <a:off x="3744" y="2292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2</a:t>
              </a:r>
            </a:p>
          </p:txBody>
        </p:sp>
        <p:sp>
          <p:nvSpPr>
            <p:cNvPr id="11304" name="Text Box 1128"/>
            <p:cNvSpPr txBox="1">
              <a:spLocks noChangeArrowheads="1"/>
            </p:cNvSpPr>
            <p:nvPr/>
          </p:nvSpPr>
          <p:spPr bwMode="auto">
            <a:xfrm>
              <a:off x="3744" y="1812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3</a:t>
              </a:r>
            </a:p>
          </p:txBody>
        </p:sp>
        <p:sp>
          <p:nvSpPr>
            <p:cNvPr id="11305" name="Text Box 1129"/>
            <p:cNvSpPr txBox="1">
              <a:spLocks noChangeArrowheads="1"/>
            </p:cNvSpPr>
            <p:nvPr/>
          </p:nvSpPr>
          <p:spPr bwMode="auto">
            <a:xfrm>
              <a:off x="3744" y="3348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0</a:t>
              </a:r>
            </a:p>
          </p:txBody>
        </p:sp>
        <p:sp>
          <p:nvSpPr>
            <p:cNvPr id="11306" name="Text Box 1130"/>
            <p:cNvSpPr txBox="1">
              <a:spLocks noChangeArrowheads="1"/>
            </p:cNvSpPr>
            <p:nvPr/>
          </p:nvSpPr>
          <p:spPr bwMode="auto">
            <a:xfrm>
              <a:off x="3744" y="2820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BAC21-D683-471B-8B09-5BF620A08A0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rooted tree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Which are the parent nodes?</a:t>
            </a:r>
          </a:p>
          <a:p>
            <a:pPr eaLnBrk="1" hangingPunct="1"/>
            <a:r>
              <a:rPr lang="en-US" sz="2000" smtClean="0"/>
              <a:t>Which are the child nodes?</a:t>
            </a:r>
          </a:p>
          <a:p>
            <a:pPr eaLnBrk="1" hangingPunct="1"/>
            <a:r>
              <a:rPr lang="en-US" sz="2000" smtClean="0"/>
              <a:t>Which are the leaves?</a:t>
            </a:r>
          </a:p>
          <a:p>
            <a:pPr eaLnBrk="1" hangingPunct="1"/>
            <a:r>
              <a:rPr lang="en-US" sz="2000" smtClean="0"/>
              <a:t>What is the height and depth of the tree?</a:t>
            </a:r>
          </a:p>
          <a:p>
            <a:pPr eaLnBrk="1" hangingPunct="1"/>
            <a:r>
              <a:rPr lang="en-US" sz="2000" smtClean="0"/>
              <a:t>What is the height and depth of node E? Node F?</a:t>
            </a:r>
          </a:p>
          <a:p>
            <a:pPr eaLnBrk="1" hangingPunct="1"/>
            <a:endParaRPr lang="en-US" sz="2000" smtClean="0"/>
          </a:p>
        </p:txBody>
      </p:sp>
      <p:pic>
        <p:nvPicPr>
          <p:cNvPr id="12293" name="Picture 4" descr="fig04_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73914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9D159-A98D-4AC8-A57B-2CAAA91B1E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Rooted Tree: Recursive definition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graph with N nodes and N-1 edges</a:t>
            </a:r>
          </a:p>
          <a:p>
            <a:pPr eaLnBrk="1" hangingPunct="1"/>
            <a:r>
              <a:rPr lang="en-US" smtClean="0"/>
              <a:t>Graph has </a:t>
            </a:r>
          </a:p>
          <a:p>
            <a:pPr lvl="1" eaLnBrk="1" hangingPunct="1"/>
            <a:r>
              <a:rPr lang="en-US" smtClean="0"/>
              <a:t>one root r</a:t>
            </a:r>
          </a:p>
          <a:p>
            <a:pPr lvl="1" eaLnBrk="1" hangingPunct="1"/>
            <a:r>
              <a:rPr lang="en-US" smtClean="0"/>
              <a:t>Zero or more non-empty sub-trees, each of whose root is connected to r by an edge.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Every node except the root has one parent</a:t>
            </a:r>
          </a:p>
        </p:txBody>
      </p:sp>
      <p:pic>
        <p:nvPicPr>
          <p:cNvPr id="13317" name="Picture 4" descr="fig04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81400"/>
            <a:ext cx="6781800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C36DD-7A41-4F67-A72A-0CA39B773A3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simple Tree Implementation</a:t>
            </a:r>
          </a:p>
        </p:txBody>
      </p:sp>
      <p:sp>
        <p:nvSpPr>
          <p:cNvPr id="14340" name="Rectangle 1031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4724400" cy="229235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Each node points to </a:t>
            </a:r>
          </a:p>
          <a:p>
            <a:pPr lvl="1" eaLnBrk="1" hangingPunct="1"/>
            <a:r>
              <a:rPr lang="en-US" sz="1800" dirty="0" smtClean="0"/>
              <a:t>Its first child</a:t>
            </a:r>
          </a:p>
          <a:p>
            <a:pPr lvl="1" eaLnBrk="1" hangingPunct="1"/>
            <a:r>
              <a:rPr lang="en-US" sz="1800" dirty="0" smtClean="0"/>
              <a:t>Its next sibling</a:t>
            </a:r>
          </a:p>
          <a:p>
            <a:pPr lvl="1" eaLnBrk="1" hangingPunct="1"/>
            <a:r>
              <a:rPr lang="en-US" sz="1800" dirty="0" smtClean="0"/>
              <a:t>Back to its parent (optional)</a:t>
            </a:r>
          </a:p>
          <a:p>
            <a:pPr eaLnBrk="1" hangingPunct="1"/>
            <a:r>
              <a:rPr lang="en-US" sz="2000" dirty="0" smtClean="0"/>
              <a:t>What could be an alternate representation?</a:t>
            </a:r>
          </a:p>
        </p:txBody>
      </p:sp>
      <p:pic>
        <p:nvPicPr>
          <p:cNvPr id="14341" name="Picture 1028" descr="fig04_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04950"/>
            <a:ext cx="33147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033" descr="fig04_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96950" y="3803650"/>
            <a:ext cx="6623050" cy="2124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7C436-A532-4673-AC34-38C238B1E79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Traversals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Definition:  A </a:t>
            </a:r>
            <a:r>
              <a:rPr lang="en-US" i="1" smtClean="0"/>
              <a:t>traversal</a:t>
            </a:r>
            <a:r>
              <a:rPr lang="en-US" smtClean="0"/>
              <a:t> is the process for “visiting” all of the vertices in a tree</a:t>
            </a:r>
          </a:p>
          <a:p>
            <a:pPr lvl="1" eaLnBrk="1" hangingPunct="1"/>
            <a:r>
              <a:rPr lang="en-US" smtClean="0"/>
              <a:t>Often defined recursively</a:t>
            </a:r>
          </a:p>
          <a:p>
            <a:pPr lvl="1" eaLnBrk="1" hangingPunct="1"/>
            <a:r>
              <a:rPr lang="en-US" smtClean="0"/>
              <a:t>Each kind corresponds to an iterator type</a:t>
            </a:r>
          </a:p>
          <a:p>
            <a:pPr lvl="1" eaLnBrk="1" hangingPunct="1"/>
            <a:r>
              <a:rPr lang="en-US" smtClean="0"/>
              <a:t>Iterators are implemented non-recursively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Preorder traversal</a:t>
            </a:r>
          </a:p>
          <a:p>
            <a:pPr lvl="1" eaLnBrk="1" hangingPunct="1"/>
            <a:r>
              <a:rPr lang="en-US" smtClean="0"/>
              <a:t>Postorder traversal</a:t>
            </a:r>
          </a:p>
          <a:p>
            <a:pPr lvl="1" eaLnBrk="1" hangingPunct="1"/>
            <a:r>
              <a:rPr lang="en-US" smtClean="0"/>
              <a:t>Levelorder traversal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BDEBE-9322-40BF-9BD6-8BD24708CE0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Visit vertex, then visit child vertices (recursive definition)</a:t>
            </a:r>
          </a:p>
          <a:p>
            <a:pPr eaLnBrk="1" hangingPunct="1"/>
            <a:r>
              <a:rPr lang="en-US" smtClean="0"/>
              <a:t>How to implement preorder traversal</a:t>
            </a:r>
          </a:p>
          <a:p>
            <a:pPr lvl="1" eaLnBrk="1" hangingPunct="1"/>
            <a:r>
              <a:rPr lang="en-US" smtClean="0"/>
              <a:t>Depth-first search</a:t>
            </a:r>
          </a:p>
          <a:p>
            <a:pPr lvl="2" eaLnBrk="1" hangingPunct="1"/>
            <a:r>
              <a:rPr lang="en-US" smtClean="0"/>
              <a:t>Begin at root</a:t>
            </a:r>
          </a:p>
          <a:p>
            <a:pPr lvl="2" eaLnBrk="1" hangingPunct="1"/>
            <a:r>
              <a:rPr lang="en-US" smtClean="0"/>
              <a:t>Visit vertex on </a:t>
            </a:r>
            <a:r>
              <a:rPr lang="en-US" i="1" smtClean="0">
                <a:solidFill>
                  <a:srgbClr val="0000FF"/>
                </a:solidFill>
              </a:rPr>
              <a:t>arrival</a:t>
            </a:r>
          </a:p>
          <a:p>
            <a:pPr eaLnBrk="1" hangingPunct="1"/>
            <a:r>
              <a:rPr lang="en-US" smtClean="0"/>
              <a:t>Implementation may be recursive, stack-based, or nested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BF71D-E277-4F3B-9C0D-1AD7326EC19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987675" y="1447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378075" y="2290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987675" y="2290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581400" y="2290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752600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362200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597275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987675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314007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 flipH="1">
            <a:off x="2530475" y="1828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3140075" y="1828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9"/>
          <p:cNvSpPr>
            <a:spLocks noChangeShapeType="1"/>
          </p:cNvSpPr>
          <p:nvPr/>
        </p:nvSpPr>
        <p:spPr bwMode="auto">
          <a:xfrm flipH="1">
            <a:off x="1920875" y="2667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20"/>
          <p:cNvSpPr>
            <a:spLocks noChangeShapeType="1"/>
          </p:cNvSpPr>
          <p:nvPr/>
        </p:nvSpPr>
        <p:spPr bwMode="auto">
          <a:xfrm>
            <a:off x="2530475" y="2667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22"/>
          <p:cNvSpPr>
            <a:spLocks noChangeShapeType="1"/>
          </p:cNvSpPr>
          <p:nvPr/>
        </p:nvSpPr>
        <p:spPr bwMode="auto">
          <a:xfrm>
            <a:off x="3140075" y="2667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23"/>
          <p:cNvSpPr>
            <a:spLocks noChangeShapeType="1"/>
          </p:cNvSpPr>
          <p:nvPr/>
        </p:nvSpPr>
        <p:spPr bwMode="auto">
          <a:xfrm>
            <a:off x="3140075" y="2667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Text Box 27"/>
          <p:cNvSpPr txBox="1">
            <a:spLocks noChangeArrowheads="1"/>
          </p:cNvSpPr>
          <p:nvPr/>
        </p:nvSpPr>
        <p:spPr bwMode="auto">
          <a:xfrm>
            <a:off x="2362200" y="1457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28" name="Text Box 37"/>
          <p:cNvSpPr txBox="1">
            <a:spLocks noChangeArrowheads="1"/>
          </p:cNvSpPr>
          <p:nvPr/>
        </p:nvSpPr>
        <p:spPr bwMode="auto">
          <a:xfrm>
            <a:off x="6340475" y="1524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29" name="Text Box 38"/>
          <p:cNvSpPr txBox="1">
            <a:spLocks noChangeArrowheads="1"/>
          </p:cNvSpPr>
          <p:nvPr/>
        </p:nvSpPr>
        <p:spPr bwMode="auto">
          <a:xfrm>
            <a:off x="5730875" y="2366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30" name="Text Box 39"/>
          <p:cNvSpPr txBox="1">
            <a:spLocks noChangeArrowheads="1"/>
          </p:cNvSpPr>
          <p:nvPr/>
        </p:nvSpPr>
        <p:spPr bwMode="auto">
          <a:xfrm>
            <a:off x="6340475" y="2366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31" name="Text Box 40"/>
          <p:cNvSpPr txBox="1">
            <a:spLocks noChangeArrowheads="1"/>
          </p:cNvSpPr>
          <p:nvPr/>
        </p:nvSpPr>
        <p:spPr bwMode="auto">
          <a:xfrm>
            <a:off x="6934200" y="2366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32" name="Text Box 41"/>
          <p:cNvSpPr txBox="1">
            <a:spLocks noChangeArrowheads="1"/>
          </p:cNvSpPr>
          <p:nvPr/>
        </p:nvSpPr>
        <p:spPr bwMode="auto">
          <a:xfrm>
            <a:off x="5105400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33" name="Text Box 42"/>
          <p:cNvSpPr txBox="1">
            <a:spLocks noChangeArrowheads="1"/>
          </p:cNvSpPr>
          <p:nvPr/>
        </p:nvSpPr>
        <p:spPr bwMode="auto">
          <a:xfrm>
            <a:off x="5715000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34" name="Text Box 43"/>
          <p:cNvSpPr txBox="1">
            <a:spLocks noChangeArrowheads="1"/>
          </p:cNvSpPr>
          <p:nvPr/>
        </p:nvSpPr>
        <p:spPr bwMode="auto">
          <a:xfrm>
            <a:off x="6950075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35" name="Text Box 44"/>
          <p:cNvSpPr txBox="1">
            <a:spLocks noChangeArrowheads="1"/>
          </p:cNvSpPr>
          <p:nvPr/>
        </p:nvSpPr>
        <p:spPr bwMode="auto">
          <a:xfrm>
            <a:off x="6340475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36" name="Line 45"/>
          <p:cNvSpPr>
            <a:spLocks noChangeShapeType="1"/>
          </p:cNvSpPr>
          <p:nvPr/>
        </p:nvSpPr>
        <p:spPr bwMode="auto">
          <a:xfrm>
            <a:off x="6492875" y="1905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46"/>
          <p:cNvSpPr>
            <a:spLocks noChangeShapeType="1"/>
          </p:cNvSpPr>
          <p:nvPr/>
        </p:nvSpPr>
        <p:spPr bwMode="auto">
          <a:xfrm flipH="1">
            <a:off x="5883275" y="1905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47"/>
          <p:cNvSpPr>
            <a:spLocks noChangeShapeType="1"/>
          </p:cNvSpPr>
          <p:nvPr/>
        </p:nvSpPr>
        <p:spPr bwMode="auto">
          <a:xfrm>
            <a:off x="6492875" y="1905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48"/>
          <p:cNvSpPr>
            <a:spLocks noChangeShapeType="1"/>
          </p:cNvSpPr>
          <p:nvPr/>
        </p:nvSpPr>
        <p:spPr bwMode="auto">
          <a:xfrm flipH="1">
            <a:off x="5273675" y="2743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49"/>
          <p:cNvSpPr>
            <a:spLocks noChangeShapeType="1"/>
          </p:cNvSpPr>
          <p:nvPr/>
        </p:nvSpPr>
        <p:spPr bwMode="auto">
          <a:xfrm>
            <a:off x="5883275" y="2743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Line 50"/>
          <p:cNvSpPr>
            <a:spLocks noChangeShapeType="1"/>
          </p:cNvSpPr>
          <p:nvPr/>
        </p:nvSpPr>
        <p:spPr bwMode="auto">
          <a:xfrm>
            <a:off x="6492875" y="2743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2" name="Line 51"/>
          <p:cNvSpPr>
            <a:spLocks noChangeShapeType="1"/>
          </p:cNvSpPr>
          <p:nvPr/>
        </p:nvSpPr>
        <p:spPr bwMode="auto">
          <a:xfrm>
            <a:off x="6492875" y="2743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3" name="Text Box 52"/>
          <p:cNvSpPr txBox="1">
            <a:spLocks noChangeArrowheads="1"/>
          </p:cNvSpPr>
          <p:nvPr/>
        </p:nvSpPr>
        <p:spPr bwMode="auto">
          <a:xfrm>
            <a:off x="5715000" y="1533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44" name="Text Box 54"/>
          <p:cNvSpPr txBox="1">
            <a:spLocks noChangeArrowheads="1"/>
          </p:cNvSpPr>
          <p:nvPr/>
        </p:nvSpPr>
        <p:spPr bwMode="auto">
          <a:xfrm>
            <a:off x="2987675" y="3886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45" name="Text Box 55"/>
          <p:cNvSpPr txBox="1">
            <a:spLocks noChangeArrowheads="1"/>
          </p:cNvSpPr>
          <p:nvPr/>
        </p:nvSpPr>
        <p:spPr bwMode="auto">
          <a:xfrm>
            <a:off x="2378075" y="4729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46" name="Text Box 56"/>
          <p:cNvSpPr txBox="1">
            <a:spLocks noChangeArrowheads="1"/>
          </p:cNvSpPr>
          <p:nvPr/>
        </p:nvSpPr>
        <p:spPr bwMode="auto">
          <a:xfrm>
            <a:off x="2987675" y="47291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47" name="Text Box 57"/>
          <p:cNvSpPr txBox="1">
            <a:spLocks noChangeArrowheads="1"/>
          </p:cNvSpPr>
          <p:nvPr/>
        </p:nvSpPr>
        <p:spPr bwMode="auto">
          <a:xfrm>
            <a:off x="3581400" y="47291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48" name="Text Box 58"/>
          <p:cNvSpPr txBox="1">
            <a:spLocks noChangeArrowheads="1"/>
          </p:cNvSpPr>
          <p:nvPr/>
        </p:nvSpPr>
        <p:spPr bwMode="auto">
          <a:xfrm>
            <a:off x="1752600" y="548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49" name="Text Box 59"/>
          <p:cNvSpPr txBox="1">
            <a:spLocks noChangeArrowheads="1"/>
          </p:cNvSpPr>
          <p:nvPr/>
        </p:nvSpPr>
        <p:spPr bwMode="auto">
          <a:xfrm>
            <a:off x="2362200" y="5486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50" name="Text Box 60"/>
          <p:cNvSpPr txBox="1">
            <a:spLocks noChangeArrowheads="1"/>
          </p:cNvSpPr>
          <p:nvPr/>
        </p:nvSpPr>
        <p:spPr bwMode="auto">
          <a:xfrm>
            <a:off x="3597275" y="5486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51" name="Text Box 61"/>
          <p:cNvSpPr txBox="1">
            <a:spLocks noChangeArrowheads="1"/>
          </p:cNvSpPr>
          <p:nvPr/>
        </p:nvSpPr>
        <p:spPr bwMode="auto">
          <a:xfrm>
            <a:off x="2987675" y="5486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52" name="Line 62"/>
          <p:cNvSpPr>
            <a:spLocks noChangeShapeType="1"/>
          </p:cNvSpPr>
          <p:nvPr/>
        </p:nvSpPr>
        <p:spPr bwMode="auto">
          <a:xfrm>
            <a:off x="3140075" y="42672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63"/>
          <p:cNvSpPr>
            <a:spLocks noChangeShapeType="1"/>
          </p:cNvSpPr>
          <p:nvPr/>
        </p:nvSpPr>
        <p:spPr bwMode="auto">
          <a:xfrm flipH="1">
            <a:off x="2530475" y="42672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64"/>
          <p:cNvSpPr>
            <a:spLocks noChangeShapeType="1"/>
          </p:cNvSpPr>
          <p:nvPr/>
        </p:nvSpPr>
        <p:spPr bwMode="auto">
          <a:xfrm>
            <a:off x="3140075" y="42672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Line 65"/>
          <p:cNvSpPr>
            <a:spLocks noChangeShapeType="1"/>
          </p:cNvSpPr>
          <p:nvPr/>
        </p:nvSpPr>
        <p:spPr bwMode="auto">
          <a:xfrm flipH="1">
            <a:off x="1920875" y="51054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Line 66"/>
          <p:cNvSpPr>
            <a:spLocks noChangeShapeType="1"/>
          </p:cNvSpPr>
          <p:nvPr/>
        </p:nvSpPr>
        <p:spPr bwMode="auto">
          <a:xfrm>
            <a:off x="2530475" y="51054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7" name="Line 67"/>
          <p:cNvSpPr>
            <a:spLocks noChangeShapeType="1"/>
          </p:cNvSpPr>
          <p:nvPr/>
        </p:nvSpPr>
        <p:spPr bwMode="auto">
          <a:xfrm>
            <a:off x="3140075" y="51054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Line 68"/>
          <p:cNvSpPr>
            <a:spLocks noChangeShapeType="1"/>
          </p:cNvSpPr>
          <p:nvPr/>
        </p:nvSpPr>
        <p:spPr bwMode="auto">
          <a:xfrm>
            <a:off x="3140075" y="51054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9" name="Text Box 69"/>
          <p:cNvSpPr txBox="1">
            <a:spLocks noChangeArrowheads="1"/>
          </p:cNvSpPr>
          <p:nvPr/>
        </p:nvSpPr>
        <p:spPr bwMode="auto">
          <a:xfrm>
            <a:off x="2362200" y="3895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60" name="Text Box 71"/>
          <p:cNvSpPr txBox="1">
            <a:spLocks noChangeArrowheads="1"/>
          </p:cNvSpPr>
          <p:nvPr/>
        </p:nvSpPr>
        <p:spPr bwMode="auto">
          <a:xfrm>
            <a:off x="6340475" y="3962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61" name="Text Box 72"/>
          <p:cNvSpPr txBox="1">
            <a:spLocks noChangeArrowheads="1"/>
          </p:cNvSpPr>
          <p:nvPr/>
        </p:nvSpPr>
        <p:spPr bwMode="auto">
          <a:xfrm>
            <a:off x="5730875" y="4805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62" name="Text Box 73"/>
          <p:cNvSpPr txBox="1">
            <a:spLocks noChangeArrowheads="1"/>
          </p:cNvSpPr>
          <p:nvPr/>
        </p:nvSpPr>
        <p:spPr bwMode="auto">
          <a:xfrm>
            <a:off x="6340475" y="4805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63" name="Text Box 74"/>
          <p:cNvSpPr txBox="1">
            <a:spLocks noChangeArrowheads="1"/>
          </p:cNvSpPr>
          <p:nvPr/>
        </p:nvSpPr>
        <p:spPr bwMode="auto">
          <a:xfrm>
            <a:off x="6934200" y="4805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64" name="Text Box 75"/>
          <p:cNvSpPr txBox="1">
            <a:spLocks noChangeArrowheads="1"/>
          </p:cNvSpPr>
          <p:nvPr/>
        </p:nvSpPr>
        <p:spPr bwMode="auto">
          <a:xfrm>
            <a:off x="5105400" y="556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65" name="Text Box 76"/>
          <p:cNvSpPr txBox="1">
            <a:spLocks noChangeArrowheads="1"/>
          </p:cNvSpPr>
          <p:nvPr/>
        </p:nvSpPr>
        <p:spPr bwMode="auto">
          <a:xfrm>
            <a:off x="5715000" y="556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66" name="Text Box 77"/>
          <p:cNvSpPr txBox="1">
            <a:spLocks noChangeArrowheads="1"/>
          </p:cNvSpPr>
          <p:nvPr/>
        </p:nvSpPr>
        <p:spPr bwMode="auto">
          <a:xfrm>
            <a:off x="6950075" y="5562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67" name="Text Box 78"/>
          <p:cNvSpPr txBox="1">
            <a:spLocks noChangeArrowheads="1"/>
          </p:cNvSpPr>
          <p:nvPr/>
        </p:nvSpPr>
        <p:spPr bwMode="auto">
          <a:xfrm>
            <a:off x="6340475" y="5562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68" name="Line 79"/>
          <p:cNvSpPr>
            <a:spLocks noChangeShapeType="1"/>
          </p:cNvSpPr>
          <p:nvPr/>
        </p:nvSpPr>
        <p:spPr bwMode="auto">
          <a:xfrm>
            <a:off x="6492875" y="4343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9" name="Line 80"/>
          <p:cNvSpPr>
            <a:spLocks noChangeShapeType="1"/>
          </p:cNvSpPr>
          <p:nvPr/>
        </p:nvSpPr>
        <p:spPr bwMode="auto">
          <a:xfrm flipH="1">
            <a:off x="5883275" y="4343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0" name="Line 81"/>
          <p:cNvSpPr>
            <a:spLocks noChangeShapeType="1"/>
          </p:cNvSpPr>
          <p:nvPr/>
        </p:nvSpPr>
        <p:spPr bwMode="auto">
          <a:xfrm>
            <a:off x="6492875" y="4343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1" name="Line 82"/>
          <p:cNvSpPr>
            <a:spLocks noChangeShapeType="1"/>
          </p:cNvSpPr>
          <p:nvPr/>
        </p:nvSpPr>
        <p:spPr bwMode="auto">
          <a:xfrm flipH="1">
            <a:off x="5273675" y="5181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2" name="Line 83"/>
          <p:cNvSpPr>
            <a:spLocks noChangeShapeType="1"/>
          </p:cNvSpPr>
          <p:nvPr/>
        </p:nvSpPr>
        <p:spPr bwMode="auto">
          <a:xfrm>
            <a:off x="5883275" y="5181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3" name="Line 84"/>
          <p:cNvSpPr>
            <a:spLocks noChangeShapeType="1"/>
          </p:cNvSpPr>
          <p:nvPr/>
        </p:nvSpPr>
        <p:spPr bwMode="auto">
          <a:xfrm>
            <a:off x="6492875" y="5181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4" name="Line 85"/>
          <p:cNvSpPr>
            <a:spLocks noChangeShapeType="1"/>
          </p:cNvSpPr>
          <p:nvPr/>
        </p:nvSpPr>
        <p:spPr bwMode="auto">
          <a:xfrm>
            <a:off x="6492875" y="5181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5" name="Text Box 86"/>
          <p:cNvSpPr txBox="1">
            <a:spLocks noChangeArrowheads="1"/>
          </p:cNvSpPr>
          <p:nvPr/>
        </p:nvSpPr>
        <p:spPr bwMode="auto">
          <a:xfrm>
            <a:off x="5715000" y="3971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76" name="Text Box 105"/>
          <p:cNvSpPr txBox="1">
            <a:spLocks noChangeArrowheads="1"/>
          </p:cNvSpPr>
          <p:nvPr/>
        </p:nvSpPr>
        <p:spPr bwMode="auto">
          <a:xfrm>
            <a:off x="914400" y="2209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17477" name="Text Box 106"/>
          <p:cNvSpPr txBox="1">
            <a:spLocks noChangeArrowheads="1"/>
          </p:cNvSpPr>
          <p:nvPr/>
        </p:nvSpPr>
        <p:spPr bwMode="auto">
          <a:xfrm>
            <a:off x="78486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  <p:sp>
        <p:nvSpPr>
          <p:cNvPr id="17478" name="Text Box 107"/>
          <p:cNvSpPr txBox="1">
            <a:spLocks noChangeArrowheads="1"/>
          </p:cNvSpPr>
          <p:nvPr/>
        </p:nvSpPr>
        <p:spPr bwMode="auto">
          <a:xfrm>
            <a:off x="7696200" y="2286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17479" name="Text Box 108"/>
          <p:cNvSpPr txBox="1">
            <a:spLocks noChangeArrowheads="1"/>
          </p:cNvSpPr>
          <p:nvPr/>
        </p:nvSpPr>
        <p:spPr bwMode="auto">
          <a:xfrm>
            <a:off x="914400" y="4800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313A6-69CB-49BF-AE8B-C37DDCDFC45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89275" y="167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4796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892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6830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8542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4638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6988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892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416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26320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3241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20224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6320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3241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2416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4638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6442075" y="175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58324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6442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70358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52070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58166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58" name="Text Box 27"/>
          <p:cNvSpPr txBox="1">
            <a:spLocks noChangeArrowheads="1"/>
          </p:cNvSpPr>
          <p:nvPr/>
        </p:nvSpPr>
        <p:spPr bwMode="auto">
          <a:xfrm>
            <a:off x="70516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64420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60" name="Line 29"/>
          <p:cNvSpPr>
            <a:spLocks noChangeShapeType="1"/>
          </p:cNvSpPr>
          <p:nvPr/>
        </p:nvSpPr>
        <p:spPr bwMode="auto">
          <a:xfrm>
            <a:off x="65944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 flipH="1">
            <a:off x="59848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Line 31"/>
          <p:cNvSpPr>
            <a:spLocks noChangeShapeType="1"/>
          </p:cNvSpPr>
          <p:nvPr/>
        </p:nvSpPr>
        <p:spPr bwMode="auto">
          <a:xfrm>
            <a:off x="6594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Line 32"/>
          <p:cNvSpPr>
            <a:spLocks noChangeShapeType="1"/>
          </p:cNvSpPr>
          <p:nvPr/>
        </p:nvSpPr>
        <p:spPr bwMode="auto">
          <a:xfrm flipH="1">
            <a:off x="53752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4" name="Line 33"/>
          <p:cNvSpPr>
            <a:spLocks noChangeShapeType="1"/>
          </p:cNvSpPr>
          <p:nvPr/>
        </p:nvSpPr>
        <p:spPr bwMode="auto">
          <a:xfrm>
            <a:off x="59848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Line 34"/>
          <p:cNvSpPr>
            <a:spLocks noChangeShapeType="1"/>
          </p:cNvSpPr>
          <p:nvPr/>
        </p:nvSpPr>
        <p:spPr bwMode="auto">
          <a:xfrm>
            <a:off x="6594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6" name="Line 35"/>
          <p:cNvSpPr>
            <a:spLocks noChangeShapeType="1"/>
          </p:cNvSpPr>
          <p:nvPr/>
        </p:nvSpPr>
        <p:spPr bwMode="auto">
          <a:xfrm>
            <a:off x="65944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Text Box 36"/>
          <p:cNvSpPr txBox="1">
            <a:spLocks noChangeArrowheads="1"/>
          </p:cNvSpPr>
          <p:nvPr/>
        </p:nvSpPr>
        <p:spPr bwMode="auto">
          <a:xfrm>
            <a:off x="58166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468" name="Text Box 38"/>
          <p:cNvSpPr txBox="1">
            <a:spLocks noChangeArrowheads="1"/>
          </p:cNvSpPr>
          <p:nvPr/>
        </p:nvSpPr>
        <p:spPr bwMode="auto">
          <a:xfrm>
            <a:off x="3089275" y="4114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69" name="Text Box 39"/>
          <p:cNvSpPr txBox="1">
            <a:spLocks noChangeArrowheads="1"/>
          </p:cNvSpPr>
          <p:nvPr/>
        </p:nvSpPr>
        <p:spPr bwMode="auto">
          <a:xfrm>
            <a:off x="24796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70" name="Text Box 40"/>
          <p:cNvSpPr txBox="1">
            <a:spLocks noChangeArrowheads="1"/>
          </p:cNvSpPr>
          <p:nvPr/>
        </p:nvSpPr>
        <p:spPr bwMode="auto">
          <a:xfrm>
            <a:off x="3089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71" name="Text Box 41"/>
          <p:cNvSpPr txBox="1">
            <a:spLocks noChangeArrowheads="1"/>
          </p:cNvSpPr>
          <p:nvPr/>
        </p:nvSpPr>
        <p:spPr bwMode="auto">
          <a:xfrm>
            <a:off x="36830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72" name="Text Box 42"/>
          <p:cNvSpPr txBox="1">
            <a:spLocks noChangeArrowheads="1"/>
          </p:cNvSpPr>
          <p:nvPr/>
        </p:nvSpPr>
        <p:spPr bwMode="auto">
          <a:xfrm>
            <a:off x="18542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73" name="Text Box 43"/>
          <p:cNvSpPr txBox="1">
            <a:spLocks noChangeArrowheads="1"/>
          </p:cNvSpPr>
          <p:nvPr/>
        </p:nvSpPr>
        <p:spPr bwMode="auto">
          <a:xfrm>
            <a:off x="24638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74" name="Text Box 44"/>
          <p:cNvSpPr txBox="1">
            <a:spLocks noChangeArrowheads="1"/>
          </p:cNvSpPr>
          <p:nvPr/>
        </p:nvSpPr>
        <p:spPr bwMode="auto">
          <a:xfrm>
            <a:off x="36988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75" name="Text Box 45"/>
          <p:cNvSpPr txBox="1">
            <a:spLocks noChangeArrowheads="1"/>
          </p:cNvSpPr>
          <p:nvPr/>
        </p:nvSpPr>
        <p:spPr bwMode="auto">
          <a:xfrm>
            <a:off x="30892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76" name="Line 46"/>
          <p:cNvSpPr>
            <a:spLocks noChangeShapeType="1"/>
          </p:cNvSpPr>
          <p:nvPr/>
        </p:nvSpPr>
        <p:spPr bwMode="auto">
          <a:xfrm>
            <a:off x="32416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47"/>
          <p:cNvSpPr>
            <a:spLocks noChangeShapeType="1"/>
          </p:cNvSpPr>
          <p:nvPr/>
        </p:nvSpPr>
        <p:spPr bwMode="auto">
          <a:xfrm flipH="1">
            <a:off x="26320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Line 48"/>
          <p:cNvSpPr>
            <a:spLocks noChangeShapeType="1"/>
          </p:cNvSpPr>
          <p:nvPr/>
        </p:nvSpPr>
        <p:spPr bwMode="auto">
          <a:xfrm>
            <a:off x="3241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9" name="Line 49"/>
          <p:cNvSpPr>
            <a:spLocks noChangeShapeType="1"/>
          </p:cNvSpPr>
          <p:nvPr/>
        </p:nvSpPr>
        <p:spPr bwMode="auto">
          <a:xfrm flipH="1">
            <a:off x="20224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0" name="Line 50"/>
          <p:cNvSpPr>
            <a:spLocks noChangeShapeType="1"/>
          </p:cNvSpPr>
          <p:nvPr/>
        </p:nvSpPr>
        <p:spPr bwMode="auto">
          <a:xfrm>
            <a:off x="26320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1" name="Line 51"/>
          <p:cNvSpPr>
            <a:spLocks noChangeShapeType="1"/>
          </p:cNvSpPr>
          <p:nvPr/>
        </p:nvSpPr>
        <p:spPr bwMode="auto">
          <a:xfrm>
            <a:off x="3241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Line 52"/>
          <p:cNvSpPr>
            <a:spLocks noChangeShapeType="1"/>
          </p:cNvSpPr>
          <p:nvPr/>
        </p:nvSpPr>
        <p:spPr bwMode="auto">
          <a:xfrm>
            <a:off x="32416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3" name="Text Box 53"/>
          <p:cNvSpPr txBox="1">
            <a:spLocks noChangeArrowheads="1"/>
          </p:cNvSpPr>
          <p:nvPr/>
        </p:nvSpPr>
        <p:spPr bwMode="auto">
          <a:xfrm>
            <a:off x="24638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484" name="Text Box 55"/>
          <p:cNvSpPr txBox="1">
            <a:spLocks noChangeArrowheads="1"/>
          </p:cNvSpPr>
          <p:nvPr/>
        </p:nvSpPr>
        <p:spPr bwMode="auto">
          <a:xfrm>
            <a:off x="64420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85" name="Text Box 56"/>
          <p:cNvSpPr txBox="1">
            <a:spLocks noChangeArrowheads="1"/>
          </p:cNvSpPr>
          <p:nvPr/>
        </p:nvSpPr>
        <p:spPr bwMode="auto">
          <a:xfrm>
            <a:off x="58324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86" name="Text Box 57"/>
          <p:cNvSpPr txBox="1">
            <a:spLocks noChangeArrowheads="1"/>
          </p:cNvSpPr>
          <p:nvPr/>
        </p:nvSpPr>
        <p:spPr bwMode="auto">
          <a:xfrm>
            <a:off x="6442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87" name="Text Box 58"/>
          <p:cNvSpPr txBox="1">
            <a:spLocks noChangeArrowheads="1"/>
          </p:cNvSpPr>
          <p:nvPr/>
        </p:nvSpPr>
        <p:spPr bwMode="auto">
          <a:xfrm>
            <a:off x="70358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88" name="Text Box 59"/>
          <p:cNvSpPr txBox="1">
            <a:spLocks noChangeArrowheads="1"/>
          </p:cNvSpPr>
          <p:nvPr/>
        </p:nvSpPr>
        <p:spPr bwMode="auto">
          <a:xfrm>
            <a:off x="52070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89" name="Text Box 60"/>
          <p:cNvSpPr txBox="1">
            <a:spLocks noChangeArrowheads="1"/>
          </p:cNvSpPr>
          <p:nvPr/>
        </p:nvSpPr>
        <p:spPr bwMode="auto">
          <a:xfrm>
            <a:off x="58166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90" name="Text Box 61"/>
          <p:cNvSpPr txBox="1">
            <a:spLocks noChangeArrowheads="1"/>
          </p:cNvSpPr>
          <p:nvPr/>
        </p:nvSpPr>
        <p:spPr bwMode="auto">
          <a:xfrm>
            <a:off x="70516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91" name="Text Box 62"/>
          <p:cNvSpPr txBox="1">
            <a:spLocks noChangeArrowheads="1"/>
          </p:cNvSpPr>
          <p:nvPr/>
        </p:nvSpPr>
        <p:spPr bwMode="auto">
          <a:xfrm>
            <a:off x="64420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92" name="Line 63"/>
          <p:cNvSpPr>
            <a:spLocks noChangeShapeType="1"/>
          </p:cNvSpPr>
          <p:nvPr/>
        </p:nvSpPr>
        <p:spPr bwMode="auto">
          <a:xfrm>
            <a:off x="65944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3" name="Line 64"/>
          <p:cNvSpPr>
            <a:spLocks noChangeShapeType="1"/>
          </p:cNvSpPr>
          <p:nvPr/>
        </p:nvSpPr>
        <p:spPr bwMode="auto">
          <a:xfrm flipH="1">
            <a:off x="59848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4" name="Line 65"/>
          <p:cNvSpPr>
            <a:spLocks noChangeShapeType="1"/>
          </p:cNvSpPr>
          <p:nvPr/>
        </p:nvSpPr>
        <p:spPr bwMode="auto">
          <a:xfrm>
            <a:off x="6594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5" name="Line 66"/>
          <p:cNvSpPr>
            <a:spLocks noChangeShapeType="1"/>
          </p:cNvSpPr>
          <p:nvPr/>
        </p:nvSpPr>
        <p:spPr bwMode="auto">
          <a:xfrm flipH="1">
            <a:off x="53752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6" name="Line 67"/>
          <p:cNvSpPr>
            <a:spLocks noChangeShapeType="1"/>
          </p:cNvSpPr>
          <p:nvPr/>
        </p:nvSpPr>
        <p:spPr bwMode="auto">
          <a:xfrm>
            <a:off x="59848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7" name="Line 68"/>
          <p:cNvSpPr>
            <a:spLocks noChangeShapeType="1"/>
          </p:cNvSpPr>
          <p:nvPr/>
        </p:nvSpPr>
        <p:spPr bwMode="auto">
          <a:xfrm>
            <a:off x="6594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8" name="Line 69"/>
          <p:cNvSpPr>
            <a:spLocks noChangeShapeType="1"/>
          </p:cNvSpPr>
          <p:nvPr/>
        </p:nvSpPr>
        <p:spPr bwMode="auto">
          <a:xfrm>
            <a:off x="65944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9" name="Text Box 70"/>
          <p:cNvSpPr txBox="1">
            <a:spLocks noChangeArrowheads="1"/>
          </p:cNvSpPr>
          <p:nvPr/>
        </p:nvSpPr>
        <p:spPr bwMode="auto">
          <a:xfrm>
            <a:off x="58166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500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(5)</a:t>
            </a:r>
          </a:p>
        </p:txBody>
      </p:sp>
      <p:sp>
        <p:nvSpPr>
          <p:cNvPr id="18501" name="Text Box 72"/>
          <p:cNvSpPr txBox="1">
            <a:spLocks noChangeArrowheads="1"/>
          </p:cNvSpPr>
          <p:nvPr/>
        </p:nvSpPr>
        <p:spPr bwMode="auto">
          <a:xfrm>
            <a:off x="7848600" y="2514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(6)</a:t>
            </a:r>
          </a:p>
        </p:txBody>
      </p:sp>
      <p:sp>
        <p:nvSpPr>
          <p:cNvPr id="18502" name="Text Box 73"/>
          <p:cNvSpPr txBox="1">
            <a:spLocks noChangeArrowheads="1"/>
          </p:cNvSpPr>
          <p:nvPr/>
        </p:nvSpPr>
        <p:spPr bwMode="auto">
          <a:xfrm>
            <a:off x="914400" y="4953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(7)</a:t>
            </a:r>
          </a:p>
        </p:txBody>
      </p:sp>
      <p:sp>
        <p:nvSpPr>
          <p:cNvPr id="18503" name="Text Box 74"/>
          <p:cNvSpPr txBox="1">
            <a:spLocks noChangeArrowheads="1"/>
          </p:cNvSpPr>
          <p:nvPr/>
        </p:nvSpPr>
        <p:spPr bwMode="auto">
          <a:xfrm>
            <a:off x="7924800" y="5105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CC5FC-C5C1-4C6C-B848-DD075EE8010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19459" name="Picture 2" descr="fig04_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"/>
            <a:ext cx="2708275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3" descr="fig04_0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48200"/>
            <a:ext cx="57912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fig04_0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54102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026025" cy="709613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Preorder Traversal of UNIX Directory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F1703-93B3-4237-A1FC-06798DBF5DE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200400"/>
          </a:xfrm>
        </p:spPr>
        <p:txBody>
          <a:bodyPr/>
          <a:lstStyle/>
          <a:p>
            <a:pPr eaLnBrk="1" hangingPunct="1"/>
            <a:r>
              <a:rPr lang="en-US" smtClean="0"/>
              <a:t>Visit child vertices, then visit vertex (recursive definition)</a:t>
            </a:r>
          </a:p>
          <a:p>
            <a:pPr eaLnBrk="1" hangingPunct="1"/>
            <a:r>
              <a:rPr lang="en-US" smtClean="0"/>
              <a:t>How to implement the postorder traversal</a:t>
            </a:r>
          </a:p>
          <a:p>
            <a:pPr lvl="1" eaLnBrk="1" hangingPunct="1"/>
            <a:r>
              <a:rPr lang="en-US" smtClean="0"/>
              <a:t>Depth-first search</a:t>
            </a:r>
          </a:p>
          <a:p>
            <a:pPr lvl="2" eaLnBrk="1" hangingPunct="1"/>
            <a:r>
              <a:rPr lang="en-US" smtClean="0"/>
              <a:t>Begin at root</a:t>
            </a:r>
          </a:p>
          <a:p>
            <a:pPr lvl="2" eaLnBrk="1" hangingPunct="1"/>
            <a:r>
              <a:rPr lang="en-US" smtClean="0"/>
              <a:t>Visit vertex on </a:t>
            </a:r>
            <a:r>
              <a:rPr lang="en-US" i="1" smtClean="0">
                <a:solidFill>
                  <a:srgbClr val="0000FF"/>
                </a:solidFill>
              </a:rPr>
              <a:t>departure</a:t>
            </a:r>
          </a:p>
          <a:p>
            <a:pPr eaLnBrk="1" hangingPunct="1"/>
            <a:r>
              <a:rPr lang="en-US" smtClean="0"/>
              <a:t>Implementation may be recursive, stack-based, or nested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EC5F4-FEFF-44AC-B8DF-182235C6657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Definition:  A </a:t>
            </a:r>
            <a:r>
              <a:rPr lang="en-US" i="1" smtClean="0"/>
              <a:t>tree</a:t>
            </a:r>
            <a:r>
              <a:rPr lang="en-US" smtClean="0"/>
              <a:t> is a connected graph with no cycles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Consequences:  </a:t>
            </a:r>
          </a:p>
          <a:p>
            <a:pPr lvl="1" eaLnBrk="1" hangingPunct="1"/>
            <a:r>
              <a:rPr lang="en-US" smtClean="0"/>
              <a:t>Between any two vertices, there is exactly one unique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89BB6-1C2C-496A-BFC9-C380832A550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606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2510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8606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4544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6256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2352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4702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8606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0130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24034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30130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17938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4034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0130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013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2352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62134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5603875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6213475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68072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49784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55880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30" name="Text Box 27"/>
          <p:cNvSpPr txBox="1">
            <a:spLocks noChangeArrowheads="1"/>
          </p:cNvSpPr>
          <p:nvPr/>
        </p:nvSpPr>
        <p:spPr bwMode="auto">
          <a:xfrm>
            <a:off x="68230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31" name="Text Box 28"/>
          <p:cNvSpPr txBox="1">
            <a:spLocks noChangeArrowheads="1"/>
          </p:cNvSpPr>
          <p:nvPr/>
        </p:nvSpPr>
        <p:spPr bwMode="auto">
          <a:xfrm>
            <a:off x="62134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63658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 flipH="1">
            <a:off x="57562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1"/>
          <p:cNvSpPr>
            <a:spLocks noChangeShapeType="1"/>
          </p:cNvSpPr>
          <p:nvPr/>
        </p:nvSpPr>
        <p:spPr bwMode="auto">
          <a:xfrm>
            <a:off x="63658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2"/>
          <p:cNvSpPr>
            <a:spLocks noChangeShapeType="1"/>
          </p:cNvSpPr>
          <p:nvPr/>
        </p:nvSpPr>
        <p:spPr bwMode="auto">
          <a:xfrm flipH="1">
            <a:off x="51466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Line 33"/>
          <p:cNvSpPr>
            <a:spLocks noChangeShapeType="1"/>
          </p:cNvSpPr>
          <p:nvPr/>
        </p:nvSpPr>
        <p:spPr bwMode="auto">
          <a:xfrm>
            <a:off x="57562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Line 34"/>
          <p:cNvSpPr>
            <a:spLocks noChangeShapeType="1"/>
          </p:cNvSpPr>
          <p:nvPr/>
        </p:nvSpPr>
        <p:spPr bwMode="auto">
          <a:xfrm>
            <a:off x="63658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35"/>
          <p:cNvSpPr>
            <a:spLocks noChangeShapeType="1"/>
          </p:cNvSpPr>
          <p:nvPr/>
        </p:nvSpPr>
        <p:spPr bwMode="auto">
          <a:xfrm>
            <a:off x="6365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Text Box 36"/>
          <p:cNvSpPr txBox="1">
            <a:spLocks noChangeArrowheads="1"/>
          </p:cNvSpPr>
          <p:nvPr/>
        </p:nvSpPr>
        <p:spPr bwMode="auto">
          <a:xfrm>
            <a:off x="55880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40" name="Text Box 38"/>
          <p:cNvSpPr txBox="1">
            <a:spLocks noChangeArrowheads="1"/>
          </p:cNvSpPr>
          <p:nvPr/>
        </p:nvSpPr>
        <p:spPr bwMode="auto">
          <a:xfrm>
            <a:off x="28606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41" name="Text Box 39"/>
          <p:cNvSpPr txBox="1">
            <a:spLocks noChangeArrowheads="1"/>
          </p:cNvSpPr>
          <p:nvPr/>
        </p:nvSpPr>
        <p:spPr bwMode="auto">
          <a:xfrm>
            <a:off x="2251075" y="49577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42" name="Text Box 40"/>
          <p:cNvSpPr txBox="1">
            <a:spLocks noChangeArrowheads="1"/>
          </p:cNvSpPr>
          <p:nvPr/>
        </p:nvSpPr>
        <p:spPr bwMode="auto">
          <a:xfrm>
            <a:off x="2860675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43" name="Text Box 41"/>
          <p:cNvSpPr txBox="1">
            <a:spLocks noChangeArrowheads="1"/>
          </p:cNvSpPr>
          <p:nvPr/>
        </p:nvSpPr>
        <p:spPr bwMode="auto">
          <a:xfrm>
            <a:off x="34544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44" name="Text Box 42"/>
          <p:cNvSpPr txBox="1">
            <a:spLocks noChangeArrowheads="1"/>
          </p:cNvSpPr>
          <p:nvPr/>
        </p:nvSpPr>
        <p:spPr bwMode="auto">
          <a:xfrm>
            <a:off x="1625600" y="5715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45" name="Text Box 43"/>
          <p:cNvSpPr txBox="1">
            <a:spLocks noChangeArrowheads="1"/>
          </p:cNvSpPr>
          <p:nvPr/>
        </p:nvSpPr>
        <p:spPr bwMode="auto">
          <a:xfrm>
            <a:off x="2235200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46" name="Text Box 44"/>
          <p:cNvSpPr txBox="1">
            <a:spLocks noChangeArrowheads="1"/>
          </p:cNvSpPr>
          <p:nvPr/>
        </p:nvSpPr>
        <p:spPr bwMode="auto">
          <a:xfrm>
            <a:off x="34702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47" name="Text Box 45"/>
          <p:cNvSpPr txBox="1">
            <a:spLocks noChangeArrowheads="1"/>
          </p:cNvSpPr>
          <p:nvPr/>
        </p:nvSpPr>
        <p:spPr bwMode="auto">
          <a:xfrm>
            <a:off x="28606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48" name="Line 46"/>
          <p:cNvSpPr>
            <a:spLocks noChangeShapeType="1"/>
          </p:cNvSpPr>
          <p:nvPr/>
        </p:nvSpPr>
        <p:spPr bwMode="auto">
          <a:xfrm>
            <a:off x="30130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7"/>
          <p:cNvSpPr>
            <a:spLocks noChangeShapeType="1"/>
          </p:cNvSpPr>
          <p:nvPr/>
        </p:nvSpPr>
        <p:spPr bwMode="auto">
          <a:xfrm flipH="1">
            <a:off x="24034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8"/>
          <p:cNvSpPr>
            <a:spLocks noChangeShapeType="1"/>
          </p:cNvSpPr>
          <p:nvPr/>
        </p:nvSpPr>
        <p:spPr bwMode="auto">
          <a:xfrm>
            <a:off x="30130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9"/>
          <p:cNvSpPr>
            <a:spLocks noChangeShapeType="1"/>
          </p:cNvSpPr>
          <p:nvPr/>
        </p:nvSpPr>
        <p:spPr bwMode="auto">
          <a:xfrm flipH="1">
            <a:off x="17938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50"/>
          <p:cNvSpPr>
            <a:spLocks noChangeShapeType="1"/>
          </p:cNvSpPr>
          <p:nvPr/>
        </p:nvSpPr>
        <p:spPr bwMode="auto">
          <a:xfrm>
            <a:off x="24034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Line 51"/>
          <p:cNvSpPr>
            <a:spLocks noChangeShapeType="1"/>
          </p:cNvSpPr>
          <p:nvPr/>
        </p:nvSpPr>
        <p:spPr bwMode="auto">
          <a:xfrm>
            <a:off x="30130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4" name="Line 52"/>
          <p:cNvSpPr>
            <a:spLocks noChangeShapeType="1"/>
          </p:cNvSpPr>
          <p:nvPr/>
        </p:nvSpPr>
        <p:spPr bwMode="auto">
          <a:xfrm>
            <a:off x="3013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5" name="Text Box 53"/>
          <p:cNvSpPr txBox="1">
            <a:spLocks noChangeArrowheads="1"/>
          </p:cNvSpPr>
          <p:nvPr/>
        </p:nvSpPr>
        <p:spPr bwMode="auto">
          <a:xfrm>
            <a:off x="22352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56" name="Text Box 55"/>
          <p:cNvSpPr txBox="1">
            <a:spLocks noChangeArrowheads="1"/>
          </p:cNvSpPr>
          <p:nvPr/>
        </p:nvSpPr>
        <p:spPr bwMode="auto">
          <a:xfrm>
            <a:off x="6213475" y="4191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57" name="Text Box 56"/>
          <p:cNvSpPr txBox="1">
            <a:spLocks noChangeArrowheads="1"/>
          </p:cNvSpPr>
          <p:nvPr/>
        </p:nvSpPr>
        <p:spPr bwMode="auto">
          <a:xfrm>
            <a:off x="5603875" y="50339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58" name="Text Box 57"/>
          <p:cNvSpPr txBox="1">
            <a:spLocks noChangeArrowheads="1"/>
          </p:cNvSpPr>
          <p:nvPr/>
        </p:nvSpPr>
        <p:spPr bwMode="auto">
          <a:xfrm>
            <a:off x="6213475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59" name="Text Box 58"/>
          <p:cNvSpPr txBox="1">
            <a:spLocks noChangeArrowheads="1"/>
          </p:cNvSpPr>
          <p:nvPr/>
        </p:nvSpPr>
        <p:spPr bwMode="auto">
          <a:xfrm>
            <a:off x="6807200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60" name="Text Box 59"/>
          <p:cNvSpPr txBox="1">
            <a:spLocks noChangeArrowheads="1"/>
          </p:cNvSpPr>
          <p:nvPr/>
        </p:nvSpPr>
        <p:spPr bwMode="auto">
          <a:xfrm>
            <a:off x="49784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61" name="Text Box 60"/>
          <p:cNvSpPr txBox="1">
            <a:spLocks noChangeArrowheads="1"/>
          </p:cNvSpPr>
          <p:nvPr/>
        </p:nvSpPr>
        <p:spPr bwMode="auto">
          <a:xfrm>
            <a:off x="5588000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62" name="Text Box 61"/>
          <p:cNvSpPr txBox="1">
            <a:spLocks noChangeArrowheads="1"/>
          </p:cNvSpPr>
          <p:nvPr/>
        </p:nvSpPr>
        <p:spPr bwMode="auto">
          <a:xfrm>
            <a:off x="68230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63" name="Text Box 62"/>
          <p:cNvSpPr txBox="1">
            <a:spLocks noChangeArrowheads="1"/>
          </p:cNvSpPr>
          <p:nvPr/>
        </p:nvSpPr>
        <p:spPr bwMode="auto">
          <a:xfrm>
            <a:off x="62134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64" name="Line 63"/>
          <p:cNvSpPr>
            <a:spLocks noChangeShapeType="1"/>
          </p:cNvSpPr>
          <p:nvPr/>
        </p:nvSpPr>
        <p:spPr bwMode="auto">
          <a:xfrm>
            <a:off x="63658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5" name="Line 64"/>
          <p:cNvSpPr>
            <a:spLocks noChangeShapeType="1"/>
          </p:cNvSpPr>
          <p:nvPr/>
        </p:nvSpPr>
        <p:spPr bwMode="auto">
          <a:xfrm flipH="1">
            <a:off x="57562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6" name="Line 65"/>
          <p:cNvSpPr>
            <a:spLocks noChangeShapeType="1"/>
          </p:cNvSpPr>
          <p:nvPr/>
        </p:nvSpPr>
        <p:spPr bwMode="auto">
          <a:xfrm>
            <a:off x="63658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7" name="Line 66"/>
          <p:cNvSpPr>
            <a:spLocks noChangeShapeType="1"/>
          </p:cNvSpPr>
          <p:nvPr/>
        </p:nvSpPr>
        <p:spPr bwMode="auto">
          <a:xfrm flipH="1">
            <a:off x="51466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Line 67"/>
          <p:cNvSpPr>
            <a:spLocks noChangeShapeType="1"/>
          </p:cNvSpPr>
          <p:nvPr/>
        </p:nvSpPr>
        <p:spPr bwMode="auto">
          <a:xfrm>
            <a:off x="57562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Line 68"/>
          <p:cNvSpPr>
            <a:spLocks noChangeShapeType="1"/>
          </p:cNvSpPr>
          <p:nvPr/>
        </p:nvSpPr>
        <p:spPr bwMode="auto">
          <a:xfrm>
            <a:off x="63658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69"/>
          <p:cNvSpPr>
            <a:spLocks noChangeShapeType="1"/>
          </p:cNvSpPr>
          <p:nvPr/>
        </p:nvSpPr>
        <p:spPr bwMode="auto">
          <a:xfrm>
            <a:off x="6365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Text Box 70"/>
          <p:cNvSpPr txBox="1">
            <a:spLocks noChangeArrowheads="1"/>
          </p:cNvSpPr>
          <p:nvPr/>
        </p:nvSpPr>
        <p:spPr bwMode="auto">
          <a:xfrm>
            <a:off x="55880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72" name="Text Box 71"/>
          <p:cNvSpPr txBox="1">
            <a:spLocks noChangeArrowheads="1"/>
          </p:cNvSpPr>
          <p:nvPr/>
        </p:nvSpPr>
        <p:spPr bwMode="auto">
          <a:xfrm>
            <a:off x="7772400" y="2590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21573" name="Text Box 72"/>
          <p:cNvSpPr txBox="1">
            <a:spLocks noChangeArrowheads="1"/>
          </p:cNvSpPr>
          <p:nvPr/>
        </p:nvSpPr>
        <p:spPr bwMode="auto">
          <a:xfrm>
            <a:off x="838200" y="2286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21574" name="Text Box 73"/>
          <p:cNvSpPr txBox="1">
            <a:spLocks noChangeArrowheads="1"/>
          </p:cNvSpPr>
          <p:nvPr/>
        </p:nvSpPr>
        <p:spPr bwMode="auto">
          <a:xfrm>
            <a:off x="838200" y="50292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  <p:sp>
        <p:nvSpPr>
          <p:cNvPr id="21575" name="Text Box 74"/>
          <p:cNvSpPr txBox="1">
            <a:spLocks noChangeArrowheads="1"/>
          </p:cNvSpPr>
          <p:nvPr/>
        </p:nvSpPr>
        <p:spPr bwMode="auto">
          <a:xfrm>
            <a:off x="78486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4F649-73F1-4DE1-8D8F-8895DE90B40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9876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378075" y="25193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9876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5814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7526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362200" y="3276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5972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9876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1400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>
            <a:off x="25304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1400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9208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5304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1400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3140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3622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63404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5730875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6340475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51" name="Text Box 24"/>
          <p:cNvSpPr txBox="1">
            <a:spLocks noChangeArrowheads="1"/>
          </p:cNvSpPr>
          <p:nvPr/>
        </p:nvSpPr>
        <p:spPr bwMode="auto">
          <a:xfrm>
            <a:off x="69342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52" name="Text Box 25"/>
          <p:cNvSpPr txBox="1">
            <a:spLocks noChangeArrowheads="1"/>
          </p:cNvSpPr>
          <p:nvPr/>
        </p:nvSpPr>
        <p:spPr bwMode="auto">
          <a:xfrm>
            <a:off x="51054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53" name="Text Box 26"/>
          <p:cNvSpPr txBox="1">
            <a:spLocks noChangeArrowheads="1"/>
          </p:cNvSpPr>
          <p:nvPr/>
        </p:nvSpPr>
        <p:spPr bwMode="auto">
          <a:xfrm>
            <a:off x="57150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54" name="Text Box 27"/>
          <p:cNvSpPr txBox="1">
            <a:spLocks noChangeArrowheads="1"/>
          </p:cNvSpPr>
          <p:nvPr/>
        </p:nvSpPr>
        <p:spPr bwMode="auto">
          <a:xfrm>
            <a:off x="69500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63404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56" name="Line 29"/>
          <p:cNvSpPr>
            <a:spLocks noChangeShapeType="1"/>
          </p:cNvSpPr>
          <p:nvPr/>
        </p:nvSpPr>
        <p:spPr bwMode="auto">
          <a:xfrm>
            <a:off x="64928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30"/>
          <p:cNvSpPr>
            <a:spLocks noChangeShapeType="1"/>
          </p:cNvSpPr>
          <p:nvPr/>
        </p:nvSpPr>
        <p:spPr bwMode="auto">
          <a:xfrm flipH="1">
            <a:off x="58832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>
            <a:off x="64928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Line 32"/>
          <p:cNvSpPr>
            <a:spLocks noChangeShapeType="1"/>
          </p:cNvSpPr>
          <p:nvPr/>
        </p:nvSpPr>
        <p:spPr bwMode="auto">
          <a:xfrm flipH="1">
            <a:off x="52736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33"/>
          <p:cNvSpPr>
            <a:spLocks noChangeShapeType="1"/>
          </p:cNvSpPr>
          <p:nvPr/>
        </p:nvSpPr>
        <p:spPr bwMode="auto">
          <a:xfrm>
            <a:off x="58832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34"/>
          <p:cNvSpPr>
            <a:spLocks noChangeShapeType="1"/>
          </p:cNvSpPr>
          <p:nvPr/>
        </p:nvSpPr>
        <p:spPr bwMode="auto">
          <a:xfrm>
            <a:off x="64928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35"/>
          <p:cNvSpPr>
            <a:spLocks noChangeShapeType="1"/>
          </p:cNvSpPr>
          <p:nvPr/>
        </p:nvSpPr>
        <p:spPr bwMode="auto">
          <a:xfrm>
            <a:off x="6492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Text Box 36"/>
          <p:cNvSpPr txBox="1">
            <a:spLocks noChangeArrowheads="1"/>
          </p:cNvSpPr>
          <p:nvPr/>
        </p:nvSpPr>
        <p:spPr bwMode="auto">
          <a:xfrm>
            <a:off x="57150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64" name="Text Box 38"/>
          <p:cNvSpPr txBox="1">
            <a:spLocks noChangeArrowheads="1"/>
          </p:cNvSpPr>
          <p:nvPr/>
        </p:nvSpPr>
        <p:spPr bwMode="auto">
          <a:xfrm>
            <a:off x="29876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65" name="Text Box 39"/>
          <p:cNvSpPr txBox="1">
            <a:spLocks noChangeArrowheads="1"/>
          </p:cNvSpPr>
          <p:nvPr/>
        </p:nvSpPr>
        <p:spPr bwMode="auto">
          <a:xfrm>
            <a:off x="23780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66" name="Text Box 40"/>
          <p:cNvSpPr txBox="1">
            <a:spLocks noChangeArrowheads="1"/>
          </p:cNvSpPr>
          <p:nvPr/>
        </p:nvSpPr>
        <p:spPr bwMode="auto">
          <a:xfrm>
            <a:off x="2987675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67" name="Text Box 41"/>
          <p:cNvSpPr txBox="1">
            <a:spLocks noChangeArrowheads="1"/>
          </p:cNvSpPr>
          <p:nvPr/>
        </p:nvSpPr>
        <p:spPr bwMode="auto">
          <a:xfrm>
            <a:off x="35814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68" name="Text Box 42"/>
          <p:cNvSpPr txBox="1">
            <a:spLocks noChangeArrowheads="1"/>
          </p:cNvSpPr>
          <p:nvPr/>
        </p:nvSpPr>
        <p:spPr bwMode="auto">
          <a:xfrm>
            <a:off x="17526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69" name="Text Box 43"/>
          <p:cNvSpPr txBox="1">
            <a:spLocks noChangeArrowheads="1"/>
          </p:cNvSpPr>
          <p:nvPr/>
        </p:nvSpPr>
        <p:spPr bwMode="auto">
          <a:xfrm>
            <a:off x="23622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70" name="Text Box 44"/>
          <p:cNvSpPr txBox="1">
            <a:spLocks noChangeArrowheads="1"/>
          </p:cNvSpPr>
          <p:nvPr/>
        </p:nvSpPr>
        <p:spPr bwMode="auto">
          <a:xfrm>
            <a:off x="35972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71" name="Text Box 45"/>
          <p:cNvSpPr txBox="1">
            <a:spLocks noChangeArrowheads="1"/>
          </p:cNvSpPr>
          <p:nvPr/>
        </p:nvSpPr>
        <p:spPr bwMode="auto">
          <a:xfrm>
            <a:off x="29876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72" name="Line 46"/>
          <p:cNvSpPr>
            <a:spLocks noChangeShapeType="1"/>
          </p:cNvSpPr>
          <p:nvPr/>
        </p:nvSpPr>
        <p:spPr bwMode="auto">
          <a:xfrm>
            <a:off x="31400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Line 47"/>
          <p:cNvSpPr>
            <a:spLocks noChangeShapeType="1"/>
          </p:cNvSpPr>
          <p:nvPr/>
        </p:nvSpPr>
        <p:spPr bwMode="auto">
          <a:xfrm flipH="1">
            <a:off x="25304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4" name="Line 48"/>
          <p:cNvSpPr>
            <a:spLocks noChangeShapeType="1"/>
          </p:cNvSpPr>
          <p:nvPr/>
        </p:nvSpPr>
        <p:spPr bwMode="auto">
          <a:xfrm>
            <a:off x="31400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Line 49"/>
          <p:cNvSpPr>
            <a:spLocks noChangeShapeType="1"/>
          </p:cNvSpPr>
          <p:nvPr/>
        </p:nvSpPr>
        <p:spPr bwMode="auto">
          <a:xfrm flipH="1">
            <a:off x="19208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Line 50"/>
          <p:cNvSpPr>
            <a:spLocks noChangeShapeType="1"/>
          </p:cNvSpPr>
          <p:nvPr/>
        </p:nvSpPr>
        <p:spPr bwMode="auto">
          <a:xfrm>
            <a:off x="25304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7" name="Line 51"/>
          <p:cNvSpPr>
            <a:spLocks noChangeShapeType="1"/>
          </p:cNvSpPr>
          <p:nvPr/>
        </p:nvSpPr>
        <p:spPr bwMode="auto">
          <a:xfrm>
            <a:off x="31400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8" name="Line 52"/>
          <p:cNvSpPr>
            <a:spLocks noChangeShapeType="1"/>
          </p:cNvSpPr>
          <p:nvPr/>
        </p:nvSpPr>
        <p:spPr bwMode="auto">
          <a:xfrm>
            <a:off x="3140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9" name="Text Box 53"/>
          <p:cNvSpPr txBox="1">
            <a:spLocks noChangeArrowheads="1"/>
          </p:cNvSpPr>
          <p:nvPr/>
        </p:nvSpPr>
        <p:spPr bwMode="auto">
          <a:xfrm>
            <a:off x="23622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80" name="Text Box 55"/>
          <p:cNvSpPr txBox="1">
            <a:spLocks noChangeArrowheads="1"/>
          </p:cNvSpPr>
          <p:nvPr/>
        </p:nvSpPr>
        <p:spPr bwMode="auto">
          <a:xfrm>
            <a:off x="6340475" y="4191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81" name="Text Box 56"/>
          <p:cNvSpPr txBox="1">
            <a:spLocks noChangeArrowheads="1"/>
          </p:cNvSpPr>
          <p:nvPr/>
        </p:nvSpPr>
        <p:spPr bwMode="auto">
          <a:xfrm>
            <a:off x="57308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82" name="Text Box 57"/>
          <p:cNvSpPr txBox="1">
            <a:spLocks noChangeArrowheads="1"/>
          </p:cNvSpPr>
          <p:nvPr/>
        </p:nvSpPr>
        <p:spPr bwMode="auto">
          <a:xfrm>
            <a:off x="6340475" y="50339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83" name="Text Box 58"/>
          <p:cNvSpPr txBox="1">
            <a:spLocks noChangeArrowheads="1"/>
          </p:cNvSpPr>
          <p:nvPr/>
        </p:nvSpPr>
        <p:spPr bwMode="auto">
          <a:xfrm>
            <a:off x="6934200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84" name="Text Box 59"/>
          <p:cNvSpPr txBox="1">
            <a:spLocks noChangeArrowheads="1"/>
          </p:cNvSpPr>
          <p:nvPr/>
        </p:nvSpPr>
        <p:spPr bwMode="auto">
          <a:xfrm>
            <a:off x="51054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85" name="Text Box 60"/>
          <p:cNvSpPr txBox="1">
            <a:spLocks noChangeArrowheads="1"/>
          </p:cNvSpPr>
          <p:nvPr/>
        </p:nvSpPr>
        <p:spPr bwMode="auto">
          <a:xfrm>
            <a:off x="57150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86" name="Text Box 61"/>
          <p:cNvSpPr txBox="1">
            <a:spLocks noChangeArrowheads="1"/>
          </p:cNvSpPr>
          <p:nvPr/>
        </p:nvSpPr>
        <p:spPr bwMode="auto">
          <a:xfrm>
            <a:off x="69500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87" name="Text Box 62"/>
          <p:cNvSpPr txBox="1">
            <a:spLocks noChangeArrowheads="1"/>
          </p:cNvSpPr>
          <p:nvPr/>
        </p:nvSpPr>
        <p:spPr bwMode="auto">
          <a:xfrm>
            <a:off x="63404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88" name="Line 63"/>
          <p:cNvSpPr>
            <a:spLocks noChangeShapeType="1"/>
          </p:cNvSpPr>
          <p:nvPr/>
        </p:nvSpPr>
        <p:spPr bwMode="auto">
          <a:xfrm>
            <a:off x="64928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9" name="Line 64"/>
          <p:cNvSpPr>
            <a:spLocks noChangeShapeType="1"/>
          </p:cNvSpPr>
          <p:nvPr/>
        </p:nvSpPr>
        <p:spPr bwMode="auto">
          <a:xfrm flipH="1">
            <a:off x="58832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0" name="Line 65"/>
          <p:cNvSpPr>
            <a:spLocks noChangeShapeType="1"/>
          </p:cNvSpPr>
          <p:nvPr/>
        </p:nvSpPr>
        <p:spPr bwMode="auto">
          <a:xfrm>
            <a:off x="64928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1" name="Line 66"/>
          <p:cNvSpPr>
            <a:spLocks noChangeShapeType="1"/>
          </p:cNvSpPr>
          <p:nvPr/>
        </p:nvSpPr>
        <p:spPr bwMode="auto">
          <a:xfrm flipH="1">
            <a:off x="52736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2" name="Line 67"/>
          <p:cNvSpPr>
            <a:spLocks noChangeShapeType="1"/>
          </p:cNvSpPr>
          <p:nvPr/>
        </p:nvSpPr>
        <p:spPr bwMode="auto">
          <a:xfrm>
            <a:off x="58832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3" name="Line 68"/>
          <p:cNvSpPr>
            <a:spLocks noChangeShapeType="1"/>
          </p:cNvSpPr>
          <p:nvPr/>
        </p:nvSpPr>
        <p:spPr bwMode="auto">
          <a:xfrm>
            <a:off x="64928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4" name="Line 69"/>
          <p:cNvSpPr>
            <a:spLocks noChangeShapeType="1"/>
          </p:cNvSpPr>
          <p:nvPr/>
        </p:nvSpPr>
        <p:spPr bwMode="auto">
          <a:xfrm>
            <a:off x="6492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5" name="Text Box 70"/>
          <p:cNvSpPr txBox="1">
            <a:spLocks noChangeArrowheads="1"/>
          </p:cNvSpPr>
          <p:nvPr/>
        </p:nvSpPr>
        <p:spPr bwMode="auto">
          <a:xfrm>
            <a:off x="57150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96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(5)</a:t>
            </a:r>
          </a:p>
        </p:txBody>
      </p:sp>
      <p:sp>
        <p:nvSpPr>
          <p:cNvPr id="22597" name="Text Box 72"/>
          <p:cNvSpPr txBox="1">
            <a:spLocks noChangeArrowheads="1"/>
          </p:cNvSpPr>
          <p:nvPr/>
        </p:nvSpPr>
        <p:spPr bwMode="auto">
          <a:xfrm>
            <a:off x="7696200" y="2514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(6)</a:t>
            </a:r>
          </a:p>
        </p:txBody>
      </p:sp>
      <p:sp>
        <p:nvSpPr>
          <p:cNvPr id="22598" name="Text Box 73"/>
          <p:cNvSpPr txBox="1">
            <a:spLocks noChangeArrowheads="1"/>
          </p:cNvSpPr>
          <p:nvPr/>
        </p:nvSpPr>
        <p:spPr bwMode="auto">
          <a:xfrm>
            <a:off x="609600" y="4953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(7)</a:t>
            </a:r>
          </a:p>
        </p:txBody>
      </p:sp>
      <p:sp>
        <p:nvSpPr>
          <p:cNvPr id="22599" name="Text Box 74"/>
          <p:cNvSpPr txBox="1">
            <a:spLocks noChangeArrowheads="1"/>
          </p:cNvSpPr>
          <p:nvPr/>
        </p:nvSpPr>
        <p:spPr bwMode="auto">
          <a:xfrm>
            <a:off x="7772400" y="50292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49415-66B0-4F06-8EF7-B7837E49D2BF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654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558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165475" y="25193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7592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9304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5400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7750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165475" y="3276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33178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2708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33178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20986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708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33178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33178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25400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65182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59086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74" name="Text Box 23"/>
          <p:cNvSpPr txBox="1">
            <a:spLocks noChangeArrowheads="1"/>
          </p:cNvSpPr>
          <p:nvPr/>
        </p:nvSpPr>
        <p:spPr bwMode="auto">
          <a:xfrm>
            <a:off x="6518275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71120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76" name="Text Box 25"/>
          <p:cNvSpPr txBox="1">
            <a:spLocks noChangeArrowheads="1"/>
          </p:cNvSpPr>
          <p:nvPr/>
        </p:nvSpPr>
        <p:spPr bwMode="auto">
          <a:xfrm>
            <a:off x="52832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77" name="Text Box 26"/>
          <p:cNvSpPr txBox="1">
            <a:spLocks noChangeArrowheads="1"/>
          </p:cNvSpPr>
          <p:nvPr/>
        </p:nvSpPr>
        <p:spPr bwMode="auto">
          <a:xfrm>
            <a:off x="58928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78" name="Text Box 27"/>
          <p:cNvSpPr txBox="1">
            <a:spLocks noChangeArrowheads="1"/>
          </p:cNvSpPr>
          <p:nvPr/>
        </p:nvSpPr>
        <p:spPr bwMode="auto">
          <a:xfrm>
            <a:off x="71278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579" name="Text Box 28"/>
          <p:cNvSpPr txBox="1">
            <a:spLocks noChangeArrowheads="1"/>
          </p:cNvSpPr>
          <p:nvPr/>
        </p:nvSpPr>
        <p:spPr bwMode="auto">
          <a:xfrm>
            <a:off x="65182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66706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 flipH="1">
            <a:off x="6061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66706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 flipH="1">
            <a:off x="54514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6061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>
            <a:off x="66706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66706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6"/>
          <p:cNvSpPr txBox="1">
            <a:spLocks noChangeArrowheads="1"/>
          </p:cNvSpPr>
          <p:nvPr/>
        </p:nvSpPr>
        <p:spPr bwMode="auto">
          <a:xfrm>
            <a:off x="58928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588" name="Text Box 38"/>
          <p:cNvSpPr txBox="1">
            <a:spLocks noChangeArrowheads="1"/>
          </p:cNvSpPr>
          <p:nvPr/>
        </p:nvSpPr>
        <p:spPr bwMode="auto">
          <a:xfrm>
            <a:off x="31654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89" name="Text Box 39"/>
          <p:cNvSpPr txBox="1">
            <a:spLocks noChangeArrowheads="1"/>
          </p:cNvSpPr>
          <p:nvPr/>
        </p:nvSpPr>
        <p:spPr bwMode="auto">
          <a:xfrm>
            <a:off x="2555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90" name="Text Box 40"/>
          <p:cNvSpPr txBox="1">
            <a:spLocks noChangeArrowheads="1"/>
          </p:cNvSpPr>
          <p:nvPr/>
        </p:nvSpPr>
        <p:spPr bwMode="auto">
          <a:xfrm>
            <a:off x="3165475" y="49577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91" name="Text Box 41"/>
          <p:cNvSpPr txBox="1">
            <a:spLocks noChangeArrowheads="1"/>
          </p:cNvSpPr>
          <p:nvPr/>
        </p:nvSpPr>
        <p:spPr bwMode="auto">
          <a:xfrm>
            <a:off x="37592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92" name="Text Box 42"/>
          <p:cNvSpPr txBox="1">
            <a:spLocks noChangeArrowheads="1"/>
          </p:cNvSpPr>
          <p:nvPr/>
        </p:nvSpPr>
        <p:spPr bwMode="auto">
          <a:xfrm>
            <a:off x="19304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93" name="Text Box 43"/>
          <p:cNvSpPr txBox="1">
            <a:spLocks noChangeArrowheads="1"/>
          </p:cNvSpPr>
          <p:nvPr/>
        </p:nvSpPr>
        <p:spPr bwMode="auto">
          <a:xfrm>
            <a:off x="25400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94" name="Text Box 44"/>
          <p:cNvSpPr txBox="1">
            <a:spLocks noChangeArrowheads="1"/>
          </p:cNvSpPr>
          <p:nvPr/>
        </p:nvSpPr>
        <p:spPr bwMode="auto">
          <a:xfrm>
            <a:off x="3775075" y="5715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595" name="Text Box 45"/>
          <p:cNvSpPr txBox="1">
            <a:spLocks noChangeArrowheads="1"/>
          </p:cNvSpPr>
          <p:nvPr/>
        </p:nvSpPr>
        <p:spPr bwMode="auto">
          <a:xfrm>
            <a:off x="31654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96" name="Line 46"/>
          <p:cNvSpPr>
            <a:spLocks noChangeShapeType="1"/>
          </p:cNvSpPr>
          <p:nvPr/>
        </p:nvSpPr>
        <p:spPr bwMode="auto">
          <a:xfrm>
            <a:off x="33178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7" name="Line 47"/>
          <p:cNvSpPr>
            <a:spLocks noChangeShapeType="1"/>
          </p:cNvSpPr>
          <p:nvPr/>
        </p:nvSpPr>
        <p:spPr bwMode="auto">
          <a:xfrm flipH="1">
            <a:off x="2708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8" name="Line 48"/>
          <p:cNvSpPr>
            <a:spLocks noChangeShapeType="1"/>
          </p:cNvSpPr>
          <p:nvPr/>
        </p:nvSpPr>
        <p:spPr bwMode="auto">
          <a:xfrm>
            <a:off x="33178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Line 49"/>
          <p:cNvSpPr>
            <a:spLocks noChangeShapeType="1"/>
          </p:cNvSpPr>
          <p:nvPr/>
        </p:nvSpPr>
        <p:spPr bwMode="auto">
          <a:xfrm flipH="1">
            <a:off x="20986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0" name="Line 50"/>
          <p:cNvSpPr>
            <a:spLocks noChangeShapeType="1"/>
          </p:cNvSpPr>
          <p:nvPr/>
        </p:nvSpPr>
        <p:spPr bwMode="auto">
          <a:xfrm>
            <a:off x="2708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1" name="Line 51"/>
          <p:cNvSpPr>
            <a:spLocks noChangeShapeType="1"/>
          </p:cNvSpPr>
          <p:nvPr/>
        </p:nvSpPr>
        <p:spPr bwMode="auto">
          <a:xfrm>
            <a:off x="33178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52"/>
          <p:cNvSpPr>
            <a:spLocks noChangeShapeType="1"/>
          </p:cNvSpPr>
          <p:nvPr/>
        </p:nvSpPr>
        <p:spPr bwMode="auto">
          <a:xfrm>
            <a:off x="33178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Text Box 53"/>
          <p:cNvSpPr txBox="1">
            <a:spLocks noChangeArrowheads="1"/>
          </p:cNvSpPr>
          <p:nvPr/>
        </p:nvSpPr>
        <p:spPr bwMode="auto">
          <a:xfrm>
            <a:off x="25400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604" name="Text Box 55"/>
          <p:cNvSpPr txBox="1">
            <a:spLocks noChangeArrowheads="1"/>
          </p:cNvSpPr>
          <p:nvPr/>
        </p:nvSpPr>
        <p:spPr bwMode="auto">
          <a:xfrm>
            <a:off x="6518275" y="4191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605" name="Text Box 56"/>
          <p:cNvSpPr txBox="1">
            <a:spLocks noChangeArrowheads="1"/>
          </p:cNvSpPr>
          <p:nvPr/>
        </p:nvSpPr>
        <p:spPr bwMode="auto">
          <a:xfrm>
            <a:off x="5908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606" name="Text Box 57"/>
          <p:cNvSpPr txBox="1">
            <a:spLocks noChangeArrowheads="1"/>
          </p:cNvSpPr>
          <p:nvPr/>
        </p:nvSpPr>
        <p:spPr bwMode="auto">
          <a:xfrm>
            <a:off x="6518275" y="50339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607" name="Text Box 58"/>
          <p:cNvSpPr txBox="1">
            <a:spLocks noChangeArrowheads="1"/>
          </p:cNvSpPr>
          <p:nvPr/>
        </p:nvSpPr>
        <p:spPr bwMode="auto">
          <a:xfrm>
            <a:off x="7112000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608" name="Text Box 59"/>
          <p:cNvSpPr txBox="1">
            <a:spLocks noChangeArrowheads="1"/>
          </p:cNvSpPr>
          <p:nvPr/>
        </p:nvSpPr>
        <p:spPr bwMode="auto">
          <a:xfrm>
            <a:off x="52832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609" name="Text Box 60"/>
          <p:cNvSpPr txBox="1">
            <a:spLocks noChangeArrowheads="1"/>
          </p:cNvSpPr>
          <p:nvPr/>
        </p:nvSpPr>
        <p:spPr bwMode="auto">
          <a:xfrm>
            <a:off x="58928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610" name="Text Box 61"/>
          <p:cNvSpPr txBox="1">
            <a:spLocks noChangeArrowheads="1"/>
          </p:cNvSpPr>
          <p:nvPr/>
        </p:nvSpPr>
        <p:spPr bwMode="auto">
          <a:xfrm>
            <a:off x="71278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611" name="Text Box 62"/>
          <p:cNvSpPr txBox="1">
            <a:spLocks noChangeArrowheads="1"/>
          </p:cNvSpPr>
          <p:nvPr/>
        </p:nvSpPr>
        <p:spPr bwMode="auto">
          <a:xfrm>
            <a:off x="65182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612" name="Line 63"/>
          <p:cNvSpPr>
            <a:spLocks noChangeShapeType="1"/>
          </p:cNvSpPr>
          <p:nvPr/>
        </p:nvSpPr>
        <p:spPr bwMode="auto">
          <a:xfrm>
            <a:off x="66706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3" name="Line 64"/>
          <p:cNvSpPr>
            <a:spLocks noChangeShapeType="1"/>
          </p:cNvSpPr>
          <p:nvPr/>
        </p:nvSpPr>
        <p:spPr bwMode="auto">
          <a:xfrm flipH="1">
            <a:off x="6061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4" name="Line 65"/>
          <p:cNvSpPr>
            <a:spLocks noChangeShapeType="1"/>
          </p:cNvSpPr>
          <p:nvPr/>
        </p:nvSpPr>
        <p:spPr bwMode="auto">
          <a:xfrm>
            <a:off x="66706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5" name="Line 66"/>
          <p:cNvSpPr>
            <a:spLocks noChangeShapeType="1"/>
          </p:cNvSpPr>
          <p:nvPr/>
        </p:nvSpPr>
        <p:spPr bwMode="auto">
          <a:xfrm flipH="1">
            <a:off x="54514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6" name="Line 67"/>
          <p:cNvSpPr>
            <a:spLocks noChangeShapeType="1"/>
          </p:cNvSpPr>
          <p:nvPr/>
        </p:nvSpPr>
        <p:spPr bwMode="auto">
          <a:xfrm>
            <a:off x="6061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7" name="Line 68"/>
          <p:cNvSpPr>
            <a:spLocks noChangeShapeType="1"/>
          </p:cNvSpPr>
          <p:nvPr/>
        </p:nvSpPr>
        <p:spPr bwMode="auto">
          <a:xfrm>
            <a:off x="66706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8" name="Line 69"/>
          <p:cNvSpPr>
            <a:spLocks noChangeShapeType="1"/>
          </p:cNvSpPr>
          <p:nvPr/>
        </p:nvSpPr>
        <p:spPr bwMode="auto">
          <a:xfrm>
            <a:off x="66706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9" name="Text Box 70"/>
          <p:cNvSpPr txBox="1">
            <a:spLocks noChangeArrowheads="1"/>
          </p:cNvSpPr>
          <p:nvPr/>
        </p:nvSpPr>
        <p:spPr bwMode="auto">
          <a:xfrm>
            <a:off x="58928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620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(9)</a:t>
            </a:r>
          </a:p>
        </p:txBody>
      </p:sp>
      <p:sp>
        <p:nvSpPr>
          <p:cNvPr id="23621" name="Text Box 72"/>
          <p:cNvSpPr txBox="1">
            <a:spLocks noChangeArrowheads="1"/>
          </p:cNvSpPr>
          <p:nvPr/>
        </p:nvSpPr>
        <p:spPr bwMode="auto">
          <a:xfrm>
            <a:off x="7924800" y="25908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(10)</a:t>
            </a:r>
          </a:p>
        </p:txBody>
      </p:sp>
      <p:sp>
        <p:nvSpPr>
          <p:cNvPr id="23622" name="Text Box 73"/>
          <p:cNvSpPr txBox="1">
            <a:spLocks noChangeArrowheads="1"/>
          </p:cNvSpPr>
          <p:nvPr/>
        </p:nvSpPr>
        <p:spPr bwMode="auto">
          <a:xfrm>
            <a:off x="990600" y="50292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(11)</a:t>
            </a:r>
          </a:p>
        </p:txBody>
      </p:sp>
      <p:sp>
        <p:nvSpPr>
          <p:cNvPr id="23623" name="Text Box 74"/>
          <p:cNvSpPr txBox="1">
            <a:spLocks noChangeArrowheads="1"/>
          </p:cNvSpPr>
          <p:nvPr/>
        </p:nvSpPr>
        <p:spPr bwMode="auto">
          <a:xfrm>
            <a:off x="7848600" y="50292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514CA-5747-443C-8239-2FCF28AFDBE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368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3272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9368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5306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7018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3114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546475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936875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0892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2479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3089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1870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2479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3089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30892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23114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596" name="Text Box 21"/>
          <p:cNvSpPr txBox="1">
            <a:spLocks noChangeArrowheads="1"/>
          </p:cNvSpPr>
          <p:nvPr/>
        </p:nvSpPr>
        <p:spPr bwMode="auto">
          <a:xfrm>
            <a:off x="62896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597" name="Text Box 22"/>
          <p:cNvSpPr txBox="1">
            <a:spLocks noChangeArrowheads="1"/>
          </p:cNvSpPr>
          <p:nvPr/>
        </p:nvSpPr>
        <p:spPr bwMode="auto">
          <a:xfrm>
            <a:off x="5680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598" name="Text Box 23"/>
          <p:cNvSpPr txBox="1">
            <a:spLocks noChangeArrowheads="1"/>
          </p:cNvSpPr>
          <p:nvPr/>
        </p:nvSpPr>
        <p:spPr bwMode="auto">
          <a:xfrm>
            <a:off x="62896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599" name="Text Box 24"/>
          <p:cNvSpPr txBox="1">
            <a:spLocks noChangeArrowheads="1"/>
          </p:cNvSpPr>
          <p:nvPr/>
        </p:nvSpPr>
        <p:spPr bwMode="auto">
          <a:xfrm>
            <a:off x="6883400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600" name="Text Box 25"/>
          <p:cNvSpPr txBox="1">
            <a:spLocks noChangeArrowheads="1"/>
          </p:cNvSpPr>
          <p:nvPr/>
        </p:nvSpPr>
        <p:spPr bwMode="auto">
          <a:xfrm>
            <a:off x="50546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601" name="Text Box 26"/>
          <p:cNvSpPr txBox="1">
            <a:spLocks noChangeArrowheads="1"/>
          </p:cNvSpPr>
          <p:nvPr/>
        </p:nvSpPr>
        <p:spPr bwMode="auto">
          <a:xfrm>
            <a:off x="56642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602" name="Text Box 27"/>
          <p:cNvSpPr txBox="1">
            <a:spLocks noChangeArrowheads="1"/>
          </p:cNvSpPr>
          <p:nvPr/>
        </p:nvSpPr>
        <p:spPr bwMode="auto">
          <a:xfrm>
            <a:off x="68992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603" name="Text Box 28"/>
          <p:cNvSpPr txBox="1">
            <a:spLocks noChangeArrowheads="1"/>
          </p:cNvSpPr>
          <p:nvPr/>
        </p:nvSpPr>
        <p:spPr bwMode="auto">
          <a:xfrm>
            <a:off x="62896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64420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 flipH="1">
            <a:off x="5832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6442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 flipH="1">
            <a:off x="5222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>
            <a:off x="5832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6442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Line 35"/>
          <p:cNvSpPr>
            <a:spLocks noChangeShapeType="1"/>
          </p:cNvSpPr>
          <p:nvPr/>
        </p:nvSpPr>
        <p:spPr bwMode="auto">
          <a:xfrm>
            <a:off x="64420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56642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612" name="Text Box 38"/>
          <p:cNvSpPr txBox="1">
            <a:spLocks noChangeArrowheads="1"/>
          </p:cNvSpPr>
          <p:nvPr/>
        </p:nvSpPr>
        <p:spPr bwMode="auto">
          <a:xfrm>
            <a:off x="29368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613" name="Text Box 39"/>
          <p:cNvSpPr txBox="1">
            <a:spLocks noChangeArrowheads="1"/>
          </p:cNvSpPr>
          <p:nvPr/>
        </p:nvSpPr>
        <p:spPr bwMode="auto">
          <a:xfrm>
            <a:off x="2327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614" name="Text Box 40"/>
          <p:cNvSpPr txBox="1">
            <a:spLocks noChangeArrowheads="1"/>
          </p:cNvSpPr>
          <p:nvPr/>
        </p:nvSpPr>
        <p:spPr bwMode="auto">
          <a:xfrm>
            <a:off x="2936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615" name="Text Box 41"/>
          <p:cNvSpPr txBox="1">
            <a:spLocks noChangeArrowheads="1"/>
          </p:cNvSpPr>
          <p:nvPr/>
        </p:nvSpPr>
        <p:spPr bwMode="auto">
          <a:xfrm>
            <a:off x="3530600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616" name="Text Box 42"/>
          <p:cNvSpPr txBox="1">
            <a:spLocks noChangeArrowheads="1"/>
          </p:cNvSpPr>
          <p:nvPr/>
        </p:nvSpPr>
        <p:spPr bwMode="auto">
          <a:xfrm>
            <a:off x="17018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617" name="Text Box 43"/>
          <p:cNvSpPr txBox="1">
            <a:spLocks noChangeArrowheads="1"/>
          </p:cNvSpPr>
          <p:nvPr/>
        </p:nvSpPr>
        <p:spPr bwMode="auto">
          <a:xfrm>
            <a:off x="23114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618" name="Text Box 44"/>
          <p:cNvSpPr txBox="1">
            <a:spLocks noChangeArrowheads="1"/>
          </p:cNvSpPr>
          <p:nvPr/>
        </p:nvSpPr>
        <p:spPr bwMode="auto">
          <a:xfrm>
            <a:off x="35464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619" name="Text Box 45"/>
          <p:cNvSpPr txBox="1">
            <a:spLocks noChangeArrowheads="1"/>
          </p:cNvSpPr>
          <p:nvPr/>
        </p:nvSpPr>
        <p:spPr bwMode="auto">
          <a:xfrm>
            <a:off x="29368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620" name="Line 46"/>
          <p:cNvSpPr>
            <a:spLocks noChangeShapeType="1"/>
          </p:cNvSpPr>
          <p:nvPr/>
        </p:nvSpPr>
        <p:spPr bwMode="auto">
          <a:xfrm>
            <a:off x="30892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47"/>
          <p:cNvSpPr>
            <a:spLocks noChangeShapeType="1"/>
          </p:cNvSpPr>
          <p:nvPr/>
        </p:nvSpPr>
        <p:spPr bwMode="auto">
          <a:xfrm flipH="1">
            <a:off x="2479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Line 48"/>
          <p:cNvSpPr>
            <a:spLocks noChangeShapeType="1"/>
          </p:cNvSpPr>
          <p:nvPr/>
        </p:nvSpPr>
        <p:spPr bwMode="auto">
          <a:xfrm>
            <a:off x="3089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3" name="Line 49"/>
          <p:cNvSpPr>
            <a:spLocks noChangeShapeType="1"/>
          </p:cNvSpPr>
          <p:nvPr/>
        </p:nvSpPr>
        <p:spPr bwMode="auto">
          <a:xfrm flipH="1">
            <a:off x="1870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4" name="Line 50"/>
          <p:cNvSpPr>
            <a:spLocks noChangeShapeType="1"/>
          </p:cNvSpPr>
          <p:nvPr/>
        </p:nvSpPr>
        <p:spPr bwMode="auto">
          <a:xfrm>
            <a:off x="2479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5" name="Line 51"/>
          <p:cNvSpPr>
            <a:spLocks noChangeShapeType="1"/>
          </p:cNvSpPr>
          <p:nvPr/>
        </p:nvSpPr>
        <p:spPr bwMode="auto">
          <a:xfrm>
            <a:off x="3089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52"/>
          <p:cNvSpPr>
            <a:spLocks noChangeShapeType="1"/>
          </p:cNvSpPr>
          <p:nvPr/>
        </p:nvSpPr>
        <p:spPr bwMode="auto">
          <a:xfrm>
            <a:off x="30892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Text Box 53"/>
          <p:cNvSpPr txBox="1">
            <a:spLocks noChangeArrowheads="1"/>
          </p:cNvSpPr>
          <p:nvPr/>
        </p:nvSpPr>
        <p:spPr bwMode="auto">
          <a:xfrm>
            <a:off x="23114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628" name="Text Box 55"/>
          <p:cNvSpPr txBox="1">
            <a:spLocks noChangeArrowheads="1"/>
          </p:cNvSpPr>
          <p:nvPr/>
        </p:nvSpPr>
        <p:spPr bwMode="auto">
          <a:xfrm>
            <a:off x="62896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629" name="Text Box 56"/>
          <p:cNvSpPr txBox="1">
            <a:spLocks noChangeArrowheads="1"/>
          </p:cNvSpPr>
          <p:nvPr/>
        </p:nvSpPr>
        <p:spPr bwMode="auto">
          <a:xfrm>
            <a:off x="5680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630" name="Text Box 57"/>
          <p:cNvSpPr txBox="1">
            <a:spLocks noChangeArrowheads="1"/>
          </p:cNvSpPr>
          <p:nvPr/>
        </p:nvSpPr>
        <p:spPr bwMode="auto">
          <a:xfrm>
            <a:off x="6289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631" name="Text Box 58"/>
          <p:cNvSpPr txBox="1">
            <a:spLocks noChangeArrowheads="1"/>
          </p:cNvSpPr>
          <p:nvPr/>
        </p:nvSpPr>
        <p:spPr bwMode="auto">
          <a:xfrm>
            <a:off x="68834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632" name="Text Box 59"/>
          <p:cNvSpPr txBox="1">
            <a:spLocks noChangeArrowheads="1"/>
          </p:cNvSpPr>
          <p:nvPr/>
        </p:nvSpPr>
        <p:spPr bwMode="auto">
          <a:xfrm>
            <a:off x="50546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633" name="Text Box 60"/>
          <p:cNvSpPr txBox="1">
            <a:spLocks noChangeArrowheads="1"/>
          </p:cNvSpPr>
          <p:nvPr/>
        </p:nvSpPr>
        <p:spPr bwMode="auto">
          <a:xfrm>
            <a:off x="56642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634" name="Text Box 61"/>
          <p:cNvSpPr txBox="1">
            <a:spLocks noChangeArrowheads="1"/>
          </p:cNvSpPr>
          <p:nvPr/>
        </p:nvSpPr>
        <p:spPr bwMode="auto">
          <a:xfrm>
            <a:off x="68992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635" name="Text Box 62"/>
          <p:cNvSpPr txBox="1">
            <a:spLocks noChangeArrowheads="1"/>
          </p:cNvSpPr>
          <p:nvPr/>
        </p:nvSpPr>
        <p:spPr bwMode="auto">
          <a:xfrm>
            <a:off x="62896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636" name="Line 63"/>
          <p:cNvSpPr>
            <a:spLocks noChangeShapeType="1"/>
          </p:cNvSpPr>
          <p:nvPr/>
        </p:nvSpPr>
        <p:spPr bwMode="auto">
          <a:xfrm>
            <a:off x="64420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7" name="Line 64"/>
          <p:cNvSpPr>
            <a:spLocks noChangeShapeType="1"/>
          </p:cNvSpPr>
          <p:nvPr/>
        </p:nvSpPr>
        <p:spPr bwMode="auto">
          <a:xfrm flipH="1">
            <a:off x="5832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8" name="Line 65"/>
          <p:cNvSpPr>
            <a:spLocks noChangeShapeType="1"/>
          </p:cNvSpPr>
          <p:nvPr/>
        </p:nvSpPr>
        <p:spPr bwMode="auto">
          <a:xfrm>
            <a:off x="6442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9" name="Line 66"/>
          <p:cNvSpPr>
            <a:spLocks noChangeShapeType="1"/>
          </p:cNvSpPr>
          <p:nvPr/>
        </p:nvSpPr>
        <p:spPr bwMode="auto">
          <a:xfrm flipH="1">
            <a:off x="5222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0" name="Line 67"/>
          <p:cNvSpPr>
            <a:spLocks noChangeShapeType="1"/>
          </p:cNvSpPr>
          <p:nvPr/>
        </p:nvSpPr>
        <p:spPr bwMode="auto">
          <a:xfrm>
            <a:off x="5832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1" name="Line 68"/>
          <p:cNvSpPr>
            <a:spLocks noChangeShapeType="1"/>
          </p:cNvSpPr>
          <p:nvPr/>
        </p:nvSpPr>
        <p:spPr bwMode="auto">
          <a:xfrm>
            <a:off x="6442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2" name="Line 69"/>
          <p:cNvSpPr>
            <a:spLocks noChangeShapeType="1"/>
          </p:cNvSpPr>
          <p:nvPr/>
        </p:nvSpPr>
        <p:spPr bwMode="auto">
          <a:xfrm>
            <a:off x="64420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Text Box 70"/>
          <p:cNvSpPr txBox="1">
            <a:spLocks noChangeArrowheads="1"/>
          </p:cNvSpPr>
          <p:nvPr/>
        </p:nvSpPr>
        <p:spPr bwMode="auto">
          <a:xfrm>
            <a:off x="56642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644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(13)</a:t>
            </a:r>
          </a:p>
        </p:txBody>
      </p:sp>
      <p:sp>
        <p:nvSpPr>
          <p:cNvPr id="24645" name="Text Box 72"/>
          <p:cNvSpPr txBox="1">
            <a:spLocks noChangeArrowheads="1"/>
          </p:cNvSpPr>
          <p:nvPr/>
        </p:nvSpPr>
        <p:spPr bwMode="auto">
          <a:xfrm>
            <a:off x="7772400" y="25908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(14)</a:t>
            </a:r>
          </a:p>
        </p:txBody>
      </p:sp>
      <p:sp>
        <p:nvSpPr>
          <p:cNvPr id="24646" name="Text Box 73"/>
          <p:cNvSpPr txBox="1">
            <a:spLocks noChangeArrowheads="1"/>
          </p:cNvSpPr>
          <p:nvPr/>
        </p:nvSpPr>
        <p:spPr bwMode="auto">
          <a:xfrm>
            <a:off x="533400" y="51054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(15)</a:t>
            </a:r>
          </a:p>
        </p:txBody>
      </p:sp>
      <p:sp>
        <p:nvSpPr>
          <p:cNvPr id="24647" name="Text Box 74"/>
          <p:cNvSpPr txBox="1">
            <a:spLocks noChangeArrowheads="1"/>
          </p:cNvSpPr>
          <p:nvPr/>
        </p:nvSpPr>
        <p:spPr bwMode="auto">
          <a:xfrm>
            <a:off x="7848600" y="51054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1CB479-F5E7-45E9-98E6-EB72D76AB086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60198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Postorder Traversal</a:t>
            </a:r>
            <a:br>
              <a:rPr lang="en-US" sz="2800" smtClean="0"/>
            </a:br>
            <a:r>
              <a:rPr lang="en-US" sz="2800" smtClean="0"/>
              <a:t>Calculating Size of Directory</a:t>
            </a:r>
          </a:p>
        </p:txBody>
      </p:sp>
      <p:pic>
        <p:nvPicPr>
          <p:cNvPr id="25604" name="Picture 3" descr="fig04_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674938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4" descr="fig04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5334000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5" descr="fig04_0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52578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6B32B-7C12-4275-B9C8-5D5E04E155E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Levelorder Traversal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Visit all vertices in level, starting with level 0 and increasing</a:t>
            </a:r>
          </a:p>
          <a:p>
            <a:pPr eaLnBrk="1" hangingPunct="1"/>
            <a:r>
              <a:rPr lang="en-US" dirty="0" smtClean="0"/>
              <a:t>How to implement </a:t>
            </a:r>
            <a:r>
              <a:rPr lang="en-US" dirty="0" err="1" smtClean="0"/>
              <a:t>levelorder</a:t>
            </a:r>
            <a:r>
              <a:rPr lang="en-US" dirty="0" smtClean="0"/>
              <a:t> </a:t>
            </a:r>
            <a:r>
              <a:rPr lang="en-US" dirty="0" smtClean="0"/>
              <a:t>traversal</a:t>
            </a:r>
          </a:p>
          <a:p>
            <a:pPr lvl="1" eaLnBrk="1" hangingPunct="1"/>
            <a:r>
              <a:rPr lang="en-US" dirty="0" smtClean="0"/>
              <a:t>AKA </a:t>
            </a:r>
            <a:r>
              <a:rPr lang="en-US" smtClean="0"/>
              <a:t>breadth-first traversal</a:t>
            </a:r>
            <a:endParaRPr lang="en-US" smtClean="0"/>
          </a:p>
          <a:p>
            <a:pPr lvl="1" eaLnBrk="1" hangingPunct="1"/>
            <a:r>
              <a:rPr lang="en-US" dirty="0" smtClean="0"/>
              <a:t>Breadth-first search</a:t>
            </a:r>
          </a:p>
          <a:p>
            <a:pPr lvl="2" eaLnBrk="1" hangingPunct="1"/>
            <a:r>
              <a:rPr lang="en-US" dirty="0" smtClean="0"/>
              <a:t>Begin at root</a:t>
            </a:r>
          </a:p>
          <a:p>
            <a:pPr lvl="2" eaLnBrk="1" hangingPunct="1"/>
            <a:r>
              <a:rPr lang="en-US" dirty="0" smtClean="0"/>
              <a:t>Visit vertex on </a:t>
            </a:r>
            <a:r>
              <a:rPr lang="en-US" dirty="0" smtClean="0">
                <a:solidFill>
                  <a:srgbClr val="0000FF"/>
                </a:solidFill>
              </a:rPr>
              <a:t>departure</a:t>
            </a:r>
          </a:p>
          <a:p>
            <a:pPr eaLnBrk="1" hangingPunct="1"/>
            <a:r>
              <a:rPr lang="en-US" dirty="0" smtClean="0"/>
              <a:t>Only practical implementation is queue-based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58E0C7-BDAA-40EB-9712-BB6989FE20FC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Levelorder Traversal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55875" y="167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9462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5558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1496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208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9304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1654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5558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7082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2098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708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1489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098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2708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27082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19304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668" name="Text Box 21"/>
          <p:cNvSpPr txBox="1">
            <a:spLocks noChangeArrowheads="1"/>
          </p:cNvSpPr>
          <p:nvPr/>
        </p:nvSpPr>
        <p:spPr bwMode="auto">
          <a:xfrm>
            <a:off x="5908675" y="175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5299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670" name="Text Box 23"/>
          <p:cNvSpPr txBox="1">
            <a:spLocks noChangeArrowheads="1"/>
          </p:cNvSpPr>
          <p:nvPr/>
        </p:nvSpPr>
        <p:spPr bwMode="auto">
          <a:xfrm>
            <a:off x="5908675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65024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46736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52832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674" name="Text Box 27"/>
          <p:cNvSpPr txBox="1">
            <a:spLocks noChangeArrowheads="1"/>
          </p:cNvSpPr>
          <p:nvPr/>
        </p:nvSpPr>
        <p:spPr bwMode="auto">
          <a:xfrm>
            <a:off x="65182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675" name="Text Box 28"/>
          <p:cNvSpPr txBox="1">
            <a:spLocks noChangeArrowheads="1"/>
          </p:cNvSpPr>
          <p:nvPr/>
        </p:nvSpPr>
        <p:spPr bwMode="auto">
          <a:xfrm>
            <a:off x="59086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676" name="Line 29"/>
          <p:cNvSpPr>
            <a:spLocks noChangeShapeType="1"/>
          </p:cNvSpPr>
          <p:nvPr/>
        </p:nvSpPr>
        <p:spPr bwMode="auto">
          <a:xfrm>
            <a:off x="60610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30"/>
          <p:cNvSpPr>
            <a:spLocks noChangeShapeType="1"/>
          </p:cNvSpPr>
          <p:nvPr/>
        </p:nvSpPr>
        <p:spPr bwMode="auto">
          <a:xfrm flipH="1">
            <a:off x="5451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1"/>
          <p:cNvSpPr>
            <a:spLocks noChangeShapeType="1"/>
          </p:cNvSpPr>
          <p:nvPr/>
        </p:nvSpPr>
        <p:spPr bwMode="auto">
          <a:xfrm>
            <a:off x="6061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2"/>
          <p:cNvSpPr>
            <a:spLocks noChangeShapeType="1"/>
          </p:cNvSpPr>
          <p:nvPr/>
        </p:nvSpPr>
        <p:spPr bwMode="auto">
          <a:xfrm flipH="1">
            <a:off x="4841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3"/>
          <p:cNvSpPr>
            <a:spLocks noChangeShapeType="1"/>
          </p:cNvSpPr>
          <p:nvPr/>
        </p:nvSpPr>
        <p:spPr bwMode="auto">
          <a:xfrm>
            <a:off x="5451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4"/>
          <p:cNvSpPr>
            <a:spLocks noChangeShapeType="1"/>
          </p:cNvSpPr>
          <p:nvPr/>
        </p:nvSpPr>
        <p:spPr bwMode="auto">
          <a:xfrm>
            <a:off x="6061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5"/>
          <p:cNvSpPr>
            <a:spLocks noChangeShapeType="1"/>
          </p:cNvSpPr>
          <p:nvPr/>
        </p:nvSpPr>
        <p:spPr bwMode="auto">
          <a:xfrm>
            <a:off x="60610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6"/>
          <p:cNvSpPr txBox="1">
            <a:spLocks noChangeArrowheads="1"/>
          </p:cNvSpPr>
          <p:nvPr/>
        </p:nvSpPr>
        <p:spPr bwMode="auto">
          <a:xfrm>
            <a:off x="52832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684" name="Text Box 38"/>
          <p:cNvSpPr txBox="1">
            <a:spLocks noChangeArrowheads="1"/>
          </p:cNvSpPr>
          <p:nvPr/>
        </p:nvSpPr>
        <p:spPr bwMode="auto">
          <a:xfrm>
            <a:off x="2555875" y="4114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685" name="Text Box 39"/>
          <p:cNvSpPr txBox="1">
            <a:spLocks noChangeArrowheads="1"/>
          </p:cNvSpPr>
          <p:nvPr/>
        </p:nvSpPr>
        <p:spPr bwMode="auto">
          <a:xfrm>
            <a:off x="1946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686" name="Text Box 40"/>
          <p:cNvSpPr txBox="1">
            <a:spLocks noChangeArrowheads="1"/>
          </p:cNvSpPr>
          <p:nvPr/>
        </p:nvSpPr>
        <p:spPr bwMode="auto">
          <a:xfrm>
            <a:off x="2555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687" name="Text Box 41"/>
          <p:cNvSpPr txBox="1">
            <a:spLocks noChangeArrowheads="1"/>
          </p:cNvSpPr>
          <p:nvPr/>
        </p:nvSpPr>
        <p:spPr bwMode="auto">
          <a:xfrm>
            <a:off x="31496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688" name="Text Box 42"/>
          <p:cNvSpPr txBox="1">
            <a:spLocks noChangeArrowheads="1"/>
          </p:cNvSpPr>
          <p:nvPr/>
        </p:nvSpPr>
        <p:spPr bwMode="auto">
          <a:xfrm>
            <a:off x="1320800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689" name="Text Box 43"/>
          <p:cNvSpPr txBox="1">
            <a:spLocks noChangeArrowheads="1"/>
          </p:cNvSpPr>
          <p:nvPr/>
        </p:nvSpPr>
        <p:spPr bwMode="auto">
          <a:xfrm>
            <a:off x="1930400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690" name="Text Box 44"/>
          <p:cNvSpPr txBox="1">
            <a:spLocks noChangeArrowheads="1"/>
          </p:cNvSpPr>
          <p:nvPr/>
        </p:nvSpPr>
        <p:spPr bwMode="auto">
          <a:xfrm>
            <a:off x="31654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691" name="Text Box 45"/>
          <p:cNvSpPr txBox="1">
            <a:spLocks noChangeArrowheads="1"/>
          </p:cNvSpPr>
          <p:nvPr/>
        </p:nvSpPr>
        <p:spPr bwMode="auto">
          <a:xfrm>
            <a:off x="25558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692" name="Line 46"/>
          <p:cNvSpPr>
            <a:spLocks noChangeShapeType="1"/>
          </p:cNvSpPr>
          <p:nvPr/>
        </p:nvSpPr>
        <p:spPr bwMode="auto">
          <a:xfrm>
            <a:off x="27082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3" name="Line 47"/>
          <p:cNvSpPr>
            <a:spLocks noChangeShapeType="1"/>
          </p:cNvSpPr>
          <p:nvPr/>
        </p:nvSpPr>
        <p:spPr bwMode="auto">
          <a:xfrm flipH="1">
            <a:off x="2098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4" name="Line 48"/>
          <p:cNvSpPr>
            <a:spLocks noChangeShapeType="1"/>
          </p:cNvSpPr>
          <p:nvPr/>
        </p:nvSpPr>
        <p:spPr bwMode="auto">
          <a:xfrm>
            <a:off x="2708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5" name="Line 49"/>
          <p:cNvSpPr>
            <a:spLocks noChangeShapeType="1"/>
          </p:cNvSpPr>
          <p:nvPr/>
        </p:nvSpPr>
        <p:spPr bwMode="auto">
          <a:xfrm flipH="1">
            <a:off x="1489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6" name="Line 50"/>
          <p:cNvSpPr>
            <a:spLocks noChangeShapeType="1"/>
          </p:cNvSpPr>
          <p:nvPr/>
        </p:nvSpPr>
        <p:spPr bwMode="auto">
          <a:xfrm>
            <a:off x="2098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7" name="Line 51"/>
          <p:cNvSpPr>
            <a:spLocks noChangeShapeType="1"/>
          </p:cNvSpPr>
          <p:nvPr/>
        </p:nvSpPr>
        <p:spPr bwMode="auto">
          <a:xfrm>
            <a:off x="2708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8" name="Line 52"/>
          <p:cNvSpPr>
            <a:spLocks noChangeShapeType="1"/>
          </p:cNvSpPr>
          <p:nvPr/>
        </p:nvSpPr>
        <p:spPr bwMode="auto">
          <a:xfrm>
            <a:off x="27082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Text Box 53"/>
          <p:cNvSpPr txBox="1">
            <a:spLocks noChangeArrowheads="1"/>
          </p:cNvSpPr>
          <p:nvPr/>
        </p:nvSpPr>
        <p:spPr bwMode="auto">
          <a:xfrm>
            <a:off x="19304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700" name="Text Box 55"/>
          <p:cNvSpPr txBox="1">
            <a:spLocks noChangeArrowheads="1"/>
          </p:cNvSpPr>
          <p:nvPr/>
        </p:nvSpPr>
        <p:spPr bwMode="auto">
          <a:xfrm>
            <a:off x="59086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701" name="Text Box 56"/>
          <p:cNvSpPr txBox="1">
            <a:spLocks noChangeArrowheads="1"/>
          </p:cNvSpPr>
          <p:nvPr/>
        </p:nvSpPr>
        <p:spPr bwMode="auto">
          <a:xfrm>
            <a:off x="5299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702" name="Text Box 57"/>
          <p:cNvSpPr txBox="1">
            <a:spLocks noChangeArrowheads="1"/>
          </p:cNvSpPr>
          <p:nvPr/>
        </p:nvSpPr>
        <p:spPr bwMode="auto">
          <a:xfrm>
            <a:off x="5908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703" name="Text Box 58"/>
          <p:cNvSpPr txBox="1">
            <a:spLocks noChangeArrowheads="1"/>
          </p:cNvSpPr>
          <p:nvPr/>
        </p:nvSpPr>
        <p:spPr bwMode="auto">
          <a:xfrm>
            <a:off x="65024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704" name="Text Box 59"/>
          <p:cNvSpPr txBox="1">
            <a:spLocks noChangeArrowheads="1"/>
          </p:cNvSpPr>
          <p:nvPr/>
        </p:nvSpPr>
        <p:spPr bwMode="auto">
          <a:xfrm>
            <a:off x="4673600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705" name="Text Box 60"/>
          <p:cNvSpPr txBox="1">
            <a:spLocks noChangeArrowheads="1"/>
          </p:cNvSpPr>
          <p:nvPr/>
        </p:nvSpPr>
        <p:spPr bwMode="auto">
          <a:xfrm>
            <a:off x="5283200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706" name="Text Box 61"/>
          <p:cNvSpPr txBox="1">
            <a:spLocks noChangeArrowheads="1"/>
          </p:cNvSpPr>
          <p:nvPr/>
        </p:nvSpPr>
        <p:spPr bwMode="auto">
          <a:xfrm>
            <a:off x="65182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707" name="Text Box 62"/>
          <p:cNvSpPr txBox="1">
            <a:spLocks noChangeArrowheads="1"/>
          </p:cNvSpPr>
          <p:nvPr/>
        </p:nvSpPr>
        <p:spPr bwMode="auto">
          <a:xfrm>
            <a:off x="59086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708" name="Line 63"/>
          <p:cNvSpPr>
            <a:spLocks noChangeShapeType="1"/>
          </p:cNvSpPr>
          <p:nvPr/>
        </p:nvSpPr>
        <p:spPr bwMode="auto">
          <a:xfrm>
            <a:off x="60610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9" name="Line 64"/>
          <p:cNvSpPr>
            <a:spLocks noChangeShapeType="1"/>
          </p:cNvSpPr>
          <p:nvPr/>
        </p:nvSpPr>
        <p:spPr bwMode="auto">
          <a:xfrm flipH="1">
            <a:off x="5451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0" name="Line 65"/>
          <p:cNvSpPr>
            <a:spLocks noChangeShapeType="1"/>
          </p:cNvSpPr>
          <p:nvPr/>
        </p:nvSpPr>
        <p:spPr bwMode="auto">
          <a:xfrm>
            <a:off x="6061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1" name="Line 66"/>
          <p:cNvSpPr>
            <a:spLocks noChangeShapeType="1"/>
          </p:cNvSpPr>
          <p:nvPr/>
        </p:nvSpPr>
        <p:spPr bwMode="auto">
          <a:xfrm flipH="1">
            <a:off x="4841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2" name="Line 67"/>
          <p:cNvSpPr>
            <a:spLocks noChangeShapeType="1"/>
          </p:cNvSpPr>
          <p:nvPr/>
        </p:nvSpPr>
        <p:spPr bwMode="auto">
          <a:xfrm>
            <a:off x="5451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3" name="Line 68"/>
          <p:cNvSpPr>
            <a:spLocks noChangeShapeType="1"/>
          </p:cNvSpPr>
          <p:nvPr/>
        </p:nvSpPr>
        <p:spPr bwMode="auto">
          <a:xfrm>
            <a:off x="6061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4" name="Line 69"/>
          <p:cNvSpPr>
            <a:spLocks noChangeShapeType="1"/>
          </p:cNvSpPr>
          <p:nvPr/>
        </p:nvSpPr>
        <p:spPr bwMode="auto">
          <a:xfrm>
            <a:off x="60610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5" name="Text Box 70"/>
          <p:cNvSpPr txBox="1">
            <a:spLocks noChangeArrowheads="1"/>
          </p:cNvSpPr>
          <p:nvPr/>
        </p:nvSpPr>
        <p:spPr bwMode="auto">
          <a:xfrm>
            <a:off x="52832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716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27717" name="Text Box 72"/>
          <p:cNvSpPr txBox="1">
            <a:spLocks noChangeArrowheads="1"/>
          </p:cNvSpPr>
          <p:nvPr/>
        </p:nvSpPr>
        <p:spPr bwMode="auto">
          <a:xfrm>
            <a:off x="7543800" y="2590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27718" name="Text Box 73"/>
          <p:cNvSpPr txBox="1">
            <a:spLocks noChangeArrowheads="1"/>
          </p:cNvSpPr>
          <p:nvPr/>
        </p:nvSpPr>
        <p:spPr bwMode="auto">
          <a:xfrm>
            <a:off x="533400" y="4724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  <p:sp>
        <p:nvSpPr>
          <p:cNvPr id="27719" name="Text Box 74"/>
          <p:cNvSpPr txBox="1">
            <a:spLocks noChangeArrowheads="1"/>
          </p:cNvSpPr>
          <p:nvPr/>
        </p:nvSpPr>
        <p:spPr bwMode="auto">
          <a:xfrm>
            <a:off x="7543800" y="5105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D7D23-39E5-46ED-BEB4-4FB3D27556FA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Levelorder Traversal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936875" y="167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3272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9368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530600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7018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3114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35464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9368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0892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2479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3089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870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479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3089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30892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23114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692" name="Text Box 21"/>
          <p:cNvSpPr txBox="1">
            <a:spLocks noChangeArrowheads="1"/>
          </p:cNvSpPr>
          <p:nvPr/>
        </p:nvSpPr>
        <p:spPr bwMode="auto">
          <a:xfrm>
            <a:off x="6289675" y="175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693" name="Text Box 22"/>
          <p:cNvSpPr txBox="1">
            <a:spLocks noChangeArrowheads="1"/>
          </p:cNvSpPr>
          <p:nvPr/>
        </p:nvSpPr>
        <p:spPr bwMode="auto">
          <a:xfrm>
            <a:off x="5680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694" name="Text Box 23"/>
          <p:cNvSpPr txBox="1">
            <a:spLocks noChangeArrowheads="1"/>
          </p:cNvSpPr>
          <p:nvPr/>
        </p:nvSpPr>
        <p:spPr bwMode="auto">
          <a:xfrm>
            <a:off x="62896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6883400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696" name="Text Box 25"/>
          <p:cNvSpPr txBox="1">
            <a:spLocks noChangeArrowheads="1"/>
          </p:cNvSpPr>
          <p:nvPr/>
        </p:nvSpPr>
        <p:spPr bwMode="auto">
          <a:xfrm>
            <a:off x="50546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697" name="Text Box 26"/>
          <p:cNvSpPr txBox="1">
            <a:spLocks noChangeArrowheads="1"/>
          </p:cNvSpPr>
          <p:nvPr/>
        </p:nvSpPr>
        <p:spPr bwMode="auto">
          <a:xfrm>
            <a:off x="56642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698" name="Text Box 27"/>
          <p:cNvSpPr txBox="1">
            <a:spLocks noChangeArrowheads="1"/>
          </p:cNvSpPr>
          <p:nvPr/>
        </p:nvSpPr>
        <p:spPr bwMode="auto">
          <a:xfrm>
            <a:off x="68992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699" name="Text Box 28"/>
          <p:cNvSpPr txBox="1">
            <a:spLocks noChangeArrowheads="1"/>
          </p:cNvSpPr>
          <p:nvPr/>
        </p:nvSpPr>
        <p:spPr bwMode="auto">
          <a:xfrm>
            <a:off x="62896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700" name="Line 29"/>
          <p:cNvSpPr>
            <a:spLocks noChangeShapeType="1"/>
          </p:cNvSpPr>
          <p:nvPr/>
        </p:nvSpPr>
        <p:spPr bwMode="auto">
          <a:xfrm>
            <a:off x="64420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30"/>
          <p:cNvSpPr>
            <a:spLocks noChangeShapeType="1"/>
          </p:cNvSpPr>
          <p:nvPr/>
        </p:nvSpPr>
        <p:spPr bwMode="auto">
          <a:xfrm flipH="1">
            <a:off x="5832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1"/>
          <p:cNvSpPr>
            <a:spLocks noChangeShapeType="1"/>
          </p:cNvSpPr>
          <p:nvPr/>
        </p:nvSpPr>
        <p:spPr bwMode="auto">
          <a:xfrm>
            <a:off x="6442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2"/>
          <p:cNvSpPr>
            <a:spLocks noChangeShapeType="1"/>
          </p:cNvSpPr>
          <p:nvPr/>
        </p:nvSpPr>
        <p:spPr bwMode="auto">
          <a:xfrm flipH="1">
            <a:off x="5222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3"/>
          <p:cNvSpPr>
            <a:spLocks noChangeShapeType="1"/>
          </p:cNvSpPr>
          <p:nvPr/>
        </p:nvSpPr>
        <p:spPr bwMode="auto">
          <a:xfrm>
            <a:off x="5832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4"/>
          <p:cNvSpPr>
            <a:spLocks noChangeShapeType="1"/>
          </p:cNvSpPr>
          <p:nvPr/>
        </p:nvSpPr>
        <p:spPr bwMode="auto">
          <a:xfrm>
            <a:off x="6442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5"/>
          <p:cNvSpPr>
            <a:spLocks noChangeShapeType="1"/>
          </p:cNvSpPr>
          <p:nvPr/>
        </p:nvSpPr>
        <p:spPr bwMode="auto">
          <a:xfrm>
            <a:off x="64420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6"/>
          <p:cNvSpPr txBox="1">
            <a:spLocks noChangeArrowheads="1"/>
          </p:cNvSpPr>
          <p:nvPr/>
        </p:nvSpPr>
        <p:spPr bwMode="auto">
          <a:xfrm>
            <a:off x="56642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708" name="Text Box 38"/>
          <p:cNvSpPr txBox="1">
            <a:spLocks noChangeArrowheads="1"/>
          </p:cNvSpPr>
          <p:nvPr/>
        </p:nvSpPr>
        <p:spPr bwMode="auto">
          <a:xfrm>
            <a:off x="2936875" y="4114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709" name="Text Box 39"/>
          <p:cNvSpPr txBox="1">
            <a:spLocks noChangeArrowheads="1"/>
          </p:cNvSpPr>
          <p:nvPr/>
        </p:nvSpPr>
        <p:spPr bwMode="auto">
          <a:xfrm>
            <a:off x="2327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710" name="Text Box 40"/>
          <p:cNvSpPr txBox="1">
            <a:spLocks noChangeArrowheads="1"/>
          </p:cNvSpPr>
          <p:nvPr/>
        </p:nvSpPr>
        <p:spPr bwMode="auto">
          <a:xfrm>
            <a:off x="2936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711" name="Text Box 41"/>
          <p:cNvSpPr txBox="1">
            <a:spLocks noChangeArrowheads="1"/>
          </p:cNvSpPr>
          <p:nvPr/>
        </p:nvSpPr>
        <p:spPr bwMode="auto">
          <a:xfrm>
            <a:off x="3530600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712" name="Text Box 42"/>
          <p:cNvSpPr txBox="1">
            <a:spLocks noChangeArrowheads="1"/>
          </p:cNvSpPr>
          <p:nvPr/>
        </p:nvSpPr>
        <p:spPr bwMode="auto">
          <a:xfrm>
            <a:off x="17018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713" name="Text Box 43"/>
          <p:cNvSpPr txBox="1">
            <a:spLocks noChangeArrowheads="1"/>
          </p:cNvSpPr>
          <p:nvPr/>
        </p:nvSpPr>
        <p:spPr bwMode="auto">
          <a:xfrm>
            <a:off x="23114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714" name="Text Box 44"/>
          <p:cNvSpPr txBox="1">
            <a:spLocks noChangeArrowheads="1"/>
          </p:cNvSpPr>
          <p:nvPr/>
        </p:nvSpPr>
        <p:spPr bwMode="auto">
          <a:xfrm>
            <a:off x="35464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715" name="Text Box 45"/>
          <p:cNvSpPr txBox="1">
            <a:spLocks noChangeArrowheads="1"/>
          </p:cNvSpPr>
          <p:nvPr/>
        </p:nvSpPr>
        <p:spPr bwMode="auto">
          <a:xfrm>
            <a:off x="29368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716" name="Line 46"/>
          <p:cNvSpPr>
            <a:spLocks noChangeShapeType="1"/>
          </p:cNvSpPr>
          <p:nvPr/>
        </p:nvSpPr>
        <p:spPr bwMode="auto">
          <a:xfrm>
            <a:off x="30892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7" name="Line 47"/>
          <p:cNvSpPr>
            <a:spLocks noChangeShapeType="1"/>
          </p:cNvSpPr>
          <p:nvPr/>
        </p:nvSpPr>
        <p:spPr bwMode="auto">
          <a:xfrm flipH="1">
            <a:off x="2479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8"/>
          <p:cNvSpPr>
            <a:spLocks noChangeShapeType="1"/>
          </p:cNvSpPr>
          <p:nvPr/>
        </p:nvSpPr>
        <p:spPr bwMode="auto">
          <a:xfrm>
            <a:off x="3089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9"/>
          <p:cNvSpPr>
            <a:spLocks noChangeShapeType="1"/>
          </p:cNvSpPr>
          <p:nvPr/>
        </p:nvSpPr>
        <p:spPr bwMode="auto">
          <a:xfrm flipH="1">
            <a:off x="1870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50"/>
          <p:cNvSpPr>
            <a:spLocks noChangeShapeType="1"/>
          </p:cNvSpPr>
          <p:nvPr/>
        </p:nvSpPr>
        <p:spPr bwMode="auto">
          <a:xfrm>
            <a:off x="2479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51"/>
          <p:cNvSpPr>
            <a:spLocks noChangeShapeType="1"/>
          </p:cNvSpPr>
          <p:nvPr/>
        </p:nvSpPr>
        <p:spPr bwMode="auto">
          <a:xfrm>
            <a:off x="3089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52"/>
          <p:cNvSpPr>
            <a:spLocks noChangeShapeType="1"/>
          </p:cNvSpPr>
          <p:nvPr/>
        </p:nvSpPr>
        <p:spPr bwMode="auto">
          <a:xfrm>
            <a:off x="30892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Text Box 53"/>
          <p:cNvSpPr txBox="1">
            <a:spLocks noChangeArrowheads="1"/>
          </p:cNvSpPr>
          <p:nvPr/>
        </p:nvSpPr>
        <p:spPr bwMode="auto">
          <a:xfrm>
            <a:off x="23114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724" name="Text Box 55"/>
          <p:cNvSpPr txBox="1">
            <a:spLocks noChangeArrowheads="1"/>
          </p:cNvSpPr>
          <p:nvPr/>
        </p:nvSpPr>
        <p:spPr bwMode="auto">
          <a:xfrm>
            <a:off x="62896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725" name="Text Box 56"/>
          <p:cNvSpPr txBox="1">
            <a:spLocks noChangeArrowheads="1"/>
          </p:cNvSpPr>
          <p:nvPr/>
        </p:nvSpPr>
        <p:spPr bwMode="auto">
          <a:xfrm>
            <a:off x="5680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726" name="Text Box 57"/>
          <p:cNvSpPr txBox="1">
            <a:spLocks noChangeArrowheads="1"/>
          </p:cNvSpPr>
          <p:nvPr/>
        </p:nvSpPr>
        <p:spPr bwMode="auto">
          <a:xfrm>
            <a:off x="6289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727" name="Text Box 58"/>
          <p:cNvSpPr txBox="1">
            <a:spLocks noChangeArrowheads="1"/>
          </p:cNvSpPr>
          <p:nvPr/>
        </p:nvSpPr>
        <p:spPr bwMode="auto">
          <a:xfrm>
            <a:off x="68834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728" name="Text Box 59"/>
          <p:cNvSpPr txBox="1">
            <a:spLocks noChangeArrowheads="1"/>
          </p:cNvSpPr>
          <p:nvPr/>
        </p:nvSpPr>
        <p:spPr bwMode="auto">
          <a:xfrm>
            <a:off x="50546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729" name="Text Box 60"/>
          <p:cNvSpPr txBox="1">
            <a:spLocks noChangeArrowheads="1"/>
          </p:cNvSpPr>
          <p:nvPr/>
        </p:nvSpPr>
        <p:spPr bwMode="auto">
          <a:xfrm>
            <a:off x="56642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730" name="Text Box 61"/>
          <p:cNvSpPr txBox="1">
            <a:spLocks noChangeArrowheads="1"/>
          </p:cNvSpPr>
          <p:nvPr/>
        </p:nvSpPr>
        <p:spPr bwMode="auto">
          <a:xfrm>
            <a:off x="68992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731" name="Text Box 62"/>
          <p:cNvSpPr txBox="1">
            <a:spLocks noChangeArrowheads="1"/>
          </p:cNvSpPr>
          <p:nvPr/>
        </p:nvSpPr>
        <p:spPr bwMode="auto">
          <a:xfrm>
            <a:off x="62896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732" name="Line 63"/>
          <p:cNvSpPr>
            <a:spLocks noChangeShapeType="1"/>
          </p:cNvSpPr>
          <p:nvPr/>
        </p:nvSpPr>
        <p:spPr bwMode="auto">
          <a:xfrm>
            <a:off x="64420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3" name="Line 64"/>
          <p:cNvSpPr>
            <a:spLocks noChangeShapeType="1"/>
          </p:cNvSpPr>
          <p:nvPr/>
        </p:nvSpPr>
        <p:spPr bwMode="auto">
          <a:xfrm flipH="1">
            <a:off x="5832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4" name="Line 65"/>
          <p:cNvSpPr>
            <a:spLocks noChangeShapeType="1"/>
          </p:cNvSpPr>
          <p:nvPr/>
        </p:nvSpPr>
        <p:spPr bwMode="auto">
          <a:xfrm>
            <a:off x="6442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5" name="Line 66"/>
          <p:cNvSpPr>
            <a:spLocks noChangeShapeType="1"/>
          </p:cNvSpPr>
          <p:nvPr/>
        </p:nvSpPr>
        <p:spPr bwMode="auto">
          <a:xfrm flipH="1">
            <a:off x="5222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6" name="Line 67"/>
          <p:cNvSpPr>
            <a:spLocks noChangeShapeType="1"/>
          </p:cNvSpPr>
          <p:nvPr/>
        </p:nvSpPr>
        <p:spPr bwMode="auto">
          <a:xfrm>
            <a:off x="5832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7" name="Line 68"/>
          <p:cNvSpPr>
            <a:spLocks noChangeShapeType="1"/>
          </p:cNvSpPr>
          <p:nvPr/>
        </p:nvSpPr>
        <p:spPr bwMode="auto">
          <a:xfrm>
            <a:off x="6442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8" name="Line 69"/>
          <p:cNvSpPr>
            <a:spLocks noChangeShapeType="1"/>
          </p:cNvSpPr>
          <p:nvPr/>
        </p:nvSpPr>
        <p:spPr bwMode="auto">
          <a:xfrm>
            <a:off x="64420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9" name="Text Box 70"/>
          <p:cNvSpPr txBox="1">
            <a:spLocks noChangeArrowheads="1"/>
          </p:cNvSpPr>
          <p:nvPr/>
        </p:nvSpPr>
        <p:spPr bwMode="auto">
          <a:xfrm>
            <a:off x="56642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740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(5)</a:t>
            </a:r>
          </a:p>
        </p:txBody>
      </p:sp>
      <p:sp>
        <p:nvSpPr>
          <p:cNvPr id="28741" name="Text Box 72"/>
          <p:cNvSpPr txBox="1">
            <a:spLocks noChangeArrowheads="1"/>
          </p:cNvSpPr>
          <p:nvPr/>
        </p:nvSpPr>
        <p:spPr bwMode="auto">
          <a:xfrm>
            <a:off x="7772400" y="2514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(6)</a:t>
            </a:r>
          </a:p>
        </p:txBody>
      </p:sp>
      <p:sp>
        <p:nvSpPr>
          <p:cNvPr id="28742" name="Text Box 73"/>
          <p:cNvSpPr txBox="1">
            <a:spLocks noChangeArrowheads="1"/>
          </p:cNvSpPr>
          <p:nvPr/>
        </p:nvSpPr>
        <p:spPr bwMode="auto">
          <a:xfrm>
            <a:off x="762000" y="4876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(7)</a:t>
            </a:r>
          </a:p>
        </p:txBody>
      </p:sp>
      <p:sp>
        <p:nvSpPr>
          <p:cNvPr id="28743" name="Text Box 74"/>
          <p:cNvSpPr txBox="1">
            <a:spLocks noChangeArrowheads="1"/>
          </p:cNvSpPr>
          <p:nvPr/>
        </p:nvSpPr>
        <p:spPr bwMode="auto">
          <a:xfrm>
            <a:off x="77724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1CB16-AA25-46D2-ADB4-2487720E1E7F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Traversal Orderings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Preorder:  depth-first search (possibly stack-based), visit on arrival</a:t>
            </a:r>
          </a:p>
          <a:p>
            <a:pPr eaLnBrk="1" hangingPunct="1"/>
            <a:r>
              <a:rPr lang="en-US" smtClean="0"/>
              <a:t>Postorder:  depth-first search (possibly stack-based), visit on departure</a:t>
            </a:r>
          </a:p>
          <a:p>
            <a:pPr eaLnBrk="1" hangingPunct="1"/>
            <a:r>
              <a:rPr lang="en-US" smtClean="0"/>
              <a:t>Levelorder:  breadth-first search (queue-based), visit on departure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37A1C-53BB-4B55-8143-C2A18BF8EE29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Sections 4.2 and 4.3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FD6AF-7AFD-4F5D-840D-C57BBF34E14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</a:t>
            </a:r>
          </a:p>
        </p:txBody>
      </p:sp>
      <p:sp>
        <p:nvSpPr>
          <p:cNvPr id="36903" name="Tree"/>
          <p:cNvSpPr>
            <a:spLocks noEditPoints="1" noChangeArrowheads="1"/>
          </p:cNvSpPr>
          <p:nvPr/>
        </p:nvSpPr>
        <p:spPr bwMode="auto">
          <a:xfrm>
            <a:off x="5486400" y="4419600"/>
            <a:ext cx="1809750" cy="1809750"/>
          </a:xfrm>
          <a:custGeom>
            <a:avLst/>
            <a:gdLst>
              <a:gd name="T0" fmla="*/ 904875 w 21600"/>
              <a:gd name="T1" fmla="*/ 0 h 21600"/>
              <a:gd name="T2" fmla="*/ 517036 w 21600"/>
              <a:gd name="T3" fmla="*/ 527844 h 21600"/>
              <a:gd name="T4" fmla="*/ 258560 w 21600"/>
              <a:gd name="T5" fmla="*/ 1055688 h 21600"/>
              <a:gd name="T6" fmla="*/ 0 w 21600"/>
              <a:gd name="T7" fmla="*/ 1583531 h 21600"/>
              <a:gd name="T8" fmla="*/ 1292714 w 21600"/>
              <a:gd name="T9" fmla="*/ 527844 h 21600"/>
              <a:gd name="T10" fmla="*/ 1551190 w 21600"/>
              <a:gd name="T11" fmla="*/ 1055688 h 21600"/>
              <a:gd name="T12" fmla="*/ 1809750 w 21600"/>
              <a:gd name="T13" fmla="*/ 1583531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660650" y="2016125"/>
            <a:ext cx="3073400" cy="2833688"/>
            <a:chOff x="1676" y="1635"/>
            <a:chExt cx="1936" cy="1785"/>
          </a:xfrm>
        </p:grpSpPr>
        <p:sp>
          <p:nvSpPr>
            <p:cNvPr id="4102" name="Text Box 3"/>
            <p:cNvSpPr txBox="1">
              <a:spLocks noChangeArrowheads="1"/>
            </p:cNvSpPr>
            <p:nvPr/>
          </p:nvSpPr>
          <p:spPr bwMode="auto">
            <a:xfrm rot="10800000" flipV="1">
              <a:off x="2454" y="3171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103" name="Text Box 4"/>
            <p:cNvSpPr txBox="1">
              <a:spLocks noChangeArrowheads="1"/>
            </p:cNvSpPr>
            <p:nvPr/>
          </p:nvSpPr>
          <p:spPr bwMode="auto">
            <a:xfrm>
              <a:off x="2070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4104" name="Text Box 5"/>
            <p:cNvSpPr txBox="1">
              <a:spLocks noChangeArrowheads="1"/>
            </p:cNvSpPr>
            <p:nvPr/>
          </p:nvSpPr>
          <p:spPr bwMode="auto">
            <a:xfrm rot="10800000" flipV="1">
              <a:off x="2454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105" name="Text Box 6"/>
            <p:cNvSpPr txBox="1">
              <a:spLocks noChangeArrowheads="1"/>
            </p:cNvSpPr>
            <p:nvPr/>
          </p:nvSpPr>
          <p:spPr bwMode="auto">
            <a:xfrm>
              <a:off x="2828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4106" name="Text Box 7"/>
            <p:cNvSpPr txBox="1">
              <a:spLocks noChangeArrowheads="1"/>
            </p:cNvSpPr>
            <p:nvPr/>
          </p:nvSpPr>
          <p:spPr bwMode="auto">
            <a:xfrm>
              <a:off x="1676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4107" name="Text Box 8"/>
            <p:cNvSpPr txBox="1">
              <a:spLocks noChangeArrowheads="1"/>
            </p:cNvSpPr>
            <p:nvPr/>
          </p:nvSpPr>
          <p:spPr bwMode="auto">
            <a:xfrm rot="10800000" flipV="1">
              <a:off x="2060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4108" name="Text Box 9"/>
            <p:cNvSpPr txBox="1">
              <a:spLocks noChangeArrowheads="1"/>
            </p:cNvSpPr>
            <p:nvPr/>
          </p:nvSpPr>
          <p:spPr bwMode="auto">
            <a:xfrm rot="10800000" flipV="1">
              <a:off x="2838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4109" name="Text Box 10"/>
            <p:cNvSpPr txBox="1">
              <a:spLocks noChangeArrowheads="1"/>
            </p:cNvSpPr>
            <p:nvPr/>
          </p:nvSpPr>
          <p:spPr bwMode="auto">
            <a:xfrm>
              <a:off x="2454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4110" name="Text Box 11"/>
            <p:cNvSpPr txBox="1">
              <a:spLocks noChangeArrowheads="1"/>
            </p:cNvSpPr>
            <p:nvPr/>
          </p:nvSpPr>
          <p:spPr bwMode="auto">
            <a:xfrm>
              <a:off x="2070" y="1635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4111" name="Text Box 12"/>
            <p:cNvSpPr txBox="1">
              <a:spLocks noChangeArrowheads="1"/>
            </p:cNvSpPr>
            <p:nvPr/>
          </p:nvSpPr>
          <p:spPr bwMode="auto">
            <a:xfrm rot="10800000" flipV="1">
              <a:off x="2454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4112" name="Text Box 13"/>
            <p:cNvSpPr txBox="1">
              <a:spLocks noChangeArrowheads="1"/>
            </p:cNvSpPr>
            <p:nvPr/>
          </p:nvSpPr>
          <p:spPr bwMode="auto">
            <a:xfrm>
              <a:off x="3318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4113" name="Text Box 14"/>
            <p:cNvSpPr txBox="1">
              <a:spLocks noChangeArrowheads="1"/>
            </p:cNvSpPr>
            <p:nvPr/>
          </p:nvSpPr>
          <p:spPr bwMode="auto">
            <a:xfrm>
              <a:off x="2886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4114" name="Line 15"/>
            <p:cNvSpPr>
              <a:spLocks noChangeShapeType="1"/>
            </p:cNvSpPr>
            <p:nvPr/>
          </p:nvSpPr>
          <p:spPr bwMode="auto">
            <a:xfrm flipV="1">
              <a:off x="2550" y="2892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6"/>
            <p:cNvSpPr>
              <a:spLocks noChangeShapeType="1"/>
            </p:cNvSpPr>
            <p:nvPr/>
          </p:nvSpPr>
          <p:spPr bwMode="auto">
            <a:xfrm flipH="1" flipV="1">
              <a:off x="2166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7"/>
            <p:cNvSpPr>
              <a:spLocks noChangeShapeType="1"/>
            </p:cNvSpPr>
            <p:nvPr/>
          </p:nvSpPr>
          <p:spPr bwMode="auto">
            <a:xfrm flipV="1">
              <a:off x="2550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18"/>
            <p:cNvSpPr>
              <a:spLocks noChangeShapeType="1"/>
            </p:cNvSpPr>
            <p:nvPr/>
          </p:nvSpPr>
          <p:spPr bwMode="auto">
            <a:xfrm flipH="1" flipV="1">
              <a:off x="1782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9"/>
            <p:cNvSpPr>
              <a:spLocks noChangeShapeType="1"/>
            </p:cNvSpPr>
            <p:nvPr/>
          </p:nvSpPr>
          <p:spPr bwMode="auto">
            <a:xfrm flipV="1">
              <a:off x="2166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0"/>
            <p:cNvSpPr>
              <a:spLocks noChangeShapeType="1"/>
            </p:cNvSpPr>
            <p:nvPr/>
          </p:nvSpPr>
          <p:spPr bwMode="auto">
            <a:xfrm flipV="1">
              <a:off x="2166" y="18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21"/>
            <p:cNvSpPr>
              <a:spLocks noChangeShapeType="1"/>
            </p:cNvSpPr>
            <p:nvPr/>
          </p:nvSpPr>
          <p:spPr bwMode="auto">
            <a:xfrm flipV="1">
              <a:off x="2550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2"/>
            <p:cNvSpPr>
              <a:spLocks noChangeShapeType="1"/>
            </p:cNvSpPr>
            <p:nvPr/>
          </p:nvSpPr>
          <p:spPr bwMode="auto">
            <a:xfrm flipV="1">
              <a:off x="2550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3"/>
            <p:cNvSpPr>
              <a:spLocks noChangeShapeType="1"/>
            </p:cNvSpPr>
            <p:nvPr/>
          </p:nvSpPr>
          <p:spPr bwMode="auto">
            <a:xfrm flipV="1">
              <a:off x="2934" y="1884"/>
              <a:ext cx="9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4"/>
            <p:cNvSpPr>
              <a:spLocks noChangeShapeType="1"/>
            </p:cNvSpPr>
            <p:nvPr/>
          </p:nvSpPr>
          <p:spPr bwMode="auto">
            <a:xfrm flipV="1">
              <a:off x="2550" y="1884"/>
              <a:ext cx="4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5"/>
            <p:cNvSpPr>
              <a:spLocks noChangeShapeType="1"/>
            </p:cNvSpPr>
            <p:nvPr/>
          </p:nvSpPr>
          <p:spPr bwMode="auto">
            <a:xfrm flipV="1">
              <a:off x="2934" y="1884"/>
              <a:ext cx="52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35"/>
            <p:cNvSpPr>
              <a:spLocks noChangeShapeType="1"/>
            </p:cNvSpPr>
            <p:nvPr/>
          </p:nvSpPr>
          <p:spPr bwMode="auto">
            <a:xfrm flipH="1" flipV="1">
              <a:off x="2592" y="1872"/>
              <a:ext cx="33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54F0E-AF9E-4F69-BADD-F0E2CB6D53F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  Nope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895725" y="4495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32861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38957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489450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26606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32702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45053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38957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3286125" y="2057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8957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52673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45815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5136" name="Line 15"/>
          <p:cNvSpPr>
            <a:spLocks noChangeShapeType="1"/>
          </p:cNvSpPr>
          <p:nvPr/>
        </p:nvSpPr>
        <p:spPr bwMode="auto">
          <a:xfrm flipV="1">
            <a:off x="4048125" y="40528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 flipH="1" flipV="1">
            <a:off x="34385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17"/>
          <p:cNvSpPr>
            <a:spLocks noChangeShapeType="1"/>
          </p:cNvSpPr>
          <p:nvPr/>
        </p:nvSpPr>
        <p:spPr bwMode="auto">
          <a:xfrm flipV="1">
            <a:off x="40481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8"/>
          <p:cNvSpPr>
            <a:spLocks noChangeShapeType="1"/>
          </p:cNvSpPr>
          <p:nvPr/>
        </p:nvSpPr>
        <p:spPr bwMode="auto">
          <a:xfrm flipH="1" flipV="1">
            <a:off x="2828925" y="3290888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19"/>
          <p:cNvSpPr>
            <a:spLocks noChangeShapeType="1"/>
          </p:cNvSpPr>
          <p:nvPr/>
        </p:nvSpPr>
        <p:spPr bwMode="auto">
          <a:xfrm flipV="1">
            <a:off x="3438525" y="3290888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0"/>
          <p:cNvSpPr>
            <a:spLocks noChangeShapeType="1"/>
          </p:cNvSpPr>
          <p:nvPr/>
        </p:nvSpPr>
        <p:spPr bwMode="auto">
          <a:xfrm flipV="1">
            <a:off x="3438525" y="24526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1"/>
          <p:cNvSpPr>
            <a:spLocks noChangeShapeType="1"/>
          </p:cNvSpPr>
          <p:nvPr/>
        </p:nvSpPr>
        <p:spPr bwMode="auto">
          <a:xfrm flipV="1">
            <a:off x="4048125" y="329088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2"/>
          <p:cNvSpPr>
            <a:spLocks noChangeShapeType="1"/>
          </p:cNvSpPr>
          <p:nvPr/>
        </p:nvSpPr>
        <p:spPr bwMode="auto">
          <a:xfrm flipV="1">
            <a:off x="4048125" y="3290888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3"/>
          <p:cNvSpPr>
            <a:spLocks noChangeShapeType="1"/>
          </p:cNvSpPr>
          <p:nvPr/>
        </p:nvSpPr>
        <p:spPr bwMode="auto">
          <a:xfrm flipV="1">
            <a:off x="4657725" y="2452688"/>
            <a:ext cx="1524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4"/>
          <p:cNvSpPr>
            <a:spLocks noChangeShapeType="1"/>
          </p:cNvSpPr>
          <p:nvPr/>
        </p:nvSpPr>
        <p:spPr bwMode="auto">
          <a:xfrm flipV="1">
            <a:off x="4048125" y="2452688"/>
            <a:ext cx="76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 flipV="1">
            <a:off x="4657725" y="2452688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26"/>
          <p:cNvSpPr>
            <a:spLocks noChangeShapeType="1"/>
          </p:cNvSpPr>
          <p:nvPr/>
        </p:nvSpPr>
        <p:spPr bwMode="auto">
          <a:xfrm flipH="1" flipV="1">
            <a:off x="4114800" y="2433638"/>
            <a:ext cx="533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CE2D8-763E-4D4B-B465-B8920540408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</a:t>
            </a:r>
          </a:p>
        </p:txBody>
      </p:sp>
      <p:grpSp>
        <p:nvGrpSpPr>
          <p:cNvPr id="6148" name="Group 27"/>
          <p:cNvGrpSpPr>
            <a:grpSpLocks/>
          </p:cNvGrpSpPr>
          <p:nvPr/>
        </p:nvGrpSpPr>
        <p:grpSpPr bwMode="auto">
          <a:xfrm>
            <a:off x="2660650" y="1981200"/>
            <a:ext cx="3073400" cy="2833688"/>
            <a:chOff x="1676" y="1635"/>
            <a:chExt cx="1936" cy="1785"/>
          </a:xfrm>
        </p:grpSpPr>
        <p:sp>
          <p:nvSpPr>
            <p:cNvPr id="6149" name="Text Box 3"/>
            <p:cNvSpPr txBox="1">
              <a:spLocks noChangeArrowheads="1"/>
            </p:cNvSpPr>
            <p:nvPr/>
          </p:nvSpPr>
          <p:spPr bwMode="auto">
            <a:xfrm>
              <a:off x="2454" y="3171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150" name="Text Box 4"/>
            <p:cNvSpPr txBox="1">
              <a:spLocks noChangeArrowheads="1"/>
            </p:cNvSpPr>
            <p:nvPr/>
          </p:nvSpPr>
          <p:spPr bwMode="auto">
            <a:xfrm>
              <a:off x="2070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6151" name="Text Box 5"/>
            <p:cNvSpPr txBox="1">
              <a:spLocks noChangeArrowheads="1"/>
            </p:cNvSpPr>
            <p:nvPr/>
          </p:nvSpPr>
          <p:spPr bwMode="auto">
            <a:xfrm>
              <a:off x="2454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6152" name="Text Box 6"/>
            <p:cNvSpPr txBox="1">
              <a:spLocks noChangeArrowheads="1"/>
            </p:cNvSpPr>
            <p:nvPr/>
          </p:nvSpPr>
          <p:spPr bwMode="auto">
            <a:xfrm>
              <a:off x="2828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6153" name="Text Box 7"/>
            <p:cNvSpPr txBox="1">
              <a:spLocks noChangeArrowheads="1"/>
            </p:cNvSpPr>
            <p:nvPr/>
          </p:nvSpPr>
          <p:spPr bwMode="auto">
            <a:xfrm>
              <a:off x="1676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6154" name="Text Box 8"/>
            <p:cNvSpPr txBox="1">
              <a:spLocks noChangeArrowheads="1"/>
            </p:cNvSpPr>
            <p:nvPr/>
          </p:nvSpPr>
          <p:spPr bwMode="auto">
            <a:xfrm>
              <a:off x="2060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6155" name="Text Box 9"/>
            <p:cNvSpPr txBox="1">
              <a:spLocks noChangeArrowheads="1"/>
            </p:cNvSpPr>
            <p:nvPr/>
          </p:nvSpPr>
          <p:spPr bwMode="auto">
            <a:xfrm>
              <a:off x="2838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6156" name="Text Box 10"/>
            <p:cNvSpPr txBox="1">
              <a:spLocks noChangeArrowheads="1"/>
            </p:cNvSpPr>
            <p:nvPr/>
          </p:nvSpPr>
          <p:spPr bwMode="auto">
            <a:xfrm>
              <a:off x="2454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2070" y="1635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2454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6159" name="Text Box 13"/>
            <p:cNvSpPr txBox="1">
              <a:spLocks noChangeArrowheads="1"/>
            </p:cNvSpPr>
            <p:nvPr/>
          </p:nvSpPr>
          <p:spPr bwMode="auto">
            <a:xfrm>
              <a:off x="3318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2886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6161" name="Line 15"/>
            <p:cNvSpPr>
              <a:spLocks noChangeShapeType="1"/>
            </p:cNvSpPr>
            <p:nvPr/>
          </p:nvSpPr>
          <p:spPr bwMode="auto">
            <a:xfrm flipV="1">
              <a:off x="2550" y="2892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6"/>
            <p:cNvSpPr>
              <a:spLocks noChangeShapeType="1"/>
            </p:cNvSpPr>
            <p:nvPr/>
          </p:nvSpPr>
          <p:spPr bwMode="auto">
            <a:xfrm flipH="1" flipV="1">
              <a:off x="2166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7"/>
            <p:cNvSpPr>
              <a:spLocks noChangeShapeType="1"/>
            </p:cNvSpPr>
            <p:nvPr/>
          </p:nvSpPr>
          <p:spPr bwMode="auto">
            <a:xfrm flipV="1">
              <a:off x="2550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8"/>
            <p:cNvSpPr>
              <a:spLocks noChangeShapeType="1"/>
            </p:cNvSpPr>
            <p:nvPr/>
          </p:nvSpPr>
          <p:spPr bwMode="auto">
            <a:xfrm flipH="1" flipV="1">
              <a:off x="1782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9"/>
            <p:cNvSpPr>
              <a:spLocks noChangeShapeType="1"/>
            </p:cNvSpPr>
            <p:nvPr/>
          </p:nvSpPr>
          <p:spPr bwMode="auto">
            <a:xfrm flipV="1">
              <a:off x="2166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0"/>
            <p:cNvSpPr>
              <a:spLocks noChangeShapeType="1"/>
            </p:cNvSpPr>
            <p:nvPr/>
          </p:nvSpPr>
          <p:spPr bwMode="auto">
            <a:xfrm flipV="1">
              <a:off x="2166" y="18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1"/>
            <p:cNvSpPr>
              <a:spLocks noChangeShapeType="1"/>
            </p:cNvSpPr>
            <p:nvPr/>
          </p:nvSpPr>
          <p:spPr bwMode="auto">
            <a:xfrm flipV="1">
              <a:off x="2550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2"/>
            <p:cNvSpPr>
              <a:spLocks noChangeShapeType="1"/>
            </p:cNvSpPr>
            <p:nvPr/>
          </p:nvSpPr>
          <p:spPr bwMode="auto">
            <a:xfrm flipV="1">
              <a:off x="2550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3"/>
            <p:cNvSpPr>
              <a:spLocks noChangeShapeType="1"/>
            </p:cNvSpPr>
            <p:nvPr/>
          </p:nvSpPr>
          <p:spPr bwMode="auto">
            <a:xfrm flipV="1">
              <a:off x="2934" y="1884"/>
              <a:ext cx="9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4"/>
            <p:cNvSpPr>
              <a:spLocks noChangeShapeType="1"/>
            </p:cNvSpPr>
            <p:nvPr/>
          </p:nvSpPr>
          <p:spPr bwMode="auto">
            <a:xfrm flipV="1">
              <a:off x="2550" y="1884"/>
              <a:ext cx="4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5"/>
            <p:cNvSpPr>
              <a:spLocks noChangeShapeType="1"/>
            </p:cNvSpPr>
            <p:nvPr/>
          </p:nvSpPr>
          <p:spPr bwMode="auto">
            <a:xfrm flipV="1">
              <a:off x="2934" y="1884"/>
              <a:ext cx="52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12CAE-F574-42C8-BED3-420E1DF6868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  Yup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3895725" y="4495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2861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8957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489450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26606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32702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45053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8957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3286125" y="2057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38957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2673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5815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V="1">
            <a:off x="4048125" y="40528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 flipH="1" flipV="1">
            <a:off x="34385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 flipV="1">
            <a:off x="40481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 flipH="1" flipV="1">
            <a:off x="2828925" y="3290888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 flipV="1">
            <a:off x="3438525" y="3290888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 flipV="1">
            <a:off x="3438525" y="24526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Line 21"/>
          <p:cNvSpPr>
            <a:spLocks noChangeShapeType="1"/>
          </p:cNvSpPr>
          <p:nvPr/>
        </p:nvSpPr>
        <p:spPr bwMode="auto">
          <a:xfrm flipV="1">
            <a:off x="4048125" y="3290888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2"/>
          <p:cNvSpPr>
            <a:spLocks noChangeShapeType="1"/>
          </p:cNvSpPr>
          <p:nvPr/>
        </p:nvSpPr>
        <p:spPr bwMode="auto">
          <a:xfrm flipV="1">
            <a:off x="4048125" y="3290888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3"/>
          <p:cNvSpPr>
            <a:spLocks noChangeShapeType="1"/>
          </p:cNvSpPr>
          <p:nvPr/>
        </p:nvSpPr>
        <p:spPr bwMode="auto">
          <a:xfrm flipV="1">
            <a:off x="4657725" y="2452688"/>
            <a:ext cx="1524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4"/>
          <p:cNvSpPr>
            <a:spLocks noChangeShapeType="1"/>
          </p:cNvSpPr>
          <p:nvPr/>
        </p:nvSpPr>
        <p:spPr bwMode="auto">
          <a:xfrm flipV="1">
            <a:off x="4048125" y="2452688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25"/>
          <p:cNvSpPr>
            <a:spLocks noChangeShapeType="1"/>
          </p:cNvSpPr>
          <p:nvPr/>
        </p:nvSpPr>
        <p:spPr bwMode="auto">
          <a:xfrm flipV="1">
            <a:off x="4657725" y="2452688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BD8EA-FD41-459E-AAEF-810F9BB355D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962400"/>
          </a:xfrm>
        </p:spPr>
        <p:txBody>
          <a:bodyPr/>
          <a:lstStyle/>
          <a:p>
            <a:pPr eaLnBrk="1" hangingPunct="1"/>
            <a:r>
              <a:rPr lang="en-US" sz="2000" smtClean="0"/>
              <a:t>Definition:  A </a:t>
            </a:r>
            <a:r>
              <a:rPr lang="en-US" sz="2000" i="1" smtClean="0"/>
              <a:t>rooted tree</a:t>
            </a:r>
            <a:r>
              <a:rPr lang="en-US" sz="2000" smtClean="0"/>
              <a:t> is a graph G such that:</a:t>
            </a:r>
          </a:p>
          <a:p>
            <a:pPr lvl="1" eaLnBrk="1" hangingPunct="1"/>
            <a:r>
              <a:rPr lang="en-US" sz="1800" smtClean="0"/>
              <a:t>G is connected</a:t>
            </a:r>
          </a:p>
          <a:p>
            <a:pPr lvl="1" eaLnBrk="1" hangingPunct="1"/>
            <a:r>
              <a:rPr lang="en-US" sz="1800" smtClean="0"/>
              <a:t>G has no cycles</a:t>
            </a:r>
          </a:p>
          <a:p>
            <a:pPr lvl="1" eaLnBrk="1" hangingPunct="1"/>
            <a:r>
              <a:rPr lang="en-US" sz="1800" smtClean="0"/>
              <a:t>G has exactly one vertex called the </a:t>
            </a:r>
            <a:r>
              <a:rPr lang="en-US" sz="1800" i="1" smtClean="0"/>
              <a:t>root</a:t>
            </a:r>
            <a:r>
              <a:rPr lang="en-US" sz="1800" smtClean="0"/>
              <a:t> of the tree</a:t>
            </a:r>
          </a:p>
          <a:p>
            <a:pPr eaLnBrk="1" hangingPunct="1"/>
            <a:r>
              <a:rPr lang="en-US" sz="2000" smtClean="0"/>
              <a:t>Consequences</a:t>
            </a:r>
          </a:p>
          <a:p>
            <a:pPr lvl="1" eaLnBrk="1" hangingPunct="1"/>
            <a:r>
              <a:rPr lang="en-US" sz="1800" smtClean="0"/>
              <a:t>A tree </a:t>
            </a:r>
            <a:r>
              <a:rPr lang="en-US" sz="1800" smtClean="0">
                <a:solidFill>
                  <a:srgbClr val="0000FF"/>
                </a:solidFill>
              </a:rPr>
              <a:t>T</a:t>
            </a:r>
            <a:r>
              <a:rPr lang="en-US" sz="1800" smtClean="0"/>
              <a:t> can be arranged so that the root is at the top</a:t>
            </a:r>
          </a:p>
          <a:p>
            <a:pPr lvl="1" eaLnBrk="1" hangingPunct="1"/>
            <a:r>
              <a:rPr lang="en-US" smtClean="0"/>
              <a:t>Parent vs. child nodes and edges</a:t>
            </a:r>
          </a:p>
          <a:p>
            <a:pPr lvl="1" eaLnBrk="1" hangingPunct="1"/>
            <a:r>
              <a:rPr lang="en-US" smtClean="0"/>
              <a:t>Sibling nodes</a:t>
            </a:r>
          </a:p>
          <a:p>
            <a:pPr lvl="2" eaLnBrk="1" hangingPunct="1"/>
            <a:r>
              <a:rPr lang="en-US" smtClean="0"/>
              <a:t>Nodes of same parent nodes </a:t>
            </a:r>
          </a:p>
          <a:p>
            <a:pPr lvl="1" eaLnBrk="1" hangingPunct="1"/>
            <a:r>
              <a:rPr lang="en-US" smtClean="0"/>
              <a:t>Leaf nodes</a:t>
            </a:r>
          </a:p>
          <a:p>
            <a:pPr lvl="2" eaLnBrk="1" hangingPunct="1"/>
            <a:r>
              <a:rPr lang="en-US" smtClean="0"/>
              <a:t>Nodes without children nodes</a:t>
            </a:r>
          </a:p>
          <a:p>
            <a:pPr lvl="1" eaLnBrk="1" hangingPunct="1"/>
            <a:endParaRPr lang="en-US" smtClean="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6086475" y="36433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476875" y="44862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6086475" y="44862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6680200" y="44862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4851400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5461000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6696075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8204" name="Text Box 11"/>
          <p:cNvSpPr txBox="1">
            <a:spLocks noChangeArrowheads="1"/>
          </p:cNvSpPr>
          <p:nvPr/>
        </p:nvSpPr>
        <p:spPr bwMode="auto">
          <a:xfrm>
            <a:off x="6086475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8205" name="Text Box 12"/>
          <p:cNvSpPr txBox="1">
            <a:spLocks noChangeArrowheads="1"/>
          </p:cNvSpPr>
          <p:nvPr/>
        </p:nvSpPr>
        <p:spPr bwMode="auto">
          <a:xfrm>
            <a:off x="5476875" y="6081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6086475" y="60817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7458075" y="60817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6772275" y="60817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8209" name="Line 16"/>
          <p:cNvSpPr>
            <a:spLocks noChangeShapeType="1"/>
          </p:cNvSpPr>
          <p:nvPr/>
        </p:nvSpPr>
        <p:spPr bwMode="auto">
          <a:xfrm>
            <a:off x="6238875" y="4024313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 flipH="1">
            <a:off x="5629275" y="40243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8"/>
          <p:cNvSpPr>
            <a:spLocks noChangeShapeType="1"/>
          </p:cNvSpPr>
          <p:nvPr/>
        </p:nvSpPr>
        <p:spPr bwMode="auto">
          <a:xfrm>
            <a:off x="6238875" y="40243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flipH="1">
            <a:off x="5019675" y="4862513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>
            <a:off x="5629275" y="48625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1"/>
          <p:cNvSpPr>
            <a:spLocks noChangeShapeType="1"/>
          </p:cNvSpPr>
          <p:nvPr/>
        </p:nvSpPr>
        <p:spPr bwMode="auto">
          <a:xfrm>
            <a:off x="5629275" y="5624513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2"/>
          <p:cNvSpPr>
            <a:spLocks noChangeShapeType="1"/>
          </p:cNvSpPr>
          <p:nvPr/>
        </p:nvSpPr>
        <p:spPr bwMode="auto">
          <a:xfrm>
            <a:off x="6238875" y="48625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3"/>
          <p:cNvSpPr>
            <a:spLocks noChangeShapeType="1"/>
          </p:cNvSpPr>
          <p:nvPr/>
        </p:nvSpPr>
        <p:spPr bwMode="auto">
          <a:xfrm>
            <a:off x="6238875" y="4862513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4"/>
          <p:cNvSpPr>
            <a:spLocks noChangeShapeType="1"/>
          </p:cNvSpPr>
          <p:nvPr/>
        </p:nvSpPr>
        <p:spPr bwMode="auto">
          <a:xfrm>
            <a:off x="6848475" y="5624513"/>
            <a:ext cx="1524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5"/>
          <p:cNvSpPr>
            <a:spLocks noChangeShapeType="1"/>
          </p:cNvSpPr>
          <p:nvPr/>
        </p:nvSpPr>
        <p:spPr bwMode="auto">
          <a:xfrm>
            <a:off x="6238875" y="5624513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6"/>
          <p:cNvSpPr>
            <a:spLocks noChangeShapeType="1"/>
          </p:cNvSpPr>
          <p:nvPr/>
        </p:nvSpPr>
        <p:spPr bwMode="auto">
          <a:xfrm>
            <a:off x="6848475" y="5624513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Text Box 27"/>
          <p:cNvSpPr txBox="1">
            <a:spLocks noChangeArrowheads="1"/>
          </p:cNvSpPr>
          <p:nvPr/>
        </p:nvSpPr>
        <p:spPr bwMode="auto">
          <a:xfrm>
            <a:off x="5461000" y="36528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33DF0-8809-4B74-9587-F82B303E94A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/>
            <a:r>
              <a:rPr lang="en-US" sz="2000" smtClean="0">
                <a:solidFill>
                  <a:srgbClr val="0000FF"/>
                </a:solidFill>
              </a:rPr>
              <a:t>Path</a:t>
            </a:r>
            <a:r>
              <a:rPr lang="en-US" sz="2000" smtClean="0"/>
              <a:t> from n</a:t>
            </a:r>
            <a:r>
              <a:rPr lang="en-US" sz="2000" baseline="-25000" smtClean="0"/>
              <a:t>1</a:t>
            </a:r>
            <a:r>
              <a:rPr lang="en-US" sz="2000" smtClean="0"/>
              <a:t> to n</a:t>
            </a:r>
            <a:r>
              <a:rPr lang="en-US" sz="2000" baseline="-25000" smtClean="0"/>
              <a:t>k</a:t>
            </a:r>
          </a:p>
          <a:p>
            <a:pPr lvl="1" eaLnBrk="1" hangingPunct="1"/>
            <a:r>
              <a:rPr lang="en-US" sz="1800" smtClean="0"/>
              <a:t>A sequence of nodes n</a:t>
            </a:r>
            <a:r>
              <a:rPr lang="en-US" sz="1800" baseline="-25000" smtClean="0"/>
              <a:t>1</a:t>
            </a:r>
            <a:r>
              <a:rPr lang="en-US" sz="1800" smtClean="0"/>
              <a:t>, n</a:t>
            </a:r>
            <a:r>
              <a:rPr lang="en-US" sz="1800" baseline="-25000" smtClean="0"/>
              <a:t>2</a:t>
            </a:r>
            <a:r>
              <a:rPr lang="en-US" sz="1800" smtClean="0"/>
              <a:t>, …, n</a:t>
            </a:r>
            <a:r>
              <a:rPr lang="en-US" sz="1800" baseline="-25000" smtClean="0"/>
              <a:t>k</a:t>
            </a:r>
            <a:r>
              <a:rPr lang="en-US" sz="1800" smtClean="0"/>
              <a:t>, where n</a:t>
            </a:r>
            <a:r>
              <a:rPr lang="en-US" sz="1800" baseline="-25000" smtClean="0"/>
              <a:t>i</a:t>
            </a:r>
            <a:r>
              <a:rPr lang="en-US" sz="1800" smtClean="0"/>
              <a:t> is parent of n</a:t>
            </a:r>
            <a:r>
              <a:rPr lang="en-US" sz="1800" baseline="-25000" smtClean="0"/>
              <a:t>i+1</a:t>
            </a:r>
          </a:p>
          <a:p>
            <a:pPr lvl="1" eaLnBrk="1" hangingPunct="1"/>
            <a:r>
              <a:rPr lang="en-US" sz="1800" smtClean="0">
                <a:solidFill>
                  <a:srgbClr val="0000FF"/>
                </a:solidFill>
              </a:rPr>
              <a:t>Descending path</a:t>
            </a:r>
            <a:r>
              <a:rPr lang="en-US" sz="1800" baseline="-25000" smtClean="0"/>
              <a:t> </a:t>
            </a:r>
            <a:endParaRPr lang="en-US" sz="1800" smtClean="0"/>
          </a:p>
          <a:p>
            <a:pPr eaLnBrk="1" hangingPunct="1"/>
            <a:r>
              <a:rPr lang="en-US" sz="2000" smtClean="0"/>
              <a:t>Length of path</a:t>
            </a:r>
          </a:p>
          <a:p>
            <a:pPr lvl="1" eaLnBrk="1" hangingPunct="1"/>
            <a:r>
              <a:rPr lang="en-US" sz="1800" smtClean="0"/>
              <a:t>Number of edges on path</a:t>
            </a:r>
            <a:endParaRPr lang="en-US" sz="1800" baseline="-25000" smtClean="0"/>
          </a:p>
        </p:txBody>
      </p:sp>
      <p:sp>
        <p:nvSpPr>
          <p:cNvPr id="9221" name="Text Box 61"/>
          <p:cNvSpPr txBox="1">
            <a:spLocks noChangeArrowheads="1"/>
          </p:cNvSpPr>
          <p:nvPr/>
        </p:nvSpPr>
        <p:spPr bwMode="auto">
          <a:xfrm>
            <a:off x="4130675" y="36433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9222" name="Text Box 62"/>
          <p:cNvSpPr txBox="1">
            <a:spLocks noChangeArrowheads="1"/>
          </p:cNvSpPr>
          <p:nvPr/>
        </p:nvSpPr>
        <p:spPr bwMode="auto">
          <a:xfrm>
            <a:off x="3521075" y="44862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9223" name="Text Box 63"/>
          <p:cNvSpPr txBox="1">
            <a:spLocks noChangeArrowheads="1"/>
          </p:cNvSpPr>
          <p:nvPr/>
        </p:nvSpPr>
        <p:spPr bwMode="auto">
          <a:xfrm>
            <a:off x="4130675" y="44862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9224" name="Text Box 64"/>
          <p:cNvSpPr txBox="1">
            <a:spLocks noChangeArrowheads="1"/>
          </p:cNvSpPr>
          <p:nvPr/>
        </p:nvSpPr>
        <p:spPr bwMode="auto">
          <a:xfrm>
            <a:off x="4724400" y="44862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9225" name="Text Box 65"/>
          <p:cNvSpPr txBox="1">
            <a:spLocks noChangeArrowheads="1"/>
          </p:cNvSpPr>
          <p:nvPr/>
        </p:nvSpPr>
        <p:spPr bwMode="auto">
          <a:xfrm>
            <a:off x="2895600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9226" name="Text Box 66"/>
          <p:cNvSpPr txBox="1">
            <a:spLocks noChangeArrowheads="1"/>
          </p:cNvSpPr>
          <p:nvPr/>
        </p:nvSpPr>
        <p:spPr bwMode="auto">
          <a:xfrm>
            <a:off x="3505200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9227" name="Text Box 67"/>
          <p:cNvSpPr txBox="1">
            <a:spLocks noChangeArrowheads="1"/>
          </p:cNvSpPr>
          <p:nvPr/>
        </p:nvSpPr>
        <p:spPr bwMode="auto">
          <a:xfrm>
            <a:off x="4740275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9228" name="Text Box 68"/>
          <p:cNvSpPr txBox="1">
            <a:spLocks noChangeArrowheads="1"/>
          </p:cNvSpPr>
          <p:nvPr/>
        </p:nvSpPr>
        <p:spPr bwMode="auto">
          <a:xfrm>
            <a:off x="4130675" y="5243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9229" name="Text Box 69"/>
          <p:cNvSpPr txBox="1">
            <a:spLocks noChangeArrowheads="1"/>
          </p:cNvSpPr>
          <p:nvPr/>
        </p:nvSpPr>
        <p:spPr bwMode="auto">
          <a:xfrm>
            <a:off x="3521075" y="6081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9230" name="Text Box 70"/>
          <p:cNvSpPr txBox="1">
            <a:spLocks noChangeArrowheads="1"/>
          </p:cNvSpPr>
          <p:nvPr/>
        </p:nvSpPr>
        <p:spPr bwMode="auto">
          <a:xfrm>
            <a:off x="4130675" y="60817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9231" name="Text Box 71"/>
          <p:cNvSpPr txBox="1">
            <a:spLocks noChangeArrowheads="1"/>
          </p:cNvSpPr>
          <p:nvPr/>
        </p:nvSpPr>
        <p:spPr bwMode="auto">
          <a:xfrm>
            <a:off x="5502275" y="60817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9232" name="Text Box 72"/>
          <p:cNvSpPr txBox="1">
            <a:spLocks noChangeArrowheads="1"/>
          </p:cNvSpPr>
          <p:nvPr/>
        </p:nvSpPr>
        <p:spPr bwMode="auto">
          <a:xfrm>
            <a:off x="4816475" y="60817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9233" name="Line 73"/>
          <p:cNvSpPr>
            <a:spLocks noChangeShapeType="1"/>
          </p:cNvSpPr>
          <p:nvPr/>
        </p:nvSpPr>
        <p:spPr bwMode="auto">
          <a:xfrm>
            <a:off x="4283075" y="4024313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74"/>
          <p:cNvSpPr>
            <a:spLocks noChangeShapeType="1"/>
          </p:cNvSpPr>
          <p:nvPr/>
        </p:nvSpPr>
        <p:spPr bwMode="auto">
          <a:xfrm flipH="1">
            <a:off x="3673475" y="40243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75"/>
          <p:cNvSpPr>
            <a:spLocks noChangeShapeType="1"/>
          </p:cNvSpPr>
          <p:nvPr/>
        </p:nvSpPr>
        <p:spPr bwMode="auto">
          <a:xfrm>
            <a:off x="4283075" y="40243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76"/>
          <p:cNvSpPr>
            <a:spLocks noChangeShapeType="1"/>
          </p:cNvSpPr>
          <p:nvPr/>
        </p:nvSpPr>
        <p:spPr bwMode="auto">
          <a:xfrm flipH="1">
            <a:off x="3063875" y="4862513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77"/>
          <p:cNvSpPr>
            <a:spLocks noChangeShapeType="1"/>
          </p:cNvSpPr>
          <p:nvPr/>
        </p:nvSpPr>
        <p:spPr bwMode="auto">
          <a:xfrm>
            <a:off x="3673475" y="48625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78"/>
          <p:cNvSpPr>
            <a:spLocks noChangeShapeType="1"/>
          </p:cNvSpPr>
          <p:nvPr/>
        </p:nvSpPr>
        <p:spPr bwMode="auto">
          <a:xfrm>
            <a:off x="3673475" y="5624513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79"/>
          <p:cNvSpPr>
            <a:spLocks noChangeShapeType="1"/>
          </p:cNvSpPr>
          <p:nvPr/>
        </p:nvSpPr>
        <p:spPr bwMode="auto">
          <a:xfrm>
            <a:off x="4283075" y="48625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80"/>
          <p:cNvSpPr>
            <a:spLocks noChangeShapeType="1"/>
          </p:cNvSpPr>
          <p:nvPr/>
        </p:nvSpPr>
        <p:spPr bwMode="auto">
          <a:xfrm>
            <a:off x="4283075" y="4862513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81"/>
          <p:cNvSpPr>
            <a:spLocks noChangeShapeType="1"/>
          </p:cNvSpPr>
          <p:nvPr/>
        </p:nvSpPr>
        <p:spPr bwMode="auto">
          <a:xfrm>
            <a:off x="4892675" y="5624513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82"/>
          <p:cNvSpPr>
            <a:spLocks noChangeShapeType="1"/>
          </p:cNvSpPr>
          <p:nvPr/>
        </p:nvSpPr>
        <p:spPr bwMode="auto">
          <a:xfrm>
            <a:off x="4283075" y="5624513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83"/>
          <p:cNvSpPr>
            <a:spLocks noChangeShapeType="1"/>
          </p:cNvSpPr>
          <p:nvPr/>
        </p:nvSpPr>
        <p:spPr bwMode="auto">
          <a:xfrm>
            <a:off x="4892675" y="5624513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84"/>
          <p:cNvSpPr txBox="1">
            <a:spLocks noChangeArrowheads="1"/>
          </p:cNvSpPr>
          <p:nvPr/>
        </p:nvSpPr>
        <p:spPr bwMode="auto">
          <a:xfrm>
            <a:off x="3505200" y="36528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ACF40F-CDCB-4053-930E-5779D94A11B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296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smtClean="0"/>
              <a:t>Consequences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A unique path from the root to any vertex is a descending path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0000FF"/>
                </a:solidFill>
              </a:rPr>
              <a:t>Depth</a:t>
            </a:r>
            <a:r>
              <a:rPr lang="en-US" sz="1800" i="1" smtClean="0"/>
              <a:t> </a:t>
            </a:r>
            <a:r>
              <a:rPr lang="en-US" sz="1800" smtClean="0"/>
              <a:t>of a vertex </a:t>
            </a:r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Length of the unique descending path from </a:t>
            </a:r>
            <a:r>
              <a:rPr lang="en-US" sz="1600" smtClean="0">
                <a:solidFill>
                  <a:srgbClr val="0000FF"/>
                </a:solidFill>
              </a:rPr>
              <a:t>root</a:t>
            </a:r>
            <a:r>
              <a:rPr lang="en-US" sz="1600" smtClean="0"/>
              <a:t> to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v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The root is at depth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its neighboring vertices are vertices of depth 1, and so on…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Set of all vertices of depth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1600" smtClean="0"/>
              <a:t> is called </a:t>
            </a:r>
            <a:r>
              <a:rPr lang="en-US" sz="1600" b="1" i="1" smtClean="0">
                <a:solidFill>
                  <a:srgbClr val="0000FF"/>
                </a:solidFill>
                <a:latin typeface="Courier New" pitchFamily="49" charset="0"/>
              </a:rPr>
              <a:t>level k</a:t>
            </a:r>
            <a:r>
              <a:rPr lang="en-US" sz="1600" smtClean="0"/>
              <a:t> of the tree</a:t>
            </a:r>
          </a:p>
          <a:p>
            <a:pPr lvl="1" eaLnBrk="1" hangingPunct="1">
              <a:lnSpc>
                <a:spcPct val="90000"/>
              </a:lnSpc>
            </a:pPr>
            <a:endParaRPr lang="en-US" sz="1600" smtClean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048125" y="3338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438525" y="41814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048125" y="41814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641850" y="41814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813050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422650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657725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048125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438525" y="57769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048125" y="57769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419725" y="57769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733925" y="57769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4200525" y="3719513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3590925" y="37195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200525" y="37195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>
            <a:off x="2981325" y="4557713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3590925" y="45577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3590925" y="5319713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4200525" y="45577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4200525" y="4557713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4810125" y="5319713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200525" y="5319713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4810125" y="5319713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422650" y="33480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1524000" y="40957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1</a:t>
            </a:r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1905000" y="386715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1905000" y="561975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1905000" y="470535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1524000" y="33337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0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524000" y="57721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3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1524000" y="49339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1181</Words>
  <Application>Microsoft Office PowerPoint</Application>
  <PresentationFormat>On-screen Show (4:3)</PresentationFormat>
  <Paragraphs>605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class_simple</vt:lpstr>
      <vt:lpstr>Trees : Part 1</vt:lpstr>
      <vt:lpstr>Theory and Terminology</vt:lpstr>
      <vt:lpstr>A Tree?</vt:lpstr>
      <vt:lpstr>A Tree?  Nope</vt:lpstr>
      <vt:lpstr>A Tree?</vt:lpstr>
      <vt:lpstr>A Tree?  Yup</vt:lpstr>
      <vt:lpstr>Theory and Terminology</vt:lpstr>
      <vt:lpstr>Theory and Terminology</vt:lpstr>
      <vt:lpstr>Theory and Terminology</vt:lpstr>
      <vt:lpstr>Theory and Terminology</vt:lpstr>
      <vt:lpstr>Example of rooted tree</vt:lpstr>
      <vt:lpstr>Rooted Tree: Recursive definition</vt:lpstr>
      <vt:lpstr>A simple Tree Implementation</vt:lpstr>
      <vt:lpstr>Tree Traversals</vt:lpstr>
      <vt:lpstr>Preorder Traversal</vt:lpstr>
      <vt:lpstr>Preorder Traversal</vt:lpstr>
      <vt:lpstr>Preorder Traversal</vt:lpstr>
      <vt:lpstr>Preorder Traversal of UNIX Directory Tree</vt:lpstr>
      <vt:lpstr>Postorder Traversal</vt:lpstr>
      <vt:lpstr>Postorder Traversal</vt:lpstr>
      <vt:lpstr>Postorder Traversal</vt:lpstr>
      <vt:lpstr>Postorder Traversal</vt:lpstr>
      <vt:lpstr>Postorder Traversal</vt:lpstr>
      <vt:lpstr>Postorder Traversal Calculating Size of Directory</vt:lpstr>
      <vt:lpstr>Levelorder Traversal</vt:lpstr>
      <vt:lpstr>Levelorder Traversal</vt:lpstr>
      <vt:lpstr>Levelorder Traversal</vt:lpstr>
      <vt:lpstr>Traversal Orderings</vt:lpstr>
      <vt:lpstr>Reading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2015-02-17T21:25:31Z</dcterms:created>
  <dcterms:modified xsi:type="dcterms:W3CDTF">2016-02-15T18:54:08Z</dcterms:modified>
</cp:coreProperties>
</file>