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88"/>
  </p:notesMasterIdLst>
  <p:handoutMasterIdLst>
    <p:handoutMasterId r:id="rId89"/>
  </p:handoutMasterIdLst>
  <p:sldIdLst>
    <p:sldId id="256" r:id="rId2"/>
    <p:sldId id="263" r:id="rId3"/>
    <p:sldId id="267" r:id="rId4"/>
    <p:sldId id="268" r:id="rId5"/>
    <p:sldId id="269" r:id="rId6"/>
    <p:sldId id="270" r:id="rId7"/>
    <p:sldId id="271" r:id="rId8"/>
    <p:sldId id="264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16" r:id="rId25"/>
    <p:sldId id="317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32" r:id="rId40"/>
    <p:sldId id="333" r:id="rId41"/>
    <p:sldId id="334" r:id="rId42"/>
    <p:sldId id="373" r:id="rId43"/>
    <p:sldId id="374" r:id="rId44"/>
    <p:sldId id="375" r:id="rId45"/>
    <p:sldId id="376" r:id="rId46"/>
    <p:sldId id="377" r:id="rId47"/>
    <p:sldId id="378" r:id="rId48"/>
    <p:sldId id="379" r:id="rId49"/>
    <p:sldId id="380" r:id="rId50"/>
    <p:sldId id="381" r:id="rId51"/>
    <p:sldId id="382" r:id="rId52"/>
    <p:sldId id="383" r:id="rId53"/>
    <p:sldId id="335" r:id="rId54"/>
    <p:sldId id="336" r:id="rId55"/>
    <p:sldId id="344" r:id="rId56"/>
    <p:sldId id="345" r:id="rId57"/>
    <p:sldId id="346" r:id="rId58"/>
    <p:sldId id="347" r:id="rId59"/>
    <p:sldId id="348" r:id="rId60"/>
    <p:sldId id="349" r:id="rId61"/>
    <p:sldId id="350" r:id="rId62"/>
    <p:sldId id="351" r:id="rId63"/>
    <p:sldId id="352" r:id="rId64"/>
    <p:sldId id="353" r:id="rId65"/>
    <p:sldId id="354" r:id="rId66"/>
    <p:sldId id="355" r:id="rId67"/>
    <p:sldId id="356" r:id="rId68"/>
    <p:sldId id="357" r:id="rId69"/>
    <p:sldId id="358" r:id="rId70"/>
    <p:sldId id="359" r:id="rId71"/>
    <p:sldId id="360" r:id="rId72"/>
    <p:sldId id="361" r:id="rId73"/>
    <p:sldId id="362" r:id="rId74"/>
    <p:sldId id="363" r:id="rId75"/>
    <p:sldId id="364" r:id="rId76"/>
    <p:sldId id="365" r:id="rId77"/>
    <p:sldId id="366" r:id="rId78"/>
    <p:sldId id="367" r:id="rId79"/>
    <p:sldId id="368" r:id="rId80"/>
    <p:sldId id="369" r:id="rId81"/>
    <p:sldId id="370" r:id="rId82"/>
    <p:sldId id="371" r:id="rId83"/>
    <p:sldId id="340" r:id="rId84"/>
    <p:sldId id="339" r:id="rId85"/>
    <p:sldId id="343" r:id="rId86"/>
    <p:sldId id="372" r:id="rId8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67730" autoAdjust="0"/>
  </p:normalViewPr>
  <p:slideViewPr>
    <p:cSldViewPr>
      <p:cViewPr varScale="1">
        <p:scale>
          <a:sx n="70" d="100"/>
          <a:sy n="70" d="100"/>
        </p:scale>
        <p:origin x="-19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81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66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65.xml"/><Relationship Id="rId5" Type="http://schemas.openxmlformats.org/officeDocument/2006/relationships/slide" Target="slides/slide5.xml"/><Relationship Id="rId10" Type="http://schemas.openxmlformats.org/officeDocument/2006/relationships/slide" Target="slides/slide56.xml"/><Relationship Id="rId4" Type="http://schemas.openxmlformats.org/officeDocument/2006/relationships/slide" Target="slides/slide4.xml"/><Relationship Id="rId9" Type="http://schemas.openxmlformats.org/officeDocument/2006/relationships/slide" Target="slides/slide23.xml"/><Relationship Id="rId14" Type="http://schemas.openxmlformats.org/officeDocument/2006/relationships/slide" Target="slides/slide8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A9F80616-E616-4244-972C-350094D0B7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18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696D9385-ADE8-4890-9FF0-30EAAC7D4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37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1BBE331-41D7-4575-BFC5-CEDBADD29016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0107A08-95BA-408C-B3D0-7569D7DBB2AC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359F1F1-C38A-480A-83D7-D0F1AC04D679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DE18469-6F58-4A7F-9AE9-2784AF89DCCE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15BCDEC-E8C5-4183-ABA8-100B32681630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C9AE3F8-7D3D-4990-B5E9-D0D2DF6E2D94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B019A02-A35A-4D38-97DD-F494249C8576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AF20CCD-784E-4C61-9592-C1D9F960E057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CFCE70D-3478-47E6-852E-DFB63116372F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5ECEC43-B8D0-4BA7-9AF2-E9899BAA9F97}" type="slidenum">
              <a:rPr 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6023C32-4C1C-4156-B0B3-577E195A583A}" type="slidenum">
              <a:rPr lang="en-US" sz="1300" smtClean="0">
                <a:latin typeface="Arial Narrow" pitchFamily="34" charset="0"/>
              </a:rPr>
              <a:pPr eaLnBrk="1" hangingPunct="1"/>
              <a:t>19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BB1A97F-4266-4697-85CB-3FAF9A817B92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7D451C5-E2F6-4E70-BEEC-AC854F1DF4D0}" type="slidenum">
              <a:rPr lang="en-US" sz="1300" smtClean="0">
                <a:latin typeface="Arial Narrow" pitchFamily="34" charset="0"/>
              </a:rPr>
              <a:pPr eaLnBrk="1" hangingPunct="1"/>
              <a:t>20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9CE2D3B-5126-4E15-BEA4-E4CBA901589F}" type="slidenum">
              <a:rPr lang="en-US" sz="1300" smtClean="0">
                <a:latin typeface="Arial Narrow" pitchFamily="34" charset="0"/>
              </a:rPr>
              <a:pPr eaLnBrk="1" hangingPunct="1"/>
              <a:t>21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0DEC351-5720-49B9-B047-D0EBC2366655}" type="slidenum">
              <a:rPr lang="en-US" sz="1300" smtClean="0">
                <a:latin typeface="Arial Narrow" pitchFamily="34" charset="0"/>
              </a:rPr>
              <a:pPr eaLnBrk="1" hangingPunct="1"/>
              <a:t>22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7D626AA-3960-4B04-A17D-201EC0B642AF}" type="slidenum">
              <a:rPr lang="en-US" sz="1300" smtClean="0">
                <a:latin typeface="Arial Narrow" pitchFamily="34" charset="0"/>
              </a:rPr>
              <a:pPr eaLnBrk="1" hangingPunct="1"/>
              <a:t>23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3F9A8AC-E3F4-4DA5-984A-40A15B4084D4}" type="slidenum">
              <a:rPr lang="en-US" sz="1300" smtClean="0">
                <a:latin typeface="Arial Narrow" pitchFamily="34" charset="0"/>
              </a:rPr>
              <a:pPr eaLnBrk="1" hangingPunct="1"/>
              <a:t>24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06761D7-779E-4EFD-BC9C-E81D5C33DED5}" type="slidenum">
              <a:rPr lang="en-US" sz="1300" smtClean="0">
                <a:latin typeface="Arial Narrow" pitchFamily="34" charset="0"/>
              </a:rPr>
              <a:pPr eaLnBrk="1" hangingPunct="1"/>
              <a:t>25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8A97417-CCD7-4B9B-94F1-B302EDF55C81}" type="slidenum">
              <a:rPr lang="en-US" sz="1300" smtClean="0">
                <a:latin typeface="Arial Narrow" pitchFamily="34" charset="0"/>
              </a:rPr>
              <a:pPr eaLnBrk="1" hangingPunct="1"/>
              <a:t>26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15459DA-F1C6-4A1C-894A-FE51A049CDD5}" type="slidenum">
              <a:rPr lang="en-US" sz="1300" smtClean="0">
                <a:latin typeface="Arial Narrow" pitchFamily="34" charset="0"/>
              </a:rPr>
              <a:pPr eaLnBrk="1" hangingPunct="1"/>
              <a:t>27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BADD505-3831-4A9F-A36A-817227D168DE}" type="slidenum">
              <a:rPr lang="en-US" sz="1300" smtClean="0">
                <a:latin typeface="Arial Narrow" pitchFamily="34" charset="0"/>
              </a:rPr>
              <a:pPr eaLnBrk="1" hangingPunct="1"/>
              <a:t>28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00212D8-5B0E-456D-AE6A-A4D48FA2DEF1}" type="slidenum">
              <a:rPr lang="en-US" sz="1300" smtClean="0">
                <a:latin typeface="Arial Narrow" pitchFamily="34" charset="0"/>
              </a:rPr>
              <a:pPr eaLnBrk="1" hangingPunct="1"/>
              <a:t>30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5D6C75B-025E-4439-B6A9-0805E4B4CF24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ACF22C7-7173-4504-97E0-F944D732B9D1}" type="slidenum">
              <a:rPr lang="en-US" sz="1300" smtClean="0">
                <a:latin typeface="Arial Narrow" pitchFamily="34" charset="0"/>
              </a:rPr>
              <a:pPr eaLnBrk="1" hangingPunct="1"/>
              <a:t>31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45C6FBD-6BA6-4D3C-95EA-689C2F93014F}" type="slidenum">
              <a:rPr lang="en-US" sz="1300" smtClean="0">
                <a:latin typeface="Arial Narrow" pitchFamily="34" charset="0"/>
              </a:rPr>
              <a:pPr eaLnBrk="1" hangingPunct="1"/>
              <a:t>32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2E14B1D-646E-4968-8772-EECD5A4F0E52}" type="slidenum">
              <a:rPr lang="en-US" sz="1300" smtClean="0">
                <a:latin typeface="Arial Narrow" pitchFamily="34" charset="0"/>
              </a:rPr>
              <a:pPr eaLnBrk="1" hangingPunct="1"/>
              <a:t>33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8824ED1-A1B8-4180-AA87-8CB75C99ECB3}" type="slidenum">
              <a:rPr lang="en-US" sz="1300" smtClean="0">
                <a:latin typeface="Arial Narrow" pitchFamily="34" charset="0"/>
              </a:rPr>
              <a:pPr eaLnBrk="1" hangingPunct="1"/>
              <a:t>34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F5C532F-A362-4D08-BBB6-B4D5064664EE}" type="slidenum">
              <a:rPr lang="en-US" sz="1300" smtClean="0">
                <a:latin typeface="Arial Narrow" pitchFamily="34" charset="0"/>
              </a:rPr>
              <a:pPr eaLnBrk="1" hangingPunct="1"/>
              <a:t>35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494C562-91D2-4FE8-9122-A1A33B0D4DA6}" type="slidenum">
              <a:rPr lang="en-US" sz="1300" smtClean="0">
                <a:latin typeface="Arial Narrow" pitchFamily="34" charset="0"/>
              </a:rPr>
              <a:pPr eaLnBrk="1" hangingPunct="1"/>
              <a:t>36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E9948ED-41E2-4DD6-B3EB-9A5025DDA038}" type="slidenum">
              <a:rPr lang="en-US" sz="1300" smtClean="0">
                <a:latin typeface="Arial Narrow" pitchFamily="34" charset="0"/>
              </a:rPr>
              <a:pPr eaLnBrk="1" hangingPunct="1"/>
              <a:t>37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3640A7C-95B9-4521-B683-1A86308CDCBE}" type="slidenum">
              <a:rPr lang="en-US" sz="1300" smtClean="0">
                <a:latin typeface="Arial Narrow" pitchFamily="34" charset="0"/>
              </a:rPr>
              <a:pPr eaLnBrk="1" hangingPunct="1"/>
              <a:t>38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5A4ADEC-A2A6-4F31-A116-2F75B2381933}" type="slidenum">
              <a:rPr lang="en-US" sz="1300" smtClean="0">
                <a:latin typeface="Arial Narrow" pitchFamily="34" charset="0"/>
              </a:rPr>
              <a:pPr eaLnBrk="1" hangingPunct="1"/>
              <a:t>39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7820B9F-EC21-4569-A0BB-3472DF46D21A}" type="slidenum">
              <a:rPr lang="en-US" sz="1300" smtClean="0">
                <a:latin typeface="Arial Narrow" pitchFamily="34" charset="0"/>
              </a:rPr>
              <a:pPr eaLnBrk="1" hangingPunct="1"/>
              <a:t>40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F1C8E31-3865-4977-B3E2-493EA006B769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20CC7C9-DC2C-49D8-B52F-A7269EDA279B}" type="slidenum">
              <a:rPr lang="en-US" sz="1300" smtClean="0">
                <a:latin typeface="Arial Narrow" pitchFamily="34" charset="0"/>
              </a:rPr>
              <a:pPr eaLnBrk="1" hangingPunct="1"/>
              <a:t>41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CF753F5-040E-4E01-B513-6B627C83C18A}" type="slidenum">
              <a:rPr lang="en-US" sz="1300" smtClean="0">
                <a:latin typeface="Arial Narrow" pitchFamily="34" charset="0"/>
              </a:rPr>
              <a:pPr eaLnBrk="1" hangingPunct="1"/>
              <a:t>42</a:t>
            </a:fld>
            <a:endParaRPr lang="en-US" sz="1300" smtClean="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6D9385-ADE8-4890-9FF0-30EAAC7D4D15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3004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6D9385-ADE8-4890-9FF0-30EAAC7D4D15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7488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8E2151D-D220-40DF-820A-29A8B04FE208}" type="slidenum">
              <a:rPr lang="en-US" sz="1300" smtClean="0">
                <a:latin typeface="Arial Narrow" pitchFamily="34" charset="0"/>
              </a:rPr>
              <a:pPr eaLnBrk="1" hangingPunct="1"/>
              <a:t>53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277C567-3BA1-426C-9D2C-EDE8EAEC4457}" type="slidenum">
              <a:rPr lang="en-US" sz="1300" smtClean="0">
                <a:latin typeface="Arial Narrow" pitchFamily="34" charset="0"/>
              </a:rPr>
              <a:pPr eaLnBrk="1" hangingPunct="1"/>
              <a:t>54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3E85184-AA26-463B-8636-590C531ADA2D}" type="slidenum">
              <a:rPr lang="en-US" sz="1300" smtClean="0">
                <a:latin typeface="Arial Narrow" pitchFamily="34" charset="0"/>
              </a:rPr>
              <a:pPr eaLnBrk="1" hangingPunct="1"/>
              <a:t>55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36A70EA-E34C-440D-B9DB-8DC9D74BA117}" type="slidenum">
              <a:rPr lang="en-US" sz="1300" smtClean="0">
                <a:latin typeface="Arial Narrow" pitchFamily="34" charset="0"/>
              </a:rPr>
              <a:pPr eaLnBrk="1" hangingPunct="1"/>
              <a:t>56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61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619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2F63BCF-AAF9-46AA-ACF7-B6F32499A4BF}" type="slidenum">
              <a:rPr lang="en-US" sz="1300" smtClean="0">
                <a:latin typeface="Arial Narrow" pitchFamily="34" charset="0"/>
              </a:rPr>
              <a:pPr eaLnBrk="1" hangingPunct="1"/>
              <a:t>57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72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722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D55D6E4-27F4-4DF0-BC37-FF575737ACE6}" type="slidenum">
              <a:rPr lang="en-US" sz="1300" smtClean="0">
                <a:latin typeface="Arial Narrow" pitchFamily="34" charset="0"/>
              </a:rPr>
              <a:pPr eaLnBrk="1" hangingPunct="1"/>
              <a:t>58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D731026-EA96-4941-A794-CB2F4EBCD3D6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412CA61-D159-453D-AA9B-0A3556FC7869}" type="slidenum">
              <a:rPr lang="en-US" sz="1300" smtClean="0">
                <a:latin typeface="Arial Narrow" pitchFamily="34" charset="0"/>
              </a:rPr>
              <a:pPr eaLnBrk="1" hangingPunct="1"/>
              <a:t>59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19E29B0-C057-43AF-BE51-1B6543969B3D}" type="slidenum">
              <a:rPr lang="en-US" sz="1300" smtClean="0">
                <a:latin typeface="Arial Narrow" pitchFamily="34" charset="0"/>
              </a:rPr>
              <a:pPr eaLnBrk="1" hangingPunct="1"/>
              <a:t>60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6F274D1-AA5B-42FB-BD7D-8D5CEDB5964A}" type="slidenum">
              <a:rPr lang="en-US" sz="1300" smtClean="0">
                <a:latin typeface="Arial Narrow" pitchFamily="34" charset="0"/>
              </a:rPr>
              <a:pPr eaLnBrk="1" hangingPunct="1"/>
              <a:t>61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180B0C4-C77E-4597-9A2E-644B510A4DD0}" type="slidenum">
              <a:rPr lang="en-US" sz="1300" smtClean="0">
                <a:latin typeface="Arial Narrow" pitchFamily="34" charset="0"/>
              </a:rPr>
              <a:pPr eaLnBrk="1" hangingPunct="1"/>
              <a:t>62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2E76ED4-CEBA-4093-B638-9567F2E4FAE8}" type="slidenum">
              <a:rPr lang="en-US" sz="1300" smtClean="0">
                <a:latin typeface="Arial Narrow" pitchFamily="34" charset="0"/>
              </a:rPr>
              <a:pPr eaLnBrk="1" hangingPunct="1"/>
              <a:t>64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649D869-867D-4D61-9D23-F195F5F3E21D}" type="slidenum">
              <a:rPr lang="en-US" sz="1300" smtClean="0">
                <a:latin typeface="Arial Narrow" pitchFamily="34" charset="0"/>
              </a:rPr>
              <a:pPr eaLnBrk="1" hangingPunct="1"/>
              <a:t>65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0BA3C0B-E23E-49F4-8B2F-1E2CE9426395}" type="slidenum">
              <a:rPr lang="en-US" sz="1300" smtClean="0">
                <a:latin typeface="Arial Narrow" pitchFamily="34" charset="0"/>
              </a:rPr>
              <a:pPr eaLnBrk="1" hangingPunct="1"/>
              <a:t>66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E53C0F1-2344-4CA5-A4F9-8CF5C45B8979}" type="slidenum">
              <a:rPr lang="en-US" sz="1300" smtClean="0">
                <a:latin typeface="Arial Narrow" pitchFamily="34" charset="0"/>
              </a:rPr>
              <a:pPr eaLnBrk="1" hangingPunct="1"/>
              <a:t>67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4B7F4DE-135C-4B22-896F-8FC2043CE623}" type="slidenum">
              <a:rPr lang="en-US" sz="1300" smtClean="0">
                <a:latin typeface="Arial Narrow" pitchFamily="34" charset="0"/>
              </a:rPr>
              <a:pPr eaLnBrk="1" hangingPunct="1"/>
              <a:t>68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FDB826F-450C-4740-8094-BB983A66C88D}" type="slidenum">
              <a:rPr lang="en-US" sz="1300" smtClean="0">
                <a:latin typeface="Arial Narrow" pitchFamily="34" charset="0"/>
              </a:rPr>
              <a:pPr eaLnBrk="1" hangingPunct="1"/>
              <a:t>69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F2465BF-83D0-428B-BB0F-9FA6824F1A57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62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8AD862E-870D-422D-A64D-0E7E49E2C14D}" type="slidenum">
              <a:rPr lang="en-US" sz="1300" smtClean="0">
                <a:latin typeface="Arial Narrow" pitchFamily="34" charset="0"/>
              </a:rPr>
              <a:pPr eaLnBrk="1" hangingPunct="1"/>
              <a:t>70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E13E0CB-4B2D-408E-9E57-DCCD9CCED3B0}" type="slidenum">
              <a:rPr lang="en-US" sz="1300" smtClean="0">
                <a:latin typeface="Arial Narrow" pitchFamily="34" charset="0"/>
              </a:rPr>
              <a:pPr eaLnBrk="1" hangingPunct="1"/>
              <a:t>71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5A82A4E-8854-43D3-84BA-2343CFC19378}" type="slidenum">
              <a:rPr lang="en-US" sz="1300" smtClean="0">
                <a:latin typeface="Arial Narrow" pitchFamily="34" charset="0"/>
              </a:rPr>
              <a:pPr eaLnBrk="1" hangingPunct="1"/>
              <a:t>72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CD56B24-789C-4F1D-A83C-1E0DA784DF92}" type="slidenum">
              <a:rPr lang="en-US" sz="1300" smtClean="0">
                <a:latin typeface="Arial Narrow" pitchFamily="34" charset="0"/>
              </a:rPr>
              <a:pPr eaLnBrk="1" hangingPunct="1"/>
              <a:t>73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AFA4CDF-19CE-4962-AC39-E43349E6AB5F}" type="slidenum">
              <a:rPr lang="en-US" sz="1300" smtClean="0">
                <a:latin typeface="Arial Narrow" pitchFamily="34" charset="0"/>
              </a:rPr>
              <a:pPr eaLnBrk="1" hangingPunct="1"/>
              <a:t>74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1399ED5-EBB3-46B8-BAE3-193DAC904C34}" type="slidenum">
              <a:rPr lang="en-US" sz="1300" smtClean="0">
                <a:latin typeface="Arial Narrow" pitchFamily="34" charset="0"/>
              </a:rPr>
              <a:pPr eaLnBrk="1" hangingPunct="1"/>
              <a:t>75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B3C821F-9D9D-49C0-9F85-24947BE6FBA2}" type="slidenum">
              <a:rPr lang="en-US" sz="1300" smtClean="0">
                <a:latin typeface="Arial Narrow" pitchFamily="34" charset="0"/>
              </a:rPr>
              <a:pPr eaLnBrk="1" hangingPunct="1"/>
              <a:t>76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7035236-D2F5-4BEE-98BC-64FF1B9249D6}" type="slidenum">
              <a:rPr lang="en-US" sz="1300" smtClean="0">
                <a:latin typeface="Arial Narrow" pitchFamily="34" charset="0"/>
              </a:rPr>
              <a:pPr eaLnBrk="1" hangingPunct="1"/>
              <a:t>77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833786E-8EFC-4754-BC74-24DFCF98D74D}" type="slidenum">
              <a:rPr lang="en-US" sz="1300" smtClean="0">
                <a:latin typeface="Arial Narrow" pitchFamily="34" charset="0"/>
              </a:rPr>
              <a:pPr eaLnBrk="1" hangingPunct="1"/>
              <a:t>78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D51836C-3352-4499-AC11-60808C7C191A}" type="slidenum">
              <a:rPr lang="en-US" sz="1300" smtClean="0">
                <a:latin typeface="Arial Narrow" pitchFamily="34" charset="0"/>
              </a:rPr>
              <a:pPr eaLnBrk="1" hangingPunct="1"/>
              <a:t>79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7DA61AE-DCB0-4C12-8D76-2E454DA7A0C7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9B7AA63-ADED-4DE9-BCA2-9BE82D288C4D}" type="slidenum">
              <a:rPr lang="en-US" sz="1300" smtClean="0">
                <a:latin typeface="Arial Narrow" pitchFamily="34" charset="0"/>
              </a:rPr>
              <a:pPr eaLnBrk="1" hangingPunct="1"/>
              <a:t>80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190C243-A378-4FF5-81A3-3D949C5AC573}" type="slidenum">
              <a:rPr lang="en-US" sz="1300" smtClean="0">
                <a:latin typeface="Arial Narrow" pitchFamily="34" charset="0"/>
              </a:rPr>
              <a:pPr eaLnBrk="1" hangingPunct="1"/>
              <a:t>81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57F6831-4482-4851-A48C-2965BCD024F2}" type="slidenum">
              <a:rPr lang="en-US" sz="1300" smtClean="0">
                <a:latin typeface="Arial Narrow" pitchFamily="34" charset="0"/>
              </a:rPr>
              <a:pPr eaLnBrk="1" hangingPunct="1"/>
              <a:t>82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7DBA27C-B688-4CB4-B2F4-DABCC39A81E4}" type="slidenum">
              <a:rPr lang="en-US" sz="1300" smtClean="0">
                <a:latin typeface="Arial Narrow" pitchFamily="34" charset="0"/>
              </a:rPr>
              <a:pPr eaLnBrk="1" hangingPunct="1"/>
              <a:t>83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E44CE4B-208F-4B41-881B-2459CB51D314}" type="slidenum">
              <a:rPr lang="en-US" sz="1300" smtClean="0">
                <a:latin typeface="Arial Narrow" pitchFamily="34" charset="0"/>
              </a:rPr>
              <a:pPr eaLnBrk="1" hangingPunct="1"/>
              <a:t>84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BCD91D7-24C6-438B-AE7C-ECDEB163EF90}" type="slidenum">
              <a:rPr lang="en-US" sz="1300" smtClean="0">
                <a:latin typeface="Arial Narrow" pitchFamily="34" charset="0"/>
              </a:rPr>
              <a:pPr eaLnBrk="1" hangingPunct="1"/>
              <a:t>85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6D9385-ADE8-4890-9FF0-30EAAC7D4D15}" type="slidenum">
              <a:rPr lang="en-US" smtClean="0"/>
              <a:pPr>
                <a:defRPr/>
              </a:pPr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322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57DDD9D-36CA-4C28-A4B2-9C986735E1B9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E8F1F9D-A56E-4C69-8F0B-561751B090D6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 smtClean="0">
              <a:latin typeface="Arial Narrow" pitchFamily="34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EDA06-8549-4AE8-A94D-D66AE6F53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16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B3004-7DD4-4E36-8E32-C32D59CDB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3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287A4-7D6C-4D20-8B25-75C2B4843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47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C4B4D-18B9-4486-AA05-96CBACB8A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46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777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10000"/>
            <a:ext cx="77724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19DC7-F528-4DB0-9083-664BAA274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4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7733D-63CD-4D4F-97F2-C63EE684E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14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64E0B-72B8-41DF-AF81-7A5C3A52D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3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0C372-4CC6-4AC1-ACF5-C80BEF9BC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23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868AE-7760-4605-9885-09F632F3E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84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DEE9C-6624-4840-8792-B8F0B7BA5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9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88ED3-8C49-4554-B99F-7B55A1703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38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B7E8C-BB9D-4CE6-9AEB-8F678E259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06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C41E5-ED5E-4019-9319-28D2CFB69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7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7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7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65822E5-0F9D-46BC-9B4A-65A46BB23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4CC92-646B-4F34-B2C6-2619995ABC1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6670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FF0000"/>
                </a:solidFill>
              </a:rPr>
              <a:t>Stacks and Queues</a:t>
            </a: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584325" y="5421313"/>
            <a:ext cx="3584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FF"/>
                </a:solidFill>
                <a:latin typeface="Arial" charset="0"/>
              </a:rPr>
              <a:t>Reading: Sections 3.6 and 3.7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587F58-3B9D-4144-85A6-0ACC237C042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 (2)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6562725" y="1847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5953125" y="26908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6562725" y="26908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7156450" y="26908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1273" name="Text Box 8"/>
          <p:cNvSpPr txBox="1">
            <a:spLocks noChangeArrowheads="1"/>
          </p:cNvSpPr>
          <p:nvPr/>
        </p:nvSpPr>
        <p:spPr bwMode="auto">
          <a:xfrm>
            <a:off x="5327650" y="3448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5937250" y="3448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7172325" y="3448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1276" name="Text Box 11"/>
          <p:cNvSpPr txBox="1">
            <a:spLocks noChangeArrowheads="1"/>
          </p:cNvSpPr>
          <p:nvPr/>
        </p:nvSpPr>
        <p:spPr bwMode="auto">
          <a:xfrm>
            <a:off x="6562725" y="3448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1277" name="Text Box 12"/>
          <p:cNvSpPr txBox="1">
            <a:spLocks noChangeArrowheads="1"/>
          </p:cNvSpPr>
          <p:nvPr/>
        </p:nvSpPr>
        <p:spPr bwMode="auto">
          <a:xfrm>
            <a:off x="5953125" y="42862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1278" name="Text Box 13"/>
          <p:cNvSpPr txBox="1">
            <a:spLocks noChangeArrowheads="1"/>
          </p:cNvSpPr>
          <p:nvPr/>
        </p:nvSpPr>
        <p:spPr bwMode="auto">
          <a:xfrm>
            <a:off x="6562725" y="42862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1279" name="Text Box 14"/>
          <p:cNvSpPr txBox="1">
            <a:spLocks noChangeArrowheads="1"/>
          </p:cNvSpPr>
          <p:nvPr/>
        </p:nvSpPr>
        <p:spPr bwMode="auto">
          <a:xfrm>
            <a:off x="7934325" y="42862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1280" name="Text Box 15"/>
          <p:cNvSpPr txBox="1">
            <a:spLocks noChangeArrowheads="1"/>
          </p:cNvSpPr>
          <p:nvPr/>
        </p:nvSpPr>
        <p:spPr bwMode="auto">
          <a:xfrm>
            <a:off x="7248525" y="42862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1281" name="Line 16"/>
          <p:cNvSpPr>
            <a:spLocks noChangeShapeType="1"/>
          </p:cNvSpPr>
          <p:nvPr/>
        </p:nvSpPr>
        <p:spPr bwMode="auto">
          <a:xfrm>
            <a:off x="6715125" y="2228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17"/>
          <p:cNvSpPr>
            <a:spLocks noChangeShapeType="1"/>
          </p:cNvSpPr>
          <p:nvPr/>
        </p:nvSpPr>
        <p:spPr bwMode="auto">
          <a:xfrm flipH="1">
            <a:off x="6105525" y="22288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18"/>
          <p:cNvSpPr>
            <a:spLocks noChangeShapeType="1"/>
          </p:cNvSpPr>
          <p:nvPr/>
        </p:nvSpPr>
        <p:spPr bwMode="auto">
          <a:xfrm>
            <a:off x="6715125" y="22288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19"/>
          <p:cNvSpPr>
            <a:spLocks noChangeShapeType="1"/>
          </p:cNvSpPr>
          <p:nvPr/>
        </p:nvSpPr>
        <p:spPr bwMode="auto">
          <a:xfrm flipH="1">
            <a:off x="5495925" y="30670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20"/>
          <p:cNvSpPr>
            <a:spLocks noChangeShapeType="1"/>
          </p:cNvSpPr>
          <p:nvPr/>
        </p:nvSpPr>
        <p:spPr bwMode="auto">
          <a:xfrm>
            <a:off x="6105525" y="30670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21"/>
          <p:cNvSpPr>
            <a:spLocks noChangeShapeType="1"/>
          </p:cNvSpPr>
          <p:nvPr/>
        </p:nvSpPr>
        <p:spPr bwMode="auto">
          <a:xfrm>
            <a:off x="5648325" y="36766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Line 22"/>
          <p:cNvSpPr>
            <a:spLocks noChangeShapeType="1"/>
          </p:cNvSpPr>
          <p:nvPr/>
        </p:nvSpPr>
        <p:spPr bwMode="auto">
          <a:xfrm>
            <a:off x="6105525" y="38290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Line 23"/>
          <p:cNvSpPr>
            <a:spLocks noChangeShapeType="1"/>
          </p:cNvSpPr>
          <p:nvPr/>
        </p:nvSpPr>
        <p:spPr bwMode="auto">
          <a:xfrm>
            <a:off x="6715125" y="30670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9" name="Line 24"/>
          <p:cNvSpPr>
            <a:spLocks noChangeShapeType="1"/>
          </p:cNvSpPr>
          <p:nvPr/>
        </p:nvSpPr>
        <p:spPr bwMode="auto">
          <a:xfrm>
            <a:off x="6715125" y="30670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0" name="Line 25"/>
          <p:cNvSpPr>
            <a:spLocks noChangeShapeType="1"/>
          </p:cNvSpPr>
          <p:nvPr/>
        </p:nvSpPr>
        <p:spPr bwMode="auto">
          <a:xfrm>
            <a:off x="6715125" y="38290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Line 26"/>
          <p:cNvSpPr>
            <a:spLocks noChangeShapeType="1"/>
          </p:cNvSpPr>
          <p:nvPr/>
        </p:nvSpPr>
        <p:spPr bwMode="auto">
          <a:xfrm>
            <a:off x="7324725" y="38290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2" name="Line 27"/>
          <p:cNvSpPr>
            <a:spLocks noChangeShapeType="1"/>
          </p:cNvSpPr>
          <p:nvPr/>
        </p:nvSpPr>
        <p:spPr bwMode="auto">
          <a:xfrm>
            <a:off x="6715125" y="38290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3" name="Line 28"/>
          <p:cNvSpPr>
            <a:spLocks noChangeShapeType="1"/>
          </p:cNvSpPr>
          <p:nvPr/>
        </p:nvSpPr>
        <p:spPr bwMode="auto">
          <a:xfrm>
            <a:off x="7324725" y="38290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Text Box 29"/>
          <p:cNvSpPr txBox="1">
            <a:spLocks noChangeArrowheads="1"/>
          </p:cNvSpPr>
          <p:nvPr/>
        </p:nvSpPr>
        <p:spPr bwMode="auto">
          <a:xfrm>
            <a:off x="5937250" y="18573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1295" name="Text Box 30"/>
          <p:cNvSpPr txBox="1">
            <a:spLocks noChangeArrowheads="1"/>
          </p:cNvSpPr>
          <p:nvPr/>
        </p:nvSpPr>
        <p:spPr bwMode="auto">
          <a:xfrm>
            <a:off x="6464300" y="46624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06559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16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1934AF-756E-4BB8-BE97-FEB6CFFAFD06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 (3)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2298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2299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2300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2301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2302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2303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2304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2305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6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7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8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2319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07583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40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2341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E3931-8A76-475C-9C43-B8AA4323BD17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 (4)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3321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3322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3323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3324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3326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3327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3328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3329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2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7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0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1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2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3343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08607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64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3365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3366" name="Text Box 53"/>
          <p:cNvSpPr txBox="1">
            <a:spLocks noChangeArrowheads="1"/>
          </p:cNvSpPr>
          <p:nvPr/>
        </p:nvSpPr>
        <p:spPr bwMode="auto">
          <a:xfrm>
            <a:off x="2286000" y="4495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5FDF30-6D27-4218-9251-E4044A8FA16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 (5)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4346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4347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4348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4349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4350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4351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4352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4353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1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4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5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6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4367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09631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88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4389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4390" name="Text Box 53"/>
          <p:cNvSpPr txBox="1">
            <a:spLocks noChangeArrowheads="1"/>
          </p:cNvSpPr>
          <p:nvPr/>
        </p:nvSpPr>
        <p:spPr bwMode="auto">
          <a:xfrm>
            <a:off x="2286000" y="4495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4391" name="Text Box 54"/>
          <p:cNvSpPr txBox="1">
            <a:spLocks noChangeArrowheads="1"/>
          </p:cNvSpPr>
          <p:nvPr/>
        </p:nvSpPr>
        <p:spPr bwMode="auto">
          <a:xfrm>
            <a:off x="2286000" y="39624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3033C-AE18-4BC3-A403-0C9661B27FF0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 (6)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5369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5370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5371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5372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5373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5374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5375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5376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5377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5391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10655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12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5413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5414" name="Text Box 53"/>
          <p:cNvSpPr txBox="1">
            <a:spLocks noChangeArrowheads="1"/>
          </p:cNvSpPr>
          <p:nvPr/>
        </p:nvSpPr>
        <p:spPr bwMode="auto">
          <a:xfrm>
            <a:off x="2286000" y="4495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5415" name="Text Box 54"/>
          <p:cNvSpPr txBox="1">
            <a:spLocks noChangeArrowheads="1"/>
          </p:cNvSpPr>
          <p:nvPr/>
        </p:nvSpPr>
        <p:spPr bwMode="auto">
          <a:xfrm>
            <a:off x="2286000" y="39624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5416" name="Text Box 55"/>
          <p:cNvSpPr txBox="1">
            <a:spLocks noChangeArrowheads="1"/>
          </p:cNvSpPr>
          <p:nvPr/>
        </p:nvSpPr>
        <p:spPr bwMode="auto">
          <a:xfrm>
            <a:off x="2286000" y="34290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4A275-02E2-4332-8AD6-5E78DFCBD56D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 (7)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6393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6397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6399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6400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6401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6415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11679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36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6437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6438" name="Text Box 53"/>
          <p:cNvSpPr txBox="1">
            <a:spLocks noChangeArrowheads="1"/>
          </p:cNvSpPr>
          <p:nvPr/>
        </p:nvSpPr>
        <p:spPr bwMode="auto">
          <a:xfrm>
            <a:off x="2286000" y="4495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6439" name="Text Box 54"/>
          <p:cNvSpPr txBox="1">
            <a:spLocks noChangeArrowheads="1"/>
          </p:cNvSpPr>
          <p:nvPr/>
        </p:nvSpPr>
        <p:spPr bwMode="auto">
          <a:xfrm>
            <a:off x="2286000" y="39624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6440" name="Text Box 55"/>
          <p:cNvSpPr txBox="1">
            <a:spLocks noChangeArrowheads="1"/>
          </p:cNvSpPr>
          <p:nvPr/>
        </p:nvSpPr>
        <p:spPr bwMode="auto">
          <a:xfrm>
            <a:off x="2286000" y="34290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7599C-32A0-40E9-AC5A-2B1CECBE75A9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 (8)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7420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7421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7422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7423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7424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7425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5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7439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12703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60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7461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7462" name="Text Box 53"/>
          <p:cNvSpPr txBox="1">
            <a:spLocks noChangeArrowheads="1"/>
          </p:cNvSpPr>
          <p:nvPr/>
        </p:nvSpPr>
        <p:spPr bwMode="auto">
          <a:xfrm>
            <a:off x="2286000" y="4495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7463" name="Text Box 54"/>
          <p:cNvSpPr txBox="1">
            <a:spLocks noChangeArrowheads="1"/>
          </p:cNvSpPr>
          <p:nvPr/>
        </p:nvSpPr>
        <p:spPr bwMode="auto">
          <a:xfrm>
            <a:off x="2286000" y="39624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E9481-0E9D-42D2-9218-F7681B5267E9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 (9)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8441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8442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8443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8444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8445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8446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8447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8448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8449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3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4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5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8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9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1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2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8463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13727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84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8485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8486" name="Text Box 53"/>
          <p:cNvSpPr txBox="1">
            <a:spLocks noChangeArrowheads="1"/>
          </p:cNvSpPr>
          <p:nvPr/>
        </p:nvSpPr>
        <p:spPr bwMode="auto">
          <a:xfrm>
            <a:off x="2286000" y="44958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291180-C711-4777-B57D-27AFABF5838D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Depth First Search—Backtracking (10)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9468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9469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9470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9471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9472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9473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2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5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9487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14751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08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19509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0520F4-99BC-4ED1-9916-655725CD6851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Depth First Search—Backtracking (11)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20490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20492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20493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20494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20495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20496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20497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20511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15775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32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20533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5CB91-9654-401D-92AF-50CA3E108F6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Stack ADT - LIFO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Collections:  </a:t>
            </a:r>
          </a:p>
          <a:p>
            <a:pPr lvl="1" eaLnBrk="1" hangingPunct="1"/>
            <a:r>
              <a:rPr lang="en-US" sz="1800" smtClean="0"/>
              <a:t>Elements of some proper type T</a:t>
            </a:r>
          </a:p>
          <a:p>
            <a:pPr eaLnBrk="1" hangingPunct="1"/>
            <a:r>
              <a:rPr lang="en-US" sz="2000" smtClean="0"/>
              <a:t>Operations:  </a:t>
            </a:r>
          </a:p>
          <a:p>
            <a:pPr lvl="1" eaLnBrk="1" hangingPunct="1"/>
            <a:r>
              <a:rPr lang="en-US" sz="1800" smtClean="0">
                <a:solidFill>
                  <a:srgbClr val="0000FF"/>
                </a:solidFill>
              </a:rPr>
              <a:t>Feature: Last In, First Out</a:t>
            </a:r>
          </a:p>
          <a:p>
            <a:pPr lvl="1" eaLnBrk="1" hangingPunct="1"/>
            <a:r>
              <a:rPr lang="en-US" sz="1800" smtClean="0"/>
              <a:t>void push(T t)</a:t>
            </a:r>
          </a:p>
          <a:p>
            <a:pPr lvl="1" eaLnBrk="1" hangingPunct="1"/>
            <a:r>
              <a:rPr lang="en-US" sz="1800" smtClean="0"/>
              <a:t>void pop()</a:t>
            </a:r>
          </a:p>
          <a:p>
            <a:pPr lvl="1" eaLnBrk="1" hangingPunct="1"/>
            <a:r>
              <a:rPr lang="en-US" sz="1800" smtClean="0"/>
              <a:t>T top()</a:t>
            </a:r>
          </a:p>
          <a:p>
            <a:pPr lvl="1" eaLnBrk="1" hangingPunct="1"/>
            <a:r>
              <a:rPr lang="en-US" sz="1800" smtClean="0"/>
              <a:t>bool empty()</a:t>
            </a:r>
          </a:p>
          <a:p>
            <a:pPr lvl="1" eaLnBrk="1" hangingPunct="1"/>
            <a:r>
              <a:rPr lang="en-US" sz="1800" smtClean="0"/>
              <a:t>unsigned int size()</a:t>
            </a:r>
          </a:p>
          <a:p>
            <a:pPr lvl="1" eaLnBrk="1" hangingPunct="1"/>
            <a:r>
              <a:rPr lang="en-US" sz="1800" smtClean="0"/>
              <a:t>constructor and destructor</a:t>
            </a:r>
          </a:p>
          <a:p>
            <a:pPr lvl="1" eaLnBrk="1" hangingPunct="1"/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C1725-9742-40AF-9358-C5BC090457C0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Depth First Search—Backtracking (12)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21515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21516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21517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21518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21519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21520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21521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21535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16799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56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21557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21558" name="Text Box 53"/>
          <p:cNvSpPr txBox="1">
            <a:spLocks noChangeArrowheads="1"/>
          </p:cNvSpPr>
          <p:nvPr/>
        </p:nvSpPr>
        <p:spPr bwMode="auto">
          <a:xfrm>
            <a:off x="2286000" y="4495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100798-0EBF-4F56-AE04-CA3ABC4C4E32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Depth First Search—Backtracking (13)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Stack</a:t>
            </a:r>
          </a:p>
          <a:p>
            <a:pPr lvl="1" eaLnBrk="1" hangingPunct="1"/>
            <a:endParaRPr lang="en-US" sz="1800" i="1" smtClean="0"/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6340475" y="25955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5730875" y="3438525"/>
            <a:ext cx="320675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6340475" y="3438525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6934200" y="3438525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51054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5715000" y="41957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22539" name="Text Box 10"/>
          <p:cNvSpPr txBox="1">
            <a:spLocks noChangeArrowheads="1"/>
          </p:cNvSpPr>
          <p:nvPr/>
        </p:nvSpPr>
        <p:spPr bwMode="auto">
          <a:xfrm>
            <a:off x="6950075" y="41957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22540" name="Text Box 11"/>
          <p:cNvSpPr txBox="1">
            <a:spLocks noChangeArrowheads="1"/>
          </p:cNvSpPr>
          <p:nvPr/>
        </p:nvSpPr>
        <p:spPr bwMode="auto">
          <a:xfrm>
            <a:off x="6340475" y="419576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22541" name="Text Box 12"/>
          <p:cNvSpPr txBox="1">
            <a:spLocks noChangeArrowheads="1"/>
          </p:cNvSpPr>
          <p:nvPr/>
        </p:nvSpPr>
        <p:spPr bwMode="auto">
          <a:xfrm>
            <a:off x="5730875" y="5033963"/>
            <a:ext cx="3206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22542" name="Text Box 13"/>
          <p:cNvSpPr txBox="1">
            <a:spLocks noChangeArrowheads="1"/>
          </p:cNvSpPr>
          <p:nvPr/>
        </p:nvSpPr>
        <p:spPr bwMode="auto">
          <a:xfrm>
            <a:off x="6340475" y="5033963"/>
            <a:ext cx="447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22543" name="Text Box 14"/>
          <p:cNvSpPr txBox="1">
            <a:spLocks noChangeArrowheads="1"/>
          </p:cNvSpPr>
          <p:nvPr/>
        </p:nvSpPr>
        <p:spPr bwMode="auto">
          <a:xfrm>
            <a:off x="77120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22544" name="Text Box 15"/>
          <p:cNvSpPr txBox="1">
            <a:spLocks noChangeArrowheads="1"/>
          </p:cNvSpPr>
          <p:nvPr/>
        </p:nvSpPr>
        <p:spPr bwMode="auto">
          <a:xfrm>
            <a:off x="7026275" y="5033963"/>
            <a:ext cx="44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22545" name="Line 16"/>
          <p:cNvSpPr>
            <a:spLocks noChangeShapeType="1"/>
          </p:cNvSpPr>
          <p:nvPr/>
        </p:nvSpPr>
        <p:spPr bwMode="auto">
          <a:xfrm>
            <a:off x="6492875" y="2976563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7"/>
          <p:cNvSpPr>
            <a:spLocks noChangeShapeType="1"/>
          </p:cNvSpPr>
          <p:nvPr/>
        </p:nvSpPr>
        <p:spPr bwMode="auto">
          <a:xfrm flipH="1">
            <a:off x="58832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8"/>
          <p:cNvSpPr>
            <a:spLocks noChangeShapeType="1"/>
          </p:cNvSpPr>
          <p:nvPr/>
        </p:nvSpPr>
        <p:spPr bwMode="auto">
          <a:xfrm>
            <a:off x="6492875" y="2976563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19"/>
          <p:cNvSpPr>
            <a:spLocks noChangeShapeType="1"/>
          </p:cNvSpPr>
          <p:nvPr/>
        </p:nvSpPr>
        <p:spPr bwMode="auto">
          <a:xfrm flipH="1">
            <a:off x="52736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0"/>
          <p:cNvSpPr>
            <a:spLocks noChangeShapeType="1"/>
          </p:cNvSpPr>
          <p:nvPr/>
        </p:nvSpPr>
        <p:spPr bwMode="auto">
          <a:xfrm>
            <a:off x="5883275" y="38147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1"/>
          <p:cNvSpPr>
            <a:spLocks noChangeShapeType="1"/>
          </p:cNvSpPr>
          <p:nvPr/>
        </p:nvSpPr>
        <p:spPr bwMode="auto">
          <a:xfrm>
            <a:off x="5426075" y="44243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2"/>
          <p:cNvSpPr>
            <a:spLocks noChangeShapeType="1"/>
          </p:cNvSpPr>
          <p:nvPr/>
        </p:nvSpPr>
        <p:spPr bwMode="auto">
          <a:xfrm>
            <a:off x="5883275" y="45767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3"/>
          <p:cNvSpPr>
            <a:spLocks noChangeShapeType="1"/>
          </p:cNvSpPr>
          <p:nvPr/>
        </p:nvSpPr>
        <p:spPr bwMode="auto">
          <a:xfrm>
            <a:off x="6492875" y="38147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4"/>
          <p:cNvSpPr>
            <a:spLocks noChangeShapeType="1"/>
          </p:cNvSpPr>
          <p:nvPr/>
        </p:nvSpPr>
        <p:spPr bwMode="auto">
          <a:xfrm>
            <a:off x="6492875" y="3814763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5"/>
          <p:cNvSpPr>
            <a:spLocks noChangeShapeType="1"/>
          </p:cNvSpPr>
          <p:nvPr/>
        </p:nvSpPr>
        <p:spPr bwMode="auto">
          <a:xfrm>
            <a:off x="6492875" y="457676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26"/>
          <p:cNvSpPr>
            <a:spLocks noChangeShapeType="1"/>
          </p:cNvSpPr>
          <p:nvPr/>
        </p:nvSpPr>
        <p:spPr bwMode="auto">
          <a:xfrm>
            <a:off x="7102475" y="4576763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Line 27"/>
          <p:cNvSpPr>
            <a:spLocks noChangeShapeType="1"/>
          </p:cNvSpPr>
          <p:nvPr/>
        </p:nvSpPr>
        <p:spPr bwMode="auto">
          <a:xfrm>
            <a:off x="6492875" y="4576763"/>
            <a:ext cx="76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Line 28"/>
          <p:cNvSpPr>
            <a:spLocks noChangeShapeType="1"/>
          </p:cNvSpPr>
          <p:nvPr/>
        </p:nvSpPr>
        <p:spPr bwMode="auto">
          <a:xfrm>
            <a:off x="7102475" y="4576763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8" name="Text Box 29"/>
          <p:cNvSpPr txBox="1">
            <a:spLocks noChangeArrowheads="1"/>
          </p:cNvSpPr>
          <p:nvPr/>
        </p:nvSpPr>
        <p:spPr bwMode="auto">
          <a:xfrm>
            <a:off x="5715000" y="260508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22559" name="Text Box 30"/>
          <p:cNvSpPr txBox="1">
            <a:spLocks noChangeArrowheads="1"/>
          </p:cNvSpPr>
          <p:nvPr/>
        </p:nvSpPr>
        <p:spPr bwMode="auto">
          <a:xfrm>
            <a:off x="6242050" y="5410200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417823" name="Group 31"/>
          <p:cNvGraphicFramePr>
            <a:graphicFrameLocks noGrp="1"/>
          </p:cNvGraphicFramePr>
          <p:nvPr>
            <p:ph sz="half" idx="2"/>
          </p:nvPr>
        </p:nvGraphicFramePr>
        <p:xfrm>
          <a:off x="3629025" y="2225675"/>
          <a:ext cx="863600" cy="37592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80" name="Text Box 51"/>
          <p:cNvSpPr txBox="1">
            <a:spLocks noChangeArrowheads="1"/>
          </p:cNvSpPr>
          <p:nvPr/>
        </p:nvSpPr>
        <p:spPr bwMode="auto">
          <a:xfrm>
            <a:off x="2286000" y="55229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22581" name="Text Box 52"/>
          <p:cNvSpPr txBox="1">
            <a:spLocks noChangeArrowheads="1"/>
          </p:cNvSpPr>
          <p:nvPr/>
        </p:nvSpPr>
        <p:spPr bwMode="auto">
          <a:xfrm>
            <a:off x="2286000" y="50434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22582" name="Text Box 53"/>
          <p:cNvSpPr txBox="1">
            <a:spLocks noChangeArrowheads="1"/>
          </p:cNvSpPr>
          <p:nvPr/>
        </p:nvSpPr>
        <p:spPr bwMode="auto">
          <a:xfrm>
            <a:off x="2286000" y="4495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22583" name="Text Box 54"/>
          <p:cNvSpPr txBox="1">
            <a:spLocks noChangeArrowheads="1"/>
          </p:cNvSpPr>
          <p:nvPr/>
        </p:nvSpPr>
        <p:spPr bwMode="auto">
          <a:xfrm>
            <a:off x="2286000" y="39624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5941D-7245-459F-A0D8-4899B8CC98E1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DFS Implementation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DFS()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stack&lt;location&gt; S;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200" b="1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// mark the start location as visited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S.push(start);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200" b="1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while (!S.empty())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t = S.top();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if (t == goal) Success(S);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if (// t has unvisited neighbors)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	// choose an unvisited neighbor 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	// mark n visited;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	S.push(n);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} else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	BackTrack(S);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Failure(S);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F707B2-8F17-41B7-9182-0690AC2634B2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DFS Implementation (2)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BackTrack(S)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while (!S.empty() &amp;&amp; S.top() has no unvisited neighbors)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S.pop();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}	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200" b="1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Success(S)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// print success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while (!S.empty())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output(S.top());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S.pop();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200" b="1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Failure(S)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// print failure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while (!S.empty())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S.pop();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8D4379-D296-4B6C-B358-7799AF1DFB67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Evaluating Postfix Expressions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Infix expression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Operators in middle of operands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25 + x*(y – 5)</a:t>
            </a:r>
          </a:p>
          <a:p>
            <a:pPr lvl="1"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Postfix expressions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operands precede 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Z = 25 x y 5 - * +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Tokens: atomics of expressions, either operator or operand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Example: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25 + x*(y – 5)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Tokens:  25, +, x, *, (, y, -, 5, )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7A11F-9D53-4530-9F1C-528C8B93EBE6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(2)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 algorithm:</a:t>
            </a:r>
          </a:p>
          <a:p>
            <a:pPr lvl="1" eaLnBrk="1" hangingPunct="1"/>
            <a:r>
              <a:rPr lang="en-US" smtClean="0"/>
              <a:t>Use stack of tokens</a:t>
            </a:r>
          </a:p>
          <a:p>
            <a:pPr lvl="1" eaLnBrk="1" hangingPunct="1"/>
            <a:r>
              <a:rPr lang="en-US" smtClean="0"/>
              <a:t>Repeat</a:t>
            </a:r>
          </a:p>
          <a:p>
            <a:pPr lvl="2" eaLnBrk="1" hangingPunct="1"/>
            <a:r>
              <a:rPr lang="en-US" sz="1800" smtClean="0"/>
              <a:t>If operand, push onto stack</a:t>
            </a:r>
          </a:p>
          <a:p>
            <a:pPr lvl="2" eaLnBrk="1" hangingPunct="1"/>
            <a:r>
              <a:rPr lang="en-US" sz="1800" smtClean="0"/>
              <a:t>If operator</a:t>
            </a:r>
          </a:p>
          <a:p>
            <a:pPr lvl="3" eaLnBrk="1" hangingPunct="1"/>
            <a:r>
              <a:rPr lang="en-US" smtClean="0"/>
              <a:t>pop operands off the stack</a:t>
            </a:r>
          </a:p>
          <a:p>
            <a:pPr lvl="3" eaLnBrk="1" hangingPunct="1"/>
            <a:r>
              <a:rPr lang="en-US" smtClean="0"/>
              <a:t>evaluate operator on operands</a:t>
            </a:r>
          </a:p>
          <a:p>
            <a:pPr lvl="3" eaLnBrk="1" hangingPunct="1"/>
            <a:r>
              <a:rPr lang="en-US" smtClean="0"/>
              <a:t>push result onto stack</a:t>
            </a:r>
          </a:p>
          <a:p>
            <a:pPr lvl="2" eaLnBrk="1" hangingPunct="1"/>
            <a:r>
              <a:rPr lang="en-US" sz="1800" smtClean="0"/>
              <a:t>Until expression is read</a:t>
            </a:r>
          </a:p>
          <a:p>
            <a:pPr lvl="2" eaLnBrk="1" hangingPunct="1"/>
            <a:r>
              <a:rPr lang="en-US" sz="1800" smtClean="0"/>
              <a:t>Return top of stack</a:t>
            </a:r>
          </a:p>
          <a:p>
            <a:pPr eaLnBrk="1" hangingPunct="1"/>
            <a:r>
              <a:rPr lang="en-US" smtClean="0"/>
              <a:t>Most CPUs have hardware support for this algorithm</a:t>
            </a:r>
          </a:p>
          <a:p>
            <a:pPr eaLnBrk="1" hangingPunct="1"/>
            <a:r>
              <a:rPr lang="en-US" smtClean="0"/>
              <a:t>Translation from infix to postfix also uses a stack (software)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021A81-638C-443B-A4F5-89845CDE0AB4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(3)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Original expression:  </a:t>
            </a:r>
          </a:p>
          <a:p>
            <a:pPr lvl="1" eaLnBrk="1" hangingPunct="1"/>
            <a:r>
              <a:rPr lang="en-US" smtClean="0"/>
              <a:t>1 + (2 + 3) * 4 + 5</a:t>
            </a:r>
          </a:p>
          <a:p>
            <a:pPr eaLnBrk="1" hangingPunct="1"/>
            <a:r>
              <a:rPr lang="en-US" smtClean="0"/>
              <a:t>Evaluate:  </a:t>
            </a:r>
          </a:p>
          <a:p>
            <a:pPr lvl="1" eaLnBrk="1" hangingPunct="1"/>
            <a:r>
              <a:rPr lang="en-US" smtClean="0"/>
              <a:t>1 2 3 + 4 * + 5 +</a:t>
            </a:r>
          </a:p>
        </p:txBody>
      </p:sp>
      <p:graphicFrame>
        <p:nvGraphicFramePr>
          <p:cNvPr id="439314" name="Group 18"/>
          <p:cNvGraphicFramePr>
            <a:graphicFrameLocks noGrp="1"/>
          </p:cNvGraphicFramePr>
          <p:nvPr/>
        </p:nvGraphicFramePr>
        <p:xfrm>
          <a:off x="4800600" y="32766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F6D96-6AC2-4720-8A46-04C24625E8C4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(4)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39888"/>
            <a:ext cx="8153400" cy="4760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1</a:t>
            </a:r>
            <a:r>
              <a:rPr lang="en-US" smtClean="0"/>
              <a:t> 2 3 + 4 * + 5 +</a:t>
            </a:r>
          </a:p>
          <a:p>
            <a:pPr eaLnBrk="1" hangingPunct="1"/>
            <a:r>
              <a:rPr lang="en-US" smtClean="0"/>
              <a:t>Push(1)</a:t>
            </a:r>
          </a:p>
        </p:txBody>
      </p:sp>
      <p:graphicFrame>
        <p:nvGraphicFramePr>
          <p:cNvPr id="440324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8640B-DBC7-4747-97CC-6031E5CD7EA3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(5)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305800" cy="4760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2</a:t>
            </a:r>
            <a:r>
              <a:rPr lang="en-US" smtClean="0"/>
              <a:t> 3 + 4 * + 5 +</a:t>
            </a:r>
          </a:p>
          <a:p>
            <a:pPr eaLnBrk="1" hangingPunct="1"/>
            <a:r>
              <a:rPr lang="en-US" smtClean="0"/>
              <a:t>Push(2)</a:t>
            </a:r>
          </a:p>
        </p:txBody>
      </p:sp>
      <p:graphicFrame>
        <p:nvGraphicFramePr>
          <p:cNvPr id="441348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666E7-CB44-46F1-9756-C1F43B779356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(6)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39888"/>
            <a:ext cx="8077200" cy="4760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3</a:t>
            </a:r>
            <a:r>
              <a:rPr lang="en-US" smtClean="0"/>
              <a:t> + 4 * + 5 +</a:t>
            </a:r>
          </a:p>
          <a:p>
            <a:pPr eaLnBrk="1" hangingPunct="1"/>
            <a:r>
              <a:rPr lang="en-US" smtClean="0"/>
              <a:t>Push(3)</a:t>
            </a:r>
          </a:p>
        </p:txBody>
      </p:sp>
      <p:graphicFrame>
        <p:nvGraphicFramePr>
          <p:cNvPr id="442372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88BEA5-AE38-4EDC-9870-29FF6988FFEB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Stack Model—LIFO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Empty stack S</a:t>
            </a:r>
          </a:p>
          <a:p>
            <a:pPr lvl="1" eaLnBrk="1" hangingPunct="1"/>
            <a:r>
              <a:rPr lang="en-US" sz="1800" smtClean="0"/>
              <a:t>S.empty() is true</a:t>
            </a:r>
          </a:p>
          <a:p>
            <a:pPr lvl="1" eaLnBrk="1" hangingPunct="1"/>
            <a:r>
              <a:rPr lang="en-US" sz="1800" smtClean="0"/>
              <a:t>S.top() not defined</a:t>
            </a:r>
          </a:p>
          <a:p>
            <a:pPr lvl="1" eaLnBrk="1" hangingPunct="1"/>
            <a:r>
              <a:rPr lang="en-US" sz="1800" smtClean="0"/>
              <a:t>S.size() == 0</a:t>
            </a:r>
          </a:p>
        </p:txBody>
      </p:sp>
      <p:graphicFrame>
        <p:nvGraphicFramePr>
          <p:cNvPr id="386052" name="Group 4"/>
          <p:cNvGraphicFramePr>
            <a:graphicFrameLocks noGrp="1"/>
          </p:cNvGraphicFramePr>
          <p:nvPr>
            <p:ph sz="half" idx="2"/>
          </p:nvPr>
        </p:nvGraphicFramePr>
        <p:xfrm>
          <a:off x="5062538" y="1973263"/>
          <a:ext cx="3298825" cy="4108452"/>
        </p:xfrm>
        <a:graphic>
          <a:graphicData uri="http://schemas.openxmlformats.org/drawingml/2006/table">
            <a:tbl>
              <a:tblPr/>
              <a:tblGrid>
                <a:gridCol w="3298825"/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1" name="Text Box 24"/>
          <p:cNvSpPr txBox="1">
            <a:spLocks noChangeArrowheads="1"/>
          </p:cNvSpPr>
          <p:nvPr/>
        </p:nvSpPr>
        <p:spPr bwMode="auto">
          <a:xfrm>
            <a:off x="5695950" y="6172200"/>
            <a:ext cx="183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food chain 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F8A074-8826-4D69-A9FA-722435DD7918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(7)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39888"/>
            <a:ext cx="8153400" cy="4760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+</a:t>
            </a:r>
            <a:r>
              <a:rPr lang="en-US" smtClean="0"/>
              <a:t> 4 * + 5 +</a:t>
            </a:r>
          </a:p>
          <a:p>
            <a:pPr eaLnBrk="1" hangingPunct="1"/>
            <a:r>
              <a:rPr lang="en-US" smtClean="0"/>
              <a:t>Pop() == 3</a:t>
            </a:r>
          </a:p>
          <a:p>
            <a:pPr eaLnBrk="1" hangingPunct="1"/>
            <a:r>
              <a:rPr lang="en-US" smtClean="0"/>
              <a:t>Pop() == 2</a:t>
            </a:r>
          </a:p>
          <a:p>
            <a:pPr eaLnBrk="1" hangingPunct="1"/>
            <a:endParaRPr lang="en-US" smtClean="0"/>
          </a:p>
        </p:txBody>
      </p:sp>
      <p:graphicFrame>
        <p:nvGraphicFramePr>
          <p:cNvPr id="443396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64B40B-5886-4ABB-BA19-04DBCD822ECE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(8)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39888"/>
            <a:ext cx="8305800" cy="4760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+</a:t>
            </a:r>
            <a:r>
              <a:rPr lang="en-US" smtClean="0"/>
              <a:t> 4 * + 5 +</a:t>
            </a:r>
          </a:p>
          <a:p>
            <a:pPr eaLnBrk="1" hangingPunct="1"/>
            <a:r>
              <a:rPr lang="en-US" smtClean="0"/>
              <a:t>Push(2 + 3)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44420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F1F10-40A3-4312-825E-8A6FF81FA596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(9)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305800" cy="4760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4</a:t>
            </a:r>
            <a:r>
              <a:rPr lang="en-US" smtClean="0"/>
              <a:t> * + 5 +</a:t>
            </a:r>
          </a:p>
          <a:p>
            <a:pPr eaLnBrk="1" hangingPunct="1"/>
            <a:r>
              <a:rPr lang="en-US" smtClean="0"/>
              <a:t>Push(4)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45444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54888-176A-475B-B6BC-ABFEE0CCC395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(10)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39888"/>
            <a:ext cx="7924800" cy="46085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*</a:t>
            </a:r>
            <a:r>
              <a:rPr lang="en-US" smtClean="0"/>
              <a:t> + 5 +</a:t>
            </a:r>
          </a:p>
          <a:p>
            <a:pPr eaLnBrk="1" hangingPunct="1"/>
            <a:r>
              <a:rPr lang="en-US" smtClean="0"/>
              <a:t>Pop() == 4</a:t>
            </a:r>
          </a:p>
          <a:p>
            <a:pPr eaLnBrk="1" hangingPunct="1"/>
            <a:r>
              <a:rPr lang="en-US" smtClean="0"/>
              <a:t>Pop() == 5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46468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AE856-7FF0-4ACA-9362-71C4E63F15EB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(11)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153400" cy="45323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*</a:t>
            </a:r>
            <a:r>
              <a:rPr lang="en-US" smtClean="0"/>
              <a:t> + 5 +</a:t>
            </a:r>
          </a:p>
          <a:p>
            <a:pPr eaLnBrk="1" hangingPunct="1"/>
            <a:r>
              <a:rPr lang="en-US" smtClean="0"/>
              <a:t>Push(5 * 4)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47492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50834-2212-49B3-B5B6-F13CC5619F36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(12)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39888"/>
            <a:ext cx="8305800" cy="46085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+</a:t>
            </a:r>
            <a:r>
              <a:rPr lang="en-US" smtClean="0"/>
              <a:t> 5 +</a:t>
            </a:r>
          </a:p>
          <a:p>
            <a:pPr eaLnBrk="1" hangingPunct="1"/>
            <a:r>
              <a:rPr lang="en-US" smtClean="0"/>
              <a:t>Pop() == 20</a:t>
            </a:r>
          </a:p>
          <a:p>
            <a:pPr eaLnBrk="1" hangingPunct="1"/>
            <a:r>
              <a:rPr lang="en-US" smtClean="0"/>
              <a:t>Pop() == 1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48516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723256-5435-4F9D-AE92-EE5E41503168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(13)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39888"/>
            <a:ext cx="8077200" cy="45323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+</a:t>
            </a:r>
            <a:r>
              <a:rPr lang="en-US" smtClean="0"/>
              <a:t> 5 +</a:t>
            </a:r>
          </a:p>
          <a:p>
            <a:pPr eaLnBrk="1" hangingPunct="1"/>
            <a:r>
              <a:rPr lang="en-US" smtClean="0"/>
              <a:t>Push(1 + 20)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49540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6423B5-8112-4779-8F73-E6C66D25181F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(14)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001000" cy="44561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5</a:t>
            </a:r>
            <a:r>
              <a:rPr lang="en-US" smtClean="0"/>
              <a:t> +</a:t>
            </a:r>
          </a:p>
          <a:p>
            <a:pPr eaLnBrk="1" hangingPunct="1"/>
            <a:r>
              <a:rPr lang="en-US" smtClean="0"/>
              <a:t>Push(5)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50564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107622-1307-4FB6-BD6F-E358173FAEA0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(15)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077200" cy="4379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+</a:t>
            </a:r>
          </a:p>
          <a:p>
            <a:pPr eaLnBrk="1" hangingPunct="1"/>
            <a:r>
              <a:rPr lang="en-US" smtClean="0"/>
              <a:t>Pop() == 21</a:t>
            </a:r>
          </a:p>
          <a:p>
            <a:pPr eaLnBrk="1" hangingPunct="1"/>
            <a:r>
              <a:rPr lang="en-US" smtClean="0"/>
              <a:t>Pop() == 5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51588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5EB2D8-131D-4FB1-8CE7-66E6FF498245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(16)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39888"/>
            <a:ext cx="8153400" cy="4379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  <a:r>
              <a:rPr lang="en-US" smtClean="0">
                <a:solidFill>
                  <a:schemeClr val="accent2"/>
                </a:solidFill>
              </a:rPr>
              <a:t>+</a:t>
            </a:r>
          </a:p>
          <a:p>
            <a:pPr eaLnBrk="1" hangingPunct="1"/>
            <a:r>
              <a:rPr lang="en-US" smtClean="0"/>
              <a:t>Push(21 + 5)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52612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886B50-E90F-4DAB-ACF6-A35680710704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Stack Model—LIFO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S.push(“mosquito”)</a:t>
            </a:r>
          </a:p>
          <a:p>
            <a:pPr lvl="1" eaLnBrk="1" hangingPunct="1"/>
            <a:r>
              <a:rPr lang="en-US" sz="1800" smtClean="0"/>
              <a:t>S.empty() is false</a:t>
            </a:r>
          </a:p>
          <a:p>
            <a:pPr lvl="1" eaLnBrk="1" hangingPunct="1"/>
            <a:r>
              <a:rPr lang="en-US" sz="1800" smtClean="0"/>
              <a:t>S.top() == “mosquito”</a:t>
            </a:r>
          </a:p>
          <a:p>
            <a:pPr lvl="1" eaLnBrk="1" hangingPunct="1"/>
            <a:r>
              <a:rPr lang="en-US" sz="1800" smtClean="0"/>
              <a:t>S.size() == 1</a:t>
            </a:r>
          </a:p>
        </p:txBody>
      </p:sp>
      <p:graphicFrame>
        <p:nvGraphicFramePr>
          <p:cNvPr id="387076" name="Group 4"/>
          <p:cNvGraphicFramePr>
            <a:graphicFrameLocks noGrp="1"/>
          </p:cNvGraphicFramePr>
          <p:nvPr>
            <p:ph sz="half" idx="2"/>
          </p:nvPr>
        </p:nvGraphicFramePr>
        <p:xfrm>
          <a:off x="5062538" y="1973263"/>
          <a:ext cx="3298825" cy="4108452"/>
        </p:xfrm>
        <a:graphic>
          <a:graphicData uri="http://schemas.openxmlformats.org/drawingml/2006/table">
            <a:tbl>
              <a:tblPr/>
              <a:tblGrid>
                <a:gridCol w="3298825"/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mosquito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45" name="Text Box 24"/>
          <p:cNvSpPr txBox="1">
            <a:spLocks noChangeArrowheads="1"/>
          </p:cNvSpPr>
          <p:nvPr/>
        </p:nvSpPr>
        <p:spPr bwMode="auto">
          <a:xfrm>
            <a:off x="5695950" y="6172200"/>
            <a:ext cx="183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food chain 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F71CA2-B28E-4DCD-AA82-B3A5113FAE5D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Evaluating Postfix Expressions (17)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39888"/>
            <a:ext cx="7924800" cy="4379912"/>
          </a:xfrm>
        </p:spPr>
        <p:txBody>
          <a:bodyPr/>
          <a:lstStyle/>
          <a:p>
            <a:pPr eaLnBrk="1" hangingPunct="1"/>
            <a:r>
              <a:rPr lang="en-US" smtClean="0"/>
              <a:t>Input:  </a:t>
            </a:r>
          </a:p>
          <a:p>
            <a:pPr eaLnBrk="1" hangingPunct="1"/>
            <a:r>
              <a:rPr lang="en-US" smtClean="0"/>
              <a:t>Pop() == 26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453636" name="Group 4"/>
          <p:cNvGraphicFramePr>
            <a:graphicFrameLocks noGrp="1"/>
          </p:cNvGraphicFramePr>
          <p:nvPr/>
        </p:nvGraphicFramePr>
        <p:xfrm>
          <a:off x="4191000" y="3048000"/>
          <a:ext cx="914400" cy="2524125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31BC9-0C5D-4CA3-A89B-7D4D681D3EC8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/>
              <a:t>Postfix Evaluation Implementation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3688"/>
            <a:ext cx="7620000" cy="47609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Evaluate(postfix expression)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// use stack of tokens;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while(// expression is not empty)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t = next token;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if (t is operand)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	// push onto stack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} else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	// pop operands for t off stack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	// evaluate t on these operands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	// push result onto stack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// return top of stack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1BEF8E-319B-4EE2-8D5D-ECE2B1B3DEFB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Infix to Postfix Conversion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Depends on operator precedence and associativity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We present a limited version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+, -, *, /, (, 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Assuming usual precedence and associativity</a:t>
            </a:r>
          </a:p>
          <a:p>
            <a:pPr lvl="1"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High level idea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If input token is an operand, output directly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If input token is an operator, we need to compare the precedence of this operator with other neighboring operators, output the one with highest precedence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Parentheses need to handle differently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smtClean="0"/>
              <a:t>( has highest precedence when encountered in input compared to operators in stack, so we always push a (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smtClean="0"/>
              <a:t>) is used to pop everything till ( in stack</a:t>
            </a:r>
          </a:p>
          <a:p>
            <a:pPr lvl="1" eaLnBrk="1" hangingPunct="1">
              <a:lnSpc>
                <a:spcPct val="90000"/>
              </a:lnSpc>
            </a:pPr>
            <a:endParaRPr 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653463-082D-4FD6-9649-1D37D5BF9208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Infix:</a:t>
            </a:r>
          </a:p>
          <a:p>
            <a:pPr lvl="1" eaLnBrk="1" hangingPunct="1"/>
            <a:r>
              <a:rPr lang="en-US" smtClean="0"/>
              <a:t>a + b * c + ( d * e + f ) * g</a:t>
            </a:r>
          </a:p>
          <a:p>
            <a:pPr eaLnBrk="1" hangingPunct="1"/>
            <a:r>
              <a:rPr lang="en-US" smtClean="0"/>
              <a:t>Postfix</a:t>
            </a:r>
          </a:p>
          <a:p>
            <a:pPr lvl="1" eaLnBrk="1" hangingPunct="1"/>
            <a:r>
              <a:rPr lang="en-US" smtClean="0"/>
              <a:t>a b c * + d e * f + g * +</a:t>
            </a:r>
          </a:p>
        </p:txBody>
      </p:sp>
      <p:sp>
        <p:nvSpPr>
          <p:cNvPr id="45061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062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063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33528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a + b </a:t>
            </a:r>
            <a:r>
              <a:rPr lang="en-US" sz="2000">
                <a:latin typeface="Arial" charset="0"/>
              </a:rPr>
              <a:t>* c + ( d * e + f ) * g</a:t>
            </a:r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3581400" y="5105400"/>
            <a:ext cx="993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latin typeface="Arial" charset="0"/>
              </a:rPr>
              <a:t>a b</a:t>
            </a:r>
          </a:p>
        </p:txBody>
      </p:sp>
      <p:sp>
        <p:nvSpPr>
          <p:cNvPr id="45066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067" name="Text Box 10"/>
          <p:cNvSpPr txBox="1">
            <a:spLocks noChangeArrowheads="1"/>
          </p:cNvSpPr>
          <p:nvPr/>
        </p:nvSpPr>
        <p:spPr bwMode="auto">
          <a:xfrm>
            <a:off x="2346325" y="5070475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16A7C6-5892-443E-BBDD-0BA97F071F64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 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Infix:</a:t>
            </a:r>
          </a:p>
          <a:p>
            <a:pPr lvl="1" eaLnBrk="1" hangingPunct="1"/>
            <a:r>
              <a:rPr lang="en-US" smtClean="0"/>
              <a:t>a + b * c + ( d * e + f ) * g</a:t>
            </a:r>
          </a:p>
          <a:p>
            <a:pPr eaLnBrk="1" hangingPunct="1"/>
            <a:r>
              <a:rPr lang="en-US" smtClean="0"/>
              <a:t>Postfix</a:t>
            </a:r>
          </a:p>
          <a:p>
            <a:pPr lvl="1" eaLnBrk="1" hangingPunct="1"/>
            <a:r>
              <a:rPr lang="en-US" smtClean="0"/>
              <a:t>a b c * + d e * f + g * +</a:t>
            </a:r>
          </a:p>
        </p:txBody>
      </p:sp>
      <p:sp>
        <p:nvSpPr>
          <p:cNvPr id="46085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86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87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88" name="Rectangle 7"/>
          <p:cNvSpPr>
            <a:spLocks noChangeArrowheads="1"/>
          </p:cNvSpPr>
          <p:nvPr/>
        </p:nvSpPr>
        <p:spPr bwMode="auto">
          <a:xfrm>
            <a:off x="33528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a + b * c</a:t>
            </a:r>
            <a:r>
              <a:rPr lang="en-US" sz="2000">
                <a:latin typeface="Arial" charset="0"/>
              </a:rPr>
              <a:t> + ( d * e + f ) * g</a:t>
            </a:r>
          </a:p>
        </p:txBody>
      </p:sp>
      <p:sp>
        <p:nvSpPr>
          <p:cNvPr id="46089" name="Rectangle 8"/>
          <p:cNvSpPr>
            <a:spLocks noChangeArrowheads="1"/>
          </p:cNvSpPr>
          <p:nvPr/>
        </p:nvSpPr>
        <p:spPr bwMode="auto">
          <a:xfrm>
            <a:off x="3581400" y="5105400"/>
            <a:ext cx="1190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latin typeface="Arial" charset="0"/>
              </a:rPr>
              <a:t>a b c</a:t>
            </a:r>
          </a:p>
        </p:txBody>
      </p:sp>
      <p:sp>
        <p:nvSpPr>
          <p:cNvPr id="46090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2346325" y="5070475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  <p:sp>
        <p:nvSpPr>
          <p:cNvPr id="46092" name="Line 11"/>
          <p:cNvSpPr>
            <a:spLocks noChangeShapeType="1"/>
          </p:cNvSpPr>
          <p:nvPr/>
        </p:nvSpPr>
        <p:spPr bwMode="auto">
          <a:xfrm>
            <a:off x="22098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3" name="Text Box 12"/>
          <p:cNvSpPr txBox="1">
            <a:spLocks noChangeArrowheads="1"/>
          </p:cNvSpPr>
          <p:nvPr/>
        </p:nvSpPr>
        <p:spPr bwMode="auto">
          <a:xfrm>
            <a:off x="2362200" y="4648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DA1CF1-1BCD-4B42-87A4-68BE53CB459A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 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Infix:</a:t>
            </a:r>
          </a:p>
          <a:p>
            <a:pPr lvl="1" eaLnBrk="1" hangingPunct="1"/>
            <a:r>
              <a:rPr lang="en-US" smtClean="0"/>
              <a:t>a + b * c + ( d * e + f ) * g</a:t>
            </a:r>
          </a:p>
          <a:p>
            <a:pPr eaLnBrk="1" hangingPunct="1"/>
            <a:r>
              <a:rPr lang="en-US" smtClean="0"/>
              <a:t>Postfix</a:t>
            </a:r>
          </a:p>
          <a:p>
            <a:pPr lvl="1" eaLnBrk="1" hangingPunct="1"/>
            <a:r>
              <a:rPr lang="en-US" smtClean="0"/>
              <a:t>a b c * + d e * f + g * +</a:t>
            </a:r>
          </a:p>
        </p:txBody>
      </p:sp>
      <p:sp>
        <p:nvSpPr>
          <p:cNvPr id="47109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7110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7111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33528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a + b * c + </a:t>
            </a:r>
            <a:r>
              <a:rPr lang="en-US" sz="2000">
                <a:latin typeface="Arial" charset="0"/>
              </a:rPr>
              <a:t>( d * e + f ) * g</a:t>
            </a:r>
          </a:p>
        </p:txBody>
      </p:sp>
      <p:sp>
        <p:nvSpPr>
          <p:cNvPr id="47113" name="Rectangle 8"/>
          <p:cNvSpPr>
            <a:spLocks noChangeArrowheads="1"/>
          </p:cNvSpPr>
          <p:nvPr/>
        </p:nvSpPr>
        <p:spPr bwMode="auto">
          <a:xfrm>
            <a:off x="3581400" y="5105400"/>
            <a:ext cx="1646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latin typeface="Arial" charset="0"/>
              </a:rPr>
              <a:t>a b c * + </a:t>
            </a:r>
          </a:p>
        </p:txBody>
      </p:sp>
      <p:sp>
        <p:nvSpPr>
          <p:cNvPr id="47114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7115" name="Text Box 10"/>
          <p:cNvSpPr txBox="1">
            <a:spLocks noChangeArrowheads="1"/>
          </p:cNvSpPr>
          <p:nvPr/>
        </p:nvSpPr>
        <p:spPr bwMode="auto">
          <a:xfrm>
            <a:off x="2346325" y="5070475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2895EC-2451-4D5D-ABB0-A88F3C95996F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 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Infix:</a:t>
            </a:r>
          </a:p>
          <a:p>
            <a:pPr lvl="1" eaLnBrk="1" hangingPunct="1"/>
            <a:r>
              <a:rPr lang="en-US" smtClean="0"/>
              <a:t>a + b * c + ( d * e + f ) * g</a:t>
            </a:r>
          </a:p>
          <a:p>
            <a:pPr eaLnBrk="1" hangingPunct="1"/>
            <a:r>
              <a:rPr lang="en-US" smtClean="0"/>
              <a:t>Postfix</a:t>
            </a:r>
          </a:p>
          <a:p>
            <a:pPr lvl="1" eaLnBrk="1" hangingPunct="1"/>
            <a:r>
              <a:rPr lang="en-US" smtClean="0"/>
              <a:t>a b c * + d e * f + g * +</a:t>
            </a:r>
          </a:p>
        </p:txBody>
      </p:sp>
      <p:sp>
        <p:nvSpPr>
          <p:cNvPr id="48133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34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35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36" name="Rectangle 7"/>
          <p:cNvSpPr>
            <a:spLocks noChangeArrowheads="1"/>
          </p:cNvSpPr>
          <p:nvPr/>
        </p:nvSpPr>
        <p:spPr bwMode="auto">
          <a:xfrm>
            <a:off x="33528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a + b * c + ( d </a:t>
            </a:r>
            <a:r>
              <a:rPr lang="en-US" sz="2000">
                <a:latin typeface="Arial" charset="0"/>
              </a:rPr>
              <a:t>* e + f ) * g</a:t>
            </a:r>
          </a:p>
        </p:txBody>
      </p:sp>
      <p:sp>
        <p:nvSpPr>
          <p:cNvPr id="48137" name="Rectangle 8"/>
          <p:cNvSpPr>
            <a:spLocks noChangeArrowheads="1"/>
          </p:cNvSpPr>
          <p:nvPr/>
        </p:nvSpPr>
        <p:spPr bwMode="auto">
          <a:xfrm>
            <a:off x="3581400" y="5105400"/>
            <a:ext cx="1927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latin typeface="Arial" charset="0"/>
              </a:rPr>
              <a:t>a b c * + d  </a:t>
            </a:r>
          </a:p>
        </p:txBody>
      </p:sp>
      <p:sp>
        <p:nvSpPr>
          <p:cNvPr id="48138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2346325" y="5070475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  <p:sp>
        <p:nvSpPr>
          <p:cNvPr id="48140" name="Line 11"/>
          <p:cNvSpPr>
            <a:spLocks noChangeShapeType="1"/>
          </p:cNvSpPr>
          <p:nvPr/>
        </p:nvSpPr>
        <p:spPr bwMode="auto">
          <a:xfrm>
            <a:off x="22098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2362200" y="46482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(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598D1E-A591-43E6-82BE-8BE9BC994BF3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 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Infix:</a:t>
            </a:r>
          </a:p>
          <a:p>
            <a:pPr lvl="1" eaLnBrk="1" hangingPunct="1"/>
            <a:r>
              <a:rPr lang="en-US" smtClean="0"/>
              <a:t>a + b * c + ( d * e + f ) * g</a:t>
            </a:r>
          </a:p>
          <a:p>
            <a:pPr eaLnBrk="1" hangingPunct="1"/>
            <a:r>
              <a:rPr lang="en-US" smtClean="0"/>
              <a:t>Postfix</a:t>
            </a:r>
          </a:p>
          <a:p>
            <a:pPr lvl="1" eaLnBrk="1" hangingPunct="1"/>
            <a:r>
              <a:rPr lang="en-US" smtClean="0"/>
              <a:t>a b c * + d e * f + g * +</a:t>
            </a:r>
          </a:p>
        </p:txBody>
      </p:sp>
      <p:sp>
        <p:nvSpPr>
          <p:cNvPr id="49157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158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159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160" name="Rectangle 7"/>
          <p:cNvSpPr>
            <a:spLocks noChangeArrowheads="1"/>
          </p:cNvSpPr>
          <p:nvPr/>
        </p:nvSpPr>
        <p:spPr bwMode="auto">
          <a:xfrm>
            <a:off x="33528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a + b * c + ( d * e </a:t>
            </a:r>
            <a:r>
              <a:rPr lang="en-US" sz="2000">
                <a:latin typeface="Arial" charset="0"/>
              </a:rPr>
              <a:t>+ f ) * g</a:t>
            </a:r>
          </a:p>
        </p:txBody>
      </p:sp>
      <p:sp>
        <p:nvSpPr>
          <p:cNvPr id="49161" name="Rectangle 8"/>
          <p:cNvSpPr>
            <a:spLocks noChangeArrowheads="1"/>
          </p:cNvSpPr>
          <p:nvPr/>
        </p:nvSpPr>
        <p:spPr bwMode="auto">
          <a:xfrm>
            <a:off x="3581400" y="5105400"/>
            <a:ext cx="2068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latin typeface="Arial" charset="0"/>
              </a:rPr>
              <a:t>a b c * + d e </a:t>
            </a:r>
          </a:p>
        </p:txBody>
      </p:sp>
      <p:sp>
        <p:nvSpPr>
          <p:cNvPr id="49162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163" name="Text Box 10"/>
          <p:cNvSpPr txBox="1">
            <a:spLocks noChangeArrowheads="1"/>
          </p:cNvSpPr>
          <p:nvPr/>
        </p:nvSpPr>
        <p:spPr bwMode="auto">
          <a:xfrm>
            <a:off x="2346325" y="5070475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  <p:sp>
        <p:nvSpPr>
          <p:cNvPr id="49164" name="Line 11"/>
          <p:cNvSpPr>
            <a:spLocks noChangeShapeType="1"/>
          </p:cNvSpPr>
          <p:nvPr/>
        </p:nvSpPr>
        <p:spPr bwMode="auto">
          <a:xfrm>
            <a:off x="22098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165" name="Text Box 12"/>
          <p:cNvSpPr txBox="1">
            <a:spLocks noChangeArrowheads="1"/>
          </p:cNvSpPr>
          <p:nvPr/>
        </p:nvSpPr>
        <p:spPr bwMode="auto">
          <a:xfrm>
            <a:off x="2362200" y="46482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(</a:t>
            </a:r>
          </a:p>
        </p:txBody>
      </p:sp>
      <p:sp>
        <p:nvSpPr>
          <p:cNvPr id="49166" name="Line 13"/>
          <p:cNvSpPr>
            <a:spLocks noChangeShapeType="1"/>
          </p:cNvSpPr>
          <p:nvPr/>
        </p:nvSpPr>
        <p:spPr bwMode="auto">
          <a:xfrm>
            <a:off x="22098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167" name="Text Box 14"/>
          <p:cNvSpPr txBox="1">
            <a:spLocks noChangeArrowheads="1"/>
          </p:cNvSpPr>
          <p:nvPr/>
        </p:nvSpPr>
        <p:spPr bwMode="auto">
          <a:xfrm>
            <a:off x="2362200" y="4191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E1ECA-741E-4936-BC97-538A62995BD8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 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Infix:</a:t>
            </a:r>
          </a:p>
          <a:p>
            <a:pPr lvl="1" eaLnBrk="1" hangingPunct="1"/>
            <a:r>
              <a:rPr lang="en-US" smtClean="0"/>
              <a:t>a + b * c + ( d * e + f ) * g</a:t>
            </a:r>
          </a:p>
          <a:p>
            <a:pPr eaLnBrk="1" hangingPunct="1"/>
            <a:r>
              <a:rPr lang="en-US" smtClean="0"/>
              <a:t>Postfix</a:t>
            </a:r>
          </a:p>
          <a:p>
            <a:pPr lvl="1" eaLnBrk="1" hangingPunct="1"/>
            <a:r>
              <a:rPr lang="en-US" smtClean="0"/>
              <a:t>a b c * + d e * f + g * +</a:t>
            </a:r>
          </a:p>
        </p:txBody>
      </p:sp>
      <p:sp>
        <p:nvSpPr>
          <p:cNvPr id="50181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2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3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4" name="Rectangle 7"/>
          <p:cNvSpPr>
            <a:spLocks noChangeArrowheads="1"/>
          </p:cNvSpPr>
          <p:nvPr/>
        </p:nvSpPr>
        <p:spPr bwMode="auto">
          <a:xfrm>
            <a:off x="33528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a + b * c + ( d * e + f </a:t>
            </a:r>
            <a:r>
              <a:rPr lang="en-US" sz="2000">
                <a:latin typeface="Arial" charset="0"/>
              </a:rPr>
              <a:t>) * g</a:t>
            </a:r>
          </a:p>
        </p:txBody>
      </p:sp>
      <p:sp>
        <p:nvSpPr>
          <p:cNvPr id="50185" name="Rectangle 8"/>
          <p:cNvSpPr>
            <a:spLocks noChangeArrowheads="1"/>
          </p:cNvSpPr>
          <p:nvPr/>
        </p:nvSpPr>
        <p:spPr bwMode="auto">
          <a:xfrm>
            <a:off x="3581400" y="5105400"/>
            <a:ext cx="2306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latin typeface="Arial" charset="0"/>
              </a:rPr>
              <a:t>a b c * + d e * f</a:t>
            </a:r>
          </a:p>
        </p:txBody>
      </p:sp>
      <p:sp>
        <p:nvSpPr>
          <p:cNvPr id="50186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7" name="Text Box 10"/>
          <p:cNvSpPr txBox="1">
            <a:spLocks noChangeArrowheads="1"/>
          </p:cNvSpPr>
          <p:nvPr/>
        </p:nvSpPr>
        <p:spPr bwMode="auto">
          <a:xfrm>
            <a:off x="2346325" y="5070475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  <p:sp>
        <p:nvSpPr>
          <p:cNvPr id="50188" name="Line 11"/>
          <p:cNvSpPr>
            <a:spLocks noChangeShapeType="1"/>
          </p:cNvSpPr>
          <p:nvPr/>
        </p:nvSpPr>
        <p:spPr bwMode="auto">
          <a:xfrm>
            <a:off x="22098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9" name="Text Box 12"/>
          <p:cNvSpPr txBox="1">
            <a:spLocks noChangeArrowheads="1"/>
          </p:cNvSpPr>
          <p:nvPr/>
        </p:nvSpPr>
        <p:spPr bwMode="auto">
          <a:xfrm>
            <a:off x="2362200" y="46482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(</a:t>
            </a:r>
          </a:p>
        </p:txBody>
      </p:sp>
      <p:sp>
        <p:nvSpPr>
          <p:cNvPr id="50190" name="Line 13"/>
          <p:cNvSpPr>
            <a:spLocks noChangeShapeType="1"/>
          </p:cNvSpPr>
          <p:nvPr/>
        </p:nvSpPr>
        <p:spPr bwMode="auto">
          <a:xfrm>
            <a:off x="22098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2362200" y="4191000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43917-0A30-4F75-977F-68B990A666D4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 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Infix:</a:t>
            </a:r>
          </a:p>
          <a:p>
            <a:pPr lvl="1" eaLnBrk="1" hangingPunct="1"/>
            <a:r>
              <a:rPr lang="en-US" smtClean="0"/>
              <a:t>a + b * c + ( d * e + f ) * g</a:t>
            </a:r>
          </a:p>
          <a:p>
            <a:pPr eaLnBrk="1" hangingPunct="1"/>
            <a:r>
              <a:rPr lang="en-US" smtClean="0"/>
              <a:t>Postfix</a:t>
            </a:r>
          </a:p>
          <a:p>
            <a:pPr lvl="1" eaLnBrk="1" hangingPunct="1"/>
            <a:r>
              <a:rPr lang="en-US" smtClean="0"/>
              <a:t>a b c * + d e * f + g * +</a:t>
            </a:r>
          </a:p>
        </p:txBody>
      </p:sp>
      <p:sp>
        <p:nvSpPr>
          <p:cNvPr id="51205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06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07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08" name="Rectangle 7"/>
          <p:cNvSpPr>
            <a:spLocks noChangeArrowheads="1"/>
          </p:cNvSpPr>
          <p:nvPr/>
        </p:nvSpPr>
        <p:spPr bwMode="auto">
          <a:xfrm>
            <a:off x="33528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a + b * c + ( d * e + f ) </a:t>
            </a:r>
            <a:r>
              <a:rPr lang="en-US" sz="2000">
                <a:latin typeface="Arial" charset="0"/>
              </a:rPr>
              <a:t>* g</a:t>
            </a:r>
          </a:p>
        </p:txBody>
      </p:sp>
      <p:sp>
        <p:nvSpPr>
          <p:cNvPr id="51209" name="Rectangle 8"/>
          <p:cNvSpPr>
            <a:spLocks noChangeArrowheads="1"/>
          </p:cNvSpPr>
          <p:nvPr/>
        </p:nvSpPr>
        <p:spPr bwMode="auto">
          <a:xfrm>
            <a:off x="3581400" y="5105400"/>
            <a:ext cx="2524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latin typeface="Arial" charset="0"/>
              </a:rPr>
              <a:t>a b c * + d e * f +</a:t>
            </a:r>
          </a:p>
        </p:txBody>
      </p:sp>
      <p:sp>
        <p:nvSpPr>
          <p:cNvPr id="51210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11" name="Text Box 10"/>
          <p:cNvSpPr txBox="1">
            <a:spLocks noChangeArrowheads="1"/>
          </p:cNvSpPr>
          <p:nvPr/>
        </p:nvSpPr>
        <p:spPr bwMode="auto">
          <a:xfrm>
            <a:off x="2346325" y="5070475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  <p:sp>
        <p:nvSpPr>
          <p:cNvPr id="51212" name="Line 11"/>
          <p:cNvSpPr>
            <a:spLocks noChangeShapeType="1"/>
          </p:cNvSpPr>
          <p:nvPr/>
        </p:nvSpPr>
        <p:spPr bwMode="auto">
          <a:xfrm>
            <a:off x="22098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22098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E7862B-51C6-4CA9-9069-41C64B1EFEDA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Stack Model—LIFO 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S.push(“fish”)</a:t>
            </a:r>
          </a:p>
          <a:p>
            <a:pPr lvl="1" eaLnBrk="1" hangingPunct="1"/>
            <a:r>
              <a:rPr lang="en-US" sz="1800" smtClean="0"/>
              <a:t>S.empty() is false</a:t>
            </a:r>
          </a:p>
          <a:p>
            <a:pPr lvl="1" eaLnBrk="1" hangingPunct="1"/>
            <a:r>
              <a:rPr lang="en-US" sz="1800" smtClean="0"/>
              <a:t>S.top() == “fish”</a:t>
            </a:r>
          </a:p>
          <a:p>
            <a:pPr lvl="1" eaLnBrk="1" hangingPunct="1"/>
            <a:r>
              <a:rPr lang="en-US" sz="1800" smtClean="0"/>
              <a:t>S.size() == 2</a:t>
            </a:r>
          </a:p>
        </p:txBody>
      </p:sp>
      <p:graphicFrame>
        <p:nvGraphicFramePr>
          <p:cNvPr id="388100" name="Group 4"/>
          <p:cNvGraphicFramePr>
            <a:graphicFrameLocks noGrp="1"/>
          </p:cNvGraphicFramePr>
          <p:nvPr>
            <p:ph sz="half" idx="2"/>
          </p:nvPr>
        </p:nvGraphicFramePr>
        <p:xfrm>
          <a:off x="5062538" y="1973263"/>
          <a:ext cx="3298825" cy="4108452"/>
        </p:xfrm>
        <a:graphic>
          <a:graphicData uri="http://schemas.openxmlformats.org/drawingml/2006/table">
            <a:tbl>
              <a:tblPr/>
              <a:tblGrid>
                <a:gridCol w="3298825"/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fish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mosquito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69" name="Text Box 24"/>
          <p:cNvSpPr txBox="1">
            <a:spLocks noChangeArrowheads="1"/>
          </p:cNvSpPr>
          <p:nvPr/>
        </p:nvSpPr>
        <p:spPr bwMode="auto">
          <a:xfrm>
            <a:off x="5695950" y="6172200"/>
            <a:ext cx="183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food chain 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8D63-4B47-4B00-8066-C06CF0543B08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 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Infix:</a:t>
            </a:r>
          </a:p>
          <a:p>
            <a:pPr lvl="1" eaLnBrk="1" hangingPunct="1"/>
            <a:r>
              <a:rPr lang="en-US" smtClean="0"/>
              <a:t>a + b * c + ( d * e + f ) * g</a:t>
            </a:r>
          </a:p>
          <a:p>
            <a:pPr eaLnBrk="1" hangingPunct="1"/>
            <a:r>
              <a:rPr lang="en-US" smtClean="0"/>
              <a:t>Postfix</a:t>
            </a:r>
          </a:p>
          <a:p>
            <a:pPr lvl="1" eaLnBrk="1" hangingPunct="1"/>
            <a:r>
              <a:rPr lang="en-US" smtClean="0"/>
              <a:t>a b c * + d e * f + g * +</a:t>
            </a:r>
          </a:p>
        </p:txBody>
      </p:sp>
      <p:sp>
        <p:nvSpPr>
          <p:cNvPr id="52229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0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2" name="Rectangle 7"/>
          <p:cNvSpPr>
            <a:spLocks noChangeArrowheads="1"/>
          </p:cNvSpPr>
          <p:nvPr/>
        </p:nvSpPr>
        <p:spPr bwMode="auto">
          <a:xfrm>
            <a:off x="33528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a + b * c + ( d * e + f ) * g</a:t>
            </a:r>
          </a:p>
        </p:txBody>
      </p:sp>
      <p:sp>
        <p:nvSpPr>
          <p:cNvPr id="52233" name="Rectangle 8"/>
          <p:cNvSpPr>
            <a:spLocks noChangeArrowheads="1"/>
          </p:cNvSpPr>
          <p:nvPr/>
        </p:nvSpPr>
        <p:spPr bwMode="auto">
          <a:xfrm>
            <a:off x="3581400" y="5105400"/>
            <a:ext cx="27352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latin typeface="Arial" charset="0"/>
              </a:rPr>
              <a:t>a b c * + d e * f + g</a:t>
            </a:r>
          </a:p>
        </p:txBody>
      </p:sp>
      <p:sp>
        <p:nvSpPr>
          <p:cNvPr id="52234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5" name="Text Box 10"/>
          <p:cNvSpPr txBox="1">
            <a:spLocks noChangeArrowheads="1"/>
          </p:cNvSpPr>
          <p:nvPr/>
        </p:nvSpPr>
        <p:spPr bwMode="auto">
          <a:xfrm>
            <a:off x="2346325" y="5070475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+</a:t>
            </a:r>
          </a:p>
        </p:txBody>
      </p:sp>
      <p:sp>
        <p:nvSpPr>
          <p:cNvPr id="52236" name="Line 11"/>
          <p:cNvSpPr>
            <a:spLocks noChangeShapeType="1"/>
          </p:cNvSpPr>
          <p:nvPr/>
        </p:nvSpPr>
        <p:spPr bwMode="auto">
          <a:xfrm>
            <a:off x="22098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7" name="Line 12"/>
          <p:cNvSpPr>
            <a:spLocks noChangeShapeType="1"/>
          </p:cNvSpPr>
          <p:nvPr/>
        </p:nvSpPr>
        <p:spPr bwMode="auto">
          <a:xfrm>
            <a:off x="22098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8" name="Text Box 13"/>
          <p:cNvSpPr txBox="1">
            <a:spLocks noChangeArrowheads="1"/>
          </p:cNvSpPr>
          <p:nvPr/>
        </p:nvSpPr>
        <p:spPr bwMode="auto">
          <a:xfrm>
            <a:off x="2362200" y="4648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/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1E7BD-F247-419F-95FD-578678A2F4A5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(cont’d) 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Infix:</a:t>
            </a:r>
          </a:p>
          <a:p>
            <a:pPr lvl="1" eaLnBrk="1" hangingPunct="1"/>
            <a:r>
              <a:rPr lang="en-US" smtClean="0"/>
              <a:t>a + b * c + ( d * e + f ) * g</a:t>
            </a:r>
          </a:p>
          <a:p>
            <a:pPr eaLnBrk="1" hangingPunct="1"/>
            <a:r>
              <a:rPr lang="en-US" smtClean="0"/>
              <a:t>Postfix</a:t>
            </a:r>
          </a:p>
          <a:p>
            <a:pPr lvl="1" eaLnBrk="1" hangingPunct="1"/>
            <a:r>
              <a:rPr lang="en-US" smtClean="0"/>
              <a:t>a b c * + d e * f + g * +</a:t>
            </a:r>
          </a:p>
        </p:txBody>
      </p:sp>
      <p:sp>
        <p:nvSpPr>
          <p:cNvPr id="53253" name="Line 4"/>
          <p:cNvSpPr>
            <a:spLocks noChangeShapeType="1"/>
          </p:cNvSpPr>
          <p:nvPr/>
        </p:nvSpPr>
        <p:spPr bwMode="auto">
          <a:xfrm>
            <a:off x="22098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4" name="Line 5"/>
          <p:cNvSpPr>
            <a:spLocks noChangeShapeType="1"/>
          </p:cNvSpPr>
          <p:nvPr/>
        </p:nvSpPr>
        <p:spPr bwMode="auto">
          <a:xfrm>
            <a:off x="2209800" y="556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5" name="Line 6"/>
          <p:cNvSpPr>
            <a:spLocks noChangeShapeType="1"/>
          </p:cNvSpPr>
          <p:nvPr/>
        </p:nvSpPr>
        <p:spPr bwMode="auto">
          <a:xfrm flipV="1">
            <a:off x="2895600" y="3733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6" name="Rectangle 7"/>
          <p:cNvSpPr>
            <a:spLocks noChangeArrowheads="1"/>
          </p:cNvSpPr>
          <p:nvPr/>
        </p:nvSpPr>
        <p:spPr bwMode="auto">
          <a:xfrm>
            <a:off x="3352800" y="38862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latin typeface="Arial" charset="0"/>
              </a:rPr>
              <a:t>a + b * c + ( d * e + f ) * g</a:t>
            </a:r>
          </a:p>
        </p:txBody>
      </p:sp>
      <p:sp>
        <p:nvSpPr>
          <p:cNvPr id="53257" name="Rectangle 8"/>
          <p:cNvSpPr>
            <a:spLocks noChangeArrowheads="1"/>
          </p:cNvSpPr>
          <p:nvPr/>
        </p:nvSpPr>
        <p:spPr bwMode="auto">
          <a:xfrm>
            <a:off x="3581400" y="5105400"/>
            <a:ext cx="3121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000">
                <a:latin typeface="Arial" charset="0"/>
              </a:rPr>
              <a:t>a b c * + d e * f + g * +</a:t>
            </a:r>
          </a:p>
        </p:txBody>
      </p:sp>
      <p:sp>
        <p:nvSpPr>
          <p:cNvPr id="53258" name="Line 9"/>
          <p:cNvSpPr>
            <a:spLocks noChangeShapeType="1"/>
          </p:cNvSpPr>
          <p:nvPr/>
        </p:nvSpPr>
        <p:spPr bwMode="auto">
          <a:xfrm>
            <a:off x="22098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22098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22098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Infix to Postfix Conversion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2F2E6B-3186-4B16-84A8-882A8E16BCCC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8458200" cy="418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sz="1400">
                <a:latin typeface="Courier New" pitchFamily="49" charset="0"/>
              </a:rPr>
              <a:t>void infix2postfix(const vector&lt;token&gt; &amp;infix) {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  stack&lt;token&gt; s;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  for (I = 0; I &lt; infix.size(); ++I) {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    if (infix[I] is operand) 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	print infix[I];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    else if (infix[I] is </a:t>
            </a:r>
            <a:r>
              <a:rPr lang="en-US" sz="1400">
                <a:solidFill>
                  <a:srgbClr val="0000FF"/>
                </a:solidFill>
                <a:latin typeface="Courier New" pitchFamily="49" charset="0"/>
              </a:rPr>
              <a:t>+, -, *, /, or (</a:t>
            </a:r>
            <a:r>
              <a:rPr lang="en-US" sz="1400">
                <a:latin typeface="Courier New" pitchFamily="49" charset="0"/>
              </a:rPr>
              <a:t> ) {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      while (s.top() != ‘(‘ &amp;&amp; s.top().precedence &gt;= infix[I].precedence) {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	 print s.top(); s.pop();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      }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      s.push(infix[I]);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    } else if (infix[I] == </a:t>
            </a:r>
            <a:r>
              <a:rPr lang="en-US" sz="1400">
                <a:solidFill>
                  <a:srgbClr val="0000FF"/>
                </a:solidFill>
                <a:latin typeface="Courier New" pitchFamily="49" charset="0"/>
              </a:rPr>
              <a:t>)</a:t>
            </a:r>
            <a:r>
              <a:rPr lang="en-US" sz="1400">
                <a:latin typeface="Courier New" pitchFamily="49" charset="0"/>
              </a:rPr>
              <a:t> ) {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	while (s.top() != </a:t>
            </a:r>
            <a:r>
              <a:rPr lang="en-US" sz="1400">
                <a:solidFill>
                  <a:srgbClr val="0000FF"/>
                </a:solidFill>
                <a:latin typeface="Courier New" pitchFamily="49" charset="0"/>
              </a:rPr>
              <a:t>(</a:t>
            </a:r>
            <a:r>
              <a:rPr lang="en-US" sz="1400">
                <a:latin typeface="Courier New" pitchFamily="49" charset="0"/>
              </a:rPr>
              <a:t> ) {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	   print s.top(); s.pop();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	}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 	s.pop(); // remove </a:t>
            </a:r>
            <a:r>
              <a:rPr lang="en-US" sz="1400">
                <a:solidFill>
                  <a:schemeClr val="accent2"/>
                </a:solidFill>
                <a:latin typeface="Courier New" pitchFamily="49" charset="0"/>
              </a:rPr>
              <a:t>(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    }	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  }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  while (!s.empty()) { print s.top(); s.pop(); }</a:t>
            </a:r>
          </a:p>
          <a:p>
            <a:pPr eaLnBrk="1" hangingPunct="1"/>
            <a:r>
              <a:rPr lang="en-US" sz="1400">
                <a:latin typeface="Courier New" pitchFamily="49" charset="0"/>
              </a:rPr>
              <a:t>}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06D06E-B03C-4960-9412-1088183A9F01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Runtime Stack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6718300" cy="4497388"/>
          </a:xfrm>
        </p:spPr>
        <p:txBody>
          <a:bodyPr/>
          <a:lstStyle/>
          <a:p>
            <a:pPr eaLnBrk="1" hangingPunct="1"/>
            <a:r>
              <a:rPr lang="en-US" smtClean="0"/>
              <a:t>Runtime environment</a:t>
            </a:r>
          </a:p>
          <a:p>
            <a:pPr lvl="1" eaLnBrk="1" hangingPunct="1"/>
            <a:r>
              <a:rPr lang="en-US" smtClean="0"/>
              <a:t>Static</a:t>
            </a:r>
          </a:p>
          <a:p>
            <a:pPr lvl="2" eaLnBrk="1" hangingPunct="1"/>
            <a:r>
              <a:rPr lang="en-US" sz="1800" smtClean="0"/>
              <a:t>Executable code</a:t>
            </a:r>
          </a:p>
          <a:p>
            <a:pPr lvl="2" eaLnBrk="1" hangingPunct="1"/>
            <a:r>
              <a:rPr lang="en-US" sz="1800" smtClean="0"/>
              <a:t>Global variables</a:t>
            </a:r>
          </a:p>
          <a:p>
            <a:pPr lvl="1" eaLnBrk="1" hangingPunct="1"/>
            <a:r>
              <a:rPr lang="en-US" smtClean="0">
                <a:solidFill>
                  <a:srgbClr val="0000FF"/>
                </a:solidFill>
              </a:rPr>
              <a:t>Stack</a:t>
            </a:r>
          </a:p>
          <a:p>
            <a:pPr lvl="2" eaLnBrk="1" hangingPunct="1"/>
            <a:r>
              <a:rPr lang="en-US" sz="1800" smtClean="0">
                <a:solidFill>
                  <a:srgbClr val="0000FF"/>
                </a:solidFill>
              </a:rPr>
              <a:t>Push for each function call</a:t>
            </a:r>
          </a:p>
          <a:p>
            <a:pPr lvl="2" eaLnBrk="1" hangingPunct="1"/>
            <a:r>
              <a:rPr lang="en-US" sz="1800" smtClean="0">
                <a:solidFill>
                  <a:srgbClr val="0000FF"/>
                </a:solidFill>
              </a:rPr>
              <a:t>Pop for each function return</a:t>
            </a:r>
          </a:p>
          <a:p>
            <a:pPr lvl="2" eaLnBrk="1" hangingPunct="1"/>
            <a:r>
              <a:rPr lang="en-US" sz="1800" smtClean="0">
                <a:solidFill>
                  <a:srgbClr val="0000FF"/>
                </a:solidFill>
              </a:rPr>
              <a:t>Local variables</a:t>
            </a:r>
          </a:p>
          <a:p>
            <a:pPr lvl="1" eaLnBrk="1" hangingPunct="1"/>
            <a:r>
              <a:rPr lang="en-US" smtClean="0"/>
              <a:t>Heap</a:t>
            </a:r>
          </a:p>
          <a:p>
            <a:pPr lvl="2" eaLnBrk="1" hangingPunct="1"/>
            <a:r>
              <a:rPr lang="en-US" sz="1800" smtClean="0"/>
              <a:t>Dynamically allocated memories </a:t>
            </a:r>
          </a:p>
          <a:p>
            <a:pPr lvl="2" eaLnBrk="1" hangingPunct="1"/>
            <a:r>
              <a:rPr lang="en-US" sz="1800" smtClean="0"/>
              <a:t>new and delete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grpSp>
        <p:nvGrpSpPr>
          <p:cNvPr id="55301" name="Group 11"/>
          <p:cNvGrpSpPr>
            <a:grpSpLocks/>
          </p:cNvGrpSpPr>
          <p:nvPr/>
        </p:nvGrpSpPr>
        <p:grpSpPr bwMode="auto">
          <a:xfrm>
            <a:off x="5699125" y="1614488"/>
            <a:ext cx="1924050" cy="3643312"/>
            <a:chOff x="5699125" y="2133600"/>
            <a:chExt cx="1924050" cy="3643313"/>
          </a:xfrm>
        </p:grpSpPr>
        <p:sp>
          <p:nvSpPr>
            <p:cNvPr id="55302" name="Rectangle 4"/>
            <p:cNvSpPr>
              <a:spLocks noChangeArrowheads="1"/>
            </p:cNvSpPr>
            <p:nvPr/>
          </p:nvSpPr>
          <p:spPr bwMode="auto">
            <a:xfrm>
              <a:off x="5791200" y="2133600"/>
              <a:ext cx="1752600" cy="32004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3" name="Text Box 5"/>
            <p:cNvSpPr txBox="1">
              <a:spLocks noChangeArrowheads="1"/>
            </p:cNvSpPr>
            <p:nvPr/>
          </p:nvSpPr>
          <p:spPr bwMode="auto">
            <a:xfrm>
              <a:off x="5791200" y="4953000"/>
              <a:ext cx="1752600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/>
              <a:r>
                <a:rPr lang="en-US" sz="1800">
                  <a:latin typeface="Arial" charset="0"/>
                </a:rPr>
                <a:t>static</a:t>
              </a:r>
            </a:p>
          </p:txBody>
        </p:sp>
        <p:sp>
          <p:nvSpPr>
            <p:cNvPr id="55304" name="Text Box 6"/>
            <p:cNvSpPr txBox="1">
              <a:spLocks noChangeArrowheads="1"/>
            </p:cNvSpPr>
            <p:nvPr/>
          </p:nvSpPr>
          <p:spPr bwMode="auto">
            <a:xfrm>
              <a:off x="5791200" y="4572000"/>
              <a:ext cx="1752600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/>
              <a:r>
                <a:rPr lang="en-US" sz="1800">
                  <a:latin typeface="Arial" charset="0"/>
                </a:rPr>
                <a:t>stack</a:t>
              </a:r>
            </a:p>
          </p:txBody>
        </p:sp>
        <p:sp>
          <p:nvSpPr>
            <p:cNvPr id="55305" name="Text Box 7"/>
            <p:cNvSpPr txBox="1">
              <a:spLocks noChangeArrowheads="1"/>
            </p:cNvSpPr>
            <p:nvPr/>
          </p:nvSpPr>
          <p:spPr bwMode="auto">
            <a:xfrm>
              <a:off x="5791200" y="2133600"/>
              <a:ext cx="1752600" cy="3762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/>
              <a:r>
                <a:rPr lang="en-US" sz="1800">
                  <a:latin typeface="Arial" charset="0"/>
                </a:rPr>
                <a:t>heap</a:t>
              </a:r>
            </a:p>
          </p:txBody>
        </p:sp>
        <p:sp>
          <p:nvSpPr>
            <p:cNvPr id="55306" name="Line 8"/>
            <p:cNvSpPr>
              <a:spLocks noChangeShapeType="1"/>
            </p:cNvSpPr>
            <p:nvPr/>
          </p:nvSpPr>
          <p:spPr bwMode="auto">
            <a:xfrm flipV="1">
              <a:off x="6629400" y="4343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07" name="Line 9"/>
            <p:cNvSpPr>
              <a:spLocks noChangeShapeType="1"/>
            </p:cNvSpPr>
            <p:nvPr/>
          </p:nvSpPr>
          <p:spPr bwMode="auto">
            <a:xfrm>
              <a:off x="66294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08" name="Text Box 10"/>
            <p:cNvSpPr txBox="1">
              <a:spLocks noChangeArrowheads="1"/>
            </p:cNvSpPr>
            <p:nvPr/>
          </p:nvSpPr>
          <p:spPr bwMode="auto">
            <a:xfrm>
              <a:off x="5699125" y="5410200"/>
              <a:ext cx="19240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program memory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3979D-2A8E-4376-9D8D-9E70F29B2C5F}" type="slidenum">
              <a:rPr lang="en-US"/>
              <a:pPr>
                <a:defRPr/>
              </a:pPr>
              <a:t>54</a:t>
            </a:fld>
            <a:endParaRPr lang="en-US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Recursion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Order 1:  function calls itself</a:t>
            </a:r>
          </a:p>
          <a:p>
            <a:pPr eaLnBrk="1" hangingPunct="1"/>
            <a:r>
              <a:rPr lang="en-US" smtClean="0"/>
              <a:t>Order 2:  f() calls g(), and g() calls f()</a:t>
            </a:r>
          </a:p>
          <a:p>
            <a:pPr eaLnBrk="1" hangingPunct="1"/>
            <a:r>
              <a:rPr lang="en-US" smtClean="0"/>
              <a:t>Facilitated by stack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722C1A-3AC2-41F7-B629-36E5E7D2F3E9}" type="slidenum">
              <a:rPr lang="en-US"/>
              <a:pPr>
                <a:defRPr/>
              </a:pPr>
              <a:t>55</a:t>
            </a:fld>
            <a:endParaRPr lang="en-US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 Exercise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How to use stack to</a:t>
            </a:r>
          </a:p>
          <a:p>
            <a:pPr lvl="1" eaLnBrk="1" hangingPunct="1"/>
            <a:r>
              <a:rPr lang="en-US" smtClean="0"/>
              <a:t>To check if brackets are balance? (Section 3.6.3)</a:t>
            </a:r>
          </a:p>
          <a:p>
            <a:pPr lvl="1"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1D4426-D9F1-41D7-8C50-C25DD00E0AA8}" type="slidenum">
              <a:rPr lang="en-US"/>
              <a:pPr>
                <a:defRPr/>
              </a:pPr>
              <a:t>56</a:t>
            </a:fld>
            <a:endParaRPr lang="en-US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ADT - FIFO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Collection</a:t>
            </a:r>
          </a:p>
          <a:p>
            <a:pPr lvl="1" eaLnBrk="1" hangingPunct="1"/>
            <a:r>
              <a:rPr lang="en-US" sz="1800" smtClean="0"/>
              <a:t>Elements of some proper type T</a:t>
            </a:r>
          </a:p>
          <a:p>
            <a:pPr eaLnBrk="1" hangingPunct="1"/>
            <a:r>
              <a:rPr lang="en-US" sz="2000" smtClean="0"/>
              <a:t>Operations</a:t>
            </a:r>
          </a:p>
          <a:p>
            <a:pPr lvl="1" eaLnBrk="1" hangingPunct="1"/>
            <a:r>
              <a:rPr lang="en-US" sz="1800" smtClean="0">
                <a:solidFill>
                  <a:srgbClr val="0000FF"/>
                </a:solidFill>
              </a:rPr>
              <a:t>Feature: First In, First Out</a:t>
            </a:r>
          </a:p>
          <a:p>
            <a:pPr lvl="1" eaLnBrk="1" hangingPunct="1"/>
            <a:r>
              <a:rPr lang="en-US" sz="1800" smtClean="0"/>
              <a:t>void push(T t)</a:t>
            </a:r>
          </a:p>
          <a:p>
            <a:pPr lvl="1" eaLnBrk="1" hangingPunct="1"/>
            <a:r>
              <a:rPr lang="en-US" sz="1800" smtClean="0"/>
              <a:t>void pop()</a:t>
            </a:r>
          </a:p>
          <a:p>
            <a:pPr lvl="1" eaLnBrk="1" hangingPunct="1"/>
            <a:r>
              <a:rPr lang="en-US" sz="1800" smtClean="0"/>
              <a:t>T front()</a:t>
            </a:r>
          </a:p>
          <a:p>
            <a:pPr lvl="1" eaLnBrk="1" hangingPunct="1"/>
            <a:r>
              <a:rPr lang="en-US" sz="1800" smtClean="0"/>
              <a:t>bool empty()</a:t>
            </a:r>
          </a:p>
          <a:p>
            <a:pPr lvl="1" eaLnBrk="1" hangingPunct="1"/>
            <a:r>
              <a:rPr lang="en-US" sz="1800" smtClean="0"/>
              <a:t>unsigned int size()</a:t>
            </a:r>
          </a:p>
          <a:p>
            <a:pPr lvl="1" eaLnBrk="1" hangingPunct="1"/>
            <a:r>
              <a:rPr lang="en-US" sz="1800" smtClean="0"/>
              <a:t>Constructors and destructors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B21770-4CD6-403F-BC23-3208D152DDF4}" type="slidenum">
              <a:rPr lang="en-US"/>
              <a:pPr>
                <a:defRPr/>
              </a:pPr>
              <a:t>57</a:t>
            </a:fld>
            <a:endParaRPr lang="en-US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Model—FIFO 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Empty Q</a:t>
            </a:r>
          </a:p>
        </p:txBody>
      </p:sp>
      <p:graphicFrame>
        <p:nvGraphicFramePr>
          <p:cNvPr id="546820" name="Group 4"/>
          <p:cNvGraphicFramePr>
            <a:graphicFrameLocks noGrp="1"/>
          </p:cNvGraphicFramePr>
          <p:nvPr>
            <p:ph sz="half" idx="2"/>
          </p:nvPr>
        </p:nvGraphicFramePr>
        <p:xfrm>
          <a:off x="973138" y="4551363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417" name="Text Box 24"/>
          <p:cNvSpPr txBox="1">
            <a:spLocks noChangeArrowheads="1"/>
          </p:cNvSpPr>
          <p:nvPr/>
        </p:nvSpPr>
        <p:spPr bwMode="auto">
          <a:xfrm>
            <a:off x="3384550" y="4205288"/>
            <a:ext cx="233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animal parade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64B7C3-237D-4A4E-BC00-3B6169C73E68}" type="slidenum">
              <a:rPr lang="en-US"/>
              <a:pPr>
                <a:defRPr/>
              </a:pPr>
              <a:t>58</a:t>
            </a:fld>
            <a:endParaRPr lang="en-US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Model—FIFO 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Q.Push(“ant”)</a:t>
            </a:r>
          </a:p>
        </p:txBody>
      </p:sp>
      <p:graphicFrame>
        <p:nvGraphicFramePr>
          <p:cNvPr id="548868" name="Group 4"/>
          <p:cNvGraphicFramePr>
            <a:graphicFrameLocks noGrp="1"/>
          </p:cNvGraphicFramePr>
          <p:nvPr>
            <p:ph sz="half" idx="2"/>
          </p:nvPr>
        </p:nvGraphicFramePr>
        <p:xfrm>
          <a:off x="973138" y="4551363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0441" name="Group 24"/>
          <p:cNvGrpSpPr>
            <a:grpSpLocks/>
          </p:cNvGrpSpPr>
          <p:nvPr/>
        </p:nvGrpSpPr>
        <p:grpSpPr bwMode="auto">
          <a:xfrm>
            <a:off x="914400" y="5410200"/>
            <a:ext cx="641350" cy="519113"/>
            <a:chOff x="576" y="3408"/>
            <a:chExt cx="404" cy="327"/>
          </a:xfrm>
        </p:grpSpPr>
        <p:sp>
          <p:nvSpPr>
            <p:cNvPr id="60446" name="Text Box 25"/>
            <p:cNvSpPr txBox="1">
              <a:spLocks noChangeArrowheads="1"/>
            </p:cNvSpPr>
            <p:nvPr/>
          </p:nvSpPr>
          <p:spPr bwMode="auto">
            <a:xfrm>
              <a:off x="576" y="350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front</a:t>
              </a:r>
            </a:p>
          </p:txBody>
        </p:sp>
        <p:sp>
          <p:nvSpPr>
            <p:cNvPr id="60447" name="Line 26"/>
            <p:cNvSpPr>
              <a:spLocks noChangeShapeType="1"/>
            </p:cNvSpPr>
            <p:nvPr/>
          </p:nvSpPr>
          <p:spPr bwMode="auto">
            <a:xfrm flipV="1">
              <a:off x="768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442" name="Group 27"/>
          <p:cNvGrpSpPr>
            <a:grpSpLocks/>
          </p:cNvGrpSpPr>
          <p:nvPr/>
        </p:nvGrpSpPr>
        <p:grpSpPr bwMode="auto">
          <a:xfrm>
            <a:off x="914400" y="6019800"/>
            <a:ext cx="666750" cy="533400"/>
            <a:chOff x="576" y="3792"/>
            <a:chExt cx="420" cy="336"/>
          </a:xfrm>
        </p:grpSpPr>
        <p:sp>
          <p:nvSpPr>
            <p:cNvPr id="60444" name="Text Box 28"/>
            <p:cNvSpPr txBox="1">
              <a:spLocks noChangeArrowheads="1"/>
            </p:cNvSpPr>
            <p:nvPr/>
          </p:nvSpPr>
          <p:spPr bwMode="auto">
            <a:xfrm>
              <a:off x="576" y="3897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back</a:t>
              </a:r>
            </a:p>
          </p:txBody>
        </p:sp>
        <p:sp>
          <p:nvSpPr>
            <p:cNvPr id="60445" name="Line 29"/>
            <p:cNvSpPr>
              <a:spLocks noChangeShapeType="1"/>
            </p:cNvSpPr>
            <p:nvPr/>
          </p:nvSpPr>
          <p:spPr bwMode="auto">
            <a:xfrm flipV="1">
              <a:off x="768" y="379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443" name="Text Box 30"/>
          <p:cNvSpPr txBox="1">
            <a:spLocks noChangeArrowheads="1"/>
          </p:cNvSpPr>
          <p:nvPr/>
        </p:nvSpPr>
        <p:spPr bwMode="auto">
          <a:xfrm>
            <a:off x="3384550" y="4205288"/>
            <a:ext cx="233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animal parade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DC779-159A-41D6-8389-A5921FEA54F8}" type="slidenum">
              <a:rPr lang="en-US"/>
              <a:pPr>
                <a:defRPr/>
              </a:pPr>
              <a:t>59</a:t>
            </a:fld>
            <a:endParaRPr lang="en-US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Model—FIFO 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Q.Push(“bee”)</a:t>
            </a:r>
          </a:p>
        </p:txBody>
      </p:sp>
      <p:graphicFrame>
        <p:nvGraphicFramePr>
          <p:cNvPr id="550916" name="Group 4"/>
          <p:cNvGraphicFramePr>
            <a:graphicFrameLocks noGrp="1"/>
          </p:cNvGraphicFramePr>
          <p:nvPr>
            <p:ph sz="half" idx="2"/>
          </p:nvPr>
        </p:nvGraphicFramePr>
        <p:xfrm>
          <a:off x="973138" y="4551363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bee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1465" name="Group 24"/>
          <p:cNvGrpSpPr>
            <a:grpSpLocks/>
          </p:cNvGrpSpPr>
          <p:nvPr/>
        </p:nvGrpSpPr>
        <p:grpSpPr bwMode="auto">
          <a:xfrm>
            <a:off x="914400" y="5410200"/>
            <a:ext cx="641350" cy="519113"/>
            <a:chOff x="576" y="3408"/>
            <a:chExt cx="404" cy="327"/>
          </a:xfrm>
        </p:grpSpPr>
        <p:sp>
          <p:nvSpPr>
            <p:cNvPr id="61470" name="Text Box 25"/>
            <p:cNvSpPr txBox="1">
              <a:spLocks noChangeArrowheads="1"/>
            </p:cNvSpPr>
            <p:nvPr/>
          </p:nvSpPr>
          <p:spPr bwMode="auto">
            <a:xfrm>
              <a:off x="576" y="350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front</a:t>
              </a:r>
            </a:p>
          </p:txBody>
        </p:sp>
        <p:sp>
          <p:nvSpPr>
            <p:cNvPr id="61471" name="Line 26"/>
            <p:cNvSpPr>
              <a:spLocks noChangeShapeType="1"/>
            </p:cNvSpPr>
            <p:nvPr/>
          </p:nvSpPr>
          <p:spPr bwMode="auto">
            <a:xfrm flipV="1">
              <a:off x="768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466" name="Group 27"/>
          <p:cNvGrpSpPr>
            <a:grpSpLocks/>
          </p:cNvGrpSpPr>
          <p:nvPr/>
        </p:nvGrpSpPr>
        <p:grpSpPr bwMode="auto">
          <a:xfrm>
            <a:off x="1905000" y="6019800"/>
            <a:ext cx="666750" cy="533400"/>
            <a:chOff x="576" y="3792"/>
            <a:chExt cx="420" cy="336"/>
          </a:xfrm>
        </p:grpSpPr>
        <p:sp>
          <p:nvSpPr>
            <p:cNvPr id="61468" name="Text Box 28"/>
            <p:cNvSpPr txBox="1">
              <a:spLocks noChangeArrowheads="1"/>
            </p:cNvSpPr>
            <p:nvPr/>
          </p:nvSpPr>
          <p:spPr bwMode="auto">
            <a:xfrm>
              <a:off x="576" y="3897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back</a:t>
              </a:r>
            </a:p>
          </p:txBody>
        </p:sp>
        <p:sp>
          <p:nvSpPr>
            <p:cNvPr id="61469" name="Line 29"/>
            <p:cNvSpPr>
              <a:spLocks noChangeShapeType="1"/>
            </p:cNvSpPr>
            <p:nvPr/>
          </p:nvSpPr>
          <p:spPr bwMode="auto">
            <a:xfrm flipV="1">
              <a:off x="768" y="379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67" name="Text Box 30"/>
          <p:cNvSpPr txBox="1">
            <a:spLocks noChangeArrowheads="1"/>
          </p:cNvSpPr>
          <p:nvPr/>
        </p:nvSpPr>
        <p:spPr bwMode="auto">
          <a:xfrm>
            <a:off x="3384550" y="4205288"/>
            <a:ext cx="233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animal parade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F0F3E-BA23-4F06-A36B-9EBF93709BB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Stack Model—LIFO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S.push(“raccoon”)</a:t>
            </a:r>
          </a:p>
          <a:p>
            <a:pPr lvl="1" eaLnBrk="1" hangingPunct="1"/>
            <a:r>
              <a:rPr lang="en-US" sz="1800" smtClean="0"/>
              <a:t>S.empty() is false</a:t>
            </a:r>
          </a:p>
          <a:p>
            <a:pPr lvl="1" eaLnBrk="1" hangingPunct="1"/>
            <a:r>
              <a:rPr lang="en-US" sz="1800" smtClean="0"/>
              <a:t>S.top() == “raccoon”</a:t>
            </a:r>
          </a:p>
          <a:p>
            <a:pPr lvl="1" eaLnBrk="1" hangingPunct="1"/>
            <a:r>
              <a:rPr lang="en-US" sz="1800" smtClean="0"/>
              <a:t>S.size() == 3</a:t>
            </a:r>
          </a:p>
        </p:txBody>
      </p:sp>
      <p:graphicFrame>
        <p:nvGraphicFramePr>
          <p:cNvPr id="389124" name="Group 4"/>
          <p:cNvGraphicFramePr>
            <a:graphicFrameLocks noGrp="1"/>
          </p:cNvGraphicFramePr>
          <p:nvPr>
            <p:ph sz="half" idx="2"/>
          </p:nvPr>
        </p:nvGraphicFramePr>
        <p:xfrm>
          <a:off x="5062538" y="1973263"/>
          <a:ext cx="3298825" cy="4108452"/>
        </p:xfrm>
        <a:graphic>
          <a:graphicData uri="http://schemas.openxmlformats.org/drawingml/2006/table">
            <a:tbl>
              <a:tblPr/>
              <a:tblGrid>
                <a:gridCol w="3298825"/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raccoon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fish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mosquito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93" name="Text Box 24"/>
          <p:cNvSpPr txBox="1">
            <a:spLocks noChangeArrowheads="1"/>
          </p:cNvSpPr>
          <p:nvPr/>
        </p:nvSpPr>
        <p:spPr bwMode="auto">
          <a:xfrm>
            <a:off x="5695950" y="6172200"/>
            <a:ext cx="183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food chain 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70B0F-ACD1-449C-A95D-0BAC8395E275}" type="slidenum">
              <a:rPr lang="en-US"/>
              <a:pPr>
                <a:defRPr/>
              </a:pPr>
              <a:t>60</a:t>
            </a:fld>
            <a:endParaRPr lang="en-US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Model—FIFO 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Q.Push(“cat”)</a:t>
            </a:r>
          </a:p>
        </p:txBody>
      </p:sp>
      <p:graphicFrame>
        <p:nvGraphicFramePr>
          <p:cNvPr id="552964" name="Group 4"/>
          <p:cNvGraphicFramePr>
            <a:graphicFrameLocks noGrp="1"/>
          </p:cNvGraphicFramePr>
          <p:nvPr>
            <p:ph sz="half" idx="2"/>
          </p:nvPr>
        </p:nvGraphicFramePr>
        <p:xfrm>
          <a:off x="973138" y="4551363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bee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cat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2489" name="Group 24"/>
          <p:cNvGrpSpPr>
            <a:grpSpLocks/>
          </p:cNvGrpSpPr>
          <p:nvPr/>
        </p:nvGrpSpPr>
        <p:grpSpPr bwMode="auto">
          <a:xfrm>
            <a:off x="914400" y="5410200"/>
            <a:ext cx="641350" cy="519113"/>
            <a:chOff x="576" y="3408"/>
            <a:chExt cx="404" cy="327"/>
          </a:xfrm>
        </p:grpSpPr>
        <p:sp>
          <p:nvSpPr>
            <p:cNvPr id="62494" name="Text Box 25"/>
            <p:cNvSpPr txBox="1">
              <a:spLocks noChangeArrowheads="1"/>
            </p:cNvSpPr>
            <p:nvPr/>
          </p:nvSpPr>
          <p:spPr bwMode="auto">
            <a:xfrm>
              <a:off x="576" y="350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front</a:t>
              </a:r>
            </a:p>
          </p:txBody>
        </p:sp>
        <p:sp>
          <p:nvSpPr>
            <p:cNvPr id="62495" name="Line 26"/>
            <p:cNvSpPr>
              <a:spLocks noChangeShapeType="1"/>
            </p:cNvSpPr>
            <p:nvPr/>
          </p:nvSpPr>
          <p:spPr bwMode="auto">
            <a:xfrm flipV="1">
              <a:off x="768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490" name="Group 27"/>
          <p:cNvGrpSpPr>
            <a:grpSpLocks/>
          </p:cNvGrpSpPr>
          <p:nvPr/>
        </p:nvGrpSpPr>
        <p:grpSpPr bwMode="auto">
          <a:xfrm>
            <a:off x="2838450" y="6019800"/>
            <a:ext cx="666750" cy="533400"/>
            <a:chOff x="576" y="3792"/>
            <a:chExt cx="420" cy="336"/>
          </a:xfrm>
        </p:grpSpPr>
        <p:sp>
          <p:nvSpPr>
            <p:cNvPr id="62492" name="Text Box 28"/>
            <p:cNvSpPr txBox="1">
              <a:spLocks noChangeArrowheads="1"/>
            </p:cNvSpPr>
            <p:nvPr/>
          </p:nvSpPr>
          <p:spPr bwMode="auto">
            <a:xfrm>
              <a:off x="576" y="3897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back</a:t>
              </a:r>
            </a:p>
          </p:txBody>
        </p:sp>
        <p:sp>
          <p:nvSpPr>
            <p:cNvPr id="62493" name="Line 29"/>
            <p:cNvSpPr>
              <a:spLocks noChangeShapeType="1"/>
            </p:cNvSpPr>
            <p:nvPr/>
          </p:nvSpPr>
          <p:spPr bwMode="auto">
            <a:xfrm flipV="1">
              <a:off x="768" y="379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491" name="Text Box 30"/>
          <p:cNvSpPr txBox="1">
            <a:spLocks noChangeArrowheads="1"/>
          </p:cNvSpPr>
          <p:nvPr/>
        </p:nvSpPr>
        <p:spPr bwMode="auto">
          <a:xfrm>
            <a:off x="3384550" y="4205288"/>
            <a:ext cx="233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animal parade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42D02-9E6C-4FBD-ACBA-97547144F272}" type="slidenum">
              <a:rPr lang="en-US"/>
              <a:pPr>
                <a:defRPr/>
              </a:pPr>
              <a:t>61</a:t>
            </a:fld>
            <a:endParaRPr lang="en-US"/>
          </a:p>
        </p:txBody>
      </p:sp>
      <p:sp>
        <p:nvSpPr>
          <p:cNvPr id="6349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Model—FIFO </a:t>
            </a:r>
          </a:p>
        </p:txBody>
      </p:sp>
      <p:sp>
        <p:nvSpPr>
          <p:cNvPr id="63492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Q.Push(“dog”)</a:t>
            </a:r>
          </a:p>
        </p:txBody>
      </p:sp>
      <p:graphicFrame>
        <p:nvGraphicFramePr>
          <p:cNvPr id="555012" name="Group 1028"/>
          <p:cNvGraphicFramePr>
            <a:graphicFrameLocks noGrp="1"/>
          </p:cNvGraphicFramePr>
          <p:nvPr>
            <p:ph sz="half" idx="2"/>
          </p:nvPr>
        </p:nvGraphicFramePr>
        <p:xfrm>
          <a:off x="973138" y="4551363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bee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cat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dog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3513" name="Group 1048"/>
          <p:cNvGrpSpPr>
            <a:grpSpLocks/>
          </p:cNvGrpSpPr>
          <p:nvPr/>
        </p:nvGrpSpPr>
        <p:grpSpPr bwMode="auto">
          <a:xfrm>
            <a:off x="914400" y="5410200"/>
            <a:ext cx="641350" cy="519113"/>
            <a:chOff x="576" y="3408"/>
            <a:chExt cx="404" cy="327"/>
          </a:xfrm>
        </p:grpSpPr>
        <p:sp>
          <p:nvSpPr>
            <p:cNvPr id="63518" name="Text Box 1049"/>
            <p:cNvSpPr txBox="1">
              <a:spLocks noChangeArrowheads="1"/>
            </p:cNvSpPr>
            <p:nvPr/>
          </p:nvSpPr>
          <p:spPr bwMode="auto">
            <a:xfrm>
              <a:off x="576" y="350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front</a:t>
              </a:r>
            </a:p>
          </p:txBody>
        </p:sp>
        <p:sp>
          <p:nvSpPr>
            <p:cNvPr id="63519" name="Line 1050"/>
            <p:cNvSpPr>
              <a:spLocks noChangeShapeType="1"/>
            </p:cNvSpPr>
            <p:nvPr/>
          </p:nvSpPr>
          <p:spPr bwMode="auto">
            <a:xfrm flipV="1">
              <a:off x="768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3514" name="Group 1051"/>
          <p:cNvGrpSpPr>
            <a:grpSpLocks/>
          </p:cNvGrpSpPr>
          <p:nvPr/>
        </p:nvGrpSpPr>
        <p:grpSpPr bwMode="auto">
          <a:xfrm>
            <a:off x="3733800" y="6019800"/>
            <a:ext cx="666750" cy="533400"/>
            <a:chOff x="576" y="3792"/>
            <a:chExt cx="420" cy="336"/>
          </a:xfrm>
        </p:grpSpPr>
        <p:sp>
          <p:nvSpPr>
            <p:cNvPr id="63516" name="Text Box 1052"/>
            <p:cNvSpPr txBox="1">
              <a:spLocks noChangeArrowheads="1"/>
            </p:cNvSpPr>
            <p:nvPr/>
          </p:nvSpPr>
          <p:spPr bwMode="auto">
            <a:xfrm>
              <a:off x="576" y="3897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back</a:t>
              </a:r>
            </a:p>
          </p:txBody>
        </p:sp>
        <p:sp>
          <p:nvSpPr>
            <p:cNvPr id="63517" name="Line 1053"/>
            <p:cNvSpPr>
              <a:spLocks noChangeShapeType="1"/>
            </p:cNvSpPr>
            <p:nvPr/>
          </p:nvSpPr>
          <p:spPr bwMode="auto">
            <a:xfrm flipV="1">
              <a:off x="768" y="379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515" name="Text Box 1054"/>
          <p:cNvSpPr txBox="1">
            <a:spLocks noChangeArrowheads="1"/>
          </p:cNvSpPr>
          <p:nvPr/>
        </p:nvSpPr>
        <p:spPr bwMode="auto">
          <a:xfrm>
            <a:off x="3384550" y="4205288"/>
            <a:ext cx="233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animal parade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26896A-3B42-48C7-93FF-546F935EE073}" type="slidenum">
              <a:rPr lang="en-US"/>
              <a:pPr>
                <a:defRPr/>
              </a:pPr>
              <a:t>62</a:t>
            </a:fld>
            <a:endParaRPr lang="en-US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Model—FIFO 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Q.Pop()</a:t>
            </a:r>
          </a:p>
        </p:txBody>
      </p:sp>
      <p:graphicFrame>
        <p:nvGraphicFramePr>
          <p:cNvPr id="557060" name="Group 4"/>
          <p:cNvGraphicFramePr>
            <a:graphicFrameLocks noGrp="1"/>
          </p:cNvGraphicFramePr>
          <p:nvPr>
            <p:ph sz="half" idx="2"/>
          </p:nvPr>
        </p:nvGraphicFramePr>
        <p:xfrm>
          <a:off x="973138" y="4551363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bee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cat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dog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4537" name="Group 24"/>
          <p:cNvGrpSpPr>
            <a:grpSpLocks/>
          </p:cNvGrpSpPr>
          <p:nvPr/>
        </p:nvGrpSpPr>
        <p:grpSpPr bwMode="auto">
          <a:xfrm>
            <a:off x="914400" y="5410200"/>
            <a:ext cx="641350" cy="519113"/>
            <a:chOff x="576" y="3408"/>
            <a:chExt cx="404" cy="327"/>
          </a:xfrm>
        </p:grpSpPr>
        <p:sp>
          <p:nvSpPr>
            <p:cNvPr id="64542" name="Text Box 25"/>
            <p:cNvSpPr txBox="1">
              <a:spLocks noChangeArrowheads="1"/>
            </p:cNvSpPr>
            <p:nvPr/>
          </p:nvSpPr>
          <p:spPr bwMode="auto">
            <a:xfrm>
              <a:off x="576" y="350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front</a:t>
              </a:r>
            </a:p>
          </p:txBody>
        </p:sp>
        <p:sp>
          <p:nvSpPr>
            <p:cNvPr id="64543" name="Line 26"/>
            <p:cNvSpPr>
              <a:spLocks noChangeShapeType="1"/>
            </p:cNvSpPr>
            <p:nvPr/>
          </p:nvSpPr>
          <p:spPr bwMode="auto">
            <a:xfrm flipV="1">
              <a:off x="768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38" name="Group 27"/>
          <p:cNvGrpSpPr>
            <a:grpSpLocks/>
          </p:cNvGrpSpPr>
          <p:nvPr/>
        </p:nvGrpSpPr>
        <p:grpSpPr bwMode="auto">
          <a:xfrm>
            <a:off x="2819400" y="6019800"/>
            <a:ext cx="666750" cy="533400"/>
            <a:chOff x="576" y="3792"/>
            <a:chExt cx="420" cy="336"/>
          </a:xfrm>
        </p:grpSpPr>
        <p:sp>
          <p:nvSpPr>
            <p:cNvPr id="64540" name="Text Box 28"/>
            <p:cNvSpPr txBox="1">
              <a:spLocks noChangeArrowheads="1"/>
            </p:cNvSpPr>
            <p:nvPr/>
          </p:nvSpPr>
          <p:spPr bwMode="auto">
            <a:xfrm>
              <a:off x="576" y="3897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back</a:t>
              </a:r>
            </a:p>
          </p:txBody>
        </p:sp>
        <p:sp>
          <p:nvSpPr>
            <p:cNvPr id="64541" name="Line 29"/>
            <p:cNvSpPr>
              <a:spLocks noChangeShapeType="1"/>
            </p:cNvSpPr>
            <p:nvPr/>
          </p:nvSpPr>
          <p:spPr bwMode="auto">
            <a:xfrm flipV="1">
              <a:off x="768" y="379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539" name="Text Box 30"/>
          <p:cNvSpPr txBox="1">
            <a:spLocks noChangeArrowheads="1"/>
          </p:cNvSpPr>
          <p:nvPr/>
        </p:nvSpPr>
        <p:spPr bwMode="auto">
          <a:xfrm>
            <a:off x="3384550" y="4205288"/>
            <a:ext cx="233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animal parade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A632A-AF46-4FD8-BF10-58F15E32FD55}" type="slidenum">
              <a:rPr lang="en-US"/>
              <a:pPr>
                <a:defRPr/>
              </a:pPr>
              <a:t>63</a:t>
            </a:fld>
            <a:endParaRPr lang="en-US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Model—FIFO 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Q.Pop()</a:t>
            </a:r>
          </a:p>
        </p:txBody>
      </p:sp>
      <p:graphicFrame>
        <p:nvGraphicFramePr>
          <p:cNvPr id="559108" name="Group 4"/>
          <p:cNvGraphicFramePr>
            <a:graphicFrameLocks noGrp="1"/>
          </p:cNvGraphicFramePr>
          <p:nvPr>
            <p:ph sz="half" idx="2"/>
          </p:nvPr>
        </p:nvGraphicFramePr>
        <p:xfrm>
          <a:off x="973138" y="4551363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cat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dog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5561" name="Group 24"/>
          <p:cNvGrpSpPr>
            <a:grpSpLocks/>
          </p:cNvGrpSpPr>
          <p:nvPr/>
        </p:nvGrpSpPr>
        <p:grpSpPr bwMode="auto">
          <a:xfrm>
            <a:off x="914400" y="5410200"/>
            <a:ext cx="641350" cy="519113"/>
            <a:chOff x="576" y="3408"/>
            <a:chExt cx="404" cy="327"/>
          </a:xfrm>
        </p:grpSpPr>
        <p:sp>
          <p:nvSpPr>
            <p:cNvPr id="65566" name="Text Box 25"/>
            <p:cNvSpPr txBox="1">
              <a:spLocks noChangeArrowheads="1"/>
            </p:cNvSpPr>
            <p:nvPr/>
          </p:nvSpPr>
          <p:spPr bwMode="auto">
            <a:xfrm>
              <a:off x="576" y="350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front</a:t>
              </a:r>
            </a:p>
          </p:txBody>
        </p:sp>
        <p:sp>
          <p:nvSpPr>
            <p:cNvPr id="65567" name="Line 26"/>
            <p:cNvSpPr>
              <a:spLocks noChangeShapeType="1"/>
            </p:cNvSpPr>
            <p:nvPr/>
          </p:nvSpPr>
          <p:spPr bwMode="auto">
            <a:xfrm flipV="1">
              <a:off x="768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562" name="Group 27"/>
          <p:cNvGrpSpPr>
            <a:grpSpLocks/>
          </p:cNvGrpSpPr>
          <p:nvPr/>
        </p:nvGrpSpPr>
        <p:grpSpPr bwMode="auto">
          <a:xfrm>
            <a:off x="1828800" y="6019800"/>
            <a:ext cx="666750" cy="533400"/>
            <a:chOff x="576" y="3792"/>
            <a:chExt cx="420" cy="336"/>
          </a:xfrm>
        </p:grpSpPr>
        <p:sp>
          <p:nvSpPr>
            <p:cNvPr id="65564" name="Text Box 28"/>
            <p:cNvSpPr txBox="1">
              <a:spLocks noChangeArrowheads="1"/>
            </p:cNvSpPr>
            <p:nvPr/>
          </p:nvSpPr>
          <p:spPr bwMode="auto">
            <a:xfrm>
              <a:off x="576" y="3897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back</a:t>
              </a:r>
            </a:p>
          </p:txBody>
        </p:sp>
        <p:sp>
          <p:nvSpPr>
            <p:cNvPr id="65565" name="Line 29"/>
            <p:cNvSpPr>
              <a:spLocks noChangeShapeType="1"/>
            </p:cNvSpPr>
            <p:nvPr/>
          </p:nvSpPr>
          <p:spPr bwMode="auto">
            <a:xfrm flipV="1">
              <a:off x="768" y="379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563" name="Text Box 30"/>
          <p:cNvSpPr txBox="1">
            <a:spLocks noChangeArrowheads="1"/>
          </p:cNvSpPr>
          <p:nvPr/>
        </p:nvSpPr>
        <p:spPr bwMode="auto">
          <a:xfrm>
            <a:off x="3384550" y="4205288"/>
            <a:ext cx="233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animal parade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6BD868-4150-4449-87ED-9D8F8069DC36}" type="slidenum">
              <a:rPr lang="en-US"/>
              <a:pPr>
                <a:defRPr/>
              </a:pPr>
              <a:t>64</a:t>
            </a:fld>
            <a:endParaRPr lang="en-US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Model—FIFO 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Q.Push(“eel”)</a:t>
            </a:r>
          </a:p>
          <a:p>
            <a:pPr eaLnBrk="1" hangingPunct="1"/>
            <a:r>
              <a:rPr lang="en-US" sz="2000" smtClean="0"/>
              <a:t>Q.Pop()</a:t>
            </a:r>
          </a:p>
          <a:p>
            <a:pPr eaLnBrk="1" hangingPunct="1"/>
            <a:r>
              <a:rPr lang="en-US" sz="2000" smtClean="0"/>
              <a:t>Q.Pop()</a:t>
            </a:r>
          </a:p>
        </p:txBody>
      </p:sp>
      <p:graphicFrame>
        <p:nvGraphicFramePr>
          <p:cNvPr id="560132" name="Group 4"/>
          <p:cNvGraphicFramePr>
            <a:graphicFrameLocks noGrp="1"/>
          </p:cNvGraphicFramePr>
          <p:nvPr>
            <p:ph sz="half" idx="2"/>
          </p:nvPr>
        </p:nvGraphicFramePr>
        <p:xfrm>
          <a:off x="973138" y="4551363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eel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6585" name="Group 24"/>
          <p:cNvGrpSpPr>
            <a:grpSpLocks/>
          </p:cNvGrpSpPr>
          <p:nvPr/>
        </p:nvGrpSpPr>
        <p:grpSpPr bwMode="auto">
          <a:xfrm>
            <a:off x="914400" y="5410200"/>
            <a:ext cx="641350" cy="519113"/>
            <a:chOff x="576" y="3408"/>
            <a:chExt cx="404" cy="327"/>
          </a:xfrm>
        </p:grpSpPr>
        <p:sp>
          <p:nvSpPr>
            <p:cNvPr id="66590" name="Text Box 25"/>
            <p:cNvSpPr txBox="1">
              <a:spLocks noChangeArrowheads="1"/>
            </p:cNvSpPr>
            <p:nvPr/>
          </p:nvSpPr>
          <p:spPr bwMode="auto">
            <a:xfrm>
              <a:off x="576" y="350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front</a:t>
              </a:r>
            </a:p>
          </p:txBody>
        </p:sp>
        <p:sp>
          <p:nvSpPr>
            <p:cNvPr id="66591" name="Line 26"/>
            <p:cNvSpPr>
              <a:spLocks noChangeShapeType="1"/>
            </p:cNvSpPr>
            <p:nvPr/>
          </p:nvSpPr>
          <p:spPr bwMode="auto">
            <a:xfrm flipV="1">
              <a:off x="768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6586" name="Group 27"/>
          <p:cNvGrpSpPr>
            <a:grpSpLocks/>
          </p:cNvGrpSpPr>
          <p:nvPr/>
        </p:nvGrpSpPr>
        <p:grpSpPr bwMode="auto">
          <a:xfrm>
            <a:off x="914400" y="6019800"/>
            <a:ext cx="666750" cy="533400"/>
            <a:chOff x="576" y="3792"/>
            <a:chExt cx="420" cy="336"/>
          </a:xfrm>
        </p:grpSpPr>
        <p:sp>
          <p:nvSpPr>
            <p:cNvPr id="66588" name="Text Box 28"/>
            <p:cNvSpPr txBox="1">
              <a:spLocks noChangeArrowheads="1"/>
            </p:cNvSpPr>
            <p:nvPr/>
          </p:nvSpPr>
          <p:spPr bwMode="auto">
            <a:xfrm>
              <a:off x="576" y="3897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1800">
                  <a:latin typeface="Arial" charset="0"/>
                </a:rPr>
                <a:t>back</a:t>
              </a:r>
            </a:p>
          </p:txBody>
        </p:sp>
        <p:sp>
          <p:nvSpPr>
            <p:cNvPr id="66589" name="Line 29"/>
            <p:cNvSpPr>
              <a:spLocks noChangeShapeType="1"/>
            </p:cNvSpPr>
            <p:nvPr/>
          </p:nvSpPr>
          <p:spPr bwMode="auto">
            <a:xfrm flipV="1">
              <a:off x="768" y="379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6587" name="Text Box 30"/>
          <p:cNvSpPr txBox="1">
            <a:spLocks noChangeArrowheads="1"/>
          </p:cNvSpPr>
          <p:nvPr/>
        </p:nvSpPr>
        <p:spPr bwMode="auto">
          <a:xfrm>
            <a:off x="3384550" y="4205288"/>
            <a:ext cx="233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animal parade queue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8343C5-D8CD-4E79-803F-97334C50184C}" type="slidenum">
              <a:rPr lang="en-US"/>
              <a:pPr>
                <a:defRPr/>
              </a:pPr>
              <a:t>65</a:t>
            </a:fld>
            <a:endParaRPr lang="en-US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Implementations and Uses of Queue ADT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Implementations</a:t>
            </a:r>
          </a:p>
          <a:p>
            <a:pPr lvl="1" eaLnBrk="1" hangingPunct="1"/>
            <a:r>
              <a:rPr lang="en-US" smtClean="0"/>
              <a:t>Any list implementation</a:t>
            </a:r>
          </a:p>
          <a:p>
            <a:pPr lvl="2" eaLnBrk="1" hangingPunct="1"/>
            <a:r>
              <a:rPr lang="en-US" sz="1800" b="1" smtClean="0">
                <a:solidFill>
                  <a:srgbClr val="0000FF"/>
                </a:solidFill>
                <a:latin typeface="Courier New" pitchFamily="49" charset="0"/>
              </a:rPr>
              <a:t>push_front()/pop_back()</a:t>
            </a:r>
          </a:p>
          <a:p>
            <a:pPr lvl="2" eaLnBrk="1" hangingPunct="1"/>
            <a:r>
              <a:rPr lang="en-US" sz="1800" b="1" smtClean="0">
                <a:solidFill>
                  <a:srgbClr val="0000FF"/>
                </a:solidFill>
                <a:latin typeface="Courier New" pitchFamily="49" charset="0"/>
              </a:rPr>
              <a:t>push_back()/pop_front()</a:t>
            </a:r>
          </a:p>
          <a:p>
            <a:pPr eaLnBrk="1" hangingPunct="1"/>
            <a:r>
              <a:rPr lang="en-US" smtClean="0"/>
              <a:t>Uses</a:t>
            </a:r>
          </a:p>
          <a:p>
            <a:pPr lvl="1" eaLnBrk="1" hangingPunct="1"/>
            <a:r>
              <a:rPr lang="en-US" smtClean="0"/>
              <a:t>Buffers</a:t>
            </a:r>
          </a:p>
          <a:p>
            <a:pPr lvl="1" eaLnBrk="1" hangingPunct="1"/>
            <a:r>
              <a:rPr lang="en-US" smtClean="0"/>
              <a:t>Breadth first search</a:t>
            </a:r>
          </a:p>
          <a:p>
            <a:pPr lvl="1" eaLnBrk="1" hangingPunct="1"/>
            <a:r>
              <a:rPr lang="en-US" smtClean="0"/>
              <a:t>Simulations</a:t>
            </a:r>
          </a:p>
          <a:p>
            <a:pPr lvl="1" eaLnBrk="1" hangingPunct="1"/>
            <a:r>
              <a:rPr lang="en-US" smtClean="0"/>
              <a:t>Producer-Consumer Problems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950AF-01B5-4651-9093-EC84183A69D3}" type="slidenum">
              <a:rPr lang="en-US"/>
              <a:pPr>
                <a:defRPr/>
              </a:pPr>
              <a:t>66</a:t>
            </a:fld>
            <a:endParaRPr lang="en-US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657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Find a </a:t>
            </a:r>
            <a:r>
              <a:rPr lang="en-US" sz="1800" smtClean="0">
                <a:solidFill>
                  <a:srgbClr val="0000FF"/>
                </a:solidFill>
              </a:rPr>
              <a:t>shortest path</a:t>
            </a:r>
            <a:r>
              <a:rPr lang="en-US" sz="1800" smtClean="0"/>
              <a:t> from </a:t>
            </a:r>
            <a:r>
              <a:rPr lang="en-US" sz="1800" i="1" smtClean="0"/>
              <a:t>start</a:t>
            </a:r>
            <a:r>
              <a:rPr lang="en-US" sz="1800" smtClean="0"/>
              <a:t> to </a:t>
            </a:r>
            <a:r>
              <a:rPr lang="en-US" sz="1800" i="1" smtClean="0"/>
              <a:t>goal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Solution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Start from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Node </a:t>
            </a:r>
            <a:r>
              <a:rPr lang="en-US" sz="1600" smtClean="0">
                <a:solidFill>
                  <a:srgbClr val="0000FF"/>
                </a:solidFill>
              </a:rPr>
              <a:t>start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Visit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All neighbors of the node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Stop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If a neighbor is </a:t>
            </a:r>
            <a:r>
              <a:rPr lang="en-US" sz="1600" smtClean="0">
                <a:solidFill>
                  <a:srgbClr val="0000FF"/>
                </a:solidFill>
              </a:rPr>
              <a:t>goal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Otherwise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Visit neighbors two hops away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Repeat (Stop/Otherwise)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smtClean="0"/>
              <a:t>Visiting neighbors N hops away</a:t>
            </a:r>
          </a:p>
          <a:p>
            <a:pPr lvl="1" eaLnBrk="1" hangingPunct="1">
              <a:lnSpc>
                <a:spcPct val="90000"/>
              </a:lnSpc>
            </a:pPr>
            <a:endParaRPr lang="en-US" sz="1800" smtClean="0"/>
          </a:p>
          <a:p>
            <a:pPr lvl="2" eaLnBrk="1" hangingPunct="1">
              <a:lnSpc>
                <a:spcPct val="90000"/>
              </a:lnSpc>
            </a:pPr>
            <a:endParaRPr lang="en-US" sz="1600" smtClean="0"/>
          </a:p>
        </p:txBody>
      </p:sp>
      <p:sp>
        <p:nvSpPr>
          <p:cNvPr id="68613" name="Text Box 4"/>
          <p:cNvSpPr txBox="1">
            <a:spLocks noChangeArrowheads="1"/>
          </p:cNvSpPr>
          <p:nvPr/>
        </p:nvSpPr>
        <p:spPr bwMode="auto">
          <a:xfrm>
            <a:off x="6562725" y="190500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5953125" y="27479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68615" name="Text Box 6"/>
          <p:cNvSpPr txBox="1">
            <a:spLocks noChangeArrowheads="1"/>
          </p:cNvSpPr>
          <p:nvPr/>
        </p:nvSpPr>
        <p:spPr bwMode="auto">
          <a:xfrm>
            <a:off x="6562725" y="27479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68616" name="Text Box 7"/>
          <p:cNvSpPr txBox="1">
            <a:spLocks noChangeArrowheads="1"/>
          </p:cNvSpPr>
          <p:nvPr/>
        </p:nvSpPr>
        <p:spPr bwMode="auto">
          <a:xfrm>
            <a:off x="7156450" y="274796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68617" name="Text Box 8"/>
          <p:cNvSpPr txBox="1">
            <a:spLocks noChangeArrowheads="1"/>
          </p:cNvSpPr>
          <p:nvPr/>
        </p:nvSpPr>
        <p:spPr bwMode="auto">
          <a:xfrm>
            <a:off x="5327650" y="350520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68618" name="Text Box 9"/>
          <p:cNvSpPr txBox="1">
            <a:spLocks noChangeArrowheads="1"/>
          </p:cNvSpPr>
          <p:nvPr/>
        </p:nvSpPr>
        <p:spPr bwMode="auto">
          <a:xfrm>
            <a:off x="5937250" y="350520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68619" name="Text Box 10"/>
          <p:cNvSpPr txBox="1">
            <a:spLocks noChangeArrowheads="1"/>
          </p:cNvSpPr>
          <p:nvPr/>
        </p:nvSpPr>
        <p:spPr bwMode="auto">
          <a:xfrm>
            <a:off x="7172325" y="350520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68620" name="Text Box 11"/>
          <p:cNvSpPr txBox="1">
            <a:spLocks noChangeArrowheads="1"/>
          </p:cNvSpPr>
          <p:nvPr/>
        </p:nvSpPr>
        <p:spPr bwMode="auto">
          <a:xfrm>
            <a:off x="6562725" y="350520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68621" name="Text Box 12"/>
          <p:cNvSpPr txBox="1">
            <a:spLocks noChangeArrowheads="1"/>
          </p:cNvSpPr>
          <p:nvPr/>
        </p:nvSpPr>
        <p:spPr bwMode="auto">
          <a:xfrm>
            <a:off x="5953125" y="434340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68622" name="Text Box 13"/>
          <p:cNvSpPr txBox="1">
            <a:spLocks noChangeArrowheads="1"/>
          </p:cNvSpPr>
          <p:nvPr/>
        </p:nvSpPr>
        <p:spPr bwMode="auto">
          <a:xfrm>
            <a:off x="6562725" y="434340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68623" name="Text Box 14"/>
          <p:cNvSpPr txBox="1">
            <a:spLocks noChangeArrowheads="1"/>
          </p:cNvSpPr>
          <p:nvPr/>
        </p:nvSpPr>
        <p:spPr bwMode="auto">
          <a:xfrm>
            <a:off x="7934325" y="434340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68624" name="Text Box 15"/>
          <p:cNvSpPr txBox="1">
            <a:spLocks noChangeArrowheads="1"/>
          </p:cNvSpPr>
          <p:nvPr/>
        </p:nvSpPr>
        <p:spPr bwMode="auto">
          <a:xfrm>
            <a:off x="7248525" y="434340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68625" name="Line 16"/>
          <p:cNvSpPr>
            <a:spLocks noChangeShapeType="1"/>
          </p:cNvSpPr>
          <p:nvPr/>
        </p:nvSpPr>
        <p:spPr bwMode="auto">
          <a:xfrm>
            <a:off x="6715125" y="2286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6" name="Line 17"/>
          <p:cNvSpPr>
            <a:spLocks noChangeShapeType="1"/>
          </p:cNvSpPr>
          <p:nvPr/>
        </p:nvSpPr>
        <p:spPr bwMode="auto">
          <a:xfrm flipH="1">
            <a:off x="6105525" y="2286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7" name="Line 18"/>
          <p:cNvSpPr>
            <a:spLocks noChangeShapeType="1"/>
          </p:cNvSpPr>
          <p:nvPr/>
        </p:nvSpPr>
        <p:spPr bwMode="auto">
          <a:xfrm>
            <a:off x="6715125" y="2286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8" name="Line 19"/>
          <p:cNvSpPr>
            <a:spLocks noChangeShapeType="1"/>
          </p:cNvSpPr>
          <p:nvPr/>
        </p:nvSpPr>
        <p:spPr bwMode="auto">
          <a:xfrm flipH="1">
            <a:off x="5495925" y="31242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9" name="Line 20"/>
          <p:cNvSpPr>
            <a:spLocks noChangeShapeType="1"/>
          </p:cNvSpPr>
          <p:nvPr/>
        </p:nvSpPr>
        <p:spPr bwMode="auto">
          <a:xfrm>
            <a:off x="6105525" y="3124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0" name="Line 21"/>
          <p:cNvSpPr>
            <a:spLocks noChangeShapeType="1"/>
          </p:cNvSpPr>
          <p:nvPr/>
        </p:nvSpPr>
        <p:spPr bwMode="auto">
          <a:xfrm>
            <a:off x="5648325" y="3733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1" name="Line 22"/>
          <p:cNvSpPr>
            <a:spLocks noChangeShapeType="1"/>
          </p:cNvSpPr>
          <p:nvPr/>
        </p:nvSpPr>
        <p:spPr bwMode="auto">
          <a:xfrm>
            <a:off x="6105525" y="3886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2" name="Line 23"/>
          <p:cNvSpPr>
            <a:spLocks noChangeShapeType="1"/>
          </p:cNvSpPr>
          <p:nvPr/>
        </p:nvSpPr>
        <p:spPr bwMode="auto">
          <a:xfrm>
            <a:off x="6715125" y="3124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3" name="Line 24"/>
          <p:cNvSpPr>
            <a:spLocks noChangeShapeType="1"/>
          </p:cNvSpPr>
          <p:nvPr/>
        </p:nvSpPr>
        <p:spPr bwMode="auto">
          <a:xfrm>
            <a:off x="6715125" y="31242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4" name="Line 25"/>
          <p:cNvSpPr>
            <a:spLocks noChangeShapeType="1"/>
          </p:cNvSpPr>
          <p:nvPr/>
        </p:nvSpPr>
        <p:spPr bwMode="auto">
          <a:xfrm>
            <a:off x="6715125" y="38862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5" name="Line 26"/>
          <p:cNvSpPr>
            <a:spLocks noChangeShapeType="1"/>
          </p:cNvSpPr>
          <p:nvPr/>
        </p:nvSpPr>
        <p:spPr bwMode="auto">
          <a:xfrm>
            <a:off x="7324725" y="38862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6" name="Line 27"/>
          <p:cNvSpPr>
            <a:spLocks noChangeShapeType="1"/>
          </p:cNvSpPr>
          <p:nvPr/>
        </p:nvSpPr>
        <p:spPr bwMode="auto">
          <a:xfrm>
            <a:off x="6715125" y="38862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7" name="Line 28"/>
          <p:cNvSpPr>
            <a:spLocks noChangeShapeType="1"/>
          </p:cNvSpPr>
          <p:nvPr/>
        </p:nvSpPr>
        <p:spPr bwMode="auto">
          <a:xfrm>
            <a:off x="7324725" y="38862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8" name="Text Box 29"/>
          <p:cNvSpPr txBox="1">
            <a:spLocks noChangeArrowheads="1"/>
          </p:cNvSpPr>
          <p:nvPr/>
        </p:nvSpPr>
        <p:spPr bwMode="auto">
          <a:xfrm>
            <a:off x="5937250" y="191452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68639" name="Text Box 30"/>
          <p:cNvSpPr txBox="1">
            <a:spLocks noChangeArrowheads="1"/>
          </p:cNvSpPr>
          <p:nvPr/>
        </p:nvSpPr>
        <p:spPr bwMode="auto">
          <a:xfrm>
            <a:off x="6464300" y="471963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2BDACD-86F4-467E-AAC0-7E94AF58BEEB}" type="slidenum">
              <a:rPr lang="en-US"/>
              <a:pPr>
                <a:defRPr/>
              </a:pPr>
              <a:t>67</a:t>
            </a:fld>
            <a:endParaRPr lang="en-US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(2)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69637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69638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69639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69640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69641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69642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69643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69644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69645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69646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69647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69648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69649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0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1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2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3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4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5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6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7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8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9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60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61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62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69663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66303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9684" name="Text Box 51"/>
          <p:cNvSpPr txBox="1">
            <a:spLocks noChangeArrowheads="1"/>
          </p:cNvSpPr>
          <p:nvPr/>
        </p:nvSpPr>
        <p:spPr bwMode="auto">
          <a:xfrm>
            <a:off x="895350" y="27035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2053D-CA06-4706-954B-A2F137B2A9B7}" type="slidenum">
              <a:rPr lang="en-US"/>
              <a:pPr>
                <a:defRPr/>
              </a:pPr>
              <a:t>68</a:t>
            </a:fld>
            <a:endParaRPr lang="en-US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(3)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0661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0662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0663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0664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0665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0666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0667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0668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0669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0670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0671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0672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0673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4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5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6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7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8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9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0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1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2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3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4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5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6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0687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68351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708" name="Text Box 51"/>
          <p:cNvSpPr txBox="1">
            <a:spLocks noChangeArrowheads="1"/>
          </p:cNvSpPr>
          <p:nvPr/>
        </p:nvSpPr>
        <p:spPr bwMode="auto">
          <a:xfrm>
            <a:off x="920750" y="270351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669E1-9C64-46D0-AC93-A8FDCAF8AD07}" type="slidenum">
              <a:rPr lang="en-US"/>
              <a:pPr>
                <a:defRPr/>
              </a:pPr>
              <a:t>69</a:t>
            </a:fld>
            <a:endParaRPr lang="en-US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(4)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1685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1686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1687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1688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1689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1690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1691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1692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1693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1694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1695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1696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1697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8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9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0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1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2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3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4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5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6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7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8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9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0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1711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70399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732" name="Text Box 51"/>
          <p:cNvSpPr txBox="1">
            <a:spLocks noChangeArrowheads="1"/>
          </p:cNvSpPr>
          <p:nvPr/>
        </p:nvSpPr>
        <p:spPr bwMode="auto">
          <a:xfrm>
            <a:off x="1562100" y="30083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71733" name="Text Box 52"/>
          <p:cNvSpPr txBox="1">
            <a:spLocks noChangeArrowheads="1"/>
          </p:cNvSpPr>
          <p:nvPr/>
        </p:nvSpPr>
        <p:spPr bwMode="auto">
          <a:xfrm>
            <a:off x="2495550" y="29860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71734" name="Text Box 53"/>
          <p:cNvSpPr txBox="1">
            <a:spLocks noChangeArrowheads="1"/>
          </p:cNvSpPr>
          <p:nvPr/>
        </p:nvSpPr>
        <p:spPr bwMode="auto">
          <a:xfrm>
            <a:off x="3409950" y="2971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E5B4FB-3198-4294-99AA-09A94443DF3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Stack Model—LIFO 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4763" cy="4724400"/>
          </a:xfrm>
        </p:spPr>
        <p:txBody>
          <a:bodyPr/>
          <a:lstStyle/>
          <a:p>
            <a:pPr eaLnBrk="1" hangingPunct="1"/>
            <a:r>
              <a:rPr lang="en-US" sz="2000" smtClean="0"/>
              <a:t>S.pop()</a:t>
            </a:r>
          </a:p>
          <a:p>
            <a:pPr lvl="1" eaLnBrk="1" hangingPunct="1"/>
            <a:r>
              <a:rPr lang="en-US" sz="1800" smtClean="0"/>
              <a:t>S.empty() is false</a:t>
            </a:r>
          </a:p>
          <a:p>
            <a:pPr lvl="1" eaLnBrk="1" hangingPunct="1"/>
            <a:r>
              <a:rPr lang="en-US" sz="1800" smtClean="0"/>
              <a:t>S.top() == “fish”</a:t>
            </a:r>
          </a:p>
          <a:p>
            <a:pPr lvl="1" eaLnBrk="1" hangingPunct="1"/>
            <a:r>
              <a:rPr lang="en-US" sz="1800" smtClean="0"/>
              <a:t>S.size() == 2</a:t>
            </a:r>
          </a:p>
        </p:txBody>
      </p:sp>
      <p:graphicFrame>
        <p:nvGraphicFramePr>
          <p:cNvPr id="390148" name="Group 4"/>
          <p:cNvGraphicFramePr>
            <a:graphicFrameLocks noGrp="1"/>
          </p:cNvGraphicFramePr>
          <p:nvPr>
            <p:ph sz="half" idx="2"/>
          </p:nvPr>
        </p:nvGraphicFramePr>
        <p:xfrm>
          <a:off x="5062538" y="1973263"/>
          <a:ext cx="3298825" cy="4108452"/>
        </p:xfrm>
        <a:graphic>
          <a:graphicData uri="http://schemas.openxmlformats.org/drawingml/2006/table">
            <a:tbl>
              <a:tblPr/>
              <a:tblGrid>
                <a:gridCol w="3298825"/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fish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mosquito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7" name="Text Box 24"/>
          <p:cNvSpPr txBox="1">
            <a:spLocks noChangeArrowheads="1"/>
          </p:cNvSpPr>
          <p:nvPr/>
        </p:nvSpPr>
        <p:spPr bwMode="auto">
          <a:xfrm>
            <a:off x="5695950" y="6172200"/>
            <a:ext cx="183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food chain 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0C0E0B-66F8-49D7-A062-853BDE42719C}" type="slidenum">
              <a:rPr lang="en-US"/>
              <a:pPr>
                <a:defRPr/>
              </a:pPr>
              <a:t>70</a:t>
            </a:fld>
            <a:endParaRPr lang="en-US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(5)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2709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2710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2711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2712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2713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2714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2715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2716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2717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2718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2719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2720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2721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2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3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4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5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6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7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8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9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0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1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2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3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4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2735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sp>
        <p:nvSpPr>
          <p:cNvPr id="72736" name="Text Box 31"/>
          <p:cNvSpPr txBox="1">
            <a:spLocks noChangeArrowheads="1"/>
          </p:cNvSpPr>
          <p:nvPr/>
        </p:nvSpPr>
        <p:spPr bwMode="auto">
          <a:xfrm>
            <a:off x="895350" y="270351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  <p:graphicFrame>
        <p:nvGraphicFramePr>
          <p:cNvPr id="572448" name="Group 32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56AB6C-23FF-429D-B456-5E5FE06A1F89}" type="slidenum">
              <a:rPr lang="en-US"/>
              <a:pPr>
                <a:defRPr/>
              </a:pPr>
              <a:t>71</a:t>
            </a:fld>
            <a:endParaRPr lang="en-US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(6)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3733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3734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3735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3736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3737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3738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3739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3740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3741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3742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3743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3744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3745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6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7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8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9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0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1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2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3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4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5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6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7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8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3759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74495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780" name="Text Box 51"/>
          <p:cNvSpPr txBox="1">
            <a:spLocks noChangeArrowheads="1"/>
          </p:cNvSpPr>
          <p:nvPr/>
        </p:nvSpPr>
        <p:spPr bwMode="auto">
          <a:xfrm>
            <a:off x="3352800" y="29860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73781" name="Text Box 52"/>
          <p:cNvSpPr txBox="1">
            <a:spLocks noChangeArrowheads="1"/>
          </p:cNvSpPr>
          <p:nvPr/>
        </p:nvSpPr>
        <p:spPr bwMode="auto">
          <a:xfrm>
            <a:off x="4286250" y="296386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C6A32E-D6EB-417E-8B2A-B9E463C560FE}" type="slidenum">
              <a:rPr lang="en-US"/>
              <a:pPr>
                <a:defRPr/>
              </a:pPr>
              <a:t>72</a:t>
            </a:fld>
            <a:endParaRPr lang="en-US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(7)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4757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4759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4760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4761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4762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4763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4764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4765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4766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4767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4768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4769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0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1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2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3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4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5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6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7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8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9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0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1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2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4783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76543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4804" name="Text Box 51"/>
          <p:cNvSpPr txBox="1">
            <a:spLocks noChangeArrowheads="1"/>
          </p:cNvSpPr>
          <p:nvPr/>
        </p:nvSpPr>
        <p:spPr bwMode="auto">
          <a:xfrm>
            <a:off x="933450" y="270351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BB5D2D-7F02-4A30-8E95-51BC286607FB}" type="slidenum">
              <a:rPr lang="en-US"/>
              <a:pPr>
                <a:defRPr/>
              </a:pPr>
              <a:t>73</a:t>
            </a:fld>
            <a:endParaRPr lang="en-US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(8)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5781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5782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5783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5784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5785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5786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5787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5788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5789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5790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5791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5792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5793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4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5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6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7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8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9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0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1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2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3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4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5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06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5807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78591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828" name="Text Box 51"/>
          <p:cNvSpPr txBox="1">
            <a:spLocks noChangeArrowheads="1"/>
          </p:cNvSpPr>
          <p:nvPr/>
        </p:nvSpPr>
        <p:spPr bwMode="auto">
          <a:xfrm>
            <a:off x="4343400" y="2971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  <p:sp>
        <p:nvSpPr>
          <p:cNvPr id="75829" name="Text Box 52"/>
          <p:cNvSpPr txBox="1">
            <a:spLocks noChangeArrowheads="1"/>
          </p:cNvSpPr>
          <p:nvPr/>
        </p:nvSpPr>
        <p:spPr bwMode="auto">
          <a:xfrm>
            <a:off x="5162550" y="296386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17FE2-A3F5-4962-AE0F-02B61F5C7CD3}" type="slidenum">
              <a:rPr lang="en-US"/>
              <a:pPr>
                <a:defRPr/>
              </a:pPr>
              <a:t>74</a:t>
            </a:fld>
            <a:endParaRPr lang="en-US"/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(9)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6805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6806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6807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6808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6809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6810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6811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6812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6813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6814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6815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6816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6817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18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19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0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1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2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3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4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5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6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7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8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29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30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6831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80639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6852" name="Text Box 51"/>
          <p:cNvSpPr txBox="1">
            <a:spLocks noChangeArrowheads="1"/>
          </p:cNvSpPr>
          <p:nvPr/>
        </p:nvSpPr>
        <p:spPr bwMode="auto">
          <a:xfrm>
            <a:off x="914400" y="270351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F08DE-D49E-4B43-8EA5-F209808BAB13}" type="slidenum">
              <a:rPr lang="en-US"/>
              <a:pPr>
                <a:defRPr/>
              </a:pPr>
              <a:t>75</a:t>
            </a:fld>
            <a:endParaRPr lang="en-US"/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(10)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7830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7831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7832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7833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7834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7835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7836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7837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7838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7839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7840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7841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2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3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4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5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6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7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8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49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0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1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2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3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54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7855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82687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7876" name="Text Box 51"/>
          <p:cNvSpPr txBox="1">
            <a:spLocks noChangeArrowheads="1"/>
          </p:cNvSpPr>
          <p:nvPr/>
        </p:nvSpPr>
        <p:spPr bwMode="auto">
          <a:xfrm>
            <a:off x="914400" y="270351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59DEE6-5476-42D9-BC3A-8905E559BA9E}" type="slidenum">
              <a:rPr lang="en-US"/>
              <a:pPr>
                <a:defRPr/>
              </a:pPr>
              <a:t>76</a:t>
            </a:fld>
            <a:endParaRPr lang="en-US"/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(11)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8853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8854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8855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8856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8857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8858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8859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8860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8861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8862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8863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8864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8865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66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67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68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69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0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1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2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3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4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5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6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7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8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8879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84735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900" name="Text Box 51"/>
          <p:cNvSpPr txBox="1">
            <a:spLocks noChangeArrowheads="1"/>
          </p:cNvSpPr>
          <p:nvPr/>
        </p:nvSpPr>
        <p:spPr bwMode="auto">
          <a:xfrm>
            <a:off x="914400" y="270351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21D69-5EBE-4249-963D-DB6C0FD97A4D}" type="slidenum">
              <a:rPr lang="en-US"/>
              <a:pPr>
                <a:defRPr/>
              </a:pPr>
              <a:t>77</a:t>
            </a:fld>
            <a:endParaRPr lang="en-US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(12)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79877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79878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79879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79880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79881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79882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79883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79884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79885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79886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79887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79888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79889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0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1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2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3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4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5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6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7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8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99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00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01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02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79903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86783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24" name="Text Box 51"/>
          <p:cNvSpPr txBox="1">
            <a:spLocks noChangeArrowheads="1"/>
          </p:cNvSpPr>
          <p:nvPr/>
        </p:nvSpPr>
        <p:spPr bwMode="auto">
          <a:xfrm>
            <a:off x="3352800" y="29718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6CADB-455E-4086-931D-E5B2FDE2A2B2}" type="slidenum">
              <a:rPr lang="en-US"/>
              <a:pPr>
                <a:defRPr/>
              </a:pPr>
              <a:t>78</a:t>
            </a:fld>
            <a:endParaRPr lang="en-US"/>
          </a:p>
        </p:txBody>
      </p:sp>
      <p:sp>
        <p:nvSpPr>
          <p:cNvPr id="8089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(13)</a:t>
            </a:r>
          </a:p>
        </p:txBody>
      </p:sp>
      <p:sp>
        <p:nvSpPr>
          <p:cNvPr id="80900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80901" name="Text Box 1028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80902" name="Text Box 1029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80903" name="Text Box 1030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80904" name="Text Box 1031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80905" name="Text Box 1032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80906" name="Text Box 1033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80907" name="Text Box 1034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80908" name="Text Box 1035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80909" name="Text Box 1036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80910" name="Text Box 1037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80911" name="Text Box 1038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80912" name="Text Box 1039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80913" name="Line 1040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4" name="Line 1041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5" name="Line 1042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6" name="Line 1043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7" name="Line 1044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8" name="Line 1045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19" name="Line 1046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20" name="Line 1047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21" name="Line 1048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22" name="Line 1049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23" name="Line 1050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24" name="Line 1051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25" name="Line 1052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26" name="Text Box 1053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80927" name="Text Box 1054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88831" name="Group 1055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948" name="Text Box 1075"/>
          <p:cNvSpPr txBox="1">
            <a:spLocks noChangeArrowheads="1"/>
          </p:cNvSpPr>
          <p:nvPr/>
        </p:nvSpPr>
        <p:spPr bwMode="auto">
          <a:xfrm>
            <a:off x="895350" y="270351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0EE838-23A3-41D0-991B-BE4A9A238EE8}" type="slidenum">
              <a:rPr lang="en-US"/>
              <a:pPr>
                <a:defRPr/>
              </a:pPr>
              <a:t>79</a:t>
            </a:fld>
            <a:endParaRPr lang="en-US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Breadth First Search (14)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2282825"/>
          </a:xfrm>
        </p:spPr>
        <p:txBody>
          <a:bodyPr/>
          <a:lstStyle/>
          <a:p>
            <a:pPr eaLnBrk="1" hangingPunct="1"/>
            <a:r>
              <a:rPr lang="en-US" sz="2000" smtClean="0"/>
              <a:t>Queue</a:t>
            </a:r>
          </a:p>
        </p:txBody>
      </p:sp>
      <p:sp>
        <p:nvSpPr>
          <p:cNvPr id="81925" name="Text Box 4"/>
          <p:cNvSpPr txBox="1">
            <a:spLocks noChangeArrowheads="1"/>
          </p:cNvSpPr>
          <p:nvPr/>
        </p:nvSpPr>
        <p:spPr bwMode="auto">
          <a:xfrm>
            <a:off x="4352925" y="32956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81926" name="Text Box 5"/>
          <p:cNvSpPr txBox="1">
            <a:spLocks noChangeArrowheads="1"/>
          </p:cNvSpPr>
          <p:nvPr/>
        </p:nvSpPr>
        <p:spPr bwMode="auto">
          <a:xfrm>
            <a:off x="37433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81927" name="Text Box 6"/>
          <p:cNvSpPr txBox="1">
            <a:spLocks noChangeArrowheads="1"/>
          </p:cNvSpPr>
          <p:nvPr/>
        </p:nvSpPr>
        <p:spPr bwMode="auto">
          <a:xfrm>
            <a:off x="4352925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81928" name="Text Box 7"/>
          <p:cNvSpPr txBox="1">
            <a:spLocks noChangeArrowheads="1"/>
          </p:cNvSpPr>
          <p:nvPr/>
        </p:nvSpPr>
        <p:spPr bwMode="auto">
          <a:xfrm>
            <a:off x="4946650" y="4138613"/>
            <a:ext cx="3206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81929" name="Text Box 8"/>
          <p:cNvSpPr txBox="1">
            <a:spLocks noChangeArrowheads="1"/>
          </p:cNvSpPr>
          <p:nvPr/>
        </p:nvSpPr>
        <p:spPr bwMode="auto">
          <a:xfrm>
            <a:off x="31178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81930" name="Text Box 9"/>
          <p:cNvSpPr txBox="1">
            <a:spLocks noChangeArrowheads="1"/>
          </p:cNvSpPr>
          <p:nvPr/>
        </p:nvSpPr>
        <p:spPr bwMode="auto">
          <a:xfrm>
            <a:off x="3727450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81931" name="Text Box 10"/>
          <p:cNvSpPr txBox="1">
            <a:spLocks noChangeArrowheads="1"/>
          </p:cNvSpPr>
          <p:nvPr/>
        </p:nvSpPr>
        <p:spPr bwMode="auto">
          <a:xfrm>
            <a:off x="4962525" y="48958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81932" name="Text Box 11"/>
          <p:cNvSpPr txBox="1">
            <a:spLocks noChangeArrowheads="1"/>
          </p:cNvSpPr>
          <p:nvPr/>
        </p:nvSpPr>
        <p:spPr bwMode="auto">
          <a:xfrm>
            <a:off x="4352925" y="4895850"/>
            <a:ext cx="3206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81933" name="Text Box 12"/>
          <p:cNvSpPr txBox="1">
            <a:spLocks noChangeArrowheads="1"/>
          </p:cNvSpPr>
          <p:nvPr/>
        </p:nvSpPr>
        <p:spPr bwMode="auto">
          <a:xfrm>
            <a:off x="3743325" y="57340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81934" name="Text Box 13"/>
          <p:cNvSpPr txBox="1">
            <a:spLocks noChangeArrowheads="1"/>
          </p:cNvSpPr>
          <p:nvPr/>
        </p:nvSpPr>
        <p:spPr bwMode="auto">
          <a:xfrm>
            <a:off x="4352925" y="5734050"/>
            <a:ext cx="447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81935" name="Text Box 14"/>
          <p:cNvSpPr txBox="1">
            <a:spLocks noChangeArrowheads="1"/>
          </p:cNvSpPr>
          <p:nvPr/>
        </p:nvSpPr>
        <p:spPr bwMode="auto">
          <a:xfrm>
            <a:off x="57245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81936" name="Text Box 15"/>
          <p:cNvSpPr txBox="1">
            <a:spLocks noChangeArrowheads="1"/>
          </p:cNvSpPr>
          <p:nvPr/>
        </p:nvSpPr>
        <p:spPr bwMode="auto">
          <a:xfrm>
            <a:off x="5038725" y="5734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81937" name="Line 16"/>
          <p:cNvSpPr>
            <a:spLocks noChangeShapeType="1"/>
          </p:cNvSpPr>
          <p:nvPr/>
        </p:nvSpPr>
        <p:spPr bwMode="auto">
          <a:xfrm>
            <a:off x="4505325" y="3676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8" name="Line 17"/>
          <p:cNvSpPr>
            <a:spLocks noChangeShapeType="1"/>
          </p:cNvSpPr>
          <p:nvPr/>
        </p:nvSpPr>
        <p:spPr bwMode="auto">
          <a:xfrm flipH="1">
            <a:off x="38957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39" name="Line 18"/>
          <p:cNvSpPr>
            <a:spLocks noChangeShapeType="1"/>
          </p:cNvSpPr>
          <p:nvPr/>
        </p:nvSpPr>
        <p:spPr bwMode="auto">
          <a:xfrm>
            <a:off x="4505325" y="3676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0" name="Line 19"/>
          <p:cNvSpPr>
            <a:spLocks noChangeShapeType="1"/>
          </p:cNvSpPr>
          <p:nvPr/>
        </p:nvSpPr>
        <p:spPr bwMode="auto">
          <a:xfrm flipH="1">
            <a:off x="32861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1" name="Line 20"/>
          <p:cNvSpPr>
            <a:spLocks noChangeShapeType="1"/>
          </p:cNvSpPr>
          <p:nvPr/>
        </p:nvSpPr>
        <p:spPr bwMode="auto">
          <a:xfrm>
            <a:off x="38957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2" name="Line 21"/>
          <p:cNvSpPr>
            <a:spLocks noChangeShapeType="1"/>
          </p:cNvSpPr>
          <p:nvPr/>
        </p:nvSpPr>
        <p:spPr bwMode="auto">
          <a:xfrm>
            <a:off x="3438525" y="5124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3" name="Line 22"/>
          <p:cNvSpPr>
            <a:spLocks noChangeShapeType="1"/>
          </p:cNvSpPr>
          <p:nvPr/>
        </p:nvSpPr>
        <p:spPr bwMode="auto">
          <a:xfrm>
            <a:off x="3895725" y="5276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4" name="Line 23"/>
          <p:cNvSpPr>
            <a:spLocks noChangeShapeType="1"/>
          </p:cNvSpPr>
          <p:nvPr/>
        </p:nvSpPr>
        <p:spPr bwMode="auto">
          <a:xfrm>
            <a:off x="4505325" y="4514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5" name="Line 24"/>
          <p:cNvSpPr>
            <a:spLocks noChangeShapeType="1"/>
          </p:cNvSpPr>
          <p:nvPr/>
        </p:nvSpPr>
        <p:spPr bwMode="auto">
          <a:xfrm>
            <a:off x="4505325" y="4514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6" name="Line 25"/>
          <p:cNvSpPr>
            <a:spLocks noChangeShapeType="1"/>
          </p:cNvSpPr>
          <p:nvPr/>
        </p:nvSpPr>
        <p:spPr bwMode="auto">
          <a:xfrm>
            <a:off x="4505325" y="5276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7" name="Line 26"/>
          <p:cNvSpPr>
            <a:spLocks noChangeShapeType="1"/>
          </p:cNvSpPr>
          <p:nvPr/>
        </p:nvSpPr>
        <p:spPr bwMode="auto">
          <a:xfrm>
            <a:off x="5114925" y="5276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8" name="Line 27"/>
          <p:cNvSpPr>
            <a:spLocks noChangeShapeType="1"/>
          </p:cNvSpPr>
          <p:nvPr/>
        </p:nvSpPr>
        <p:spPr bwMode="auto">
          <a:xfrm>
            <a:off x="4505325" y="5276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9" name="Line 28"/>
          <p:cNvSpPr>
            <a:spLocks noChangeShapeType="1"/>
          </p:cNvSpPr>
          <p:nvPr/>
        </p:nvSpPr>
        <p:spPr bwMode="auto">
          <a:xfrm>
            <a:off x="5114925" y="5276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0" name="Text Box 29"/>
          <p:cNvSpPr txBox="1">
            <a:spLocks noChangeArrowheads="1"/>
          </p:cNvSpPr>
          <p:nvPr/>
        </p:nvSpPr>
        <p:spPr bwMode="auto">
          <a:xfrm>
            <a:off x="3727450" y="3305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81951" name="Text Box 30"/>
          <p:cNvSpPr txBox="1">
            <a:spLocks noChangeArrowheads="1"/>
          </p:cNvSpPr>
          <p:nvPr/>
        </p:nvSpPr>
        <p:spPr bwMode="auto">
          <a:xfrm>
            <a:off x="4254500" y="6110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  <p:graphicFrame>
        <p:nvGraphicFramePr>
          <p:cNvPr id="590879" name="Group 31"/>
          <p:cNvGraphicFramePr>
            <a:graphicFrameLocks noGrp="1"/>
          </p:cNvGraphicFramePr>
          <p:nvPr>
            <p:ph sz="half" idx="2"/>
          </p:nvPr>
        </p:nvGraphicFramePr>
        <p:xfrm>
          <a:off x="973138" y="1927225"/>
          <a:ext cx="7197725" cy="593725"/>
        </p:xfrm>
        <a:graphic>
          <a:graphicData uri="http://schemas.openxmlformats.org/drawingml/2006/table">
            <a:tbl>
              <a:tblPr/>
              <a:tblGrid>
                <a:gridCol w="900112"/>
                <a:gridCol w="900113"/>
                <a:gridCol w="898525"/>
                <a:gridCol w="900112"/>
                <a:gridCol w="900113"/>
                <a:gridCol w="900112"/>
                <a:gridCol w="898525"/>
                <a:gridCol w="900113"/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1972" name="Text Box 51"/>
          <p:cNvSpPr txBox="1">
            <a:spLocks noChangeArrowheads="1"/>
          </p:cNvSpPr>
          <p:nvPr/>
        </p:nvSpPr>
        <p:spPr bwMode="auto">
          <a:xfrm>
            <a:off x="3409950" y="2986088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Push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72470A-3E19-41BA-8D53-10BCD07EF97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Implementations and Uses of Stack ADT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Implementations </a:t>
            </a:r>
          </a:p>
          <a:p>
            <a:pPr lvl="1" eaLnBrk="1" hangingPunct="1"/>
            <a:r>
              <a:rPr lang="en-US" smtClean="0"/>
              <a:t>Any list implementation</a:t>
            </a:r>
          </a:p>
          <a:p>
            <a:pPr lvl="1" eaLnBrk="1" hangingPunct="1"/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list</a:t>
            </a:r>
            <a:r>
              <a:rPr lang="en-US" smtClean="0"/>
              <a:t> and 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</a:rPr>
              <a:t>vector</a:t>
            </a:r>
            <a:r>
              <a:rPr lang="en-US" smtClean="0"/>
              <a:t> C++ STL</a:t>
            </a:r>
          </a:p>
          <a:p>
            <a:pPr lvl="1" eaLnBrk="1" hangingPunct="1"/>
            <a:r>
              <a:rPr lang="en-US" smtClean="0"/>
              <a:t>Vector/List ADTs</a:t>
            </a:r>
          </a:p>
          <a:p>
            <a:pPr lvl="2" eaLnBrk="1" hangingPunct="1"/>
            <a:r>
              <a:rPr lang="en-US" sz="1800" b="1" smtClean="0">
                <a:solidFill>
                  <a:srgbClr val="0000FF"/>
                </a:solidFill>
                <a:latin typeface="Courier New" pitchFamily="49" charset="0"/>
              </a:rPr>
              <a:t>push_front()/pop_front()</a:t>
            </a:r>
          </a:p>
          <a:p>
            <a:pPr lvl="2" eaLnBrk="1" hangingPunct="1"/>
            <a:r>
              <a:rPr lang="en-US" sz="1800" b="1" smtClean="0">
                <a:solidFill>
                  <a:srgbClr val="0000FF"/>
                </a:solidFill>
                <a:latin typeface="Courier New" pitchFamily="49" charset="0"/>
              </a:rPr>
              <a:t>push_back()/pop_back()</a:t>
            </a:r>
          </a:p>
          <a:p>
            <a:pPr eaLnBrk="1" hangingPunct="1"/>
            <a:r>
              <a:rPr lang="en-US" smtClean="0"/>
              <a:t>Uses</a:t>
            </a:r>
          </a:p>
          <a:p>
            <a:pPr lvl="1" eaLnBrk="1" hangingPunct="1"/>
            <a:r>
              <a:rPr lang="en-US" smtClean="0"/>
              <a:t>Depth first search / backtracking</a:t>
            </a:r>
          </a:p>
          <a:p>
            <a:pPr lvl="1" eaLnBrk="1" hangingPunct="1"/>
            <a:r>
              <a:rPr lang="en-US" smtClean="0"/>
              <a:t>Evaluating postfix expressions</a:t>
            </a:r>
          </a:p>
          <a:p>
            <a:pPr lvl="1" eaLnBrk="1" hangingPunct="1"/>
            <a:r>
              <a:rPr lang="en-US" smtClean="0"/>
              <a:t>Converting infix to postfix</a:t>
            </a:r>
          </a:p>
          <a:p>
            <a:pPr lvl="1" eaLnBrk="1" hangingPunct="1"/>
            <a:r>
              <a:rPr lang="en-US" smtClean="0"/>
              <a:t>Function calls (runtime stack)</a:t>
            </a:r>
          </a:p>
          <a:p>
            <a:pPr lvl="1" eaLnBrk="1" hangingPunct="1"/>
            <a:r>
              <a:rPr lang="en-US" smtClean="0"/>
              <a:t>Recursion</a:t>
            </a:r>
          </a:p>
          <a:p>
            <a:pPr eaLnBrk="1" hangingPunct="1"/>
            <a:endParaRPr lang="en-US" b="1" smtClean="0">
              <a:solidFill>
                <a:srgbClr val="0000FF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8FBCA-D1EB-4C2C-BCA7-9CA7ED9D0115}" type="slidenum">
              <a:rPr lang="en-US"/>
              <a:pPr>
                <a:defRPr/>
              </a:pPr>
              <a:t>80</a:t>
            </a:fld>
            <a:endParaRPr lang="en-US"/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BFS Implementation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BFS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queue&lt;location&gt; Q;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// mark the start location as visited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Q.push(start);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while (Q is not empty)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t = Q.front();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for (// each unvisited neighbor n of node t)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	Q.push(n);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	if (n == goal) Success(S);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	Q.pop();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	Failure(Q);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50B7A3-063E-4F6B-A29F-DD78267199A5}" type="slidenum">
              <a:rPr lang="en-US"/>
              <a:pPr>
                <a:defRPr/>
              </a:pPr>
              <a:t>81</a:t>
            </a:fld>
            <a:endParaRPr lang="en-US"/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Adaptor Class</a:t>
            </a:r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Adapts the public interface of another class</a:t>
            </a:r>
          </a:p>
          <a:p>
            <a:pPr eaLnBrk="1" hangingPunct="1"/>
            <a:r>
              <a:rPr lang="en-US" sz="2000" smtClean="0"/>
              <a:t>Adaptee:  the class being used</a:t>
            </a:r>
          </a:p>
          <a:p>
            <a:pPr eaLnBrk="1" hangingPunct="1"/>
            <a:r>
              <a:rPr lang="en-US" sz="2000" smtClean="0"/>
              <a:t>Adaptor:  the new class being defined</a:t>
            </a:r>
          </a:p>
          <a:p>
            <a:pPr lvl="1" eaLnBrk="1" hangingPunct="1"/>
            <a:r>
              <a:rPr lang="en-US" sz="1800" smtClean="0"/>
              <a:t>Uses protected object of the adaptee type</a:t>
            </a:r>
          </a:p>
          <a:p>
            <a:pPr lvl="1" eaLnBrk="1" hangingPunct="1"/>
            <a:r>
              <a:rPr lang="en-US" sz="1800" smtClean="0">
                <a:solidFill>
                  <a:srgbClr val="0000FF"/>
                </a:solidFill>
              </a:rPr>
              <a:t>Uses the adaptee’s methods to define adaptor methods</a:t>
            </a:r>
          </a:p>
          <a:p>
            <a:pPr eaLnBrk="1" hangingPunct="1"/>
            <a:r>
              <a:rPr lang="en-US" sz="2000" smtClean="0"/>
              <a:t>Stack and Queue implemented via adaptor classes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EE095-9DB5-4F1D-B9F7-EF8DDA762A35}" type="slidenum">
              <a:rPr lang="en-US"/>
              <a:pPr>
                <a:defRPr/>
              </a:pPr>
              <a:t>82</a:t>
            </a:fld>
            <a:endParaRPr lang="en-US"/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Stack Adaptor Requirements</a:t>
            </a:r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Stack</a:t>
            </a:r>
          </a:p>
          <a:p>
            <a:pPr lvl="1" eaLnBrk="1" hangingPunct="1"/>
            <a:r>
              <a:rPr lang="en-US" smtClean="0"/>
              <a:t>push()</a:t>
            </a:r>
          </a:p>
          <a:p>
            <a:pPr lvl="1" eaLnBrk="1" hangingPunct="1"/>
            <a:r>
              <a:rPr lang="en-US" smtClean="0"/>
              <a:t>pop()</a:t>
            </a:r>
          </a:p>
          <a:p>
            <a:pPr lvl="1" eaLnBrk="1" hangingPunct="1"/>
            <a:r>
              <a:rPr lang="en-US" smtClean="0"/>
              <a:t>top()</a:t>
            </a:r>
          </a:p>
          <a:p>
            <a:pPr lvl="1" eaLnBrk="1" hangingPunct="1"/>
            <a:r>
              <a:rPr lang="en-US" smtClean="0"/>
              <a:t>empty()</a:t>
            </a:r>
          </a:p>
          <a:p>
            <a:pPr lvl="1" eaLnBrk="1" hangingPunct="1"/>
            <a:r>
              <a:rPr lang="en-US" smtClean="0"/>
              <a:t>size()</a:t>
            </a:r>
          </a:p>
          <a:p>
            <a:pPr eaLnBrk="1" hangingPunct="1"/>
            <a:r>
              <a:rPr lang="en-US" smtClean="0"/>
              <a:t>Can use List, Deque</a:t>
            </a:r>
          </a:p>
          <a:p>
            <a:pPr lvl="1" eaLnBrk="1" hangingPunct="1"/>
            <a:r>
              <a:rPr lang="en-US" smtClean="0"/>
              <a:t>Push(): push_back()</a:t>
            </a:r>
          </a:p>
          <a:p>
            <a:pPr lvl="1" eaLnBrk="1" hangingPunct="1"/>
            <a:r>
              <a:rPr lang="en-US" smtClean="0"/>
              <a:t>Pop(): pop_back()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C91B29-E030-40A1-A130-336E9FD1F4CE}" type="slidenum">
              <a:rPr lang="en-US"/>
              <a:pPr>
                <a:defRPr/>
              </a:pPr>
              <a:t>83</a:t>
            </a:fld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Stack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template &lt;typename T, class Container&gt;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class Stack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protected: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Container c;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public: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</a:t>
            </a:r>
            <a:r>
              <a:rPr lang="en-US" sz="1200" b="1" smtClean="0">
                <a:solidFill>
                  <a:srgbClr val="0000FF"/>
                </a:solidFill>
                <a:latin typeface="Courier New" pitchFamily="49" charset="0"/>
              </a:rPr>
              <a:t>void push(const T &amp; x) { c.push_back(x);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smtClean="0">
                <a:solidFill>
                  <a:srgbClr val="0000FF"/>
                </a:solidFill>
                <a:latin typeface="Courier New" pitchFamily="49" charset="0"/>
              </a:rPr>
              <a:t>		void pop() { c.pop_back();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T top() const { return c.back();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int empty() const { return c.empty();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unsigned int size() const { return c.size();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		void clear() { c.clear();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smtClean="0">
                <a:latin typeface="Courier New" pitchFamily="49" charset="0"/>
              </a:rPr>
              <a:t>};</a:t>
            </a:r>
          </a:p>
          <a:p>
            <a:pPr eaLnBrk="1" hangingPunct="1"/>
            <a:r>
              <a:rPr lang="en-US" smtClean="0"/>
              <a:t>Declaration	</a:t>
            </a:r>
          </a:p>
          <a:p>
            <a:pPr lvl="1" eaLnBrk="1" hangingPunct="1"/>
            <a:r>
              <a:rPr lang="en-US" sz="1800" b="1" smtClean="0">
                <a:solidFill>
                  <a:srgbClr val="0000FF"/>
                </a:solidFill>
                <a:latin typeface="Courier New" pitchFamily="49" charset="0"/>
              </a:rPr>
              <a:t>Stack&lt;float, List&lt;float&gt; &gt; floatStack;</a:t>
            </a:r>
          </a:p>
          <a:p>
            <a:pPr lvl="1" eaLnBrk="1" hangingPunct="1"/>
            <a:r>
              <a:rPr lang="en-US" sz="1800" b="1" smtClean="0">
                <a:solidFill>
                  <a:srgbClr val="0000FF"/>
                </a:solidFill>
                <a:latin typeface="Courier New" pitchFamily="49" charset="0"/>
              </a:rPr>
              <a:t>Stack&lt;int, Vector&lt;int&gt; &gt; intStack;</a:t>
            </a:r>
          </a:p>
          <a:p>
            <a:pPr eaLnBrk="1" hangingPunct="1"/>
            <a:r>
              <a:rPr lang="en-US" smtClean="0"/>
              <a:t>For STL stack container</a:t>
            </a:r>
          </a:p>
          <a:p>
            <a:pPr lvl="1" eaLnBrk="1" hangingPunct="1"/>
            <a:r>
              <a:rPr lang="en-US" sz="1600" smtClean="0">
                <a:solidFill>
                  <a:schemeClr val="accent2"/>
                </a:solidFill>
              </a:rPr>
              <a:t>template &lt;typename T, typename Container = deque&lt;T&gt; &gt; class stack;</a:t>
            </a:r>
          </a:p>
          <a:p>
            <a:pPr lvl="1" eaLnBrk="1" hangingPunct="1"/>
            <a:r>
              <a:rPr lang="en-US" sz="1800" b="1" smtClean="0">
                <a:solidFill>
                  <a:srgbClr val="0000FF"/>
                </a:solidFill>
                <a:latin typeface="Courier New" pitchFamily="49" charset="0"/>
              </a:rPr>
              <a:t>stack&lt;char&gt; charStack;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4674E-9DAF-4626-AF29-244AC2F0B6B1}" type="slidenum">
              <a:rPr lang="en-US"/>
              <a:pPr>
                <a:defRPr/>
              </a:pPr>
              <a:t>84</a:t>
            </a:fld>
            <a:endParaRPr lang="en-US"/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Queue Adaptor Requirements</a:t>
            </a: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Queue</a:t>
            </a:r>
          </a:p>
          <a:p>
            <a:pPr lvl="1" eaLnBrk="1" hangingPunct="1"/>
            <a:r>
              <a:rPr lang="en-US" dirty="0" smtClean="0"/>
              <a:t>push()</a:t>
            </a:r>
          </a:p>
          <a:p>
            <a:pPr lvl="1" eaLnBrk="1" hangingPunct="1"/>
            <a:r>
              <a:rPr lang="en-US" dirty="0" smtClean="0"/>
              <a:t>pop ()</a:t>
            </a:r>
          </a:p>
          <a:p>
            <a:pPr lvl="1" eaLnBrk="1" hangingPunct="1"/>
            <a:r>
              <a:rPr lang="en-US" dirty="0" smtClean="0"/>
              <a:t>front()</a:t>
            </a:r>
          </a:p>
          <a:p>
            <a:pPr lvl="1" eaLnBrk="1" hangingPunct="1"/>
            <a:r>
              <a:rPr lang="en-US" dirty="0" smtClean="0"/>
              <a:t>empty()</a:t>
            </a:r>
          </a:p>
          <a:p>
            <a:pPr lvl="1" eaLnBrk="1" hangingPunct="1"/>
            <a:r>
              <a:rPr lang="en-US" dirty="0" smtClean="0"/>
              <a:t>size()</a:t>
            </a:r>
          </a:p>
          <a:p>
            <a:pPr eaLnBrk="1" hangingPunct="1"/>
            <a:r>
              <a:rPr lang="en-US" dirty="0" smtClean="0"/>
              <a:t>Can use List, </a:t>
            </a:r>
            <a:r>
              <a:rPr lang="en-US" dirty="0" err="1" smtClean="0"/>
              <a:t>Deque</a:t>
            </a:r>
            <a:endParaRPr lang="en-US" dirty="0" smtClean="0"/>
          </a:p>
          <a:p>
            <a:pPr lvl="1" eaLnBrk="1" hangingPunct="1"/>
            <a:r>
              <a:rPr lang="en-US" dirty="0" smtClean="0"/>
              <a:t>Push(): </a:t>
            </a:r>
            <a:r>
              <a:rPr lang="en-US" dirty="0" err="1" smtClean="0"/>
              <a:t>push_back</a:t>
            </a:r>
            <a:r>
              <a:rPr lang="en-US" dirty="0" smtClean="0"/>
              <a:t>()</a:t>
            </a:r>
          </a:p>
          <a:p>
            <a:pPr lvl="1" eaLnBrk="1" hangingPunct="1"/>
            <a:r>
              <a:rPr lang="en-US" dirty="0" smtClean="0"/>
              <a:t>Pop(): </a:t>
            </a:r>
            <a:r>
              <a:rPr lang="en-US" dirty="0" err="1" smtClean="0"/>
              <a:t>pop_front</a:t>
            </a:r>
            <a:r>
              <a:rPr lang="en-US" dirty="0" smtClean="0"/>
              <a:t>()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967B6-359A-443E-AB2B-AF18ADC9FF01}" type="slidenum">
              <a:rPr lang="en-US"/>
              <a:pPr>
                <a:defRPr/>
              </a:pPr>
              <a:t>85</a:t>
            </a:fld>
            <a:endParaRPr lang="en-US"/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mtClean="0"/>
              <a:t>Class Queue</a:t>
            </a: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3886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template &lt;typename T, class Container&gt;</a:t>
            </a:r>
          </a:p>
          <a:p>
            <a:pPr eaLnBrk="1" hangingPunct="1"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class Queue {</a:t>
            </a:r>
          </a:p>
          <a:p>
            <a:pPr eaLnBrk="1" hangingPunct="1"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protected:</a:t>
            </a:r>
          </a:p>
          <a:p>
            <a:pPr eaLnBrk="1" hangingPunct="1"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	Container c;</a:t>
            </a:r>
          </a:p>
          <a:p>
            <a:pPr eaLnBrk="1" hangingPunct="1"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public:		</a:t>
            </a:r>
          </a:p>
          <a:p>
            <a:pPr eaLnBrk="1" hangingPunct="1"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	</a:t>
            </a: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</a:rPr>
              <a:t>void push(const T &amp; x) { c.push_back(x); }</a:t>
            </a:r>
          </a:p>
          <a:p>
            <a:pPr eaLnBrk="1" hangingPunct="1"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Courier New" pitchFamily="49" charset="0"/>
              </a:rPr>
              <a:t>		void pop() { c.pop_front(); }</a:t>
            </a:r>
          </a:p>
          <a:p>
            <a:pPr eaLnBrk="1" hangingPunct="1"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	T front() const { return c.front(); }</a:t>
            </a:r>
          </a:p>
          <a:p>
            <a:pPr eaLnBrk="1" hangingPunct="1"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	int empty() const { return c.empty(); }</a:t>
            </a:r>
          </a:p>
          <a:p>
            <a:pPr eaLnBrk="1" hangingPunct="1"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	unsigned int size() const { return c.size(); }</a:t>
            </a:r>
          </a:p>
          <a:p>
            <a:pPr eaLnBrk="1" hangingPunct="1"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		void clear() { c.clear(); }</a:t>
            </a:r>
          </a:p>
          <a:p>
            <a:pPr eaLnBrk="1" hangingPunct="1"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};</a:t>
            </a:r>
          </a:p>
        </p:txBody>
      </p:sp>
      <p:sp>
        <p:nvSpPr>
          <p:cNvPr id="88069" name="Rectangle 4"/>
          <p:cNvSpPr>
            <a:spLocks noChangeArrowheads="1"/>
          </p:cNvSpPr>
          <p:nvPr/>
        </p:nvSpPr>
        <p:spPr bwMode="auto">
          <a:xfrm>
            <a:off x="762000" y="4648200"/>
            <a:ext cx="708660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/>
              <a:t> Declaration	</a:t>
            </a:r>
          </a:p>
          <a:p>
            <a:pPr lvl="1"/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Queue&lt;float, List&lt;float&gt; &gt; floatQueue;</a:t>
            </a:r>
          </a:p>
          <a:p>
            <a:pPr lvl="1"/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Queue&lt;int, List&lt;int&gt; &gt; intQueue;</a:t>
            </a:r>
          </a:p>
          <a:p>
            <a:pPr>
              <a:buFont typeface="Arial" charset="0"/>
              <a:buChar char="•"/>
            </a:pPr>
            <a:r>
              <a:rPr lang="en-US"/>
              <a:t> For STL stack container</a:t>
            </a:r>
          </a:p>
          <a:p>
            <a:pPr lvl="1"/>
            <a:r>
              <a:rPr lang="en-US" sz="1600">
                <a:solidFill>
                  <a:schemeClr val="accent2"/>
                </a:solidFill>
              </a:rPr>
              <a:t>template &lt;typename T, typename Container = deque&lt;T&gt; &gt; class queue;</a:t>
            </a:r>
          </a:p>
          <a:p>
            <a:pPr lvl="1"/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queue&lt;char&gt; charQueue;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EC6141-AADA-4189-ADCC-AC2C708D2A64}" type="slidenum">
              <a:rPr lang="en-US"/>
              <a:pPr>
                <a:defRPr/>
              </a:pPr>
              <a:t>86</a:t>
            </a:fld>
            <a:endParaRPr lang="en-US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 assignment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Double-end queues</a:t>
            </a:r>
          </a:p>
          <a:p>
            <a:pPr lvl="1" eaLnBrk="1" hangingPunct="1"/>
            <a:r>
              <a:rPr lang="en-US" smtClean="0"/>
              <a:t>Section 3.7.2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A problem to consider</a:t>
            </a:r>
          </a:p>
          <a:p>
            <a:pPr lvl="1"/>
            <a:r>
              <a:rPr lang="en-US" smtClean="0"/>
              <a:t>A palindrome is a sequence of characters that can be same way forward and backward. </a:t>
            </a:r>
          </a:p>
          <a:p>
            <a:pPr lvl="1"/>
            <a:r>
              <a:rPr lang="en-US" smtClean="0"/>
              <a:t>Can you think of a recursive algorithm to determine if an input string (line) is a palindrome or not. Character case is ignored (that is, low-case and upper-case characters are considered the same). The new line character is not part of the input string.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6EF1C-B186-49D6-97A4-FE5A8C67334F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First Search—Backtracking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447800"/>
            <a:ext cx="3859213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Problem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Discover a path from </a:t>
            </a:r>
            <a:r>
              <a:rPr lang="en-US" sz="1800" i="1" smtClean="0"/>
              <a:t>start</a:t>
            </a:r>
            <a:r>
              <a:rPr lang="en-US" sz="1800" smtClean="0"/>
              <a:t> to </a:t>
            </a:r>
            <a:r>
              <a:rPr lang="en-US" sz="1800" i="1" smtClean="0"/>
              <a:t>goal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Solution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Start from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Node </a:t>
            </a:r>
            <a:r>
              <a:rPr lang="en-US" sz="1400" smtClean="0">
                <a:solidFill>
                  <a:srgbClr val="0000FF"/>
                </a:solidFill>
              </a:rPr>
              <a:t>start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Stop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If node is </a:t>
            </a:r>
            <a:r>
              <a:rPr lang="en-US" sz="1400" smtClean="0">
                <a:solidFill>
                  <a:srgbClr val="0000FF"/>
                </a:solidFill>
              </a:rPr>
              <a:t>goal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Go deep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If there is an unvisited neighbor, go there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Backtrack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Retreat along the path to find an unvisited neighbor, if cannot go deeper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Outcome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If there is a path from </a:t>
            </a:r>
            <a:r>
              <a:rPr lang="en-US" sz="1800" i="1" smtClean="0"/>
              <a:t>start</a:t>
            </a:r>
            <a:r>
              <a:rPr lang="en-US" sz="1800" smtClean="0"/>
              <a:t> to </a:t>
            </a:r>
            <a:r>
              <a:rPr lang="en-US" sz="1800" i="1" smtClean="0"/>
              <a:t>goal</a:t>
            </a:r>
            <a:r>
              <a:rPr lang="en-US" sz="1800" smtClean="0"/>
              <a:t>, DFS finds one such path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6416675" y="2152650"/>
            <a:ext cx="320675" cy="376238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</a:t>
            </a: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5807075" y="2995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2</a:t>
            </a: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6416675" y="2995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3</a:t>
            </a:r>
          </a:p>
        </p:txBody>
      </p:sp>
      <p:sp>
        <p:nvSpPr>
          <p:cNvPr id="10248" name="Text Box 7"/>
          <p:cNvSpPr txBox="1">
            <a:spLocks noChangeArrowheads="1"/>
          </p:cNvSpPr>
          <p:nvPr/>
        </p:nvSpPr>
        <p:spPr bwMode="auto">
          <a:xfrm>
            <a:off x="7010400" y="2995613"/>
            <a:ext cx="320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4</a:t>
            </a:r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5181600" y="3752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5</a:t>
            </a:r>
          </a:p>
        </p:txBody>
      </p:sp>
      <p:sp>
        <p:nvSpPr>
          <p:cNvPr id="10250" name="Text Box 9"/>
          <p:cNvSpPr txBox="1">
            <a:spLocks noChangeArrowheads="1"/>
          </p:cNvSpPr>
          <p:nvPr/>
        </p:nvSpPr>
        <p:spPr bwMode="auto">
          <a:xfrm>
            <a:off x="5791200" y="3752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6</a:t>
            </a:r>
          </a:p>
        </p:txBody>
      </p:sp>
      <p:sp>
        <p:nvSpPr>
          <p:cNvPr id="10251" name="Text Box 10"/>
          <p:cNvSpPr txBox="1">
            <a:spLocks noChangeArrowheads="1"/>
          </p:cNvSpPr>
          <p:nvPr/>
        </p:nvSpPr>
        <p:spPr bwMode="auto">
          <a:xfrm>
            <a:off x="7026275" y="3752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8</a:t>
            </a:r>
          </a:p>
        </p:txBody>
      </p:sp>
      <p:sp>
        <p:nvSpPr>
          <p:cNvPr id="10252" name="Text Box 11"/>
          <p:cNvSpPr txBox="1">
            <a:spLocks noChangeArrowheads="1"/>
          </p:cNvSpPr>
          <p:nvPr/>
        </p:nvSpPr>
        <p:spPr bwMode="auto">
          <a:xfrm>
            <a:off x="6416675" y="37528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7</a:t>
            </a:r>
          </a:p>
        </p:txBody>
      </p:sp>
      <p:sp>
        <p:nvSpPr>
          <p:cNvPr id="10253" name="Text Box 12"/>
          <p:cNvSpPr txBox="1">
            <a:spLocks noChangeArrowheads="1"/>
          </p:cNvSpPr>
          <p:nvPr/>
        </p:nvSpPr>
        <p:spPr bwMode="auto">
          <a:xfrm>
            <a:off x="5807075" y="4591050"/>
            <a:ext cx="320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9</a:t>
            </a:r>
          </a:p>
        </p:txBody>
      </p:sp>
      <p:sp>
        <p:nvSpPr>
          <p:cNvPr id="10254" name="Text Box 13"/>
          <p:cNvSpPr txBox="1">
            <a:spLocks noChangeArrowheads="1"/>
          </p:cNvSpPr>
          <p:nvPr/>
        </p:nvSpPr>
        <p:spPr bwMode="auto">
          <a:xfrm>
            <a:off x="6416675" y="4591050"/>
            <a:ext cx="447675" cy="37623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10</a:t>
            </a:r>
          </a:p>
        </p:txBody>
      </p:sp>
      <p:sp>
        <p:nvSpPr>
          <p:cNvPr id="10255" name="Text Box 14"/>
          <p:cNvSpPr txBox="1">
            <a:spLocks noChangeArrowheads="1"/>
          </p:cNvSpPr>
          <p:nvPr/>
        </p:nvSpPr>
        <p:spPr bwMode="auto">
          <a:xfrm>
            <a:off x="7788275" y="4591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12</a:t>
            </a:r>
          </a:p>
        </p:txBody>
      </p:sp>
      <p:sp>
        <p:nvSpPr>
          <p:cNvPr id="10256" name="Text Box 15"/>
          <p:cNvSpPr txBox="1">
            <a:spLocks noChangeArrowheads="1"/>
          </p:cNvSpPr>
          <p:nvPr/>
        </p:nvSpPr>
        <p:spPr bwMode="auto">
          <a:xfrm>
            <a:off x="7102475" y="4591050"/>
            <a:ext cx="447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11</a:t>
            </a:r>
          </a:p>
        </p:txBody>
      </p:sp>
      <p:sp>
        <p:nvSpPr>
          <p:cNvPr id="10257" name="Line 16"/>
          <p:cNvSpPr>
            <a:spLocks noChangeShapeType="1"/>
          </p:cNvSpPr>
          <p:nvPr/>
        </p:nvSpPr>
        <p:spPr bwMode="auto">
          <a:xfrm>
            <a:off x="6569075" y="25336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7"/>
          <p:cNvSpPr>
            <a:spLocks noChangeShapeType="1"/>
          </p:cNvSpPr>
          <p:nvPr/>
        </p:nvSpPr>
        <p:spPr bwMode="auto">
          <a:xfrm flipH="1">
            <a:off x="5959475" y="2533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18"/>
          <p:cNvSpPr>
            <a:spLocks noChangeShapeType="1"/>
          </p:cNvSpPr>
          <p:nvPr/>
        </p:nvSpPr>
        <p:spPr bwMode="auto">
          <a:xfrm>
            <a:off x="6569075" y="253365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19"/>
          <p:cNvSpPr>
            <a:spLocks noChangeShapeType="1"/>
          </p:cNvSpPr>
          <p:nvPr/>
        </p:nvSpPr>
        <p:spPr bwMode="auto">
          <a:xfrm flipH="1">
            <a:off x="5349875" y="3371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Line 20"/>
          <p:cNvSpPr>
            <a:spLocks noChangeShapeType="1"/>
          </p:cNvSpPr>
          <p:nvPr/>
        </p:nvSpPr>
        <p:spPr bwMode="auto">
          <a:xfrm>
            <a:off x="5959475" y="3371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Line 21"/>
          <p:cNvSpPr>
            <a:spLocks noChangeShapeType="1"/>
          </p:cNvSpPr>
          <p:nvPr/>
        </p:nvSpPr>
        <p:spPr bwMode="auto">
          <a:xfrm>
            <a:off x="5502275" y="3981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Line 22"/>
          <p:cNvSpPr>
            <a:spLocks noChangeShapeType="1"/>
          </p:cNvSpPr>
          <p:nvPr/>
        </p:nvSpPr>
        <p:spPr bwMode="auto">
          <a:xfrm>
            <a:off x="5959475" y="41338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Line 23"/>
          <p:cNvSpPr>
            <a:spLocks noChangeShapeType="1"/>
          </p:cNvSpPr>
          <p:nvPr/>
        </p:nvSpPr>
        <p:spPr bwMode="auto">
          <a:xfrm>
            <a:off x="6569075" y="3371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5" name="Line 24"/>
          <p:cNvSpPr>
            <a:spLocks noChangeShapeType="1"/>
          </p:cNvSpPr>
          <p:nvPr/>
        </p:nvSpPr>
        <p:spPr bwMode="auto">
          <a:xfrm>
            <a:off x="6569075" y="337185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6" name="Line 25"/>
          <p:cNvSpPr>
            <a:spLocks noChangeShapeType="1"/>
          </p:cNvSpPr>
          <p:nvPr/>
        </p:nvSpPr>
        <p:spPr bwMode="auto">
          <a:xfrm>
            <a:off x="6569075" y="413385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Line 26"/>
          <p:cNvSpPr>
            <a:spLocks noChangeShapeType="1"/>
          </p:cNvSpPr>
          <p:nvPr/>
        </p:nvSpPr>
        <p:spPr bwMode="auto">
          <a:xfrm>
            <a:off x="7178675" y="413385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Line 27"/>
          <p:cNvSpPr>
            <a:spLocks noChangeShapeType="1"/>
          </p:cNvSpPr>
          <p:nvPr/>
        </p:nvSpPr>
        <p:spPr bwMode="auto">
          <a:xfrm>
            <a:off x="6569075" y="413385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Line 28"/>
          <p:cNvSpPr>
            <a:spLocks noChangeShapeType="1"/>
          </p:cNvSpPr>
          <p:nvPr/>
        </p:nvSpPr>
        <p:spPr bwMode="auto">
          <a:xfrm>
            <a:off x="7178675" y="41338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0" name="Text Box 29"/>
          <p:cNvSpPr txBox="1">
            <a:spLocks noChangeArrowheads="1"/>
          </p:cNvSpPr>
          <p:nvPr/>
        </p:nvSpPr>
        <p:spPr bwMode="auto">
          <a:xfrm>
            <a:off x="5791200" y="2162175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start</a:t>
            </a:r>
          </a:p>
        </p:txBody>
      </p:sp>
      <p:sp>
        <p:nvSpPr>
          <p:cNvPr id="10271" name="Text Box 30"/>
          <p:cNvSpPr txBox="1">
            <a:spLocks noChangeArrowheads="1"/>
          </p:cNvSpPr>
          <p:nvPr/>
        </p:nvSpPr>
        <p:spPr bwMode="auto">
          <a:xfrm>
            <a:off x="6318250" y="4967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1800">
                <a:latin typeface="Arial" charset="0"/>
              </a:rPr>
              <a:t>goal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2709</Words>
  <Application>Microsoft Office PowerPoint</Application>
  <PresentationFormat>On-screen Show (4:3)</PresentationFormat>
  <Paragraphs>1269</Paragraphs>
  <Slides>86</Slides>
  <Notes>76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87" baseType="lpstr">
      <vt:lpstr>class_simple</vt:lpstr>
      <vt:lpstr>Stacks and Queues </vt:lpstr>
      <vt:lpstr>Stack ADT - LIFO</vt:lpstr>
      <vt:lpstr>Stack Model—LIFO </vt:lpstr>
      <vt:lpstr>Stack Model—LIFO </vt:lpstr>
      <vt:lpstr>Stack Model—LIFO </vt:lpstr>
      <vt:lpstr>Stack Model—LIFO </vt:lpstr>
      <vt:lpstr>Stack Model—LIFO </vt:lpstr>
      <vt:lpstr>Implementations and Uses of Stack ADT</vt:lpstr>
      <vt:lpstr>Depth First Search—Backtracking</vt:lpstr>
      <vt:lpstr>Depth First Search—Backtracking (2)</vt:lpstr>
      <vt:lpstr>Depth First Search—Backtracking (3)</vt:lpstr>
      <vt:lpstr>Depth First Search—Backtracking (4)</vt:lpstr>
      <vt:lpstr>Depth First Search—Backtracking (5)</vt:lpstr>
      <vt:lpstr>Depth First Search—Backtracking (6)</vt:lpstr>
      <vt:lpstr>Depth First Search—Backtracking (7)</vt:lpstr>
      <vt:lpstr>Depth First Search—Backtracking (8)</vt:lpstr>
      <vt:lpstr>Depth First Search—Backtracking (9)</vt:lpstr>
      <vt:lpstr>Depth First Search—Backtracking (10)</vt:lpstr>
      <vt:lpstr>Depth First Search—Backtracking (11)</vt:lpstr>
      <vt:lpstr>Depth First Search—Backtracking (12)</vt:lpstr>
      <vt:lpstr>Depth First Search—Backtracking (13)</vt:lpstr>
      <vt:lpstr>DFS Implementation</vt:lpstr>
      <vt:lpstr>DFS Implementation (2)</vt:lpstr>
      <vt:lpstr>Evaluating Postfix Expressions</vt:lpstr>
      <vt:lpstr>Evaluating Postfix Expressions (2)</vt:lpstr>
      <vt:lpstr>Evaluating Postfix Expressions (3)</vt:lpstr>
      <vt:lpstr>Evaluating Postfix Expressions (4)</vt:lpstr>
      <vt:lpstr>Evaluating Postfix Expressions (5)</vt:lpstr>
      <vt:lpstr>Evaluating Postfix Expressions (6)</vt:lpstr>
      <vt:lpstr>Evaluating Postfix Expressions (7)</vt:lpstr>
      <vt:lpstr>Evaluating Postfix Expressions (8)</vt:lpstr>
      <vt:lpstr>Evaluating Postfix Expressions (9)</vt:lpstr>
      <vt:lpstr>Evaluating Postfix Expressions (10)</vt:lpstr>
      <vt:lpstr>Evaluating Postfix Expressions (11)</vt:lpstr>
      <vt:lpstr>Evaluating Postfix Expressions (12)</vt:lpstr>
      <vt:lpstr>Evaluating Postfix Expressions (13)</vt:lpstr>
      <vt:lpstr>Evaluating Postfix Expressions (14)</vt:lpstr>
      <vt:lpstr>Evaluating Postfix Expressions (15)</vt:lpstr>
      <vt:lpstr>Evaluating Postfix Expressions (16)</vt:lpstr>
      <vt:lpstr>Evaluating Postfix Expressions (17)</vt:lpstr>
      <vt:lpstr>Postfix Evaluation Implementation</vt:lpstr>
      <vt:lpstr>Infix to Postfix Conversion</vt:lpstr>
      <vt:lpstr>Example </vt:lpstr>
      <vt:lpstr>Example (cont’d) </vt:lpstr>
      <vt:lpstr>Example (cont’d) </vt:lpstr>
      <vt:lpstr>Example (cont’d) </vt:lpstr>
      <vt:lpstr>Example (cont’d) </vt:lpstr>
      <vt:lpstr>Example (cont’d) </vt:lpstr>
      <vt:lpstr>Example (cont’d) </vt:lpstr>
      <vt:lpstr>Example (cont’d) </vt:lpstr>
      <vt:lpstr>Example (cont’d) </vt:lpstr>
      <vt:lpstr>Infix to Postfix Conversion</vt:lpstr>
      <vt:lpstr>Runtime Stack</vt:lpstr>
      <vt:lpstr>Recursion</vt:lpstr>
      <vt:lpstr>Reading Exercise</vt:lpstr>
      <vt:lpstr>Queue ADT - FIFO</vt:lpstr>
      <vt:lpstr>Queue Model—FIFO </vt:lpstr>
      <vt:lpstr>Queue Model—FIFO </vt:lpstr>
      <vt:lpstr>Queue Model—FIFO </vt:lpstr>
      <vt:lpstr>Queue Model—FIFO </vt:lpstr>
      <vt:lpstr>Queue Model—FIFO </vt:lpstr>
      <vt:lpstr>Queue Model—FIFO </vt:lpstr>
      <vt:lpstr>Queue Model—FIFO </vt:lpstr>
      <vt:lpstr>Queue Model—FIFO </vt:lpstr>
      <vt:lpstr>Implementations and Uses of Queue ADT</vt:lpstr>
      <vt:lpstr>Breadth First Search</vt:lpstr>
      <vt:lpstr>Breadth First Search (2)</vt:lpstr>
      <vt:lpstr>Breadth First Search (3)</vt:lpstr>
      <vt:lpstr>Breadth First Search (4)</vt:lpstr>
      <vt:lpstr>Breadth First Search (5)</vt:lpstr>
      <vt:lpstr>Breadth First Search (6)</vt:lpstr>
      <vt:lpstr>Breadth First Search (7)</vt:lpstr>
      <vt:lpstr>Breadth First Search (8)</vt:lpstr>
      <vt:lpstr>Breadth First Search (9)</vt:lpstr>
      <vt:lpstr>Breadth First Search (10)</vt:lpstr>
      <vt:lpstr>Breadth First Search (11)</vt:lpstr>
      <vt:lpstr>Breadth First Search (12)</vt:lpstr>
      <vt:lpstr>Breadth First Search (13)</vt:lpstr>
      <vt:lpstr>Breadth First Search (14)</vt:lpstr>
      <vt:lpstr>BFS Implementation</vt:lpstr>
      <vt:lpstr>Adaptor Class</vt:lpstr>
      <vt:lpstr>Stack Adaptor Requirements</vt:lpstr>
      <vt:lpstr>Class Stack</vt:lpstr>
      <vt:lpstr>Queue Adaptor Requirements</vt:lpstr>
      <vt:lpstr>Class Queue</vt:lpstr>
      <vt:lpstr>Reading assignment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2015-02-02T15:24:23Z</dcterms:created>
  <dcterms:modified xsi:type="dcterms:W3CDTF">2015-02-02T15:24:27Z</dcterms:modified>
</cp:coreProperties>
</file>