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50"/>
  </p:notesMasterIdLst>
  <p:handoutMasterIdLst>
    <p:handoutMasterId r:id="rId51"/>
  </p:handoutMasterIdLst>
  <p:sldIdLst>
    <p:sldId id="257" r:id="rId2"/>
    <p:sldId id="258" r:id="rId3"/>
    <p:sldId id="260" r:id="rId4"/>
    <p:sldId id="261" r:id="rId5"/>
    <p:sldId id="262" r:id="rId6"/>
    <p:sldId id="278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9" r:id="rId21"/>
    <p:sldId id="280" r:id="rId22"/>
    <p:sldId id="282" r:id="rId23"/>
    <p:sldId id="283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3" r:id="rId33"/>
    <p:sldId id="294" r:id="rId34"/>
    <p:sldId id="297" r:id="rId35"/>
    <p:sldId id="299" r:id="rId36"/>
    <p:sldId id="301" r:id="rId37"/>
    <p:sldId id="295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310" r:id="rId47"/>
    <p:sldId id="311" r:id="rId48"/>
    <p:sldId id="312" r:id="rId4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6" autoAdjust="0"/>
    <p:restoredTop sz="85917" autoAdjust="0"/>
  </p:normalViewPr>
  <p:slideViewPr>
    <p:cSldViewPr>
      <p:cViewPr varScale="1">
        <p:scale>
          <a:sx n="57" d="100"/>
          <a:sy n="57" d="100"/>
        </p:scale>
        <p:origin x="1512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  <p:sld r:id="rId18" collapse="1"/>
      <p:sld r:id="rId19" collapse="1"/>
      <p:sld r:id="rId20" collapse="1"/>
      <p:sld r:id="rId21" collapse="1"/>
      <p:sld r:id="rId2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9.xml"/><Relationship Id="rId13" Type="http://schemas.openxmlformats.org/officeDocument/2006/relationships/slide" Target="slides/slide14.xml"/><Relationship Id="rId18" Type="http://schemas.openxmlformats.org/officeDocument/2006/relationships/slide" Target="slides/slide19.xml"/><Relationship Id="rId3" Type="http://schemas.openxmlformats.org/officeDocument/2006/relationships/slide" Target="slides/slide4.xml"/><Relationship Id="rId21" Type="http://schemas.openxmlformats.org/officeDocument/2006/relationships/slide" Target="slides/slide33.xml"/><Relationship Id="rId7" Type="http://schemas.openxmlformats.org/officeDocument/2006/relationships/slide" Target="slides/slide8.xml"/><Relationship Id="rId12" Type="http://schemas.openxmlformats.org/officeDocument/2006/relationships/slide" Target="slides/slide13.xml"/><Relationship Id="rId17" Type="http://schemas.openxmlformats.org/officeDocument/2006/relationships/slide" Target="slides/slide18.xml"/><Relationship Id="rId2" Type="http://schemas.openxmlformats.org/officeDocument/2006/relationships/slide" Target="slides/slide3.xml"/><Relationship Id="rId16" Type="http://schemas.openxmlformats.org/officeDocument/2006/relationships/slide" Target="slides/slide17.xml"/><Relationship Id="rId20" Type="http://schemas.openxmlformats.org/officeDocument/2006/relationships/slide" Target="slides/slide32.xml"/><Relationship Id="rId1" Type="http://schemas.openxmlformats.org/officeDocument/2006/relationships/slide" Target="slides/slide2.xml"/><Relationship Id="rId6" Type="http://schemas.openxmlformats.org/officeDocument/2006/relationships/slide" Target="slides/slide7.xml"/><Relationship Id="rId11" Type="http://schemas.openxmlformats.org/officeDocument/2006/relationships/slide" Target="slides/slide12.xml"/><Relationship Id="rId5" Type="http://schemas.openxmlformats.org/officeDocument/2006/relationships/slide" Target="slides/slide6.xml"/><Relationship Id="rId15" Type="http://schemas.openxmlformats.org/officeDocument/2006/relationships/slide" Target="slides/slide16.xml"/><Relationship Id="rId10" Type="http://schemas.openxmlformats.org/officeDocument/2006/relationships/slide" Target="slides/slide11.xml"/><Relationship Id="rId19" Type="http://schemas.openxmlformats.org/officeDocument/2006/relationships/slide" Target="slides/slide30.xml"/><Relationship Id="rId4" Type="http://schemas.openxmlformats.org/officeDocument/2006/relationships/slide" Target="slides/slide5.xml"/><Relationship Id="rId9" Type="http://schemas.openxmlformats.org/officeDocument/2006/relationships/slide" Target="slides/slide10.xml"/><Relationship Id="rId14" Type="http://schemas.openxmlformats.org/officeDocument/2006/relationships/slide" Target="slides/slide15.xml"/><Relationship Id="rId22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3525ECED-0891-4823-8984-98355221E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183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E7323B2E-79B9-4BCA-815B-19AA120CB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386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02ED52-FCE5-431E-8CA3-ED2EEF49F368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2227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49D276-BE4D-4699-B392-8C3B615BD688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E1EA8B-9139-44A7-AF4E-26082A059DEB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C448608-0D7C-4525-8F08-2C65BDCC743A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9F327B2-730C-4E8D-BCCF-2817355A1181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5DE89F-7E4A-4316-B4BC-71B17BAF3D6B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411CC3-0CAB-4155-A04F-99875B43E36B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D2869C-37C9-4CF0-9C58-A406C218B5F5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421BB2-7E7E-4F41-9B4D-734753B9661E}" type="slidenum">
              <a:rPr lang="en-US" sz="1300" smtClean="0">
                <a:latin typeface="Arial Narrow" pitchFamily="34" charset="0"/>
              </a:rPr>
              <a:pPr eaLnBrk="1" hangingPunct="1"/>
              <a:t>17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3BA2879-7995-438A-897F-E6DE8A2158AA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0637596-0194-4D68-8F10-D3868E5D8E5C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23978F-8071-4513-9A1F-70DB58CCC311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2603347-D73A-46AD-8A03-4512A0FD5578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B30CB3-DE0B-4FF6-86A0-449386B8473F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CC70FB6-AC82-4D1F-B6E3-5A3606F41003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C4F563B-A759-43D2-98C4-2698072189F8}" type="slidenum">
              <a:rPr lang="en-US" sz="1300" smtClean="0">
                <a:latin typeface="Arial Narrow" pitchFamily="34" charset="0"/>
              </a:rPr>
              <a:pPr eaLnBrk="1" hangingPunct="1"/>
              <a:t>23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4755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5E49E94-FB1F-4AB5-A316-E78FC62C851C}" type="slidenum">
              <a:rPr lang="en-US" sz="1300" smtClean="0">
                <a:latin typeface="Arial Narrow" pitchFamily="34" charset="0"/>
              </a:rPr>
              <a:pPr eaLnBrk="1" hangingPunct="1"/>
              <a:t>24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1826D3-2185-4030-A89C-4B5F3FCBA849}" type="slidenum">
              <a:rPr lang="en-US" sz="1300" smtClean="0">
                <a:latin typeface="Arial Narrow" pitchFamily="34" charset="0"/>
              </a:rPr>
              <a:pPr eaLnBrk="1" hangingPunct="1"/>
              <a:t>25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0CC792-87D7-4A75-BBCD-8D54E3D97BDF}" type="slidenum">
              <a:rPr lang="en-US" sz="1300" smtClean="0">
                <a:latin typeface="Arial Narrow" pitchFamily="34" charset="0"/>
              </a:rPr>
              <a:pPr eaLnBrk="1" hangingPunct="1"/>
              <a:t>26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7397286-063B-42CF-AE8D-D8BD8B069FC8}" type="slidenum">
              <a:rPr lang="en-US" sz="1300" smtClean="0">
                <a:latin typeface="Arial Narrow" pitchFamily="34" charset="0"/>
              </a:rPr>
              <a:pPr eaLnBrk="1" hangingPunct="1"/>
              <a:t>27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7ED4CB4-75E7-402B-8722-72113BA4AA8F}" type="slidenum">
              <a:rPr lang="en-US" sz="1300" smtClean="0">
                <a:latin typeface="Arial Narrow" pitchFamily="34" charset="0"/>
              </a:rPr>
              <a:pPr eaLnBrk="1" hangingPunct="1"/>
              <a:t>28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93C571-7A80-44F3-B16C-03827BB7C163}" type="slidenum">
              <a:rPr lang="en-US" sz="1300" smtClean="0">
                <a:latin typeface="Arial Narrow" pitchFamily="34" charset="0"/>
              </a:rPr>
              <a:pPr eaLnBrk="1" hangingPunct="1"/>
              <a:t>29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010815-F3E3-4D7A-AD89-208CEB9F409F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AAB0CB-6050-457E-A188-AC5D06D64EB7}" type="slidenum">
              <a:rPr lang="en-US" sz="1300" smtClean="0">
                <a:latin typeface="Arial Narrow" pitchFamily="34" charset="0"/>
              </a:rPr>
              <a:pPr eaLnBrk="1" hangingPunct="1"/>
              <a:t>30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A8DA0E-3FF7-45F9-B38F-E53E64BBB64C}" type="slidenum">
              <a:rPr lang="en-US" sz="1300" smtClean="0">
                <a:latin typeface="Arial Narrow" pitchFamily="34" charset="0"/>
              </a:rPr>
              <a:pPr eaLnBrk="1" hangingPunct="1"/>
              <a:t>31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7D7B565-0E16-44BD-A84E-3904E984F35C}" type="slidenum">
              <a:rPr lang="en-US" sz="1300" smtClean="0">
                <a:latin typeface="Arial Narrow" pitchFamily="34" charset="0"/>
              </a:rPr>
              <a:pPr eaLnBrk="1" hangingPunct="1"/>
              <a:t>32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D0F7FB7-CCA2-4AD9-81E3-27B639053C3F}" type="slidenum">
              <a:rPr lang="en-US" sz="1300" smtClean="0">
                <a:latin typeface="Arial Narrow" pitchFamily="34" charset="0"/>
              </a:rPr>
              <a:pPr eaLnBrk="1" hangingPunct="1"/>
              <a:t>33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ACD80E1-D5CA-47FB-85B0-69420806EFEC}" type="slidenum">
              <a:rPr lang="en-US" sz="1300" smtClean="0">
                <a:latin typeface="Arial Narrow" pitchFamily="34" charset="0"/>
              </a:rPr>
              <a:pPr eaLnBrk="1" hangingPunct="1"/>
              <a:t>34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19818A9-70ED-4996-961C-AF9CB2D89F6C}" type="slidenum">
              <a:rPr lang="en-US" sz="1300" smtClean="0">
                <a:latin typeface="Arial Narrow" pitchFamily="34" charset="0"/>
              </a:rPr>
              <a:pPr eaLnBrk="1" hangingPunct="1"/>
              <a:t>35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B070A04-03EE-4EA7-871F-3C1907068BAE}" type="slidenum">
              <a:rPr lang="en-US" sz="1300" smtClean="0">
                <a:latin typeface="Arial Narrow" pitchFamily="34" charset="0"/>
              </a:rPr>
              <a:pPr eaLnBrk="1" hangingPunct="1"/>
              <a:t>36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C4DC91E-4D9C-4E62-95F6-43EE59BBA176}" type="slidenum">
              <a:rPr lang="en-US" sz="1300" smtClean="0">
                <a:latin typeface="Arial Narrow" pitchFamily="34" charset="0"/>
              </a:rPr>
              <a:pPr eaLnBrk="1" hangingPunct="1"/>
              <a:t>37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0AA964A-91AC-4897-9796-2FD85A63A519}" type="slidenum">
              <a:rPr lang="en-US" sz="1300" smtClean="0">
                <a:latin typeface="Arial Narrow" pitchFamily="34" charset="0"/>
              </a:rPr>
              <a:pPr eaLnBrk="1" hangingPunct="1"/>
              <a:t>38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2A4524-CFB7-4327-A571-964D20EB99AA}" type="slidenum">
              <a:rPr lang="en-US" sz="1300" smtClean="0">
                <a:latin typeface="Arial Narrow" pitchFamily="34" charset="0"/>
              </a:rPr>
              <a:pPr eaLnBrk="1" hangingPunct="1"/>
              <a:t>39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6127BA7-E98C-4613-B997-8FCBE558C125}" type="slidenum">
              <a:rPr lang="en-US" sz="1300" smtClean="0">
                <a:latin typeface="Arial Narrow" pitchFamily="34" charset="0"/>
              </a:rPr>
              <a:pPr eaLnBrk="1" hangingPunct="1"/>
              <a:t>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7C39CEE-2BE8-4CC9-BEBE-83DCA23E7D0C}" type="slidenum">
              <a:rPr lang="en-US" sz="1300" smtClean="0">
                <a:latin typeface="Arial Narrow" pitchFamily="34" charset="0"/>
              </a:rPr>
              <a:pPr eaLnBrk="1" hangingPunct="1"/>
              <a:t>40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43B703C-CAEC-402F-B9DD-BEC7015DB17C}" type="slidenum">
              <a:rPr lang="en-US" sz="1300" smtClean="0">
                <a:latin typeface="Arial Narrow" pitchFamily="34" charset="0"/>
              </a:rPr>
              <a:pPr eaLnBrk="1" hangingPunct="1"/>
              <a:t>41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723D38-6950-47C3-9FE9-66FA6C84159D}" type="slidenum">
              <a:rPr lang="en-US" sz="1300" smtClean="0">
                <a:latin typeface="Arial Narrow" pitchFamily="34" charset="0"/>
              </a:rPr>
              <a:pPr eaLnBrk="1" hangingPunct="1"/>
              <a:t>42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1A4591-B4D2-4D31-91FA-C889B66BF0E2}" type="slidenum">
              <a:rPr lang="en-US" sz="1300" smtClean="0">
                <a:latin typeface="Arial Narrow" pitchFamily="34" charset="0"/>
              </a:rPr>
              <a:pPr eaLnBrk="1" hangingPunct="1"/>
              <a:t>43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E5A04E8-2DDF-4ADE-92FB-D6258086B98E}" type="slidenum">
              <a:rPr lang="en-US" sz="1300" smtClean="0">
                <a:latin typeface="Arial Narrow" pitchFamily="34" charset="0"/>
              </a:rPr>
              <a:pPr eaLnBrk="1" hangingPunct="1"/>
              <a:t>44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BA3D8F5-03FA-4853-83F8-8FDD4A36538F}" type="slidenum">
              <a:rPr lang="en-US" sz="1300" smtClean="0">
                <a:latin typeface="Arial Narrow" pitchFamily="34" charset="0"/>
              </a:rPr>
              <a:pPr eaLnBrk="1" hangingPunct="1"/>
              <a:t>45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C824244-44FA-4872-B91B-281967FE9A1B}" type="slidenum">
              <a:rPr lang="en-US" sz="1300" smtClean="0">
                <a:latin typeface="Arial Narrow" pitchFamily="34" charset="0"/>
              </a:rPr>
              <a:pPr eaLnBrk="1" hangingPunct="1"/>
              <a:t>46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ED789F-A331-4C01-B17B-C9CC15ECD1AA}" type="slidenum">
              <a:rPr lang="en-US" sz="1300" smtClean="0">
                <a:latin typeface="Arial Narrow" pitchFamily="34" charset="0"/>
              </a:rPr>
              <a:pPr eaLnBrk="1" hangingPunct="1"/>
              <a:t>47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27DCF8F-EE5C-468D-8B62-4D6543446870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E8137EF-2C1C-42A5-BE52-F34E4FC666AC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F83DFFE-DC45-409B-9701-30BA4AD0DBA6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D01F4FD-F1CA-43C7-AD6E-8ABC71F1BC9B}" type="slidenum">
              <a:rPr lang="en-US" sz="1300" smtClean="0">
                <a:latin typeface="Arial Narrow" pitchFamily="34" charset="0"/>
              </a:rPr>
              <a:pPr eaLnBrk="1" hangingPunct="1"/>
              <a:t>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63F37D0-41A9-495D-A026-9EF141189036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60190B-F780-484F-AB06-50105CF74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13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FD8F3-7F12-44B9-AF65-EEBAF5C53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173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E3B84-DEF2-4452-BA3A-3BBD12F777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802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6F2BB-EAB4-4075-A62F-52836A43D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132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9356C-C84B-4A0E-B40F-4E7740E9EE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3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35665-5CC3-4DC1-BCC2-AC74E185E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5A66F-E8FA-430C-AC1D-DDF769B24D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81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FF7D8-80B0-44CC-8E12-176389463D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31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EBE24-5373-46AD-82A2-E72346CFBF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A3BC-A6D9-4AEE-93F6-A34C956FDF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736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051F7-F736-40D6-9038-5F01E598A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621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57412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3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7414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62E96C6-E6EF-4F70-A961-80ADAA708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26AC95-2B6F-4C1F-8BCE-2F7631D0D98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2209800"/>
            <a:ext cx="7772400" cy="1066800"/>
          </a:xfrm>
        </p:spPr>
        <p:txBody>
          <a:bodyPr/>
          <a:lstStyle/>
          <a:p>
            <a:pPr eaLnBrk="1" hangingPunct="1"/>
            <a:r>
              <a:rPr lang="en-US" sz="2800"/>
              <a:t>Generic Positional Containers and </a:t>
            </a:r>
            <a:br>
              <a:rPr lang="en-US" sz="2800"/>
            </a:br>
            <a:r>
              <a:rPr lang="en-US" sz="2800"/>
              <a:t>Double-Ended Queues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10D959-6D09-4AD7-9AA5-61B5360C261A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(4)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D.push_back(‘r’)</a:t>
            </a:r>
          </a:p>
        </p:txBody>
      </p:sp>
      <p:graphicFrame>
        <p:nvGraphicFramePr>
          <p:cNvPr id="553988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1298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1303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1304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1299" name="Group 36"/>
          <p:cNvGrpSpPr>
            <a:grpSpLocks/>
          </p:cNvGrpSpPr>
          <p:nvPr/>
        </p:nvGrpSpPr>
        <p:grpSpPr bwMode="auto">
          <a:xfrm>
            <a:off x="4892675" y="5999163"/>
            <a:ext cx="593725" cy="630237"/>
            <a:chOff x="1632" y="3648"/>
            <a:chExt cx="374" cy="397"/>
          </a:xfrm>
        </p:grpSpPr>
        <p:sp>
          <p:nvSpPr>
            <p:cNvPr id="11301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00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0E4464-90A9-409C-A59D-808B077B1CD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(5)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D.push_back(‘r’)</a:t>
            </a:r>
          </a:p>
        </p:txBody>
      </p:sp>
      <p:graphicFrame>
        <p:nvGraphicFramePr>
          <p:cNvPr id="555012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322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2327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2328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23" name="Group 36"/>
          <p:cNvGrpSpPr>
            <a:grpSpLocks/>
          </p:cNvGrpSpPr>
          <p:nvPr/>
        </p:nvGrpSpPr>
        <p:grpSpPr bwMode="auto">
          <a:xfrm>
            <a:off x="5715000" y="5999163"/>
            <a:ext cx="593725" cy="630237"/>
            <a:chOff x="1632" y="3648"/>
            <a:chExt cx="374" cy="397"/>
          </a:xfrm>
        </p:grpSpPr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2326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24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F2844E-A3E6-497D-88AC-103B8D82C6E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(6)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D.push_back(‘y’)</a:t>
            </a:r>
          </a:p>
        </p:txBody>
      </p:sp>
      <p:graphicFrame>
        <p:nvGraphicFramePr>
          <p:cNvPr id="556036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3346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3351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3352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47" name="Group 36"/>
          <p:cNvGrpSpPr>
            <a:grpSpLocks/>
          </p:cNvGrpSpPr>
          <p:nvPr/>
        </p:nvGrpSpPr>
        <p:grpSpPr bwMode="auto">
          <a:xfrm>
            <a:off x="6248400" y="5791200"/>
            <a:ext cx="593725" cy="630238"/>
            <a:chOff x="1632" y="3648"/>
            <a:chExt cx="374" cy="397"/>
          </a:xfrm>
        </p:grpSpPr>
        <p:sp>
          <p:nvSpPr>
            <p:cNvPr id="13349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3350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48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D59F6F-1339-4EAC-9A0F-1559DCCD91B3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(7)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D.pop_front()</a:t>
            </a:r>
          </a:p>
          <a:p>
            <a:pPr eaLnBrk="1" hangingPunct="1"/>
            <a:r>
              <a:rPr lang="en-US"/>
              <a:t>O(1)</a:t>
            </a:r>
          </a:p>
        </p:txBody>
      </p:sp>
      <p:graphicFrame>
        <p:nvGraphicFramePr>
          <p:cNvPr id="557060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4370" name="Group 33"/>
          <p:cNvGrpSpPr>
            <a:grpSpLocks/>
          </p:cNvGrpSpPr>
          <p:nvPr/>
        </p:nvGrpSpPr>
        <p:grpSpPr bwMode="auto">
          <a:xfrm>
            <a:off x="3171825" y="5160963"/>
            <a:ext cx="866775" cy="630237"/>
            <a:chOff x="1518" y="3120"/>
            <a:chExt cx="546" cy="397"/>
          </a:xfrm>
        </p:grpSpPr>
        <p:sp>
          <p:nvSpPr>
            <p:cNvPr id="14375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4376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71" name="Group 36"/>
          <p:cNvGrpSpPr>
            <a:grpSpLocks/>
          </p:cNvGrpSpPr>
          <p:nvPr/>
        </p:nvGrpSpPr>
        <p:grpSpPr bwMode="auto">
          <a:xfrm>
            <a:off x="6248400" y="5943600"/>
            <a:ext cx="593725" cy="630238"/>
            <a:chOff x="1632" y="3648"/>
            <a:chExt cx="374" cy="397"/>
          </a:xfrm>
        </p:grpSpPr>
        <p:sp>
          <p:nvSpPr>
            <p:cNvPr id="14373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4374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72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9E53A4-DF0C-4F6E-8139-211B7FE03157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(8)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D.pop_front()</a:t>
            </a:r>
          </a:p>
        </p:txBody>
      </p:sp>
      <p:graphicFrame>
        <p:nvGraphicFramePr>
          <p:cNvPr id="558084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5394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5399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5400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395" name="Group 36"/>
          <p:cNvGrpSpPr>
            <a:grpSpLocks/>
          </p:cNvGrpSpPr>
          <p:nvPr/>
        </p:nvGrpSpPr>
        <p:grpSpPr bwMode="auto">
          <a:xfrm>
            <a:off x="6172200" y="5943600"/>
            <a:ext cx="593725" cy="630238"/>
            <a:chOff x="1632" y="3648"/>
            <a:chExt cx="374" cy="397"/>
          </a:xfrm>
        </p:grpSpPr>
        <p:sp>
          <p:nvSpPr>
            <p:cNvPr id="15397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5398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96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9202D7-0DA1-41DF-9589-82A6CEFFA626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(9)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D.push_back(‘G’)</a:t>
            </a:r>
          </a:p>
        </p:txBody>
      </p:sp>
      <p:graphicFrame>
        <p:nvGraphicFramePr>
          <p:cNvPr id="559108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6418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6423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6424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419" name="Group 36"/>
          <p:cNvGrpSpPr>
            <a:grpSpLocks/>
          </p:cNvGrpSpPr>
          <p:nvPr/>
        </p:nvGrpSpPr>
        <p:grpSpPr bwMode="auto">
          <a:xfrm>
            <a:off x="6858000" y="5943600"/>
            <a:ext cx="593725" cy="630238"/>
            <a:chOff x="1632" y="3648"/>
            <a:chExt cx="374" cy="397"/>
          </a:xfrm>
        </p:grpSpPr>
        <p:sp>
          <p:nvSpPr>
            <p:cNvPr id="16421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6422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420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80057-9D9E-4684-8981-800C4A5220B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(10)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D.push_back(‘o’)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D.size() == (7 – 2 + 8) % 8</a:t>
            </a:r>
          </a:p>
        </p:txBody>
      </p:sp>
      <p:graphicFrame>
        <p:nvGraphicFramePr>
          <p:cNvPr id="560132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7442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7447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7448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443" name="Group 36"/>
          <p:cNvGrpSpPr>
            <a:grpSpLocks/>
          </p:cNvGrpSpPr>
          <p:nvPr/>
        </p:nvGrpSpPr>
        <p:grpSpPr bwMode="auto">
          <a:xfrm>
            <a:off x="7543800" y="5562600"/>
            <a:ext cx="593725" cy="630238"/>
            <a:chOff x="1632" y="3648"/>
            <a:chExt cx="374" cy="397"/>
          </a:xfrm>
        </p:grpSpPr>
        <p:sp>
          <p:nvSpPr>
            <p:cNvPr id="17445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44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8E86A0-D444-4A38-97C5-6EB8FD4E17B7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(11)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D.push_back(‘A’)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D.size() = (0 – 2 + 8) % 8</a:t>
            </a:r>
          </a:p>
        </p:txBody>
      </p:sp>
      <p:graphicFrame>
        <p:nvGraphicFramePr>
          <p:cNvPr id="561156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8466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8471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8472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67" name="Group 36"/>
          <p:cNvGrpSpPr>
            <a:grpSpLocks/>
          </p:cNvGrpSpPr>
          <p:nvPr/>
        </p:nvGrpSpPr>
        <p:grpSpPr bwMode="auto">
          <a:xfrm>
            <a:off x="2590800" y="5999163"/>
            <a:ext cx="593725" cy="630237"/>
            <a:chOff x="1632" y="3648"/>
            <a:chExt cx="374" cy="397"/>
          </a:xfrm>
        </p:grpSpPr>
        <p:sp>
          <p:nvSpPr>
            <p:cNvPr id="18469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8470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468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2E12F3-5287-42D2-8EB1-B60391CBC3CD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(12)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D.push_back(‘r’)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D.size() = (1 – 2 + 8) % 8</a:t>
            </a:r>
          </a:p>
          <a:p>
            <a:pPr eaLnBrk="1" hangingPunct="1"/>
            <a:endParaRPr lang="en-US" b="1">
              <a:latin typeface="Courier New" pitchFamily="49" charset="0"/>
            </a:endParaRPr>
          </a:p>
        </p:txBody>
      </p:sp>
      <p:graphicFrame>
        <p:nvGraphicFramePr>
          <p:cNvPr id="562180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9490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19495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9496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9491" name="Group 36"/>
          <p:cNvGrpSpPr>
            <a:grpSpLocks/>
          </p:cNvGrpSpPr>
          <p:nvPr/>
        </p:nvGrpSpPr>
        <p:grpSpPr bwMode="auto">
          <a:xfrm>
            <a:off x="3368675" y="5999163"/>
            <a:ext cx="593725" cy="630237"/>
            <a:chOff x="1632" y="3648"/>
            <a:chExt cx="374" cy="397"/>
          </a:xfrm>
        </p:grpSpPr>
        <p:sp>
          <p:nvSpPr>
            <p:cNvPr id="19493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9494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492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3894F-2692-42DC-878D-83ED00C65948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(13)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D.size() == content_size – 1</a:t>
            </a:r>
          </a:p>
          <a:p>
            <a:pPr eaLnBrk="1" hangingPunct="1"/>
            <a:r>
              <a:rPr lang="en-US"/>
              <a:t>Now what?</a:t>
            </a:r>
          </a:p>
          <a:p>
            <a:pPr lvl="1" eaLnBrk="1" hangingPunct="1"/>
            <a:r>
              <a:rPr lang="en-US"/>
              <a:t>Return full or</a:t>
            </a:r>
          </a:p>
          <a:p>
            <a:pPr lvl="1" eaLnBrk="1" hangingPunct="1"/>
            <a:r>
              <a:rPr lang="en-US"/>
              <a:t>Double the capacity (as with Vector).</a:t>
            </a:r>
          </a:p>
        </p:txBody>
      </p:sp>
      <p:graphicFrame>
        <p:nvGraphicFramePr>
          <p:cNvPr id="563204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20514" name="Group 33"/>
          <p:cNvGrpSpPr>
            <a:grpSpLocks/>
          </p:cNvGrpSpPr>
          <p:nvPr/>
        </p:nvGrpSpPr>
        <p:grpSpPr bwMode="auto">
          <a:xfrm>
            <a:off x="3933825" y="5160963"/>
            <a:ext cx="866775" cy="630237"/>
            <a:chOff x="1518" y="3120"/>
            <a:chExt cx="546" cy="397"/>
          </a:xfrm>
        </p:grpSpPr>
        <p:sp>
          <p:nvSpPr>
            <p:cNvPr id="20519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20520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5" name="Group 36"/>
          <p:cNvGrpSpPr>
            <a:grpSpLocks/>
          </p:cNvGrpSpPr>
          <p:nvPr/>
        </p:nvGrpSpPr>
        <p:grpSpPr bwMode="auto">
          <a:xfrm>
            <a:off x="3368675" y="5999163"/>
            <a:ext cx="593725" cy="630237"/>
            <a:chOff x="1632" y="3648"/>
            <a:chExt cx="374" cy="397"/>
          </a:xfrm>
        </p:grpSpPr>
        <p:sp>
          <p:nvSpPr>
            <p:cNvPr id="20517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20518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516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657777-9FFB-4048-A959-AD6D633C437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Generic Positional Container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800600"/>
          </a:xfrm>
        </p:spPr>
        <p:txBody>
          <a:bodyPr/>
          <a:lstStyle/>
          <a:p>
            <a:pPr eaLnBrk="1" hangingPunct="1"/>
            <a:r>
              <a:rPr lang="en-US" dirty="0"/>
              <a:t>A generic container C&lt;T&gt; that is </a:t>
            </a:r>
          </a:p>
          <a:p>
            <a:pPr lvl="1" eaLnBrk="1" hangingPunct="1"/>
            <a:r>
              <a:rPr lang="en-US" dirty="0">
                <a:solidFill>
                  <a:srgbClr val="0000FF"/>
                </a:solidFill>
              </a:rPr>
              <a:t>Organized and accessed by position</a:t>
            </a:r>
          </a:p>
          <a:p>
            <a:pPr lvl="2" eaLnBrk="1" hangingPunct="1"/>
            <a:r>
              <a:rPr lang="en-US" sz="1800" dirty="0"/>
              <a:t>The order of elements in container is determined by the order in which they are inserted into container</a:t>
            </a:r>
          </a:p>
          <a:p>
            <a:pPr lvl="1" eaLnBrk="1" hangingPunct="1"/>
            <a:r>
              <a:rPr lang="en-US" dirty="0"/>
              <a:t>Sufficient to support either:</a:t>
            </a:r>
          </a:p>
          <a:p>
            <a:pPr lvl="2" eaLnBrk="1" hangingPunct="1"/>
            <a:r>
              <a:rPr lang="en-US" sz="1800" dirty="0" err="1"/>
              <a:t>push_front</a:t>
            </a:r>
            <a:r>
              <a:rPr lang="en-US" sz="1800" dirty="0"/>
              <a:t>(), </a:t>
            </a:r>
            <a:r>
              <a:rPr lang="en-US" sz="1800" dirty="0" err="1"/>
              <a:t>pop_front</a:t>
            </a:r>
            <a:r>
              <a:rPr lang="en-US" sz="1800" dirty="0"/>
              <a:t>(), front() or</a:t>
            </a:r>
          </a:p>
          <a:p>
            <a:pPr lvl="2" eaLnBrk="1" hangingPunct="1"/>
            <a:r>
              <a:rPr lang="en-US" sz="1800" dirty="0" err="1"/>
              <a:t>push_back</a:t>
            </a:r>
            <a:r>
              <a:rPr lang="en-US" sz="1800" dirty="0"/>
              <a:t>(), </a:t>
            </a:r>
            <a:r>
              <a:rPr lang="en-US" sz="1800" dirty="0" err="1"/>
              <a:t>pop_back</a:t>
            </a:r>
            <a:r>
              <a:rPr lang="en-US" sz="1800" dirty="0"/>
              <a:t>(), back()</a:t>
            </a:r>
          </a:p>
          <a:p>
            <a:pPr lvl="1" eaLnBrk="1" hangingPunct="1"/>
            <a:r>
              <a:rPr lang="en-US" dirty="0"/>
              <a:t>Supporting associated iterators C&lt;T&gt;::Iterator</a:t>
            </a:r>
          </a:p>
          <a:p>
            <a:pPr eaLnBrk="1" hangingPunct="1"/>
            <a:r>
              <a:rPr lang="en-US" dirty="0"/>
              <a:t>is a “</a:t>
            </a:r>
            <a:r>
              <a:rPr lang="en-US" dirty="0" err="1"/>
              <a:t>pContainer</a:t>
            </a:r>
            <a:r>
              <a:rPr lang="en-US" dirty="0"/>
              <a:t>”, for short</a:t>
            </a:r>
          </a:p>
          <a:p>
            <a:pPr lvl="1" eaLnBrk="1" hangingPunct="1"/>
            <a:r>
              <a:rPr lang="en-US" sz="1400" dirty="0"/>
              <a:t>Also known as “sequence containers”</a:t>
            </a:r>
          </a:p>
          <a:p>
            <a:pPr eaLnBrk="1" hangingPunct="1"/>
            <a:r>
              <a:rPr lang="en-US" dirty="0"/>
              <a:t>Examples: Vector, List, Stack, Queue, and </a:t>
            </a:r>
            <a:r>
              <a:rPr lang="en-US" dirty="0" err="1"/>
              <a:t>Deque</a:t>
            </a:r>
            <a:endParaRPr lang="en-US" dirty="0"/>
          </a:p>
          <a:p>
            <a:pPr eaLnBrk="1" hangingPunct="1"/>
            <a:endParaRPr lang="en-US" b="1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A25E72-6849-4D9E-8724-2AEBD62039DB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Deque&lt;T&gt;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type definitions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T </a:t>
            </a:r>
            <a:r>
              <a:rPr lang="en-US" sz="1200" b="1" dirty="0" err="1">
                <a:solidFill>
                  <a:schemeClr val="tx1"/>
                </a:solidFill>
              </a:rPr>
              <a:t>value_type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iterator;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constructors, destructor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T&amp;);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	// copy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&lt;T&gt;&amp;&amp;);		// move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~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();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member operators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operator =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 	// copy assignment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 operator=(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&lt;T&gt;&amp;&amp;);	// move assignment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operator []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>
                <a:solidFill>
                  <a:schemeClr val="tx1"/>
                </a:solidFill>
              </a:rPr>
              <a:t>	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>
                <a:solidFill>
                  <a:schemeClr val="tx1"/>
                </a:solidFill>
              </a:rPr>
              <a:t>T</a:t>
            </a:r>
            <a:r>
              <a:rPr lang="en-US" sz="1200" b="1" dirty="0">
                <a:solidFill>
                  <a:schemeClr val="tx1"/>
                </a:solidFill>
              </a:rPr>
              <a:t>&amp; operator []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) const;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generic display methods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Display 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, char </a:t>
            </a:r>
            <a:r>
              <a:rPr lang="en-US" sz="1200" b="1" dirty="0" err="1">
                <a:solidFill>
                  <a:schemeClr val="tx1"/>
                </a:solidFill>
              </a:rPr>
              <a:t>ofc</a:t>
            </a:r>
            <a:r>
              <a:rPr lang="en-US" sz="1200" b="1" dirty="0">
                <a:solidFill>
                  <a:schemeClr val="tx1"/>
                </a:solidFill>
              </a:rPr>
              <a:t> = ‘ ')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Dump 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4D09FA-9200-4559-8012-42DA1BF6BC3B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533400"/>
          </a:xfrm>
        </p:spPr>
        <p:txBody>
          <a:bodyPr/>
          <a:lstStyle/>
          <a:p>
            <a:pPr eaLnBrk="1" hangingPunct="1"/>
            <a:r>
              <a:rPr lang="en-US" dirty="0"/>
              <a:t>Defining </a:t>
            </a:r>
            <a:r>
              <a:rPr lang="en-US" dirty="0" err="1"/>
              <a:t>Deque</a:t>
            </a:r>
            <a:r>
              <a:rPr lang="en-US" dirty="0"/>
              <a:t>&lt;T&gt; (2)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latin typeface="Courier New" pitchFamily="49" charset="0"/>
              </a:rPr>
              <a:t>		</a:t>
            </a:r>
            <a:r>
              <a:rPr lang="en-US" sz="1200" b="1" dirty="0">
                <a:solidFill>
                  <a:schemeClr val="tx1"/>
                </a:solidFill>
              </a:rPr>
              <a:t>// Container class protocol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Empty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Size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push_front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T&amp;); 	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pop_front</a:t>
            </a:r>
            <a:r>
              <a:rPr lang="en-US" sz="1200" b="1" dirty="0">
                <a:solidFill>
                  <a:schemeClr val="tx1"/>
                </a:solidFill>
              </a:rPr>
              <a:t> 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T&amp;);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pop_back</a:t>
            </a:r>
            <a:r>
              <a:rPr lang="en-US" sz="1200" b="1" dirty="0">
                <a:solidFill>
                  <a:schemeClr val="tx1"/>
                </a:solidFill>
              </a:rPr>
              <a:t> 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Clear 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Front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Back 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and move version of </a:t>
            </a:r>
            <a:r>
              <a:rPr lang="en-US" sz="1200" b="1" dirty="0" err="1">
                <a:solidFill>
                  <a:schemeClr val="tx1"/>
                </a:solidFill>
              </a:rPr>
              <a:t>push_front</a:t>
            </a:r>
            <a:r>
              <a:rPr lang="en-US" sz="1200" b="1" dirty="0">
                <a:solidFill>
                  <a:schemeClr val="tx1"/>
                </a:solidFill>
              </a:rPr>
              <a:t> and </a:t>
            </a:r>
            <a:r>
              <a:rPr lang="en-US" sz="1200" b="1" dirty="0" err="1">
                <a:solidFill>
                  <a:schemeClr val="tx1"/>
                </a:solidFill>
              </a:rPr>
              <a:t>push_back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iterator support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friend class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iterator begin()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iterator end()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protected: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classic circular array implementation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content;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begin, end;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eaLnBrk="1" hangingPunct="1">
              <a:buFontTx/>
              <a:buNone/>
            </a:pPr>
            <a:endParaRPr lang="en-US" sz="1200" b="1" dirty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A347B-865A-4B8C-B8B0-3CD37AA8973A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Deque&lt;T&gt; (3)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operator overloads (friend status not required)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template&lt;class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operator&lt;&lt;(</a:t>
            </a:r>
            <a:r>
              <a:rPr lang="en-US" sz="1200" b="1" dirty="0" err="1">
                <a:solidFill>
                  <a:schemeClr val="tx1"/>
                </a:solidFill>
              </a:rPr>
              <a:t>ostream</a:t>
            </a:r>
            <a:r>
              <a:rPr lang="en-US" sz="1200" b="1" dirty="0">
                <a:solidFill>
                  <a:schemeClr val="tx1"/>
                </a:solidFill>
              </a:rPr>
              <a:t>&amp; 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a);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template&lt;class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operator==(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template&lt;class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operator!=(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&lt;T&gt;&amp;,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&lt;T&gt;&amp;);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4BB950-2B66-4364-A704-42D39824C3A2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</a:t>
            </a:r>
            <a:r>
              <a:rPr lang="en-US">
                <a:solidFill>
                  <a:schemeClr val="accent2"/>
                </a:solidFill>
              </a:rPr>
              <a:t>DequeIterator&lt;T&gt;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friend class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&lt;T&gt;;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terminology support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typedef</a:t>
            </a:r>
            <a:r>
              <a:rPr lang="en-US" sz="1200" b="1" dirty="0">
                <a:solidFill>
                  <a:schemeClr val="tx1"/>
                </a:solidFill>
              </a:rPr>
              <a:t> T </a:t>
            </a:r>
            <a:r>
              <a:rPr lang="en-US" sz="1200" b="1" dirty="0" err="1">
                <a:solidFill>
                  <a:schemeClr val="tx1"/>
                </a:solidFill>
              </a:rPr>
              <a:t>value_type</a:t>
            </a:r>
            <a:r>
              <a:rPr lang="en-US" sz="1200" b="1" dirty="0">
                <a:solidFill>
                  <a:schemeClr val="tx1"/>
                </a:solidFill>
              </a:rPr>
              <a:t>; 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constructors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();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Q);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information/access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retrieve()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// return </a:t>
            </a:r>
            <a:r>
              <a:rPr lang="en-US" sz="1200" b="1" dirty="0" err="1">
                <a:solidFill>
                  <a:schemeClr val="tx1"/>
                </a:solidFill>
              </a:rPr>
              <a:t>ptr</a:t>
            </a:r>
            <a:r>
              <a:rPr lang="en-US" sz="1200" b="1" dirty="0">
                <a:solidFill>
                  <a:schemeClr val="tx1"/>
                </a:solidFill>
              </a:rPr>
              <a:t> to current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valid()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 // cursor is valid element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4D00F0-517A-4678-8C58-C2513B729DA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DequeIterator&lt;T&gt; (2)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various operators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operator==(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I2)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operator!=(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I2)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operator*() const; // return reference to current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	T&amp; operator[]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 const; //return reference to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r>
              <a:rPr lang="en-US" sz="1200" b="1" dirty="0">
                <a:solidFill>
                  <a:schemeClr val="tx1"/>
                </a:solidFill>
              </a:rPr>
              <a:t> at index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operator=(const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operator++(); // prefix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operator++(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); // postfix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operator--(); // prefix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operator--(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); // postfix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latin typeface="Courier New" pitchFamily="49" charset="0"/>
              </a:rPr>
              <a:t>	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6F3BC-A88A-455C-93B9-F920E1A29DDC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DequeIterator&lt;T&gt; (3)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/>
              <a:t>		</a:t>
            </a:r>
            <a:r>
              <a:rPr lang="en-US" sz="1200" b="1" dirty="0">
                <a:solidFill>
                  <a:schemeClr val="tx1"/>
                </a:solidFill>
              </a:rPr>
              <a:t>// pointer arithmetic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long operator-(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I2)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operator+(long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operator+=(unsigned 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operator-=(unsigned long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operator+(unsigned long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operator+=(unsigned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&lt;T&gt;&amp; operator-=(unsigned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operator+(unsigned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n)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latin typeface="Courier New" pitchFamily="49" charset="0"/>
              </a:rPr>
              <a:t>		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E4BF4-10A2-4D10-B801-4B5BE693FB39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Defining DequeIterator&lt;T&gt; (3)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Initializers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Initialize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Q);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void </a:t>
            </a:r>
            <a:r>
              <a:rPr lang="en-US" sz="1200" b="1" dirty="0" err="1">
                <a:solidFill>
                  <a:schemeClr val="tx1"/>
                </a:solidFill>
              </a:rPr>
              <a:t>rInitialize</a:t>
            </a:r>
            <a:r>
              <a:rPr lang="en-US" sz="1200" b="1" dirty="0">
                <a:solidFill>
                  <a:schemeClr val="tx1"/>
                </a:solidFill>
              </a:rPr>
              <a:t>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&lt;T&gt;&amp; Q); 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protected: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&lt;T&gt;*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  <a:r>
              <a:rPr lang="en-US" sz="1200" b="1" dirty="0">
                <a:solidFill>
                  <a:schemeClr val="tx1"/>
                </a:solidFill>
                <a:latin typeface="Courier New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F6D40E-1331-4D68-ABC8-1FCF8F4D3CBD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Default constructor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() </a:t>
            </a:r>
            <a:r>
              <a:rPr lang="en-US" sz="1200" b="1" dirty="0">
                <a:solidFill>
                  <a:schemeClr val="tx1"/>
                </a:solidFill>
              </a:rPr>
              <a:t>: content{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}, begin{0}, end{0},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{0}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 = new (</a:t>
            </a:r>
            <a:r>
              <a:rPr lang="en-US" sz="1200" b="1" dirty="0" err="1">
                <a:solidFill>
                  <a:schemeClr val="tx1"/>
                </a:solidFill>
              </a:rPr>
              <a:t>nothrow</a:t>
            </a:r>
            <a:r>
              <a:rPr lang="en-US" sz="1200" b="1" dirty="0">
                <a:solidFill>
                  <a:schemeClr val="tx1"/>
                </a:solidFill>
              </a:rPr>
              <a:t>) T[</a:t>
            </a:r>
            <a:r>
              <a:rPr lang="en-US" sz="1200" b="1" dirty="0" err="1">
                <a:solidFill>
                  <a:schemeClr val="tx1"/>
                </a:solidFill>
              </a:rPr>
              <a:t>default_content_size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(content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error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default_content_size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static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default_content_size</a:t>
            </a:r>
            <a:r>
              <a:rPr lang="en-US" sz="1200" b="1" dirty="0">
                <a:solidFill>
                  <a:srgbClr val="0000FF"/>
                </a:solidFill>
              </a:rPr>
              <a:t> = 10; 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another way, using exception handling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try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		content = new T[</a:t>
            </a:r>
            <a:r>
              <a:rPr lang="en-US" sz="1200" b="1" dirty="0" err="1">
                <a:solidFill>
                  <a:schemeClr val="tx1"/>
                </a:solidFill>
              </a:rPr>
              <a:t>default_content_size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catch (</a:t>
            </a:r>
            <a:r>
              <a:rPr lang="en-US" sz="1200" b="1" dirty="0" err="1">
                <a:solidFill>
                  <a:schemeClr val="tx1"/>
                </a:solidFill>
              </a:rPr>
              <a:t>bad_alloc</a:t>
            </a:r>
            <a:r>
              <a:rPr lang="en-US" sz="1200" b="1" dirty="0">
                <a:solidFill>
                  <a:schemeClr val="tx1"/>
                </a:solidFill>
              </a:rPr>
              <a:t>&amp;)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		report error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// }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F54BE2-893F-4445-8C4C-CD037EFC09D3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(2)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Copy and move constructors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</a:t>
            </a:r>
            <a:r>
              <a:rPr lang="en-US" sz="1200" b="1" dirty="0">
                <a:solidFill>
                  <a:schemeClr val="tx1"/>
                </a:solidFill>
              </a:rPr>
              <a:t> :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), begin(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), end(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 = new T[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error handling if memory is not properly allocated.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j++)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content[j] = 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[j];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 &amp;&amp;Q) 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), begin(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),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end(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), content(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4BFCFE-A09B-45AA-83F6-841A6ABE8D36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(3)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/>
              <a:t>Copy and move assignment </a:t>
            </a:r>
            <a:r>
              <a:rPr lang="en-US" sz="2000" dirty="0" err="1"/>
              <a:t>opeators</a:t>
            </a:r>
            <a:endParaRPr lang="en-US" sz="2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&lt;T&gt;::operator=(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(this != &amp;Q)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 = new T[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check for allocation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delete[] content;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 =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begin = 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end = 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copy queue elements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 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&lt;T&gt;::operator=(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::swap(content, </a:t>
            </a:r>
            <a:r>
              <a:rPr lang="en-US" sz="1200" b="1" dirty="0" err="1">
                <a:solidFill>
                  <a:schemeClr val="tx1"/>
                </a:solidFill>
              </a:rPr>
              <a:t>Q.content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</a:t>
            </a:r>
            <a:r>
              <a:rPr lang="en-US" sz="1200" b="1" dirty="0" err="1">
                <a:solidFill>
                  <a:schemeClr val="tx1"/>
                </a:solidFill>
              </a:rPr>
              <a:t>Q.content_size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::swap(begin, </a:t>
            </a:r>
            <a:r>
              <a:rPr lang="en-US" sz="1200" b="1" dirty="0" err="1">
                <a:solidFill>
                  <a:schemeClr val="tx1"/>
                </a:solidFill>
              </a:rPr>
              <a:t>Q.begin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std</a:t>
            </a:r>
            <a:r>
              <a:rPr lang="en-US" sz="1200" b="1" dirty="0">
                <a:solidFill>
                  <a:schemeClr val="tx1"/>
                </a:solidFill>
              </a:rPr>
              <a:t>::swap(end, </a:t>
            </a:r>
            <a:r>
              <a:rPr lang="en-US" sz="1200" b="1" dirty="0" err="1">
                <a:solidFill>
                  <a:schemeClr val="tx1"/>
                </a:solidFill>
              </a:rPr>
              <a:t>Q.end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57DE1C-0BD8-4C7F-8372-4036BB8AA833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Double-Ended Queue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Deque (pronounced ‘Deck’)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Deque operations</a:t>
            </a:r>
          </a:p>
          <a:p>
            <a:pPr lvl="1" eaLnBrk="1" hangingPunct="1"/>
            <a:r>
              <a:rPr lang="en-US"/>
              <a:t>Push/Pop at either end</a:t>
            </a:r>
          </a:p>
          <a:p>
            <a:pPr lvl="1" eaLnBrk="1" hangingPunct="1"/>
            <a:r>
              <a:rPr lang="en-US"/>
              <a:t>Retrieve data from either end</a:t>
            </a:r>
          </a:p>
          <a:p>
            <a:pPr lvl="1" eaLnBrk="1" hangingPunct="1"/>
            <a:r>
              <a:rPr lang="en-US"/>
              <a:t>Data of proper type</a:t>
            </a:r>
          </a:p>
          <a:p>
            <a:pPr eaLnBrk="1" hangingPunct="1"/>
            <a:r>
              <a:rPr lang="en-US"/>
              <a:t>Assumptions on element type T (proper type)</a:t>
            </a:r>
          </a:p>
          <a:p>
            <a:pPr lvl="1" eaLnBrk="1" hangingPunct="1"/>
            <a:r>
              <a:rPr lang="en-US"/>
              <a:t>Constructor T() and destructor ~T()</a:t>
            </a:r>
          </a:p>
          <a:p>
            <a:pPr lvl="1" eaLnBrk="1" hangingPunct="1"/>
            <a:r>
              <a:rPr lang="en-US"/>
              <a:t>Copy constructor</a:t>
            </a:r>
          </a:p>
          <a:p>
            <a:pPr lvl="1" eaLnBrk="1" hangingPunct="1"/>
            <a:r>
              <a:rPr lang="en-US"/>
              <a:t>Assignment operator=</a:t>
            </a:r>
          </a:p>
          <a:p>
            <a:pPr eaLnBrk="1" hangingPunct="1"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C6C44-6A44-4B8C-8FB8-CB076693017B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(4)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0" eaLnBrk="1" hangingPunct="1">
              <a:lnSpc>
                <a:spcPct val="90000"/>
              </a:lnSpc>
            </a:pPr>
            <a:r>
              <a:rPr lang="en-US" dirty="0"/>
              <a:t>Index operator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Deque&lt;T&gt;::operator[] 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  {			// also do const version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if (size() &lt;=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	// error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content[(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 + begin)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lvl="0" eaLnBrk="1" hangingPunct="1">
              <a:lnSpc>
                <a:spcPct val="90000"/>
              </a:lnSpc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Display functions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&lt;T&gt;::Display(</a:t>
            </a: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&amp; </a:t>
            </a:r>
            <a:r>
              <a:rPr lang="en-US" sz="1200" b="1" dirty="0" err="1">
                <a:solidFill>
                  <a:srgbClr val="0000FF"/>
                </a:solidFill>
              </a:rPr>
              <a:t>os</a:t>
            </a:r>
            <a:r>
              <a:rPr lang="en-US" sz="1200" b="1" dirty="0">
                <a:solidFill>
                  <a:srgbClr val="0000FF"/>
                </a:solidFill>
              </a:rPr>
              <a:t>, char </a:t>
            </a:r>
            <a:r>
              <a:rPr lang="en-US" sz="1200" b="1" dirty="0" err="1">
                <a:solidFill>
                  <a:srgbClr val="0000FF"/>
                </a:solidFill>
              </a:rPr>
              <a:t>ofc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size(); ++j)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 &lt;&lt; operator[](j);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 &lt;&lt; </a:t>
            </a:r>
            <a:r>
              <a:rPr lang="en-US" sz="1200" b="1" dirty="0" err="1">
                <a:solidFill>
                  <a:schemeClr val="tx1"/>
                </a:solidFill>
              </a:rPr>
              <a:t>ofc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&lt;T&gt;::Dump(</a:t>
            </a: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&amp; </a:t>
            </a:r>
            <a:r>
              <a:rPr lang="en-US" sz="1200" b="1" dirty="0" err="1">
                <a:solidFill>
                  <a:srgbClr val="0000FF"/>
                </a:solidFill>
              </a:rPr>
              <a:t>os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++j) { // print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5C7522-4B78-4D84-A516-31944C30214D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(5)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operator overloads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 operator&lt;&lt;(</a:t>
            </a:r>
            <a:r>
              <a:rPr lang="en-US" sz="1200" b="1" dirty="0" err="1">
                <a:solidFill>
                  <a:srgbClr val="0000FF"/>
                </a:solidFill>
              </a:rPr>
              <a:t>ostream</a:t>
            </a:r>
            <a:r>
              <a:rPr lang="en-US" sz="1200" b="1" dirty="0">
                <a:solidFill>
                  <a:srgbClr val="0000FF"/>
                </a:solidFill>
              </a:rPr>
              <a:t>&amp; </a:t>
            </a:r>
            <a:r>
              <a:rPr lang="en-US" sz="1200" b="1" dirty="0" err="1">
                <a:solidFill>
                  <a:srgbClr val="0000FF"/>
                </a:solidFill>
              </a:rPr>
              <a:t>os</a:t>
            </a:r>
            <a:r>
              <a:rPr lang="en-US" sz="1200" b="1" dirty="0">
                <a:solidFill>
                  <a:srgbClr val="0000FF"/>
                </a:solidFill>
              </a:rPr>
              <a:t>,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Q.Display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return(</a:t>
            </a:r>
            <a:r>
              <a:rPr lang="en-US" sz="1200" b="1" dirty="0" err="1">
                <a:solidFill>
                  <a:schemeClr val="tx1"/>
                </a:solidFill>
              </a:rPr>
              <a:t>os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operator==(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Q1,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Q2)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(Q1.size() != Q2.size()) { return 0;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j = 0; j &lt; Q1.size(); ++j)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(Q1[j] != Q2[j]) { return 0;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operator!=(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Q1,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Q2)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!(Q1 == Q2);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2D0DC2-E3E1-4AD5-8983-623F0CCD4F77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(6)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Container class protocol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&lt;T&gt;::Size()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(end – begin +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  <a:endParaRPr lang="en-US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&lt;T&gt;::empty()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begin == end;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&lt;T&gt;::Clear()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begin = end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E2D480-9326-4C70-8C6A-8C0537CD5A9E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(7)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82725"/>
            <a:ext cx="8610600" cy="4232275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z="1200" b="1" dirty="0"/>
              <a:t>template &lt;</a:t>
            </a:r>
            <a:r>
              <a:rPr lang="en-US" sz="1200" b="1" dirty="0" err="1"/>
              <a:t>typename</a:t>
            </a:r>
            <a:r>
              <a:rPr lang="en-US" sz="1200" b="1" dirty="0"/>
              <a:t> T&gt;</a:t>
            </a:r>
          </a:p>
          <a:p>
            <a:pPr lvl="1"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&lt;T&gt;::front()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// check for empty </a:t>
            </a:r>
            <a:r>
              <a:rPr lang="en-US" sz="1200" b="1" dirty="0" err="1"/>
              <a:t>deque</a:t>
            </a:r>
            <a:r>
              <a:rPr lang="en-US" sz="1200" b="1" dirty="0"/>
              <a:t>…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return content[begin];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}</a:t>
            </a:r>
          </a:p>
          <a:p>
            <a:pPr lvl="1" eaLnBrk="1" hangingPunct="1">
              <a:buFontTx/>
              <a:buNone/>
            </a:pPr>
            <a:endParaRPr lang="en-US" sz="1200" b="1" dirty="0"/>
          </a:p>
          <a:p>
            <a:pPr lvl="1" eaLnBrk="1" hangingPunct="1">
              <a:buFontTx/>
              <a:buNone/>
            </a:pPr>
            <a:r>
              <a:rPr lang="en-US" sz="1200" b="1" dirty="0"/>
              <a:t>template &lt;</a:t>
            </a:r>
            <a:r>
              <a:rPr lang="en-US" sz="1200" b="1" dirty="0" err="1"/>
              <a:t>typename</a:t>
            </a:r>
            <a:r>
              <a:rPr lang="en-US" sz="1200" b="1" dirty="0"/>
              <a:t> T&gt;</a:t>
            </a:r>
          </a:p>
          <a:p>
            <a:pPr lvl="1"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&lt;T&gt;::back()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/>
              <a:t>{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// check for empty </a:t>
            </a:r>
            <a:r>
              <a:rPr lang="en-US" sz="1200" b="1" dirty="0" err="1"/>
              <a:t>deque</a:t>
            </a:r>
            <a:r>
              <a:rPr lang="en-US" sz="1200" b="1" dirty="0"/>
              <a:t>…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if (end == 0) 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	return content[</a:t>
            </a:r>
            <a:r>
              <a:rPr lang="en-US" sz="1200" b="1" dirty="0" err="1"/>
              <a:t>content_size</a:t>
            </a:r>
            <a:r>
              <a:rPr lang="en-US" sz="1200" b="1" dirty="0"/>
              <a:t> - 1]; 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return content[end - 1]; 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	// or return content[(end – 1 + </a:t>
            </a:r>
            <a:r>
              <a:rPr lang="en-US" sz="1200" b="1" dirty="0" err="1"/>
              <a:t>content_size</a:t>
            </a:r>
            <a:r>
              <a:rPr lang="en-US" sz="1200" b="1" dirty="0"/>
              <a:t>) % </a:t>
            </a:r>
            <a:r>
              <a:rPr lang="en-US" sz="1200" b="1" dirty="0" err="1"/>
              <a:t>content_size</a:t>
            </a:r>
            <a:r>
              <a:rPr lang="en-US" sz="1200" b="1" dirty="0"/>
              <a:t>];</a:t>
            </a:r>
          </a:p>
          <a:p>
            <a:pPr lvl="1" eaLnBrk="1" hangingPunct="1">
              <a:buFontTx/>
              <a:buNone/>
            </a:pPr>
            <a:r>
              <a:rPr lang="en-US" sz="1200" b="1" dirty="0"/>
              <a:t>}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CA0A6-7FAA-4A34-BD19-CF8EAA00D9B0}" type="slidenum">
              <a:rPr lang="en-US"/>
              <a:pPr>
                <a:defRPr/>
              </a:pPr>
              <a:t>34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(8)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push_back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T&amp; </a:t>
            </a:r>
            <a:r>
              <a:rPr lang="en-US" sz="1200" b="1" dirty="0" err="1">
                <a:solidFill>
                  <a:srgbClr val="0000FF"/>
                </a:solidFill>
              </a:rPr>
              <a:t>Tval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	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(size() + 1 &gt;=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{ //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 is full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unsigned j, k;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 *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== 0)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 = new T[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check for allocation error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for (j = k = begin;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!= end;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= (j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++k)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[k] = content[j];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(end &lt; begin) {end +=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delete[] content;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 =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content[end] =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end = (end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/>
              <a:t>How to implement the move version of the </a:t>
            </a:r>
            <a:r>
              <a:rPr lang="en-US" sz="1200" b="1" dirty="0" err="1"/>
              <a:t>push_back</a:t>
            </a:r>
            <a:r>
              <a:rPr lang="en-US" sz="1200" b="1" dirty="0"/>
              <a:t> function?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sz="1200" b="1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739A0D-20F6-492D-9D63-FC998374005C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(9)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push_front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T&amp; </a:t>
            </a:r>
            <a:r>
              <a:rPr lang="en-US" sz="1200" b="1" dirty="0" err="1">
                <a:solidFill>
                  <a:srgbClr val="0000FF"/>
                </a:solidFill>
              </a:rPr>
              <a:t>Tval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(size() + 1 &gt;=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{ // 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 is full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unsigned j, k;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 *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== 0)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 = 2;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T*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 = new T[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check for allocation error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for (j = k = begin;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!= end;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j = (j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, ++k) {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[k] = content[j];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if (end &lt; begin) { end +=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 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delete[] content;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content = </a:t>
            </a:r>
            <a:r>
              <a:rPr lang="en-US" sz="1200" b="1" dirty="0" err="1">
                <a:solidFill>
                  <a:schemeClr val="tx1"/>
                </a:solidFill>
              </a:rPr>
              <a:t>newcontent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newcontent_size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begin = (begin – 1 +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content[begin] = </a:t>
            </a:r>
            <a:r>
              <a:rPr lang="en-US" sz="1200" b="1" dirty="0" err="1">
                <a:solidFill>
                  <a:schemeClr val="tx1"/>
                </a:solidFill>
              </a:rPr>
              <a:t>Tval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1200" b="1" dirty="0"/>
              <a:t>How to implement the move version of </a:t>
            </a:r>
            <a:r>
              <a:rPr lang="en-US" sz="1200" b="1" dirty="0" err="1"/>
              <a:t>push_front</a:t>
            </a:r>
            <a:r>
              <a:rPr lang="en-US" sz="1200" b="1" dirty="0"/>
              <a:t>()?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0D339E-129E-4916-AAEC-B874D0C02F9A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(10)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pop_front</a:t>
            </a:r>
            <a:r>
              <a:rPr lang="en-US" sz="1200" b="1" dirty="0">
                <a:solidFill>
                  <a:srgbClr val="0000FF"/>
                </a:solidFill>
              </a:rPr>
              <a:t>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(begin == end)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begin = (begin + 1)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pop_back</a:t>
            </a:r>
            <a:r>
              <a:rPr lang="en-US" sz="1200" b="1" dirty="0">
                <a:solidFill>
                  <a:srgbClr val="0000FF"/>
                </a:solidFill>
              </a:rPr>
              <a:t>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(begin == end)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end = (end – 1 +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) % </a:t>
            </a:r>
            <a:r>
              <a:rPr lang="en-US" sz="1200" b="1" dirty="0" err="1">
                <a:solidFill>
                  <a:schemeClr val="tx1"/>
                </a:solidFill>
              </a:rPr>
              <a:t>content_size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705136-8459-4E69-B097-87E144C921D2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Deque&lt;T&gt; (11)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Iterator support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&lt;T&gt;::begin()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&lt;T&gt;::iterator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 = 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&lt;T&gt;::end()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</a:t>
            </a:r>
            <a:r>
              <a:rPr lang="en-US" sz="1200" b="1" dirty="0">
                <a:solidFill>
                  <a:schemeClr val="tx1"/>
                </a:solidFill>
              </a:rPr>
              <a:t>&lt;T&gt;::iterator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 = 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 = size();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18820-2E6F-4D40-B663-5B470D887626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Implementing </a:t>
            </a:r>
            <a:r>
              <a:rPr lang="en-US">
                <a:solidFill>
                  <a:schemeClr val="accent2"/>
                </a:solidFill>
              </a:rPr>
              <a:t>DequeIterator&lt;T&gt;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Constructors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()</a:t>
            </a:r>
            <a:r>
              <a:rPr lang="en-US" sz="1200" b="1" dirty="0">
                <a:solidFill>
                  <a:schemeClr val="tx1"/>
                </a:solidFill>
              </a:rPr>
              <a:t> :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}, index{0} { 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{&amp;Q}, index{0} { 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I) </a:t>
            </a:r>
            <a:r>
              <a:rPr lang="en-US" sz="1200" b="1" dirty="0">
                <a:solidFill>
                  <a:schemeClr val="tx1"/>
                </a:solidFill>
              </a:rPr>
              <a:t>: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}, index{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} { }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C04324-4B25-4EDB-B53F-8847CB95CA43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(2)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Initialization routines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&lt;T&gt;::Initialize(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 &amp;Q;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=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void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</a:t>
            </a:r>
            <a:r>
              <a:rPr lang="en-US" sz="1200" b="1" dirty="0" err="1">
                <a:solidFill>
                  <a:srgbClr val="0000FF"/>
                </a:solidFill>
              </a:rPr>
              <a:t>rInitialize</a:t>
            </a:r>
            <a:r>
              <a:rPr lang="en-US" sz="1200" b="1" dirty="0">
                <a:solidFill>
                  <a:srgbClr val="0000FF"/>
                </a:solidFill>
              </a:rPr>
              <a:t>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</a:t>
            </a:r>
            <a:r>
              <a:rPr lang="en-US" sz="1200" b="1" dirty="0">
                <a:solidFill>
                  <a:srgbClr val="0000FF"/>
                </a:solidFill>
              </a:rPr>
              <a:t>&lt;T&gt;&amp; Q)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 &amp;Q;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= </a:t>
            </a:r>
            <a:r>
              <a:rPr lang="en-US" sz="1200" b="1" dirty="0" err="1">
                <a:solidFill>
                  <a:schemeClr val="tx1"/>
                </a:solidFill>
              </a:rPr>
              <a:t>Q.size</a:t>
            </a:r>
            <a:r>
              <a:rPr lang="en-US" sz="1200" b="1" dirty="0">
                <a:solidFill>
                  <a:schemeClr val="tx1"/>
                </a:solidFill>
              </a:rPr>
              <a:t>() –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94DD15-B7B6-48E6-8106-56D692C55C5E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Specifying Deque&lt;T&gt;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Requirements for </a:t>
            </a:r>
            <a:r>
              <a:rPr lang="en-US" dirty="0" err="1"/>
              <a:t>Deque</a:t>
            </a:r>
            <a:endParaRPr lang="en-US" dirty="0"/>
          </a:p>
          <a:p>
            <a:pPr lvl="1" eaLnBrk="1" hangingPunct="1"/>
            <a:r>
              <a:rPr lang="en-US" dirty="0"/>
              <a:t>O(1) </a:t>
            </a:r>
            <a:r>
              <a:rPr lang="en-US" dirty="0">
                <a:solidFill>
                  <a:srgbClr val="3333FF"/>
                </a:solidFill>
              </a:rPr>
              <a:t>average runtime</a:t>
            </a:r>
            <a:r>
              <a:rPr lang="en-US" dirty="0"/>
              <a:t>, </a:t>
            </a:r>
          </a:p>
          <a:p>
            <a:pPr lvl="2" eaLnBrk="1" hangingPunct="1"/>
            <a:r>
              <a:rPr lang="en-US" sz="1800" dirty="0" err="1"/>
              <a:t>push_front</a:t>
            </a:r>
            <a:r>
              <a:rPr lang="en-US" sz="1800" dirty="0"/>
              <a:t>(t), </a:t>
            </a:r>
            <a:r>
              <a:rPr lang="en-US" sz="1800" dirty="0" err="1"/>
              <a:t>pop_front</a:t>
            </a:r>
            <a:r>
              <a:rPr lang="en-US" sz="1800" dirty="0"/>
              <a:t>(), front()</a:t>
            </a:r>
          </a:p>
          <a:p>
            <a:pPr lvl="2" eaLnBrk="1" hangingPunct="1"/>
            <a:r>
              <a:rPr lang="en-US" sz="1800" dirty="0" err="1"/>
              <a:t>push_back</a:t>
            </a:r>
            <a:r>
              <a:rPr lang="en-US" sz="1800" dirty="0"/>
              <a:t>(t), </a:t>
            </a:r>
            <a:r>
              <a:rPr lang="en-US" sz="1800" dirty="0" err="1"/>
              <a:t>pop_back</a:t>
            </a:r>
            <a:r>
              <a:rPr lang="en-US" sz="1800" dirty="0"/>
              <a:t>(), back()</a:t>
            </a:r>
          </a:p>
          <a:p>
            <a:pPr lvl="1" eaLnBrk="1" hangingPunct="1"/>
            <a:r>
              <a:rPr lang="en-US" dirty="0"/>
              <a:t>O(size()) space</a:t>
            </a:r>
          </a:p>
          <a:p>
            <a:pPr lvl="1" eaLnBrk="1" hangingPunct="1"/>
            <a:r>
              <a:rPr lang="en-US" dirty="0"/>
              <a:t>O(1) time and space for </a:t>
            </a:r>
            <a:r>
              <a:rPr lang="en-US" dirty="0" err="1"/>
              <a:t>iterator</a:t>
            </a:r>
            <a:r>
              <a:rPr lang="en-US" dirty="0"/>
              <a:t> operations </a:t>
            </a:r>
          </a:p>
          <a:p>
            <a:pPr lvl="1" eaLnBrk="1" hangingPunct="1"/>
            <a:endParaRPr lang="en-US" dirty="0">
              <a:solidFill>
                <a:srgbClr val="3333FF"/>
              </a:solidFill>
            </a:endParaRPr>
          </a:p>
          <a:p>
            <a:pPr lvl="1" eaLnBrk="1" hangingPunct="1"/>
            <a:r>
              <a:rPr lang="en-US" dirty="0">
                <a:solidFill>
                  <a:srgbClr val="3333FF"/>
                </a:solidFill>
              </a:rPr>
              <a:t>Random access </a:t>
            </a:r>
            <a:r>
              <a:rPr lang="en-US" dirty="0" err="1">
                <a:solidFill>
                  <a:srgbClr val="3333FF"/>
                </a:solidFill>
              </a:rPr>
              <a:t>iterator</a:t>
            </a:r>
            <a:r>
              <a:rPr lang="en-US" dirty="0">
                <a:solidFill>
                  <a:srgbClr val="3333FF"/>
                </a:solidFill>
              </a:rPr>
              <a:t> (for typical array-based implementation)</a:t>
            </a:r>
            <a:endParaRPr lang="en-US" dirty="0"/>
          </a:p>
          <a:p>
            <a:pPr lvl="2" eaLnBrk="1" hangingPunct="1"/>
            <a:r>
              <a:rPr lang="en-US" sz="1800" dirty="0"/>
              <a:t>Bracket operator ([ ]), also known as </a:t>
            </a:r>
          </a:p>
          <a:p>
            <a:pPr lvl="2" eaLnBrk="1" hangingPunct="1"/>
            <a:r>
              <a:rPr lang="en-US" sz="1800" dirty="0"/>
              <a:t>Pointer arithmetic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B857CE-989B-45DF-B807-655CCE8249BE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(3)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Helper functions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&lt;T&gt;::valid()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(index &gt;=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-&gt;size())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&lt;T&gt;::operator[] (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i</a:t>
            </a:r>
            <a:r>
              <a:rPr lang="en-US" sz="1200" b="1" dirty="0">
                <a:solidFill>
                  <a:srgbClr val="0000FF"/>
                </a:solidFill>
              </a:rPr>
              <a:t>) const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(!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) { // error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-&gt;operator[](index + </a:t>
            </a:r>
            <a:r>
              <a:rPr lang="en-US" sz="1200" b="1" dirty="0" err="1">
                <a:solidFill>
                  <a:schemeClr val="tx1"/>
                </a:solidFill>
              </a:rPr>
              <a:t>i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2BC3D7-2945-4DB9-A6AF-220A1E918F3C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(4)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Helper functions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&lt;T&gt;::retrieve()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== </a:t>
            </a:r>
            <a:r>
              <a:rPr lang="en-US" sz="1200" b="1" dirty="0" err="1">
                <a:solidFill>
                  <a:schemeClr val="tx1"/>
                </a:solidFill>
              </a:rPr>
              <a:t>nullptr</a:t>
            </a:r>
            <a:r>
              <a:rPr lang="en-US" sz="1200" b="1" dirty="0">
                <a:solidFill>
                  <a:schemeClr val="tx1"/>
                </a:solidFill>
              </a:rPr>
              <a:t>) { // error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-&gt;size() == 0) { // error 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-&gt;operator[](index);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T&amp;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&lt;T&gt;::operator* ()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check for validity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-&gt;operator[](index);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5F9573-93B4-4A29-9271-4A45784F49E4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(5)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Comparators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&lt;T&gt;::operator==(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I2)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!= I2.Qptr)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(index != I2.index) return 0;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1;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&lt;T&gt;::operator!=(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I2)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!(*this == I2);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15A730-E7DD-4F50-A767-E06A36F27BE3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(6)</a:t>
            </a: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Assignment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&lt;T&gt;::operator=(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&amp; I)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(this != &amp;I)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Qptr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I.Qptr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index = </a:t>
            </a:r>
            <a:r>
              <a:rPr lang="en-US" sz="1200" b="1" dirty="0" err="1">
                <a:solidFill>
                  <a:schemeClr val="tx1"/>
                </a:solidFill>
              </a:rPr>
              <a:t>I.index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A1ACBB-8F2D-44DA-B8A7-4EC1BBA79D5B}" type="slidenum">
              <a:rPr lang="en-US"/>
              <a:pPr>
                <a:defRPr/>
              </a:pPr>
              <a:t>44</a:t>
            </a:fld>
            <a:endParaRPr lang="en-US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(7)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&lt;T&gt;::operator++()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prefix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++index;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&lt;T&gt;::operator++(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postfix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I(*this);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operator ++();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6F0EE-1A78-45EF-BFCC-6D039F04D63B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(8)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&lt;T&gt;::operator--()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prefix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--index;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&lt;T&gt;::operator--(</a:t>
            </a:r>
            <a:r>
              <a:rPr lang="en-US" sz="1200" b="1" dirty="0" err="1">
                <a:solidFill>
                  <a:srgbClr val="0000FF"/>
                </a:solidFill>
              </a:rPr>
              <a:t>int</a:t>
            </a:r>
            <a:r>
              <a:rPr lang="en-US" sz="1200" b="1" dirty="0">
                <a:solidFill>
                  <a:srgbClr val="0000FF"/>
                </a:solidFill>
              </a:rPr>
              <a:t>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postfix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I(*this);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operator --();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E97A87B-B5C8-45D7-8947-0AADA82D03A1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(9)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rgbClr val="0000FF"/>
                </a:solidFill>
              </a:rPr>
              <a:t>long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I2)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return the distance between the two iterators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index – I2.index;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&lt;T&gt;::operator+(long n)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// advance the iterator by n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DequeIterator</a:t>
            </a:r>
            <a:r>
              <a:rPr lang="en-US" sz="1200" b="1" dirty="0">
                <a:solidFill>
                  <a:schemeClr val="tx1"/>
                </a:solidFill>
              </a:rPr>
              <a:t>&lt;T&gt; I(*this);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I += n;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DC1C0-62F6-4EE4-A105-7A510DECA5AD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/>
              <a:t>Implementing DequeIterator&lt;T&gt; (10)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Various operators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&lt;T&gt;::operator+=(long n)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+= n;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T&gt;</a:t>
            </a:r>
          </a:p>
          <a:p>
            <a:pPr eaLnBrk="1" hangingPunct="1">
              <a:buFontTx/>
              <a:buNone/>
            </a:pP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&lt;T&gt;&amp; </a:t>
            </a:r>
            <a:r>
              <a:rPr lang="en-US" sz="1200" b="1" dirty="0" err="1">
                <a:solidFill>
                  <a:srgbClr val="0000FF"/>
                </a:solidFill>
              </a:rPr>
              <a:t>DequeIterator</a:t>
            </a:r>
            <a:r>
              <a:rPr lang="en-US" sz="1200" b="1" dirty="0">
                <a:solidFill>
                  <a:srgbClr val="0000FF"/>
                </a:solidFill>
              </a:rPr>
              <a:t>&lt;T&gt;::operator-=(long n) </a:t>
            </a: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index -= n;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*this;</a:t>
            </a:r>
          </a:p>
          <a:p>
            <a:pPr eaLnBrk="1" hangingPunct="1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  <a:p>
            <a:pPr eaLnBrk="1" hangingPunct="1">
              <a:buFontTx/>
              <a:buNone/>
            </a:pPr>
            <a:endParaRPr lang="en-US" sz="1200" b="1" dirty="0">
              <a:solidFill>
                <a:srgbClr val="0000FF"/>
              </a:solidFill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BA1B14-4FA4-46E8-A893-A68BF0385D1B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Chapter 4 Trees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641FF8-920A-4F88-8A33-D635822BEC7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solidFill>
                  <a:schemeClr val="accent2"/>
                </a:solidFill>
              </a:rPr>
              <a:t>Deque&lt;T&gt;</a:t>
            </a:r>
            <a:r>
              <a:rPr lang="en-US"/>
              <a:t> Implementation Plan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1800"/>
              <a:t>Circular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Protected array 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content</a:t>
            </a:r>
            <a:r>
              <a:rPr lang="en-US" sz="1800"/>
              <a:t> of size </a:t>
            </a:r>
            <a:r>
              <a:rPr lang="en-US" sz="1800" b="1">
                <a:solidFill>
                  <a:srgbClr val="0000FF"/>
                </a:solidFill>
                <a:latin typeface="Courier New" pitchFamily="49" charset="0"/>
              </a:rPr>
              <a:t>content_size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Content wraps around the end of the array to the beginning.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Illusion:  </a:t>
            </a:r>
            <a:r>
              <a:rPr lang="en-US" sz="1800" b="1">
                <a:latin typeface="Courier New" pitchFamily="49" charset="0"/>
              </a:rPr>
              <a:t>content[content_size] == content[0]</a:t>
            </a:r>
            <a:endParaRPr lang="en-US" sz="1800" b="1"/>
          </a:p>
          <a:p>
            <a:pPr eaLnBrk="1" hangingPunct="1">
              <a:lnSpc>
                <a:spcPct val="90000"/>
              </a:lnSpc>
            </a:pPr>
            <a:r>
              <a:rPr lang="en-US" sz="2000"/>
              <a:t>Relative Indexing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Protected integers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b="1">
                <a:latin typeface="Courier New" pitchFamily="49" charset="0"/>
              </a:rPr>
              <a:t>begin</a:t>
            </a:r>
            <a:r>
              <a:rPr lang="en-US" sz="1600"/>
              <a:t>, </a:t>
            </a:r>
            <a:r>
              <a:rPr lang="en-US" sz="1600" b="1">
                <a:latin typeface="Courier New" pitchFamily="49" charset="0"/>
              </a:rPr>
              <a:t>end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Bracket [] Operator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/>
              <a:t>Similar to Vector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/>
              <a:t>Element position relative to </a:t>
            </a:r>
            <a:r>
              <a:rPr lang="en-US" sz="1600" b="1">
                <a:latin typeface="Courier New" pitchFamily="49" charset="0"/>
              </a:rPr>
              <a:t>begin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/>
              <a:t>Front element is </a:t>
            </a:r>
            <a:r>
              <a:rPr lang="en-US" sz="1600" b="1">
                <a:latin typeface="Courier New" pitchFamily="49" charset="0"/>
              </a:rPr>
              <a:t>content[begin]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/>
              <a:t>Back element is </a:t>
            </a:r>
            <a:r>
              <a:rPr lang="en-US" sz="1600" b="1">
                <a:latin typeface="Courier New" pitchFamily="49" charset="0"/>
              </a:rPr>
              <a:t>content[end – 1]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/>
              <a:t>Size is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z="1800" b="1">
                <a:latin typeface="Courier New" pitchFamily="49" charset="0"/>
              </a:rPr>
              <a:t>(end – begin + content_size) % content_size</a:t>
            </a:r>
          </a:p>
          <a:p>
            <a:pPr eaLnBrk="1" hangingPunct="1">
              <a:lnSpc>
                <a:spcPct val="90000"/>
              </a:lnSpc>
            </a:pPr>
            <a:endParaRPr lang="en-US"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B0689-DE4B-433A-A13E-D07A4595AAED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>
                <a:solidFill>
                  <a:schemeClr val="accent2"/>
                </a:solidFill>
              </a:rPr>
              <a:t>Deque&lt;T&gt;::iterator </a:t>
            </a:r>
            <a:r>
              <a:rPr lang="en-US" sz="2400"/>
              <a:t>Implementation Plan</a:t>
            </a:r>
          </a:p>
        </p:txBody>
      </p:sp>
      <p:sp>
        <p:nvSpPr>
          <p:cNvPr id="7172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49325" y="1408113"/>
            <a:ext cx="6981825" cy="3695700"/>
          </a:xfrm>
        </p:spPr>
        <p:txBody>
          <a:bodyPr/>
          <a:lstStyle/>
          <a:p>
            <a:pPr eaLnBrk="1" hangingPunct="1"/>
            <a:r>
              <a:rPr lang="en-US" sz="2000" dirty="0"/>
              <a:t>Public interface</a:t>
            </a:r>
          </a:p>
          <a:p>
            <a:pPr lvl="1" eaLnBrk="1" hangingPunct="1"/>
            <a:r>
              <a:rPr lang="en-US" sz="1800" dirty="0"/>
              <a:t>Start with the public interface like that of List&lt;T&gt;::</a:t>
            </a:r>
            <a:r>
              <a:rPr lang="en-US" sz="1800" dirty="0" err="1"/>
              <a:t>iterator</a:t>
            </a:r>
            <a:endParaRPr lang="en-US" sz="1800" dirty="0"/>
          </a:p>
          <a:p>
            <a:pPr lvl="2" eaLnBrk="1" hangingPunct="1"/>
            <a:r>
              <a:rPr lang="en-US" sz="1800" dirty="0"/>
              <a:t>i.e. like the </a:t>
            </a:r>
            <a:r>
              <a:rPr lang="en-US" sz="1800" dirty="0" err="1"/>
              <a:t>iterator</a:t>
            </a:r>
            <a:r>
              <a:rPr lang="en-US" sz="1800" dirty="0"/>
              <a:t> for vector or linked list</a:t>
            </a:r>
          </a:p>
          <a:p>
            <a:pPr lvl="1" eaLnBrk="1" hangingPunct="1"/>
            <a:r>
              <a:rPr lang="en-US" sz="1800" dirty="0"/>
              <a:t>Add bracket operator</a:t>
            </a:r>
          </a:p>
          <a:p>
            <a:pPr eaLnBrk="1" hangingPunct="1"/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4AA6DD-0DEA-4C7A-9987-2FD8B9B4D481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Deque&lt;T&gt; D Illustrated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D.empty() == true</a:t>
            </a:r>
          </a:p>
        </p:txBody>
      </p:sp>
      <p:graphicFrame>
        <p:nvGraphicFramePr>
          <p:cNvPr id="550916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226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8231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8232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27" name="Group 36"/>
          <p:cNvGrpSpPr>
            <a:grpSpLocks/>
          </p:cNvGrpSpPr>
          <p:nvPr/>
        </p:nvGrpSpPr>
        <p:grpSpPr bwMode="auto">
          <a:xfrm>
            <a:off x="2606675" y="5999163"/>
            <a:ext cx="593725" cy="630237"/>
            <a:chOff x="1632" y="3648"/>
            <a:chExt cx="374" cy="397"/>
          </a:xfrm>
        </p:grpSpPr>
        <p:sp>
          <p:nvSpPr>
            <p:cNvPr id="8229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8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9F6358-E96B-4105-ABCC-8BF31AB552BE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(2)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D.push_back(‘M’)</a:t>
            </a:r>
          </a:p>
        </p:txBody>
      </p:sp>
      <p:graphicFrame>
        <p:nvGraphicFramePr>
          <p:cNvPr id="551940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9250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9255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9256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51" name="Group 36"/>
          <p:cNvGrpSpPr>
            <a:grpSpLocks/>
          </p:cNvGrpSpPr>
          <p:nvPr/>
        </p:nvGrpSpPr>
        <p:grpSpPr bwMode="auto">
          <a:xfrm>
            <a:off x="3352800" y="5999163"/>
            <a:ext cx="593725" cy="630237"/>
            <a:chOff x="1632" y="3648"/>
            <a:chExt cx="374" cy="397"/>
          </a:xfrm>
        </p:grpSpPr>
        <p:sp>
          <p:nvSpPr>
            <p:cNvPr id="9253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2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78A4D-3749-4B41-98DF-42A80BF458C5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Deque&lt;char&gt; D Illustrated (3)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>
                <a:latin typeface="Courier New" pitchFamily="49" charset="0"/>
              </a:rPr>
              <a:t>content_size = 8</a:t>
            </a:r>
          </a:p>
          <a:p>
            <a:pPr eaLnBrk="1" hangingPunct="1"/>
            <a:r>
              <a:rPr lang="en-US" b="1">
                <a:latin typeface="Courier New" pitchFamily="49" charset="0"/>
              </a:rPr>
              <a:t>D.push_back(‘e’)</a:t>
            </a:r>
          </a:p>
        </p:txBody>
      </p:sp>
      <p:graphicFrame>
        <p:nvGraphicFramePr>
          <p:cNvPr id="552964" name="Group 4"/>
          <p:cNvGraphicFramePr>
            <a:graphicFrameLocks noGrp="1"/>
          </p:cNvGraphicFramePr>
          <p:nvPr>
            <p:ph idx="4294967295"/>
          </p:nvPr>
        </p:nvGraphicFramePr>
        <p:xfrm>
          <a:off x="2743200" y="4033838"/>
          <a:ext cx="5319713" cy="904876"/>
        </p:xfrm>
        <a:graphic>
          <a:graphicData uri="http://schemas.openxmlformats.org/drawingml/2006/table">
            <a:tbl>
              <a:tblPr/>
              <a:tblGrid>
                <a:gridCol w="6651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35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651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6516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0274" name="Group 33"/>
          <p:cNvGrpSpPr>
            <a:grpSpLocks/>
          </p:cNvGrpSpPr>
          <p:nvPr/>
        </p:nvGrpSpPr>
        <p:grpSpPr bwMode="auto">
          <a:xfrm>
            <a:off x="2409825" y="5160963"/>
            <a:ext cx="866775" cy="630237"/>
            <a:chOff x="1518" y="3120"/>
            <a:chExt cx="546" cy="397"/>
          </a:xfrm>
        </p:grpSpPr>
        <p:sp>
          <p:nvSpPr>
            <p:cNvPr id="10279" name="Text Box 34"/>
            <p:cNvSpPr txBox="1">
              <a:spLocks noChangeArrowheads="1"/>
            </p:cNvSpPr>
            <p:nvPr/>
          </p:nvSpPr>
          <p:spPr bwMode="auto">
            <a:xfrm>
              <a:off x="1518" y="3286"/>
              <a:ext cx="54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begin</a:t>
              </a:r>
            </a:p>
          </p:txBody>
        </p:sp>
        <p:sp>
          <p:nvSpPr>
            <p:cNvPr id="10280" name="Line 35"/>
            <p:cNvSpPr>
              <a:spLocks noChangeShapeType="1"/>
            </p:cNvSpPr>
            <p:nvPr/>
          </p:nvSpPr>
          <p:spPr bwMode="auto">
            <a:xfrm flipV="1">
              <a:off x="1787" y="312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75" name="Group 36"/>
          <p:cNvGrpSpPr>
            <a:grpSpLocks/>
          </p:cNvGrpSpPr>
          <p:nvPr/>
        </p:nvGrpSpPr>
        <p:grpSpPr bwMode="auto">
          <a:xfrm>
            <a:off x="4130675" y="5999163"/>
            <a:ext cx="593725" cy="630237"/>
            <a:chOff x="1632" y="3648"/>
            <a:chExt cx="374" cy="397"/>
          </a:xfrm>
        </p:grpSpPr>
        <p:sp>
          <p:nvSpPr>
            <p:cNvPr id="10277" name="Text Box 37"/>
            <p:cNvSpPr txBox="1">
              <a:spLocks noChangeArrowheads="1"/>
            </p:cNvSpPr>
            <p:nvPr/>
          </p:nvSpPr>
          <p:spPr bwMode="auto">
            <a:xfrm>
              <a:off x="1632" y="3814"/>
              <a:ext cx="37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en-US" sz="1800" b="1">
                  <a:latin typeface="Courier New" pitchFamily="49" charset="0"/>
                </a:rPr>
                <a:t>end</a:t>
              </a:r>
            </a:p>
          </p:txBody>
        </p:sp>
        <p:sp>
          <p:nvSpPr>
            <p:cNvPr id="10278" name="Line 38"/>
            <p:cNvSpPr>
              <a:spLocks noChangeShapeType="1"/>
            </p:cNvSpPr>
            <p:nvPr/>
          </p:nvSpPr>
          <p:spPr bwMode="auto">
            <a:xfrm flipV="1">
              <a:off x="1806" y="3648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76" name="Text Box 39"/>
          <p:cNvSpPr txBox="1">
            <a:spLocks noChangeArrowheads="1"/>
          </p:cNvSpPr>
          <p:nvPr/>
        </p:nvSpPr>
        <p:spPr bwMode="auto">
          <a:xfrm>
            <a:off x="1066800" y="4398963"/>
            <a:ext cx="11398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b="1">
                <a:latin typeface="Courier New" pitchFamily="49" charset="0"/>
              </a:rPr>
              <a:t>content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4387</Words>
  <Application>Microsoft Office PowerPoint</Application>
  <PresentationFormat>On-screen Show (4:3)</PresentationFormat>
  <Paragraphs>855</Paragraphs>
  <Slides>48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Arial</vt:lpstr>
      <vt:lpstr>Arial Narrow</vt:lpstr>
      <vt:lpstr>Courier New</vt:lpstr>
      <vt:lpstr>Times New Roman</vt:lpstr>
      <vt:lpstr>class_simple</vt:lpstr>
      <vt:lpstr>Generic Positional Containers and  Double-Ended Queues</vt:lpstr>
      <vt:lpstr>Generic Positional Container</vt:lpstr>
      <vt:lpstr>Double-Ended Queue</vt:lpstr>
      <vt:lpstr>Specifying Deque&lt;T&gt;</vt:lpstr>
      <vt:lpstr>Deque&lt;T&gt; Implementation Plan</vt:lpstr>
      <vt:lpstr>Deque&lt;T&gt;::iterator Implementation Plan</vt:lpstr>
      <vt:lpstr>Deque&lt;T&gt; D Illustrated</vt:lpstr>
      <vt:lpstr>Deque&lt;char&gt; D Illustrated (2)</vt:lpstr>
      <vt:lpstr>Deque&lt;char&gt; D Illustrated (3)</vt:lpstr>
      <vt:lpstr>Deque&lt;char&gt; D Illustrated (4)</vt:lpstr>
      <vt:lpstr>Deque&lt;char&gt; D Illustrated (5)</vt:lpstr>
      <vt:lpstr>Deque&lt;char&gt; D Illustrated (6)</vt:lpstr>
      <vt:lpstr>Deque&lt;char&gt; D Illustrated (7)</vt:lpstr>
      <vt:lpstr>Deque&lt;char&gt; D Illustrated (8)</vt:lpstr>
      <vt:lpstr>Deque&lt;char&gt; D Illustrated (9)</vt:lpstr>
      <vt:lpstr>Deque&lt;char&gt; D Illustrated (10)</vt:lpstr>
      <vt:lpstr>Deque&lt;char&gt; D Illustrated (11)</vt:lpstr>
      <vt:lpstr>Deque&lt;char&gt; D Illustrated (12)</vt:lpstr>
      <vt:lpstr>Deque&lt;char&gt; D Illustrated (13)</vt:lpstr>
      <vt:lpstr>Defining Deque&lt;T&gt;</vt:lpstr>
      <vt:lpstr>Defining Deque&lt;T&gt; (2)</vt:lpstr>
      <vt:lpstr>Defining Deque&lt;T&gt; (3)</vt:lpstr>
      <vt:lpstr>Defining DequeIterator&lt;T&gt;</vt:lpstr>
      <vt:lpstr>Defining DequeIterator&lt;T&gt; (2)</vt:lpstr>
      <vt:lpstr>Defining DequeIterator&lt;T&gt; (3)</vt:lpstr>
      <vt:lpstr>Defining DequeIterator&lt;T&gt; (3)</vt:lpstr>
      <vt:lpstr>Implementing Deque&lt;T&gt;</vt:lpstr>
      <vt:lpstr>Implementing Deque&lt;T&gt; (2)</vt:lpstr>
      <vt:lpstr>Implementing Deque&lt;T&gt; (3)</vt:lpstr>
      <vt:lpstr>Implementing Deque&lt;T&gt; (4)</vt:lpstr>
      <vt:lpstr>Implementing Deque&lt;T&gt; (5)</vt:lpstr>
      <vt:lpstr>Implementing Deque&lt;T&gt; (6)</vt:lpstr>
      <vt:lpstr>Implementing Deque&lt;T&gt; (7)</vt:lpstr>
      <vt:lpstr>Implementing Deque&lt;T&gt; (8)</vt:lpstr>
      <vt:lpstr>Implementing Deque&lt;T&gt; (9)</vt:lpstr>
      <vt:lpstr>Implementing Deque&lt;T&gt; (10)</vt:lpstr>
      <vt:lpstr>Implementing Deque&lt;T&gt; (11)</vt:lpstr>
      <vt:lpstr>Implementing DequeIterator&lt;T&gt;</vt:lpstr>
      <vt:lpstr>Implementing DequeIterator&lt;T&gt; (2)</vt:lpstr>
      <vt:lpstr>Implementing DequeIterator&lt;T&gt; (3)</vt:lpstr>
      <vt:lpstr>Implementing DequeIterator&lt;T&gt; (4)</vt:lpstr>
      <vt:lpstr>Implementing DequeIterator&lt;T&gt; (5)</vt:lpstr>
      <vt:lpstr>Implementing DequeIterator&lt;T&gt; (6)</vt:lpstr>
      <vt:lpstr>Implementing DequeIterator&lt;T&gt; (7)</vt:lpstr>
      <vt:lpstr>Implementing DequeIterator&lt;T&gt; (8)</vt:lpstr>
      <vt:lpstr>Implementing DequeIterator&lt;T&gt; (9)</vt:lpstr>
      <vt:lpstr>Implementing DequeIterator&lt;T&gt; (10)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2015-02-15T20:18:27Z</dcterms:created>
  <dcterms:modified xsi:type="dcterms:W3CDTF">2022-10-05T18:59:33Z</dcterms:modified>
</cp:coreProperties>
</file>