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4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6" r:id="rId9"/>
    <p:sldId id="263" r:id="rId10"/>
    <p:sldId id="277" r:id="rId11"/>
    <p:sldId id="279" r:id="rId12"/>
    <p:sldId id="287" r:id="rId13"/>
    <p:sldId id="291" r:id="rId14"/>
    <p:sldId id="278" r:id="rId15"/>
    <p:sldId id="288" r:id="rId16"/>
    <p:sldId id="264" r:id="rId17"/>
    <p:sldId id="282" r:id="rId18"/>
    <p:sldId id="265" r:id="rId19"/>
    <p:sldId id="280" r:id="rId20"/>
    <p:sldId id="281" r:id="rId21"/>
    <p:sldId id="266" r:id="rId22"/>
    <p:sldId id="289" r:id="rId23"/>
    <p:sldId id="267" r:id="rId24"/>
    <p:sldId id="283" r:id="rId25"/>
    <p:sldId id="284" r:id="rId26"/>
    <p:sldId id="285" r:id="rId2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3333FF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54" autoAdjust="0"/>
    <p:restoredTop sz="92832" autoAdjust="0"/>
  </p:normalViewPr>
  <p:slideViewPr>
    <p:cSldViewPr>
      <p:cViewPr varScale="1">
        <p:scale>
          <a:sx n="68" d="100"/>
          <a:sy n="68" d="100"/>
        </p:scale>
        <p:origin x="-151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6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B5E5F2EB-6D9E-483F-B3FA-54331D049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1997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5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FD06466F-8135-46A7-B61B-62FEDC4A65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4466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4F3F51B-6A0C-459F-B8FB-F7AA936A5EF2}" type="slidenum">
              <a:rPr lang="en-US" altLang="en-US" sz="1300" smtClean="0">
                <a:latin typeface="Arial Narrow" pitchFamily="34" charset="0"/>
              </a:rPr>
              <a:pPr eaLnBrk="1" hangingPunct="1"/>
              <a:t>1</a:t>
            </a:fld>
            <a:endParaRPr lang="en-US" altLang="en-US" sz="1300" smtClean="0">
              <a:latin typeface="Arial Narrow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6DDF855-A51D-4C63-8B74-E7D94C3BA94C}" type="slidenum">
              <a:rPr lang="en-US" altLang="en-US" sz="1300" smtClean="0">
                <a:latin typeface="Arial Narrow" pitchFamily="34" charset="0"/>
              </a:rPr>
              <a:pPr eaLnBrk="1" hangingPunct="1"/>
              <a:t>10</a:t>
            </a:fld>
            <a:endParaRPr lang="en-US" altLang="en-US" sz="1300" smtClean="0">
              <a:latin typeface="Arial Narrow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CD2A227-EB75-47E7-8559-12BA3B5A5821}" type="slidenum">
              <a:rPr lang="en-US" altLang="en-US" sz="1300" smtClean="0">
                <a:latin typeface="Arial Narrow" pitchFamily="34" charset="0"/>
              </a:rPr>
              <a:pPr eaLnBrk="1" hangingPunct="1"/>
              <a:t>11</a:t>
            </a:fld>
            <a:endParaRPr lang="en-US" altLang="en-US" sz="1300" smtClean="0">
              <a:latin typeface="Arial Narrow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8A42508-43FC-4247-9E60-5F8349AB5448}" type="slidenum">
              <a:rPr lang="en-US" altLang="en-US" sz="1300" smtClean="0">
                <a:latin typeface="Arial Narrow" pitchFamily="34" charset="0"/>
              </a:rPr>
              <a:pPr eaLnBrk="1" hangingPunct="1"/>
              <a:t>12</a:t>
            </a:fld>
            <a:endParaRPr lang="en-US" altLang="en-US" sz="1300" smtClean="0">
              <a:latin typeface="Arial Narrow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097995B-7ABF-4C72-8B17-7EC373D96BF9}" type="slidenum">
              <a:rPr lang="en-US" altLang="en-US" sz="1300" smtClean="0">
                <a:latin typeface="Arial Narrow" pitchFamily="34" charset="0"/>
              </a:rPr>
              <a:pPr eaLnBrk="1" hangingPunct="1"/>
              <a:t>14</a:t>
            </a:fld>
            <a:endParaRPr lang="en-US" altLang="en-US" sz="1300" smtClean="0">
              <a:latin typeface="Arial Narrow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D751DD2-45B7-42A6-A734-992645781230}" type="slidenum">
              <a:rPr lang="en-US" altLang="en-US" sz="1300" smtClean="0">
                <a:latin typeface="Arial Narrow" pitchFamily="34" charset="0"/>
              </a:rPr>
              <a:pPr eaLnBrk="1" hangingPunct="1"/>
              <a:t>15</a:t>
            </a:fld>
            <a:endParaRPr lang="en-US" altLang="en-US" sz="1300" smtClean="0">
              <a:latin typeface="Arial Narrow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B4BA304-037B-45EF-ADA9-054F236967CE}" type="slidenum">
              <a:rPr lang="en-US" altLang="en-US" sz="1300" smtClean="0">
                <a:latin typeface="Arial Narrow" pitchFamily="34" charset="0"/>
              </a:rPr>
              <a:pPr eaLnBrk="1" hangingPunct="1"/>
              <a:t>16</a:t>
            </a:fld>
            <a:endParaRPr lang="en-US" altLang="en-US" sz="1300" smtClean="0">
              <a:latin typeface="Arial Narrow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76321B1-A347-4CE2-95D7-2C30F50B1B05}" type="slidenum">
              <a:rPr lang="en-US" altLang="en-US" sz="1300" smtClean="0">
                <a:latin typeface="Arial Narrow" pitchFamily="34" charset="0"/>
              </a:rPr>
              <a:pPr eaLnBrk="1" hangingPunct="1"/>
              <a:t>17</a:t>
            </a:fld>
            <a:endParaRPr lang="en-US" altLang="en-US" sz="1300" smtClean="0">
              <a:latin typeface="Arial Narrow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4792C8-85CF-40E9-89BA-D54A30EC82A4}" type="slidenum">
              <a:rPr lang="en-US" altLang="en-US" sz="1300" smtClean="0">
                <a:latin typeface="Arial Narrow" pitchFamily="34" charset="0"/>
              </a:rPr>
              <a:pPr eaLnBrk="1" hangingPunct="1"/>
              <a:t>18</a:t>
            </a:fld>
            <a:endParaRPr lang="en-US" altLang="en-US" sz="1300" smtClean="0">
              <a:latin typeface="Arial Narrow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FA7AA5E-0F2B-4AAE-BED0-817A1DFA57C0}" type="slidenum">
              <a:rPr lang="en-US" altLang="en-US" sz="1300" smtClean="0">
                <a:latin typeface="Arial Narrow" pitchFamily="34" charset="0"/>
              </a:rPr>
              <a:pPr eaLnBrk="1" hangingPunct="1"/>
              <a:t>19</a:t>
            </a:fld>
            <a:endParaRPr lang="en-US" altLang="en-US" sz="1300" smtClean="0">
              <a:latin typeface="Arial Narrow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72DAA21-34C6-46E7-8EB2-B75382FD724C}" type="slidenum">
              <a:rPr lang="en-US" altLang="en-US" sz="1300" smtClean="0">
                <a:latin typeface="Arial Narrow" pitchFamily="34" charset="0"/>
              </a:rPr>
              <a:pPr eaLnBrk="1" hangingPunct="1"/>
              <a:t>20</a:t>
            </a:fld>
            <a:endParaRPr lang="en-US" altLang="en-US" sz="1300" smtClean="0">
              <a:latin typeface="Arial Narrow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E41D2FD-4A05-4B9F-B3B1-2D84A822C528}" type="slidenum">
              <a:rPr lang="en-US" altLang="en-US" sz="1300" smtClean="0">
                <a:latin typeface="Arial Narrow" pitchFamily="34" charset="0"/>
              </a:rPr>
              <a:pPr eaLnBrk="1" hangingPunct="1"/>
              <a:t>2</a:t>
            </a:fld>
            <a:endParaRPr lang="en-US" altLang="en-US" sz="1300" smtClean="0">
              <a:latin typeface="Arial Narrow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8EF226A-8D9D-4F8C-9038-E5217E1E141F}" type="slidenum">
              <a:rPr lang="en-US" altLang="en-US" sz="1300" smtClean="0">
                <a:latin typeface="Arial Narrow" pitchFamily="34" charset="0"/>
              </a:rPr>
              <a:pPr eaLnBrk="1" hangingPunct="1"/>
              <a:t>21</a:t>
            </a:fld>
            <a:endParaRPr lang="en-US" altLang="en-US" sz="1300" smtClean="0">
              <a:latin typeface="Arial Narrow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40A5EE0-2CD6-4F02-9432-8B52C813AF1F}" type="slidenum">
              <a:rPr lang="en-US" altLang="en-US" sz="1300" smtClean="0">
                <a:latin typeface="Arial Narrow" pitchFamily="34" charset="0"/>
              </a:rPr>
              <a:pPr eaLnBrk="1" hangingPunct="1"/>
              <a:t>23</a:t>
            </a:fld>
            <a:endParaRPr lang="en-US" altLang="en-US" sz="1300" smtClean="0">
              <a:latin typeface="Arial Narrow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17A57FF-E87D-42CC-9538-EA9B833F653B}" type="slidenum">
              <a:rPr lang="en-US" altLang="en-US" sz="1300" smtClean="0">
                <a:latin typeface="Arial Narrow" pitchFamily="34" charset="0"/>
              </a:rPr>
              <a:pPr eaLnBrk="1" hangingPunct="1"/>
              <a:t>24</a:t>
            </a:fld>
            <a:endParaRPr lang="en-US" altLang="en-US" sz="1300" smtClean="0">
              <a:latin typeface="Arial Narrow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8BC9B3E-6293-4B50-8D5C-3D776FD6CFC4}" type="slidenum">
              <a:rPr lang="en-US" altLang="en-US" sz="1300" smtClean="0">
                <a:latin typeface="Arial Narrow" pitchFamily="34" charset="0"/>
              </a:rPr>
              <a:pPr eaLnBrk="1" hangingPunct="1"/>
              <a:t>3</a:t>
            </a:fld>
            <a:endParaRPr lang="en-US" altLang="en-US" sz="1300" smtClean="0">
              <a:latin typeface="Arial Narrow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3F45A93-98E8-4D32-8D6C-8930F7597868}" type="slidenum">
              <a:rPr lang="en-US" altLang="en-US" sz="1300" smtClean="0">
                <a:latin typeface="Arial Narrow" pitchFamily="34" charset="0"/>
              </a:rPr>
              <a:pPr eaLnBrk="1" hangingPunct="1"/>
              <a:t>4</a:t>
            </a:fld>
            <a:endParaRPr lang="en-US" altLang="en-US" sz="1300" smtClean="0">
              <a:latin typeface="Arial Narrow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58B7538-0787-4008-8B49-D1AFDA9B58B0}" type="slidenum">
              <a:rPr lang="en-US" altLang="en-US" sz="1300" smtClean="0">
                <a:latin typeface="Arial Narrow" pitchFamily="34" charset="0"/>
              </a:rPr>
              <a:pPr eaLnBrk="1" hangingPunct="1"/>
              <a:t>5</a:t>
            </a:fld>
            <a:endParaRPr lang="en-US" altLang="en-US" sz="1300" smtClean="0">
              <a:latin typeface="Arial Narrow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C9E0A88-DB00-43F7-A553-10ED29094E07}" type="slidenum">
              <a:rPr lang="en-US" altLang="en-US" sz="1300" smtClean="0">
                <a:latin typeface="Arial Narrow" pitchFamily="34" charset="0"/>
              </a:rPr>
              <a:pPr eaLnBrk="1" hangingPunct="1"/>
              <a:t>6</a:t>
            </a:fld>
            <a:endParaRPr lang="en-US" altLang="en-US" sz="1300" smtClean="0">
              <a:latin typeface="Arial Narrow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A3278C7-CA96-4BB7-B277-A303A7F24504}" type="slidenum">
              <a:rPr lang="en-US" altLang="en-US" sz="1300" smtClean="0">
                <a:latin typeface="Arial Narrow" pitchFamily="34" charset="0"/>
              </a:rPr>
              <a:pPr eaLnBrk="1" hangingPunct="1"/>
              <a:t>7</a:t>
            </a:fld>
            <a:endParaRPr lang="en-US" altLang="en-US" sz="1300" smtClean="0">
              <a:latin typeface="Arial Narrow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51F2432-0E7E-43D8-8420-4313FFABE7CB}" type="slidenum">
              <a:rPr lang="en-US" altLang="en-US" sz="1300" smtClean="0">
                <a:latin typeface="Arial Narrow" pitchFamily="34" charset="0"/>
              </a:rPr>
              <a:pPr eaLnBrk="1" hangingPunct="1"/>
              <a:t>8</a:t>
            </a:fld>
            <a:endParaRPr lang="en-US" altLang="en-US" sz="1300" smtClean="0">
              <a:latin typeface="Arial Narrow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14C20DE-94EA-44CA-9C8A-E0ADEDCE22E6}" type="slidenum">
              <a:rPr lang="en-US" altLang="en-US" sz="1300" smtClean="0">
                <a:latin typeface="Arial Narrow" pitchFamily="34" charset="0"/>
              </a:rPr>
              <a:pPr eaLnBrk="1" hangingPunct="1"/>
              <a:t>9</a:t>
            </a:fld>
            <a:endParaRPr lang="en-US" altLang="en-US" sz="1300" smtClean="0">
              <a:latin typeface="Arial Narrow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7CA4C-3343-4A61-BBE0-81723D86C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268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1D75A-62A2-423E-AB18-7D12042BD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5064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C34A1-C0C6-4C37-97F8-830F78A264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2223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5BA9A-F317-4E1D-8066-DF9D95189C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4835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7022B-F168-4BF3-9A30-AAEA6C98B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439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159AA-3931-4224-8AC5-B7B9CA8390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816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D337C-2DB5-42B7-B6EF-133765E7F1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122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13CE2-C848-4639-9905-7FFD183DB5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2357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C45DE-96CD-4E65-8D66-E9C1045DB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5166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0C969-C751-460F-AA34-B522E441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9449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0648-BEE6-4A00-8FB5-7B3245DC4E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0388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DFD02-D4E9-4548-AABD-11BDDBBA43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3254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3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FF42597E-06BC-474C-B2A8-CA2C5417A9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755AF-F4BD-4763-994B-079CBBB0330D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667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Chapter 1</a:t>
            </a: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C++ Basics Review</a:t>
            </a:r>
            <a:br>
              <a:rPr lang="en-US" altLang="en-US" smtClean="0"/>
            </a:br>
            <a:endParaRPr lang="en-US" altLang="en-US" sz="2000" smtClean="0"/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1066800" y="5257800"/>
            <a:ext cx="4270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FF"/>
                </a:solidFill>
                <a:latin typeface="Arial" charset="0"/>
              </a:rPr>
              <a:t>Reading: Sections 1.4 and 1.5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sz="half" idx="2"/>
          </p:nvPr>
        </p:nvSpPr>
        <p:spPr>
          <a:xfrm>
            <a:off x="4637088" y="1371600"/>
            <a:ext cx="4343400" cy="4724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int main( )</a:t>
            </a:r>
          </a:p>
          <a:p>
            <a:pPr marL="0" indent="0"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{</a:t>
            </a:r>
          </a:p>
          <a:p>
            <a:pPr marL="0" indent="0"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    IntCell *m;</a:t>
            </a:r>
          </a:p>
          <a:p>
            <a:pPr marL="0" indent="0">
              <a:buFontTx/>
              <a:buNone/>
            </a:pPr>
            <a:endParaRPr lang="en-US" altLang="en-US" sz="1600" smtClean="0">
              <a:solidFill>
                <a:srgbClr val="000000"/>
              </a:solidFill>
            </a:endParaRPr>
          </a:p>
          <a:p>
            <a:pPr marL="0" indent="0"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    m = new IntCell{ 0 };</a:t>
            </a:r>
          </a:p>
          <a:p>
            <a:pPr marL="0" indent="0"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    m-&gt;write( 5 );</a:t>
            </a:r>
          </a:p>
          <a:p>
            <a:pPr marL="0" indent="0"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    cout &lt;&lt; "Cell contents: " &lt;&lt; m-&gt;read( ) &lt;&lt; endl;</a:t>
            </a:r>
          </a:p>
          <a:p>
            <a:pPr marL="0" indent="0">
              <a:buFontTx/>
              <a:buNone/>
            </a:pPr>
            <a:endParaRPr lang="en-US" altLang="en-US" sz="1600" smtClean="0">
              <a:solidFill>
                <a:srgbClr val="000000"/>
              </a:solidFill>
            </a:endParaRPr>
          </a:p>
          <a:p>
            <a:pPr marL="0" indent="0"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    delete m;</a:t>
            </a:r>
          </a:p>
          <a:p>
            <a:pPr marL="0" indent="0"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    </a:t>
            </a:r>
          </a:p>
          <a:p>
            <a:pPr marL="0" indent="0"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    return 0;</a:t>
            </a:r>
          </a:p>
          <a:p>
            <a:pPr marL="0" indent="0"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}</a:t>
            </a:r>
          </a:p>
          <a:p>
            <a:pPr marL="0" indent="0">
              <a:buFontTx/>
              <a:buNone/>
            </a:pPr>
            <a:endParaRPr lang="en-US" altLang="en-US" smtClean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B5676B-2285-49F2-80A6-FB21CD6638ED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26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Pointers (contd)</a:t>
            </a:r>
          </a:p>
        </p:txBody>
      </p:sp>
      <p:sp>
        <p:nvSpPr>
          <p:cNvPr id="11269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411288"/>
            <a:ext cx="4419600" cy="5218112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Dynamic object creation</a:t>
            </a:r>
          </a:p>
          <a:p>
            <a:pPr lvl="1" eaLnBrk="1" hangingPunct="1"/>
            <a:r>
              <a:rPr lang="en-US" altLang="en-US" sz="1800" smtClean="0"/>
              <a:t>Using the </a:t>
            </a:r>
            <a:r>
              <a:rPr lang="en-US" altLang="en-US" sz="1800" smtClean="0">
                <a:solidFill>
                  <a:srgbClr val="0000FF"/>
                </a:solidFill>
              </a:rPr>
              <a:t>new </a:t>
            </a:r>
            <a:r>
              <a:rPr lang="en-US" altLang="en-US" sz="1800" smtClean="0"/>
              <a:t>keyword</a:t>
            </a:r>
          </a:p>
          <a:p>
            <a:pPr eaLnBrk="1" hangingPunct="1"/>
            <a:endParaRPr lang="en-US" altLang="en-US" sz="2000" smtClean="0"/>
          </a:p>
          <a:p>
            <a:pPr eaLnBrk="1" hangingPunct="1"/>
            <a:r>
              <a:rPr lang="en-US" altLang="en-US" sz="2000" smtClean="0"/>
              <a:t>Garbage collection</a:t>
            </a:r>
          </a:p>
          <a:p>
            <a:pPr lvl="1" eaLnBrk="1" hangingPunct="1"/>
            <a:r>
              <a:rPr lang="en-US" altLang="en-US" sz="1800" smtClean="0"/>
              <a:t>Objects allocated using </a:t>
            </a:r>
            <a:r>
              <a:rPr lang="en-US" altLang="en-US" sz="1800" smtClean="0">
                <a:solidFill>
                  <a:srgbClr val="0000FF"/>
                </a:solidFill>
              </a:rPr>
              <a:t>new</a:t>
            </a:r>
            <a:r>
              <a:rPr lang="en-US" altLang="en-US" sz="1800" smtClean="0"/>
              <a:t> must be explicitly </a:t>
            </a:r>
            <a:r>
              <a:rPr lang="en-US" altLang="en-US" sz="1800" smtClean="0">
                <a:solidFill>
                  <a:srgbClr val="0000FF"/>
                </a:solidFill>
              </a:rPr>
              <a:t>delete</a:t>
            </a:r>
            <a:r>
              <a:rPr lang="en-US" altLang="en-US" sz="1800" smtClean="0"/>
              <a:t>d.</a:t>
            </a:r>
          </a:p>
          <a:p>
            <a:pPr lvl="1" eaLnBrk="1" hangingPunct="1"/>
            <a:r>
              <a:rPr lang="en-US" altLang="en-US" sz="1800" smtClean="0"/>
              <a:t>Otherwise your program will have </a:t>
            </a:r>
            <a:r>
              <a:rPr lang="en-US" altLang="en-US" sz="1800" smtClean="0">
                <a:solidFill>
                  <a:srgbClr val="0000FF"/>
                </a:solidFill>
              </a:rPr>
              <a:t>memory leaks</a:t>
            </a:r>
          </a:p>
          <a:p>
            <a:pPr lvl="1" eaLnBrk="1" hangingPunct="1"/>
            <a:r>
              <a:rPr lang="en-US" altLang="en-US" sz="1800" smtClean="0"/>
              <a:t>There’s no automatic GC in C++.</a:t>
            </a:r>
          </a:p>
          <a:p>
            <a:pPr lvl="1" eaLnBrk="1" hangingPunct="1"/>
            <a:endParaRPr lang="en-US" altLang="en-US" sz="1800" smtClean="0"/>
          </a:p>
          <a:p>
            <a:pPr eaLnBrk="1" hangingPunct="1"/>
            <a:endParaRPr lang="en-US" altLang="en-US" sz="2000" smtClean="0"/>
          </a:p>
          <a:p>
            <a:pPr eaLnBrk="1" hangingPunct="1"/>
            <a:r>
              <a:rPr lang="en-US" altLang="en-US" sz="2000" smtClean="0"/>
              <a:t>Accessing members of an object</a:t>
            </a:r>
          </a:p>
          <a:p>
            <a:pPr lvl="1" eaLnBrk="1" hangingPunct="1"/>
            <a:r>
              <a:rPr lang="en-US" altLang="en-US" sz="1800" smtClean="0"/>
              <a:t>Use the </a:t>
            </a:r>
            <a:r>
              <a:rPr lang="en-US" altLang="en-US" sz="1800" smtClean="0">
                <a:solidFill>
                  <a:srgbClr val="0000FF"/>
                </a:solidFill>
              </a:rPr>
              <a:t>-&gt;</a:t>
            </a:r>
            <a:r>
              <a:rPr lang="en-US" altLang="en-US" sz="1800" smtClean="0"/>
              <a:t> operator</a:t>
            </a:r>
          </a:p>
          <a:p>
            <a:pPr eaLnBrk="1" hangingPunct="1"/>
            <a:endParaRPr lang="en-US" altLang="en-US" sz="2000" smtClean="0"/>
          </a:p>
          <a:p>
            <a:pPr eaLnBrk="1" hangingPunct="1"/>
            <a:endParaRPr lang="en-US" altLang="en-US" sz="2000" smtClean="0"/>
          </a:p>
          <a:p>
            <a:pPr eaLnBrk="1" hangingPunct="1"/>
            <a:endParaRPr lang="en-US" altLang="en-US" sz="1800" smtClean="0"/>
          </a:p>
        </p:txBody>
      </p:sp>
      <p:sp>
        <p:nvSpPr>
          <p:cNvPr id="11270" name="Text Box 1029"/>
          <p:cNvSpPr txBox="1">
            <a:spLocks noChangeArrowheads="1"/>
          </p:cNvSpPr>
          <p:nvPr/>
        </p:nvSpPr>
        <p:spPr bwMode="auto">
          <a:xfrm>
            <a:off x="5562600" y="1905000"/>
            <a:ext cx="381000" cy="485775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11271" name="Text Box 1030"/>
          <p:cNvSpPr txBox="1">
            <a:spLocks noChangeArrowheads="1"/>
          </p:cNvSpPr>
          <p:nvPr/>
        </p:nvSpPr>
        <p:spPr bwMode="auto">
          <a:xfrm>
            <a:off x="5367338" y="2493963"/>
            <a:ext cx="381000" cy="485775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11272" name="Text Box 1031"/>
          <p:cNvSpPr txBox="1">
            <a:spLocks noChangeArrowheads="1"/>
          </p:cNvSpPr>
          <p:nvPr/>
        </p:nvSpPr>
        <p:spPr bwMode="auto">
          <a:xfrm>
            <a:off x="4953000" y="3886200"/>
            <a:ext cx="533400" cy="485775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11273" name="Text Box 1032"/>
          <p:cNvSpPr txBox="1">
            <a:spLocks noChangeArrowheads="1"/>
          </p:cNvSpPr>
          <p:nvPr/>
        </p:nvSpPr>
        <p:spPr bwMode="auto">
          <a:xfrm>
            <a:off x="7467600" y="3048000"/>
            <a:ext cx="914400" cy="485775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>
              <a:latin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ChangeArrowheads="1"/>
          </p:cNvSpPr>
          <p:nvPr/>
        </p:nvSpPr>
        <p:spPr bwMode="auto">
          <a:xfrm>
            <a:off x="5181600" y="3124200"/>
            <a:ext cx="2362200" cy="457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36378-0EB7-4EA3-9BE2-E386350CDCDB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Reference Variables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Synonyms of objects they reference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smtClean="0"/>
              <a:t>Reference are not pointers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E.g.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600" b="1" smtClean="0">
                <a:latin typeface="Courier New" pitchFamily="49" charset="0"/>
              </a:rPr>
              <a:t>string x = findMax(a);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600" b="1" smtClean="0">
                <a:latin typeface="Courier New" pitchFamily="49" charset="0"/>
              </a:rPr>
              <a:t>string &amp;  y  = x;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600" b="1" smtClean="0">
                <a:latin typeface="Courier New" pitchFamily="49" charset="0"/>
              </a:rPr>
              <a:t>cout &lt;&lt; y &lt;&lt; endl;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Avoid the cost of copying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Can be used for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smtClean="0"/>
              <a:t>Parameter passing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smtClean="0"/>
              <a:t>Local variables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Also used for referencing objects with complex expression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smtClean="0"/>
              <a:t>E.g. </a:t>
            </a:r>
            <a:r>
              <a:rPr lang="en-US" altLang="en-US" sz="1400" b="1" smtClean="0">
                <a:latin typeface="Courier New" pitchFamily="49" charset="0"/>
              </a:rPr>
              <a:t>list&lt;T&gt; &amp; whichList = theLists[ hash(x, theLists.size()) ];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Range-based for loop</a:t>
            </a:r>
          </a:p>
        </p:txBody>
      </p:sp>
      <p:sp>
        <p:nvSpPr>
          <p:cNvPr id="12294" name="TextBox 4"/>
          <p:cNvSpPr txBox="1">
            <a:spLocks noChangeArrowheads="1"/>
          </p:cNvSpPr>
          <p:nvPr/>
        </p:nvSpPr>
        <p:spPr bwMode="auto">
          <a:xfrm>
            <a:off x="5257800" y="3124200"/>
            <a:ext cx="2209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whatever string</a:t>
            </a:r>
          </a:p>
        </p:txBody>
      </p:sp>
      <p:sp>
        <p:nvSpPr>
          <p:cNvPr id="12295" name="TextBox 7"/>
          <p:cNvSpPr txBox="1">
            <a:spLocks noChangeArrowheads="1"/>
          </p:cNvSpPr>
          <p:nvPr/>
        </p:nvSpPr>
        <p:spPr bwMode="auto">
          <a:xfrm>
            <a:off x="5791200" y="2598738"/>
            <a:ext cx="3381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x</a:t>
            </a:r>
          </a:p>
        </p:txBody>
      </p:sp>
      <p:sp>
        <p:nvSpPr>
          <p:cNvPr id="12296" name="TextBox 8"/>
          <p:cNvSpPr txBox="1">
            <a:spLocks noChangeArrowheads="1"/>
          </p:cNvSpPr>
          <p:nvPr/>
        </p:nvSpPr>
        <p:spPr bwMode="auto">
          <a:xfrm>
            <a:off x="6477000" y="2590800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86200" y="5018088"/>
            <a:ext cx="2403475" cy="8318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n-lt"/>
              </a:rPr>
              <a:t>for (auto &amp; x : squares) {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	++x;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Lvalue, Rvalue, and References (C++11)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 smtClean="0"/>
              <a:t>Lvalue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Associated with non-temporary object</a:t>
            </a:r>
          </a:p>
          <a:p>
            <a:pPr lvl="1"/>
            <a:r>
              <a:rPr lang="en-US" altLang="en-US" dirty="0" smtClean="0"/>
              <a:t>string </a:t>
            </a:r>
            <a:r>
              <a:rPr lang="en-US" altLang="en-US" dirty="0" err="1" smtClean="0"/>
              <a:t>str</a:t>
            </a:r>
            <a:r>
              <a:rPr lang="en-US" altLang="en-US" dirty="0" smtClean="0"/>
              <a:t> = “hello”;</a:t>
            </a:r>
          </a:p>
          <a:p>
            <a:pPr lvl="1"/>
            <a:r>
              <a:rPr lang="en-US" altLang="en-US" dirty="0" smtClean="0"/>
              <a:t>string </a:t>
            </a:r>
            <a:r>
              <a:rPr lang="en-US" altLang="en-US" dirty="0" smtClean="0">
                <a:solidFill>
                  <a:srgbClr val="3333FF"/>
                </a:solidFill>
              </a:rPr>
              <a:t>&amp;</a:t>
            </a:r>
            <a:r>
              <a:rPr lang="en-US" altLang="en-US" dirty="0" smtClean="0"/>
              <a:t> str1 = </a:t>
            </a:r>
            <a:r>
              <a:rPr lang="en-US" altLang="en-US" dirty="0" err="1" smtClean="0"/>
              <a:t>str</a:t>
            </a:r>
            <a:r>
              <a:rPr lang="en-US" altLang="en-US" dirty="0" smtClean="0"/>
              <a:t>;</a:t>
            </a:r>
          </a:p>
          <a:p>
            <a:r>
              <a:rPr lang="en-US" altLang="en-US" dirty="0" err="1" smtClean="0"/>
              <a:t>Rvalue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Associated with temporary object that will be destroyed soon</a:t>
            </a:r>
          </a:p>
          <a:p>
            <a:pPr lvl="1"/>
            <a:r>
              <a:rPr lang="en-US" altLang="en-US" dirty="0" smtClean="0"/>
              <a:t>string </a:t>
            </a:r>
            <a:r>
              <a:rPr lang="en-US" altLang="en-US" dirty="0" smtClean="0">
                <a:solidFill>
                  <a:srgbClr val="3333FF"/>
                </a:solidFill>
              </a:rPr>
              <a:t>&amp;&amp;</a:t>
            </a:r>
            <a:r>
              <a:rPr lang="en-US" altLang="en-US" dirty="0" smtClean="0"/>
              <a:t> str2 = “hello”;</a:t>
            </a:r>
          </a:p>
          <a:p>
            <a:r>
              <a:rPr lang="en-US" altLang="en-US" dirty="0" smtClean="0"/>
              <a:t>For the new move syntax in C++11</a:t>
            </a:r>
          </a:p>
          <a:p>
            <a:pPr lvl="1"/>
            <a:r>
              <a:rPr lang="en-US" altLang="en-US" dirty="0" err="1" smtClean="0"/>
              <a:t>Rvalues</a:t>
            </a:r>
            <a:r>
              <a:rPr lang="en-US" altLang="en-US" dirty="0" smtClean="0"/>
              <a:t> can be moved (we do not need the value anyway)</a:t>
            </a:r>
          </a:p>
          <a:p>
            <a:pPr lvl="1"/>
            <a:r>
              <a:rPr lang="en-US" altLang="en-US" dirty="0" err="1" smtClean="0"/>
              <a:t>Lvalues</a:t>
            </a:r>
            <a:r>
              <a:rPr lang="en-US" altLang="en-US" dirty="0" smtClean="0"/>
              <a:t> can only be copied </a:t>
            </a:r>
          </a:p>
          <a:p>
            <a:r>
              <a:rPr lang="en-US" altLang="en-US" dirty="0" smtClean="0"/>
              <a:t>What if you want to change a </a:t>
            </a:r>
            <a:r>
              <a:rPr lang="en-US" altLang="en-US" dirty="0" err="1"/>
              <a:t>L</a:t>
            </a:r>
            <a:r>
              <a:rPr lang="en-US" altLang="en-US" dirty="0" err="1" smtClean="0"/>
              <a:t>value</a:t>
            </a:r>
            <a:r>
              <a:rPr lang="en-US" altLang="en-US" dirty="0" smtClean="0"/>
              <a:t> into </a:t>
            </a:r>
            <a:r>
              <a:rPr lang="en-US" altLang="en-US" dirty="0" err="1"/>
              <a:t>R</a:t>
            </a:r>
            <a:r>
              <a:rPr lang="en-US" altLang="en-US" dirty="0" err="1" smtClean="0"/>
              <a:t>value</a:t>
            </a:r>
            <a:endParaRPr lang="en-US" altLang="en-US" dirty="0" smtClean="0"/>
          </a:p>
          <a:p>
            <a:pPr lvl="1"/>
            <a:r>
              <a:rPr lang="en-US" altLang="en-US" dirty="0" err="1" smtClean="0"/>
              <a:t>Std</a:t>
            </a:r>
            <a:r>
              <a:rPr lang="en-US" altLang="en-US" dirty="0" smtClean="0"/>
              <a:t>::move(</a:t>
            </a:r>
            <a:r>
              <a:rPr lang="en-US" altLang="en-US" dirty="0" err="1" smtClean="0"/>
              <a:t>str</a:t>
            </a:r>
            <a:r>
              <a:rPr lang="en-US" altLang="en-US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B7A1B9-6A95-4CCC-8C18-CADDCBAFC6A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Motivating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67022B-F168-4BF3-9A30-AAEA6C98B0C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609600" y="1371600"/>
            <a:ext cx="8142288" cy="4724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altLang="en-US" sz="1600" b="1" kern="0" dirty="0" smtClean="0">
                <a:solidFill>
                  <a:srgbClr val="000000"/>
                </a:solidFill>
              </a:rPr>
              <a:t>vector&lt;</a:t>
            </a:r>
            <a:r>
              <a:rPr lang="en-US" altLang="en-US" sz="1600" b="1" kern="0" dirty="0" err="1" smtClean="0">
                <a:solidFill>
                  <a:srgbClr val="000000"/>
                </a:solidFill>
              </a:rPr>
              <a:t>int</a:t>
            </a:r>
            <a:r>
              <a:rPr lang="en-US" altLang="en-US" sz="1600" b="1" kern="0" dirty="0">
                <a:solidFill>
                  <a:srgbClr val="000000"/>
                </a:solidFill>
              </a:rPr>
              <a:t>&gt;</a:t>
            </a:r>
            <a:r>
              <a:rPr lang="en-US" altLang="en-US" sz="1600" b="1" kern="0" dirty="0" smtClean="0">
                <a:solidFill>
                  <a:srgbClr val="000000"/>
                </a:solidFill>
              </a:rPr>
              <a:t> </a:t>
            </a:r>
            <a:r>
              <a:rPr lang="en-US" altLang="en-US" sz="1600" b="1" kern="0" dirty="0" err="1" smtClean="0">
                <a:solidFill>
                  <a:srgbClr val="000000"/>
                </a:solidFill>
              </a:rPr>
              <a:t>vector_sum</a:t>
            </a:r>
            <a:r>
              <a:rPr lang="en-US" altLang="en-US" sz="1600" b="1" kern="0" dirty="0" smtClean="0">
                <a:solidFill>
                  <a:srgbClr val="000000"/>
                </a:solidFill>
              </a:rPr>
              <a:t>(</a:t>
            </a:r>
            <a:r>
              <a:rPr lang="en-US" altLang="en-US" sz="1600" b="1" kern="0" dirty="0" err="1" smtClean="0">
                <a:solidFill>
                  <a:srgbClr val="000000"/>
                </a:solidFill>
              </a:rPr>
              <a:t>const</a:t>
            </a:r>
            <a:r>
              <a:rPr lang="en-US" altLang="en-US" sz="1600" b="1" kern="0" dirty="0" smtClean="0">
                <a:solidFill>
                  <a:srgbClr val="000000"/>
                </a:solidFill>
              </a:rPr>
              <a:t> vector&lt;</a:t>
            </a:r>
            <a:r>
              <a:rPr lang="en-US" altLang="en-US" sz="1600" b="1" kern="0" dirty="0" err="1" smtClean="0">
                <a:solidFill>
                  <a:srgbClr val="000000"/>
                </a:solidFill>
              </a:rPr>
              <a:t>int</a:t>
            </a:r>
            <a:r>
              <a:rPr lang="en-US" altLang="en-US" sz="1600" b="1" kern="0" dirty="0" smtClean="0">
                <a:solidFill>
                  <a:srgbClr val="000000"/>
                </a:solidFill>
              </a:rPr>
              <a:t>&gt; &amp; v1, </a:t>
            </a:r>
            <a:r>
              <a:rPr lang="en-US" altLang="en-US" sz="1600" b="1" kern="0" dirty="0" err="1" smtClean="0">
                <a:solidFill>
                  <a:srgbClr val="000000"/>
                </a:solidFill>
              </a:rPr>
              <a:t>const</a:t>
            </a:r>
            <a:r>
              <a:rPr lang="en-US" altLang="en-US" sz="1600" b="1" kern="0" dirty="0" smtClean="0">
                <a:solidFill>
                  <a:srgbClr val="000000"/>
                </a:solidFill>
              </a:rPr>
              <a:t> vector&lt;</a:t>
            </a:r>
            <a:r>
              <a:rPr lang="en-US" altLang="en-US" sz="1600" b="1" kern="0" dirty="0" err="1" smtClean="0">
                <a:solidFill>
                  <a:srgbClr val="000000"/>
                </a:solidFill>
              </a:rPr>
              <a:t>int</a:t>
            </a:r>
            <a:r>
              <a:rPr lang="en-US" altLang="en-US" sz="1600" b="1" kern="0" dirty="0" smtClean="0">
                <a:solidFill>
                  <a:srgbClr val="000000"/>
                </a:solidFill>
              </a:rPr>
              <a:t>&gt;&amp; v2) {</a:t>
            </a:r>
          </a:p>
          <a:p>
            <a:pPr marL="0" indent="0">
              <a:buNone/>
            </a:pPr>
            <a:r>
              <a:rPr lang="en-US" altLang="en-US" sz="1600" b="1" kern="0" dirty="0" smtClean="0">
                <a:solidFill>
                  <a:srgbClr val="000000"/>
                </a:solidFill>
              </a:rPr>
              <a:t>	</a:t>
            </a:r>
            <a:r>
              <a:rPr lang="en-US" altLang="en-US" sz="1600" b="1" kern="0" dirty="0">
                <a:solidFill>
                  <a:srgbClr val="000000"/>
                </a:solidFill>
              </a:rPr>
              <a:t>// assuming v1 and v2 have the same size</a:t>
            </a:r>
          </a:p>
          <a:p>
            <a:pPr marL="0" indent="0">
              <a:buFontTx/>
              <a:buNone/>
            </a:pPr>
            <a:r>
              <a:rPr lang="en-US" altLang="en-US" sz="1600" b="1" kern="0" dirty="0">
                <a:solidFill>
                  <a:srgbClr val="000000"/>
                </a:solidFill>
              </a:rPr>
              <a:t>	</a:t>
            </a:r>
            <a:r>
              <a:rPr lang="en-US" altLang="en-US" sz="1600" b="1" kern="0" dirty="0" smtClean="0">
                <a:solidFill>
                  <a:srgbClr val="000000"/>
                </a:solidFill>
              </a:rPr>
              <a:t>vector&lt;</a:t>
            </a:r>
            <a:r>
              <a:rPr lang="en-US" altLang="en-US" sz="1600" b="1" kern="0" dirty="0" err="1" smtClean="0">
                <a:solidFill>
                  <a:srgbClr val="000000"/>
                </a:solidFill>
              </a:rPr>
              <a:t>int</a:t>
            </a:r>
            <a:r>
              <a:rPr lang="en-US" altLang="en-US" sz="1600" b="1" kern="0" dirty="0" smtClean="0">
                <a:solidFill>
                  <a:srgbClr val="000000"/>
                </a:solidFill>
              </a:rPr>
              <a:t>&gt; v(v1.size());		</a:t>
            </a:r>
            <a:r>
              <a:rPr lang="en-US" altLang="en-US" sz="1600" b="1" kern="0" dirty="0" smtClean="0">
                <a:solidFill>
                  <a:srgbClr val="0000FF"/>
                </a:solidFill>
              </a:rPr>
              <a:t>// temporary vector</a:t>
            </a:r>
          </a:p>
          <a:p>
            <a:pPr marL="0" indent="0">
              <a:buFontTx/>
              <a:buNone/>
            </a:pPr>
            <a:endParaRPr lang="en-US" altLang="en-US" sz="1600" b="1" kern="0" dirty="0">
              <a:solidFill>
                <a:srgbClr val="000000"/>
              </a:solidFill>
            </a:endParaRPr>
          </a:p>
          <a:p>
            <a:pPr marL="0" indent="0">
              <a:buFontTx/>
              <a:buNone/>
            </a:pPr>
            <a:r>
              <a:rPr lang="en-US" altLang="en-US" sz="1600" b="1" kern="0" dirty="0" smtClean="0">
                <a:solidFill>
                  <a:srgbClr val="000000"/>
                </a:solidFill>
              </a:rPr>
              <a:t>	for (auto </a:t>
            </a:r>
            <a:r>
              <a:rPr lang="en-US" altLang="en-US" sz="1600" b="1" kern="0" dirty="0" err="1" smtClean="0">
                <a:solidFill>
                  <a:srgbClr val="000000"/>
                </a:solidFill>
              </a:rPr>
              <a:t>i</a:t>
            </a:r>
            <a:r>
              <a:rPr lang="en-US" altLang="en-US" sz="1600" b="1" kern="0" dirty="0" smtClean="0">
                <a:solidFill>
                  <a:srgbClr val="000000"/>
                </a:solidFill>
              </a:rPr>
              <a:t> = 0; I != v1.size(); ++</a:t>
            </a:r>
            <a:r>
              <a:rPr lang="en-US" altLang="en-US" sz="1600" b="1" kern="0" dirty="0" err="1" smtClean="0">
                <a:solidFill>
                  <a:srgbClr val="000000"/>
                </a:solidFill>
              </a:rPr>
              <a:t>i</a:t>
            </a:r>
            <a:r>
              <a:rPr lang="en-US" altLang="en-US" sz="1600" b="1" kern="0" dirty="0" smtClean="0">
                <a:solidFill>
                  <a:srgbClr val="000000"/>
                </a:solidFill>
              </a:rPr>
              <a:t>) {</a:t>
            </a:r>
          </a:p>
          <a:p>
            <a:pPr marL="0" indent="0">
              <a:buFontTx/>
              <a:buNone/>
            </a:pPr>
            <a:r>
              <a:rPr lang="en-US" altLang="en-US" sz="1600" b="1" kern="0" dirty="0" smtClean="0">
                <a:solidFill>
                  <a:srgbClr val="000000"/>
                </a:solidFill>
              </a:rPr>
              <a:t>		v[</a:t>
            </a:r>
            <a:r>
              <a:rPr lang="en-US" altLang="en-US" sz="1600" b="1" kern="0" dirty="0" err="1" smtClean="0">
                <a:solidFill>
                  <a:srgbClr val="000000"/>
                </a:solidFill>
              </a:rPr>
              <a:t>i</a:t>
            </a:r>
            <a:r>
              <a:rPr lang="en-US" altLang="en-US" sz="1600" b="1" kern="0" dirty="0" smtClean="0">
                <a:solidFill>
                  <a:srgbClr val="000000"/>
                </a:solidFill>
              </a:rPr>
              <a:t>] = v1[</a:t>
            </a:r>
            <a:r>
              <a:rPr lang="en-US" altLang="en-US" sz="1600" b="1" kern="0" dirty="0" err="1" smtClean="0">
                <a:solidFill>
                  <a:srgbClr val="000000"/>
                </a:solidFill>
              </a:rPr>
              <a:t>i</a:t>
            </a:r>
            <a:r>
              <a:rPr lang="en-US" altLang="en-US" sz="1600" b="1" kern="0" dirty="0" smtClean="0">
                <a:solidFill>
                  <a:srgbClr val="000000"/>
                </a:solidFill>
              </a:rPr>
              <a:t>] + v2[</a:t>
            </a:r>
            <a:r>
              <a:rPr lang="en-US" altLang="en-US" sz="1600" b="1" kern="0" dirty="0" err="1" smtClean="0">
                <a:solidFill>
                  <a:srgbClr val="000000"/>
                </a:solidFill>
              </a:rPr>
              <a:t>i</a:t>
            </a:r>
            <a:r>
              <a:rPr lang="en-US" altLang="en-US" sz="1600" b="1" kern="0" dirty="0" smtClean="0">
                <a:solidFill>
                  <a:srgbClr val="000000"/>
                </a:solidFill>
              </a:rPr>
              <a:t>];	</a:t>
            </a:r>
          </a:p>
          <a:p>
            <a:pPr marL="0" indent="0">
              <a:buFontTx/>
              <a:buNone/>
            </a:pPr>
            <a:r>
              <a:rPr lang="en-US" altLang="en-US" sz="1600" b="1" kern="0" dirty="0">
                <a:solidFill>
                  <a:srgbClr val="000000"/>
                </a:solidFill>
              </a:rPr>
              <a:t>	</a:t>
            </a:r>
            <a:r>
              <a:rPr lang="en-US" altLang="en-US" sz="1600" b="1" kern="0" dirty="0" smtClean="0">
                <a:solidFill>
                  <a:srgbClr val="000000"/>
                </a:solidFill>
              </a:rPr>
              <a:t>} </a:t>
            </a:r>
            <a:endParaRPr lang="en-US" altLang="en-US" sz="1600" b="1" kern="0" dirty="0">
              <a:solidFill>
                <a:srgbClr val="000000"/>
              </a:solidFill>
            </a:endParaRPr>
          </a:p>
          <a:p>
            <a:pPr marL="0" indent="0">
              <a:buFontTx/>
              <a:buNone/>
            </a:pPr>
            <a:endParaRPr lang="en-US" altLang="en-US" sz="1600" b="1" kern="0" dirty="0" smtClean="0">
              <a:solidFill>
                <a:srgbClr val="000000"/>
              </a:solidFill>
            </a:endParaRPr>
          </a:p>
          <a:p>
            <a:pPr marL="0" indent="0">
              <a:buFontTx/>
              <a:buNone/>
            </a:pPr>
            <a:r>
              <a:rPr lang="en-US" altLang="en-US" sz="1600" b="1" kern="0" dirty="0">
                <a:solidFill>
                  <a:srgbClr val="000000"/>
                </a:solidFill>
              </a:rPr>
              <a:t>	</a:t>
            </a:r>
            <a:r>
              <a:rPr lang="en-US" altLang="en-US" sz="1600" b="1" kern="0" dirty="0" smtClean="0">
                <a:solidFill>
                  <a:srgbClr val="000000"/>
                </a:solidFill>
              </a:rPr>
              <a:t>return v;</a:t>
            </a:r>
          </a:p>
          <a:p>
            <a:pPr marL="0" indent="0">
              <a:buFontTx/>
              <a:buNone/>
            </a:pPr>
            <a:r>
              <a:rPr lang="en-US" altLang="en-US" sz="1600" b="1" kern="0" dirty="0" smtClean="0">
                <a:solidFill>
                  <a:srgbClr val="000000"/>
                </a:solidFill>
              </a:rPr>
              <a:t>}</a:t>
            </a:r>
          </a:p>
          <a:p>
            <a:pPr marL="0" indent="0">
              <a:buFontTx/>
              <a:buNone/>
            </a:pPr>
            <a:endParaRPr lang="en-US" altLang="en-US" sz="1600" b="1" kern="0" dirty="0">
              <a:solidFill>
                <a:srgbClr val="000000"/>
              </a:solidFill>
            </a:endParaRPr>
          </a:p>
          <a:p>
            <a:pPr marL="0" indent="0">
              <a:buFontTx/>
              <a:buNone/>
            </a:pPr>
            <a:endParaRPr lang="en-US" altLang="en-US" sz="1600" b="1" kern="0" dirty="0" smtClean="0">
              <a:solidFill>
                <a:srgbClr val="000000"/>
              </a:solidFill>
            </a:endParaRPr>
          </a:p>
          <a:p>
            <a:pPr marL="0" indent="0">
              <a:buFontTx/>
              <a:buNone/>
            </a:pPr>
            <a:r>
              <a:rPr lang="en-US" altLang="en-US" sz="1600" b="1" kern="0" dirty="0">
                <a:solidFill>
                  <a:srgbClr val="000000"/>
                </a:solidFill>
              </a:rPr>
              <a:t>v</a:t>
            </a:r>
            <a:r>
              <a:rPr lang="en-US" altLang="en-US" sz="1600" b="1" kern="0" dirty="0" smtClean="0">
                <a:solidFill>
                  <a:srgbClr val="000000"/>
                </a:solidFill>
              </a:rPr>
              <a:t>ector&lt;</a:t>
            </a:r>
            <a:r>
              <a:rPr lang="en-US" altLang="en-US" sz="1600" b="1" kern="0" dirty="0" err="1" smtClean="0">
                <a:solidFill>
                  <a:srgbClr val="000000"/>
                </a:solidFill>
              </a:rPr>
              <a:t>int</a:t>
            </a:r>
            <a:r>
              <a:rPr lang="en-US" altLang="en-US" sz="1600" b="1" kern="0" dirty="0" smtClean="0">
                <a:solidFill>
                  <a:srgbClr val="000000"/>
                </a:solidFill>
              </a:rPr>
              <a:t>&gt; a, b;</a:t>
            </a:r>
          </a:p>
          <a:p>
            <a:pPr marL="0" indent="0">
              <a:buFontTx/>
              <a:buNone/>
            </a:pPr>
            <a:r>
              <a:rPr lang="en-US" altLang="en-US" sz="1600" b="1" kern="0" dirty="0" smtClean="0">
                <a:solidFill>
                  <a:srgbClr val="000000"/>
                </a:solidFill>
              </a:rPr>
              <a:t>….</a:t>
            </a:r>
          </a:p>
          <a:p>
            <a:pPr marL="0" indent="0">
              <a:buFontTx/>
              <a:buNone/>
            </a:pPr>
            <a:r>
              <a:rPr lang="en-US" altLang="en-US" sz="1600" b="1" kern="0" dirty="0">
                <a:solidFill>
                  <a:srgbClr val="000000"/>
                </a:solidFill>
              </a:rPr>
              <a:t>v</a:t>
            </a:r>
            <a:r>
              <a:rPr lang="en-US" altLang="en-US" sz="1600" b="1" kern="0" dirty="0" smtClean="0">
                <a:solidFill>
                  <a:srgbClr val="000000"/>
                </a:solidFill>
              </a:rPr>
              <a:t>ector&lt;</a:t>
            </a:r>
            <a:r>
              <a:rPr lang="en-US" altLang="en-US" sz="1600" b="1" kern="0" dirty="0" err="1" smtClean="0">
                <a:solidFill>
                  <a:srgbClr val="000000"/>
                </a:solidFill>
              </a:rPr>
              <a:t>int</a:t>
            </a:r>
            <a:r>
              <a:rPr lang="en-US" altLang="en-US" sz="1600" b="1" kern="0" dirty="0" smtClean="0">
                <a:solidFill>
                  <a:srgbClr val="000000"/>
                </a:solidFill>
              </a:rPr>
              <a:t>&gt; c = </a:t>
            </a:r>
            <a:r>
              <a:rPr lang="en-US" altLang="en-US" sz="1600" b="1" kern="0" dirty="0" err="1" smtClean="0">
                <a:solidFill>
                  <a:srgbClr val="000000"/>
                </a:solidFill>
              </a:rPr>
              <a:t>vector_sum</a:t>
            </a:r>
            <a:r>
              <a:rPr lang="en-US" altLang="en-US" sz="1600" b="1" kern="0" dirty="0" smtClean="0">
                <a:solidFill>
                  <a:srgbClr val="000000"/>
                </a:solidFill>
              </a:rPr>
              <a:t>(a, b);		</a:t>
            </a:r>
            <a:r>
              <a:rPr lang="en-US" altLang="en-US" sz="1600" b="1" kern="0" dirty="0" smtClean="0">
                <a:solidFill>
                  <a:srgbClr val="0000FF"/>
                </a:solidFill>
              </a:rPr>
              <a:t>// copied to c</a:t>
            </a:r>
          </a:p>
          <a:p>
            <a:pPr marL="0" indent="0"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xmlns="" val="393301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12AD3C-58F4-468F-A611-78DC9697D1BF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Parameter Passing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47609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smtClean="0">
                <a:solidFill>
                  <a:srgbClr val="0000FF"/>
                </a:solidFill>
              </a:rPr>
              <a:t>double avg( const vector&lt;int&gt; &amp; arr, int n, bool &amp; errorFlag);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Call by value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smtClean="0"/>
              <a:t>Copies the value of parameter being passed.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smtClean="0"/>
              <a:t>Called function can modify the parameter, but cannot alter the original variable.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smtClean="0"/>
              <a:t>What happens if the parameter is a large object?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Call by reference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smtClean="0"/>
              <a:t>Used when the function needs to change the value of original argument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smtClean="0"/>
              <a:t>Technically, it is call by lvalue reference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Call by constant reference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smtClean="0"/>
              <a:t>Typically used when 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600" smtClean="0"/>
              <a:t>Should not be changed by the function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600" smtClean="0"/>
              <a:t>parameter is a large object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600" smtClean="0"/>
              <a:t>Using call-by-value would result in large copying overhead.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New Feature in C++11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Call by </a:t>
            </a:r>
            <a:r>
              <a:rPr lang="en-US" dirty="0" err="1" smtClean="0"/>
              <a:t>rvalue</a:t>
            </a:r>
            <a:r>
              <a:rPr lang="en-US" dirty="0" smtClean="0"/>
              <a:t> reference</a:t>
            </a:r>
          </a:p>
          <a:p>
            <a:pPr lvl="1">
              <a:defRPr/>
            </a:pPr>
            <a:r>
              <a:rPr lang="en-US" dirty="0" smtClean="0"/>
              <a:t>Move </a:t>
            </a:r>
            <a:r>
              <a:rPr lang="en-US" dirty="0" err="1" smtClean="0"/>
              <a:t>rvalue</a:t>
            </a:r>
            <a:r>
              <a:rPr lang="en-US" dirty="0" smtClean="0"/>
              <a:t> instead of copy</a:t>
            </a:r>
          </a:p>
          <a:p>
            <a:pPr lvl="1">
              <a:defRPr/>
            </a:pPr>
            <a:r>
              <a:rPr lang="en-US" dirty="0" smtClean="0"/>
              <a:t>Which is normally much more efficient</a:t>
            </a:r>
          </a:p>
          <a:p>
            <a:pPr marL="457200" lvl="1" indent="0">
              <a:buFontTx/>
              <a:buNone/>
              <a:defRPr/>
            </a:pPr>
            <a:endParaRPr lang="en-US" dirty="0" smtClean="0"/>
          </a:p>
          <a:p>
            <a:pPr marL="457200" lvl="1" indent="0">
              <a:buFontTx/>
              <a:buNone/>
              <a:defRPr/>
            </a:pPr>
            <a:r>
              <a:rPr lang="en-US" dirty="0"/>
              <a:t>s</a:t>
            </a:r>
            <a:r>
              <a:rPr lang="en-US" dirty="0" smtClean="0"/>
              <a:t>tring </a:t>
            </a:r>
            <a:r>
              <a:rPr lang="en-US" dirty="0" err="1" smtClean="0"/>
              <a:t>randomItem</a:t>
            </a:r>
            <a:r>
              <a:rPr lang="en-US" dirty="0" smtClean="0"/>
              <a:t>(</a:t>
            </a:r>
            <a:r>
              <a:rPr lang="en-US" dirty="0" err="1" smtClean="0"/>
              <a:t>const</a:t>
            </a:r>
            <a:r>
              <a:rPr lang="en-US" dirty="0" smtClean="0"/>
              <a:t> vector&lt;string&gt; &amp; </a:t>
            </a:r>
            <a:r>
              <a:rPr lang="en-US" dirty="0" err="1" smtClean="0"/>
              <a:t>arr</a:t>
            </a:r>
            <a:r>
              <a:rPr lang="en-US" dirty="0" smtClean="0"/>
              <a:t>); // </a:t>
            </a:r>
            <a:r>
              <a:rPr lang="en-US" dirty="0" err="1" smtClean="0"/>
              <a:t>lvalue</a:t>
            </a:r>
            <a:endParaRPr lang="en-US" dirty="0" smtClean="0"/>
          </a:p>
          <a:p>
            <a:pPr marL="457200" lvl="1" indent="0">
              <a:buFontTx/>
              <a:buNone/>
              <a:defRPr/>
            </a:pPr>
            <a:r>
              <a:rPr lang="en-US" dirty="0"/>
              <a:t>s</a:t>
            </a:r>
            <a:r>
              <a:rPr lang="en-US" dirty="0" smtClean="0"/>
              <a:t>tring </a:t>
            </a:r>
            <a:r>
              <a:rPr lang="en-US" dirty="0" err="1" smtClean="0"/>
              <a:t>randomItem</a:t>
            </a:r>
            <a:r>
              <a:rPr lang="en-US" dirty="0" smtClean="0"/>
              <a:t>(vector&lt;string&gt; &amp;&amp; </a:t>
            </a:r>
            <a:r>
              <a:rPr lang="en-US" dirty="0" err="1" smtClean="0"/>
              <a:t>arr</a:t>
            </a:r>
            <a:r>
              <a:rPr lang="en-US" dirty="0" smtClean="0"/>
              <a:t>); //</a:t>
            </a:r>
            <a:r>
              <a:rPr lang="en-US" dirty="0" err="1" smtClean="0"/>
              <a:t>rvalue</a:t>
            </a:r>
            <a:endParaRPr lang="en-US" dirty="0" smtClean="0"/>
          </a:p>
          <a:p>
            <a:pPr marL="457200" lvl="1" indent="0">
              <a:buFontTx/>
              <a:buNone/>
              <a:defRPr/>
            </a:pPr>
            <a:endParaRPr lang="en-US" dirty="0"/>
          </a:p>
          <a:p>
            <a:pPr marL="457200" lvl="1" indent="0">
              <a:buFontTx/>
              <a:buNone/>
              <a:defRPr/>
            </a:pPr>
            <a:r>
              <a:rPr lang="en-US" dirty="0"/>
              <a:t>v</a:t>
            </a:r>
            <a:r>
              <a:rPr lang="en-US" dirty="0" smtClean="0"/>
              <a:t>ector&lt;string&gt; v{“hello”, “world”};</a:t>
            </a:r>
          </a:p>
          <a:p>
            <a:pPr marL="457200" lvl="1" indent="0">
              <a:buFontTx/>
              <a:buNone/>
              <a:defRPr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</a:t>
            </a:r>
            <a:r>
              <a:rPr lang="en-US" dirty="0" err="1" smtClean="0"/>
              <a:t>randomItem</a:t>
            </a:r>
            <a:r>
              <a:rPr lang="en-US" dirty="0" smtClean="0"/>
              <a:t>(v) &lt;&lt; </a:t>
            </a:r>
            <a:r>
              <a:rPr lang="en-US" dirty="0" err="1" smtClean="0"/>
              <a:t>endl</a:t>
            </a:r>
            <a:r>
              <a:rPr lang="en-US" dirty="0" smtClean="0"/>
              <a:t>;		// </a:t>
            </a:r>
            <a:r>
              <a:rPr lang="en-US" dirty="0" err="1" smtClean="0"/>
              <a:t>lvalue</a:t>
            </a:r>
            <a:endParaRPr lang="en-US" dirty="0" smtClean="0"/>
          </a:p>
          <a:p>
            <a:pPr marL="457200" lvl="1" indent="0">
              <a:buFontTx/>
              <a:buNone/>
              <a:defRPr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</a:t>
            </a:r>
            <a:r>
              <a:rPr lang="en-US" dirty="0" err="1" smtClean="0"/>
              <a:t>randomItem</a:t>
            </a:r>
            <a:r>
              <a:rPr lang="en-US" dirty="0" smtClean="0"/>
              <a:t>({“hello”, “world”}) &lt;&lt; end;	// </a:t>
            </a:r>
            <a:r>
              <a:rPr lang="en-US" dirty="0" err="1" smtClean="0"/>
              <a:t>rvalue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2BB47-0931-418B-84BA-5B7C8B4C63B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6E675-FEBF-4CFF-A128-F7BAFAD3B516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3733800" cy="762000"/>
          </a:xfrm>
        </p:spPr>
        <p:txBody>
          <a:bodyPr/>
          <a:lstStyle/>
          <a:p>
            <a:pPr eaLnBrk="1" hangingPunct="1"/>
            <a:r>
              <a:rPr lang="en-US" altLang="en-US" smtClean="0"/>
              <a:t>Return Passing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95400"/>
            <a:ext cx="3821113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200" smtClean="0"/>
              <a:t> </a:t>
            </a:r>
            <a:r>
              <a:rPr lang="en-US" altLang="en-US" sz="1800" smtClean="0"/>
              <a:t>Return by value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smtClean="0"/>
              <a:t>Makes a copy of the variable returned</a:t>
            </a:r>
          </a:p>
          <a:p>
            <a:pPr eaLnBrk="1" hangingPunct="1">
              <a:lnSpc>
                <a:spcPct val="80000"/>
              </a:lnSpc>
            </a:pPr>
            <a:endParaRPr lang="en-US" altLang="en-US" sz="16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Return by reference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smtClean="0"/>
              <a:t>Return reference of the variable returned</a:t>
            </a:r>
          </a:p>
          <a:p>
            <a:pPr eaLnBrk="1" hangingPunct="1">
              <a:lnSpc>
                <a:spcPct val="80000"/>
              </a:lnSpc>
            </a:pPr>
            <a:endParaRPr lang="en-US" altLang="en-US" sz="16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Return by constant reference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smtClean="0"/>
              <a:t>Return the reference of the variable returned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smtClean="0"/>
              <a:t>Return value cannot be modified by caller.</a:t>
            </a:r>
          </a:p>
          <a:p>
            <a:pPr eaLnBrk="1" hangingPunct="1">
              <a:lnSpc>
                <a:spcPct val="80000"/>
              </a:lnSpc>
            </a:pPr>
            <a:endParaRPr lang="en-US" altLang="en-US" sz="16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For the last two techniques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smtClean="0">
                <a:solidFill>
                  <a:srgbClr val="0000FF"/>
                </a:solidFill>
              </a:rPr>
              <a:t>Lifetime of returned value should extend beyond the function called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160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Note also that return by value can be very efficient in C++11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1600" smtClean="0">
              <a:solidFill>
                <a:srgbClr val="0000FF"/>
              </a:solidFill>
            </a:endParaRPr>
          </a:p>
        </p:txBody>
      </p:sp>
      <p:pic>
        <p:nvPicPr>
          <p:cNvPr id="16389" name="Picture 4" descr="fig01_1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343400" y="457200"/>
            <a:ext cx="4724400" cy="5867400"/>
          </a:xfrm>
          <a:noFill/>
        </p:spPr>
      </p:pic>
      <p:sp>
        <p:nvSpPr>
          <p:cNvPr id="16390" name="Rectangle 7"/>
          <p:cNvSpPr>
            <a:spLocks noChangeArrowheads="1"/>
          </p:cNvSpPr>
          <p:nvPr/>
        </p:nvSpPr>
        <p:spPr bwMode="auto">
          <a:xfrm>
            <a:off x="6858000" y="2590800"/>
            <a:ext cx="1524000" cy="3810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>
                <a:latin typeface="Tahoma" pitchFamily="34" charset="0"/>
                <a:cs typeface="Times New Roman" pitchFamily="18" charset="0"/>
              </a:rPr>
              <a:t>Correct</a:t>
            </a:r>
          </a:p>
        </p:txBody>
      </p:sp>
      <p:sp>
        <p:nvSpPr>
          <p:cNvPr id="16391" name="Rectangle 10"/>
          <p:cNvSpPr>
            <a:spLocks noChangeArrowheads="1"/>
          </p:cNvSpPr>
          <p:nvPr/>
        </p:nvSpPr>
        <p:spPr bwMode="auto">
          <a:xfrm>
            <a:off x="7086600" y="5562600"/>
            <a:ext cx="1524000" cy="6858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>
                <a:latin typeface="Tahoma" pitchFamily="34" charset="0"/>
                <a:cs typeface="Times New Roman" pitchFamily="18" charset="0"/>
              </a:rPr>
              <a:t>Incorrect</a:t>
            </a:r>
          </a:p>
          <a:p>
            <a:pPr algn="ctr" eaLnBrk="1" hangingPunct="1"/>
            <a:r>
              <a:rPr lang="en-US" altLang="en-US">
                <a:latin typeface="Tahoma" pitchFamily="34" charset="0"/>
                <a:cs typeface="Times New Roman" pitchFamily="18" charset="0"/>
              </a:rPr>
              <a:t>Why??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Big Five in C++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Five special functions provided in all C++ classes</a:t>
            </a:r>
          </a:p>
          <a:p>
            <a:pPr lvl="1"/>
            <a:r>
              <a:rPr lang="en-US" altLang="en-US" smtClean="0"/>
              <a:t>Destructor</a:t>
            </a:r>
          </a:p>
          <a:p>
            <a:pPr lvl="1"/>
            <a:r>
              <a:rPr lang="en-US" altLang="en-US" smtClean="0"/>
              <a:t>Copy constructor</a:t>
            </a:r>
          </a:p>
          <a:p>
            <a:pPr lvl="1"/>
            <a:r>
              <a:rPr lang="en-US" altLang="en-US" smtClean="0"/>
              <a:t>Move constructor			// since C++11</a:t>
            </a:r>
          </a:p>
          <a:p>
            <a:pPr lvl="1"/>
            <a:r>
              <a:rPr lang="en-US" altLang="en-US" smtClean="0"/>
              <a:t>Copy assignment operator=</a:t>
            </a:r>
          </a:p>
          <a:p>
            <a:pPr lvl="1"/>
            <a:r>
              <a:rPr lang="en-US" altLang="en-US" smtClean="0"/>
              <a:t>Move assignment operator=	// since C++11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Similarly, a default constructor will be provided by compiler, if no any constructor explicitly defined</a:t>
            </a:r>
          </a:p>
          <a:p>
            <a:pPr lvl="1"/>
            <a:r>
              <a:rPr lang="en-US" altLang="en-US" smtClean="0"/>
              <a:t>This is rare, you normally provide at least a constructor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2FF18C-8672-481E-B178-F3992D11B67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31C99-1BAE-4F85-A7E0-535ED641E6CD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Destructor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848600" cy="1600200"/>
          </a:xfrm>
        </p:spPr>
        <p:txBody>
          <a:bodyPr/>
          <a:lstStyle/>
          <a:p>
            <a:pPr eaLnBrk="1" hangingPunct="1"/>
            <a:r>
              <a:rPr lang="en-US" altLang="en-US" sz="2000" dirty="0" smtClean="0"/>
              <a:t>Called whenever </a:t>
            </a:r>
          </a:p>
          <a:p>
            <a:pPr lvl="1" eaLnBrk="1" hangingPunct="1"/>
            <a:r>
              <a:rPr lang="en-US" altLang="en-US" sz="1800" dirty="0" smtClean="0"/>
              <a:t>Object goes out of scope</a:t>
            </a:r>
          </a:p>
          <a:p>
            <a:pPr lvl="1" eaLnBrk="1" hangingPunct="1"/>
            <a:r>
              <a:rPr lang="en-US" altLang="en-US" sz="1800" dirty="0" smtClean="0">
                <a:solidFill>
                  <a:srgbClr val="0000FF"/>
                </a:solidFill>
              </a:rPr>
              <a:t>delete</a:t>
            </a:r>
            <a:r>
              <a:rPr lang="en-US" altLang="en-US" sz="1800" dirty="0" smtClean="0"/>
              <a:t> called</a:t>
            </a:r>
          </a:p>
          <a:p>
            <a:pPr eaLnBrk="1" hangingPunct="1"/>
            <a:r>
              <a:rPr lang="en-US" altLang="en-US" sz="2000" dirty="0" smtClean="0"/>
              <a:t>Frees up resource allocated for the object</a:t>
            </a:r>
          </a:p>
        </p:txBody>
      </p:sp>
      <p:pic>
        <p:nvPicPr>
          <p:cNvPr id="18437" name="Picture 4" descr="fig01_1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066800" y="3048000"/>
            <a:ext cx="6172200" cy="2874963"/>
          </a:xfr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778F9A-102B-4E93-A599-B70EBAD4E080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Copy and move constructor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82650" y="1295400"/>
            <a:ext cx="7378700" cy="4800600"/>
          </a:xfrm>
        </p:spPr>
        <p:txBody>
          <a:bodyPr/>
          <a:lstStyle/>
          <a:p>
            <a:pPr eaLnBrk="1" hangingPunct="1"/>
            <a:r>
              <a:rPr lang="en-US" altLang="en-US" sz="2000" dirty="0" smtClean="0"/>
              <a:t>Initializes a new object to another of its own type</a:t>
            </a:r>
          </a:p>
          <a:p>
            <a:pPr lvl="1" eaLnBrk="1" hangingPunct="1"/>
            <a:r>
              <a:rPr lang="en-US" altLang="en-US" sz="1600" dirty="0" smtClean="0"/>
              <a:t>Copy constructor if existing one is </a:t>
            </a:r>
            <a:r>
              <a:rPr lang="en-US" altLang="en-US" sz="1600" dirty="0" err="1" smtClean="0"/>
              <a:t>lvalue</a:t>
            </a:r>
            <a:endParaRPr lang="en-US" altLang="en-US" sz="1600" dirty="0" smtClean="0"/>
          </a:p>
          <a:p>
            <a:pPr lvl="1" eaLnBrk="1" hangingPunct="1"/>
            <a:r>
              <a:rPr lang="en-US" altLang="en-US" sz="1600" dirty="0" smtClean="0"/>
              <a:t>Move constructor if existing one is </a:t>
            </a:r>
            <a:r>
              <a:rPr lang="en-US" altLang="en-US" sz="1600" dirty="0" err="1" smtClean="0"/>
              <a:t>rvalue</a:t>
            </a:r>
            <a:endParaRPr lang="en-US" altLang="en-US" sz="1600" dirty="0" smtClean="0"/>
          </a:p>
          <a:p>
            <a:pPr eaLnBrk="1" hangingPunct="1"/>
            <a:r>
              <a:rPr lang="en-US" altLang="en-US" sz="2000" dirty="0" smtClean="0"/>
              <a:t>Invoked during</a:t>
            </a:r>
          </a:p>
          <a:p>
            <a:pPr lvl="1" eaLnBrk="1" hangingPunct="1"/>
            <a:r>
              <a:rPr lang="en-US" altLang="en-US" sz="1800" dirty="0" smtClean="0"/>
              <a:t>Declaration</a:t>
            </a:r>
          </a:p>
          <a:p>
            <a:pPr lvl="2" eaLnBrk="1" hangingPunct="1">
              <a:buFontTx/>
              <a:buNone/>
            </a:pPr>
            <a:r>
              <a:rPr lang="en-US" altLang="en-US" sz="1600" b="1" dirty="0" err="1" smtClean="0">
                <a:latin typeface="Courier" pitchFamily="49" charset="0"/>
              </a:rPr>
              <a:t>IntCell</a:t>
            </a:r>
            <a:r>
              <a:rPr lang="en-US" altLang="en-US" sz="1600" b="1" dirty="0" smtClean="0">
                <a:latin typeface="Courier" pitchFamily="49" charset="0"/>
              </a:rPr>
              <a:t> B = C;</a:t>
            </a:r>
          </a:p>
          <a:p>
            <a:pPr lvl="2" eaLnBrk="1" hangingPunct="1">
              <a:buFontTx/>
              <a:buNone/>
            </a:pPr>
            <a:r>
              <a:rPr lang="en-US" altLang="en-US" sz="1600" b="1" dirty="0" err="1" smtClean="0">
                <a:latin typeface="Courier" pitchFamily="49" charset="0"/>
              </a:rPr>
              <a:t>Intcell</a:t>
            </a:r>
            <a:r>
              <a:rPr lang="en-US" altLang="en-US" sz="1600" b="1" dirty="0" smtClean="0">
                <a:latin typeface="Courier" pitchFamily="49" charset="0"/>
              </a:rPr>
              <a:t> B {C};</a:t>
            </a:r>
            <a:endParaRPr lang="en-US" altLang="en-US" sz="1600" dirty="0" smtClean="0"/>
          </a:p>
          <a:p>
            <a:pPr lvl="1" eaLnBrk="1" hangingPunct="1"/>
            <a:r>
              <a:rPr lang="en-US" altLang="en-US" sz="1800" dirty="0" smtClean="0"/>
              <a:t>Call by value, and return by value</a:t>
            </a:r>
          </a:p>
          <a:p>
            <a:pPr eaLnBrk="1" hangingPunct="1"/>
            <a:r>
              <a:rPr lang="en-US" altLang="en-US" sz="2000" dirty="0" smtClean="0"/>
              <a:t>But not in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1800" b="1" dirty="0" err="1" smtClean="0">
                <a:latin typeface="Courier" pitchFamily="49" charset="0"/>
              </a:rPr>
              <a:t>IntCell</a:t>
            </a:r>
            <a:r>
              <a:rPr lang="en-US" altLang="en-US" sz="1800" b="1" dirty="0" smtClean="0">
                <a:latin typeface="Courier" pitchFamily="49" charset="0"/>
              </a:rPr>
              <a:t> B;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1800" b="1" dirty="0" smtClean="0">
                <a:latin typeface="Courier" pitchFamily="49" charset="0"/>
              </a:rPr>
              <a:t>B = C;</a:t>
            </a:r>
            <a:r>
              <a:rPr lang="en-US" altLang="en-US" sz="1800" dirty="0" smtClean="0"/>
              <a:t> (assignment operator)</a:t>
            </a:r>
          </a:p>
          <a:p>
            <a:pPr eaLnBrk="1" hangingPunct="1"/>
            <a:r>
              <a:rPr lang="en-US" altLang="en-US" sz="2200" dirty="0" smtClean="0"/>
              <a:t>Function signatures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0" y="5334000"/>
            <a:ext cx="2865438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 err="1">
                <a:latin typeface="+mn-lt"/>
              </a:rPr>
              <a:t>IntCell</a:t>
            </a:r>
            <a:r>
              <a:rPr lang="en-US" sz="1800" dirty="0">
                <a:latin typeface="+mn-lt"/>
              </a:rPr>
              <a:t>(</a:t>
            </a:r>
            <a:r>
              <a:rPr lang="en-US" sz="1800" dirty="0" err="1">
                <a:latin typeface="+mn-lt"/>
              </a:rPr>
              <a:t>const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IntCell</a:t>
            </a:r>
            <a:r>
              <a:rPr lang="en-US" sz="1800" dirty="0">
                <a:latin typeface="+mn-lt"/>
              </a:rPr>
              <a:t> &amp;</a:t>
            </a:r>
            <a:r>
              <a:rPr lang="en-US" sz="1800" dirty="0" err="1">
                <a:latin typeface="+mn-lt"/>
              </a:rPr>
              <a:t>rhs</a:t>
            </a:r>
            <a:r>
              <a:rPr lang="en-US" sz="1800" dirty="0">
                <a:latin typeface="+mn-lt"/>
              </a:rPr>
              <a:t>);</a:t>
            </a:r>
          </a:p>
          <a:p>
            <a:pPr>
              <a:defRPr/>
            </a:pPr>
            <a:r>
              <a:rPr lang="en-US" sz="1800" dirty="0" err="1">
                <a:latin typeface="+mn-lt"/>
              </a:rPr>
              <a:t>IntCell</a:t>
            </a:r>
            <a:r>
              <a:rPr lang="en-US" sz="1800" dirty="0">
                <a:latin typeface="+mn-lt"/>
              </a:rPr>
              <a:t>(</a:t>
            </a:r>
            <a:r>
              <a:rPr lang="en-US" sz="1800" dirty="0" err="1">
                <a:latin typeface="+mn-lt"/>
              </a:rPr>
              <a:t>IntCell</a:t>
            </a:r>
            <a:r>
              <a:rPr lang="en-US" sz="1800" dirty="0">
                <a:latin typeface="+mn-lt"/>
              </a:rPr>
              <a:t> &amp;&amp; </a:t>
            </a:r>
            <a:r>
              <a:rPr lang="en-US" sz="1800" dirty="0" err="1">
                <a:latin typeface="+mn-lt"/>
              </a:rPr>
              <a:t>rhs</a:t>
            </a:r>
            <a:r>
              <a:rPr lang="en-US" sz="1800" dirty="0">
                <a:latin typeface="+mn-lt"/>
              </a:rPr>
              <a:t>);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629B9B-E303-4DE0-B080-C19F8018AE68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5" name="Rectangle 1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en-US" smtClean="0"/>
              <a:t>Classes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371600"/>
            <a:ext cx="43434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600" smtClean="0"/>
              <a:t>Defines abstract characteristics of a type of things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smtClean="0"/>
              <a:t>Thing’s characteristics (attributes, properties)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smtClean="0"/>
              <a:t>That it can do (behaviors or methods)</a:t>
            </a:r>
          </a:p>
          <a:p>
            <a:pPr eaLnBrk="1" hangingPunct="1">
              <a:lnSpc>
                <a:spcPct val="80000"/>
              </a:lnSpc>
            </a:pPr>
            <a:endParaRPr lang="en-US" altLang="en-US" sz="1600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smtClean="0"/>
              <a:t>Properties and methods called </a:t>
            </a:r>
            <a:r>
              <a:rPr lang="en-US" altLang="en-US" sz="1400" smtClean="0">
                <a:solidFill>
                  <a:srgbClr val="0000FF"/>
                </a:solidFill>
              </a:rPr>
              <a:t>members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600" smtClean="0"/>
              <a:t>Members can be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smtClean="0"/>
              <a:t>Data/variables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smtClean="0"/>
              <a:t>Functions/Methods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600" smtClean="0"/>
              <a:t>Object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smtClean="0"/>
              <a:t>An instance of class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600" smtClean="0"/>
              <a:t>Information Hiding Labels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smtClean="0"/>
              <a:t>public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smtClean="0"/>
              <a:t>private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smtClean="0"/>
              <a:t>protected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600" smtClean="0"/>
              <a:t>Constructors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smtClean="0"/>
              <a:t>We have two in this example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smtClean="0"/>
              <a:t>Why?</a:t>
            </a:r>
          </a:p>
        </p:txBody>
      </p:sp>
      <p:pic>
        <p:nvPicPr>
          <p:cNvPr id="3077" name="Picture 13" descr="fig01_0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724400" y="1066800"/>
            <a:ext cx="4038600" cy="5486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FE240C-7238-450B-ABD6-3C74CFDFB756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 copy and move operator=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640638" cy="2984500"/>
          </a:xfrm>
        </p:spPr>
        <p:txBody>
          <a:bodyPr/>
          <a:lstStyle/>
          <a:p>
            <a:pPr eaLnBrk="1" hangingPunct="1"/>
            <a:r>
              <a:rPr lang="en-US" altLang="en-US" sz="2000" dirty="0" smtClean="0"/>
              <a:t>Assignment operator</a:t>
            </a:r>
          </a:p>
          <a:p>
            <a:pPr eaLnBrk="1" hangingPunct="1"/>
            <a:r>
              <a:rPr lang="en-US" altLang="en-US" sz="2000" dirty="0" smtClean="0"/>
              <a:t>Called when both LHS and RHS objects have been created</a:t>
            </a:r>
          </a:p>
          <a:p>
            <a:pPr lvl="1" eaLnBrk="1" hangingPunct="1"/>
            <a:r>
              <a:rPr lang="en-US" altLang="en-US" sz="1600" dirty="0" smtClean="0"/>
              <a:t>Copy assignment if RHS is </a:t>
            </a:r>
            <a:r>
              <a:rPr lang="en-US" altLang="en-US" sz="1600" dirty="0" err="1" smtClean="0"/>
              <a:t>lvalue</a:t>
            </a:r>
            <a:endParaRPr lang="en-US" altLang="en-US" sz="1600" dirty="0" smtClean="0"/>
          </a:p>
          <a:p>
            <a:pPr lvl="1" eaLnBrk="1" hangingPunct="1"/>
            <a:r>
              <a:rPr lang="en-US" altLang="en-US" sz="1600" dirty="0" smtClean="0"/>
              <a:t>Move assignment if RHS is </a:t>
            </a:r>
            <a:r>
              <a:rPr lang="en-US" altLang="en-US" sz="1600" dirty="0" err="1" smtClean="0"/>
              <a:t>ravlue</a:t>
            </a:r>
            <a:endParaRPr lang="en-US" altLang="en-US" sz="1600" dirty="0" smtClean="0"/>
          </a:p>
          <a:p>
            <a:pPr lvl="1" eaLnBrk="1" hangingPunct="1"/>
            <a:endParaRPr lang="en-US" altLang="en-US" sz="1600" dirty="0" smtClean="0"/>
          </a:p>
          <a:p>
            <a:pPr eaLnBrk="1" hangingPunct="1"/>
            <a:r>
              <a:rPr lang="en-US" altLang="en-US" dirty="0" smtClean="0"/>
              <a:t>Function signatures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0" y="3511550"/>
            <a:ext cx="414020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 err="1">
                <a:latin typeface="+mn-lt"/>
              </a:rPr>
              <a:t>IntCell</a:t>
            </a:r>
            <a:r>
              <a:rPr lang="en-US" sz="1800" dirty="0">
                <a:latin typeface="+mn-lt"/>
              </a:rPr>
              <a:t> &amp; operator=(</a:t>
            </a:r>
            <a:r>
              <a:rPr lang="en-US" sz="1800" dirty="0" err="1">
                <a:latin typeface="+mn-lt"/>
              </a:rPr>
              <a:t>const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IntCell</a:t>
            </a:r>
            <a:r>
              <a:rPr lang="en-US" sz="1800" dirty="0">
                <a:latin typeface="+mn-lt"/>
              </a:rPr>
              <a:t> &amp;</a:t>
            </a:r>
            <a:r>
              <a:rPr lang="en-US" sz="1800" dirty="0" err="1">
                <a:latin typeface="+mn-lt"/>
              </a:rPr>
              <a:t>rhs</a:t>
            </a:r>
            <a:r>
              <a:rPr lang="en-US" sz="1800" dirty="0">
                <a:latin typeface="+mn-lt"/>
              </a:rPr>
              <a:t>);</a:t>
            </a:r>
          </a:p>
          <a:p>
            <a:pPr>
              <a:defRPr/>
            </a:pPr>
            <a:r>
              <a:rPr lang="en-US" sz="1800" dirty="0" err="1">
                <a:latin typeface="+mn-lt"/>
              </a:rPr>
              <a:t>IntCell</a:t>
            </a:r>
            <a:r>
              <a:rPr lang="en-US" sz="1800" dirty="0">
                <a:latin typeface="+mn-lt"/>
              </a:rPr>
              <a:t> &amp; operator=(</a:t>
            </a:r>
            <a:r>
              <a:rPr lang="en-US" sz="1800" dirty="0" err="1">
                <a:latin typeface="+mn-lt"/>
              </a:rPr>
              <a:t>IntCell</a:t>
            </a:r>
            <a:r>
              <a:rPr lang="en-US" sz="1800" dirty="0">
                <a:latin typeface="+mn-lt"/>
              </a:rPr>
              <a:t> &amp;&amp; </a:t>
            </a:r>
            <a:r>
              <a:rPr lang="en-US" sz="1800" dirty="0" err="1">
                <a:latin typeface="+mn-lt"/>
              </a:rPr>
              <a:t>rhs</a:t>
            </a:r>
            <a:r>
              <a:rPr lang="en-US" sz="1800" dirty="0">
                <a:latin typeface="+mn-lt"/>
              </a:rPr>
              <a:t>);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1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191000" cy="4800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1000" b="1" dirty="0" smtClean="0">
                <a:solidFill>
                  <a:schemeClr val="tx1"/>
                </a:solidFill>
              </a:rPr>
              <a:t>class </a:t>
            </a:r>
            <a:r>
              <a:rPr lang="en-US" altLang="en-US" sz="1000" b="1" dirty="0" err="1" smtClean="0">
                <a:solidFill>
                  <a:schemeClr val="tx1"/>
                </a:solidFill>
              </a:rPr>
              <a:t>IntCell</a:t>
            </a:r>
            <a:endParaRPr lang="en-US" altLang="en-US" sz="1000" b="1" dirty="0" smtClean="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r>
              <a:rPr lang="en-US" altLang="en-US" sz="1000" b="1" dirty="0" smtClean="0">
                <a:solidFill>
                  <a:schemeClr val="tx1"/>
                </a:solidFill>
              </a:rPr>
              <a:t>{</a:t>
            </a:r>
          </a:p>
          <a:p>
            <a:pPr marL="0" indent="0">
              <a:buFontTx/>
              <a:buNone/>
            </a:pPr>
            <a:r>
              <a:rPr lang="en-US" altLang="en-US" sz="1000" b="1" dirty="0" smtClean="0">
                <a:solidFill>
                  <a:schemeClr val="tx1"/>
                </a:solidFill>
              </a:rPr>
              <a:t>  public:</a:t>
            </a:r>
          </a:p>
          <a:p>
            <a:pPr marL="0" indent="0">
              <a:buFontTx/>
              <a:buNone/>
            </a:pPr>
            <a:r>
              <a:rPr lang="en-US" altLang="en-US" sz="1000" b="1" dirty="0" smtClean="0">
                <a:solidFill>
                  <a:schemeClr val="tx1"/>
                </a:solidFill>
              </a:rPr>
              <a:t>    explicit </a:t>
            </a:r>
            <a:r>
              <a:rPr lang="en-US" altLang="en-US" sz="1000" b="1" dirty="0" err="1" smtClean="0">
                <a:solidFill>
                  <a:schemeClr val="tx1"/>
                </a:solidFill>
              </a:rPr>
              <a:t>IntCell</a:t>
            </a:r>
            <a:r>
              <a:rPr lang="en-US" altLang="en-US" sz="1000" b="1" dirty="0" smtClean="0">
                <a:solidFill>
                  <a:schemeClr val="tx1"/>
                </a:solidFill>
              </a:rPr>
              <a:t>( </a:t>
            </a:r>
            <a:r>
              <a:rPr lang="en-US" altLang="en-US" sz="1000" b="1" dirty="0" err="1" smtClean="0">
                <a:solidFill>
                  <a:schemeClr val="tx1"/>
                </a:solidFill>
              </a:rPr>
              <a:t>int</a:t>
            </a:r>
            <a:r>
              <a:rPr lang="en-US" altLang="en-US" sz="1000" b="1" dirty="0" smtClean="0">
                <a:solidFill>
                  <a:schemeClr val="tx1"/>
                </a:solidFill>
              </a:rPr>
              <a:t> </a:t>
            </a:r>
            <a:r>
              <a:rPr lang="en-US" altLang="en-US" sz="1000" b="1" dirty="0" err="1" smtClean="0">
                <a:solidFill>
                  <a:schemeClr val="tx1"/>
                </a:solidFill>
              </a:rPr>
              <a:t>initialValue</a:t>
            </a:r>
            <a:r>
              <a:rPr lang="en-US" altLang="en-US" sz="1000" b="1" dirty="0" smtClean="0">
                <a:solidFill>
                  <a:schemeClr val="tx1"/>
                </a:solidFill>
              </a:rPr>
              <a:t> = 0 )</a:t>
            </a:r>
          </a:p>
          <a:p>
            <a:pPr marL="0" indent="0">
              <a:buFontTx/>
              <a:buNone/>
            </a:pPr>
            <a:r>
              <a:rPr lang="en-US" altLang="en-US" sz="1000" b="1" dirty="0" smtClean="0">
                <a:solidFill>
                  <a:schemeClr val="tx1"/>
                </a:solidFill>
              </a:rPr>
              <a:t>      { </a:t>
            </a:r>
            <a:r>
              <a:rPr lang="en-US" altLang="en-US" sz="1000" b="1" dirty="0" err="1" smtClean="0">
                <a:solidFill>
                  <a:schemeClr val="tx1"/>
                </a:solidFill>
              </a:rPr>
              <a:t>storedValue</a:t>
            </a:r>
            <a:r>
              <a:rPr lang="en-US" altLang="en-US" sz="1000" b="1" dirty="0" smtClean="0">
                <a:solidFill>
                  <a:schemeClr val="tx1"/>
                </a:solidFill>
              </a:rPr>
              <a:t> = new </a:t>
            </a:r>
            <a:r>
              <a:rPr lang="en-US" altLang="en-US" sz="1000" b="1" dirty="0" err="1" smtClean="0">
                <a:solidFill>
                  <a:schemeClr val="tx1"/>
                </a:solidFill>
              </a:rPr>
              <a:t>int</a:t>
            </a:r>
            <a:r>
              <a:rPr lang="en-US" altLang="en-US" sz="1000" b="1" dirty="0" smtClean="0">
                <a:solidFill>
                  <a:srgbClr val="0000FF"/>
                </a:solidFill>
              </a:rPr>
              <a:t>{ </a:t>
            </a:r>
            <a:r>
              <a:rPr lang="en-US" altLang="en-US" sz="1000" b="1" dirty="0" err="1" smtClean="0">
                <a:solidFill>
                  <a:srgbClr val="0000FF"/>
                </a:solidFill>
              </a:rPr>
              <a:t>initialValue</a:t>
            </a:r>
            <a:r>
              <a:rPr lang="en-US" altLang="en-US" sz="1000" b="1" dirty="0" smtClean="0">
                <a:solidFill>
                  <a:srgbClr val="0000FF"/>
                </a:solidFill>
              </a:rPr>
              <a:t> }; </a:t>
            </a:r>
            <a:r>
              <a:rPr lang="en-US" altLang="en-US" sz="1000" b="1" dirty="0" smtClean="0">
                <a:solidFill>
                  <a:schemeClr val="tx1"/>
                </a:solidFill>
              </a:rPr>
              <a:t>}</a:t>
            </a:r>
          </a:p>
          <a:p>
            <a:pPr marL="0" indent="0">
              <a:buFontTx/>
              <a:buNone/>
            </a:pPr>
            <a:r>
              <a:rPr lang="en-US" altLang="en-US" sz="1000" b="1" dirty="0" smtClean="0">
                <a:solidFill>
                  <a:schemeClr val="tx1"/>
                </a:solidFill>
              </a:rPr>
              <a:t>    </a:t>
            </a:r>
            <a:r>
              <a:rPr lang="en-US" altLang="en-US" sz="1000" b="1" dirty="0" err="1" smtClean="0">
                <a:solidFill>
                  <a:schemeClr val="tx1"/>
                </a:solidFill>
              </a:rPr>
              <a:t>int</a:t>
            </a:r>
            <a:r>
              <a:rPr lang="en-US" altLang="en-US" sz="1000" b="1" dirty="0" smtClean="0">
                <a:solidFill>
                  <a:schemeClr val="tx1"/>
                </a:solidFill>
              </a:rPr>
              <a:t> read( ) </a:t>
            </a:r>
            <a:r>
              <a:rPr lang="en-US" altLang="en-US" sz="1000" b="1" dirty="0" err="1" smtClean="0">
                <a:solidFill>
                  <a:schemeClr val="tx1"/>
                </a:solidFill>
              </a:rPr>
              <a:t>const</a:t>
            </a:r>
            <a:endParaRPr lang="en-US" altLang="en-US" sz="1000" b="1" dirty="0" smtClean="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r>
              <a:rPr lang="en-US" altLang="en-US" sz="1000" b="1" dirty="0" smtClean="0">
                <a:solidFill>
                  <a:schemeClr val="tx1"/>
                </a:solidFill>
              </a:rPr>
              <a:t>      { return *</a:t>
            </a:r>
            <a:r>
              <a:rPr lang="en-US" altLang="en-US" sz="1000" b="1" dirty="0" err="1" smtClean="0">
                <a:solidFill>
                  <a:schemeClr val="tx1"/>
                </a:solidFill>
              </a:rPr>
              <a:t>storedValue</a:t>
            </a:r>
            <a:r>
              <a:rPr lang="en-US" altLang="en-US" sz="1000" b="1" dirty="0" smtClean="0">
                <a:solidFill>
                  <a:schemeClr val="tx1"/>
                </a:solidFill>
              </a:rPr>
              <a:t>; }</a:t>
            </a:r>
          </a:p>
          <a:p>
            <a:pPr marL="0" indent="0">
              <a:buFontTx/>
              <a:buNone/>
            </a:pPr>
            <a:r>
              <a:rPr lang="en-US" altLang="en-US" sz="1000" b="1" dirty="0" smtClean="0">
                <a:solidFill>
                  <a:schemeClr val="tx1"/>
                </a:solidFill>
              </a:rPr>
              <a:t>    void write( </a:t>
            </a:r>
            <a:r>
              <a:rPr lang="en-US" altLang="en-US" sz="1000" b="1" dirty="0" err="1" smtClean="0">
                <a:solidFill>
                  <a:schemeClr val="tx1"/>
                </a:solidFill>
              </a:rPr>
              <a:t>int</a:t>
            </a:r>
            <a:r>
              <a:rPr lang="en-US" altLang="en-US" sz="1000" b="1" dirty="0" smtClean="0">
                <a:solidFill>
                  <a:schemeClr val="tx1"/>
                </a:solidFill>
              </a:rPr>
              <a:t> x )</a:t>
            </a:r>
          </a:p>
          <a:p>
            <a:pPr marL="0" indent="0">
              <a:buFontTx/>
              <a:buNone/>
            </a:pPr>
            <a:r>
              <a:rPr lang="en-US" altLang="en-US" sz="1000" b="1" dirty="0" smtClean="0">
                <a:solidFill>
                  <a:schemeClr val="tx1"/>
                </a:solidFill>
              </a:rPr>
              <a:t>      { *</a:t>
            </a:r>
            <a:r>
              <a:rPr lang="en-US" altLang="en-US" sz="1000" b="1" dirty="0" err="1" smtClean="0">
                <a:solidFill>
                  <a:schemeClr val="tx1"/>
                </a:solidFill>
              </a:rPr>
              <a:t>storedValue</a:t>
            </a:r>
            <a:r>
              <a:rPr lang="en-US" altLang="en-US" sz="1000" b="1" dirty="0" smtClean="0">
                <a:solidFill>
                  <a:schemeClr val="tx1"/>
                </a:solidFill>
              </a:rPr>
              <a:t> = x; }</a:t>
            </a:r>
          </a:p>
          <a:p>
            <a:pPr marL="0" indent="0">
              <a:buFontTx/>
              <a:buNone/>
            </a:pPr>
            <a:r>
              <a:rPr lang="en-US" altLang="en-US" sz="1000" b="1" dirty="0" smtClean="0">
                <a:solidFill>
                  <a:schemeClr val="tx1"/>
                </a:solidFill>
              </a:rPr>
              <a:t>    private:</a:t>
            </a:r>
          </a:p>
          <a:p>
            <a:pPr marL="0" indent="0">
              <a:buFontTx/>
              <a:buNone/>
            </a:pPr>
            <a:r>
              <a:rPr lang="en-US" altLang="en-US" sz="1000" b="1" dirty="0" smtClean="0">
                <a:solidFill>
                  <a:schemeClr val="tx1"/>
                </a:solidFill>
              </a:rPr>
              <a:t>      </a:t>
            </a:r>
            <a:r>
              <a:rPr lang="en-US" altLang="en-US" sz="1000" b="1" dirty="0" err="1" smtClean="0">
                <a:solidFill>
                  <a:schemeClr val="tx1"/>
                </a:solidFill>
              </a:rPr>
              <a:t>int</a:t>
            </a:r>
            <a:r>
              <a:rPr lang="en-US" altLang="en-US" sz="1000" b="1" dirty="0" smtClean="0">
                <a:solidFill>
                  <a:schemeClr val="tx1"/>
                </a:solidFill>
              </a:rPr>
              <a:t> *</a:t>
            </a:r>
            <a:r>
              <a:rPr lang="en-US" altLang="en-US" sz="1000" b="1" dirty="0" err="1" smtClean="0">
                <a:solidFill>
                  <a:schemeClr val="tx1"/>
                </a:solidFill>
              </a:rPr>
              <a:t>storedValue</a:t>
            </a:r>
            <a:r>
              <a:rPr lang="en-US" altLang="en-US" sz="10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FontTx/>
              <a:buNone/>
            </a:pPr>
            <a:r>
              <a:rPr lang="en-US" altLang="en-US" sz="1000" b="1" dirty="0" smtClean="0">
                <a:solidFill>
                  <a:schemeClr val="tx1"/>
                </a:solidFill>
              </a:rPr>
              <a:t>};</a:t>
            </a:r>
          </a:p>
          <a:p>
            <a:pPr marL="0" indent="0">
              <a:buFontTx/>
              <a:buNone/>
            </a:pPr>
            <a:r>
              <a:rPr lang="en-US" altLang="en-US" sz="1000" b="1" dirty="0" err="1" smtClean="0">
                <a:solidFill>
                  <a:schemeClr val="tx1"/>
                </a:solidFill>
              </a:rPr>
              <a:t>int</a:t>
            </a:r>
            <a:r>
              <a:rPr lang="en-US" altLang="en-US" sz="1000" b="1" dirty="0" smtClean="0">
                <a:solidFill>
                  <a:schemeClr val="tx1"/>
                </a:solidFill>
              </a:rPr>
              <a:t> f( )</a:t>
            </a:r>
          </a:p>
          <a:p>
            <a:pPr marL="0" indent="0">
              <a:buFontTx/>
              <a:buNone/>
            </a:pPr>
            <a:r>
              <a:rPr lang="en-US" altLang="en-US" sz="1000" b="1" dirty="0" smtClean="0">
                <a:solidFill>
                  <a:schemeClr val="tx1"/>
                </a:solidFill>
              </a:rPr>
              <a:t>{</a:t>
            </a:r>
          </a:p>
          <a:p>
            <a:pPr marL="0" indent="0">
              <a:buFontTx/>
              <a:buNone/>
            </a:pPr>
            <a:r>
              <a:rPr lang="en-US" altLang="en-US" sz="1000" b="1" dirty="0" smtClean="0">
                <a:solidFill>
                  <a:schemeClr val="tx1"/>
                </a:solidFill>
              </a:rPr>
              <a:t>    </a:t>
            </a:r>
            <a:r>
              <a:rPr lang="en-US" altLang="en-US" sz="1000" b="1" dirty="0" err="1" smtClean="0">
                <a:solidFill>
                  <a:schemeClr val="tx1"/>
                </a:solidFill>
              </a:rPr>
              <a:t>IntCell</a:t>
            </a:r>
            <a:r>
              <a:rPr lang="en-US" altLang="en-US" sz="1000" b="1" dirty="0" smtClean="0">
                <a:solidFill>
                  <a:schemeClr val="tx1"/>
                </a:solidFill>
              </a:rPr>
              <a:t> </a:t>
            </a:r>
            <a:r>
              <a:rPr lang="en-US" altLang="en-US" sz="1000" b="1" dirty="0" smtClean="0">
                <a:solidFill>
                  <a:srgbClr val="0000FF"/>
                </a:solidFill>
              </a:rPr>
              <a:t>a{ 2 };</a:t>
            </a:r>
          </a:p>
          <a:p>
            <a:pPr marL="0" indent="0">
              <a:buFontTx/>
              <a:buNone/>
            </a:pPr>
            <a:r>
              <a:rPr lang="en-US" altLang="en-US" sz="1000" b="1" dirty="0" smtClean="0">
                <a:solidFill>
                  <a:schemeClr val="tx1"/>
                </a:solidFill>
              </a:rPr>
              <a:t>    </a:t>
            </a:r>
            <a:r>
              <a:rPr lang="en-US" altLang="en-US" sz="1000" b="1" dirty="0" err="1" smtClean="0">
                <a:solidFill>
                  <a:schemeClr val="tx1"/>
                </a:solidFill>
              </a:rPr>
              <a:t>IntCell</a:t>
            </a:r>
            <a:r>
              <a:rPr lang="en-US" altLang="en-US" sz="1000" b="1" dirty="0" smtClean="0">
                <a:solidFill>
                  <a:schemeClr val="tx1"/>
                </a:solidFill>
              </a:rPr>
              <a:t> b = a;</a:t>
            </a:r>
          </a:p>
          <a:p>
            <a:pPr marL="0" indent="0">
              <a:buFontTx/>
              <a:buNone/>
            </a:pPr>
            <a:r>
              <a:rPr lang="en-US" altLang="en-US" sz="1000" b="1" dirty="0" smtClean="0">
                <a:solidFill>
                  <a:schemeClr val="tx1"/>
                </a:solidFill>
              </a:rPr>
              <a:t>    </a:t>
            </a:r>
            <a:r>
              <a:rPr lang="en-US" altLang="en-US" sz="1000" b="1" dirty="0" err="1" smtClean="0">
                <a:solidFill>
                  <a:schemeClr val="tx1"/>
                </a:solidFill>
              </a:rPr>
              <a:t>IntCell</a:t>
            </a:r>
            <a:r>
              <a:rPr lang="en-US" altLang="en-US" sz="1000" b="1" dirty="0" smtClean="0">
                <a:solidFill>
                  <a:schemeClr val="tx1"/>
                </a:solidFill>
              </a:rPr>
              <a:t> c;</a:t>
            </a:r>
          </a:p>
          <a:p>
            <a:pPr marL="0" indent="0">
              <a:buFontTx/>
              <a:buNone/>
            </a:pPr>
            <a:endParaRPr lang="en-US" altLang="en-US" sz="1000" b="1" dirty="0" smtClean="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r>
              <a:rPr lang="en-US" altLang="en-US" sz="1000" b="1" dirty="0" smtClean="0">
                <a:solidFill>
                  <a:schemeClr val="tx1"/>
                </a:solidFill>
              </a:rPr>
              <a:t>    c = b;</a:t>
            </a:r>
          </a:p>
          <a:p>
            <a:pPr marL="0" indent="0">
              <a:buFontTx/>
              <a:buNone/>
            </a:pPr>
            <a:r>
              <a:rPr lang="en-US" altLang="en-US" sz="1000" b="1" dirty="0" smtClean="0">
                <a:solidFill>
                  <a:schemeClr val="tx1"/>
                </a:solidFill>
              </a:rPr>
              <a:t>    </a:t>
            </a:r>
            <a:r>
              <a:rPr lang="en-US" altLang="en-US" sz="1000" b="1" dirty="0" err="1" smtClean="0">
                <a:solidFill>
                  <a:schemeClr val="tx1"/>
                </a:solidFill>
              </a:rPr>
              <a:t>a.write</a:t>
            </a:r>
            <a:r>
              <a:rPr lang="en-US" altLang="en-US" sz="1000" b="1" dirty="0" smtClean="0">
                <a:solidFill>
                  <a:schemeClr val="tx1"/>
                </a:solidFill>
              </a:rPr>
              <a:t>( 4 );</a:t>
            </a:r>
          </a:p>
          <a:p>
            <a:pPr marL="0" indent="0">
              <a:buFontTx/>
              <a:buNone/>
            </a:pPr>
            <a:r>
              <a:rPr lang="en-US" altLang="en-US" sz="1000" b="1" dirty="0" smtClean="0">
                <a:solidFill>
                  <a:schemeClr val="tx1"/>
                </a:solidFill>
              </a:rPr>
              <a:t>    </a:t>
            </a:r>
            <a:r>
              <a:rPr lang="en-US" altLang="en-US" sz="1000" b="1" dirty="0" err="1" smtClean="0">
                <a:solidFill>
                  <a:schemeClr val="tx1"/>
                </a:solidFill>
              </a:rPr>
              <a:t>cout</a:t>
            </a:r>
            <a:r>
              <a:rPr lang="en-US" altLang="en-US" sz="1000" b="1" dirty="0" smtClean="0">
                <a:solidFill>
                  <a:schemeClr val="tx1"/>
                </a:solidFill>
              </a:rPr>
              <a:t> &lt;&lt; </a:t>
            </a:r>
            <a:r>
              <a:rPr lang="en-US" altLang="en-US" sz="1000" b="1" dirty="0" err="1" smtClean="0">
                <a:solidFill>
                  <a:schemeClr val="tx1"/>
                </a:solidFill>
              </a:rPr>
              <a:t>a.read</a:t>
            </a:r>
            <a:r>
              <a:rPr lang="en-US" altLang="en-US" sz="1000" b="1" dirty="0" smtClean="0">
                <a:solidFill>
                  <a:schemeClr val="tx1"/>
                </a:solidFill>
              </a:rPr>
              <a:t>( ) &lt;&lt; </a:t>
            </a:r>
            <a:r>
              <a:rPr lang="en-US" altLang="en-US" sz="1000" b="1" dirty="0" err="1" smtClean="0">
                <a:solidFill>
                  <a:schemeClr val="tx1"/>
                </a:solidFill>
              </a:rPr>
              <a:t>endl</a:t>
            </a:r>
            <a:r>
              <a:rPr lang="en-US" altLang="en-US" sz="1000" b="1" dirty="0" smtClean="0">
                <a:solidFill>
                  <a:schemeClr val="tx1"/>
                </a:solidFill>
              </a:rPr>
              <a:t> &lt;&lt; </a:t>
            </a:r>
            <a:r>
              <a:rPr lang="en-US" altLang="en-US" sz="1000" b="1" dirty="0" err="1" smtClean="0">
                <a:solidFill>
                  <a:schemeClr val="tx1"/>
                </a:solidFill>
              </a:rPr>
              <a:t>b.read</a:t>
            </a:r>
            <a:r>
              <a:rPr lang="en-US" altLang="en-US" sz="1000" b="1" dirty="0" smtClean="0">
                <a:solidFill>
                  <a:schemeClr val="tx1"/>
                </a:solidFill>
              </a:rPr>
              <a:t>( ) &lt;&lt; </a:t>
            </a:r>
            <a:r>
              <a:rPr lang="en-US" altLang="en-US" sz="1000" b="1" dirty="0" err="1" smtClean="0">
                <a:solidFill>
                  <a:schemeClr val="tx1"/>
                </a:solidFill>
              </a:rPr>
              <a:t>endl</a:t>
            </a:r>
            <a:r>
              <a:rPr lang="en-US" altLang="en-US" sz="1000" b="1" dirty="0" smtClean="0">
                <a:solidFill>
                  <a:schemeClr val="tx1"/>
                </a:solidFill>
              </a:rPr>
              <a:t> &lt;&lt; </a:t>
            </a:r>
            <a:r>
              <a:rPr lang="en-US" altLang="en-US" sz="1000" b="1" dirty="0" err="1" smtClean="0">
                <a:solidFill>
                  <a:schemeClr val="tx1"/>
                </a:solidFill>
              </a:rPr>
              <a:t>c.read</a:t>
            </a:r>
            <a:r>
              <a:rPr lang="en-US" altLang="en-US" sz="1000" b="1" dirty="0" smtClean="0">
                <a:solidFill>
                  <a:schemeClr val="tx1"/>
                </a:solidFill>
              </a:rPr>
              <a:t>( ) &lt;&lt; </a:t>
            </a:r>
            <a:r>
              <a:rPr lang="en-US" altLang="en-US" sz="1000" b="1" dirty="0" err="1" smtClean="0">
                <a:solidFill>
                  <a:schemeClr val="tx1"/>
                </a:solidFill>
              </a:rPr>
              <a:t>endl</a:t>
            </a:r>
            <a:r>
              <a:rPr lang="en-US" altLang="en-US" sz="10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FontTx/>
              <a:buNone/>
            </a:pPr>
            <a:r>
              <a:rPr lang="en-US" altLang="en-US" sz="1000" b="1" dirty="0" smtClean="0">
                <a:solidFill>
                  <a:schemeClr val="tx1"/>
                </a:solidFill>
              </a:rPr>
              <a:t>    </a:t>
            </a:r>
          </a:p>
          <a:p>
            <a:pPr marL="0" indent="0">
              <a:buFontTx/>
              <a:buNone/>
            </a:pPr>
            <a:r>
              <a:rPr lang="en-US" altLang="en-US" sz="1000" b="1" dirty="0" smtClean="0">
                <a:solidFill>
                  <a:schemeClr val="tx1"/>
                </a:solidFill>
              </a:rPr>
              <a:t>    return 0;</a:t>
            </a:r>
          </a:p>
          <a:p>
            <a:pPr marL="0" indent="0">
              <a:buFontTx/>
              <a:buNone/>
            </a:pPr>
            <a:r>
              <a:rPr lang="en-US" altLang="en-US" sz="1000" b="1" dirty="0" smtClean="0">
                <a:solidFill>
                  <a:schemeClr val="tx1"/>
                </a:solidFill>
              </a:rPr>
              <a:t>}</a:t>
            </a:r>
          </a:p>
          <a:p>
            <a:pPr marL="0" indent="0">
              <a:buFontTx/>
              <a:buNone/>
            </a:pPr>
            <a:endParaRPr lang="en-US" altLang="en-US" sz="1000" dirty="0" smtClean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9D2592-1B7D-4B93-A73C-82875B53239D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2150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Problem with defaults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4049713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Usually don’t work when data member is a pointer type.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What is the output of </a:t>
            </a:r>
            <a:r>
              <a:rPr lang="en-US" altLang="en-US" sz="2000" smtClean="0">
                <a:solidFill>
                  <a:srgbClr val="0000FF"/>
                </a:solidFill>
              </a:rPr>
              <a:t>f()</a:t>
            </a:r>
            <a:r>
              <a:rPr lang="en-US" altLang="en-US" sz="2000" smtClean="0"/>
              <a:t> in the adjacent example?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In this example, default operator= and copy constructor copy the pointer instead of the value (pointee)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If a class contains pointers as member variables, and you want two copies of objects pointed 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Write your own big fives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altLang="en-US" smtClean="0"/>
              <a:t>IntCell with Big Five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C9E43B-A348-4B12-A840-A597A3CB812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30350" y="1066800"/>
            <a:ext cx="5784850" cy="5632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00" b="1" dirty="0">
                <a:latin typeface="+mn-lt"/>
              </a:rPr>
              <a:t>class </a:t>
            </a:r>
            <a:r>
              <a:rPr lang="en-US" sz="1000" b="1" dirty="0" err="1">
                <a:latin typeface="+mn-lt"/>
              </a:rPr>
              <a:t>IntCell</a:t>
            </a:r>
            <a:endParaRPr lang="en-US" sz="1000" b="1" dirty="0">
              <a:latin typeface="+mn-lt"/>
            </a:endParaRPr>
          </a:p>
          <a:p>
            <a:pPr>
              <a:defRPr/>
            </a:pPr>
            <a:r>
              <a:rPr lang="en-US" sz="1000" b="1" dirty="0">
                <a:latin typeface="+mn-lt"/>
              </a:rPr>
              <a:t>{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public: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explicit </a:t>
            </a:r>
            <a:r>
              <a:rPr lang="en-US" sz="1000" b="1" dirty="0" err="1">
                <a:latin typeface="+mn-lt"/>
              </a:rPr>
              <a:t>IntCell</a:t>
            </a:r>
            <a:r>
              <a:rPr lang="en-US" sz="1000" b="1" dirty="0">
                <a:latin typeface="+mn-lt"/>
              </a:rPr>
              <a:t>( </a:t>
            </a:r>
            <a:r>
              <a:rPr lang="en-US" sz="1000" b="1" dirty="0" err="1">
                <a:latin typeface="+mn-lt"/>
              </a:rPr>
              <a:t>int</a:t>
            </a:r>
            <a:r>
              <a:rPr lang="en-US" sz="1000" b="1" dirty="0">
                <a:latin typeface="+mn-lt"/>
              </a:rPr>
              <a:t> </a:t>
            </a:r>
            <a:r>
              <a:rPr lang="en-US" sz="1000" b="1" dirty="0" err="1">
                <a:latin typeface="+mn-lt"/>
              </a:rPr>
              <a:t>initialValue</a:t>
            </a:r>
            <a:r>
              <a:rPr lang="en-US" sz="1000" b="1" dirty="0">
                <a:latin typeface="+mn-lt"/>
              </a:rPr>
              <a:t> = 0 )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  { </a:t>
            </a:r>
            <a:r>
              <a:rPr lang="en-US" sz="1000" b="1" dirty="0" err="1">
                <a:latin typeface="+mn-lt"/>
              </a:rPr>
              <a:t>storedValue</a:t>
            </a:r>
            <a:r>
              <a:rPr lang="en-US" sz="1000" b="1" dirty="0">
                <a:latin typeface="+mn-lt"/>
              </a:rPr>
              <a:t> = new </a:t>
            </a:r>
            <a:r>
              <a:rPr lang="en-US" sz="1000" b="1" dirty="0" err="1">
                <a:latin typeface="+mn-lt"/>
              </a:rPr>
              <a:t>int</a:t>
            </a:r>
            <a:r>
              <a:rPr lang="en-US" sz="1000" b="1" dirty="0">
                <a:latin typeface="+mn-lt"/>
              </a:rPr>
              <a:t>{ </a:t>
            </a:r>
            <a:r>
              <a:rPr lang="en-US" sz="1000" b="1" dirty="0" err="1">
                <a:latin typeface="+mn-lt"/>
              </a:rPr>
              <a:t>initialValue</a:t>
            </a:r>
            <a:r>
              <a:rPr lang="en-US" sz="1000" b="1" dirty="0">
                <a:latin typeface="+mn-lt"/>
              </a:rPr>
              <a:t> }; }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~</a:t>
            </a:r>
            <a:r>
              <a:rPr lang="en-US" sz="1000" b="1" dirty="0" err="1">
                <a:latin typeface="+mn-lt"/>
              </a:rPr>
              <a:t>IntCell</a:t>
            </a:r>
            <a:r>
              <a:rPr lang="en-US" sz="1000" b="1" dirty="0">
                <a:latin typeface="+mn-lt"/>
              </a:rPr>
              <a:t>( )				// destructor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  { delete </a:t>
            </a:r>
            <a:r>
              <a:rPr lang="en-US" sz="1000" b="1" dirty="0" err="1">
                <a:latin typeface="+mn-lt"/>
              </a:rPr>
              <a:t>storedValue</a:t>
            </a:r>
            <a:r>
              <a:rPr lang="en-US" sz="1000" b="1" dirty="0">
                <a:latin typeface="+mn-lt"/>
              </a:rPr>
              <a:t>; }</a:t>
            </a:r>
          </a:p>
          <a:p>
            <a:pPr>
              <a:defRPr/>
            </a:pPr>
            <a:endParaRPr lang="en-US" sz="1000" b="1" dirty="0">
              <a:latin typeface="+mn-lt"/>
            </a:endParaRPr>
          </a:p>
          <a:p>
            <a:pPr>
              <a:defRPr/>
            </a:pPr>
            <a:r>
              <a:rPr lang="en-US" sz="1000" b="1" dirty="0">
                <a:latin typeface="+mn-lt"/>
              </a:rPr>
              <a:t>    </a:t>
            </a:r>
            <a:r>
              <a:rPr lang="en-US" sz="1000" b="1" dirty="0" err="1">
                <a:latin typeface="+mn-lt"/>
              </a:rPr>
              <a:t>IntCell</a:t>
            </a:r>
            <a:r>
              <a:rPr lang="en-US" sz="1000" b="1" dirty="0">
                <a:latin typeface="+mn-lt"/>
              </a:rPr>
              <a:t>( </a:t>
            </a:r>
            <a:r>
              <a:rPr lang="en-US" sz="1000" b="1" dirty="0" err="1">
                <a:latin typeface="+mn-lt"/>
              </a:rPr>
              <a:t>const</a:t>
            </a:r>
            <a:r>
              <a:rPr lang="en-US" sz="1000" b="1" dirty="0">
                <a:latin typeface="+mn-lt"/>
              </a:rPr>
              <a:t> </a:t>
            </a:r>
            <a:r>
              <a:rPr lang="en-US" sz="1000" b="1" dirty="0" err="1">
                <a:latin typeface="+mn-lt"/>
              </a:rPr>
              <a:t>IntCell</a:t>
            </a:r>
            <a:r>
              <a:rPr lang="en-US" sz="1000" b="1" dirty="0">
                <a:latin typeface="+mn-lt"/>
              </a:rPr>
              <a:t> &amp; </a:t>
            </a:r>
            <a:r>
              <a:rPr lang="en-US" sz="1000" b="1" dirty="0" err="1">
                <a:latin typeface="+mn-lt"/>
              </a:rPr>
              <a:t>rhs</a:t>
            </a:r>
            <a:r>
              <a:rPr lang="en-US" sz="1000" b="1" dirty="0">
                <a:latin typeface="+mn-lt"/>
              </a:rPr>
              <a:t> )			// copy constructor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  { </a:t>
            </a:r>
            <a:r>
              <a:rPr lang="en-US" sz="1000" b="1" dirty="0" err="1">
                <a:latin typeface="+mn-lt"/>
              </a:rPr>
              <a:t>storedValue</a:t>
            </a:r>
            <a:r>
              <a:rPr lang="en-US" sz="1000" b="1" dirty="0">
                <a:latin typeface="+mn-lt"/>
              </a:rPr>
              <a:t> = new </a:t>
            </a:r>
            <a:r>
              <a:rPr lang="en-US" sz="1000" b="1" dirty="0" err="1">
                <a:latin typeface="+mn-lt"/>
              </a:rPr>
              <a:t>int</a:t>
            </a:r>
            <a:r>
              <a:rPr lang="en-US" sz="1000" b="1" dirty="0">
                <a:latin typeface="+mn-lt"/>
              </a:rPr>
              <a:t>{ *</a:t>
            </a:r>
            <a:r>
              <a:rPr lang="en-US" sz="1000" b="1" dirty="0" err="1">
                <a:latin typeface="+mn-lt"/>
              </a:rPr>
              <a:t>rhs.storedValue</a:t>
            </a:r>
            <a:r>
              <a:rPr lang="en-US" sz="1000" b="1" dirty="0">
                <a:latin typeface="+mn-lt"/>
              </a:rPr>
              <a:t> }; }</a:t>
            </a:r>
          </a:p>
          <a:p>
            <a:pPr>
              <a:defRPr/>
            </a:pPr>
            <a:endParaRPr lang="en-US" sz="1000" b="1" dirty="0">
              <a:latin typeface="+mn-lt"/>
            </a:endParaRPr>
          </a:p>
          <a:p>
            <a:pPr>
              <a:defRPr/>
            </a:pPr>
            <a:r>
              <a:rPr lang="en-US" sz="1000" b="1" dirty="0">
                <a:latin typeface="+mn-lt"/>
              </a:rPr>
              <a:t>    </a:t>
            </a:r>
            <a:r>
              <a:rPr lang="en-US" sz="1000" b="1" dirty="0" err="1">
                <a:latin typeface="+mn-lt"/>
              </a:rPr>
              <a:t>IntCell</a:t>
            </a:r>
            <a:r>
              <a:rPr lang="en-US" sz="1000" b="1" dirty="0">
                <a:latin typeface="+mn-lt"/>
              </a:rPr>
              <a:t>( </a:t>
            </a:r>
            <a:r>
              <a:rPr lang="en-US" sz="1000" b="1" dirty="0" err="1">
                <a:latin typeface="+mn-lt"/>
              </a:rPr>
              <a:t>IntCell</a:t>
            </a:r>
            <a:r>
              <a:rPr lang="en-US" sz="1000" b="1" dirty="0">
                <a:latin typeface="+mn-lt"/>
              </a:rPr>
              <a:t> &amp;&amp; </a:t>
            </a:r>
            <a:r>
              <a:rPr lang="en-US" sz="1000" b="1" dirty="0" err="1">
                <a:latin typeface="+mn-lt"/>
              </a:rPr>
              <a:t>rhs</a:t>
            </a:r>
            <a:r>
              <a:rPr lang="en-US" sz="1000" b="1" dirty="0">
                <a:latin typeface="+mn-lt"/>
              </a:rPr>
              <a:t> ) : </a:t>
            </a:r>
            <a:r>
              <a:rPr lang="en-US" sz="1000" b="1" dirty="0" err="1">
                <a:latin typeface="+mn-lt"/>
              </a:rPr>
              <a:t>storedValue</a:t>
            </a:r>
            <a:r>
              <a:rPr lang="en-US" sz="1000" b="1" dirty="0">
                <a:latin typeface="+mn-lt"/>
              </a:rPr>
              <a:t>{ </a:t>
            </a:r>
            <a:r>
              <a:rPr lang="en-US" sz="1000" b="1" dirty="0" err="1">
                <a:latin typeface="+mn-lt"/>
              </a:rPr>
              <a:t>rhs.storedValue</a:t>
            </a:r>
            <a:r>
              <a:rPr lang="en-US" sz="1000" b="1" dirty="0">
                <a:latin typeface="+mn-lt"/>
              </a:rPr>
              <a:t> }	// move constructor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  { </a:t>
            </a:r>
            <a:r>
              <a:rPr lang="en-US" sz="1000" b="1" dirty="0" err="1">
                <a:latin typeface="+mn-lt"/>
              </a:rPr>
              <a:t>rhs.storedValue</a:t>
            </a:r>
            <a:r>
              <a:rPr lang="en-US" sz="1000" b="1" dirty="0">
                <a:latin typeface="+mn-lt"/>
              </a:rPr>
              <a:t> = </a:t>
            </a:r>
            <a:r>
              <a:rPr lang="en-US" sz="1000" b="1" dirty="0" err="1">
                <a:latin typeface="+mn-lt"/>
              </a:rPr>
              <a:t>nullptr</a:t>
            </a:r>
            <a:r>
              <a:rPr lang="en-US" sz="1000" b="1" dirty="0">
                <a:latin typeface="+mn-lt"/>
              </a:rPr>
              <a:t>; }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</a:t>
            </a:r>
            <a:r>
              <a:rPr lang="en-US" sz="1000" b="1" dirty="0" err="1">
                <a:latin typeface="+mn-lt"/>
              </a:rPr>
              <a:t>IntCell</a:t>
            </a:r>
            <a:r>
              <a:rPr lang="en-US" sz="1000" b="1" dirty="0">
                <a:latin typeface="+mn-lt"/>
              </a:rPr>
              <a:t> &amp; operator= ( </a:t>
            </a:r>
            <a:r>
              <a:rPr lang="en-US" sz="1000" b="1" dirty="0" err="1">
                <a:latin typeface="+mn-lt"/>
              </a:rPr>
              <a:t>const</a:t>
            </a:r>
            <a:r>
              <a:rPr lang="en-US" sz="1000" b="1" dirty="0">
                <a:latin typeface="+mn-lt"/>
              </a:rPr>
              <a:t> </a:t>
            </a:r>
            <a:r>
              <a:rPr lang="en-US" sz="1000" b="1" dirty="0" err="1">
                <a:latin typeface="+mn-lt"/>
              </a:rPr>
              <a:t>IntCell</a:t>
            </a:r>
            <a:r>
              <a:rPr lang="en-US" sz="1000" b="1" dirty="0">
                <a:latin typeface="+mn-lt"/>
              </a:rPr>
              <a:t> &amp; </a:t>
            </a:r>
            <a:r>
              <a:rPr lang="en-US" sz="1000" b="1" dirty="0" err="1">
                <a:latin typeface="+mn-lt"/>
              </a:rPr>
              <a:t>rhs</a:t>
            </a:r>
            <a:r>
              <a:rPr lang="en-US" sz="1000" b="1" dirty="0">
                <a:latin typeface="+mn-lt"/>
              </a:rPr>
              <a:t> )		// copy assignment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{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    if( this != &amp; </a:t>
            </a:r>
            <a:r>
              <a:rPr lang="en-US" sz="1000" b="1" dirty="0" err="1">
                <a:latin typeface="+mn-lt"/>
              </a:rPr>
              <a:t>rhs</a:t>
            </a:r>
            <a:r>
              <a:rPr lang="en-US" sz="1000" b="1" dirty="0">
                <a:latin typeface="+mn-lt"/>
              </a:rPr>
              <a:t> )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        *</a:t>
            </a:r>
            <a:r>
              <a:rPr lang="en-US" sz="1000" b="1" dirty="0" err="1">
                <a:latin typeface="+mn-lt"/>
              </a:rPr>
              <a:t>storedValue</a:t>
            </a:r>
            <a:r>
              <a:rPr lang="en-US" sz="1000" b="1" dirty="0">
                <a:latin typeface="+mn-lt"/>
              </a:rPr>
              <a:t> = *</a:t>
            </a:r>
            <a:r>
              <a:rPr lang="en-US" sz="1000" b="1" dirty="0" err="1">
                <a:latin typeface="+mn-lt"/>
              </a:rPr>
              <a:t>rhs.storedValue</a:t>
            </a:r>
            <a:r>
              <a:rPr lang="en-US" sz="1000" b="1" dirty="0">
                <a:latin typeface="+mn-lt"/>
              </a:rPr>
              <a:t>; 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    return *this;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}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</a:t>
            </a:r>
            <a:r>
              <a:rPr lang="en-US" sz="1000" b="1" dirty="0" err="1">
                <a:latin typeface="+mn-lt"/>
              </a:rPr>
              <a:t>IntCell</a:t>
            </a:r>
            <a:r>
              <a:rPr lang="en-US" sz="1000" b="1" dirty="0">
                <a:latin typeface="+mn-lt"/>
              </a:rPr>
              <a:t> &amp; operator= ( </a:t>
            </a:r>
            <a:r>
              <a:rPr lang="en-US" sz="1000" b="1" dirty="0" err="1">
                <a:latin typeface="+mn-lt"/>
              </a:rPr>
              <a:t>IntCell</a:t>
            </a:r>
            <a:r>
              <a:rPr lang="en-US" sz="1000" b="1" dirty="0">
                <a:latin typeface="+mn-lt"/>
              </a:rPr>
              <a:t> &amp;&amp; </a:t>
            </a:r>
            <a:r>
              <a:rPr lang="en-US" sz="1000" b="1" dirty="0" err="1">
                <a:latin typeface="+mn-lt"/>
              </a:rPr>
              <a:t>rhs</a:t>
            </a:r>
            <a:r>
              <a:rPr lang="en-US" sz="1000" b="1" dirty="0">
                <a:latin typeface="+mn-lt"/>
              </a:rPr>
              <a:t> )		// move assignment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{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    </a:t>
            </a:r>
            <a:r>
              <a:rPr lang="en-US" sz="1000" b="1" dirty="0" err="1">
                <a:latin typeface="+mn-lt"/>
              </a:rPr>
              <a:t>std</a:t>
            </a:r>
            <a:r>
              <a:rPr lang="en-US" sz="1000" b="1" dirty="0">
                <a:latin typeface="+mn-lt"/>
              </a:rPr>
              <a:t>::swap( </a:t>
            </a:r>
            <a:r>
              <a:rPr lang="en-US" sz="1000" b="1" dirty="0" err="1">
                <a:latin typeface="+mn-lt"/>
              </a:rPr>
              <a:t>storedValue</a:t>
            </a:r>
            <a:r>
              <a:rPr lang="en-US" sz="1000" b="1" dirty="0">
                <a:latin typeface="+mn-lt"/>
              </a:rPr>
              <a:t>, </a:t>
            </a:r>
            <a:r>
              <a:rPr lang="en-US" sz="1000" b="1" dirty="0" err="1">
                <a:latin typeface="+mn-lt"/>
              </a:rPr>
              <a:t>rhs.storedValue</a:t>
            </a:r>
            <a:r>
              <a:rPr lang="en-US" sz="1000" b="1" dirty="0">
                <a:latin typeface="+mn-lt"/>
              </a:rPr>
              <a:t> );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    return *this;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}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</a:t>
            </a:r>
            <a:r>
              <a:rPr lang="en-US" sz="1000" b="1" dirty="0" err="1">
                <a:latin typeface="+mn-lt"/>
              </a:rPr>
              <a:t>int</a:t>
            </a:r>
            <a:r>
              <a:rPr lang="en-US" sz="1000" b="1" dirty="0">
                <a:latin typeface="+mn-lt"/>
              </a:rPr>
              <a:t> read( ) </a:t>
            </a:r>
            <a:r>
              <a:rPr lang="en-US" sz="1000" b="1" dirty="0" err="1">
                <a:latin typeface="+mn-lt"/>
              </a:rPr>
              <a:t>const</a:t>
            </a:r>
            <a:endParaRPr lang="en-US" sz="1000" b="1" dirty="0">
              <a:latin typeface="+mn-lt"/>
            </a:endParaRPr>
          </a:p>
          <a:p>
            <a:pPr>
              <a:defRPr/>
            </a:pPr>
            <a:r>
              <a:rPr lang="en-US" sz="1000" b="1" dirty="0">
                <a:latin typeface="+mn-lt"/>
              </a:rPr>
              <a:t>      { return *</a:t>
            </a:r>
            <a:r>
              <a:rPr lang="en-US" sz="1000" b="1" dirty="0" err="1">
                <a:latin typeface="+mn-lt"/>
              </a:rPr>
              <a:t>storedValue</a:t>
            </a:r>
            <a:r>
              <a:rPr lang="en-US" sz="1000" b="1" dirty="0">
                <a:latin typeface="+mn-lt"/>
              </a:rPr>
              <a:t>; }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void write( </a:t>
            </a:r>
            <a:r>
              <a:rPr lang="en-US" sz="1000" b="1" dirty="0" err="1">
                <a:latin typeface="+mn-lt"/>
              </a:rPr>
              <a:t>int</a:t>
            </a:r>
            <a:r>
              <a:rPr lang="en-US" sz="1000" b="1" dirty="0">
                <a:latin typeface="+mn-lt"/>
              </a:rPr>
              <a:t> x )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  { *</a:t>
            </a:r>
            <a:r>
              <a:rPr lang="en-US" sz="1000" b="1" dirty="0" err="1">
                <a:latin typeface="+mn-lt"/>
              </a:rPr>
              <a:t>storedValue</a:t>
            </a:r>
            <a:r>
              <a:rPr lang="en-US" sz="1000" b="1" dirty="0">
                <a:latin typeface="+mn-lt"/>
              </a:rPr>
              <a:t> = x; }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private: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    </a:t>
            </a:r>
            <a:r>
              <a:rPr lang="en-US" sz="1000" b="1" dirty="0" err="1">
                <a:latin typeface="+mn-lt"/>
              </a:rPr>
              <a:t>int</a:t>
            </a:r>
            <a:r>
              <a:rPr lang="en-US" sz="1000" b="1" dirty="0">
                <a:latin typeface="+mn-lt"/>
              </a:rPr>
              <a:t> *</a:t>
            </a:r>
            <a:r>
              <a:rPr lang="en-US" sz="1000" b="1" dirty="0" err="1">
                <a:latin typeface="+mn-lt"/>
              </a:rPr>
              <a:t>storedValue</a:t>
            </a:r>
            <a:r>
              <a:rPr lang="en-US" sz="1000" b="1" dirty="0">
                <a:latin typeface="+mn-lt"/>
              </a:rPr>
              <a:t>;</a:t>
            </a:r>
          </a:p>
          <a:p>
            <a:pPr>
              <a:defRPr/>
            </a:pPr>
            <a:r>
              <a:rPr lang="en-US" sz="1000" b="1" dirty="0">
                <a:latin typeface="+mn-lt"/>
              </a:rPr>
              <a:t>};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C96D0-0DEC-40FA-B898-2B0506B6953D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355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Exercise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640638" cy="4724400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 Identify the difference between </a:t>
            </a:r>
          </a:p>
          <a:p>
            <a:pPr lvl="1" eaLnBrk="1" hangingPunct="1"/>
            <a:r>
              <a:rPr lang="en-US" altLang="en-US" sz="1800" smtClean="0">
                <a:solidFill>
                  <a:srgbClr val="0000FF"/>
                </a:solidFill>
              </a:rPr>
              <a:t>Shallow</a:t>
            </a:r>
            <a:r>
              <a:rPr lang="en-US" altLang="en-US" sz="1800" smtClean="0"/>
              <a:t> copy, and</a:t>
            </a:r>
          </a:p>
          <a:p>
            <a:pPr lvl="1" eaLnBrk="1" hangingPunct="1"/>
            <a:r>
              <a:rPr lang="en-US" altLang="en-US" sz="1800" smtClean="0">
                <a:solidFill>
                  <a:srgbClr val="0000FF"/>
                </a:solidFill>
              </a:rPr>
              <a:t>Deep</a:t>
            </a:r>
            <a:r>
              <a:rPr lang="en-US" altLang="en-US" sz="1800" smtClean="0"/>
              <a:t> copy</a:t>
            </a:r>
          </a:p>
          <a:p>
            <a:pPr lvl="1" eaLnBrk="1" hangingPunct="1"/>
            <a:endParaRPr lang="en-US" altLang="en-US" sz="1800" smtClean="0"/>
          </a:p>
          <a:p>
            <a:pPr lvl="1" eaLnBrk="1" hangingPunct="1"/>
            <a:endParaRPr lang="en-US" altLang="en-US" sz="1800" smtClean="0"/>
          </a:p>
          <a:p>
            <a:pPr eaLnBrk="1" hangingPunct="1"/>
            <a:r>
              <a:rPr lang="en-US" altLang="en-US" sz="2000" smtClean="0"/>
              <a:t>For next class</a:t>
            </a:r>
          </a:p>
          <a:p>
            <a:pPr lvl="1" eaLnBrk="1" hangingPunct="1"/>
            <a:r>
              <a:rPr lang="en-US" altLang="en-US" sz="1800" smtClean="0"/>
              <a:t>Read Section 1.6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Base Class and Derived Class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smtClean="0"/>
              <a:t>Constructor</a:t>
            </a:r>
          </a:p>
          <a:p>
            <a:pPr lvl="1"/>
            <a:r>
              <a:rPr lang="en-US" altLang="en-US" sz="1600" smtClean="0"/>
              <a:t>Instantiating an object of derived class begins a chain of constructor calls</a:t>
            </a:r>
          </a:p>
          <a:p>
            <a:pPr lvl="1"/>
            <a:r>
              <a:rPr lang="en-US" altLang="en-US" sz="1600" smtClean="0"/>
              <a:t>Derived class constructor first calls base class constructor before performing its own tasks</a:t>
            </a:r>
          </a:p>
          <a:p>
            <a:pPr lvl="1"/>
            <a:r>
              <a:rPr lang="en-US" altLang="en-US" sz="1600" smtClean="0"/>
              <a:t>Base class constructor can be either implicitly or explicitly invoked by the derived class constructor</a:t>
            </a:r>
          </a:p>
          <a:p>
            <a:pPr lvl="2"/>
            <a:r>
              <a:rPr lang="en-US" altLang="en-US" sz="1400" smtClean="0"/>
              <a:t>Explicit invocation via “base-class initializer syntax”</a:t>
            </a:r>
          </a:p>
          <a:p>
            <a:pPr lvl="2"/>
            <a:r>
              <a:rPr lang="en-US" altLang="en-US" sz="1400" smtClean="0"/>
              <a:t>Explicit invocation normally involves passing some parameters</a:t>
            </a:r>
          </a:p>
          <a:p>
            <a:endParaRPr lang="en-US" altLang="en-US" sz="2000" smtClean="0"/>
          </a:p>
          <a:p>
            <a:r>
              <a:rPr lang="en-US" altLang="en-US" sz="2000" smtClean="0"/>
              <a:t>Destructor</a:t>
            </a:r>
          </a:p>
          <a:p>
            <a:pPr lvl="1"/>
            <a:r>
              <a:rPr lang="en-US" altLang="en-US" sz="1600" smtClean="0"/>
              <a:t>Destroying an object of derived class begins a chain of destructor calls</a:t>
            </a:r>
          </a:p>
          <a:p>
            <a:pPr lvl="1"/>
            <a:r>
              <a:rPr lang="en-US" altLang="en-US" sz="1600" smtClean="0"/>
              <a:t>In the reverse order of constructor execution</a:t>
            </a:r>
          </a:p>
          <a:p>
            <a:pPr lvl="2"/>
            <a:r>
              <a:rPr lang="en-US" altLang="en-US" sz="1400" smtClean="0"/>
              <a:t>Destructor of derived class performs its own tasks first, before calling the base class destructor</a:t>
            </a:r>
          </a:p>
          <a:p>
            <a:pPr lvl="1"/>
            <a:r>
              <a:rPr lang="en-US" altLang="en-US" sz="1600" smtClean="0"/>
              <a:t>Called implicitly</a:t>
            </a:r>
          </a:p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67169-A16C-4008-8DB1-FABC232BB21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altLang="en-US" smtClean="0"/>
              <a:t>Example</a:t>
            </a:r>
          </a:p>
        </p:txBody>
      </p:sp>
      <p:sp>
        <p:nvSpPr>
          <p:cNvPr id="25603" name="TextBox 3"/>
          <p:cNvSpPr txBox="1">
            <a:spLocks noChangeArrowheads="1"/>
          </p:cNvSpPr>
          <p:nvPr/>
        </p:nvSpPr>
        <p:spPr bwMode="auto">
          <a:xfrm>
            <a:off x="838200" y="990600"/>
            <a:ext cx="5648325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 eaLnBrk="1" hangingPunct="1"/>
            <a:endParaRPr lang="en-US" altLang="en-US" sz="100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class my_base_class {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my_base_class(int initial_value = 0) : x(initial_value) {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    cout &lt;&lt; "Inside base class constructor" &lt;&lt; endl;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    cout &lt;&lt; "x == " &lt;&lt; x &lt;&lt; endl;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~my_base_class() {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    cout &lt;&lt; "Inside base class destructor" &lt;&lt; endl;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int get_x() const {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    return x;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int x;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eaLnBrk="1" hangingPunct="1"/>
            <a:endParaRPr lang="en-US" altLang="en-US" sz="100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class my_derived_class : public my_base_class {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my_derived_class(int initial_x_value = 0, int initial_y_value = 0) 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    : my_base_class(initial_x_value), y(initial_y_value) {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    cout &lt;&lt; "Inside derived class constructor" &lt;&lt; endl;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    cout &lt;&lt; "x == " &lt;&lt; get_x() &lt;&lt; endl;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    cout &lt;&lt; "y == " &lt;&lt; y &lt;&lt; endl;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~my_derived_class() {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    cout &lt;&lt; "Inside derived class destructor" &lt;&lt; endl;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/>
            <a:endParaRPr lang="en-US" altLang="en-US" sz="100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    int y;</a:t>
            </a:r>
          </a:p>
          <a:p>
            <a:pPr eaLnBrk="1" hangingPunct="1"/>
            <a:r>
              <a:rPr lang="en-US" altLang="en-US" sz="1000">
                <a:latin typeface="Courier New" pitchFamily="49" charset="0"/>
                <a:cs typeface="Courier New" pitchFamily="49" charset="0"/>
              </a:rPr>
              <a:t>};</a:t>
            </a:r>
            <a:endParaRPr lang="en-US" altLang="en-US" sz="14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4800600"/>
            <a:ext cx="32718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</a:rPr>
              <a:t>Explicitly calling base class constructor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647825" y="4400550"/>
            <a:ext cx="2286000" cy="152400"/>
          </a:xfrm>
          <a:prstGeom prst="rect">
            <a:avLst/>
          </a:prstGeom>
          <a:noFill/>
          <a:ln w="25400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4894263" y="4829175"/>
            <a:ext cx="3335337" cy="276225"/>
          </a:xfrm>
          <a:prstGeom prst="rect">
            <a:avLst/>
          </a:prstGeom>
          <a:noFill/>
          <a:ln w="25400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0631B4-E37F-4D3F-8784-A473AE99AB2F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(Cont’d)</a:t>
            </a:r>
          </a:p>
        </p:txBody>
      </p:sp>
      <p:sp>
        <p:nvSpPr>
          <p:cNvPr id="26627" name="TextBox 3"/>
          <p:cNvSpPr txBox="1">
            <a:spLocks noChangeArrowheads="1"/>
          </p:cNvSpPr>
          <p:nvPr/>
        </p:nvSpPr>
        <p:spPr bwMode="auto">
          <a:xfrm>
            <a:off x="838200" y="1295400"/>
            <a:ext cx="3621088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>
                <a:latin typeface="Courier New" pitchFamily="49" charset="0"/>
                <a:cs typeface="Courier New" pitchFamily="49" charset="0"/>
              </a:rPr>
              <a:t>int main() {</a:t>
            </a:r>
          </a:p>
          <a:p>
            <a:pPr eaLnBrk="1" hangingPunct="1"/>
            <a:r>
              <a:rPr lang="en-US" altLang="en-US" sz="1400">
                <a:latin typeface="Courier New" pitchFamily="49" charset="0"/>
                <a:cs typeface="Courier New" pitchFamily="49" charset="0"/>
              </a:rPr>
              <a:t>    my_derived_class mdc1;</a:t>
            </a:r>
          </a:p>
          <a:p>
            <a:pPr eaLnBrk="1" hangingPunct="1"/>
            <a:r>
              <a:rPr lang="en-US" altLang="en-US" sz="1400">
                <a:latin typeface="Courier New" pitchFamily="49" charset="0"/>
                <a:cs typeface="Courier New" pitchFamily="49" charset="0"/>
              </a:rPr>
              <a:t>    my_derived_class mdc2(2, 4);</a:t>
            </a:r>
          </a:p>
          <a:p>
            <a:pPr eaLnBrk="1" hangingPunct="1"/>
            <a:endParaRPr lang="en-US" altLang="en-US" sz="140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altLang="en-US" sz="1400">
                <a:latin typeface="Courier New" pitchFamily="49" charset="0"/>
                <a:cs typeface="Courier New" pitchFamily="49" charset="0"/>
              </a:rPr>
              <a:t>    return(0);</a:t>
            </a:r>
          </a:p>
          <a:p>
            <a:pPr eaLnBrk="1" hangingPunct="1"/>
            <a:r>
              <a:rPr lang="en-US" altLang="en-US" sz="140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/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0" y="1524000"/>
            <a:ext cx="2692400" cy="31083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</a:rPr>
              <a:t>Inside base class constructor</a:t>
            </a:r>
          </a:p>
          <a:p>
            <a:pPr>
              <a:defRPr/>
            </a:pPr>
            <a:r>
              <a:rPr lang="en-US" sz="1400" dirty="0">
                <a:latin typeface="+mn-lt"/>
              </a:rPr>
              <a:t>x == 0</a:t>
            </a:r>
          </a:p>
          <a:p>
            <a:pPr>
              <a:defRPr/>
            </a:pPr>
            <a:r>
              <a:rPr lang="en-US" sz="1400" dirty="0">
                <a:latin typeface="+mn-lt"/>
              </a:rPr>
              <a:t>Inside derived class constructor</a:t>
            </a:r>
          </a:p>
          <a:p>
            <a:pPr>
              <a:defRPr/>
            </a:pPr>
            <a:r>
              <a:rPr lang="en-US" sz="1400" dirty="0">
                <a:latin typeface="+mn-lt"/>
              </a:rPr>
              <a:t>x == 0</a:t>
            </a:r>
          </a:p>
          <a:p>
            <a:pPr>
              <a:defRPr/>
            </a:pPr>
            <a:r>
              <a:rPr lang="en-US" sz="1400" dirty="0">
                <a:latin typeface="+mn-lt"/>
              </a:rPr>
              <a:t>y == 0</a:t>
            </a:r>
          </a:p>
          <a:p>
            <a:pPr>
              <a:defRPr/>
            </a:pPr>
            <a:r>
              <a:rPr lang="en-US" sz="1400" dirty="0">
                <a:latin typeface="+mn-lt"/>
              </a:rPr>
              <a:t>Inside base class constructor</a:t>
            </a:r>
          </a:p>
          <a:p>
            <a:pPr>
              <a:defRPr/>
            </a:pPr>
            <a:r>
              <a:rPr lang="en-US" sz="1400" dirty="0">
                <a:latin typeface="+mn-lt"/>
              </a:rPr>
              <a:t>x == 2</a:t>
            </a:r>
          </a:p>
          <a:p>
            <a:pPr>
              <a:defRPr/>
            </a:pPr>
            <a:r>
              <a:rPr lang="en-US" sz="1400" dirty="0">
                <a:latin typeface="+mn-lt"/>
              </a:rPr>
              <a:t>Inside derived class constructor</a:t>
            </a:r>
          </a:p>
          <a:p>
            <a:pPr>
              <a:defRPr/>
            </a:pPr>
            <a:r>
              <a:rPr lang="en-US" sz="1400" dirty="0">
                <a:latin typeface="+mn-lt"/>
              </a:rPr>
              <a:t>x == 2</a:t>
            </a:r>
          </a:p>
          <a:p>
            <a:pPr>
              <a:defRPr/>
            </a:pPr>
            <a:r>
              <a:rPr lang="en-US" sz="1400" dirty="0">
                <a:latin typeface="+mn-lt"/>
              </a:rPr>
              <a:t>y == 4</a:t>
            </a:r>
          </a:p>
          <a:p>
            <a:pPr>
              <a:defRPr/>
            </a:pPr>
            <a:r>
              <a:rPr lang="en-US" sz="1400" dirty="0">
                <a:latin typeface="+mn-lt"/>
              </a:rPr>
              <a:t>Inside derived class destructor</a:t>
            </a:r>
          </a:p>
          <a:p>
            <a:pPr>
              <a:defRPr/>
            </a:pPr>
            <a:r>
              <a:rPr lang="en-US" sz="1400" dirty="0">
                <a:latin typeface="+mn-lt"/>
              </a:rPr>
              <a:t>Inside base class destructor</a:t>
            </a:r>
          </a:p>
          <a:p>
            <a:pPr>
              <a:defRPr/>
            </a:pPr>
            <a:r>
              <a:rPr lang="en-US" sz="1400" dirty="0">
                <a:latin typeface="+mn-lt"/>
              </a:rPr>
              <a:t>Inside derived class destructor</a:t>
            </a:r>
          </a:p>
          <a:p>
            <a:pPr>
              <a:defRPr/>
            </a:pPr>
            <a:r>
              <a:rPr lang="en-US" sz="1400" dirty="0">
                <a:latin typeface="+mn-lt"/>
              </a:rPr>
              <a:t>Inside base class destructor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5334000" y="1524000"/>
            <a:ext cx="2743200" cy="1143000"/>
          </a:xfrm>
          <a:prstGeom prst="rect">
            <a:avLst/>
          </a:prstGeom>
          <a:noFill/>
          <a:ln w="25400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5334000" y="2667000"/>
            <a:ext cx="2743200" cy="1066800"/>
          </a:xfrm>
          <a:prstGeom prst="rect">
            <a:avLst/>
          </a:prstGeom>
          <a:noFill/>
          <a:ln w="25400" algn="ctr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AF52E1-4021-45B0-B500-607E4BD229A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14400" y="4953000"/>
            <a:ext cx="375126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FF0000"/>
                </a:solidFill>
                <a:latin typeface="+mn-lt"/>
              </a:rPr>
              <a:t> see r1/base_derived.cpp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95800" y="1474788"/>
            <a:ext cx="4267200" cy="40306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latin typeface="+mn-lt"/>
              </a:rPr>
              <a:t>/**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 * A class for simulating an integer memory cell.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 */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class </a:t>
            </a:r>
            <a:r>
              <a:rPr lang="en-US" sz="1600" dirty="0" err="1">
                <a:latin typeface="+mn-lt"/>
              </a:rPr>
              <a:t>IntCell</a:t>
            </a:r>
            <a:endParaRPr lang="en-US" sz="1600" dirty="0">
              <a:latin typeface="+mn-lt"/>
            </a:endParaRPr>
          </a:p>
          <a:p>
            <a:pPr>
              <a:defRPr/>
            </a:pPr>
            <a:r>
              <a:rPr lang="en-US" sz="1600" dirty="0">
                <a:latin typeface="+mn-lt"/>
              </a:rPr>
              <a:t>{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  public: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    </a:t>
            </a:r>
            <a:r>
              <a:rPr lang="en-US" sz="1600" dirty="0">
                <a:solidFill>
                  <a:schemeClr val="accent2"/>
                </a:solidFill>
                <a:latin typeface="+mn-lt"/>
              </a:rPr>
              <a:t>explicit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IntCell</a:t>
            </a:r>
            <a:r>
              <a:rPr lang="en-US" sz="1600" dirty="0">
                <a:latin typeface="+mn-lt"/>
              </a:rPr>
              <a:t>( </a:t>
            </a:r>
            <a:r>
              <a:rPr lang="en-US" sz="1600" dirty="0" err="1">
                <a:latin typeface="+mn-lt"/>
              </a:rPr>
              <a:t>int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initialValue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>
                <a:solidFill>
                  <a:schemeClr val="accent2"/>
                </a:solidFill>
                <a:latin typeface="+mn-lt"/>
              </a:rPr>
              <a:t>= 0</a:t>
            </a:r>
            <a:r>
              <a:rPr lang="en-US" sz="1600" dirty="0">
                <a:latin typeface="+mn-lt"/>
              </a:rPr>
              <a:t> )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      </a:t>
            </a:r>
            <a:r>
              <a:rPr lang="en-US" sz="1600" dirty="0">
                <a:solidFill>
                  <a:schemeClr val="accent2"/>
                </a:solidFill>
                <a:latin typeface="+mn-lt"/>
              </a:rPr>
              <a:t>: </a:t>
            </a:r>
            <a:r>
              <a:rPr lang="en-US" sz="1600" dirty="0" err="1">
                <a:solidFill>
                  <a:schemeClr val="accent2"/>
                </a:solidFill>
                <a:latin typeface="+mn-lt"/>
              </a:rPr>
              <a:t>storedValue</a:t>
            </a:r>
            <a:r>
              <a:rPr lang="en-US" sz="1600" dirty="0">
                <a:solidFill>
                  <a:srgbClr val="FF0000"/>
                </a:solidFill>
                <a:latin typeface="+mn-lt"/>
              </a:rPr>
              <a:t>{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initialValue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+mn-lt"/>
              </a:rPr>
              <a:t>}</a:t>
            </a:r>
            <a:r>
              <a:rPr lang="en-US" sz="1600" dirty="0">
                <a:latin typeface="+mn-lt"/>
              </a:rPr>
              <a:t> { }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    </a:t>
            </a:r>
            <a:r>
              <a:rPr lang="en-US" sz="1600" dirty="0" err="1">
                <a:latin typeface="+mn-lt"/>
              </a:rPr>
              <a:t>int</a:t>
            </a:r>
            <a:r>
              <a:rPr lang="en-US" sz="1600" dirty="0">
                <a:latin typeface="+mn-lt"/>
              </a:rPr>
              <a:t> read( ) </a:t>
            </a:r>
            <a:r>
              <a:rPr lang="en-US" sz="1600" dirty="0" err="1">
                <a:solidFill>
                  <a:srgbClr val="0000FF"/>
                </a:solidFill>
                <a:latin typeface="+mn-lt"/>
              </a:rPr>
              <a:t>const</a:t>
            </a:r>
            <a:endParaRPr lang="en-US" sz="1600" dirty="0">
              <a:solidFill>
                <a:srgbClr val="0000FF"/>
              </a:solidFill>
              <a:latin typeface="+mn-lt"/>
            </a:endParaRPr>
          </a:p>
          <a:p>
            <a:pPr>
              <a:defRPr/>
            </a:pPr>
            <a:r>
              <a:rPr lang="en-US" sz="1600" dirty="0">
                <a:latin typeface="+mn-lt"/>
              </a:rPr>
              <a:t>      { return </a:t>
            </a:r>
            <a:r>
              <a:rPr lang="en-US" sz="1600" dirty="0" err="1">
                <a:latin typeface="+mn-lt"/>
              </a:rPr>
              <a:t>storedValue</a:t>
            </a:r>
            <a:r>
              <a:rPr lang="en-US" sz="1600" dirty="0">
                <a:latin typeface="+mn-lt"/>
              </a:rPr>
              <a:t>; }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    void write( </a:t>
            </a:r>
            <a:r>
              <a:rPr lang="en-US" sz="1600" dirty="0" err="1">
                <a:latin typeface="+mn-lt"/>
              </a:rPr>
              <a:t>int</a:t>
            </a:r>
            <a:r>
              <a:rPr lang="en-US" sz="1600" dirty="0">
                <a:latin typeface="+mn-lt"/>
              </a:rPr>
              <a:t> x )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      { </a:t>
            </a:r>
            <a:r>
              <a:rPr lang="en-US" sz="1600" dirty="0" err="1">
                <a:latin typeface="+mn-lt"/>
              </a:rPr>
              <a:t>storedValue</a:t>
            </a:r>
            <a:r>
              <a:rPr lang="en-US" sz="1600" dirty="0">
                <a:latin typeface="+mn-lt"/>
              </a:rPr>
              <a:t> = x; }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  private: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    </a:t>
            </a:r>
            <a:r>
              <a:rPr lang="en-US" sz="1600" dirty="0" err="1">
                <a:latin typeface="+mn-lt"/>
              </a:rPr>
              <a:t>int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storedValue</a:t>
            </a:r>
            <a:r>
              <a:rPr lang="en-US" sz="1600" dirty="0">
                <a:latin typeface="+mn-lt"/>
              </a:rPr>
              <a:t>;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};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51BA8-F71E-497B-9406-BF8250599047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Additional Syntax and Accessors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4202113" cy="4953000"/>
          </a:xfrm>
        </p:spPr>
        <p:txBody>
          <a:bodyPr/>
          <a:lstStyle/>
          <a:p>
            <a:pPr eaLnBrk="1" hangingPunct="1"/>
            <a:r>
              <a:rPr lang="en-US" altLang="en-US" sz="1800" smtClean="0"/>
              <a:t>Default parameters</a:t>
            </a:r>
          </a:p>
          <a:p>
            <a:pPr lvl="1" eaLnBrk="1" hangingPunct="1"/>
            <a:r>
              <a:rPr lang="en-US" altLang="en-US" sz="1600" smtClean="0"/>
              <a:t>Parameter to constructor is optional</a:t>
            </a:r>
          </a:p>
          <a:p>
            <a:pPr eaLnBrk="1" hangingPunct="1"/>
            <a:r>
              <a:rPr lang="en-US" altLang="en-US" sz="1800" smtClean="0"/>
              <a:t>Initializer list</a:t>
            </a:r>
          </a:p>
          <a:p>
            <a:pPr lvl="1" eaLnBrk="1" hangingPunct="1"/>
            <a:r>
              <a:rPr lang="en-US" altLang="en-US" sz="1600" smtClean="0"/>
              <a:t>Init data members directly in the constructor</a:t>
            </a:r>
          </a:p>
          <a:p>
            <a:pPr eaLnBrk="1" hangingPunct="1"/>
            <a:r>
              <a:rPr lang="en-US" altLang="en-US" sz="1800" smtClean="0"/>
              <a:t>Explicit constructor</a:t>
            </a:r>
          </a:p>
          <a:p>
            <a:pPr lvl="1" eaLnBrk="1" hangingPunct="1"/>
            <a:r>
              <a:rPr lang="en-US" altLang="en-US" sz="1600" smtClean="0"/>
              <a:t>Avoids automatic type conversion (and resulting bugs)</a:t>
            </a:r>
          </a:p>
          <a:p>
            <a:pPr lvl="1" eaLnBrk="1" hangingPunct="1"/>
            <a:r>
              <a:rPr lang="en-US" altLang="en-US" sz="1600" smtClean="0"/>
              <a:t>The following not allowed</a:t>
            </a:r>
          </a:p>
          <a:p>
            <a:pPr lvl="2" eaLnBrk="1" hangingPunct="1"/>
            <a:r>
              <a:rPr lang="en-US" altLang="en-US" sz="1400" smtClean="0">
                <a:solidFill>
                  <a:srgbClr val="0000FF"/>
                </a:solidFill>
              </a:rPr>
              <a:t>IntCell obj;	</a:t>
            </a:r>
          </a:p>
          <a:p>
            <a:pPr lvl="2" eaLnBrk="1" hangingPunct="1"/>
            <a:r>
              <a:rPr lang="en-US" altLang="en-US" sz="1400" smtClean="0">
                <a:solidFill>
                  <a:srgbClr val="0000FF"/>
                </a:solidFill>
              </a:rPr>
              <a:t>obj = 37;</a:t>
            </a:r>
          </a:p>
          <a:p>
            <a:pPr eaLnBrk="1" hangingPunct="1"/>
            <a:r>
              <a:rPr lang="en-US" altLang="en-US" sz="1800" smtClean="0"/>
              <a:t>Constant member functions</a:t>
            </a:r>
          </a:p>
          <a:p>
            <a:pPr lvl="1" eaLnBrk="1" hangingPunct="1"/>
            <a:r>
              <a:rPr lang="en-US" altLang="en-US" sz="1600" smtClean="0"/>
              <a:t>Examines, but does not change the object state</a:t>
            </a:r>
          </a:p>
          <a:p>
            <a:pPr lvl="1" eaLnBrk="1" hangingPunct="1"/>
            <a:r>
              <a:rPr lang="en-US" altLang="en-US" sz="1600" smtClean="0"/>
              <a:t>Also called ‘</a:t>
            </a:r>
            <a:r>
              <a:rPr lang="en-US" altLang="en-US" sz="1600" smtClean="0">
                <a:solidFill>
                  <a:srgbClr val="0000FF"/>
                </a:solidFill>
              </a:rPr>
              <a:t>accessor</a:t>
            </a:r>
            <a:r>
              <a:rPr lang="en-US" altLang="en-US" sz="1600" smtClean="0"/>
              <a:t>’</a:t>
            </a:r>
          </a:p>
          <a:p>
            <a:pPr lvl="1" eaLnBrk="1" hangingPunct="1"/>
            <a:r>
              <a:rPr lang="en-US" altLang="en-US" sz="1600" smtClean="0"/>
              <a:t>Non-const functions are called ‘</a:t>
            </a:r>
            <a:r>
              <a:rPr lang="en-US" altLang="en-US" sz="1600" smtClean="0">
                <a:solidFill>
                  <a:srgbClr val="0000FF"/>
                </a:solidFill>
              </a:rPr>
              <a:t>mutators</a:t>
            </a:r>
            <a:r>
              <a:rPr lang="en-US" altLang="en-US" sz="1600" smtClean="0"/>
              <a:t>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DD2C2C-3858-4886-BF95-6AD5B0F35C0F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Interface Vs. Implementation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21113" cy="4724400"/>
          </a:xfrm>
        </p:spPr>
        <p:txBody>
          <a:bodyPr/>
          <a:lstStyle/>
          <a:p>
            <a:pPr eaLnBrk="1" hangingPunct="1"/>
            <a:r>
              <a:rPr lang="en-US" altLang="en-US" sz="2000" dirty="0" smtClean="0"/>
              <a:t>Interface typically defined in .h files</a:t>
            </a:r>
          </a:p>
          <a:p>
            <a:pPr lvl="1" eaLnBrk="1" hangingPunct="1"/>
            <a:r>
              <a:rPr lang="en-US" altLang="en-US" sz="1800" dirty="0" smtClean="0"/>
              <a:t>#include in .</a:t>
            </a:r>
            <a:r>
              <a:rPr lang="en-US" altLang="en-US" sz="1800" dirty="0" err="1" smtClean="0"/>
              <a:t>cpp</a:t>
            </a:r>
            <a:r>
              <a:rPr lang="en-US" altLang="en-US" sz="1800" dirty="0" smtClean="0"/>
              <a:t> file</a:t>
            </a:r>
          </a:p>
          <a:p>
            <a:pPr lvl="1" eaLnBrk="1" hangingPunct="1"/>
            <a:r>
              <a:rPr lang="en-US" altLang="en-US" sz="1800" dirty="0" smtClean="0"/>
              <a:t>Also referred to as declaration</a:t>
            </a:r>
          </a:p>
          <a:p>
            <a:pPr lvl="1" eaLnBrk="1" hangingPunct="1"/>
            <a:endParaRPr lang="en-US" altLang="en-US" sz="1800" dirty="0" smtClean="0"/>
          </a:p>
          <a:p>
            <a:pPr eaLnBrk="1" hangingPunct="1"/>
            <a:r>
              <a:rPr lang="en-US" altLang="en-US" sz="2000" dirty="0" smtClean="0"/>
              <a:t>Preprocessor commands </a:t>
            </a:r>
          </a:p>
          <a:p>
            <a:pPr lvl="1" eaLnBrk="1" hangingPunct="1"/>
            <a:r>
              <a:rPr lang="en-US" altLang="en-US" sz="1800" dirty="0" smtClean="0"/>
              <a:t>Guards against multiple inclusion of .h files</a:t>
            </a:r>
          </a:p>
          <a:p>
            <a:pPr lvl="1" eaLnBrk="1" hangingPunct="1"/>
            <a:endParaRPr lang="en-US" altLang="en-US" sz="1800" dirty="0" smtClean="0"/>
          </a:p>
        </p:txBody>
      </p:sp>
      <p:pic>
        <p:nvPicPr>
          <p:cNvPr id="5125" name="Picture 4" descr="fig01_0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637088" y="1703388"/>
            <a:ext cx="3821112" cy="4059237"/>
          </a:xfrm>
          <a:noFill/>
        </p:spPr>
      </p:pic>
      <p:sp>
        <p:nvSpPr>
          <p:cNvPr id="5126" name="Rectangle 9"/>
          <p:cNvSpPr>
            <a:spLocks noChangeArrowheads="1"/>
          </p:cNvSpPr>
          <p:nvPr/>
        </p:nvSpPr>
        <p:spPr bwMode="auto">
          <a:xfrm>
            <a:off x="4876800" y="1651000"/>
            <a:ext cx="1752600" cy="5334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7" name="Rectangle 10"/>
          <p:cNvSpPr>
            <a:spLocks noChangeArrowheads="1"/>
          </p:cNvSpPr>
          <p:nvPr/>
        </p:nvSpPr>
        <p:spPr bwMode="auto">
          <a:xfrm>
            <a:off x="4864100" y="5588000"/>
            <a:ext cx="762000" cy="3048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8" name="Text Box 11"/>
          <p:cNvSpPr txBox="1">
            <a:spLocks noChangeArrowheads="1"/>
          </p:cNvSpPr>
          <p:nvPr/>
        </p:nvSpPr>
        <p:spPr bwMode="auto">
          <a:xfrm>
            <a:off x="7010400" y="1295400"/>
            <a:ext cx="1427163" cy="485775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latin typeface="Tahoma" pitchFamily="34" charset="0"/>
                <a:cs typeface="Times New Roman" pitchFamily="18" charset="0"/>
              </a:rPr>
              <a:t>Interface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6340B-8B4F-47B6-BF94-889E706265A4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Interface Vs. Implementation (contd.)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21113" cy="4724400"/>
          </a:xfrm>
        </p:spPr>
        <p:txBody>
          <a:bodyPr/>
          <a:lstStyle/>
          <a:p>
            <a:pPr eaLnBrk="1" hangingPunct="1"/>
            <a:r>
              <a:rPr lang="en-US" altLang="en-US" sz="2000" dirty="0" smtClean="0"/>
              <a:t>Scope-resolution </a:t>
            </a:r>
            <a:r>
              <a:rPr lang="en-US" altLang="en-US" sz="2000" dirty="0" smtClean="0"/>
              <a:t>operator</a:t>
            </a:r>
          </a:p>
          <a:p>
            <a:pPr lvl="1" eaLnBrk="1" hangingPunct="1"/>
            <a:r>
              <a:rPr lang="en-US" altLang="en-US" sz="1800" dirty="0" smtClean="0"/>
              <a:t>The :: symbol</a:t>
            </a:r>
            <a:endParaRPr lang="en-US" altLang="en-US" sz="1800" dirty="0" smtClean="0"/>
          </a:p>
          <a:p>
            <a:pPr lvl="1" eaLnBrk="1" hangingPunct="1"/>
            <a:r>
              <a:rPr lang="en-US" altLang="en-US" sz="1800" dirty="0" smtClean="0"/>
              <a:t>To </a:t>
            </a:r>
            <a:r>
              <a:rPr lang="en-US" altLang="en-US" sz="1800" dirty="0" smtClean="0"/>
              <a:t>identify the class corresponding to each function</a:t>
            </a:r>
          </a:p>
          <a:p>
            <a:pPr eaLnBrk="1" hangingPunct="1"/>
            <a:endParaRPr lang="en-US" altLang="en-US" sz="2000" dirty="0" smtClean="0"/>
          </a:p>
          <a:p>
            <a:pPr eaLnBrk="1" hangingPunct="1"/>
            <a:r>
              <a:rPr lang="en-US" altLang="en-US" sz="2000" dirty="0" smtClean="0"/>
              <a:t>Remember</a:t>
            </a:r>
          </a:p>
          <a:p>
            <a:pPr lvl="1" eaLnBrk="1" hangingPunct="1"/>
            <a:r>
              <a:rPr lang="en-US" altLang="en-US" sz="1800" dirty="0" smtClean="0"/>
              <a:t>Function signatures must match in both interface and implementation</a:t>
            </a:r>
          </a:p>
          <a:p>
            <a:pPr lvl="1" eaLnBrk="1" hangingPunct="1"/>
            <a:r>
              <a:rPr lang="en-US" altLang="en-US" sz="1800" dirty="0" smtClean="0"/>
              <a:t>Default parameters are specified only in the interface</a:t>
            </a:r>
          </a:p>
          <a:p>
            <a:pPr eaLnBrk="1" hangingPunct="1"/>
            <a:endParaRPr lang="en-US" altLang="en-US" sz="2000" dirty="0" smtClean="0"/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6553200" y="1066800"/>
            <a:ext cx="2335213" cy="485775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latin typeface="Tahoma" pitchFamily="34" charset="0"/>
                <a:cs typeface="Times New Roman" pitchFamily="18" charset="0"/>
              </a:rPr>
              <a:t>Implementation</a:t>
            </a:r>
          </a:p>
        </p:txBody>
      </p:sp>
      <p:sp>
        <p:nvSpPr>
          <p:cNvPr id="6150" name="Content Placeholder 1"/>
          <p:cNvSpPr>
            <a:spLocks noGrp="1"/>
          </p:cNvSpPr>
          <p:nvPr>
            <p:ph sz="half" idx="2"/>
          </p:nvPr>
        </p:nvSpPr>
        <p:spPr>
          <a:xfrm>
            <a:off x="4495800" y="1309688"/>
            <a:ext cx="4392613" cy="4724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1100" smtClean="0">
                <a:solidFill>
                  <a:schemeClr val="tx1"/>
                </a:solidFill>
              </a:rPr>
              <a:t>#include "IntCell.h"</a:t>
            </a:r>
          </a:p>
          <a:p>
            <a:pPr marL="0" indent="0">
              <a:buFontTx/>
              <a:buNone/>
            </a:pPr>
            <a:endParaRPr lang="en-US" altLang="en-US" sz="1100" smtClean="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r>
              <a:rPr lang="en-US" altLang="en-US" sz="1100" smtClean="0">
                <a:solidFill>
                  <a:schemeClr val="tx1"/>
                </a:solidFill>
              </a:rPr>
              <a:t>/**</a:t>
            </a:r>
          </a:p>
          <a:p>
            <a:pPr marL="0" indent="0">
              <a:buFontTx/>
              <a:buNone/>
            </a:pPr>
            <a:r>
              <a:rPr lang="en-US" altLang="en-US" sz="1100" smtClean="0">
                <a:solidFill>
                  <a:schemeClr val="tx1"/>
                </a:solidFill>
              </a:rPr>
              <a:t> * Construct the IntCell with initialValue</a:t>
            </a:r>
          </a:p>
          <a:p>
            <a:pPr marL="0" indent="0">
              <a:buFontTx/>
              <a:buNone/>
            </a:pPr>
            <a:r>
              <a:rPr lang="en-US" altLang="en-US" sz="1100" smtClean="0">
                <a:solidFill>
                  <a:schemeClr val="tx1"/>
                </a:solidFill>
              </a:rPr>
              <a:t> */</a:t>
            </a:r>
          </a:p>
          <a:p>
            <a:pPr marL="0" indent="0">
              <a:buFontTx/>
              <a:buNone/>
            </a:pPr>
            <a:r>
              <a:rPr lang="en-US" altLang="en-US" sz="1100" smtClean="0">
                <a:solidFill>
                  <a:schemeClr val="tx1"/>
                </a:solidFill>
              </a:rPr>
              <a:t>IntCell::IntCell( int initialValue ) : storedValue</a:t>
            </a:r>
            <a:r>
              <a:rPr lang="en-US" altLang="en-US" sz="1100" smtClean="0">
                <a:solidFill>
                  <a:srgbClr val="0000FF"/>
                </a:solidFill>
              </a:rPr>
              <a:t>{ initialValue }</a:t>
            </a:r>
          </a:p>
          <a:p>
            <a:pPr marL="0" indent="0">
              <a:buFontTx/>
              <a:buNone/>
            </a:pPr>
            <a:r>
              <a:rPr lang="en-US" altLang="en-US" sz="1100" smtClean="0">
                <a:solidFill>
                  <a:schemeClr val="tx1"/>
                </a:solidFill>
              </a:rPr>
              <a:t>{</a:t>
            </a:r>
          </a:p>
          <a:p>
            <a:pPr marL="0" indent="0">
              <a:buFontTx/>
              <a:buNone/>
            </a:pPr>
            <a:r>
              <a:rPr lang="en-US" altLang="en-US" sz="1100" smtClean="0">
                <a:solidFill>
                  <a:schemeClr val="tx1"/>
                </a:solidFill>
              </a:rPr>
              <a:t>}</a:t>
            </a:r>
          </a:p>
          <a:p>
            <a:pPr marL="0" indent="0">
              <a:buFontTx/>
              <a:buNone/>
            </a:pPr>
            <a:endParaRPr lang="en-US" altLang="en-US" sz="1100" smtClean="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r>
              <a:rPr lang="en-US" altLang="en-US" sz="1100" smtClean="0">
                <a:solidFill>
                  <a:schemeClr val="tx1"/>
                </a:solidFill>
              </a:rPr>
              <a:t>/**</a:t>
            </a:r>
          </a:p>
          <a:p>
            <a:pPr marL="0" indent="0">
              <a:buFontTx/>
              <a:buNone/>
            </a:pPr>
            <a:r>
              <a:rPr lang="en-US" altLang="en-US" sz="1100" smtClean="0">
                <a:solidFill>
                  <a:schemeClr val="tx1"/>
                </a:solidFill>
              </a:rPr>
              <a:t> * Return the stored value.</a:t>
            </a:r>
          </a:p>
          <a:p>
            <a:pPr marL="0" indent="0">
              <a:buFontTx/>
              <a:buNone/>
            </a:pPr>
            <a:r>
              <a:rPr lang="en-US" altLang="en-US" sz="1100" smtClean="0">
                <a:solidFill>
                  <a:schemeClr val="tx1"/>
                </a:solidFill>
              </a:rPr>
              <a:t> */</a:t>
            </a:r>
          </a:p>
          <a:p>
            <a:pPr marL="0" indent="0">
              <a:buFontTx/>
              <a:buNone/>
            </a:pPr>
            <a:r>
              <a:rPr lang="en-US" altLang="en-US" sz="1100" smtClean="0">
                <a:solidFill>
                  <a:schemeClr val="tx1"/>
                </a:solidFill>
              </a:rPr>
              <a:t>int IntCell::read( ) const</a:t>
            </a:r>
          </a:p>
          <a:p>
            <a:pPr marL="0" indent="0">
              <a:buFontTx/>
              <a:buNone/>
            </a:pPr>
            <a:r>
              <a:rPr lang="en-US" altLang="en-US" sz="1100" smtClean="0">
                <a:solidFill>
                  <a:schemeClr val="tx1"/>
                </a:solidFill>
              </a:rPr>
              <a:t>{</a:t>
            </a:r>
          </a:p>
          <a:p>
            <a:pPr marL="0" indent="0">
              <a:buFontTx/>
              <a:buNone/>
            </a:pPr>
            <a:r>
              <a:rPr lang="en-US" altLang="en-US" sz="1100" smtClean="0">
                <a:solidFill>
                  <a:schemeClr val="tx1"/>
                </a:solidFill>
              </a:rPr>
              <a:t>    return storedValue;</a:t>
            </a:r>
          </a:p>
          <a:p>
            <a:pPr marL="0" indent="0">
              <a:buFontTx/>
              <a:buNone/>
            </a:pPr>
            <a:r>
              <a:rPr lang="en-US" altLang="en-US" sz="1100" smtClean="0">
                <a:solidFill>
                  <a:schemeClr val="tx1"/>
                </a:solidFill>
              </a:rPr>
              <a:t>}</a:t>
            </a:r>
          </a:p>
          <a:p>
            <a:pPr marL="0" indent="0">
              <a:buFontTx/>
              <a:buNone/>
            </a:pPr>
            <a:endParaRPr lang="en-US" altLang="en-US" sz="1100" smtClean="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r>
              <a:rPr lang="en-US" altLang="en-US" sz="1100" smtClean="0">
                <a:solidFill>
                  <a:schemeClr val="tx1"/>
                </a:solidFill>
              </a:rPr>
              <a:t>/**</a:t>
            </a:r>
          </a:p>
          <a:p>
            <a:pPr marL="0" indent="0">
              <a:buFontTx/>
              <a:buNone/>
            </a:pPr>
            <a:r>
              <a:rPr lang="en-US" altLang="en-US" sz="1100" smtClean="0">
                <a:solidFill>
                  <a:schemeClr val="tx1"/>
                </a:solidFill>
              </a:rPr>
              <a:t> * Store x.</a:t>
            </a:r>
          </a:p>
          <a:p>
            <a:pPr marL="0" indent="0">
              <a:buFontTx/>
              <a:buNone/>
            </a:pPr>
            <a:r>
              <a:rPr lang="en-US" altLang="en-US" sz="1100" smtClean="0">
                <a:solidFill>
                  <a:schemeClr val="tx1"/>
                </a:solidFill>
              </a:rPr>
              <a:t> */</a:t>
            </a:r>
          </a:p>
          <a:p>
            <a:pPr marL="0" indent="0">
              <a:buFontTx/>
              <a:buNone/>
            </a:pPr>
            <a:r>
              <a:rPr lang="en-US" altLang="en-US" sz="1100" smtClean="0">
                <a:solidFill>
                  <a:schemeClr val="tx1"/>
                </a:solidFill>
              </a:rPr>
              <a:t>void IntCell::write( int x )</a:t>
            </a:r>
          </a:p>
          <a:p>
            <a:pPr marL="0" indent="0">
              <a:buFontTx/>
              <a:buNone/>
            </a:pPr>
            <a:r>
              <a:rPr lang="en-US" altLang="en-US" sz="1100" smtClean="0">
                <a:solidFill>
                  <a:schemeClr val="tx1"/>
                </a:solidFill>
              </a:rPr>
              <a:t>{</a:t>
            </a:r>
          </a:p>
          <a:p>
            <a:pPr marL="0" indent="0">
              <a:buFontTx/>
              <a:buNone/>
            </a:pPr>
            <a:r>
              <a:rPr lang="en-US" altLang="en-US" sz="1100" smtClean="0">
                <a:solidFill>
                  <a:schemeClr val="tx1"/>
                </a:solidFill>
              </a:rPr>
              <a:t>    storedValue = x;</a:t>
            </a:r>
          </a:p>
          <a:p>
            <a:pPr marL="0" indent="0">
              <a:buFontTx/>
              <a:buNone/>
            </a:pPr>
            <a:r>
              <a:rPr lang="en-US" altLang="en-US" sz="1100" smtClean="0">
                <a:solidFill>
                  <a:schemeClr val="tx1"/>
                </a:solidFill>
              </a:rPr>
              <a:t>}</a:t>
            </a:r>
          </a:p>
          <a:p>
            <a:pPr marL="0" indent="0">
              <a:buFontTx/>
              <a:buNone/>
            </a:pPr>
            <a:endParaRPr lang="en-US" altLang="en-US" sz="11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168446-9EB7-49DD-8F57-2DADC2B76958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main() function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39888"/>
            <a:ext cx="4114800" cy="47609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600" smtClean="0"/>
              <a:t>Objects are declared just like primitive data types.</a:t>
            </a:r>
          </a:p>
          <a:p>
            <a:pPr eaLnBrk="1" hangingPunct="1">
              <a:lnSpc>
                <a:spcPct val="80000"/>
              </a:lnSpc>
            </a:pPr>
            <a:endParaRPr lang="en-US" altLang="en-US" sz="16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1600" smtClean="0"/>
              <a:t>Legal Declarations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b="1" smtClean="0"/>
              <a:t>IntCell obj1; </a:t>
            </a:r>
            <a:r>
              <a:rPr lang="en-US" altLang="en-US" sz="1400" b="1" smtClean="0">
                <a:solidFill>
                  <a:srgbClr val="0000FF"/>
                </a:solidFill>
              </a:rPr>
              <a:t>// zero parameter constructor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1400" b="1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b="1" smtClean="0"/>
              <a:t>IntCell obj2(12); </a:t>
            </a:r>
            <a:r>
              <a:rPr lang="en-US" altLang="en-US" sz="1400" b="1" smtClean="0">
                <a:solidFill>
                  <a:srgbClr val="0000FF"/>
                </a:solidFill>
              </a:rPr>
              <a:t>// one parameter constructor, in classic C++</a:t>
            </a:r>
          </a:p>
          <a:p>
            <a:pPr eaLnBrk="1" hangingPunct="1">
              <a:lnSpc>
                <a:spcPct val="80000"/>
              </a:lnSpc>
            </a:pPr>
            <a:endParaRPr lang="en-US" altLang="en-US" sz="16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1600" smtClean="0"/>
              <a:t>Illegal declarations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b="1" smtClean="0"/>
              <a:t>IntCell obj3 = 37; </a:t>
            </a:r>
            <a:r>
              <a:rPr lang="en-US" altLang="en-US" sz="1400" b="1" smtClean="0">
                <a:solidFill>
                  <a:srgbClr val="0000FF"/>
                </a:solidFill>
              </a:rPr>
              <a:t>// explicit constructor used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1400" b="1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b="1" smtClean="0"/>
              <a:t>IntCell obj4(); </a:t>
            </a:r>
            <a:r>
              <a:rPr lang="en-US" altLang="en-US" sz="1400" b="1" smtClean="0">
                <a:solidFill>
                  <a:srgbClr val="0000FF"/>
                </a:solidFill>
              </a:rPr>
              <a:t>// function declaration</a:t>
            </a:r>
          </a:p>
          <a:p>
            <a:pPr eaLnBrk="1" hangingPunct="1">
              <a:lnSpc>
                <a:spcPct val="80000"/>
              </a:lnSpc>
            </a:pPr>
            <a:endParaRPr lang="en-US" altLang="en-US" sz="1600" b="1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1600" smtClean="0"/>
              <a:t>New style supported in C++11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b="1" smtClean="0"/>
              <a:t>IntCell obj5{12}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b="1" smtClean="0"/>
              <a:t>IntCell Obj6{}</a:t>
            </a:r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5105400" y="5486400"/>
            <a:ext cx="2282825" cy="485775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latin typeface="Tahoma" pitchFamily="34" charset="0"/>
                <a:cs typeface="Times New Roman" pitchFamily="18" charset="0"/>
              </a:rPr>
              <a:t>main() function</a:t>
            </a:r>
          </a:p>
        </p:txBody>
      </p:sp>
      <p:pic>
        <p:nvPicPr>
          <p:cNvPr id="7174" name="Picture 10" descr="D:\courses\COP4530spring2007\supplements\weiss_ppt_files\ch01\ch01gif\fig01_09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572000" y="1676400"/>
            <a:ext cx="4267200" cy="3505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4D2598-2726-40F4-8E31-71AA2B914701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vector and string in C++ STL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4125913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1800" smtClean="0"/>
              <a:t>Replace built-in C++ arrays and strings, respectively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smtClean="0"/>
              <a:t>Built-in arrays/string do not act as proper C++ objects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 smtClean="0"/>
              <a:t>Standard </a:t>
            </a:r>
            <a:r>
              <a:rPr lang="en-US" altLang="en-US" sz="1800" smtClean="0">
                <a:solidFill>
                  <a:srgbClr val="0000FF"/>
                </a:solidFill>
              </a:rPr>
              <a:t>vector</a:t>
            </a:r>
            <a:r>
              <a:rPr lang="en-US" altLang="en-US" sz="1800" smtClean="0"/>
              <a:t> 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smtClean="0"/>
              <a:t>Gives a size() function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smtClean="0"/>
              <a:t>Can be assigned using =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 smtClean="0"/>
              <a:t>Standard </a:t>
            </a:r>
            <a:r>
              <a:rPr lang="en-US" altLang="en-US" sz="1800" smtClean="0">
                <a:solidFill>
                  <a:srgbClr val="0000FF"/>
                </a:solidFill>
              </a:rPr>
              <a:t>string </a:t>
            </a:r>
            <a:r>
              <a:rPr lang="en-US" altLang="en-US" sz="1800" smtClean="0"/>
              <a:t>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smtClean="0"/>
              <a:t>Compared with ==, &lt;, etc.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smtClean="0"/>
              <a:t>Can be assigned using =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smtClean="0"/>
              <a:t>Gives length() function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 smtClean="0"/>
              <a:t>Avoid C++ built-in arrays and strings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smtClean="0"/>
              <a:t>Instead, use vector and string classes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smtClean="0"/>
              <a:t>Exception: code optimized for speed</a:t>
            </a:r>
          </a:p>
        </p:txBody>
      </p:sp>
      <p:pic>
        <p:nvPicPr>
          <p:cNvPr id="8197" name="Picture 4" descr="fig01_1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419600" y="1295400"/>
            <a:ext cx="4495800" cy="4495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New Features in C++11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Initialization of vectors using {}</a:t>
            </a:r>
          </a:p>
          <a:p>
            <a:pPr lvl="1">
              <a:defRPr/>
            </a:pPr>
            <a:r>
              <a:rPr lang="en-US" dirty="0"/>
              <a:t>v</a:t>
            </a:r>
            <a:r>
              <a:rPr lang="en-US" dirty="0" smtClean="0"/>
              <a:t>ector&lt;</a:t>
            </a:r>
            <a:r>
              <a:rPr lang="en-US" dirty="0" err="1" smtClean="0"/>
              <a:t>int</a:t>
            </a:r>
            <a:r>
              <a:rPr lang="en-US" dirty="0" smtClean="0"/>
              <a:t>&gt; vec1 = {10, 20, 30};</a:t>
            </a:r>
          </a:p>
          <a:p>
            <a:pPr lvl="1">
              <a:defRPr/>
            </a:pPr>
            <a:r>
              <a:rPr lang="en-US" dirty="0"/>
              <a:t>v</a:t>
            </a:r>
            <a:r>
              <a:rPr lang="en-US" dirty="0" smtClean="0"/>
              <a:t>ector&lt;</a:t>
            </a:r>
            <a:r>
              <a:rPr lang="en-US" dirty="0" err="1" smtClean="0"/>
              <a:t>int</a:t>
            </a:r>
            <a:r>
              <a:rPr lang="en-US" dirty="0" smtClean="0"/>
              <a:t>&gt; vec2{10, 20, 30};</a:t>
            </a:r>
          </a:p>
          <a:p>
            <a:pPr>
              <a:defRPr/>
            </a:pPr>
            <a:r>
              <a:rPr lang="en-US" dirty="0" smtClean="0"/>
              <a:t>How about</a:t>
            </a:r>
          </a:p>
          <a:p>
            <a:pPr lvl="1">
              <a:defRPr/>
            </a:pPr>
            <a:r>
              <a:rPr lang="en-US" dirty="0"/>
              <a:t>v</a:t>
            </a:r>
            <a:r>
              <a:rPr lang="en-US" dirty="0" smtClean="0"/>
              <a:t>ector&lt;</a:t>
            </a:r>
            <a:r>
              <a:rPr lang="en-US" dirty="0" err="1" smtClean="0"/>
              <a:t>int</a:t>
            </a:r>
            <a:r>
              <a:rPr lang="en-US" dirty="0" smtClean="0"/>
              <a:t>&gt; vec3(12); //specifying size of vector</a:t>
            </a:r>
          </a:p>
          <a:p>
            <a:pPr lvl="1">
              <a:defRPr/>
            </a:pPr>
            <a:r>
              <a:rPr lang="en-US" dirty="0"/>
              <a:t>v</a:t>
            </a:r>
            <a:r>
              <a:rPr lang="en-US" dirty="0" smtClean="0"/>
              <a:t>ector&lt;</a:t>
            </a:r>
            <a:r>
              <a:rPr lang="en-US" dirty="0" err="1" smtClean="0"/>
              <a:t>int</a:t>
            </a:r>
            <a:r>
              <a:rPr lang="en-US" dirty="0" smtClean="0"/>
              <a:t>&gt;vec4{12}; // value initialization</a:t>
            </a:r>
          </a:p>
          <a:p>
            <a:pPr lvl="1">
              <a:defRPr/>
            </a:pPr>
            <a:r>
              <a:rPr lang="en-US" dirty="0" smtClean="0">
                <a:solidFill>
                  <a:srgbClr val="3333FF"/>
                </a:solidFill>
              </a:rPr>
              <a:t>Curly braces are for value initialization</a:t>
            </a:r>
          </a:p>
          <a:p>
            <a:pPr>
              <a:defRPr/>
            </a:pPr>
            <a:r>
              <a:rPr lang="en-US" dirty="0" smtClean="0"/>
              <a:t>Range-based for loop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Keyword </a:t>
            </a:r>
            <a:r>
              <a:rPr lang="en-US" i="1" dirty="0" smtClean="0"/>
              <a:t>auto</a:t>
            </a:r>
          </a:p>
          <a:p>
            <a:pPr lvl="1">
              <a:defRPr/>
            </a:pPr>
            <a:r>
              <a:rPr lang="en-US" dirty="0" smtClean="0"/>
              <a:t>You do not need to specify the type </a:t>
            </a:r>
          </a:p>
          <a:p>
            <a:pPr lvl="1">
              <a:defRPr/>
            </a:pPr>
            <a:r>
              <a:rPr lang="en-US" dirty="0" smtClean="0"/>
              <a:t>auto </a:t>
            </a:r>
            <a:r>
              <a:rPr lang="en-US" dirty="0" err="1" smtClean="0"/>
              <a:t>i</a:t>
            </a:r>
            <a:r>
              <a:rPr lang="en-US" dirty="0" smtClean="0"/>
              <a:t> = 20;</a:t>
            </a:r>
          </a:p>
          <a:p>
            <a:pPr lvl="1">
              <a:defRPr/>
            </a:pPr>
            <a:r>
              <a:rPr lang="en-US" dirty="0"/>
              <a:t>a</a:t>
            </a:r>
            <a:r>
              <a:rPr lang="en-US" dirty="0" smtClean="0"/>
              <a:t>uto </a:t>
            </a:r>
            <a:r>
              <a:rPr lang="en-US" dirty="0" err="1" smtClean="0"/>
              <a:t>itr</a:t>
            </a:r>
            <a:r>
              <a:rPr lang="en-US" dirty="0" smtClean="0"/>
              <a:t> = vec1.begin();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smtClean="0"/>
              <a:t>Auto may not be used in some cases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53FB0E-A427-4498-81D9-0542D2ED7FD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243513" y="3424238"/>
            <a:ext cx="2012950" cy="10763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 err="1">
                <a:latin typeface="+mn-lt"/>
              </a:rPr>
              <a:t>int</a:t>
            </a:r>
            <a:r>
              <a:rPr lang="en-US" sz="1600" dirty="0">
                <a:latin typeface="+mn-lt"/>
              </a:rPr>
              <a:t> sum = 0;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for (</a:t>
            </a:r>
            <a:r>
              <a:rPr lang="en-US" sz="1600" dirty="0" err="1">
                <a:latin typeface="+mn-lt"/>
              </a:rPr>
              <a:t>int</a:t>
            </a:r>
            <a:r>
              <a:rPr lang="en-US" sz="1600" dirty="0">
                <a:latin typeface="+mn-lt"/>
              </a:rPr>
              <a:t> x : squares) {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	sum += x;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}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24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1600" smtClean="0">
                <a:solidFill>
                  <a:schemeClr val="tx1"/>
                </a:solidFill>
              </a:rPr>
              <a:t>int main( )</a:t>
            </a:r>
          </a:p>
          <a:p>
            <a:pPr marL="0" indent="0">
              <a:buFontTx/>
              <a:buNone/>
            </a:pPr>
            <a:r>
              <a:rPr lang="en-US" altLang="en-US" sz="1600" smtClean="0">
                <a:solidFill>
                  <a:schemeClr val="tx1"/>
                </a:solidFill>
              </a:rPr>
              <a:t>{</a:t>
            </a:r>
          </a:p>
          <a:p>
            <a:pPr marL="0" indent="0">
              <a:buFontTx/>
              <a:buNone/>
            </a:pPr>
            <a:r>
              <a:rPr lang="en-US" altLang="en-US" sz="1600" smtClean="0">
                <a:solidFill>
                  <a:schemeClr val="tx1"/>
                </a:solidFill>
              </a:rPr>
              <a:t>    IntCell *m;</a:t>
            </a:r>
          </a:p>
          <a:p>
            <a:pPr marL="0" indent="0">
              <a:buFontTx/>
              <a:buNone/>
            </a:pPr>
            <a:endParaRPr lang="en-US" altLang="en-US" sz="1600" smtClean="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r>
              <a:rPr lang="en-US" altLang="en-US" sz="1600" smtClean="0">
                <a:solidFill>
                  <a:schemeClr val="tx1"/>
                </a:solidFill>
              </a:rPr>
              <a:t>    m = new IntCell{ 0 };</a:t>
            </a:r>
          </a:p>
          <a:p>
            <a:pPr marL="0" indent="0">
              <a:buFontTx/>
              <a:buNone/>
            </a:pPr>
            <a:r>
              <a:rPr lang="en-US" altLang="en-US" sz="1600" smtClean="0">
                <a:solidFill>
                  <a:schemeClr val="tx1"/>
                </a:solidFill>
              </a:rPr>
              <a:t>    m-&gt;write( 5 );</a:t>
            </a:r>
          </a:p>
          <a:p>
            <a:pPr marL="0" indent="0">
              <a:buFontTx/>
              <a:buNone/>
            </a:pPr>
            <a:r>
              <a:rPr lang="en-US" altLang="en-US" sz="1600" smtClean="0">
                <a:solidFill>
                  <a:schemeClr val="tx1"/>
                </a:solidFill>
              </a:rPr>
              <a:t>    cout &lt;&lt; "Cell contents: " &lt;&lt; m-&gt;read( ) &lt;&lt; endl;</a:t>
            </a:r>
          </a:p>
          <a:p>
            <a:pPr marL="0" indent="0">
              <a:buFontTx/>
              <a:buNone/>
            </a:pPr>
            <a:endParaRPr lang="en-US" altLang="en-US" sz="1600" smtClean="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r>
              <a:rPr lang="en-US" altLang="en-US" sz="1600" smtClean="0">
                <a:solidFill>
                  <a:schemeClr val="tx1"/>
                </a:solidFill>
              </a:rPr>
              <a:t>    delete m;</a:t>
            </a:r>
          </a:p>
          <a:p>
            <a:pPr marL="0" indent="0">
              <a:buFontTx/>
              <a:buNone/>
            </a:pPr>
            <a:r>
              <a:rPr lang="en-US" altLang="en-US" sz="1600" smtClean="0">
                <a:solidFill>
                  <a:schemeClr val="tx1"/>
                </a:solidFill>
              </a:rPr>
              <a:t>    </a:t>
            </a:r>
          </a:p>
          <a:p>
            <a:pPr marL="0" indent="0">
              <a:buFontTx/>
              <a:buNone/>
            </a:pPr>
            <a:r>
              <a:rPr lang="en-US" altLang="en-US" sz="1600" smtClean="0">
                <a:solidFill>
                  <a:schemeClr val="tx1"/>
                </a:solidFill>
              </a:rPr>
              <a:t>    return 0;</a:t>
            </a:r>
          </a:p>
          <a:p>
            <a:pPr marL="0" indent="0">
              <a:buFontTx/>
              <a:buNone/>
            </a:pPr>
            <a:r>
              <a:rPr lang="en-US" altLang="en-US" sz="1600" smtClean="0">
                <a:solidFill>
                  <a:schemeClr val="tx1"/>
                </a:solidFill>
              </a:rPr>
              <a:t>}</a:t>
            </a:r>
          </a:p>
          <a:p>
            <a:pPr marL="0" indent="0">
              <a:buFontTx/>
              <a:buNone/>
            </a:pPr>
            <a:endParaRPr lang="en-US" altLang="en-US" sz="1600" smtClean="0"/>
          </a:p>
        </p:txBody>
      </p:sp>
      <p:sp>
        <p:nvSpPr>
          <p:cNvPr id="10243" name="Rectangle 11"/>
          <p:cNvSpPr>
            <a:spLocks noChangeArrowheads="1"/>
          </p:cNvSpPr>
          <p:nvPr/>
        </p:nvSpPr>
        <p:spPr bwMode="auto">
          <a:xfrm>
            <a:off x="5715000" y="5791200"/>
            <a:ext cx="381000" cy="304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F89558-2720-458F-81CC-95113AB3FC9E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Pointers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4267200" cy="5410200"/>
          </a:xfrm>
        </p:spPr>
        <p:txBody>
          <a:bodyPr/>
          <a:lstStyle/>
          <a:p>
            <a:pPr eaLnBrk="1" hangingPunct="1"/>
            <a:r>
              <a:rPr lang="en-US" altLang="en-US" sz="2000" dirty="0" smtClean="0"/>
              <a:t>Pointer variable</a:t>
            </a:r>
          </a:p>
          <a:p>
            <a:pPr lvl="1" eaLnBrk="1" hangingPunct="1"/>
            <a:r>
              <a:rPr lang="en-US" altLang="en-US" sz="1800" dirty="0" smtClean="0"/>
              <a:t>Stores the address of another object/data in memory.</a:t>
            </a:r>
          </a:p>
          <a:p>
            <a:pPr eaLnBrk="1" hangingPunct="1"/>
            <a:r>
              <a:rPr lang="en-US" altLang="en-US" sz="2000" dirty="0" smtClean="0"/>
              <a:t>Declaration</a:t>
            </a:r>
          </a:p>
          <a:p>
            <a:pPr lvl="1" eaLnBrk="1" hangingPunct="1"/>
            <a:r>
              <a:rPr lang="en-US" altLang="en-US" sz="1800" dirty="0" smtClean="0"/>
              <a:t>* before the variable name indicates a pointer declaration</a:t>
            </a:r>
          </a:p>
          <a:p>
            <a:pPr lvl="1" eaLnBrk="1" hangingPunct="1"/>
            <a:r>
              <a:rPr lang="en-US" altLang="en-US" sz="1800" dirty="0" smtClean="0"/>
              <a:t>Pointers are uninitialized at declaration time.</a:t>
            </a:r>
          </a:p>
          <a:p>
            <a:pPr lvl="1" eaLnBrk="1" hangingPunct="1"/>
            <a:r>
              <a:rPr lang="en-US" altLang="en-US" sz="1800" dirty="0" smtClean="0"/>
              <a:t>Reading uninitialized pointer values results in bugs.</a:t>
            </a:r>
          </a:p>
          <a:p>
            <a:pPr eaLnBrk="1" hangingPunct="1"/>
            <a:endParaRPr lang="en-US" altLang="en-US" sz="2000" dirty="0" smtClean="0"/>
          </a:p>
          <a:p>
            <a:pPr eaLnBrk="1" hangingPunct="1"/>
            <a:r>
              <a:rPr lang="en-US" altLang="en-US" sz="2000" dirty="0" smtClean="0"/>
              <a:t>Address-of operator &amp;</a:t>
            </a:r>
          </a:p>
          <a:p>
            <a:pPr lvl="1" eaLnBrk="1" hangingPunct="1"/>
            <a:r>
              <a:rPr lang="en-US" altLang="en-US" sz="1800" dirty="0" smtClean="0">
                <a:solidFill>
                  <a:srgbClr val="0000FF"/>
                </a:solidFill>
              </a:rPr>
              <a:t>&amp;</a:t>
            </a:r>
            <a:r>
              <a:rPr lang="en-US" altLang="en-US" sz="1800" dirty="0" err="1" smtClean="0">
                <a:solidFill>
                  <a:srgbClr val="0000FF"/>
                </a:solidFill>
              </a:rPr>
              <a:t>obj</a:t>
            </a:r>
            <a:r>
              <a:rPr lang="en-US" altLang="en-US" sz="1800" dirty="0" smtClean="0"/>
              <a:t> gives the address where </a:t>
            </a:r>
            <a:r>
              <a:rPr lang="en-US" altLang="en-US" sz="1800" dirty="0" err="1" smtClean="0">
                <a:solidFill>
                  <a:srgbClr val="0000FF"/>
                </a:solidFill>
              </a:rPr>
              <a:t>obj</a:t>
            </a:r>
            <a:r>
              <a:rPr lang="en-US" altLang="en-US" sz="1800" dirty="0" smtClean="0"/>
              <a:t> is stored.</a:t>
            </a:r>
          </a:p>
          <a:p>
            <a:pPr lvl="1" eaLnBrk="1" hangingPunct="1"/>
            <a:r>
              <a:rPr lang="en-US" altLang="en-US" sz="1800" dirty="0" err="1" smtClean="0"/>
              <a:t>int</a:t>
            </a:r>
            <a:r>
              <a:rPr lang="en-US" altLang="en-US" sz="1800" dirty="0" smtClean="0"/>
              <a:t> a;</a:t>
            </a:r>
          </a:p>
          <a:p>
            <a:pPr lvl="1" eaLnBrk="1" hangingPunct="1"/>
            <a:r>
              <a:rPr lang="en-US" altLang="en-US" sz="1800" dirty="0" err="1" smtClean="0"/>
              <a:t>int</a:t>
            </a:r>
            <a:r>
              <a:rPr lang="en-US" altLang="en-US" sz="1800" dirty="0" smtClean="0"/>
              <a:t> *b = &amp;a;</a:t>
            </a:r>
            <a:endParaRPr lang="en-US" altLang="en-US" dirty="0" smtClean="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5578475" y="1905000"/>
            <a:ext cx="365125" cy="46196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307013" y="2471738"/>
            <a:ext cx="465137" cy="461962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4932363" y="3886200"/>
            <a:ext cx="685800" cy="46196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10250" name="TextBox 10"/>
          <p:cNvSpPr txBox="1">
            <a:spLocks noChangeArrowheads="1"/>
          </p:cNvSpPr>
          <p:nvPr/>
        </p:nvSpPr>
        <p:spPr bwMode="auto">
          <a:xfrm>
            <a:off x="5715000" y="5715000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5</a:t>
            </a:r>
          </a:p>
        </p:txBody>
      </p:sp>
      <p:sp>
        <p:nvSpPr>
          <p:cNvPr id="10251" name="TextBox 12"/>
          <p:cNvSpPr txBox="1">
            <a:spLocks noChangeArrowheads="1"/>
          </p:cNvSpPr>
          <p:nvPr/>
        </p:nvSpPr>
        <p:spPr bwMode="auto">
          <a:xfrm>
            <a:off x="5715000" y="5334000"/>
            <a:ext cx="320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a</a:t>
            </a:r>
          </a:p>
        </p:txBody>
      </p:sp>
      <p:sp>
        <p:nvSpPr>
          <p:cNvPr id="10252" name="Rectangle 13"/>
          <p:cNvSpPr>
            <a:spLocks noChangeArrowheads="1"/>
          </p:cNvSpPr>
          <p:nvPr/>
        </p:nvSpPr>
        <p:spPr bwMode="auto">
          <a:xfrm>
            <a:off x="6781800" y="5791200"/>
            <a:ext cx="9906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3" name="TextBox 14"/>
          <p:cNvSpPr txBox="1">
            <a:spLocks noChangeArrowheads="1"/>
          </p:cNvSpPr>
          <p:nvPr/>
        </p:nvSpPr>
        <p:spPr bwMode="auto">
          <a:xfrm>
            <a:off x="6858000" y="5786438"/>
            <a:ext cx="800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1001</a:t>
            </a:r>
          </a:p>
        </p:txBody>
      </p:sp>
      <p:sp>
        <p:nvSpPr>
          <p:cNvPr id="10254" name="TextBox 15"/>
          <p:cNvSpPr txBox="1">
            <a:spLocks noChangeArrowheads="1"/>
          </p:cNvSpPr>
          <p:nvPr/>
        </p:nvSpPr>
        <p:spPr bwMode="auto">
          <a:xfrm>
            <a:off x="6781800" y="5410200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b</a:t>
            </a:r>
          </a:p>
        </p:txBody>
      </p:sp>
      <p:sp>
        <p:nvSpPr>
          <p:cNvPr id="10255" name="TextBox 18"/>
          <p:cNvSpPr txBox="1">
            <a:spLocks noChangeArrowheads="1"/>
          </p:cNvSpPr>
          <p:nvPr/>
        </p:nvSpPr>
        <p:spPr bwMode="auto">
          <a:xfrm>
            <a:off x="5486400" y="6015038"/>
            <a:ext cx="800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1001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Settings\Zhenhai Duan\Application Data\Microsoft\Templates\class_simple.pot</Template>
  <TotalTime>0</TotalTime>
  <Words>1996</Words>
  <Application>Microsoft Office PowerPoint</Application>
  <PresentationFormat>On-screen Show (4:3)</PresentationFormat>
  <Paragraphs>523</Paragraphs>
  <Slides>26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class_simple</vt:lpstr>
      <vt:lpstr>Chapter 1 C++ Basics Review </vt:lpstr>
      <vt:lpstr>Classes</vt:lpstr>
      <vt:lpstr>Additional Syntax and Accessors</vt:lpstr>
      <vt:lpstr>Interface Vs. Implementation</vt:lpstr>
      <vt:lpstr>Interface Vs. Implementation (contd.)</vt:lpstr>
      <vt:lpstr>main() function</vt:lpstr>
      <vt:lpstr>vector and string in C++ STL</vt:lpstr>
      <vt:lpstr>New Features in C++11</vt:lpstr>
      <vt:lpstr>Pointers</vt:lpstr>
      <vt:lpstr>Pointers (contd)</vt:lpstr>
      <vt:lpstr>Reference Variables</vt:lpstr>
      <vt:lpstr>Lvalue, Rvalue, and References (C++11)</vt:lpstr>
      <vt:lpstr>A Motivating Example</vt:lpstr>
      <vt:lpstr>Parameter Passing</vt:lpstr>
      <vt:lpstr>New Feature in C++11</vt:lpstr>
      <vt:lpstr>Return Passing</vt:lpstr>
      <vt:lpstr>Big Five in C++</vt:lpstr>
      <vt:lpstr>Destructor</vt:lpstr>
      <vt:lpstr>Copy and move constructor</vt:lpstr>
      <vt:lpstr> copy and move operator=</vt:lpstr>
      <vt:lpstr>Problem with defaults</vt:lpstr>
      <vt:lpstr>IntCell with Big Five</vt:lpstr>
      <vt:lpstr>Exercise</vt:lpstr>
      <vt:lpstr>Base Class and Derived Class</vt:lpstr>
      <vt:lpstr>Example</vt:lpstr>
      <vt:lpstr>Example (Cont’d)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2015-08-31T15:59:24Z</dcterms:created>
  <dcterms:modified xsi:type="dcterms:W3CDTF">2016-01-11T03:29:15Z</dcterms:modified>
</cp:coreProperties>
</file>