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315200" cy="9601200"/>
  <p:defaultTextStyle>
    <a:defPPr>
      <a:defRPr lang="en-GB"/>
    </a:defPPr>
    <a:lvl1pPr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1pPr>
    <a:lvl2pPr marL="4572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2pPr>
    <a:lvl3pPr marL="9144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3pPr>
    <a:lvl4pPr marL="13716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4pPr>
    <a:lvl5pPr marL="18288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5pPr>
    <a:lvl6pPr marL="2286000" algn="l" defTabSz="914400" rtl="0" eaLnBrk="1" latinLnBrk="0" hangingPunct="1">
      <a:defRPr sz="2400" kern="1200">
        <a:solidFill>
          <a:schemeClr val="bg1"/>
        </a:solidFill>
        <a:latin typeface="Times New Roman" pitchFamily="16" charset="0"/>
        <a:ea typeface="+mn-ea"/>
        <a:cs typeface="+mn-cs"/>
      </a:defRPr>
    </a:lvl6pPr>
    <a:lvl7pPr marL="2743200" algn="l" defTabSz="914400" rtl="0" eaLnBrk="1" latinLnBrk="0" hangingPunct="1">
      <a:defRPr sz="2400" kern="1200">
        <a:solidFill>
          <a:schemeClr val="bg1"/>
        </a:solidFill>
        <a:latin typeface="Times New Roman" pitchFamily="16" charset="0"/>
        <a:ea typeface="+mn-ea"/>
        <a:cs typeface="+mn-cs"/>
      </a:defRPr>
    </a:lvl7pPr>
    <a:lvl8pPr marL="3200400" algn="l" defTabSz="914400" rtl="0" eaLnBrk="1" latinLnBrk="0" hangingPunct="1">
      <a:defRPr sz="2400" kern="1200">
        <a:solidFill>
          <a:schemeClr val="bg1"/>
        </a:solidFill>
        <a:latin typeface="Times New Roman" pitchFamily="16" charset="0"/>
        <a:ea typeface="+mn-ea"/>
        <a:cs typeface="+mn-cs"/>
      </a:defRPr>
    </a:lvl8pPr>
    <a:lvl9pPr marL="3657600" algn="l" defTabSz="914400" rtl="0" eaLnBrk="1" latinLnBrk="0" hangingPunct="1">
      <a:defRPr sz="2400" kern="1200">
        <a:solidFill>
          <a:schemeClr val="bg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07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315200" cy="9601200"/>
          </a:xfrm>
          <a:prstGeom prst="roundRect">
            <a:avLst>
              <a:gd name="adj" fmla="val 19"/>
            </a:avLst>
          </a:prstGeom>
          <a:solidFill>
            <a:srgbClr val="FFFFFF"/>
          </a:solidFill>
          <a:ln w="9360">
            <a:noFill/>
            <a:miter lim="800000"/>
            <a:headEnd/>
            <a:tailEnd/>
          </a:ln>
          <a:effectLst/>
        </p:spPr>
        <p:txBody>
          <a:bodyPr wrap="none" anchor="ctr"/>
          <a:lstStyle/>
          <a:p>
            <a:endParaRPr lang="en-US"/>
          </a:p>
        </p:txBody>
      </p:sp>
      <p:sp>
        <p:nvSpPr>
          <p:cNvPr id="2050" name="AutoShape 2"/>
          <p:cNvSpPr>
            <a:spLocks noChangeArrowheads="1"/>
          </p:cNvSpPr>
          <p:nvPr/>
        </p:nvSpPr>
        <p:spPr bwMode="auto">
          <a:xfrm>
            <a:off x="0" y="0"/>
            <a:ext cx="7315200" cy="96012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2051" name="Rectangle 3"/>
          <p:cNvSpPr>
            <a:spLocks noGrp="1" noChangeArrowheads="1"/>
          </p:cNvSpPr>
          <p:nvPr>
            <p:ph type="hdr"/>
          </p:nvPr>
        </p:nvSpPr>
        <p:spPr bwMode="auto">
          <a:xfrm>
            <a:off x="0" y="0"/>
            <a:ext cx="3197225" cy="454025"/>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endParaRPr lang="en-US"/>
          </a:p>
        </p:txBody>
      </p:sp>
      <p:sp>
        <p:nvSpPr>
          <p:cNvPr id="2052" name="Rectangle 4"/>
          <p:cNvSpPr>
            <a:spLocks noGrp="1" noChangeArrowheads="1"/>
          </p:cNvSpPr>
          <p:nvPr>
            <p:ph type="dt"/>
          </p:nvPr>
        </p:nvSpPr>
        <p:spPr bwMode="auto">
          <a:xfrm>
            <a:off x="4114800" y="0"/>
            <a:ext cx="3197225" cy="454025"/>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endParaRPr lang="en-US"/>
          </a:p>
        </p:txBody>
      </p:sp>
      <p:sp>
        <p:nvSpPr>
          <p:cNvPr id="2053" name="Rectangle 5"/>
          <p:cNvSpPr>
            <a:spLocks noGrp="1" noChangeArrowheads="1"/>
          </p:cNvSpPr>
          <p:nvPr>
            <p:ph type="sldImg"/>
          </p:nvPr>
        </p:nvSpPr>
        <p:spPr bwMode="auto">
          <a:xfrm>
            <a:off x="1219200" y="685800"/>
            <a:ext cx="4873625" cy="3654425"/>
          </a:xfrm>
          <a:prstGeom prst="rect">
            <a:avLst/>
          </a:prstGeom>
          <a:solidFill>
            <a:srgbClr val="FFFFFF"/>
          </a:solidFill>
          <a:ln w="9360">
            <a:solidFill>
              <a:srgbClr val="000000"/>
            </a:solidFill>
            <a:miter lim="800000"/>
            <a:headEnd/>
            <a:tailEnd/>
          </a:ln>
          <a:effectLst/>
        </p:spPr>
      </p:sp>
      <p:sp>
        <p:nvSpPr>
          <p:cNvPr id="2054" name="Rectangle 6"/>
          <p:cNvSpPr>
            <a:spLocks noGrp="1" noChangeArrowheads="1"/>
          </p:cNvSpPr>
          <p:nvPr>
            <p:ph type="body"/>
          </p:nvPr>
        </p:nvSpPr>
        <p:spPr bwMode="auto">
          <a:xfrm>
            <a:off x="990600" y="4572000"/>
            <a:ext cx="5330825" cy="4340225"/>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p>
            <a:pPr lvl="0"/>
            <a:endParaRPr lang="en-US" smtClean="0"/>
          </a:p>
        </p:txBody>
      </p:sp>
      <p:sp>
        <p:nvSpPr>
          <p:cNvPr id="2055" name="Rectangle 7"/>
          <p:cNvSpPr>
            <a:spLocks noGrp="1" noChangeArrowheads="1"/>
          </p:cNvSpPr>
          <p:nvPr>
            <p:ph type="ftr"/>
          </p:nvPr>
        </p:nvSpPr>
        <p:spPr bwMode="auto">
          <a:xfrm>
            <a:off x="0" y="9144000"/>
            <a:ext cx="3197225" cy="454025"/>
          </a:xfrm>
          <a:prstGeom prst="rect">
            <a:avLst/>
          </a:prstGeom>
          <a:noFill/>
          <a:ln w="9525">
            <a:noFill/>
            <a:round/>
            <a:headEnd/>
            <a:tailEnd/>
          </a:ln>
          <a:effectLst/>
        </p:spPr>
        <p:txBody>
          <a:bodyPr vert="horz" wrap="square" lIns="91440" tIns="45720" rIns="91440" bIns="45720" numCol="1" anchor="b"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endParaRPr lang="en-US"/>
          </a:p>
        </p:txBody>
      </p:sp>
      <p:sp>
        <p:nvSpPr>
          <p:cNvPr id="2056" name="Rectangle 8"/>
          <p:cNvSpPr>
            <a:spLocks noGrp="1" noChangeArrowheads="1"/>
          </p:cNvSpPr>
          <p:nvPr>
            <p:ph type="sldNum"/>
          </p:nvPr>
        </p:nvSpPr>
        <p:spPr bwMode="auto">
          <a:xfrm>
            <a:off x="4114800" y="9144000"/>
            <a:ext cx="3197225" cy="454025"/>
          </a:xfrm>
          <a:prstGeom prst="rect">
            <a:avLst/>
          </a:prstGeom>
          <a:noFill/>
          <a:ln w="9525">
            <a:noFill/>
            <a:round/>
            <a:headEnd/>
            <a:tailEnd/>
          </a:ln>
          <a:effectLst/>
        </p:spPr>
        <p:txBody>
          <a:bodyPr vert="horz" wrap="square" lIns="91440" tIns="45720" rIns="91440" bIns="4572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fld id="{F6357B8F-BE55-46D5-8A81-C8090276435B}"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DAE2073-F312-4F3F-BDBB-537390C2CDF6}" type="slidenum">
              <a:rPr lang="en-US"/>
              <a:pPr/>
              <a:t>1</a:t>
            </a:fld>
            <a:endParaRPr lang="en-US"/>
          </a:p>
        </p:txBody>
      </p:sp>
      <p:sp>
        <p:nvSpPr>
          <p:cNvPr id="15361"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15362"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771484F-38F3-4720-A4A7-A9C7BF73A296}" type="slidenum">
              <a:rPr lang="en-US"/>
              <a:pPr/>
              <a:t>10</a:t>
            </a:fld>
            <a:endParaRPr lang="en-US"/>
          </a:p>
        </p:txBody>
      </p:sp>
      <p:sp>
        <p:nvSpPr>
          <p:cNvPr id="24577"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24578"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4153B24-624D-4125-B989-73FA5EFC25B5}" type="slidenum">
              <a:rPr lang="en-US"/>
              <a:pPr/>
              <a:t>11</a:t>
            </a:fld>
            <a:endParaRPr lang="en-US"/>
          </a:p>
        </p:txBody>
      </p:sp>
      <p:sp>
        <p:nvSpPr>
          <p:cNvPr id="25601"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25602"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4E51CF9-59C6-42D9-8838-05139B7EE970}" type="slidenum">
              <a:rPr lang="en-US"/>
              <a:pPr/>
              <a:t>12</a:t>
            </a:fld>
            <a:endParaRPr lang="en-US"/>
          </a:p>
        </p:txBody>
      </p:sp>
      <p:sp>
        <p:nvSpPr>
          <p:cNvPr id="26625"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26626"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36826ED3-1A80-4B2F-BF7E-297DA7F19DDD}" type="slidenum">
              <a:rPr lang="en-US"/>
              <a:pPr/>
              <a:t>2</a:t>
            </a:fld>
            <a:endParaRPr lang="en-US"/>
          </a:p>
        </p:txBody>
      </p:sp>
      <p:sp>
        <p:nvSpPr>
          <p:cNvPr id="16385"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16386"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A552A36-70D4-4789-8FA5-3818001EBE49}" type="slidenum">
              <a:rPr lang="en-US"/>
              <a:pPr/>
              <a:t>3</a:t>
            </a:fld>
            <a:endParaRPr lang="en-US"/>
          </a:p>
        </p:txBody>
      </p:sp>
      <p:sp>
        <p:nvSpPr>
          <p:cNvPr id="17409"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17410"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92DF185-A5D9-463B-AC24-8051B8DE854E}" type="slidenum">
              <a:rPr lang="en-US"/>
              <a:pPr/>
              <a:t>4</a:t>
            </a:fld>
            <a:endParaRPr lang="en-US"/>
          </a:p>
        </p:txBody>
      </p:sp>
      <p:sp>
        <p:nvSpPr>
          <p:cNvPr id="18433"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18434"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33F78CC1-3F8F-440E-9074-C175409F9DC3}" type="slidenum">
              <a:rPr lang="en-US"/>
              <a:pPr/>
              <a:t>5</a:t>
            </a:fld>
            <a:endParaRPr lang="en-US"/>
          </a:p>
        </p:txBody>
      </p:sp>
      <p:sp>
        <p:nvSpPr>
          <p:cNvPr id="19457"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19458"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D5D00B77-34DC-4906-B30B-DEB421704AED}" type="slidenum">
              <a:rPr lang="en-US"/>
              <a:pPr/>
              <a:t>6</a:t>
            </a:fld>
            <a:endParaRPr lang="en-US"/>
          </a:p>
        </p:txBody>
      </p:sp>
      <p:sp>
        <p:nvSpPr>
          <p:cNvPr id="20481"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20482"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38E5938-4438-44DD-8A80-E31CB12F530F}" type="slidenum">
              <a:rPr lang="en-US"/>
              <a:pPr/>
              <a:t>7</a:t>
            </a:fld>
            <a:endParaRPr lang="en-US"/>
          </a:p>
        </p:txBody>
      </p:sp>
      <p:sp>
        <p:nvSpPr>
          <p:cNvPr id="21505"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21506"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6F6B79D-E3C6-40FA-8714-BBC29752C4FC}" type="slidenum">
              <a:rPr lang="en-US"/>
              <a:pPr/>
              <a:t>8</a:t>
            </a:fld>
            <a:endParaRPr lang="en-US"/>
          </a:p>
        </p:txBody>
      </p:sp>
      <p:sp>
        <p:nvSpPr>
          <p:cNvPr id="22529"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22530"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29AAEFAC-9689-4AFB-9D4A-D4AB8007029D}" type="slidenum">
              <a:rPr lang="en-US"/>
              <a:pPr/>
              <a:t>9</a:t>
            </a:fld>
            <a:endParaRPr lang="en-US"/>
          </a:p>
        </p:txBody>
      </p:sp>
      <p:sp>
        <p:nvSpPr>
          <p:cNvPr id="23553" name="Text Box 1"/>
          <p:cNvSpPr txBox="1">
            <a:spLocks noChangeArrowheads="1"/>
          </p:cNvSpPr>
          <p:nvPr/>
        </p:nvSpPr>
        <p:spPr bwMode="auto">
          <a:xfrm>
            <a:off x="1219200" y="685800"/>
            <a:ext cx="4876800" cy="36576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23554" name="Rectangle 2"/>
          <p:cNvSpPr txBox="1">
            <a:spLocks noChangeArrowheads="1"/>
          </p:cNvSpPr>
          <p:nvPr>
            <p:ph type="body"/>
          </p:nvPr>
        </p:nvSpPr>
        <p:spPr bwMode="auto">
          <a:xfrm>
            <a:off x="990600" y="4572000"/>
            <a:ext cx="5332413" cy="434340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D4618B8F-C0D4-45E5-A518-815DBFD1FD8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7A58A5DA-7C2C-4D2F-B76B-84E0BC9C482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76200"/>
            <a:ext cx="1941512" cy="6169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5675313" cy="6169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DEBC343C-8599-4186-8A14-516379A06C6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EECD2D43-D697-48FA-B1F0-72A66BB1266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A23C6158-5345-454B-B40F-A211FFA8411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08413"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295400"/>
            <a:ext cx="3808412"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03054069-1CBE-4274-8C45-A5955CD0E26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42A7D064-6AC9-402D-A1E8-FF77BDA2A11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8863000C-F7FE-44E6-B734-4C33DC73C9D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9AADCBDE-D668-4D19-A5A7-1D177485450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3BDF45CC-FDE1-4D53-B05F-71A0C283193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7495B5EF-5FAA-4CE5-8BC4-7C5340EA256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76200"/>
            <a:ext cx="7769225" cy="11398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295400"/>
            <a:ext cx="7769225" cy="49498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85800" y="6248400"/>
            <a:ext cx="19018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ea typeface="+mn-ea"/>
                <a:cs typeface="+mn-cs"/>
              </a:defRPr>
            </a:lvl1pPr>
          </a:lstStyle>
          <a:p>
            <a:endParaRPr lang="en-US"/>
          </a:p>
        </p:txBody>
      </p:sp>
      <p:sp>
        <p:nvSpPr>
          <p:cNvPr id="1028" name="Rectangle 4"/>
          <p:cNvSpPr>
            <a:spLocks noGrp="1" noChangeArrowheads="1"/>
          </p:cNvSpPr>
          <p:nvPr>
            <p:ph type="ftr"/>
          </p:nvPr>
        </p:nvSpPr>
        <p:spPr bwMode="auto">
          <a:xfrm>
            <a:off x="3124200" y="6248400"/>
            <a:ext cx="28924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ea typeface="+mn-ea"/>
                <a:cs typeface="+mn-cs"/>
              </a:defRPr>
            </a:lvl1pPr>
          </a:lstStyle>
          <a:p>
            <a:endParaRPr lang="en-US"/>
          </a:p>
        </p:txBody>
      </p:sp>
      <p:sp>
        <p:nvSpPr>
          <p:cNvPr id="1029" name="Rectangle 5"/>
          <p:cNvSpPr>
            <a:spLocks noGrp="1" noChangeArrowheads="1"/>
          </p:cNvSpPr>
          <p:nvPr>
            <p:ph type="sldNum"/>
          </p:nvPr>
        </p:nvSpPr>
        <p:spPr bwMode="auto">
          <a:xfrm>
            <a:off x="6553200" y="6248400"/>
            <a:ext cx="19018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ea typeface="+mn-ea"/>
                <a:cs typeface="+mn-cs"/>
              </a:defRPr>
            </a:lvl1pPr>
          </a:lstStyle>
          <a:p>
            <a:fld id="{49EBD16F-485B-49AE-BB0C-066EE10C474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mj-lt"/>
          <a:ea typeface="+mj-ea"/>
          <a:cs typeface="+mj-cs"/>
        </a:defRPr>
      </a:lvl1pPr>
      <a:lvl2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2pPr>
      <a:lvl3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3pPr>
      <a:lvl4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4pPr>
      <a:lvl5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5pPr>
      <a:lvl6pPr marL="4572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6pPr>
      <a:lvl7pPr marL="9144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7pPr>
      <a:lvl8pPr marL="13716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8pPr>
      <a:lvl9pPr marL="18288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9pPr>
    </p:titleStyle>
    <p:bodyStyle>
      <a:lvl1pPr marL="339725" indent="-339725" algn="l" defTabSz="457200" rtl="0" eaLnBrk="0" fontAlgn="base" hangingPunct="0">
        <a:spcBef>
          <a:spcPts val="700"/>
        </a:spcBef>
        <a:spcAft>
          <a:spcPct val="0"/>
        </a:spcAft>
        <a:buClr>
          <a:srgbClr val="000000"/>
        </a:buClr>
        <a:buSzPct val="100000"/>
        <a:buFont typeface="Times New Roman" pitchFamily="16" charset="0"/>
        <a:buChar char="•"/>
        <a:defRPr sz="2800">
          <a:solidFill>
            <a:srgbClr val="000000"/>
          </a:solidFill>
          <a:latin typeface="+mn-lt"/>
          <a:ea typeface="+mn-ea"/>
          <a:cs typeface="+mn-cs"/>
        </a:defRPr>
      </a:lvl1pPr>
      <a:lvl2pPr marL="739775" indent="-282575" algn="l" defTabSz="457200" rtl="0" eaLnBrk="0" fontAlgn="base" hangingPunct="0">
        <a:spcBef>
          <a:spcPts val="600"/>
        </a:spcBef>
        <a:spcAft>
          <a:spcPct val="0"/>
        </a:spcAft>
        <a:buClr>
          <a:srgbClr val="000000"/>
        </a:buClr>
        <a:buSzPct val="100000"/>
        <a:buFont typeface="Times New Roman" pitchFamily="16" charset="0"/>
        <a:buChar char="–"/>
        <a:defRPr sz="2400">
          <a:solidFill>
            <a:srgbClr val="000000"/>
          </a:solidFill>
          <a:latin typeface="+mn-lt"/>
          <a:ea typeface="+mn-ea"/>
          <a:cs typeface="+mn-cs"/>
        </a:defRPr>
      </a:lvl2pPr>
      <a:lvl3pPr marL="11430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4pPr>
      <a:lvl5pPr marL="2057400" indent="-228600" algn="l" defTabSz="457200" rtl="0" eaLnBrk="0" fontAlgn="base" hangingPunct="0">
        <a:spcBef>
          <a:spcPts val="450"/>
        </a:spcBef>
        <a:spcAft>
          <a:spcPct val="0"/>
        </a:spcAft>
        <a:buClr>
          <a:srgbClr val="000000"/>
        </a:buClr>
        <a:buSzPct val="100000"/>
        <a:buFont typeface="Times New Roman" pitchFamily="16" charset="0"/>
        <a:buChar char="»"/>
        <a:defRPr>
          <a:solidFill>
            <a:srgbClr val="000000"/>
          </a:solidFill>
          <a:latin typeface="+mn-lt"/>
          <a:ea typeface="+mn-ea"/>
          <a:cs typeface="+mn-cs"/>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buChar char="»"/>
        <a:defRPr>
          <a:solidFill>
            <a:srgbClr val="000000"/>
          </a:solidFill>
          <a:latin typeface="+mn-lt"/>
          <a:ea typeface="+mn-ea"/>
          <a:cs typeface="+mn-cs"/>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buChar char="»"/>
        <a:defRPr>
          <a:solidFill>
            <a:srgbClr val="000000"/>
          </a:solidFill>
          <a:latin typeface="+mn-lt"/>
          <a:ea typeface="+mn-ea"/>
          <a:cs typeface="+mn-cs"/>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buChar char="»"/>
        <a:defRPr>
          <a:solidFill>
            <a:srgbClr val="000000"/>
          </a:solidFill>
          <a:latin typeface="+mn-lt"/>
          <a:ea typeface="+mn-ea"/>
          <a:cs typeface="+mn-cs"/>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buChar char="»"/>
        <a:defRPr>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77B36D3B-96AD-41CB-ACEC-B3F22AEF62E5}" type="slidenum">
              <a:rPr lang="en-US"/>
              <a:pPr/>
              <a:t>1</a:t>
            </a:fld>
            <a:endParaRPr lang="en-US"/>
          </a:p>
        </p:txBody>
      </p:sp>
      <p:sp>
        <p:nvSpPr>
          <p:cNvPr id="3073"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Lecture 7</a:t>
            </a:r>
          </a:p>
        </p:txBody>
      </p:sp>
      <p:sp>
        <p:nvSpPr>
          <p:cNvPr id="3074" name="Rectangle 2"/>
          <p:cNvSpPr>
            <a:spLocks noGrp="1" noChangeArrowheads="1"/>
          </p:cNvSpPr>
          <p:nvPr>
            <p:ph type="body" idx="1"/>
          </p:nvPr>
        </p:nvSpPr>
        <p:spPr>
          <a:xfrm>
            <a:off x="685800" y="1295400"/>
            <a:ext cx="7772400" cy="4953000"/>
          </a:xfrm>
          <a:ln/>
        </p:spPr>
        <p:txBody>
          <a:bodyPr/>
          <a:lstStyle/>
          <a:p>
            <a:pPr algn="ctr">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a:t>Introduction to Shell </a:t>
            </a:r>
            <a:r>
              <a:rPr lang="en-US" dirty="0" smtClean="0"/>
              <a:t>Scripts</a:t>
            </a:r>
            <a:endParaRPr lang="en-US" dirty="0"/>
          </a:p>
          <a:p>
            <a:pPr algn="ctr">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dirty="0"/>
          </a:p>
          <a:p>
            <a:pPr algn="ctr">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a:t>COP 3353 Introduction to UNIX</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F863BB81-2341-4D56-9709-67195F82B0EF}" type="slidenum">
              <a:rPr lang="en-US"/>
              <a:pPr/>
              <a:t>10</a:t>
            </a:fld>
            <a:endParaRPr lang="en-US"/>
          </a:p>
        </p:txBody>
      </p:sp>
      <p:sp>
        <p:nvSpPr>
          <p:cNvPr id="12289"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Reading values into shell variables</a:t>
            </a:r>
          </a:p>
        </p:txBody>
      </p:sp>
      <p:sp>
        <p:nvSpPr>
          <p:cNvPr id="12290" name="Rectangle 2"/>
          <p:cNvSpPr>
            <a:spLocks noGrp="1" noChangeArrowheads="1"/>
          </p:cNvSpPr>
          <p:nvPr>
            <p:ph type="body" idx="1"/>
          </p:nvPr>
        </p:nvSpPr>
        <p:spPr>
          <a:xfrm>
            <a:off x="685800" y="1295400"/>
            <a:ext cx="7772400" cy="4953000"/>
          </a:xfrm>
          <a:ln/>
        </p:spPr>
        <p:txBody>
          <a:bodyPr/>
          <a:lstStyle/>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The read statement is used to read a line of standard input, split the line into fields of one or more strings, and assign those strings to shell variables.  Any strings not assigned are assigned to the last variable.</a:t>
            </a:r>
          </a:p>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Form:</a:t>
            </a:r>
          </a:p>
          <a:p>
            <a:pPr lvl="1">
              <a:lnSpc>
                <a:spcPct val="90000"/>
              </a:lnSpc>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read &lt;var1&gt; &lt;var2&gt; … &lt;varn&gt;</a:t>
            </a:r>
          </a:p>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Examples</a:t>
            </a:r>
          </a:p>
          <a:p>
            <a:pPr lvl="1">
              <a:lnSpc>
                <a:spcPct val="90000"/>
              </a:lnSpc>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read num</a:t>
            </a:r>
          </a:p>
          <a:p>
            <a:pPr lvl="1">
              <a:lnSpc>
                <a:spcPct val="90000"/>
              </a:lnSpc>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read field1 field2 rest</a:t>
            </a:r>
          </a:p>
          <a:p>
            <a:pPr lvl="1">
              <a:lnSpc>
                <a:spcPct val="90000"/>
              </a:lnSpc>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read field1 field2 &lt; ifile.txt</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B6441463-AFC6-4397-B49E-99DA95C28FD4}" type="slidenum">
              <a:rPr lang="en-US"/>
              <a:pPr/>
              <a:t>11</a:t>
            </a:fld>
            <a:endParaRPr lang="en-US"/>
          </a:p>
        </p:txBody>
      </p:sp>
      <p:sp>
        <p:nvSpPr>
          <p:cNvPr id="13313"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Shell arguments</a:t>
            </a:r>
          </a:p>
        </p:txBody>
      </p:sp>
      <p:sp>
        <p:nvSpPr>
          <p:cNvPr id="13314" name="Rectangle 2"/>
          <p:cNvSpPr>
            <a:spLocks noGrp="1" noChangeArrowheads="1"/>
          </p:cNvSpPr>
          <p:nvPr>
            <p:ph type="body" idx="1"/>
          </p:nvPr>
        </p:nvSpPr>
        <p:spPr>
          <a:xfrm>
            <a:off x="685800" y="1295400"/>
            <a:ext cx="7772400" cy="4953000"/>
          </a:xfrm>
          <a:ln/>
        </p:spPr>
        <p:txBody>
          <a:bodyPr/>
          <a:lstStyle/>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Arguments on the command line can be passed to a shell script, just as you can pass command line arguments to a program</a:t>
            </a:r>
          </a:p>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$1, $2, …, $9 are used to refer to up to nine command line arguments (similar to C’s argv[1], argv[2], …, argv[9]).</a:t>
            </a:r>
          </a:p>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Note that $0 contains the name of the script (argv[0])‏</a:t>
            </a:r>
          </a:p>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Example:</a:t>
            </a:r>
          </a:p>
          <a:p>
            <a:pPr lvl="1">
              <a:lnSpc>
                <a:spcPct val="90000"/>
              </a:lnSpc>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shprog.sh john 40</a:t>
            </a:r>
          </a:p>
          <a:p>
            <a:pPr lvl="1">
              <a:lnSpc>
                <a:spcPct val="90000"/>
              </a:lnSpc>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shprog.sh bob 45 “new york”</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9D92BCBB-81CD-4EAE-B5CA-7503C8287D39}" type="slidenum">
              <a:rPr lang="en-US"/>
              <a:pPr/>
              <a:t>12</a:t>
            </a:fld>
            <a:endParaRPr lang="en-US"/>
          </a:p>
        </p:txBody>
      </p:sp>
      <p:sp>
        <p:nvSpPr>
          <p:cNvPr id="14337"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Example using shell arguments</a:t>
            </a:r>
          </a:p>
        </p:txBody>
      </p:sp>
      <p:sp>
        <p:nvSpPr>
          <p:cNvPr id="14338" name="Rectangle 2"/>
          <p:cNvSpPr>
            <a:spLocks noGrp="1" noChangeArrowheads="1"/>
          </p:cNvSpPr>
          <p:nvPr>
            <p:ph type="body" idx="1"/>
          </p:nvPr>
        </p:nvSpPr>
        <p:spPr>
          <a:xfrm>
            <a:off x="685800" y="1295400"/>
            <a:ext cx="7772400" cy="5818188"/>
          </a:xfrm>
          <a:ln/>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Script:</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#!/bin/sh</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#script name is greet.sh</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#friendly display of today’s date</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echo “Hello” $1 $2 “pleased to meet you”</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echo “The date is”</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date</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exit</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Usage:</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greet.sh john smith</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atin typeface="Courier New" pitchFamily="49" charset="0"/>
            </a:endParaRP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atin typeface="Courier New" pitchFamily="49" charset="0"/>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716BE3BC-8E36-46BE-964A-03E66B118A3F}" type="slidenum">
              <a:rPr lang="en-US"/>
              <a:pPr/>
              <a:t>2</a:t>
            </a:fld>
            <a:endParaRPr lang="en-US"/>
          </a:p>
        </p:txBody>
      </p:sp>
      <p:sp>
        <p:nvSpPr>
          <p:cNvPr id="4097"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What is a shell script?</a:t>
            </a:r>
          </a:p>
        </p:txBody>
      </p:sp>
      <p:sp>
        <p:nvSpPr>
          <p:cNvPr id="4098" name="Rectangle 2"/>
          <p:cNvSpPr>
            <a:spLocks noGrp="1" noChangeArrowheads="1"/>
          </p:cNvSpPr>
          <p:nvPr>
            <p:ph type="body" idx="1"/>
          </p:nvPr>
        </p:nvSpPr>
        <p:spPr>
          <a:xfrm>
            <a:off x="685800" y="1295400"/>
            <a:ext cx="7772400" cy="5872163"/>
          </a:xfrm>
          <a:ln/>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An executable file containing</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Unix shell commands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Programming control constructs (if, then, while, until, case, for, break, continue, while, …)‏</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 basic programming capabilities (assignments, variables, arguments, expressions, …)‏</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The file entries are the </a:t>
            </a:r>
            <a:r>
              <a:rPr lang="en-US" i="1"/>
              <a:t>script</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The file is interpreted rather than compiled and executed</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The first line of the script indicates which shell is used to interpret the script</a:t>
            </a:r>
          </a:p>
          <a:p>
            <a:pPr>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p>
          <a:p>
            <a:pPr>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5745081D-2CC4-40F7-979E-84C79551CBB1}" type="slidenum">
              <a:rPr lang="en-US"/>
              <a:pPr/>
              <a:t>3</a:t>
            </a:fld>
            <a:endParaRPr lang="en-US"/>
          </a:p>
        </p:txBody>
      </p:sp>
      <p:sp>
        <p:nvSpPr>
          <p:cNvPr id="5121"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Simple script (egshell.sh)‏</a:t>
            </a:r>
          </a:p>
        </p:txBody>
      </p:sp>
      <p:sp>
        <p:nvSpPr>
          <p:cNvPr id="5122" name="Rectangle 2"/>
          <p:cNvSpPr>
            <a:spLocks noGrp="1" noChangeArrowheads="1"/>
          </p:cNvSpPr>
          <p:nvPr>
            <p:ph type="body" idx="1"/>
          </p:nvPr>
        </p:nvSpPr>
        <p:spPr>
          <a:xfrm>
            <a:off x="685800" y="1295400"/>
            <a:ext cx="7772400" cy="5608638"/>
          </a:xfrm>
          <a:ln/>
        </p:spPr>
        <p:txBody>
          <a:bodyPr/>
          <a:lstStyle/>
          <a:p>
            <a:pPr>
              <a:spcBef>
                <a:spcPts val="6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latin typeface="Courier New" pitchFamily="49" charset="0"/>
              </a:rPr>
              <a:t>#!/bin/sh</a:t>
            </a:r>
          </a:p>
          <a:p>
            <a:pPr>
              <a:spcBef>
                <a:spcPts val="6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latin typeface="Courier New" pitchFamily="49" charset="0"/>
              </a:rPr>
              <a:t>#this is the script in file egshell.sh</a:t>
            </a:r>
          </a:p>
          <a:p>
            <a:pPr>
              <a:spcBef>
                <a:spcPts val="6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latin typeface="Courier New" pitchFamily="49" charset="0"/>
              </a:rPr>
              <a:t>cal</a:t>
            </a:r>
          </a:p>
          <a:p>
            <a:pPr>
              <a:spcBef>
                <a:spcPts val="6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latin typeface="Courier New" pitchFamily="49" charset="0"/>
              </a:rPr>
              <a:t>date</a:t>
            </a:r>
          </a:p>
          <a:p>
            <a:pPr>
              <a:spcBef>
                <a:spcPts val="6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latin typeface="Courier New" pitchFamily="49" charset="0"/>
              </a:rPr>
              <a:t>who | grep liu</a:t>
            </a:r>
          </a:p>
          <a:p>
            <a:pPr>
              <a:spcBef>
                <a:spcPts val="6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latin typeface="Courier New" pitchFamily="49" charset="0"/>
              </a:rPr>
              <a:t>exit</a:t>
            </a:r>
          </a:p>
          <a:p>
            <a:pPr>
              <a:spcBef>
                <a:spcPts val="6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400">
              <a:latin typeface="Courier New" pitchFamily="49" charset="0"/>
            </a:endParaRPr>
          </a:p>
          <a:p>
            <a:pPr>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The “#!” is used to indicate that what follows is the shell used to interpret the script</a:t>
            </a:r>
          </a:p>
          <a:p>
            <a:pPr>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The “exit” command immediately quits the shell script (by default it will also quit at the end of the file)‏</a:t>
            </a:r>
          </a:p>
          <a:p>
            <a:pPr>
              <a:spcBef>
                <a:spcPts val="6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400">
              <a:latin typeface="Courier New" pitchFamily="49" charset="0"/>
            </a:endParaRPr>
          </a:p>
          <a:p>
            <a:pPr>
              <a:spcBef>
                <a:spcPts val="6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400">
              <a:latin typeface="Courier New" pitchFamily="49" charset="0"/>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3DBE42E7-C96E-495C-BF10-0D392C456335}" type="slidenum">
              <a:rPr lang="en-US"/>
              <a:pPr/>
              <a:t>4</a:t>
            </a:fld>
            <a:endParaRPr lang="en-US"/>
          </a:p>
        </p:txBody>
      </p:sp>
      <p:sp>
        <p:nvSpPr>
          <p:cNvPr id="6145"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Executing shell scripts</a:t>
            </a:r>
          </a:p>
        </p:txBody>
      </p:sp>
      <p:sp>
        <p:nvSpPr>
          <p:cNvPr id="6146" name="Rectangle 2"/>
          <p:cNvSpPr>
            <a:spLocks noGrp="1" noChangeArrowheads="1"/>
          </p:cNvSpPr>
          <p:nvPr>
            <p:ph type="body" idx="1"/>
          </p:nvPr>
        </p:nvSpPr>
        <p:spPr>
          <a:xfrm>
            <a:off x="685800" y="1295400"/>
            <a:ext cx="7772400" cy="4953000"/>
          </a:xfrm>
          <a:ln/>
        </p:spPr>
        <p:txBody>
          <a:bodyPr/>
          <a:lstStyle/>
          <a:p>
            <a:pPr>
              <a:lnSpc>
                <a:spcPct val="90000"/>
              </a:lnSpc>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pPr>
            <a:r>
              <a:rPr lang="en-US"/>
              <a:t>sh myscript 	#uses Bourne shell</a:t>
            </a:r>
          </a:p>
          <a:p>
            <a:pPr>
              <a:lnSpc>
                <a:spcPct val="90000"/>
              </a:lnSpc>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pPr>
            <a:r>
              <a:rPr lang="en-US"/>
              <a:t>tcsh myscript	#uses t-cshell</a:t>
            </a:r>
            <a:br>
              <a:rPr lang="en-US"/>
            </a:br>
            <a:endParaRPr lang="en-US"/>
          </a:p>
          <a:p>
            <a:pPr>
              <a:lnSpc>
                <a:spcPct val="90000"/>
              </a:lnSpc>
              <a:buFont typeface="Times New Roman" pitchFamily="16" charset="0"/>
              <a:buNone/>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pPr>
            <a:r>
              <a:rPr lang="en-US"/>
              <a:t>Note that the above explicitly invoke the appropriate shell with the file containing the commands as a parameter.  The file does not need to be executable.</a:t>
            </a:r>
          </a:p>
          <a:p>
            <a:pPr>
              <a:lnSpc>
                <a:spcPct val="90000"/>
              </a:lnSpc>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pPr>
            <a:r>
              <a:rPr lang="en-US"/>
              <a:t>You can also make the file executable and then simple run as a command</a:t>
            </a:r>
          </a:p>
          <a:p>
            <a:pPr lvl="1">
              <a:lnSpc>
                <a:spcPct val="90000"/>
              </a:lnSpc>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pPr>
            <a:r>
              <a:rPr lang="en-US"/>
              <a:t>chmod 755 myscript (or chmod +x myscript)‏</a:t>
            </a:r>
          </a:p>
          <a:p>
            <a:pPr lvl="1">
              <a:lnSpc>
                <a:spcPct val="90000"/>
              </a:lnSpc>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pPr>
            <a:r>
              <a:rPr lang="en-US"/>
              <a:t>myscript</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9C600E49-0E84-475A-A2CC-560C388AECCB}" type="slidenum">
              <a:rPr lang="en-US"/>
              <a:pPr/>
              <a:t>5</a:t>
            </a:fld>
            <a:endParaRPr lang="en-US"/>
          </a:p>
        </p:txBody>
      </p:sp>
      <p:sp>
        <p:nvSpPr>
          <p:cNvPr id="7169"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Shell scripts</a:t>
            </a:r>
          </a:p>
        </p:txBody>
      </p:sp>
      <p:sp>
        <p:nvSpPr>
          <p:cNvPr id="7170" name="Rectangle 2"/>
          <p:cNvSpPr>
            <a:spLocks noGrp="1" noChangeArrowheads="1"/>
          </p:cNvSpPr>
          <p:nvPr>
            <p:ph type="body" idx="1"/>
          </p:nvPr>
        </p:nvSpPr>
        <p:spPr>
          <a:xfrm>
            <a:off x="685800" y="990600"/>
            <a:ext cx="7772400" cy="5902325"/>
          </a:xfrm>
          <a:ln/>
        </p:spPr>
        <p:txBody>
          <a:bodyPr/>
          <a:lstStyle/>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Advantages</a:t>
            </a:r>
          </a:p>
          <a:p>
            <a:pPr lvl="1">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Can quickly setup a sequence of commands to avoid a repetitive task</a:t>
            </a:r>
          </a:p>
          <a:p>
            <a:pPr lvl="1">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Can make several programs work together</a:t>
            </a:r>
          </a:p>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Disadvantages </a:t>
            </a:r>
          </a:p>
          <a:p>
            <a:pPr lvl="1">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Little support for large and complicated programming semantics</a:t>
            </a:r>
          </a:p>
          <a:p>
            <a:pPr lvl="1">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Shell scripts need to be interpreted hence are slower programs</a:t>
            </a:r>
          </a:p>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Which shell to use?</a:t>
            </a:r>
          </a:p>
          <a:p>
            <a:pPr lvl="1">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csh shell and tcsh shell are recommended for use at the command line</a:t>
            </a:r>
          </a:p>
          <a:p>
            <a:pPr lvl="1">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sh (Bourne) shell and bash shell are recommended for writing shell scripts</a:t>
            </a:r>
          </a:p>
          <a:p>
            <a:pPr lvl="1">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Examples will generally use the Bourne shell</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A7D633F5-C40C-478E-844F-BA4FD8298D80}" type="slidenum">
              <a:rPr lang="en-US"/>
              <a:pPr/>
              <a:t>6</a:t>
            </a:fld>
            <a:endParaRPr lang="en-US"/>
          </a:p>
        </p:txBody>
      </p:sp>
      <p:sp>
        <p:nvSpPr>
          <p:cNvPr id="8193"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Printing a line to standard output</a:t>
            </a:r>
          </a:p>
        </p:txBody>
      </p:sp>
      <p:sp>
        <p:nvSpPr>
          <p:cNvPr id="8194" name="Rectangle 2"/>
          <p:cNvSpPr>
            <a:spLocks noGrp="1" noChangeArrowheads="1"/>
          </p:cNvSpPr>
          <p:nvPr>
            <p:ph type="body" idx="1"/>
          </p:nvPr>
        </p:nvSpPr>
        <p:spPr>
          <a:xfrm>
            <a:off x="685800" y="1295400"/>
            <a:ext cx="7772400" cy="4953000"/>
          </a:xfrm>
          <a:ln/>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Use the echo command to print a line to stdout</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Form of command:</a:t>
            </a:r>
          </a:p>
          <a:p>
            <a:pPr lvl="1">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echo &lt;zero or more values&gt;</a:t>
            </a:r>
          </a:p>
          <a:p>
            <a:pPr lvl="1">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Examples</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echo “Hello World”</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echo “hello” “world” #two values</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echo hello  #need not always use quotes</a:t>
            </a:r>
          </a:p>
          <a:p>
            <a:pPr lvl="1">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echo “please enter your name”</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E7913B69-B120-47C1-AD9B-E7C84D7DC4C2}" type="slidenum">
              <a:rPr lang="en-US"/>
              <a:pPr/>
              <a:t>7</a:t>
            </a:fld>
            <a:endParaRPr lang="en-US"/>
          </a:p>
        </p:txBody>
      </p:sp>
      <p:sp>
        <p:nvSpPr>
          <p:cNvPr id="9217"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Shell Environment Variables</a:t>
            </a:r>
          </a:p>
        </p:txBody>
      </p:sp>
      <p:sp>
        <p:nvSpPr>
          <p:cNvPr id="9218" name="Rectangle 2"/>
          <p:cNvSpPr>
            <a:spLocks noGrp="1" noChangeArrowheads="1"/>
          </p:cNvSpPr>
          <p:nvPr>
            <p:ph type="body" idx="1"/>
          </p:nvPr>
        </p:nvSpPr>
        <p:spPr>
          <a:xfrm>
            <a:off x="685800" y="1295400"/>
            <a:ext cx="7772400" cy="4953000"/>
          </a:xfrm>
          <a:ln/>
        </p:spPr>
        <p:txBody>
          <a:bodyPr/>
          <a:lstStyle/>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These are variables provided as part of the shell’s operational environment</a:t>
            </a:r>
          </a:p>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They exist at startup but can be changed</a:t>
            </a:r>
          </a:p>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Examples are: USER, HOME, PATH, SHELL, HOSTNAME</a:t>
            </a:r>
          </a:p>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The “setenv” command (in tcsh) is used to set these, for example, by:</a:t>
            </a:r>
          </a:p>
          <a:p>
            <a:pPr lvl="1">
              <a:lnSpc>
                <a:spcPct val="90000"/>
              </a:lnSpc>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atin typeface="Courier New" pitchFamily="49" charset="0"/>
              </a:rPr>
              <a:t>setenv PATH $PATH:/home/here/bin</a:t>
            </a:r>
          </a:p>
          <a:p>
            <a:pPr lvl="1">
              <a:lnSpc>
                <a:spcPct val="90000"/>
              </a:lnSpc>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(this sets the PATH variable so that it’s current value is appended by :/home/here/bin)‏</a:t>
            </a:r>
          </a:p>
          <a:p>
            <a:pPr lvl="1">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t>Note that setenv is how tcsh sets the environment variables</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69CB6DC2-AFB4-46D1-B387-84FB2AE67626}" type="slidenum">
              <a:rPr lang="en-US"/>
              <a:pPr/>
              <a:t>8</a:t>
            </a:fld>
            <a:endParaRPr lang="en-US"/>
          </a:p>
        </p:txBody>
      </p:sp>
      <p:sp>
        <p:nvSpPr>
          <p:cNvPr id="10241"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User defined variables</a:t>
            </a:r>
          </a:p>
        </p:txBody>
      </p:sp>
      <p:sp>
        <p:nvSpPr>
          <p:cNvPr id="10242" name="Rectangle 2"/>
          <p:cNvSpPr>
            <a:spLocks noGrp="1" noChangeArrowheads="1"/>
          </p:cNvSpPr>
          <p:nvPr>
            <p:ph type="body" idx="1"/>
          </p:nvPr>
        </p:nvSpPr>
        <p:spPr>
          <a:xfrm>
            <a:off x="685800" y="1295400"/>
            <a:ext cx="7772400" cy="4953000"/>
          </a:xfrm>
          <a:ln/>
        </p:spPr>
        <p:txBody>
          <a:bodyPr/>
          <a:lstStyle/>
          <a:p>
            <a:pPr>
              <a:lnSpc>
                <a:spcPct val="80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You can also specify variables yourself and these can also be used inside a script</a:t>
            </a:r>
          </a:p>
          <a:p>
            <a:pPr>
              <a:lnSpc>
                <a:spcPct val="80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In tcsh, the “set” command is used to set a variable to a string value</a:t>
            </a:r>
          </a:p>
          <a:p>
            <a:pPr>
              <a:lnSpc>
                <a:spcPct val="80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Form:</a:t>
            </a:r>
          </a:p>
          <a:p>
            <a:pPr lvl="1">
              <a:lnSpc>
                <a:spcPct val="80000"/>
              </a:lnSpc>
              <a:spcBef>
                <a:spcPts val="500"/>
              </a:spcBef>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t>set &lt;name&gt; = &lt;value&gt;</a:t>
            </a:r>
          </a:p>
          <a:p>
            <a:pPr>
              <a:lnSpc>
                <a:spcPct val="80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Examples:</a:t>
            </a:r>
          </a:p>
          <a:p>
            <a:pPr lvl="1">
              <a:lnSpc>
                <a:spcPct val="80000"/>
              </a:lnSpc>
              <a:spcBef>
                <a:spcPts val="5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latin typeface="Courier New" pitchFamily="49" charset="0"/>
              </a:rPr>
              <a:t>set alpha = “any string”</a:t>
            </a:r>
          </a:p>
          <a:p>
            <a:pPr lvl="1">
              <a:lnSpc>
                <a:spcPct val="80000"/>
              </a:lnSpc>
              <a:spcBef>
                <a:spcPts val="5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latin typeface="Courier New" pitchFamily="49" charset="0"/>
              </a:rPr>
              <a:t>set beta = 3</a:t>
            </a:r>
          </a:p>
          <a:p>
            <a:pPr lvl="1">
              <a:lnSpc>
                <a:spcPct val="80000"/>
              </a:lnSpc>
              <a:spcBef>
                <a:spcPts val="5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latin typeface="Courier New" pitchFamily="49" charset="0"/>
              </a:rPr>
              <a:t>set mypath = /home/special/public_html</a:t>
            </a:r>
          </a:p>
          <a:p>
            <a:pPr>
              <a:lnSpc>
                <a:spcPct val="80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Once a variable has been defined, it’s value can be used by “dereferencing” it with $.</a:t>
            </a:r>
          </a:p>
          <a:p>
            <a:pPr lvl="1">
              <a:lnSpc>
                <a:spcPct val="80000"/>
              </a:lnSpc>
              <a:spcBef>
                <a:spcPts val="5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latin typeface="Courier New" pitchFamily="49" charset="0"/>
              </a:rPr>
              <a:t>ls –al $mypath </a:t>
            </a:r>
          </a:p>
          <a:p>
            <a:pPr>
              <a:lnSpc>
                <a:spcPct val="80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Note that using setenv or set without any parameters simply displays the current settings</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2"/>
          </p:nvPr>
        </p:nvSpPr>
        <p:spPr/>
        <p:txBody>
          <a:bodyPr/>
          <a:lstStyle/>
          <a:p>
            <a:fld id="{15862CE6-2E29-4280-9D39-382FBA46ABFE}" type="slidenum">
              <a:rPr lang="en-US"/>
              <a:pPr/>
              <a:t>9</a:t>
            </a:fld>
            <a:endParaRPr lang="en-US"/>
          </a:p>
        </p:txBody>
      </p:sp>
      <p:sp>
        <p:nvSpPr>
          <p:cNvPr id="11265" name="Rectangle 1"/>
          <p:cNvSpPr>
            <a:spLocks noGrp="1" noChangeArrowheads="1"/>
          </p:cNvSpPr>
          <p:nvPr>
            <p:ph type="title"/>
          </p:nvPr>
        </p:nvSpPr>
        <p:spPr>
          <a:xfrm>
            <a:off x="685800" y="76200"/>
            <a:ext cx="77724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Shell variables (Bourne shell)‏</a:t>
            </a:r>
          </a:p>
        </p:txBody>
      </p:sp>
      <p:sp>
        <p:nvSpPr>
          <p:cNvPr id="11266" name="Rectangle 2"/>
          <p:cNvSpPr>
            <a:spLocks noGrp="1" noChangeArrowheads="1"/>
          </p:cNvSpPr>
          <p:nvPr>
            <p:ph type="body" idx="1"/>
          </p:nvPr>
        </p:nvSpPr>
        <p:spPr>
          <a:xfrm>
            <a:off x="685800" y="1295400"/>
            <a:ext cx="7772400" cy="5238750"/>
          </a:xfrm>
          <a:ln/>
        </p:spPr>
        <p:txBody>
          <a:bodyPr/>
          <a:lstStyle/>
          <a:p>
            <a:pPr>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Note that for all shells, variables need not be declared explicitly, but simply used</a:t>
            </a:r>
          </a:p>
          <a:p>
            <a:pPr>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For the Bourne shell, the use is as follows (note that there should be no blanks before and after the equals sign and no need for the set command.</a:t>
            </a:r>
          </a:p>
          <a:p>
            <a:pPr>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Form:</a:t>
            </a:r>
          </a:p>
          <a:p>
            <a:pPr lvl="1">
              <a:spcBef>
                <a:spcPts val="500"/>
              </a:spcBef>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t>&lt;name&gt;=&lt;value&gt;</a:t>
            </a:r>
          </a:p>
          <a:p>
            <a:pPr>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Example</a:t>
            </a:r>
          </a:p>
          <a:p>
            <a:pPr lvl="1">
              <a:spcBef>
                <a:spcPts val="5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latin typeface="Courier New" pitchFamily="49" charset="0"/>
              </a:rPr>
              <a:t>alpha=“hello world”</a:t>
            </a:r>
          </a:p>
          <a:p>
            <a:pPr lvl="1">
              <a:spcBef>
                <a:spcPts val="5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latin typeface="Courier New" pitchFamily="49" charset="0"/>
              </a:rPr>
              <a:t>beta=45</a:t>
            </a:r>
          </a:p>
          <a:p>
            <a:pPr lvl="1">
              <a:spcBef>
                <a:spcPts val="500"/>
              </a:spcBef>
              <a:buFont typeface="Courier New" pitchFamily="49"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latin typeface="Courier New" pitchFamily="49" charset="0"/>
              </a:rPr>
              <a:t>echo $alpha $beta “third argument”</a:t>
            </a:r>
          </a:p>
          <a:p>
            <a:pPr>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Note that $alpha is the value of the variable alpha</a:t>
            </a:r>
          </a:p>
          <a:p>
            <a:pPr>
              <a:spcBef>
                <a:spcPts val="600"/>
              </a:spcBef>
              <a:buFont typeface="Times New Roman" pitchFamily="16"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40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805</Words>
  <PresentationFormat>On-screen Show (4:3)</PresentationFormat>
  <Paragraphs>130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Times New Roman</vt:lpstr>
      <vt:lpstr>DejaVu Sans</vt:lpstr>
      <vt:lpstr>Courier New</vt:lpstr>
      <vt:lpstr>Office Theme</vt:lpstr>
      <vt:lpstr>Lecture 7</vt:lpstr>
      <vt:lpstr>What is a shell script?</vt:lpstr>
      <vt:lpstr>Simple script (egshell.sh)‏</vt:lpstr>
      <vt:lpstr>Executing shell scripts</vt:lpstr>
      <vt:lpstr>Shell scripts</vt:lpstr>
      <vt:lpstr>Printing a line to standard output</vt:lpstr>
      <vt:lpstr>Shell Environment Variables</vt:lpstr>
      <vt:lpstr>User defined variables</vt:lpstr>
      <vt:lpstr>Shell variables (Bourne shell)‏</vt:lpstr>
      <vt:lpstr>Reading values into shell variables</vt:lpstr>
      <vt:lpstr>Shell arguments</vt:lpstr>
      <vt:lpstr>Example using shell arguments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COP3344</dc:title>
  <dc:creator>sudhir aggarwal</dc:creator>
  <cp:lastModifiedBy>myers</cp:lastModifiedBy>
  <cp:revision>3</cp:revision>
  <dcterms:modified xsi:type="dcterms:W3CDTF">2011-10-25T18:55:37Z</dcterms:modified>
</cp:coreProperties>
</file>