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7315200" cy="9601200"/>
  <p:defaultTextStyle>
    <a:defPPr>
      <a:defRPr lang="en-GB"/>
    </a:defPPr>
    <a:lvl1pPr algn="ctr" defTabSz="457200" rtl="0" eaLnBrk="0" fontAlgn="base" hangingPunct="0">
      <a:spcBef>
        <a:spcPct val="0"/>
      </a:spcBef>
      <a:spcAft>
        <a:spcPct val="0"/>
      </a:spcAft>
      <a:buClr>
        <a:srgbClr val="000000"/>
      </a:buClr>
      <a:buSzPct val="100000"/>
      <a:buFont typeface="Times New Roman" pitchFamily="16" charset="0"/>
      <a:defRPr sz="3200" kern="1200" baseline="30000">
        <a:solidFill>
          <a:schemeClr val="bg1"/>
        </a:solidFill>
        <a:latin typeface="Times New Roman" pitchFamily="16" charset="0"/>
        <a:ea typeface="+mn-ea"/>
        <a:cs typeface="+mn-cs"/>
      </a:defRPr>
    </a:lvl1pPr>
    <a:lvl2pPr marL="457200" algn="ctr" defTabSz="457200" rtl="0" eaLnBrk="0" fontAlgn="base" hangingPunct="0">
      <a:spcBef>
        <a:spcPct val="0"/>
      </a:spcBef>
      <a:spcAft>
        <a:spcPct val="0"/>
      </a:spcAft>
      <a:buClr>
        <a:srgbClr val="000000"/>
      </a:buClr>
      <a:buSzPct val="100000"/>
      <a:buFont typeface="Times New Roman" pitchFamily="16" charset="0"/>
      <a:defRPr sz="3200" kern="1200" baseline="30000">
        <a:solidFill>
          <a:schemeClr val="bg1"/>
        </a:solidFill>
        <a:latin typeface="Times New Roman" pitchFamily="16" charset="0"/>
        <a:ea typeface="+mn-ea"/>
        <a:cs typeface="+mn-cs"/>
      </a:defRPr>
    </a:lvl2pPr>
    <a:lvl3pPr marL="914400" algn="ctr" defTabSz="457200" rtl="0" eaLnBrk="0" fontAlgn="base" hangingPunct="0">
      <a:spcBef>
        <a:spcPct val="0"/>
      </a:spcBef>
      <a:spcAft>
        <a:spcPct val="0"/>
      </a:spcAft>
      <a:buClr>
        <a:srgbClr val="000000"/>
      </a:buClr>
      <a:buSzPct val="100000"/>
      <a:buFont typeface="Times New Roman" pitchFamily="16" charset="0"/>
      <a:defRPr sz="3200" kern="1200" baseline="30000">
        <a:solidFill>
          <a:schemeClr val="bg1"/>
        </a:solidFill>
        <a:latin typeface="Times New Roman" pitchFamily="16" charset="0"/>
        <a:ea typeface="+mn-ea"/>
        <a:cs typeface="+mn-cs"/>
      </a:defRPr>
    </a:lvl3pPr>
    <a:lvl4pPr marL="1371600" algn="ctr" defTabSz="457200" rtl="0" eaLnBrk="0" fontAlgn="base" hangingPunct="0">
      <a:spcBef>
        <a:spcPct val="0"/>
      </a:spcBef>
      <a:spcAft>
        <a:spcPct val="0"/>
      </a:spcAft>
      <a:buClr>
        <a:srgbClr val="000000"/>
      </a:buClr>
      <a:buSzPct val="100000"/>
      <a:buFont typeface="Times New Roman" pitchFamily="16" charset="0"/>
      <a:defRPr sz="3200" kern="1200" baseline="30000">
        <a:solidFill>
          <a:schemeClr val="bg1"/>
        </a:solidFill>
        <a:latin typeface="Times New Roman" pitchFamily="16" charset="0"/>
        <a:ea typeface="+mn-ea"/>
        <a:cs typeface="+mn-cs"/>
      </a:defRPr>
    </a:lvl4pPr>
    <a:lvl5pPr marL="1828800" algn="ctr" defTabSz="457200" rtl="0" eaLnBrk="0" fontAlgn="base" hangingPunct="0">
      <a:spcBef>
        <a:spcPct val="0"/>
      </a:spcBef>
      <a:spcAft>
        <a:spcPct val="0"/>
      </a:spcAft>
      <a:buClr>
        <a:srgbClr val="000000"/>
      </a:buClr>
      <a:buSzPct val="100000"/>
      <a:buFont typeface="Times New Roman" pitchFamily="16" charset="0"/>
      <a:defRPr sz="3200" kern="1200" baseline="30000">
        <a:solidFill>
          <a:schemeClr val="bg1"/>
        </a:solidFill>
        <a:latin typeface="Times New Roman" pitchFamily="16" charset="0"/>
        <a:ea typeface="+mn-ea"/>
        <a:cs typeface="+mn-cs"/>
      </a:defRPr>
    </a:lvl5pPr>
    <a:lvl6pPr marL="2286000" algn="l" defTabSz="914400" rtl="0" eaLnBrk="1" latinLnBrk="0" hangingPunct="1">
      <a:defRPr sz="3200" kern="1200" baseline="30000">
        <a:solidFill>
          <a:schemeClr val="bg1"/>
        </a:solidFill>
        <a:latin typeface="Times New Roman" pitchFamily="16" charset="0"/>
        <a:ea typeface="+mn-ea"/>
        <a:cs typeface="+mn-cs"/>
      </a:defRPr>
    </a:lvl6pPr>
    <a:lvl7pPr marL="2743200" algn="l" defTabSz="914400" rtl="0" eaLnBrk="1" latinLnBrk="0" hangingPunct="1">
      <a:defRPr sz="3200" kern="1200" baseline="30000">
        <a:solidFill>
          <a:schemeClr val="bg1"/>
        </a:solidFill>
        <a:latin typeface="Times New Roman" pitchFamily="16" charset="0"/>
        <a:ea typeface="+mn-ea"/>
        <a:cs typeface="+mn-cs"/>
      </a:defRPr>
    </a:lvl7pPr>
    <a:lvl8pPr marL="3200400" algn="l" defTabSz="914400" rtl="0" eaLnBrk="1" latinLnBrk="0" hangingPunct="1">
      <a:defRPr sz="3200" kern="1200" baseline="30000">
        <a:solidFill>
          <a:schemeClr val="bg1"/>
        </a:solidFill>
        <a:latin typeface="Times New Roman" pitchFamily="16" charset="0"/>
        <a:ea typeface="+mn-ea"/>
        <a:cs typeface="+mn-cs"/>
      </a:defRPr>
    </a:lvl8pPr>
    <a:lvl9pPr marL="3657600" algn="l" defTabSz="914400" rtl="0" eaLnBrk="1" latinLnBrk="0" hangingPunct="1">
      <a:defRPr sz="3200" kern="1200" baseline="30000">
        <a:solidFill>
          <a:schemeClr val="bg1"/>
        </a:solidFill>
        <a:latin typeface="Times New Roman" pitchFamily="1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8" d="100"/>
          <a:sy n="108" d="100"/>
        </p:scale>
        <p:origin x="-1074"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7315200" cy="9601200"/>
          </a:xfrm>
          <a:prstGeom prst="roundRect">
            <a:avLst>
              <a:gd name="adj" fmla="val 19"/>
            </a:avLst>
          </a:prstGeom>
          <a:solidFill>
            <a:srgbClr val="FFFFFF"/>
          </a:solidFill>
          <a:ln w="9525">
            <a:noFill/>
            <a:round/>
            <a:headEnd/>
            <a:tailEnd/>
          </a:ln>
          <a:effectLst/>
        </p:spPr>
        <p:txBody>
          <a:bodyPr wrap="none" anchor="ctr"/>
          <a:lstStyle/>
          <a:p>
            <a:endParaRPr lang="en-US"/>
          </a:p>
        </p:txBody>
      </p:sp>
      <p:sp>
        <p:nvSpPr>
          <p:cNvPr id="2050" name="Text Box 2"/>
          <p:cNvSpPr txBox="1">
            <a:spLocks noChangeArrowheads="1"/>
          </p:cNvSpPr>
          <p:nvPr/>
        </p:nvSpPr>
        <p:spPr bwMode="auto">
          <a:xfrm>
            <a:off x="0" y="0"/>
            <a:ext cx="3200400" cy="457200"/>
          </a:xfrm>
          <a:prstGeom prst="rect">
            <a:avLst/>
          </a:prstGeom>
          <a:noFill/>
          <a:ln w="9525">
            <a:noFill/>
            <a:round/>
            <a:headEnd/>
            <a:tailEnd/>
          </a:ln>
          <a:effectLst/>
        </p:spPr>
        <p:txBody>
          <a:bodyPr wrap="none" anchor="ctr"/>
          <a:lstStyle/>
          <a:p>
            <a:endParaRPr lang="en-US"/>
          </a:p>
        </p:txBody>
      </p:sp>
      <p:sp>
        <p:nvSpPr>
          <p:cNvPr id="2051" name="Text Box 3"/>
          <p:cNvSpPr txBox="1">
            <a:spLocks noChangeArrowheads="1"/>
          </p:cNvSpPr>
          <p:nvPr/>
        </p:nvSpPr>
        <p:spPr bwMode="auto">
          <a:xfrm>
            <a:off x="4114800" y="0"/>
            <a:ext cx="3200400" cy="457200"/>
          </a:xfrm>
          <a:prstGeom prst="rect">
            <a:avLst/>
          </a:prstGeom>
          <a:noFill/>
          <a:ln w="9525">
            <a:noFill/>
            <a:round/>
            <a:headEnd/>
            <a:tailEnd/>
          </a:ln>
          <a:effectLst/>
        </p:spPr>
        <p:txBody>
          <a:bodyPr wrap="none" anchor="ctr"/>
          <a:lstStyle/>
          <a:p>
            <a:endParaRPr lang="en-US"/>
          </a:p>
        </p:txBody>
      </p:sp>
      <p:sp>
        <p:nvSpPr>
          <p:cNvPr id="2052" name="Rectangle 4"/>
          <p:cNvSpPr>
            <a:spLocks noGrp="1" noChangeArrowheads="1"/>
          </p:cNvSpPr>
          <p:nvPr>
            <p:ph type="sldImg"/>
          </p:nvPr>
        </p:nvSpPr>
        <p:spPr bwMode="auto">
          <a:xfrm>
            <a:off x="1219200" y="685800"/>
            <a:ext cx="4875213" cy="3656013"/>
          </a:xfrm>
          <a:prstGeom prst="rect">
            <a:avLst/>
          </a:prstGeom>
          <a:noFill/>
          <a:ln w="9360">
            <a:solidFill>
              <a:srgbClr val="000000"/>
            </a:solidFill>
            <a:miter lim="800000"/>
            <a:headEnd/>
            <a:tailEnd/>
          </a:ln>
          <a:effectLst/>
        </p:spPr>
      </p:sp>
      <p:sp>
        <p:nvSpPr>
          <p:cNvPr id="2053" name="Rectangle 5"/>
          <p:cNvSpPr>
            <a:spLocks noGrp="1" noChangeArrowheads="1"/>
          </p:cNvSpPr>
          <p:nvPr>
            <p:ph type="body"/>
          </p:nvPr>
        </p:nvSpPr>
        <p:spPr bwMode="auto">
          <a:xfrm>
            <a:off x="990600" y="4572000"/>
            <a:ext cx="5332413" cy="4341813"/>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p>
            <a:pPr lvl="0"/>
            <a:endParaRPr lang="en-US" smtClean="0"/>
          </a:p>
        </p:txBody>
      </p:sp>
      <p:sp>
        <p:nvSpPr>
          <p:cNvPr id="2054" name="Text Box 6"/>
          <p:cNvSpPr txBox="1">
            <a:spLocks noChangeArrowheads="1"/>
          </p:cNvSpPr>
          <p:nvPr/>
        </p:nvSpPr>
        <p:spPr bwMode="auto">
          <a:xfrm>
            <a:off x="0" y="9144000"/>
            <a:ext cx="3200400" cy="457200"/>
          </a:xfrm>
          <a:prstGeom prst="rect">
            <a:avLst/>
          </a:prstGeom>
          <a:noFill/>
          <a:ln w="9525">
            <a:noFill/>
            <a:round/>
            <a:headEnd/>
            <a:tailEnd/>
          </a:ln>
          <a:effectLst/>
        </p:spPr>
        <p:txBody>
          <a:bodyPr wrap="none" anchor="ctr"/>
          <a:lstStyle/>
          <a:p>
            <a:endParaRPr lang="en-US"/>
          </a:p>
        </p:txBody>
      </p:sp>
      <p:sp>
        <p:nvSpPr>
          <p:cNvPr id="2055" name="Rectangle 7"/>
          <p:cNvSpPr>
            <a:spLocks noGrp="1" noChangeArrowheads="1"/>
          </p:cNvSpPr>
          <p:nvPr>
            <p:ph type="sldNum"/>
          </p:nvPr>
        </p:nvSpPr>
        <p:spPr bwMode="auto">
          <a:xfrm>
            <a:off x="4114800" y="9144000"/>
            <a:ext cx="3198813" cy="455613"/>
          </a:xfrm>
          <a:prstGeom prst="rect">
            <a:avLst/>
          </a:prstGeom>
          <a:noFill/>
          <a:ln w="9525">
            <a:noFill/>
            <a:round/>
            <a:headEnd/>
            <a:tailEnd/>
          </a:ln>
          <a:effectLst/>
        </p:spPr>
        <p:txBody>
          <a:bodyPr vert="horz" wrap="square" lIns="91440" tIns="45720" rIns="91440" bIns="4572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baseline="0">
                <a:solidFill>
                  <a:srgbClr val="000000"/>
                </a:solidFill>
                <a:ea typeface="DejaVu Sans" charset="0"/>
                <a:cs typeface="DejaVu Sans" charset="0"/>
              </a:defRPr>
            </a:lvl1pPr>
          </a:lstStyle>
          <a:p>
            <a:fld id="{6DAD8BFF-CC5C-4691-BD9F-029F23370B5A}"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C25ADB4E-EA7B-4A83-85E8-248E081C614E}" type="slidenum">
              <a:rPr lang="en-US"/>
              <a:pPr/>
              <a:t>1</a:t>
            </a:fld>
            <a:endParaRPr lang="en-US"/>
          </a:p>
        </p:txBody>
      </p:sp>
      <p:sp>
        <p:nvSpPr>
          <p:cNvPr id="14337" name="Rectangle 1"/>
          <p:cNvSpPr txBox="1">
            <a:spLocks noChangeArrowheads="1"/>
          </p:cNvSpPr>
          <p:nvPr>
            <p:ph type="sldImg"/>
          </p:nvPr>
        </p:nvSpPr>
        <p:spPr bwMode="auto">
          <a:xfrm>
            <a:off x="1219200" y="685800"/>
            <a:ext cx="4876800" cy="3657600"/>
          </a:xfrm>
          <a:prstGeom prst="rect">
            <a:avLst/>
          </a:prstGeom>
          <a:solidFill>
            <a:srgbClr val="FFFFFF"/>
          </a:solidFill>
          <a:ln>
            <a:solidFill>
              <a:srgbClr val="000000"/>
            </a:solidFill>
            <a:miter lim="800000"/>
            <a:headEnd/>
            <a:tailEnd/>
          </a:ln>
        </p:spPr>
      </p:sp>
      <p:sp>
        <p:nvSpPr>
          <p:cNvPr id="14338" name="Rectangle 2"/>
          <p:cNvSpPr txBox="1">
            <a:spLocks noChangeArrowheads="1"/>
          </p:cNvSpPr>
          <p:nvPr>
            <p:ph type="body" idx="1"/>
          </p:nvPr>
        </p:nvSpPr>
        <p:spPr bwMode="auto">
          <a:xfrm>
            <a:off x="990600" y="4572000"/>
            <a:ext cx="5334000" cy="4343400"/>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A91F94AA-DB23-4111-9723-F1CD130B8CE3}" type="slidenum">
              <a:rPr lang="en-US"/>
              <a:pPr/>
              <a:t>10</a:t>
            </a:fld>
            <a:endParaRPr lang="en-US"/>
          </a:p>
        </p:txBody>
      </p:sp>
      <p:sp>
        <p:nvSpPr>
          <p:cNvPr id="23553" name="Rectangle 1"/>
          <p:cNvSpPr txBox="1">
            <a:spLocks noChangeArrowheads="1"/>
          </p:cNvSpPr>
          <p:nvPr>
            <p:ph type="sldImg"/>
          </p:nvPr>
        </p:nvSpPr>
        <p:spPr bwMode="auto">
          <a:xfrm>
            <a:off x="1219200" y="685800"/>
            <a:ext cx="4876800" cy="3657600"/>
          </a:xfrm>
          <a:prstGeom prst="rect">
            <a:avLst/>
          </a:prstGeom>
          <a:solidFill>
            <a:srgbClr val="FFFFFF"/>
          </a:solidFill>
          <a:ln>
            <a:solidFill>
              <a:srgbClr val="000000"/>
            </a:solidFill>
            <a:miter lim="800000"/>
            <a:headEnd/>
            <a:tailEnd/>
          </a:ln>
        </p:spPr>
      </p:sp>
      <p:sp>
        <p:nvSpPr>
          <p:cNvPr id="23554" name="Rectangle 2"/>
          <p:cNvSpPr txBox="1">
            <a:spLocks noChangeArrowheads="1"/>
          </p:cNvSpPr>
          <p:nvPr>
            <p:ph type="body" idx="1"/>
          </p:nvPr>
        </p:nvSpPr>
        <p:spPr bwMode="auto">
          <a:xfrm>
            <a:off x="990600" y="4572000"/>
            <a:ext cx="5334000" cy="4343400"/>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545EFA30-81DC-4D89-B094-4343D497B3DC}" type="slidenum">
              <a:rPr lang="en-US"/>
              <a:pPr/>
              <a:t>11</a:t>
            </a:fld>
            <a:endParaRPr lang="en-US"/>
          </a:p>
        </p:txBody>
      </p:sp>
      <p:sp>
        <p:nvSpPr>
          <p:cNvPr id="24577" name="Rectangle 1"/>
          <p:cNvSpPr txBox="1">
            <a:spLocks noChangeArrowheads="1"/>
          </p:cNvSpPr>
          <p:nvPr>
            <p:ph type="sldImg"/>
          </p:nvPr>
        </p:nvSpPr>
        <p:spPr bwMode="auto">
          <a:xfrm>
            <a:off x="1219200" y="685800"/>
            <a:ext cx="4876800" cy="3657600"/>
          </a:xfrm>
          <a:prstGeom prst="rect">
            <a:avLst/>
          </a:prstGeom>
          <a:solidFill>
            <a:srgbClr val="FFFFFF"/>
          </a:solidFill>
          <a:ln>
            <a:solidFill>
              <a:srgbClr val="000000"/>
            </a:solidFill>
            <a:miter lim="800000"/>
            <a:headEnd/>
            <a:tailEnd/>
          </a:ln>
        </p:spPr>
      </p:sp>
      <p:sp>
        <p:nvSpPr>
          <p:cNvPr id="24578" name="Rectangle 2"/>
          <p:cNvSpPr txBox="1">
            <a:spLocks noChangeArrowheads="1"/>
          </p:cNvSpPr>
          <p:nvPr>
            <p:ph type="body" idx="1"/>
          </p:nvPr>
        </p:nvSpPr>
        <p:spPr bwMode="auto">
          <a:xfrm>
            <a:off x="990600" y="4572000"/>
            <a:ext cx="5334000" cy="4343400"/>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78DC4498-DFBA-4F2F-BF10-C6211A88A0D1}" type="slidenum">
              <a:rPr lang="en-US"/>
              <a:pPr/>
              <a:t>2</a:t>
            </a:fld>
            <a:endParaRPr lang="en-US"/>
          </a:p>
        </p:txBody>
      </p:sp>
      <p:sp>
        <p:nvSpPr>
          <p:cNvPr id="15361" name="Rectangle 1"/>
          <p:cNvSpPr txBox="1">
            <a:spLocks noChangeArrowheads="1"/>
          </p:cNvSpPr>
          <p:nvPr>
            <p:ph type="sldImg"/>
          </p:nvPr>
        </p:nvSpPr>
        <p:spPr bwMode="auto">
          <a:xfrm>
            <a:off x="1219200" y="685800"/>
            <a:ext cx="4876800" cy="3657600"/>
          </a:xfrm>
          <a:prstGeom prst="rect">
            <a:avLst/>
          </a:prstGeom>
          <a:solidFill>
            <a:srgbClr val="FFFFFF"/>
          </a:solidFill>
          <a:ln>
            <a:solidFill>
              <a:srgbClr val="000000"/>
            </a:solidFill>
            <a:miter lim="800000"/>
            <a:headEnd/>
            <a:tailEnd/>
          </a:ln>
        </p:spPr>
      </p:sp>
      <p:sp>
        <p:nvSpPr>
          <p:cNvPr id="15362" name="Rectangle 2"/>
          <p:cNvSpPr txBox="1">
            <a:spLocks noChangeArrowheads="1"/>
          </p:cNvSpPr>
          <p:nvPr>
            <p:ph type="body" idx="1"/>
          </p:nvPr>
        </p:nvSpPr>
        <p:spPr bwMode="auto">
          <a:xfrm>
            <a:off x="990600" y="4572000"/>
            <a:ext cx="5334000" cy="4343400"/>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6832E002-72AF-41CD-81F5-E2C456484801}" type="slidenum">
              <a:rPr lang="en-US"/>
              <a:pPr/>
              <a:t>3</a:t>
            </a:fld>
            <a:endParaRPr lang="en-US"/>
          </a:p>
        </p:txBody>
      </p:sp>
      <p:sp>
        <p:nvSpPr>
          <p:cNvPr id="16385" name="Rectangle 1"/>
          <p:cNvSpPr txBox="1">
            <a:spLocks noChangeArrowheads="1"/>
          </p:cNvSpPr>
          <p:nvPr>
            <p:ph type="sldImg"/>
          </p:nvPr>
        </p:nvSpPr>
        <p:spPr bwMode="auto">
          <a:xfrm>
            <a:off x="1219200" y="685800"/>
            <a:ext cx="4876800" cy="3657600"/>
          </a:xfrm>
          <a:prstGeom prst="rect">
            <a:avLst/>
          </a:prstGeom>
          <a:solidFill>
            <a:srgbClr val="FFFFFF"/>
          </a:solidFill>
          <a:ln>
            <a:solidFill>
              <a:srgbClr val="000000"/>
            </a:solidFill>
            <a:miter lim="800000"/>
            <a:headEnd/>
            <a:tailEnd/>
          </a:ln>
        </p:spPr>
      </p:sp>
      <p:sp>
        <p:nvSpPr>
          <p:cNvPr id="16386" name="Rectangle 2"/>
          <p:cNvSpPr txBox="1">
            <a:spLocks noChangeArrowheads="1"/>
          </p:cNvSpPr>
          <p:nvPr>
            <p:ph type="body" idx="1"/>
          </p:nvPr>
        </p:nvSpPr>
        <p:spPr bwMode="auto">
          <a:xfrm>
            <a:off x="990600" y="4572000"/>
            <a:ext cx="5334000" cy="4343400"/>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0AE804E9-B29F-4D31-9F5D-8BB269E354EA}" type="slidenum">
              <a:rPr lang="en-US"/>
              <a:pPr/>
              <a:t>4</a:t>
            </a:fld>
            <a:endParaRPr lang="en-US"/>
          </a:p>
        </p:txBody>
      </p:sp>
      <p:sp>
        <p:nvSpPr>
          <p:cNvPr id="17409" name="Rectangle 1"/>
          <p:cNvSpPr txBox="1">
            <a:spLocks noChangeArrowheads="1"/>
          </p:cNvSpPr>
          <p:nvPr>
            <p:ph type="sldImg"/>
          </p:nvPr>
        </p:nvSpPr>
        <p:spPr bwMode="auto">
          <a:xfrm>
            <a:off x="1219200" y="685800"/>
            <a:ext cx="4876800" cy="3657600"/>
          </a:xfrm>
          <a:prstGeom prst="rect">
            <a:avLst/>
          </a:prstGeom>
          <a:solidFill>
            <a:srgbClr val="FFFFFF"/>
          </a:solidFill>
          <a:ln>
            <a:solidFill>
              <a:srgbClr val="000000"/>
            </a:solidFill>
            <a:miter lim="800000"/>
            <a:headEnd/>
            <a:tailEnd/>
          </a:ln>
        </p:spPr>
      </p:sp>
      <p:sp>
        <p:nvSpPr>
          <p:cNvPr id="17410" name="Rectangle 2"/>
          <p:cNvSpPr txBox="1">
            <a:spLocks noChangeArrowheads="1"/>
          </p:cNvSpPr>
          <p:nvPr>
            <p:ph type="body" idx="1"/>
          </p:nvPr>
        </p:nvSpPr>
        <p:spPr bwMode="auto">
          <a:xfrm>
            <a:off x="990600" y="4572000"/>
            <a:ext cx="5334000" cy="4343400"/>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484AEDB6-655A-43DD-92E2-ABC16BD74EAA}" type="slidenum">
              <a:rPr lang="en-US"/>
              <a:pPr/>
              <a:t>5</a:t>
            </a:fld>
            <a:endParaRPr lang="en-US"/>
          </a:p>
        </p:txBody>
      </p:sp>
      <p:sp>
        <p:nvSpPr>
          <p:cNvPr id="18433" name="Rectangle 1"/>
          <p:cNvSpPr txBox="1">
            <a:spLocks noChangeArrowheads="1"/>
          </p:cNvSpPr>
          <p:nvPr>
            <p:ph type="sldImg"/>
          </p:nvPr>
        </p:nvSpPr>
        <p:spPr bwMode="auto">
          <a:xfrm>
            <a:off x="1219200" y="685800"/>
            <a:ext cx="4876800" cy="3657600"/>
          </a:xfrm>
          <a:prstGeom prst="rect">
            <a:avLst/>
          </a:prstGeom>
          <a:solidFill>
            <a:srgbClr val="FFFFFF"/>
          </a:solidFill>
          <a:ln>
            <a:solidFill>
              <a:srgbClr val="000000"/>
            </a:solidFill>
            <a:miter lim="800000"/>
            <a:headEnd/>
            <a:tailEnd/>
          </a:ln>
        </p:spPr>
      </p:sp>
      <p:sp>
        <p:nvSpPr>
          <p:cNvPr id="18434" name="Rectangle 2"/>
          <p:cNvSpPr txBox="1">
            <a:spLocks noChangeArrowheads="1"/>
          </p:cNvSpPr>
          <p:nvPr>
            <p:ph type="body" idx="1"/>
          </p:nvPr>
        </p:nvSpPr>
        <p:spPr bwMode="auto">
          <a:xfrm>
            <a:off x="990600" y="4572000"/>
            <a:ext cx="5334000" cy="4343400"/>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8AED17D9-6DF2-4BA2-AFF5-F0D0784FE7B4}" type="slidenum">
              <a:rPr lang="en-US"/>
              <a:pPr/>
              <a:t>6</a:t>
            </a:fld>
            <a:endParaRPr lang="en-US"/>
          </a:p>
        </p:txBody>
      </p:sp>
      <p:sp>
        <p:nvSpPr>
          <p:cNvPr id="19457" name="Rectangle 1"/>
          <p:cNvSpPr txBox="1">
            <a:spLocks noChangeArrowheads="1"/>
          </p:cNvSpPr>
          <p:nvPr>
            <p:ph type="sldImg"/>
          </p:nvPr>
        </p:nvSpPr>
        <p:spPr bwMode="auto">
          <a:xfrm>
            <a:off x="1219200" y="685800"/>
            <a:ext cx="4876800" cy="3657600"/>
          </a:xfrm>
          <a:prstGeom prst="rect">
            <a:avLst/>
          </a:prstGeom>
          <a:solidFill>
            <a:srgbClr val="FFFFFF"/>
          </a:solidFill>
          <a:ln>
            <a:solidFill>
              <a:srgbClr val="000000"/>
            </a:solidFill>
            <a:miter lim="800000"/>
            <a:headEnd/>
            <a:tailEnd/>
          </a:ln>
        </p:spPr>
      </p:sp>
      <p:sp>
        <p:nvSpPr>
          <p:cNvPr id="19458" name="Rectangle 2"/>
          <p:cNvSpPr txBox="1">
            <a:spLocks noChangeArrowheads="1"/>
          </p:cNvSpPr>
          <p:nvPr>
            <p:ph type="body" idx="1"/>
          </p:nvPr>
        </p:nvSpPr>
        <p:spPr bwMode="auto">
          <a:xfrm>
            <a:off x="990600" y="4572000"/>
            <a:ext cx="5334000" cy="4343400"/>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BAE52185-0D03-40E6-8665-02F4E0496FC7}" type="slidenum">
              <a:rPr lang="en-US"/>
              <a:pPr/>
              <a:t>7</a:t>
            </a:fld>
            <a:endParaRPr lang="en-US"/>
          </a:p>
        </p:txBody>
      </p:sp>
      <p:sp>
        <p:nvSpPr>
          <p:cNvPr id="20481" name="Rectangle 1"/>
          <p:cNvSpPr txBox="1">
            <a:spLocks noChangeArrowheads="1"/>
          </p:cNvSpPr>
          <p:nvPr>
            <p:ph type="sldImg"/>
          </p:nvPr>
        </p:nvSpPr>
        <p:spPr bwMode="auto">
          <a:xfrm>
            <a:off x="1219200" y="685800"/>
            <a:ext cx="4876800" cy="3657600"/>
          </a:xfrm>
          <a:prstGeom prst="rect">
            <a:avLst/>
          </a:prstGeom>
          <a:solidFill>
            <a:srgbClr val="FFFFFF"/>
          </a:solidFill>
          <a:ln>
            <a:solidFill>
              <a:srgbClr val="000000"/>
            </a:solidFill>
            <a:miter lim="800000"/>
            <a:headEnd/>
            <a:tailEnd/>
          </a:ln>
        </p:spPr>
      </p:sp>
      <p:sp>
        <p:nvSpPr>
          <p:cNvPr id="20482" name="Rectangle 2"/>
          <p:cNvSpPr txBox="1">
            <a:spLocks noChangeArrowheads="1"/>
          </p:cNvSpPr>
          <p:nvPr>
            <p:ph type="body" idx="1"/>
          </p:nvPr>
        </p:nvSpPr>
        <p:spPr bwMode="auto">
          <a:xfrm>
            <a:off x="990600" y="4572000"/>
            <a:ext cx="5334000" cy="4343400"/>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71D2B023-5398-4209-B542-04959F63D54F}" type="slidenum">
              <a:rPr lang="en-US"/>
              <a:pPr/>
              <a:t>8</a:t>
            </a:fld>
            <a:endParaRPr lang="en-US"/>
          </a:p>
        </p:txBody>
      </p:sp>
      <p:sp>
        <p:nvSpPr>
          <p:cNvPr id="21505" name="Rectangle 1"/>
          <p:cNvSpPr txBox="1">
            <a:spLocks noChangeArrowheads="1"/>
          </p:cNvSpPr>
          <p:nvPr>
            <p:ph type="sldImg"/>
          </p:nvPr>
        </p:nvSpPr>
        <p:spPr bwMode="auto">
          <a:xfrm>
            <a:off x="1219200" y="685800"/>
            <a:ext cx="4876800" cy="3657600"/>
          </a:xfrm>
          <a:prstGeom prst="rect">
            <a:avLst/>
          </a:prstGeom>
          <a:solidFill>
            <a:srgbClr val="FFFFFF"/>
          </a:solidFill>
          <a:ln>
            <a:solidFill>
              <a:srgbClr val="000000"/>
            </a:solidFill>
            <a:miter lim="800000"/>
            <a:headEnd/>
            <a:tailEnd/>
          </a:ln>
        </p:spPr>
      </p:sp>
      <p:sp>
        <p:nvSpPr>
          <p:cNvPr id="21506" name="Rectangle 2"/>
          <p:cNvSpPr txBox="1">
            <a:spLocks noChangeArrowheads="1"/>
          </p:cNvSpPr>
          <p:nvPr>
            <p:ph type="body" idx="1"/>
          </p:nvPr>
        </p:nvSpPr>
        <p:spPr bwMode="auto">
          <a:xfrm>
            <a:off x="990600" y="4572000"/>
            <a:ext cx="5334000" cy="4343400"/>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80FEEFE1-0808-47F1-83B3-081D844FC2B0}" type="slidenum">
              <a:rPr lang="en-US"/>
              <a:pPr/>
              <a:t>9</a:t>
            </a:fld>
            <a:endParaRPr lang="en-US"/>
          </a:p>
        </p:txBody>
      </p:sp>
      <p:sp>
        <p:nvSpPr>
          <p:cNvPr id="22529" name="Rectangle 1"/>
          <p:cNvSpPr txBox="1">
            <a:spLocks noChangeArrowheads="1"/>
          </p:cNvSpPr>
          <p:nvPr>
            <p:ph type="sldImg"/>
          </p:nvPr>
        </p:nvSpPr>
        <p:spPr bwMode="auto">
          <a:xfrm>
            <a:off x="1219200" y="685800"/>
            <a:ext cx="4876800" cy="3657600"/>
          </a:xfrm>
          <a:prstGeom prst="rect">
            <a:avLst/>
          </a:prstGeom>
          <a:solidFill>
            <a:srgbClr val="FFFFFF"/>
          </a:solidFill>
          <a:ln>
            <a:solidFill>
              <a:srgbClr val="000000"/>
            </a:solidFill>
            <a:miter lim="800000"/>
            <a:headEnd/>
            <a:tailEnd/>
          </a:ln>
        </p:spPr>
      </p:sp>
      <p:sp>
        <p:nvSpPr>
          <p:cNvPr id="22530" name="Rectangle 2"/>
          <p:cNvSpPr txBox="1">
            <a:spLocks noChangeArrowheads="1"/>
          </p:cNvSpPr>
          <p:nvPr>
            <p:ph type="body" idx="1"/>
          </p:nvPr>
        </p:nvSpPr>
        <p:spPr bwMode="auto">
          <a:xfrm>
            <a:off x="990600" y="4572000"/>
            <a:ext cx="5334000" cy="4343400"/>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idx="10"/>
          </p:nvPr>
        </p:nvSpPr>
        <p:spPr/>
        <p:txBody>
          <a:bodyPr/>
          <a:lstStyle>
            <a:lvl1pPr>
              <a:defRPr/>
            </a:lvl1pPr>
          </a:lstStyle>
          <a:p>
            <a:fld id="{FF5A2F76-21CB-4D49-B19B-18A6CEEAE9E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idx="10"/>
          </p:nvPr>
        </p:nvSpPr>
        <p:spPr/>
        <p:txBody>
          <a:bodyPr/>
          <a:lstStyle>
            <a:lvl1pPr>
              <a:defRPr/>
            </a:lvl1pPr>
          </a:lstStyle>
          <a:p>
            <a:fld id="{7AA60B5C-1573-4D63-ADF9-CBE61E831A3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76200"/>
            <a:ext cx="1941513" cy="61706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76200"/>
            <a:ext cx="5676900" cy="6170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idx="10"/>
          </p:nvPr>
        </p:nvSpPr>
        <p:spPr/>
        <p:txBody>
          <a:bodyPr/>
          <a:lstStyle>
            <a:lvl1pPr>
              <a:defRPr/>
            </a:lvl1pPr>
          </a:lstStyle>
          <a:p>
            <a:fld id="{CD609A83-18C2-469C-97F8-B1AC835FE6A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idx="10"/>
          </p:nvPr>
        </p:nvSpPr>
        <p:spPr/>
        <p:txBody>
          <a:bodyPr/>
          <a:lstStyle>
            <a:lvl1pPr>
              <a:defRPr/>
            </a:lvl1pPr>
          </a:lstStyle>
          <a:p>
            <a:fld id="{C224B1C0-A080-4AC1-892E-81B239A6992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idx="10"/>
          </p:nvPr>
        </p:nvSpPr>
        <p:spPr/>
        <p:txBody>
          <a:bodyPr/>
          <a:lstStyle>
            <a:lvl1pPr>
              <a:defRPr/>
            </a:lvl1pPr>
          </a:lstStyle>
          <a:p>
            <a:fld id="{DEDC8A44-AF47-4981-B596-BF8ECE07164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295400"/>
            <a:ext cx="3808413" cy="4951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295400"/>
            <a:ext cx="3810000" cy="4951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idx="10"/>
          </p:nvPr>
        </p:nvSpPr>
        <p:spPr/>
        <p:txBody>
          <a:bodyPr/>
          <a:lstStyle>
            <a:lvl1pPr>
              <a:defRPr/>
            </a:lvl1pPr>
          </a:lstStyle>
          <a:p>
            <a:fld id="{670D8C9B-6D62-458C-BDCA-2E358095A69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idx="10"/>
          </p:nvPr>
        </p:nvSpPr>
        <p:spPr/>
        <p:txBody>
          <a:bodyPr/>
          <a:lstStyle>
            <a:lvl1pPr>
              <a:defRPr/>
            </a:lvl1pPr>
          </a:lstStyle>
          <a:p>
            <a:fld id="{24266E13-34D5-448F-968E-9F143385B67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idx="10"/>
          </p:nvPr>
        </p:nvSpPr>
        <p:spPr/>
        <p:txBody>
          <a:bodyPr/>
          <a:lstStyle>
            <a:lvl1pPr>
              <a:defRPr/>
            </a:lvl1pPr>
          </a:lstStyle>
          <a:p>
            <a:fld id="{3554F064-D136-4AEA-91D2-B048548FF7A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fld id="{8519AEE7-6976-4A19-80E6-E8A0E96B14D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idx="10"/>
          </p:nvPr>
        </p:nvSpPr>
        <p:spPr/>
        <p:txBody>
          <a:bodyPr/>
          <a:lstStyle>
            <a:lvl1pPr>
              <a:defRPr/>
            </a:lvl1pPr>
          </a:lstStyle>
          <a:p>
            <a:fld id="{2C1563AC-7670-4E3C-8021-4F960F10ACF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idx="10"/>
          </p:nvPr>
        </p:nvSpPr>
        <p:spPr/>
        <p:txBody>
          <a:bodyPr/>
          <a:lstStyle>
            <a:lvl1pPr>
              <a:defRPr/>
            </a:lvl1pPr>
          </a:lstStyle>
          <a:p>
            <a:fld id="{35F5348D-9FE6-4D36-9427-20E2816E106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76200"/>
            <a:ext cx="7770813" cy="1141413"/>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295400"/>
            <a:ext cx="7770813" cy="49514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Text Box 3"/>
          <p:cNvSpPr txBox="1">
            <a:spLocks noChangeArrowheads="1"/>
          </p:cNvSpPr>
          <p:nvPr/>
        </p:nvSpPr>
        <p:spPr bwMode="auto">
          <a:xfrm>
            <a:off x="685800" y="6248400"/>
            <a:ext cx="1905000" cy="460375"/>
          </a:xfrm>
          <a:prstGeom prst="rect">
            <a:avLst/>
          </a:prstGeom>
          <a:noFill/>
          <a:ln w="9525">
            <a:noFill/>
            <a:round/>
            <a:headEnd/>
            <a:tailEnd/>
          </a:ln>
          <a:effectLst/>
        </p:spPr>
        <p:txBody>
          <a:bodyPr wrap="none" anchor="ctr"/>
          <a:lstStyle/>
          <a:p>
            <a:endParaRPr lang="en-US"/>
          </a:p>
        </p:txBody>
      </p:sp>
      <p:sp>
        <p:nvSpPr>
          <p:cNvPr id="1028" name="Text Box 4"/>
          <p:cNvSpPr txBox="1">
            <a:spLocks noChangeArrowheads="1"/>
          </p:cNvSpPr>
          <p:nvPr/>
        </p:nvSpPr>
        <p:spPr bwMode="auto">
          <a:xfrm>
            <a:off x="3124200" y="6248400"/>
            <a:ext cx="2895600" cy="460375"/>
          </a:xfrm>
          <a:prstGeom prst="rect">
            <a:avLst/>
          </a:prstGeom>
          <a:noFill/>
          <a:ln w="9525">
            <a:noFill/>
            <a:round/>
            <a:headEnd/>
            <a:tailEnd/>
          </a:ln>
          <a:effectLst/>
        </p:spPr>
        <p:txBody>
          <a:bodyPr wrap="none" anchor="ctr"/>
          <a:lstStyle/>
          <a:p>
            <a:endParaRPr lang="en-US"/>
          </a:p>
        </p:txBody>
      </p:sp>
      <p:sp>
        <p:nvSpPr>
          <p:cNvPr id="1029" name="Rectangle 5"/>
          <p:cNvSpPr>
            <a:spLocks noGrp="1" noChangeArrowheads="1"/>
          </p:cNvSpPr>
          <p:nvPr>
            <p:ph type="sldNum"/>
          </p:nvPr>
        </p:nvSpPr>
        <p:spPr bwMode="auto">
          <a:xfrm>
            <a:off x="6553200" y="6248400"/>
            <a:ext cx="1903413"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aseline="0">
                <a:solidFill>
                  <a:srgbClr val="000000"/>
                </a:solidFill>
                <a:ea typeface="+mn-ea"/>
                <a:cs typeface="+mn-cs"/>
              </a:defRPr>
            </a:lvl1pPr>
          </a:lstStyle>
          <a:p>
            <a:fld id="{A0AA6267-DB48-4808-BAA5-3C2E9B6F342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mj-lt"/>
          <a:ea typeface="+mj-ea"/>
          <a:cs typeface="+mj-cs"/>
        </a:defRPr>
      </a:lvl1pPr>
      <a:lvl2pPr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2pPr>
      <a:lvl3pPr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3pPr>
      <a:lvl4pPr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4pPr>
      <a:lvl5pPr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5pPr>
      <a:lvl6pPr marL="457200"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6pPr>
      <a:lvl7pPr marL="914400"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7pPr>
      <a:lvl8pPr marL="1371600"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8pPr>
      <a:lvl9pPr marL="1828800"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9pPr>
    </p:titleStyle>
    <p:bodyStyle>
      <a:lvl1pPr marL="341313" indent="-341313" algn="l" defTabSz="457200" rtl="0" eaLnBrk="0" fontAlgn="base" hangingPunct="0">
        <a:spcBef>
          <a:spcPts val="700"/>
        </a:spcBef>
        <a:spcAft>
          <a:spcPct val="0"/>
        </a:spcAft>
        <a:buClr>
          <a:srgbClr val="000000"/>
        </a:buClr>
        <a:buSzPct val="100000"/>
        <a:buFont typeface="Times New Roman" pitchFamily="16" charset="0"/>
        <a:buChar char="•"/>
        <a:defRPr sz="2800">
          <a:solidFill>
            <a:srgbClr val="000000"/>
          </a:solidFill>
          <a:latin typeface="+mn-lt"/>
          <a:ea typeface="+mn-ea"/>
          <a:cs typeface="+mn-cs"/>
        </a:defRPr>
      </a:lvl1pPr>
      <a:lvl2pPr marL="741363" indent="-284163" algn="l" defTabSz="457200" rtl="0" eaLnBrk="0" fontAlgn="base" hangingPunct="0">
        <a:spcBef>
          <a:spcPts val="600"/>
        </a:spcBef>
        <a:spcAft>
          <a:spcPct val="0"/>
        </a:spcAft>
        <a:buClr>
          <a:srgbClr val="000000"/>
        </a:buClr>
        <a:buSzPct val="100000"/>
        <a:buFont typeface="Times New Roman" pitchFamily="16" charset="0"/>
        <a:buChar char="–"/>
        <a:defRPr sz="2400">
          <a:solidFill>
            <a:srgbClr val="000000"/>
          </a:solidFill>
          <a:latin typeface="+mn-lt"/>
          <a:ea typeface="+mn-ea"/>
          <a:cs typeface="+mn-cs"/>
        </a:defRPr>
      </a:lvl2pPr>
      <a:lvl3pPr marL="11430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panix.com/~elflord/unix/grep.html"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6553200" y="6248400"/>
            <a:ext cx="1905000" cy="457200"/>
          </a:xfrm>
          <a:prstGeom prst="rect">
            <a:avLst/>
          </a:prstGeom>
          <a:noFill/>
          <a:ln w="9525">
            <a:noFill/>
            <a:round/>
            <a:headEnd/>
            <a:tailEnd/>
          </a:ln>
          <a:effectLst/>
        </p:spPr>
        <p:txBody>
          <a:bodyPr lIns="90000" tIns="46800" rIns="90000" bIns="46800"/>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A46B1292-E159-4C97-AB94-F0BC01F11C5A}" type="slidenum">
              <a:rPr lang="en-US" sz="1400" baseline="0">
                <a:solidFill>
                  <a:srgbClr val="000000"/>
                </a:solidFill>
                <a:ea typeface="DejaVu Sans" charset="0"/>
                <a:cs typeface="DejaVu Sans"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US" sz="1400" baseline="0">
              <a:solidFill>
                <a:srgbClr val="000000"/>
              </a:solidFill>
              <a:ea typeface="DejaVu Sans" charset="0"/>
              <a:cs typeface="DejaVu Sans" charset="0"/>
            </a:endParaRPr>
          </a:p>
        </p:txBody>
      </p:sp>
      <p:sp>
        <p:nvSpPr>
          <p:cNvPr id="3074" name="Text Box 2"/>
          <p:cNvSpPr txBox="1">
            <a:spLocks noChangeArrowheads="1"/>
          </p:cNvSpPr>
          <p:nvPr/>
        </p:nvSpPr>
        <p:spPr bwMode="auto">
          <a:xfrm>
            <a:off x="685800" y="76200"/>
            <a:ext cx="7772400" cy="1143000"/>
          </a:xfrm>
          <a:prstGeom prst="rect">
            <a:avLst/>
          </a:prstGeom>
          <a:noFill/>
          <a:ln w="9525">
            <a:noFill/>
            <a:round/>
            <a:headEnd/>
            <a:tailEnd/>
          </a:ln>
          <a:effectLst/>
        </p:spPr>
        <p:txBody>
          <a:bodyPr anchor="ctr"/>
          <a:lstStyle/>
          <a:p>
            <a:pPr>
              <a:buClr>
                <a:srgbClr val="33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baseline="0">
                <a:solidFill>
                  <a:srgbClr val="3333CC"/>
                </a:solidFill>
                <a:ea typeface="DejaVu Sans" charset="0"/>
                <a:cs typeface="DejaVu Sans" charset="0"/>
              </a:rPr>
              <a:t>Lecture 5</a:t>
            </a:r>
          </a:p>
        </p:txBody>
      </p:sp>
      <p:sp>
        <p:nvSpPr>
          <p:cNvPr id="3075" name="Text Box 3"/>
          <p:cNvSpPr txBox="1">
            <a:spLocks noChangeArrowheads="1"/>
          </p:cNvSpPr>
          <p:nvPr/>
        </p:nvSpPr>
        <p:spPr bwMode="auto">
          <a:xfrm>
            <a:off x="685800" y="1295400"/>
            <a:ext cx="7772400" cy="4953000"/>
          </a:xfrm>
          <a:prstGeom prst="rect">
            <a:avLst/>
          </a:prstGeom>
          <a:noFill/>
          <a:ln w="9525">
            <a:noFill/>
            <a:round/>
            <a:headEnd/>
            <a:tailEnd/>
          </a:ln>
          <a:effectLst/>
        </p:spPr>
        <p:txBody>
          <a:bodyPr/>
          <a:lstStyle/>
          <a:p>
            <a:pPr marL="341313" indent="-341313">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aseline="0">
                <a:solidFill>
                  <a:srgbClr val="000000"/>
                </a:solidFill>
                <a:ea typeface="DejaVu Sans" charset="0"/>
                <a:cs typeface="DejaVu Sans" charset="0"/>
              </a:rPr>
              <a:t>Additional useful commands</a:t>
            </a:r>
          </a:p>
          <a:p>
            <a:pPr marL="341313" indent="-341313">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800" baseline="0">
              <a:solidFill>
                <a:srgbClr val="000000"/>
              </a:solidFill>
              <a:ea typeface="DejaVu Sans" charset="0"/>
              <a:cs typeface="DejaVu Sans" charset="0"/>
            </a:endParaRPr>
          </a:p>
          <a:p>
            <a:pPr marL="341313" indent="-341313">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aseline="0">
                <a:solidFill>
                  <a:srgbClr val="000000"/>
                </a:solidFill>
                <a:ea typeface="DejaVu Sans" charset="0"/>
                <a:cs typeface="DejaVu Sans" charset="0"/>
              </a:rPr>
              <a:t>COP 3353 Introduction to UNIX</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ext Box 1"/>
          <p:cNvSpPr txBox="1">
            <a:spLocks noChangeArrowheads="1"/>
          </p:cNvSpPr>
          <p:nvPr/>
        </p:nvSpPr>
        <p:spPr bwMode="auto">
          <a:xfrm>
            <a:off x="6553200" y="6248400"/>
            <a:ext cx="1905000" cy="457200"/>
          </a:xfrm>
          <a:prstGeom prst="rect">
            <a:avLst/>
          </a:prstGeom>
          <a:noFill/>
          <a:ln w="9525">
            <a:noFill/>
            <a:round/>
            <a:headEnd/>
            <a:tailEnd/>
          </a:ln>
          <a:effectLst/>
        </p:spPr>
        <p:txBody>
          <a:bodyPr lIns="90000" tIns="46800" rIns="90000" bIns="46800"/>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45391A48-3748-4DCD-8A46-80F43F2B1C82}" type="slidenum">
              <a:rPr lang="en-US" sz="1400" baseline="0">
                <a:solidFill>
                  <a:srgbClr val="000000"/>
                </a:solidFill>
                <a:ea typeface="DejaVu Sans" charset="0"/>
                <a:cs typeface="DejaVu Sans"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10</a:t>
            </a:fld>
            <a:endParaRPr lang="en-US" sz="1400" baseline="0">
              <a:solidFill>
                <a:srgbClr val="000000"/>
              </a:solidFill>
              <a:ea typeface="DejaVu Sans" charset="0"/>
              <a:cs typeface="DejaVu Sans" charset="0"/>
            </a:endParaRPr>
          </a:p>
        </p:txBody>
      </p:sp>
      <p:sp>
        <p:nvSpPr>
          <p:cNvPr id="12290" name="Text Box 2"/>
          <p:cNvSpPr txBox="1">
            <a:spLocks noChangeArrowheads="1"/>
          </p:cNvSpPr>
          <p:nvPr/>
        </p:nvSpPr>
        <p:spPr bwMode="auto">
          <a:xfrm>
            <a:off x="685800" y="76200"/>
            <a:ext cx="7772400" cy="1143000"/>
          </a:xfrm>
          <a:prstGeom prst="rect">
            <a:avLst/>
          </a:prstGeom>
          <a:noFill/>
          <a:ln w="9525">
            <a:noFill/>
            <a:round/>
            <a:headEnd/>
            <a:tailEnd/>
          </a:ln>
          <a:effectLst/>
        </p:spPr>
        <p:txBody>
          <a:bodyPr anchor="ctr"/>
          <a:lstStyle/>
          <a:p>
            <a:pPr>
              <a:buClr>
                <a:srgbClr val="33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baseline="0">
                <a:solidFill>
                  <a:srgbClr val="3333CC"/>
                </a:solidFill>
                <a:ea typeface="DejaVu Sans" charset="0"/>
                <a:cs typeface="DejaVu Sans" charset="0"/>
              </a:rPr>
              <a:t>Creating an Archive with Tar</a:t>
            </a:r>
          </a:p>
        </p:txBody>
      </p:sp>
      <p:sp>
        <p:nvSpPr>
          <p:cNvPr id="12291" name="Text Box 3"/>
          <p:cNvSpPr txBox="1">
            <a:spLocks noChangeArrowheads="1"/>
          </p:cNvSpPr>
          <p:nvPr/>
        </p:nvSpPr>
        <p:spPr bwMode="auto">
          <a:xfrm>
            <a:off x="685800" y="1143000"/>
            <a:ext cx="7772400" cy="5334000"/>
          </a:xfrm>
          <a:prstGeom prst="rect">
            <a:avLst/>
          </a:prstGeom>
          <a:noFill/>
          <a:ln w="9525">
            <a:noFill/>
            <a:round/>
            <a:headEnd/>
            <a:tailEnd/>
          </a:ln>
          <a:effectLst/>
        </p:spPr>
        <p:txBody>
          <a:bodyPr/>
          <a:lstStyle/>
          <a:p>
            <a:pPr marL="341313" indent="-341313" algn="l">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aseline="0">
                <a:solidFill>
                  <a:srgbClr val="000000"/>
                </a:solidFill>
                <a:ea typeface="DejaVu Sans" charset="0"/>
                <a:cs typeface="DejaVu Sans" charset="0"/>
              </a:rPr>
              <a:t>The typical command used to create an archive from a set of files is illustrated below.  Not that each specified filename can also be a directory.  Tar will insert all files in that directory and any subdirectories.  The </a:t>
            </a:r>
            <a:r>
              <a:rPr lang="en-US" sz="2400" i="1" baseline="0">
                <a:solidFill>
                  <a:srgbClr val="000000"/>
                </a:solidFill>
                <a:ea typeface="DejaVu Sans" charset="0"/>
                <a:cs typeface="DejaVu Sans" charset="0"/>
              </a:rPr>
              <a:t>f</a:t>
            </a:r>
            <a:r>
              <a:rPr lang="en-US" sz="2400" baseline="0">
                <a:solidFill>
                  <a:srgbClr val="000000"/>
                </a:solidFill>
                <a:ea typeface="DejaVu Sans" charset="0"/>
                <a:cs typeface="DejaVu Sans" charset="0"/>
              </a:rPr>
              <a:t> flag is used to create an archive file with a specific name (usually named with an extension of .tar).</a:t>
            </a:r>
          </a:p>
          <a:p>
            <a:pPr marL="341313" indent="-341313" algn="l">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aseline="0">
                <a:solidFill>
                  <a:srgbClr val="000000"/>
                </a:solidFill>
                <a:ea typeface="DejaVu Sans" charset="0"/>
                <a:cs typeface="DejaVu Sans" charset="0"/>
              </a:rPr>
              <a:t>Examples</a:t>
            </a:r>
          </a:p>
          <a:p>
            <a:pPr marL="741363" lvl="1" indent="-284163" algn="l">
              <a:spcBef>
                <a:spcPts val="500"/>
              </a:spcBef>
              <a:buFont typeface="Courier New" pitchFamily="49"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latin typeface="Courier New" pitchFamily="49" charset="0"/>
                <a:ea typeface="DejaVu Sans" charset="0"/>
                <a:cs typeface="DejaVu Sans" charset="0"/>
              </a:rPr>
              <a:t>tar -cvf proj.tar proj</a:t>
            </a:r>
            <a:r>
              <a:rPr lang="en-US" sz="2000" baseline="0">
                <a:solidFill>
                  <a:srgbClr val="000000"/>
                </a:solidFill>
                <a:ea typeface="DejaVu Sans" charset="0"/>
                <a:cs typeface="DejaVu Sans" charset="0"/>
              </a:rPr>
              <a:t>   </a:t>
            </a:r>
          </a:p>
          <a:p>
            <a:pPr marL="1143000" lvl="2" indent="-228600" algn="l">
              <a:spcBef>
                <a:spcPts val="45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ea typeface="DejaVu Sans" charset="0"/>
                <a:cs typeface="DejaVu Sans" charset="0"/>
              </a:rPr>
              <a:t>If proj is a directory this will insert the directory and all files and subdirectories (recursively) with the name of the archive being proj.tar Note that if proj.tar already existed it will simply be overwritten; previous information will be lost.	</a:t>
            </a:r>
          </a:p>
          <a:p>
            <a:pPr marL="741363" lvl="1" indent="-284163" algn="l">
              <a:spcBef>
                <a:spcPts val="500"/>
              </a:spcBef>
              <a:buFont typeface="Courier New" pitchFamily="49"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latin typeface="Courier New" pitchFamily="49" charset="0"/>
                <a:ea typeface="DejaVu Sans" charset="0"/>
                <a:cs typeface="DejaVu Sans" charset="0"/>
              </a:rPr>
              <a:t>tar -cvf prog.tar *.c *.h</a:t>
            </a:r>
          </a:p>
          <a:p>
            <a:pPr marL="1143000" lvl="2" indent="-228600" algn="l">
              <a:spcBef>
                <a:spcPts val="45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ea typeface="DejaVu Sans" charset="0"/>
                <a:cs typeface="DejaVu Sans" charset="0"/>
              </a:rPr>
              <a:t>All files ending in .c or .h will be archived in prog.tar</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6553200" y="6248400"/>
            <a:ext cx="1905000" cy="457200"/>
          </a:xfrm>
          <a:prstGeom prst="rect">
            <a:avLst/>
          </a:prstGeom>
          <a:noFill/>
          <a:ln w="9525">
            <a:noFill/>
            <a:round/>
            <a:headEnd/>
            <a:tailEnd/>
          </a:ln>
          <a:effectLst/>
        </p:spPr>
        <p:txBody>
          <a:bodyPr lIns="90000" tIns="46800" rIns="90000" bIns="46800"/>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23B9329-BFA0-49FF-BB32-F6A569834D5C}" type="slidenum">
              <a:rPr lang="en-US" sz="1400" baseline="0">
                <a:solidFill>
                  <a:srgbClr val="000000"/>
                </a:solidFill>
                <a:ea typeface="DejaVu Sans" charset="0"/>
                <a:cs typeface="DejaVu Sans"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11</a:t>
            </a:fld>
            <a:endParaRPr lang="en-US" sz="1400" baseline="0">
              <a:solidFill>
                <a:srgbClr val="000000"/>
              </a:solidFill>
              <a:ea typeface="DejaVu Sans" charset="0"/>
              <a:cs typeface="DejaVu Sans" charset="0"/>
            </a:endParaRPr>
          </a:p>
        </p:txBody>
      </p:sp>
      <p:sp>
        <p:nvSpPr>
          <p:cNvPr id="13314" name="Text Box 2"/>
          <p:cNvSpPr txBox="1">
            <a:spLocks noChangeArrowheads="1"/>
          </p:cNvSpPr>
          <p:nvPr/>
        </p:nvSpPr>
        <p:spPr bwMode="auto">
          <a:xfrm>
            <a:off x="685800" y="76200"/>
            <a:ext cx="7772400" cy="1143000"/>
          </a:xfrm>
          <a:prstGeom prst="rect">
            <a:avLst/>
          </a:prstGeom>
          <a:noFill/>
          <a:ln w="9525">
            <a:noFill/>
            <a:round/>
            <a:headEnd/>
            <a:tailEnd/>
          </a:ln>
          <a:effectLst/>
        </p:spPr>
        <p:txBody>
          <a:bodyPr anchor="ctr"/>
          <a:lstStyle/>
          <a:p>
            <a:pPr>
              <a:buClr>
                <a:srgbClr val="33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baseline="0">
                <a:solidFill>
                  <a:srgbClr val="3333CC"/>
                </a:solidFill>
                <a:ea typeface="DejaVu Sans" charset="0"/>
                <a:cs typeface="DejaVu Sans" charset="0"/>
              </a:rPr>
              <a:t>Extracting files from a Tar Archive</a:t>
            </a:r>
          </a:p>
        </p:txBody>
      </p:sp>
      <p:sp>
        <p:nvSpPr>
          <p:cNvPr id="13315" name="Text Box 3"/>
          <p:cNvSpPr txBox="1">
            <a:spLocks noChangeArrowheads="1"/>
          </p:cNvSpPr>
          <p:nvPr/>
        </p:nvSpPr>
        <p:spPr bwMode="auto">
          <a:xfrm>
            <a:off x="685800" y="1295400"/>
            <a:ext cx="7772400" cy="4953000"/>
          </a:xfrm>
          <a:prstGeom prst="rect">
            <a:avLst/>
          </a:prstGeom>
          <a:noFill/>
          <a:ln w="9525">
            <a:noFill/>
            <a:round/>
            <a:headEnd/>
            <a:tailEnd/>
          </a:ln>
          <a:effectLst/>
        </p:spPr>
        <p:txBody>
          <a:bodyPr/>
          <a:lstStyle/>
          <a:p>
            <a:pPr marL="341313" indent="-341313" algn="l">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aseline="0">
                <a:solidFill>
                  <a:srgbClr val="000000"/>
                </a:solidFill>
                <a:ea typeface="DejaVu Sans" charset="0"/>
                <a:cs typeface="DejaVu Sans" charset="0"/>
              </a:rPr>
              <a:t>The typical tar command used to extract the files from a tar archive is illustrated below.  The extracted files have the same name, permissions, and directory structure as the original files.  If they are opened by another user (archive sent by email) the user id becomes that of the user opening the tar archive.</a:t>
            </a:r>
          </a:p>
          <a:p>
            <a:pPr marL="341313" indent="-341313" algn="l">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aseline="0">
                <a:solidFill>
                  <a:srgbClr val="000000"/>
                </a:solidFill>
                <a:ea typeface="DejaVu Sans" charset="0"/>
                <a:cs typeface="DejaVu Sans" charset="0"/>
              </a:rPr>
              <a:t>Examples</a:t>
            </a:r>
          </a:p>
          <a:p>
            <a:pPr marL="741363" lvl="1" indent="-284163" algn="l">
              <a:spcBef>
                <a:spcPts val="500"/>
              </a:spcBef>
              <a:buFont typeface="Courier New" pitchFamily="49"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latin typeface="Courier New" pitchFamily="49" charset="0"/>
                <a:ea typeface="DejaVu Sans" charset="0"/>
                <a:cs typeface="DejaVu Sans" charset="0"/>
              </a:rPr>
              <a:t>tar -xvf proj.tar	</a:t>
            </a:r>
          </a:p>
          <a:p>
            <a:pPr marL="1143000" lvl="2" indent="-228600" algn="l">
              <a:spcBef>
                <a:spcPts val="45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ea typeface="DejaVu Sans" charset="0"/>
                <a:cs typeface="DejaVu Sans" charset="0"/>
              </a:rPr>
              <a:t>Extract all files from proj.tar into the current directory.  Note that proj.tar remains in the current directory.</a:t>
            </a:r>
          </a:p>
          <a:p>
            <a:pPr marL="741363" lvl="1" indent="-284163" algn="l">
              <a:spcBef>
                <a:spcPts val="500"/>
              </a:spcBef>
              <a:buFont typeface="Courier New" pitchFamily="49"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latin typeface="Courier New" pitchFamily="49" charset="0"/>
                <a:ea typeface="DejaVu Sans" charset="0"/>
                <a:cs typeface="DejaVu Sans" charset="0"/>
              </a:rPr>
              <a:t>tar -xvzf proj.tar.gz</a:t>
            </a:r>
          </a:p>
          <a:p>
            <a:pPr marL="1143000" lvl="2" indent="-228600" algn="l">
              <a:spcBef>
                <a:spcPts val="45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ea typeface="DejaVu Sans" charset="0"/>
                <a:cs typeface="DejaVu Sans" charset="0"/>
              </a:rPr>
              <a:t>Extract files but also unzip files in the process	</a:t>
            </a:r>
          </a:p>
        </p:txBody>
      </p:sp>
    </p:spTree>
  </p:cSld>
  <p:clrMapOvr>
    <a:masterClrMapping/>
  </p:clrMapOvr>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6553200" y="6248400"/>
            <a:ext cx="1905000" cy="457200"/>
          </a:xfrm>
          <a:prstGeom prst="rect">
            <a:avLst/>
          </a:prstGeom>
          <a:noFill/>
          <a:ln w="9525">
            <a:noFill/>
            <a:round/>
            <a:headEnd/>
            <a:tailEnd/>
          </a:ln>
          <a:effectLst/>
        </p:spPr>
        <p:txBody>
          <a:bodyPr lIns="90000" tIns="46800" rIns="90000" bIns="46800"/>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6A49121-FA49-4339-AA39-9384E5F982CA}" type="slidenum">
              <a:rPr lang="en-US" sz="1400" baseline="0">
                <a:solidFill>
                  <a:srgbClr val="000000"/>
                </a:solidFill>
                <a:ea typeface="DejaVu Sans" charset="0"/>
                <a:cs typeface="DejaVu Sans"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US" sz="1400" baseline="0">
              <a:solidFill>
                <a:srgbClr val="000000"/>
              </a:solidFill>
              <a:ea typeface="DejaVu Sans" charset="0"/>
              <a:cs typeface="DejaVu Sans" charset="0"/>
            </a:endParaRPr>
          </a:p>
        </p:txBody>
      </p:sp>
      <p:sp>
        <p:nvSpPr>
          <p:cNvPr id="4098" name="Text Box 2"/>
          <p:cNvSpPr txBox="1">
            <a:spLocks noChangeArrowheads="1"/>
          </p:cNvSpPr>
          <p:nvPr/>
        </p:nvSpPr>
        <p:spPr bwMode="auto">
          <a:xfrm>
            <a:off x="685800" y="76200"/>
            <a:ext cx="7772400" cy="1143000"/>
          </a:xfrm>
          <a:prstGeom prst="rect">
            <a:avLst/>
          </a:prstGeom>
          <a:noFill/>
          <a:ln w="9525">
            <a:noFill/>
            <a:round/>
            <a:headEnd/>
            <a:tailEnd/>
          </a:ln>
          <a:effectLst/>
        </p:spPr>
        <p:txBody>
          <a:bodyPr anchor="ctr"/>
          <a:lstStyle/>
          <a:p>
            <a:pPr>
              <a:buClr>
                <a:srgbClr val="33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baseline="0">
                <a:solidFill>
                  <a:srgbClr val="3333CC"/>
                </a:solidFill>
                <a:ea typeface="DejaVu Sans" charset="0"/>
                <a:cs typeface="DejaVu Sans" charset="0"/>
              </a:rPr>
              <a:t>diff</a:t>
            </a:r>
          </a:p>
        </p:txBody>
      </p:sp>
      <p:sp>
        <p:nvSpPr>
          <p:cNvPr id="4099" name="Text Box 3"/>
          <p:cNvSpPr txBox="1">
            <a:spLocks noChangeArrowheads="1"/>
          </p:cNvSpPr>
          <p:nvPr/>
        </p:nvSpPr>
        <p:spPr bwMode="auto">
          <a:xfrm>
            <a:off x="685800" y="1295400"/>
            <a:ext cx="7772400" cy="5313363"/>
          </a:xfrm>
          <a:prstGeom prst="rect">
            <a:avLst/>
          </a:prstGeom>
          <a:noFill/>
          <a:ln w="9525">
            <a:noFill/>
            <a:round/>
            <a:headEnd/>
            <a:tailEnd/>
          </a:ln>
          <a:effectLst/>
        </p:spPr>
        <p:txBody>
          <a:bodyPr/>
          <a:lstStyle/>
          <a:p>
            <a:pPr marL="341313" indent="-341313" algn="l">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aseline="0">
                <a:solidFill>
                  <a:srgbClr val="000000"/>
                </a:solidFill>
                <a:ea typeface="DejaVu Sans" charset="0"/>
                <a:cs typeface="DejaVu Sans" charset="0"/>
              </a:rPr>
              <a:t>diff compares two text files ( can also be used on directories) and prints the lines for which the files differ.  The format is as follows:</a:t>
            </a:r>
          </a:p>
          <a:p>
            <a:pPr marL="741363" lvl="1" indent="-284163" algn="l">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diff [options] &lt;original file&gt; &lt;newfile&gt;</a:t>
            </a:r>
          </a:p>
          <a:p>
            <a:pPr marL="341313" indent="-341313" algn="l">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aseline="0">
                <a:solidFill>
                  <a:srgbClr val="000000"/>
                </a:solidFill>
                <a:ea typeface="DejaVu Sans" charset="0"/>
                <a:cs typeface="DejaVu Sans" charset="0"/>
              </a:rPr>
              <a:t>Some options</a:t>
            </a:r>
          </a:p>
          <a:p>
            <a:pPr marL="741363" lvl="1" indent="-284163" algn="l">
              <a:spcBef>
                <a:spcPts val="5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[-b]   Treats groups of spaces as one</a:t>
            </a:r>
          </a:p>
          <a:p>
            <a:pPr marL="741363" lvl="1" indent="-284163" algn="l">
              <a:spcBef>
                <a:spcPts val="5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[-i]    Ignores case</a:t>
            </a:r>
          </a:p>
          <a:p>
            <a:pPr marL="741363" lvl="1" indent="-284163" algn="l">
              <a:spcBef>
                <a:spcPts val="5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[-r]    Includes directories in comparison</a:t>
            </a:r>
          </a:p>
          <a:p>
            <a:pPr marL="741363" lvl="1" indent="-284163" algn="l">
              <a:spcBef>
                <a:spcPts val="5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[-w]  Ignores all spaces and tabs 	</a:t>
            </a:r>
          </a:p>
          <a:p>
            <a:pPr marL="741363" lvl="1" indent="-284163" algn="l">
              <a:spcBef>
                <a:spcPts val="5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i="1" baseline="0">
                <a:solidFill>
                  <a:srgbClr val="000000"/>
                </a:solidFill>
                <a:ea typeface="DejaVu Sans" charset="0"/>
                <a:cs typeface="DejaVu Sans" charset="0"/>
              </a:rPr>
              <a:t>&lt;original file&gt; - </a:t>
            </a:r>
            <a:r>
              <a:rPr lang="en-US" sz="2000" baseline="0">
                <a:solidFill>
                  <a:srgbClr val="000000"/>
                </a:solidFill>
                <a:ea typeface="DejaVu Sans" charset="0"/>
                <a:cs typeface="DejaVu Sans" charset="0"/>
              </a:rPr>
              <a:t>Specifies one file to compare</a:t>
            </a:r>
          </a:p>
          <a:p>
            <a:pPr marL="741363" lvl="1" indent="-284163" algn="l">
              <a:spcBef>
                <a:spcPts val="5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i="1" baseline="0">
                <a:solidFill>
                  <a:srgbClr val="000000"/>
                </a:solidFill>
                <a:ea typeface="DejaVu Sans" charset="0"/>
                <a:cs typeface="DejaVu Sans" charset="0"/>
              </a:rPr>
              <a:t>&lt;newfile&gt; - </a:t>
            </a:r>
            <a:r>
              <a:rPr lang="en-US" sz="2000" baseline="0">
                <a:solidFill>
                  <a:srgbClr val="000000"/>
                </a:solidFill>
                <a:ea typeface="DejaVu Sans" charset="0"/>
                <a:cs typeface="DejaVu Sans" charset="0"/>
              </a:rPr>
              <a:t>Specifies other file to compare</a:t>
            </a:r>
          </a:p>
          <a:p>
            <a:pPr marL="741363" lvl="1" indent="-284163" algn="l">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Example:</a:t>
            </a:r>
          </a:p>
          <a:p>
            <a:pPr marL="741363" lvl="1" indent="-284163" algn="l">
              <a:spcBef>
                <a:spcPts val="500"/>
              </a:spcBef>
              <a:buFont typeface="Courier New" pitchFamily="49"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latin typeface="Courier New" pitchFamily="49" charset="0"/>
                <a:ea typeface="DejaVu Sans" charset="0"/>
                <a:cs typeface="DejaVu Sans" charset="0"/>
              </a:rPr>
              <a:t>diff -w testprog1.c testprog2.c</a:t>
            </a:r>
          </a:p>
          <a:p>
            <a:pPr marL="741363" lvl="1" indent="-284163" algn="l">
              <a:spcBef>
                <a:spcPts val="500"/>
              </a:spcBef>
              <a:buFont typeface="Courier New" pitchFamily="49"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baseline="0">
              <a:solidFill>
                <a:srgbClr val="000000"/>
              </a:solidFill>
              <a:latin typeface="Courier New" pitchFamily="49" charset="0"/>
              <a:ea typeface="DejaVu Sans" charset="0"/>
              <a:cs typeface="DejaVu Sans"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6553200" y="6248400"/>
            <a:ext cx="1905000" cy="457200"/>
          </a:xfrm>
          <a:prstGeom prst="rect">
            <a:avLst/>
          </a:prstGeom>
          <a:noFill/>
          <a:ln w="9525">
            <a:noFill/>
            <a:round/>
            <a:headEnd/>
            <a:tailEnd/>
          </a:ln>
          <a:effectLst/>
        </p:spPr>
        <p:txBody>
          <a:bodyPr lIns="90000" tIns="46800" rIns="90000" bIns="46800"/>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2E4E76D3-53B2-468D-871B-0592337200FD}" type="slidenum">
              <a:rPr lang="en-US" sz="1400" baseline="0">
                <a:solidFill>
                  <a:srgbClr val="000000"/>
                </a:solidFill>
                <a:ea typeface="DejaVu Sans" charset="0"/>
                <a:cs typeface="DejaVu Sans"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US" sz="1400" baseline="0">
              <a:solidFill>
                <a:srgbClr val="000000"/>
              </a:solidFill>
              <a:ea typeface="DejaVu Sans" charset="0"/>
              <a:cs typeface="DejaVu Sans" charset="0"/>
            </a:endParaRPr>
          </a:p>
        </p:txBody>
      </p:sp>
      <p:sp>
        <p:nvSpPr>
          <p:cNvPr id="5122" name="Text Box 2"/>
          <p:cNvSpPr txBox="1">
            <a:spLocks noChangeArrowheads="1"/>
          </p:cNvSpPr>
          <p:nvPr/>
        </p:nvSpPr>
        <p:spPr bwMode="auto">
          <a:xfrm>
            <a:off x="685800" y="76200"/>
            <a:ext cx="7772400" cy="1143000"/>
          </a:xfrm>
          <a:prstGeom prst="rect">
            <a:avLst/>
          </a:prstGeom>
          <a:noFill/>
          <a:ln w="9525">
            <a:noFill/>
            <a:round/>
            <a:headEnd/>
            <a:tailEnd/>
          </a:ln>
          <a:effectLst/>
        </p:spPr>
        <p:txBody>
          <a:bodyPr anchor="ctr"/>
          <a:lstStyle/>
          <a:p>
            <a:pPr>
              <a:buClr>
                <a:srgbClr val="33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baseline="0">
                <a:solidFill>
                  <a:srgbClr val="3333CC"/>
                </a:solidFill>
                <a:ea typeface="DejaVu Sans" charset="0"/>
                <a:cs typeface="DejaVu Sans" charset="0"/>
              </a:rPr>
              <a:t>Example files (from Wikipedia)‏</a:t>
            </a:r>
          </a:p>
        </p:txBody>
      </p:sp>
      <p:sp>
        <p:nvSpPr>
          <p:cNvPr id="5123" name="Text Box 3"/>
          <p:cNvSpPr txBox="1">
            <a:spLocks noChangeArrowheads="1"/>
          </p:cNvSpPr>
          <p:nvPr/>
        </p:nvSpPr>
        <p:spPr bwMode="auto">
          <a:xfrm>
            <a:off x="685800" y="1295400"/>
            <a:ext cx="3810000" cy="4953000"/>
          </a:xfrm>
          <a:prstGeom prst="rect">
            <a:avLst/>
          </a:prstGeom>
          <a:noFill/>
          <a:ln w="9525">
            <a:noFill/>
            <a:round/>
            <a:headEnd/>
            <a:tailEnd/>
          </a:ln>
          <a:effectLst/>
        </p:spPr>
        <p:txBody>
          <a:bodyPr/>
          <a:lstStyle/>
          <a:p>
            <a:pPr marL="341313" indent="-341313">
              <a:lnSpc>
                <a:spcPct val="80000"/>
              </a:lnSpc>
              <a:spcBef>
                <a:spcPts val="45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ea typeface="DejaVu Sans" charset="0"/>
                <a:cs typeface="DejaVu Sans" charset="0"/>
              </a:rPr>
              <a:t>	(original file)‏</a:t>
            </a:r>
          </a:p>
          <a:p>
            <a:pPr marL="341313" indent="-341313" algn="l">
              <a:lnSpc>
                <a:spcPct val="80000"/>
              </a:lnSpc>
              <a:spcBef>
                <a:spcPts val="45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baseline="0">
              <a:solidFill>
                <a:srgbClr val="000000"/>
              </a:solidFill>
              <a:ea typeface="DejaVu Sans" charset="0"/>
              <a:cs typeface="DejaVu Sans" charset="0"/>
            </a:endParaRPr>
          </a:p>
          <a:p>
            <a:pPr marL="341313" indent="-341313" algn="l">
              <a:lnSpc>
                <a:spcPct val="80000"/>
              </a:lnSpc>
              <a:spcBef>
                <a:spcPts val="45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ea typeface="DejaVu Sans" charset="0"/>
                <a:cs typeface="DejaVu Sans" charset="0"/>
              </a:rPr>
              <a:t>	This part of the document has stayed the same from version to version. It shouldn't be shown if it doesn't change. Otherwise, that would not be helping to compress the size of the changes. </a:t>
            </a:r>
          </a:p>
          <a:p>
            <a:pPr marL="341313" indent="-341313" algn="l">
              <a:lnSpc>
                <a:spcPct val="80000"/>
              </a:lnSpc>
              <a:spcBef>
                <a:spcPts val="45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ea typeface="DejaVu Sans" charset="0"/>
                <a:cs typeface="DejaVu Sans" charset="0"/>
              </a:rPr>
              <a:t>	This paragraph contains text that is outdated. It will be deleted in the near future. </a:t>
            </a:r>
          </a:p>
          <a:p>
            <a:pPr marL="341313" indent="-341313" algn="l">
              <a:lnSpc>
                <a:spcPct val="80000"/>
              </a:lnSpc>
              <a:spcBef>
                <a:spcPts val="45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ea typeface="DejaVu Sans" charset="0"/>
                <a:cs typeface="DejaVu Sans" charset="0"/>
              </a:rPr>
              <a:t>	It is important to spell check this dokument. On the other hand, a misspelled word isn't the end of the world. Nothing in the rest of this paragraph needs to be changed. Things can be added after it. </a:t>
            </a:r>
          </a:p>
        </p:txBody>
      </p:sp>
      <p:sp>
        <p:nvSpPr>
          <p:cNvPr id="5124" name="Text Box 4"/>
          <p:cNvSpPr txBox="1">
            <a:spLocks noChangeArrowheads="1"/>
          </p:cNvSpPr>
          <p:nvPr/>
        </p:nvSpPr>
        <p:spPr bwMode="auto">
          <a:xfrm>
            <a:off x="4648200" y="1295400"/>
            <a:ext cx="3810000" cy="4953000"/>
          </a:xfrm>
          <a:prstGeom prst="rect">
            <a:avLst/>
          </a:prstGeom>
          <a:noFill/>
          <a:ln w="9525">
            <a:noFill/>
            <a:round/>
            <a:headEnd/>
            <a:tailEnd/>
          </a:ln>
          <a:effectLst/>
        </p:spPr>
        <p:txBody>
          <a:bodyPr/>
          <a:lstStyle/>
          <a:p>
            <a:pPr marL="341313" indent="-341313">
              <a:lnSpc>
                <a:spcPct val="80000"/>
              </a:lnSpc>
              <a:spcBef>
                <a:spcPts val="45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ea typeface="DejaVu Sans" charset="0"/>
                <a:cs typeface="DejaVu Sans" charset="0"/>
              </a:rPr>
              <a:t>	(new file)‏</a:t>
            </a:r>
          </a:p>
          <a:p>
            <a:pPr marL="341313" indent="-341313" algn="l">
              <a:lnSpc>
                <a:spcPct val="80000"/>
              </a:lnSpc>
              <a:spcBef>
                <a:spcPts val="45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baseline="0">
              <a:solidFill>
                <a:srgbClr val="000000"/>
              </a:solidFill>
              <a:ea typeface="DejaVu Sans" charset="0"/>
              <a:cs typeface="DejaVu Sans" charset="0"/>
            </a:endParaRPr>
          </a:p>
          <a:p>
            <a:pPr marL="341313" indent="-341313" algn="l">
              <a:lnSpc>
                <a:spcPct val="80000"/>
              </a:lnSpc>
              <a:spcBef>
                <a:spcPts val="45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ea typeface="DejaVu Sans" charset="0"/>
                <a:cs typeface="DejaVu Sans" charset="0"/>
              </a:rPr>
              <a:t>	This is an important notice! It should therefore be located at the beginning of this document! </a:t>
            </a:r>
          </a:p>
          <a:p>
            <a:pPr marL="341313" indent="-341313" algn="l">
              <a:lnSpc>
                <a:spcPct val="80000"/>
              </a:lnSpc>
              <a:spcBef>
                <a:spcPts val="45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ea typeface="DejaVu Sans" charset="0"/>
                <a:cs typeface="DejaVu Sans" charset="0"/>
              </a:rPr>
              <a:t>	This part of the document has stayed the same from version to version. It shouldn't be shown if it doesn't change. Otherwise, that would not be helping to compress anything. </a:t>
            </a:r>
          </a:p>
          <a:p>
            <a:pPr marL="341313" indent="-341313" algn="l">
              <a:lnSpc>
                <a:spcPct val="80000"/>
              </a:lnSpc>
              <a:spcBef>
                <a:spcPts val="45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ea typeface="DejaVu Sans" charset="0"/>
                <a:cs typeface="DejaVu Sans" charset="0"/>
              </a:rPr>
              <a:t>	It is important to spell check this document. On the other hand, a misspelled word isn't the end of the world. Nothing in the rest of this paragraph needs to be changed. Things can be added after it. </a:t>
            </a:r>
          </a:p>
          <a:p>
            <a:pPr marL="341313" indent="-341313" algn="l">
              <a:lnSpc>
                <a:spcPct val="80000"/>
              </a:lnSpc>
              <a:spcBef>
                <a:spcPts val="450"/>
              </a:spcBef>
              <a:tabLst>
                <a:tab pos="341313" algn="l"/>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ea typeface="DejaVu Sans" charset="0"/>
                <a:cs typeface="DejaVu Sans" charset="0"/>
              </a:rPr>
              <a:t>	This paragraph contains important new additions to this document. </a:t>
            </a:r>
          </a:p>
        </p:txBody>
      </p:sp>
    </p:spTree>
  </p:cSld>
  <p:clrMapOvr>
    <a:masterClrMapping/>
  </p:clrMapOvr>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6553200" y="6248400"/>
            <a:ext cx="1905000" cy="457200"/>
          </a:xfrm>
          <a:prstGeom prst="rect">
            <a:avLst/>
          </a:prstGeom>
          <a:noFill/>
          <a:ln w="9525">
            <a:noFill/>
            <a:round/>
            <a:headEnd/>
            <a:tailEnd/>
          </a:ln>
          <a:effectLst/>
        </p:spPr>
        <p:txBody>
          <a:bodyPr lIns="90000" tIns="46800" rIns="90000" bIns="46800"/>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8BC8A85A-61DD-4513-85BA-46909C3CA356}" type="slidenum">
              <a:rPr lang="en-US" sz="1400" baseline="0">
                <a:solidFill>
                  <a:srgbClr val="000000"/>
                </a:solidFill>
                <a:ea typeface="DejaVu Sans" charset="0"/>
                <a:cs typeface="DejaVu Sans"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a:t>
            </a:fld>
            <a:endParaRPr lang="en-US" sz="1400" baseline="0">
              <a:solidFill>
                <a:srgbClr val="000000"/>
              </a:solidFill>
              <a:ea typeface="DejaVu Sans" charset="0"/>
              <a:cs typeface="DejaVu Sans" charset="0"/>
            </a:endParaRPr>
          </a:p>
        </p:txBody>
      </p:sp>
      <p:sp>
        <p:nvSpPr>
          <p:cNvPr id="6146" name="Text Box 2"/>
          <p:cNvSpPr txBox="1">
            <a:spLocks noChangeArrowheads="1"/>
          </p:cNvSpPr>
          <p:nvPr/>
        </p:nvSpPr>
        <p:spPr bwMode="auto">
          <a:xfrm>
            <a:off x="685800" y="76200"/>
            <a:ext cx="7772400" cy="1143000"/>
          </a:xfrm>
          <a:prstGeom prst="rect">
            <a:avLst/>
          </a:prstGeom>
          <a:noFill/>
          <a:ln w="9525">
            <a:noFill/>
            <a:round/>
            <a:headEnd/>
            <a:tailEnd/>
          </a:ln>
          <a:effectLst/>
        </p:spPr>
        <p:txBody>
          <a:bodyPr anchor="ctr"/>
          <a:lstStyle/>
          <a:p>
            <a:pPr>
              <a:buClr>
                <a:srgbClr val="33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baseline="0">
                <a:solidFill>
                  <a:srgbClr val="3333CC"/>
                </a:solidFill>
                <a:ea typeface="DejaVu Sans" charset="0"/>
                <a:cs typeface="DejaVu Sans" charset="0"/>
              </a:rPr>
              <a:t>Result of diff (from Wikipedia)‏</a:t>
            </a:r>
          </a:p>
        </p:txBody>
      </p:sp>
      <p:sp>
        <p:nvSpPr>
          <p:cNvPr id="6147" name="Text Box 3"/>
          <p:cNvSpPr txBox="1">
            <a:spLocks noChangeArrowheads="1"/>
          </p:cNvSpPr>
          <p:nvPr/>
        </p:nvSpPr>
        <p:spPr bwMode="auto">
          <a:xfrm>
            <a:off x="685800" y="1524000"/>
            <a:ext cx="7772400" cy="4724400"/>
          </a:xfrm>
          <a:prstGeom prst="rect">
            <a:avLst/>
          </a:prstGeom>
          <a:noFill/>
          <a:ln w="9525">
            <a:noFill/>
            <a:round/>
            <a:headEnd/>
            <a:tailEnd/>
          </a:ln>
          <a:effectLst/>
        </p:spPr>
        <p:txBody>
          <a:bodyPr/>
          <a:lstStyle/>
          <a:p>
            <a:pPr marL="341313" indent="-341313" algn="l">
              <a:lnSpc>
                <a:spcPct val="50000"/>
              </a:lnSpc>
              <a:spcBef>
                <a:spcPts val="4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0a1,6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&gt; This is an important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&gt; notice! It should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&gt; therefore be located at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&gt; the beginning of this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&gt; document!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&gt; 8,14c14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&lt; compress the size of the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&lt; changes.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&lt;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&lt; This paragraph contains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&lt; text that is outdated.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&lt; It will be deleted in the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&lt; near future.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&gt; compress anything.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17c17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&lt; check this dokument. On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&gt; check this document. On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24a25,28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&gt;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&gt; This paragraph contains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&gt; important new additions </a:t>
            </a:r>
          </a:p>
          <a:p>
            <a:pPr marL="341313" indent="-341313" algn="l">
              <a:lnSpc>
                <a:spcPct val="50000"/>
              </a:lnSpc>
              <a:spcBef>
                <a:spcPts val="4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aseline="0">
                <a:solidFill>
                  <a:srgbClr val="000000"/>
                </a:solidFill>
                <a:ea typeface="DejaVu Sans" charset="0"/>
                <a:cs typeface="DejaVu Sans" charset="0"/>
              </a:rPr>
              <a:t>&gt; to this document. </a:t>
            </a:r>
          </a:p>
        </p:txBody>
      </p:sp>
      <p:sp>
        <p:nvSpPr>
          <p:cNvPr id="6148" name="Text Box 4"/>
          <p:cNvSpPr txBox="1">
            <a:spLocks noChangeArrowheads="1"/>
          </p:cNvSpPr>
          <p:nvPr/>
        </p:nvSpPr>
        <p:spPr bwMode="auto">
          <a:xfrm>
            <a:off x="4191000" y="1905000"/>
            <a:ext cx="3581400" cy="4848225"/>
          </a:xfrm>
          <a:prstGeom prst="rect">
            <a:avLst/>
          </a:prstGeom>
          <a:noFill/>
          <a:ln w="9525">
            <a:noFill/>
            <a:round/>
            <a:headEnd/>
            <a:tailEnd/>
          </a:ln>
          <a:effectLst/>
        </p:spPr>
        <p:txBody>
          <a:bodyPr lIns="90000" tIns="46800" rIns="90000" bIns="46800">
            <a:spAutoFit/>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ea typeface="DejaVu Sans" charset="0"/>
                <a:cs typeface="DejaVu Sans" charset="0"/>
              </a:rPr>
              <a:t>In this traditional output format, </a:t>
            </a:r>
            <a:r>
              <a:rPr lang="en-US" sz="2400" b="1">
                <a:solidFill>
                  <a:srgbClr val="000000"/>
                </a:solidFill>
                <a:ea typeface="DejaVu Sans" charset="0"/>
                <a:cs typeface="DejaVu Sans" charset="0"/>
              </a:rPr>
              <a:t>a</a:t>
            </a:r>
            <a:r>
              <a:rPr lang="en-US" sz="2400">
                <a:solidFill>
                  <a:srgbClr val="000000"/>
                </a:solidFill>
                <a:ea typeface="DejaVu Sans" charset="0"/>
                <a:cs typeface="DejaVu Sans" charset="0"/>
              </a:rPr>
              <a:t> stands for </a:t>
            </a:r>
            <a:r>
              <a:rPr lang="en-US" sz="2400" i="1">
                <a:solidFill>
                  <a:srgbClr val="000000"/>
                </a:solidFill>
                <a:ea typeface="DejaVu Sans" charset="0"/>
                <a:cs typeface="DejaVu Sans" charset="0"/>
              </a:rPr>
              <a:t>added</a:t>
            </a:r>
            <a:r>
              <a:rPr lang="en-US" sz="2400">
                <a:solidFill>
                  <a:srgbClr val="000000"/>
                </a:solidFill>
                <a:ea typeface="DejaVu Sans" charset="0"/>
                <a:cs typeface="DejaVu Sans" charset="0"/>
              </a:rPr>
              <a:t>, </a:t>
            </a:r>
            <a:r>
              <a:rPr lang="en-US" sz="2400" b="1">
                <a:solidFill>
                  <a:srgbClr val="000000"/>
                </a:solidFill>
                <a:ea typeface="DejaVu Sans" charset="0"/>
                <a:cs typeface="DejaVu Sans" charset="0"/>
              </a:rPr>
              <a:t>d</a:t>
            </a:r>
            <a:r>
              <a:rPr lang="en-US" sz="2400">
                <a:solidFill>
                  <a:srgbClr val="000000"/>
                </a:solidFill>
                <a:ea typeface="DejaVu Sans" charset="0"/>
                <a:cs typeface="DejaVu Sans" charset="0"/>
              </a:rPr>
              <a:t> for </a:t>
            </a:r>
            <a:r>
              <a:rPr lang="en-US" sz="2400" i="1">
                <a:solidFill>
                  <a:srgbClr val="000000"/>
                </a:solidFill>
                <a:ea typeface="DejaVu Sans" charset="0"/>
                <a:cs typeface="DejaVu Sans" charset="0"/>
              </a:rPr>
              <a:t>deleted</a:t>
            </a:r>
            <a:r>
              <a:rPr lang="en-US" sz="2400">
                <a:solidFill>
                  <a:srgbClr val="000000"/>
                </a:solidFill>
                <a:ea typeface="DejaVu Sans" charset="0"/>
                <a:cs typeface="DejaVu Sans" charset="0"/>
              </a:rPr>
              <a:t> and </a:t>
            </a:r>
            <a:r>
              <a:rPr lang="en-US" sz="2400" b="1">
                <a:solidFill>
                  <a:srgbClr val="000000"/>
                </a:solidFill>
                <a:ea typeface="DejaVu Sans" charset="0"/>
                <a:cs typeface="DejaVu Sans" charset="0"/>
              </a:rPr>
              <a:t>c</a:t>
            </a:r>
            <a:r>
              <a:rPr lang="en-US" sz="2400">
                <a:solidFill>
                  <a:srgbClr val="000000"/>
                </a:solidFill>
                <a:ea typeface="DejaVu Sans" charset="0"/>
                <a:cs typeface="DejaVu Sans" charset="0"/>
              </a:rPr>
              <a:t> for </a:t>
            </a:r>
            <a:r>
              <a:rPr lang="en-US" sz="2400" i="1">
                <a:solidFill>
                  <a:srgbClr val="000000"/>
                </a:solidFill>
                <a:ea typeface="DejaVu Sans" charset="0"/>
                <a:cs typeface="DejaVu Sans" charset="0"/>
              </a:rPr>
              <a:t>changed</a:t>
            </a:r>
            <a:r>
              <a:rPr lang="en-US" sz="2400">
                <a:solidFill>
                  <a:srgbClr val="000000"/>
                </a:solidFill>
                <a:ea typeface="DejaVu Sans" charset="0"/>
                <a:cs typeface="DejaVu Sans" charset="0"/>
              </a:rPr>
              <a:t>. Line numbers of the original file appear before a/d/c and those of the modified file appear after.  Angle</a:t>
            </a:r>
            <a:r>
              <a:rPr lang="en-US" sz="2400" baseline="0">
                <a:solidFill>
                  <a:srgbClr val="000000"/>
                </a:solidFill>
                <a:ea typeface="DejaVu Sans" charset="0"/>
                <a:cs typeface="DejaVu Sans" charset="0"/>
              </a:rPr>
              <a:t> </a:t>
            </a:r>
            <a:r>
              <a:rPr lang="en-US" sz="2400">
                <a:solidFill>
                  <a:srgbClr val="000000"/>
                </a:solidFill>
                <a:ea typeface="DejaVu Sans" charset="0"/>
                <a:cs typeface="DejaVu Sans" charset="0"/>
              </a:rPr>
              <a:t>brackets appear at the beginning of lines that are added, deleted or changed. Addition lines are added to the original file to appear in the new file. Deletion lines are deleted from the original file to be missing in the new file.</a:t>
            </a:r>
          </a:p>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a:solidFill>
                  <a:srgbClr val="000000"/>
                </a:solidFill>
                <a:ea typeface="DejaVu Sans" charset="0"/>
                <a:cs typeface="DejaVu Sans" charset="0"/>
              </a:rPr>
              <a:t>By default, lines common to both files are not shown. Lines that have moved will show up as added on their new location and as deleted on their old location.</a:t>
            </a:r>
          </a:p>
        </p:txBody>
      </p:sp>
    </p:spTree>
  </p:cSld>
  <p:clrMapOvr>
    <a:masterClrMapping/>
  </p:clrMapOvr>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6553200" y="6248400"/>
            <a:ext cx="1905000" cy="457200"/>
          </a:xfrm>
          <a:prstGeom prst="rect">
            <a:avLst/>
          </a:prstGeom>
          <a:noFill/>
          <a:ln w="9525">
            <a:noFill/>
            <a:round/>
            <a:headEnd/>
            <a:tailEnd/>
          </a:ln>
          <a:effectLst/>
        </p:spPr>
        <p:txBody>
          <a:bodyPr lIns="90000" tIns="46800" rIns="90000" bIns="46800"/>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4E53336-E9FB-4FC0-AAC3-8F014B569609}" type="slidenum">
              <a:rPr lang="en-US" sz="1400" baseline="0">
                <a:solidFill>
                  <a:srgbClr val="000000"/>
                </a:solidFill>
                <a:ea typeface="DejaVu Sans" charset="0"/>
                <a:cs typeface="DejaVu Sans"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a:t>
            </a:fld>
            <a:endParaRPr lang="en-US" sz="1400" baseline="0">
              <a:solidFill>
                <a:srgbClr val="000000"/>
              </a:solidFill>
              <a:ea typeface="DejaVu Sans" charset="0"/>
              <a:cs typeface="DejaVu Sans" charset="0"/>
            </a:endParaRPr>
          </a:p>
        </p:txBody>
      </p:sp>
      <p:sp>
        <p:nvSpPr>
          <p:cNvPr id="7170" name="Text Box 2"/>
          <p:cNvSpPr txBox="1">
            <a:spLocks noChangeArrowheads="1"/>
          </p:cNvSpPr>
          <p:nvPr/>
        </p:nvSpPr>
        <p:spPr bwMode="auto">
          <a:xfrm>
            <a:off x="685800" y="76200"/>
            <a:ext cx="7772400" cy="1143000"/>
          </a:xfrm>
          <a:prstGeom prst="rect">
            <a:avLst/>
          </a:prstGeom>
          <a:noFill/>
          <a:ln w="9525">
            <a:noFill/>
            <a:round/>
            <a:headEnd/>
            <a:tailEnd/>
          </a:ln>
          <a:effectLst/>
        </p:spPr>
        <p:txBody>
          <a:bodyPr anchor="ctr"/>
          <a:lstStyle/>
          <a:p>
            <a:pPr>
              <a:buClr>
                <a:srgbClr val="33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baseline="0">
                <a:solidFill>
                  <a:srgbClr val="3333CC"/>
                </a:solidFill>
                <a:ea typeface="DejaVu Sans" charset="0"/>
                <a:cs typeface="DejaVu Sans" charset="0"/>
              </a:rPr>
              <a:t>cmp and gzip</a:t>
            </a:r>
          </a:p>
        </p:txBody>
      </p:sp>
      <p:sp>
        <p:nvSpPr>
          <p:cNvPr id="7171" name="Text Box 3"/>
          <p:cNvSpPr txBox="1">
            <a:spLocks noChangeArrowheads="1"/>
          </p:cNvSpPr>
          <p:nvPr/>
        </p:nvSpPr>
        <p:spPr bwMode="auto">
          <a:xfrm>
            <a:off x="685800" y="1295400"/>
            <a:ext cx="7772400" cy="4953000"/>
          </a:xfrm>
          <a:prstGeom prst="rect">
            <a:avLst/>
          </a:prstGeom>
          <a:noFill/>
          <a:ln w="9525">
            <a:noFill/>
            <a:round/>
            <a:headEnd/>
            <a:tailEnd/>
          </a:ln>
          <a:effectLst/>
        </p:spPr>
        <p:txBody>
          <a:bodyPr/>
          <a:lstStyle/>
          <a:p>
            <a:pPr marL="341313" indent="-341313" algn="l">
              <a:lnSpc>
                <a:spcPct val="80000"/>
              </a:lnSpc>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aseline="0">
                <a:solidFill>
                  <a:srgbClr val="000000"/>
                </a:solidFill>
                <a:ea typeface="DejaVu Sans" charset="0"/>
                <a:cs typeface="DejaVu Sans" charset="0"/>
              </a:rPr>
              <a:t>cmp</a:t>
            </a:r>
          </a:p>
          <a:p>
            <a:pPr marL="741363" lvl="1" indent="-284163" algn="l">
              <a:lnSpc>
                <a:spcPct val="80000"/>
              </a:lnSpc>
              <a:spcBef>
                <a:spcPts val="5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Compares two files byte by byte and tells you where they differ.  Generally used for binary and executable files.</a:t>
            </a:r>
          </a:p>
          <a:p>
            <a:pPr marL="741363" lvl="1" indent="-284163" algn="l">
              <a:lnSpc>
                <a:spcPct val="80000"/>
              </a:lnSpc>
              <a:spcBef>
                <a:spcPts val="5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usage: </a:t>
            </a:r>
            <a:r>
              <a:rPr lang="en-US" sz="2000" baseline="0">
                <a:solidFill>
                  <a:srgbClr val="000000"/>
                </a:solidFill>
                <a:latin typeface="Courier New" pitchFamily="49" charset="0"/>
                <a:ea typeface="DejaVu Sans" charset="0"/>
                <a:cs typeface="DejaVu Sans" charset="0"/>
              </a:rPr>
              <a:t>cmp myfile1.o myfile2.o</a:t>
            </a:r>
          </a:p>
          <a:p>
            <a:pPr marL="341313" indent="-341313" algn="l">
              <a:lnSpc>
                <a:spcPct val="80000"/>
              </a:lnSpc>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aseline="0">
                <a:solidFill>
                  <a:srgbClr val="000000"/>
                </a:solidFill>
                <a:ea typeface="DejaVu Sans" charset="0"/>
                <a:cs typeface="DejaVu Sans" charset="0"/>
              </a:rPr>
              <a:t>gzip / gunzip</a:t>
            </a:r>
          </a:p>
          <a:p>
            <a:pPr marL="741363" lvl="1" indent="-284163" algn="l">
              <a:lnSpc>
                <a:spcPct val="80000"/>
              </a:lnSpc>
              <a:spcBef>
                <a:spcPts val="5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this is one of the compression utilities that reduces the size of a file to take up less space on your drive.  It should be used with some care.  There are a lot of options available.</a:t>
            </a:r>
          </a:p>
          <a:p>
            <a:pPr marL="741363" lvl="1" indent="-284163" algn="l">
              <a:lnSpc>
                <a:spcPct val="80000"/>
              </a:lnSpc>
              <a:spcBef>
                <a:spcPts val="5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Examples to compress and restore a file called bigfile: </a:t>
            </a:r>
          </a:p>
          <a:p>
            <a:pPr marL="1143000" lvl="2" indent="-228600" algn="l">
              <a:lnSpc>
                <a:spcPct val="80000"/>
              </a:lnSpc>
              <a:spcBef>
                <a:spcPts val="450"/>
              </a:spcBef>
              <a:buFont typeface="Courier New" pitchFamily="49"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latin typeface="Courier New" pitchFamily="49" charset="0"/>
                <a:ea typeface="DejaVu Sans" charset="0"/>
                <a:cs typeface="DejaVu Sans" charset="0"/>
              </a:rPr>
              <a:t>gzip bigfile </a:t>
            </a:r>
            <a:r>
              <a:rPr lang="en-US" sz="1800" baseline="0">
                <a:solidFill>
                  <a:srgbClr val="000000"/>
                </a:solidFill>
                <a:ea typeface="DejaVu Sans" charset="0"/>
                <a:cs typeface="DejaVu Sans" charset="0"/>
              </a:rPr>
              <a:t>(compresses file, flag -v can be used for verbose mode to give information; note: original file is gone! The compressed file has an extension of .gz</a:t>
            </a:r>
          </a:p>
          <a:p>
            <a:pPr marL="1143000" lvl="2" indent="-228600" algn="l">
              <a:lnSpc>
                <a:spcPct val="80000"/>
              </a:lnSpc>
              <a:spcBef>
                <a:spcPts val="450"/>
              </a:spcBef>
              <a:buFont typeface="Courier New" pitchFamily="49"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latin typeface="Courier New" pitchFamily="49" charset="0"/>
                <a:ea typeface="DejaVu Sans" charset="0"/>
                <a:cs typeface="DejaVu Sans" charset="0"/>
              </a:rPr>
              <a:t>gzip -d bigfile.gz </a:t>
            </a:r>
            <a:r>
              <a:rPr lang="en-US" sz="1800" baseline="0">
                <a:solidFill>
                  <a:srgbClr val="000000"/>
                </a:solidFill>
                <a:ea typeface="DejaVu Sans" charset="0"/>
                <a:cs typeface="DejaVu Sans" charset="0"/>
              </a:rPr>
              <a:t>(this restores a .gz file)‏</a:t>
            </a:r>
          </a:p>
          <a:p>
            <a:pPr marL="1143000" lvl="2" indent="-228600" algn="l">
              <a:lnSpc>
                <a:spcPct val="80000"/>
              </a:lnSpc>
              <a:spcBef>
                <a:spcPts val="450"/>
              </a:spcBef>
              <a:buFont typeface="Courier New" pitchFamily="49"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latin typeface="Courier New" pitchFamily="49" charset="0"/>
                <a:ea typeface="DejaVu Sans" charset="0"/>
                <a:cs typeface="DejaVu Sans" charset="0"/>
              </a:rPr>
              <a:t>gunzip bigfle.gz </a:t>
            </a:r>
            <a:r>
              <a:rPr lang="en-US" sz="1800" baseline="0">
                <a:solidFill>
                  <a:srgbClr val="000000"/>
                </a:solidFill>
                <a:ea typeface="DejaVu Sans" charset="0"/>
                <a:cs typeface="DejaVu Sans" charset="0"/>
              </a:rPr>
              <a:t>(same as line above)‏</a:t>
            </a:r>
          </a:p>
          <a:p>
            <a:pPr marL="741363" lvl="1" indent="-284163" algn="l">
              <a:lnSpc>
                <a:spcPct val="80000"/>
              </a:lnSpc>
              <a:spcBef>
                <a:spcPts val="5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When you experiment with this use copies of files rather than the originals until you are comfortable with how gzip works!</a:t>
            </a:r>
          </a:p>
        </p:txBody>
      </p:sp>
    </p:spTree>
  </p:cSld>
  <p:clrMapOvr>
    <a:masterClrMapping/>
  </p:clrMapOvr>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ext Box 1"/>
          <p:cNvSpPr txBox="1">
            <a:spLocks noChangeArrowheads="1"/>
          </p:cNvSpPr>
          <p:nvPr/>
        </p:nvSpPr>
        <p:spPr bwMode="auto">
          <a:xfrm>
            <a:off x="6553200" y="6248400"/>
            <a:ext cx="1905000" cy="457200"/>
          </a:xfrm>
          <a:prstGeom prst="rect">
            <a:avLst/>
          </a:prstGeom>
          <a:noFill/>
          <a:ln w="9525">
            <a:noFill/>
            <a:round/>
            <a:headEnd/>
            <a:tailEnd/>
          </a:ln>
          <a:effectLst/>
        </p:spPr>
        <p:txBody>
          <a:bodyPr lIns="90000" tIns="46800" rIns="90000" bIns="46800"/>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E5E83AA-8979-4B17-B2D9-5B66524B0762}" type="slidenum">
              <a:rPr lang="en-US" sz="1400" baseline="0">
                <a:solidFill>
                  <a:srgbClr val="000000"/>
                </a:solidFill>
                <a:ea typeface="DejaVu Sans" charset="0"/>
                <a:cs typeface="DejaVu Sans"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a:t>
            </a:fld>
            <a:endParaRPr lang="en-US" sz="1400" baseline="0">
              <a:solidFill>
                <a:srgbClr val="000000"/>
              </a:solidFill>
              <a:ea typeface="DejaVu Sans" charset="0"/>
              <a:cs typeface="DejaVu Sans" charset="0"/>
            </a:endParaRPr>
          </a:p>
        </p:txBody>
      </p:sp>
      <p:sp>
        <p:nvSpPr>
          <p:cNvPr id="8194" name="Text Box 2"/>
          <p:cNvSpPr txBox="1">
            <a:spLocks noChangeArrowheads="1"/>
          </p:cNvSpPr>
          <p:nvPr/>
        </p:nvSpPr>
        <p:spPr bwMode="auto">
          <a:xfrm>
            <a:off x="685800" y="76200"/>
            <a:ext cx="7772400" cy="1143000"/>
          </a:xfrm>
          <a:prstGeom prst="rect">
            <a:avLst/>
          </a:prstGeom>
          <a:noFill/>
          <a:ln w="9525">
            <a:noFill/>
            <a:round/>
            <a:headEnd/>
            <a:tailEnd/>
          </a:ln>
          <a:effectLst/>
        </p:spPr>
        <p:txBody>
          <a:bodyPr anchor="ctr"/>
          <a:lstStyle/>
          <a:p>
            <a:pPr>
              <a:buClr>
                <a:srgbClr val="33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baseline="0">
                <a:solidFill>
                  <a:srgbClr val="3333CC"/>
                </a:solidFill>
                <a:ea typeface="DejaVu Sans" charset="0"/>
                <a:cs typeface="DejaVu Sans" charset="0"/>
              </a:rPr>
              <a:t>grep</a:t>
            </a:r>
          </a:p>
        </p:txBody>
      </p:sp>
      <p:sp>
        <p:nvSpPr>
          <p:cNvPr id="8195" name="Text Box 3"/>
          <p:cNvSpPr txBox="1">
            <a:spLocks noChangeArrowheads="1"/>
          </p:cNvSpPr>
          <p:nvPr/>
        </p:nvSpPr>
        <p:spPr bwMode="auto">
          <a:xfrm>
            <a:off x="685800" y="1295400"/>
            <a:ext cx="7772400" cy="5383213"/>
          </a:xfrm>
          <a:prstGeom prst="rect">
            <a:avLst/>
          </a:prstGeom>
          <a:noFill/>
          <a:ln w="9525">
            <a:noFill/>
            <a:round/>
            <a:headEnd/>
            <a:tailEnd/>
          </a:ln>
          <a:effectLst/>
        </p:spPr>
        <p:txBody>
          <a:bodyPr/>
          <a:lstStyle/>
          <a:p>
            <a:pPr marL="341313" indent="-341313" algn="l">
              <a:lnSpc>
                <a:spcPct val="80000"/>
              </a:lnSpc>
              <a:spcBef>
                <a:spcPts val="5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i="1" baseline="0">
                <a:solidFill>
                  <a:srgbClr val="000000"/>
                </a:solidFill>
                <a:ea typeface="DejaVu Sans" charset="0"/>
                <a:cs typeface="DejaVu Sans" charset="0"/>
              </a:rPr>
              <a:t>grep</a:t>
            </a:r>
            <a:r>
              <a:rPr lang="en-US" sz="2000" baseline="0">
                <a:solidFill>
                  <a:srgbClr val="000000"/>
                </a:solidFill>
                <a:ea typeface="DejaVu Sans" charset="0"/>
                <a:cs typeface="DejaVu Sans" charset="0"/>
              </a:rPr>
              <a:t> is a very useful utility that searches files for a particular </a:t>
            </a:r>
            <a:r>
              <a:rPr lang="en-US" sz="2000" i="1" baseline="0">
                <a:solidFill>
                  <a:srgbClr val="000000"/>
                </a:solidFill>
                <a:ea typeface="DejaVu Sans" charset="0"/>
                <a:cs typeface="DejaVu Sans" charset="0"/>
              </a:rPr>
              <a:t>pattern.</a:t>
            </a:r>
            <a:r>
              <a:rPr lang="en-US" sz="2000" baseline="0">
                <a:solidFill>
                  <a:srgbClr val="000000"/>
                </a:solidFill>
                <a:ea typeface="DejaVu Sans" charset="0"/>
                <a:cs typeface="DejaVu Sans" charset="0"/>
              </a:rPr>
              <a:t> The pattern can be a word, a string enclosed in single quotes, or a regular expression.</a:t>
            </a:r>
          </a:p>
          <a:p>
            <a:pPr marL="341313" indent="-341313" algn="l">
              <a:lnSpc>
                <a:spcPct val="80000"/>
              </a:lnSpc>
              <a:spcBef>
                <a:spcPts val="5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usage</a:t>
            </a:r>
          </a:p>
          <a:p>
            <a:pPr marL="741363" lvl="1" indent="-284163" algn="l">
              <a:lnSpc>
                <a:spcPct val="80000"/>
              </a:lnSpc>
              <a:spcBef>
                <a:spcPts val="450"/>
              </a:spcBef>
              <a:buFont typeface="Courier New" pitchFamily="49"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latin typeface="Courier New" pitchFamily="49" charset="0"/>
                <a:ea typeface="DejaVu Sans" charset="0"/>
                <a:cs typeface="DejaVu Sans" charset="0"/>
              </a:rPr>
              <a:t>grep int *.c </a:t>
            </a:r>
            <a:r>
              <a:rPr lang="en-US" sz="1800" baseline="0">
                <a:solidFill>
                  <a:srgbClr val="000000"/>
                </a:solidFill>
                <a:ea typeface="DejaVu Sans" charset="0"/>
                <a:cs typeface="DejaVu Sans" charset="0"/>
              </a:rPr>
              <a:t>(find all occurences of the pattern ‘int’ in all files with a .c extenstion)‏</a:t>
            </a:r>
          </a:p>
          <a:p>
            <a:pPr marL="741363" lvl="1" indent="-284163" algn="l">
              <a:lnSpc>
                <a:spcPct val="80000"/>
              </a:lnSpc>
              <a:spcBef>
                <a:spcPts val="450"/>
              </a:spcBef>
              <a:buFont typeface="Courier New" pitchFamily="49"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latin typeface="Courier New" pitchFamily="49" charset="0"/>
                <a:ea typeface="DejaVu Sans" charset="0"/>
                <a:cs typeface="DejaVu Sans" charset="0"/>
              </a:rPr>
              <a:t>grep ‘main()’ testprog1.c</a:t>
            </a:r>
            <a:r>
              <a:rPr lang="en-US" sz="1800" baseline="0">
                <a:solidFill>
                  <a:srgbClr val="000000"/>
                </a:solidFill>
                <a:ea typeface="DejaVu Sans" charset="0"/>
                <a:cs typeface="DejaVu Sans" charset="0"/>
              </a:rPr>
              <a:t> (enclosing the pattern in quotes is useful when using special characters)‏</a:t>
            </a:r>
          </a:p>
          <a:p>
            <a:pPr marL="741363" lvl="1" indent="-284163" algn="l">
              <a:lnSpc>
                <a:spcPct val="80000"/>
              </a:lnSpc>
              <a:spcBef>
                <a:spcPts val="450"/>
              </a:spcBef>
              <a:buFont typeface="Courier New" pitchFamily="49"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latin typeface="Courier New" pitchFamily="49" charset="0"/>
                <a:ea typeface="DejaVu Sans" charset="0"/>
                <a:cs typeface="DejaVu Sans" charset="0"/>
              </a:rPr>
              <a:t>grep ‘m.*n’ myfile</a:t>
            </a:r>
            <a:r>
              <a:rPr lang="en-US" sz="1800" baseline="0">
                <a:solidFill>
                  <a:srgbClr val="000000"/>
                </a:solidFill>
                <a:ea typeface="DejaVu Sans" charset="0"/>
                <a:cs typeface="DejaVu Sans" charset="0"/>
              </a:rPr>
              <a:t> (the . matches a single character, the .* matches any number of characters; this finds anything starting with an </a:t>
            </a:r>
            <a:r>
              <a:rPr lang="en-US" sz="1800" i="1" baseline="0">
                <a:solidFill>
                  <a:srgbClr val="000000"/>
                </a:solidFill>
                <a:ea typeface="DejaVu Sans" charset="0"/>
                <a:cs typeface="DejaVu Sans" charset="0"/>
              </a:rPr>
              <a:t>m</a:t>
            </a:r>
            <a:r>
              <a:rPr lang="en-US" sz="1800" baseline="0">
                <a:solidFill>
                  <a:srgbClr val="000000"/>
                </a:solidFill>
                <a:ea typeface="DejaVu Sans" charset="0"/>
                <a:cs typeface="DejaVu Sans" charset="0"/>
              </a:rPr>
              <a:t> and ending with an </a:t>
            </a:r>
            <a:r>
              <a:rPr lang="en-US" sz="1800" i="1" baseline="0">
                <a:solidFill>
                  <a:srgbClr val="000000"/>
                </a:solidFill>
                <a:ea typeface="DejaVu Sans" charset="0"/>
                <a:cs typeface="DejaVu Sans" charset="0"/>
              </a:rPr>
              <a:t>n</a:t>
            </a:r>
            <a:r>
              <a:rPr lang="en-US" sz="1800" baseline="0">
                <a:solidFill>
                  <a:srgbClr val="000000"/>
                </a:solidFill>
                <a:ea typeface="DejaVu Sans" charset="0"/>
                <a:cs typeface="DejaVu Sans" charset="0"/>
              </a:rPr>
              <a:t>)‏</a:t>
            </a:r>
          </a:p>
          <a:p>
            <a:pPr marL="341313" indent="-341313" algn="l">
              <a:lnSpc>
                <a:spcPct val="80000"/>
              </a:lnSpc>
              <a:spcBef>
                <a:spcPts val="5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The way that regular expressions can be described is somewhat complex in grep: see the following tutorial for more help:</a:t>
            </a:r>
          </a:p>
          <a:p>
            <a:pPr marL="341313" indent="-341313" algn="l">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	 </a:t>
            </a:r>
            <a:r>
              <a:rPr lang="en-US" sz="2000" baseline="0">
                <a:solidFill>
                  <a:srgbClr val="CCCCFF"/>
                </a:solidFill>
                <a:ea typeface="DejaVu Sans" charset="0"/>
                <a:cs typeface="DejaVu Sans" charset="0"/>
                <a:hlinkClick r:id="rId3"/>
              </a:rPr>
              <a:t>http://www.panix.com/~elflord/unix/grep.html</a:t>
            </a:r>
            <a:r>
              <a:rPr lang="en-US" sz="2000" baseline="0">
                <a:solidFill>
                  <a:srgbClr val="000000"/>
                </a:solidFill>
                <a:ea typeface="DejaVu Sans" charset="0"/>
                <a:cs typeface="DejaVu Sans" charset="0"/>
              </a:rPr>
              <a:t> </a:t>
            </a:r>
          </a:p>
          <a:p>
            <a:pPr marL="341313" indent="-341313" algn="l">
              <a:lnSpc>
                <a:spcPct val="80000"/>
              </a:lnSpc>
              <a:spcBef>
                <a:spcPts val="5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grep has many options; a few are noted below</a:t>
            </a:r>
          </a:p>
          <a:p>
            <a:pPr marL="741363" lvl="1" indent="-284163" algn="l">
              <a:lnSpc>
                <a:spcPct val="80000"/>
              </a:lnSpc>
              <a:spcBef>
                <a:spcPts val="4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ea typeface="DejaVu Sans" charset="0"/>
                <a:cs typeface="DejaVu Sans" charset="0"/>
              </a:rPr>
              <a:t>-i	ignore case</a:t>
            </a:r>
          </a:p>
          <a:p>
            <a:pPr marL="741363" lvl="1" indent="-284163" algn="l">
              <a:lnSpc>
                <a:spcPct val="80000"/>
              </a:lnSpc>
              <a:spcBef>
                <a:spcPts val="4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ea typeface="DejaVu Sans" charset="0"/>
                <a:cs typeface="DejaVu Sans" charset="0"/>
              </a:rPr>
              <a:t>-n	display the line numbers</a:t>
            </a:r>
          </a:p>
          <a:p>
            <a:pPr marL="741363" lvl="1" indent="-284163" algn="l">
              <a:lnSpc>
                <a:spcPct val="80000"/>
              </a:lnSpc>
              <a:spcBef>
                <a:spcPts val="4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ea typeface="DejaVu Sans" charset="0"/>
                <a:cs typeface="DejaVu Sans" charset="0"/>
              </a:rPr>
              <a:t>-l	display only names of files and not actual lines</a:t>
            </a:r>
          </a:p>
          <a:p>
            <a:pPr marL="741363" lvl="1" indent="-284163" algn="l">
              <a:lnSpc>
                <a:spcPct val="80000"/>
              </a:lnSpc>
              <a:spcBef>
                <a:spcPts val="4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aseline="0">
                <a:solidFill>
                  <a:srgbClr val="000000"/>
                </a:solidFill>
                <a:ea typeface="DejaVu Sans" charset="0"/>
                <a:cs typeface="DejaVu Sans" charset="0"/>
              </a:rPr>
              <a:t>-P	pattern is a Perl regular expression</a:t>
            </a:r>
          </a:p>
          <a:p>
            <a:pPr marL="741363" lvl="1" indent="-284163" algn="l">
              <a:lnSpc>
                <a:spcPct val="80000"/>
              </a:lnSpc>
              <a:spcBef>
                <a:spcPts val="45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baseline="0">
              <a:solidFill>
                <a:srgbClr val="000000"/>
              </a:solidFill>
              <a:ea typeface="DejaVu Sans" charset="0"/>
              <a:cs typeface="DejaVu Sans"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ext Box 1"/>
          <p:cNvSpPr txBox="1">
            <a:spLocks noChangeArrowheads="1"/>
          </p:cNvSpPr>
          <p:nvPr/>
        </p:nvSpPr>
        <p:spPr bwMode="auto">
          <a:xfrm>
            <a:off x="685800" y="76200"/>
            <a:ext cx="7772400" cy="1143000"/>
          </a:xfrm>
          <a:prstGeom prst="rect">
            <a:avLst/>
          </a:prstGeom>
          <a:noFill/>
          <a:ln w="9525">
            <a:noFill/>
            <a:round/>
            <a:headEnd/>
            <a:tailEnd/>
          </a:ln>
          <a:effectLst/>
        </p:spPr>
        <p:txBody>
          <a:bodyPr anchor="ctr"/>
          <a:lstStyle/>
          <a:p>
            <a:pPr>
              <a:buClr>
                <a:srgbClr val="33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baseline="0">
                <a:solidFill>
                  <a:srgbClr val="3333CC"/>
                </a:solidFill>
                <a:ea typeface="DejaVu Sans" charset="0"/>
                <a:cs typeface="DejaVu Sans" charset="0"/>
              </a:rPr>
              <a:t>Some grep patterns</a:t>
            </a:r>
          </a:p>
        </p:txBody>
      </p:sp>
      <p:sp>
        <p:nvSpPr>
          <p:cNvPr id="9218" name="Text Box 2"/>
          <p:cNvSpPr txBox="1">
            <a:spLocks noChangeArrowheads="1"/>
          </p:cNvSpPr>
          <p:nvPr/>
        </p:nvSpPr>
        <p:spPr bwMode="auto">
          <a:xfrm>
            <a:off x="685800" y="1295400"/>
            <a:ext cx="7772400" cy="5334000"/>
          </a:xfrm>
          <a:prstGeom prst="rect">
            <a:avLst/>
          </a:prstGeom>
          <a:noFill/>
          <a:ln w="9525">
            <a:noFill/>
            <a:round/>
            <a:headEnd/>
            <a:tailEnd/>
          </a:ln>
          <a:effectLst/>
        </p:spPr>
        <p:txBody>
          <a:bodyPr/>
          <a:lstStyle/>
          <a:p>
            <a:pPr marL="341313" indent="-341313" algn="l">
              <a:spcBef>
                <a:spcPts val="7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aseline="0">
                <a:solidFill>
                  <a:srgbClr val="000000"/>
                </a:solidFill>
                <a:ea typeface="DejaVu Sans" charset="0"/>
                <a:cs typeface="DejaVu Sans" charset="0"/>
              </a:rPr>
              <a:t>Bracketed expressions</a:t>
            </a:r>
          </a:p>
          <a:p>
            <a:pPr marL="741363" lvl="1" indent="-284163" algn="l">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aseline="0">
                <a:solidFill>
                  <a:srgbClr val="000000"/>
                </a:solidFill>
                <a:ea typeface="DejaVu Sans" charset="0"/>
                <a:cs typeface="DejaVu Sans" charset="0"/>
              </a:rPr>
              <a:t>[1357] matches 1 or 3 or 5 or 7</a:t>
            </a:r>
          </a:p>
          <a:p>
            <a:pPr marL="741363" lvl="1" indent="-284163" algn="l">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aseline="0">
                <a:solidFill>
                  <a:srgbClr val="000000"/>
                </a:solidFill>
                <a:ea typeface="DejaVu Sans" charset="0"/>
                <a:cs typeface="DejaVu Sans" charset="0"/>
              </a:rPr>
              <a:t>[^1357]  with a beginning ^ matches </a:t>
            </a:r>
            <a:r>
              <a:rPr lang="en-US" sz="2400" i="1" baseline="0">
                <a:solidFill>
                  <a:srgbClr val="000000"/>
                </a:solidFill>
                <a:ea typeface="DejaVu Sans" charset="0"/>
                <a:cs typeface="DejaVu Sans" charset="0"/>
              </a:rPr>
              <a:t>not</a:t>
            </a:r>
            <a:r>
              <a:rPr lang="en-US" sz="2400" baseline="0">
                <a:solidFill>
                  <a:srgbClr val="000000"/>
                </a:solidFill>
                <a:ea typeface="DejaVu Sans" charset="0"/>
                <a:cs typeface="DejaVu Sans" charset="0"/>
              </a:rPr>
              <a:t> (1,3,5,7)‏</a:t>
            </a:r>
          </a:p>
          <a:p>
            <a:pPr marL="341313" indent="-341313" algn="l">
              <a:spcBef>
                <a:spcPts val="7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aseline="0">
                <a:solidFill>
                  <a:srgbClr val="000000"/>
                </a:solidFill>
                <a:ea typeface="DejaVu Sans" charset="0"/>
                <a:cs typeface="DejaVu Sans" charset="0"/>
              </a:rPr>
              <a:t>Range expressions</a:t>
            </a:r>
          </a:p>
          <a:p>
            <a:pPr marL="741363" lvl="1" indent="-284163" algn="l">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aseline="0">
                <a:solidFill>
                  <a:srgbClr val="000000"/>
                </a:solidFill>
                <a:ea typeface="DejaVu Sans" charset="0"/>
                <a:cs typeface="DejaVu Sans" charset="0"/>
              </a:rPr>
              <a:t>[b-g] matches b, c, d, e, f, g</a:t>
            </a:r>
          </a:p>
          <a:p>
            <a:pPr marL="341313" indent="-341313" algn="l">
              <a:spcBef>
                <a:spcPts val="7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aseline="0">
                <a:solidFill>
                  <a:srgbClr val="000000"/>
                </a:solidFill>
                <a:ea typeface="DejaVu Sans" charset="0"/>
                <a:cs typeface="DejaVu Sans" charset="0"/>
              </a:rPr>
              <a:t>Named classes of expressions</a:t>
            </a:r>
          </a:p>
          <a:p>
            <a:pPr marL="741363" lvl="1" indent="-284163" algn="l">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aseline="0">
                <a:solidFill>
                  <a:srgbClr val="000000"/>
                </a:solidFill>
                <a:ea typeface="DejaVu Sans" charset="0"/>
                <a:cs typeface="DejaVu Sans" charset="0"/>
              </a:rPr>
              <a:t>[:digit:],  [:alnum:]</a:t>
            </a:r>
          </a:p>
          <a:p>
            <a:pPr marL="341313" indent="-341313" algn="l">
              <a:spcBef>
                <a:spcPts val="7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aseline="0">
                <a:solidFill>
                  <a:srgbClr val="000000"/>
                </a:solidFill>
                <a:ea typeface="DejaVu Sans" charset="0"/>
                <a:cs typeface="DejaVu Sans" charset="0"/>
              </a:rPr>
              <a:t>Special symbols</a:t>
            </a:r>
          </a:p>
          <a:p>
            <a:pPr marL="741363" lvl="1" indent="-284163" algn="l">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    The preceding item is optional and matched at most once.</a:t>
            </a:r>
          </a:p>
          <a:p>
            <a:pPr marL="741363" lvl="1" indent="-284163" algn="l">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    The preceding item will be matched zero or more times.</a:t>
            </a:r>
          </a:p>
          <a:p>
            <a:pPr marL="741363" lvl="1" indent="-284163" algn="l">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    The preceding item will be matched one or more times.</a:t>
            </a:r>
          </a:p>
          <a:p>
            <a:pPr marL="741363" lvl="1" indent="-284163" algn="l">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      This matches any single character</a:t>
            </a:r>
          </a:p>
        </p:txBody>
      </p:sp>
      <p:sp>
        <p:nvSpPr>
          <p:cNvPr id="9219" name="Text Box 3"/>
          <p:cNvSpPr txBox="1">
            <a:spLocks noChangeArrowheads="1"/>
          </p:cNvSpPr>
          <p:nvPr/>
        </p:nvSpPr>
        <p:spPr bwMode="auto">
          <a:xfrm>
            <a:off x="6553200" y="6248400"/>
            <a:ext cx="1905000" cy="457200"/>
          </a:xfrm>
          <a:prstGeom prst="rect">
            <a:avLst/>
          </a:prstGeom>
          <a:noFill/>
          <a:ln w="9525">
            <a:noFill/>
            <a:round/>
            <a:headEnd/>
            <a:tailEnd/>
          </a:ln>
          <a:effectLst/>
        </p:spPr>
        <p:txBody>
          <a:bodyPr lIns="90000" tIns="46800" rIns="90000" bIns="46800"/>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589B2D8-1147-47A3-A306-814894D693C1}" type="slidenum">
              <a:rPr lang="en-US" sz="1400" baseline="0">
                <a:solidFill>
                  <a:srgbClr val="000000"/>
                </a:solidFill>
                <a:ea typeface="DejaVu Sans" charset="0"/>
                <a:cs typeface="DejaVu Sans"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7</a:t>
            </a:fld>
            <a:endParaRPr lang="en-US" sz="1400" baseline="0">
              <a:solidFill>
                <a:srgbClr val="000000"/>
              </a:solidFill>
              <a:ea typeface="DejaVu Sans" charset="0"/>
              <a:cs typeface="DejaVu Sans" charset="0"/>
            </a:endParaRPr>
          </a:p>
        </p:txBody>
      </p:sp>
    </p:spTree>
  </p:cSld>
  <p:clrMapOvr>
    <a:masterClrMapping/>
  </p:clrMapOvr>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 Box 1"/>
          <p:cNvSpPr txBox="1">
            <a:spLocks noChangeArrowheads="1"/>
          </p:cNvSpPr>
          <p:nvPr/>
        </p:nvSpPr>
        <p:spPr bwMode="auto">
          <a:xfrm>
            <a:off x="685800" y="76200"/>
            <a:ext cx="7772400" cy="1143000"/>
          </a:xfrm>
          <a:prstGeom prst="rect">
            <a:avLst/>
          </a:prstGeom>
          <a:noFill/>
          <a:ln w="9525">
            <a:noFill/>
            <a:round/>
            <a:headEnd/>
            <a:tailEnd/>
          </a:ln>
          <a:effectLst/>
        </p:spPr>
        <p:txBody>
          <a:bodyPr anchor="ctr"/>
          <a:lstStyle/>
          <a:p>
            <a:pPr>
              <a:buClr>
                <a:srgbClr val="33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baseline="0">
                <a:solidFill>
                  <a:srgbClr val="3333CC"/>
                </a:solidFill>
                <a:ea typeface="DejaVu Sans" charset="0"/>
                <a:cs typeface="DejaVu Sans" charset="0"/>
              </a:rPr>
              <a:t>Some grep patterns continued</a:t>
            </a:r>
          </a:p>
        </p:txBody>
      </p:sp>
      <p:sp>
        <p:nvSpPr>
          <p:cNvPr id="10242" name="Text Box 2"/>
          <p:cNvSpPr txBox="1">
            <a:spLocks noChangeArrowheads="1"/>
          </p:cNvSpPr>
          <p:nvPr/>
        </p:nvSpPr>
        <p:spPr bwMode="auto">
          <a:xfrm>
            <a:off x="685800" y="1295400"/>
            <a:ext cx="7772400" cy="4953000"/>
          </a:xfrm>
          <a:prstGeom prst="rect">
            <a:avLst/>
          </a:prstGeom>
          <a:noFill/>
          <a:ln w="9525">
            <a:noFill/>
            <a:round/>
            <a:headEnd/>
            <a:tailEnd/>
          </a:ln>
          <a:effectLst/>
        </p:spPr>
        <p:txBody>
          <a:bodyPr/>
          <a:lstStyle/>
          <a:p>
            <a:pPr marL="341313" indent="-341313" algn="l">
              <a:spcBef>
                <a:spcPts val="7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aseline="0">
                <a:solidFill>
                  <a:srgbClr val="000000"/>
                </a:solidFill>
                <a:ea typeface="DejaVu Sans" charset="0"/>
                <a:cs typeface="DejaVu Sans" charset="0"/>
              </a:rPr>
              <a:t>Matching at the beginning and end</a:t>
            </a:r>
          </a:p>
          <a:p>
            <a:pPr marL="741363" lvl="1" indent="-284163" algn="l">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aseline="0">
                <a:solidFill>
                  <a:srgbClr val="000000"/>
                </a:solidFill>
                <a:ea typeface="DejaVu Sans" charset="0"/>
                <a:cs typeface="DejaVu Sans" charset="0"/>
              </a:rPr>
              <a:t>^  matches the beginning of the line, thus ^#include would math any lines with a #include at the beginning of the line.</a:t>
            </a:r>
          </a:p>
          <a:p>
            <a:pPr marL="741363" lvl="1" indent="-284163" algn="l">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aseline="0">
                <a:solidFill>
                  <a:srgbClr val="000000"/>
                </a:solidFill>
                <a:ea typeface="DejaVu Sans" charset="0"/>
                <a:cs typeface="DejaVu Sans" charset="0"/>
              </a:rPr>
              <a:t>$  matches the end of line</a:t>
            </a:r>
          </a:p>
          <a:p>
            <a:pPr marL="741363" lvl="1" indent="-284163" algn="l">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aseline="0">
                <a:solidFill>
                  <a:srgbClr val="000000"/>
                </a:solidFill>
                <a:ea typeface="DejaVu Sans" charset="0"/>
                <a:cs typeface="DejaVu Sans" charset="0"/>
              </a:rPr>
              <a:t>\&lt;  matches the beginning of a word</a:t>
            </a:r>
          </a:p>
          <a:p>
            <a:pPr marL="741363" lvl="1" indent="-284163" algn="l">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aseline="0">
                <a:solidFill>
                  <a:srgbClr val="000000"/>
                </a:solidFill>
                <a:ea typeface="DejaVu Sans" charset="0"/>
                <a:cs typeface="DejaVu Sans" charset="0"/>
              </a:rPr>
              <a:t>\&gt;  matches the end of a word</a:t>
            </a:r>
          </a:p>
          <a:p>
            <a:pPr marL="341313" indent="-341313" algn="l">
              <a:spcBef>
                <a:spcPts val="7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baseline="0">
                <a:solidFill>
                  <a:srgbClr val="000000"/>
                </a:solidFill>
                <a:ea typeface="DejaVu Sans" charset="0"/>
                <a:cs typeface="DejaVu Sans" charset="0"/>
              </a:rPr>
              <a:t>|   the </a:t>
            </a:r>
            <a:r>
              <a:rPr lang="en-US" sz="2800" i="1" baseline="0">
                <a:solidFill>
                  <a:srgbClr val="000000"/>
                </a:solidFill>
                <a:ea typeface="DejaVu Sans" charset="0"/>
                <a:cs typeface="DejaVu Sans" charset="0"/>
              </a:rPr>
              <a:t>or</a:t>
            </a:r>
            <a:r>
              <a:rPr lang="en-US" sz="2800" baseline="0">
                <a:solidFill>
                  <a:srgbClr val="000000"/>
                </a:solidFill>
                <a:ea typeface="DejaVu Sans" charset="0"/>
                <a:cs typeface="DejaVu Sans" charset="0"/>
              </a:rPr>
              <a:t> operator</a:t>
            </a:r>
          </a:p>
          <a:p>
            <a:pPr marL="741363" lvl="1" indent="-284163" algn="l">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i="1" baseline="0">
                <a:solidFill>
                  <a:srgbClr val="000000"/>
                </a:solidFill>
                <a:ea typeface="DejaVu Sans" charset="0"/>
                <a:cs typeface="DejaVu Sans" charset="0"/>
              </a:rPr>
              <a:t>	grep dog | cat </a:t>
            </a:r>
          </a:p>
          <a:p>
            <a:pPr marL="341313" indent="-341313" algn="l">
              <a:spcBef>
                <a:spcPts val="7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i="1" baseline="0">
                <a:solidFill>
                  <a:srgbClr val="000000"/>
                </a:solidFill>
                <a:ea typeface="DejaVu Sans" charset="0"/>
                <a:cs typeface="DejaVu Sans" charset="0"/>
              </a:rPr>
              <a:t>egrep and fgrep are extended versions</a:t>
            </a:r>
          </a:p>
        </p:txBody>
      </p:sp>
      <p:sp>
        <p:nvSpPr>
          <p:cNvPr id="10243" name="Text Box 3"/>
          <p:cNvSpPr txBox="1">
            <a:spLocks noChangeArrowheads="1"/>
          </p:cNvSpPr>
          <p:nvPr/>
        </p:nvSpPr>
        <p:spPr bwMode="auto">
          <a:xfrm>
            <a:off x="6553200" y="6248400"/>
            <a:ext cx="1905000" cy="457200"/>
          </a:xfrm>
          <a:prstGeom prst="rect">
            <a:avLst/>
          </a:prstGeom>
          <a:noFill/>
          <a:ln w="9525">
            <a:noFill/>
            <a:round/>
            <a:headEnd/>
            <a:tailEnd/>
          </a:ln>
          <a:effectLst/>
        </p:spPr>
        <p:txBody>
          <a:bodyPr lIns="90000" tIns="46800" rIns="90000" bIns="46800"/>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462A202-4DC1-4FC5-B4AC-8A194F2365A2}" type="slidenum">
              <a:rPr lang="en-US" sz="1400" baseline="0">
                <a:solidFill>
                  <a:srgbClr val="000000"/>
                </a:solidFill>
                <a:ea typeface="DejaVu Sans" charset="0"/>
                <a:cs typeface="DejaVu Sans"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8</a:t>
            </a:fld>
            <a:endParaRPr lang="en-US" sz="1400" baseline="0">
              <a:solidFill>
                <a:srgbClr val="000000"/>
              </a:solidFill>
              <a:ea typeface="DejaVu Sans" charset="0"/>
              <a:cs typeface="DejaVu Sans" charset="0"/>
            </a:endParaRPr>
          </a:p>
        </p:txBody>
      </p:sp>
    </p:spTree>
  </p:cSld>
  <p:clrMapOvr>
    <a:masterClrMapping/>
  </p:clrMapOvr>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6553200" y="6248400"/>
            <a:ext cx="1905000" cy="457200"/>
          </a:xfrm>
          <a:prstGeom prst="rect">
            <a:avLst/>
          </a:prstGeom>
          <a:noFill/>
          <a:ln w="9525">
            <a:noFill/>
            <a:round/>
            <a:headEnd/>
            <a:tailEnd/>
          </a:ln>
          <a:effectLst/>
        </p:spPr>
        <p:txBody>
          <a:bodyPr lIns="90000" tIns="46800" rIns="90000" bIns="46800"/>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400037F-D39E-4E1C-A8B9-716E140619E2}" type="slidenum">
              <a:rPr lang="en-US" sz="1400" baseline="0">
                <a:solidFill>
                  <a:srgbClr val="000000"/>
                </a:solidFill>
                <a:ea typeface="DejaVu Sans" charset="0"/>
                <a:cs typeface="DejaVu Sans"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9</a:t>
            </a:fld>
            <a:endParaRPr lang="en-US" sz="1400" baseline="0">
              <a:solidFill>
                <a:srgbClr val="000000"/>
              </a:solidFill>
              <a:ea typeface="DejaVu Sans" charset="0"/>
              <a:cs typeface="DejaVu Sans" charset="0"/>
            </a:endParaRPr>
          </a:p>
        </p:txBody>
      </p:sp>
      <p:sp>
        <p:nvSpPr>
          <p:cNvPr id="11266" name="Text Box 2"/>
          <p:cNvSpPr txBox="1">
            <a:spLocks noChangeArrowheads="1"/>
          </p:cNvSpPr>
          <p:nvPr/>
        </p:nvSpPr>
        <p:spPr bwMode="auto">
          <a:xfrm>
            <a:off x="685800" y="76200"/>
            <a:ext cx="7772400" cy="1143000"/>
          </a:xfrm>
          <a:prstGeom prst="rect">
            <a:avLst/>
          </a:prstGeom>
          <a:noFill/>
          <a:ln w="9525">
            <a:noFill/>
            <a:round/>
            <a:headEnd/>
            <a:tailEnd/>
          </a:ln>
          <a:effectLst/>
        </p:spPr>
        <p:txBody>
          <a:bodyPr anchor="ctr"/>
          <a:lstStyle/>
          <a:p>
            <a:pPr>
              <a:buClr>
                <a:srgbClr val="3333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baseline="0">
                <a:solidFill>
                  <a:srgbClr val="3333CC"/>
                </a:solidFill>
                <a:ea typeface="DejaVu Sans" charset="0"/>
                <a:cs typeface="DejaVu Sans" charset="0"/>
              </a:rPr>
              <a:t>tar</a:t>
            </a:r>
          </a:p>
        </p:txBody>
      </p:sp>
      <p:sp>
        <p:nvSpPr>
          <p:cNvPr id="11267" name="Text Box 3"/>
          <p:cNvSpPr txBox="1">
            <a:spLocks noChangeArrowheads="1"/>
          </p:cNvSpPr>
          <p:nvPr/>
        </p:nvSpPr>
        <p:spPr bwMode="auto">
          <a:xfrm>
            <a:off x="685800" y="1295400"/>
            <a:ext cx="7772400" cy="4956175"/>
          </a:xfrm>
          <a:prstGeom prst="rect">
            <a:avLst/>
          </a:prstGeom>
          <a:noFill/>
          <a:ln w="9525">
            <a:noFill/>
            <a:round/>
            <a:headEnd/>
            <a:tailEnd/>
          </a:ln>
          <a:effectLst/>
        </p:spPr>
        <p:txBody>
          <a:bodyPr/>
          <a:lstStyle/>
          <a:p>
            <a:pPr marL="341313" indent="-341313" algn="l">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aseline="0">
                <a:solidFill>
                  <a:srgbClr val="000000"/>
                </a:solidFill>
                <a:ea typeface="DejaVu Sans" charset="0"/>
                <a:cs typeface="DejaVu Sans" charset="0"/>
              </a:rPr>
              <a:t>Tar is a utility for creating and extracting archives.  It is very useful for archiving files on disk, sending a set of files over the network, and for compactly making backups</a:t>
            </a:r>
          </a:p>
          <a:p>
            <a:pPr marL="341313" indent="-341313" algn="l">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aseline="0">
                <a:solidFill>
                  <a:srgbClr val="000000"/>
                </a:solidFill>
                <a:ea typeface="DejaVu Sans" charset="0"/>
                <a:cs typeface="DejaVu Sans" charset="0"/>
              </a:rPr>
              <a:t>General form:</a:t>
            </a:r>
          </a:p>
          <a:p>
            <a:pPr marL="741363" lvl="1" indent="-284163" algn="l">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tar </a:t>
            </a:r>
            <a:r>
              <a:rPr lang="en-US" sz="2000" i="1" baseline="0">
                <a:solidFill>
                  <a:srgbClr val="000000"/>
                </a:solidFill>
                <a:ea typeface="DejaVu Sans" charset="0"/>
                <a:cs typeface="DejaVu Sans" charset="0"/>
              </a:rPr>
              <a:t>options filenames</a:t>
            </a:r>
          </a:p>
          <a:p>
            <a:pPr marL="341313" indent="-341313" algn="l">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baseline="0">
                <a:solidFill>
                  <a:srgbClr val="000000"/>
                </a:solidFill>
                <a:ea typeface="DejaVu Sans" charset="0"/>
                <a:cs typeface="DejaVu Sans" charset="0"/>
              </a:rPr>
              <a:t>Commonly used Options</a:t>
            </a:r>
          </a:p>
          <a:p>
            <a:pPr marL="741363" lvl="1" indent="-284163" algn="l">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-c		insert files into a tar file</a:t>
            </a:r>
          </a:p>
          <a:p>
            <a:pPr marL="741363" lvl="1" indent="-284163" algn="l">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-f 		use the name of the tar file that is specified</a:t>
            </a:r>
          </a:p>
          <a:p>
            <a:pPr marL="741363" lvl="1" indent="-284163" algn="l">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-v		output the name of each file as it is inserted into or   	extracted 	from a tar file</a:t>
            </a:r>
          </a:p>
          <a:p>
            <a:pPr marL="741363" lvl="1" indent="-284163" algn="l">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-x		extract the files from a tar file</a:t>
            </a:r>
          </a:p>
          <a:p>
            <a:pPr marL="741363" lvl="1" indent="-284163" algn="l">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-t		list contents of an archive</a:t>
            </a:r>
          </a:p>
          <a:p>
            <a:pPr marL="741363" lvl="1" indent="-284163" algn="l">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aseline="0">
                <a:solidFill>
                  <a:srgbClr val="000000"/>
                </a:solidFill>
                <a:ea typeface="DejaVu Sans" charset="0"/>
                <a:cs typeface="DejaVu Sans" charset="0"/>
              </a:rPr>
              <a:t>-z		will gzip / gunzip if necessary</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3200" b="0" i="0" u="none" strike="noStrike" cap="none" normalizeH="0" baseline="3000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3200" b="0" i="0" u="none" strike="noStrike" cap="none" normalizeH="0" baseline="3000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1022</Words>
  <PresentationFormat>On-screen Show (4:3)</PresentationFormat>
  <Paragraphs>149</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Times New Roman</vt:lpstr>
      <vt:lpstr>DejaVu Sans</vt:lpstr>
      <vt:lpstr>Courier New</vt:lpstr>
      <vt:lpstr>Wingdings</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COP3344</dc:title>
  <dc:creator>sudhir aggarwal</dc:creator>
  <cp:lastModifiedBy>myers</cp:lastModifiedBy>
  <cp:revision>1</cp:revision>
  <dcterms:modified xsi:type="dcterms:W3CDTF">2011-10-25T18:52:50Z</dcterms:modified>
</cp:coreProperties>
</file>