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315200" cy="9601200"/>
  <p:defaultTextStyle>
    <a:defPPr>
      <a:defRPr lang="en-GB"/>
    </a:defPPr>
    <a:lvl1pPr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1pPr>
    <a:lvl2pPr marL="4572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2pPr>
    <a:lvl3pPr marL="9144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3pPr>
    <a:lvl4pPr marL="1371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4pPr>
    <a:lvl5pPr marL="18288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5pPr>
    <a:lvl6pPr marL="22860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6pPr>
    <a:lvl7pPr marL="27432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7pPr>
    <a:lvl8pPr marL="32004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8pPr>
    <a:lvl9pPr marL="36576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3DD47E19-7801-4093-944C-337F41D51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cs typeface="+mn-cs"/>
            </a:endParaRPr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220E51CC-D501-4178-8DFE-8F84E6320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cs typeface="+mn-cs"/>
            </a:endParaRP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D0D566E2-9633-4854-8759-76EECAB39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cs typeface="+mn-cs"/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0D4438D-A301-44BF-85D4-808D53203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cs typeface="+mn-cs"/>
            </a:endParaRPr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6465C937-61D9-45D9-9FE4-38B70B6EDC81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219200" y="685800"/>
            <a:ext cx="4873625" cy="365442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FF534C9-94F4-43AA-8529-4A950B9C270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00" y="4572000"/>
            <a:ext cx="5330825" cy="434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03297C9F-7842-4F43-99F4-15A4546AB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cs typeface="+mn-cs"/>
            </a:endParaRP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629FF2CA-1143-4DC6-8F9F-8E6F83A5B26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14800" y="9144000"/>
            <a:ext cx="31972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aseline="0">
                <a:solidFill>
                  <a:srgbClr val="000000"/>
                </a:solidFill>
              </a:defRPr>
            </a:lvl1pPr>
          </a:lstStyle>
          <a:p>
            <a:fld id="{C5375664-08A3-451F-9574-87964CF9D4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>
            <a:extLst>
              <a:ext uri="{FF2B5EF4-FFF2-40B4-BE49-F238E27FC236}">
                <a16:creationId xmlns:a16="http://schemas.microsoft.com/office/drawing/2014/main" id="{91C7CEC6-A28B-4026-86E1-99AE6968EA3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fld id="{AC40D926-660B-4475-9DAB-C9B696024A24}" type="slidenum">
              <a:rPr lang="en-US" altLang="en-US" sz="1200" baseline="0">
                <a:solidFill>
                  <a:srgbClr val="000000"/>
                </a:solidFill>
              </a:rPr>
              <a:pPr/>
              <a:t>1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BA211B50-DC68-48FB-9C05-9BE720776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36B7AB5C-DCC9-49DC-8D16-F24CA20D5176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990600" y="4572000"/>
            <a:ext cx="5332413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DEF6FCF3-3975-411D-A9D0-07BD91BAA01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fld id="{48C34227-DB7B-451D-AF01-D4B4D8917123}" type="slidenum">
              <a:rPr lang="en-US" altLang="en-US" sz="1200" baseline="0">
                <a:solidFill>
                  <a:srgbClr val="000000"/>
                </a:solidFill>
              </a:rPr>
              <a:pPr/>
              <a:t>2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62935FB2-8598-4E42-947C-D096CC899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49E94ED3-CA78-4FE9-8396-877B97F81EAC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990600" y="4572000"/>
            <a:ext cx="5332413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>
            <a:extLst>
              <a:ext uri="{FF2B5EF4-FFF2-40B4-BE49-F238E27FC236}">
                <a16:creationId xmlns:a16="http://schemas.microsoft.com/office/drawing/2014/main" id="{34722EF3-F265-46AE-BCA6-99930FC5E4C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fld id="{845B1A4C-06A3-4F3D-9DAE-6D65BF0D8198}" type="slidenum">
              <a:rPr lang="en-US" altLang="en-US" sz="1200" baseline="0">
                <a:solidFill>
                  <a:srgbClr val="000000"/>
                </a:solidFill>
              </a:rPr>
              <a:pPr/>
              <a:t>3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E8B42F5E-3AEC-47AA-9A87-B6D072E9D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C8467C0E-8229-41A9-BCA7-F7D3EAA376A5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990600" y="4572000"/>
            <a:ext cx="5332413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6BC0E8D5-D15F-4D06-A1E0-5C04E13DFA0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fld id="{8B40A22C-A07B-4DD6-99D6-3182F0AC8B54}" type="slidenum">
              <a:rPr lang="en-US" altLang="en-US" sz="1200" baseline="0">
                <a:solidFill>
                  <a:srgbClr val="000000"/>
                </a:solidFill>
              </a:rPr>
              <a:pPr/>
              <a:t>4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ADDDAD83-4287-49DE-824B-8859667BF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69859BBB-3CDB-40C8-B18E-73133A5457E2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990600" y="4572000"/>
            <a:ext cx="5332413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>
            <a:extLst>
              <a:ext uri="{FF2B5EF4-FFF2-40B4-BE49-F238E27FC236}">
                <a16:creationId xmlns:a16="http://schemas.microsoft.com/office/drawing/2014/main" id="{2484E85C-1FC4-49E1-9415-73D4C491295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fld id="{C8325A3A-D0E6-4495-8BD3-14D11CEBF8B1}" type="slidenum">
              <a:rPr lang="en-US" altLang="en-US" sz="1200" baseline="0">
                <a:solidFill>
                  <a:srgbClr val="000000"/>
                </a:solidFill>
              </a:rPr>
              <a:pPr/>
              <a:t>5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34528BFF-9B1A-427C-9F1F-5597879D1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799D35D-782D-4049-A110-F45721FD2D7A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990600" y="4572000"/>
            <a:ext cx="5332413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:a16="http://schemas.microsoft.com/office/drawing/2014/main" id="{51870402-4B02-40B2-A47C-9CF92A947B1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fld id="{E962BFB8-A407-4F07-90B8-21C865A6C25D}" type="slidenum">
              <a:rPr lang="en-US" altLang="en-US" sz="1200" baseline="0">
                <a:solidFill>
                  <a:srgbClr val="000000"/>
                </a:solidFill>
              </a:rPr>
              <a:pPr/>
              <a:t>6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F87D69AC-D2CA-4263-A389-8C4F231AA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C1C18091-5EBC-4AF6-9C70-162A3854AFEE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990600" y="4572000"/>
            <a:ext cx="5332413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BE9AED17-8B20-41BA-AC33-EEE3D59DA46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fld id="{30A793F8-CCF6-49D8-8371-E57F0D452D51}" type="slidenum">
              <a:rPr lang="en-US" altLang="en-US" sz="1200" baseline="0">
                <a:solidFill>
                  <a:srgbClr val="000000"/>
                </a:solidFill>
              </a:rPr>
              <a:pPr/>
              <a:t>7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C4A672A7-74F8-444B-90E8-5F254353A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DB2AD024-6AB9-47C7-9694-D6AAA1076733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990600" y="4572000"/>
            <a:ext cx="5332413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B3550F0-D38E-402F-9FDD-3BDFAA88EF2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2B61D-171B-4B9E-83B5-B8FF33BC0C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55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AC630FC-B54F-4D03-851D-099CD3CC7D6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8148E-D981-4105-8415-537D04D85B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78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76200"/>
            <a:ext cx="1941512" cy="6169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5313" cy="6169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DFF13B-E186-4824-9C15-90F1513BE8A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68C58-29D9-4C6C-8C47-B6C5E11C0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64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7EFF66-12CE-42B3-A6EF-CBD2981EC86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9A7B0-31CD-40DF-94BE-35F8DC8C3F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89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F5FF87-CC5E-44CD-95E2-BDBC79272D6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C494B-B6F0-459E-B738-46CB2EFEC2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6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08413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95400"/>
            <a:ext cx="3808412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E15B8D-33E6-4E5F-BC97-49BC5DD8F3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1ADB4-54B7-4556-8DBB-5429D0CC44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51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D5037F2-38EC-41C1-A49A-D7BF77B69B6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BD56D-C5D6-48ED-B254-D27A9A5F13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73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1DA37D-F502-493D-A46A-264D208279B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6B8C-20BB-440B-9015-26230B72F9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26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64C1688-4229-4CC7-900D-E92B46019B1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45BDDA-1C3B-49AF-B0AB-EF9657F0F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97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B5FB3D-1F3F-4965-9FE7-7C0D54C4CAE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81D30-9908-449C-828A-098B313F7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66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CD214C-55CB-4C2F-8FD5-6870E38E4C0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C1A39-6181-4EEE-B864-846327614D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47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F577088C-E3E7-4B9D-972B-A349668BC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6922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3DCA6F7-D790-4483-8257-7B7423AC9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69225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C0618A1C-5A7F-4707-A915-25418FFA2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cs typeface="+mn-cs"/>
            </a:endParaRPr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4B148889-D1F7-4BB9-91FF-AF4E06F6F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cs typeface="+mn-cs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E46208-E852-4337-9E19-97092C5B58E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solidFill>
                  <a:srgbClr val="000000"/>
                </a:solidFill>
              </a:defRPr>
            </a:lvl1pPr>
          </a:lstStyle>
          <a:p>
            <a:fld id="{00CCAE86-7C94-41C6-9C6D-911B10693C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9pPr>
    </p:titleStyle>
    <p:bodyStyle>
      <a:lvl1pPr marL="339725" indent="-339725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>
            <a:extLst>
              <a:ext uri="{FF2B5EF4-FFF2-40B4-BE49-F238E27FC236}">
                <a16:creationId xmlns:a16="http://schemas.microsoft.com/office/drawing/2014/main" id="{E384E34A-5C72-4420-81C4-88BDFE63D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r"/>
            <a:fld id="{61C13776-1DB5-48EF-8DEA-F2EA1E66D11A}" type="slidenum">
              <a:rPr lang="en-US" altLang="en-US" sz="1400" baseline="0">
                <a:solidFill>
                  <a:srgbClr val="000000"/>
                </a:solidFill>
              </a:rPr>
              <a:pPr algn="r"/>
              <a:t>1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B6DC4B93-A368-47D4-B58E-A535976F9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Lecture 4</a:t>
            </a:r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9F88DF91-9DBC-4141-88A7-84B5AB945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spcBef>
                <a:spcPts val="700"/>
              </a:spcBef>
            </a:pPr>
            <a:r>
              <a:rPr lang="en-US" altLang="en-US" sz="2800" baseline="0" dirty="0">
                <a:solidFill>
                  <a:srgbClr val="000000"/>
                </a:solidFill>
              </a:rPr>
              <a:t>Redirecting standard I/O &amp; Pipes</a:t>
            </a:r>
          </a:p>
          <a:p>
            <a:pPr>
              <a:spcBef>
                <a:spcPts val="700"/>
              </a:spcBef>
            </a:pPr>
            <a:endParaRPr lang="en-US" altLang="en-US" sz="2800" baseline="0" dirty="0">
              <a:solidFill>
                <a:srgbClr val="000000"/>
              </a:solidFill>
            </a:endParaRPr>
          </a:p>
          <a:p>
            <a:pPr>
              <a:spcBef>
                <a:spcPts val="700"/>
              </a:spcBef>
            </a:pPr>
            <a:r>
              <a:rPr lang="en-US" altLang="en-US" sz="2800" baseline="0">
                <a:solidFill>
                  <a:srgbClr val="000000"/>
                </a:solidFill>
              </a:rPr>
              <a:t>COP 3353 </a:t>
            </a:r>
            <a:r>
              <a:rPr lang="en-US" altLang="en-US" sz="2800" baseline="0" dirty="0">
                <a:solidFill>
                  <a:srgbClr val="000000"/>
                </a:solidFill>
              </a:rPr>
              <a:t>Introduction to UNIX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4F3366CB-7F19-402D-833F-1346261B6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r"/>
            <a:fld id="{23C8708A-961F-492D-BB7A-A69831544FF2}" type="slidenum">
              <a:rPr lang="en-US" altLang="en-US" sz="1400" baseline="0">
                <a:solidFill>
                  <a:srgbClr val="000000"/>
                </a:solidFill>
              </a:rPr>
              <a:pPr algn="r"/>
              <a:t>2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DD2AFE89-9F0E-4AF7-91E1-FFC4D0C02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Standard input, output and error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ECA5CAE0-ABC5-4758-85DC-BFFFC2507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standard input (0: stdin)</a:t>
            </a:r>
            <a:r>
              <a:rPr lang="ar-SA" altLang="en-US" sz="2800" baseline="0">
                <a:solidFill>
                  <a:srgbClr val="000000"/>
                </a:solidFill>
              </a:rPr>
              <a:t>‏</a:t>
            </a:r>
            <a:endParaRPr lang="en-US" altLang="en-US" sz="2800" baseline="0">
              <a:solidFill>
                <a:srgbClr val="000000"/>
              </a:solidFill>
            </a:endParaRP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The default place where a process reads its input (usually the terminal keyboard)</a:t>
            </a:r>
            <a:r>
              <a:rPr lang="ar-SA" altLang="en-US" sz="2400" baseline="0">
                <a:solidFill>
                  <a:srgbClr val="000000"/>
                </a:solidFill>
              </a:rPr>
              <a:t>‏</a:t>
            </a:r>
            <a:endParaRPr lang="en-US" altLang="en-US" sz="2400" baseline="0">
              <a:solidFill>
                <a:srgbClr val="000000"/>
              </a:solidFill>
            </a:endParaRP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standard output (1: stdout)</a:t>
            </a:r>
            <a:r>
              <a:rPr lang="ar-SA" altLang="en-US" sz="2800" baseline="0">
                <a:solidFill>
                  <a:srgbClr val="000000"/>
                </a:solidFill>
              </a:rPr>
              <a:t>‏</a:t>
            </a:r>
            <a:endParaRPr lang="en-US" altLang="en-US" sz="2800" baseline="0">
              <a:solidFill>
                <a:srgbClr val="000000"/>
              </a:solidFill>
            </a:endParaRP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The default place where a process writes its output (typically the terminal display)</a:t>
            </a:r>
            <a:r>
              <a:rPr lang="ar-SA" altLang="en-US" sz="2400" baseline="0">
                <a:solidFill>
                  <a:srgbClr val="000000"/>
                </a:solidFill>
              </a:rPr>
              <a:t>‏</a:t>
            </a:r>
            <a:endParaRPr lang="en-US" altLang="en-US" sz="2400" baseline="0">
              <a:solidFill>
                <a:srgbClr val="000000"/>
              </a:solidFill>
            </a:endParaRP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standard error (2: stderr)</a:t>
            </a:r>
            <a:r>
              <a:rPr lang="ar-SA" altLang="en-US" sz="2800" baseline="0">
                <a:solidFill>
                  <a:srgbClr val="000000"/>
                </a:solidFill>
              </a:rPr>
              <a:t>‏</a:t>
            </a:r>
            <a:endParaRPr lang="en-US" altLang="en-US" sz="2800" baseline="0">
              <a:solidFill>
                <a:srgbClr val="000000"/>
              </a:solidFill>
            </a:endParaRP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the default place where a process can send its error messages (typically the terminal display)</a:t>
            </a:r>
            <a:r>
              <a:rPr lang="ar-SA" altLang="en-US" sz="2400" baseline="0">
                <a:solidFill>
                  <a:srgbClr val="000000"/>
                </a:solidFill>
              </a:rPr>
              <a:t>‏</a:t>
            </a:r>
            <a:endParaRPr lang="en-US" altLang="en-US" sz="2400" baseline="0">
              <a:solidFill>
                <a:srgbClr val="000000"/>
              </a:solidFill>
            </a:endParaRPr>
          </a:p>
          <a:p>
            <a:pPr algn="l">
              <a:spcBef>
                <a:spcPts val="700"/>
              </a:spcBef>
            </a:pPr>
            <a:endParaRPr lang="en-US" altLang="en-US" sz="24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4D3F7549-B27E-410A-A10A-EF59EFC55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r"/>
            <a:fld id="{6C5BF7AC-A2AB-437C-A2F1-E8EA154003CD}" type="slidenum">
              <a:rPr lang="en-US" altLang="en-US" sz="1400" baseline="0">
                <a:solidFill>
                  <a:srgbClr val="000000"/>
                </a:solidFill>
              </a:rPr>
              <a:pPr algn="r"/>
              <a:t>3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988523A-D2C3-44AF-81E9-1C867441D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Redirecting standard I/O</a:t>
            </a:r>
          </a:p>
        </p:txBody>
      </p:sp>
      <p:sp>
        <p:nvSpPr>
          <p:cNvPr id="4100" name="Text Box 3">
            <a:extLst>
              <a:ext uri="{FF2B5EF4-FFF2-40B4-BE49-F238E27FC236}">
                <a16:creationId xmlns:a16="http://schemas.microsoft.com/office/drawing/2014/main" id="{F6793E68-B783-481A-B45C-D222DA88D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143000"/>
            <a:ext cx="777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Standard input and output can be redirected providing a great deal of flexibility in combining programs and unix tools</a:t>
            </a:r>
          </a:p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Can redirect standard input from a file using &lt;</a:t>
            </a:r>
          </a:p>
          <a:p>
            <a:pPr lvl="1" algn="l">
              <a:spcBef>
                <a:spcPts val="500"/>
              </a:spcBef>
              <a:buFont typeface="Courier New" panose="02070309020205020404" pitchFamily="49" charset="0"/>
              <a:buNone/>
            </a:pPr>
            <a:r>
              <a:rPr lang="en-US" altLang="en-US" sz="2000" baseline="0">
                <a:solidFill>
                  <a:srgbClr val="000000"/>
                </a:solidFill>
                <a:latin typeface="Courier New" panose="02070309020205020404" pitchFamily="49" charset="0"/>
              </a:rPr>
              <a:t>a.out &lt; input12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any use of stdin will instead use input12 in this example</a:t>
            </a:r>
          </a:p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Can redirect standard output to a file using &gt;</a:t>
            </a:r>
          </a:p>
          <a:p>
            <a:pPr lvl="1" algn="l">
              <a:spcBef>
                <a:spcPts val="500"/>
              </a:spcBef>
              <a:buFont typeface="Courier New" panose="02070309020205020404" pitchFamily="49" charset="0"/>
              <a:buNone/>
            </a:pPr>
            <a:r>
              <a:rPr lang="en-US" altLang="en-US" sz="2000" baseline="0">
                <a:solidFill>
                  <a:srgbClr val="000000"/>
                </a:solidFill>
                <a:latin typeface="Courier New" panose="02070309020205020404" pitchFamily="49" charset="0"/>
              </a:rPr>
              <a:t>testprog1 &gt; testout1</a:t>
            </a:r>
          </a:p>
          <a:p>
            <a:pPr lvl="1" algn="l">
              <a:spcBef>
                <a:spcPts val="500"/>
              </a:spcBef>
              <a:buFont typeface="Courier New" panose="02070309020205020404" pitchFamily="49" charset="0"/>
              <a:buNone/>
            </a:pPr>
            <a:r>
              <a:rPr lang="en-US" altLang="en-US" sz="2000" baseline="0">
                <a:solidFill>
                  <a:srgbClr val="000000"/>
                </a:solidFill>
                <a:latin typeface="Courier New" panose="02070309020205020404" pitchFamily="49" charset="0"/>
              </a:rPr>
              <a:t>cal &gt; todaycal</a:t>
            </a:r>
          </a:p>
          <a:p>
            <a:pPr lvl="1" algn="l">
              <a:spcBef>
                <a:spcPts val="500"/>
              </a:spcBef>
              <a:buFont typeface="Courier New" panose="02070309020205020404" pitchFamily="49" charset="0"/>
              <a:buNone/>
            </a:pPr>
            <a:r>
              <a:rPr lang="en-US" altLang="en-US" sz="2000" baseline="0">
                <a:solidFill>
                  <a:srgbClr val="000000"/>
                </a:solidFill>
                <a:latin typeface="Courier New" panose="02070309020205020404" pitchFamily="49" charset="0"/>
              </a:rPr>
              <a:t>a.out &lt; input12 &gt; testout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the stdout of a.out is directed to file testout1 in this example</a:t>
            </a:r>
          </a:p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Can also redirect stderr and / or stdout at the same time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D10DC4FE-E79C-4CF3-90AF-D774207BB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r"/>
            <a:fld id="{1CB27654-8C38-4452-8D78-51A919070B1B}" type="slidenum">
              <a:rPr lang="en-US" altLang="en-US" sz="1400" baseline="0">
                <a:solidFill>
                  <a:srgbClr val="000000"/>
                </a:solidFill>
              </a:rPr>
              <a:pPr algn="r"/>
              <a:t>4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5FCCD804-2337-419B-8FC3-0ED7C7C4D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Appending to a file</a:t>
            </a:r>
          </a:p>
        </p:txBody>
      </p:sp>
      <p:sp>
        <p:nvSpPr>
          <p:cNvPr id="5124" name="Text Box 3">
            <a:extLst>
              <a:ext uri="{FF2B5EF4-FFF2-40B4-BE49-F238E27FC236}">
                <a16:creationId xmlns:a16="http://schemas.microsoft.com/office/drawing/2014/main" id="{73AA6EA3-8152-464D-A234-B2BCDCF46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The &gt;&gt; operator </a:t>
            </a:r>
            <a:r>
              <a:rPr lang="en-US" altLang="en-US" sz="2800" i="1" baseline="0">
                <a:solidFill>
                  <a:srgbClr val="000000"/>
                </a:solidFill>
              </a:rPr>
              <a:t>appends</a:t>
            </a:r>
            <a:r>
              <a:rPr lang="en-US" altLang="en-US" sz="2800" baseline="0">
                <a:solidFill>
                  <a:srgbClr val="000000"/>
                </a:solidFill>
              </a:rPr>
              <a:t> to a file rather than redirecting the output to a file</a:t>
            </a:r>
          </a:p>
          <a:p>
            <a:pPr lvl="1" algn="l">
              <a:spcBef>
                <a:spcPts val="600"/>
              </a:spcBef>
            </a:pPr>
            <a:r>
              <a:rPr lang="en-US" altLang="en-US" sz="2400" baseline="0">
                <a:solidFill>
                  <a:srgbClr val="000000"/>
                </a:solidFill>
              </a:rPr>
              <a:t>cat textinfo &gt;assign4</a:t>
            </a:r>
          </a:p>
          <a:p>
            <a:pPr lvl="1" algn="l">
              <a:spcBef>
                <a:spcPts val="600"/>
              </a:spcBef>
            </a:pPr>
            <a:r>
              <a:rPr lang="en-US" altLang="en-US" sz="2400" baseline="0">
                <a:solidFill>
                  <a:srgbClr val="000000"/>
                </a:solidFill>
              </a:rPr>
              <a:t>prog1.exe &gt;&gt;assign4</a:t>
            </a:r>
          </a:p>
          <a:p>
            <a:pPr lvl="1" algn="l">
              <a:spcBef>
                <a:spcPts val="600"/>
              </a:spcBef>
            </a:pPr>
            <a:r>
              <a:rPr lang="en-US" altLang="en-US" sz="2400" baseline="0">
                <a:solidFill>
                  <a:srgbClr val="000000"/>
                </a:solidFill>
              </a:rPr>
              <a:t>prog2.exe &gt;&gt;assign4</a:t>
            </a:r>
          </a:p>
          <a:p>
            <a:pPr lvl="1" algn="l">
              <a:spcBef>
                <a:spcPts val="600"/>
              </a:spcBef>
            </a:pPr>
            <a:r>
              <a:rPr lang="en-US" altLang="en-US" sz="2400" baseline="0">
                <a:solidFill>
                  <a:srgbClr val="000000"/>
                </a:solidFill>
              </a:rPr>
              <a:t>cat endinfo &gt;&gt;assign4</a:t>
            </a:r>
          </a:p>
          <a:p>
            <a:pPr lvl="1" algn="l">
              <a:spcBef>
                <a:spcPts val="600"/>
              </a:spcBef>
            </a:pPr>
            <a:endParaRPr lang="en-US" altLang="en-US" sz="24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A3E6E2BE-A0F8-4CCD-8D69-8FC706C43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r"/>
            <a:fld id="{4456938B-88AB-4AAB-BE70-0B99BC5B1BA2}" type="slidenum">
              <a:rPr lang="en-US" altLang="en-US" sz="1400" baseline="0">
                <a:solidFill>
                  <a:srgbClr val="000000"/>
                </a:solidFill>
              </a:rPr>
              <a:pPr algn="r"/>
              <a:t>5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D9535424-C978-498F-999A-DFF8F5EC0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Pipes</a:t>
            </a:r>
          </a:p>
        </p:txBody>
      </p:sp>
      <p:sp>
        <p:nvSpPr>
          <p:cNvPr id="6148" name="Text Box 3">
            <a:extLst>
              <a:ext uri="{FF2B5EF4-FFF2-40B4-BE49-F238E27FC236}">
                <a16:creationId xmlns:a16="http://schemas.microsoft.com/office/drawing/2014/main" id="{54478B72-C68E-48D5-B797-B71BBE62C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Pipes allow the standard output of one program to be used as the standard input of another program</a:t>
            </a:r>
          </a:p>
          <a:p>
            <a:pPr algn="l"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The pipe operator ‘|’ takes the input from the command on the left and feeds it as standard input to the command at the right of the pipe</a:t>
            </a:r>
          </a:p>
          <a:p>
            <a:pPr algn="l"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Examples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Courier New" panose="02070309020205020404" pitchFamily="49" charset="0"/>
              <a:buNone/>
            </a:pPr>
            <a:r>
              <a:rPr lang="en-US" altLang="en-US" sz="2400" baseline="0">
                <a:solidFill>
                  <a:srgbClr val="000000"/>
                </a:solidFill>
                <a:latin typeface="Courier New" panose="02070309020205020404" pitchFamily="49" charset="0"/>
              </a:rPr>
              <a:t>ls | sort -r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Courier New" panose="02070309020205020404" pitchFamily="49" charset="0"/>
              <a:buNone/>
            </a:pPr>
            <a:r>
              <a:rPr lang="en-US" altLang="en-US" sz="2400" baseline="0">
                <a:solidFill>
                  <a:srgbClr val="000000"/>
                </a:solidFill>
                <a:latin typeface="Courier New" panose="02070309020205020404" pitchFamily="49" charset="0"/>
              </a:rPr>
              <a:t>prog1.exe &lt; input.dat | prog2.exe | prog3.exe &gt;output.dat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Courier New" panose="02070309020205020404" pitchFamily="49" charset="0"/>
              <a:buNone/>
            </a:pPr>
            <a:r>
              <a:rPr lang="en-US" altLang="en-US" sz="2400" baseline="0">
                <a:solidFill>
                  <a:srgbClr val="000000"/>
                </a:solidFill>
                <a:latin typeface="Courier New" panose="02070309020205020404" pitchFamily="49" charset="0"/>
              </a:rPr>
              <a:t>ls -l | cut -c 38-80</a:t>
            </a:r>
          </a:p>
          <a:p>
            <a:pPr algn="l"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Pipes are more efficient as compared to using intermediate files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B0C0D4F7-DF38-41C7-AEF2-075A74B28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r"/>
            <a:fld id="{BFE6975D-C6AD-4DC9-8834-52F8CAC89B25}" type="slidenum">
              <a:rPr lang="en-US" altLang="en-US" sz="1400" baseline="0">
                <a:solidFill>
                  <a:srgbClr val="000000"/>
                </a:solidFill>
              </a:rPr>
              <a:pPr algn="r"/>
              <a:t>6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AE006C78-7AEE-44F9-9E40-523DDC80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Another Example</a:t>
            </a:r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259CF81C-F53B-4B87-83AE-B4B3D7318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l">
              <a:spcBef>
                <a:spcPts val="700"/>
              </a:spcBef>
              <a:buFont typeface="Courier New" panose="02070309020205020404" pitchFamily="49" charset="0"/>
              <a:buNone/>
            </a:pPr>
            <a:r>
              <a:rPr lang="en-US" altLang="en-US" sz="2800" baseline="0">
                <a:solidFill>
                  <a:srgbClr val="000000"/>
                </a:solidFill>
                <a:latin typeface="Courier New" panose="02070309020205020404" pitchFamily="49" charset="0"/>
              </a:rPr>
              <a:t>du -sc * | sort -n | tail </a:t>
            </a:r>
            <a:br>
              <a:rPr lang="en-US" altLang="en-US" sz="2800" baseline="0">
                <a:solidFill>
                  <a:srgbClr val="000000"/>
                </a:solidFill>
                <a:latin typeface="Courier New" panose="02070309020205020404" pitchFamily="49" charset="0"/>
              </a:rPr>
            </a:br>
            <a:endParaRPr lang="en-US" altLang="en-US" sz="2800" baseline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The </a:t>
            </a:r>
            <a:r>
              <a:rPr lang="en-US" altLang="en-US" sz="2800" i="1" baseline="0">
                <a:solidFill>
                  <a:srgbClr val="000000"/>
                </a:solidFill>
              </a:rPr>
              <a:t>du</a:t>
            </a:r>
            <a:r>
              <a:rPr lang="en-US" altLang="en-US" sz="2800" baseline="0">
                <a:solidFill>
                  <a:srgbClr val="000000"/>
                </a:solidFill>
              </a:rPr>
              <a:t> command is for disk usage (default is in blocks of 512 bytes).  The s and c flags are for summarize and give a grand total respectively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the </a:t>
            </a:r>
            <a:r>
              <a:rPr lang="en-US" altLang="en-US" sz="2800" i="1" baseline="0">
                <a:solidFill>
                  <a:srgbClr val="000000"/>
                </a:solidFill>
              </a:rPr>
              <a:t>sort</a:t>
            </a:r>
            <a:r>
              <a:rPr lang="en-US" altLang="en-US" sz="2800" baseline="0">
                <a:solidFill>
                  <a:srgbClr val="000000"/>
                </a:solidFill>
              </a:rPr>
              <a:t> -n command will sort by numeric value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i="1" baseline="0">
                <a:solidFill>
                  <a:srgbClr val="000000"/>
                </a:solidFill>
              </a:rPr>
              <a:t>head</a:t>
            </a:r>
            <a:r>
              <a:rPr lang="en-US" altLang="en-US" sz="2800" baseline="0">
                <a:solidFill>
                  <a:srgbClr val="000000"/>
                </a:solidFill>
              </a:rPr>
              <a:t> and </a:t>
            </a:r>
            <a:r>
              <a:rPr lang="en-US" altLang="en-US" sz="2800" i="1" baseline="0">
                <a:solidFill>
                  <a:srgbClr val="000000"/>
                </a:solidFill>
              </a:rPr>
              <a:t>tail</a:t>
            </a:r>
            <a:r>
              <a:rPr lang="en-US" altLang="en-US" sz="2800" baseline="0">
                <a:solidFill>
                  <a:srgbClr val="000000"/>
                </a:solidFill>
              </a:rPr>
              <a:t> commands print out a few lines at the head or tail of the file respectively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http://learnlinux.tsf.org.za/courses/build/shell-scripting/ch01s04.html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C01B5B64-859B-4E15-ACFD-0130EDAC6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r"/>
            <a:fld id="{73749C65-4F16-467A-A86B-55B6EB478507}" type="slidenum">
              <a:rPr lang="en-US" altLang="en-US" sz="1400" baseline="0">
                <a:solidFill>
                  <a:srgbClr val="000000"/>
                </a:solidFill>
              </a:rPr>
              <a:pPr algn="r"/>
              <a:t>7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A3D735E-3F13-4688-ABCA-02CA69B2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Separating commands</a:t>
            </a:r>
          </a:p>
        </p:txBody>
      </p:sp>
      <p:sp>
        <p:nvSpPr>
          <p:cNvPr id="8196" name="Text Box 3">
            <a:extLst>
              <a:ext uri="{FF2B5EF4-FFF2-40B4-BE49-F238E27FC236}">
                <a16:creationId xmlns:a16="http://schemas.microsoft.com/office/drawing/2014/main" id="{839E3B0E-8EE3-4850-A359-C725DFF0C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cs typeface="DejaVu Sans" charset="0"/>
              </a:defRPr>
            </a:lvl9pPr>
          </a:lstStyle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Multiple instructions on one line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separate instructions by ‘;’</a:t>
            </a:r>
          </a:p>
          <a:p>
            <a:pPr lvl="1" algn="l">
              <a:spcBef>
                <a:spcPts val="600"/>
              </a:spcBef>
              <a:buFont typeface="Courier New" panose="02070309020205020404" pitchFamily="49" charset="0"/>
              <a:buNone/>
            </a:pPr>
            <a:r>
              <a:rPr lang="en-US" altLang="en-US" sz="2400" baseline="0">
                <a:solidFill>
                  <a:srgbClr val="000000"/>
                </a:solidFill>
                <a:latin typeface="Courier New" panose="02070309020205020404" pitchFamily="49" charset="0"/>
              </a:rPr>
              <a:t>ls -l; cal; date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Suppose you need to continue a command to the next line - use the ‘\’ to do so and then continue your command on the next line</a:t>
            </a:r>
          </a:p>
          <a:p>
            <a:pPr lvl="1" algn="l">
              <a:spcBef>
                <a:spcPts val="600"/>
              </a:spcBef>
              <a:buFont typeface="Courier New" panose="02070309020205020404" pitchFamily="49" charset="0"/>
              <a:buNone/>
            </a:pPr>
            <a:r>
              <a:rPr lang="en-US" altLang="en-US" sz="2400" baseline="0">
                <a:solidFill>
                  <a:srgbClr val="000000"/>
                </a:solidFill>
                <a:latin typeface="Courier New" panose="02070309020205020404" pitchFamily="49" charset="0"/>
              </a:rPr>
              <a:t>cat filename | sort \</a:t>
            </a:r>
          </a:p>
          <a:p>
            <a:pPr lvl="1" algn="l">
              <a:spcBef>
                <a:spcPts val="600"/>
              </a:spcBef>
              <a:buFont typeface="Courier New" panose="02070309020205020404" pitchFamily="49" charset="0"/>
              <a:buNone/>
            </a:pPr>
            <a:r>
              <a:rPr lang="en-US" altLang="en-US" sz="2400" baseline="0">
                <a:solidFill>
                  <a:srgbClr val="000000"/>
                </a:solidFill>
                <a:latin typeface="Courier New" panose="02070309020205020404" pitchFamily="49" charset="0"/>
              </a:rPr>
              <a:t>| wc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2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2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474</Words>
  <Application>Microsoft Office PowerPoint</Application>
  <PresentationFormat>On-screen Show (4:3)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DejaVu Sans</vt:lpstr>
      <vt:lpstr>Arial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COP3344</dc:title>
  <dc:creator>sudhir aggarwal</dc:creator>
  <cp:lastModifiedBy>Robert Myers</cp:lastModifiedBy>
  <cp:revision>3</cp:revision>
  <dcterms:modified xsi:type="dcterms:W3CDTF">2021-09-22T15:07:46Z</dcterms:modified>
</cp:coreProperties>
</file>