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47" r:id="rId2"/>
    <p:sldId id="348" r:id="rId3"/>
    <p:sldId id="349" r:id="rId4"/>
    <p:sldId id="350" r:id="rId5"/>
    <p:sldId id="351" r:id="rId6"/>
    <p:sldId id="352" r:id="rId7"/>
    <p:sldId id="353" r:id="rId8"/>
    <p:sldId id="355" r:id="rId9"/>
    <p:sldId id="354" r:id="rId10"/>
    <p:sldId id="356" r:id="rId11"/>
    <p:sldId id="357" r:id="rId12"/>
    <p:sldId id="358" r:id="rId13"/>
    <p:sldId id="359" r:id="rId14"/>
    <p:sldId id="360" r:id="rId15"/>
    <p:sldId id="361" r:id="rId16"/>
    <p:sldId id="362" r:id="rId17"/>
    <p:sldId id="363" r:id="rId18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 baseline="300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57" autoAdjust="0"/>
    <p:restoredTop sz="82281" autoAdjust="0"/>
  </p:normalViewPr>
  <p:slideViewPr>
    <p:cSldViewPr>
      <p:cViewPr varScale="1">
        <p:scale>
          <a:sx n="86" d="100"/>
          <a:sy n="86" d="100"/>
        </p:scale>
        <p:origin x="186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aseline="0"/>
            </a:lvl1pPr>
          </a:lstStyle>
          <a:p>
            <a:pPr>
              <a:defRPr/>
            </a:pPr>
            <a:fld id="{D9E08F91-ECA6-483B-A834-8E40A7D4E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l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l">
              <a:defRPr sz="12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 baseline="0"/>
            </a:lvl1pPr>
          </a:lstStyle>
          <a:p>
            <a:pPr>
              <a:defRPr/>
            </a:pPr>
            <a:fld id="{FF1F2022-15E7-4E46-A861-48395DE73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F4F60-3404-4274-ACDC-71309A7C8AE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A032B-1FAF-4AAB-8F3D-BDE92A9E3E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217719-90DB-47FA-8897-93BFC0137CC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7CF124-76D3-40DB-9D63-2440453D871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D8A667-6F72-4186-8BC1-E21A724C7E9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3C5ACC-FB2A-460C-AA0F-F785F97C42C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BF271F-219D-43F6-819A-31C70973CC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81E1F-DD93-46C0-A050-FF08346FBCE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4F6DB3-D415-4441-9013-F22E4B78FF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F9F59-F67D-42D6-AE1C-C8000BE4E5E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B364D7-E493-4330-B781-BA3DF9299AF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E6F747-A2E1-4D42-8EEB-4FD68B3BDB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5B24C0-6B21-4B3B-B37E-F5ABB182DC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CC67D-0EFE-483D-BDB8-62E5182A2ED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97E694-FA05-4577-B824-31F65A0E3BD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6F1EA-ABF9-4890-AD00-530DFC7FAF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654A6-9E2D-4D67-8902-83B15003107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60CC-E6E4-4550-BDD3-1F5106AB8F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10E2-E113-493E-9C9C-FC16294ED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"/>
            <a:ext cx="19431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"/>
            <a:ext cx="56769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AEB71-C74E-4F30-83C0-1A8A707E7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02C8C-0E82-4D21-92FC-1C3BAAFE4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B758E-C6D6-462A-9C88-3D96F6613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A822B-E379-40AA-8494-6C752A10E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534B7-B9D3-410B-9973-18CDFFC4C5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32853-348D-4F38-BEE6-4474B9F3FA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675B1-8A30-4ADD-9DF2-5C70393F3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6D0766-DDAB-4ECE-A33E-BC21AD48A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9F42-C28F-4158-B938-E984CAF70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/>
            </a:lvl1pPr>
          </a:lstStyle>
          <a:p>
            <a:pPr>
              <a:defRPr/>
            </a:pPr>
            <a:fld id="{DEF4C5FF-C9B3-4CFD-A17E-667D38441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colostate.edu/helpdocs/vi.html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fsu.edu/~myers/cop3353/vi_cheat_sheet.pdf" TargetMode="External"/><Relationship Id="rId4" Type="http://schemas.openxmlformats.org/officeDocument/2006/relationships/hyperlink" Target="http://www.cs.fsu.edu/~myers/cop3353/virefcard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0BFE3A-97BF-49D9-A191-3636CE877F3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3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/>
              <a:t>More on editors: emacs and vi</a:t>
            </a:r>
          </a:p>
          <a:p>
            <a:pPr algn="ctr">
              <a:buFontTx/>
              <a:buNone/>
            </a:pPr>
            <a:endParaRPr lang="en-US" dirty="0"/>
          </a:p>
          <a:p>
            <a:pPr algn="ctr">
              <a:buFontTx/>
              <a:buNone/>
            </a:pPr>
            <a:r>
              <a:rPr lang="en-US" dirty="0"/>
              <a:t>COP 3353 Introduction to UNIX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27C1C4-1263-41BE-9FED-E8BC3433D8B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14329" name="Group 249"/>
          <p:cNvGraphicFramePr>
            <a:graphicFrameLocks noGrp="1"/>
          </p:cNvGraphicFramePr>
          <p:nvPr/>
        </p:nvGraphicFramePr>
        <p:xfrm>
          <a:off x="2133600" y="1447800"/>
          <a:ext cx="5375275" cy="5029200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Keys pressed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Effect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left one character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 or &lt;Space&gt;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right one character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up one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 or &lt;Enter&gt;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down one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left one word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right one word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(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of sentence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 of sentence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{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of paragraph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06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}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 of paragraph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1305" name="Rectangle 2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Moving the cursor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008850-85C9-4E7D-AB3A-4BADC031A6D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15169" name="Group 65"/>
          <p:cNvGraphicFramePr>
            <a:graphicFrameLocks noGrp="1"/>
          </p:cNvGraphicFramePr>
          <p:nvPr/>
        </p:nvGraphicFramePr>
        <p:xfrm>
          <a:off x="1981200" y="1524000"/>
          <a:ext cx="5375275" cy="4567238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96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Keys pressed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Effect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1G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top of file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line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end of file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&lt;Ctrl&gt;W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first character of insertion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&lt;Ctrl&gt;U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up ½ screen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&lt;Ctrl&gt;D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down ½ screen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&lt;Ctrl&gt;B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up one screen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35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&lt;Ctrl&gt;F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down one screen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2323" name="Rectangle 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Moving the cursor continued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CD24C-425B-4E8F-93BA-C19D03EA9031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818266" name="Group 90"/>
          <p:cNvGraphicFramePr>
            <a:graphicFrameLocks noGrp="1"/>
          </p:cNvGraphicFramePr>
          <p:nvPr/>
        </p:nvGraphicFramePr>
        <p:xfrm>
          <a:off x="1512888" y="1989138"/>
          <a:ext cx="6118225" cy="3200400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Keys pressed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Text inserted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after the cursor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after last character on the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before the cursor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before first character on the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 line below current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open line above current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41" name="Rectangle 9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 - inserting text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FF1201-F3DA-469A-8029-CCD57A3CAE4D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20350" name="Group 126"/>
          <p:cNvGraphicFramePr>
            <a:graphicFrameLocks noGrp="1"/>
          </p:cNvGraphicFramePr>
          <p:nvPr/>
        </p:nvGraphicFramePr>
        <p:xfrm>
          <a:off x="914400" y="1676400"/>
          <a:ext cx="7212013" cy="4572000"/>
        </p:xfrm>
        <a:graphic>
          <a:graphicData uri="http://schemas.openxmlformats.org/drawingml/2006/table">
            <a:tbl>
              <a:tblPr/>
              <a:tblGrid>
                <a:gridCol w="1962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98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Keys pressed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Text changed or replaced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3cw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three words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cc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5cc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five lines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character only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character and those to its right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character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~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switch between lowercase and uppercase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374" name="Rectangle 1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 - changing and replacing text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CF0925-785D-4A2E-BE86-E734DE81D046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22481" name="Group 209"/>
          <p:cNvGraphicFramePr>
            <a:graphicFrameLocks noGrp="1"/>
          </p:cNvGraphicFramePr>
          <p:nvPr/>
        </p:nvGraphicFramePr>
        <p:xfrm>
          <a:off x="1219200" y="990600"/>
          <a:ext cx="7315200" cy="5486400"/>
        </p:xfrm>
        <a:graphic>
          <a:graphicData uri="http://schemas.openxmlformats.org/drawingml/2006/table">
            <a:tbl>
              <a:tblPr/>
              <a:tblGrid>
                <a:gridCol w="2670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5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Keys pressed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Text deleted 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character under cursor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12x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 characters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character to left of cursor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3dw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three words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d0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beginning of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d$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end of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current line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5dd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five lines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d{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beginning of paragraph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d}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end of paragraph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:1,. 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beginning of file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:.,$ 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 end of file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97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:1,$ 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whole file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15413" name="Rectangle 208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/>
              <a:t>vi - deleting text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E30DD5-95F5-4E5E-A1F8-D65B930BA9F1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24625" name="Group 305"/>
          <p:cNvGraphicFramePr>
            <a:graphicFrameLocks noGrp="1"/>
          </p:cNvGraphicFramePr>
          <p:nvPr/>
        </p:nvGraphicFramePr>
        <p:xfrm>
          <a:off x="304800" y="1143000"/>
          <a:ext cx="8305800" cy="5553396"/>
        </p:xfrm>
        <a:graphic>
          <a:graphicData uri="http://schemas.openxmlformats.org/drawingml/2006/table">
            <a:tbl>
              <a:tblPr/>
              <a:tblGrid>
                <a:gridCol w="998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7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Search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Finds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/and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occurrence of ``and'', for example, ``and'', ``stand'', ``grand''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?and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previous occurrence of ``and''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/^The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line that starts with ``The'', for example, ``The'', ``Then'', ``There''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/^The\&gt;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line that starts with the word ``The''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/end$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line that ends with ``end''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/[bB]ox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occurrence of ``box'' or ``Box''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repeat the most recent search, in the same direction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658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repeat the most recent search, in the opposite direction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419" name="Rectangle 30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914400"/>
          </a:xfrm>
        </p:spPr>
        <p:txBody>
          <a:bodyPr/>
          <a:lstStyle/>
          <a:p>
            <a:r>
              <a:rPr lang="en-US"/>
              <a:t>vi - searching for text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300688-4026-4C15-A1BA-42F3FA3B9EC0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826447" name="Group 7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098051"/>
              </p:ext>
            </p:extLst>
          </p:nvPr>
        </p:nvGraphicFramePr>
        <p:xfrm>
          <a:off x="228600" y="1295400"/>
          <a:ext cx="8686800" cy="5256252"/>
        </p:xfrm>
        <a:graphic>
          <a:graphicData uri="http://schemas.openxmlformats.org/drawingml/2006/table">
            <a:tbl>
              <a:tblPr/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9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1648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Command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734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:s/pear/peach/g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replace all occurrences of ``pear'' with ``peach'' on current line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4349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:/orange/s//lemon/g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change all occurrences of ``orange'' into ``lemon'' on next line containing ``orange''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345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:.,$^&lt;file/directory/g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replace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words starting (note word anchor ^&lt;) with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``file'' by ``directory'' on every line from current line onward, for example, ``filename'' becomes ``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directoryname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87434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:g/one/s//1/g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replace every occurrence of ``one'' with 1, for example, ``oneself'' becomes ``1self'', ``someone'' becomes ``some1''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31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 - searching and replacing text (examples)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few helpful vi links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vi commands</a:t>
            </a:r>
          </a:p>
          <a:p>
            <a:pPr lvl="1"/>
            <a:r>
              <a:rPr lang="en-US" dirty="0">
                <a:hlinkClick r:id="rId3"/>
              </a:rPr>
              <a:t>https://www.cs.colostate.edu/helpdocs/vi.html</a:t>
            </a:r>
            <a:endParaRPr lang="en-US" dirty="0"/>
          </a:p>
          <a:p>
            <a:r>
              <a:rPr lang="en-US" dirty="0"/>
              <a:t>vi Reference Card</a:t>
            </a:r>
          </a:p>
          <a:p>
            <a:pPr lvl="1"/>
            <a:r>
              <a:rPr lang="en-US" dirty="0">
                <a:hlinkClick r:id="rId4"/>
              </a:rPr>
              <a:t>http://www.cs.fsu.edu/~myers/cop3353/virefcard.pdf</a:t>
            </a:r>
            <a:endParaRPr lang="en-US" dirty="0"/>
          </a:p>
          <a:p>
            <a:r>
              <a:rPr lang="en-US" dirty="0"/>
              <a:t>vi Cheat Sheet</a:t>
            </a:r>
          </a:p>
          <a:p>
            <a:pPr lvl="1"/>
            <a:r>
              <a:rPr lang="en-US" dirty="0">
                <a:hlinkClick r:id="rId5"/>
              </a:rPr>
              <a:t>http://www.cs.fsu.edu/~myers/cop3353/vi_cheat_sheet.pdf</a:t>
            </a:r>
            <a:endParaRPr lang="en-US" dirty="0"/>
          </a:p>
          <a:p>
            <a:endParaRPr 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5CAF1C-5829-493F-8FBF-7BDA93F9DF8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A1D2F1-41EC-464D-A156-08DE76D0305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emacs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486400"/>
          </a:xfrm>
        </p:spPr>
        <p:txBody>
          <a:bodyPr/>
          <a:lstStyle/>
          <a:p>
            <a:r>
              <a:rPr lang="en-US" sz="2000" dirty="0"/>
              <a:t>In order to use emacs with graphics via the secure shell, you need to do the following:</a:t>
            </a:r>
          </a:p>
          <a:p>
            <a:pPr lvl="1"/>
            <a:r>
              <a:rPr lang="en-US" sz="2000" dirty="0"/>
              <a:t>Download and run the program X-Win32 (or another X Windows server program)</a:t>
            </a:r>
          </a:p>
          <a:p>
            <a:pPr lvl="1"/>
            <a:r>
              <a:rPr lang="en-US" sz="2000" dirty="0"/>
              <a:t>Edit profile so that TunnelX11 connections is enabled (Tunneling)</a:t>
            </a:r>
          </a:p>
          <a:p>
            <a:r>
              <a:rPr lang="en-US" sz="2000" dirty="0"/>
              <a:t>The command "emacs" will start the "emacs" text editor in "scratch" mode, with an empty buffer</a:t>
            </a:r>
          </a:p>
          <a:p>
            <a:pPr lvl="1"/>
            <a:r>
              <a:rPr lang="en-US" sz="1600" dirty="0">
                <a:latin typeface="Courier New" pitchFamily="49" charset="0"/>
              </a:rPr>
              <a:t>emacs    </a:t>
            </a:r>
            <a:r>
              <a:rPr lang="en-US" sz="1600" b="1" dirty="0">
                <a:latin typeface="Courier New" pitchFamily="49" charset="0"/>
              </a:rPr>
              <a:t>(avoid this)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2000" dirty="0"/>
              <a:t>"Scratch" mode is a pain to use, will not warn you about saving your work, and will cause various other grief</a:t>
            </a:r>
          </a:p>
          <a:p>
            <a:r>
              <a:rPr lang="en-US" sz="2000" dirty="0"/>
              <a:t>Specifying a file name will have "emacs" open that file (or start a new file).</a:t>
            </a:r>
          </a:p>
          <a:p>
            <a:pPr lvl="1"/>
            <a:r>
              <a:rPr lang="en-US" sz="1600" dirty="0">
                <a:latin typeface="Courier New" pitchFamily="49" charset="0"/>
              </a:rPr>
              <a:t>emacs &lt;filename&gt;</a:t>
            </a:r>
          </a:p>
          <a:p>
            <a:r>
              <a:rPr lang="en-US" sz="2000" dirty="0"/>
              <a:t> Specifying the flag –</a:t>
            </a:r>
            <a:r>
              <a:rPr lang="en-US" sz="2000" dirty="0" err="1"/>
              <a:t>nw</a:t>
            </a:r>
            <a:r>
              <a:rPr lang="en-US" sz="2000" dirty="0"/>
              <a:t> (no windows) will make emacs open in the </a:t>
            </a:r>
            <a:r>
              <a:rPr lang="en-US" sz="2000" dirty="0" err="1"/>
              <a:t>unix</a:t>
            </a:r>
            <a:r>
              <a:rPr lang="en-US" sz="2000" dirty="0"/>
              <a:t> shell without trying to tunnel graphics</a:t>
            </a:r>
          </a:p>
          <a:p>
            <a:pPr lvl="1"/>
            <a:r>
              <a:rPr lang="en-US" sz="1600" dirty="0">
                <a:latin typeface="Courier New" pitchFamily="49" charset="0"/>
              </a:rPr>
              <a:t>emacs –</a:t>
            </a:r>
            <a:r>
              <a:rPr lang="en-US" sz="1600" dirty="0" err="1">
                <a:latin typeface="Courier New" pitchFamily="49" charset="0"/>
              </a:rPr>
              <a:t>nw</a:t>
            </a:r>
            <a:r>
              <a:rPr lang="en-US" sz="1600" dirty="0">
                <a:latin typeface="Courier New" pitchFamily="49" charset="0"/>
              </a:rPr>
              <a:t> &lt;</a:t>
            </a:r>
            <a:r>
              <a:rPr lang="en-US" sz="1600">
                <a:latin typeface="Courier New" pitchFamily="49" charset="0"/>
              </a:rPr>
              <a:t>filename&gt;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1E731-4A30-4C18-915A-BE6F9814892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emacs - basic commands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Arrow keys are used to navigate around document</a:t>
            </a:r>
          </a:p>
          <a:p>
            <a:r>
              <a:rPr lang="en-US" sz="2400"/>
              <a:t>If configured, the mouse can work, but you will learn to work without it</a:t>
            </a:r>
          </a:p>
          <a:p>
            <a:r>
              <a:rPr lang="en-US" sz="2400"/>
              <a:t>The caret symbol (^) indicates you must press and hold the control key first, then press the key for the command.</a:t>
            </a:r>
          </a:p>
          <a:p>
            <a:pPr>
              <a:buFontTx/>
              <a:buNone/>
            </a:pPr>
            <a:r>
              <a:rPr lang="en-US" sz="2400" i="1"/>
              <a:t>Undo!</a:t>
            </a:r>
          </a:p>
          <a:p>
            <a:r>
              <a:rPr lang="en-US" sz="2400"/>
              <a:t>^x u or ^- will undo the most recent command (one of the only places in UNIX where you can undo something)</a:t>
            </a:r>
          </a:p>
          <a:p>
            <a:pPr>
              <a:buFontTx/>
              <a:buNone/>
            </a:pPr>
            <a:r>
              <a:rPr lang="en-US" sz="2400" i="1"/>
              <a:t>Saving</a:t>
            </a:r>
          </a:p>
          <a:p>
            <a:r>
              <a:rPr lang="en-US" sz="2400"/>
              <a:t>^x ^s saves the buffered text to the currently specified file</a:t>
            </a:r>
          </a:p>
          <a:p>
            <a:r>
              <a:rPr lang="en-US" sz="2400"/>
              <a:t>^x ^c exits "emacs"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E8A124-98C3-43FF-9043-25E9DDF8F17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emacs - cutting and pasting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^k cuts text (kills) from cursor to end of line</a:t>
            </a:r>
          </a:p>
          <a:p>
            <a:pPr>
              <a:lnSpc>
                <a:spcPct val="90000"/>
              </a:lnSpc>
            </a:pPr>
            <a:r>
              <a:rPr lang="en-US"/>
              <a:t>^y pastes text (yanks back)</a:t>
            </a:r>
          </a:p>
          <a:p>
            <a:pPr>
              <a:lnSpc>
                <a:spcPct val="90000"/>
              </a:lnSpc>
            </a:pPr>
            <a:r>
              <a:rPr lang="en-US"/>
              <a:t>^@ (ctrl-shift-2) sets a "Mark" at the current cursor position</a:t>
            </a:r>
          </a:p>
          <a:p>
            <a:pPr>
              <a:lnSpc>
                <a:spcPct val="90000"/>
              </a:lnSpc>
            </a:pPr>
            <a:r>
              <a:rPr lang="en-US"/>
              <a:t>Use the arrow keys to move to the end of the text you want to cut (will not highlight)</a:t>
            </a:r>
          </a:p>
          <a:p>
            <a:pPr>
              <a:lnSpc>
                <a:spcPct val="90000"/>
              </a:lnSpc>
            </a:pPr>
            <a:r>
              <a:rPr lang="en-US"/>
              <a:t>^w cuts text from "Mark" to current cursor position</a:t>
            </a:r>
          </a:p>
          <a:p>
            <a:pPr>
              <a:lnSpc>
                <a:spcPct val="90000"/>
              </a:lnSpc>
            </a:pPr>
            <a:r>
              <a:rPr lang="en-US"/>
              <a:t>Move to position you want to insert the cut text</a:t>
            </a:r>
          </a:p>
          <a:p>
            <a:pPr>
              <a:lnSpc>
                <a:spcPct val="90000"/>
              </a:lnSpc>
            </a:pPr>
            <a:r>
              <a:rPr lang="en-US"/>
              <a:t>^y then brings the text back at the current cursor position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A372CF-B468-4E28-8478-A125EC7476F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emacs - command summary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sz="2400" baseline="0"/>
          </a:p>
        </p:txBody>
      </p:sp>
      <p:graphicFrame>
        <p:nvGraphicFramePr>
          <p:cNvPr id="803971" name="Group 131"/>
          <p:cNvGraphicFramePr>
            <a:graphicFrameLocks noGrp="1"/>
          </p:cNvGraphicFramePr>
          <p:nvPr/>
        </p:nvGraphicFramePr>
        <p:xfrm>
          <a:off x="609600" y="1524000"/>
          <a:ext cx="7696200" cy="4800602"/>
        </p:xfrm>
        <a:graphic>
          <a:graphicData uri="http://schemas.openxmlformats.org/drawingml/2006/table">
            <a:tbl>
              <a:tblPr/>
              <a:tblGrid>
                <a:gridCol w="1465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09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(arrows)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cursor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(bksp)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cursor left one space, deleting character (this may or may not work depending on your configuration)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(del)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Typically works like you would expect bksp to work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to beginning of line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^b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back one character (same as left arrow)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to end of line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^f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forward one character (same as right arrow)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^n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to next line (same as down arrow)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^p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to previous line (same as up arrow)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^v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Move forward one page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184" name="Rectangle 129"/>
          <p:cNvSpPr>
            <a:spLocks noChangeArrowheads="1"/>
          </p:cNvSpPr>
          <p:nvPr/>
        </p:nvSpPr>
        <p:spPr bwMode="auto">
          <a:xfrm>
            <a:off x="0" y="5476875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sz="2400" baseline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ECBACC-0C96-4D5D-BE61-B425E358580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emacs - command summary cont</a:t>
            </a:r>
          </a:p>
        </p:txBody>
      </p:sp>
      <p:graphicFrame>
        <p:nvGraphicFramePr>
          <p:cNvPr id="806065" name="Group 177"/>
          <p:cNvGraphicFramePr>
            <a:graphicFrameLocks noGrp="1"/>
          </p:cNvGraphicFramePr>
          <p:nvPr/>
        </p:nvGraphicFramePr>
        <p:xfrm>
          <a:off x="609600" y="1295400"/>
          <a:ext cx="7848600" cy="5181602"/>
        </p:xfrm>
        <a:graphic>
          <a:graphicData uri="http://schemas.openxmlformats.org/drawingml/2006/table">
            <a:tbl>
              <a:tblPr/>
              <a:tblGrid>
                <a:gridCol w="1493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4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^x ^s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Save buffered text to currently specified file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^x ^w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Write buffered text to a specific file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^x ^f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Find a file and copy it into buffer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^x ^c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Exit "emacs" (if you are in "scratch" mode it will </a:t>
                      </a: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NOT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warn you to save your work)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Delete character at current position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Search forward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^r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Search backward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^k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Cut (Kill) text from cursor to end of line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^@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Set "Mark"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^w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Cut text from "Mark" to current cursor position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^y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Paste text at current cursor position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^x u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Undo most recent command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08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^-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Undo most recent command (alternate)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Times New Roman" pitchFamily="18" charset="0"/>
                          <a:cs typeface="Courier New" pitchFamily="49" charset="0"/>
                        </a:rPr>
                        <a:t>^g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Cancel command ("Get out" of a string of ctrl commands)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219" name="Rectangle 176"/>
          <p:cNvSpPr>
            <a:spLocks noChangeArrowheads="1"/>
          </p:cNvSpPr>
          <p:nvPr/>
        </p:nvSpPr>
        <p:spPr bwMode="auto">
          <a:xfrm>
            <a:off x="0" y="602773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/>
            <a:endParaRPr lang="en-US" sz="2400" baseline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8476BC-CF16-4085-8130-7C7F3DFA567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638800"/>
          </a:xfrm>
        </p:spPr>
        <p:txBody>
          <a:bodyPr/>
          <a:lstStyle/>
          <a:p>
            <a:r>
              <a:rPr lang="en-US" sz="2400"/>
              <a:t>vi is available on most Unix systems and is as  powerful as emacs - personal preference on which one to use</a:t>
            </a:r>
          </a:p>
          <a:p>
            <a:r>
              <a:rPr lang="en-US" sz="2400">
                <a:latin typeface="Courier New" pitchFamily="49" charset="0"/>
              </a:rPr>
              <a:t>vi &lt;filename&gt;</a:t>
            </a:r>
          </a:p>
          <a:p>
            <a:r>
              <a:rPr lang="en-US" sz="2400"/>
              <a:t>vi has two modes</a:t>
            </a:r>
          </a:p>
          <a:p>
            <a:pPr lvl="1"/>
            <a:r>
              <a:rPr lang="en-US" sz="2000"/>
              <a:t>Command mode: in this mode characters you type are interpreted as commands</a:t>
            </a:r>
          </a:p>
          <a:p>
            <a:pPr lvl="1"/>
            <a:r>
              <a:rPr lang="en-US" sz="2000"/>
              <a:t>Insert mode: characters you type are inserted as part of the text</a:t>
            </a:r>
          </a:p>
          <a:p>
            <a:pPr lvl="1"/>
            <a:r>
              <a:rPr lang="en-US" sz="2000"/>
              <a:t>vi starts out in insert mode</a:t>
            </a:r>
          </a:p>
          <a:p>
            <a:pPr lvl="1"/>
            <a:r>
              <a:rPr lang="en-US" sz="2000"/>
              <a:t>Typing </a:t>
            </a:r>
            <a:r>
              <a:rPr lang="en-US" sz="2000" i="1"/>
              <a:t>i </a:t>
            </a:r>
            <a:r>
              <a:rPr lang="en-US" sz="2000"/>
              <a:t>switches to insert mode</a:t>
            </a:r>
          </a:p>
          <a:p>
            <a:pPr lvl="1"/>
            <a:r>
              <a:rPr lang="en-US" sz="2000"/>
              <a:t>The ESC key puts you back in command mode</a:t>
            </a:r>
          </a:p>
          <a:p>
            <a:r>
              <a:rPr lang="en-US" sz="2400"/>
              <a:t>vi is case sensitive so upper case and lower case commands act differently</a:t>
            </a:r>
          </a:p>
          <a:p>
            <a:r>
              <a:rPr lang="en-US" sz="2400"/>
              <a:t>Commands are not displayed on the screen and do not require a return or enter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465BC7-BCBF-42C9-BE19-E8097E0D5644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10062" name="Group 78"/>
          <p:cNvGraphicFramePr>
            <a:graphicFrameLocks noGrp="1"/>
          </p:cNvGraphicFramePr>
          <p:nvPr/>
        </p:nvGraphicFramePr>
        <p:xfrm>
          <a:off x="1398588" y="2217738"/>
          <a:ext cx="6346825" cy="2743200"/>
        </p:xfrm>
        <a:graphic>
          <a:graphicData uri="http://schemas.openxmlformats.org/drawingml/2006/table">
            <a:tbl>
              <a:tblPr/>
              <a:tblGrid>
                <a:gridCol w="220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Command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 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at line 1 of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 +n 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at line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of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 + 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at last line of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 +/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pattern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 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start at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pattern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in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 -r 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recover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after a system crash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42" name="Rectangle 8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Starting vi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5A08-6ACE-4C05-B352-1A345A0A369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 - saving and quitting</a:t>
            </a:r>
          </a:p>
        </p:txBody>
      </p:sp>
      <p:graphicFrame>
        <p:nvGraphicFramePr>
          <p:cNvPr id="809170" name="Group 210"/>
          <p:cNvGraphicFramePr>
            <a:graphicFrameLocks noGrp="1"/>
          </p:cNvGraphicFramePr>
          <p:nvPr/>
        </p:nvGraphicFramePr>
        <p:xfrm>
          <a:off x="1160463" y="1531938"/>
          <a:ext cx="6821487" cy="4114800"/>
        </p:xfrm>
        <a:graphic>
          <a:graphicData uri="http://schemas.openxmlformats.org/drawingml/2006/table">
            <a:tbl>
              <a:tblPr/>
              <a:tblGrid>
                <a:gridCol w="1633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7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Command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 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:e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(save current file with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:w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first)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:w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save (write out) the file being edited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:w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save as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:w!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save as an existing </a:t>
                      </a:r>
                      <a:r>
                        <a:rPr kumimoji="0" lang="en-US" sz="24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file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:q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quit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:wq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save the file and quit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:x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save the file if it has changed and quit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:q!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quit </a:t>
                      </a: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without saving changes 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triangl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30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Office\Templates\Blank Presentation.pot</Template>
  <TotalTime>3735</TotalTime>
  <Words>1481</Words>
  <Application>Microsoft Office PowerPoint</Application>
  <PresentationFormat>On-screen Show (4:3)</PresentationFormat>
  <Paragraphs>306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Courier New</vt:lpstr>
      <vt:lpstr>Times New Roman</vt:lpstr>
      <vt:lpstr>Blank Presentation</vt:lpstr>
      <vt:lpstr>Lecture 3</vt:lpstr>
      <vt:lpstr>emacs</vt:lpstr>
      <vt:lpstr>emacs - basic commands</vt:lpstr>
      <vt:lpstr>emacs - cutting and pasting</vt:lpstr>
      <vt:lpstr>emacs - command summary</vt:lpstr>
      <vt:lpstr>emacs - command summary cont</vt:lpstr>
      <vt:lpstr>vi</vt:lpstr>
      <vt:lpstr>Starting vi</vt:lpstr>
      <vt:lpstr>vi - saving and quitting</vt:lpstr>
      <vt:lpstr>Moving the cursor</vt:lpstr>
      <vt:lpstr>Moving the cursor continued</vt:lpstr>
      <vt:lpstr>vi - inserting text</vt:lpstr>
      <vt:lpstr>vi - changing and replacing text</vt:lpstr>
      <vt:lpstr>vi - deleting text</vt:lpstr>
      <vt:lpstr>vi - searching for text</vt:lpstr>
      <vt:lpstr>vi - searching and replacing text (examples)</vt:lpstr>
      <vt:lpstr>A few helpful vi links</vt:lpstr>
    </vt:vector>
  </TitlesOfParts>
  <Company>FSU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COP3344</dc:title>
  <dc:subject>Lectures</dc:subject>
  <dc:creator>sudhir aggarwal</dc:creator>
  <cp:lastModifiedBy>Robert Myers</cp:lastModifiedBy>
  <cp:revision>132</cp:revision>
  <dcterms:created xsi:type="dcterms:W3CDTF">2000-01-06T18:57:06Z</dcterms:created>
  <dcterms:modified xsi:type="dcterms:W3CDTF">2021-09-15T16:48:43Z</dcterms:modified>
</cp:coreProperties>
</file>