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74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3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7315200" cy="9601200"/>
  <p:defaultTextStyle>
    <a:defPPr>
      <a:defRPr lang="en-GB"/>
    </a:defPPr>
    <a:lvl1pPr algn="ctr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3200" kern="1200" baseline="30000">
        <a:solidFill>
          <a:schemeClr val="bg1"/>
        </a:solidFill>
        <a:latin typeface="Times New Roman" pitchFamily="16" charset="0"/>
        <a:ea typeface="+mn-ea"/>
        <a:cs typeface="DejaVu Sans" charset="0"/>
      </a:defRPr>
    </a:lvl1pPr>
    <a:lvl2pPr marL="457200" algn="ctr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3200" kern="1200" baseline="30000">
        <a:solidFill>
          <a:schemeClr val="bg1"/>
        </a:solidFill>
        <a:latin typeface="Times New Roman" pitchFamily="16" charset="0"/>
        <a:ea typeface="+mn-ea"/>
        <a:cs typeface="DejaVu Sans" charset="0"/>
      </a:defRPr>
    </a:lvl2pPr>
    <a:lvl3pPr marL="914400" algn="ctr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3200" kern="1200" baseline="30000">
        <a:solidFill>
          <a:schemeClr val="bg1"/>
        </a:solidFill>
        <a:latin typeface="Times New Roman" pitchFamily="16" charset="0"/>
        <a:ea typeface="+mn-ea"/>
        <a:cs typeface="DejaVu Sans" charset="0"/>
      </a:defRPr>
    </a:lvl3pPr>
    <a:lvl4pPr marL="1371600" algn="ctr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3200" kern="1200" baseline="30000">
        <a:solidFill>
          <a:schemeClr val="bg1"/>
        </a:solidFill>
        <a:latin typeface="Times New Roman" pitchFamily="16" charset="0"/>
        <a:ea typeface="+mn-ea"/>
        <a:cs typeface="DejaVu Sans" charset="0"/>
      </a:defRPr>
    </a:lvl4pPr>
    <a:lvl5pPr marL="1828800" algn="ctr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3200" kern="1200" baseline="30000">
        <a:solidFill>
          <a:schemeClr val="bg1"/>
        </a:solidFill>
        <a:latin typeface="Times New Roman" pitchFamily="16" charset="0"/>
        <a:ea typeface="+mn-ea"/>
        <a:cs typeface="DejaVu Sans" charset="0"/>
      </a:defRPr>
    </a:lvl5pPr>
    <a:lvl6pPr marL="2286000" algn="l" defTabSz="914400" rtl="0" eaLnBrk="1" latinLnBrk="0" hangingPunct="1">
      <a:defRPr sz="3200" kern="1200" baseline="30000">
        <a:solidFill>
          <a:schemeClr val="bg1"/>
        </a:solidFill>
        <a:latin typeface="Times New Roman" pitchFamily="16" charset="0"/>
        <a:ea typeface="+mn-ea"/>
        <a:cs typeface="DejaVu Sans" charset="0"/>
      </a:defRPr>
    </a:lvl6pPr>
    <a:lvl7pPr marL="2743200" algn="l" defTabSz="914400" rtl="0" eaLnBrk="1" latinLnBrk="0" hangingPunct="1">
      <a:defRPr sz="3200" kern="1200" baseline="30000">
        <a:solidFill>
          <a:schemeClr val="bg1"/>
        </a:solidFill>
        <a:latin typeface="Times New Roman" pitchFamily="16" charset="0"/>
        <a:ea typeface="+mn-ea"/>
        <a:cs typeface="DejaVu Sans" charset="0"/>
      </a:defRPr>
    </a:lvl7pPr>
    <a:lvl8pPr marL="3200400" algn="l" defTabSz="914400" rtl="0" eaLnBrk="1" latinLnBrk="0" hangingPunct="1">
      <a:defRPr sz="3200" kern="1200" baseline="30000">
        <a:solidFill>
          <a:schemeClr val="bg1"/>
        </a:solidFill>
        <a:latin typeface="Times New Roman" pitchFamily="16" charset="0"/>
        <a:ea typeface="+mn-ea"/>
        <a:cs typeface="DejaVu Sans" charset="0"/>
      </a:defRPr>
    </a:lvl8pPr>
    <a:lvl9pPr marL="3657600" algn="l" defTabSz="914400" rtl="0" eaLnBrk="1" latinLnBrk="0" hangingPunct="1">
      <a:defRPr sz="3200" kern="1200" baseline="30000">
        <a:solidFill>
          <a:schemeClr val="bg1"/>
        </a:solidFill>
        <a:latin typeface="Times New Roman" pitchFamily="16" charset="0"/>
        <a:ea typeface="+mn-ea"/>
        <a:cs typeface="DejaVu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510" name="Rectangle 5"/>
          <p:cNvSpPr>
            <a:spLocks noGrp="1" noChangeArrowheads="1"/>
          </p:cNvSpPr>
          <p:nvPr>
            <p:ph type="sldImg"/>
          </p:nvPr>
        </p:nvSpPr>
        <p:spPr bwMode="auto">
          <a:xfrm>
            <a:off x="1219200" y="685800"/>
            <a:ext cx="4873625" cy="365442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90600" y="4572000"/>
            <a:ext cx="5330825" cy="4340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14800" y="9144000"/>
            <a:ext cx="31972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 baseline="0" smtClean="0">
                <a:solidFill>
                  <a:srgbClr val="000000"/>
                </a:solidFill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7E7D4992-BE13-46CA-ABC0-81B8858055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006D22E-FC5F-4433-9765-733635A0F451}" type="slidenum">
              <a:rPr lang="en-US"/>
              <a:pPr/>
              <a:t>1</a:t>
            </a:fld>
            <a:endParaRPr lang="en-US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D226922-E998-4B9D-A565-F43782099583}" type="slidenum">
              <a:rPr lang="en-US"/>
              <a:pPr/>
              <a:t>11</a:t>
            </a:fld>
            <a:endParaRPr lang="en-US"/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566F083-1A6B-43A2-B377-2E2BB77E792A}" type="slidenum">
              <a:rPr lang="en-US"/>
              <a:pPr/>
              <a:t>12</a:t>
            </a:fld>
            <a:endParaRPr lang="en-US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EC14CAF-D09E-41F1-9BBA-35C946FF891D}" type="slidenum">
              <a:rPr lang="en-US"/>
              <a:pPr/>
              <a:t>13</a:t>
            </a:fld>
            <a:endParaRPr lang="en-US"/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C18E23-BA3F-4FE3-A5E2-44CE8FD87EC3}" type="slidenum">
              <a:rPr lang="en-US"/>
              <a:pPr/>
              <a:t>14</a:t>
            </a:fld>
            <a:endParaRPr lang="en-US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611660C-D53B-4132-99CA-D652337BD5F0}" type="slidenum">
              <a:rPr lang="en-US"/>
              <a:pPr/>
              <a:t>15</a:t>
            </a:fld>
            <a:endParaRPr lang="en-US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318D52B-4A85-4DFC-876F-B53150EEEBD1}" type="slidenum">
              <a:rPr lang="en-US"/>
              <a:pPr/>
              <a:t>16</a:t>
            </a:fld>
            <a:endParaRPr lang="en-US"/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51D1BA2-3B4C-4B6E-9D86-7DD8C587D51D}" type="slidenum">
              <a:rPr lang="en-US"/>
              <a:pPr/>
              <a:t>17</a:t>
            </a:fld>
            <a:endParaRPr lang="en-US"/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E2360F7-2A5A-4DC3-A338-99A63808F1B1}" type="slidenum">
              <a:rPr lang="en-US"/>
              <a:pPr/>
              <a:t>18</a:t>
            </a:fld>
            <a:endParaRPr lang="en-US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C8151BA-2C1F-44AE-9673-366FBC790407}" type="slidenum">
              <a:rPr lang="en-US"/>
              <a:pPr/>
              <a:t>19</a:t>
            </a:fld>
            <a:endParaRPr lang="en-US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7A2BA77-7C1E-45FA-BE32-F00EEFA288FF}" type="slidenum">
              <a:rPr lang="en-US"/>
              <a:pPr/>
              <a:t>2</a:t>
            </a:fld>
            <a:endParaRPr lang="en-US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7EB11D5-0D20-4EFC-9F85-CAE107C8254C}" type="slidenum">
              <a:rPr lang="en-US"/>
              <a:pPr/>
              <a:t>3</a:t>
            </a:fld>
            <a:endParaRPr lang="en-US"/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0C5A37C-6516-4EF6-B306-0D09EA8FA838}" type="slidenum">
              <a:rPr lang="en-US"/>
              <a:pPr/>
              <a:t>4</a:t>
            </a:fld>
            <a:endParaRPr lang="en-US"/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8E2B534-BE80-46C6-B700-05BBFDC0C847}" type="slidenum">
              <a:rPr lang="en-US"/>
              <a:pPr/>
              <a:t>6</a:t>
            </a:fld>
            <a:endParaRPr lang="en-US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EC23C8E-A599-4A02-8750-CB7703E483E9}" type="slidenum">
              <a:rPr lang="en-US"/>
              <a:pPr/>
              <a:t>7</a:t>
            </a:fld>
            <a:endParaRPr lang="en-US"/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7E2F671-52B9-405D-ABEA-80A2521EC4C6}" type="slidenum">
              <a:rPr lang="en-US"/>
              <a:pPr/>
              <a:t>8</a:t>
            </a:fld>
            <a:endParaRPr lang="en-US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46CC4DA-8E43-42EE-B83B-FB7690324FE0}" type="slidenum">
              <a:rPr lang="en-US"/>
              <a:pPr/>
              <a:t>9</a:t>
            </a:fld>
            <a:endParaRPr lang="en-US"/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10EAD9C-6550-4A23-95D6-4C26FD608E0B}" type="slidenum">
              <a:rPr lang="en-US"/>
              <a:pPr/>
              <a:t>10</a:t>
            </a:fld>
            <a:endParaRPr lang="en-US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1219200" y="685800"/>
            <a:ext cx="48768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2"/>
          <p:cNvSpPr txBox="1">
            <a:spLocks noChangeArrowheads="1"/>
          </p:cNvSpPr>
          <p:nvPr>
            <p:ph type="body"/>
          </p:nvPr>
        </p:nvSpPr>
        <p:spPr>
          <a:xfrm>
            <a:off x="990600" y="4572000"/>
            <a:ext cx="5332413" cy="43434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32096-AFD2-43FB-B50C-ABE1080DD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D13C3-8EAD-43BF-9689-C254D4C9B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513" y="76200"/>
            <a:ext cx="1941512" cy="6169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5313" cy="6169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57977-6E89-4B0B-90CA-A1D99F9E6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F0B44-EC6E-4402-8DCA-2FB06D1A9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0DECD-331A-4E2C-B04D-50FA1498E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08413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95400"/>
            <a:ext cx="3808412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051BC-6234-4B58-9927-1551CDAC3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31D1A-C7CE-4742-8BA1-2AC89F8D8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A08B5-9E27-475C-AE97-C605A392E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65773-4D39-4DAF-8263-BA36A8488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75B1A-0FB9-409C-A3D0-A20A3DF1C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2B1DF-1710-4741-B8FE-BDAB0AABF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692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69225" cy="494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baseline="0" smtClean="0"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fld id="{E357E2B5-3432-4E90-9F10-65460AB2F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6" charset="0"/>
        <a:defRPr sz="4000">
          <a:solidFill>
            <a:srgbClr val="3333CC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6" charset="0"/>
        <a:defRPr sz="4000">
          <a:solidFill>
            <a:srgbClr val="3333CC"/>
          </a:solidFill>
          <a:latin typeface="Times New Roman" pitchFamily="16" charset="0"/>
          <a:ea typeface="DejaVu Sans" charset="0"/>
          <a:cs typeface="DejaVu Sans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6" charset="0"/>
        <a:defRPr sz="4000">
          <a:solidFill>
            <a:srgbClr val="3333CC"/>
          </a:solidFill>
          <a:latin typeface="Times New Roman" pitchFamily="16" charset="0"/>
          <a:ea typeface="DejaVu Sans" charset="0"/>
          <a:cs typeface="DejaVu Sans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6" charset="0"/>
        <a:defRPr sz="4000">
          <a:solidFill>
            <a:srgbClr val="3333CC"/>
          </a:solidFill>
          <a:latin typeface="Times New Roman" pitchFamily="16" charset="0"/>
          <a:ea typeface="DejaVu Sans" charset="0"/>
          <a:cs typeface="DejaVu Sans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6" charset="0"/>
        <a:defRPr sz="4000">
          <a:solidFill>
            <a:srgbClr val="3333CC"/>
          </a:solidFill>
          <a:latin typeface="Times New Roman" pitchFamily="16" charset="0"/>
          <a:ea typeface="DejaVu Sans" charset="0"/>
          <a:cs typeface="DejaVu Sans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6" charset="0"/>
        <a:defRPr sz="4000">
          <a:solidFill>
            <a:srgbClr val="3333CC"/>
          </a:solidFill>
          <a:latin typeface="Times New Roman" pitchFamily="16" charset="0"/>
          <a:ea typeface="DejaVu Sans" charset="0"/>
          <a:cs typeface="DejaVu Sans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6" charset="0"/>
        <a:defRPr sz="4000">
          <a:solidFill>
            <a:srgbClr val="3333CC"/>
          </a:solidFill>
          <a:latin typeface="Times New Roman" pitchFamily="16" charset="0"/>
          <a:ea typeface="DejaVu Sans" charset="0"/>
          <a:cs typeface="DejaVu Sans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6" charset="0"/>
        <a:defRPr sz="4000">
          <a:solidFill>
            <a:srgbClr val="3333CC"/>
          </a:solidFill>
          <a:latin typeface="Times New Roman" pitchFamily="16" charset="0"/>
          <a:ea typeface="DejaVu Sans" charset="0"/>
          <a:cs typeface="DejaVu Sans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6" charset="0"/>
        <a:defRPr sz="4000">
          <a:solidFill>
            <a:srgbClr val="3333CC"/>
          </a:solidFill>
          <a:latin typeface="Times New Roman" pitchFamily="16" charset="0"/>
          <a:ea typeface="DejaVu Sans" charset="0"/>
          <a:cs typeface="DejaVu Sans" charset="0"/>
        </a:defRPr>
      </a:lvl9pPr>
    </p:titleStyle>
    <p:bodyStyle>
      <a:lvl1pPr marL="339725" indent="-33972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4D1BD1A-5994-4705-9D73-6C586293217E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Lecture 2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>
              <a:spcBef>
                <a:spcPts val="7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800" baseline="0">
              <a:solidFill>
                <a:srgbClr val="000000"/>
              </a:solidFill>
            </a:endParaRPr>
          </a:p>
          <a:p>
            <a:pPr marL="339725" indent="-339725">
              <a:spcBef>
                <a:spcPts val="7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Working with Files and Directories</a:t>
            </a:r>
          </a:p>
          <a:p>
            <a:pPr marL="339725" indent="-339725">
              <a:spcBef>
                <a:spcPts val="7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800" baseline="0">
              <a:solidFill>
                <a:srgbClr val="000000"/>
              </a:solidFill>
            </a:endParaRPr>
          </a:p>
          <a:p>
            <a:pPr marL="339725" indent="-339725">
              <a:spcBef>
                <a:spcPts val="7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COP 3353 Introduction to UNIX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77B2E59-CE95-474D-A18B-E12D7DC222C3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Some useful commands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5148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pwd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Prints the absolute pathname of the current directory</a:t>
            </a:r>
          </a:p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ls –al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The ls command lists the files in a directory.  The </a:t>
            </a:r>
            <a:r>
              <a:rPr lang="en-US" sz="2000" i="1" baseline="0">
                <a:solidFill>
                  <a:srgbClr val="000000"/>
                </a:solidFill>
              </a:rPr>
              <a:t>a </a:t>
            </a:r>
            <a:r>
              <a:rPr lang="en-US" sz="2000" baseline="0">
                <a:solidFill>
                  <a:srgbClr val="000000"/>
                </a:solidFill>
              </a:rPr>
              <a:t>flag displays all the files.  The </a:t>
            </a:r>
            <a:r>
              <a:rPr lang="en-US" sz="2000" i="1" baseline="0">
                <a:solidFill>
                  <a:srgbClr val="000000"/>
                </a:solidFill>
              </a:rPr>
              <a:t>l</a:t>
            </a:r>
            <a:r>
              <a:rPr lang="en-US" sz="2000" baseline="0">
                <a:solidFill>
                  <a:srgbClr val="000000"/>
                </a:solidFill>
              </a:rPr>
              <a:t> flag gives detailed information.</a:t>
            </a:r>
          </a:p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touch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The touch commands creates an empty file or updates the timestamp of an existing file</a:t>
            </a:r>
          </a:p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cp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The copy command copies the contents of a file or directory to another file or directory (two parameters).  The </a:t>
            </a:r>
            <a:r>
              <a:rPr lang="en-US" sz="2000" i="1" baseline="0">
                <a:solidFill>
                  <a:srgbClr val="000000"/>
                </a:solidFill>
              </a:rPr>
              <a:t>i</a:t>
            </a:r>
            <a:r>
              <a:rPr lang="en-US" sz="2000" baseline="0">
                <a:solidFill>
                  <a:srgbClr val="000000"/>
                </a:solidFill>
              </a:rPr>
              <a:t> flag asks before it replaces an existing file; the </a:t>
            </a:r>
            <a:r>
              <a:rPr lang="en-US" sz="2000" i="1" baseline="0">
                <a:solidFill>
                  <a:srgbClr val="000000"/>
                </a:solidFill>
              </a:rPr>
              <a:t>r </a:t>
            </a:r>
            <a:r>
              <a:rPr lang="en-US" sz="2000" baseline="0">
                <a:solidFill>
                  <a:srgbClr val="000000"/>
                </a:solidFill>
              </a:rPr>
              <a:t>flag recursively copies all subdirectories also.</a:t>
            </a:r>
          </a:p>
          <a:p>
            <a:pPr marL="339725" indent="-339725" algn="l">
              <a:spcBef>
                <a:spcPts val="5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000" baseline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D0CBAB6-D49B-4F54-839C-528CD81170D5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Useful commands continued</a:t>
            </a: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lnSpc>
                <a:spcPct val="8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mv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The move command renames a file (it takes two arguments)</a:t>
            </a:r>
            <a:r>
              <a:rPr lang="ar-SA" sz="2000" baseline="0">
                <a:solidFill>
                  <a:srgbClr val="000000"/>
                </a:solidFill>
              </a:rPr>
              <a:t>‏</a:t>
            </a:r>
            <a:endParaRPr lang="en-US" sz="2000" baseline="0">
              <a:solidFill>
                <a:srgbClr val="000000"/>
              </a:solidFill>
            </a:endParaRP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mv oldfilename newfilename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If the second argument is a directory it moves it to that directory</a:t>
            </a:r>
          </a:p>
          <a:p>
            <a:pPr marL="339725" indent="-339725" algn="l">
              <a:lnSpc>
                <a:spcPct val="8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wc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Counts the characters, lines, or words in a file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wc –w essay</a:t>
            </a:r>
          </a:p>
          <a:p>
            <a:pPr marL="339725" indent="-339725" algn="l">
              <a:lnSpc>
                <a:spcPct val="8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cd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Changes the current directory to another one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cd assignment1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cd ..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cd ../assignment1</a:t>
            </a:r>
          </a:p>
          <a:p>
            <a:pPr marL="339725" indent="-339725" algn="l">
              <a:lnSpc>
                <a:spcPct val="8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passwd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Run this to change your password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CD887C0-9638-4A2D-907D-5A3FBBCEF074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Useful commands continued</a:t>
            </a: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lnSpc>
                <a:spcPct val="8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 dirty="0">
                <a:solidFill>
                  <a:srgbClr val="000000"/>
                </a:solidFill>
              </a:rPr>
              <a:t>man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Man pages, short for manual pages.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All UNIX and </a:t>
            </a:r>
            <a:r>
              <a:rPr lang="en-US" sz="2000" baseline="0" dirty="0" err="1">
                <a:solidFill>
                  <a:srgbClr val="000000"/>
                </a:solidFill>
              </a:rPr>
              <a:t>unix</a:t>
            </a:r>
            <a:r>
              <a:rPr lang="en-US" sz="2000" baseline="0" dirty="0">
                <a:solidFill>
                  <a:srgbClr val="000000"/>
                </a:solidFill>
              </a:rPr>
              <a:t>-like OS have this documentation application.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Similar to help, is self contained for each </a:t>
            </a:r>
            <a:r>
              <a:rPr lang="en-US" sz="2000" baseline="0" dirty="0" smtClean="0">
                <a:solidFill>
                  <a:srgbClr val="000000"/>
                </a:solidFill>
              </a:rPr>
              <a:t>command.</a:t>
            </a:r>
          </a:p>
          <a:p>
            <a:pPr marL="282575" indent="-282575" algn="l">
              <a:lnSpc>
                <a:spcPct val="8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 dirty="0">
                <a:solidFill>
                  <a:srgbClr val="000000"/>
                </a:solidFill>
              </a:rPr>
              <a:t>Command --help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 smtClean="0">
                <a:solidFill>
                  <a:srgbClr val="000000"/>
                </a:solidFill>
              </a:rPr>
              <a:t>All </a:t>
            </a:r>
            <a:r>
              <a:rPr lang="en-US" sz="2000" baseline="0" dirty="0">
                <a:solidFill>
                  <a:srgbClr val="000000"/>
                </a:solidFill>
              </a:rPr>
              <a:t>command have a help menu that can be accessed.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Simple to complex explanation flags and </a:t>
            </a:r>
            <a:r>
              <a:rPr lang="en-US" sz="2000" baseline="0" dirty="0" smtClean="0">
                <a:solidFill>
                  <a:srgbClr val="000000"/>
                </a:solidFill>
              </a:rPr>
              <a:t>parameters</a:t>
            </a:r>
          </a:p>
          <a:p>
            <a:pPr marL="282575" indent="-282575" algn="l">
              <a:lnSpc>
                <a:spcPct val="8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400" baseline="0" dirty="0" smtClean="0">
              <a:solidFill>
                <a:srgbClr val="000000"/>
              </a:solidFill>
            </a:endParaRPr>
          </a:p>
          <a:p>
            <a:pPr marL="282575" indent="-282575" algn="l">
              <a:lnSpc>
                <a:spcPct val="8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 dirty="0" smtClean="0">
                <a:solidFill>
                  <a:srgbClr val="000000"/>
                </a:solidFill>
              </a:rPr>
              <a:t>more</a:t>
            </a:r>
            <a:endParaRPr lang="en-US" sz="2400" baseline="0" dirty="0" smtClean="0">
              <a:solidFill>
                <a:srgbClr val="000000"/>
              </a:solidFill>
            </a:endParaRP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 smtClean="0">
                <a:solidFill>
                  <a:srgbClr val="000000"/>
                </a:solidFill>
              </a:rPr>
              <a:t>Simple text viewer.  Page through with space bar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000" baseline="0" dirty="0" smtClean="0">
              <a:solidFill>
                <a:srgbClr val="000000"/>
              </a:solidFill>
            </a:endParaRPr>
          </a:p>
          <a:p>
            <a:pPr marL="282575" indent="-282575" algn="l">
              <a:lnSpc>
                <a:spcPct val="8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 dirty="0" smtClean="0">
                <a:solidFill>
                  <a:srgbClr val="000000"/>
                </a:solidFill>
              </a:rPr>
              <a:t>less</a:t>
            </a:r>
            <a:endParaRPr lang="en-US" sz="2400" baseline="0" dirty="0" smtClean="0">
              <a:solidFill>
                <a:srgbClr val="000000"/>
              </a:solidFill>
            </a:endParaRP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 smtClean="0">
                <a:solidFill>
                  <a:srgbClr val="000000"/>
                </a:solidFill>
              </a:rPr>
              <a:t>Better text viewer.  Move with up/down arrows.  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 smtClean="0">
                <a:solidFill>
                  <a:srgbClr val="000000"/>
                </a:solidFill>
              </a:rPr>
              <a:t>Can </a:t>
            </a:r>
            <a:r>
              <a:rPr lang="en-US" sz="2000" baseline="0" dirty="0">
                <a:solidFill>
                  <a:srgbClr val="000000"/>
                </a:solidFill>
              </a:rPr>
              <a:t>e</a:t>
            </a:r>
            <a:r>
              <a:rPr lang="en-US" sz="2000" baseline="0" dirty="0" smtClean="0">
                <a:solidFill>
                  <a:srgbClr val="000000"/>
                </a:solidFill>
              </a:rPr>
              <a:t>xit with “Shift-Z-Z”</a:t>
            </a:r>
          </a:p>
          <a:p>
            <a:pPr marL="739775" lvl="1" indent="-282575" algn="l">
              <a:lnSpc>
                <a:spcPct val="8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000" baseline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DAC3649-2E60-47F7-B306-65826E5AD1FF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Characters in filenames</a:t>
            </a: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File names can contain any characters except “/”, but it is recommended that you use upper or lower case letters, numbers, and the characters “-” “.”</a:t>
            </a:r>
          </a:p>
          <a:p>
            <a:pPr marL="339725" indent="-339725" algn="l"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For example although a file name could contain a space or spaces:</a:t>
            </a:r>
          </a:p>
          <a:p>
            <a:pPr marL="739775" lvl="1" indent="-282575" algn="l">
              <a:spcBef>
                <a:spcPts val="600"/>
              </a:spcBef>
              <a:buFont typeface="Courier New" pitchFamily="49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  <a:latin typeface="Courier New" pitchFamily="49" charset="0"/>
              </a:rPr>
              <a:t>confusing name</a:t>
            </a:r>
          </a:p>
          <a:p>
            <a:pPr marL="739775" lvl="1" indent="-282575" algn="l">
              <a:spcBef>
                <a:spcPts val="6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commands using this would not work correctly unless you tell the shell to not break an argument at the spaces by quoting the filename.</a:t>
            </a:r>
          </a:p>
          <a:p>
            <a:pPr marL="739775" lvl="1" indent="-282575" algn="l">
              <a:spcBef>
                <a:spcPts val="600"/>
              </a:spcBef>
              <a:buFont typeface="Courier New" pitchFamily="49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  <a:latin typeface="Courier New" pitchFamily="49" charset="0"/>
              </a:rPr>
              <a:t>rm “confusing name”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707D1FE-8548-45ED-8442-5312F1C55440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Wildcards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85800" y="1066800"/>
            <a:ext cx="7772400" cy="556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an asterisk “*” matches any number of characters in a filename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con* will match con, condor, constant.exe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*.c will match all files that end in .c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rm * will remove all the files in a directory</a:t>
            </a:r>
          </a:p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a “?” matches any single character in a filename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b?t will match bit, bot, bat.  It will not match bt or boot</a:t>
            </a:r>
          </a:p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square brackets “[]” will match any one of the characters in the brackets.  A hyphen “-” can be used to match any of a range of consecutive characters.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[bhr]at will match bat, hat and rat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chap[5-8].c will match chap5.c, chap6.c, chap7.c and chap8.c</a:t>
            </a:r>
          </a:p>
          <a:p>
            <a:pPr marL="339725" indent="-339725" algn="l">
              <a:spcBef>
                <a:spcPts val="5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000" baseline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C391B12-0471-41EB-967D-0473869BDCD7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File Permissions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3 types of processes can access a file</a:t>
            </a:r>
          </a:p>
          <a:p>
            <a:pPr marL="739775" lvl="1" indent="-282575" algn="l"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i="1" baseline="0">
                <a:solidFill>
                  <a:srgbClr val="000000"/>
                </a:solidFill>
              </a:rPr>
              <a:t>u</a:t>
            </a:r>
            <a:r>
              <a:rPr lang="en-US" sz="2400" baseline="0">
                <a:solidFill>
                  <a:srgbClr val="000000"/>
                </a:solidFill>
              </a:rPr>
              <a:t>ser or owner: process spawned by user who created file</a:t>
            </a:r>
          </a:p>
          <a:p>
            <a:pPr marL="739775" lvl="1" indent="-282575" algn="l"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i="1" baseline="0">
                <a:solidFill>
                  <a:srgbClr val="000000"/>
                </a:solidFill>
              </a:rPr>
              <a:t>g</a:t>
            </a:r>
            <a:r>
              <a:rPr lang="en-US" sz="2400" baseline="0">
                <a:solidFill>
                  <a:srgbClr val="000000"/>
                </a:solidFill>
              </a:rPr>
              <a:t>roup: process spawned by members of the same group</a:t>
            </a:r>
          </a:p>
          <a:p>
            <a:pPr marL="739775" lvl="1" indent="-282575" algn="l"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i="1" baseline="0">
                <a:solidFill>
                  <a:srgbClr val="000000"/>
                </a:solidFill>
              </a:rPr>
              <a:t>o</a:t>
            </a:r>
            <a:r>
              <a:rPr lang="en-US" sz="2400" baseline="0">
                <a:solidFill>
                  <a:srgbClr val="000000"/>
                </a:solidFill>
              </a:rPr>
              <a:t>ther: process spawned by anyone else</a:t>
            </a:r>
          </a:p>
          <a:p>
            <a:pPr marL="339725" indent="-339725" algn="l"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Permission types</a:t>
            </a:r>
          </a:p>
          <a:p>
            <a:pPr marL="739775" lvl="1" indent="-282575" algn="l"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i="1" baseline="0">
                <a:solidFill>
                  <a:srgbClr val="000000"/>
                </a:solidFill>
              </a:rPr>
              <a:t>r</a:t>
            </a:r>
            <a:r>
              <a:rPr lang="en-US" sz="2400" baseline="0">
                <a:solidFill>
                  <a:srgbClr val="000000"/>
                </a:solidFill>
              </a:rPr>
              <a:t>ead: access file or list directory</a:t>
            </a:r>
          </a:p>
          <a:p>
            <a:pPr marL="739775" lvl="1" indent="-282575" algn="l"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i="1" baseline="0">
                <a:solidFill>
                  <a:srgbClr val="000000"/>
                </a:solidFill>
              </a:rPr>
              <a:t>w</a:t>
            </a:r>
            <a:r>
              <a:rPr lang="en-US" sz="2400" baseline="0">
                <a:solidFill>
                  <a:srgbClr val="000000"/>
                </a:solidFill>
              </a:rPr>
              <a:t>rite: write to / remove file (directory)</a:t>
            </a:r>
            <a:r>
              <a:rPr lang="ar-SA" sz="2400" baseline="0">
                <a:solidFill>
                  <a:srgbClr val="000000"/>
                </a:solidFill>
              </a:rPr>
              <a:t>‏</a:t>
            </a:r>
            <a:endParaRPr lang="en-US" sz="2400" baseline="0">
              <a:solidFill>
                <a:srgbClr val="000000"/>
              </a:solidFill>
            </a:endParaRPr>
          </a:p>
          <a:p>
            <a:pPr marL="739775" lvl="1" indent="-282575" algn="l"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e</a:t>
            </a:r>
            <a:r>
              <a:rPr lang="en-US" sz="2400" i="1" baseline="0">
                <a:solidFill>
                  <a:srgbClr val="000000"/>
                </a:solidFill>
              </a:rPr>
              <a:t>x</a:t>
            </a:r>
            <a:r>
              <a:rPr lang="en-US" sz="2400" baseline="0">
                <a:solidFill>
                  <a:srgbClr val="000000"/>
                </a:solidFill>
              </a:rPr>
              <a:t>ecute: run file as a program or enter directory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815A27F-9525-40B9-9AB0-6B89452CA9F9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Example Output</a:t>
            </a: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Current permissions can be viewed using ls -l</a:t>
            </a:r>
          </a:p>
          <a:p>
            <a:pPr marL="739775" lvl="1" indent="-282575" algn="l"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First line is the number of disk blocks ( 1 block is 512 bytes) taken up by all the files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457200" y="2374900"/>
            <a:ext cx="8458200" cy="4483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400" b="1">
              <a:solidFill>
                <a:srgbClr val="000000"/>
              </a:solidFill>
              <a:latin typeface="Courier New" pitchFamily="49" charset="0"/>
            </a:endParaRP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[sudhir@www scop3344]$ ls -al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total 596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drwxr-xr-x   3 sudhir fac   4096 Jan 22 17:38 .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drwxr-xr-x  11 sudhir fac   4096 Jan  3 18:30 ..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-rw-r--r--   1 sudhir fac   4631 Jan 18 16:10 Assignment1.txt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drwxr-xr-x   3 sudhir fac   4096 Jan  9 17:07 index_files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-rw-r--r--   1 sudhir fac  51693 Jan 22 17:35 index.html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-rw-r--r--   1 sudhir fac 247017 Jan 18 10:51 Lecture1.pdf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-rw-r--r--   1 sudhir fac  92123 Jan 16 09:05 Lecture2.pdf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-rw-r--r--   1 sudhir fac 175410 Jan 22 17:24 Lecture3.pdf</a:t>
            </a:r>
          </a:p>
          <a:p>
            <a:pPr algn="l"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</a:rPr>
              <a:t>[sudhir@www scop3344]$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4A6B40C-5DA3-4B92-9002-C6C53D3CD2D5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Columns in the Display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457200" y="1050925"/>
            <a:ext cx="8229600" cy="580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First entry in a line is the mode</a:t>
            </a: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The first character is </a:t>
            </a:r>
            <a:r>
              <a:rPr lang="en-US" sz="2400" i="1" baseline="0">
                <a:solidFill>
                  <a:srgbClr val="000000"/>
                </a:solidFill>
              </a:rPr>
              <a:t>d </a:t>
            </a:r>
            <a:r>
              <a:rPr lang="en-US" sz="2400" baseline="0">
                <a:solidFill>
                  <a:srgbClr val="000000"/>
                </a:solidFill>
              </a:rPr>
              <a:t> for directory, else - for a normal file</a:t>
            </a: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The remain 9 characters in groups of 3 are r, w, x permissions for user, group and other respectively (- indicates not having that permission)</a:t>
            </a:r>
            <a:r>
              <a:rPr lang="ar-SA" sz="2400" baseline="0">
                <a:solidFill>
                  <a:srgbClr val="000000"/>
                </a:solidFill>
              </a:rPr>
              <a:t>‏</a:t>
            </a:r>
            <a:endParaRPr lang="en-US" sz="2400" baseline="0">
              <a:solidFill>
                <a:srgbClr val="000000"/>
              </a:solidFill>
            </a:endParaRPr>
          </a:p>
          <a:p>
            <a:pPr marL="339725" indent="-339725" algn="l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Second entry indicates number of links to the file (usually 1)</a:t>
            </a:r>
            <a:r>
              <a:rPr lang="ar-SA" sz="2800" baseline="0">
                <a:solidFill>
                  <a:srgbClr val="000000"/>
                </a:solidFill>
              </a:rPr>
              <a:t>‏</a:t>
            </a:r>
            <a:endParaRPr lang="en-US" sz="2800" baseline="0">
              <a:solidFill>
                <a:srgbClr val="000000"/>
              </a:solidFill>
            </a:endParaRPr>
          </a:p>
          <a:p>
            <a:pPr marL="339725" indent="-339725" algn="l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Third entry is the user id of owner and the fourth entry is the group id</a:t>
            </a:r>
          </a:p>
          <a:p>
            <a:pPr marL="339725" indent="-339725" algn="l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Fifth entry is the number of bytes of the file</a:t>
            </a:r>
          </a:p>
          <a:p>
            <a:pPr marL="339725" indent="-339725" algn="l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Sixth entry is the date the file was last modified</a:t>
            </a:r>
          </a:p>
          <a:p>
            <a:pPr marL="339725" indent="-339725" algn="l">
              <a:lnSpc>
                <a:spcPct val="90000"/>
              </a:lnSpc>
              <a:spcBef>
                <a:spcPts val="7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800" baseline="0">
              <a:solidFill>
                <a:srgbClr val="000000"/>
              </a:solidFill>
            </a:endParaRP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800" baseline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C7B9F20-596C-487C-A493-D2C01CCB010C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18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Changing Permissions</a:t>
            </a: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Using the chmod command to set permissions</a:t>
            </a:r>
          </a:p>
          <a:p>
            <a:pPr marL="739775" lvl="1" indent="-282575" algn="l"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Numeric (using octal)</a:t>
            </a:r>
            <a:r>
              <a:rPr lang="ar-SA" sz="2400" baseline="0">
                <a:solidFill>
                  <a:srgbClr val="000000"/>
                </a:solidFill>
              </a:rPr>
              <a:t>‏</a:t>
            </a:r>
            <a:endParaRPr lang="en-US" sz="2400" baseline="0">
              <a:solidFill>
                <a:srgbClr val="000000"/>
              </a:solidFill>
            </a:endParaRPr>
          </a:p>
          <a:p>
            <a:pPr marL="1143000" lvl="2" indent="-228600" algn="l">
              <a:spcBef>
                <a:spcPts val="5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Directly set the permissions for u, g, o using each 3 bit value as an octal value</a:t>
            </a:r>
          </a:p>
          <a:p>
            <a:pPr marL="1143000" lvl="2" indent="-228600" algn="l">
              <a:spcBef>
                <a:spcPts val="500"/>
              </a:spcBef>
              <a:buFont typeface="Courier New" pitchFamily="49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  <a:t>chmod 754 lecture1.pdf </a:t>
            </a:r>
            <a:b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000" baseline="0">
                <a:solidFill>
                  <a:srgbClr val="000000"/>
                </a:solidFill>
              </a:rPr>
              <a:t>will set to 111 101 100 or rwx r-x r--</a:t>
            </a:r>
          </a:p>
          <a:p>
            <a:pPr marL="1143000" lvl="2" indent="-228600" algn="l">
              <a:spcBef>
                <a:spcPts val="500"/>
              </a:spcBef>
              <a:buFont typeface="Courier New" pitchFamily="49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  <a:t>chmod 700 lecture1.pdf</a:t>
            </a:r>
            <a:b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000" baseline="0">
                <a:solidFill>
                  <a:srgbClr val="000000"/>
                </a:solidFill>
              </a:rPr>
              <a:t>will set to 111 000 000 or rwx --- ---</a:t>
            </a:r>
          </a:p>
          <a:p>
            <a:pPr marL="1143000" lvl="2" indent="-228600" algn="l">
              <a:spcBef>
                <a:spcPts val="500"/>
              </a:spcBef>
              <a:buFont typeface="Courier New" pitchFamily="49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  <a:t>chmod 644 lecture1.pdf</a:t>
            </a:r>
            <a:b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000" baseline="0">
                <a:solidFill>
                  <a:srgbClr val="000000"/>
                </a:solidFill>
              </a:rPr>
              <a:t>will set to 110 100 100 or rw- r-- r-- </a:t>
            </a:r>
          </a:p>
          <a:p>
            <a:pPr marL="1143000" lvl="2" indent="-228600" algn="l">
              <a:spcBef>
                <a:spcPts val="500"/>
              </a:spcBef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US" sz="2000" baseline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E192A17-3770-454D-9A0E-96FD2511DEC9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19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Changing Permissions (cont)</a:t>
            </a:r>
            <a:r>
              <a:rPr lang="ar-SA" sz="4000" baseline="0">
                <a:solidFill>
                  <a:srgbClr val="3333CC"/>
                </a:solidFill>
              </a:rPr>
              <a:t>‏</a:t>
            </a:r>
            <a:endParaRPr lang="en-US" sz="4000" baseline="0">
              <a:solidFill>
                <a:srgbClr val="3333CC"/>
              </a:solidFill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39775" lvl="1" indent="-282575" algn="l">
              <a:spcBef>
                <a:spcPts val="600"/>
              </a:spcBef>
              <a:buFont typeface="Times New Roman" pitchFamily="16" charset="0"/>
              <a:buChar char="–"/>
              <a:tabLst>
                <a:tab pos="739775" algn="l"/>
                <a:tab pos="1196975" algn="l"/>
                <a:tab pos="1654175" algn="l"/>
                <a:tab pos="2111375" algn="l"/>
                <a:tab pos="2568575" algn="l"/>
                <a:tab pos="3025775" algn="l"/>
                <a:tab pos="3482975" algn="l"/>
                <a:tab pos="3940175" algn="l"/>
                <a:tab pos="4397375" algn="l"/>
                <a:tab pos="4854575" algn="l"/>
                <a:tab pos="5311775" algn="l"/>
                <a:tab pos="5768975" algn="l"/>
                <a:tab pos="6226175" algn="l"/>
                <a:tab pos="6683375" algn="l"/>
                <a:tab pos="7140575" algn="l"/>
                <a:tab pos="7597775" algn="l"/>
                <a:tab pos="8054975" algn="l"/>
                <a:tab pos="8512175" algn="l"/>
                <a:tab pos="8969375" algn="l"/>
                <a:tab pos="9426575" algn="l"/>
                <a:tab pos="988377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Symbolic</a:t>
            </a:r>
          </a:p>
          <a:p>
            <a:pPr marL="1143000" lvl="2" indent="-228600" algn="l">
              <a:spcBef>
                <a:spcPts val="500"/>
              </a:spcBef>
              <a:buFont typeface="Times New Roman" pitchFamily="16" charset="0"/>
              <a:buChar char="•"/>
              <a:tabLst>
                <a:tab pos="739775" algn="l"/>
                <a:tab pos="1196975" algn="l"/>
                <a:tab pos="1654175" algn="l"/>
                <a:tab pos="2111375" algn="l"/>
                <a:tab pos="2568575" algn="l"/>
                <a:tab pos="3025775" algn="l"/>
                <a:tab pos="3482975" algn="l"/>
                <a:tab pos="3940175" algn="l"/>
                <a:tab pos="4397375" algn="l"/>
                <a:tab pos="4854575" algn="l"/>
                <a:tab pos="5311775" algn="l"/>
                <a:tab pos="5768975" algn="l"/>
                <a:tab pos="6226175" algn="l"/>
                <a:tab pos="6683375" algn="l"/>
                <a:tab pos="7140575" algn="l"/>
                <a:tab pos="7597775" algn="l"/>
                <a:tab pos="8054975" algn="l"/>
                <a:tab pos="8512175" algn="l"/>
                <a:tab pos="8969375" algn="l"/>
                <a:tab pos="9426575" algn="l"/>
                <a:tab pos="988377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Format: chmod [who] [operation] [permissions] &lt;filename&gt;</a:t>
            </a:r>
          </a:p>
          <a:p>
            <a:pPr marL="1143000" lvl="2" indent="-228600" algn="l">
              <a:spcBef>
                <a:spcPts val="500"/>
              </a:spcBef>
              <a:buFont typeface="Times New Roman" pitchFamily="16" charset="0"/>
              <a:buChar char="•"/>
              <a:tabLst>
                <a:tab pos="739775" algn="l"/>
                <a:tab pos="1196975" algn="l"/>
                <a:tab pos="1654175" algn="l"/>
                <a:tab pos="2111375" algn="l"/>
                <a:tab pos="2568575" algn="l"/>
                <a:tab pos="3025775" algn="l"/>
                <a:tab pos="3482975" algn="l"/>
                <a:tab pos="3940175" algn="l"/>
                <a:tab pos="4397375" algn="l"/>
                <a:tab pos="4854575" algn="l"/>
                <a:tab pos="5311775" algn="l"/>
                <a:tab pos="5768975" algn="l"/>
                <a:tab pos="6226175" algn="l"/>
                <a:tab pos="6683375" algn="l"/>
                <a:tab pos="7140575" algn="l"/>
                <a:tab pos="7597775" algn="l"/>
                <a:tab pos="8054975" algn="l"/>
                <a:tab pos="8512175" algn="l"/>
                <a:tab pos="8969375" algn="l"/>
                <a:tab pos="9426575" algn="l"/>
                <a:tab pos="988377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who is one or more of u, g, o</a:t>
            </a:r>
          </a:p>
          <a:p>
            <a:pPr marL="1143000" lvl="2" indent="-228600" algn="l">
              <a:spcBef>
                <a:spcPts val="500"/>
              </a:spcBef>
              <a:buFont typeface="Times New Roman" pitchFamily="16" charset="0"/>
              <a:buChar char="•"/>
              <a:tabLst>
                <a:tab pos="739775" algn="l"/>
                <a:tab pos="1196975" algn="l"/>
                <a:tab pos="1654175" algn="l"/>
                <a:tab pos="2111375" algn="l"/>
                <a:tab pos="2568575" algn="l"/>
                <a:tab pos="3025775" algn="l"/>
                <a:tab pos="3482975" algn="l"/>
                <a:tab pos="3940175" algn="l"/>
                <a:tab pos="4397375" algn="l"/>
                <a:tab pos="4854575" algn="l"/>
                <a:tab pos="5311775" algn="l"/>
                <a:tab pos="5768975" algn="l"/>
                <a:tab pos="6226175" algn="l"/>
                <a:tab pos="6683375" algn="l"/>
                <a:tab pos="7140575" algn="l"/>
                <a:tab pos="7597775" algn="l"/>
                <a:tab pos="8054975" algn="l"/>
                <a:tab pos="8512175" algn="l"/>
                <a:tab pos="8969375" algn="l"/>
                <a:tab pos="9426575" algn="l"/>
                <a:tab pos="988377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operation is + (add), - (remove), = (set)</a:t>
            </a:r>
            <a:r>
              <a:rPr lang="ar-SA" sz="2000" baseline="0">
                <a:solidFill>
                  <a:srgbClr val="000000"/>
                </a:solidFill>
              </a:rPr>
              <a:t>‏</a:t>
            </a:r>
            <a:endParaRPr lang="en-US" sz="2000" baseline="0">
              <a:solidFill>
                <a:srgbClr val="000000"/>
              </a:solidFill>
            </a:endParaRPr>
          </a:p>
          <a:p>
            <a:pPr marL="1143000" lvl="2" indent="-228600" algn="l">
              <a:spcBef>
                <a:spcPts val="500"/>
              </a:spcBef>
              <a:buFont typeface="Times New Roman" pitchFamily="16" charset="0"/>
              <a:buChar char="•"/>
              <a:tabLst>
                <a:tab pos="739775" algn="l"/>
                <a:tab pos="1196975" algn="l"/>
                <a:tab pos="1654175" algn="l"/>
                <a:tab pos="2111375" algn="l"/>
                <a:tab pos="2568575" algn="l"/>
                <a:tab pos="3025775" algn="l"/>
                <a:tab pos="3482975" algn="l"/>
                <a:tab pos="3940175" algn="l"/>
                <a:tab pos="4397375" algn="l"/>
                <a:tab pos="4854575" algn="l"/>
                <a:tab pos="5311775" algn="l"/>
                <a:tab pos="5768975" algn="l"/>
                <a:tab pos="6226175" algn="l"/>
                <a:tab pos="6683375" algn="l"/>
                <a:tab pos="7140575" algn="l"/>
                <a:tab pos="7597775" algn="l"/>
                <a:tab pos="8054975" algn="l"/>
                <a:tab pos="8512175" algn="l"/>
                <a:tab pos="8969375" algn="l"/>
                <a:tab pos="9426575" algn="l"/>
                <a:tab pos="988377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Permissions are one or more of r, w, x</a:t>
            </a:r>
          </a:p>
          <a:p>
            <a:pPr marL="1143000" lvl="2" indent="-228600" algn="l">
              <a:spcBef>
                <a:spcPts val="500"/>
              </a:spcBef>
              <a:tabLst>
                <a:tab pos="739775" algn="l"/>
                <a:tab pos="1196975" algn="l"/>
                <a:tab pos="1654175" algn="l"/>
                <a:tab pos="2111375" algn="l"/>
                <a:tab pos="2568575" algn="l"/>
                <a:tab pos="3025775" algn="l"/>
                <a:tab pos="3482975" algn="l"/>
                <a:tab pos="3940175" algn="l"/>
                <a:tab pos="4397375" algn="l"/>
                <a:tab pos="4854575" algn="l"/>
                <a:tab pos="5311775" algn="l"/>
                <a:tab pos="5768975" algn="l"/>
                <a:tab pos="6226175" algn="l"/>
                <a:tab pos="6683375" algn="l"/>
                <a:tab pos="7140575" algn="l"/>
                <a:tab pos="7597775" algn="l"/>
                <a:tab pos="8054975" algn="l"/>
                <a:tab pos="8512175" algn="l"/>
                <a:tab pos="8969375" algn="l"/>
                <a:tab pos="9426575" algn="l"/>
                <a:tab pos="9883775" algn="l"/>
              </a:tabLst>
            </a:pPr>
            <a:endParaRPr lang="en-US" sz="2000" baseline="0">
              <a:solidFill>
                <a:srgbClr val="000000"/>
              </a:solidFill>
            </a:endParaRPr>
          </a:p>
          <a:p>
            <a:pPr marL="1143000" lvl="2" indent="-228600" algn="l">
              <a:spcBef>
                <a:spcPts val="500"/>
              </a:spcBef>
              <a:buFont typeface="Times New Roman" pitchFamily="16" charset="0"/>
              <a:buChar char="•"/>
              <a:tabLst>
                <a:tab pos="739775" algn="l"/>
                <a:tab pos="1196975" algn="l"/>
                <a:tab pos="1654175" algn="l"/>
                <a:tab pos="2111375" algn="l"/>
                <a:tab pos="2568575" algn="l"/>
                <a:tab pos="3025775" algn="l"/>
                <a:tab pos="3482975" algn="l"/>
                <a:tab pos="3940175" algn="l"/>
                <a:tab pos="4397375" algn="l"/>
                <a:tab pos="4854575" algn="l"/>
                <a:tab pos="5311775" algn="l"/>
                <a:tab pos="5768975" algn="l"/>
                <a:tab pos="6226175" algn="l"/>
                <a:tab pos="6683375" algn="l"/>
                <a:tab pos="7140575" algn="l"/>
                <a:tab pos="7597775" algn="l"/>
                <a:tab pos="8054975" algn="l"/>
                <a:tab pos="8512175" algn="l"/>
                <a:tab pos="8969375" algn="l"/>
                <a:tab pos="9426575" algn="l"/>
                <a:tab pos="988377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Examples</a:t>
            </a:r>
            <a:br>
              <a:rPr lang="en-US" sz="2000" baseline="0">
                <a:solidFill>
                  <a:srgbClr val="000000"/>
                </a:solidFill>
              </a:rPr>
            </a:br>
            <a: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  <a:t>chmod go-rwx myfile.doc</a:t>
            </a:r>
            <a:b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  <a:t>chmod g+w myfile.doc</a:t>
            </a:r>
            <a:b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000" baseline="0">
                <a:solidFill>
                  <a:srgbClr val="000000"/>
                </a:solidFill>
                <a:latin typeface="Courier New" pitchFamily="49" charset="0"/>
              </a:rPr>
              <a:t>chmod u=rwx,g=rx,o=r myfile.doc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76D9E1D-13BB-42EE-BF3B-FA0FB5FBA016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Files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685800" y="1143000"/>
            <a:ext cx="7772400" cy="548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Files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A well defined repository of information</a:t>
            </a:r>
          </a:p>
          <a:p>
            <a:pPr marL="1143000" lvl="2" indent="-228600" algn="l">
              <a:spcBef>
                <a:spcPts val="45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1800" baseline="0">
                <a:solidFill>
                  <a:srgbClr val="000000"/>
                </a:solidFill>
              </a:rPr>
              <a:t>Program or component of a program</a:t>
            </a:r>
          </a:p>
          <a:p>
            <a:pPr marL="1143000" lvl="2" indent="-228600" algn="l">
              <a:spcBef>
                <a:spcPts val="45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1800" baseline="0">
                <a:solidFill>
                  <a:srgbClr val="000000"/>
                </a:solidFill>
              </a:rPr>
              <a:t>Arbitrary text</a:t>
            </a:r>
          </a:p>
          <a:p>
            <a:pPr marL="1143000" lvl="2" indent="-228600" algn="l">
              <a:spcBef>
                <a:spcPts val="45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1800" baseline="0">
                <a:solidFill>
                  <a:srgbClr val="000000"/>
                </a:solidFill>
              </a:rPr>
              <a:t>An executable (binary text)</a:t>
            </a:r>
            <a:r>
              <a:rPr lang="ar-SA" sz="1800" baseline="0">
                <a:solidFill>
                  <a:srgbClr val="000000"/>
                </a:solidFill>
              </a:rPr>
              <a:t>‏</a:t>
            </a:r>
            <a:endParaRPr lang="en-US" sz="1800" baseline="0">
              <a:solidFill>
                <a:srgbClr val="000000"/>
              </a:solidFill>
            </a:endParaRP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Special files called directories contain or point to other files</a:t>
            </a:r>
          </a:p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Structure of Directories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Hierarchically structured like an inverted tree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/ is the starting directory or “root” </a:t>
            </a:r>
          </a:p>
          <a:p>
            <a:pPr marL="339725" indent="-339725" algn="l"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Pathnames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Locating a file by following a sequence of directories until you reach the file</a:t>
            </a:r>
          </a:p>
          <a:p>
            <a:pPr marL="739775" lvl="1" indent="-282575" algn="l"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/ is also the separator between the directories and final file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7E45DCE-5C10-465D-A100-F2A5FB530BC9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Example set of directories and files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80963" y="2649538"/>
            <a:ext cx="9144000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80963" y="2649538"/>
            <a:ext cx="9144000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2057400" y="2066925"/>
            <a:ext cx="1152525" cy="3333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>
                <a:solidFill>
                  <a:srgbClr val="000000"/>
                </a:solidFill>
              </a:rPr>
              <a:t>bin</a:t>
            </a:r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3962400" y="2066925"/>
            <a:ext cx="1152525" cy="3333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>
                <a:solidFill>
                  <a:srgbClr val="000000"/>
                </a:solidFill>
              </a:rPr>
              <a:t>home</a:t>
            </a:r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5848350" y="2066925"/>
            <a:ext cx="1152525" cy="3333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>
                <a:solidFill>
                  <a:srgbClr val="000000"/>
                </a:solidFill>
              </a:rPr>
              <a:t>etc</a:t>
            </a:r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 flipH="1" flipV="1">
            <a:off x="4568825" y="1673225"/>
            <a:ext cx="1911350" cy="387350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6" name="Line 9"/>
          <p:cNvSpPr>
            <a:spLocks noChangeShapeType="1"/>
          </p:cNvSpPr>
          <p:nvPr/>
        </p:nvSpPr>
        <p:spPr bwMode="auto">
          <a:xfrm flipH="1">
            <a:off x="3273425" y="2428875"/>
            <a:ext cx="1244600" cy="390525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Text Box 10"/>
          <p:cNvSpPr txBox="1">
            <a:spLocks noChangeArrowheads="1"/>
          </p:cNvSpPr>
          <p:nvPr/>
        </p:nvSpPr>
        <p:spPr bwMode="auto">
          <a:xfrm>
            <a:off x="3971925" y="2790825"/>
            <a:ext cx="1152525" cy="3333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 dirty="0" err="1" smtClean="0">
                <a:solidFill>
                  <a:srgbClr val="000000"/>
                </a:solidFill>
              </a:rPr>
              <a:t>spongebob</a:t>
            </a:r>
            <a:endParaRPr lang="en-US" sz="1600" baseline="0" dirty="0">
              <a:solidFill>
                <a:srgbClr val="000000"/>
              </a:solidFill>
            </a:endParaRPr>
          </a:p>
        </p:txBody>
      </p:sp>
      <p:sp>
        <p:nvSpPr>
          <p:cNvPr id="4108" name="Text Box 11"/>
          <p:cNvSpPr txBox="1">
            <a:spLocks noChangeArrowheads="1"/>
          </p:cNvSpPr>
          <p:nvPr/>
        </p:nvSpPr>
        <p:spPr bwMode="auto">
          <a:xfrm>
            <a:off x="2686050" y="2790825"/>
            <a:ext cx="1152525" cy="3333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 dirty="0" err="1" smtClean="0">
                <a:solidFill>
                  <a:srgbClr val="000000"/>
                </a:solidFill>
              </a:rPr>
              <a:t>squidward</a:t>
            </a:r>
            <a:endParaRPr lang="en-US" sz="1600" baseline="0" dirty="0">
              <a:solidFill>
                <a:srgbClr val="000000"/>
              </a:solidFill>
            </a:endParaRPr>
          </a:p>
        </p:txBody>
      </p:sp>
      <p:sp>
        <p:nvSpPr>
          <p:cNvPr id="4109" name="Text Box 12"/>
          <p:cNvSpPr txBox="1">
            <a:spLocks noChangeArrowheads="1"/>
          </p:cNvSpPr>
          <p:nvPr/>
        </p:nvSpPr>
        <p:spPr bwMode="auto">
          <a:xfrm>
            <a:off x="5276850" y="2790825"/>
            <a:ext cx="1152525" cy="3333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 dirty="0" err="1" smtClean="0">
                <a:solidFill>
                  <a:srgbClr val="000000"/>
                </a:solidFill>
              </a:rPr>
              <a:t>patrick</a:t>
            </a:r>
            <a:endParaRPr lang="en-US" sz="1600" baseline="0" dirty="0">
              <a:solidFill>
                <a:srgbClr val="000000"/>
              </a:solidFill>
            </a:endParaRPr>
          </a:p>
        </p:txBody>
      </p:sp>
      <p:sp>
        <p:nvSpPr>
          <p:cNvPr id="4110" name="Line 13"/>
          <p:cNvSpPr>
            <a:spLocks noChangeShapeType="1"/>
          </p:cNvSpPr>
          <p:nvPr/>
        </p:nvSpPr>
        <p:spPr bwMode="auto">
          <a:xfrm flipH="1" flipV="1">
            <a:off x="4540250" y="2397125"/>
            <a:ext cx="1311275" cy="396875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1" name="Text Box 14"/>
          <p:cNvSpPr txBox="1">
            <a:spLocks noChangeArrowheads="1"/>
          </p:cNvSpPr>
          <p:nvPr/>
        </p:nvSpPr>
        <p:spPr bwMode="auto">
          <a:xfrm>
            <a:off x="1819275" y="3524250"/>
            <a:ext cx="1152525" cy="3333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696969"/>
              </a:gs>
            </a:gsLst>
            <a:lin ang="54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 dirty="0" smtClean="0">
                <a:solidFill>
                  <a:srgbClr val="000000"/>
                </a:solidFill>
              </a:rPr>
              <a:t>Clarinet</a:t>
            </a:r>
            <a:endParaRPr lang="en-US" sz="1600" baseline="0" dirty="0">
              <a:solidFill>
                <a:srgbClr val="000000"/>
              </a:solidFill>
            </a:endParaRPr>
          </a:p>
        </p:txBody>
      </p:sp>
      <p:sp>
        <p:nvSpPr>
          <p:cNvPr id="4112" name="Line 15"/>
          <p:cNvSpPr>
            <a:spLocks noChangeShapeType="1"/>
          </p:cNvSpPr>
          <p:nvPr/>
        </p:nvSpPr>
        <p:spPr bwMode="auto">
          <a:xfrm flipH="1">
            <a:off x="2406650" y="3133725"/>
            <a:ext cx="901700" cy="390525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3" name="Line 16"/>
          <p:cNvSpPr>
            <a:spLocks noChangeShapeType="1"/>
          </p:cNvSpPr>
          <p:nvPr/>
        </p:nvSpPr>
        <p:spPr bwMode="auto">
          <a:xfrm flipH="1">
            <a:off x="3911600" y="3133725"/>
            <a:ext cx="635000" cy="390525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4" name="Text Box 17"/>
          <p:cNvSpPr txBox="1">
            <a:spLocks noChangeArrowheads="1"/>
          </p:cNvSpPr>
          <p:nvPr/>
        </p:nvSpPr>
        <p:spPr bwMode="auto">
          <a:xfrm>
            <a:off x="3305175" y="3524250"/>
            <a:ext cx="1152525" cy="3333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 dirty="0" smtClean="0">
                <a:solidFill>
                  <a:srgbClr val="000000"/>
                </a:solidFill>
              </a:rPr>
              <a:t>pets</a:t>
            </a:r>
            <a:endParaRPr lang="en-US" sz="1600" baseline="0" dirty="0">
              <a:solidFill>
                <a:srgbClr val="000000"/>
              </a:solidFill>
            </a:endParaRPr>
          </a:p>
        </p:txBody>
      </p:sp>
      <p:sp>
        <p:nvSpPr>
          <p:cNvPr id="4115" name="Line 18"/>
          <p:cNvSpPr>
            <a:spLocks noChangeShapeType="1"/>
          </p:cNvSpPr>
          <p:nvPr/>
        </p:nvSpPr>
        <p:spPr bwMode="auto">
          <a:xfrm flipH="1" flipV="1">
            <a:off x="4540250" y="3121025"/>
            <a:ext cx="654050" cy="406400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6" name="Line 19"/>
          <p:cNvSpPr>
            <a:spLocks noChangeShapeType="1"/>
          </p:cNvSpPr>
          <p:nvPr/>
        </p:nvSpPr>
        <p:spPr bwMode="auto">
          <a:xfrm flipH="1">
            <a:off x="3473450" y="3857625"/>
            <a:ext cx="282575" cy="390525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7" name="Line 20"/>
          <p:cNvSpPr>
            <a:spLocks noChangeShapeType="1"/>
          </p:cNvSpPr>
          <p:nvPr/>
        </p:nvSpPr>
        <p:spPr bwMode="auto">
          <a:xfrm flipH="1" flipV="1">
            <a:off x="5845175" y="3130550"/>
            <a:ext cx="901700" cy="396875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8" name="Text Box 21"/>
          <p:cNvSpPr txBox="1">
            <a:spLocks noChangeArrowheads="1"/>
          </p:cNvSpPr>
          <p:nvPr/>
        </p:nvSpPr>
        <p:spPr bwMode="auto">
          <a:xfrm>
            <a:off x="4638675" y="3524250"/>
            <a:ext cx="1152525" cy="3333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696969"/>
              </a:gs>
            </a:gsLst>
            <a:lin ang="54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 dirty="0" smtClean="0">
                <a:solidFill>
                  <a:srgbClr val="000000"/>
                </a:solidFill>
              </a:rPr>
              <a:t>Spatula</a:t>
            </a:r>
            <a:endParaRPr lang="en-US" sz="1600" baseline="0" dirty="0">
              <a:solidFill>
                <a:srgbClr val="000000"/>
              </a:solidFill>
            </a:endParaRPr>
          </a:p>
        </p:txBody>
      </p:sp>
      <p:sp>
        <p:nvSpPr>
          <p:cNvPr id="4119" name="Text Box 22"/>
          <p:cNvSpPr txBox="1">
            <a:spLocks noChangeArrowheads="1"/>
          </p:cNvSpPr>
          <p:nvPr/>
        </p:nvSpPr>
        <p:spPr bwMode="auto">
          <a:xfrm>
            <a:off x="6134100" y="3524250"/>
            <a:ext cx="1152525" cy="3333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696969"/>
              </a:gs>
            </a:gsLst>
            <a:lin ang="54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 dirty="0" err="1" smtClean="0">
                <a:solidFill>
                  <a:srgbClr val="000000"/>
                </a:solidFill>
              </a:rPr>
              <a:t>SecretBox</a:t>
            </a:r>
            <a:endParaRPr lang="en-US" sz="1600" baseline="0" dirty="0">
              <a:solidFill>
                <a:srgbClr val="000000"/>
              </a:solidFill>
            </a:endParaRPr>
          </a:p>
        </p:txBody>
      </p:sp>
      <p:sp>
        <p:nvSpPr>
          <p:cNvPr id="4120" name="Text Box 23"/>
          <p:cNvSpPr txBox="1">
            <a:spLocks noChangeArrowheads="1"/>
          </p:cNvSpPr>
          <p:nvPr/>
        </p:nvSpPr>
        <p:spPr bwMode="auto">
          <a:xfrm>
            <a:off x="2886075" y="4248150"/>
            <a:ext cx="1152525" cy="3333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696969"/>
              </a:gs>
            </a:gsLst>
            <a:lin ang="54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 dirty="0" smtClean="0">
                <a:solidFill>
                  <a:srgbClr val="000000"/>
                </a:solidFill>
              </a:rPr>
              <a:t>Gary</a:t>
            </a:r>
            <a:endParaRPr lang="en-US" sz="1600" baseline="0" dirty="0">
              <a:solidFill>
                <a:srgbClr val="000000"/>
              </a:solidFill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3962400" y="1343025"/>
            <a:ext cx="1152525" cy="3333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aseline="0">
                <a:solidFill>
                  <a:srgbClr val="000000"/>
                </a:solidFill>
              </a:rPr>
              <a:t>/</a:t>
            </a:r>
          </a:p>
        </p:txBody>
      </p:sp>
      <p:sp>
        <p:nvSpPr>
          <p:cNvPr id="4122" name="Line 25"/>
          <p:cNvSpPr>
            <a:spLocks noChangeShapeType="1"/>
          </p:cNvSpPr>
          <p:nvPr/>
        </p:nvSpPr>
        <p:spPr bwMode="auto">
          <a:xfrm flipV="1">
            <a:off x="2743200" y="1673225"/>
            <a:ext cx="1676400" cy="387350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3" name="Line 26"/>
          <p:cNvSpPr>
            <a:spLocks noChangeShapeType="1"/>
          </p:cNvSpPr>
          <p:nvPr/>
        </p:nvSpPr>
        <p:spPr bwMode="auto">
          <a:xfrm>
            <a:off x="4495800" y="1676400"/>
            <a:ext cx="1588" cy="381000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4" name="Line 27"/>
          <p:cNvSpPr>
            <a:spLocks noChangeShapeType="1"/>
          </p:cNvSpPr>
          <p:nvPr/>
        </p:nvSpPr>
        <p:spPr bwMode="auto">
          <a:xfrm flipV="1">
            <a:off x="4572000" y="2513013"/>
            <a:ext cx="1588" cy="231775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5629E73-0396-4EBA-B72C-49D30977E852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More on pathnames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 dirty="0">
                <a:solidFill>
                  <a:srgbClr val="000000"/>
                </a:solidFill>
              </a:rPr>
              <a:t>Absolute pathnames start at root</a:t>
            </a:r>
          </a:p>
          <a:p>
            <a:pPr marL="739775" lvl="1" indent="-282575" algn="l">
              <a:lnSpc>
                <a:spcPct val="9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/</a:t>
            </a:r>
            <a:r>
              <a:rPr lang="en-US" sz="2000" baseline="0" dirty="0" smtClean="0">
                <a:solidFill>
                  <a:srgbClr val="000000"/>
                </a:solidFill>
              </a:rPr>
              <a:t>home/</a:t>
            </a:r>
            <a:r>
              <a:rPr lang="en-US" sz="2000" baseline="0" dirty="0" err="1" smtClean="0">
                <a:solidFill>
                  <a:srgbClr val="000000"/>
                </a:solidFill>
              </a:rPr>
              <a:t>spongebob</a:t>
            </a:r>
            <a:r>
              <a:rPr lang="en-US" sz="2000" baseline="0" dirty="0" smtClean="0">
                <a:solidFill>
                  <a:srgbClr val="000000"/>
                </a:solidFill>
              </a:rPr>
              <a:t>/pets/Gary</a:t>
            </a:r>
            <a:endParaRPr lang="en-US" sz="2000" baseline="0" dirty="0">
              <a:solidFill>
                <a:srgbClr val="000000"/>
              </a:solidFill>
            </a:endParaRPr>
          </a:p>
          <a:p>
            <a:pPr marL="739775" lvl="1" indent="-282575" algn="l">
              <a:lnSpc>
                <a:spcPct val="9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/bin</a:t>
            </a:r>
          </a:p>
          <a:p>
            <a:pPr marL="339725" indent="-33972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 dirty="0">
                <a:solidFill>
                  <a:srgbClr val="000000"/>
                </a:solidFill>
              </a:rPr>
              <a:t>Relative pathnames start at current directory</a:t>
            </a:r>
          </a:p>
          <a:p>
            <a:pPr marL="739775" lvl="1" indent="-282575" algn="l">
              <a:lnSpc>
                <a:spcPct val="9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Suppose current directory is “home”, then:</a:t>
            </a:r>
          </a:p>
          <a:p>
            <a:pPr marL="739775" lvl="1" indent="-282575" algn="l">
              <a:lnSpc>
                <a:spcPct val="9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 err="1" smtClean="0">
                <a:solidFill>
                  <a:srgbClr val="000000"/>
                </a:solidFill>
              </a:rPr>
              <a:t>squidward</a:t>
            </a:r>
            <a:r>
              <a:rPr lang="en-US" sz="2000" baseline="0" dirty="0" smtClean="0">
                <a:solidFill>
                  <a:srgbClr val="000000"/>
                </a:solidFill>
              </a:rPr>
              <a:t>/Clarinet </a:t>
            </a:r>
            <a:r>
              <a:rPr lang="en-US" sz="2000" baseline="0" dirty="0">
                <a:solidFill>
                  <a:srgbClr val="000000"/>
                </a:solidFill>
              </a:rPr>
              <a:t>would refer to the same file as:</a:t>
            </a:r>
          </a:p>
          <a:p>
            <a:pPr marL="739775" lvl="1" indent="-282575" algn="l">
              <a:lnSpc>
                <a:spcPct val="9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/</a:t>
            </a:r>
            <a:r>
              <a:rPr lang="en-US" sz="2000" baseline="0" dirty="0" smtClean="0">
                <a:solidFill>
                  <a:srgbClr val="000000"/>
                </a:solidFill>
              </a:rPr>
              <a:t>home/</a:t>
            </a:r>
            <a:r>
              <a:rPr lang="en-US" sz="2000" baseline="0" dirty="0" err="1" smtClean="0">
                <a:solidFill>
                  <a:srgbClr val="000000"/>
                </a:solidFill>
              </a:rPr>
              <a:t>squidward</a:t>
            </a:r>
            <a:r>
              <a:rPr lang="en-US" sz="2000" baseline="0" dirty="0" smtClean="0">
                <a:solidFill>
                  <a:srgbClr val="000000"/>
                </a:solidFill>
              </a:rPr>
              <a:t>/Clarinet</a:t>
            </a:r>
            <a:endParaRPr lang="en-US" sz="2000" baseline="0" dirty="0">
              <a:solidFill>
                <a:srgbClr val="000000"/>
              </a:solidFill>
            </a:endParaRPr>
          </a:p>
          <a:p>
            <a:pPr marL="339725" indent="-33972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 dirty="0">
                <a:solidFill>
                  <a:srgbClr val="000000"/>
                </a:solidFill>
              </a:rPr>
              <a:t>Special symbols for current directory and parent</a:t>
            </a:r>
          </a:p>
          <a:p>
            <a:pPr marL="739775" lvl="1" indent="-282575" algn="l">
              <a:lnSpc>
                <a:spcPct val="9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“..” refers to parent directory (the directory “above”)</a:t>
            </a:r>
          </a:p>
          <a:p>
            <a:pPr marL="739775" lvl="1" indent="-282575" algn="l">
              <a:lnSpc>
                <a:spcPct val="9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</a:rPr>
              <a:t>“.” is current directory</a:t>
            </a:r>
          </a:p>
          <a:p>
            <a:pPr marL="339725" indent="-33972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 dirty="0">
                <a:solidFill>
                  <a:srgbClr val="000000"/>
                </a:solidFill>
              </a:rPr>
              <a:t>Referencing user directories</a:t>
            </a:r>
          </a:p>
          <a:p>
            <a:pPr marL="739775" lvl="1" indent="-282575" algn="l">
              <a:lnSpc>
                <a:spcPct val="9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~</a:t>
            </a:r>
            <a:r>
              <a:rPr lang="en-US" sz="2000" baseline="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squidward</a:t>
            </a:r>
            <a:r>
              <a:rPr lang="en-US" sz="2000" baseline="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aseline="0" dirty="0" smtClean="0">
                <a:solidFill>
                  <a:srgbClr val="000000"/>
                </a:solidFill>
              </a:rPr>
              <a:t>is </a:t>
            </a:r>
            <a:r>
              <a:rPr lang="en-US" sz="2000" baseline="0" dirty="0">
                <a:solidFill>
                  <a:srgbClr val="000000"/>
                </a:solidFill>
              </a:rPr>
              <a:t>the absolute pathname to the user directory </a:t>
            </a:r>
            <a:r>
              <a:rPr lang="en-US" sz="2000" baseline="0" dirty="0" smtClean="0">
                <a:solidFill>
                  <a:srgbClr val="000000"/>
                </a:solidFill>
              </a:rPr>
              <a:t>“</a:t>
            </a:r>
            <a:r>
              <a:rPr lang="en-US" sz="2000" baseline="0" dirty="0" err="1" smtClean="0">
                <a:solidFill>
                  <a:srgbClr val="000000"/>
                </a:solidFill>
              </a:rPr>
              <a:t>squidward</a:t>
            </a:r>
            <a:r>
              <a:rPr lang="en-US" sz="2000" baseline="0" dirty="0" smtClean="0">
                <a:solidFill>
                  <a:srgbClr val="000000"/>
                </a:solidFill>
              </a:rPr>
              <a:t>” </a:t>
            </a:r>
            <a:r>
              <a:rPr lang="en-US" sz="2000" baseline="0" dirty="0">
                <a:solidFill>
                  <a:srgbClr val="000000"/>
                </a:solidFill>
              </a:rPr>
              <a:t>(in the directory “home” in this example)</a:t>
            </a:r>
          </a:p>
          <a:p>
            <a:pPr marL="739775" lvl="1" indent="-282575" algn="l">
              <a:lnSpc>
                <a:spcPct val="90000"/>
              </a:lnSpc>
              <a:spcBef>
                <a:spcPts val="5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~/</a:t>
            </a:r>
            <a:r>
              <a:rPr lang="en-US" sz="2000" baseline="0" dirty="0">
                <a:solidFill>
                  <a:srgbClr val="000000"/>
                </a:solidFill>
              </a:rPr>
              <a:t> is shorthand for the absolute path to your own user directory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Try these examples: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Suppose:</a:t>
            </a:r>
          </a:p>
          <a:p>
            <a:pPr lvl="1"/>
            <a:r>
              <a:rPr lang="en-US" sz="2000" dirty="0" smtClean="0"/>
              <a:t>your username is </a:t>
            </a:r>
            <a:r>
              <a:rPr lang="en-US" sz="2000" dirty="0" smtClean="0"/>
              <a:t>“</a:t>
            </a:r>
            <a:r>
              <a:rPr lang="en-US" sz="2000" dirty="0" err="1" smtClean="0"/>
              <a:t>spongebob</a:t>
            </a:r>
            <a:r>
              <a:rPr lang="en-US" sz="2000" dirty="0" smtClean="0"/>
              <a:t>”</a:t>
            </a:r>
            <a:endParaRPr lang="en-US" sz="2000" dirty="0" smtClean="0"/>
          </a:p>
          <a:p>
            <a:pPr lvl="1"/>
            <a:r>
              <a:rPr lang="en-US" sz="2000" dirty="0" smtClean="0"/>
              <a:t>your current directory is </a:t>
            </a:r>
            <a:r>
              <a:rPr lang="en-US" sz="2000" dirty="0" smtClean="0"/>
              <a:t>“pets”</a:t>
            </a:r>
            <a:endParaRPr lang="en-US" sz="2000" dirty="0" smtClean="0"/>
          </a:p>
          <a:p>
            <a:r>
              <a:rPr lang="en-US" sz="2000" dirty="0" smtClean="0"/>
              <a:t>Write the absolute pathnames for:</a:t>
            </a:r>
          </a:p>
          <a:p>
            <a:pPr lvl="1"/>
            <a:r>
              <a:rPr lang="en-US" sz="2000" dirty="0" smtClean="0"/>
              <a:t>bin</a:t>
            </a:r>
          </a:p>
          <a:p>
            <a:pPr lvl="1"/>
            <a:r>
              <a:rPr lang="en-US" sz="2000" dirty="0" smtClean="0"/>
              <a:t>Spatula</a:t>
            </a:r>
            <a:endParaRPr lang="en-US" sz="2000" dirty="0" smtClean="0"/>
          </a:p>
          <a:p>
            <a:r>
              <a:rPr lang="en-US" sz="2000" dirty="0" smtClean="0"/>
              <a:t>Write the relative pathnames for:</a:t>
            </a:r>
          </a:p>
          <a:p>
            <a:pPr lvl="1"/>
            <a:r>
              <a:rPr lang="en-US" sz="2000" dirty="0" smtClean="0"/>
              <a:t>Gary</a:t>
            </a:r>
            <a:endParaRPr lang="en-US" sz="2000" dirty="0" smtClean="0"/>
          </a:p>
          <a:p>
            <a:pPr lvl="1"/>
            <a:r>
              <a:rPr lang="en-US" sz="2000" dirty="0" smtClean="0"/>
              <a:t>home</a:t>
            </a:r>
          </a:p>
          <a:p>
            <a:pPr lvl="1"/>
            <a:r>
              <a:rPr lang="en-US" sz="2000" dirty="0" smtClean="0"/>
              <a:t>Spatula</a:t>
            </a:r>
            <a:endParaRPr lang="en-US" sz="2000" dirty="0" smtClean="0"/>
          </a:p>
          <a:p>
            <a:pPr lvl="1"/>
            <a:r>
              <a:rPr lang="en-US" sz="2000" dirty="0" err="1" smtClean="0"/>
              <a:t>squidward</a:t>
            </a:r>
            <a:endParaRPr lang="en-US" sz="2000" dirty="0" smtClean="0"/>
          </a:p>
          <a:p>
            <a:r>
              <a:rPr lang="en-US" sz="2000" dirty="0" smtClean="0"/>
              <a:t>Where could you use directory references? (~)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68EE1C0-B818-40EA-BB32-08DE27ACEC75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UNIX Commands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Commands typically refer to a Unix program located, for example, in /usr/bin</a:t>
            </a: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Structure of a command is typically:</a:t>
            </a: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  <a:latin typeface="Courier New" pitchFamily="49" charset="0"/>
              </a:rPr>
              <a:t>commandname [flags] [parameters]</a:t>
            </a:r>
          </a:p>
          <a:p>
            <a:pPr marL="339725" indent="-339725" algn="l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Flags</a:t>
            </a: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Commands may accept one or more flags</a:t>
            </a: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Flags start with “-” and are separated from other flags and parameters by one or more spaces</a:t>
            </a: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400" baseline="0">
                <a:solidFill>
                  <a:srgbClr val="000000"/>
                </a:solidFill>
              </a:rPr>
              <a:t>Individual flags may be combined under a single ‘–’</a:t>
            </a:r>
          </a:p>
          <a:p>
            <a:pPr marL="339725" indent="-339725" algn="l">
              <a:lnSpc>
                <a:spcPct val="90000"/>
              </a:lnSpc>
              <a:spcBef>
                <a:spcPts val="700"/>
              </a:spcBef>
              <a:buFont typeface="Times New Roman" pitchFamily="16" charset="0"/>
              <a:buChar char="•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</a:rPr>
              <a:t>Parameters</a:t>
            </a: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Parameters are often filenames and/or pathnames</a:t>
            </a:r>
          </a:p>
          <a:p>
            <a:pPr marL="739775" lvl="1" indent="-282575" algn="l">
              <a:lnSpc>
                <a:spcPct val="90000"/>
              </a:lnSpc>
              <a:spcBef>
                <a:spcPts val="600"/>
              </a:spcBef>
              <a:buFont typeface="Times New Roman" pitchFamily="16" charset="0"/>
              <a:buChar char="–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000" baseline="0">
                <a:solidFill>
                  <a:srgbClr val="000000"/>
                </a:solidFill>
              </a:rPr>
              <a:t>Commands accept one or more parameters, separated by spaces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86C91B1-5E03-4C55-8AC6-CB2755862487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Examples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9725" indent="-339725" algn="l">
              <a:spcBef>
                <a:spcPts val="700"/>
              </a:spcBef>
              <a:buFont typeface="Courier New" pitchFamily="49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  <a:latin typeface="Courier New" pitchFamily="49" charset="0"/>
              </a:rPr>
              <a:t>ls –a –l</a:t>
            </a:r>
          </a:p>
          <a:p>
            <a:pPr marL="339725" indent="-339725" algn="l">
              <a:spcBef>
                <a:spcPts val="700"/>
              </a:spcBef>
              <a:buFont typeface="Courier New" pitchFamily="49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  <a:latin typeface="Courier New" pitchFamily="49" charset="0"/>
              </a:rPr>
              <a:t>ls –al</a:t>
            </a:r>
          </a:p>
          <a:p>
            <a:pPr marL="339725" indent="-339725" algn="l">
              <a:spcBef>
                <a:spcPts val="700"/>
              </a:spcBef>
              <a:buFont typeface="Courier New" pitchFamily="49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  <a:latin typeface="Courier New" pitchFamily="49" charset="0"/>
              </a:rPr>
              <a:t>cp /home/albert/cprogram sources</a:t>
            </a:r>
          </a:p>
          <a:p>
            <a:pPr marL="339725" indent="-339725" algn="l">
              <a:spcBef>
                <a:spcPts val="700"/>
              </a:spcBef>
              <a:buFont typeface="Courier New" pitchFamily="49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  <a:latin typeface="Courier New" pitchFamily="49" charset="0"/>
              </a:rPr>
              <a:t>cp ../testfiles/part1 .</a:t>
            </a:r>
          </a:p>
          <a:p>
            <a:pPr marL="339725" indent="-339725" algn="l">
              <a:spcBef>
                <a:spcPts val="700"/>
              </a:spcBef>
              <a:buFont typeface="Courier New" pitchFamily="49" charset="0"/>
              <a:buNone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US" sz="2800" baseline="0">
                <a:solidFill>
                  <a:srgbClr val="000000"/>
                </a:solidFill>
                <a:latin typeface="Courier New" pitchFamily="49" charset="0"/>
              </a:rPr>
              <a:t>wc –c –l thatfile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247E746-FB1F-42F9-8711-EECE9F44F805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Some file commands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0" y="2251075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21" name="Group 4"/>
          <p:cNvGrpSpPr>
            <a:grpSpLocks/>
          </p:cNvGrpSpPr>
          <p:nvPr/>
        </p:nvGrpSpPr>
        <p:grpSpPr bwMode="auto">
          <a:xfrm>
            <a:off x="1981200" y="2057400"/>
            <a:ext cx="5851525" cy="2355850"/>
            <a:chOff x="1248" y="1296"/>
            <a:chExt cx="3686" cy="1484"/>
          </a:xfrm>
        </p:grpSpPr>
        <p:sp>
          <p:nvSpPr>
            <p:cNvPr id="9223" name="Rectangle 5"/>
            <p:cNvSpPr>
              <a:spLocks noChangeArrowheads="1"/>
            </p:cNvSpPr>
            <p:nvPr/>
          </p:nvSpPr>
          <p:spPr bwMode="auto">
            <a:xfrm>
              <a:off x="1248" y="1296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ls</a:t>
              </a:r>
            </a:p>
          </p:txBody>
        </p:sp>
        <p:sp>
          <p:nvSpPr>
            <p:cNvPr id="9224" name="Rectangle 6"/>
            <p:cNvSpPr>
              <a:spLocks noChangeArrowheads="1"/>
            </p:cNvSpPr>
            <p:nvPr/>
          </p:nvSpPr>
          <p:spPr bwMode="auto">
            <a:xfrm>
              <a:off x="2047" y="1296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list files</a:t>
              </a:r>
            </a:p>
          </p:txBody>
        </p:sp>
        <p:sp>
          <p:nvSpPr>
            <p:cNvPr id="9225" name="Rectangle 7"/>
            <p:cNvSpPr>
              <a:spLocks noChangeArrowheads="1"/>
            </p:cNvSpPr>
            <p:nvPr/>
          </p:nvSpPr>
          <p:spPr bwMode="auto">
            <a:xfrm>
              <a:off x="1248" y="1508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cat</a:t>
              </a:r>
            </a:p>
          </p:txBody>
        </p:sp>
        <p:sp>
          <p:nvSpPr>
            <p:cNvPr id="9226" name="Rectangle 8"/>
            <p:cNvSpPr>
              <a:spLocks noChangeArrowheads="1"/>
            </p:cNvSpPr>
            <p:nvPr/>
          </p:nvSpPr>
          <p:spPr bwMode="auto">
            <a:xfrm>
              <a:off x="2047" y="1508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view file contents</a:t>
              </a:r>
            </a:p>
          </p:txBody>
        </p:sp>
        <p:sp>
          <p:nvSpPr>
            <p:cNvPr id="9227" name="Rectangle 9"/>
            <p:cNvSpPr>
              <a:spLocks noChangeArrowheads="1"/>
            </p:cNvSpPr>
            <p:nvPr/>
          </p:nvSpPr>
          <p:spPr bwMode="auto">
            <a:xfrm>
              <a:off x="1248" y="1720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more</a:t>
              </a:r>
            </a:p>
          </p:txBody>
        </p:sp>
        <p:sp>
          <p:nvSpPr>
            <p:cNvPr id="9228" name="Rectangle 10"/>
            <p:cNvSpPr>
              <a:spLocks noChangeArrowheads="1"/>
            </p:cNvSpPr>
            <p:nvPr/>
          </p:nvSpPr>
          <p:spPr bwMode="auto">
            <a:xfrm>
              <a:off x="2047" y="1720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view file contents (pause each screen)</a:t>
              </a:r>
              <a:r>
                <a:rPr lang="ar-SA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‏</a:t>
              </a:r>
              <a:endParaRPr lang="en-US" sz="1600" baseline="0">
                <a:solidFill>
                  <a:srgbClr val="000000"/>
                </a:solidFill>
                <a:latin typeface="Arial" charset="0"/>
                <a:cs typeface="Times New Roman" pitchFamily="16" charset="0"/>
              </a:endParaRPr>
            </a:p>
          </p:txBody>
        </p:sp>
        <p:sp>
          <p:nvSpPr>
            <p:cNvPr id="9229" name="Rectangle 11"/>
            <p:cNvSpPr>
              <a:spLocks noChangeArrowheads="1"/>
            </p:cNvSpPr>
            <p:nvPr/>
          </p:nvSpPr>
          <p:spPr bwMode="auto">
            <a:xfrm>
              <a:off x="1248" y="1932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 dirty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touch</a:t>
              </a:r>
            </a:p>
          </p:txBody>
        </p:sp>
        <p:sp>
          <p:nvSpPr>
            <p:cNvPr id="9230" name="Rectangle 12"/>
            <p:cNvSpPr>
              <a:spLocks noChangeArrowheads="1"/>
            </p:cNvSpPr>
            <p:nvPr/>
          </p:nvSpPr>
          <p:spPr bwMode="auto">
            <a:xfrm>
              <a:off x="2047" y="1932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creates file / updates time stamp</a:t>
              </a:r>
            </a:p>
          </p:txBody>
        </p:sp>
        <p:sp>
          <p:nvSpPr>
            <p:cNvPr id="9231" name="Rectangle 13"/>
            <p:cNvSpPr>
              <a:spLocks noChangeArrowheads="1"/>
            </p:cNvSpPr>
            <p:nvPr/>
          </p:nvSpPr>
          <p:spPr bwMode="auto">
            <a:xfrm>
              <a:off x="1248" y="2144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cp</a:t>
              </a:r>
            </a:p>
          </p:txBody>
        </p:sp>
        <p:sp>
          <p:nvSpPr>
            <p:cNvPr id="9232" name="Rectangle 14"/>
            <p:cNvSpPr>
              <a:spLocks noChangeArrowheads="1"/>
            </p:cNvSpPr>
            <p:nvPr/>
          </p:nvSpPr>
          <p:spPr bwMode="auto">
            <a:xfrm>
              <a:off x="2047" y="2144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copy file to a new file</a:t>
              </a:r>
            </a:p>
          </p:txBody>
        </p:sp>
        <p:sp>
          <p:nvSpPr>
            <p:cNvPr id="9233" name="Rectangle 15"/>
            <p:cNvSpPr>
              <a:spLocks noChangeArrowheads="1"/>
            </p:cNvSpPr>
            <p:nvPr/>
          </p:nvSpPr>
          <p:spPr bwMode="auto">
            <a:xfrm>
              <a:off x="1248" y="2356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mv</a:t>
              </a:r>
            </a:p>
          </p:txBody>
        </p:sp>
        <p:sp>
          <p:nvSpPr>
            <p:cNvPr id="9234" name="Rectangle 16"/>
            <p:cNvSpPr>
              <a:spLocks noChangeArrowheads="1"/>
            </p:cNvSpPr>
            <p:nvPr/>
          </p:nvSpPr>
          <p:spPr bwMode="auto">
            <a:xfrm>
              <a:off x="2047" y="2356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move file to a new directory, rename file</a:t>
              </a:r>
            </a:p>
          </p:txBody>
        </p:sp>
        <p:sp>
          <p:nvSpPr>
            <p:cNvPr id="9235" name="Rectangle 17"/>
            <p:cNvSpPr>
              <a:spLocks noChangeArrowheads="1"/>
            </p:cNvSpPr>
            <p:nvPr/>
          </p:nvSpPr>
          <p:spPr bwMode="auto">
            <a:xfrm>
              <a:off x="1248" y="2568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rm</a:t>
              </a:r>
            </a:p>
          </p:txBody>
        </p:sp>
        <p:sp>
          <p:nvSpPr>
            <p:cNvPr id="9236" name="Rectangle 18"/>
            <p:cNvSpPr>
              <a:spLocks noChangeArrowheads="1"/>
            </p:cNvSpPr>
            <p:nvPr/>
          </p:nvSpPr>
          <p:spPr bwMode="auto">
            <a:xfrm>
              <a:off x="2047" y="2568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delete file</a:t>
              </a:r>
            </a:p>
          </p:txBody>
        </p:sp>
        <p:sp>
          <p:nvSpPr>
            <p:cNvPr id="9237" name="Line 19"/>
            <p:cNvSpPr>
              <a:spLocks noChangeShapeType="1"/>
            </p:cNvSpPr>
            <p:nvPr/>
          </p:nvSpPr>
          <p:spPr bwMode="auto">
            <a:xfrm>
              <a:off x="2047" y="1296"/>
              <a:ext cx="1" cy="148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20"/>
            <p:cNvSpPr>
              <a:spLocks noChangeShapeType="1"/>
            </p:cNvSpPr>
            <p:nvPr/>
          </p:nvSpPr>
          <p:spPr bwMode="auto">
            <a:xfrm>
              <a:off x="1248" y="1508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21"/>
            <p:cNvSpPr>
              <a:spLocks noChangeShapeType="1"/>
            </p:cNvSpPr>
            <p:nvPr/>
          </p:nvSpPr>
          <p:spPr bwMode="auto">
            <a:xfrm>
              <a:off x="1248" y="1720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22"/>
            <p:cNvSpPr>
              <a:spLocks noChangeShapeType="1"/>
            </p:cNvSpPr>
            <p:nvPr/>
          </p:nvSpPr>
          <p:spPr bwMode="auto">
            <a:xfrm>
              <a:off x="1248" y="1932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23"/>
            <p:cNvSpPr>
              <a:spLocks noChangeShapeType="1"/>
            </p:cNvSpPr>
            <p:nvPr/>
          </p:nvSpPr>
          <p:spPr bwMode="auto">
            <a:xfrm>
              <a:off x="1248" y="2144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24"/>
            <p:cNvSpPr>
              <a:spLocks noChangeShapeType="1"/>
            </p:cNvSpPr>
            <p:nvPr/>
          </p:nvSpPr>
          <p:spPr bwMode="auto">
            <a:xfrm>
              <a:off x="1248" y="2356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25"/>
            <p:cNvSpPr>
              <a:spLocks noChangeShapeType="1"/>
            </p:cNvSpPr>
            <p:nvPr/>
          </p:nvSpPr>
          <p:spPr bwMode="auto">
            <a:xfrm>
              <a:off x="1248" y="2568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Line 26"/>
            <p:cNvSpPr>
              <a:spLocks noChangeShapeType="1"/>
            </p:cNvSpPr>
            <p:nvPr/>
          </p:nvSpPr>
          <p:spPr bwMode="auto">
            <a:xfrm>
              <a:off x="1248" y="1296"/>
              <a:ext cx="1" cy="148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5" name="Line 27"/>
            <p:cNvSpPr>
              <a:spLocks noChangeShapeType="1"/>
            </p:cNvSpPr>
            <p:nvPr/>
          </p:nvSpPr>
          <p:spPr bwMode="auto">
            <a:xfrm>
              <a:off x="4934" y="1296"/>
              <a:ext cx="1" cy="148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Line 28"/>
            <p:cNvSpPr>
              <a:spLocks noChangeShapeType="1"/>
            </p:cNvSpPr>
            <p:nvPr/>
          </p:nvSpPr>
          <p:spPr bwMode="auto">
            <a:xfrm>
              <a:off x="1248" y="1296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29"/>
            <p:cNvSpPr>
              <a:spLocks noChangeShapeType="1"/>
            </p:cNvSpPr>
            <p:nvPr/>
          </p:nvSpPr>
          <p:spPr bwMode="auto">
            <a:xfrm>
              <a:off x="1248" y="2780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2" name="Rectangle 30"/>
          <p:cNvSpPr>
            <a:spLocks noChangeArrowheads="1"/>
          </p:cNvSpPr>
          <p:nvPr/>
        </p:nvSpPr>
        <p:spPr bwMode="auto">
          <a:xfrm>
            <a:off x="0" y="4606925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249282A-BCB1-41BB-A4D8-FF10EDAAC592}" type="slidenum">
              <a:rPr lang="en-US" sz="1400" baseline="0">
                <a:solidFill>
                  <a:srgbClr val="000000"/>
                </a:solidFill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9</a:t>
            </a:fld>
            <a:endParaRPr lang="en-US" sz="1400" baseline="0">
              <a:solidFill>
                <a:srgbClr val="000000"/>
              </a:solidFill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buClr>
                <a:srgbClr val="3333CC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aseline="0">
                <a:solidFill>
                  <a:srgbClr val="3333CC"/>
                </a:solidFill>
              </a:rPr>
              <a:t>Some directory commands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0" y="27559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45" name="Group 4"/>
          <p:cNvGrpSpPr>
            <a:grpSpLocks/>
          </p:cNvGrpSpPr>
          <p:nvPr/>
        </p:nvGrpSpPr>
        <p:grpSpPr bwMode="auto">
          <a:xfrm>
            <a:off x="1600200" y="2514600"/>
            <a:ext cx="5851525" cy="1346200"/>
            <a:chOff x="1008" y="1584"/>
            <a:chExt cx="3686" cy="848"/>
          </a:xfrm>
        </p:grpSpPr>
        <p:sp>
          <p:nvSpPr>
            <p:cNvPr id="10247" name="Rectangle 5"/>
            <p:cNvSpPr>
              <a:spLocks noChangeArrowheads="1"/>
            </p:cNvSpPr>
            <p:nvPr/>
          </p:nvSpPr>
          <p:spPr bwMode="auto">
            <a:xfrm>
              <a:off x="1008" y="1584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pwd</a:t>
              </a:r>
            </a:p>
          </p:txBody>
        </p:sp>
        <p:sp>
          <p:nvSpPr>
            <p:cNvPr id="10248" name="Rectangle 6"/>
            <p:cNvSpPr>
              <a:spLocks noChangeArrowheads="1"/>
            </p:cNvSpPr>
            <p:nvPr/>
          </p:nvSpPr>
          <p:spPr bwMode="auto">
            <a:xfrm>
              <a:off x="1807" y="1584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display absolute pathname to current directory</a:t>
              </a:r>
            </a:p>
          </p:txBody>
        </p:sp>
        <p:sp>
          <p:nvSpPr>
            <p:cNvPr id="10249" name="Rectangle 7"/>
            <p:cNvSpPr>
              <a:spLocks noChangeArrowheads="1"/>
            </p:cNvSpPr>
            <p:nvPr/>
          </p:nvSpPr>
          <p:spPr bwMode="auto">
            <a:xfrm>
              <a:off x="1008" y="1796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mkdir</a:t>
              </a:r>
            </a:p>
          </p:txBody>
        </p:sp>
        <p:sp>
          <p:nvSpPr>
            <p:cNvPr id="10250" name="Rectangle 8"/>
            <p:cNvSpPr>
              <a:spLocks noChangeArrowheads="1"/>
            </p:cNvSpPr>
            <p:nvPr/>
          </p:nvSpPr>
          <p:spPr bwMode="auto">
            <a:xfrm>
              <a:off x="1807" y="1796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create directory</a:t>
              </a:r>
            </a:p>
          </p:txBody>
        </p:sp>
        <p:sp>
          <p:nvSpPr>
            <p:cNvPr id="10251" name="Rectangle 9"/>
            <p:cNvSpPr>
              <a:spLocks noChangeArrowheads="1"/>
            </p:cNvSpPr>
            <p:nvPr/>
          </p:nvSpPr>
          <p:spPr bwMode="auto">
            <a:xfrm>
              <a:off x="1008" y="2008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rmdir</a:t>
              </a:r>
            </a:p>
          </p:txBody>
        </p:sp>
        <p:sp>
          <p:nvSpPr>
            <p:cNvPr id="10252" name="Rectangle 10"/>
            <p:cNvSpPr>
              <a:spLocks noChangeArrowheads="1"/>
            </p:cNvSpPr>
            <p:nvPr/>
          </p:nvSpPr>
          <p:spPr bwMode="auto">
            <a:xfrm>
              <a:off x="1807" y="2008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remove directory</a:t>
              </a:r>
            </a:p>
          </p:txBody>
        </p:sp>
        <p:sp>
          <p:nvSpPr>
            <p:cNvPr id="10253" name="Rectangle 11"/>
            <p:cNvSpPr>
              <a:spLocks noChangeArrowheads="1"/>
            </p:cNvSpPr>
            <p:nvPr/>
          </p:nvSpPr>
          <p:spPr bwMode="auto">
            <a:xfrm>
              <a:off x="1008" y="2220"/>
              <a:ext cx="799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>
                  <a:solidFill>
                    <a:srgbClr val="000000"/>
                  </a:solidFill>
                  <a:latin typeface="Courier New" pitchFamily="49" charset="0"/>
                  <a:cs typeface="Times New Roman" pitchFamily="16" charset="0"/>
                </a:rPr>
                <a:t>cd</a:t>
              </a:r>
            </a:p>
          </p:txBody>
        </p:sp>
        <p:sp>
          <p:nvSpPr>
            <p:cNvPr id="10254" name="Rectangle 12"/>
            <p:cNvSpPr>
              <a:spLocks noChangeArrowheads="1"/>
            </p:cNvSpPr>
            <p:nvPr/>
          </p:nvSpPr>
          <p:spPr bwMode="auto">
            <a:xfrm>
              <a:off x="1807" y="2220"/>
              <a:ext cx="2887" cy="2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l"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aseline="0" dirty="0">
                  <a:solidFill>
                    <a:srgbClr val="000000"/>
                  </a:solidFill>
                  <a:latin typeface="Arial" charset="0"/>
                  <a:cs typeface="Times New Roman" pitchFamily="16" charset="0"/>
                </a:rPr>
                <a:t>navigate directories</a:t>
              </a:r>
            </a:p>
          </p:txBody>
        </p:sp>
        <p:sp>
          <p:nvSpPr>
            <p:cNvPr id="10255" name="Line 13"/>
            <p:cNvSpPr>
              <a:spLocks noChangeShapeType="1"/>
            </p:cNvSpPr>
            <p:nvPr/>
          </p:nvSpPr>
          <p:spPr bwMode="auto">
            <a:xfrm>
              <a:off x="1807" y="1584"/>
              <a:ext cx="1" cy="848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14"/>
            <p:cNvSpPr>
              <a:spLocks noChangeShapeType="1"/>
            </p:cNvSpPr>
            <p:nvPr/>
          </p:nvSpPr>
          <p:spPr bwMode="auto">
            <a:xfrm>
              <a:off x="1008" y="1796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Line 15"/>
            <p:cNvSpPr>
              <a:spLocks noChangeShapeType="1"/>
            </p:cNvSpPr>
            <p:nvPr/>
          </p:nvSpPr>
          <p:spPr bwMode="auto">
            <a:xfrm>
              <a:off x="1008" y="2008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16"/>
            <p:cNvSpPr>
              <a:spLocks noChangeShapeType="1"/>
            </p:cNvSpPr>
            <p:nvPr/>
          </p:nvSpPr>
          <p:spPr bwMode="auto">
            <a:xfrm>
              <a:off x="1008" y="2220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Line 17"/>
            <p:cNvSpPr>
              <a:spLocks noChangeShapeType="1"/>
            </p:cNvSpPr>
            <p:nvPr/>
          </p:nvSpPr>
          <p:spPr bwMode="auto">
            <a:xfrm>
              <a:off x="1008" y="1584"/>
              <a:ext cx="1" cy="848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18"/>
            <p:cNvSpPr>
              <a:spLocks noChangeShapeType="1"/>
            </p:cNvSpPr>
            <p:nvPr/>
          </p:nvSpPr>
          <p:spPr bwMode="auto">
            <a:xfrm>
              <a:off x="4694" y="1584"/>
              <a:ext cx="1" cy="848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Line 19"/>
            <p:cNvSpPr>
              <a:spLocks noChangeShapeType="1"/>
            </p:cNvSpPr>
            <p:nvPr/>
          </p:nvSpPr>
          <p:spPr bwMode="auto">
            <a:xfrm>
              <a:off x="1008" y="1584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Line 20"/>
            <p:cNvSpPr>
              <a:spLocks noChangeShapeType="1"/>
            </p:cNvSpPr>
            <p:nvPr/>
          </p:nvSpPr>
          <p:spPr bwMode="auto">
            <a:xfrm>
              <a:off x="1008" y="2432"/>
              <a:ext cx="368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6" name="Rectangle 21"/>
          <p:cNvSpPr>
            <a:spLocks noChangeArrowheads="1"/>
          </p:cNvSpPr>
          <p:nvPr/>
        </p:nvSpPr>
        <p:spPr bwMode="auto">
          <a:xfrm>
            <a:off x="0" y="410210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DejaVu Sans"/>
        <a:cs typeface="DejaVu Sans"/>
      </a:majorFont>
      <a:minorFont>
        <a:latin typeface="Times New Roman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3200" b="0" i="0" u="none" strike="noStrike" cap="none" normalizeH="0" baseline="3000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3200" b="0" i="0" u="none" strike="noStrike" cap="none" normalizeH="0" baseline="3000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1308</Words>
  <Application>Microsoft Office PowerPoint</Application>
  <PresentationFormat>On-screen Show (4:3)</PresentationFormat>
  <Paragraphs>237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Times New Roman</vt:lpstr>
      <vt:lpstr>DejaVu Sans</vt:lpstr>
      <vt:lpstr>Arial</vt:lpstr>
      <vt:lpstr>Courier New</vt:lpstr>
      <vt:lpstr>Office Theme</vt:lpstr>
      <vt:lpstr>Slide 1</vt:lpstr>
      <vt:lpstr>Slide 2</vt:lpstr>
      <vt:lpstr>Slide 3</vt:lpstr>
      <vt:lpstr>Slide 4</vt:lpstr>
      <vt:lpstr>Try these examples: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COP3344</dc:title>
  <dc:creator>sudhir aggarwal</dc:creator>
  <cp:lastModifiedBy>Bob Myers</cp:lastModifiedBy>
  <cp:revision>11</cp:revision>
  <dcterms:modified xsi:type="dcterms:W3CDTF">2020-01-24T04:55:30Z</dcterms:modified>
</cp:coreProperties>
</file>