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sz="3200" kern="1200" baseline="30000">
        <a:solidFill>
          <a:schemeClr val="bg1"/>
        </a:solidFill>
        <a:latin typeface="Times New Roman" panose="02020603050405020304" pitchFamily="18" charset="0"/>
        <a:ea typeface="DejaVu Sans"/>
        <a:cs typeface="Arial" panose="020B0604020202020204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sz="3200" kern="1200" baseline="30000">
        <a:solidFill>
          <a:schemeClr val="bg1"/>
        </a:solidFill>
        <a:latin typeface="Times New Roman" panose="02020603050405020304" pitchFamily="18" charset="0"/>
        <a:ea typeface="DejaVu Sans"/>
        <a:cs typeface="Arial" panose="020B0604020202020204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sz="3200" kern="1200" baseline="30000">
        <a:solidFill>
          <a:schemeClr val="bg1"/>
        </a:solidFill>
        <a:latin typeface="Times New Roman" panose="02020603050405020304" pitchFamily="18" charset="0"/>
        <a:ea typeface="DejaVu Sans"/>
        <a:cs typeface="Arial" panose="020B0604020202020204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sz="3200" kern="1200" baseline="30000">
        <a:solidFill>
          <a:schemeClr val="bg1"/>
        </a:solidFill>
        <a:latin typeface="Times New Roman" panose="02020603050405020304" pitchFamily="18" charset="0"/>
        <a:ea typeface="DejaVu Sans"/>
        <a:cs typeface="Arial" panose="020B0604020202020204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sz="3200" kern="1200" baseline="30000">
        <a:solidFill>
          <a:schemeClr val="bg1"/>
        </a:solidFill>
        <a:latin typeface="Times New Roman" panose="02020603050405020304" pitchFamily="18" charset="0"/>
        <a:ea typeface="DejaVu Sans"/>
        <a:cs typeface="Arial" panose="020B0604020202020204" pitchFamily="34" charset="0"/>
      </a:defRPr>
    </a:lvl5pPr>
    <a:lvl6pPr marL="2286000" algn="l" defTabSz="914400" rtl="0" eaLnBrk="1" latinLnBrk="0" hangingPunct="1">
      <a:defRPr sz="3200" kern="1200" baseline="30000">
        <a:solidFill>
          <a:schemeClr val="bg1"/>
        </a:solidFill>
        <a:latin typeface="Times New Roman" panose="02020603050405020304" pitchFamily="18" charset="0"/>
        <a:ea typeface="DejaVu Sans"/>
        <a:cs typeface="Arial" panose="020B0604020202020204" pitchFamily="34" charset="0"/>
      </a:defRPr>
    </a:lvl6pPr>
    <a:lvl7pPr marL="2743200" algn="l" defTabSz="914400" rtl="0" eaLnBrk="1" latinLnBrk="0" hangingPunct="1">
      <a:defRPr sz="3200" kern="1200" baseline="30000">
        <a:solidFill>
          <a:schemeClr val="bg1"/>
        </a:solidFill>
        <a:latin typeface="Times New Roman" panose="02020603050405020304" pitchFamily="18" charset="0"/>
        <a:ea typeface="DejaVu Sans"/>
        <a:cs typeface="Arial" panose="020B0604020202020204" pitchFamily="34" charset="0"/>
      </a:defRPr>
    </a:lvl7pPr>
    <a:lvl8pPr marL="3200400" algn="l" defTabSz="914400" rtl="0" eaLnBrk="1" latinLnBrk="0" hangingPunct="1">
      <a:defRPr sz="3200" kern="1200" baseline="30000">
        <a:solidFill>
          <a:schemeClr val="bg1"/>
        </a:solidFill>
        <a:latin typeface="Times New Roman" panose="02020603050405020304" pitchFamily="18" charset="0"/>
        <a:ea typeface="DejaVu Sans"/>
        <a:cs typeface="Arial" panose="020B0604020202020204" pitchFamily="34" charset="0"/>
      </a:defRPr>
    </a:lvl8pPr>
    <a:lvl9pPr marL="3657600" algn="l" defTabSz="914400" rtl="0" eaLnBrk="1" latinLnBrk="0" hangingPunct="1">
      <a:defRPr sz="3200" kern="1200" baseline="30000">
        <a:solidFill>
          <a:schemeClr val="bg1"/>
        </a:solidFill>
        <a:latin typeface="Times New Roman" panose="02020603050405020304" pitchFamily="18" charset="0"/>
        <a:ea typeface="DejaVu Sans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677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>
            <a:extLst>
              <a:ext uri="{FF2B5EF4-FFF2-40B4-BE49-F238E27FC236}">
                <a16:creationId xmlns:a16="http://schemas.microsoft.com/office/drawing/2014/main" id="{48BF7692-1BC6-452A-BA33-E8E12B41E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+mn-ea"/>
              <a:cs typeface="+mn-cs"/>
            </a:endParaRPr>
          </a:p>
        </p:txBody>
      </p:sp>
      <p:sp>
        <p:nvSpPr>
          <p:cNvPr id="2050" name="Text Box 2">
            <a:extLst>
              <a:ext uri="{FF2B5EF4-FFF2-40B4-BE49-F238E27FC236}">
                <a16:creationId xmlns:a16="http://schemas.microsoft.com/office/drawing/2014/main" id="{AAA6D7EE-4F6F-48DA-8424-F20DF470E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+mn-ea"/>
              <a:cs typeface="+mn-cs"/>
            </a:endParaRPr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079E14DB-98F8-40FF-9761-3569A236C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+mn-ea"/>
              <a:cs typeface="+mn-cs"/>
            </a:endParaRPr>
          </a:p>
        </p:txBody>
      </p:sp>
      <p:sp>
        <p:nvSpPr>
          <p:cNvPr id="16389" name="Rectangle 4">
            <a:extLst>
              <a:ext uri="{FF2B5EF4-FFF2-40B4-BE49-F238E27FC236}">
                <a16:creationId xmlns:a16="http://schemas.microsoft.com/office/drawing/2014/main" id="{57441B65-5D21-4234-A29C-99FCEBCC161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9200" y="685800"/>
            <a:ext cx="4875213" cy="36560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61F73FB5-83BD-4987-BEF5-C833188607B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90600" y="4572000"/>
            <a:ext cx="5332413" cy="434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15299CED-7D5A-415D-A3F4-1A1C8820C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+mn-ea"/>
              <a:cs typeface="+mn-cs"/>
            </a:endParaRP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4DC5DF42-4EFA-46AD-83F0-C676A110B6B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114800" y="9144000"/>
            <a:ext cx="31988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aseline="0">
                <a:solidFill>
                  <a:srgbClr val="000000"/>
                </a:solidFill>
                <a:cs typeface="DejaVu Sans"/>
              </a:defRPr>
            </a:lvl1pPr>
          </a:lstStyle>
          <a:p>
            <a:fld id="{35BF3244-C069-4C45-AD34-7D38000E3B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050C9922-58C6-4804-A9CF-9975B9B4C24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879AB97C-62F4-4A77-A72B-EEA85EA6DAC5}" type="slidenum">
              <a:rPr lang="en-US" altLang="en-US" sz="1200" baseline="0">
                <a:solidFill>
                  <a:srgbClr val="000000"/>
                </a:solidFill>
              </a:rPr>
              <a:pPr algn="r"/>
              <a:t>1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17411" name="Rectangle 1">
            <a:extLst>
              <a:ext uri="{FF2B5EF4-FFF2-40B4-BE49-F238E27FC236}">
                <a16:creationId xmlns:a16="http://schemas.microsoft.com/office/drawing/2014/main" id="{87E80DE9-0F58-443D-9D84-656F8E3F9C71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685800"/>
            <a:ext cx="4876800" cy="3657600"/>
          </a:xfrm>
          <a:solidFill>
            <a:srgbClr val="FFFFFF"/>
          </a:solidFill>
          <a:ln/>
        </p:spPr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F541F764-C7B5-43AF-99CD-96C461BBC3E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9ABC5F6E-C442-4F3F-B5AB-FDDD7CF5A2A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C2554992-538C-477B-A545-ED4AA5D43EE6}" type="slidenum">
              <a:rPr lang="en-US" altLang="en-US" sz="1200" baseline="0">
                <a:solidFill>
                  <a:srgbClr val="000000"/>
                </a:solidFill>
              </a:rPr>
              <a:pPr algn="r"/>
              <a:t>10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26627" name="Rectangle 1">
            <a:extLst>
              <a:ext uri="{FF2B5EF4-FFF2-40B4-BE49-F238E27FC236}">
                <a16:creationId xmlns:a16="http://schemas.microsoft.com/office/drawing/2014/main" id="{F1E7C727-7C66-4961-A95B-19F767DD97BE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685800"/>
            <a:ext cx="4876800" cy="3657600"/>
          </a:xfrm>
          <a:solidFill>
            <a:srgbClr val="FFFFFF"/>
          </a:solidFill>
          <a:ln/>
        </p:spPr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191327CD-D235-416C-B475-52977CCCFF5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7F78958D-47E5-45D1-97C3-0690B7AC67F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F918CA59-E71A-4508-862A-BA076DAA639D}" type="slidenum">
              <a:rPr lang="en-US" altLang="en-US" sz="1200" baseline="0">
                <a:solidFill>
                  <a:srgbClr val="000000"/>
                </a:solidFill>
              </a:rPr>
              <a:pPr algn="r"/>
              <a:t>11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27651" name="Rectangle 1">
            <a:extLst>
              <a:ext uri="{FF2B5EF4-FFF2-40B4-BE49-F238E27FC236}">
                <a16:creationId xmlns:a16="http://schemas.microsoft.com/office/drawing/2014/main" id="{FCC3227E-0D23-4C7E-BE93-C05AA89ABA09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685800"/>
            <a:ext cx="4876800" cy="3657600"/>
          </a:xfrm>
          <a:solidFill>
            <a:srgbClr val="FFFFFF"/>
          </a:solidFill>
          <a:ln/>
        </p:spPr>
      </p:sp>
      <p:sp>
        <p:nvSpPr>
          <p:cNvPr id="27652" name="Rectangle 2">
            <a:extLst>
              <a:ext uri="{FF2B5EF4-FFF2-40B4-BE49-F238E27FC236}">
                <a16:creationId xmlns:a16="http://schemas.microsoft.com/office/drawing/2014/main" id="{DBFDC828-291A-48DC-9CB7-11FF39C28AE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043F7F1C-7F4B-44FD-A986-067FDA77745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D9E51432-4F6E-4DAB-87E5-73FE0034B8F5}" type="slidenum">
              <a:rPr lang="en-US" altLang="en-US" sz="1200" baseline="0">
                <a:solidFill>
                  <a:srgbClr val="000000"/>
                </a:solidFill>
              </a:rPr>
              <a:pPr algn="r"/>
              <a:t>12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28675" name="Rectangle 1">
            <a:extLst>
              <a:ext uri="{FF2B5EF4-FFF2-40B4-BE49-F238E27FC236}">
                <a16:creationId xmlns:a16="http://schemas.microsoft.com/office/drawing/2014/main" id="{3DFD4FBD-57C4-44B9-8F96-B4691640998E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685800"/>
            <a:ext cx="4876800" cy="3657600"/>
          </a:xfrm>
          <a:solidFill>
            <a:srgbClr val="FFFFFF"/>
          </a:solidFill>
          <a:ln/>
        </p:spPr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ECCB2A16-A245-4AA8-B3DE-D185EA4B584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DCD62E5D-742E-45ED-A98E-D1327E60AA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8F8DEF87-0441-431A-BBD0-B50A791203DF}" type="slidenum">
              <a:rPr lang="en-US" altLang="en-US" sz="1200" baseline="0">
                <a:solidFill>
                  <a:srgbClr val="000000"/>
                </a:solidFill>
              </a:rPr>
              <a:pPr algn="r"/>
              <a:t>13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29699" name="Rectangle 1">
            <a:extLst>
              <a:ext uri="{FF2B5EF4-FFF2-40B4-BE49-F238E27FC236}">
                <a16:creationId xmlns:a16="http://schemas.microsoft.com/office/drawing/2014/main" id="{6BCAC7D4-F267-49EA-849B-E2CEF8E736C4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685800"/>
            <a:ext cx="4876800" cy="3657600"/>
          </a:xfrm>
          <a:solidFill>
            <a:srgbClr val="FFFFFF"/>
          </a:solidFill>
          <a:ln/>
        </p:spPr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4B25782D-DBDD-463C-B7DD-291C65B6116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06E07256-7AEB-4AE7-8607-B7AB4DC1C93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BCA2A563-C08E-4D75-BCDC-27A9CE8DFE93}" type="slidenum">
              <a:rPr lang="en-US" altLang="en-US" sz="1200" baseline="0">
                <a:solidFill>
                  <a:srgbClr val="000000"/>
                </a:solidFill>
              </a:rPr>
              <a:pPr algn="r"/>
              <a:t>14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30723" name="Rectangle 1">
            <a:extLst>
              <a:ext uri="{FF2B5EF4-FFF2-40B4-BE49-F238E27FC236}">
                <a16:creationId xmlns:a16="http://schemas.microsoft.com/office/drawing/2014/main" id="{D91D69D1-E9F5-4B96-90BC-63D0B0B74ABD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685800"/>
            <a:ext cx="4876800" cy="3657600"/>
          </a:xfrm>
          <a:solidFill>
            <a:srgbClr val="FFFFFF"/>
          </a:solidFill>
          <a:ln/>
        </p:spPr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382C5672-B9C4-4905-92F8-C04E8B852BA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E196AAAA-75DF-40C7-81FD-DE8E1619EF5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1EF88D10-6A15-401B-8BC7-B02521204C5D}" type="slidenum">
              <a:rPr lang="en-US" altLang="en-US" sz="1200" baseline="0">
                <a:solidFill>
                  <a:srgbClr val="000000"/>
                </a:solidFill>
              </a:rPr>
              <a:pPr algn="r"/>
              <a:t>2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18435" name="Rectangle 1">
            <a:extLst>
              <a:ext uri="{FF2B5EF4-FFF2-40B4-BE49-F238E27FC236}">
                <a16:creationId xmlns:a16="http://schemas.microsoft.com/office/drawing/2014/main" id="{D33A00B1-91BB-4904-8D83-5BB8711312FE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685800"/>
            <a:ext cx="4876800" cy="3657600"/>
          </a:xfrm>
          <a:solidFill>
            <a:srgbClr val="FFFFFF"/>
          </a:solidFill>
          <a:ln/>
        </p:spPr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6BEC87B4-00D9-4C80-986C-ED9C66064B4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71C8E71F-50C0-4D8D-A7B6-CFF97663396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B7DA9B47-FB41-4705-B7C4-25D972F5D364}" type="slidenum">
              <a:rPr lang="en-US" altLang="en-US" sz="1200" baseline="0">
                <a:solidFill>
                  <a:srgbClr val="000000"/>
                </a:solidFill>
              </a:rPr>
              <a:pPr algn="r"/>
              <a:t>3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19459" name="Rectangle 1">
            <a:extLst>
              <a:ext uri="{FF2B5EF4-FFF2-40B4-BE49-F238E27FC236}">
                <a16:creationId xmlns:a16="http://schemas.microsoft.com/office/drawing/2014/main" id="{A3CB3111-3075-4DDB-A032-FAD5CE637694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685800"/>
            <a:ext cx="4876800" cy="3657600"/>
          </a:xfrm>
          <a:solidFill>
            <a:srgbClr val="FFFFFF"/>
          </a:solidFill>
          <a:ln/>
        </p:spPr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26645FAF-DB79-4D8D-9BD8-40A9828C60A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E3A92F67-E132-4E64-A255-4922EF4AF87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BCF7C95F-1838-4E75-8F81-386F50C9E1A2}" type="slidenum">
              <a:rPr lang="en-US" altLang="en-US" sz="1200" baseline="0">
                <a:solidFill>
                  <a:srgbClr val="000000"/>
                </a:solidFill>
              </a:rPr>
              <a:pPr algn="r"/>
              <a:t>4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8188DB1F-92E8-4AEB-AFB1-98A8130A2CCB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685800"/>
            <a:ext cx="4876800" cy="3657600"/>
          </a:xfrm>
          <a:solidFill>
            <a:srgbClr val="FFFFFF"/>
          </a:solidFill>
          <a:ln/>
        </p:spPr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C4F6C1D4-3FF4-4642-9011-FC9AE445F0C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894208F8-674C-42EC-A2DC-BBE5973CDE5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610CC9B7-EC7D-4478-9B41-8FB59360401B}" type="slidenum">
              <a:rPr lang="en-US" altLang="en-US" sz="1200" baseline="0">
                <a:solidFill>
                  <a:srgbClr val="000000"/>
                </a:solidFill>
              </a:rPr>
              <a:pPr algn="r"/>
              <a:t>5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2B1D832E-802B-44F0-9CE3-F2B542068423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685800"/>
            <a:ext cx="4876800" cy="3657600"/>
          </a:xfrm>
          <a:solidFill>
            <a:srgbClr val="FFFFFF"/>
          </a:solidFill>
          <a:ln/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D9833524-B275-4EE5-85B6-8EC918A643A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95807ACA-B9D6-4050-9816-F429B06D8F4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5A52DA5C-3095-4AFB-BD55-B69072CDBE5C}" type="slidenum">
              <a:rPr lang="en-US" altLang="en-US" sz="1200" baseline="0">
                <a:solidFill>
                  <a:srgbClr val="000000"/>
                </a:solidFill>
              </a:rPr>
              <a:pPr algn="r"/>
              <a:t>6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22531" name="Rectangle 1">
            <a:extLst>
              <a:ext uri="{FF2B5EF4-FFF2-40B4-BE49-F238E27FC236}">
                <a16:creationId xmlns:a16="http://schemas.microsoft.com/office/drawing/2014/main" id="{8303A009-1770-44C9-8E3E-DBB238223478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685800"/>
            <a:ext cx="4876800" cy="3657600"/>
          </a:xfrm>
          <a:solidFill>
            <a:srgbClr val="FFFFFF"/>
          </a:solidFill>
          <a:ln/>
        </p:spPr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25EC81F3-CB66-4F50-947E-3ACC255B45D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A051D39D-7216-4284-A2F4-D6B57380959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5119CD52-C6F8-4980-BF68-CCEE440F988F}" type="slidenum">
              <a:rPr lang="en-US" altLang="en-US" sz="1200" baseline="0">
                <a:solidFill>
                  <a:srgbClr val="000000"/>
                </a:solidFill>
              </a:rPr>
              <a:pPr algn="r"/>
              <a:t>7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23555" name="Rectangle 1">
            <a:extLst>
              <a:ext uri="{FF2B5EF4-FFF2-40B4-BE49-F238E27FC236}">
                <a16:creationId xmlns:a16="http://schemas.microsoft.com/office/drawing/2014/main" id="{0700B894-6FCF-448C-9CDB-77B587F8111B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685800"/>
            <a:ext cx="4876800" cy="3657600"/>
          </a:xfrm>
          <a:solidFill>
            <a:srgbClr val="FFFFFF"/>
          </a:solidFill>
          <a:ln/>
        </p:spPr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0B9AF2B5-9F02-4BE3-95F5-B0F7A074C79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557D97E-FCDF-47AD-91CE-15BE172E284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FCB6EA99-ACFE-4FA3-8139-BE0D17AA2496}" type="slidenum">
              <a:rPr lang="en-US" altLang="en-US" sz="1200" baseline="0">
                <a:solidFill>
                  <a:srgbClr val="000000"/>
                </a:solidFill>
              </a:rPr>
              <a:pPr algn="r"/>
              <a:t>8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24579" name="Rectangle 1">
            <a:extLst>
              <a:ext uri="{FF2B5EF4-FFF2-40B4-BE49-F238E27FC236}">
                <a16:creationId xmlns:a16="http://schemas.microsoft.com/office/drawing/2014/main" id="{99BC33C4-73FD-4280-A63F-79397F585EBF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685800"/>
            <a:ext cx="4876800" cy="3657600"/>
          </a:xfrm>
          <a:solidFill>
            <a:srgbClr val="FFFFFF"/>
          </a:solidFill>
          <a:ln/>
        </p:spPr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E7752DD3-7AE4-4E0E-97E7-38DF03F1482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A8A6AE1E-0621-41CE-A085-78C3473D902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B7EAE7F4-CD69-4E0A-B0C3-44FD7F7356A9}" type="slidenum">
              <a:rPr lang="en-US" altLang="en-US" sz="1200" baseline="0">
                <a:solidFill>
                  <a:srgbClr val="000000"/>
                </a:solidFill>
              </a:rPr>
              <a:pPr algn="r"/>
              <a:t>9</a:t>
            </a:fld>
            <a:endParaRPr lang="en-US" altLang="en-US" sz="1200" baseline="0">
              <a:solidFill>
                <a:srgbClr val="000000"/>
              </a:solidFill>
            </a:endParaRPr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id="{0FDF8017-0F92-4BCA-A40F-CF94CBAED866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685800"/>
            <a:ext cx="4876800" cy="3657600"/>
          </a:xfrm>
          <a:solidFill>
            <a:srgbClr val="FFFFFF"/>
          </a:solidFill>
          <a:ln/>
        </p:spPr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E285D0EC-C694-4328-9069-AADA7788F62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5334000" cy="434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7E6E2C7-EB33-445D-A579-C5EC265A7A5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925FE7-D194-4453-ACFC-149ED2BC58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6297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C18B406-67E1-4F77-8A0D-D9A6D4719C9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777219-14BB-4C6D-8388-8D6750DBE0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11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1513" cy="6170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6170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D27715-F73A-4742-8AEB-74C99FCC23F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A233D6-2BA3-4155-B8D7-7654574A14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950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C470BB3-82D7-4469-941C-77F04652CC6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F1452C-E9C3-4129-B77E-C6A3E1F7B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0763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15DC625-3FBE-4BC5-86AF-A8D797B8154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B8E636-9686-4B89-86C1-B82E260606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4347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08413" cy="4951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295400"/>
            <a:ext cx="3810000" cy="4951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A9C0C2-5B0F-4C1E-B81A-5C692182E8D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AB706F-83D8-423A-AE19-B7E3FD93E1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801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A578C94-C249-4471-9D23-2F02CCF1EEF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5049AC-12C6-4503-9C65-965AB0561F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26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931D84B-5BFF-43B1-AF93-4B084B9F331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0DFA9E-0B32-4EE3-AD4D-AAF10332E8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1112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425A3390-2C69-46CA-8928-060A4BF0C71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1B9471-AC78-4A2F-8CCD-720551643F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729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76A3F4-D2DF-43C7-82B9-9F295DABB5C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25AAE-8742-49E8-8983-BB5672E61B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885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27829B-B384-4582-B17D-AAA077C514D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43CE3F-DAF6-46CA-8DBB-42AF0B7C97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6147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5F7D4D9-E2D1-451E-81C5-FF6AEA33A6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0813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1AF87C5-B73C-4999-A594-0A1CA32535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0813" cy="495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589E3259-5AC1-4B65-A9CD-3D16FD7DC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+mn-ea"/>
              <a:cs typeface="+mn-cs"/>
            </a:endParaRPr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3072E68B-028D-42C8-AA6B-D05E1E574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+mn-ea"/>
              <a:cs typeface="+mn-cs"/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3B51D58-F4A6-4079-958D-9B87C39F572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400" baseline="0">
                <a:solidFill>
                  <a:srgbClr val="000000"/>
                </a:solidFill>
                <a:cs typeface="DejaVu Sans"/>
              </a:defRPr>
            </a:lvl1pPr>
          </a:lstStyle>
          <a:p>
            <a:fld id="{53295DF3-8AE9-4B16-B511-B8263B6D5C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anose="02020603050405020304" pitchFamily="18" charset="0"/>
        <a:defRPr sz="4000">
          <a:solidFill>
            <a:srgbClr val="3333CC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anose="02020603050405020304" pitchFamily="18" charset="0"/>
        <a:defRPr sz="4000">
          <a:solidFill>
            <a:srgbClr val="3333CC"/>
          </a:solidFill>
          <a:latin typeface="Times New Roman" pitchFamily="16" charset="0"/>
          <a:ea typeface="DejaVu Sans" charset="0"/>
          <a:cs typeface="DejaVu Sans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anose="02020603050405020304" pitchFamily="18" charset="0"/>
        <a:defRPr sz="4000">
          <a:solidFill>
            <a:srgbClr val="3333CC"/>
          </a:solidFill>
          <a:latin typeface="Times New Roman" pitchFamily="16" charset="0"/>
          <a:ea typeface="DejaVu Sans" charset="0"/>
          <a:cs typeface="DejaVu Sans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anose="02020603050405020304" pitchFamily="18" charset="0"/>
        <a:defRPr sz="4000">
          <a:solidFill>
            <a:srgbClr val="3333CC"/>
          </a:solidFill>
          <a:latin typeface="Times New Roman" pitchFamily="16" charset="0"/>
          <a:ea typeface="DejaVu Sans" charset="0"/>
          <a:cs typeface="DejaVu Sans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anose="02020603050405020304" pitchFamily="18" charset="0"/>
        <a:defRPr sz="4000">
          <a:solidFill>
            <a:srgbClr val="3333CC"/>
          </a:solidFill>
          <a:latin typeface="Times New Roman" pitchFamily="16" charset="0"/>
          <a:ea typeface="DejaVu Sans" charset="0"/>
          <a:cs typeface="DejaVu Sans" charset="0"/>
        </a:defRPr>
      </a:lvl5pPr>
      <a:lvl6pPr marL="457200" algn="ctr" defTabSz="457200" rtl="0" eaLnBrk="0" fontAlgn="base" hangingPunct="0"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6" charset="0"/>
        <a:defRPr sz="4000">
          <a:solidFill>
            <a:srgbClr val="3333CC"/>
          </a:solidFill>
          <a:latin typeface="Times New Roman" pitchFamily="16" charset="0"/>
          <a:ea typeface="DejaVu Sans" charset="0"/>
          <a:cs typeface="DejaVu Sans" charset="0"/>
        </a:defRPr>
      </a:lvl6pPr>
      <a:lvl7pPr marL="914400" algn="ctr" defTabSz="457200" rtl="0" eaLnBrk="0" fontAlgn="base" hangingPunct="0"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6" charset="0"/>
        <a:defRPr sz="4000">
          <a:solidFill>
            <a:srgbClr val="3333CC"/>
          </a:solidFill>
          <a:latin typeface="Times New Roman" pitchFamily="16" charset="0"/>
          <a:ea typeface="DejaVu Sans" charset="0"/>
          <a:cs typeface="DejaVu Sans" charset="0"/>
        </a:defRPr>
      </a:lvl7pPr>
      <a:lvl8pPr marL="1371600" algn="ctr" defTabSz="457200" rtl="0" eaLnBrk="0" fontAlgn="base" hangingPunct="0"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6" charset="0"/>
        <a:defRPr sz="4000">
          <a:solidFill>
            <a:srgbClr val="3333CC"/>
          </a:solidFill>
          <a:latin typeface="Times New Roman" pitchFamily="16" charset="0"/>
          <a:ea typeface="DejaVu Sans" charset="0"/>
          <a:cs typeface="DejaVu Sans" charset="0"/>
        </a:defRPr>
      </a:lvl8pPr>
      <a:lvl9pPr marL="1828800" algn="ctr" defTabSz="457200" rtl="0" eaLnBrk="0" fontAlgn="base" hangingPunct="0"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6" charset="0"/>
        <a:defRPr sz="4000">
          <a:solidFill>
            <a:srgbClr val="3333CC"/>
          </a:solidFill>
          <a:latin typeface="Times New Roman" pitchFamily="16" charset="0"/>
          <a:ea typeface="DejaVu Sans" charset="0"/>
          <a:cs typeface="DejaVu Sans" charset="0"/>
        </a:defRPr>
      </a:lvl9pPr>
    </p:titleStyle>
    <p:bodyStyle>
      <a:lvl1pPr marL="341313" indent="-341313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11.png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11" Type="http://schemas.openxmlformats.org/officeDocument/2006/relationships/image" Target="../media/image9.wmf"/><Relationship Id="rId5" Type="http://schemas.openxmlformats.org/officeDocument/2006/relationships/image" Target="../media/image3.wmf"/><Relationship Id="rId10" Type="http://schemas.openxmlformats.org/officeDocument/2006/relationships/image" Target="../media/image8.wmf"/><Relationship Id="rId4" Type="http://schemas.openxmlformats.org/officeDocument/2006/relationships/image" Target="../media/image2.wmf"/><Relationship Id="rId9" Type="http://schemas.openxmlformats.org/officeDocument/2006/relationships/image" Target="../media/image7.wmf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ystem.cs.fsu.edu/newuser/ssh-how-to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>
            <a:extLst>
              <a:ext uri="{FF2B5EF4-FFF2-40B4-BE49-F238E27FC236}">
                <a16:creationId xmlns:a16="http://schemas.microsoft.com/office/drawing/2014/main" id="{A955BBC0-488A-477C-9394-5AAD6D8D3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C4FADB7E-A7B1-44E7-B290-9A3C5EA831BD}" type="slidenum">
              <a:rPr lang="en-US" altLang="en-US" sz="1400" baseline="0">
                <a:solidFill>
                  <a:srgbClr val="000000"/>
                </a:solidFill>
              </a:rPr>
              <a:pPr algn="r"/>
              <a:t>1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2051" name="Text Box 2">
            <a:extLst>
              <a:ext uri="{FF2B5EF4-FFF2-40B4-BE49-F238E27FC236}">
                <a16:creationId xmlns:a16="http://schemas.microsoft.com/office/drawing/2014/main" id="{81178F4E-B7B0-42A4-8881-F52459455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Lecture 1</a:t>
            </a:r>
          </a:p>
        </p:txBody>
      </p:sp>
      <p:sp>
        <p:nvSpPr>
          <p:cNvPr id="2052" name="Text Box 3">
            <a:extLst>
              <a:ext uri="{FF2B5EF4-FFF2-40B4-BE49-F238E27FC236}">
                <a16:creationId xmlns:a16="http://schemas.microsoft.com/office/drawing/2014/main" id="{6FEDE60C-7891-4F92-96C4-8E8EF9A54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spcBef>
                <a:spcPts val="700"/>
              </a:spcBef>
            </a:pPr>
            <a:endParaRPr lang="en-US" altLang="en-US" sz="2800" baseline="0">
              <a:solidFill>
                <a:srgbClr val="000000"/>
              </a:solidFill>
            </a:endParaRPr>
          </a:p>
          <a:p>
            <a:pPr>
              <a:spcBef>
                <a:spcPts val="700"/>
              </a:spcBef>
            </a:pPr>
            <a:r>
              <a:rPr lang="en-US" altLang="en-US" sz="2800" baseline="0">
                <a:solidFill>
                  <a:srgbClr val="000000"/>
                </a:solidFill>
              </a:rPr>
              <a:t>Introduction &amp; Getting Started</a:t>
            </a:r>
          </a:p>
          <a:p>
            <a:pPr>
              <a:spcBef>
                <a:spcPts val="700"/>
              </a:spcBef>
            </a:pPr>
            <a:endParaRPr lang="en-US" altLang="en-US" sz="2800" baseline="0">
              <a:solidFill>
                <a:srgbClr val="000000"/>
              </a:solidFill>
            </a:endParaRPr>
          </a:p>
          <a:p>
            <a:pPr>
              <a:spcBef>
                <a:spcPts val="700"/>
              </a:spcBef>
            </a:pPr>
            <a:r>
              <a:rPr lang="en-US" altLang="en-US" sz="2800" baseline="0">
                <a:solidFill>
                  <a:srgbClr val="000000"/>
                </a:solidFill>
              </a:rPr>
              <a:t>COP 3353 Introduction to UNIX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B29F2FA3-8905-43F2-8001-8AD27F32E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85D9CBC4-9AFD-4CCD-8C38-7224A640C222}" type="slidenum">
              <a:rPr lang="en-US" altLang="en-US" sz="1400" baseline="0">
                <a:solidFill>
                  <a:srgbClr val="000000"/>
                </a:solidFill>
              </a:rPr>
              <a:pPr algn="r"/>
              <a:t>10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6BAF2148-AF11-43DB-9E0B-C2CB881F6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Editors</a:t>
            </a:r>
          </a:p>
        </p:txBody>
      </p:sp>
      <p:sp>
        <p:nvSpPr>
          <p:cNvPr id="11268" name="Text Box 3">
            <a:extLst>
              <a:ext uri="{FF2B5EF4-FFF2-40B4-BE49-F238E27FC236}">
                <a16:creationId xmlns:a16="http://schemas.microsoft.com/office/drawing/2014/main" id="{A4DC3B47-ED11-4207-8B1F-1218DA2B5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7772400" cy="496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1363" indent="-28416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Common text editors that are available (none have many of the features available on word processors) for plain text files such as programs, shell scripts, etc.</a:t>
            </a:r>
          </a:p>
          <a:p>
            <a:pPr lvl="1" algn="l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vi (vee-eye)‏</a:t>
            </a:r>
          </a:p>
          <a:p>
            <a:pPr lvl="2" algn="l">
              <a:spcBef>
                <a:spcPts val="500"/>
              </a:spcBef>
              <a:buFont typeface="Times New Roman" panose="02020603050405020304" pitchFamily="18" charset="0"/>
              <a:buChar char="•"/>
            </a:pPr>
            <a:r>
              <a:rPr lang="en-US" altLang="en-US" sz="2000" baseline="0">
                <a:solidFill>
                  <a:srgbClr val="000000"/>
                </a:solidFill>
              </a:rPr>
              <a:t>Available on almost all Unix machines</a:t>
            </a:r>
          </a:p>
          <a:p>
            <a:pPr lvl="2" algn="l">
              <a:spcBef>
                <a:spcPts val="500"/>
              </a:spcBef>
              <a:buFont typeface="Times New Roman" panose="02020603050405020304" pitchFamily="18" charset="0"/>
              <a:buChar char="•"/>
            </a:pPr>
            <a:r>
              <a:rPr lang="en-US" altLang="en-US" sz="2000" baseline="0">
                <a:solidFill>
                  <a:srgbClr val="000000"/>
                </a:solidFill>
              </a:rPr>
              <a:t>Fairly powerful and sophisticated</a:t>
            </a:r>
          </a:p>
          <a:p>
            <a:pPr lvl="1" algn="l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emacs (ee-macs)‏</a:t>
            </a:r>
          </a:p>
          <a:p>
            <a:pPr lvl="2" algn="l">
              <a:spcBef>
                <a:spcPts val="500"/>
              </a:spcBef>
              <a:buFont typeface="Times New Roman" panose="02020603050405020304" pitchFamily="18" charset="0"/>
              <a:buChar char="•"/>
            </a:pPr>
            <a:r>
              <a:rPr lang="en-US" altLang="en-US" sz="2000" baseline="0">
                <a:solidFill>
                  <a:srgbClr val="000000"/>
                </a:solidFill>
              </a:rPr>
              <a:t>Also widely available</a:t>
            </a:r>
          </a:p>
          <a:p>
            <a:pPr lvl="2" algn="l">
              <a:spcBef>
                <a:spcPts val="500"/>
              </a:spcBef>
              <a:buFont typeface="Times New Roman" panose="02020603050405020304" pitchFamily="18" charset="0"/>
              <a:buChar char="•"/>
            </a:pPr>
            <a:r>
              <a:rPr lang="en-US" altLang="en-US" sz="2000" baseline="0">
                <a:solidFill>
                  <a:srgbClr val="000000"/>
                </a:solidFill>
              </a:rPr>
              <a:t>Powerful and popular</a:t>
            </a:r>
          </a:p>
          <a:p>
            <a:pPr lvl="1" algn="l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nano (updated version of pico)</a:t>
            </a:r>
          </a:p>
          <a:p>
            <a:pPr lvl="2" algn="l">
              <a:spcBef>
                <a:spcPts val="500"/>
              </a:spcBef>
              <a:buFont typeface="Times New Roman" panose="02020603050405020304" pitchFamily="18" charset="0"/>
              <a:buChar char="•"/>
            </a:pPr>
            <a:r>
              <a:rPr lang="en-US" altLang="en-US" sz="2000" baseline="0">
                <a:solidFill>
                  <a:srgbClr val="000000"/>
                </a:solidFill>
              </a:rPr>
              <a:t>Easier to learn but simpler and not as powerful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0EBC04D3-64D7-4E78-9FB0-4472FDC9C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2D9008C1-0377-48C3-BB1B-6037C286E842}" type="slidenum">
              <a:rPr lang="en-US" altLang="en-US" sz="1400" baseline="0">
                <a:solidFill>
                  <a:srgbClr val="000000"/>
                </a:solidFill>
              </a:rPr>
              <a:pPr algn="r"/>
              <a:t>11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3F8D3F5B-BFD7-4316-BEC5-C22B8EC5D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Starting pico</a:t>
            </a:r>
          </a:p>
        </p:txBody>
      </p:sp>
      <p:sp>
        <p:nvSpPr>
          <p:cNvPr id="12292" name="Text Box 3">
            <a:extLst>
              <a:ext uri="{FF2B5EF4-FFF2-40B4-BE49-F238E27FC236}">
                <a16:creationId xmlns:a16="http://schemas.microsoft.com/office/drawing/2014/main" id="{7350C11E-7D21-4DBC-B51B-8FCB0A847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7772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1363" indent="-28416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l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The command “nano" at a shell prompt will start the “nano" text editor with an empty buffer</a:t>
            </a:r>
          </a:p>
          <a:p>
            <a:pPr lvl="1" algn="l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</a:pPr>
            <a:r>
              <a:rPr lang="en-US" altLang="en-US" sz="2000" baseline="0">
                <a:solidFill>
                  <a:srgbClr val="000000"/>
                </a:solidFill>
                <a:latin typeface="Courier New" panose="02070309020205020404" pitchFamily="49" charset="0"/>
              </a:rPr>
              <a:t>	$ nano</a:t>
            </a:r>
          </a:p>
          <a:p>
            <a:pPr algn="l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Specifying a file name will have "nano" open that file (or start a new file)‏</a:t>
            </a:r>
          </a:p>
          <a:p>
            <a:pPr lvl="1" algn="l">
              <a:lnSpc>
                <a:spcPct val="90000"/>
              </a:lnSpc>
              <a:spcBef>
                <a:spcPts val="500"/>
              </a:spcBef>
            </a:pPr>
            <a:r>
              <a:rPr lang="en-US" altLang="en-US" sz="2000" baseline="0">
                <a:solidFill>
                  <a:srgbClr val="000000"/>
                </a:solidFill>
              </a:rPr>
              <a:t>	</a:t>
            </a:r>
            <a:r>
              <a:rPr lang="en-US" altLang="en-US" sz="2000" baseline="0">
                <a:solidFill>
                  <a:srgbClr val="000000"/>
                </a:solidFill>
                <a:latin typeface="Courier New" panose="02070309020205020404" pitchFamily="49" charset="0"/>
              </a:rPr>
              <a:t>$ nano testfile1</a:t>
            </a:r>
          </a:p>
          <a:p>
            <a:pPr algn="l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Basic Command</a:t>
            </a:r>
          </a:p>
          <a:p>
            <a:pPr lvl="1" algn="l">
              <a:lnSpc>
                <a:spcPct val="90000"/>
              </a:lnSpc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Arrow keys are used to navigate around the document</a:t>
            </a:r>
          </a:p>
          <a:p>
            <a:pPr lvl="1" algn="l">
              <a:lnSpc>
                <a:spcPct val="90000"/>
              </a:lnSpc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Typing will insert text at the point of the cursor</a:t>
            </a:r>
          </a:p>
          <a:p>
            <a:pPr lvl="1" algn="l">
              <a:lnSpc>
                <a:spcPct val="90000"/>
              </a:lnSpc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The caret sysmbol (^) indicates you must press and hold the control (ctrl) key first, then press the command key</a:t>
            </a:r>
          </a:p>
          <a:p>
            <a:pPr lvl="1" algn="l">
              <a:lnSpc>
                <a:spcPct val="90000"/>
              </a:lnSpc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Some available commands are at the bottom of the nano window</a:t>
            </a:r>
          </a:p>
          <a:p>
            <a:pPr lvl="1" algn="l">
              <a:lnSpc>
                <a:spcPct val="90000"/>
              </a:lnSpc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^o writes “out” the text to a file (a prompt will let you specify the name)‏</a:t>
            </a:r>
          </a:p>
          <a:p>
            <a:pPr lvl="1" algn="l">
              <a:lnSpc>
                <a:spcPct val="90000"/>
              </a:lnSpc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^x exits nano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B12318E3-CF32-4AA0-9B23-AC0CD2C75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F5D511CD-51EA-443E-AB5B-53D900F6C551}" type="slidenum">
              <a:rPr lang="en-US" altLang="en-US" sz="1400" baseline="0">
                <a:solidFill>
                  <a:srgbClr val="000000"/>
                </a:solidFill>
              </a:rPr>
              <a:pPr algn="r"/>
              <a:t>12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552E1DA-7A6D-417D-A658-A2BEB118A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3600" baseline="0">
                <a:solidFill>
                  <a:srgbClr val="3333CC"/>
                </a:solidFill>
              </a:rPr>
              <a:t>Marking and cutting and pasting in nano</a:t>
            </a:r>
          </a:p>
        </p:txBody>
      </p:sp>
      <p:sp>
        <p:nvSpPr>
          <p:cNvPr id="13316" name="Text Box 3">
            <a:extLst>
              <a:ext uri="{FF2B5EF4-FFF2-40B4-BE49-F238E27FC236}">
                <a16:creationId xmlns:a16="http://schemas.microsoft.com/office/drawing/2014/main" id="{83554593-9CFE-41B0-AAC9-E87AE6CC5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You cannot use your mouse in "nano" (actually, the mouse works to cut and paste because of the SSHClient program, but you must learn how to work without it)‏</a:t>
            </a:r>
          </a:p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^^ (ctrl-</a:t>
            </a:r>
            <a:r>
              <a:rPr lang="en-US" altLang="en-US" sz="2800" i="1" baseline="0">
                <a:solidFill>
                  <a:srgbClr val="000000"/>
                </a:solidFill>
              </a:rPr>
              <a:t>shift</a:t>
            </a:r>
            <a:r>
              <a:rPr lang="en-US" altLang="en-US" sz="2800" baseline="0">
                <a:solidFill>
                  <a:srgbClr val="000000"/>
                </a:solidFill>
              </a:rPr>
              <a:t>-^) begins marking text at the current cursor position</a:t>
            </a:r>
          </a:p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Use the arrow keys to mark text</a:t>
            </a:r>
          </a:p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^k cuts text (kills), </a:t>
            </a:r>
          </a:p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^u then brings the text back at the current cursor position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D37E1363-876A-426A-A111-71DF12FEF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6A580480-8D71-4F8E-8E4A-D5BA7A226C01}" type="slidenum">
              <a:rPr lang="en-US" altLang="en-US" sz="1400" baseline="0">
                <a:solidFill>
                  <a:srgbClr val="000000"/>
                </a:solidFill>
              </a:rPr>
              <a:pPr algn="r"/>
              <a:t>13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1F7A63C4-FAE1-41DC-A39B-366003474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nano command summary</a:t>
            </a:r>
          </a:p>
        </p:txBody>
      </p:sp>
      <p:grpSp>
        <p:nvGrpSpPr>
          <p:cNvPr id="14340" name="Group 3">
            <a:extLst>
              <a:ext uri="{FF2B5EF4-FFF2-40B4-BE49-F238E27FC236}">
                <a16:creationId xmlns:a16="http://schemas.microsoft.com/office/drawing/2014/main" id="{C8A30179-0DDE-470C-96CA-65E833DB6992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1335088"/>
            <a:ext cx="6704013" cy="3700462"/>
            <a:chOff x="816" y="841"/>
            <a:chExt cx="4223" cy="2331"/>
          </a:xfrm>
        </p:grpSpPr>
        <p:sp>
          <p:nvSpPr>
            <p:cNvPr id="14341" name="Rectangle 4">
              <a:extLst>
                <a:ext uri="{FF2B5EF4-FFF2-40B4-BE49-F238E27FC236}">
                  <a16:creationId xmlns:a16="http://schemas.microsoft.com/office/drawing/2014/main" id="{92E31BB0-42CA-453D-AA1E-998FD43DD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841"/>
              <a:ext cx="9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(arrows)‏</a:t>
              </a:r>
            </a:p>
          </p:txBody>
        </p:sp>
        <p:sp>
          <p:nvSpPr>
            <p:cNvPr id="14342" name="Rectangle 5">
              <a:extLst>
                <a:ext uri="{FF2B5EF4-FFF2-40B4-BE49-F238E27FC236}">
                  <a16:creationId xmlns:a16="http://schemas.microsoft.com/office/drawing/2014/main" id="{C344131E-12D4-4864-AB91-3B741BE24D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5" y="841"/>
              <a:ext cx="32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Move cursor</a:t>
              </a:r>
            </a:p>
          </p:txBody>
        </p:sp>
        <p:sp>
          <p:nvSpPr>
            <p:cNvPr id="14343" name="Rectangle 6">
              <a:extLst>
                <a:ext uri="{FF2B5EF4-FFF2-40B4-BE49-F238E27FC236}">
                  <a16:creationId xmlns:a16="http://schemas.microsoft.com/office/drawing/2014/main" id="{C897B1AC-2A6C-4713-9A76-B621EBDD8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053"/>
              <a:ext cx="9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(bksp)‏</a:t>
              </a:r>
            </a:p>
          </p:txBody>
        </p:sp>
        <p:sp>
          <p:nvSpPr>
            <p:cNvPr id="14344" name="Rectangle 7">
              <a:extLst>
                <a:ext uri="{FF2B5EF4-FFF2-40B4-BE49-F238E27FC236}">
                  <a16:creationId xmlns:a16="http://schemas.microsoft.com/office/drawing/2014/main" id="{55A045B7-5D5E-494B-BDD4-D416DA5C0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5" y="1053"/>
              <a:ext cx="32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Move cursor left one space, deleting character</a:t>
              </a:r>
            </a:p>
          </p:txBody>
        </p:sp>
        <p:sp>
          <p:nvSpPr>
            <p:cNvPr id="14345" name="Rectangle 8">
              <a:extLst>
                <a:ext uri="{FF2B5EF4-FFF2-40B4-BE49-F238E27FC236}">
                  <a16:creationId xmlns:a16="http://schemas.microsoft.com/office/drawing/2014/main" id="{30DAD57A-1E7A-4D47-BE50-89E758ECE9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265"/>
              <a:ext cx="9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^a</a:t>
              </a:r>
            </a:p>
          </p:txBody>
        </p:sp>
        <p:sp>
          <p:nvSpPr>
            <p:cNvPr id="14346" name="Rectangle 9">
              <a:extLst>
                <a:ext uri="{FF2B5EF4-FFF2-40B4-BE49-F238E27FC236}">
                  <a16:creationId xmlns:a16="http://schemas.microsoft.com/office/drawing/2014/main" id="{68CD027C-36EA-42FF-82E3-643FB21C34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5" y="1265"/>
              <a:ext cx="32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Move to beginning of line</a:t>
              </a:r>
            </a:p>
          </p:txBody>
        </p:sp>
        <p:sp>
          <p:nvSpPr>
            <p:cNvPr id="14347" name="Rectangle 10">
              <a:extLst>
                <a:ext uri="{FF2B5EF4-FFF2-40B4-BE49-F238E27FC236}">
                  <a16:creationId xmlns:a16="http://schemas.microsoft.com/office/drawing/2014/main" id="{D9167A60-BA52-4E43-A904-8DEA3689A9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477"/>
              <a:ext cx="9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^b</a:t>
              </a:r>
            </a:p>
          </p:txBody>
        </p:sp>
        <p:sp>
          <p:nvSpPr>
            <p:cNvPr id="14348" name="Rectangle 11">
              <a:extLst>
                <a:ext uri="{FF2B5EF4-FFF2-40B4-BE49-F238E27FC236}">
                  <a16:creationId xmlns:a16="http://schemas.microsoft.com/office/drawing/2014/main" id="{BB3C51D5-5A05-43FC-9971-4A70F2DAC3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5" y="1477"/>
              <a:ext cx="32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Move back one character (same as left arrow)‏</a:t>
              </a:r>
            </a:p>
          </p:txBody>
        </p:sp>
        <p:sp>
          <p:nvSpPr>
            <p:cNvPr id="14349" name="Rectangle 12">
              <a:extLst>
                <a:ext uri="{FF2B5EF4-FFF2-40B4-BE49-F238E27FC236}">
                  <a16:creationId xmlns:a16="http://schemas.microsoft.com/office/drawing/2014/main" id="{275B4F1A-6937-47E8-8862-F963424AAE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689"/>
              <a:ext cx="9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^e</a:t>
              </a:r>
            </a:p>
          </p:txBody>
        </p:sp>
        <p:sp>
          <p:nvSpPr>
            <p:cNvPr id="14350" name="Rectangle 13">
              <a:extLst>
                <a:ext uri="{FF2B5EF4-FFF2-40B4-BE49-F238E27FC236}">
                  <a16:creationId xmlns:a16="http://schemas.microsoft.com/office/drawing/2014/main" id="{BFC4B085-9B82-44DD-9312-37FEB8B79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5" y="1689"/>
              <a:ext cx="32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Move to end of line</a:t>
              </a:r>
            </a:p>
          </p:txBody>
        </p:sp>
        <p:sp>
          <p:nvSpPr>
            <p:cNvPr id="14351" name="Rectangle 14">
              <a:extLst>
                <a:ext uri="{FF2B5EF4-FFF2-40B4-BE49-F238E27FC236}">
                  <a16:creationId xmlns:a16="http://schemas.microsoft.com/office/drawing/2014/main" id="{BEAC8458-EFC5-40D6-9F5C-A199D63BFC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901"/>
              <a:ext cx="9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^f</a:t>
              </a:r>
            </a:p>
          </p:txBody>
        </p:sp>
        <p:sp>
          <p:nvSpPr>
            <p:cNvPr id="14352" name="Rectangle 15">
              <a:extLst>
                <a:ext uri="{FF2B5EF4-FFF2-40B4-BE49-F238E27FC236}">
                  <a16:creationId xmlns:a16="http://schemas.microsoft.com/office/drawing/2014/main" id="{0519305C-7C80-4950-9E0C-F3BDD77938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5" y="1901"/>
              <a:ext cx="32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Move forward one character (same as right arrow)‏</a:t>
              </a:r>
            </a:p>
          </p:txBody>
        </p:sp>
        <p:sp>
          <p:nvSpPr>
            <p:cNvPr id="14353" name="Rectangle 16">
              <a:extLst>
                <a:ext uri="{FF2B5EF4-FFF2-40B4-BE49-F238E27FC236}">
                  <a16:creationId xmlns:a16="http://schemas.microsoft.com/office/drawing/2014/main" id="{5C1B5F60-6702-48D6-8251-FE5DBFD333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113"/>
              <a:ext cx="9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^n</a:t>
              </a:r>
            </a:p>
          </p:txBody>
        </p:sp>
        <p:sp>
          <p:nvSpPr>
            <p:cNvPr id="14354" name="Rectangle 17">
              <a:extLst>
                <a:ext uri="{FF2B5EF4-FFF2-40B4-BE49-F238E27FC236}">
                  <a16:creationId xmlns:a16="http://schemas.microsoft.com/office/drawing/2014/main" id="{D7C516A1-913D-4D9F-86DA-1E8D89687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5" y="2113"/>
              <a:ext cx="32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Move to next line (same as down arrow)‏</a:t>
              </a:r>
            </a:p>
          </p:txBody>
        </p:sp>
        <p:sp>
          <p:nvSpPr>
            <p:cNvPr id="14355" name="Rectangle 18">
              <a:extLst>
                <a:ext uri="{FF2B5EF4-FFF2-40B4-BE49-F238E27FC236}">
                  <a16:creationId xmlns:a16="http://schemas.microsoft.com/office/drawing/2014/main" id="{B017FFB8-6DF6-45CD-9815-73FDFD0C9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325"/>
              <a:ext cx="9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^p</a:t>
              </a:r>
            </a:p>
          </p:txBody>
        </p:sp>
        <p:sp>
          <p:nvSpPr>
            <p:cNvPr id="14356" name="Rectangle 19">
              <a:extLst>
                <a:ext uri="{FF2B5EF4-FFF2-40B4-BE49-F238E27FC236}">
                  <a16:creationId xmlns:a16="http://schemas.microsoft.com/office/drawing/2014/main" id="{27EEB1B4-8068-4143-8811-21D77C9F6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5" y="2325"/>
              <a:ext cx="32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Move to previous line (same as up arrow)‏</a:t>
              </a:r>
            </a:p>
          </p:txBody>
        </p:sp>
        <p:sp>
          <p:nvSpPr>
            <p:cNvPr id="14357" name="Rectangle 20">
              <a:extLst>
                <a:ext uri="{FF2B5EF4-FFF2-40B4-BE49-F238E27FC236}">
                  <a16:creationId xmlns:a16="http://schemas.microsoft.com/office/drawing/2014/main" id="{C486C419-35AB-4494-BD92-4E208DDB08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537"/>
              <a:ext cx="9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^v</a:t>
              </a:r>
            </a:p>
          </p:txBody>
        </p:sp>
        <p:sp>
          <p:nvSpPr>
            <p:cNvPr id="14358" name="Rectangle 21">
              <a:extLst>
                <a:ext uri="{FF2B5EF4-FFF2-40B4-BE49-F238E27FC236}">
                  <a16:creationId xmlns:a16="http://schemas.microsoft.com/office/drawing/2014/main" id="{CAEA0A86-3B9F-4B96-8EDC-F26C5E88F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5" y="2537"/>
              <a:ext cx="32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Move forward one page</a:t>
              </a:r>
            </a:p>
          </p:txBody>
        </p:sp>
        <p:sp>
          <p:nvSpPr>
            <p:cNvPr id="14359" name="Rectangle 22">
              <a:extLst>
                <a:ext uri="{FF2B5EF4-FFF2-40B4-BE49-F238E27FC236}">
                  <a16:creationId xmlns:a16="http://schemas.microsoft.com/office/drawing/2014/main" id="{44A484FB-6482-4592-9D3E-185A9B5B3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749"/>
              <a:ext cx="9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^y</a:t>
              </a:r>
            </a:p>
          </p:txBody>
        </p:sp>
        <p:sp>
          <p:nvSpPr>
            <p:cNvPr id="14360" name="Rectangle 23">
              <a:extLst>
                <a:ext uri="{FF2B5EF4-FFF2-40B4-BE49-F238E27FC236}">
                  <a16:creationId xmlns:a16="http://schemas.microsoft.com/office/drawing/2014/main" id="{C59C2CFE-6007-4671-9EF8-F0CEF4345B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5" y="2749"/>
              <a:ext cx="32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Move back one page</a:t>
              </a:r>
            </a:p>
          </p:txBody>
        </p:sp>
        <p:sp>
          <p:nvSpPr>
            <p:cNvPr id="14361" name="Rectangle 24">
              <a:extLst>
                <a:ext uri="{FF2B5EF4-FFF2-40B4-BE49-F238E27FC236}">
                  <a16:creationId xmlns:a16="http://schemas.microsoft.com/office/drawing/2014/main" id="{9AF9E1A9-9EE6-4B2B-97BF-950069EC4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961"/>
              <a:ext cx="9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^(space)‏</a:t>
              </a:r>
            </a:p>
          </p:txBody>
        </p:sp>
        <p:sp>
          <p:nvSpPr>
            <p:cNvPr id="14362" name="Rectangle 25">
              <a:extLst>
                <a:ext uri="{FF2B5EF4-FFF2-40B4-BE49-F238E27FC236}">
                  <a16:creationId xmlns:a16="http://schemas.microsoft.com/office/drawing/2014/main" id="{305D94AC-408A-4154-AC8A-726B041AB6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5" y="2961"/>
              <a:ext cx="32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Move to next word</a:t>
              </a:r>
            </a:p>
          </p:txBody>
        </p:sp>
        <p:sp>
          <p:nvSpPr>
            <p:cNvPr id="14363" name="Line 26">
              <a:extLst>
                <a:ext uri="{FF2B5EF4-FFF2-40B4-BE49-F238E27FC236}">
                  <a16:creationId xmlns:a16="http://schemas.microsoft.com/office/drawing/2014/main" id="{5E3EAC04-30DB-416B-A6BA-EF3DACB34D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5" y="841"/>
              <a:ext cx="1" cy="2332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Line 27">
              <a:extLst>
                <a:ext uri="{FF2B5EF4-FFF2-40B4-BE49-F238E27FC236}">
                  <a16:creationId xmlns:a16="http://schemas.microsoft.com/office/drawing/2014/main" id="{CB8121DF-1607-4905-8896-ACB7D3F7A3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1053"/>
              <a:ext cx="42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Line 28">
              <a:extLst>
                <a:ext uri="{FF2B5EF4-FFF2-40B4-BE49-F238E27FC236}">
                  <a16:creationId xmlns:a16="http://schemas.microsoft.com/office/drawing/2014/main" id="{13B62B83-F62B-49CA-B909-C166F36F9E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1265"/>
              <a:ext cx="42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Line 29">
              <a:extLst>
                <a:ext uri="{FF2B5EF4-FFF2-40B4-BE49-F238E27FC236}">
                  <a16:creationId xmlns:a16="http://schemas.microsoft.com/office/drawing/2014/main" id="{98B83235-4BA9-4760-B193-F821BB4733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1477"/>
              <a:ext cx="42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7" name="Line 30">
              <a:extLst>
                <a:ext uri="{FF2B5EF4-FFF2-40B4-BE49-F238E27FC236}">
                  <a16:creationId xmlns:a16="http://schemas.microsoft.com/office/drawing/2014/main" id="{DAB84442-E143-4169-92FB-475DA95DF1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1689"/>
              <a:ext cx="42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8" name="Line 31">
              <a:extLst>
                <a:ext uri="{FF2B5EF4-FFF2-40B4-BE49-F238E27FC236}">
                  <a16:creationId xmlns:a16="http://schemas.microsoft.com/office/drawing/2014/main" id="{D4DA4B5B-FC6C-4E6B-A1AB-932AD0D11B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1901"/>
              <a:ext cx="42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9" name="Line 32">
              <a:extLst>
                <a:ext uri="{FF2B5EF4-FFF2-40B4-BE49-F238E27FC236}">
                  <a16:creationId xmlns:a16="http://schemas.microsoft.com/office/drawing/2014/main" id="{763E0EE2-4554-4F45-A85D-13B1C4731F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2113"/>
              <a:ext cx="42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0" name="Line 33">
              <a:extLst>
                <a:ext uri="{FF2B5EF4-FFF2-40B4-BE49-F238E27FC236}">
                  <a16:creationId xmlns:a16="http://schemas.microsoft.com/office/drawing/2014/main" id="{E8AE0F85-C026-46CC-B3BB-658D040175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2325"/>
              <a:ext cx="42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1" name="Line 34">
              <a:extLst>
                <a:ext uri="{FF2B5EF4-FFF2-40B4-BE49-F238E27FC236}">
                  <a16:creationId xmlns:a16="http://schemas.microsoft.com/office/drawing/2014/main" id="{09DE6BCD-4A53-4AB2-90C4-6E1A30101B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2537"/>
              <a:ext cx="42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2" name="Line 35">
              <a:extLst>
                <a:ext uri="{FF2B5EF4-FFF2-40B4-BE49-F238E27FC236}">
                  <a16:creationId xmlns:a16="http://schemas.microsoft.com/office/drawing/2014/main" id="{311A14BA-EF93-4E21-B799-D7507EE8C1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2749"/>
              <a:ext cx="42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3" name="Line 36">
              <a:extLst>
                <a:ext uri="{FF2B5EF4-FFF2-40B4-BE49-F238E27FC236}">
                  <a16:creationId xmlns:a16="http://schemas.microsoft.com/office/drawing/2014/main" id="{0E641A4E-A9F9-4DE8-B26E-BB3A974794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2961"/>
              <a:ext cx="42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4" name="Line 37">
              <a:extLst>
                <a:ext uri="{FF2B5EF4-FFF2-40B4-BE49-F238E27FC236}">
                  <a16:creationId xmlns:a16="http://schemas.microsoft.com/office/drawing/2014/main" id="{BAE8A483-FB2F-40E5-BE6C-2048613F90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841"/>
              <a:ext cx="1" cy="2332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5" name="Line 38">
              <a:extLst>
                <a:ext uri="{FF2B5EF4-FFF2-40B4-BE49-F238E27FC236}">
                  <a16:creationId xmlns:a16="http://schemas.microsoft.com/office/drawing/2014/main" id="{5F57545D-6E38-448D-B82E-116DDD6279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0" y="841"/>
              <a:ext cx="1" cy="2332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6" name="Line 39">
              <a:extLst>
                <a:ext uri="{FF2B5EF4-FFF2-40B4-BE49-F238E27FC236}">
                  <a16:creationId xmlns:a16="http://schemas.microsoft.com/office/drawing/2014/main" id="{8F132486-D1B4-44F7-BF6D-8B844511B3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841"/>
              <a:ext cx="42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7" name="Line 40">
              <a:extLst>
                <a:ext uri="{FF2B5EF4-FFF2-40B4-BE49-F238E27FC236}">
                  <a16:creationId xmlns:a16="http://schemas.microsoft.com/office/drawing/2014/main" id="{11DDDEA0-E38E-411A-9640-70BD6EA0F5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3173"/>
              <a:ext cx="42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>
            <a:extLst>
              <a:ext uri="{FF2B5EF4-FFF2-40B4-BE49-F238E27FC236}">
                <a16:creationId xmlns:a16="http://schemas.microsoft.com/office/drawing/2014/main" id="{D5F79FF1-3D4D-4775-BFBF-CE8C9021E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A3766542-1C13-437D-BEA5-F24093D04E25}" type="slidenum">
              <a:rPr lang="en-US" altLang="en-US" sz="1400" baseline="0">
                <a:solidFill>
                  <a:srgbClr val="000000"/>
                </a:solidFill>
              </a:rPr>
              <a:pPr algn="r"/>
              <a:t>14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66E7A899-F2E1-4017-81C8-A86574B93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nano command summary continued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9FBB2E1A-3F69-460B-810B-94B844910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90550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endParaRPr lang="en-US" altLang="en-US"/>
          </a:p>
        </p:txBody>
      </p:sp>
      <p:grpSp>
        <p:nvGrpSpPr>
          <p:cNvPr id="15365" name="Group 4">
            <a:extLst>
              <a:ext uri="{FF2B5EF4-FFF2-40B4-BE49-F238E27FC236}">
                <a16:creationId xmlns:a16="http://schemas.microsoft.com/office/drawing/2014/main" id="{B0E690D8-C43B-4BD6-9056-4A3AD0F1A7F8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371600"/>
            <a:ext cx="6088063" cy="4953000"/>
            <a:chOff x="960" y="864"/>
            <a:chExt cx="3835" cy="3120"/>
          </a:xfrm>
        </p:grpSpPr>
        <p:sp>
          <p:nvSpPr>
            <p:cNvPr id="15366" name="Rectangle 5">
              <a:extLst>
                <a:ext uri="{FF2B5EF4-FFF2-40B4-BE49-F238E27FC236}">
                  <a16:creationId xmlns:a16="http://schemas.microsoft.com/office/drawing/2014/main" id="{C34D909B-C1A0-440F-9150-EFE65E16D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864"/>
              <a:ext cx="7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^c</a:t>
              </a:r>
            </a:p>
          </p:txBody>
        </p:sp>
        <p:sp>
          <p:nvSpPr>
            <p:cNvPr id="15367" name="Rectangle 6">
              <a:extLst>
                <a:ext uri="{FF2B5EF4-FFF2-40B4-BE49-F238E27FC236}">
                  <a16:creationId xmlns:a16="http://schemas.microsoft.com/office/drawing/2014/main" id="{B15D2BC6-5D80-41C3-B259-139D5F329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" y="864"/>
              <a:ext cx="310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Shows current position</a:t>
              </a:r>
            </a:p>
          </p:txBody>
        </p:sp>
        <p:sp>
          <p:nvSpPr>
            <p:cNvPr id="15368" name="Rectangle 7">
              <a:extLst>
                <a:ext uri="{FF2B5EF4-FFF2-40B4-BE49-F238E27FC236}">
                  <a16:creationId xmlns:a16="http://schemas.microsoft.com/office/drawing/2014/main" id="{6C400D43-6973-4DFB-AD3F-C0BE25149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076"/>
              <a:ext cx="7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^d</a:t>
              </a:r>
            </a:p>
          </p:txBody>
        </p:sp>
        <p:sp>
          <p:nvSpPr>
            <p:cNvPr id="15369" name="Rectangle 8">
              <a:extLst>
                <a:ext uri="{FF2B5EF4-FFF2-40B4-BE49-F238E27FC236}">
                  <a16:creationId xmlns:a16="http://schemas.microsoft.com/office/drawing/2014/main" id="{6D640148-7A3A-4FEB-9A29-A3EEEE9379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" y="1076"/>
              <a:ext cx="310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Delete character at current position</a:t>
              </a:r>
            </a:p>
          </p:txBody>
        </p:sp>
        <p:sp>
          <p:nvSpPr>
            <p:cNvPr id="15370" name="Rectangle 9">
              <a:extLst>
                <a:ext uri="{FF2B5EF4-FFF2-40B4-BE49-F238E27FC236}">
                  <a16:creationId xmlns:a16="http://schemas.microsoft.com/office/drawing/2014/main" id="{4BB3D265-E78D-4DB8-A84C-D69AD04B12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288"/>
              <a:ext cx="7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^g</a:t>
              </a:r>
            </a:p>
          </p:txBody>
        </p:sp>
        <p:sp>
          <p:nvSpPr>
            <p:cNvPr id="15371" name="Rectangle 10">
              <a:extLst>
                <a:ext uri="{FF2B5EF4-FFF2-40B4-BE49-F238E27FC236}">
                  <a16:creationId xmlns:a16="http://schemas.microsoft.com/office/drawing/2014/main" id="{4454C8B8-4E2A-47E1-BE13-CEC83B38DE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" y="1288"/>
              <a:ext cx="310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Display help file (^V and ^Y to scroll through)‏</a:t>
              </a:r>
            </a:p>
          </p:txBody>
        </p:sp>
        <p:sp>
          <p:nvSpPr>
            <p:cNvPr id="15372" name="Rectangle 11">
              <a:extLst>
                <a:ext uri="{FF2B5EF4-FFF2-40B4-BE49-F238E27FC236}">
                  <a16:creationId xmlns:a16="http://schemas.microsoft.com/office/drawing/2014/main" id="{1AC6A43A-77EF-4A10-875B-E19ACD89C5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500"/>
              <a:ext cx="7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^h</a:t>
              </a:r>
            </a:p>
          </p:txBody>
        </p:sp>
        <p:sp>
          <p:nvSpPr>
            <p:cNvPr id="15373" name="Rectangle 12">
              <a:extLst>
                <a:ext uri="{FF2B5EF4-FFF2-40B4-BE49-F238E27FC236}">
                  <a16:creationId xmlns:a16="http://schemas.microsoft.com/office/drawing/2014/main" id="{1BF11F8A-E2E6-4998-B6C1-87E1408EA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" y="1500"/>
              <a:ext cx="310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Delete previous character (same as bksp)‏</a:t>
              </a:r>
            </a:p>
          </p:txBody>
        </p:sp>
        <p:sp>
          <p:nvSpPr>
            <p:cNvPr id="15374" name="Rectangle 13">
              <a:extLst>
                <a:ext uri="{FF2B5EF4-FFF2-40B4-BE49-F238E27FC236}">
                  <a16:creationId xmlns:a16="http://schemas.microsoft.com/office/drawing/2014/main" id="{B17AFA54-1304-47F2-9697-C2A8FAE9C5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712"/>
              <a:ext cx="7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^i</a:t>
              </a:r>
            </a:p>
          </p:txBody>
        </p:sp>
        <p:sp>
          <p:nvSpPr>
            <p:cNvPr id="15375" name="Rectangle 14">
              <a:extLst>
                <a:ext uri="{FF2B5EF4-FFF2-40B4-BE49-F238E27FC236}">
                  <a16:creationId xmlns:a16="http://schemas.microsoft.com/office/drawing/2014/main" id="{C7F22D60-726F-4BE8-B2BD-71E919AEB4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" y="1712"/>
              <a:ext cx="310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Insert TAB character (same as tab)‏</a:t>
              </a:r>
            </a:p>
          </p:txBody>
        </p:sp>
        <p:sp>
          <p:nvSpPr>
            <p:cNvPr id="15376" name="Rectangle 15">
              <a:extLst>
                <a:ext uri="{FF2B5EF4-FFF2-40B4-BE49-F238E27FC236}">
                  <a16:creationId xmlns:a16="http://schemas.microsoft.com/office/drawing/2014/main" id="{FF8C8715-2DA8-4069-A475-BC4C05AF8B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924"/>
              <a:ext cx="7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^j</a:t>
              </a:r>
            </a:p>
          </p:txBody>
        </p:sp>
        <p:sp>
          <p:nvSpPr>
            <p:cNvPr id="15377" name="Rectangle 16">
              <a:extLst>
                <a:ext uri="{FF2B5EF4-FFF2-40B4-BE49-F238E27FC236}">
                  <a16:creationId xmlns:a16="http://schemas.microsoft.com/office/drawing/2014/main" id="{5F58C5C9-B9A2-474E-938A-A4B8E5E600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" y="1924"/>
              <a:ext cx="310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Justify paragraph</a:t>
              </a:r>
            </a:p>
          </p:txBody>
        </p:sp>
        <p:sp>
          <p:nvSpPr>
            <p:cNvPr id="15378" name="Rectangle 17">
              <a:extLst>
                <a:ext uri="{FF2B5EF4-FFF2-40B4-BE49-F238E27FC236}">
                  <a16:creationId xmlns:a16="http://schemas.microsoft.com/office/drawing/2014/main" id="{03CEBB3C-28C4-41DA-9F59-492E88A2F0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136"/>
              <a:ext cx="7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^^</a:t>
              </a:r>
            </a:p>
          </p:txBody>
        </p:sp>
        <p:sp>
          <p:nvSpPr>
            <p:cNvPr id="15379" name="Rectangle 18">
              <a:extLst>
                <a:ext uri="{FF2B5EF4-FFF2-40B4-BE49-F238E27FC236}">
                  <a16:creationId xmlns:a16="http://schemas.microsoft.com/office/drawing/2014/main" id="{4BD8A335-8E43-4E92-AFBB-29A6D5FBE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" y="2136"/>
              <a:ext cx="310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Begin selecting text at current cursor position</a:t>
              </a:r>
            </a:p>
          </p:txBody>
        </p:sp>
        <p:sp>
          <p:nvSpPr>
            <p:cNvPr id="15380" name="Rectangle 19">
              <a:extLst>
                <a:ext uri="{FF2B5EF4-FFF2-40B4-BE49-F238E27FC236}">
                  <a16:creationId xmlns:a16="http://schemas.microsoft.com/office/drawing/2014/main" id="{3E3C328B-0514-49F8-84A0-12C0E0924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48"/>
              <a:ext cx="7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^k</a:t>
              </a:r>
            </a:p>
          </p:txBody>
        </p:sp>
        <p:sp>
          <p:nvSpPr>
            <p:cNvPr id="15381" name="Rectangle 20">
              <a:extLst>
                <a:ext uri="{FF2B5EF4-FFF2-40B4-BE49-F238E27FC236}">
                  <a16:creationId xmlns:a16="http://schemas.microsoft.com/office/drawing/2014/main" id="{2F1BE68D-F840-4808-A747-06FF72FDEB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" y="2348"/>
              <a:ext cx="310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Cut selected text</a:t>
              </a:r>
            </a:p>
          </p:txBody>
        </p:sp>
        <p:sp>
          <p:nvSpPr>
            <p:cNvPr id="15382" name="Rectangle 21">
              <a:extLst>
                <a:ext uri="{FF2B5EF4-FFF2-40B4-BE49-F238E27FC236}">
                  <a16:creationId xmlns:a16="http://schemas.microsoft.com/office/drawing/2014/main" id="{16A0ADE9-C876-4535-B8B7-F30563B9B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560"/>
              <a:ext cx="7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^l</a:t>
              </a:r>
            </a:p>
          </p:txBody>
        </p:sp>
        <p:sp>
          <p:nvSpPr>
            <p:cNvPr id="15383" name="Rectangle 22">
              <a:extLst>
                <a:ext uri="{FF2B5EF4-FFF2-40B4-BE49-F238E27FC236}">
                  <a16:creationId xmlns:a16="http://schemas.microsoft.com/office/drawing/2014/main" id="{FC8E6928-156B-4778-89F0-4F7C4E6AB5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" y="2560"/>
              <a:ext cx="310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Redraw screen</a:t>
              </a:r>
            </a:p>
          </p:txBody>
        </p:sp>
        <p:sp>
          <p:nvSpPr>
            <p:cNvPr id="15384" name="Rectangle 23">
              <a:extLst>
                <a:ext uri="{FF2B5EF4-FFF2-40B4-BE49-F238E27FC236}">
                  <a16:creationId xmlns:a16="http://schemas.microsoft.com/office/drawing/2014/main" id="{04542430-E19A-49F0-8711-475F6E26E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772"/>
              <a:ext cx="7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^o</a:t>
              </a:r>
            </a:p>
          </p:txBody>
        </p:sp>
        <p:sp>
          <p:nvSpPr>
            <p:cNvPr id="15385" name="Rectangle 24">
              <a:extLst>
                <a:ext uri="{FF2B5EF4-FFF2-40B4-BE49-F238E27FC236}">
                  <a16:creationId xmlns:a16="http://schemas.microsoft.com/office/drawing/2014/main" id="{7EC8A616-2C19-4552-BDDE-43DDEEABE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" y="2772"/>
              <a:ext cx="310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Output current buffer to a file (save)‏</a:t>
              </a:r>
            </a:p>
          </p:txBody>
        </p:sp>
        <p:sp>
          <p:nvSpPr>
            <p:cNvPr id="15386" name="Rectangle 25">
              <a:extLst>
                <a:ext uri="{FF2B5EF4-FFF2-40B4-BE49-F238E27FC236}">
                  <a16:creationId xmlns:a16="http://schemas.microsoft.com/office/drawing/2014/main" id="{874743F3-C2DA-496D-989B-DE9930C5D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984"/>
              <a:ext cx="7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^r</a:t>
              </a:r>
            </a:p>
          </p:txBody>
        </p:sp>
        <p:sp>
          <p:nvSpPr>
            <p:cNvPr id="15387" name="Rectangle 26">
              <a:extLst>
                <a:ext uri="{FF2B5EF4-FFF2-40B4-BE49-F238E27FC236}">
                  <a16:creationId xmlns:a16="http://schemas.microsoft.com/office/drawing/2014/main" id="{EC7D9BF5-92A9-4E8E-A892-23CB285837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" y="2984"/>
              <a:ext cx="310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Insert text from a file</a:t>
              </a:r>
            </a:p>
          </p:txBody>
        </p:sp>
        <p:sp>
          <p:nvSpPr>
            <p:cNvPr id="15388" name="Rectangle 27">
              <a:extLst>
                <a:ext uri="{FF2B5EF4-FFF2-40B4-BE49-F238E27FC236}">
                  <a16:creationId xmlns:a16="http://schemas.microsoft.com/office/drawing/2014/main" id="{E7EF5BD9-251C-4328-8604-B4F1A13DE8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3196"/>
              <a:ext cx="73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^u</a:t>
              </a:r>
            </a:p>
          </p:txBody>
        </p:sp>
        <p:sp>
          <p:nvSpPr>
            <p:cNvPr id="15389" name="Rectangle 28">
              <a:extLst>
                <a:ext uri="{FF2B5EF4-FFF2-40B4-BE49-F238E27FC236}">
                  <a16:creationId xmlns:a16="http://schemas.microsoft.com/office/drawing/2014/main" id="{FC8A95DD-914B-41C5-806C-02DDE0E39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" y="3196"/>
              <a:ext cx="310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Undelete last line, series of lines, or marked block you deleted.  Can also "unjustify"</a:t>
              </a:r>
            </a:p>
          </p:txBody>
        </p:sp>
        <p:sp>
          <p:nvSpPr>
            <p:cNvPr id="15390" name="Rectangle 29">
              <a:extLst>
                <a:ext uri="{FF2B5EF4-FFF2-40B4-BE49-F238E27FC236}">
                  <a16:creationId xmlns:a16="http://schemas.microsoft.com/office/drawing/2014/main" id="{879EDC3E-D6C0-40C8-8D4E-D6B6512B4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3561"/>
              <a:ext cx="7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^w</a:t>
              </a:r>
            </a:p>
          </p:txBody>
        </p:sp>
        <p:sp>
          <p:nvSpPr>
            <p:cNvPr id="15391" name="Rectangle 30">
              <a:extLst>
                <a:ext uri="{FF2B5EF4-FFF2-40B4-BE49-F238E27FC236}">
                  <a16:creationId xmlns:a16="http://schemas.microsoft.com/office/drawing/2014/main" id="{7192B802-AB55-48FD-9172-FE7AE03876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" y="3561"/>
              <a:ext cx="310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Search file for text</a:t>
              </a:r>
            </a:p>
          </p:txBody>
        </p:sp>
        <p:sp>
          <p:nvSpPr>
            <p:cNvPr id="15392" name="Rectangle 31">
              <a:extLst>
                <a:ext uri="{FF2B5EF4-FFF2-40B4-BE49-F238E27FC236}">
                  <a16:creationId xmlns:a16="http://schemas.microsoft.com/office/drawing/2014/main" id="{E8CEC67C-D6AD-49D7-B5D2-95461AC63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3773"/>
              <a:ext cx="7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Courier New" panose="02070309020205020404" pitchFamily="49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^x</a:t>
              </a:r>
            </a:p>
          </p:txBody>
        </p:sp>
        <p:sp>
          <p:nvSpPr>
            <p:cNvPr id="15393" name="Rectangle 32">
              <a:extLst>
                <a:ext uri="{FF2B5EF4-FFF2-40B4-BE49-F238E27FC236}">
                  <a16:creationId xmlns:a16="http://schemas.microsoft.com/office/drawing/2014/main" id="{BD1BD3A8-A146-4733-A63B-BEC34C5880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" y="3773"/>
              <a:ext cx="310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>
              <a:lvl1pPr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1pPr>
              <a:lvl2pPr marL="742950" indent="-28575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2pPr>
              <a:lvl3pPr marL="11430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3pPr>
              <a:lvl4pPr marL="16002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4pPr>
              <a:lvl5pPr marL="2057400" indent="-228600" algn="ctr" eaLnBrk="0" hangingPunct="0"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 baseline="30000">
                  <a:solidFill>
                    <a:schemeClr val="bg1"/>
                  </a:solidFill>
                  <a:latin typeface="Times New Roman" panose="02020603050405020304" pitchFamily="18" charset="0"/>
                  <a:ea typeface="DejaVu Sans"/>
                  <a:cs typeface="DejaVu Sans"/>
                </a:defRPr>
              </a:lvl9pPr>
            </a:lstStyle>
            <a:p>
              <a:pPr algn="l">
                <a:buFont typeface="Arial" panose="020B0604020202020204" pitchFamily="34" charset="0"/>
                <a:buNone/>
              </a:pPr>
              <a:r>
                <a:rPr lang="en-US" altLang="en-US" sz="1600" baseline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Exit nano</a:t>
              </a:r>
            </a:p>
          </p:txBody>
        </p:sp>
        <p:sp>
          <p:nvSpPr>
            <p:cNvPr id="15394" name="Line 33">
              <a:extLst>
                <a:ext uri="{FF2B5EF4-FFF2-40B4-BE49-F238E27FC236}">
                  <a16:creationId xmlns:a16="http://schemas.microsoft.com/office/drawing/2014/main" id="{5B2B9587-2A82-4B8A-B951-040F70A1D4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0" y="864"/>
              <a:ext cx="1" cy="312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5" name="Line 34">
              <a:extLst>
                <a:ext uri="{FF2B5EF4-FFF2-40B4-BE49-F238E27FC236}">
                  <a16:creationId xmlns:a16="http://schemas.microsoft.com/office/drawing/2014/main" id="{BF4A4168-AE6A-42F9-9532-F330A553B6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1076"/>
              <a:ext cx="38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6" name="Line 35">
              <a:extLst>
                <a:ext uri="{FF2B5EF4-FFF2-40B4-BE49-F238E27FC236}">
                  <a16:creationId xmlns:a16="http://schemas.microsoft.com/office/drawing/2014/main" id="{C1DB7750-CB5E-423F-B73E-77587631E4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1288"/>
              <a:ext cx="38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7" name="Line 36">
              <a:extLst>
                <a:ext uri="{FF2B5EF4-FFF2-40B4-BE49-F238E27FC236}">
                  <a16:creationId xmlns:a16="http://schemas.microsoft.com/office/drawing/2014/main" id="{DB36A99B-B20D-467D-BF3A-EEF0C49917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1500"/>
              <a:ext cx="38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8" name="Line 37">
              <a:extLst>
                <a:ext uri="{FF2B5EF4-FFF2-40B4-BE49-F238E27FC236}">
                  <a16:creationId xmlns:a16="http://schemas.microsoft.com/office/drawing/2014/main" id="{E677F896-58D1-4931-937A-709A85A8DD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1712"/>
              <a:ext cx="38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9" name="Line 38">
              <a:extLst>
                <a:ext uri="{FF2B5EF4-FFF2-40B4-BE49-F238E27FC236}">
                  <a16:creationId xmlns:a16="http://schemas.microsoft.com/office/drawing/2014/main" id="{2274F33F-91B4-4DEB-81C8-F28BA29F48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1924"/>
              <a:ext cx="38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0" name="Line 39">
              <a:extLst>
                <a:ext uri="{FF2B5EF4-FFF2-40B4-BE49-F238E27FC236}">
                  <a16:creationId xmlns:a16="http://schemas.microsoft.com/office/drawing/2014/main" id="{6C16F005-1818-406B-AF94-3994DA887E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136"/>
              <a:ext cx="38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1" name="Line 40">
              <a:extLst>
                <a:ext uri="{FF2B5EF4-FFF2-40B4-BE49-F238E27FC236}">
                  <a16:creationId xmlns:a16="http://schemas.microsoft.com/office/drawing/2014/main" id="{2EA461FD-1435-4EAA-9361-A1C1F5EA6C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348"/>
              <a:ext cx="38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2" name="Line 41">
              <a:extLst>
                <a:ext uri="{FF2B5EF4-FFF2-40B4-BE49-F238E27FC236}">
                  <a16:creationId xmlns:a16="http://schemas.microsoft.com/office/drawing/2014/main" id="{25B5F6A6-7DCE-457A-8C71-CC6F37A2BE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560"/>
              <a:ext cx="38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3" name="Line 42">
              <a:extLst>
                <a:ext uri="{FF2B5EF4-FFF2-40B4-BE49-F238E27FC236}">
                  <a16:creationId xmlns:a16="http://schemas.microsoft.com/office/drawing/2014/main" id="{7159ECA6-B028-4027-9521-100C79E3DF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772"/>
              <a:ext cx="38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4" name="Line 43">
              <a:extLst>
                <a:ext uri="{FF2B5EF4-FFF2-40B4-BE49-F238E27FC236}">
                  <a16:creationId xmlns:a16="http://schemas.microsoft.com/office/drawing/2014/main" id="{1C2C0B71-C9AA-4949-8510-F4943828E7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984"/>
              <a:ext cx="38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5" name="Line 44">
              <a:extLst>
                <a:ext uri="{FF2B5EF4-FFF2-40B4-BE49-F238E27FC236}">
                  <a16:creationId xmlns:a16="http://schemas.microsoft.com/office/drawing/2014/main" id="{4F83B04D-F387-4CA9-9420-9E5B80953C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196"/>
              <a:ext cx="38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6" name="Line 45">
              <a:extLst>
                <a:ext uri="{FF2B5EF4-FFF2-40B4-BE49-F238E27FC236}">
                  <a16:creationId xmlns:a16="http://schemas.microsoft.com/office/drawing/2014/main" id="{C0259A2E-EA1D-4345-BF3D-A0AD8EF6B4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561"/>
              <a:ext cx="38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7" name="Line 46">
              <a:extLst>
                <a:ext uri="{FF2B5EF4-FFF2-40B4-BE49-F238E27FC236}">
                  <a16:creationId xmlns:a16="http://schemas.microsoft.com/office/drawing/2014/main" id="{5F21E03D-0183-465F-9B53-1820E9472B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773"/>
              <a:ext cx="38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8" name="Line 47">
              <a:extLst>
                <a:ext uri="{FF2B5EF4-FFF2-40B4-BE49-F238E27FC236}">
                  <a16:creationId xmlns:a16="http://schemas.microsoft.com/office/drawing/2014/main" id="{C9C89706-C966-413A-9B1C-1FECB9E77E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864"/>
              <a:ext cx="1" cy="312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9" name="Line 48">
              <a:extLst>
                <a:ext uri="{FF2B5EF4-FFF2-40B4-BE49-F238E27FC236}">
                  <a16:creationId xmlns:a16="http://schemas.microsoft.com/office/drawing/2014/main" id="{1EE36A45-7D67-4890-9BEE-A76CDBE5B4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6" y="864"/>
              <a:ext cx="1" cy="312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0" name="Line 49">
              <a:extLst>
                <a:ext uri="{FF2B5EF4-FFF2-40B4-BE49-F238E27FC236}">
                  <a16:creationId xmlns:a16="http://schemas.microsoft.com/office/drawing/2014/main" id="{B0BD8CA2-FA9F-4A8E-95B4-088E5CFCBF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864"/>
              <a:ext cx="38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1" name="Line 50">
              <a:extLst>
                <a:ext uri="{FF2B5EF4-FFF2-40B4-BE49-F238E27FC236}">
                  <a16:creationId xmlns:a16="http://schemas.microsoft.com/office/drawing/2014/main" id="{9D5E687C-DC8A-430A-B651-DA06DD4C7E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985"/>
              <a:ext cx="383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ADF930C9-D1AC-4F74-B264-095D21B96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4D5B039F-C63A-4F61-9DF0-10453ACE0AC1}" type="slidenum">
              <a:rPr lang="en-US" altLang="en-US" sz="1400" baseline="0">
                <a:solidFill>
                  <a:srgbClr val="000000"/>
                </a:solidFill>
              </a:rPr>
              <a:pPr algn="r"/>
              <a:t>2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44C5FC61-7582-456F-A9E5-D1587C5BD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Brief History</a:t>
            </a:r>
          </a:p>
        </p:txBody>
      </p:sp>
      <p:sp>
        <p:nvSpPr>
          <p:cNvPr id="3076" name="Text Box 3">
            <a:extLst>
              <a:ext uri="{FF2B5EF4-FFF2-40B4-BE49-F238E27FC236}">
                <a16:creationId xmlns:a16="http://schemas.microsoft.com/office/drawing/2014/main" id="{3DCC96AD-810F-4EF1-B8C7-5FF438A69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7772400" cy="496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1363" indent="-28416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Dennis Ritchie and Ken Thompson of Bell Laboratories developed the Unix operating system in the early 1970’s</a:t>
            </a:r>
          </a:p>
          <a:p>
            <a:pPr lvl="1" algn="l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Unix is a “pun” on Multics.  Multics was a joint project of many companies and universities designed to be a leap forward in OSs.  Multics contributed many ideas to OS development but failed as a useful OS.</a:t>
            </a:r>
          </a:p>
          <a:p>
            <a:pPr lvl="1" algn="l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Thompson needed to build an OS for a PDP-7 (9 Kbytes of main memory) and did so with the help of  Ritchie (who also developed the C language with Brian Kernighan).  This became Unics, and then Unix. </a:t>
            </a:r>
          </a:p>
          <a:p>
            <a:pPr algn="l">
              <a:spcBef>
                <a:spcPts val="700"/>
              </a:spcBef>
            </a:pPr>
            <a:endParaRPr lang="en-US" altLang="en-US" sz="2800" baseline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>
            <a:extLst>
              <a:ext uri="{FF2B5EF4-FFF2-40B4-BE49-F238E27FC236}">
                <a16:creationId xmlns:a16="http://schemas.microsoft.com/office/drawing/2014/main" id="{C7F75263-5070-4CAF-B370-868E5CDAC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69560880-5EAD-4FF2-B67A-281B5DA0E808}" type="slidenum">
              <a:rPr lang="en-US" altLang="en-US" sz="1400" baseline="0">
                <a:solidFill>
                  <a:srgbClr val="000000"/>
                </a:solidFill>
              </a:rPr>
              <a:pPr algn="r"/>
              <a:t>3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5B1A091A-6B08-41A1-B426-278B8E8C3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Basic System Components &amp; OS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179BFEAE-47A6-4E0C-97B8-C37C7C318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670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endParaRPr lang="en-US" altLang="en-US"/>
          </a:p>
        </p:txBody>
      </p:sp>
      <p:grpSp>
        <p:nvGrpSpPr>
          <p:cNvPr id="68" name="Group 32">
            <a:extLst>
              <a:ext uri="{FF2B5EF4-FFF2-40B4-BE49-F238E27FC236}">
                <a16:creationId xmlns:a16="http://schemas.microsoft.com/office/drawing/2014/main" id="{BB7F435C-F7ED-4DA4-A3CA-FD6142322B72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1905000"/>
            <a:ext cx="6581775" cy="3390900"/>
            <a:chOff x="660" y="1818"/>
            <a:chExt cx="4146" cy="2136"/>
          </a:xfrm>
        </p:grpSpPr>
        <p:sp>
          <p:nvSpPr>
            <p:cNvPr id="69" name="Text Box 23">
              <a:extLst>
                <a:ext uri="{FF2B5EF4-FFF2-40B4-BE49-F238E27FC236}">
                  <a16:creationId xmlns:a16="http://schemas.microsoft.com/office/drawing/2014/main" id="{4326B580-7B94-4E0F-B6BE-39C5DB6832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1836"/>
              <a:ext cx="708" cy="4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/>
              <a:r>
                <a:rPr lang="en-US" altLang="en-US" sz="1200" b="1" baseline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CPU</a:t>
              </a:r>
              <a:endParaRPr lang="en-US" altLang="en-US" sz="2400" baseline="0"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0" name="Text Box 22">
              <a:extLst>
                <a:ext uri="{FF2B5EF4-FFF2-40B4-BE49-F238E27FC236}">
                  <a16:creationId xmlns:a16="http://schemas.microsoft.com/office/drawing/2014/main" id="{76BA0D13-46B2-410B-A1D6-C6D4FECA66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" y="2489"/>
              <a:ext cx="822" cy="2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/>
              <a:r>
                <a:rPr lang="en-US" altLang="en-US" sz="1200" b="1" baseline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RAM</a:t>
              </a:r>
              <a:endParaRPr lang="en-US" altLang="en-US" sz="2400" baseline="0"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1" name="Line 21">
              <a:extLst>
                <a:ext uri="{FF2B5EF4-FFF2-40B4-BE49-F238E27FC236}">
                  <a16:creationId xmlns:a16="http://schemas.microsoft.com/office/drawing/2014/main" id="{E5531142-A39F-48BB-940E-570F5FB8ED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2" y="2294"/>
              <a:ext cx="0" cy="19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20">
              <a:extLst>
                <a:ext uri="{FF2B5EF4-FFF2-40B4-BE49-F238E27FC236}">
                  <a16:creationId xmlns:a16="http://schemas.microsoft.com/office/drawing/2014/main" id="{BB6DB7A1-816D-4767-A37D-38478DE466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76" y="2294"/>
              <a:ext cx="0" cy="19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19">
              <a:extLst>
                <a:ext uri="{FF2B5EF4-FFF2-40B4-BE49-F238E27FC236}">
                  <a16:creationId xmlns:a16="http://schemas.microsoft.com/office/drawing/2014/main" id="{E15F5E44-DD9A-41E4-A639-20687F1E19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8" y="2042"/>
              <a:ext cx="40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Text Box 18">
              <a:extLst>
                <a:ext uri="{FF2B5EF4-FFF2-40B4-BE49-F238E27FC236}">
                  <a16:creationId xmlns:a16="http://schemas.microsoft.com/office/drawing/2014/main" id="{484E832E-1D7D-4AEA-BADF-9FDEFD5394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6" y="1836"/>
              <a:ext cx="138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200" b="1" baseline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I/O Devices</a:t>
              </a:r>
              <a:endParaRPr lang="en-US" altLang="en-US" sz="2400" baseline="0"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5" name="Text Box 10">
              <a:extLst>
                <a:ext uri="{FF2B5EF4-FFF2-40B4-BE49-F238E27FC236}">
                  <a16:creationId xmlns:a16="http://schemas.microsoft.com/office/drawing/2014/main" id="{5B231E0F-0599-4566-B9CC-B2C664E1BC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2880"/>
              <a:ext cx="3606" cy="26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400" b="1" baseline="0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Operating System</a:t>
              </a:r>
              <a:endParaRPr lang="en-US" altLang="en-US" sz="2400" baseline="0" dirty="0"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pic>
          <p:nvPicPr>
            <p:cNvPr id="76" name="Picture 17" descr="j0230313">
              <a:extLst>
                <a:ext uri="{FF2B5EF4-FFF2-40B4-BE49-F238E27FC236}">
                  <a16:creationId xmlns:a16="http://schemas.microsoft.com/office/drawing/2014/main" id="{8E66B3B8-D986-4308-935F-3A4D79CA6C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2" y="1920"/>
              <a:ext cx="354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7" name="Picture 16" descr="j0290193">
              <a:extLst>
                <a:ext uri="{FF2B5EF4-FFF2-40B4-BE49-F238E27FC236}">
                  <a16:creationId xmlns:a16="http://schemas.microsoft.com/office/drawing/2014/main" id="{3AF9BEF0-A209-4E0E-809A-E1F79DE4B6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4" y="1950"/>
              <a:ext cx="396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" name="Picture 15" descr="j0230315">
              <a:extLst>
                <a:ext uri="{FF2B5EF4-FFF2-40B4-BE49-F238E27FC236}">
                  <a16:creationId xmlns:a16="http://schemas.microsoft.com/office/drawing/2014/main" id="{0A4E7109-5E86-406D-BD46-0822AE6FB4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7" y="2147"/>
              <a:ext cx="348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Picture 14" descr="j0290140">
              <a:extLst>
                <a:ext uri="{FF2B5EF4-FFF2-40B4-BE49-F238E27FC236}">
                  <a16:creationId xmlns:a16="http://schemas.microsoft.com/office/drawing/2014/main" id="{29F036ED-B5A9-4C6A-A5A0-4F3476A984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4" y="2354"/>
              <a:ext cx="329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" name="Picture 13" descr="j0281610">
              <a:extLst>
                <a:ext uri="{FF2B5EF4-FFF2-40B4-BE49-F238E27FC236}">
                  <a16:creationId xmlns:a16="http://schemas.microsoft.com/office/drawing/2014/main" id="{EE75C76E-8ED1-4CF5-B5DB-83B1609E64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8" y="2399"/>
              <a:ext cx="468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" name="Picture 12" descr="j0311176">
              <a:extLst>
                <a:ext uri="{FF2B5EF4-FFF2-40B4-BE49-F238E27FC236}">
                  <a16:creationId xmlns:a16="http://schemas.microsoft.com/office/drawing/2014/main" id="{59749D31-3F97-4F29-BF19-9E445CA4F9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" y="1890"/>
              <a:ext cx="420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" name="Picture 11" descr="BS00630_">
              <a:extLst>
                <a:ext uri="{FF2B5EF4-FFF2-40B4-BE49-F238E27FC236}">
                  <a16:creationId xmlns:a16="http://schemas.microsoft.com/office/drawing/2014/main" id="{87BBE06C-D8D4-42B4-9E0E-EC35A36E31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" y="2502"/>
              <a:ext cx="31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3" name="Picture 9" descr="BS00700_">
              <a:extLst>
                <a:ext uri="{FF2B5EF4-FFF2-40B4-BE49-F238E27FC236}">
                  <a16:creationId xmlns:a16="http://schemas.microsoft.com/office/drawing/2014/main" id="{E22A10A6-BE94-4E4A-93E3-06C1FFA74E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2784"/>
              <a:ext cx="551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4" name="Picture 5" descr="BD06782_">
              <a:extLst>
                <a:ext uri="{FF2B5EF4-FFF2-40B4-BE49-F238E27FC236}">
                  <a16:creationId xmlns:a16="http://schemas.microsoft.com/office/drawing/2014/main" id="{F3825221-D23E-4E90-B44A-419B2730E7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3312"/>
              <a:ext cx="442" cy="5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5" name="Picture 8" descr="msword2002">
              <a:extLst>
                <a:ext uri="{FF2B5EF4-FFF2-40B4-BE49-F238E27FC236}">
                  <a16:creationId xmlns:a16="http://schemas.microsoft.com/office/drawing/2014/main" id="{68EDDF05-FA62-4595-AE87-5EEF229A0B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3312"/>
              <a:ext cx="590" cy="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6" name="Picture 6" descr="nero">
              <a:extLst>
                <a:ext uri="{FF2B5EF4-FFF2-40B4-BE49-F238E27FC236}">
                  <a16:creationId xmlns:a16="http://schemas.microsoft.com/office/drawing/2014/main" id="{2F0FB33E-5664-40D2-8349-F5509D46F8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3312"/>
              <a:ext cx="590" cy="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7" name="Picture 7" descr="doom3">
              <a:extLst>
                <a:ext uri="{FF2B5EF4-FFF2-40B4-BE49-F238E27FC236}">
                  <a16:creationId xmlns:a16="http://schemas.microsoft.com/office/drawing/2014/main" id="{71CA8261-C153-4BB7-95E8-E4521456FB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3312"/>
              <a:ext cx="642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" name="Rectangle 30">
              <a:extLst>
                <a:ext uri="{FF2B5EF4-FFF2-40B4-BE49-F238E27FC236}">
                  <a16:creationId xmlns:a16="http://schemas.microsoft.com/office/drawing/2014/main" id="{1580167E-7BFD-4D7D-8B0C-C56884556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2" y="1818"/>
              <a:ext cx="116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/>
              <a:br>
                <a:rPr lang="en-US" altLang="en-US" sz="1600" baseline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</a:br>
              <a:endParaRPr lang="en-US" altLang="en-US" sz="2400" baseline="0"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475D7F03-654D-43A0-8075-C7551950D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6AA3E9D7-C227-49C7-A6B7-C1198962DB76}" type="slidenum">
              <a:rPr lang="en-US" altLang="en-US" sz="1400" baseline="0">
                <a:solidFill>
                  <a:srgbClr val="000000"/>
                </a:solidFill>
              </a:rPr>
              <a:pPr algn="r"/>
              <a:t>4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DB5C953D-9ABB-4AB6-B4CD-B01A46C46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Basic Components</a:t>
            </a:r>
          </a:p>
        </p:txBody>
      </p:sp>
      <p:sp>
        <p:nvSpPr>
          <p:cNvPr id="5124" name="Text Box 3">
            <a:extLst>
              <a:ext uri="{FF2B5EF4-FFF2-40B4-BE49-F238E27FC236}">
                <a16:creationId xmlns:a16="http://schemas.microsoft.com/office/drawing/2014/main" id="{FBAC987F-1D18-4A43-A2A6-3DDE9B6F6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7772400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1363" indent="-28416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l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CPU (Central Processing Unit, "Processor")‏</a:t>
            </a:r>
          </a:p>
          <a:p>
            <a:pPr lvl="1" algn="l">
              <a:lnSpc>
                <a:spcPct val="80000"/>
              </a:lnSpc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Brain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Main Memory (RAM)‏</a:t>
            </a:r>
          </a:p>
          <a:p>
            <a:pPr lvl="1" algn="l">
              <a:lnSpc>
                <a:spcPct val="80000"/>
              </a:lnSpc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Temporary Workspace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I/O (Input/Output)‏</a:t>
            </a:r>
          </a:p>
          <a:p>
            <a:pPr lvl="1" algn="l">
              <a:lnSpc>
                <a:spcPct val="80000"/>
              </a:lnSpc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Keyboard, Mouse</a:t>
            </a:r>
          </a:p>
          <a:p>
            <a:pPr lvl="1" algn="l">
              <a:lnSpc>
                <a:spcPct val="80000"/>
              </a:lnSpc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Monitor</a:t>
            </a:r>
          </a:p>
          <a:p>
            <a:pPr lvl="1" algn="l">
              <a:lnSpc>
                <a:spcPct val="80000"/>
              </a:lnSpc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Mass Storage (Hard Drives, CD-ROM)‏</a:t>
            </a:r>
          </a:p>
          <a:p>
            <a:pPr algn="l">
              <a:lnSpc>
                <a:spcPct val="80000"/>
              </a:lnSpc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Operating System</a:t>
            </a:r>
          </a:p>
          <a:p>
            <a:pPr lvl="1" algn="l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Oversees interaction of hardware components</a:t>
            </a:r>
          </a:p>
          <a:p>
            <a:pPr lvl="1" algn="l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Provides interface between software and hardware</a:t>
            </a:r>
          </a:p>
          <a:p>
            <a:pPr lvl="1" algn="l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Provides interface to user</a:t>
            </a:r>
          </a:p>
          <a:p>
            <a:pPr lvl="1" algn="l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Most common use is running programs and managing "files"</a:t>
            </a:r>
          </a:p>
          <a:p>
            <a:pPr algn="l">
              <a:lnSpc>
                <a:spcPct val="80000"/>
              </a:lnSpc>
              <a:spcBef>
                <a:spcPts val="700"/>
              </a:spcBef>
            </a:pPr>
            <a:endParaRPr lang="en-US" altLang="en-US" sz="2800" baseline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>
            <a:extLst>
              <a:ext uri="{FF2B5EF4-FFF2-40B4-BE49-F238E27FC236}">
                <a16:creationId xmlns:a16="http://schemas.microsoft.com/office/drawing/2014/main" id="{AB1DA8F4-9D95-406D-9ED2-EE24127A1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8B6E94F2-F85C-4DCC-AC40-7C25D4014280}" type="slidenum">
              <a:rPr lang="en-US" altLang="en-US" sz="1400" baseline="0">
                <a:solidFill>
                  <a:srgbClr val="000000"/>
                </a:solidFill>
              </a:rPr>
              <a:pPr algn="r"/>
              <a:t>5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5F96AA36-629B-4222-A6D2-8B99D87DD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Major Components of the Unix OS</a:t>
            </a:r>
          </a:p>
        </p:txBody>
      </p:sp>
      <p:sp>
        <p:nvSpPr>
          <p:cNvPr id="6148" name="Text Box 3">
            <a:extLst>
              <a:ext uri="{FF2B5EF4-FFF2-40B4-BE49-F238E27FC236}">
                <a16:creationId xmlns:a16="http://schemas.microsoft.com/office/drawing/2014/main" id="{4C477170-D19A-4C31-AF00-675D2B082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066800"/>
            <a:ext cx="7772400" cy="601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1363" indent="-28416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l"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Kernel</a:t>
            </a:r>
          </a:p>
          <a:p>
            <a:pPr lvl="1" algn="l"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The master control program</a:t>
            </a:r>
          </a:p>
          <a:p>
            <a:pPr lvl="1" algn="l"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Schedules tasks and switching to provide multitasking and multi-user operation</a:t>
            </a:r>
          </a:p>
          <a:p>
            <a:pPr lvl="1" algn="l"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Manages resources</a:t>
            </a:r>
          </a:p>
          <a:p>
            <a:pPr algn="l"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Shell</a:t>
            </a:r>
          </a:p>
          <a:p>
            <a:pPr lvl="1" algn="l"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Interprets user commands</a:t>
            </a:r>
          </a:p>
          <a:p>
            <a:pPr lvl="1" algn="l"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Passes user commands to the kernel for execution (executes programs)‏</a:t>
            </a:r>
          </a:p>
          <a:p>
            <a:pPr algn="l"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File System</a:t>
            </a:r>
          </a:p>
          <a:p>
            <a:pPr lvl="1" algn="l"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Information organized as files and specialized files called directories</a:t>
            </a:r>
          </a:p>
          <a:p>
            <a:pPr algn="l"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Utilities</a:t>
            </a:r>
          </a:p>
          <a:p>
            <a:pPr lvl="1" algn="l"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Software tools provided as part of the OS.  Often called commands</a:t>
            </a:r>
          </a:p>
          <a:p>
            <a:pPr lvl="1" algn="l">
              <a:spcBef>
                <a:spcPts val="500"/>
              </a:spcBef>
            </a:pPr>
            <a:endParaRPr lang="en-US" altLang="en-US" sz="2000" baseline="0">
              <a:solidFill>
                <a:srgbClr val="000000"/>
              </a:solidFill>
            </a:endParaRPr>
          </a:p>
          <a:p>
            <a:pPr lvl="1" algn="l">
              <a:spcBef>
                <a:spcPts val="500"/>
              </a:spcBef>
            </a:pPr>
            <a:endParaRPr lang="en-US" altLang="en-US" sz="2000" baseline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A7BCE404-F942-4BA4-9D7C-C9CFF796E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BDD20696-8703-4EB1-80A7-E6FEBFEFDE42}" type="slidenum">
              <a:rPr lang="en-US" altLang="en-US" sz="1400" baseline="0">
                <a:solidFill>
                  <a:srgbClr val="000000"/>
                </a:solidFill>
              </a:rPr>
              <a:pPr algn="r"/>
              <a:t>6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253AC483-7000-4DFD-B96E-395E1C415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Some Definitions</a:t>
            </a:r>
          </a:p>
        </p:txBody>
      </p:sp>
      <p:sp>
        <p:nvSpPr>
          <p:cNvPr id="7172" name="Text Box 3">
            <a:extLst>
              <a:ext uri="{FF2B5EF4-FFF2-40B4-BE49-F238E27FC236}">
                <a16:creationId xmlns:a16="http://schemas.microsoft.com/office/drawing/2014/main" id="{C954AE9E-0607-4396-93F3-97ED42BAC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7772400" cy="581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1363" indent="-28416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Executable</a:t>
            </a:r>
          </a:p>
          <a:p>
            <a:pPr lvl="1" algn="l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A program in a form that can be executed by the OS</a:t>
            </a:r>
          </a:p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Process</a:t>
            </a:r>
          </a:p>
          <a:p>
            <a:pPr lvl="1" algn="l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The activation or instantiation of an executable</a:t>
            </a:r>
          </a:p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Daemons</a:t>
            </a:r>
          </a:p>
          <a:p>
            <a:pPr lvl="1" algn="l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Processes spawned by the kernel (OS) to perform tasks on behalf of OS to manage system resource</a:t>
            </a:r>
          </a:p>
          <a:p>
            <a:pPr algn="l"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Filters</a:t>
            </a:r>
          </a:p>
          <a:p>
            <a:pPr lvl="1" algn="l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General purpose utilities transforming an input stream to an output stream while doing well-defined processing</a:t>
            </a:r>
          </a:p>
          <a:p>
            <a:pPr algn="l">
              <a:spcBef>
                <a:spcPts val="700"/>
              </a:spcBef>
            </a:pPr>
            <a:endParaRPr lang="en-US" altLang="en-US" sz="2800" baseline="0">
              <a:solidFill>
                <a:srgbClr val="000000"/>
              </a:solidFill>
            </a:endParaRPr>
          </a:p>
          <a:p>
            <a:pPr lvl="2" algn="l">
              <a:spcBef>
                <a:spcPts val="500"/>
              </a:spcBef>
            </a:pPr>
            <a:endParaRPr lang="en-US" altLang="en-US" sz="2000" baseline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>
            <a:extLst>
              <a:ext uri="{FF2B5EF4-FFF2-40B4-BE49-F238E27FC236}">
                <a16:creationId xmlns:a16="http://schemas.microsoft.com/office/drawing/2014/main" id="{B72DB13D-110B-4033-8CC7-BD37425A1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942F3856-D432-4962-9B27-23E40222FEE5}" type="slidenum">
              <a:rPr lang="en-US" altLang="en-US" sz="1400" baseline="0">
                <a:solidFill>
                  <a:srgbClr val="000000"/>
                </a:solidFill>
              </a:rPr>
              <a:pPr algn="r"/>
              <a:t>7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73D8A521-CB22-45F2-A6EC-E79386DEF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Varieties of Unix</a:t>
            </a:r>
          </a:p>
        </p:txBody>
      </p:sp>
      <p:sp>
        <p:nvSpPr>
          <p:cNvPr id="8196" name="Text Box 3">
            <a:extLst>
              <a:ext uri="{FF2B5EF4-FFF2-40B4-BE49-F238E27FC236}">
                <a16:creationId xmlns:a16="http://schemas.microsoft.com/office/drawing/2014/main" id="{3FEC5BFD-A65F-4A84-A58A-E77846A1E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1363" indent="-28416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l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Developed at Bell Labs and AT&amp;T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University of California Berkeley</a:t>
            </a:r>
          </a:p>
          <a:p>
            <a:pPr lvl="1" algn="l">
              <a:lnSpc>
                <a:spcPct val="80000"/>
              </a:lnSpc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BSD Unix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Commercial versions</a:t>
            </a:r>
          </a:p>
          <a:p>
            <a:pPr lvl="1" algn="l">
              <a:lnSpc>
                <a:spcPct val="80000"/>
              </a:lnSpc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SunOS, Solaris, SCO Unix, Aix, HP/UX, Ultrix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Freely available version</a:t>
            </a:r>
          </a:p>
          <a:p>
            <a:pPr lvl="1" algn="l">
              <a:lnSpc>
                <a:spcPct val="80000"/>
              </a:lnSpc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GNU (Gnu’s not Unix) &amp; Free Software Foundation</a:t>
            </a:r>
          </a:p>
          <a:p>
            <a:pPr lvl="1" algn="l">
              <a:lnSpc>
                <a:spcPct val="80000"/>
              </a:lnSpc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Linux (Linus Torvalds created for PCs), NetBSD, FreeBSD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Linux Distributions (Linux kernel core + parts of Gnu etc.)‏</a:t>
            </a:r>
          </a:p>
          <a:p>
            <a:pPr lvl="1" algn="l">
              <a:lnSpc>
                <a:spcPct val="80000"/>
              </a:lnSpc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Fedora Core (Red Hat), SUSE Linux (Novell), Ubuntu, Mandriva, Gentoo, Debian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aseline="0">
                <a:solidFill>
                  <a:srgbClr val="000000"/>
                </a:solidFill>
              </a:rPr>
              <a:t>Posix – a standard</a:t>
            </a:r>
          </a:p>
          <a:p>
            <a:pPr lvl="1" algn="l">
              <a:lnSpc>
                <a:spcPct val="80000"/>
              </a:lnSpc>
              <a:spcBef>
                <a:spcPts val="5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baseline="0">
                <a:solidFill>
                  <a:srgbClr val="000000"/>
                </a:solidFill>
              </a:rPr>
              <a:t>A standard for Unix like operating systems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>
            <a:extLst>
              <a:ext uri="{FF2B5EF4-FFF2-40B4-BE49-F238E27FC236}">
                <a16:creationId xmlns:a16="http://schemas.microsoft.com/office/drawing/2014/main" id="{869C50CC-70D0-4161-B617-F4A9BFA8E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23BBC7DC-1661-4F08-9BE3-DA4BE5F75225}" type="slidenum">
              <a:rPr lang="en-US" altLang="en-US" sz="1400" baseline="0">
                <a:solidFill>
                  <a:srgbClr val="000000"/>
                </a:solidFill>
              </a:rPr>
              <a:pPr algn="r"/>
              <a:t>8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AE01C70F-F679-4A72-B317-0EFA7402F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Logging on to a CS Machine</a:t>
            </a:r>
          </a:p>
        </p:txBody>
      </p:sp>
      <p:sp>
        <p:nvSpPr>
          <p:cNvPr id="9220" name="Text Box 3">
            <a:extLst>
              <a:ext uri="{FF2B5EF4-FFF2-40B4-BE49-F238E27FC236}">
                <a16:creationId xmlns:a16="http://schemas.microsoft.com/office/drawing/2014/main" id="{63C477EF-C750-48B4-9049-178424EE9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1363" indent="-28416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98563" indent="-28416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l">
              <a:lnSpc>
                <a:spcPct val="80000"/>
              </a:lnSpc>
              <a:spcBef>
                <a:spcPts val="450"/>
              </a:spcBef>
              <a:buFont typeface="Times New Roman" panose="02020603050405020304" pitchFamily="18" charset="0"/>
              <a:buChar char="•"/>
            </a:pPr>
            <a:r>
              <a:rPr lang="en-US" altLang="en-US" sz="1800" baseline="0">
                <a:solidFill>
                  <a:srgbClr val="000000"/>
                </a:solidFill>
              </a:rPr>
              <a:t>Machines</a:t>
            </a:r>
          </a:p>
          <a:p>
            <a:pPr lvl="1" algn="l">
              <a:lnSpc>
                <a:spcPct val="80000"/>
              </a:lnSpc>
              <a:spcBef>
                <a:spcPts val="400"/>
              </a:spcBef>
              <a:buFont typeface="Times New Roman" panose="02020603050405020304" pitchFamily="18" charset="0"/>
              <a:buChar char="–"/>
            </a:pPr>
            <a:r>
              <a:rPr lang="en-US" altLang="en-US" sz="1600" baseline="0">
                <a:solidFill>
                  <a:srgbClr val="000000"/>
                </a:solidFill>
              </a:rPr>
              <a:t>Diablo (“diablo.cs.fsu.edu”) - Faculty only (do not use)‏</a:t>
            </a:r>
          </a:p>
          <a:p>
            <a:pPr lvl="1" algn="l">
              <a:lnSpc>
                <a:spcPct val="80000"/>
              </a:lnSpc>
              <a:spcBef>
                <a:spcPts val="400"/>
              </a:spcBef>
              <a:buFont typeface="Times New Roman" panose="02020603050405020304" pitchFamily="18" charset="0"/>
              <a:buChar char="–"/>
            </a:pPr>
            <a:r>
              <a:rPr lang="en-US" altLang="en-US" sz="1600" baseline="0">
                <a:solidFill>
                  <a:srgbClr val="000000"/>
                </a:solidFill>
              </a:rPr>
              <a:t>Shell (“shell.cs.fsu.edu”) - Use this one generally (Linux OS)‏</a:t>
            </a:r>
          </a:p>
          <a:p>
            <a:pPr lvl="1" algn="l">
              <a:lnSpc>
                <a:spcPct val="80000"/>
              </a:lnSpc>
              <a:spcBef>
                <a:spcPts val="400"/>
              </a:spcBef>
              <a:buFont typeface="Times New Roman" panose="02020603050405020304" pitchFamily="18" charset="0"/>
              <a:buChar char="–"/>
            </a:pPr>
            <a:r>
              <a:rPr lang="en-US" altLang="en-US" sz="1600" baseline="0">
                <a:solidFill>
                  <a:srgbClr val="000000"/>
                </a:solidFill>
              </a:rPr>
              <a:t>Linprog (“linprog.cs.fsu.edu”) - Use for programming (actually a stack of “linprog1” – “linprog4”, Linux OS)‏</a:t>
            </a:r>
          </a:p>
          <a:p>
            <a:pPr lvl="1" algn="l">
              <a:lnSpc>
                <a:spcPct val="80000"/>
              </a:lnSpc>
              <a:spcBef>
                <a:spcPts val="400"/>
              </a:spcBef>
              <a:buFont typeface="Times New Roman" panose="02020603050405020304" pitchFamily="18" charset="0"/>
              <a:buChar char="–"/>
            </a:pPr>
            <a:r>
              <a:rPr lang="en-US" altLang="en-US" sz="1600" baseline="0">
                <a:solidFill>
                  <a:srgbClr val="000000"/>
                </a:solidFill>
              </a:rPr>
              <a:t>Program (“program.cs.fsu.edu”) –Also for programming (“program1” – “program4”, Solaris OS)‏</a:t>
            </a:r>
          </a:p>
          <a:p>
            <a:pPr algn="l">
              <a:lnSpc>
                <a:spcPct val="80000"/>
              </a:lnSpc>
              <a:spcBef>
                <a:spcPts val="450"/>
              </a:spcBef>
              <a:buFont typeface="Times New Roman" panose="02020603050405020304" pitchFamily="18" charset="0"/>
              <a:buChar char="•"/>
            </a:pPr>
            <a:r>
              <a:rPr lang="en-US" altLang="en-US" sz="1800" baseline="0">
                <a:solidFill>
                  <a:srgbClr val="000000"/>
                </a:solidFill>
              </a:rPr>
              <a:t>SSH (Secure Shell)‏</a:t>
            </a:r>
          </a:p>
          <a:p>
            <a:pPr lvl="1" algn="l">
              <a:lnSpc>
                <a:spcPct val="80000"/>
              </a:lnSpc>
              <a:spcBef>
                <a:spcPts val="400"/>
              </a:spcBef>
              <a:buFont typeface="Times New Roman" panose="02020603050405020304" pitchFamily="18" charset="0"/>
              <a:buChar char="–"/>
            </a:pPr>
            <a:r>
              <a:rPr lang="en-US" altLang="en-US" sz="1600" baseline="0">
                <a:solidFill>
                  <a:srgbClr val="000000"/>
                </a:solidFill>
              </a:rPr>
              <a:t>Use an SSH client program to connect to CS machines</a:t>
            </a:r>
          </a:p>
          <a:p>
            <a:pPr lvl="1" algn="l">
              <a:lnSpc>
                <a:spcPct val="80000"/>
              </a:lnSpc>
              <a:spcBef>
                <a:spcPts val="400"/>
              </a:spcBef>
              <a:buFont typeface="Times New Roman" panose="02020603050405020304" pitchFamily="18" charset="0"/>
              <a:buChar char="–"/>
            </a:pPr>
            <a:r>
              <a:rPr lang="en-US" altLang="en-US" sz="1600" baseline="0">
                <a:solidFill>
                  <a:srgbClr val="000000"/>
                </a:solidFill>
              </a:rPr>
              <a:t>Info from CS Systems Group on accessing CS servers, including Tectia download</a:t>
            </a:r>
          </a:p>
          <a:p>
            <a:pPr lvl="2" algn="l">
              <a:lnSpc>
                <a:spcPct val="80000"/>
              </a:lnSpc>
              <a:spcBef>
                <a:spcPts val="400"/>
              </a:spcBef>
              <a:buFont typeface="Times New Roman" panose="02020603050405020304" pitchFamily="18" charset="0"/>
              <a:buChar char="–"/>
            </a:pPr>
            <a:r>
              <a:rPr lang="en-US" altLang="en-US">
                <a:hlinkClick r:id="rId3"/>
              </a:rPr>
              <a:t>https://system.cs.fsu.edu/newuser/ssh-how-to/</a:t>
            </a:r>
            <a:endParaRPr lang="en-US" altLang="en-US" baseline="0">
              <a:solidFill>
                <a:srgbClr val="000000"/>
              </a:solidFill>
            </a:endParaRPr>
          </a:p>
          <a:p>
            <a:pPr algn="l">
              <a:lnSpc>
                <a:spcPct val="80000"/>
              </a:lnSpc>
              <a:spcBef>
                <a:spcPts val="450"/>
              </a:spcBef>
              <a:buFont typeface="Times New Roman" panose="02020603050405020304" pitchFamily="18" charset="0"/>
              <a:buChar char="•"/>
            </a:pPr>
            <a:r>
              <a:rPr lang="en-US" altLang="en-US" sz="1800" baseline="0">
                <a:solidFill>
                  <a:srgbClr val="000000"/>
                </a:solidFill>
              </a:rPr>
              <a:t>New Account Application</a:t>
            </a:r>
          </a:p>
          <a:p>
            <a:pPr lvl="1" algn="l">
              <a:lnSpc>
                <a:spcPct val="80000"/>
              </a:lnSpc>
              <a:spcBef>
                <a:spcPts val="400"/>
              </a:spcBef>
              <a:buFont typeface="Times New Roman" panose="02020603050405020304" pitchFamily="18" charset="0"/>
              <a:buChar char="–"/>
            </a:pPr>
            <a:r>
              <a:rPr lang="en-US" altLang="en-US" sz="1600" baseline="0">
                <a:solidFill>
                  <a:srgbClr val="000000"/>
                </a:solidFill>
              </a:rPr>
              <a:t>http://system.cs.fsu.edu/info/newuser/index.html</a:t>
            </a:r>
          </a:p>
          <a:p>
            <a:pPr lvl="1" algn="l">
              <a:lnSpc>
                <a:spcPct val="80000"/>
              </a:lnSpc>
              <a:spcBef>
                <a:spcPts val="400"/>
              </a:spcBef>
              <a:buFont typeface="Times New Roman" panose="02020603050405020304" pitchFamily="18" charset="0"/>
              <a:buChar char="–"/>
            </a:pPr>
            <a:r>
              <a:rPr lang="en-US" altLang="en-US" sz="1600" baseline="0">
                <a:solidFill>
                  <a:srgbClr val="000000"/>
                </a:solidFill>
              </a:rPr>
              <a:t>Use SSH Client to connect to "shell.cs.fsu.edu"</a:t>
            </a:r>
          </a:p>
          <a:p>
            <a:pPr lvl="1" algn="l">
              <a:lnSpc>
                <a:spcPct val="80000"/>
              </a:lnSpc>
              <a:spcBef>
                <a:spcPts val="400"/>
              </a:spcBef>
              <a:buFont typeface="Times New Roman" panose="02020603050405020304" pitchFamily="18" charset="0"/>
              <a:buChar char="–"/>
            </a:pPr>
            <a:r>
              <a:rPr lang="en-US" altLang="en-US" sz="1600" baseline="0">
                <a:solidFill>
                  <a:srgbClr val="000000"/>
                </a:solidFill>
              </a:rPr>
              <a:t>username: </a:t>
            </a:r>
            <a:r>
              <a:rPr lang="en-US" altLang="en-US" sz="1600" b="1" baseline="0">
                <a:solidFill>
                  <a:srgbClr val="000000"/>
                </a:solidFill>
              </a:rPr>
              <a:t>newacct</a:t>
            </a:r>
          </a:p>
          <a:p>
            <a:pPr lvl="1" algn="l">
              <a:lnSpc>
                <a:spcPct val="80000"/>
              </a:lnSpc>
              <a:spcBef>
                <a:spcPts val="400"/>
              </a:spcBef>
              <a:buFont typeface="Times New Roman" panose="02020603050405020304" pitchFamily="18" charset="0"/>
              <a:buChar char="–"/>
            </a:pPr>
            <a:r>
              <a:rPr lang="en-US" altLang="en-US" sz="1600" baseline="0">
                <a:solidFill>
                  <a:srgbClr val="000000"/>
                </a:solidFill>
              </a:rPr>
              <a:t>password: </a:t>
            </a:r>
            <a:r>
              <a:rPr lang="en-US" altLang="en-US" sz="1600" b="1" baseline="0">
                <a:solidFill>
                  <a:srgbClr val="000000"/>
                </a:solidFill>
              </a:rPr>
              <a:t>newacct</a:t>
            </a:r>
          </a:p>
          <a:p>
            <a:pPr lvl="1" algn="l">
              <a:lnSpc>
                <a:spcPct val="80000"/>
              </a:lnSpc>
              <a:spcBef>
                <a:spcPts val="400"/>
              </a:spcBef>
              <a:buFont typeface="Times New Roman" panose="02020603050405020304" pitchFamily="18" charset="0"/>
              <a:buChar char="–"/>
            </a:pPr>
            <a:r>
              <a:rPr lang="en-US" altLang="en-US" sz="1600" baseline="0">
                <a:solidFill>
                  <a:srgbClr val="000000"/>
                </a:solidFill>
              </a:rPr>
              <a:t>Carefully follow </a:t>
            </a:r>
            <a:r>
              <a:rPr lang="en-US" altLang="en-US" sz="1600" i="1" baseline="0">
                <a:solidFill>
                  <a:srgbClr val="000000"/>
                </a:solidFill>
              </a:rPr>
              <a:t>rules</a:t>
            </a:r>
            <a:r>
              <a:rPr lang="en-US" altLang="en-US" sz="1600" baseline="0">
                <a:solidFill>
                  <a:srgbClr val="000000"/>
                </a:solidFill>
              </a:rPr>
              <a:t> for creating your password.</a:t>
            </a:r>
          </a:p>
          <a:p>
            <a:pPr lvl="1" algn="l">
              <a:lnSpc>
                <a:spcPct val="80000"/>
              </a:lnSpc>
              <a:spcBef>
                <a:spcPts val="400"/>
              </a:spcBef>
              <a:buFont typeface="Times New Roman" panose="02020603050405020304" pitchFamily="18" charset="0"/>
              <a:buChar char="–"/>
            </a:pPr>
            <a:r>
              <a:rPr lang="en-US" altLang="en-US" sz="1600" baseline="0">
                <a:solidFill>
                  <a:srgbClr val="000000"/>
                </a:solidFill>
              </a:rPr>
              <a:t>Remember to record / remember your username and remember your password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>
            <a:extLst>
              <a:ext uri="{FF2B5EF4-FFF2-40B4-BE49-F238E27FC236}">
                <a16:creationId xmlns:a16="http://schemas.microsoft.com/office/drawing/2014/main" id="{78B444C1-9E5C-4AB8-93D9-D87964596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r"/>
            <a:fld id="{C7D5FAED-EA1A-4D6B-8BEC-A8810DF3EDF5}" type="slidenum">
              <a:rPr lang="en-US" altLang="en-US" sz="1400" baseline="0">
                <a:solidFill>
                  <a:srgbClr val="000000"/>
                </a:solidFill>
              </a:rPr>
              <a:pPr algn="r"/>
              <a:t>9</a:t>
            </a:fld>
            <a:endParaRPr lang="en-US" altLang="en-US" sz="1400" baseline="0">
              <a:solidFill>
                <a:srgbClr val="000000"/>
              </a:solidFill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733D8F20-34BC-4051-B4D6-8B0B97F93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2950" indent="-28575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>
              <a:buClr>
                <a:srgbClr val="3333CC"/>
              </a:buClr>
            </a:pPr>
            <a:r>
              <a:rPr lang="en-US" altLang="en-US" sz="4000" baseline="0">
                <a:solidFill>
                  <a:srgbClr val="3333CC"/>
                </a:solidFill>
              </a:rPr>
              <a:t>Variety of Shells</a:t>
            </a:r>
          </a:p>
        </p:txBody>
      </p:sp>
      <p:sp>
        <p:nvSpPr>
          <p:cNvPr id="10244" name="Text Box 3">
            <a:extLst>
              <a:ext uri="{FF2B5EF4-FFF2-40B4-BE49-F238E27FC236}">
                <a16:creationId xmlns:a16="http://schemas.microsoft.com/office/drawing/2014/main" id="{1B614B2E-47E0-426A-99A0-BA9D5B6DD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7772400" cy="550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1pPr>
            <a:lvl2pPr marL="741363" indent="-284163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2pPr>
            <a:lvl3pPr marL="11430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3pPr>
            <a:lvl4pPr marL="16002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4pPr>
            <a:lvl5pPr marL="2057400" indent="-228600"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 baseline="30000">
                <a:solidFill>
                  <a:schemeClr val="bg1"/>
                </a:solidFill>
                <a:latin typeface="Times New Roman" panose="02020603050405020304" pitchFamily="18" charset="0"/>
                <a:ea typeface="DejaVu Sans"/>
                <a:cs typeface="DejaVu Sans"/>
              </a:defRPr>
            </a:lvl9pPr>
          </a:lstStyle>
          <a:p>
            <a:pPr algn="l">
              <a:lnSpc>
                <a:spcPct val="90000"/>
              </a:lnSpc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 Some aspects</a:t>
            </a:r>
          </a:p>
          <a:p>
            <a:pPr lvl="1" algn="l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Prompt ($, %, &gt;, machine you are on, etc)‏</a:t>
            </a:r>
          </a:p>
          <a:p>
            <a:pPr lvl="1" algn="l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History mechanism (arrow keys), string completion (tab)‏</a:t>
            </a:r>
          </a:p>
          <a:p>
            <a:pPr algn="l">
              <a:lnSpc>
                <a:spcPct val="90000"/>
              </a:lnSpc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baseline="0">
                <a:solidFill>
                  <a:srgbClr val="000000"/>
                </a:solidFill>
              </a:rPr>
              <a:t>Different shells</a:t>
            </a:r>
          </a:p>
          <a:p>
            <a:pPr lvl="1" algn="l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sh: Bourne shell, (S.R. Bourne, good scripting capabilities)‏</a:t>
            </a:r>
          </a:p>
          <a:p>
            <a:pPr lvl="1" algn="l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csh:  C shell, (UC Berkeley, closer to C syntax)‏</a:t>
            </a:r>
          </a:p>
          <a:p>
            <a:pPr lvl="1" algn="l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ksh: Korn shell, (David Korn, better interactivity)‏</a:t>
            </a:r>
          </a:p>
          <a:p>
            <a:pPr lvl="1" algn="l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bash: Bourne-again shell (built on sh with more features)‏</a:t>
            </a:r>
          </a:p>
          <a:p>
            <a:pPr lvl="1" algn="l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en-US" sz="2400" baseline="0">
                <a:solidFill>
                  <a:srgbClr val="000000"/>
                </a:solidFill>
              </a:rPr>
              <a:t>tcsh: T shell: (Tenex shell) similar to C shell, default on Linux /Intel installations, default on CS accounts</a:t>
            </a:r>
          </a:p>
          <a:p>
            <a:pPr lvl="1" algn="l">
              <a:lnSpc>
                <a:spcPct val="90000"/>
              </a:lnSpc>
              <a:spcBef>
                <a:spcPts val="600"/>
              </a:spcBef>
            </a:pPr>
            <a:endParaRPr lang="en-US" altLang="en-US" sz="2400" baseline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DejaVu Sans"/>
        <a:cs typeface="DejaVu Sans"/>
      </a:majorFont>
      <a:minorFont>
        <a:latin typeface="Times New Roman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32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32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1286</Words>
  <Application>Microsoft Office PowerPoint</Application>
  <PresentationFormat>On-screen Show (4:3)</PresentationFormat>
  <Paragraphs>198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Times New Roman</vt:lpstr>
      <vt:lpstr>DejaVu Sans</vt:lpstr>
      <vt:lpstr>Arial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COP3344</dc:title>
  <dc:creator>sudhir aggarwal</dc:creator>
  <cp:lastModifiedBy>Robert Myers</cp:lastModifiedBy>
  <cp:revision>4</cp:revision>
  <dcterms:modified xsi:type="dcterms:W3CDTF">2021-08-25T16:04:54Z</dcterms:modified>
</cp:coreProperties>
</file>