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9" r:id="rId4"/>
    <p:sldId id="266" r:id="rId5"/>
    <p:sldId id="264" r:id="rId6"/>
    <p:sldId id="267" r:id="rId7"/>
    <p:sldId id="268" r:id="rId8"/>
    <p:sldId id="269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9" r:id="rId17"/>
    <p:sldId id="281" r:id="rId18"/>
    <p:sldId id="280" r:id="rId19"/>
    <p:sldId id="283" r:id="rId20"/>
    <p:sldId id="284" r:id="rId21"/>
    <p:sldId id="285" r:id="rId22"/>
    <p:sldId id="286" r:id="rId23"/>
    <p:sldId id="289" r:id="rId24"/>
    <p:sldId id="290" r:id="rId25"/>
    <p:sldId id="291" r:id="rId26"/>
    <p:sldId id="292" r:id="rId27"/>
    <p:sldId id="293" r:id="rId28"/>
    <p:sldId id="295" r:id="rId29"/>
    <p:sldId id="258" r:id="rId30"/>
    <p:sldId id="299" r:id="rId31"/>
    <p:sldId id="298" r:id="rId3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0" autoAdjust="0"/>
    <p:restoredTop sz="79525" autoAdjust="0"/>
  </p:normalViewPr>
  <p:slideViewPr>
    <p:cSldViewPr>
      <p:cViewPr varScale="1">
        <p:scale>
          <a:sx n="62" d="100"/>
          <a:sy n="62" d="100"/>
        </p:scale>
        <p:origin x="804" y="2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7F392BF5-C326-40DE-9449-3C168A7CC8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72788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A2AFDB5B-BCA8-458B-917E-17EF027A9B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4532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AFDB5B-BCA8-458B-917E-17EF027A9BE4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099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40714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933321-2EDA-4DAE-BC22-2A13710E7B1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640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3CAADF-DB10-4816-AE43-83C2AECF8AB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1234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C84ABE-7971-4217-A4AB-53257B4FB01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5406392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9D3C82-CD31-4694-8847-EC055A989C7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001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211224-8125-44FC-BFC3-A6FE5515180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1037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C11878-028A-4FE2-ADDF-0374A57A02D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2018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EBAD2C-5F7B-4916-92F6-90BE4365EC4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340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857E8B-2056-4AA3-8518-EFA75E18489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19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9F25CF-B8A9-4238-8342-F4915A4EAD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83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720587-3E9C-4249-860E-9FA96092C9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958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930081-67B9-42C0-9B84-A73296AFC9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8916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2C84ABE-7971-4217-A4AB-53257B4FB01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2" r:id="rId1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/>
              <a:t>Regular Expressions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953000"/>
            <a:ext cx="6400800" cy="685800"/>
          </a:xfrm>
        </p:spPr>
        <p:txBody>
          <a:bodyPr/>
          <a:lstStyle/>
          <a:p>
            <a:pPr algn="l"/>
            <a:r>
              <a:rPr lang="en-US" altLang="en-US" dirty="0"/>
              <a:t>Reading: Appendix 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248400"/>
            <a:ext cx="1905000" cy="457200"/>
          </a:xfrm>
        </p:spPr>
        <p:txBody>
          <a:bodyPr/>
          <a:lstStyle/>
          <a:p>
            <a:fld id="{7E6DD64C-8D7A-452A-9EBA-C25D20C77585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Match any Character with . (Dot)</a:t>
            </a:r>
            <a:r>
              <a:rPr lang="en-US" altLang="en-US"/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dot (.) is one of those special meta-characters</a:t>
            </a:r>
          </a:p>
          <a:p>
            <a:r>
              <a:rPr lang="en-US" altLang="en-US"/>
              <a:t>By itself, it will match any character except the EOL character </a:t>
            </a:r>
          </a:p>
          <a:p>
            <a:r>
              <a:rPr lang="en-US" altLang="en-US"/>
              <a:t>The pattern that will match a line with any single character is: ^.$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4E1DD-73F4-471F-89C1-51175751DE41}" type="slidenum">
              <a:rPr lang="en-US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Specifying a Range of Characters with [...]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To match specific characters, use square brackets, [ ], to identify the exact characters in your search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The pattern that will match any line of text that contains exactly one digit is: 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^[0123456789]$ or ^[0-9]$ 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You can intermix explicit characters with character ranges. 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This pattern will match a single character that is a letter, digit, or underscore: [A-Za-z0-9_].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648378-A67C-42BB-8B89-1FE79205542F}" type="slidenum">
              <a:rPr lang="en-US" altLang="en-US"/>
              <a:pPr/>
              <a:t>11</a:t>
            </a:fld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066800"/>
          </a:xfrm>
        </p:spPr>
        <p:txBody>
          <a:bodyPr/>
          <a:lstStyle/>
          <a:p>
            <a:r>
              <a:rPr lang="en-US" altLang="en-US" dirty="0"/>
              <a:t>Specifying a Range of Characters with [...] - Example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343400"/>
          </a:xfrm>
        </p:spPr>
        <p:txBody>
          <a:bodyPr/>
          <a:lstStyle/>
          <a:p>
            <a:r>
              <a:rPr lang="en-US" altLang="en-US" sz="2400" dirty="0"/>
              <a:t>Character sets can be combined by placing them next to one another.</a:t>
            </a:r>
            <a:r>
              <a:rPr lang="en-US" altLang="en-US" sz="2800" dirty="0"/>
              <a:t> 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Search for a word:</a:t>
            </a:r>
          </a:p>
          <a:p>
            <a:pPr lvl="2">
              <a:lnSpc>
                <a:spcPct val="80000"/>
              </a:lnSpc>
            </a:pPr>
            <a:r>
              <a:rPr lang="en-US" altLang="en-US" sz="1400" dirty="0"/>
              <a:t>starts with an uppercase T,</a:t>
            </a:r>
          </a:p>
          <a:p>
            <a:pPr lvl="2">
              <a:lnSpc>
                <a:spcPct val="80000"/>
              </a:lnSpc>
            </a:pPr>
            <a:r>
              <a:rPr lang="en-US" altLang="en-US" sz="1400" dirty="0"/>
              <a:t>the first word on a line,</a:t>
            </a:r>
          </a:p>
          <a:p>
            <a:pPr lvl="2">
              <a:lnSpc>
                <a:spcPct val="80000"/>
              </a:lnSpc>
            </a:pPr>
            <a:r>
              <a:rPr lang="en-US" altLang="en-US" sz="1400" dirty="0"/>
              <a:t>the second letter is a lowercase letter,</a:t>
            </a:r>
          </a:p>
          <a:p>
            <a:pPr lvl="2">
              <a:lnSpc>
                <a:spcPct val="80000"/>
              </a:lnSpc>
            </a:pPr>
            <a:r>
              <a:rPr lang="en-US" altLang="en-US" sz="1400" dirty="0"/>
              <a:t>is three letters long (followed by a space character ( )), and</a:t>
            </a:r>
          </a:p>
          <a:p>
            <a:pPr lvl="2">
              <a:lnSpc>
                <a:spcPct val="80000"/>
              </a:lnSpc>
            </a:pPr>
            <a:r>
              <a:rPr lang="en-US" altLang="en-US" sz="1400" dirty="0"/>
              <a:t>the third letter was a lowercase vowel,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1600" dirty="0"/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the regular expression would be: ^T[a-z][</a:t>
            </a:r>
            <a:r>
              <a:rPr lang="en-US" altLang="en-US" sz="1600" dirty="0" err="1"/>
              <a:t>aeiou</a:t>
            </a:r>
            <a:r>
              <a:rPr lang="en-US" altLang="en-US" sz="1600" dirty="0"/>
              <a:t>] </a:t>
            </a:r>
          </a:p>
          <a:p>
            <a:pPr lvl="2">
              <a:lnSpc>
                <a:spcPct val="80000"/>
              </a:lnSpc>
            </a:pPr>
            <a:r>
              <a:rPr lang="en-US" altLang="en-US" sz="1400" dirty="0"/>
              <a:t>there is a space following right square bracket</a:t>
            </a:r>
          </a:p>
          <a:p>
            <a:pPr>
              <a:lnSpc>
                <a:spcPct val="80000"/>
              </a:lnSpc>
            </a:pPr>
            <a:r>
              <a:rPr lang="en-US" altLang="en-US" sz="1800" dirty="0"/>
              <a:t>To be specific: A range is a contiguous series of characters, from low to high, in the ASCII chart. 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For example, [z-a] is </a:t>
            </a:r>
            <a:r>
              <a:rPr lang="en-US" altLang="en-US" sz="1600" i="1" dirty="0"/>
              <a:t>not</a:t>
            </a:r>
            <a:r>
              <a:rPr lang="en-US" altLang="en-US" sz="1600" dirty="0"/>
              <a:t> a range because it's backwards. 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The range [A-z] does match both uppercase and lowercase letters, but it also matches the six characters that fall between uppercase and lowercase letters in the ASCII chart: [, \, ], ^, _, and `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08F95-D281-4435-86B3-C80D4C3EF889}" type="slidenum">
              <a:rPr lang="en-US" altLang="en-US"/>
              <a:pPr/>
              <a:t>12</a:t>
            </a:fld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Exceptions in a Character Set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You can easily search for all characters except those in square brackets by putting a caret (^) as the first character after the left square bracket ([)</a:t>
            </a:r>
          </a:p>
          <a:p>
            <a:pPr lvl="1"/>
            <a:r>
              <a:rPr lang="en-US" altLang="en-US" sz="2400" dirty="0"/>
              <a:t>To match all characters except lowercase vowels use: [^</a:t>
            </a:r>
            <a:r>
              <a:rPr lang="en-US" altLang="en-US" sz="2400" dirty="0" err="1"/>
              <a:t>aeiou</a:t>
            </a:r>
            <a:r>
              <a:rPr lang="en-US" altLang="en-US" sz="2400" dirty="0"/>
              <a:t>].</a:t>
            </a:r>
          </a:p>
          <a:p>
            <a:r>
              <a:rPr lang="en-US" altLang="en-US" sz="2800" dirty="0"/>
              <a:t>Like the anchors in places that can't be considered an anchor, the right square bracket (]) and dash (-) do not have a special meaning if they directly follow a [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2CC2AE-BEC9-41B8-89DF-9747625D3792}" type="slidenum">
              <a:rPr lang="en-US" altLang="en-US"/>
              <a:pPr/>
              <a:t>13</a:t>
            </a:fld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Exceptions in a Character Set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6ED5C-478A-4364-BA6C-D76F8713E04C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762000" y="1600200"/>
            <a:ext cx="7391400" cy="3711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en-US" altLang="en-US" dirty="0">
                <a:solidFill>
                  <a:srgbClr val="FF0000"/>
                </a:solidFill>
                <a:latin typeface="Tahoma" pitchFamily="34" charset="0"/>
              </a:rPr>
              <a:t>Regular Expression Character Set Examples</a:t>
            </a:r>
            <a:r>
              <a:rPr lang="en-US" altLang="en-US" dirty="0">
                <a:latin typeface="Tahoma" pitchFamily="34" charset="0"/>
              </a:rPr>
              <a:t>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 </a:t>
            </a:r>
            <a:r>
              <a:rPr lang="en-US" altLang="en-US" dirty="0">
                <a:latin typeface="Tahoma" pitchFamily="34" charset="0"/>
              </a:rPr>
              <a:t>[0-9] Any digit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 dirty="0">
                <a:latin typeface="Tahoma" pitchFamily="34" charset="0"/>
              </a:rPr>
              <a:t> [^0-9] Any character other than a digit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 dirty="0">
                <a:latin typeface="Tahoma" pitchFamily="34" charset="0"/>
              </a:rPr>
              <a:t> [-0-9] Any digit or a –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 dirty="0">
                <a:latin typeface="Tahoma" pitchFamily="34" charset="0"/>
              </a:rPr>
              <a:t> [0-9-] Any digit or a –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 dirty="0">
                <a:latin typeface="Tahoma" pitchFamily="34" charset="0"/>
              </a:rPr>
              <a:t> [^-0-9] Any character except a digit or a –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 dirty="0">
                <a:latin typeface="Tahoma" pitchFamily="34" charset="0"/>
              </a:rPr>
              <a:t> [ ]0-9] Any digit or a ]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 dirty="0">
                <a:latin typeface="Tahoma" pitchFamily="34" charset="0"/>
              </a:rPr>
              <a:t> [0-9]] Any digit followed by a 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 dirty="0">
                <a:latin typeface="Tahoma" pitchFamily="34" charset="0"/>
              </a:rPr>
              <a:t> [0-99-z] </a:t>
            </a:r>
            <a:r>
              <a:rPr lang="en-US" altLang="en-US" sz="1800" dirty="0">
                <a:latin typeface="Tahoma" pitchFamily="34" charset="0"/>
              </a:rPr>
              <a:t>Any digit or any character between 9 and z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80000"/>
              <a:buFontTx/>
              <a:buChar char="•"/>
            </a:pPr>
            <a:r>
              <a:rPr lang="en-US" altLang="en-US" dirty="0">
                <a:latin typeface="Tahoma" pitchFamily="34" charset="0"/>
              </a:rPr>
              <a:t> [ ]0-9-] Any digit, a -, or a ]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Repeating Character Sets with *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/>
              <a:t>The third part of a RE is the </a:t>
            </a:r>
            <a:r>
              <a:rPr lang="en-US" altLang="en-US" sz="2400" b="1" dirty="0"/>
              <a:t>modifier</a:t>
            </a:r>
            <a:r>
              <a:rPr lang="en-US" altLang="en-US" sz="2400" dirty="0"/>
              <a:t> 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It is used to specify how many times you expect to see the previous character set. 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The special character * (asterisk) matches </a:t>
            </a:r>
            <a:r>
              <a:rPr lang="en-US" altLang="en-US" sz="2400" i="1" dirty="0"/>
              <a:t>zero or more</a:t>
            </a:r>
            <a:r>
              <a:rPr lang="en-US" altLang="en-US" sz="2400" dirty="0"/>
              <a:t> copies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The RE 0* matches zero or more zeros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The RE [0-9]* matches zero or more digits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Think about the following </a:t>
            </a:r>
            <a:r>
              <a:rPr lang="en-US" altLang="en-US" dirty="0"/>
              <a:t>RE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grep ‘^#*’ example1.sh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What it will match?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This will match every line, because every line starts with zero or more #'s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7EE77-9BE7-473E-BDAD-82DA8D1D1C2D}" type="slidenum">
              <a:rPr lang="en-US" altLang="en-US"/>
              <a:pPr/>
              <a:t>15</a:t>
            </a:fld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Matching a Specific Number of Sets with \ { and \ }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dirty="0"/>
              <a:t>Modifier * specifies previous character repeats zero or more times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How to specify the minimum and maximum number of repeats.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Use meta characters \{ and \}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Put two numbers in between, separately by a comma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The regular expression to match four, five, six, seven, or eight lowercase letters is: [a-z]\{4,8\}. </a:t>
            </a:r>
          </a:p>
          <a:p>
            <a:pPr lvl="1">
              <a:lnSpc>
                <a:spcPct val="80000"/>
              </a:lnSpc>
            </a:pPr>
            <a:r>
              <a:rPr lang="en-US" altLang="en-US" sz="1800" dirty="0"/>
              <a:t>Any numbers between 0 and 255 can be used. </a:t>
            </a:r>
          </a:p>
          <a:p>
            <a:pPr lvl="1">
              <a:lnSpc>
                <a:spcPct val="80000"/>
              </a:lnSpc>
            </a:pPr>
            <a:r>
              <a:rPr lang="en-US" altLang="en-US" sz="1800" dirty="0"/>
              <a:t>Second number may be omitted, which removes the upper limit. </a:t>
            </a:r>
          </a:p>
          <a:p>
            <a:pPr lvl="1">
              <a:lnSpc>
                <a:spcPct val="80000"/>
              </a:lnSpc>
            </a:pPr>
            <a:r>
              <a:rPr lang="en-US" altLang="en-US" sz="1800" dirty="0"/>
              <a:t>If the comma and the second number are omitted, the pattern must be duplicated the exact number of times specified by the first number.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You must remember that modifiers like * and \{1,5\} only act as modifiers if they follow a character set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If they were at the beginning of a pattern, they would not be modifiers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F70FF5-C14F-4742-96EF-439AA12E6EFD}" type="slidenum">
              <a:rPr lang="en-US" altLang="en-US"/>
              <a:pPr/>
              <a:t>16</a:t>
            </a:fld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Matching a Specific Number of Sets with \ { and \ }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/>
              <a:t>Examples and the exceptions:</a:t>
            </a:r>
            <a:r>
              <a:rPr lang="en-US" altLang="en-US" sz="3600"/>
              <a:t> 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* Any line with a *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\* Any line with a *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\\ Any line with a \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^* Any line starting with a *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^A* Any line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^A\* Any line starting with an A*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^AA* Any line starting with an A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^AA*B Any line starting with one or more A's followed by a B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^A\{4,8\}B Any line starting with four, five, six, seven, or eight A's followed by a B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^A\{4,\}B Any line starting with four or more A's followed by a B 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^A\{4\}B Any line starting with an AAAAB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\{4,8\} Any line with a {4,8}</a:t>
            </a:r>
          </a:p>
          <a:p>
            <a:pPr lvl="1">
              <a:lnSpc>
                <a:spcPct val="80000"/>
              </a:lnSpc>
            </a:pPr>
            <a:r>
              <a:rPr lang="en-US" altLang="en-US" sz="1600"/>
              <a:t>A{4,8} Any line with an A{4,8}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E3D48-4AC4-4ACE-B215-51BA92AA588F}" type="slidenum">
              <a:rPr lang="en-US" altLang="en-US"/>
              <a:pPr/>
              <a:t>17</a:t>
            </a:fld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Matching a Specific Number of Sets with \ { and \ }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>CAUTION:</a:t>
            </a:r>
            <a:r>
              <a:rPr lang="en-US" altLang="en-US" sz="2000" dirty="0"/>
              <a:t> 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Normally a backslash </a:t>
            </a:r>
            <a:r>
              <a:rPr lang="en-US" altLang="en-US" sz="2000" b="1" dirty="0"/>
              <a:t>turns off</a:t>
            </a:r>
            <a:r>
              <a:rPr lang="en-US" altLang="en-US" sz="2000" dirty="0"/>
              <a:t> the special meaning for a character 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For example, a literal period is matched by \</a:t>
            </a:r>
            <a:r>
              <a:rPr lang="en-US" altLang="en-US" sz="2000" b="1" dirty="0"/>
              <a:t>.</a:t>
            </a:r>
            <a:r>
              <a:rPr lang="en-US" altLang="en-US" sz="2000" dirty="0"/>
              <a:t> and a literal asterisk is matched by \</a:t>
            </a:r>
            <a:r>
              <a:rPr lang="en-US" altLang="en-US" sz="2000" b="1" dirty="0"/>
              <a:t>*</a:t>
            </a:r>
            <a:r>
              <a:rPr lang="en-US" altLang="en-US" sz="2000" dirty="0"/>
              <a:t> 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However, if a backslash is placed before a &lt;, &gt;, {, }, (, or ) or before a digit, the backslash </a:t>
            </a:r>
            <a:r>
              <a:rPr lang="en-US" altLang="en-US" sz="2000" b="1" dirty="0"/>
              <a:t>turns on</a:t>
            </a:r>
            <a:r>
              <a:rPr lang="en-US" altLang="en-US" sz="2000" dirty="0"/>
              <a:t> a special meaning</a:t>
            </a:r>
          </a:p>
          <a:p>
            <a:pPr lvl="1">
              <a:lnSpc>
                <a:spcPct val="80000"/>
              </a:lnSpc>
            </a:pPr>
            <a:r>
              <a:rPr lang="en-US" altLang="en-US" sz="1600" dirty="0"/>
              <a:t>In basic regular expressions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This was done because these special functions were added late in the life of regular expressions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Changing the meaning of {, }, (, ), &lt;, and &gt; would have broken old expressions </a:t>
            </a:r>
          </a:p>
          <a:p>
            <a:pPr>
              <a:lnSpc>
                <a:spcPct val="80000"/>
              </a:lnSpc>
            </a:pPr>
            <a:r>
              <a:rPr lang="en-US" altLang="en-US" sz="2000" dirty="0"/>
              <a:t>View it as evolution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0C940-25D5-4EFB-90A5-D1C3B285BBBE}" type="slidenum">
              <a:rPr lang="en-US" altLang="en-US"/>
              <a:pPr/>
              <a:t>18</a:t>
            </a:fld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Matching </a:t>
            </a:r>
            <a:r>
              <a:rPr lang="en-US" altLang="en-US">
                <a:solidFill>
                  <a:schemeClr val="accent2"/>
                </a:solidFill>
              </a:rPr>
              <a:t>Words</a:t>
            </a:r>
            <a:r>
              <a:rPr lang="en-US" altLang="en-US"/>
              <a:t> with \ &lt; and \ &gt;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The string </a:t>
            </a:r>
            <a:r>
              <a:rPr lang="en-US" altLang="en-US" b="1"/>
              <a:t>the</a:t>
            </a:r>
            <a:r>
              <a:rPr lang="en-US" altLang="en-US"/>
              <a:t> will match the word </a:t>
            </a:r>
            <a:r>
              <a:rPr lang="en-US" altLang="en-US" b="1"/>
              <a:t>other</a:t>
            </a:r>
          </a:p>
          <a:p>
            <a:pPr>
              <a:lnSpc>
                <a:spcPct val="90000"/>
              </a:lnSpc>
            </a:pPr>
            <a:r>
              <a:rPr lang="en-US" altLang="en-US"/>
              <a:t>You can put spaces before and after the letters and use this regular expression: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_the_ </a:t>
            </a:r>
          </a:p>
          <a:p>
            <a:pPr>
              <a:lnSpc>
                <a:spcPct val="90000"/>
              </a:lnSpc>
            </a:pPr>
            <a:r>
              <a:rPr lang="en-US" altLang="en-US"/>
              <a:t>However, this does not match words at the beginning or the end of the line and it does not match the case where there is a punctuation mark after the word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7B9BE-0203-4294-BD27-132B4C440B62}" type="slidenum">
              <a:rPr lang="en-US" altLang="en-US"/>
              <a:pPr/>
              <a:t>19</a:t>
            </a:fld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Regular Expressions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Regular expressions describe patterns, or sequences of characters, without necessarily specifying the characters literally. </a:t>
            </a:r>
          </a:p>
          <a:p>
            <a:pPr lvl="1"/>
            <a:r>
              <a:rPr lang="en-US" altLang="en-US" sz="2400" dirty="0"/>
              <a:t>You'll also hear this process referred to as "pattern matching”.  </a:t>
            </a:r>
          </a:p>
          <a:p>
            <a:r>
              <a:rPr lang="en-US" altLang="en-US" sz="2800" dirty="0"/>
              <a:t>An expression is something not to be interpreted literally, </a:t>
            </a:r>
          </a:p>
          <a:p>
            <a:pPr lvl="1"/>
            <a:r>
              <a:rPr lang="en-US" altLang="en-US" sz="2400" dirty="0"/>
              <a:t>but it is something that needs to be evaluated.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4D034-616C-4D6B-B509-F685F2D3FBFB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Matching Words with \ &lt; and \ &gt;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/>
              <a:t>Meta-characters \&lt; and \&gt; are similar to the ^ and $ anchors, as they don't occupy a position of a character. 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They do </a:t>
            </a:r>
            <a:r>
              <a:rPr lang="en-US" altLang="en-US" sz="2000" i="1" dirty="0"/>
              <a:t>anchor</a:t>
            </a:r>
            <a:r>
              <a:rPr lang="en-US" altLang="en-US" sz="2000" dirty="0"/>
              <a:t> the expression between to match only if it is on a </a:t>
            </a:r>
            <a:r>
              <a:rPr lang="en-US" altLang="en-US" sz="2000" dirty="0">
                <a:solidFill>
                  <a:schemeClr val="accent2"/>
                </a:solidFill>
              </a:rPr>
              <a:t>word boundary</a:t>
            </a:r>
            <a:r>
              <a:rPr lang="en-US" altLang="en-US" sz="2000" dirty="0"/>
              <a:t>. The pattern to search for the words </a:t>
            </a:r>
            <a:r>
              <a:rPr lang="en-US" altLang="en-US" sz="2000" b="1" dirty="0"/>
              <a:t>the</a:t>
            </a:r>
            <a:r>
              <a:rPr lang="en-US" altLang="en-US" sz="2000" dirty="0"/>
              <a:t> and </a:t>
            </a:r>
            <a:r>
              <a:rPr lang="en-US" altLang="en-US" sz="2000" b="1" dirty="0"/>
              <a:t>The</a:t>
            </a:r>
            <a:r>
              <a:rPr lang="en-US" altLang="en-US" sz="2000" dirty="0"/>
              <a:t> would be: </a:t>
            </a:r>
          </a:p>
          <a:p>
            <a:pPr lvl="1">
              <a:lnSpc>
                <a:spcPct val="90000"/>
              </a:lnSpc>
            </a:pPr>
            <a:r>
              <a:rPr lang="en-US" altLang="en-US" sz="1800" b="1" dirty="0"/>
              <a:t>\&lt;[</a:t>
            </a:r>
            <a:r>
              <a:rPr lang="en-US" altLang="en-US" sz="1800" b="1" dirty="0" err="1"/>
              <a:t>tT</a:t>
            </a:r>
            <a:r>
              <a:rPr lang="en-US" altLang="en-US" sz="1800" b="1" dirty="0"/>
              <a:t>]he\&gt;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Word boundary (using the above example)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The character before the </a:t>
            </a:r>
            <a:r>
              <a:rPr lang="en-US" altLang="en-US" sz="1800" b="1" dirty="0"/>
              <a:t>t </a:t>
            </a:r>
            <a:r>
              <a:rPr lang="en-US" altLang="en-US" sz="1800" dirty="0"/>
              <a:t>or</a:t>
            </a:r>
            <a:r>
              <a:rPr lang="en-US" altLang="en-US" sz="1800" b="1" dirty="0"/>
              <a:t> T</a:t>
            </a:r>
            <a:r>
              <a:rPr lang="en-US" altLang="en-US" sz="1800" dirty="0"/>
              <a:t> must be either a newline character or anything except a letter, digit, or underscore ( _ )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The character after the </a:t>
            </a:r>
            <a:r>
              <a:rPr lang="en-US" altLang="en-US" sz="1800" b="1" dirty="0"/>
              <a:t>e</a:t>
            </a:r>
            <a:r>
              <a:rPr lang="en-US" altLang="en-US" sz="1800" dirty="0"/>
              <a:t> must also be a character other than a digit, letter, or underscore, or it could be the EOL character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F03F7-C423-4254-AF7D-F301B1992B04}" type="slidenum">
              <a:rPr lang="en-US" altLang="en-US"/>
              <a:pPr/>
              <a:t>20</a:t>
            </a:fld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Remembering Patterns with </a:t>
            </a:r>
            <a:r>
              <a:rPr lang="en-US" altLang="en-US" sz="4000" b="1"/>
              <a:t>\ (</a:t>
            </a:r>
            <a:r>
              <a:rPr lang="en-US" altLang="en-US" sz="4000"/>
              <a:t>   </a:t>
            </a:r>
            <a:r>
              <a:rPr lang="en-US" altLang="en-US" sz="4000" b="1"/>
              <a:t>\ ) </a:t>
            </a:r>
            <a:r>
              <a:rPr lang="en-US" altLang="en-US" sz="4000"/>
              <a:t>and </a:t>
            </a:r>
            <a:r>
              <a:rPr lang="en-US" altLang="en-US" sz="4000" b="1"/>
              <a:t>\1</a:t>
            </a:r>
            <a:r>
              <a:rPr lang="en-US" altLang="en-US" sz="4000"/>
              <a:t>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/>
              <a:t>Searching for repeated words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The expression [a-z][a-z] will match any two lowercase letters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If you wanted to search for lines that had two adjoining identical letters, the above pattern wouldn't help. 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You need a way to remember what you found and see if the same pattern occurs again. 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you can mark part of a pattern using</a:t>
            </a:r>
            <a:r>
              <a:rPr lang="en-US" altLang="en-US" sz="2000" b="1" dirty="0"/>
              <a:t> \(</a:t>
            </a:r>
            <a:r>
              <a:rPr lang="en-US" altLang="en-US" sz="2000" dirty="0"/>
              <a:t> and </a:t>
            </a:r>
            <a:r>
              <a:rPr lang="en-US" altLang="en-US" sz="2000" b="1" dirty="0"/>
              <a:t>\)</a:t>
            </a:r>
          </a:p>
          <a:p>
            <a:pPr lvl="1">
              <a:lnSpc>
                <a:spcPct val="90000"/>
              </a:lnSpc>
            </a:pPr>
            <a:r>
              <a:rPr lang="en-US" altLang="en-US" sz="1600" b="1" dirty="0"/>
              <a:t>In basic regular expression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You can recall the remembered pattern with \ followed by a single digit.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941773-5E32-4E5B-9586-1ACA7A653BCC}" type="slidenum">
              <a:rPr lang="en-US" altLang="en-US"/>
              <a:pPr/>
              <a:t>21</a:t>
            </a:fld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Remembering Patterns with </a:t>
            </a:r>
            <a:r>
              <a:rPr lang="en-US" altLang="en-US" sz="4000" b="1"/>
              <a:t>\ (</a:t>
            </a:r>
            <a:r>
              <a:rPr lang="en-US" altLang="en-US" sz="4000"/>
              <a:t>   </a:t>
            </a:r>
            <a:r>
              <a:rPr lang="en-US" altLang="en-US" sz="4000" b="1"/>
              <a:t>\ ) </a:t>
            </a:r>
            <a:r>
              <a:rPr lang="en-US" altLang="en-US" sz="4000"/>
              <a:t>and </a:t>
            </a:r>
            <a:r>
              <a:rPr lang="en-US" altLang="en-US" sz="4000" b="1"/>
              <a:t>\1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To search for two identical letters, use: \([a-z]\)\1</a:t>
            </a:r>
          </a:p>
          <a:p>
            <a:r>
              <a:rPr lang="en-US" altLang="en-US" sz="2400"/>
              <a:t>You can have nine different remembered patterns</a:t>
            </a:r>
          </a:p>
          <a:p>
            <a:pPr lvl="1"/>
            <a:r>
              <a:rPr lang="en-US" altLang="en-US" sz="2000"/>
              <a:t>Each occurrence of \( starts a new pattern. The regular expression to match a five-letter palindrome (e.g., "radar") is: </a:t>
            </a:r>
          </a:p>
          <a:p>
            <a:pPr lvl="2"/>
            <a:r>
              <a:rPr lang="en-US" altLang="en-US" sz="1800" b="1"/>
              <a:t>\([a-z]\)\([a-z]\)[a-z]\2\1</a:t>
            </a:r>
            <a:r>
              <a:rPr lang="en-US" altLang="en-US" sz="1800"/>
              <a:t>. </a:t>
            </a:r>
          </a:p>
          <a:p>
            <a:pPr lvl="1"/>
            <a:r>
              <a:rPr lang="en-US" altLang="en-US" sz="2000"/>
              <a:t>Some versions of some programs can't handle \( \) in the same regular expression as \</a:t>
            </a:r>
            <a:r>
              <a:rPr lang="en-US" altLang="en-US" sz="2000" i="1"/>
              <a:t>1</a:t>
            </a:r>
            <a:r>
              <a:rPr lang="en-US" altLang="en-US" sz="2000"/>
              <a:t>, etc. </a:t>
            </a:r>
          </a:p>
          <a:p>
            <a:pPr lvl="2"/>
            <a:r>
              <a:rPr lang="en-US" altLang="en-US" sz="1800"/>
              <a:t>In all versions of </a:t>
            </a:r>
            <a:r>
              <a:rPr lang="en-US" altLang="en-US" sz="1800" i="1"/>
              <a:t>sed</a:t>
            </a:r>
            <a:r>
              <a:rPr lang="en-US" altLang="en-US" sz="1800"/>
              <a:t>, you're safe if you use \( \) on the pattern side of an </a:t>
            </a:r>
            <a:r>
              <a:rPr lang="en-US" altLang="en-US" sz="1800" i="1"/>
              <a:t>s</a:t>
            </a:r>
            <a:r>
              <a:rPr lang="en-US" altLang="en-US" sz="1800"/>
              <a:t> command, and\</a:t>
            </a:r>
            <a:r>
              <a:rPr lang="en-US" altLang="en-US" sz="1800" i="1"/>
              <a:t>1</a:t>
            </a:r>
            <a:r>
              <a:rPr lang="en-US" altLang="en-US" sz="1800"/>
              <a:t>, etc., on the replacement side</a:t>
            </a:r>
            <a:r>
              <a:rPr lang="en-US" altLang="en-US" sz="2000"/>
              <a:t> </a:t>
            </a:r>
          </a:p>
          <a:p>
            <a:endParaRPr lang="en-US" altLang="en-US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0338CE-4F6E-41FF-BD50-7A3D53149F18}" type="slidenum">
              <a:rPr lang="en-US" altLang="en-US"/>
              <a:pPr/>
              <a:t>22</a:t>
            </a:fld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Extended Regular Expressions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/>
              <a:t>At least two programs use extended regular expressions: </a:t>
            </a:r>
          </a:p>
          <a:p>
            <a:pPr lvl="1">
              <a:lnSpc>
                <a:spcPct val="90000"/>
              </a:lnSpc>
            </a:pPr>
            <a:r>
              <a:rPr lang="en-US" altLang="en-US" sz="1800" b="1" dirty="0" err="1"/>
              <a:t>egrep</a:t>
            </a:r>
            <a:r>
              <a:rPr lang="en-US" altLang="en-US" sz="1800" dirty="0"/>
              <a:t> and </a:t>
            </a:r>
            <a:r>
              <a:rPr lang="en-US" altLang="en-US" sz="1800" b="1" dirty="0"/>
              <a:t>awk</a:t>
            </a:r>
          </a:p>
          <a:p>
            <a:pPr>
              <a:lnSpc>
                <a:spcPct val="90000"/>
              </a:lnSpc>
            </a:pPr>
            <a:r>
              <a:rPr lang="en-US" altLang="en-US" sz="2000" b="1" dirty="0" err="1"/>
              <a:t>perl</a:t>
            </a:r>
            <a:r>
              <a:rPr lang="en-US" altLang="en-US" sz="2000" dirty="0"/>
              <a:t> uses expressions that are even more extended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With these extensions, those special meta-characters preceded by a backslash no longer have special meaning: 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\{, \}, \&lt;, \&gt;, \(, \), as well as \digit. 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There is a very good reason for this, 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if ( has a special meaning, then \( must be the ordinary character. 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This is the opposite of the basic regular expressions, 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where ( is ordinary and \( is special.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333E9D-7DF5-4BEF-8C2F-F07BF58AF654}" type="slidenum">
              <a:rPr lang="en-US" altLang="en-US"/>
              <a:pPr/>
              <a:t>23</a:t>
            </a:fld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Extended Regular Expressions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The question mark (?) matches zero or one instances of the character set before it</a:t>
            </a:r>
          </a:p>
          <a:p>
            <a:r>
              <a:rPr lang="en-US" altLang="en-US" sz="2800" dirty="0"/>
              <a:t>The plus sign (+) matches one or more copies of the character set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7F84A6-F72A-461B-86C3-3F058CFCC1A5}" type="slidenum">
              <a:rPr lang="en-US" altLang="en-US"/>
              <a:pPr/>
              <a:t>24</a:t>
            </a:fld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Extended Regular Expressions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/>
              <a:t>The three important meta-characters in </a:t>
            </a:r>
            <a:r>
              <a:rPr lang="en-US" altLang="en-US" dirty="0"/>
              <a:t>extended</a:t>
            </a:r>
            <a:r>
              <a:rPr lang="en-US" altLang="en-US" sz="2400" dirty="0"/>
              <a:t> regular expressions are 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(,  |,  and )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Parentheses are used to group expressions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The vertical bar acts as an OR operator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Together, they let you match a </a:t>
            </a:r>
            <a:r>
              <a:rPr lang="en-US" altLang="en-US" sz="2000" i="1" dirty="0"/>
              <a:t>choice</a:t>
            </a:r>
            <a:r>
              <a:rPr lang="en-US" altLang="en-US" sz="2000" dirty="0"/>
              <a:t> of patterns. 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As an example, you can use </a:t>
            </a:r>
            <a:r>
              <a:rPr lang="en-US" altLang="en-US" sz="2000" i="1" dirty="0" err="1"/>
              <a:t>egrep</a:t>
            </a:r>
            <a:r>
              <a:rPr lang="en-US" altLang="en-US" sz="2000" dirty="0"/>
              <a:t> to print all From: and Subject: lines from your incoming mail:</a:t>
            </a:r>
          </a:p>
          <a:p>
            <a:pPr lvl="2">
              <a:lnSpc>
                <a:spcPct val="80000"/>
              </a:lnSpc>
            </a:pPr>
            <a:r>
              <a:rPr lang="en-US" altLang="en-US" sz="1400" dirty="0"/>
              <a:t>% </a:t>
            </a:r>
            <a:r>
              <a:rPr lang="en-US" altLang="en-US" sz="1400" b="1" dirty="0" err="1"/>
              <a:t>egrep</a:t>
            </a:r>
            <a:r>
              <a:rPr lang="en-US" altLang="en-US" sz="1400" b="1" dirty="0"/>
              <a:t> '^(</a:t>
            </a:r>
            <a:r>
              <a:rPr lang="en-US" altLang="en-US" sz="1400" b="1" dirty="0" err="1"/>
              <a:t>From|Subject</a:t>
            </a:r>
            <a:r>
              <a:rPr lang="en-US" altLang="en-US" sz="1400" b="1" dirty="0"/>
              <a:t>): ' /var/spool/mail/$USER</a:t>
            </a:r>
            <a:r>
              <a:rPr lang="en-US" altLang="en-US" sz="1800" dirty="0"/>
              <a:t> 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Using simple RE, you would need something like: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^[FS][</a:t>
            </a:r>
            <a:r>
              <a:rPr lang="en-US" altLang="en-US" sz="2000" dirty="0" err="1"/>
              <a:t>ru</a:t>
            </a:r>
            <a:r>
              <a:rPr lang="en-US" altLang="en-US" sz="2000" dirty="0"/>
              <a:t>][</a:t>
            </a:r>
            <a:r>
              <a:rPr lang="en-US" altLang="en-US" sz="2000" dirty="0" err="1"/>
              <a:t>ob</a:t>
            </a:r>
            <a:r>
              <a:rPr lang="en-US" altLang="en-US" sz="2000" dirty="0"/>
              <a:t>][</a:t>
            </a:r>
            <a:r>
              <a:rPr lang="en-US" altLang="en-US" sz="2000" dirty="0" err="1"/>
              <a:t>mj</a:t>
            </a:r>
            <a:r>
              <a:rPr lang="en-US" altLang="en-US" sz="2000" dirty="0"/>
              <a:t>]e*c*t*: 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/>
              <a:t>and hope you don't have any lines that start with </a:t>
            </a:r>
            <a:r>
              <a:rPr lang="en-US" altLang="en-US" sz="2000" dirty="0" err="1"/>
              <a:t>Sromeet</a:t>
            </a:r>
            <a:r>
              <a:rPr lang="en-US" altLang="en-US" sz="2000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35873-248D-496D-A720-A9AFAE4F7A8C}" type="slidenum">
              <a:rPr lang="en-US" altLang="en-US"/>
              <a:pPr/>
              <a:t>25</a:t>
            </a:fld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Extended Regular Expressions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dirty="0"/>
              <a:t>There is no \&lt;, \&gt; in extended RE.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Matching the word </a:t>
            </a:r>
            <a:r>
              <a:rPr lang="en-US" altLang="en-US" sz="2800" b="1" dirty="0"/>
              <a:t>the</a:t>
            </a:r>
            <a:r>
              <a:rPr lang="en-US" altLang="en-US" sz="2800" dirty="0"/>
              <a:t> in the beginning, middle, or end of a sentence or at the end of a line can be done with the extended RE: 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(^| )the([^a-z]|$) 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There are two choices before the word: a space or the beginning of a line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Following the word, there must be either something except a lowercase letter or the end of the line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Some programming languages support</a:t>
            </a:r>
          </a:p>
          <a:p>
            <a:pPr lvl="1">
              <a:lnSpc>
                <a:spcPct val="80000"/>
              </a:lnSpc>
            </a:pPr>
            <a:r>
              <a:rPr lang="en-US" altLang="en-US" sz="2400" dirty="0"/>
              <a:t>\b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A210A2-9ED7-4F9C-A3C1-B9B86A2AF30D}" type="slidenum">
              <a:rPr lang="en-US" altLang="en-US"/>
              <a:pPr/>
              <a:t>26</a:t>
            </a:fld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Extended Regular Expressions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You can use the *, +, and ? modifiers after a (...) grouping. </a:t>
            </a:r>
          </a:p>
          <a:p>
            <a:r>
              <a:rPr lang="en-US" altLang="en-US" sz="2800" dirty="0"/>
              <a:t>Here are two ways to match "</a:t>
            </a:r>
            <a:r>
              <a:rPr lang="en-US" altLang="en-US" sz="2800" dirty="0">
                <a:solidFill>
                  <a:schemeClr val="accent2"/>
                </a:solidFill>
              </a:rPr>
              <a:t>a simple problem</a:t>
            </a:r>
            <a:r>
              <a:rPr lang="en-US" altLang="en-US" sz="2800" dirty="0"/>
              <a:t>", "</a:t>
            </a:r>
            <a:r>
              <a:rPr lang="en-US" altLang="en-US" sz="2800" dirty="0">
                <a:solidFill>
                  <a:schemeClr val="accent2"/>
                </a:solidFill>
              </a:rPr>
              <a:t>an easy problem</a:t>
            </a:r>
            <a:r>
              <a:rPr lang="en-US" altLang="en-US" sz="2800" dirty="0"/>
              <a:t>", as well as "</a:t>
            </a:r>
            <a:r>
              <a:rPr lang="en-US" altLang="en-US" sz="2800" dirty="0">
                <a:solidFill>
                  <a:schemeClr val="accent2"/>
                </a:solidFill>
              </a:rPr>
              <a:t>a problem</a:t>
            </a:r>
            <a:r>
              <a:rPr lang="en-US" altLang="en-US" sz="2800" dirty="0"/>
              <a:t>“. </a:t>
            </a:r>
          </a:p>
          <a:p>
            <a:pPr lvl="1"/>
            <a:r>
              <a:rPr lang="en-US" altLang="en-US" sz="2400" dirty="0"/>
              <a:t>% </a:t>
            </a:r>
            <a:r>
              <a:rPr lang="en-US" altLang="en-US" sz="2400" b="1" dirty="0" err="1"/>
              <a:t>egrep</a:t>
            </a:r>
            <a:r>
              <a:rPr lang="en-US" altLang="en-US" sz="2400" b="1" dirty="0"/>
              <a:t> "a[n]? (</a:t>
            </a:r>
            <a:r>
              <a:rPr lang="en-US" altLang="en-US" sz="2400" b="1" dirty="0" err="1"/>
              <a:t>simple|easy</a:t>
            </a:r>
            <a:r>
              <a:rPr lang="en-US" altLang="en-US" sz="2400" b="1" dirty="0"/>
              <a:t>)? ?problem" data</a:t>
            </a:r>
            <a:r>
              <a:rPr lang="en-US" altLang="en-US" sz="2400" dirty="0"/>
              <a:t> </a:t>
            </a:r>
          </a:p>
          <a:p>
            <a:pPr lvl="1"/>
            <a:r>
              <a:rPr lang="en-US" altLang="en-US" sz="2400" dirty="0"/>
              <a:t>% </a:t>
            </a:r>
            <a:r>
              <a:rPr lang="en-US" altLang="en-US" sz="2400" b="1" dirty="0" err="1"/>
              <a:t>egrep</a:t>
            </a:r>
            <a:r>
              <a:rPr lang="en-US" altLang="en-US" sz="2400" b="1" dirty="0"/>
              <a:t> "a[n]? ((</a:t>
            </a:r>
            <a:r>
              <a:rPr lang="en-US" altLang="en-US" sz="2400" b="1" dirty="0" err="1"/>
              <a:t>simple|easy</a:t>
            </a:r>
            <a:r>
              <a:rPr lang="en-US" altLang="en-US" sz="2400" b="1" dirty="0"/>
              <a:t>) )?problem" data</a:t>
            </a:r>
          </a:p>
          <a:p>
            <a:pPr lvl="1"/>
            <a:r>
              <a:rPr lang="en-US" altLang="en-US" sz="2400" dirty="0"/>
              <a:t>the second expression is more exact</a:t>
            </a:r>
          </a:p>
          <a:p>
            <a:pPr lvl="1"/>
            <a:r>
              <a:rPr lang="en-US" altLang="en-US" sz="2400" dirty="0"/>
              <a:t>The first one may match “a </a:t>
            </a:r>
            <a:r>
              <a:rPr lang="en-US" altLang="en-US" sz="2400" dirty="0" err="1"/>
              <a:t>simpleproblem</a:t>
            </a:r>
            <a:r>
              <a:rPr lang="en-US" altLang="en-US" sz="2400" dirty="0"/>
              <a:t>”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7803B3-C417-447C-84BB-A206093F3EEF}" type="slidenum">
              <a:rPr lang="en-US" altLang="en-US"/>
              <a:pPr/>
              <a:t>27</a:t>
            </a:fld>
            <a:endParaRPr lang="en-US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Getting Regular Expressions Right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The process of writing a regular expression involves three steps:</a:t>
            </a:r>
          </a:p>
          <a:p>
            <a:pPr lvl="1"/>
            <a:r>
              <a:rPr lang="en-US" altLang="en-US" dirty="0"/>
              <a:t>Knowing what you want to match and how it might appear in the text. </a:t>
            </a:r>
          </a:p>
          <a:p>
            <a:pPr lvl="1"/>
            <a:r>
              <a:rPr lang="en-US" altLang="en-US" dirty="0"/>
              <a:t>Writing a pattern to describe what you want to match.</a:t>
            </a:r>
          </a:p>
          <a:p>
            <a:pPr lvl="1"/>
            <a:r>
              <a:rPr lang="en-US" altLang="en-US" dirty="0"/>
              <a:t>Testing the pattern to see what it matches.</a:t>
            </a:r>
          </a:p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93D98-31DE-48EC-8EE5-3A78E077B679}" type="slidenum">
              <a:rPr lang="en-US" altLang="en-US"/>
              <a:pPr/>
              <a:t>28</a:t>
            </a:fld>
            <a:endParaRPr lang="en-US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Don’t confuse RE with wildcards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/>
              <a:t>regular expressions can be confusing as they look a lot like </a:t>
            </a:r>
            <a:r>
              <a:rPr lang="en-US" altLang="en-US" sz="2000" dirty="0">
                <a:solidFill>
                  <a:schemeClr val="accent2"/>
                </a:solidFill>
              </a:rPr>
              <a:t>file matching patterns </a:t>
            </a:r>
            <a:r>
              <a:rPr lang="en-US" altLang="en-US" sz="2000" dirty="0"/>
              <a:t>shell uses</a:t>
            </a:r>
            <a:r>
              <a:rPr lang="en-US" altLang="en-US" sz="2800" dirty="0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Both filename wildcards and RE have special meanings for 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asterisk (*) , question mark (?), parentheses (())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square brackets ([]), and vertical bar (|, the "pipe")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How, shells/</a:t>
            </a:r>
            <a:r>
              <a:rPr lang="en-US" altLang="en-US" sz="2000" b="1" dirty="0"/>
              <a:t>find</a:t>
            </a:r>
            <a:r>
              <a:rPr lang="en-US" altLang="en-US" sz="2000" dirty="0"/>
              <a:t>/others use file-matching instead of regular expression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Shell wildcards expanded before shell passes arguments to the program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% ls *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% ls ‘*’ (to prevent shell wildcard expansion)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Using the </a:t>
            </a:r>
            <a:r>
              <a:rPr lang="en-US" altLang="en-US" sz="1800" b="1" dirty="0"/>
              <a:t>echo</a:t>
            </a:r>
            <a:r>
              <a:rPr lang="en-US" altLang="en-US" sz="1800" dirty="0"/>
              <a:t> command to see what the shell is doing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9BFDD-FCD8-4E27-A7EA-00BE9256CA19}" type="slidenum">
              <a:rPr lang="en-US" altLang="en-US"/>
              <a:pPr/>
              <a:t>29</a:t>
            </a:fld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457200"/>
          </a:xfrm>
        </p:spPr>
        <p:txBody>
          <a:bodyPr/>
          <a:lstStyle/>
          <a:p>
            <a:r>
              <a:rPr lang="en-US" altLang="en-US"/>
              <a:t>Understanding RE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Arithmetic expressions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2+4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2 + 3 * 4 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Literal constants and an </a:t>
            </a:r>
            <a:r>
              <a:rPr lang="en-US" altLang="en-US" sz="2400">
                <a:solidFill>
                  <a:schemeClr val="accent2"/>
                </a:solidFill>
              </a:rPr>
              <a:t>operator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Operator precedence</a:t>
            </a:r>
          </a:p>
          <a:p>
            <a:pPr>
              <a:lnSpc>
                <a:spcPct val="90000"/>
              </a:lnSpc>
            </a:pPr>
            <a:r>
              <a:rPr lang="en-US" altLang="en-US" sz="2800" b="1"/>
              <a:t>regular expression</a:t>
            </a:r>
            <a:r>
              <a:rPr lang="en-US" altLang="en-US" sz="2800"/>
              <a:t>, by contrast, is descriptive of a pattern or sequence of characters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Concatenation is the basic operation implied in every regular expression. 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That is, a pattern matches adjacent characters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68AFD-6A6F-476B-8878-7548D722439A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6236C-AC8A-496C-97C2-78D6827A4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Unix Commands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D00AC-5E96-4DC2-A6A8-80EB2F39E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Grep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Display lines matching a pattern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Supports both traditional RE and extended RE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Grep ‘^a’ file1.txt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Grep –E ‘(</a:t>
            </a:r>
            <a:r>
              <a:rPr kumimoji="0" lang="en-US" sz="19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this|test</a:t>
            </a:r>
            <a:r>
              <a:rPr kumimoji="0" lang="en-US" sz="1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)’ file1.txt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Find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Search files under a directory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This command supports lots of options/functionalities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find ~ -name 'proj1.cpp' –print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Display current processes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Ps –elf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Top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Display real-time view of the system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</a:rPr>
              <a:t>top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E9F5FC-DE1D-4DB0-96E7-98AC7A4F52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D3C82-CD31-4694-8847-EC055A989C78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12888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Chapter 15 on </a:t>
            </a:r>
            <a:r>
              <a:rPr lang="en-US" dirty="0" err="1"/>
              <a:t>sed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D3C82-CD31-4694-8847-EC055A989C78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0048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533400"/>
          </a:xfrm>
        </p:spPr>
        <p:txBody>
          <a:bodyPr/>
          <a:lstStyle/>
          <a:p>
            <a:r>
              <a:rPr lang="en-US" altLang="en-US" sz="2800" dirty="0"/>
              <a:t>Regular Expressions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4958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Two main types of regular expressions: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dirty="0"/>
              <a:t>Simple/basic - </a:t>
            </a:r>
            <a:r>
              <a:rPr lang="en-US" altLang="en-US" sz="2400" i="1" dirty="0"/>
              <a:t>vi</a:t>
            </a:r>
            <a:r>
              <a:rPr lang="en-US" altLang="en-US" sz="2400" dirty="0"/>
              <a:t>, </a:t>
            </a:r>
            <a:r>
              <a:rPr lang="en-US" altLang="en-US" sz="2400" i="1" dirty="0"/>
              <a:t>sed</a:t>
            </a:r>
            <a:r>
              <a:rPr lang="en-US" altLang="en-US" sz="2400" dirty="0"/>
              <a:t>, </a:t>
            </a:r>
            <a:r>
              <a:rPr lang="en-US" altLang="en-US" sz="2400" i="1" dirty="0"/>
              <a:t>grep</a:t>
            </a:r>
            <a:r>
              <a:rPr lang="en-US" altLang="en-US" sz="2400" dirty="0"/>
              <a:t>, </a:t>
            </a:r>
            <a:r>
              <a:rPr lang="en-US" altLang="en-US" sz="2400" i="1" dirty="0" err="1"/>
              <a:t>csplit</a:t>
            </a:r>
            <a:r>
              <a:rPr lang="en-US" altLang="en-US" sz="2400" dirty="0"/>
              <a:t>, </a:t>
            </a:r>
            <a:r>
              <a:rPr lang="en-US" altLang="en-US" sz="2400" i="1" dirty="0" err="1"/>
              <a:t>dbx</a:t>
            </a:r>
            <a:r>
              <a:rPr lang="en-US" altLang="en-US" sz="2400" dirty="0"/>
              <a:t>, </a:t>
            </a:r>
            <a:r>
              <a:rPr lang="en-US" altLang="en-US" sz="2400" i="1" dirty="0"/>
              <a:t>more</a:t>
            </a:r>
            <a:r>
              <a:rPr lang="en-US" altLang="en-US" sz="2400" dirty="0"/>
              <a:t>, </a:t>
            </a:r>
            <a:r>
              <a:rPr lang="en-US" altLang="en-US" sz="2400" i="1" dirty="0"/>
              <a:t>ed</a:t>
            </a:r>
            <a:r>
              <a:rPr lang="en-US" altLang="en-US" sz="2400" dirty="0"/>
              <a:t>, </a:t>
            </a:r>
            <a:r>
              <a:rPr lang="en-US" altLang="en-US" sz="2400" i="1" dirty="0"/>
              <a:t>expr</a:t>
            </a:r>
            <a:r>
              <a:rPr lang="en-US" altLang="en-US" sz="2400" dirty="0"/>
              <a:t>, </a:t>
            </a:r>
            <a:r>
              <a:rPr lang="en-US" altLang="en-US" sz="2400" i="1" dirty="0" err="1"/>
              <a:t>lex</a:t>
            </a:r>
            <a:r>
              <a:rPr lang="en-US" altLang="en-US" sz="2400" dirty="0"/>
              <a:t>, and </a:t>
            </a:r>
            <a:r>
              <a:rPr lang="en-US" altLang="en-US" sz="2400" i="1" dirty="0" err="1"/>
              <a:t>pg</a:t>
            </a:r>
            <a:r>
              <a:rPr lang="en-US" altLang="en-US" sz="2400" dirty="0"/>
              <a:t> are commands that understand these REs </a:t>
            </a:r>
            <a:endParaRPr lang="en-US" altLang="en-US" sz="2400" b="1" dirty="0"/>
          </a:p>
          <a:p>
            <a:pPr lvl="1">
              <a:lnSpc>
                <a:spcPct val="90000"/>
              </a:lnSpc>
            </a:pPr>
            <a:r>
              <a:rPr lang="en-US" altLang="en-US" sz="2400" b="1" dirty="0"/>
              <a:t>extended - </a:t>
            </a:r>
            <a:r>
              <a:rPr lang="en-US" altLang="en-US" sz="2400" i="1" dirty="0" err="1"/>
              <a:t>awk</a:t>
            </a:r>
            <a:r>
              <a:rPr lang="en-US" altLang="en-US" sz="2400" dirty="0"/>
              <a:t>, </a:t>
            </a:r>
            <a:r>
              <a:rPr lang="en-US" altLang="en-US" sz="2400" i="1" dirty="0" err="1"/>
              <a:t>nawk</a:t>
            </a:r>
            <a:r>
              <a:rPr lang="en-US" altLang="en-US" sz="2400" dirty="0"/>
              <a:t>, and </a:t>
            </a:r>
            <a:r>
              <a:rPr lang="en-US" altLang="en-US" sz="2400" i="1" dirty="0" err="1"/>
              <a:t>egrep</a:t>
            </a:r>
            <a:r>
              <a:rPr lang="en-US" altLang="en-US" sz="2400" dirty="0"/>
              <a:t> are utilities that understand these REs </a:t>
            </a:r>
            <a:endParaRPr lang="en-US" altLang="en-US" sz="2400" b="1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The distinction between the two getting blurred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Some versions of "simple REs" support extensions missing from extended regular expressions 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We first discuss basic RE, and then extended RE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Different programming may support other regular expressions, such as Perl and Python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C1B30E-545E-4665-9395-992758AB7734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dirty="0"/>
              <a:t>Regular Expressions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Three important parts to a regular expression: </a:t>
            </a:r>
          </a:p>
          <a:p>
            <a:pPr lvl="1"/>
            <a:r>
              <a:rPr lang="en-US" altLang="en-US" sz="2400" b="1"/>
              <a:t>Anchors</a:t>
            </a:r>
            <a:r>
              <a:rPr lang="en-US" altLang="en-US" sz="2400"/>
              <a:t> are used to specify the position of the pattern in relation to a line of text</a:t>
            </a:r>
          </a:p>
          <a:p>
            <a:pPr lvl="1"/>
            <a:r>
              <a:rPr lang="en-US" altLang="en-US" sz="2400" b="1"/>
              <a:t>Character sets</a:t>
            </a:r>
            <a:r>
              <a:rPr lang="en-US" altLang="en-US" sz="2400"/>
              <a:t> match one or more characters in a single position</a:t>
            </a:r>
          </a:p>
          <a:p>
            <a:pPr lvl="1"/>
            <a:r>
              <a:rPr lang="en-US" altLang="en-US" sz="2400" b="1"/>
              <a:t>Modifiers</a:t>
            </a:r>
            <a:r>
              <a:rPr lang="en-US" altLang="en-US" sz="2400"/>
              <a:t> specify how many times the previous character set is repeated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1BC29-BCA9-4761-9C1E-6BB37CEF3575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Anchor Characters: ^ and $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Searching for a pattern that is at one end or the other of a line, is accomplished by using </a:t>
            </a:r>
            <a:r>
              <a:rPr lang="en-US" altLang="en-US" sz="2400" b="1" dirty="0"/>
              <a:t>anchors</a:t>
            </a:r>
            <a:r>
              <a:rPr lang="en-US" altLang="en-US" sz="2400" dirty="0"/>
              <a:t> </a:t>
            </a:r>
          </a:p>
          <a:p>
            <a:pPr lvl="1"/>
            <a:r>
              <a:rPr lang="en-US" altLang="en-US" dirty="0"/>
              <a:t>C</a:t>
            </a:r>
            <a:r>
              <a:rPr lang="en-US" altLang="en-US" sz="2000" dirty="0"/>
              <a:t>aret (^) is the starting anchor</a:t>
            </a:r>
            <a:r>
              <a:rPr lang="en-US" altLang="en-US" dirty="0"/>
              <a:t>, indicating beginning of a line</a:t>
            </a:r>
            <a:endParaRPr lang="en-US" altLang="en-US" sz="2000" dirty="0"/>
          </a:p>
          <a:p>
            <a:pPr lvl="1"/>
            <a:r>
              <a:rPr lang="en-US" altLang="en-US" sz="2000" dirty="0"/>
              <a:t>dollar sign ($) is the end anchor, indicating end of a line</a:t>
            </a:r>
          </a:p>
          <a:p>
            <a:endParaRPr lang="en-US" altLang="en-US" sz="2400" dirty="0"/>
          </a:p>
          <a:p>
            <a:r>
              <a:rPr lang="en-US" altLang="en-US" sz="2400" dirty="0"/>
              <a:t>Most UNIX text facilities are line-oriented </a:t>
            </a:r>
          </a:p>
          <a:p>
            <a:r>
              <a:rPr lang="en-US" altLang="en-US" sz="2400" dirty="0"/>
              <a:t>Searching for patterns that span several lines is not easy to do</a:t>
            </a:r>
          </a:p>
          <a:p>
            <a:pPr lvl="1"/>
            <a:r>
              <a:rPr lang="en-US" altLang="en-US" sz="2000" dirty="0"/>
              <a:t>the EOL character is a separator and it’s not included in the block of text that is searched</a:t>
            </a:r>
          </a:p>
          <a:p>
            <a:pPr lvl="1"/>
            <a:r>
              <a:rPr lang="en-US" altLang="en-US" sz="2000" dirty="0"/>
              <a:t>REs examine the text between the separators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5352A-8B1F-4AAF-8F29-D34A38D61084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Anchor Characters: ^ and $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/>
              <a:t>The RE ^A will match all lines that start with an uppercase A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The RE A$ will match all lines that end with uppercase A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If the anchor characters are not used at the corresponding end of the pattern, they no longer act as anchors </a:t>
            </a:r>
          </a:p>
          <a:p>
            <a:pPr>
              <a:lnSpc>
                <a:spcPct val="90000"/>
              </a:lnSpc>
            </a:pPr>
            <a:r>
              <a:rPr lang="en-US" altLang="en-US" sz="2000" dirty="0"/>
              <a:t>Example: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The expression $1 does not have an anchor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Neither does 1^ 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To match a ^ at the beginning or a $ at the end of a line, </a:t>
            </a:r>
            <a:r>
              <a:rPr lang="en-US" altLang="en-US" sz="1800" i="1" dirty="0">
                <a:solidFill>
                  <a:srgbClr val="0000FF"/>
                </a:solidFill>
              </a:rPr>
              <a:t>escape</a:t>
            </a:r>
            <a:r>
              <a:rPr lang="en-US" altLang="en-US" sz="1800" dirty="0"/>
              <a:t> the special character by typing a backslash (\) before it</a:t>
            </a:r>
          </a:p>
          <a:p>
            <a:pPr>
              <a:lnSpc>
                <a:spcPct val="90000"/>
              </a:lnSpc>
            </a:pPr>
            <a:endParaRPr lang="en-US" alt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1C9F96-12DB-4A38-8D44-4F0CA87E6C4E}" type="slidenum">
              <a:rPr lang="en-US" altLang="en-US"/>
              <a:pPr/>
              <a:t>7</a:t>
            </a:fld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Anchor Characters: ^ and $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4495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Anchor character examples 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^A - an A at the beginning of a line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A$ - an A at the end of a line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A - an A anywhere on a line 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$A - a $A anywhere on a line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^\^ - a ^ at the beginning of a line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^^ - same as ^\^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\$$ - a $ at the end of a line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$$ - same as \$$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/>
              <a:t>Quote your RE properly</a:t>
            </a:r>
          </a:p>
          <a:p>
            <a:pPr lvl="2">
              <a:lnSpc>
                <a:spcPct val="90000"/>
              </a:lnSpc>
            </a:pPr>
            <a:r>
              <a:rPr lang="en-US" altLang="en-US" sz="2000" dirty="0"/>
              <a:t>Otherwise, this means the process ID (for shell expansion)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893B86-5D03-45D7-ABBF-DF4B2D8273DF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altLang="en-US" sz="4000"/>
              <a:t>Matching a Character with a Character Set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772400" cy="4419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The simplest character set is a character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The regular expression </a:t>
            </a:r>
            <a:r>
              <a:rPr lang="en-US" altLang="en-US" sz="2400" b="1" dirty="0"/>
              <a:t>the</a:t>
            </a:r>
            <a:r>
              <a:rPr lang="en-US" altLang="en-US" sz="2400" dirty="0"/>
              <a:t> contains three character sets: t, h, and e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It will match any line that contains the string </a:t>
            </a:r>
            <a:r>
              <a:rPr lang="en-US" altLang="en-US" sz="2000" b="1" dirty="0"/>
              <a:t>the</a:t>
            </a:r>
            <a:r>
              <a:rPr lang="en-US" altLang="en-US" sz="2000" dirty="0"/>
              <a:t>, including the word </a:t>
            </a:r>
            <a:r>
              <a:rPr lang="en-US" altLang="en-US" sz="2000" b="1" dirty="0"/>
              <a:t>other</a:t>
            </a:r>
            <a:r>
              <a:rPr lang="en-US" altLang="en-US" sz="20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To prevent this, put spaces ( ) before and after the pattern: </a:t>
            </a:r>
            <a:r>
              <a:rPr lang="en-US" altLang="en-US" sz="2000" b="1" dirty="0"/>
              <a:t>_the_</a:t>
            </a:r>
            <a:r>
              <a:rPr lang="en-US" altLang="en-US" sz="2000" dirty="0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You can combine the string with an anchor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The pattern ^From:  will match the lines of a mail message that identify the sender</a:t>
            </a:r>
          </a:p>
          <a:p>
            <a:pPr lvl="2">
              <a:lnSpc>
                <a:spcPct val="90000"/>
              </a:lnSpc>
            </a:pPr>
            <a:r>
              <a:rPr lang="en-US" altLang="en-US" sz="1600" b="1" dirty="0"/>
              <a:t>% </a:t>
            </a:r>
            <a:r>
              <a:rPr lang="en-US" altLang="en-US" sz="1600" dirty="0" err="1"/>
              <a:t>grep</a:t>
            </a:r>
            <a:r>
              <a:rPr lang="en-US" altLang="en-US" sz="1600" dirty="0"/>
              <a:t> ‘^From: ‘ $MAIL</a:t>
            </a:r>
          </a:p>
          <a:p>
            <a:pPr lvl="2">
              <a:lnSpc>
                <a:spcPct val="90000"/>
              </a:lnSpc>
            </a:pPr>
            <a:r>
              <a:rPr lang="en-US" altLang="en-US" sz="1600" b="1" dirty="0"/>
              <a:t>%</a:t>
            </a:r>
            <a:r>
              <a:rPr lang="en-US" altLang="en-US" sz="1600" dirty="0"/>
              <a:t> </a:t>
            </a:r>
            <a:r>
              <a:rPr lang="en-US" altLang="en-US" sz="1600" dirty="0" err="1"/>
              <a:t>grep</a:t>
            </a:r>
            <a:r>
              <a:rPr lang="en-US" altLang="en-US" sz="1600" b="1" dirty="0"/>
              <a:t> </a:t>
            </a:r>
            <a:r>
              <a:rPr lang="en-US" altLang="en-US" sz="1600" dirty="0"/>
              <a:t>'^From: '</a:t>
            </a:r>
            <a:r>
              <a:rPr lang="en-US" altLang="en-US" sz="1600" b="1" dirty="0"/>
              <a:t> </a:t>
            </a:r>
            <a:r>
              <a:rPr lang="en-US" altLang="en-US" sz="1600" dirty="0"/>
              <a:t>/</a:t>
            </a:r>
            <a:r>
              <a:rPr lang="en-US" altLang="en-US" sz="1600" dirty="0" err="1"/>
              <a:t>var</a:t>
            </a:r>
            <a:r>
              <a:rPr lang="en-US" altLang="en-US" sz="1600" dirty="0"/>
              <a:t>/spool/mail/$USER</a:t>
            </a:r>
            <a:r>
              <a:rPr lang="en-US" altLang="en-US" sz="2000" dirty="0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Some characters have a special meaning in REs 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To search for a character as itself, escape it with a backslash (\) </a:t>
            </a:r>
          </a:p>
          <a:p>
            <a:pPr>
              <a:lnSpc>
                <a:spcPct val="90000"/>
              </a:lnSpc>
            </a:pPr>
            <a:endParaRPr lang="en-US" alt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BDA183-422D-4521-A5F6-F1055BF865F4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lect6_shell_programming</Template>
  <TotalTime>908</TotalTime>
  <Words>2738</Words>
  <Application>Microsoft Office PowerPoint</Application>
  <PresentationFormat>On-screen Show (4:3)</PresentationFormat>
  <Paragraphs>284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Tahoma</vt:lpstr>
      <vt:lpstr>Times New Roman</vt:lpstr>
      <vt:lpstr>class_simple</vt:lpstr>
      <vt:lpstr>Regular Expressions</vt:lpstr>
      <vt:lpstr>Regular Expressions</vt:lpstr>
      <vt:lpstr>Understanding RE</vt:lpstr>
      <vt:lpstr>Regular Expressions</vt:lpstr>
      <vt:lpstr>Regular Expressions</vt:lpstr>
      <vt:lpstr>The Anchor Characters: ^ and $ </vt:lpstr>
      <vt:lpstr>The Anchor Characters: ^ and $ </vt:lpstr>
      <vt:lpstr>The Anchor Characters: ^ and $ </vt:lpstr>
      <vt:lpstr>Matching a Character with a Character Set </vt:lpstr>
      <vt:lpstr>Match any Character with . (Dot) </vt:lpstr>
      <vt:lpstr>Specifying a Range of Characters with [...] </vt:lpstr>
      <vt:lpstr>Specifying a Range of Characters with [...] - Example</vt:lpstr>
      <vt:lpstr>Exceptions in a Character Set </vt:lpstr>
      <vt:lpstr>Exceptions in a Character Set </vt:lpstr>
      <vt:lpstr>Repeating Character Sets with * </vt:lpstr>
      <vt:lpstr>Matching a Specific Number of Sets with \ { and \ } </vt:lpstr>
      <vt:lpstr>Matching a Specific Number of Sets with \ { and \ }</vt:lpstr>
      <vt:lpstr>Matching a Specific Number of Sets with \ { and \ }</vt:lpstr>
      <vt:lpstr>Matching Words with \ &lt; and \ &gt; </vt:lpstr>
      <vt:lpstr>Matching Words with \ &lt; and \ &gt; </vt:lpstr>
      <vt:lpstr>Remembering Patterns with \ (   \ ) and \1 </vt:lpstr>
      <vt:lpstr>Remembering Patterns with \ (   \ ) and \1</vt:lpstr>
      <vt:lpstr>Extended Regular Expressions </vt:lpstr>
      <vt:lpstr>Extended Regular Expressions </vt:lpstr>
      <vt:lpstr>Extended Regular Expressions </vt:lpstr>
      <vt:lpstr>Extended Regular Expressions</vt:lpstr>
      <vt:lpstr>Extended Regular Expressions</vt:lpstr>
      <vt:lpstr>Getting Regular Expressions Right </vt:lpstr>
      <vt:lpstr>Don’t confuse RE with wildcards</vt:lpstr>
      <vt:lpstr>Unix Commands</vt:lpstr>
      <vt:lpstr>Reading Assignment</vt:lpstr>
    </vt:vector>
  </TitlesOfParts>
  <Company>FSU-ACNS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Regular Expressions</dc:title>
  <dc:creator>Marion Bogdanov</dc:creator>
  <cp:lastModifiedBy>Zhenhai Duan</cp:lastModifiedBy>
  <cp:revision>116</cp:revision>
  <dcterms:created xsi:type="dcterms:W3CDTF">2003-06-10T14:54:48Z</dcterms:created>
  <dcterms:modified xsi:type="dcterms:W3CDTF">2021-09-14T14:36:44Z</dcterms:modified>
</cp:coreProperties>
</file>