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1" r:id="rId2"/>
    <p:sldId id="272" r:id="rId3"/>
    <p:sldId id="273" r:id="rId4"/>
    <p:sldId id="274" r:id="rId5"/>
    <p:sldId id="257" r:id="rId6"/>
    <p:sldId id="266" r:id="rId7"/>
    <p:sldId id="268" r:id="rId8"/>
    <p:sldId id="263" r:id="rId9"/>
    <p:sldId id="264" r:id="rId10"/>
    <p:sldId id="267" r:id="rId11"/>
    <p:sldId id="275"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2" y="-15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442118-88D9-407A-A26C-E8E288C9B806}" type="datetimeFigureOut">
              <a:rPr lang="en-US" smtClean="0"/>
              <a:pPr/>
              <a:t>9/27/2018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B2DAB-9811-4890-8EF9-C8D976BA4153}" type="slidenum">
              <a:rPr lang="en-US" smtClean="0"/>
              <a:pPr/>
              <a:t>‹#›</a:t>
            </a:fld>
            <a:endParaRPr lang="en-US"/>
          </a:p>
        </p:txBody>
      </p:sp>
    </p:spTree>
    <p:extLst>
      <p:ext uri="{BB962C8B-B14F-4D97-AF65-F5344CB8AC3E}">
        <p14:creationId xmlns:p14="http://schemas.microsoft.com/office/powerpoint/2010/main" val="4118727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do not want to over-emphasize the efficiency of array over vector. Despite the efficiency of array over vector, it is likely that you should still prefer to use vector whenever you are not sure which one (array </a:t>
            </a:r>
            <a:r>
              <a:rPr lang="en-US" baseline="0" smtClean="0"/>
              <a:t>or vector) to use.</a:t>
            </a:r>
            <a:endParaRPr lang="en-US"/>
          </a:p>
        </p:txBody>
      </p:sp>
      <p:sp>
        <p:nvSpPr>
          <p:cNvPr id="4" name="Slide Number Placeholder 3"/>
          <p:cNvSpPr>
            <a:spLocks noGrp="1"/>
          </p:cNvSpPr>
          <p:nvPr>
            <p:ph type="sldNum" sz="quarter" idx="10"/>
          </p:nvPr>
        </p:nvSpPr>
        <p:spPr/>
        <p:txBody>
          <a:bodyPr/>
          <a:lstStyle/>
          <a:p>
            <a:fld id="{CD91B654-9AAD-4D61-B478-B844C0149E7B}" type="slidenum">
              <a:rPr lang="en-US" smtClean="0"/>
              <a:t>2</a:t>
            </a:fld>
            <a:endParaRPr lang="en-US"/>
          </a:p>
        </p:txBody>
      </p:sp>
    </p:spTree>
    <p:extLst>
      <p:ext uri="{BB962C8B-B14F-4D97-AF65-F5344CB8AC3E}">
        <p14:creationId xmlns:p14="http://schemas.microsoft.com/office/powerpoint/2010/main" val="4156703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DB01431A-38F5-4BC1-A032-2FAC27F679CB}" type="datetime1">
              <a:rPr lang="en-US" smtClean="0"/>
              <a:pPr/>
              <a:t>9/27/2018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8F2E85E-3D22-49BD-B958-49621A89AA6F}" type="datetime1">
              <a:rPr lang="en-US" smtClean="0"/>
              <a:pPr/>
              <a:t>9/27/2018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30C8DEB3-E253-472A-AF31-95DC692D6CA8}" type="datetime1">
              <a:rPr lang="en-US" smtClean="0"/>
              <a:pPr/>
              <a:t>9/27/2018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D2326C12-8FB9-498A-B60F-75105B09B54A}" type="datetime1">
              <a:rPr lang="en-US" smtClean="0"/>
              <a:pPr/>
              <a:t>9/27/2018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8B494E8-F300-4C26-AEE2-541156307FFA}" type="datetime1">
              <a:rPr lang="en-US" smtClean="0"/>
              <a:pPr/>
              <a:t>9/27/2018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13E6E44-4346-4E40-B5F6-8E668743209F}" type="datetime1">
              <a:rPr lang="en-US" smtClean="0"/>
              <a:pPr/>
              <a:t>9/27/2018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03B5DA70-C26E-417E-A4D2-6571487B312A}" type="datetime1">
              <a:rPr lang="en-US" smtClean="0"/>
              <a:pPr/>
              <a:t>9/27/2018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C75664E0-ABBD-4E45-9B4C-E955C6B39E09}" type="datetime1">
              <a:rPr lang="en-US" smtClean="0"/>
              <a:pPr/>
              <a:t>9/27/2018</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52765B87-D356-4062-BB05-CC7680EE5F82}" type="datetime1">
              <a:rPr lang="en-US" smtClean="0"/>
              <a:pPr/>
              <a:t>9/27/2018</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17A1B5F-ED82-47A8-93F9-CE7FFE26E02A}" type="datetime1">
              <a:rPr lang="en-US" smtClean="0"/>
              <a:pPr/>
              <a:t>9/27/2018</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42B5C88-2268-4852-9028-6F585D357C74}" type="datetime1">
              <a:rPr lang="en-US" smtClean="0"/>
              <a:pPr/>
              <a:t>9/27/2018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6514470-9387-4672-B67C-31A64604EF36}" type="datetime1">
              <a:rPr lang="en-US" smtClean="0"/>
              <a:pPr/>
              <a:t>9/27/2018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354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646EFFFC-A01F-4EEC-BA48-74F1BE5C6FAE}" type="datetime1">
              <a:rPr lang="en-US" smtClean="0"/>
              <a:pPr/>
              <a:t>9/27/2018</a:t>
            </a:fld>
            <a:endParaRPr lang="en-US"/>
          </a:p>
        </p:txBody>
      </p:sp>
      <p:sp>
        <p:nvSpPr>
          <p:cNvPr id="1935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9354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plusplus.com/reference/algorithm/fin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plusplus.com/reference/algorithm/sor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 STL Containers</a:t>
            </a:r>
            <a:endParaRPr lang="en-US" dirty="0"/>
          </a:p>
        </p:txBody>
      </p:sp>
      <p:sp>
        <p:nvSpPr>
          <p:cNvPr id="3" name="Subtitle 2"/>
          <p:cNvSpPr>
            <a:spLocks noGrp="1"/>
          </p:cNvSpPr>
          <p:nvPr>
            <p:ph type="subTitle" idx="1"/>
          </p:nvPr>
        </p:nvSpPr>
        <p:spPr/>
        <p:txBody>
          <a:bodyPr/>
          <a:lstStyle/>
          <a:p>
            <a:pPr marL="342900" indent="-342900" algn="l">
              <a:buFont typeface="Arial" panose="020B0604020202020204" pitchFamily="34" charset="0"/>
              <a:buChar char="•"/>
            </a:pPr>
            <a:r>
              <a:rPr lang="en-US" dirty="0" smtClean="0"/>
              <a:t>STL Array container</a:t>
            </a:r>
          </a:p>
          <a:p>
            <a:pPr marL="342900" indent="-342900" algn="l">
              <a:buFont typeface="Arial" panose="020B0604020202020204" pitchFamily="34" charset="0"/>
              <a:buChar char="•"/>
            </a:pPr>
            <a:r>
              <a:rPr lang="en-US" dirty="0" smtClean="0"/>
              <a:t>STL List container</a:t>
            </a:r>
          </a:p>
          <a:p>
            <a:pPr marL="342900" indent="-342900" algn="l">
              <a:buFont typeface="Arial" panose="020B0604020202020204" pitchFamily="34" charset="0"/>
              <a:buChar char="•"/>
            </a:pPr>
            <a:r>
              <a:rPr lang="en-US" dirty="0" smtClean="0"/>
              <a:t>A few STL algorithms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4277839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List: Recursive Implementation</a:t>
            </a:r>
            <a:endParaRPr lang="en-US" dirty="0"/>
          </a:p>
        </p:txBody>
      </p:sp>
      <p:sp>
        <p:nvSpPr>
          <p:cNvPr id="3" name="Content Placeholder 2"/>
          <p:cNvSpPr>
            <a:spLocks noGrp="1"/>
          </p:cNvSpPr>
          <p:nvPr>
            <p:ph idx="1"/>
          </p:nvPr>
        </p:nvSpPr>
        <p:spPr/>
        <p:txBody>
          <a:bodyPr/>
          <a:lstStyle/>
          <a:p>
            <a:pPr lvl="0"/>
            <a:r>
              <a:rPr lang="en-US" dirty="0"/>
              <a:t>A problem to consider</a:t>
            </a:r>
          </a:p>
          <a:p>
            <a:pPr lvl="1"/>
            <a:r>
              <a:rPr lang="en-US" dirty="0">
                <a:solidFill>
                  <a:srgbClr val="000000"/>
                </a:solidFill>
              </a:rPr>
              <a:t>Assuming that we do not maintain </a:t>
            </a:r>
            <a:r>
              <a:rPr lang="en-US" dirty="0" err="1">
                <a:solidFill>
                  <a:srgbClr val="000000"/>
                </a:solidFill>
              </a:rPr>
              <a:t>theSize</a:t>
            </a:r>
            <a:r>
              <a:rPr lang="en-US" dirty="0">
                <a:solidFill>
                  <a:srgbClr val="000000"/>
                </a:solidFill>
              </a:rPr>
              <a:t> member variable, how do we determine the number of elements in a list using a recursive function?</a:t>
            </a:r>
          </a:p>
          <a:p>
            <a:r>
              <a:rPr lang="en-US" dirty="0" smtClean="0"/>
              <a:t>See examples/r4</a:t>
            </a:r>
          </a:p>
          <a:p>
            <a:pPr lvl="1"/>
            <a:r>
              <a:rPr lang="en-US" dirty="0"/>
              <a:t>l</a:t>
            </a:r>
            <a:r>
              <a:rPr lang="en-US" dirty="0" smtClean="0"/>
              <a:t>ist_size1.cpp (using Node pointer)</a:t>
            </a:r>
          </a:p>
          <a:p>
            <a:pPr lvl="1"/>
            <a:r>
              <a:rPr lang="en-US" dirty="0"/>
              <a:t>l</a:t>
            </a:r>
            <a:r>
              <a:rPr lang="en-US" dirty="0" smtClean="0"/>
              <a:t>ist_size2.cpp (using iterator)</a:t>
            </a:r>
          </a:p>
          <a:p>
            <a:pPr lvl="1"/>
            <a:endParaRPr lang="en-US" dirty="0"/>
          </a:p>
          <a:p>
            <a:pPr lvl="1"/>
            <a:r>
              <a:rPr lang="en-US" dirty="0" smtClean="0"/>
              <a:t>Note that in essence, they are the same</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047954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STL Algorithm find()</a:t>
            </a:r>
            <a:endParaRPr lang="en-US" dirty="0"/>
          </a:p>
        </p:txBody>
      </p:sp>
      <p:sp>
        <p:nvSpPr>
          <p:cNvPr id="3" name="Content Placeholder 2"/>
          <p:cNvSpPr>
            <a:spLocks noGrp="1"/>
          </p:cNvSpPr>
          <p:nvPr>
            <p:ph idx="1"/>
          </p:nvPr>
        </p:nvSpPr>
        <p:spPr/>
        <p:txBody>
          <a:bodyPr/>
          <a:lstStyle/>
          <a:p>
            <a:r>
              <a:rPr lang="en-US" dirty="0" smtClean="0"/>
              <a:t>Function signature</a:t>
            </a:r>
          </a:p>
          <a:p>
            <a:pPr lvl="1"/>
            <a:r>
              <a:rPr lang="en-US" sz="1600" b="1" dirty="0" err="1"/>
              <a:t>InputIterator</a:t>
            </a:r>
            <a:r>
              <a:rPr lang="en-US" sz="1600" b="1" dirty="0"/>
              <a:t> find (</a:t>
            </a:r>
            <a:r>
              <a:rPr lang="en-US" sz="1600" b="1" dirty="0" err="1"/>
              <a:t>InputIterator</a:t>
            </a:r>
            <a:r>
              <a:rPr lang="en-US" sz="1600" b="1" dirty="0"/>
              <a:t> first, </a:t>
            </a:r>
            <a:r>
              <a:rPr lang="en-US" sz="1600" b="1" dirty="0" err="1"/>
              <a:t>InputIterator</a:t>
            </a:r>
            <a:r>
              <a:rPr lang="en-US" sz="1600" b="1" dirty="0"/>
              <a:t> last, </a:t>
            </a:r>
            <a:r>
              <a:rPr lang="en-US" sz="1600" b="1" dirty="0" err="1"/>
              <a:t>const</a:t>
            </a:r>
            <a:r>
              <a:rPr lang="en-US" sz="1600" b="1" dirty="0"/>
              <a:t> T&amp; </a:t>
            </a:r>
            <a:r>
              <a:rPr lang="en-US" sz="1600" b="1" dirty="0" err="1"/>
              <a:t>val</a:t>
            </a:r>
            <a:r>
              <a:rPr lang="en-US" sz="1600" b="1" dirty="0" smtClean="0"/>
              <a:t>);</a:t>
            </a:r>
          </a:p>
          <a:p>
            <a:pPr lvl="1"/>
            <a:endParaRPr lang="en-US" dirty="0" smtClean="0"/>
          </a:p>
          <a:p>
            <a:pPr lvl="1"/>
            <a:r>
              <a:rPr lang="en-US" dirty="0" smtClean="0"/>
              <a:t>Search </a:t>
            </a:r>
            <a:r>
              <a:rPr lang="en-US" dirty="0" err="1" smtClean="0"/>
              <a:t>val</a:t>
            </a:r>
            <a:r>
              <a:rPr lang="en-US" dirty="0" smtClean="0"/>
              <a:t> in the range [first, last)</a:t>
            </a:r>
          </a:p>
          <a:p>
            <a:pPr lvl="1"/>
            <a:r>
              <a:rPr lang="en-US" dirty="0" smtClean="0"/>
              <a:t>Return iterator to first appearance of </a:t>
            </a:r>
            <a:r>
              <a:rPr lang="en-US" dirty="0" err="1" smtClean="0"/>
              <a:t>val</a:t>
            </a:r>
            <a:r>
              <a:rPr lang="en-US" dirty="0" smtClean="0"/>
              <a:t> in the range</a:t>
            </a:r>
          </a:p>
          <a:p>
            <a:pPr lvl="1"/>
            <a:r>
              <a:rPr lang="en-US" dirty="0" smtClean="0"/>
              <a:t>Return last if not found in the range</a:t>
            </a:r>
          </a:p>
          <a:p>
            <a:pPr lvl="1"/>
            <a:r>
              <a:rPr lang="en-US" dirty="0">
                <a:hlinkClick r:id="rId2"/>
              </a:rPr>
              <a:t>http://www.cplusplus.com/reference/algorithm/find</a:t>
            </a:r>
            <a:r>
              <a:rPr lang="en-US" dirty="0" smtClean="0">
                <a:hlinkClick r:id="rId2"/>
              </a:rPr>
              <a:t>/</a:t>
            </a:r>
            <a:endParaRPr lang="en-US" dirty="0" smtClean="0"/>
          </a:p>
          <a:p>
            <a:pPr lvl="1"/>
            <a:endParaRPr lang="en-US" dirty="0" smtClean="0"/>
          </a:p>
          <a:p>
            <a:endParaRPr lang="en-US" dirty="0"/>
          </a:p>
          <a:p>
            <a:r>
              <a:rPr lang="en-US" smtClean="0"/>
              <a:t>See </a:t>
            </a:r>
            <a:r>
              <a:rPr lang="en-US" smtClean="0"/>
              <a:t>examples/r4/example3.cpp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32773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STL Algorithm count()</a:t>
            </a:r>
            <a:endParaRPr lang="en-US" dirty="0"/>
          </a:p>
        </p:txBody>
      </p:sp>
      <p:sp>
        <p:nvSpPr>
          <p:cNvPr id="3" name="Content Placeholder 2"/>
          <p:cNvSpPr>
            <a:spLocks noGrp="1"/>
          </p:cNvSpPr>
          <p:nvPr>
            <p:ph idx="1"/>
          </p:nvPr>
        </p:nvSpPr>
        <p:spPr/>
        <p:txBody>
          <a:bodyPr/>
          <a:lstStyle/>
          <a:p>
            <a:r>
              <a:rPr lang="en-US" dirty="0" smtClean="0"/>
              <a:t>Function signature</a:t>
            </a:r>
          </a:p>
          <a:p>
            <a:pPr lvl="1"/>
            <a:r>
              <a:rPr lang="en-US" b="1" dirty="0"/>
              <a:t>count (</a:t>
            </a:r>
            <a:r>
              <a:rPr lang="en-US" b="1" dirty="0" err="1"/>
              <a:t>InputIterator</a:t>
            </a:r>
            <a:r>
              <a:rPr lang="en-US" b="1" dirty="0"/>
              <a:t> first, </a:t>
            </a:r>
            <a:r>
              <a:rPr lang="en-US" b="1" dirty="0" err="1"/>
              <a:t>InputIterator</a:t>
            </a:r>
            <a:r>
              <a:rPr lang="en-US" b="1" dirty="0"/>
              <a:t> last, </a:t>
            </a:r>
            <a:r>
              <a:rPr lang="en-US" b="1" dirty="0" err="1"/>
              <a:t>const</a:t>
            </a:r>
            <a:r>
              <a:rPr lang="en-US" b="1" dirty="0"/>
              <a:t> T&amp; </a:t>
            </a:r>
            <a:r>
              <a:rPr lang="en-US" b="1" dirty="0" err="1"/>
              <a:t>val</a:t>
            </a:r>
            <a:r>
              <a:rPr lang="en-US" b="1" dirty="0"/>
              <a:t>);</a:t>
            </a:r>
            <a:endParaRPr lang="en-US" b="1" dirty="0" smtClean="0"/>
          </a:p>
          <a:p>
            <a:pPr lvl="1"/>
            <a:endParaRPr lang="en-US" dirty="0" smtClean="0"/>
          </a:p>
          <a:p>
            <a:pPr lvl="1"/>
            <a:r>
              <a:rPr lang="en-US" dirty="0" smtClean="0"/>
              <a:t>Return number of times </a:t>
            </a:r>
            <a:r>
              <a:rPr lang="en-US" dirty="0" err="1" smtClean="0"/>
              <a:t>val</a:t>
            </a:r>
            <a:r>
              <a:rPr lang="en-US" dirty="0" smtClean="0"/>
              <a:t> appears in range [first, last)</a:t>
            </a:r>
          </a:p>
          <a:p>
            <a:pPr lvl="1"/>
            <a:endParaRPr lang="en-US" dirty="0"/>
          </a:p>
          <a:p>
            <a:r>
              <a:rPr lang="en-US" dirty="0" smtClean="0"/>
              <a:t>See examples/r4/example1.cpp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367552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STL Algorithm replace()</a:t>
            </a:r>
            <a:endParaRPr lang="en-US" dirty="0"/>
          </a:p>
        </p:txBody>
      </p:sp>
      <p:sp>
        <p:nvSpPr>
          <p:cNvPr id="3" name="Content Placeholder 2"/>
          <p:cNvSpPr>
            <a:spLocks noGrp="1"/>
          </p:cNvSpPr>
          <p:nvPr>
            <p:ph idx="1"/>
          </p:nvPr>
        </p:nvSpPr>
        <p:spPr/>
        <p:txBody>
          <a:bodyPr/>
          <a:lstStyle/>
          <a:p>
            <a:r>
              <a:rPr lang="en-US" dirty="0" smtClean="0"/>
              <a:t>Function signature</a:t>
            </a:r>
          </a:p>
          <a:p>
            <a:pPr lvl="1"/>
            <a:r>
              <a:rPr lang="en-US" sz="1800" b="1" dirty="0"/>
              <a:t>void replace (</a:t>
            </a:r>
            <a:r>
              <a:rPr lang="en-US" sz="1800" b="1" dirty="0" err="1"/>
              <a:t>ForwardIterator</a:t>
            </a:r>
            <a:r>
              <a:rPr lang="en-US" sz="1800" b="1" dirty="0"/>
              <a:t> first, </a:t>
            </a:r>
            <a:r>
              <a:rPr lang="en-US" sz="1800" b="1" dirty="0" err="1"/>
              <a:t>ForwardIterator</a:t>
            </a:r>
            <a:r>
              <a:rPr lang="en-US" sz="1800" b="1" dirty="0"/>
              <a:t> last, </a:t>
            </a:r>
            <a:r>
              <a:rPr lang="en-US" sz="1800" b="1" dirty="0" err="1"/>
              <a:t>const</a:t>
            </a:r>
            <a:r>
              <a:rPr lang="en-US" sz="1800" b="1" dirty="0"/>
              <a:t> T&amp; </a:t>
            </a:r>
            <a:r>
              <a:rPr lang="en-US" sz="1800" b="1" dirty="0" err="1"/>
              <a:t>old_value</a:t>
            </a:r>
            <a:r>
              <a:rPr lang="en-US" sz="1800" b="1" dirty="0"/>
              <a:t>, </a:t>
            </a:r>
            <a:r>
              <a:rPr lang="en-US" sz="1800" b="1" dirty="0" err="1"/>
              <a:t>const</a:t>
            </a:r>
            <a:r>
              <a:rPr lang="en-US" sz="1800" b="1" dirty="0"/>
              <a:t> T&amp; </a:t>
            </a:r>
            <a:r>
              <a:rPr lang="en-US" sz="1800" b="1" dirty="0" err="1"/>
              <a:t>new_value</a:t>
            </a:r>
            <a:r>
              <a:rPr lang="en-US" sz="1800" b="1" dirty="0"/>
              <a:t>);</a:t>
            </a:r>
            <a:endParaRPr lang="en-US" sz="1800" b="1" dirty="0" smtClean="0"/>
          </a:p>
          <a:p>
            <a:pPr lvl="1"/>
            <a:endParaRPr lang="en-US" dirty="0" smtClean="0"/>
          </a:p>
          <a:p>
            <a:pPr lvl="1"/>
            <a:r>
              <a:rPr lang="en-US" dirty="0" smtClean="0"/>
              <a:t>Replace “</a:t>
            </a:r>
            <a:r>
              <a:rPr lang="en-US" dirty="0" err="1" smtClean="0"/>
              <a:t>old_value</a:t>
            </a:r>
            <a:r>
              <a:rPr lang="en-US" dirty="0" smtClean="0"/>
              <a:t>” by “</a:t>
            </a:r>
            <a:r>
              <a:rPr lang="en-US" dirty="0" err="1" smtClean="0"/>
              <a:t>new_value</a:t>
            </a:r>
            <a:r>
              <a:rPr lang="en-US" dirty="0" smtClean="0"/>
              <a:t>” in the range [first, last)</a:t>
            </a:r>
          </a:p>
          <a:p>
            <a:pPr lvl="1"/>
            <a:endParaRPr lang="en-US" dirty="0"/>
          </a:p>
          <a:p>
            <a:r>
              <a:rPr lang="en-US" dirty="0" smtClean="0"/>
              <a:t>See examples/r4/example2.cpp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421874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STL Array Container</a:t>
            </a:r>
            <a:endParaRPr lang="en-US" dirty="0"/>
          </a:p>
        </p:txBody>
      </p:sp>
      <p:sp>
        <p:nvSpPr>
          <p:cNvPr id="3" name="Content Placeholder 2"/>
          <p:cNvSpPr>
            <a:spLocks noGrp="1"/>
          </p:cNvSpPr>
          <p:nvPr>
            <p:ph idx="1"/>
          </p:nvPr>
        </p:nvSpPr>
        <p:spPr/>
        <p:txBody>
          <a:bodyPr/>
          <a:lstStyle/>
          <a:p>
            <a:r>
              <a:rPr lang="en-US" dirty="0" smtClean="0"/>
              <a:t>New in C++11</a:t>
            </a:r>
          </a:p>
          <a:p>
            <a:r>
              <a:rPr lang="en-US" dirty="0" smtClean="0"/>
              <a:t>Similar to array in C/C++ in that Array has fixed size memory </a:t>
            </a:r>
          </a:p>
          <a:p>
            <a:pPr lvl="1"/>
            <a:r>
              <a:rPr lang="en-US" dirty="0" smtClean="0"/>
              <a:t>Will not grow or shrink like other containers such as Vector</a:t>
            </a:r>
          </a:p>
          <a:p>
            <a:r>
              <a:rPr lang="en-US" dirty="0" smtClean="0"/>
              <a:t>Support similar interfaces as other containers</a:t>
            </a:r>
          </a:p>
          <a:p>
            <a:pPr lvl="1"/>
            <a:r>
              <a:rPr lang="en-US" dirty="0" smtClean="0"/>
              <a:t>But with notable difference (see next slide)</a:t>
            </a:r>
          </a:p>
          <a:p>
            <a:r>
              <a:rPr lang="en-US" dirty="0" smtClean="0"/>
              <a:t>Likely more efficient than Vector</a:t>
            </a:r>
          </a:p>
          <a:p>
            <a:pPr lvl="1"/>
            <a:r>
              <a:rPr lang="en-US" dirty="0" smtClean="0"/>
              <a:t>Use vector if you need to grow or shrink container</a:t>
            </a:r>
          </a:p>
          <a:p>
            <a:pPr lvl="1"/>
            <a:r>
              <a:rPr lang="en-US" dirty="0" smtClean="0"/>
              <a:t>Use vector if you are not sure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30063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STL Array Container</a:t>
            </a:r>
            <a:endParaRPr lang="en-US" dirty="0"/>
          </a:p>
        </p:txBody>
      </p:sp>
      <p:sp>
        <p:nvSpPr>
          <p:cNvPr id="3" name="Content Placeholder 2"/>
          <p:cNvSpPr>
            <a:spLocks noGrp="1"/>
          </p:cNvSpPr>
          <p:nvPr>
            <p:ph idx="1"/>
          </p:nvPr>
        </p:nvSpPr>
        <p:spPr/>
        <p:txBody>
          <a:bodyPr/>
          <a:lstStyle/>
          <a:p>
            <a:r>
              <a:rPr lang="en-US" dirty="0" smtClean="0"/>
              <a:t>Header file &lt;array&gt;</a:t>
            </a:r>
          </a:p>
          <a:p>
            <a:pPr lvl="1"/>
            <a:r>
              <a:rPr lang="en-US" dirty="0"/>
              <a:t>template &lt; class T, </a:t>
            </a:r>
            <a:r>
              <a:rPr lang="en-US" dirty="0" err="1"/>
              <a:t>size_t</a:t>
            </a:r>
            <a:r>
              <a:rPr lang="en-US" dirty="0"/>
              <a:t> N &gt; class array;</a:t>
            </a:r>
          </a:p>
          <a:p>
            <a:r>
              <a:rPr lang="en-US" dirty="0" smtClean="0"/>
              <a:t>Important member functions</a:t>
            </a:r>
          </a:p>
          <a:p>
            <a:pPr lvl="1"/>
            <a:r>
              <a:rPr lang="en-US" dirty="0"/>
              <a:t>b</a:t>
            </a:r>
            <a:r>
              <a:rPr lang="en-US" dirty="0" smtClean="0"/>
              <a:t>egin(), end(), for iterator support</a:t>
            </a:r>
          </a:p>
          <a:p>
            <a:pPr lvl="1"/>
            <a:r>
              <a:rPr lang="en-US" dirty="0"/>
              <a:t>s</a:t>
            </a:r>
            <a:r>
              <a:rPr lang="en-US" dirty="0" smtClean="0"/>
              <a:t>ize(), </a:t>
            </a:r>
            <a:r>
              <a:rPr lang="en-US" dirty="0" err="1" smtClean="0"/>
              <a:t>max_size</a:t>
            </a:r>
            <a:r>
              <a:rPr lang="en-US" dirty="0" smtClean="0"/>
              <a:t>(), size of array</a:t>
            </a:r>
          </a:p>
          <a:p>
            <a:pPr lvl="1"/>
            <a:r>
              <a:rPr lang="en-US" dirty="0"/>
              <a:t>e</a:t>
            </a:r>
            <a:r>
              <a:rPr lang="en-US" dirty="0" smtClean="0"/>
              <a:t>mpty(), test if size of array is zero</a:t>
            </a:r>
          </a:p>
          <a:p>
            <a:pPr lvl="1"/>
            <a:r>
              <a:rPr lang="en-US" dirty="0" smtClean="0"/>
              <a:t>Index operator[], at(), access element at specified position</a:t>
            </a:r>
          </a:p>
          <a:p>
            <a:pPr lvl="1"/>
            <a:r>
              <a:rPr lang="en-US" dirty="0"/>
              <a:t>f</a:t>
            </a:r>
            <a:r>
              <a:rPr lang="en-US" dirty="0" smtClean="0"/>
              <a:t>ront(), back(), refer to first and last element, respectively</a:t>
            </a:r>
          </a:p>
          <a:p>
            <a:pPr lvl="1"/>
            <a:r>
              <a:rPr lang="en-US" dirty="0"/>
              <a:t>d</a:t>
            </a:r>
            <a:r>
              <a:rPr lang="en-US" dirty="0" smtClean="0"/>
              <a:t>ata(), return a pointer to internal data (C/C++ pointer)</a:t>
            </a:r>
          </a:p>
          <a:p>
            <a:pPr lvl="1"/>
            <a:r>
              <a:rPr lang="en-US" dirty="0"/>
              <a:t>f</a:t>
            </a:r>
            <a:r>
              <a:rPr lang="en-US" dirty="0" smtClean="0"/>
              <a:t>ill(), set all elements in array to the specified value</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726184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STL Array Container</a:t>
            </a:r>
            <a:endParaRPr lang="en-US" dirty="0"/>
          </a:p>
        </p:txBody>
      </p:sp>
      <p:sp>
        <p:nvSpPr>
          <p:cNvPr id="3" name="Content Placeholder 2"/>
          <p:cNvSpPr>
            <a:spLocks noGrp="1"/>
          </p:cNvSpPr>
          <p:nvPr>
            <p:ph idx="1"/>
          </p:nvPr>
        </p:nvSpPr>
        <p:spPr/>
        <p:txBody>
          <a:bodyPr/>
          <a:lstStyle/>
          <a:p>
            <a:r>
              <a:rPr lang="en-US" dirty="0" smtClean="0"/>
              <a:t>See </a:t>
            </a:r>
            <a:r>
              <a:rPr lang="en-US" dirty="0" smtClean="0"/>
              <a:t>r4/array_sort.cpp</a:t>
            </a:r>
            <a:endParaRPr lang="en-US" dirty="0" smtClean="0"/>
          </a:p>
          <a:p>
            <a:pPr lvl="1"/>
            <a:r>
              <a:rPr lang="en-US" dirty="0" smtClean="0"/>
              <a:t>To compile: make </a:t>
            </a:r>
            <a:r>
              <a:rPr lang="en-US" dirty="0" err="1" smtClean="0"/>
              <a:t>array_sort.x</a:t>
            </a:r>
            <a:endParaRPr lang="en-US" dirty="0" smtClean="0"/>
          </a:p>
          <a:p>
            <a:pPr lvl="1"/>
            <a:r>
              <a:rPr lang="en-US" dirty="0" smtClean="0"/>
              <a:t>Copy is an STL algorithm in &lt;algorithm&gt;</a:t>
            </a:r>
          </a:p>
          <a:p>
            <a:pPr lvl="1"/>
            <a:r>
              <a:rPr lang="en-US" dirty="0" smtClean="0"/>
              <a:t>http://www.cplusplus.com/reference/algorithm/copy/</a:t>
            </a:r>
          </a:p>
          <a:p>
            <a:pPr lvl="1"/>
            <a:endParaRPr lang="en-US" dirty="0" smtClean="0"/>
          </a:p>
          <a:p>
            <a:pPr lvl="1"/>
            <a:r>
              <a:rPr lang="en-US" dirty="0" smtClean="0"/>
              <a:t>Similarly, sort is an STL algorithm</a:t>
            </a:r>
          </a:p>
          <a:p>
            <a:pPr lvl="1"/>
            <a:r>
              <a:rPr lang="en-US" dirty="0">
                <a:hlinkClick r:id="rId2"/>
              </a:rPr>
              <a:t>http://www.cplusplus.com/reference/algorithm/sort</a:t>
            </a:r>
            <a:r>
              <a:rPr lang="en-US" dirty="0" smtClean="0">
                <a:hlinkClick r:id="rId2"/>
              </a:rPr>
              <a:t>/</a:t>
            </a:r>
            <a:endParaRPr lang="en-US" dirty="0" smtClean="0"/>
          </a:p>
          <a:p>
            <a:pPr lvl="1"/>
            <a:endParaRPr lang="en-US" dirty="0"/>
          </a:p>
          <a:p>
            <a:pPr lvl="1"/>
            <a:r>
              <a:rPr lang="en-US" dirty="0" smtClean="0"/>
              <a:t>Note also the behavior of size(), </a:t>
            </a:r>
            <a:r>
              <a:rPr lang="en-US" dirty="0" err="1" smtClean="0"/>
              <a:t>max_size</a:t>
            </a:r>
            <a:r>
              <a:rPr lang="en-US" dirty="0" smtClean="0"/>
              <a:t>(), and fill()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45342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STL List Container</a:t>
            </a:r>
            <a:endParaRPr lang="en-US" dirty="0"/>
          </a:p>
        </p:txBody>
      </p:sp>
      <p:sp>
        <p:nvSpPr>
          <p:cNvPr id="3" name="Content Placeholder 2"/>
          <p:cNvSpPr>
            <a:spLocks noGrp="1"/>
          </p:cNvSpPr>
          <p:nvPr>
            <p:ph idx="1"/>
          </p:nvPr>
        </p:nvSpPr>
        <p:spPr/>
        <p:txBody>
          <a:bodyPr/>
          <a:lstStyle/>
          <a:p>
            <a:r>
              <a:rPr lang="en-US" dirty="0" smtClean="0"/>
              <a:t>C++ STL list container</a:t>
            </a:r>
          </a:p>
          <a:p>
            <a:endParaRPr lang="en-US" dirty="0" smtClean="0"/>
          </a:p>
          <a:p>
            <a:r>
              <a:rPr lang="en-US" dirty="0" smtClean="0"/>
              <a:t>Examples</a:t>
            </a:r>
          </a:p>
          <a:p>
            <a:pPr lvl="1"/>
            <a:r>
              <a:rPr lang="en-US" dirty="0" smtClean="0"/>
              <a:t>Word puzzle using C++/STL list container</a:t>
            </a:r>
          </a:p>
          <a:p>
            <a:pPr lvl="2"/>
            <a:r>
              <a:rPr lang="en-US" sz="2000" dirty="0" smtClean="0"/>
              <a:t>STL list is used to maintain the word dictionary</a:t>
            </a:r>
          </a:p>
          <a:p>
            <a:pPr lvl="1"/>
            <a:r>
              <a:rPr lang="en-US" dirty="0" smtClean="0"/>
              <a:t>Maximum subsequence program</a:t>
            </a:r>
          </a:p>
          <a:p>
            <a:pPr lvl="1">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 STL list container interface</a:t>
            </a:r>
            <a:endParaRPr lang="en-US" dirty="0"/>
          </a:p>
        </p:txBody>
      </p:sp>
      <p:sp>
        <p:nvSpPr>
          <p:cNvPr id="3" name="Content Placeholder 2"/>
          <p:cNvSpPr>
            <a:spLocks noGrp="1"/>
          </p:cNvSpPr>
          <p:nvPr>
            <p:ph idx="1"/>
          </p:nvPr>
        </p:nvSpPr>
        <p:spPr/>
        <p:txBody>
          <a:bodyPr/>
          <a:lstStyle/>
          <a:p>
            <a:r>
              <a:rPr lang="en-US" sz="2000" dirty="0" smtClean="0"/>
              <a:t>size()</a:t>
            </a:r>
          </a:p>
          <a:p>
            <a:r>
              <a:rPr lang="en-US" sz="2000" dirty="0" smtClean="0"/>
              <a:t>empty()</a:t>
            </a:r>
          </a:p>
          <a:p>
            <a:r>
              <a:rPr lang="en-US" sz="2000" dirty="0" smtClean="0"/>
              <a:t>clear()</a:t>
            </a:r>
          </a:p>
          <a:p>
            <a:r>
              <a:rPr lang="en-US" sz="2000" dirty="0" smtClean="0"/>
              <a:t>front()/back()</a:t>
            </a:r>
          </a:p>
          <a:p>
            <a:r>
              <a:rPr lang="en-US" sz="2000" dirty="0" err="1" smtClean="0"/>
              <a:t>push_back</a:t>
            </a:r>
            <a:r>
              <a:rPr lang="en-US" sz="2000" dirty="0" smtClean="0"/>
              <a:t>()/</a:t>
            </a:r>
            <a:r>
              <a:rPr lang="en-US" sz="2000" dirty="0" err="1" smtClean="0"/>
              <a:t>push_front</a:t>
            </a:r>
            <a:r>
              <a:rPr lang="en-US" sz="2000" dirty="0" smtClean="0"/>
              <a:t>()</a:t>
            </a:r>
          </a:p>
          <a:p>
            <a:r>
              <a:rPr lang="en-US" sz="2000" dirty="0" err="1" smtClean="0"/>
              <a:t>pop_back</a:t>
            </a:r>
            <a:r>
              <a:rPr lang="en-US" sz="2000" dirty="0" smtClean="0"/>
              <a:t>()/</a:t>
            </a:r>
            <a:r>
              <a:rPr lang="en-US" sz="2000" dirty="0" err="1" smtClean="0"/>
              <a:t>pop_front</a:t>
            </a:r>
            <a:r>
              <a:rPr lang="en-US" sz="2000" dirty="0" smtClean="0"/>
              <a:t>()</a:t>
            </a:r>
          </a:p>
          <a:p>
            <a:r>
              <a:rPr lang="en-US" sz="2000" dirty="0" smtClean="0"/>
              <a:t>insert(</a:t>
            </a:r>
            <a:r>
              <a:rPr lang="en-US" sz="2000" dirty="0" err="1" smtClean="0"/>
              <a:t>i</a:t>
            </a:r>
            <a:r>
              <a:rPr lang="en-US" sz="2000" dirty="0" smtClean="0"/>
              <a:t>, x)</a:t>
            </a:r>
          </a:p>
          <a:p>
            <a:r>
              <a:rPr lang="en-US" sz="2000" dirty="0" smtClean="0"/>
              <a:t>erase(</a:t>
            </a:r>
            <a:r>
              <a:rPr lang="en-US" sz="2000" dirty="0" err="1" smtClean="0"/>
              <a:t>i</a:t>
            </a:r>
            <a:r>
              <a:rPr lang="en-US" sz="2000" dirty="0" smtClean="0"/>
              <a:t>), erase(start, end)</a:t>
            </a:r>
          </a:p>
          <a:p>
            <a:r>
              <a:rPr lang="en-US" sz="2000" dirty="0" smtClean="0"/>
              <a:t>begin()/end()</a:t>
            </a:r>
          </a:p>
          <a:p>
            <a:r>
              <a:rPr lang="en-US" sz="2000" dirty="0" smtClean="0"/>
              <a:t>remove()</a:t>
            </a:r>
          </a:p>
          <a:p>
            <a:endParaRPr lang="en-US" sz="2000" dirty="0" smtClean="0"/>
          </a:p>
          <a:p>
            <a:r>
              <a:rPr lang="en-US" sz="2000" dirty="0" smtClean="0"/>
              <a:t>List&lt;T&gt;::</a:t>
            </a:r>
            <a:r>
              <a:rPr lang="en-US" sz="2000" dirty="0" err="1" smtClean="0"/>
              <a:t>iterator</a:t>
            </a:r>
            <a:r>
              <a:rPr lang="en-US" sz="2000" dirty="0" smtClean="0"/>
              <a:t>/List&lt;T&gt;::</a:t>
            </a:r>
            <a:r>
              <a:rPr lang="en-US" sz="2000" dirty="0" err="1" smtClean="0"/>
              <a:t>const_iterator</a:t>
            </a:r>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 list member functions</a:t>
            </a:r>
            <a:endParaRPr lang="en-US" dirty="0"/>
          </a:p>
        </p:txBody>
      </p:sp>
      <p:sp>
        <p:nvSpPr>
          <p:cNvPr id="3" name="Content Placeholder 2"/>
          <p:cNvSpPr>
            <a:spLocks noGrp="1"/>
          </p:cNvSpPr>
          <p:nvPr>
            <p:ph idx="1"/>
          </p:nvPr>
        </p:nvSpPr>
        <p:spPr/>
        <p:txBody>
          <a:bodyPr/>
          <a:lstStyle/>
          <a:p>
            <a:r>
              <a:rPr lang="en-US" dirty="0"/>
              <a:t>r</a:t>
            </a:r>
            <a:r>
              <a:rPr lang="en-US" dirty="0" smtClean="0"/>
              <a:t>everse(): reverse elements in list</a:t>
            </a:r>
          </a:p>
          <a:p>
            <a:r>
              <a:rPr lang="en-US" dirty="0"/>
              <a:t>s</a:t>
            </a:r>
            <a:r>
              <a:rPr lang="en-US" dirty="0" smtClean="0"/>
              <a:t>ort(): sort elements in list</a:t>
            </a:r>
          </a:p>
          <a:p>
            <a:pPr lvl="1"/>
            <a:r>
              <a:rPr lang="en-US" dirty="0" smtClean="0"/>
              <a:t>Stable sort (relative order of equal elements are respected)</a:t>
            </a:r>
          </a:p>
          <a:p>
            <a:r>
              <a:rPr lang="en-US" dirty="0" smtClean="0"/>
              <a:t>unique(): remove duplicate elements</a:t>
            </a:r>
          </a:p>
          <a:p>
            <a:endParaRPr lang="en-US" dirty="0"/>
          </a:p>
          <a:p>
            <a:r>
              <a:rPr lang="en-US" dirty="0" smtClean="0"/>
              <a:t>Example: delete duplicate elements</a:t>
            </a:r>
          </a:p>
          <a:p>
            <a:pPr lvl="1"/>
            <a:r>
              <a:rPr lang="en-US" dirty="0"/>
              <a:t>r</a:t>
            </a:r>
            <a:r>
              <a:rPr lang="en-US" dirty="0" smtClean="0"/>
              <a:t>emove_duplicate.cpp</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21265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Puzzle</a:t>
            </a:r>
            <a:endParaRPr lang="en-US" dirty="0"/>
          </a:p>
        </p:txBody>
      </p:sp>
      <p:sp>
        <p:nvSpPr>
          <p:cNvPr id="3" name="Content Placeholder 2"/>
          <p:cNvSpPr>
            <a:spLocks noGrp="1"/>
          </p:cNvSpPr>
          <p:nvPr>
            <p:ph idx="1"/>
          </p:nvPr>
        </p:nvSpPr>
        <p:spPr>
          <a:xfrm>
            <a:off x="457200" y="1371600"/>
            <a:ext cx="8001000" cy="4724400"/>
          </a:xfrm>
        </p:spPr>
        <p:txBody>
          <a:bodyPr/>
          <a:lstStyle/>
          <a:p>
            <a:r>
              <a:rPr lang="en-US" sz="2000" dirty="0" smtClean="0"/>
              <a:t>Word puzzle program has been re-written to use C++ STL </a:t>
            </a:r>
            <a:r>
              <a:rPr lang="en-US" sz="2000" dirty="0" smtClean="0">
                <a:solidFill>
                  <a:schemeClr val="accent2"/>
                </a:solidFill>
              </a:rPr>
              <a:t>list</a:t>
            </a:r>
            <a:r>
              <a:rPr lang="en-US" sz="2000" dirty="0" smtClean="0"/>
              <a:t> container to maintain the word list</a:t>
            </a:r>
          </a:p>
          <a:p>
            <a:r>
              <a:rPr lang="en-US" sz="2000" dirty="0" smtClean="0"/>
              <a:t>All other parts are the same as the first implementation using STL vector</a:t>
            </a:r>
          </a:p>
          <a:p>
            <a:r>
              <a:rPr lang="en-US" sz="2000" dirty="0" smtClean="0"/>
              <a:t>See examples/r4</a:t>
            </a:r>
          </a:p>
          <a:p>
            <a:pPr lvl="1"/>
            <a:r>
              <a:rPr lang="en-US" sz="1600" dirty="0" err="1" smtClean="0"/>
              <a:t>word_puzzle_list.h</a:t>
            </a:r>
            <a:endParaRPr lang="en-US" sz="1600" dirty="0" smtClean="0"/>
          </a:p>
          <a:p>
            <a:pPr lvl="1"/>
            <a:r>
              <a:rPr lang="en-US" sz="1600" dirty="0" smtClean="0"/>
              <a:t>word_puzzle_list.cpp</a:t>
            </a:r>
          </a:p>
          <a:p>
            <a:pPr lvl="1"/>
            <a:r>
              <a:rPr lang="en-US" sz="1600" dirty="0" smtClean="0"/>
              <a:t>rotation.cpp</a:t>
            </a:r>
          </a:p>
          <a:p>
            <a:pPr lvl="1"/>
            <a:r>
              <a:rPr lang="en-US" sz="1600" dirty="0" err="1" smtClean="0"/>
              <a:t>Makefile</a:t>
            </a:r>
            <a:endParaRPr lang="en-US" sz="1600" dirty="0" smtClean="0"/>
          </a:p>
          <a:p>
            <a:pPr lvl="1"/>
            <a:r>
              <a:rPr lang="en-US" sz="1600" dirty="0" smtClean="0"/>
              <a:t>words.txt        // word dictionary</a:t>
            </a:r>
          </a:p>
          <a:p>
            <a:pPr lvl="1"/>
            <a:r>
              <a:rPr lang="en-US" sz="1600" dirty="0" smtClean="0"/>
              <a:t>puzzle1.txt     // a puzzle</a:t>
            </a:r>
          </a:p>
          <a:p>
            <a:endParaRPr lang="en-US" sz="2000" dirty="0" smtClean="0"/>
          </a:p>
          <a:p>
            <a:r>
              <a:rPr lang="en-US" sz="2000" dirty="0" smtClean="0"/>
              <a:t>Review the code</a:t>
            </a:r>
          </a:p>
          <a:p>
            <a:r>
              <a:rPr lang="en-US" sz="2000" dirty="0" smtClean="0"/>
              <a:t>A demo of running the program</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MSS: Maximum </a:t>
            </a:r>
            <a:r>
              <a:rPr lang="en-US" dirty="0" err="1" smtClean="0"/>
              <a:t>SubSequence</a:t>
            </a:r>
            <a:r>
              <a:rPr lang="en-US" dirty="0" smtClean="0"/>
              <a:t> Problem</a:t>
            </a:r>
            <a:endParaRPr lang="en-US" dirty="0"/>
          </a:p>
        </p:txBody>
      </p:sp>
      <p:sp>
        <p:nvSpPr>
          <p:cNvPr id="3" name="Content Placeholder 2"/>
          <p:cNvSpPr>
            <a:spLocks noGrp="1"/>
          </p:cNvSpPr>
          <p:nvPr>
            <p:ph idx="1"/>
          </p:nvPr>
        </p:nvSpPr>
        <p:spPr/>
        <p:txBody>
          <a:bodyPr/>
          <a:lstStyle/>
          <a:p>
            <a:r>
              <a:rPr lang="en-US" dirty="0" smtClean="0"/>
              <a:t>Computing maximum subsequence as given in the </a:t>
            </a:r>
            <a:r>
              <a:rPr lang="en-US" dirty="0" smtClean="0"/>
              <a:t>textbook</a:t>
            </a:r>
          </a:p>
          <a:p>
            <a:pPr lvl="1"/>
            <a:r>
              <a:rPr lang="en-US" dirty="0" smtClean="0"/>
              <a:t>Read Section 2.3 and 2.4.3 of the textbook</a:t>
            </a:r>
            <a:endParaRPr lang="en-US" dirty="0" smtClean="0"/>
          </a:p>
          <a:p>
            <a:r>
              <a:rPr lang="en-US" dirty="0" smtClean="0"/>
              <a:t>See examples/r4</a:t>
            </a:r>
          </a:p>
          <a:p>
            <a:pPr lvl="1"/>
            <a:r>
              <a:rPr lang="en-US" dirty="0" smtClean="0"/>
              <a:t>Mss_problem.txt // problem description</a:t>
            </a:r>
          </a:p>
          <a:p>
            <a:pPr lvl="1"/>
            <a:r>
              <a:rPr lang="en-US" dirty="0" smtClean="0"/>
              <a:t>Mss.cpp // source code</a:t>
            </a:r>
          </a:p>
          <a:p>
            <a:pPr lvl="1"/>
            <a:r>
              <a:rPr lang="en-US" dirty="0" smtClean="0"/>
              <a:t>Mss.input1</a:t>
            </a:r>
          </a:p>
          <a:p>
            <a:pPr lvl="1"/>
            <a:r>
              <a:rPr lang="en-US" dirty="0" smtClean="0"/>
              <a:t>Mss.output1</a:t>
            </a:r>
          </a:p>
          <a:p>
            <a:pPr lvl="1"/>
            <a:r>
              <a:rPr lang="en-US" dirty="0" smtClean="0"/>
              <a:t>To compile: make </a:t>
            </a:r>
            <a:r>
              <a:rPr lang="en-US" dirty="0" err="1" smtClean="0"/>
              <a:t>mss.x</a:t>
            </a:r>
            <a:endParaRPr lang="en-US" dirty="0" smtClean="0"/>
          </a:p>
          <a:p>
            <a:pPr lvl="1"/>
            <a:endParaRPr lang="en-US" dirty="0" smtClean="0"/>
          </a:p>
          <a:p>
            <a:r>
              <a:rPr lang="en-US" dirty="0" smtClean="0"/>
              <a:t>Review the code</a:t>
            </a:r>
          </a:p>
          <a:p>
            <a:r>
              <a:rPr lang="en-US" dirty="0" smtClean="0"/>
              <a:t>A demo of running the 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ch1_cpp</Template>
  <TotalTime>276</TotalTime>
  <Words>691</Words>
  <Application>Microsoft Office PowerPoint</Application>
  <PresentationFormat>On-screen Show (4:3)</PresentationFormat>
  <Paragraphs>135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class_simple</vt:lpstr>
      <vt:lpstr>C++ STL Containers</vt:lpstr>
      <vt:lpstr>C++ STL Array Container</vt:lpstr>
      <vt:lpstr>STL Array Container</vt:lpstr>
      <vt:lpstr>STL Array Container</vt:lpstr>
      <vt:lpstr>C++ STL List Container</vt:lpstr>
      <vt:lpstr>Important C++ STL list container interface</vt:lpstr>
      <vt:lpstr>Import list member functions</vt:lpstr>
      <vt:lpstr>Word Puzzle</vt:lpstr>
      <vt:lpstr>MSS: Maximum SubSequence Problem</vt:lpstr>
      <vt:lpstr>size() of List: Recursive Implementation</vt:lpstr>
      <vt:lpstr>STL Algorithm find()</vt:lpstr>
      <vt:lpstr>STL Algorithm count()</vt:lpstr>
      <vt:lpstr>STL Algorithm replace()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of Recitation 3</dc:title>
  <dc:creator/>
  <cp:lastModifiedBy>Zhenhai Duan</cp:lastModifiedBy>
  <cp:revision>34</cp:revision>
  <dcterms:created xsi:type="dcterms:W3CDTF">2006-08-16T00:00:00Z</dcterms:created>
  <dcterms:modified xsi:type="dcterms:W3CDTF">2018-09-27T15:38:48Z</dcterms:modified>
</cp:coreProperties>
</file>