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5"/>
  </p:notesMasterIdLst>
  <p:sldIdLst>
    <p:sldId id="269" r:id="rId3"/>
    <p:sldId id="271" r:id="rId4"/>
    <p:sldId id="272" r:id="rId5"/>
    <p:sldId id="273" r:id="rId6"/>
    <p:sldId id="274" r:id="rId7"/>
    <p:sldId id="277" r:id="rId8"/>
    <p:sldId id="275" r:id="rId9"/>
    <p:sldId id="278" r:id="rId10"/>
    <p:sldId id="279" r:id="rId11"/>
    <p:sldId id="280" r:id="rId12"/>
    <p:sldId id="283" r:id="rId13"/>
    <p:sldId id="281" r:id="rId14"/>
    <p:sldId id="282" r:id="rId15"/>
    <p:sldId id="284" r:id="rId16"/>
    <p:sldId id="285" r:id="rId17"/>
    <p:sldId id="286" r:id="rId18"/>
    <p:sldId id="288" r:id="rId19"/>
    <p:sldId id="289" r:id="rId20"/>
    <p:sldId id="290" r:id="rId21"/>
    <p:sldId id="292" r:id="rId22"/>
    <p:sldId id="293" r:id="rId23"/>
    <p:sldId id="29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EAF3A-15AA-4D23-85A9-504649EEDE30}" v="1" dt="2019-10-07T20:29:38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25" d="100"/>
          <a:sy n="125" d="100"/>
        </p:scale>
        <p:origin x="1536" y="7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3C4EAF3A-15AA-4D23-85A9-504649EEDE30}"/>
    <pc:docChg chg="modSld modMainMaster">
      <pc:chgData name="Md. Mainuddin" userId="531e089c6c99dc92" providerId="LiveId" clId="{3C4EAF3A-15AA-4D23-85A9-504649EEDE30}" dt="2019-10-07T20:29:38.469" v="6"/>
      <pc:docMkLst>
        <pc:docMk/>
      </pc:docMkLst>
      <pc:sldChg chg="modSp">
        <pc:chgData name="Md. Mainuddin" userId="531e089c6c99dc92" providerId="LiveId" clId="{3C4EAF3A-15AA-4D23-85A9-504649EEDE30}" dt="2019-10-07T20:29:38.469" v="6"/>
        <pc:sldMkLst>
          <pc:docMk/>
          <pc:sldMk cId="2302340412" sldId="26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302340412" sldId="269"/>
            <ac:spMk id="6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2302340412" sldId="269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918263219" sldId="27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918263219" sldId="27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918263219" sldId="271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410524596" sldId="27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410524596" sldId="272"/>
            <ac:spMk id="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410524596" sldId="272"/>
            <ac:spMk id="6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410524596" sldId="272"/>
            <ac:spMk id="64" creationId="{00000000-0000-0000-0000-000000000000}"/>
          </ac:spMkLst>
        </pc:spChg>
        <pc:picChg chg="mod">
          <ac:chgData name="Md. Mainuddin" userId="531e089c6c99dc92" providerId="LiveId" clId="{3C4EAF3A-15AA-4D23-85A9-504649EEDE30}" dt="2019-10-07T20:29:38.469" v="6"/>
          <ac:picMkLst>
            <pc:docMk/>
            <pc:sldMk cId="1410524596" sldId="272"/>
            <ac:picMk id="4" creationId="{00000000-0000-0000-0000-000000000000}"/>
          </ac:picMkLst>
        </pc:pic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704185641" sldId="27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704185641" sldId="273"/>
            <ac:spMk id="69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704185641" sldId="273"/>
            <ac:spMk id="7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079307232" sldId="27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2079307232" sldId="274"/>
            <ac:spMk id="7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708452739" sldId="275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708452739" sldId="275"/>
            <ac:spMk id="8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474440" sldId="277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474440" sldId="277"/>
            <ac:spMk id="9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405251167" sldId="27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1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405251167" sldId="278"/>
            <ac:spMk id="11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9108425" sldId="27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9108425" sldId="279"/>
            <ac:spMk id="118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602559797" sldId="280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602559797" sldId="280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920827867" sldId="28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920827867" sldId="281"/>
            <ac:spMk id="129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920827867" sldId="281"/>
            <ac:spMk id="130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094483873" sldId="28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094483873" sldId="282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094483873" sldId="282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4126843049" sldId="28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4126843049" sldId="283"/>
            <ac:spMk id="124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848705748" sldId="284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48705748" sldId="284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48705748" sldId="284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543255115" sldId="285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543255115" sldId="285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2524797852" sldId="286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2524797852" sldId="286"/>
            <ac:spMk id="2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687556178" sldId="288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5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687556178" sldId="288"/>
            <ac:spMk id="136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4184380976" sldId="289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4184380976" sldId="289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463186358" sldId="290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463186358" sldId="290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3463186358" sldId="290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881048004" sldId="291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2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3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k cId="1881048004" sldId="291"/>
            <ac:spMk id="5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3814545315" sldId="292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3814545315" sldId="292"/>
            <ac:spMk id="3" creationId="{00000000-0000-0000-0000-000000000000}"/>
          </ac:spMkLst>
        </pc:spChg>
      </pc:sldChg>
      <pc:sldChg chg="modSp">
        <pc:chgData name="Md. Mainuddin" userId="531e089c6c99dc92" providerId="LiveId" clId="{3C4EAF3A-15AA-4D23-85A9-504649EEDE30}" dt="2019-10-07T20:29:38.469" v="6"/>
        <pc:sldMkLst>
          <pc:docMk/>
          <pc:sldMk cId="1964668425" sldId="293"/>
        </pc:sldMkLst>
        <pc:spChg chg="mod">
          <ac:chgData name="Md. Mainuddin" userId="531e089c6c99dc92" providerId="LiveId" clId="{3C4EAF3A-15AA-4D23-85A9-504649EEDE30}" dt="2019-10-07T20:29:38.469" v="6"/>
          <ac:spMkLst>
            <pc:docMk/>
            <pc:sldMk cId="1964668425" sldId="293"/>
            <ac:spMk id="3" creationId="{00000000-0000-0000-0000-000000000000}"/>
          </ac:spMkLst>
        </pc:spChg>
      </pc:sld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2826293626" sldId="2147483660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2826293626" sldId="2147483660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2826293626" sldId="2147483660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997347536" sldId="214748366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997347536" sldId="2147483662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734156848" sldId="2147483663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734156848" sldId="2147483663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02259411" sldId="214748366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02259411" sldId="2147483664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563645231" sldId="214748366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563645231" sldId="2147483666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3109976381" sldId="214748366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3109976381" sldId="2147483667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2826293626" sldId="2147483660"/>
            <pc:sldLayoutMk cId="1094056664" sldId="214748366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2826293626" sldId="2147483660"/>
              <pc:sldLayoutMk cId="1094056664" sldId="2147483669"/>
              <ac:spMk id="48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3C4EAF3A-15AA-4D23-85A9-504649EEDE30}" dt="2019-10-07T20:29:38.469" v="6"/>
        <pc:sldMasterMkLst>
          <pc:docMk/>
          <pc:sldMasterMk cId="1497241396" sldId="2147483671"/>
        </pc:sldMasterMkLst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6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7" creationId="{00000000-0000-0000-0000-000000000000}"/>
          </ac:spMkLst>
        </pc:spChg>
        <pc:spChg chg="mod">
          <ac:chgData name="Md. Mainuddin" userId="531e089c6c99dc92" providerId="LiveId" clId="{3C4EAF3A-15AA-4D23-85A9-504649EEDE30}" dt="2019-10-07T20:29:38.469" v="6"/>
          <ac:spMkLst>
            <pc:docMk/>
            <pc:sldMasterMk cId="1497241396" sldId="2147483671"/>
            <ac:spMk id="8" creationId="{00000000-0000-0000-0000-000000000000}"/>
          </ac:spMkLst>
        </pc:spChg>
        <pc:grpChg chg="mod">
          <ac:chgData name="Md. Mainuddin" userId="531e089c6c99dc92" providerId="LiveId" clId="{3C4EAF3A-15AA-4D23-85A9-504649EEDE30}" dt="2019-10-07T20:29:38.469" v="6"/>
          <ac:grpSpMkLst>
            <pc:docMk/>
            <pc:sldMasterMk cId="1497241396" sldId="2147483671"/>
            <ac:grpSpMk id="5" creationId="{00000000-0000-0000-0000-000000000000}"/>
          </ac:grpSpMkLst>
        </pc:grp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2201949917" sldId="214748367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1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2201949917" sldId="2147483672"/>
              <ac:spMk id="12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89634843" sldId="2147483674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89634843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334243726" sldId="2147483675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334243726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5799449" sldId="2147483676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5799449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3490691796" sldId="2147483677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3490691796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003715443" sldId="2147483679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003715443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4114573537" sldId="2147483680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4114573537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3C4EAF3A-15AA-4D23-85A9-504649EEDE30}" dt="2019-10-07T20:29:38.469" v="6"/>
          <pc:sldLayoutMkLst>
            <pc:docMk/>
            <pc:sldMasterMk cId="1497241396" sldId="2147483671"/>
            <pc:sldLayoutMk cId="1520639301" sldId="2147483682"/>
          </pc:sldLayoutMkLst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3C4EAF3A-15AA-4D23-85A9-504649EEDE30}" dt="2019-10-07T20:29:38.469" v="6"/>
            <ac:spMkLst>
              <pc:docMk/>
              <pc:sldMasterMk cId="1497241396" sldId="2147483671"/>
              <pc:sldLayoutMk cId="1520639301" sldId="2147483682"/>
              <ac:spMk id="4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14802-B70C-4E68-B1B8-5E39D27F185A}" type="datetimeFigureOut">
              <a:rPr lang="en-US" smtClean="0"/>
              <a:t>Mon 10 07 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79FB-E794-4345-A82D-485B398F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7350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198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9612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788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634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57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365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017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393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726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4704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789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087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75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499830"/>
      </p:ext>
    </p:extLst>
  </p:cSld>
  <p:clrMapOvr>
    <a:masterClrMapping/>
  </p:clrMapOvr>
  <p:transition spd="med"/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4843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43726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99449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69179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86581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715443"/>
      </p:ext>
    </p:extLst>
  </p:cSld>
  <p:clrMapOvr>
    <a:masterClrMapping/>
  </p:clrMapOvr>
  <p:transition spd="med"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573537"/>
      </p:ext>
    </p:extLst>
  </p:cSld>
  <p:clrMapOvr>
    <a:masterClrMapping/>
  </p:clrMapOvr>
  <p:transition spd="med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936458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39301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8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09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5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63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8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66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>
              <a:defRPr sz="1800"/>
            </a:pPr>
            <a:r>
              <a:rPr lang="en-US" sz="1350"/>
              <a:t>Click to edit Master text styles</a:t>
            </a:r>
          </a:p>
          <a:p>
            <a:pPr lvl="1">
              <a:defRPr sz="1800"/>
            </a:pPr>
            <a:r>
              <a:rPr lang="en-US" sz="1350"/>
              <a:t>Second level</a:t>
            </a:r>
          </a:p>
          <a:p>
            <a:pPr lvl="2">
              <a:defRPr sz="1800"/>
            </a:pPr>
            <a:r>
              <a:rPr lang="en-US" sz="1350"/>
              <a:t>Third level</a:t>
            </a:r>
          </a:p>
          <a:p>
            <a:pPr lvl="3">
              <a:defRPr sz="1800"/>
            </a:pPr>
            <a:r>
              <a:rPr lang="en-US" sz="1350"/>
              <a:t>Fourth level</a:t>
            </a:r>
          </a:p>
          <a:p>
            <a:pPr lvl="4">
              <a:defRPr sz="1800"/>
            </a:pPr>
            <a:r>
              <a:rPr lang="en-US" sz="1350"/>
              <a:t>Fifth level</a:t>
            </a:r>
            <a:endParaRPr sz="135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8" y="6440808"/>
            <a:ext cx="2743201" cy="19620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94991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ransition spd="med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ple.com/form.php?fname=john&amp;lname=do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language.control-structures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PHP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33800" y="1828800"/>
            <a:ext cx="447325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041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Loops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960775" y="15240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683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200" b="1" dirty="0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while :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$x = 2;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while ($x &lt; 1000) {</a:t>
            </a:r>
          </a:p>
          <a:p>
            <a:pPr lvl="4"/>
            <a:r>
              <a:rPr lang="pt-BR" sz="1400" dirty="0">
                <a:solidFill>
                  <a:srgbClr val="FF0000"/>
                </a:solidFill>
              </a:rPr>
              <a:t>echo $x . “\n”; // \n is newline character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$x = $x * $x;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}</a:t>
            </a:r>
            <a:endParaRPr lang="en" sz="2200" b="1" dirty="0">
              <a:solidFill>
                <a:srgbClr val="40404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indent="-3683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200" b="1" dirty="0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do...while:</a:t>
            </a:r>
            <a:endParaRPr lang="en-US" sz="1400" dirty="0">
              <a:solidFill>
                <a:srgbClr val="FF0000"/>
              </a:solidFill>
            </a:endParaRP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do {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echo $x . “\n”;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$x = $x * $x;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} while ($x &lt; 1000); // note the semicolon</a:t>
            </a:r>
          </a:p>
          <a:p>
            <a:pPr rtl="0"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2559797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1752600" y="1524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/>
              <a:t>Loops(Contd.)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828800" y="13716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683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-US" sz="2400" b="1" dirty="0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en" sz="2400" b="1" dirty="0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or:</a:t>
            </a:r>
            <a:endParaRPr lang="en-US" sz="1400" dirty="0">
              <a:solidFill>
                <a:srgbClr val="FF0000"/>
              </a:solidFill>
            </a:endParaRPr>
          </a:p>
          <a:p>
            <a:pPr lvl="4"/>
            <a:r>
              <a:rPr lang="nn-NO" sz="1400" dirty="0">
                <a:solidFill>
                  <a:srgbClr val="FF0000"/>
                </a:solidFill>
                <a:latin typeface="Consolas" panose="020B0609020204030204" pitchFamily="49" charset="0"/>
              </a:rPr>
              <a:t>for ($i = 1; $i &lt;= 10; $i++) {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echo 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. “\n”;	//prints 1 through 10, one number per line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endParaRPr lang="en"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  <a:p>
            <a:pPr lvl="4"/>
            <a:endParaRPr lang="en"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  <a:p>
            <a:pPr marL="457200" indent="-3683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200" b="1" dirty="0">
                <a:solidFill>
                  <a:srgbClr val="404040"/>
                </a:solidFill>
                <a:latin typeface="Verdana"/>
                <a:ea typeface="Verdana"/>
                <a:cs typeface="Verdana"/>
                <a:sym typeface="Verdana"/>
              </a:rPr>
              <a:t>foreach </a:t>
            </a:r>
            <a:r>
              <a:rPr lang="en" sz="2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works only on arrays and objects):</a:t>
            </a:r>
          </a:p>
          <a:p>
            <a:pPr marL="1574800" lvl="5" indent="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arr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= array(1, 2, 3, 4);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foreach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($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arr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as $value) {</a:t>
            </a:r>
          </a:p>
          <a:p>
            <a:pPr marL="1574800" lvl="5" indent="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//$value corresponds to each element in 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arr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echo $value  “\n”;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endParaRPr sz="14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43049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981200" y="3048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PHP Functions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981200" y="1524000"/>
            <a:ext cx="8229600" cy="441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68300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The real power of PHP comes from its functions; it has more than 1000 built-in functions.</a:t>
            </a:r>
          </a:p>
          <a:p>
            <a:pPr marL="457200" indent="-368300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Besides the built-in PHP functions, we can create our own functions.</a:t>
            </a:r>
          </a:p>
          <a:p>
            <a:pPr marL="457200" indent="-368300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Example: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function </a:t>
            </a:r>
            <a:r>
              <a:rPr lang="en-US" sz="1400" dirty="0">
                <a:solidFill>
                  <a:srgbClr val="FF0000"/>
                </a:solidFill>
              </a:rPr>
              <a:t>foo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($x, $y) {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“example function \n”;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$x + $y . \n”;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return $x + $y; //optional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 ?&gt;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…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&lt;?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php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 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foo(3,4);		//prints 7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retval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 = foo(5,6);	// prints 11, copies 11 to 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retval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  <a:p>
            <a:pPr lvl="4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?&gt;</a:t>
            </a:r>
          </a:p>
          <a:p>
            <a:pPr lvl="4"/>
            <a:endParaRPr lang="en"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20827867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762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Indexed Arrays in PHP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981200" y="1447800"/>
            <a:ext cx="82296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Maintains a </a:t>
            </a:r>
            <a:r>
              <a:rPr lang="en" sz="2400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list</a:t>
            </a: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of values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using the same variable name and unique index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array() function is used to create an array</a:t>
            </a:r>
            <a:endParaRPr lang="en-US" sz="20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>
              <a:spcBef>
                <a:spcPts val="0"/>
              </a:spcBef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rtl="0">
              <a:spcBef>
                <a:spcPts val="0"/>
              </a:spcBef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$colors = array(“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blue”,”yellow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”, “pink”);</a:t>
            </a:r>
          </a:p>
          <a:p>
            <a:pPr rtl="0">
              <a:spcBef>
                <a:spcPts val="0"/>
              </a:spcBef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$colors[0]; //prints ‘blue’</a:t>
            </a:r>
          </a:p>
          <a:p>
            <a:pPr rtl="0">
              <a:spcBef>
                <a:spcPts val="0"/>
              </a:spcBef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$colors[2]; //prints ‘pink’</a:t>
            </a:r>
          </a:p>
          <a:p>
            <a:pPr rtl="0">
              <a:spcBef>
                <a:spcPts val="0"/>
              </a:spcBef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     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append an element to the array: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$colors[] = “purple”;	// adds purple at $color[3]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To remove an element from the array, use </a:t>
            </a:r>
            <a:r>
              <a:rPr lang="en-US" sz="2000" dirty="0">
                <a:solidFill>
                  <a:srgbClr val="FF0000"/>
                </a:solidFill>
              </a:rPr>
              <a:t>unset()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unset($colors[2]);	// also removes the index 2 from array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endParaRPr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94483873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762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Associative Arrays in PHP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981200" y="14478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keep track of a set of unique </a:t>
            </a:r>
            <a:r>
              <a:rPr lang="en-US" sz="2400" i="1" dirty="0">
                <a:solidFill>
                  <a:schemeClr val="tx1"/>
                </a:solidFill>
              </a:rPr>
              <a:t>keys </a:t>
            </a:r>
            <a:r>
              <a:rPr lang="en-US" sz="2400" dirty="0">
                <a:solidFill>
                  <a:schemeClr val="tx1"/>
                </a:solidFill>
              </a:rPr>
              <a:t>and the </a:t>
            </a:r>
            <a:r>
              <a:rPr lang="en-US" sz="2400" i="1" dirty="0">
                <a:solidFill>
                  <a:schemeClr val="tx1"/>
                </a:solidFill>
              </a:rPr>
              <a:t>values </a:t>
            </a:r>
            <a:r>
              <a:rPr lang="en-US" sz="2400" dirty="0">
                <a:solidFill>
                  <a:schemeClr val="tx1"/>
                </a:solidFill>
              </a:rPr>
              <a:t>that they associate to – called an </a:t>
            </a:r>
            <a:r>
              <a:rPr lang="en-US" sz="2400" i="1" dirty="0">
                <a:solidFill>
                  <a:schemeClr val="tx1"/>
                </a:solidFill>
              </a:rPr>
              <a:t>associative array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" sz="2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ame array()function, different syntax</a:t>
            </a:r>
            <a:endParaRPr lang="en-US" sz="20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>
              <a:spcBef>
                <a:spcPts val="0"/>
              </a:spcBef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rtl="0">
              <a:spcBef>
                <a:spcPts val="0"/>
              </a:spcBef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 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myarray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= array(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		"foo" =&gt; "bar",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		"bar" =&gt; "foo",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);         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add an element to the array, use a new key value: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myarray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[“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newkey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”] = “new value”;	// adds purple at $color[3]</a:t>
            </a:r>
          </a:p>
          <a:p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Use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isset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() function to test if a variable/keyed value exists of not:</a:t>
            </a:r>
          </a:p>
          <a:p>
            <a:pPr lvl="2" indent="0"/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isset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($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myarray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[“bar”]); //function returns true</a:t>
            </a:r>
          </a:p>
          <a:p>
            <a:pPr lvl="2" indent="0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     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isset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($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myarray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[“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barr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”]); //function </a:t>
            </a:r>
            <a:r>
              <a:rPr lang="en-US" sz="1400">
                <a:solidFill>
                  <a:srgbClr val="FF0000"/>
                </a:solidFill>
                <a:latin typeface="Consolas" panose="020B0609020204030204" pitchFamily="49" charset="0"/>
              </a:rPr>
              <a:t>returns false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2" indent="0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</a:p>
          <a:p>
            <a:pPr lvl="2" indent="0"/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endParaRPr sz="1400" dirty="0">
              <a:solidFill>
                <a:srgbClr val="FF0000"/>
              </a:solidFill>
              <a:latin typeface="Consolas" panose="020B0609020204030204" pitchFamily="49" charset="0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48705748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The </a:t>
            </a:r>
            <a:r>
              <a:rPr lang="en-US" sz="4000" dirty="0">
                <a:solidFill>
                  <a:srgbClr val="FF0000"/>
                </a:solidFill>
              </a:rPr>
              <a:t>for-each</a:t>
            </a:r>
            <a:r>
              <a:rPr lang="en-US" sz="4000" dirty="0">
                <a:solidFill>
                  <a:srgbClr val="990000"/>
                </a:solidFill>
              </a:rPr>
              <a:t> loop with PHP 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50" y="1825629"/>
            <a:ext cx="7886700" cy="5032375"/>
          </a:xfrm>
        </p:spPr>
        <p:txBody>
          <a:bodyPr/>
          <a:lstStyle/>
          <a:p>
            <a:r>
              <a:rPr lang="en-US" dirty="0"/>
              <a:t>Easy way to iterate over all elements of an array</a:t>
            </a:r>
          </a:p>
          <a:p>
            <a:endParaRPr lang="en-US" dirty="0"/>
          </a:p>
          <a:p>
            <a:r>
              <a:rPr lang="en-US" dirty="0"/>
              <a:t>Example, iterate and print all elements of an indexed array:</a:t>
            </a:r>
          </a:p>
          <a:p>
            <a:pPr marL="565784" lvl="2" indent="0" rtl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$colors = array(“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blue”,”yellow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”, “pink”);	//indexed array</a:t>
            </a:r>
          </a:p>
          <a:p>
            <a:pPr marL="565784" lvl="2" indent="0">
              <a:buNone/>
            </a:pP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foreach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($colors as $color) {</a:t>
            </a:r>
          </a:p>
          <a:p>
            <a:pPr marL="565784" lvl="2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$color; // simply prints each color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600" dirty="0"/>
              <a:t>             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foreach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($colors as 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indexno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=&gt; $color)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“$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indexno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=&gt; $color ”; // prints color with index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  }</a:t>
            </a:r>
          </a:p>
          <a:p>
            <a:pPr marL="565784" lvl="2" indent="0">
              <a:buNone/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565784" lvl="2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myarray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= array("foo" =&gt; "bar", "bar" =&gt; "foo");	//associative array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foreach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($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myarray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as $key =&gt; $value) {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echo “$key =&gt; $value ”; // prints values with key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  }</a:t>
            </a:r>
          </a:p>
        </p:txBody>
      </p:sp>
    </p:spTree>
    <p:extLst>
      <p:ext uri="{BB962C8B-B14F-4D97-AF65-F5344CB8AC3E}">
        <p14:creationId xmlns:p14="http://schemas.microsoft.com/office/powerpoint/2010/main" val="154325511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362201"/>
            <a:ext cx="7886700" cy="159543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990000"/>
                </a:solidFill>
              </a:rPr>
              <a:t>Collect Form data in PHP</a:t>
            </a:r>
          </a:p>
        </p:txBody>
      </p:sp>
    </p:spTree>
    <p:extLst>
      <p:ext uri="{BB962C8B-B14F-4D97-AF65-F5344CB8AC3E}">
        <p14:creationId xmlns:p14="http://schemas.microsoft.com/office/powerpoint/2010/main" val="252479785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81200" y="762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Superglobals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1981200" y="14478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 collection of associative arrays those can be accessed from anywhere in PHP file</a:t>
            </a:r>
            <a:endParaRPr lang="en-US" sz="2000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>
              <a:spcBef>
                <a:spcPts val="0"/>
              </a:spcBef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$GLOBALS	//array of all variables in ‘global scope’( not belonging to any function scope 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$_SERVER	// Server and execution environment information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$_GET		// HTTP GET variables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$_POST		//HTTP POST variables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$_FILES		// HTTP File Upload variables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$_COOKIE	// HTTP Cookies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$_SESSION	// Session variables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$_REQUEST	// contains a copy of contents of $_GET, $_POST and $_COOKIE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$_ENV		//environment variables (information passed from web server shell environment)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6324601"/>
            <a:ext cx="38862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Source: http://php.net/manual/en/reserved.variables.php</a:t>
            </a:r>
          </a:p>
        </p:txBody>
      </p:sp>
    </p:spTree>
    <p:extLst>
      <p:ext uri="{BB962C8B-B14F-4D97-AF65-F5344CB8AC3E}">
        <p14:creationId xmlns:p14="http://schemas.microsoft.com/office/powerpoint/2010/main" val="3687556178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with PHP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50" y="1825629"/>
            <a:ext cx="7981950" cy="5032375"/>
          </a:xfrm>
        </p:spPr>
        <p:txBody>
          <a:bodyPr>
            <a:normAutofit/>
          </a:bodyPr>
          <a:lstStyle/>
          <a:p>
            <a:pPr lvl="0" rtl="0"/>
            <a:r>
              <a:rPr lang="en" sz="2000" dirty="0"/>
              <a:t>Form data is sent to the server when the user clicks “Submit”.</a:t>
            </a:r>
          </a:p>
          <a:p>
            <a:endParaRPr lang="en-US" sz="2000" dirty="0"/>
          </a:p>
          <a:p>
            <a:r>
              <a:rPr lang="en" sz="2000" dirty="0"/>
              <a:t>The PHP superglobals $_GET and $_POST are used to collect form-data (depending on the </a:t>
            </a:r>
            <a:r>
              <a:rPr lang="en" sz="2000" dirty="0">
                <a:solidFill>
                  <a:srgbClr val="990000"/>
                </a:solidFill>
              </a:rPr>
              <a:t>method </a:t>
            </a:r>
            <a:r>
              <a:rPr lang="en" sz="2000" dirty="0">
                <a:solidFill>
                  <a:schemeClr val="tx1"/>
                </a:solidFill>
              </a:rPr>
              <a:t>attribute of the submitted form</a:t>
            </a:r>
            <a:r>
              <a:rPr lang="en" sz="2000" dirty="0"/>
              <a:t>)</a:t>
            </a:r>
          </a:p>
          <a:p>
            <a:endParaRPr lang="en" sz="2000" dirty="0"/>
          </a:p>
          <a:p>
            <a:r>
              <a:rPr lang="en" sz="2000" dirty="0"/>
              <a:t>$_GET array populated from the URL of the submitted form.</a:t>
            </a:r>
          </a:p>
          <a:p>
            <a:pPr lvl="1"/>
            <a:r>
              <a:rPr lang="en" sz="2000" dirty="0"/>
              <a:t>Example: </a:t>
            </a:r>
            <a:r>
              <a:rPr lang="en" sz="2000" dirty="0">
                <a:hlinkClick r:id="rId2"/>
              </a:rPr>
              <a:t>www.example.com/form.php?fname=john</a:t>
            </a:r>
            <a:r>
              <a:rPr lang="en-US" sz="2000" dirty="0">
                <a:hlinkClick r:id="rId2"/>
              </a:rPr>
              <a:t>&amp;</a:t>
            </a:r>
            <a:r>
              <a:rPr lang="en-US" sz="2000" dirty="0" err="1">
                <a:hlinkClick r:id="rId2"/>
              </a:rPr>
              <a:t>lname</a:t>
            </a:r>
            <a:r>
              <a:rPr lang="en-US" sz="2000" dirty="0">
                <a:hlinkClick r:id="rId2"/>
              </a:rPr>
              <a:t>=doe</a:t>
            </a:r>
            <a:r>
              <a:rPr lang="en-US" sz="2000" dirty="0"/>
              <a:t> maps $_GET[“</a:t>
            </a:r>
            <a:r>
              <a:rPr lang="en-US" sz="2000" dirty="0" err="1"/>
              <a:t>fname</a:t>
            </a:r>
            <a:r>
              <a:rPr lang="en-US" sz="2000" dirty="0"/>
              <a:t>”] to “john”, $_GET[“</a:t>
            </a:r>
            <a:r>
              <a:rPr lang="en-US" sz="2000" dirty="0" err="1"/>
              <a:t>lname</a:t>
            </a:r>
            <a:r>
              <a:rPr lang="en-US" sz="2000" dirty="0"/>
              <a:t>”]  to “doe”</a:t>
            </a:r>
          </a:p>
          <a:p>
            <a:pPr lvl="1"/>
            <a:endParaRPr lang="en-US" sz="2000" dirty="0"/>
          </a:p>
          <a:p>
            <a:pPr algn="just" rtl="0"/>
            <a:r>
              <a:rPr lang="en" sz="2000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rPr>
              <a:t>$_POST is an array of variables passed to the current script via the HTTP POST method.</a:t>
            </a:r>
          </a:p>
          <a:p>
            <a:pPr lvl="1"/>
            <a:endParaRPr lang="en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8097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30192"/>
            <a:ext cx="7886700" cy="1065209"/>
          </a:xfrm>
        </p:spPr>
        <p:txBody>
          <a:bodyPr/>
          <a:lstStyle/>
          <a:p>
            <a:r>
              <a:rPr lang="en-US" dirty="0"/>
              <a:t>$_GET vs. $_POST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50" y="1825629"/>
            <a:ext cx="7886700" cy="5032375"/>
          </a:xfrm>
        </p:spPr>
        <p:txBody>
          <a:bodyPr/>
          <a:lstStyle/>
          <a:p>
            <a:r>
              <a:rPr lang="en-US" dirty="0"/>
              <a:t>$_GET:</a:t>
            </a:r>
          </a:p>
          <a:p>
            <a:pPr lvl="1"/>
            <a:r>
              <a:rPr lang="en-US" dirty="0"/>
              <a:t>HTTP GET requests can be cached, bookmarked</a:t>
            </a:r>
          </a:p>
          <a:p>
            <a:pPr lvl="1"/>
            <a:r>
              <a:rPr lang="en-US" dirty="0"/>
              <a:t>GET requests are limited by the length of the URL</a:t>
            </a:r>
          </a:p>
          <a:p>
            <a:pPr lvl="1"/>
            <a:r>
              <a:rPr lang="en-US" dirty="0"/>
              <a:t>No privacy, not suitable for user authentication</a:t>
            </a:r>
          </a:p>
          <a:p>
            <a:pPr lvl="1"/>
            <a:endParaRPr lang="en-US" dirty="0"/>
          </a:p>
          <a:p>
            <a:r>
              <a:rPr lang="en-US" dirty="0"/>
              <a:t>$_POST:</a:t>
            </a:r>
          </a:p>
          <a:p>
            <a:pPr lvl="1"/>
            <a:r>
              <a:rPr lang="en-US" dirty="0"/>
              <a:t>Cannot by cached , browser must make request to the server with form data</a:t>
            </a:r>
          </a:p>
          <a:p>
            <a:pPr lvl="1"/>
            <a:r>
              <a:rPr lang="en-US" dirty="0"/>
              <a:t>Cannot be bookmarked</a:t>
            </a:r>
          </a:p>
          <a:p>
            <a:pPr lvl="1"/>
            <a:r>
              <a:rPr lang="en-US" dirty="0"/>
              <a:t>Used to submit sensitive information</a:t>
            </a:r>
          </a:p>
          <a:p>
            <a:pPr lvl="1"/>
            <a:r>
              <a:rPr lang="en-US" dirty="0"/>
              <a:t>No limit on the posted data volume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8635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-71439"/>
            <a:ext cx="7886700" cy="159543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PHP Capabilities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50" y="1524001"/>
            <a:ext cx="8286750" cy="5032375"/>
          </a:xfrm>
        </p:spPr>
        <p:txBody>
          <a:bodyPr>
            <a:normAutofit/>
          </a:bodyPr>
          <a:lstStyle/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Generate dynamic page content</a:t>
            </a: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endParaRPr lang="en" sz="2400" dirty="0">
              <a:solidFill>
                <a:schemeClr val="tx1"/>
              </a:solidFill>
            </a:endParaRP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Create, open, read, write, delete, and close files on the server.</a:t>
            </a: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endParaRPr lang="en" sz="2400" dirty="0">
              <a:solidFill>
                <a:schemeClr val="tx1"/>
              </a:solidFill>
            </a:endParaRP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Collect form data.</a:t>
            </a: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endParaRPr lang="en" sz="2400" dirty="0">
              <a:solidFill>
                <a:schemeClr val="tx1"/>
              </a:solidFill>
            </a:endParaRP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Manage </a:t>
            </a:r>
            <a:r>
              <a:rPr lang="en" sz="2400" dirty="0">
                <a:solidFill>
                  <a:srgbClr val="FF0000"/>
                </a:solidFill>
              </a:rPr>
              <a:t>cookies</a:t>
            </a:r>
            <a:r>
              <a:rPr lang="en" sz="2400" dirty="0">
                <a:solidFill>
                  <a:schemeClr val="tx1"/>
                </a:solidFill>
              </a:rPr>
              <a:t> and </a:t>
            </a:r>
            <a:r>
              <a:rPr lang="en" sz="2400" dirty="0">
                <a:solidFill>
                  <a:srgbClr val="FF0000"/>
                </a:solidFill>
              </a:rPr>
              <a:t>sessions</a:t>
            </a:r>
            <a:r>
              <a:rPr lang="en" sz="2400" dirty="0">
                <a:solidFill>
                  <a:schemeClr val="tx1"/>
                </a:solidFill>
              </a:rPr>
              <a:t>.</a:t>
            </a: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endParaRPr lang="en" sz="2400" dirty="0">
              <a:solidFill>
                <a:schemeClr val="tx1"/>
              </a:solidFill>
            </a:endParaRP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Add, delete, modify data in database.</a:t>
            </a:r>
          </a:p>
          <a:p>
            <a:pPr marL="457200" indent="-381000" rtl="0">
              <a:lnSpc>
                <a:spcPct val="115000"/>
              </a:lnSpc>
              <a:spcBef>
                <a:spcPts val="0"/>
              </a:spcBef>
              <a:buClr>
                <a:srgbClr val="404040"/>
              </a:buClr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User management (i.e. restrict users to access some specific webpages)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6321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Example: client.html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50" y="1825629"/>
            <a:ext cx="782955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&lt;head&gt;&lt;title&gt;Executing on Client Side&lt;/title&gt;&lt;/head&gt;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&lt;form action=“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server.php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" method="post"&gt;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Name:  &lt;input type="text" name="name"&gt;&lt;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&lt;input type="submit" name="submit" value="Submit Form"&gt;&lt;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&lt;/form&gt;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81454531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Example: </a:t>
            </a:r>
            <a:r>
              <a:rPr lang="en-US" sz="4000" dirty="0" err="1">
                <a:solidFill>
                  <a:srgbClr val="990000"/>
                </a:solidFill>
              </a:rPr>
              <a:t>server.php</a:t>
            </a:r>
            <a:endParaRPr lang="en-US" sz="4000" dirty="0">
              <a:solidFill>
                <a:srgbClr val="99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50" y="1825629"/>
            <a:ext cx="782955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&lt;head&gt;&lt;title&gt;Executing on the Server Side&lt;/title&gt;&lt;/head&gt;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The name that was submitted was: &lt;?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echo $_POST['name']; ?&gt;&lt;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6466842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"/>
            <a:ext cx="7886700" cy="159543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990000"/>
                </a:solidFill>
              </a:rPr>
              <a:t>Example: self-submit form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925" y="1524000"/>
            <a:ext cx="805815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&lt;html&gt; &lt;body&gt;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&lt;!– form  submits to same page by default, no need to set action --&gt;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&lt;form method="post"&gt;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Name &lt;input type="text" name="name"&gt;&lt;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&lt;input type="submit" name="submit" value="Submit Form"&gt;&lt;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&lt;/form&gt;</a:t>
            </a: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if(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isset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($_POST['submit']))  //tests if the submit button is clicked or not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$name = $_POST['name'];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echo “</a:t>
            </a:r>
            <a:r>
              <a:rPr lang="en-US" sz="1400">
                <a:solidFill>
                  <a:srgbClr val="FF0000"/>
                </a:solidFill>
                <a:latin typeface="Consolas" panose="020B0609020204030204" pitchFamily="49" charset="0"/>
              </a:rPr>
              <a:t>From Server: 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The name that was submitted was: &lt;b&gt; $name &lt;/b&gt;";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echo "&lt;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br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&gt;You can use the above form again to enter a new name.";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&lt;/body&gt; &lt;/html&gt;</a:t>
            </a: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1"/>
            <a:ext cx="57150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http://www.html-form-guide.com/php-form/php-form-action-self.html</a:t>
            </a:r>
          </a:p>
        </p:txBody>
      </p:sp>
    </p:spTree>
    <p:extLst>
      <p:ext uri="{BB962C8B-B14F-4D97-AF65-F5344CB8AC3E}">
        <p14:creationId xmlns:p14="http://schemas.microsoft.com/office/powerpoint/2010/main" val="18810480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057400" y="3810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4000" dirty="0">
                <a:solidFill>
                  <a:srgbClr val="990000"/>
                </a:solidFill>
              </a:rPr>
              <a:t>PHP files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828800" y="1259611"/>
            <a:ext cx="8610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937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PHP files can contain text, HTML, CSS, JavaScript, and PHP code</a:t>
            </a:r>
          </a:p>
          <a:p>
            <a:pPr marL="457200" indent="-3937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PHP code are executed on the server, and the result is returned to the browser as plain HTML</a:t>
            </a:r>
          </a:p>
          <a:p>
            <a:pPr marL="457200" indent="-3937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PHP files have extension ".php"</a:t>
            </a:r>
          </a:p>
          <a:p>
            <a:pPr>
              <a:spcBef>
                <a:spcPts val="0"/>
              </a:spcBef>
            </a:pPr>
            <a:endParaRPr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upload.wikimedia.org/wikipedia/commons/thumb/4/4f/Scheme_dynamic_page_en.svg/800px-Scheme_dynamic_page_e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25" y="3352800"/>
            <a:ext cx="820615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6324601"/>
            <a:ext cx="4800600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Image Source: https://en.wikipedia.org/wiki/File%3aScheme_dynamic_page_en.svg</a:t>
            </a:r>
          </a:p>
        </p:txBody>
      </p:sp>
    </p:spTree>
    <p:extLst>
      <p:ext uri="{BB962C8B-B14F-4D97-AF65-F5344CB8AC3E}">
        <p14:creationId xmlns:p14="http://schemas.microsoft.com/office/powerpoint/2010/main" val="1410524596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981200" y="2286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4000" dirty="0">
                <a:solidFill>
                  <a:srgbClr val="990000"/>
                </a:solidFill>
              </a:rPr>
              <a:t>PHP Syntax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981200" y="205740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55600" rtl="0"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PHP script can be placed anywhere in the document</a:t>
            </a:r>
          </a:p>
          <a:p>
            <a:pPr marL="1943100" lvl="5" indent="-355600" rtl="0"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Font typeface="Arial"/>
              <a:buChar char="●"/>
            </a:pPr>
            <a:r>
              <a:rPr lang="en" sz="2625" dirty="0">
                <a:solidFill>
                  <a:schemeClr val="tx1"/>
                </a:solidFill>
              </a:rPr>
              <a:t>..even before &lt;!DOCTYPE html&gt;</a:t>
            </a:r>
          </a:p>
          <a:p>
            <a:pPr marL="457200" indent="-355600" rtl="0"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PHP script starts with </a:t>
            </a:r>
            <a:r>
              <a:rPr lang="en" sz="2400" b="1" dirty="0">
                <a:solidFill>
                  <a:schemeClr val="tx1"/>
                </a:solidFill>
              </a:rPr>
              <a:t>&lt;?php</a:t>
            </a:r>
            <a:r>
              <a:rPr lang="en" sz="2400" dirty="0">
                <a:solidFill>
                  <a:schemeClr val="tx1"/>
                </a:solidFill>
              </a:rPr>
              <a:t> and ends with </a:t>
            </a:r>
            <a:r>
              <a:rPr lang="en" sz="2400" b="1" dirty="0">
                <a:solidFill>
                  <a:schemeClr val="tx1"/>
                </a:solidFill>
              </a:rPr>
              <a:t>?&gt;</a:t>
            </a:r>
            <a:r>
              <a:rPr lang="en" sz="2400" dirty="0">
                <a:solidFill>
                  <a:schemeClr val="tx1"/>
                </a:solidFill>
              </a:rPr>
              <a:t>:</a:t>
            </a:r>
          </a:p>
          <a:p>
            <a:pPr marL="1943100" lvl="5" indent="-355600" rtl="0"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Font typeface="Arial"/>
              <a:buChar char="●"/>
            </a:pPr>
            <a:r>
              <a:rPr lang="en-US" sz="2625" dirty="0">
                <a:solidFill>
                  <a:schemeClr val="tx1"/>
                </a:solidFill>
              </a:rPr>
              <a:t>c</a:t>
            </a:r>
            <a:r>
              <a:rPr lang="en" sz="2625" dirty="0">
                <a:solidFill>
                  <a:schemeClr val="tx1"/>
                </a:solidFill>
              </a:rPr>
              <a:t>ontains commands separated by   </a:t>
            </a:r>
            <a:r>
              <a:rPr lang="en" sz="2625" dirty="0">
                <a:solidFill>
                  <a:srgbClr val="FF0000"/>
                </a:solidFill>
              </a:rPr>
              <a:t>;</a:t>
            </a:r>
          </a:p>
          <a:p>
            <a:pPr marL="457200" indent="-355600" rtl="0"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PHP file normally contains HTML tags, and some PHP scripting code.</a:t>
            </a:r>
          </a:p>
          <a:p>
            <a:pPr lvl="4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	&lt;html&gt; &lt;body&gt;</a:t>
            </a:r>
          </a:p>
          <a:p>
            <a:pPr lvl="4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	&lt;h1&gt;My first PHP page&lt;/h1&gt;</a:t>
            </a:r>
          </a:p>
          <a:p>
            <a:pPr lvl="4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	&lt;?php</a:t>
            </a:r>
          </a:p>
          <a:p>
            <a:pPr lvl="4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	echo "Hello World!";</a:t>
            </a:r>
          </a:p>
          <a:p>
            <a:pPr lvl="4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	?&gt;</a:t>
            </a:r>
          </a:p>
          <a:p>
            <a:pPr lvl="4">
              <a:spcBef>
                <a:spcPts val="0"/>
              </a:spcBef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	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704185641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905000" y="2286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4000" dirty="0">
                <a:solidFill>
                  <a:srgbClr val="990000"/>
                </a:solidFill>
              </a:rPr>
              <a:t>PHP Comments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057400" y="15240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&lt;html&gt; &lt;body&gt;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&lt;?php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// This is a single line comment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# This is also a single line comment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/*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This is a multiple lines comment block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that spans over more than one line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*/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?&gt;</a:t>
            </a:r>
          </a:p>
          <a:p>
            <a:pPr lvl="2">
              <a:spcBef>
                <a:spcPts val="0"/>
              </a:spcBef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7930723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057400" y="2286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dirty="0">
                <a:solidFill>
                  <a:srgbClr val="990000"/>
                </a:solidFill>
              </a:rPr>
              <a:t>Variables in PHP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905000" y="1295400"/>
            <a:ext cx="8229600" cy="426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683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variable starts with the $ sign, followed by the name of the variable.</a:t>
            </a:r>
          </a:p>
          <a:p>
            <a:pPr marL="457200" indent="-3683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variable name must start with a letter or the underscore character.</a:t>
            </a:r>
          </a:p>
          <a:p>
            <a:pPr marL="457200" indent="-3683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variable name cannot start with a number.</a:t>
            </a:r>
          </a:p>
          <a:p>
            <a:pPr marL="457200" indent="-3683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A variable name can only contain alphanumeric characters and underscores (A-z, 0-9, and _ ).</a:t>
            </a:r>
          </a:p>
          <a:p>
            <a:pPr marL="457200" indent="-36830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Variable names are case sensitive ($y and $Y are two different variables).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47444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981200" y="2286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4000" dirty="0">
                <a:solidFill>
                  <a:srgbClr val="990000"/>
                </a:solidFill>
              </a:rPr>
              <a:t>PHP Case Sensitivity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981200" y="205740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</a:pP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</a:rPr>
              <a:t>In PHP, all user-defined </a:t>
            </a:r>
            <a:r>
              <a:rPr lang="en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functions</a:t>
            </a: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classes</a:t>
            </a: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</a:rPr>
              <a:t>, and </a:t>
            </a:r>
            <a:r>
              <a:rPr lang="en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keywords</a:t>
            </a: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  <a:r>
              <a:rPr lang="en" sz="2400" dirty="0">
                <a:solidFill>
                  <a:schemeClr val="tx1"/>
                </a:solidFill>
                <a:latin typeface="Calibri" panose="020F0502020204030204" pitchFamily="34" charset="0"/>
              </a:rPr>
              <a:t>NOT case sensitive (unlike Javascript)</a:t>
            </a:r>
          </a:p>
          <a:p>
            <a:pPr rtl="0">
              <a:spcBef>
                <a:spcPts val="0"/>
              </a:spcBef>
            </a:pPr>
            <a:endParaRPr lang="en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&lt;html&gt;&lt;body&gt;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&lt;?php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ECHO "Hello World!&lt;br&gt;";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echo "Hello World!&lt;br&gt;";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EcHo "Hello World!&lt;br&gt;";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61111"/>
            </a:pPr>
            <a:r>
              <a:rPr lang="en" sz="1800" dirty="0">
                <a:solidFill>
                  <a:srgbClr val="E80000"/>
                </a:solidFill>
                <a:latin typeface="Consolas"/>
                <a:ea typeface="Consolas"/>
                <a:cs typeface="Consolas"/>
                <a:sym typeface="Consolas"/>
              </a:rPr>
              <a:t>?&gt;</a:t>
            </a:r>
          </a:p>
          <a:p>
            <a:pPr lvl="2">
              <a:spcBef>
                <a:spcPts val="0"/>
              </a:spcBef>
            </a:pP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&lt;/body&gt; 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0845273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905000" y="1524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PHP Operators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057400" y="129540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</a:pPr>
            <a:r>
              <a:rPr lang="en" sz="2400" dirty="0">
                <a:solidFill>
                  <a:schemeClr val="tx1"/>
                </a:solidFill>
              </a:rPr>
              <a:t>Various operators can be used in PHP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endParaRPr lang="en" sz="2400" dirty="0">
              <a:solidFill>
                <a:schemeClr val="tx1"/>
              </a:solidFill>
            </a:endParaRP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Arithmetic: +,-,*,/,**,%</a:t>
            </a: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Assignment: =, +=, -=, *=, /=, %=</a:t>
            </a: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String: </a:t>
            </a:r>
            <a:r>
              <a:rPr lang="en" sz="2600" dirty="0">
                <a:solidFill>
                  <a:srgbClr val="FF0000"/>
                </a:solidFill>
              </a:rPr>
              <a:t>.(concatenation), .=</a:t>
            </a: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Increment/decrement: ++ and -- (post and pre)</a:t>
            </a: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Relational: ==, ===, !=, !==, &lt;, &lt;=, &gt;, &gt;=, &lt;&gt;</a:t>
            </a: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Logical: </a:t>
            </a:r>
            <a:r>
              <a:rPr lang="en" sz="2600" dirty="0">
                <a:solidFill>
                  <a:srgbClr val="FF0000"/>
                </a:solidFill>
              </a:rPr>
              <a:t>and</a:t>
            </a:r>
            <a:r>
              <a:rPr lang="en" sz="2600" dirty="0">
                <a:solidFill>
                  <a:schemeClr val="tx1"/>
                </a:solidFill>
              </a:rPr>
              <a:t>, &amp;&amp;, </a:t>
            </a:r>
            <a:r>
              <a:rPr lang="en" sz="2600" dirty="0">
                <a:solidFill>
                  <a:srgbClr val="FF0000"/>
                </a:solidFill>
              </a:rPr>
              <a:t>or</a:t>
            </a:r>
            <a:r>
              <a:rPr lang="en" sz="2600" dirty="0">
                <a:solidFill>
                  <a:schemeClr val="tx1"/>
                </a:solidFill>
              </a:rPr>
              <a:t>, ||, </a:t>
            </a:r>
            <a:r>
              <a:rPr lang="en" sz="2600" dirty="0">
                <a:solidFill>
                  <a:srgbClr val="FF0000"/>
                </a:solidFill>
              </a:rPr>
              <a:t>xor</a:t>
            </a:r>
            <a:r>
              <a:rPr lang="en" sz="2600" dirty="0">
                <a:solidFill>
                  <a:schemeClr val="tx1"/>
                </a:solidFill>
              </a:rPr>
              <a:t>, !</a:t>
            </a:r>
          </a:p>
          <a:p>
            <a:pPr marL="457200" indent="-39370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 dirty="0">
                <a:solidFill>
                  <a:schemeClr val="tx1"/>
                </a:solidFill>
              </a:rPr>
              <a:t>Array: +, ==, ===, !=, &lt;&gt;, !==</a:t>
            </a:r>
          </a:p>
        </p:txBody>
      </p:sp>
    </p:spTree>
    <p:extLst>
      <p:ext uri="{BB962C8B-B14F-4D97-AF65-F5344CB8AC3E}">
        <p14:creationId xmlns:p14="http://schemas.microsoft.com/office/powerpoint/2010/main" val="3405251167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828800" y="228600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/>
            <a:r>
              <a:rPr lang="en" sz="4000" dirty="0">
                <a:solidFill>
                  <a:srgbClr val="990000"/>
                </a:solidFill>
              </a:rPr>
              <a:t>Conditional Statements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981200" y="205740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if ...</a:t>
            </a:r>
          </a:p>
          <a:p>
            <a:pPr marL="45720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if … else …</a:t>
            </a:r>
          </a:p>
          <a:p>
            <a:pPr marL="45720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>
                <a:solidFill>
                  <a:schemeClr val="tx1"/>
                </a:solidFill>
              </a:rPr>
              <a:t>if … elseif … else …</a:t>
            </a:r>
          </a:p>
          <a:p>
            <a:pPr marL="1524000" lvl="5" indent="0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&lt;?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endParaRPr lang="en-US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1524000" lvl="5" indent="0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if ($a &gt; $b)  {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echo "a is bigger than b";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 </a:t>
            </a:r>
            <a:r>
              <a:rPr lang="en-US" sz="1400" dirty="0" err="1">
                <a:solidFill>
                  <a:srgbClr val="FF0000"/>
                </a:solidFill>
                <a:latin typeface="Consolas" panose="020B0609020204030204" pitchFamily="49" charset="0"/>
              </a:rPr>
              <a:t>elseif</a:t>
            </a: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($a == $b) {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echo "a is equal to b";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 else {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    echo "a is smaller than b";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b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</a:p>
          <a:p>
            <a:pPr marL="112713" lvl="6" indent="0" rtl="0">
              <a:spcBef>
                <a:spcPts val="0"/>
              </a:spcBef>
              <a:buClr>
                <a:schemeClr val="dk1"/>
              </a:buClr>
              <a:buNone/>
            </a:pPr>
            <a:r>
              <a:rPr 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endParaRPr lang="en" sz="2400" dirty="0">
              <a:solidFill>
                <a:schemeClr val="tx1"/>
              </a:solidFill>
            </a:endParaRPr>
          </a:p>
          <a:p>
            <a:pPr marL="45720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chemeClr val="tx1"/>
                </a:solidFill>
              </a:rPr>
              <a:t>additional control structures(If necessary):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http://php.net/manual/en/language.control-structures.php</a:t>
            </a:r>
            <a:endParaRPr lang="en" sz="2000" dirty="0">
              <a:solidFill>
                <a:schemeClr val="tx1"/>
              </a:solidFill>
            </a:endParaRPr>
          </a:p>
          <a:p>
            <a:pPr marL="45720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400" dirty="0">
              <a:solidFill>
                <a:schemeClr val="tx1"/>
              </a:solidFill>
            </a:endParaRPr>
          </a:p>
          <a:p>
            <a:pPr marL="45720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42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CGS3066_JS2_updated</Template>
  <TotalTime>9834</TotalTime>
  <Words>1188</Words>
  <Application>Microsoft Office PowerPoint</Application>
  <PresentationFormat>Widescreen</PresentationFormat>
  <Paragraphs>227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Helvetica</vt:lpstr>
      <vt:lpstr>Verdana</vt:lpstr>
      <vt:lpstr>1_Default</vt:lpstr>
      <vt:lpstr>Default</vt:lpstr>
      <vt:lpstr>PowerPoint Presentation</vt:lpstr>
      <vt:lpstr>PHP Capabilities</vt:lpstr>
      <vt:lpstr>PHP files</vt:lpstr>
      <vt:lpstr>PHP Syntax</vt:lpstr>
      <vt:lpstr>PHP Comments</vt:lpstr>
      <vt:lpstr>Variables in PHP</vt:lpstr>
      <vt:lpstr>PHP Case Sensitivity</vt:lpstr>
      <vt:lpstr>PHP Operators</vt:lpstr>
      <vt:lpstr>Conditional Statements</vt:lpstr>
      <vt:lpstr>Loops</vt:lpstr>
      <vt:lpstr>Loops(Contd.)</vt:lpstr>
      <vt:lpstr>PHP Functions</vt:lpstr>
      <vt:lpstr>Indexed Arrays in PHP</vt:lpstr>
      <vt:lpstr>Associative Arrays in PHP</vt:lpstr>
      <vt:lpstr>The for-each loop with PHP arrays</vt:lpstr>
      <vt:lpstr>Collect Form data in PHP</vt:lpstr>
      <vt:lpstr>Superglobals</vt:lpstr>
      <vt:lpstr>Forms with PHP</vt:lpstr>
      <vt:lpstr>$_GET vs. $_POST</vt:lpstr>
      <vt:lpstr>Example: client.html</vt:lpstr>
      <vt:lpstr>Example: server.php</vt:lpstr>
      <vt:lpstr>Example: self-submit form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103</cp:revision>
  <dcterms:created xsi:type="dcterms:W3CDTF">2014-03-31T21:38:23Z</dcterms:created>
  <dcterms:modified xsi:type="dcterms:W3CDTF">2019-10-07T20:29:45Z</dcterms:modified>
</cp:coreProperties>
</file>