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68" r:id="rId4"/>
    <p:sldId id="275" r:id="rId5"/>
    <p:sldId id="269" r:id="rId6"/>
    <p:sldId id="270" r:id="rId7"/>
    <p:sldId id="285" r:id="rId8"/>
    <p:sldId id="271" r:id="rId9"/>
    <p:sldId id="272" r:id="rId10"/>
    <p:sldId id="284" r:id="rId11"/>
    <p:sldId id="286" r:id="rId12"/>
    <p:sldId id="276" r:id="rId13"/>
    <p:sldId id="277" r:id="rId14"/>
    <p:sldId id="273" r:id="rId15"/>
    <p:sldId id="280" r:id="rId16"/>
    <p:sldId id="282" r:id="rId17"/>
    <p:sldId id="279" r:id="rId18"/>
    <p:sldId id="283" r:id="rId19"/>
    <p:sldId id="278" r:id="rId20"/>
    <p:sldId id="281" r:id="rId21"/>
  </p:sldIdLst>
  <p:sldSz cx="12192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0115"/>
    <a:srgbClr val="804352"/>
    <a:srgbClr val="5F112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593141-89DB-4592-A72C-8E0C90F454BA}" v="7" dt="2019-09-09T21:07:19.50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76640" autoAdjust="0"/>
  </p:normalViewPr>
  <p:slideViewPr>
    <p:cSldViewPr snapToGrid="0">
      <p:cViewPr varScale="1">
        <p:scale>
          <a:sx n="118" d="100"/>
          <a:sy n="118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23593141-89DB-4592-A72C-8E0C90F454BA}"/>
    <pc:docChg chg="addSld modSld">
      <pc:chgData name="Md. Mainuddin" userId="531e089c6c99dc92" providerId="LiveId" clId="{23593141-89DB-4592-A72C-8E0C90F454BA}" dt="2019-09-09T21:11:48.792" v="139" actId="20577"/>
      <pc:docMkLst>
        <pc:docMk/>
      </pc:docMkLst>
      <pc:sldChg chg="modSp">
        <pc:chgData name="Md. Mainuddin" userId="531e089c6c99dc92" providerId="LiveId" clId="{23593141-89DB-4592-A72C-8E0C90F454BA}" dt="2019-09-09T21:11:48.792" v="139" actId="20577"/>
        <pc:sldMkLst>
          <pc:docMk/>
          <pc:sldMk cId="0" sldId="256"/>
        </pc:sldMkLst>
        <pc:spChg chg="mod">
          <ac:chgData name="Md. Mainuddin" userId="531e089c6c99dc92" providerId="LiveId" clId="{23593141-89DB-4592-A72C-8E0C90F454BA}" dt="2019-09-09T21:11:48.792" v="139" actId="20577"/>
          <ac:spMkLst>
            <pc:docMk/>
            <pc:sldMk cId="0" sldId="256"/>
            <ac:spMk id="54" creationId="{00000000-0000-0000-0000-000000000000}"/>
          </ac:spMkLst>
        </pc:spChg>
      </pc:sldChg>
      <pc:sldChg chg="addSp modSp">
        <pc:chgData name="Md. Mainuddin" userId="531e089c6c99dc92" providerId="LiveId" clId="{23593141-89DB-4592-A72C-8E0C90F454BA}" dt="2019-09-09T21:07:43.428" v="129" actId="1076"/>
        <pc:sldMkLst>
          <pc:docMk/>
          <pc:sldMk cId="3884737055" sldId="284"/>
        </pc:sldMkLst>
        <pc:spChg chg="mod">
          <ac:chgData name="Md. Mainuddin" userId="531e089c6c99dc92" providerId="LiveId" clId="{23593141-89DB-4592-A72C-8E0C90F454BA}" dt="2019-09-09T21:07:35.103" v="127" actId="403"/>
          <ac:spMkLst>
            <pc:docMk/>
            <pc:sldMk cId="3884737055" sldId="284"/>
            <ac:spMk id="5" creationId="{00000000-0000-0000-0000-000000000000}"/>
          </ac:spMkLst>
        </pc:spChg>
        <pc:spChg chg="add mod">
          <ac:chgData name="Md. Mainuddin" userId="531e089c6c99dc92" providerId="LiveId" clId="{23593141-89DB-4592-A72C-8E0C90F454BA}" dt="2019-09-09T21:07:40.134" v="128" actId="1076"/>
          <ac:spMkLst>
            <pc:docMk/>
            <pc:sldMk cId="3884737055" sldId="284"/>
            <ac:spMk id="6" creationId="{E033F29C-1F37-4B5E-90FD-A77D4FAC6977}"/>
          </ac:spMkLst>
        </pc:spChg>
        <pc:spChg chg="add mod">
          <ac:chgData name="Md. Mainuddin" userId="531e089c6c99dc92" providerId="LiveId" clId="{23593141-89DB-4592-A72C-8E0C90F454BA}" dt="2019-09-09T21:07:43.428" v="129" actId="1076"/>
          <ac:spMkLst>
            <pc:docMk/>
            <pc:sldMk cId="3884737055" sldId="284"/>
            <ac:spMk id="7" creationId="{1716364B-BABB-4368-AEEB-C829C28FCD2D}"/>
          </ac:spMkLst>
        </pc:spChg>
      </pc:sldChg>
      <pc:sldChg chg="addSp modSp add">
        <pc:chgData name="Md. Mainuddin" userId="531e089c6c99dc92" providerId="LiveId" clId="{23593141-89DB-4592-A72C-8E0C90F454BA}" dt="2019-09-09T21:05:35.069" v="116" actId="14100"/>
        <pc:sldMkLst>
          <pc:docMk/>
          <pc:sldMk cId="4143874408" sldId="285"/>
        </pc:sldMkLst>
        <pc:spChg chg="mod">
          <ac:chgData name="Md. Mainuddin" userId="531e089c6c99dc92" providerId="LiveId" clId="{23593141-89DB-4592-A72C-8E0C90F454BA}" dt="2019-09-09T21:05:35.069" v="116" actId="14100"/>
          <ac:spMkLst>
            <pc:docMk/>
            <pc:sldMk cId="4143874408" sldId="285"/>
            <ac:spMk id="4" creationId="{00000000-0000-0000-0000-000000000000}"/>
          </ac:spMkLst>
        </pc:spChg>
        <pc:spChg chg="mod">
          <ac:chgData name="Md. Mainuddin" userId="531e089c6c99dc92" providerId="LiveId" clId="{23593141-89DB-4592-A72C-8E0C90F454BA}" dt="2019-09-09T21:05:02.216" v="91" actId="20577"/>
          <ac:spMkLst>
            <pc:docMk/>
            <pc:sldMk cId="4143874408" sldId="285"/>
            <ac:spMk id="5" creationId="{00000000-0000-0000-0000-000000000000}"/>
          </ac:spMkLst>
        </pc:spChg>
        <pc:spChg chg="add mod">
          <ac:chgData name="Md. Mainuddin" userId="531e089c6c99dc92" providerId="LiveId" clId="{23593141-89DB-4592-A72C-8E0C90F454BA}" dt="2019-09-09T21:04:17.790" v="86" actId="1076"/>
          <ac:spMkLst>
            <pc:docMk/>
            <pc:sldMk cId="4143874408" sldId="285"/>
            <ac:spMk id="6" creationId="{9ADD8C6C-659C-466F-95F5-55137C372012}"/>
          </ac:spMkLst>
        </pc:spChg>
        <pc:spChg chg="add mod">
          <ac:chgData name="Md. Mainuddin" userId="531e089c6c99dc92" providerId="LiveId" clId="{23593141-89DB-4592-A72C-8E0C90F454BA}" dt="2019-09-09T21:04:23.261" v="87" actId="1076"/>
          <ac:spMkLst>
            <pc:docMk/>
            <pc:sldMk cId="4143874408" sldId="285"/>
            <ac:spMk id="7" creationId="{6E4B6D91-D5F0-4A6A-BCB2-41553D9E91B2}"/>
          </ac:spMkLst>
        </pc:spChg>
        <pc:picChg chg="add mod">
          <ac:chgData name="Md. Mainuddin" userId="531e089c6c99dc92" providerId="LiveId" clId="{23593141-89DB-4592-A72C-8E0C90F454BA}" dt="2019-09-09T21:04:44.774" v="89" actId="1076"/>
          <ac:picMkLst>
            <pc:docMk/>
            <pc:sldMk cId="4143874408" sldId="285"/>
            <ac:picMk id="10" creationId="{AC39E961-4512-4CDE-A1DA-E8D91EA1F5D5}"/>
          </ac:picMkLst>
        </pc:picChg>
        <pc:cxnChg chg="add mod">
          <ac:chgData name="Md. Mainuddin" userId="531e089c6c99dc92" providerId="LiveId" clId="{23593141-89DB-4592-A72C-8E0C90F454BA}" dt="2019-09-09T21:05:10.095" v="99" actId="1036"/>
          <ac:cxnSpMkLst>
            <pc:docMk/>
            <pc:sldMk cId="4143874408" sldId="285"/>
            <ac:cxnSpMk id="8" creationId="{B6916BE9-C71F-4274-BDF5-2D2BBDACC024}"/>
          </ac:cxnSpMkLst>
        </pc:cxnChg>
        <pc:cxnChg chg="add mod">
          <ac:chgData name="Md. Mainuddin" userId="531e089c6c99dc92" providerId="LiveId" clId="{23593141-89DB-4592-A72C-8E0C90F454BA}" dt="2019-09-09T21:05:10.095" v="99" actId="1036"/>
          <ac:cxnSpMkLst>
            <pc:docMk/>
            <pc:sldMk cId="4143874408" sldId="285"/>
            <ac:cxnSpMk id="9" creationId="{98831EA9-02C9-4BA7-A235-6A5F3BF59DC5}"/>
          </ac:cxnSpMkLst>
        </pc:cxnChg>
      </pc:sldChg>
      <pc:sldChg chg="add">
        <pc:chgData name="Md. Mainuddin" userId="531e089c6c99dc92" providerId="LiveId" clId="{23593141-89DB-4592-A72C-8E0C90F454BA}" dt="2019-09-09T21:06:54.427" v="117"/>
        <pc:sldMkLst>
          <pc:docMk/>
          <pc:sldMk cId="3792780925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0460771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58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882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1739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161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3" y="6404290"/>
            <a:ext cx="2743201" cy="269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5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87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0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1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04292"/>
            <a:ext cx="27432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723900" indent="-2667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234439" indent="-320039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727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844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6416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988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5560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4013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layout.com/position-example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4038600" y="6404292"/>
            <a:ext cx="41148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2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540115"/>
                </a:solidFill>
              </a:rPr>
              <a:t>Department of Computer Science, Florida State University</a:t>
            </a:r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1171074" y="449178"/>
            <a:ext cx="9496926" cy="1072147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4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b="1" dirty="0">
                <a:solidFill>
                  <a:srgbClr val="540115"/>
                </a:solidFill>
              </a:rPr>
              <a:t>CGS 3066: Web Programming and Design</a:t>
            </a:r>
            <a:br>
              <a:rPr lang="en-US" sz="4400" b="1" dirty="0">
                <a:solidFill>
                  <a:srgbClr val="540115"/>
                </a:solidFill>
              </a:rPr>
            </a:br>
            <a:r>
              <a:rPr lang="en-US" sz="4000" b="1" dirty="0">
                <a:solidFill>
                  <a:srgbClr val="5F1124"/>
                </a:solidFill>
              </a:rPr>
              <a:t>Fall 2019</a:t>
            </a:r>
            <a:br>
              <a:rPr lang="en-US" sz="4000" b="1">
                <a:solidFill>
                  <a:srgbClr val="5F1124"/>
                </a:solidFill>
              </a:rPr>
            </a:br>
            <a:r>
              <a:rPr lang="en-US" sz="4000" b="1">
                <a:solidFill>
                  <a:srgbClr val="5F1124"/>
                </a:solidFill>
              </a:rPr>
              <a:t>CSS Part 2</a:t>
            </a:r>
            <a:endParaRPr sz="8000" b="1" dirty="0">
              <a:solidFill>
                <a:srgbClr val="5F1124"/>
              </a:solidFill>
            </a:endParaRP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8577943" y="6221728"/>
            <a:ext cx="274320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540115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1</a:t>
            </a:fld>
            <a:endParaRPr sz="1200">
              <a:solidFill>
                <a:srgbClr val="540115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432664" y="2421552"/>
            <a:ext cx="2973745" cy="245076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Borders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92544" y="1501945"/>
            <a:ext cx="10515600" cy="4518530"/>
          </a:xfrm>
        </p:spPr>
        <p:txBody>
          <a:bodyPr>
            <a:normAutofit/>
          </a:bodyPr>
          <a:lstStyle/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h1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 {</a:t>
            </a:r>
            <a:b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-US" sz="2000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border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-US" sz="2000" dirty="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1px solid red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}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4000" dirty="0"/>
              <a:t>And this one creates a thick, dotted green border:</a:t>
            </a:r>
            <a:endParaRPr lang="en-US" sz="20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20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h1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 {</a:t>
            </a:r>
            <a:b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-US" sz="2000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border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-US" sz="2000" dirty="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4px dotted green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}</a:t>
            </a:r>
            <a:endParaRPr lang="en-US" sz="4000" dirty="0"/>
          </a:p>
          <a:p>
            <a:pPr marL="0" lvl="4" indent="0" algn="l">
              <a:buNone/>
            </a:pP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6" name="Google Shape;142;p24">
            <a:extLst>
              <a:ext uri="{FF2B5EF4-FFF2-40B4-BE49-F238E27FC236}">
                <a16:creationId xmlns:a16="http://schemas.microsoft.com/office/drawing/2014/main" id="{E033F29C-1F37-4B5E-90FD-A77D4FAC6977}"/>
              </a:ext>
            </a:extLst>
          </p:cNvPr>
          <p:cNvSpPr/>
          <p:nvPr/>
        </p:nvSpPr>
        <p:spPr>
          <a:xfrm>
            <a:off x="6684572" y="1697066"/>
            <a:ext cx="2121600" cy="543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Heading</a:t>
            </a:r>
            <a:endParaRPr dirty="0"/>
          </a:p>
        </p:txBody>
      </p:sp>
      <p:sp>
        <p:nvSpPr>
          <p:cNvPr id="7" name="Google Shape;143;p24">
            <a:extLst>
              <a:ext uri="{FF2B5EF4-FFF2-40B4-BE49-F238E27FC236}">
                <a16:creationId xmlns:a16="http://schemas.microsoft.com/office/drawing/2014/main" id="{1716364B-BABB-4368-AEEB-C829C28FCD2D}"/>
              </a:ext>
            </a:extLst>
          </p:cNvPr>
          <p:cNvSpPr/>
          <p:nvPr/>
        </p:nvSpPr>
        <p:spPr>
          <a:xfrm>
            <a:off x="6684572" y="3380050"/>
            <a:ext cx="2121600" cy="543000"/>
          </a:xfrm>
          <a:prstGeom prst="rect">
            <a:avLst/>
          </a:prstGeom>
          <a:noFill/>
          <a:ln w="38100" cap="flat" cmpd="sng">
            <a:solidFill>
              <a:srgbClr val="00FF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Heading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8473705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Borders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lvl="4" indent="-228600" algn="l"/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border-collapse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i="1" dirty="0">
                <a:solidFill>
                  <a:schemeClr val="tx1"/>
                </a:solidFill>
              </a:rPr>
              <a:t>[</a:t>
            </a:r>
            <a:r>
              <a:rPr lang="en-US" sz="2000" i="1" dirty="0">
                <a:solidFill>
                  <a:schemeClr val="tx1"/>
                </a:solidFill>
              </a:rPr>
              <a:t>collapse/separate]</a:t>
            </a:r>
          </a:p>
          <a:p>
            <a:pPr marL="685800" lvl="5" indent="-228600" algn="l"/>
            <a:r>
              <a:rPr lang="en-US" sz="2000" i="1" dirty="0">
                <a:solidFill>
                  <a:schemeClr val="tx1"/>
                </a:solidFill>
              </a:rPr>
              <a:t>Applies to Table elements</a:t>
            </a:r>
          </a:p>
          <a:p>
            <a:pPr marL="685800" lvl="5" indent="-228600" algn="l"/>
            <a:r>
              <a:rPr lang="en-US" sz="2000" dirty="0"/>
              <a:t>If </a:t>
            </a:r>
            <a:r>
              <a:rPr lang="en-US" sz="2000" i="1" dirty="0"/>
              <a:t>separate</a:t>
            </a:r>
            <a:r>
              <a:rPr lang="en-US" sz="2000" dirty="0"/>
              <a:t>, adjacent cells each have their own distinct borders.</a:t>
            </a:r>
          </a:p>
          <a:p>
            <a:pPr marL="685800" lvl="5" indent="-228600" algn="l"/>
            <a:r>
              <a:rPr lang="en-US" sz="2000" dirty="0"/>
              <a:t>If </a:t>
            </a:r>
            <a:r>
              <a:rPr lang="en-US" sz="2000" i="1" dirty="0"/>
              <a:t>collapsed</a:t>
            </a:r>
            <a:r>
              <a:rPr lang="en-US" sz="2000" dirty="0"/>
              <a:t>, adjacent table cells share borders.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8092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540115"/>
                </a:solidFill>
              </a:rPr>
              <a:t>Default HTML Layout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" dirty="0"/>
              <a:t>By default, all visible elements of a  web page is displayed in the same sequence they are written in HTML</a:t>
            </a:r>
          </a:p>
          <a:p>
            <a:pPr marL="0" indent="0" algn="l" rtl="0">
              <a:buNone/>
            </a:pPr>
            <a:endParaRPr lang="en" dirty="0"/>
          </a:p>
          <a:p>
            <a:pPr algn="l" rtl="0"/>
            <a:r>
              <a:rPr lang="en" dirty="0"/>
              <a:t>Page width filled from left to right, then height filled from top to bottom</a:t>
            </a:r>
          </a:p>
          <a:p>
            <a:pPr algn="l" rtl="0"/>
            <a:endParaRPr lang="en" dirty="0"/>
          </a:p>
          <a:p>
            <a:pPr algn="l" rtl="0"/>
            <a:endParaRPr lang="en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756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HTML vs CSS Positioning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229350" cy="5032375"/>
          </a:xfrm>
        </p:spPr>
        <p:txBody>
          <a:bodyPr/>
          <a:lstStyle/>
          <a:p>
            <a:pPr algn="l" rtl="0"/>
            <a:r>
              <a:rPr lang="en-US" dirty="0"/>
              <a:t>How to design multi-column layouts on a web page?</a:t>
            </a:r>
          </a:p>
          <a:p>
            <a:pPr lvl="1" algn="l" rtl="0"/>
            <a:r>
              <a:rPr lang="en-US" dirty="0"/>
              <a:t>Use &lt;table&gt;</a:t>
            </a:r>
          </a:p>
          <a:p>
            <a:pPr lvl="2" algn="l" rtl="0"/>
            <a:r>
              <a:rPr lang="en-US" dirty="0"/>
              <a:t>Add content blocks as table data</a:t>
            </a:r>
          </a:p>
          <a:p>
            <a:pPr lvl="2" algn="l" rtl="0"/>
            <a:r>
              <a:rPr lang="en-US" dirty="0"/>
              <a:t>not recommended</a:t>
            </a:r>
          </a:p>
          <a:p>
            <a:pPr lvl="1"/>
            <a:r>
              <a:rPr lang="en-US" dirty="0"/>
              <a:t>Alternatively, use CSS positioning properties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2050" name="Picture 2" descr="conventional-html-lay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508" y="1929498"/>
            <a:ext cx="3227292" cy="2880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68407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float Property</a:t>
            </a:r>
            <a:endParaRPr lang="en-US" dirty="0">
              <a:solidFill>
                <a:srgbClr val="540115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float</a:t>
            </a:r>
            <a:r>
              <a:rPr lang="en-US" dirty="0"/>
              <a:t>: </a:t>
            </a:r>
            <a:r>
              <a:rPr lang="en-US" i="1" dirty="0"/>
              <a:t>[left/right/none]</a:t>
            </a:r>
          </a:p>
          <a:p>
            <a:r>
              <a:rPr lang="en-US" dirty="0"/>
              <a:t>Places the selected element at the left or right side of its container</a:t>
            </a:r>
          </a:p>
          <a:p>
            <a:endParaRPr lang="en-US" dirty="0"/>
          </a:p>
          <a:p>
            <a:r>
              <a:rPr lang="en-US" dirty="0"/>
              <a:t>Other texts and inline elements of the container will wrap around it</a:t>
            </a:r>
          </a:p>
          <a:p>
            <a:r>
              <a:rPr lang="en-US" dirty="0"/>
              <a:t>Widely used</a:t>
            </a:r>
          </a:p>
        </p:txBody>
      </p:sp>
    </p:spTree>
    <p:extLst>
      <p:ext uri="{BB962C8B-B14F-4D97-AF65-F5344CB8AC3E}">
        <p14:creationId xmlns:p14="http://schemas.microsoft.com/office/powerpoint/2010/main" val="338409874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float Property</a:t>
            </a:r>
            <a:endParaRPr lang="en-US" dirty="0">
              <a:solidFill>
                <a:srgbClr val="540115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By default, block-level elements occupy the entire available width of its container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Try printing a small &lt;div&gt; with a background color!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Replace &lt;div&gt; with &lt;span&gt; and compare!</a:t>
            </a:r>
          </a:p>
          <a:p>
            <a:r>
              <a:rPr lang="en-US" dirty="0">
                <a:solidFill>
                  <a:schemeClr val="tx1"/>
                </a:solidFill>
              </a:rPr>
              <a:t>To make the block–level elements float, it should be ‘shrunk’ by setting appropriate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width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property</a:t>
            </a:r>
          </a:p>
        </p:txBody>
      </p:sp>
    </p:spTree>
    <p:extLst>
      <p:ext uri="{BB962C8B-B14F-4D97-AF65-F5344CB8AC3E}">
        <p14:creationId xmlns:p14="http://schemas.microsoft.com/office/powerpoint/2010/main" val="57284393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float Property</a:t>
            </a:r>
            <a:endParaRPr lang="en-US" dirty="0">
              <a:solidFill>
                <a:srgbClr val="540115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673224" y="2285770"/>
            <a:ext cx="2265363" cy="190523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#div1 {</a:t>
            </a:r>
          </a:p>
          <a:p>
            <a:r>
              <a:rPr lang="en-US" dirty="0"/>
              <a:t>  </a:t>
            </a:r>
            <a:r>
              <a:rPr lang="en-US" dirty="0" err="1"/>
              <a:t>float:right</a:t>
            </a:r>
            <a:r>
              <a:rPr lang="en-US" dirty="0"/>
              <a:t>;</a:t>
            </a:r>
          </a:p>
          <a:p>
            <a:r>
              <a:rPr lang="en-US" dirty="0"/>
              <a:t>  width:300px;</a:t>
            </a:r>
          </a:p>
          <a:p>
            <a:r>
              <a:rPr lang="en-US" dirty="0"/>
              <a:t>  height:300px;</a:t>
            </a:r>
          </a:p>
          <a:p>
            <a:r>
              <a:rPr lang="en-US" dirty="0"/>
              <a:t>  </a:t>
            </a:r>
            <a:r>
              <a:rPr lang="en-US" dirty="0" err="1"/>
              <a:t>background-color:red</a:t>
            </a:r>
            <a:r>
              <a:rPr lang="en-US" dirty="0"/>
              <a:t>;</a:t>
            </a:r>
          </a:p>
          <a:p>
            <a:r>
              <a:rPr lang="en-US" dirty="0"/>
              <a:t>  </a:t>
            </a:r>
            <a:r>
              <a:rPr lang="en-US" dirty="0" err="1"/>
              <a:t>border-style:solid</a:t>
            </a:r>
            <a:r>
              <a:rPr lang="en-US" dirty="0"/>
              <a:t>"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862" y="2742741"/>
            <a:ext cx="6236214" cy="1714959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2695575" y="2457450"/>
            <a:ext cx="6667500" cy="285291"/>
          </a:xfrm>
          <a:prstGeom prst="straightConnector1">
            <a:avLst/>
          </a:prstGeom>
          <a:noFill/>
          <a:ln w="381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xt Placeholder 5"/>
          <p:cNvSpPr txBox="1">
            <a:spLocks/>
          </p:cNvSpPr>
          <p:nvPr/>
        </p:nvSpPr>
        <p:spPr>
          <a:xfrm>
            <a:off x="5037862" y="4742991"/>
            <a:ext cx="5680077" cy="10767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 fontScale="85000" lnSpcReduction="20000"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5pPr>
            <a:lvl6pPr marL="26416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6pPr>
            <a:lvl7pPr marL="30988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7pPr>
            <a:lvl8pPr marL="35560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8pPr>
            <a:lvl9pPr marL="4013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>
                <a:latin typeface="Consolas" panose="020B0609020204030204" pitchFamily="49" charset="0"/>
              </a:rPr>
              <a:t>&lt;p id=“para1”&gt;</a:t>
            </a:r>
          </a:p>
          <a:p>
            <a:r>
              <a:rPr lang="en-US" dirty="0">
                <a:latin typeface="Consolas" panose="020B0609020204030204" pitchFamily="49" charset="0"/>
              </a:rPr>
              <a:t>  &lt;div id=“div1”&gt; floated&lt;</a:t>
            </a:r>
            <a:r>
              <a:rPr lang="en-US" dirty="0" err="1">
                <a:latin typeface="Consolas" panose="020B0609020204030204" pitchFamily="49" charset="0"/>
              </a:rPr>
              <a:t>br</a:t>
            </a:r>
            <a:r>
              <a:rPr lang="en-US" dirty="0">
                <a:latin typeface="Consolas" panose="020B0609020204030204" pitchFamily="49" charset="0"/>
              </a:rPr>
              <a:t>&gt;text&lt;/div&gt;</a:t>
            </a:r>
          </a:p>
          <a:p>
            <a:r>
              <a:rPr lang="en-US" dirty="0">
                <a:latin typeface="Consolas" panose="020B0609020204030204" pitchFamily="49" charset="0"/>
              </a:rPr>
              <a:t>   Loren ipsum …. </a:t>
            </a:r>
            <a:r>
              <a:rPr lang="en-US" dirty="0" err="1">
                <a:latin typeface="Consolas" panose="020B0609020204030204" pitchFamily="49" charset="0"/>
              </a:rPr>
              <a:t>laborum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&lt;/p&gt;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5093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clear Property</a:t>
            </a:r>
            <a:endParaRPr lang="en-US" dirty="0">
              <a:solidFill>
                <a:srgbClr val="540115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clear</a:t>
            </a:r>
            <a:r>
              <a:rPr lang="en-US" dirty="0"/>
              <a:t>: </a:t>
            </a:r>
            <a:r>
              <a:rPr lang="en-US" i="1" dirty="0"/>
              <a:t>[left/right/both]</a:t>
            </a:r>
          </a:p>
          <a:p>
            <a:endParaRPr lang="en-US" i="1" dirty="0"/>
          </a:p>
          <a:p>
            <a:r>
              <a:rPr lang="en-US" dirty="0"/>
              <a:t>Prevents placement of floating element on the </a:t>
            </a:r>
            <a:r>
              <a:rPr lang="en-US" i="1" dirty="0"/>
              <a:t>[left/right/both] </a:t>
            </a:r>
            <a:r>
              <a:rPr lang="en-US" dirty="0"/>
              <a:t>side of the selected element</a:t>
            </a:r>
          </a:p>
          <a:p>
            <a:endParaRPr lang="en-US" dirty="0"/>
          </a:p>
          <a:p>
            <a:r>
              <a:rPr lang="en-US" dirty="0"/>
              <a:t>Useful to clear past floating elements and resume normal flow</a:t>
            </a:r>
          </a:p>
        </p:txBody>
      </p:sp>
    </p:spTree>
    <p:extLst>
      <p:ext uri="{BB962C8B-B14F-4D97-AF65-F5344CB8AC3E}">
        <p14:creationId xmlns:p14="http://schemas.microsoft.com/office/powerpoint/2010/main" val="357915634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clear Property</a:t>
            </a:r>
            <a:endParaRPr lang="en-US" dirty="0">
              <a:solidFill>
                <a:srgbClr val="540115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#para2{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clear:both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border-style:solid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border-color:blue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}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130" y="1825624"/>
            <a:ext cx="6485354" cy="2755901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219450" y="3257550"/>
            <a:ext cx="1876425" cy="819150"/>
          </a:xfrm>
          <a:prstGeom prst="straightConnector1">
            <a:avLst/>
          </a:prstGeom>
          <a:noFill/>
          <a:ln w="381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 Placeholder 5"/>
          <p:cNvSpPr txBox="1">
            <a:spLocks/>
          </p:cNvSpPr>
          <p:nvPr/>
        </p:nvSpPr>
        <p:spPr>
          <a:xfrm>
            <a:off x="4944130" y="4581525"/>
            <a:ext cx="4972049" cy="143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 lnSpcReduction="10000"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5pPr>
            <a:lvl6pPr marL="26416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6pPr>
            <a:lvl7pPr marL="30988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7pPr>
            <a:lvl8pPr marL="35560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8pPr>
            <a:lvl9pPr marL="4013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300" dirty="0">
                <a:latin typeface="Consolas" panose="020B0609020204030204" pitchFamily="49" charset="0"/>
              </a:rPr>
              <a:t>&lt;p id=“para1”&gt;</a:t>
            </a:r>
          </a:p>
          <a:p>
            <a:r>
              <a:rPr lang="en-US" sz="1300" dirty="0">
                <a:latin typeface="Consolas" panose="020B0609020204030204" pitchFamily="49" charset="0"/>
              </a:rPr>
              <a:t>  &lt;div id=“div1”&gt; floated&lt;</a:t>
            </a:r>
            <a:r>
              <a:rPr lang="en-US" sz="1300" dirty="0" err="1">
                <a:latin typeface="Consolas" panose="020B0609020204030204" pitchFamily="49" charset="0"/>
              </a:rPr>
              <a:t>br</a:t>
            </a:r>
            <a:r>
              <a:rPr lang="en-US" sz="1300" dirty="0">
                <a:latin typeface="Consolas" panose="020B0609020204030204" pitchFamily="49" charset="0"/>
              </a:rPr>
              <a:t>&gt;text&lt;/div&gt;</a:t>
            </a:r>
          </a:p>
          <a:p>
            <a:r>
              <a:rPr lang="en-US" sz="1300" dirty="0">
                <a:latin typeface="Consolas" panose="020B0609020204030204" pitchFamily="49" charset="0"/>
              </a:rPr>
              <a:t>  Loren ipsum …. </a:t>
            </a:r>
            <a:r>
              <a:rPr lang="en-US" sz="1300" dirty="0" err="1">
                <a:latin typeface="Consolas" panose="020B0609020204030204" pitchFamily="49" charset="0"/>
              </a:rPr>
              <a:t>Pariatur</a:t>
            </a:r>
            <a:endParaRPr lang="en-US" sz="1300" dirty="0">
              <a:latin typeface="Consolas" panose="020B0609020204030204" pitchFamily="49" charset="0"/>
            </a:endParaRPr>
          </a:p>
          <a:p>
            <a:r>
              <a:rPr lang="en-US" sz="1300" dirty="0">
                <a:latin typeface="Consolas" panose="020B0609020204030204" pitchFamily="49" charset="0"/>
              </a:rPr>
              <a:t>  &lt;p id=“para2”&gt; Instead of …it’s right &lt;/p&gt;</a:t>
            </a:r>
          </a:p>
          <a:p>
            <a:r>
              <a:rPr lang="en-US" sz="1300" dirty="0">
                <a:latin typeface="Consolas" panose="020B0609020204030204" pitchFamily="49" charset="0"/>
              </a:rPr>
              <a:t>&lt;/p&gt;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54219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CSS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540115"/>
                </a:solidFill>
              </a:rPr>
              <a:t> property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296525" cy="4060825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position</a:t>
            </a:r>
            <a:r>
              <a:rPr lang="en-US" dirty="0"/>
              <a:t>: </a:t>
            </a:r>
            <a:r>
              <a:rPr lang="en-US" i="1" dirty="0"/>
              <a:t>[</a:t>
            </a:r>
            <a:r>
              <a:rPr lang="en-US" i="1" dirty="0" err="1"/>
              <a:t>static|absolute|fixed|relative</a:t>
            </a:r>
            <a:r>
              <a:rPr lang="en-US" i="1" dirty="0"/>
              <a:t>]</a:t>
            </a:r>
          </a:p>
          <a:p>
            <a:pPr algn="l" rtl="0"/>
            <a:r>
              <a:rPr lang="en-US" i="1" dirty="0"/>
              <a:t>Position value </a:t>
            </a:r>
            <a:r>
              <a:rPr lang="en-US" i="1" dirty="0">
                <a:solidFill>
                  <a:srgbClr val="FF0000"/>
                </a:solidFill>
                <a:latin typeface="Consolas" panose="020B0609020204030204" pitchFamily="49" charset="0"/>
              </a:rPr>
              <a:t>static</a:t>
            </a:r>
            <a:r>
              <a:rPr lang="en-US" i="1" dirty="0"/>
              <a:t>  suggests </a:t>
            </a:r>
            <a:r>
              <a:rPr lang="en-US" dirty="0"/>
              <a:t>default, normal flow. </a:t>
            </a:r>
          </a:p>
          <a:p>
            <a:pPr algn="l" rtl="0"/>
            <a:r>
              <a:rPr lang="en-US" dirty="0"/>
              <a:t>To use absolute/fixed/relative option,</a:t>
            </a:r>
            <a:r>
              <a:rPr lang="en-US" i="1" dirty="0"/>
              <a:t> one or two of the following must be set:</a:t>
            </a:r>
          </a:p>
          <a:p>
            <a:pPr lvl="1" algn="l" rtl="0"/>
            <a:r>
              <a:rPr lang="en-US" sz="2200" i="1" dirty="0">
                <a:solidFill>
                  <a:srgbClr val="FF0000"/>
                </a:solidFill>
                <a:latin typeface="Consolas" panose="020B0609020204030204" pitchFamily="49" charset="0"/>
              </a:rPr>
              <a:t>top</a:t>
            </a:r>
            <a:r>
              <a:rPr lang="en-US" i="1" dirty="0"/>
              <a:t>: [length units] </a:t>
            </a:r>
          </a:p>
          <a:p>
            <a:pPr lvl="1" algn="l" rtl="0"/>
            <a:r>
              <a:rPr lang="en-US" sz="2200" i="1" dirty="0">
                <a:solidFill>
                  <a:srgbClr val="FF0000"/>
                </a:solidFill>
                <a:latin typeface="Consolas" panose="020B0609020204030204" pitchFamily="49" charset="0"/>
              </a:rPr>
              <a:t>bottom</a:t>
            </a:r>
            <a:r>
              <a:rPr lang="en-US" i="1" dirty="0"/>
              <a:t>: [length units] </a:t>
            </a:r>
          </a:p>
          <a:p>
            <a:pPr lvl="1" algn="l" rtl="0"/>
            <a:r>
              <a:rPr lang="en-US" sz="2200" i="1" dirty="0">
                <a:solidFill>
                  <a:srgbClr val="FF0000"/>
                </a:solidFill>
                <a:latin typeface="Consolas" panose="020B0609020204030204" pitchFamily="49" charset="0"/>
              </a:rPr>
              <a:t>left</a:t>
            </a:r>
            <a:r>
              <a:rPr lang="en-US" i="1" dirty="0"/>
              <a:t>:  [length units] </a:t>
            </a:r>
          </a:p>
          <a:p>
            <a:pPr lvl="1" algn="l" rtl="0"/>
            <a:r>
              <a:rPr lang="en-US" sz="2200" i="1" dirty="0">
                <a:solidFill>
                  <a:srgbClr val="FF0000"/>
                </a:solidFill>
                <a:latin typeface="Consolas" panose="020B0609020204030204" pitchFamily="49" charset="0"/>
              </a:rPr>
              <a:t>right</a:t>
            </a:r>
            <a:r>
              <a:rPr lang="en-US" i="1" dirty="0"/>
              <a:t>: [length units] </a:t>
            </a:r>
          </a:p>
          <a:p>
            <a:pPr algn="l" rtl="0"/>
            <a:r>
              <a:rPr lang="en-US" i="1" dirty="0"/>
              <a:t>Specifies exact placement location for the selected element </a:t>
            </a:r>
          </a:p>
        </p:txBody>
      </p:sp>
    </p:spTree>
    <p:extLst>
      <p:ext uri="{BB962C8B-B14F-4D97-AF65-F5344CB8AC3E}">
        <p14:creationId xmlns:p14="http://schemas.microsoft.com/office/powerpoint/2010/main" val="311607658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-US" sz="4400" dirty="0">
                <a:solidFill>
                  <a:srgbClr val="5F1124"/>
                </a:solidFill>
              </a:rPr>
              <a:t>The CSS Box Model</a:t>
            </a:r>
            <a:endParaRPr lang="en" sz="4400" dirty="0">
              <a:solidFill>
                <a:srgbClr val="540115"/>
              </a:solidFill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96759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All printable HTML elements can be represented as rectangular boxes</a:t>
            </a:r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Each box consist of the following spaces:</a:t>
            </a:r>
          </a:p>
          <a:p>
            <a:pPr marL="1271587" lvl="1" indent="-4572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800" b="1" dirty="0"/>
              <a:t>Content Area</a:t>
            </a:r>
            <a:r>
              <a:rPr lang="en" sz="2800" dirty="0"/>
              <a:t>: displays the actual text/graphic </a:t>
            </a:r>
          </a:p>
          <a:p>
            <a:pPr marL="1271587" lvl="1" indent="-4572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800" b="1" dirty="0"/>
              <a:t>Padding</a:t>
            </a:r>
            <a:r>
              <a:rPr lang="en" sz="2800" dirty="0"/>
              <a:t>: spaces surrounding the content area</a:t>
            </a:r>
          </a:p>
          <a:p>
            <a:pPr marL="1271587" lvl="1" indent="-4572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800" b="1" dirty="0"/>
              <a:t>Border</a:t>
            </a:r>
            <a:r>
              <a:rPr lang="en" sz="2800" dirty="0"/>
              <a:t>: Surrounds contents and padding</a:t>
            </a:r>
          </a:p>
          <a:p>
            <a:pPr marL="1271587" lvl="1" indent="-457200" algn="l" rtl="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800" b="1" dirty="0"/>
              <a:t>Margin</a:t>
            </a:r>
            <a:r>
              <a:rPr lang="en" sz="2800" dirty="0"/>
              <a:t>: spaces to separate an element from other adjacent elements or its container</a:t>
            </a:r>
          </a:p>
          <a:p>
            <a:pPr lvl="1" indent="0" algn="l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800" dirty="0"/>
              <a:t>	</a:t>
            </a:r>
          </a:p>
          <a:p>
            <a:pPr marL="50799" algn="l" rtl="0">
              <a:spcBef>
                <a:spcPts val="0"/>
              </a:spcBef>
              <a:buClr>
                <a:schemeClr val="dk1"/>
              </a:buClr>
              <a:buSzPct val="100000"/>
            </a:pPr>
            <a:endParaRPr lang="en" sz="28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/>
          </a:p>
          <a:p>
            <a:pPr marL="609585" indent="-558786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800" dirty="0"/>
          </a:p>
        </p:txBody>
      </p:sp>
    </p:spTree>
    <p:extLst>
      <p:ext uri="{BB962C8B-B14F-4D97-AF65-F5344CB8AC3E}">
        <p14:creationId xmlns:p14="http://schemas.microsoft.com/office/powerpoint/2010/main" val="2228435624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CSS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540115"/>
                </a:solidFill>
              </a:rPr>
              <a:t> property(contd.)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296525" cy="5032375"/>
          </a:xfrm>
        </p:spPr>
        <p:txBody>
          <a:bodyPr/>
          <a:lstStyle/>
          <a:p>
            <a:pPr lvl="1" algn="l" rtl="0"/>
            <a:r>
              <a:rPr lang="en-US" i="1" dirty="0"/>
              <a:t>absolute</a:t>
            </a:r>
            <a:r>
              <a:rPr lang="en-US" dirty="0"/>
              <a:t>: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 Positioning values measured from the edge of the entire HTML document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algn="l" rtl="0"/>
            <a:r>
              <a:rPr lang="en-US" i="1" dirty="0">
                <a:latin typeface="Calibri" panose="020F0502020204030204" pitchFamily="34" charset="0"/>
              </a:rPr>
              <a:t>fixed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/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ositioning values are calculated from the edge of the viewport.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 algn="l" rtl="0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User always sees a fixed element in the same location of his page view</a:t>
            </a:r>
            <a:endParaRPr lang="en-US" i="1" dirty="0">
              <a:latin typeface="Calibri" panose="020F0502020204030204" pitchFamily="34" charset="0"/>
            </a:endParaRPr>
          </a:p>
          <a:p>
            <a:pPr lvl="1" algn="l" rtl="0"/>
            <a:r>
              <a:rPr lang="en-US" i="1" dirty="0"/>
              <a:t>Relative: </a:t>
            </a:r>
            <a:r>
              <a:rPr lang="en-US" dirty="0"/>
              <a:t>Positioning values are calculated from the edges of the nearest positioned container</a:t>
            </a:r>
          </a:p>
          <a:p>
            <a:pPr algn="l" rtl="0"/>
            <a:endParaRPr lang="en-US" dirty="0"/>
          </a:p>
          <a:p>
            <a:pPr lvl="1" algn="l" rtl="0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Example: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http://learnlayout.com/position-example.html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algn="l" rtl="0"/>
            <a:endParaRPr lang="en-US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7718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219131" y="92472"/>
            <a:ext cx="10972800" cy="11432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-US" sz="4400" dirty="0">
                <a:solidFill>
                  <a:srgbClr val="5F1124"/>
                </a:solidFill>
              </a:rPr>
              <a:t>The CSS Box Model</a:t>
            </a:r>
            <a:endParaRPr lang="en" sz="4400" dirty="0">
              <a:solidFill>
                <a:srgbClr val="540115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667126" y="1702056"/>
            <a:ext cx="5460999" cy="3889119"/>
            <a:chOff x="3666067" y="1808949"/>
            <a:chExt cx="3547533" cy="2755157"/>
          </a:xfrm>
        </p:grpSpPr>
        <p:sp>
          <p:nvSpPr>
            <p:cNvPr id="18" name="Rectangle 17"/>
            <p:cNvSpPr/>
            <p:nvPr/>
          </p:nvSpPr>
          <p:spPr>
            <a:xfrm>
              <a:off x="3666067" y="1828228"/>
              <a:ext cx="3547533" cy="273587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5B9BD5"/>
              </a:solidFill>
              <a:prstDash val="sysDash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28535" y="2159000"/>
              <a:ext cx="2980265" cy="2074334"/>
            </a:xfrm>
            <a:prstGeom prst="rect">
              <a:avLst/>
            </a:prstGeom>
            <a:solidFill>
              <a:schemeClr val="accent1"/>
            </a:solidFill>
            <a:ln w="12700" cap="flat">
              <a:solidFill>
                <a:srgbClr val="5B9BD5"/>
              </a:solidFill>
              <a:prstDash val="solid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16400" y="2421467"/>
              <a:ext cx="2353734" cy="1532467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5B9BD5"/>
              </a:solidFill>
              <a:prstDash val="solid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04267" y="2762529"/>
              <a:ext cx="1778000" cy="850344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5B9BD5"/>
              </a:solidFill>
              <a:prstDash val="solid"/>
              <a:miter lim="8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          </a:t>
              </a:r>
            </a:p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rgbClr val="000000"/>
                  </a:solidFill>
                </a:rPr>
                <a:t>               </a:t>
              </a:r>
              <a:r>
                <a:rPr kumimoji="0" lang="en-US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Content</a:t>
              </a:r>
            </a:p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  </a:t>
              </a:r>
            </a:p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68793" y="2423750"/>
              <a:ext cx="848948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Padding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24607" y="2146891"/>
              <a:ext cx="736738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Border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97355" y="1808949"/>
              <a:ext cx="763990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Margin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5734992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-US" sz="4400" dirty="0">
                <a:solidFill>
                  <a:srgbClr val="5F1124"/>
                </a:solidFill>
              </a:rPr>
              <a:t>The CSS “containing element”</a:t>
            </a:r>
            <a:endParaRPr lang="en" sz="4400" dirty="0">
              <a:solidFill>
                <a:srgbClr val="540115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element has an associated </a:t>
            </a:r>
            <a:r>
              <a:rPr lang="en-US" dirty="0">
                <a:solidFill>
                  <a:schemeClr val="tx1"/>
                </a:solidFill>
              </a:rPr>
              <a:t>containing element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“each box sits inside some bigger box”</a:t>
            </a:r>
          </a:p>
          <a:p>
            <a:r>
              <a:rPr lang="en-US" dirty="0">
                <a:solidFill>
                  <a:schemeClr val="tx1"/>
                </a:solidFill>
              </a:rPr>
              <a:t>Only block level elements(&lt;div&gt;,&lt;table&gt;,&lt;h1&gt;..&lt;h6&gt;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r>
              <a:rPr lang="en-US" dirty="0">
                <a:solidFill>
                  <a:schemeClr val="tx1"/>
                </a:solidFill>
              </a:rPr>
              <a:t>) or the webpage itself(&lt;html&gt; tag) are considered as containing element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In case of multiple block-level nesting, the containing element of a box/element will be the closest block level element</a:t>
            </a:r>
          </a:p>
          <a:p>
            <a:r>
              <a:rPr lang="en-US" dirty="0">
                <a:solidFill>
                  <a:schemeClr val="tx1"/>
                </a:solidFill>
              </a:rPr>
              <a:t>Will be referred as simply ‘</a:t>
            </a:r>
            <a:r>
              <a:rPr lang="en-US" i="1" dirty="0">
                <a:solidFill>
                  <a:schemeClr val="tx1"/>
                </a:solidFill>
              </a:rPr>
              <a:t>container</a:t>
            </a:r>
            <a:r>
              <a:rPr lang="en-US" dirty="0">
                <a:solidFill>
                  <a:schemeClr val="tx1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389405205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Width</a:t>
            </a:r>
            <a:r>
              <a:rPr lang="en-US" sz="3600" dirty="0">
                <a:solidFill>
                  <a:srgbClr val="540115"/>
                </a:solidFill>
              </a:rPr>
              <a:t> </a:t>
            </a:r>
            <a:r>
              <a:rPr lang="en-US" dirty="0">
                <a:solidFill>
                  <a:srgbClr val="540115"/>
                </a:solidFill>
              </a:rPr>
              <a:t>and </a:t>
            </a:r>
            <a:r>
              <a:rPr lang="en-US" sz="3600" dirty="0">
                <a:solidFill>
                  <a:srgbClr val="540115"/>
                </a:solidFill>
                <a:latin typeface="Consolas" panose="020B0609020204030204" pitchFamily="49" charset="0"/>
              </a:rPr>
              <a:t>height</a:t>
            </a:r>
            <a:r>
              <a:rPr lang="en-US" sz="3600" dirty="0">
                <a:solidFill>
                  <a:srgbClr val="540115"/>
                </a:solidFill>
              </a:rPr>
              <a:t> </a:t>
            </a:r>
            <a:r>
              <a:rPr lang="en-US" dirty="0">
                <a:solidFill>
                  <a:srgbClr val="540115"/>
                </a:solidFill>
              </a:rPr>
              <a:t>properties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height</a:t>
            </a:r>
            <a:r>
              <a:rPr lang="en-US" dirty="0"/>
              <a:t>:</a:t>
            </a:r>
            <a:r>
              <a:rPr lang="en-US" i="1" dirty="0"/>
              <a:t> [length units] </a:t>
            </a:r>
          </a:p>
          <a:p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en-US" dirty="0"/>
              <a:t>:</a:t>
            </a:r>
            <a:r>
              <a:rPr lang="en-US" i="1" dirty="0"/>
              <a:t> [length units] </a:t>
            </a:r>
          </a:p>
          <a:p>
            <a:r>
              <a:rPr lang="en-US" dirty="0"/>
              <a:t>Used to set width and height of the </a:t>
            </a:r>
            <a:r>
              <a:rPr lang="en" b="1" dirty="0"/>
              <a:t>Content Area </a:t>
            </a:r>
            <a:r>
              <a:rPr lang="en" dirty="0"/>
              <a:t>of an Element</a:t>
            </a:r>
          </a:p>
          <a:p>
            <a:pPr marL="0" indent="0" algn="l" rtl="0">
              <a:spcBef>
                <a:spcPts val="0"/>
              </a:spcBef>
              <a:buNone/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    	</a:t>
            </a:r>
            <a:r>
              <a:rPr lang="en" sz="20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div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marL="0" indent="0" algn="l" rtl="0">
              <a:spcBef>
                <a:spcPts val="0"/>
              </a:spcBef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      	  </a:t>
            </a:r>
            <a:r>
              <a:rPr lang="en" sz="20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height:</a:t>
            </a:r>
            <a:r>
              <a:rPr lang="en" sz="20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100px;</a:t>
            </a:r>
          </a:p>
          <a:p>
            <a:pPr marL="0" indent="0" algn="l" rtl="0">
              <a:spcBef>
                <a:spcPts val="0"/>
              </a:spcBef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      	  </a:t>
            </a:r>
            <a:r>
              <a:rPr lang="en" sz="2000" dirty="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width:</a:t>
            </a:r>
            <a:r>
              <a:rPr lang="en" sz="20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300px;</a:t>
            </a:r>
          </a:p>
          <a:p>
            <a:pPr marL="0" indent="0" algn="l" rtl="0">
              <a:spcBef>
                <a:spcPts val="0"/>
              </a:spcBef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   		}</a:t>
            </a:r>
            <a:endParaRPr lang="en" dirty="0">
              <a:latin typeface="Consolas"/>
              <a:ea typeface="Consolas"/>
              <a:cs typeface="Consolas"/>
              <a:sym typeface="Consolas"/>
            </a:endParaRPr>
          </a:p>
          <a:p>
            <a:pPr algn="l" rtl="0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onsolas"/>
                <a:cs typeface="Consolas"/>
                <a:sym typeface="Consolas"/>
              </a:rPr>
              <a:t>L</a:t>
            </a:r>
            <a:r>
              <a:rPr lang="en" dirty="0">
                <a:latin typeface="Calibri" panose="020F0502020204030204" pitchFamily="34" charset="0"/>
                <a:ea typeface="Consolas"/>
                <a:cs typeface="Consolas"/>
                <a:sym typeface="Consolas"/>
              </a:rPr>
              <a:t>ength values can be absolute(in,cm,mm,px) or % of the height/width of its </a:t>
            </a:r>
            <a:r>
              <a:rPr lang="en" i="1" dirty="0">
                <a:latin typeface="Calibri" panose="020F0502020204030204" pitchFamily="34" charset="0"/>
                <a:ea typeface="Consolas"/>
                <a:cs typeface="Consolas"/>
                <a:sym typeface="Consolas"/>
              </a:rPr>
              <a:t>container</a:t>
            </a:r>
            <a:endParaRPr lang="en" dirty="0">
              <a:latin typeface="Calibri" panose="020F0502020204030204" pitchFamily="34" charset="0"/>
              <a:ea typeface="Consolas"/>
              <a:cs typeface="Consolas"/>
              <a:sym typeface="Consolas"/>
            </a:endParaRPr>
          </a:p>
          <a:p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96267825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Padding</a:t>
            </a:r>
            <a:r>
              <a:rPr lang="en-US" dirty="0">
                <a:solidFill>
                  <a:srgbClr val="540115"/>
                </a:solidFill>
              </a:rPr>
              <a:t> properties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lvl="4" indent="-228600" algn="l"/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padding-top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i="1" dirty="0"/>
              <a:t>[length units]</a:t>
            </a:r>
            <a:endParaRPr lang="en-US" dirty="0">
              <a:solidFill>
                <a:srgbClr val="FF0000"/>
              </a:solidFill>
            </a:endParaRPr>
          </a:p>
          <a:p>
            <a:pPr marL="228600" lvl="4" indent="-228600" algn="l"/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padding-right</a:t>
            </a:r>
            <a:r>
              <a:rPr lang="en-US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-US" i="1" dirty="0"/>
              <a:t>[length units]</a:t>
            </a:r>
            <a:endParaRPr lang="en-US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padding-bottom</a:t>
            </a:r>
            <a:r>
              <a:rPr lang="en-US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-US" i="1" dirty="0"/>
              <a:t>[length units]</a:t>
            </a:r>
            <a:endParaRPr lang="en-US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padding-left</a:t>
            </a:r>
            <a:r>
              <a:rPr lang="en-US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-US" i="1" dirty="0"/>
              <a:t>[length units]</a:t>
            </a:r>
          </a:p>
          <a:p>
            <a:endParaRPr lang="en-US" i="1" dirty="0"/>
          </a:p>
          <a:p>
            <a:r>
              <a:rPr lang="en-US" i="1" dirty="0"/>
              <a:t>Shorthand expression: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padding: [top][right][bottom][left]</a:t>
            </a:r>
          </a:p>
          <a:p>
            <a:pPr lvl="1"/>
            <a:r>
              <a:rPr lang="en-US" i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Start from top and go clockwise</a:t>
            </a:r>
          </a:p>
          <a:p>
            <a:endParaRPr lang="en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6071880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1177827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Shorthand format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610315"/>
            <a:ext cx="10515600" cy="524768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Typing out all of these properties out can be tiresome, so CSS provides an alternative “shorthand” form of the padding property that lets you set the </a:t>
            </a:r>
            <a:r>
              <a:rPr lang="en-US" b="1" dirty="0"/>
              <a:t>top/bottom</a:t>
            </a:r>
            <a:r>
              <a:rPr lang="en-US" dirty="0"/>
              <a:t> and </a:t>
            </a:r>
            <a:r>
              <a:rPr lang="en-US" b="1" dirty="0"/>
              <a:t>left/right</a:t>
            </a:r>
            <a:r>
              <a:rPr lang="en-US" dirty="0"/>
              <a:t> padding with only one line of CSS.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20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p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 {</a:t>
            </a:r>
            <a:b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-US" sz="2000" dirty="0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padding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-US" sz="2000" dirty="0">
                <a:solidFill>
                  <a:srgbClr val="6AA84F"/>
                </a:solidFill>
                <a:latin typeface="Roboto Mono"/>
                <a:ea typeface="Roboto Mono"/>
                <a:cs typeface="Roboto Mono"/>
                <a:sym typeface="Roboto Mono"/>
              </a:rPr>
              <a:t>20px 10px</a:t>
            </a: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; </a:t>
            </a:r>
            <a:b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2000" dirty="0">
                <a:latin typeface="Roboto Mono"/>
                <a:ea typeface="Roboto Mono"/>
                <a:cs typeface="Roboto Mono"/>
                <a:sym typeface="Roboto Mono"/>
              </a:rPr>
              <a:t>}</a:t>
            </a:r>
            <a:endParaRPr lang="en-US" dirty="0"/>
          </a:p>
          <a:p>
            <a:pPr marL="0" indent="0">
              <a:buNone/>
            </a:pPr>
            <a:endParaRPr lang="en" dirty="0"/>
          </a:p>
        </p:txBody>
      </p:sp>
      <p:sp>
        <p:nvSpPr>
          <p:cNvPr id="6" name="Google Shape;121;p22">
            <a:extLst>
              <a:ext uri="{FF2B5EF4-FFF2-40B4-BE49-F238E27FC236}">
                <a16:creationId xmlns:a16="http://schemas.microsoft.com/office/drawing/2014/main" id="{9ADD8C6C-659C-466F-95F5-55137C372012}"/>
              </a:ext>
            </a:extLst>
          </p:cNvPr>
          <p:cNvSpPr txBox="1"/>
          <p:nvPr/>
        </p:nvSpPr>
        <p:spPr>
          <a:xfrm>
            <a:off x="1656253" y="4174305"/>
            <a:ext cx="990692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Vertical</a:t>
            </a:r>
            <a:endParaRPr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" name="Google Shape;122;p22">
            <a:extLst>
              <a:ext uri="{FF2B5EF4-FFF2-40B4-BE49-F238E27FC236}">
                <a16:creationId xmlns:a16="http://schemas.microsoft.com/office/drawing/2014/main" id="{6E4B6D91-D5F0-4A6A-BCB2-41553D9E91B2}"/>
              </a:ext>
            </a:extLst>
          </p:cNvPr>
          <p:cNvSpPr txBox="1"/>
          <p:nvPr/>
        </p:nvSpPr>
        <p:spPr>
          <a:xfrm>
            <a:off x="2919377" y="4174305"/>
            <a:ext cx="1320849" cy="3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Horizontal</a:t>
            </a:r>
            <a:endParaRPr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8" name="Google Shape;123;p22">
            <a:extLst>
              <a:ext uri="{FF2B5EF4-FFF2-40B4-BE49-F238E27FC236}">
                <a16:creationId xmlns:a16="http://schemas.microsoft.com/office/drawing/2014/main" id="{B6916BE9-C71F-4274-BDF5-2D2BBDACC024}"/>
              </a:ext>
            </a:extLst>
          </p:cNvPr>
          <p:cNvCxnSpPr/>
          <p:nvPr/>
        </p:nvCxnSpPr>
        <p:spPr>
          <a:xfrm flipH="1">
            <a:off x="2184996" y="3917441"/>
            <a:ext cx="228600" cy="31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" name="Google Shape;124;p22">
            <a:extLst>
              <a:ext uri="{FF2B5EF4-FFF2-40B4-BE49-F238E27FC236}">
                <a16:creationId xmlns:a16="http://schemas.microsoft.com/office/drawing/2014/main" id="{98831EA9-02C9-4BA7-A235-6A5F3BF59DC5}"/>
              </a:ext>
            </a:extLst>
          </p:cNvPr>
          <p:cNvCxnSpPr/>
          <p:nvPr/>
        </p:nvCxnSpPr>
        <p:spPr>
          <a:xfrm>
            <a:off x="3023196" y="3917441"/>
            <a:ext cx="240600" cy="32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0" name="Google Shape;120;p22">
            <a:extLst>
              <a:ext uri="{FF2B5EF4-FFF2-40B4-BE49-F238E27FC236}">
                <a16:creationId xmlns:a16="http://schemas.microsoft.com/office/drawing/2014/main" id="{AC39E961-4512-4CDE-A1DA-E8D91EA1F5D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20691"/>
          <a:stretch/>
        </p:blipFill>
        <p:spPr>
          <a:xfrm>
            <a:off x="7452244" y="3064880"/>
            <a:ext cx="4005375" cy="294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387440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Margin </a:t>
            </a:r>
            <a:r>
              <a:rPr lang="en-US" dirty="0">
                <a:solidFill>
                  <a:srgbClr val="540115"/>
                </a:solidFill>
              </a:rPr>
              <a:t>properties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lvl="4" indent="-228600" algn="l"/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margin-top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i="1" dirty="0"/>
              <a:t>[length units]</a:t>
            </a:r>
            <a:endParaRPr lang="en-US" dirty="0">
              <a:solidFill>
                <a:srgbClr val="FF0000"/>
              </a:solidFill>
            </a:endParaRPr>
          </a:p>
          <a:p>
            <a:pPr marL="228600" lvl="4" indent="-228600" algn="l"/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margin-right</a:t>
            </a:r>
            <a:r>
              <a:rPr lang="en-US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-US" i="1" dirty="0"/>
              <a:t>[length units]</a:t>
            </a:r>
            <a:endParaRPr lang="en-US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margin-bottom</a:t>
            </a:r>
            <a:r>
              <a:rPr lang="en-US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-US" i="1" dirty="0"/>
              <a:t>[length units]</a:t>
            </a:r>
            <a:endParaRPr lang="en-US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margin-left</a:t>
            </a:r>
            <a:r>
              <a:rPr lang="en-US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-US" i="1" dirty="0"/>
              <a:t>[length units]</a:t>
            </a:r>
          </a:p>
          <a:p>
            <a:pPr marL="0" indent="0" algn="l" rtl="0">
              <a:spcBef>
                <a:spcPts val="0"/>
              </a:spcBef>
              <a:buNone/>
            </a:pPr>
            <a:r>
              <a:rPr lang="en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lang="en-US" i="1" dirty="0"/>
          </a:p>
          <a:p>
            <a:r>
              <a:rPr lang="en-US" i="1" dirty="0"/>
              <a:t>Similar to padding, property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margin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can set all 4 values in top-right-bottom-left sequence</a:t>
            </a:r>
            <a:endParaRPr lang="en-US" i="1" dirty="0">
              <a:solidFill>
                <a:schemeClr val="tx1"/>
              </a:solidFill>
            </a:endParaRPr>
          </a:p>
          <a:p>
            <a:endParaRPr lang="en-US" i="1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endParaRPr lang="en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84658715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Borders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lvl="4" indent="-228600" algn="l"/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border-style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i="1" dirty="0">
                <a:solidFill>
                  <a:schemeClr val="tx1"/>
                </a:solidFill>
              </a:rPr>
              <a:t>[</a:t>
            </a:r>
            <a:r>
              <a:rPr lang="en-US" sz="2000" i="1" dirty="0">
                <a:solidFill>
                  <a:schemeClr val="tx1"/>
                </a:solidFill>
              </a:rPr>
              <a:t>n</a:t>
            </a:r>
            <a:r>
              <a:rPr lang="en-US" sz="2000" i="1" dirty="0"/>
              <a:t>one/hidden/dotted/dashed/solid/double/groove/ridge/inset/outset]</a:t>
            </a:r>
            <a:endParaRPr lang="en-US" sz="2000" i="1" dirty="0">
              <a:solidFill>
                <a:srgbClr val="FF0000"/>
              </a:solidFill>
            </a:endParaRPr>
          </a:p>
          <a:p>
            <a:pPr marL="228600" lvl="4" indent="-228600" algn="l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onsolas"/>
                <a:cs typeface="Consolas"/>
                <a:sym typeface="Consolas"/>
              </a:rPr>
              <a:t>To Add style to specific side of a border:</a:t>
            </a:r>
          </a:p>
          <a:p>
            <a:pPr marL="685800" lvl="5" indent="-228600" algn="l"/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border-top-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style,border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-bottom-style ..</a:t>
            </a:r>
            <a:endParaRPr lang="en-US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border-color: </a:t>
            </a:r>
            <a:r>
              <a:rPr lang="en-US" sz="2400" i="1" dirty="0">
                <a:solidFill>
                  <a:schemeClr val="tx1"/>
                </a:solidFill>
                <a:latin typeface="Consolas" panose="020B0609020204030204" pitchFamily="49" charset="0"/>
              </a:rPr>
              <a:t>[color value]</a:t>
            </a:r>
            <a:endParaRPr lang="en-US" sz="2400" i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1"/>
            <a:r>
              <a:rPr lang="en" sz="2000" dirty="0">
                <a:solidFill>
                  <a:schemeClr val="tx1"/>
                </a:solidFill>
                <a:latin typeface="Calibri" panose="020F0502020204030204" pitchFamily="34" charset="0"/>
                <a:ea typeface="Consolas"/>
                <a:cs typeface="Consolas"/>
                <a:sym typeface="Consolas"/>
              </a:rPr>
              <a:t>Similarly,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ea typeface="Consolas"/>
                <a:cs typeface="Consolas"/>
                <a:sym typeface="Consolas"/>
              </a:rPr>
              <a:t>border-top-color, border-left-color etc.</a:t>
            </a:r>
            <a:endParaRPr lang="en" sz="2000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228600" lvl="4" indent="-228600" algn="l"/>
            <a:r>
              <a:rPr lang="en-US" dirty="0">
                <a:solidFill>
                  <a:srgbClr val="FF0000"/>
                </a:solidFill>
              </a:rPr>
              <a:t>border-width</a:t>
            </a:r>
            <a:r>
              <a:rPr lang="en-US" dirty="0"/>
              <a:t>: </a:t>
            </a:r>
            <a:r>
              <a:rPr lang="en-US" i="1" dirty="0"/>
              <a:t>[length units]</a:t>
            </a:r>
          </a:p>
          <a:p>
            <a:pPr marL="685800" lvl="5" indent="-228600" algn="l"/>
            <a:r>
              <a:rPr lang="en-US" i="1" dirty="0">
                <a:solidFill>
                  <a:schemeClr val="tx1"/>
                </a:solidFill>
              </a:rPr>
              <a:t>Applies uniform width to all four borders. Customizable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" dirty="0"/>
              <a:t>Shorthand expression: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border:</a:t>
            </a:r>
            <a:r>
              <a:rPr lang="en-US" i="1" dirty="0"/>
              <a:t> </a:t>
            </a:r>
            <a:r>
              <a:rPr lang="en-US" sz="2400" i="1" dirty="0"/>
              <a:t>[border-width value]</a:t>
            </a:r>
            <a:r>
              <a:rPr lang="en-US" sz="2400" dirty="0"/>
              <a:t> [</a:t>
            </a:r>
            <a:r>
              <a:rPr lang="en-US" sz="2400" i="1" dirty="0"/>
              <a:t>border-style value]</a:t>
            </a:r>
            <a:r>
              <a:rPr lang="en-US" sz="2400" dirty="0"/>
              <a:t> [</a:t>
            </a:r>
            <a:r>
              <a:rPr lang="en-US" sz="2400" i="1" dirty="0"/>
              <a:t>border-color value]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408470436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905</Words>
  <Application>Microsoft Office PowerPoint</Application>
  <PresentationFormat>Widescreen</PresentationFormat>
  <Paragraphs>145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Consolas</vt:lpstr>
      <vt:lpstr>Helvetica Neue</vt:lpstr>
      <vt:lpstr>Lato</vt:lpstr>
      <vt:lpstr>Roboto Mono</vt:lpstr>
      <vt:lpstr>Default</vt:lpstr>
      <vt:lpstr>CGS 3066: Web Programming and Design Fall 2019 CSS Part 2</vt:lpstr>
      <vt:lpstr>The CSS Box Model</vt:lpstr>
      <vt:lpstr>The CSS Box Model</vt:lpstr>
      <vt:lpstr>The CSS “containing element”</vt:lpstr>
      <vt:lpstr>CSS Width and height properties</vt:lpstr>
      <vt:lpstr>CSS Padding properties</vt:lpstr>
      <vt:lpstr>Shorthand format</vt:lpstr>
      <vt:lpstr>CSS Margin properties</vt:lpstr>
      <vt:lpstr>CSS Borders</vt:lpstr>
      <vt:lpstr>CSS Borders</vt:lpstr>
      <vt:lpstr>CSS Borders</vt:lpstr>
      <vt:lpstr>Default HTML Layout</vt:lpstr>
      <vt:lpstr>HTML vs CSS Positioning</vt:lpstr>
      <vt:lpstr>CSS float Property</vt:lpstr>
      <vt:lpstr>CSS float Property</vt:lpstr>
      <vt:lpstr>CSS float Property</vt:lpstr>
      <vt:lpstr>CSS clear Property</vt:lpstr>
      <vt:lpstr>CSS clear Property</vt:lpstr>
      <vt:lpstr>CSS position property</vt:lpstr>
      <vt:lpstr>CSS position property(contd.)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calculation of Max-min fair rates for multi commodity flows in fat-tree networks</dc:title>
  <dc:creator>Atiq</dc:creator>
  <cp:lastModifiedBy>Md. Mainuddin</cp:lastModifiedBy>
  <cp:revision>253</cp:revision>
  <dcterms:modified xsi:type="dcterms:W3CDTF">2019-09-09T21:11:49Z</dcterms:modified>
</cp:coreProperties>
</file>