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95" r:id="rId4"/>
    <p:sldId id="29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7" r:id="rId25"/>
    <p:sldId id="271" r:id="rId26"/>
    <p:sldId id="269" r:id="rId27"/>
    <p:sldId id="270" r:id="rId28"/>
    <p:sldId id="272" r:id="rId29"/>
    <p:sldId id="268" r:id="rId30"/>
    <p:sldId id="266" r:id="rId31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0115"/>
    <a:srgbClr val="804352"/>
    <a:srgbClr val="5F11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ECCC9-65C6-46C4-89B4-42822DF4C5F8}" v="1" dt="2019-09-02T00:49:09.96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76640" autoAdjust="0"/>
  </p:normalViewPr>
  <p:slideViewPr>
    <p:cSldViewPr snapToGrid="0">
      <p:cViewPr varScale="1">
        <p:scale>
          <a:sx n="118" d="100"/>
          <a:sy n="118" d="100"/>
        </p:scale>
        <p:origin x="11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075ECCC9-65C6-46C4-89B4-42822DF4C5F8}"/>
    <pc:docChg chg="custSel addSld modSld">
      <pc:chgData name="Md. Mainuddin" userId="531e089c6c99dc92" providerId="LiveId" clId="{075ECCC9-65C6-46C4-89B4-42822DF4C5F8}" dt="2019-09-02T00:49:09.958" v="12"/>
      <pc:docMkLst>
        <pc:docMk/>
      </pc:docMkLst>
      <pc:sldChg chg="modSp">
        <pc:chgData name="Md. Mainuddin" userId="531e089c6c99dc92" providerId="LiveId" clId="{075ECCC9-65C6-46C4-89B4-42822DF4C5F8}" dt="2019-09-02T00:45:17.349" v="8" actId="20577"/>
        <pc:sldMkLst>
          <pc:docMk/>
          <pc:sldMk cId="0" sldId="256"/>
        </pc:sldMkLst>
        <pc:spChg chg="mod">
          <ac:chgData name="Md. Mainuddin" userId="531e089c6c99dc92" providerId="LiveId" clId="{075ECCC9-65C6-46C4-89B4-42822DF4C5F8}" dt="2019-09-02T00:45:17.349" v="8" actId="20577"/>
          <ac:spMkLst>
            <pc:docMk/>
            <pc:sldMk cId="0" sldId="256"/>
            <ac:spMk id="54" creationId="{00000000-0000-0000-0000-000000000000}"/>
          </ac:spMkLst>
        </pc:spChg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3476820903" sldId="258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2664236141" sldId="259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4042661990" sldId="260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3593992659" sldId="261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3768844742" sldId="262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2721961797" sldId="263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457786915" sldId="264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2216810646" sldId="265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2228435624" sldId="266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3863075388" sldId="267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1501316567" sldId="268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3092091219" sldId="269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1471024960" sldId="270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3989215353" sldId="271"/>
        </pc:sldMkLst>
      </pc:sldChg>
      <pc:sldChg chg="add">
        <pc:chgData name="Md. Mainuddin" userId="531e089c6c99dc92" providerId="LiveId" clId="{075ECCC9-65C6-46C4-89B4-42822DF4C5F8}" dt="2019-09-02T00:49:09.958" v="12"/>
        <pc:sldMkLst>
          <pc:docMk/>
          <pc:sldMk cId="3600208468" sldId="272"/>
        </pc:sldMkLst>
      </pc:sldChg>
      <pc:sldChg chg="delSp">
        <pc:chgData name="Md. Mainuddin" userId="531e089c6c99dc92" providerId="LiveId" clId="{075ECCC9-65C6-46C4-89B4-42822DF4C5F8}" dt="2019-09-02T00:45:35.090" v="9" actId="478"/>
        <pc:sldMkLst>
          <pc:docMk/>
          <pc:sldMk cId="3743672826" sldId="298"/>
        </pc:sldMkLst>
        <pc:picChg chg="del">
          <ac:chgData name="Md. Mainuddin" userId="531e089c6c99dc92" providerId="LiveId" clId="{075ECCC9-65C6-46C4-89B4-42822DF4C5F8}" dt="2019-09-02T00:45:35.090" v="9" actId="478"/>
          <ac:picMkLst>
            <pc:docMk/>
            <pc:sldMk cId="3743672826" sldId="298"/>
            <ac:picMk id="2" creationId="{00000000-0000-0000-0000-000000000000}"/>
          </ac:picMkLst>
        </pc:picChg>
      </pc:sldChg>
      <pc:sldChg chg="delSp">
        <pc:chgData name="Md. Mainuddin" userId="531e089c6c99dc92" providerId="LiveId" clId="{075ECCC9-65C6-46C4-89B4-42822DF4C5F8}" dt="2019-09-02T00:45:42.741" v="10" actId="478"/>
        <pc:sldMkLst>
          <pc:docMk/>
          <pc:sldMk cId="958971716" sldId="300"/>
        </pc:sldMkLst>
        <pc:picChg chg="del">
          <ac:chgData name="Md. Mainuddin" userId="531e089c6c99dc92" providerId="LiveId" clId="{075ECCC9-65C6-46C4-89B4-42822DF4C5F8}" dt="2019-09-02T00:45:42.741" v="10" actId="478"/>
          <ac:picMkLst>
            <pc:docMk/>
            <pc:sldMk cId="958971716" sldId="300"/>
            <ac:picMk id="4" creationId="{00000000-0000-0000-0000-000000000000}"/>
          </ac:picMkLst>
        </pc:picChg>
      </pc:sldChg>
      <pc:sldChg chg="delSp">
        <pc:chgData name="Md. Mainuddin" userId="531e089c6c99dc92" providerId="LiveId" clId="{075ECCC9-65C6-46C4-89B4-42822DF4C5F8}" dt="2019-09-02T00:45:47.498" v="11" actId="478"/>
        <pc:sldMkLst>
          <pc:docMk/>
          <pc:sldMk cId="3256557130" sldId="304"/>
        </pc:sldMkLst>
        <pc:picChg chg="del">
          <ac:chgData name="Md. Mainuddin" userId="531e089c6c99dc92" providerId="LiveId" clId="{075ECCC9-65C6-46C4-89B4-42822DF4C5F8}" dt="2019-09-02T00:45:47.498" v="11" actId="478"/>
          <ac:picMkLst>
            <pc:docMk/>
            <pc:sldMk cId="3256557130" sldId="304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460771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587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7695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9851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252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9471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612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7108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8495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2139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17684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353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12825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2869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64050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92892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92604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61404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38178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89897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76169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69237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882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9677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0241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125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7119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007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2666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632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3" y="6404290"/>
            <a:ext cx="2743201" cy="269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1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540115"/>
                </a:solidFill>
              </a:rPr>
              <a:t>Department of Computer Science, Florida State University</a:t>
            </a:r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1171074" y="449178"/>
            <a:ext cx="9496926" cy="1072147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4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b="1" dirty="0">
                <a:solidFill>
                  <a:srgbClr val="540115"/>
                </a:solidFill>
              </a:rPr>
              <a:t>CGS 3066: Web Programming and Design</a:t>
            </a:r>
            <a:br>
              <a:rPr lang="en-US" sz="4400" b="1" dirty="0">
                <a:solidFill>
                  <a:srgbClr val="540115"/>
                </a:solidFill>
              </a:rPr>
            </a:br>
            <a:r>
              <a:rPr lang="en-US" sz="4000" b="1" dirty="0">
                <a:solidFill>
                  <a:srgbClr val="5F1124"/>
                </a:solidFill>
              </a:rPr>
              <a:t>Fall 2019</a:t>
            </a:r>
            <a:endParaRPr sz="8000" b="1" dirty="0">
              <a:solidFill>
                <a:srgbClr val="5F1124"/>
              </a:solidFill>
            </a:endParaRP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8577943" y="6221728"/>
            <a:ext cx="274320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540115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1</a:t>
            </a:fld>
            <a:endParaRPr sz="1200">
              <a:solidFill>
                <a:srgbClr val="540115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4432664" y="2421552"/>
            <a:ext cx="2973745" cy="245076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External CSS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Used when a style is applied to many pages 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3600" dirty="0"/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The look of the webpage can be changed by just changing one file.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3600" dirty="0"/>
          </a:p>
          <a:p>
            <a:pPr marL="609585" indent="-558786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Each page must include a link to the style sheet with the &lt;link&gt; tag. The &lt;link&gt; tag goes inside the head section.</a:t>
            </a:r>
          </a:p>
        </p:txBody>
      </p:sp>
    </p:spTree>
    <p:extLst>
      <p:ext uri="{BB962C8B-B14F-4D97-AF65-F5344CB8AC3E}">
        <p14:creationId xmlns:p14="http://schemas.microsoft.com/office/powerpoint/2010/main" val="2316931485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External CSS 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An external stylesheet is written as a separate file with a “.css” extension.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3600" dirty="0"/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Should go into the same relative path as the rest of the files (or can be referred by absolute path).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3600" dirty="0"/>
          </a:p>
          <a:p>
            <a:pPr marL="609585" indent="-558786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The external stylesheet should not contain any HTML tags.</a:t>
            </a:r>
          </a:p>
        </p:txBody>
      </p:sp>
    </p:spTree>
    <p:extLst>
      <p:ext uri="{BB962C8B-B14F-4D97-AF65-F5344CB8AC3E}">
        <p14:creationId xmlns:p14="http://schemas.microsoft.com/office/powerpoint/2010/main" val="998926567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External CSS example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rtl="0">
              <a:spcBef>
                <a:spcPts val="0"/>
              </a:spcBef>
            </a:pPr>
            <a:r>
              <a:rPr lang="en" dirty="0"/>
              <a:t>mystyle.css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</a:pPr>
            <a:r>
              <a:rPr lang="en" sz="2133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body </a:t>
            </a:r>
            <a:r>
              <a:rPr lang="en" sz="2133" dirty="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</a:pPr>
            <a:r>
              <a:rPr lang="en" sz="2133" dirty="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133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background-color:</a:t>
            </a:r>
            <a:r>
              <a:rPr lang="en" sz="2133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seagreen;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</a:pPr>
            <a:r>
              <a:rPr lang="en" sz="2133" dirty="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</a:pPr>
            <a:r>
              <a:rPr lang="en" sz="2133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h1 </a:t>
            </a:r>
            <a:r>
              <a:rPr lang="en" sz="2133" dirty="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</a:pPr>
            <a:r>
              <a:rPr lang="en" sz="2133" dirty="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133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color:</a:t>
            </a:r>
            <a:r>
              <a:rPr lang="en" sz="2133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black;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</a:pPr>
            <a:r>
              <a:rPr lang="en" sz="2133" dirty="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133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margin-left:</a:t>
            </a:r>
            <a:r>
              <a:rPr lang="en" sz="2133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20px;</a:t>
            </a:r>
          </a:p>
          <a:p>
            <a:pPr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</a:pPr>
            <a:r>
              <a:rPr lang="en" sz="2133" dirty="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>
              <a:spcBef>
                <a:spcPts val="0"/>
              </a:spcBef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0178117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External CSS example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algn="l" rtl="0">
              <a:spcBef>
                <a:spcPts val="0"/>
              </a:spcBef>
              <a:buClr>
                <a:schemeClr val="dk1"/>
              </a:buClr>
              <a:buSzPct val="68750"/>
            </a:pPr>
            <a:r>
              <a:rPr lang="en" sz="2133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133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head</a:t>
            </a:r>
            <a:r>
              <a:rPr lang="en" sz="2133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 algn="l" rtl="0">
              <a:spcBef>
                <a:spcPts val="0"/>
              </a:spcBef>
              <a:buClr>
                <a:schemeClr val="dk1"/>
              </a:buClr>
              <a:buSzPct val="68750"/>
            </a:pPr>
            <a:r>
              <a:rPr lang="en" sz="2133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133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link</a:t>
            </a:r>
            <a:r>
              <a:rPr lang="en" sz="2133" dirty="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133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rel=</a:t>
            </a:r>
            <a:r>
              <a:rPr lang="en" sz="2133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"stylesheet"</a:t>
            </a:r>
            <a:r>
              <a:rPr lang="en" sz="2133" dirty="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133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type=</a:t>
            </a:r>
            <a:r>
              <a:rPr lang="en" sz="2133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"text/css"</a:t>
            </a:r>
            <a:r>
              <a:rPr lang="en" sz="2133" dirty="0">
                <a:solidFill>
                  <a:srgbClr val="444444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133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href=</a:t>
            </a:r>
            <a:r>
              <a:rPr lang="en" sz="2133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"mystyle.css"</a:t>
            </a:r>
            <a:r>
              <a:rPr lang="en" sz="2133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 algn="l">
              <a:spcBef>
                <a:spcPts val="0"/>
              </a:spcBef>
            </a:pPr>
            <a:r>
              <a:rPr lang="en" sz="2133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133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/head</a:t>
            </a:r>
            <a:r>
              <a:rPr lang="en" sz="1467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256557130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Cascading Order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0810" y="1498198"/>
            <a:ext cx="10861589" cy="449482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Multiple style definitions ‘cascade’ into the resultant style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Styles for a same HTML element may be declared differently in different contexts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resulting conflicts resolved through ordering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Order of application of CSS rules(highest -&gt; lowest priority)</a:t>
            </a:r>
          </a:p>
          <a:p>
            <a:pPr marL="1377950" lvl="5" indent="-463550" algn="l">
              <a:buFont typeface="Arial" panose="020B0604020202020204" pitchFamily="34" charset="0"/>
              <a:buChar char="•"/>
            </a:pPr>
            <a:r>
              <a:rPr lang="en-US" dirty="0"/>
              <a:t>Inline style attributes</a:t>
            </a:r>
          </a:p>
          <a:p>
            <a:pPr marL="1377950" lvl="5" indent="-463550" algn="l">
              <a:buFont typeface="Arial" panose="020B0604020202020204" pitchFamily="34" charset="0"/>
              <a:buChar char="•"/>
            </a:pPr>
            <a:r>
              <a:rPr lang="en-US" dirty="0"/>
              <a:t>Internal &lt;style&gt;</a:t>
            </a:r>
          </a:p>
          <a:p>
            <a:pPr marL="1377950" lvl="5" indent="-463550" algn="l">
              <a:buFont typeface="Arial" panose="020B0604020202020204" pitchFamily="34" charset="0"/>
              <a:buChar char="•"/>
            </a:pPr>
            <a:r>
              <a:rPr lang="en-US" dirty="0"/>
              <a:t>External stylesheet (.</a:t>
            </a:r>
            <a:r>
              <a:rPr lang="en-US" dirty="0" err="1"/>
              <a:t>css</a:t>
            </a:r>
            <a:r>
              <a:rPr lang="en-US" dirty="0"/>
              <a:t>)</a:t>
            </a:r>
          </a:p>
          <a:p>
            <a:pPr marL="1377950" lvl="5" indent="-463550" algn="l">
              <a:buFont typeface="Arial" panose="020B0604020202020204" pitchFamily="34" charset="0"/>
              <a:buChar char="•"/>
            </a:pPr>
            <a:r>
              <a:rPr lang="en-US" dirty="0"/>
              <a:t>Browser Default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11057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CSS Specificity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0810" y="1498198"/>
            <a:ext cx="10861589" cy="449482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When multiple style rules from same cascading order(i.e. 2 rules at .</a:t>
            </a:r>
            <a:r>
              <a:rPr lang="en-US" dirty="0" err="1"/>
              <a:t>css</a:t>
            </a:r>
            <a:r>
              <a:rPr lang="en-US" dirty="0"/>
              <a:t>) try to modify the same element, the order of specificity applies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If two selectors apply to the same element, the one with </a:t>
            </a:r>
            <a:r>
              <a:rPr lang="en-US" b="1" dirty="0"/>
              <a:t>higher specificity wins</a:t>
            </a:r>
            <a:r>
              <a:rPr lang="en-US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Inline style do not face this issue, retains highest specificity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Decreasing order o Specificity In Internal/external CSS:</a:t>
            </a:r>
          </a:p>
          <a:p>
            <a:pPr marL="2984500" lvl="5" indent="-342900" algn="l">
              <a:buFont typeface="Arial" panose="020B0604020202020204" pitchFamily="34" charset="0"/>
              <a:buChar char="•"/>
            </a:pPr>
            <a:r>
              <a:rPr lang="en-US" dirty="0"/>
              <a:t>IDs</a:t>
            </a:r>
          </a:p>
          <a:p>
            <a:pPr marL="2984500" lvl="5" indent="-342900" algn="l">
              <a:buFont typeface="Arial" panose="020B0604020202020204" pitchFamily="34" charset="0"/>
              <a:buChar char="•"/>
            </a:pPr>
            <a:r>
              <a:rPr lang="en-US" i="1" dirty="0"/>
              <a:t>Class attributes</a:t>
            </a:r>
          </a:p>
          <a:p>
            <a:pPr marL="2984500" lvl="5" indent="-342900" algn="l">
              <a:buFont typeface="Arial" panose="020B0604020202020204" pitchFamily="34" charset="0"/>
              <a:buChar char="•"/>
            </a:pPr>
            <a:r>
              <a:rPr lang="en-US" i="1" dirty="0"/>
              <a:t>Element type</a:t>
            </a:r>
          </a:p>
          <a:p>
            <a:pPr marL="342900" lvl="4" indent="-342900" algn="l">
              <a:buFont typeface="Arial" panose="020B0604020202020204" pitchFamily="34" charset="0"/>
              <a:buChar char="•"/>
            </a:pPr>
            <a:r>
              <a:rPr lang="en-US" dirty="0"/>
              <a:t>In case of two equally specific rules, the latest </a:t>
            </a:r>
            <a:r>
              <a:rPr lang="en-US"/>
              <a:t>rule applies</a:t>
            </a:r>
            <a:endParaRPr lang="en-US" dirty="0"/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22064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CSS Syntax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2492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A CSS file contains one or more rule-sets (or simply </a:t>
            </a:r>
            <a:r>
              <a:rPr lang="en" sz="2800" i="1" dirty="0"/>
              <a:t>rules</a:t>
            </a:r>
            <a:r>
              <a:rPr lang="en" sz="2800" dirty="0"/>
              <a:t>)</a:t>
            </a:r>
          </a:p>
          <a:p>
            <a:pPr marL="609585" indent="-52492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/>
          </a:p>
          <a:p>
            <a:pPr marL="609585" indent="-52492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A rule-set describes presentation style for a  particular part of the HTML document.</a:t>
            </a:r>
          </a:p>
          <a:p>
            <a:pPr marL="609585" indent="-52492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/>
          </a:p>
          <a:p>
            <a:pPr marL="609585" indent="-52492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For example, a rule-set to color all &lt;h1&gt; headings blue and set font size to 12 :</a:t>
            </a:r>
          </a:p>
          <a:p>
            <a:pPr marL="609585" indent="-52492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/>
          </a:p>
          <a:p>
            <a:pPr marL="609585" indent="-524920" algn="just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/>
          </a:p>
          <a:p>
            <a:pPr algn="just">
              <a:spcBef>
                <a:spcPts val="0"/>
              </a:spcBef>
            </a:pPr>
            <a:endParaRPr sz="3200" dirty="0"/>
          </a:p>
        </p:txBody>
      </p:sp>
      <p:sp>
        <p:nvSpPr>
          <p:cNvPr id="3" name="Rectangle 2"/>
          <p:cNvSpPr/>
          <p:nvPr/>
        </p:nvSpPr>
        <p:spPr>
          <a:xfrm>
            <a:off x="3452949" y="4474756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h1 {</a:t>
            </a:r>
          </a:p>
          <a:p>
            <a:r>
              <a:rPr lang="en-US" sz="2400" b="1" dirty="0"/>
              <a:t>    color: blue;</a:t>
            </a:r>
          </a:p>
          <a:p>
            <a:r>
              <a:rPr lang="en-US" sz="2400" b="1" dirty="0"/>
              <a:t>    font-size: 12px;</a:t>
            </a:r>
          </a:p>
          <a:p>
            <a:r>
              <a:rPr lang="en-US" sz="24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6820903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CSS Rule Set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The declaration block is enclosed in { }.</a:t>
            </a:r>
          </a:p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The declaration block contains one or more declarations separated by semicolons.</a:t>
            </a:r>
          </a:p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Each declaration includes a property name and a value, separated by a colon.</a:t>
            </a:r>
          </a:p>
          <a:p>
            <a:pPr marL="609585" indent="-52492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To make the CSS code more readable, you can put one declaration on each line.</a:t>
            </a:r>
          </a:p>
        </p:txBody>
      </p:sp>
      <p:pic>
        <p:nvPicPr>
          <p:cNvPr id="4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7143" y="4431703"/>
            <a:ext cx="7391400" cy="1549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384663" y="6296396"/>
            <a:ext cx="685800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i="1" dirty="0">
                <a:solidFill>
                  <a:srgbClr val="000000"/>
                </a:solidFill>
              </a:rPr>
              <a:t>Source: http://www.w3schools.com/css/css_syntax.asp</a:t>
            </a:r>
            <a:endParaRPr kumimoji="0" lang="en-US" sz="14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4236141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CSS Selectors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208633" y="1627867"/>
            <a:ext cx="11640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41853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Selects the set of HTML elements over which a rule-set is applied</a:t>
            </a:r>
          </a:p>
          <a:p>
            <a:pPr marL="67732" algn="l" rtl="0">
              <a:spcBef>
                <a:spcPts val="0"/>
              </a:spcBef>
              <a:buClr>
                <a:schemeClr val="dk1"/>
              </a:buClr>
              <a:buSzPct val="100000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41853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Used to "find" HTML elements based on id, classes, types, attributes, values of attributes, etc.</a:t>
            </a:r>
          </a:p>
          <a:p>
            <a:pPr marL="609585" indent="-541853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41853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Typically, selectors are one of 3 kinds:</a:t>
            </a:r>
          </a:p>
          <a:p>
            <a:pPr marL="1219170" lvl="1" indent="-507987" algn="l" rtl="0">
              <a:spcBef>
                <a:spcPts val="0"/>
              </a:spcBef>
              <a:buClr>
                <a:srgbClr val="404040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id selector</a:t>
            </a:r>
          </a:p>
          <a:p>
            <a:pPr marL="1219170" lvl="1" indent="-507987" algn="l" rtl="0">
              <a:spcBef>
                <a:spcPts val="0"/>
              </a:spcBef>
              <a:buClr>
                <a:srgbClr val="404040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element selector</a:t>
            </a:r>
          </a:p>
          <a:p>
            <a:pPr marL="1219170" lvl="1" indent="-507987" algn="l" rtl="0">
              <a:spcBef>
                <a:spcPts val="0"/>
              </a:spcBef>
              <a:buClr>
                <a:srgbClr val="404040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class selector</a:t>
            </a:r>
          </a:p>
        </p:txBody>
      </p:sp>
    </p:spTree>
    <p:extLst>
      <p:ext uri="{BB962C8B-B14F-4D97-AF65-F5344CB8AC3E}">
        <p14:creationId xmlns:p14="http://schemas.microsoft.com/office/powerpoint/2010/main" val="4042661990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Element Selector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The element selector selects elements based on the element name.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58786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Applied to all elements with the same name (tag)</a:t>
            </a:r>
          </a:p>
          <a:p>
            <a:pPr algn="l" rtl="0">
              <a:spcBef>
                <a:spcPts val="0"/>
              </a:spcBef>
            </a:pPr>
            <a:endParaRPr lang="en" dirty="0">
              <a:solidFill>
                <a:srgbClr val="A52A2A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algn="l" rtl="0">
              <a:spcBef>
                <a:spcPts val="0"/>
              </a:spcBef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    p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text-align: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center;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color: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red;</a:t>
            </a:r>
          </a:p>
          <a:p>
            <a:pPr algn="l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593992659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-233453"/>
            <a:ext cx="10515600" cy="1595439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Introduction to CSS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361986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3800" dirty="0">
                <a:solidFill>
                  <a:srgbClr val="000000"/>
                </a:solidFill>
              </a:rPr>
              <a:t>Stands for </a:t>
            </a:r>
            <a:r>
              <a:rPr lang="en-US" sz="3800" b="1" dirty="0">
                <a:solidFill>
                  <a:srgbClr val="000000"/>
                </a:solidFill>
              </a:rPr>
              <a:t>C</a:t>
            </a:r>
            <a:r>
              <a:rPr lang="en-US" sz="3800" dirty="0">
                <a:solidFill>
                  <a:srgbClr val="000000"/>
                </a:solidFill>
              </a:rPr>
              <a:t>ascading </a:t>
            </a:r>
            <a:r>
              <a:rPr lang="en-US" sz="3800" b="1" dirty="0">
                <a:solidFill>
                  <a:srgbClr val="000000"/>
                </a:solidFill>
              </a:rPr>
              <a:t>S</a:t>
            </a:r>
            <a:r>
              <a:rPr lang="en-US" sz="3800" dirty="0">
                <a:solidFill>
                  <a:srgbClr val="000000"/>
                </a:solidFill>
              </a:rPr>
              <a:t>tyle </a:t>
            </a:r>
            <a:r>
              <a:rPr lang="en-US" sz="3800" b="1" dirty="0">
                <a:solidFill>
                  <a:srgbClr val="000000"/>
                </a:solidFill>
              </a:rPr>
              <a:t>S</a:t>
            </a:r>
            <a:r>
              <a:rPr lang="en-US" sz="3800" dirty="0">
                <a:solidFill>
                  <a:srgbClr val="000000"/>
                </a:solidFill>
              </a:rPr>
              <a:t>heets</a:t>
            </a:r>
          </a:p>
          <a:p>
            <a:pPr>
              <a:lnSpc>
                <a:spcPct val="100000"/>
              </a:lnSpc>
            </a:pPr>
            <a:r>
              <a:rPr lang="en-US" sz="3800" dirty="0"/>
              <a:t>Current version: CSS 3</a:t>
            </a:r>
            <a:endParaRPr lang="en-US" sz="3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800" dirty="0">
                <a:solidFill>
                  <a:schemeClr val="dk1"/>
                </a:solidFill>
              </a:rPr>
              <a:t>Defines how to display HTML elements</a:t>
            </a:r>
          </a:p>
          <a:p>
            <a:pPr>
              <a:lnSpc>
                <a:spcPct val="100000"/>
              </a:lnSpc>
            </a:pPr>
            <a:r>
              <a:rPr lang="en-US" sz="3800" dirty="0">
                <a:solidFill>
                  <a:schemeClr val="dk1"/>
                </a:solidFill>
              </a:rPr>
              <a:t>Focus on presentation of given contents</a:t>
            </a:r>
          </a:p>
          <a:p>
            <a:pPr lvl="1">
              <a:lnSpc>
                <a:spcPct val="100000"/>
              </a:lnSpc>
            </a:pPr>
            <a:r>
              <a:rPr lang="en-US" sz="3800" dirty="0">
                <a:solidFill>
                  <a:schemeClr val="dk1"/>
                </a:solidFill>
              </a:rPr>
              <a:t>Content Layout</a:t>
            </a:r>
          </a:p>
          <a:p>
            <a:pPr lvl="1">
              <a:lnSpc>
                <a:spcPct val="100000"/>
              </a:lnSpc>
            </a:pPr>
            <a:r>
              <a:rPr lang="en-US" sz="3800" dirty="0">
                <a:solidFill>
                  <a:schemeClr val="dk1"/>
                </a:solidFill>
              </a:rPr>
              <a:t>Advanced Text Formatting</a:t>
            </a:r>
          </a:p>
          <a:p>
            <a:pPr lvl="1">
              <a:lnSpc>
                <a:spcPct val="100000"/>
              </a:lnSpc>
            </a:pPr>
            <a:r>
              <a:rPr lang="en-US" sz="3800" dirty="0">
                <a:solidFill>
                  <a:schemeClr val="dk1"/>
                </a:solidFill>
              </a:rPr>
              <a:t>Color Scheme</a:t>
            </a:r>
          </a:p>
          <a:p>
            <a:pPr lvl="1">
              <a:lnSpc>
                <a:spcPct val="100000"/>
              </a:lnSpc>
            </a:pPr>
            <a:r>
              <a:rPr lang="en-US" sz="3800" dirty="0">
                <a:solidFill>
                  <a:schemeClr val="dk1"/>
                </a:solidFill>
              </a:rPr>
              <a:t>Borders and Spacing etc.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2138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ID Selector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The id selector uses the id attribute of an HTML tag to find the specific element.</a:t>
            </a:r>
          </a:p>
          <a:p>
            <a:pPr marL="609585" indent="-524920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An id should be unique within a page.</a:t>
            </a:r>
          </a:p>
          <a:p>
            <a:pPr marL="609585" indent="-524920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To find an element with a specific id, write a hash character, followed by the id of the element.</a:t>
            </a:r>
          </a:p>
          <a:p>
            <a:pPr marL="609585" indent="-524920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endParaRPr lang="en" sz="2800" dirty="0">
              <a:solidFill>
                <a:srgbClr val="404040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algn="l" rtl="0">
              <a:spcBef>
                <a:spcPts val="0"/>
              </a:spcBef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    #para1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text-align: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center;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color: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red;</a:t>
            </a:r>
          </a:p>
          <a:p>
            <a:pPr algn="l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768844742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Class Selector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07987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The class selector finds elements with the specific class.</a:t>
            </a:r>
          </a:p>
          <a:p>
            <a:pPr marL="609585" indent="-507987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07987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The class selector uses the HTML class attribute.</a:t>
            </a:r>
          </a:p>
          <a:p>
            <a:pPr marL="609585" indent="-507987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07987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To find elements with a specific class, write a period character, followed by the name of the class.</a:t>
            </a:r>
          </a:p>
          <a:p>
            <a:pPr marL="609585" indent="-507987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endParaRPr lang="en" sz="2800" dirty="0">
              <a:solidFill>
                <a:srgbClr val="404040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algn="l" rtl="0">
              <a:spcBef>
                <a:spcPts val="0"/>
              </a:spcBef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    .center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text-align: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center;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color: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red;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721961797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Class Selector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You can also specify that only specific HTML elements should be affected by a class.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algn="l" rtl="0">
              <a:spcBef>
                <a:spcPts val="0"/>
              </a:spcBef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    p.center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text-align: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center;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color: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red;</a:t>
            </a:r>
          </a:p>
          <a:p>
            <a:pPr algn="l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57786915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Grouping Selectors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In style sheets there are often elements with the same style</a:t>
            </a:r>
          </a:p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24920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In the interest of code minimization, we can group selectors</a:t>
            </a:r>
          </a:p>
          <a:p>
            <a:pPr marL="609585" indent="-524920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24920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Selectors are separated by commas.</a:t>
            </a:r>
          </a:p>
          <a:p>
            <a:pPr marL="609585" indent="-524920" algn="l" rtl="0">
              <a:spcBef>
                <a:spcPts val="0"/>
              </a:spcBef>
              <a:buClr>
                <a:srgbClr val="404040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algn="l" rtl="0">
              <a:spcBef>
                <a:spcPts val="0"/>
              </a:spcBef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    h1, h2, p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text-align: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center;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color: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red;</a:t>
            </a:r>
          </a:p>
          <a:p>
            <a:pPr algn="l" rtl="0">
              <a:spcBef>
                <a:spcPts val="0"/>
              </a:spcBef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}</a:t>
            </a:r>
          </a:p>
          <a:p>
            <a:pPr>
              <a:spcBef>
                <a:spcPts val="0"/>
              </a:spcBef>
            </a:pPr>
            <a:endParaRPr dirty="0">
              <a:solidFill>
                <a:srgbClr val="40404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16810646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CSS3 Declarations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A</a:t>
            </a: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s of now, 415 distinct property names on different specification status</a:t>
            </a:r>
          </a:p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L</a:t>
            </a: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atest properties have different level of browser support </a:t>
            </a:r>
          </a:p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09585" indent="-52492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Learn the most common ones, use reference guide for fine-grained styling</a:t>
            </a:r>
            <a:endParaRPr lang="en" dirty="0">
              <a:latin typeface="Consolas"/>
              <a:ea typeface="Consolas"/>
              <a:cs typeface="Consolas"/>
              <a:sym typeface="Consolas"/>
            </a:endParaRPr>
          </a:p>
          <a:p>
            <a:pPr>
              <a:spcBef>
                <a:spcPts val="0"/>
              </a:spcBef>
            </a:pPr>
            <a:endParaRPr dirty="0">
              <a:solidFill>
                <a:srgbClr val="40404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63075388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CSS measurement units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31825" indent="-631825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Frequently used to set values to properties</a:t>
            </a:r>
          </a:p>
          <a:p>
            <a:pPr marL="631825" indent="-631825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Absolute:</a:t>
            </a:r>
          </a:p>
          <a:p>
            <a:pPr marL="1089025" lvl="6" indent="-631825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  <a:ea typeface="Verdana"/>
                <a:cs typeface="Verdana"/>
                <a:sym typeface="Verdana"/>
              </a:rPr>
              <a:t>in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: inches</a:t>
            </a:r>
          </a:p>
          <a:p>
            <a:pPr marL="1089025" lvl="6" indent="-631825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  <a:ea typeface="Verdana"/>
                <a:cs typeface="Verdana"/>
                <a:sym typeface="Verdana"/>
              </a:rPr>
              <a:t>cm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: centimeters</a:t>
            </a:r>
          </a:p>
          <a:p>
            <a:pPr marL="1089025" lvl="6" indent="-631825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  <a:ea typeface="Verdana"/>
                <a:cs typeface="Verdana"/>
                <a:sym typeface="Verdana"/>
              </a:rPr>
              <a:t>mm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: millimeters</a:t>
            </a:r>
          </a:p>
          <a:p>
            <a:pPr marL="1089025" lvl="6" indent="-631825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1800" dirty="0" err="1">
                <a:solidFill>
                  <a:schemeClr val="tx1"/>
                </a:solidFill>
                <a:latin typeface="Lucida Console" panose="020B0609040504020204" pitchFamily="49" charset="0"/>
                <a:ea typeface="Verdana"/>
                <a:cs typeface="Verdana"/>
                <a:sym typeface="Verdana"/>
              </a:rPr>
              <a:t>px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  <a:ea typeface="Verdana"/>
                <a:cs typeface="Verdana"/>
                <a:sym typeface="Verdana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: pixels (1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px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= </a:t>
            </a:r>
            <a:r>
              <a:rPr lang="en-US" dirty="0"/>
              <a:t>1/96th of 1in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)</a:t>
            </a:r>
          </a:p>
          <a:p>
            <a:pPr marL="631825" lvl="5" indent="-631825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31825" lvl="5" indent="-631825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Relative:</a:t>
            </a:r>
          </a:p>
          <a:p>
            <a:pPr marL="1089025" lvl="6" indent="-631825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1800" dirty="0" err="1">
                <a:solidFill>
                  <a:schemeClr val="tx1"/>
                </a:solidFill>
                <a:latin typeface="Lucida Console" panose="020B0609040504020204" pitchFamily="49" charset="0"/>
                <a:ea typeface="Verdana"/>
                <a:cs typeface="Verdana"/>
                <a:sym typeface="Verdana"/>
              </a:rPr>
              <a:t>em</a:t>
            </a:r>
            <a:r>
              <a:rPr lang="en-US" sz="1800" dirty="0">
                <a:solidFill>
                  <a:schemeClr val="tx1"/>
                </a:solidFill>
                <a:latin typeface="Lucida Console" panose="020B0609040504020204" pitchFamily="49" charset="0"/>
                <a:ea typeface="Verdana"/>
                <a:cs typeface="Verdana"/>
                <a:sym typeface="Verdana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: ratio to the font size of current element</a:t>
            </a:r>
          </a:p>
          <a:p>
            <a:pPr marL="1089025" lvl="6" indent="-631825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rPr lang="en-US" sz="2000" dirty="0">
                <a:solidFill>
                  <a:schemeClr val="tx1"/>
                </a:solidFill>
                <a:latin typeface="Lucida Console" panose="020B0609040504020204" pitchFamily="49" charset="0"/>
                <a:ea typeface="Verdana"/>
                <a:cs typeface="Verdana"/>
                <a:sym typeface="Verdana"/>
              </a:rPr>
              <a:t>%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 :  percentage to the font size of current element</a:t>
            </a:r>
          </a:p>
          <a:p>
            <a:pPr marL="457200" lvl="6" indent="0" algn="l" rtl="0">
              <a:spcBef>
                <a:spcPts val="0"/>
              </a:spcBef>
              <a:buClr>
                <a:schemeClr val="dk1"/>
              </a:buClr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1089025" lvl="6" indent="-631825" algn="l" rtl="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31825" lvl="4" indent="-631825" algn="l" rtl="0">
              <a:spcBef>
                <a:spcPts val="0"/>
              </a:spcBef>
              <a:buClr>
                <a:schemeClr val="dk1"/>
              </a:buClr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631825" indent="-631825" algn="l">
              <a:spcBef>
                <a:spcPts val="0"/>
              </a:spcBef>
            </a:pPr>
            <a:endParaRPr lang="en-US" dirty="0">
              <a:solidFill>
                <a:srgbClr val="40404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631825" indent="-631825" algn="l">
              <a:spcBef>
                <a:spcPts val="0"/>
              </a:spcBef>
            </a:pPr>
            <a:endParaRPr dirty="0">
              <a:solidFill>
                <a:srgbClr val="40404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89215353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2800" dirty="0">
                <a:solidFill>
                  <a:srgbClr val="FF0000"/>
                </a:solidFill>
                <a:latin typeface="Lucida Console" panose="020B0609040504020204" pitchFamily="49" charset="0"/>
              </a:rPr>
              <a:t>color</a:t>
            </a:r>
            <a:r>
              <a:rPr lang="en" sz="4400" dirty="0">
                <a:solidFill>
                  <a:srgbClr val="FF0000"/>
                </a:solidFill>
              </a:rPr>
              <a:t> </a:t>
            </a:r>
            <a:r>
              <a:rPr lang="en" sz="4400" dirty="0">
                <a:solidFill>
                  <a:srgbClr val="540115"/>
                </a:solidFill>
              </a:rPr>
              <a:t>property and values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Applies the color value to the text contents of the selected element(s)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Possible color values:</a:t>
            </a:r>
          </a:p>
          <a:p>
            <a:pPr marL="914400" lvl="5" indent="-28257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predefined color names(e.g. black, blue, purple)</a:t>
            </a:r>
          </a:p>
          <a:p>
            <a:pPr marL="1089025" lvl="6" indent="0" algn="l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p { color: red; }</a:t>
            </a:r>
          </a:p>
          <a:p>
            <a:pPr marL="1089025" lvl="6" indent="0" algn="l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914400" lvl="5" indent="-28257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Hexadecimal color codes using 6 character notation</a:t>
            </a:r>
          </a:p>
          <a:p>
            <a:pPr marL="1089025" lvl="6" indent="0" algn="l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 p { color: #ff0000; }</a:t>
            </a:r>
          </a:p>
          <a:p>
            <a:pPr marL="1089025" lvl="6" indent="0" algn="l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	</a:t>
            </a:r>
          </a:p>
          <a:p>
            <a:pPr marL="914400" lvl="5" indent="-28257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Red, Green, Blue components in 0-255 scale using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rgb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() syntax</a:t>
            </a:r>
          </a:p>
          <a:p>
            <a:pPr marL="1371600" lvl="6" indent="-28257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Absolute, 0-255 scale: 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p{color: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rgb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(255,0,0)}</a:t>
            </a:r>
          </a:p>
          <a:p>
            <a:pPr marL="1371600" lvl="6" indent="-282575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Relative scale in %      :  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p{color: </a:t>
            </a:r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rgb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(100%,0,0)}</a:t>
            </a:r>
          </a:p>
          <a:p>
            <a:pPr marL="1089025" lvl="6" indent="0" algn="l">
              <a:spcBef>
                <a:spcPts val="0"/>
              </a:spcBef>
              <a:buNone/>
            </a:pP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</a:t>
            </a:r>
          </a:p>
          <a:p>
            <a:pPr marL="914400" lvl="5" indent="-282575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404040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92091219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CSS Text Formatting Properties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text-align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: specifies horizontal alignment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[</a:t>
            </a:r>
            <a:r>
              <a:rPr lang="en-US" sz="2000" i="1" dirty="0">
                <a:solidFill>
                  <a:schemeClr val="tx1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left/right/center/justify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]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text-indent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dirty="0"/>
              <a:t>: sets indentation for the first line of the element </a:t>
            </a:r>
            <a:r>
              <a:rPr lang="en-US" i="1" dirty="0"/>
              <a:t>[in units]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text-decoration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dirty="0"/>
              <a:t>: used to decorate text </a:t>
            </a:r>
            <a:r>
              <a:rPr lang="en-US" i="1" dirty="0"/>
              <a:t>[</a:t>
            </a:r>
            <a:r>
              <a:rPr lang="en-US" sz="2000" i="1" dirty="0">
                <a:latin typeface="Consolas" panose="020B0609020204030204" pitchFamily="49" charset="0"/>
              </a:rPr>
              <a:t>none/underline/</a:t>
            </a:r>
            <a:r>
              <a:rPr lang="en-US" sz="2000" i="1" dirty="0" err="1">
                <a:latin typeface="Consolas" panose="020B0609020204030204" pitchFamily="49" charset="0"/>
              </a:rPr>
              <a:t>overline</a:t>
            </a:r>
            <a:r>
              <a:rPr lang="en-US" sz="2000" i="1" dirty="0">
                <a:latin typeface="Consolas" panose="020B0609020204030204" pitchFamily="49" charset="0"/>
              </a:rPr>
              <a:t>/line-through</a:t>
            </a:r>
            <a:r>
              <a:rPr lang="en-US" i="1" dirty="0"/>
              <a:t>]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text-transform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dirty="0"/>
              <a:t>: controls capitalization </a:t>
            </a:r>
            <a:r>
              <a:rPr lang="en-US" i="1" dirty="0"/>
              <a:t>[</a:t>
            </a:r>
            <a:r>
              <a:rPr lang="en-US" sz="2000" i="1" dirty="0">
                <a:latin typeface="Consolas" panose="020B0609020204030204" pitchFamily="49" charset="0"/>
              </a:rPr>
              <a:t>uppercase/lowercase/capitalize</a:t>
            </a:r>
            <a:r>
              <a:rPr lang="en-US" i="1" dirty="0"/>
              <a:t>]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letter-spacing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: </a:t>
            </a:r>
            <a:r>
              <a:rPr lang="en-US" dirty="0"/>
              <a:t>specifies spacing behavior between characters </a:t>
            </a:r>
            <a:r>
              <a:rPr lang="en-US" i="1" dirty="0"/>
              <a:t>[in units]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word-spacing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dirty="0"/>
              <a:t>: specifies spacing behavior between words </a:t>
            </a:r>
            <a:r>
              <a:rPr lang="en-US" i="1" dirty="0"/>
              <a:t>[in units]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1089025" lvl="6" indent="0" algn="l">
              <a:spcBef>
                <a:spcPts val="0"/>
              </a:spcBef>
              <a:buNone/>
            </a:pP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1024960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CSS Text Formatting Properties(contd.)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font-family</a:t>
            </a:r>
            <a:r>
              <a:rPr lang="en-US" sz="2000" dirty="0"/>
              <a:t>:  </a:t>
            </a:r>
            <a:r>
              <a:rPr lang="en-US" dirty="0"/>
              <a:t>accepts a list of font names separated by comma. Prioritized from left to right and used based on availability.  May use font name within double quotes(e.g. “"Lucida console"”) or generic font name [</a:t>
            </a:r>
            <a:r>
              <a:rPr lang="en-US" sz="2000" dirty="0">
                <a:latin typeface="Consolas" panose="020B0609020204030204" pitchFamily="49" charset="0"/>
              </a:rPr>
              <a:t>serif/sans-serif/cursive/fantasy/monospace</a:t>
            </a:r>
            <a:r>
              <a:rPr lang="en-US" dirty="0"/>
              <a:t>]</a:t>
            </a:r>
          </a:p>
          <a:p>
            <a:pPr marL="342900" lvl="4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4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font-size</a:t>
            </a:r>
            <a:r>
              <a:rPr lang="en-US" sz="2000" dirty="0"/>
              <a:t>: </a:t>
            </a:r>
            <a:r>
              <a:rPr lang="en-US" dirty="0"/>
              <a:t>specifies size of fonts </a:t>
            </a:r>
            <a:r>
              <a:rPr lang="en-US" i="1" dirty="0"/>
              <a:t>[in units]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font-style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: 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[</a:t>
            </a:r>
            <a:r>
              <a:rPr lang="en-US" sz="2000" i="1" dirty="0">
                <a:solidFill>
                  <a:schemeClr val="tx1"/>
                </a:solidFill>
                <a:latin typeface="Consolas" panose="020B0609020204030204" pitchFamily="49" charset="0"/>
                <a:ea typeface="Verdana"/>
                <a:cs typeface="Verdana"/>
                <a:sym typeface="Verdana"/>
              </a:rPr>
              <a:t>normal/italic/oblique</a:t>
            </a:r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]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font</a:t>
            </a:r>
            <a:r>
              <a:rPr lang="en-US" sz="2000" dirty="0">
                <a:solidFill>
                  <a:srgbClr val="FF0000"/>
                </a:solidFill>
              </a:rPr>
              <a:t>-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Weight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: </a:t>
            </a:r>
            <a:r>
              <a:rPr lang="en-US" i="1" dirty="0"/>
              <a:t>[</a:t>
            </a:r>
            <a:r>
              <a:rPr lang="en-US" sz="2000" i="1" dirty="0">
                <a:latin typeface="Consolas" panose="020B0609020204030204" pitchFamily="49" charset="0"/>
              </a:rPr>
              <a:t>normal/bold /bolder /lighter </a:t>
            </a:r>
            <a:r>
              <a:rPr lang="en-US" i="1" dirty="0"/>
              <a:t>]</a:t>
            </a:r>
            <a:endParaRPr lang="en-US" sz="2000" i="1" dirty="0"/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Verdana"/>
              <a:sym typeface="Verdana"/>
            </a:endParaRPr>
          </a:p>
          <a:p>
            <a:pPr marL="1089025" lvl="6" indent="0" algn="l">
              <a:spcBef>
                <a:spcPts val="0"/>
              </a:spcBef>
              <a:buNone/>
            </a:pP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0208468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CSS Background Properties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07987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Used to define the background effects of an element.</a:t>
            </a:r>
          </a:p>
          <a:p>
            <a:pPr marL="609585" indent="-507987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CSS properties used for background effects:</a:t>
            </a:r>
          </a:p>
          <a:p>
            <a:pPr marL="1219170" lvl="1" indent="-457189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</a:rPr>
              <a:t>background-color</a:t>
            </a:r>
            <a:r>
              <a:rPr lang="en" dirty="0">
                <a:solidFill>
                  <a:schemeClr val="tx1"/>
                </a:solidFill>
              </a:rPr>
              <a:t>:  uses color value to set background</a:t>
            </a:r>
          </a:p>
          <a:p>
            <a:pPr marL="1219170" lvl="1" indent="-457189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</a:rPr>
              <a:t>background-image</a:t>
            </a:r>
            <a:r>
              <a:rPr lang="en" dirty="0">
                <a:solidFill>
                  <a:schemeClr val="tx1"/>
                </a:solidFill>
              </a:rPr>
              <a:t>: set an image as background. Image name accepted in the form:  </a:t>
            </a:r>
            <a:r>
              <a:rPr lang="en" dirty="0">
                <a:solidFill>
                  <a:schemeClr val="tx1"/>
                </a:solidFill>
                <a:latin typeface="Consolas" panose="020B0609020204030204" pitchFamily="49" charset="0"/>
              </a:rPr>
              <a:t>url(“&lt;image name&gt;”)</a:t>
            </a:r>
            <a:endParaRPr lang="en" dirty="0">
              <a:solidFill>
                <a:schemeClr val="tx1"/>
              </a:solidFill>
            </a:endParaRPr>
          </a:p>
          <a:p>
            <a:pPr marL="1219170" lvl="1" indent="-457189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</a:rPr>
              <a:t>background-repeat</a:t>
            </a:r>
            <a:r>
              <a:rPr lang="en" dirty="0">
                <a:solidFill>
                  <a:schemeClr val="tx1"/>
                </a:solidFill>
              </a:rPr>
              <a:t>: controls image repeats. </a:t>
            </a:r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" dirty="0">
                <a:solidFill>
                  <a:schemeClr val="tx1"/>
                </a:solidFill>
              </a:rPr>
              <a:t>ommon values are </a:t>
            </a:r>
            <a:r>
              <a:rPr lang="en-US" sz="2000" dirty="0">
                <a:latin typeface="Consolas" panose="020B0609020204030204" pitchFamily="49" charset="0"/>
              </a:rPr>
              <a:t>repeat-x,  repeat-y, repeat, no-repeat</a:t>
            </a:r>
            <a:r>
              <a:rPr lang="en-US" dirty="0"/>
              <a:t> etc.</a:t>
            </a:r>
            <a:endParaRPr lang="en" dirty="0">
              <a:solidFill>
                <a:schemeClr val="tx1"/>
              </a:solidFill>
            </a:endParaRPr>
          </a:p>
          <a:p>
            <a:pPr marL="1219170" lvl="1" indent="-457189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pPr marL="1219170" lvl="1" indent="-457189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</a:rPr>
              <a:t>background-attachment</a:t>
            </a:r>
            <a:r>
              <a:rPr lang="en" dirty="0">
                <a:solidFill>
                  <a:schemeClr val="tx1"/>
                </a:solidFill>
              </a:rPr>
              <a:t>: sets whether a background image is fixed or scrolls with the rest of the page. [</a:t>
            </a:r>
            <a:r>
              <a:rPr lang="en-US" sz="2000" i="1" dirty="0">
                <a:solidFill>
                  <a:schemeClr val="tx1"/>
                </a:solidFill>
                <a:latin typeface="Consolas" panose="020B0609020204030204" pitchFamily="49" charset="0"/>
              </a:rPr>
              <a:t>scroll/fixed/local</a:t>
            </a:r>
            <a:r>
              <a:rPr lang="en" dirty="0">
                <a:solidFill>
                  <a:schemeClr val="tx1"/>
                </a:solidFill>
              </a:rPr>
              <a:t>]</a:t>
            </a:r>
          </a:p>
          <a:p>
            <a:pPr marL="1219170" lvl="1" indent="-457189" algn="l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</a:rPr>
              <a:t>background-position</a:t>
            </a:r>
            <a:r>
              <a:rPr lang="en" dirty="0">
                <a:solidFill>
                  <a:schemeClr val="tx1"/>
                </a:solidFill>
              </a:rPr>
              <a:t>: sets starting position of a background image.</a:t>
            </a:r>
          </a:p>
          <a:p>
            <a:pPr marL="1219170" lvl="1" indent="-507987" algn="l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2000" dirty="0">
                <a:solidFill>
                  <a:srgbClr val="FF0000"/>
                </a:solidFill>
                <a:latin typeface="Consolas" panose="020B0609020204030204" pitchFamily="49" charset="0"/>
              </a:rPr>
              <a:t>background-size</a:t>
            </a:r>
            <a:r>
              <a:rPr lang="en" dirty="0">
                <a:solidFill>
                  <a:schemeClr val="tx1"/>
                </a:solidFill>
              </a:rPr>
              <a:t>: Specifies the size of the background images.</a:t>
            </a:r>
          </a:p>
          <a:p>
            <a:pPr marL="1219170" lvl="1" indent="-457189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endParaRPr lang="en" dirty="0"/>
          </a:p>
          <a:p>
            <a:pPr>
              <a:spcBef>
                <a:spcPts val="0"/>
              </a:spcBef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1316567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Why CSS?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The original purpose of HTML was to combine the structure and content of the page into one document.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3600" dirty="0"/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When presentation elements began to be included in the document, it increased the complexity and reduced readability. 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3600" dirty="0"/>
          </a:p>
          <a:p>
            <a:pPr marL="609585" indent="-558786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Solution: Move the presentation elements elsewhere.</a:t>
            </a:r>
          </a:p>
        </p:txBody>
      </p:sp>
    </p:spTree>
    <p:extLst>
      <p:ext uri="{BB962C8B-B14F-4D97-AF65-F5344CB8AC3E}">
        <p14:creationId xmlns:p14="http://schemas.microsoft.com/office/powerpoint/2010/main" val="2791829193"/>
      </p:ext>
    </p:extLst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sz="4400" dirty="0">
                <a:solidFill>
                  <a:srgbClr val="540115"/>
                </a:solidFill>
              </a:rPr>
              <a:t>CSS Comments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CSS comments follow the multiline C comment syntax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/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A CSS comment starts with /* and ends with */ 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2800" dirty="0"/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Comments can also span multiple lines and are ignored by browsers</a:t>
            </a:r>
          </a:p>
        </p:txBody>
      </p:sp>
    </p:spTree>
    <p:extLst>
      <p:ext uri="{BB962C8B-B14F-4D97-AF65-F5344CB8AC3E}">
        <p14:creationId xmlns:p14="http://schemas.microsoft.com/office/powerpoint/2010/main" val="2228435624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Why CSS?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Separate the “style” elements from the documents and put it in a “style sheet”. 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Advantages:</a:t>
            </a:r>
          </a:p>
          <a:p>
            <a:pPr marL="1219170" lvl="1" indent="-507987" algn="l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3600" dirty="0"/>
              <a:t>Styles can be changed easily.</a:t>
            </a:r>
          </a:p>
          <a:p>
            <a:pPr marL="1219170" lvl="1" indent="-507987" algn="l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3600" dirty="0"/>
              <a:t>Document is more readable.</a:t>
            </a:r>
          </a:p>
          <a:p>
            <a:pPr marL="609585" algn="l" rtl="0">
              <a:spcBef>
                <a:spcPts val="0"/>
              </a:spcBef>
            </a:pP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1747098670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3 ways to do styling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Inline Style</a:t>
            </a:r>
          </a:p>
          <a:p>
            <a:pPr marL="1219170" lvl="1" indent="-507987" algn="l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3600" dirty="0"/>
              <a:t>style as an HTML element attribute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Internal Style Sheets</a:t>
            </a:r>
          </a:p>
          <a:p>
            <a:pPr marL="1219170" lvl="1" indent="-507987" algn="l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3600" dirty="0"/>
              <a:t>A &lt;style&gt; tag is used in the HTML document to specify the presentation elements. 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External Style Sheets</a:t>
            </a:r>
          </a:p>
          <a:p>
            <a:pPr marL="1219170" lvl="1" indent="-507987" algn="l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sz="3600" dirty="0"/>
              <a:t>A separate “.css” file is used as a part of your set of documents. It contains all the styling elements.</a:t>
            </a:r>
          </a:p>
          <a:p>
            <a:pPr algn="l">
              <a:spcBef>
                <a:spcPts val="0"/>
              </a:spcBef>
            </a:pP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1548215818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Inline CSS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Use “style” attribute at any HTML element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3600" dirty="0"/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Mixes content with presentation. Loses many of the advantages of a style sheet.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3600" dirty="0"/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Used very rarely (when very few elements require styling).</a:t>
            </a:r>
          </a:p>
        </p:txBody>
      </p:sp>
    </p:spTree>
    <p:extLst>
      <p:ext uri="{BB962C8B-B14F-4D97-AF65-F5344CB8AC3E}">
        <p14:creationId xmlns:p14="http://schemas.microsoft.com/office/powerpoint/2010/main" val="2115499879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r>
              <a:rPr lang="en"/>
              <a:t>Inline CSS example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09600" y="1521918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rtl="0">
              <a:spcBef>
                <a:spcPts val="0"/>
              </a:spcBef>
            </a:pPr>
            <a:r>
              <a:rPr lang="en" sz="28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h1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800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style=</a:t>
            </a:r>
            <a:r>
              <a:rPr lang="en" sz="2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"color:blue;margin-left:30px;"</a:t>
            </a:r>
            <a:r>
              <a:rPr lang="en" sz="28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 </a:t>
            </a:r>
            <a:r>
              <a:rPr lang="en" sz="2800" dirty="0">
                <a:latin typeface="Consolas"/>
                <a:ea typeface="Consolas"/>
                <a:cs typeface="Consolas"/>
                <a:sym typeface="Consolas"/>
              </a:rPr>
              <a:t>This is a heading.</a:t>
            </a:r>
            <a:r>
              <a:rPr lang="en" sz="28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/h1</a:t>
            </a:r>
            <a:r>
              <a:rPr lang="en" sz="2800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</a:p>
          <a:p>
            <a:pPr>
              <a:spcBef>
                <a:spcPts val="0"/>
              </a:spcBef>
            </a:pPr>
            <a:endParaRPr sz="3733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743672826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Internal CSS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121900" tIns="121900" rIns="121900" bIns="121900" anchor="t" anchorCtr="0">
            <a:noAutofit/>
          </a:bodyPr>
          <a:lstStyle/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Used when the current document has a unique style.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3600" dirty="0"/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A &lt;style&gt; tag is used under the &lt;head&gt; tag of the document to define the styles.</a:t>
            </a:r>
          </a:p>
          <a:p>
            <a:pPr marL="609585" indent="-558786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endParaRPr lang="en" sz="3600" dirty="0"/>
          </a:p>
          <a:p>
            <a:pPr marL="609585" indent="-558786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600" dirty="0"/>
              <a:t>The content of the &lt;style&gt; tag follows CSS syntax.</a:t>
            </a:r>
          </a:p>
        </p:txBody>
      </p:sp>
    </p:spTree>
    <p:extLst>
      <p:ext uri="{BB962C8B-B14F-4D97-AF65-F5344CB8AC3E}">
        <p14:creationId xmlns:p14="http://schemas.microsoft.com/office/powerpoint/2010/main" val="1470736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121900" tIns="121900" rIns="121900" bIns="121900" anchor="ctr" anchorCtr="0">
            <a:noAutofit/>
          </a:bodyPr>
          <a:lstStyle/>
          <a:p>
            <a:pPr algn="l"/>
            <a:r>
              <a:rPr lang="en" dirty="0">
                <a:solidFill>
                  <a:srgbClr val="540115"/>
                </a:solidFill>
              </a:rPr>
              <a:t>Internal CSS example</a:t>
            </a:r>
          </a:p>
        </p:txBody>
      </p:sp>
      <p:sp>
        <p:nvSpPr>
          <p:cNvPr id="2" name="Rectangle 1"/>
          <p:cNvSpPr/>
          <p:nvPr/>
        </p:nvSpPr>
        <p:spPr>
          <a:xfrm>
            <a:off x="723273" y="1969440"/>
            <a:ext cx="33939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&lt;head&gt;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&lt;style&gt;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body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background-color: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</a:p>
          <a:p>
            <a:pPr marL="457200" lvl="0" indent="45720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linen;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h1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color: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maroon;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dirty="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margin-left:</a:t>
            </a:r>
            <a:r>
              <a:rPr lang="en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40px;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&lt;/style&gt;</a:t>
            </a:r>
          </a:p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&lt;/head&gt;</a:t>
            </a:r>
          </a:p>
        </p:txBody>
      </p:sp>
    </p:spTree>
    <p:extLst>
      <p:ext uri="{BB962C8B-B14F-4D97-AF65-F5344CB8AC3E}">
        <p14:creationId xmlns:p14="http://schemas.microsoft.com/office/powerpoint/2010/main" val="958971716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1496</Words>
  <Application>Microsoft Office PowerPoint</Application>
  <PresentationFormat>Widescreen</PresentationFormat>
  <Paragraphs>250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Consolas</vt:lpstr>
      <vt:lpstr>Courier New</vt:lpstr>
      <vt:lpstr>Helvetica Neue</vt:lpstr>
      <vt:lpstr>Lucida Console</vt:lpstr>
      <vt:lpstr>Verdana</vt:lpstr>
      <vt:lpstr>Default</vt:lpstr>
      <vt:lpstr>CGS 3066: Web Programming and Design Fall 2019</vt:lpstr>
      <vt:lpstr>Introduction to CSS</vt:lpstr>
      <vt:lpstr>Why CSS?</vt:lpstr>
      <vt:lpstr>Why CSS?</vt:lpstr>
      <vt:lpstr>3 ways to do styling</vt:lpstr>
      <vt:lpstr>Inline CSS</vt:lpstr>
      <vt:lpstr>Inline CSS example</vt:lpstr>
      <vt:lpstr>Internal CSS</vt:lpstr>
      <vt:lpstr>Internal CSS example</vt:lpstr>
      <vt:lpstr>External CSS</vt:lpstr>
      <vt:lpstr>External CSS </vt:lpstr>
      <vt:lpstr>External CSS example</vt:lpstr>
      <vt:lpstr>External CSS example</vt:lpstr>
      <vt:lpstr>Cascading Order</vt:lpstr>
      <vt:lpstr>CSS Specificity</vt:lpstr>
      <vt:lpstr>CSS Syntax</vt:lpstr>
      <vt:lpstr>CSS Rule Set</vt:lpstr>
      <vt:lpstr>CSS Selectors</vt:lpstr>
      <vt:lpstr>Element Selector</vt:lpstr>
      <vt:lpstr>ID Selector</vt:lpstr>
      <vt:lpstr>Class Selector</vt:lpstr>
      <vt:lpstr>Class Selector</vt:lpstr>
      <vt:lpstr>Grouping Selectors</vt:lpstr>
      <vt:lpstr>CSS3 Declarations </vt:lpstr>
      <vt:lpstr>CSS measurement units</vt:lpstr>
      <vt:lpstr>color property and values</vt:lpstr>
      <vt:lpstr>CSS Text Formatting Properties</vt:lpstr>
      <vt:lpstr>CSS Text Formatting Properties(contd.)</vt:lpstr>
      <vt:lpstr>CSS Background Properties</vt:lpstr>
      <vt:lpstr>CSS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calculation of Max-min fair rates for multi commodity flows in fat-tree networks</dc:title>
  <dc:creator>Atiq</dc:creator>
  <cp:lastModifiedBy>Md. Mainuddin</cp:lastModifiedBy>
  <cp:revision>178</cp:revision>
  <dcterms:modified xsi:type="dcterms:W3CDTF">2019-09-02T00:49:20Z</dcterms:modified>
</cp:coreProperties>
</file>