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95" r:id="rId4"/>
    <p:sldId id="294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258" r:id="rId17"/>
    <p:sldId id="259" r:id="rId18"/>
    <p:sldId id="260" r:id="rId19"/>
    <p:sldId id="261" r:id="rId20"/>
    <p:sldId id="262" r:id="rId21"/>
    <p:sldId id="263" r:id="rId22"/>
    <p:sldId id="264" r:id="rId23"/>
    <p:sldId id="265" r:id="rId24"/>
    <p:sldId id="267" r:id="rId25"/>
    <p:sldId id="271" r:id="rId26"/>
    <p:sldId id="269" r:id="rId27"/>
    <p:sldId id="270" r:id="rId28"/>
    <p:sldId id="272" r:id="rId29"/>
    <p:sldId id="268" r:id="rId30"/>
    <p:sldId id="266" r:id="rId31"/>
  </p:sldIdLst>
  <p:sldSz cx="12192000" cy="6858000"/>
  <p:notesSz cx="6858000" cy="9144000"/>
  <p:defaultTextStyle>
    <a:lvl1pPr>
      <a:defRPr>
        <a:latin typeface="Calibri"/>
        <a:ea typeface="Calibri"/>
        <a:cs typeface="Calibri"/>
        <a:sym typeface="Calibri"/>
      </a:defRPr>
    </a:lvl1pPr>
    <a:lvl2pPr indent="457200">
      <a:defRPr>
        <a:latin typeface="Calibri"/>
        <a:ea typeface="Calibri"/>
        <a:cs typeface="Calibri"/>
        <a:sym typeface="Calibri"/>
      </a:defRPr>
    </a:lvl2pPr>
    <a:lvl3pPr indent="914400">
      <a:defRPr>
        <a:latin typeface="Calibri"/>
        <a:ea typeface="Calibri"/>
        <a:cs typeface="Calibri"/>
        <a:sym typeface="Calibri"/>
      </a:defRPr>
    </a:lvl3pPr>
    <a:lvl4pPr indent="1371600">
      <a:defRPr>
        <a:latin typeface="Calibri"/>
        <a:ea typeface="Calibri"/>
        <a:cs typeface="Calibri"/>
        <a:sym typeface="Calibri"/>
      </a:defRPr>
    </a:lvl4pPr>
    <a:lvl5pPr indent="1828800">
      <a:defRPr>
        <a:latin typeface="Calibri"/>
        <a:ea typeface="Calibri"/>
        <a:cs typeface="Calibri"/>
        <a:sym typeface="Calibri"/>
      </a:defRPr>
    </a:lvl5pPr>
    <a:lvl6pPr indent="2286000">
      <a:defRPr>
        <a:latin typeface="Calibri"/>
        <a:ea typeface="Calibri"/>
        <a:cs typeface="Calibri"/>
        <a:sym typeface="Calibri"/>
      </a:defRPr>
    </a:lvl6pPr>
    <a:lvl7pPr indent="2743200">
      <a:defRPr>
        <a:latin typeface="Calibri"/>
        <a:ea typeface="Calibri"/>
        <a:cs typeface="Calibri"/>
        <a:sym typeface="Calibri"/>
      </a:defRPr>
    </a:lvl7pPr>
    <a:lvl8pPr indent="3200400">
      <a:defRPr>
        <a:latin typeface="Calibri"/>
        <a:ea typeface="Calibri"/>
        <a:cs typeface="Calibri"/>
        <a:sym typeface="Calibri"/>
      </a:defRPr>
    </a:lvl8pPr>
    <a:lvl9pPr indent="3657600">
      <a:defRPr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0115"/>
    <a:srgbClr val="804352"/>
    <a:srgbClr val="5F112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5ECCC9-65C6-46C4-89B4-42822DF4C5F8}" v="1" dt="2019-09-02T00:49:09.961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8" autoAdjust="0"/>
    <p:restoredTop sz="76640" autoAdjust="0"/>
  </p:normalViewPr>
  <p:slideViewPr>
    <p:cSldViewPr snapToGrid="0">
      <p:cViewPr varScale="1">
        <p:scale>
          <a:sx n="118" d="100"/>
          <a:sy n="118" d="100"/>
        </p:scale>
        <p:origin x="114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d. Mainuddin" userId="531e089c6c99dc92" providerId="LiveId" clId="{075ECCC9-65C6-46C4-89B4-42822DF4C5F8}"/>
    <pc:docChg chg="custSel addSld modSld">
      <pc:chgData name="Md. Mainuddin" userId="531e089c6c99dc92" providerId="LiveId" clId="{075ECCC9-65C6-46C4-89B4-42822DF4C5F8}" dt="2019-09-02T00:49:09.958" v="12"/>
      <pc:docMkLst>
        <pc:docMk/>
      </pc:docMkLst>
      <pc:sldChg chg="modSp">
        <pc:chgData name="Md. Mainuddin" userId="531e089c6c99dc92" providerId="LiveId" clId="{075ECCC9-65C6-46C4-89B4-42822DF4C5F8}" dt="2019-09-02T00:45:17.349" v="8" actId="20577"/>
        <pc:sldMkLst>
          <pc:docMk/>
          <pc:sldMk cId="0" sldId="256"/>
        </pc:sldMkLst>
        <pc:spChg chg="mod">
          <ac:chgData name="Md. Mainuddin" userId="531e089c6c99dc92" providerId="LiveId" clId="{075ECCC9-65C6-46C4-89B4-42822DF4C5F8}" dt="2019-09-02T00:45:17.349" v="8" actId="20577"/>
          <ac:spMkLst>
            <pc:docMk/>
            <pc:sldMk cId="0" sldId="256"/>
            <ac:spMk id="54" creationId="{00000000-0000-0000-0000-000000000000}"/>
          </ac:spMkLst>
        </pc:spChg>
      </pc:sldChg>
      <pc:sldChg chg="add">
        <pc:chgData name="Md. Mainuddin" userId="531e089c6c99dc92" providerId="LiveId" clId="{075ECCC9-65C6-46C4-89B4-42822DF4C5F8}" dt="2019-09-02T00:49:09.958" v="12"/>
        <pc:sldMkLst>
          <pc:docMk/>
          <pc:sldMk cId="3476820903" sldId="258"/>
        </pc:sldMkLst>
      </pc:sldChg>
      <pc:sldChg chg="add">
        <pc:chgData name="Md. Mainuddin" userId="531e089c6c99dc92" providerId="LiveId" clId="{075ECCC9-65C6-46C4-89B4-42822DF4C5F8}" dt="2019-09-02T00:49:09.958" v="12"/>
        <pc:sldMkLst>
          <pc:docMk/>
          <pc:sldMk cId="2664236141" sldId="259"/>
        </pc:sldMkLst>
      </pc:sldChg>
      <pc:sldChg chg="add">
        <pc:chgData name="Md. Mainuddin" userId="531e089c6c99dc92" providerId="LiveId" clId="{075ECCC9-65C6-46C4-89B4-42822DF4C5F8}" dt="2019-09-02T00:49:09.958" v="12"/>
        <pc:sldMkLst>
          <pc:docMk/>
          <pc:sldMk cId="4042661990" sldId="260"/>
        </pc:sldMkLst>
      </pc:sldChg>
      <pc:sldChg chg="add">
        <pc:chgData name="Md. Mainuddin" userId="531e089c6c99dc92" providerId="LiveId" clId="{075ECCC9-65C6-46C4-89B4-42822DF4C5F8}" dt="2019-09-02T00:49:09.958" v="12"/>
        <pc:sldMkLst>
          <pc:docMk/>
          <pc:sldMk cId="3593992659" sldId="261"/>
        </pc:sldMkLst>
      </pc:sldChg>
      <pc:sldChg chg="add">
        <pc:chgData name="Md. Mainuddin" userId="531e089c6c99dc92" providerId="LiveId" clId="{075ECCC9-65C6-46C4-89B4-42822DF4C5F8}" dt="2019-09-02T00:49:09.958" v="12"/>
        <pc:sldMkLst>
          <pc:docMk/>
          <pc:sldMk cId="3768844742" sldId="262"/>
        </pc:sldMkLst>
      </pc:sldChg>
      <pc:sldChg chg="add">
        <pc:chgData name="Md. Mainuddin" userId="531e089c6c99dc92" providerId="LiveId" clId="{075ECCC9-65C6-46C4-89B4-42822DF4C5F8}" dt="2019-09-02T00:49:09.958" v="12"/>
        <pc:sldMkLst>
          <pc:docMk/>
          <pc:sldMk cId="2721961797" sldId="263"/>
        </pc:sldMkLst>
      </pc:sldChg>
      <pc:sldChg chg="add">
        <pc:chgData name="Md. Mainuddin" userId="531e089c6c99dc92" providerId="LiveId" clId="{075ECCC9-65C6-46C4-89B4-42822DF4C5F8}" dt="2019-09-02T00:49:09.958" v="12"/>
        <pc:sldMkLst>
          <pc:docMk/>
          <pc:sldMk cId="457786915" sldId="264"/>
        </pc:sldMkLst>
      </pc:sldChg>
      <pc:sldChg chg="add">
        <pc:chgData name="Md. Mainuddin" userId="531e089c6c99dc92" providerId="LiveId" clId="{075ECCC9-65C6-46C4-89B4-42822DF4C5F8}" dt="2019-09-02T00:49:09.958" v="12"/>
        <pc:sldMkLst>
          <pc:docMk/>
          <pc:sldMk cId="2216810646" sldId="265"/>
        </pc:sldMkLst>
      </pc:sldChg>
      <pc:sldChg chg="add">
        <pc:chgData name="Md. Mainuddin" userId="531e089c6c99dc92" providerId="LiveId" clId="{075ECCC9-65C6-46C4-89B4-42822DF4C5F8}" dt="2019-09-02T00:49:09.958" v="12"/>
        <pc:sldMkLst>
          <pc:docMk/>
          <pc:sldMk cId="2228435624" sldId="266"/>
        </pc:sldMkLst>
      </pc:sldChg>
      <pc:sldChg chg="add">
        <pc:chgData name="Md. Mainuddin" userId="531e089c6c99dc92" providerId="LiveId" clId="{075ECCC9-65C6-46C4-89B4-42822DF4C5F8}" dt="2019-09-02T00:49:09.958" v="12"/>
        <pc:sldMkLst>
          <pc:docMk/>
          <pc:sldMk cId="3863075388" sldId="267"/>
        </pc:sldMkLst>
      </pc:sldChg>
      <pc:sldChg chg="add">
        <pc:chgData name="Md. Mainuddin" userId="531e089c6c99dc92" providerId="LiveId" clId="{075ECCC9-65C6-46C4-89B4-42822DF4C5F8}" dt="2019-09-02T00:49:09.958" v="12"/>
        <pc:sldMkLst>
          <pc:docMk/>
          <pc:sldMk cId="1501316567" sldId="268"/>
        </pc:sldMkLst>
      </pc:sldChg>
      <pc:sldChg chg="add">
        <pc:chgData name="Md. Mainuddin" userId="531e089c6c99dc92" providerId="LiveId" clId="{075ECCC9-65C6-46C4-89B4-42822DF4C5F8}" dt="2019-09-02T00:49:09.958" v="12"/>
        <pc:sldMkLst>
          <pc:docMk/>
          <pc:sldMk cId="3092091219" sldId="269"/>
        </pc:sldMkLst>
      </pc:sldChg>
      <pc:sldChg chg="add">
        <pc:chgData name="Md. Mainuddin" userId="531e089c6c99dc92" providerId="LiveId" clId="{075ECCC9-65C6-46C4-89B4-42822DF4C5F8}" dt="2019-09-02T00:49:09.958" v="12"/>
        <pc:sldMkLst>
          <pc:docMk/>
          <pc:sldMk cId="1471024960" sldId="270"/>
        </pc:sldMkLst>
      </pc:sldChg>
      <pc:sldChg chg="add">
        <pc:chgData name="Md. Mainuddin" userId="531e089c6c99dc92" providerId="LiveId" clId="{075ECCC9-65C6-46C4-89B4-42822DF4C5F8}" dt="2019-09-02T00:49:09.958" v="12"/>
        <pc:sldMkLst>
          <pc:docMk/>
          <pc:sldMk cId="3989215353" sldId="271"/>
        </pc:sldMkLst>
      </pc:sldChg>
      <pc:sldChg chg="add">
        <pc:chgData name="Md. Mainuddin" userId="531e089c6c99dc92" providerId="LiveId" clId="{075ECCC9-65C6-46C4-89B4-42822DF4C5F8}" dt="2019-09-02T00:49:09.958" v="12"/>
        <pc:sldMkLst>
          <pc:docMk/>
          <pc:sldMk cId="3600208468" sldId="272"/>
        </pc:sldMkLst>
      </pc:sldChg>
      <pc:sldChg chg="delSp">
        <pc:chgData name="Md. Mainuddin" userId="531e089c6c99dc92" providerId="LiveId" clId="{075ECCC9-65C6-46C4-89B4-42822DF4C5F8}" dt="2019-09-02T00:45:35.090" v="9" actId="478"/>
        <pc:sldMkLst>
          <pc:docMk/>
          <pc:sldMk cId="3743672826" sldId="298"/>
        </pc:sldMkLst>
        <pc:picChg chg="del">
          <ac:chgData name="Md. Mainuddin" userId="531e089c6c99dc92" providerId="LiveId" clId="{075ECCC9-65C6-46C4-89B4-42822DF4C5F8}" dt="2019-09-02T00:45:35.090" v="9" actId="478"/>
          <ac:picMkLst>
            <pc:docMk/>
            <pc:sldMk cId="3743672826" sldId="298"/>
            <ac:picMk id="2" creationId="{00000000-0000-0000-0000-000000000000}"/>
          </ac:picMkLst>
        </pc:picChg>
      </pc:sldChg>
      <pc:sldChg chg="delSp">
        <pc:chgData name="Md. Mainuddin" userId="531e089c6c99dc92" providerId="LiveId" clId="{075ECCC9-65C6-46C4-89B4-42822DF4C5F8}" dt="2019-09-02T00:45:42.741" v="10" actId="478"/>
        <pc:sldMkLst>
          <pc:docMk/>
          <pc:sldMk cId="958971716" sldId="300"/>
        </pc:sldMkLst>
        <pc:picChg chg="del">
          <ac:chgData name="Md. Mainuddin" userId="531e089c6c99dc92" providerId="LiveId" clId="{075ECCC9-65C6-46C4-89B4-42822DF4C5F8}" dt="2019-09-02T00:45:42.741" v="10" actId="478"/>
          <ac:picMkLst>
            <pc:docMk/>
            <pc:sldMk cId="958971716" sldId="300"/>
            <ac:picMk id="4" creationId="{00000000-0000-0000-0000-000000000000}"/>
          </ac:picMkLst>
        </pc:picChg>
      </pc:sldChg>
      <pc:sldChg chg="delSp">
        <pc:chgData name="Md. Mainuddin" userId="531e089c6c99dc92" providerId="LiveId" clId="{075ECCC9-65C6-46C4-89B4-42822DF4C5F8}" dt="2019-09-02T00:45:47.498" v="11" actId="478"/>
        <pc:sldMkLst>
          <pc:docMk/>
          <pc:sldMk cId="3256557130" sldId="304"/>
        </pc:sldMkLst>
        <pc:picChg chg="del">
          <ac:chgData name="Md. Mainuddin" userId="531e089c6c99dc92" providerId="LiveId" clId="{075ECCC9-65C6-46C4-89B4-42822DF4C5F8}" dt="2019-09-02T00:45:47.498" v="11" actId="478"/>
          <ac:picMkLst>
            <pc:docMk/>
            <pc:sldMk cId="3256557130" sldId="304"/>
            <ac:picMk id="2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04607712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58" name="Shape 5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defRPr sz="1800"/>
            </a:pPr>
            <a:endParaRPr sz="12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5873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776953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539851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62521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794718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16121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971088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784959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221399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517684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43530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712825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92869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464050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192892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392604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61404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8381788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2898979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5761699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1692375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08822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49677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0241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61259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971199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70075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026663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26321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350996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1524000" y="3602037"/>
            <a:ext cx="9144000" cy="32559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 lvl="0">
              <a:defRPr sz="1800"/>
            </a:pPr>
            <a:r>
              <a:rPr sz="2400"/>
              <a:t>Body Level One</a:t>
            </a:r>
          </a:p>
          <a:p>
            <a:pPr lvl="1">
              <a:defRPr sz="1800"/>
            </a:pPr>
            <a:r>
              <a:rPr sz="2400"/>
              <a:t>Body Level Two</a:t>
            </a:r>
          </a:p>
          <a:p>
            <a:pPr lvl="2">
              <a:defRPr sz="1800"/>
            </a:pPr>
            <a:r>
              <a:rPr sz="2400"/>
              <a:t>Body Level Three</a:t>
            </a:r>
          </a:p>
          <a:p>
            <a:pPr lvl="3">
              <a:defRPr sz="1800"/>
            </a:pPr>
            <a:r>
              <a:rPr sz="2400"/>
              <a:t>Body Level Four</a:t>
            </a:r>
          </a:p>
          <a:p>
            <a:pPr lvl="4">
              <a:defRPr sz="1800"/>
            </a:pPr>
            <a:r>
              <a:rPr sz="2400"/>
              <a:t>Body Level Five</a:t>
            </a:r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xfrm>
            <a:off x="8577943" y="6404290"/>
            <a:ext cx="2743201" cy="26924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831850" y="0"/>
            <a:ext cx="10515600" cy="4562475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831850" y="4589462"/>
            <a:ext cx="10515600" cy="226853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Body Level Five</a:t>
            </a: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5181600" cy="50323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  <p:sp>
        <p:nvSpPr>
          <p:cNvPr id="28" name="Shape 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839787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Title Text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5183187" y="987425"/>
            <a:ext cx="6172201" cy="58705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839787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839787" y="2057400"/>
            <a:ext cx="3932239" cy="480060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 lvl="0">
              <a:defRPr sz="1800"/>
            </a:pPr>
            <a:r>
              <a:rPr sz="1600"/>
              <a:t>Body Level One</a:t>
            </a:r>
          </a:p>
          <a:p>
            <a:pPr lvl="1">
              <a:defRPr sz="1800"/>
            </a:pPr>
            <a:r>
              <a:rPr sz="1600"/>
              <a:t>Body Level Two</a:t>
            </a:r>
          </a:p>
          <a:p>
            <a:pPr lvl="2">
              <a:defRPr sz="1800"/>
            </a:pPr>
            <a:r>
              <a:rPr sz="1600"/>
              <a:t>Body Level Three</a:t>
            </a:r>
          </a:p>
          <a:p>
            <a:pPr lvl="3">
              <a:defRPr sz="1800"/>
            </a:pPr>
            <a:r>
              <a:rPr sz="1600"/>
              <a:t>Body Level Four</a:t>
            </a:r>
          </a:p>
          <a:p>
            <a:pPr lvl="4">
              <a:defRPr sz="1800"/>
            </a:pPr>
            <a:r>
              <a:rPr sz="1600"/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724900" y="0"/>
            <a:ext cx="2628900" cy="654208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64928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/>
          <p:nvPr/>
        </p:nvGrpSpPr>
        <p:grpSpPr>
          <a:xfrm>
            <a:off x="69691" y="5461203"/>
            <a:ext cx="11284109" cy="1610908"/>
            <a:chOff x="0" y="0"/>
            <a:chExt cx="11284108" cy="1610907"/>
          </a:xfrm>
        </p:grpSpPr>
        <p:pic>
          <p:nvPicPr>
            <p:cNvPr id="2" name="image1.png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0" y="224628"/>
              <a:ext cx="1169357" cy="11306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" name="image2.png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308542" y="0"/>
              <a:ext cx="1975567" cy="161090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" name="image3.png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228995" y="692857"/>
              <a:ext cx="8187628" cy="1187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838200" y="230187"/>
            <a:ext cx="10515600" cy="1595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5032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xfrm>
            <a:off x="8610600" y="6404292"/>
            <a:ext cx="2743200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540115"/>
                </a:solidFill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transition spd="med"/>
  <p:txStyles>
    <p:titleStyle>
      <a:lvl1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1pPr>
      <a:lvl2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2pPr>
      <a:lvl3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3pPr>
      <a:lvl4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4pPr>
      <a:lvl5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5pPr>
      <a:lvl6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6pPr>
      <a:lvl7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7pPr>
      <a:lvl8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8pPr>
      <a:lvl9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indent="-228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1pPr>
      <a:lvl2pPr marL="723900" indent="-2667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2pPr>
      <a:lvl3pPr marL="1234439" indent="-320039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3pPr>
      <a:lvl4pPr marL="17272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4pPr>
      <a:lvl5pPr marL="21844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5pPr>
      <a:lvl6pPr marL="26416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6pPr>
      <a:lvl7pPr marL="30988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7pPr>
      <a:lvl8pPr marL="35560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8pPr>
      <a:lvl9pPr marL="40132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4038600" y="6404292"/>
            <a:ext cx="41148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sz="1200">
                <a:solidFill>
                  <a:srgbClr val="54011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540115"/>
                </a:solidFill>
              </a:rPr>
              <a:t>Department of Computer Science, Florida State University</a:t>
            </a:r>
          </a:p>
        </p:txBody>
      </p:sp>
      <p:sp>
        <p:nvSpPr>
          <p:cNvPr id="54" name="Shape 54"/>
          <p:cNvSpPr>
            <a:spLocks noGrp="1"/>
          </p:cNvSpPr>
          <p:nvPr>
            <p:ph type="title"/>
          </p:nvPr>
        </p:nvSpPr>
        <p:spPr>
          <a:xfrm>
            <a:off x="1171074" y="449178"/>
            <a:ext cx="9496926" cy="1072147"/>
          </a:xfrm>
          <a:prstGeom prst="rect">
            <a:avLst/>
          </a:prstGeom>
        </p:spPr>
        <p:txBody>
          <a:bodyPr>
            <a:normAutofit fontScale="90000"/>
          </a:bodyPr>
          <a:lstStyle>
            <a:lvl1pPr>
              <a:defRPr sz="4400">
                <a:solidFill>
                  <a:srgbClr val="54011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b="1" dirty="0">
                <a:solidFill>
                  <a:srgbClr val="540115"/>
                </a:solidFill>
              </a:rPr>
              <a:t>CGS 3066: Web Programming and Design</a:t>
            </a:r>
            <a:br>
              <a:rPr lang="en-US" sz="4400" b="1" dirty="0">
                <a:solidFill>
                  <a:srgbClr val="540115"/>
                </a:solidFill>
              </a:rPr>
            </a:br>
            <a:r>
              <a:rPr lang="en-US" sz="4000" b="1" dirty="0">
                <a:solidFill>
                  <a:srgbClr val="5F1124"/>
                </a:solidFill>
              </a:rPr>
              <a:t>Fall 2019</a:t>
            </a:r>
            <a:endParaRPr sz="8000" b="1" dirty="0">
              <a:solidFill>
                <a:srgbClr val="5F1124"/>
              </a:solidFill>
            </a:endParaRPr>
          </a:p>
        </p:txBody>
      </p:sp>
      <p:sp>
        <p:nvSpPr>
          <p:cNvPr id="56" name="Shape 56"/>
          <p:cNvSpPr>
            <a:spLocks noGrp="1"/>
          </p:cNvSpPr>
          <p:nvPr>
            <p:ph type="sldNum" sz="quarter" idx="2"/>
          </p:nvPr>
        </p:nvSpPr>
        <p:spPr>
          <a:xfrm>
            <a:off x="8577943" y="6221728"/>
            <a:ext cx="274320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540115"/>
                </a:solidFill>
              </a:rPr>
              <a:pPr lvl="0">
                <a:defRPr sz="1800">
                  <a:solidFill>
                    <a:srgbClr val="000000"/>
                  </a:solidFill>
                </a:defRPr>
              </a:pPr>
              <a:t>1</a:t>
            </a:fld>
            <a:endParaRPr sz="1200">
              <a:solidFill>
                <a:srgbClr val="540115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4432664" y="2421552"/>
            <a:ext cx="2973745" cy="2450768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" dirty="0">
                <a:solidFill>
                  <a:srgbClr val="540115"/>
                </a:solidFill>
              </a:rPr>
              <a:t>External CSS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967599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/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3600" dirty="0"/>
              <a:t>Used when a style is applied to many pages </a:t>
            </a:r>
          </a:p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endParaRPr lang="en" sz="3600" dirty="0"/>
          </a:p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3600" dirty="0"/>
              <a:t>The look of the webpage can be changed by just changing one file.</a:t>
            </a:r>
          </a:p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endParaRPr lang="en" sz="3600" dirty="0"/>
          </a:p>
          <a:p>
            <a:pPr marL="609585" indent="-558786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3600" dirty="0"/>
              <a:t>Each page must include a link to the style sheet with the &lt;link&gt; tag. The &lt;link&gt; tag goes inside the head section.</a:t>
            </a:r>
          </a:p>
        </p:txBody>
      </p:sp>
    </p:spTree>
    <p:extLst>
      <p:ext uri="{BB962C8B-B14F-4D97-AF65-F5344CB8AC3E}">
        <p14:creationId xmlns:p14="http://schemas.microsoft.com/office/powerpoint/2010/main" val="2316931485"/>
      </p:ext>
    </p:extLst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" dirty="0">
                <a:solidFill>
                  <a:srgbClr val="540115"/>
                </a:solidFill>
              </a:rPr>
              <a:t>External CSS 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967599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/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3600" dirty="0"/>
              <a:t>An external stylesheet is written as a separate file with a “.css” extension.</a:t>
            </a:r>
          </a:p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endParaRPr lang="en" sz="3600" dirty="0"/>
          </a:p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3600" dirty="0"/>
              <a:t>Should go into the same relative path as the rest of the files (or can be referred by absolute path).</a:t>
            </a:r>
          </a:p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endParaRPr lang="en" sz="3600" dirty="0"/>
          </a:p>
          <a:p>
            <a:pPr marL="609585" indent="-558786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3600" dirty="0"/>
              <a:t>The external stylesheet should not contain any HTML tags.</a:t>
            </a:r>
          </a:p>
        </p:txBody>
      </p:sp>
    </p:spTree>
    <p:extLst>
      <p:ext uri="{BB962C8B-B14F-4D97-AF65-F5344CB8AC3E}">
        <p14:creationId xmlns:p14="http://schemas.microsoft.com/office/powerpoint/2010/main" val="998926567"/>
      </p:ext>
    </p:extLst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" dirty="0">
                <a:solidFill>
                  <a:srgbClr val="540115"/>
                </a:solidFill>
              </a:rPr>
              <a:t>External CSS example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967599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/>
          <a:p>
            <a:pPr rtl="0">
              <a:spcBef>
                <a:spcPts val="0"/>
              </a:spcBef>
            </a:pPr>
            <a:r>
              <a:rPr lang="en" dirty="0"/>
              <a:t>mystyle.css</a:t>
            </a:r>
          </a:p>
          <a:p>
            <a:pPr algn="l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8750"/>
            </a:pPr>
            <a:r>
              <a:rPr lang="en" sz="2133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body </a:t>
            </a:r>
            <a:r>
              <a:rPr lang="en" sz="2133" dirty="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</a:p>
          <a:p>
            <a:pPr algn="l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8750"/>
            </a:pPr>
            <a:r>
              <a:rPr lang="en" sz="2133" dirty="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2133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background-color:</a:t>
            </a:r>
            <a:r>
              <a:rPr lang="en" sz="2133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 seagreen;</a:t>
            </a:r>
          </a:p>
          <a:p>
            <a:pPr algn="l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8750"/>
            </a:pPr>
            <a:r>
              <a:rPr lang="en" sz="2133" dirty="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algn="l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8750"/>
            </a:pPr>
            <a:r>
              <a:rPr lang="en" sz="2133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h1 </a:t>
            </a:r>
            <a:r>
              <a:rPr lang="en" sz="2133" dirty="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</a:p>
          <a:p>
            <a:pPr algn="l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8750"/>
            </a:pPr>
            <a:r>
              <a:rPr lang="en" sz="2133" dirty="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2133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color:</a:t>
            </a:r>
            <a:r>
              <a:rPr lang="en" sz="2133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 black;</a:t>
            </a:r>
          </a:p>
          <a:p>
            <a:pPr algn="l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8750"/>
            </a:pPr>
            <a:r>
              <a:rPr lang="en" sz="2133" dirty="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2133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margin-left:</a:t>
            </a:r>
            <a:r>
              <a:rPr lang="en" sz="2133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 20px;</a:t>
            </a:r>
          </a:p>
          <a:p>
            <a:pPr algn="l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8750"/>
            </a:pPr>
            <a:r>
              <a:rPr lang="en" sz="2133" dirty="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>
              <a:spcBef>
                <a:spcPts val="0"/>
              </a:spcBef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70178117"/>
      </p:ext>
    </p:extLst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" dirty="0">
                <a:solidFill>
                  <a:srgbClr val="540115"/>
                </a:solidFill>
              </a:rPr>
              <a:t>External CSS example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967599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/>
          <a:p>
            <a:pPr algn="l" rtl="0">
              <a:spcBef>
                <a:spcPts val="0"/>
              </a:spcBef>
              <a:buClr>
                <a:schemeClr val="dk1"/>
              </a:buClr>
              <a:buSzPct val="68750"/>
            </a:pPr>
            <a:r>
              <a:rPr lang="en" sz="2133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sz="2133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head</a:t>
            </a:r>
            <a:r>
              <a:rPr lang="en" sz="2133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&gt;</a:t>
            </a:r>
          </a:p>
          <a:p>
            <a:pPr algn="l" rtl="0">
              <a:spcBef>
                <a:spcPts val="0"/>
              </a:spcBef>
              <a:buClr>
                <a:schemeClr val="dk1"/>
              </a:buClr>
              <a:buSzPct val="68750"/>
            </a:pPr>
            <a:r>
              <a:rPr lang="en" sz="2133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sz="2133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link</a:t>
            </a:r>
            <a:r>
              <a:rPr lang="en" sz="2133" dirty="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2133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rel=</a:t>
            </a:r>
            <a:r>
              <a:rPr lang="en" sz="2133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"stylesheet"</a:t>
            </a:r>
            <a:r>
              <a:rPr lang="en" sz="2133" dirty="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2133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type=</a:t>
            </a:r>
            <a:r>
              <a:rPr lang="en" sz="2133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"text/css"</a:t>
            </a:r>
            <a:r>
              <a:rPr lang="en" sz="2133" dirty="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2133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href=</a:t>
            </a:r>
            <a:r>
              <a:rPr lang="en" sz="2133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"mystyle.css"</a:t>
            </a:r>
            <a:r>
              <a:rPr lang="en" sz="2133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&gt;</a:t>
            </a:r>
          </a:p>
          <a:p>
            <a:pPr algn="l">
              <a:spcBef>
                <a:spcPts val="0"/>
              </a:spcBef>
            </a:pPr>
            <a:r>
              <a:rPr lang="en" sz="2133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sz="2133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/head</a:t>
            </a:r>
            <a:r>
              <a:rPr lang="en" sz="1467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256557130"/>
      </p:ext>
    </p:extLst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" dirty="0">
                <a:solidFill>
                  <a:srgbClr val="540115"/>
                </a:solidFill>
              </a:rPr>
              <a:t>Cascading Order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20810" y="1498198"/>
            <a:ext cx="10861589" cy="4494829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Multiple style definitions ‘cascade’ into the resultant style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Styles for a same HTML element may be declared differently in different contexts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resulting conflicts resolved through ordering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Order of application of CSS rules(highest -&gt; lowest priority)</a:t>
            </a:r>
          </a:p>
          <a:p>
            <a:pPr marL="1377950" lvl="5" indent="-463550" algn="l">
              <a:buFont typeface="Arial" panose="020B0604020202020204" pitchFamily="34" charset="0"/>
              <a:buChar char="•"/>
            </a:pPr>
            <a:r>
              <a:rPr lang="en-US" dirty="0"/>
              <a:t>Inline style attributes</a:t>
            </a:r>
          </a:p>
          <a:p>
            <a:pPr marL="1377950" lvl="5" indent="-463550" algn="l">
              <a:buFont typeface="Arial" panose="020B0604020202020204" pitchFamily="34" charset="0"/>
              <a:buChar char="•"/>
            </a:pPr>
            <a:r>
              <a:rPr lang="en-US" dirty="0"/>
              <a:t>Internal &lt;style&gt;</a:t>
            </a:r>
          </a:p>
          <a:p>
            <a:pPr marL="1377950" lvl="5" indent="-463550" algn="l">
              <a:buFont typeface="Arial" panose="020B0604020202020204" pitchFamily="34" charset="0"/>
              <a:buChar char="•"/>
            </a:pPr>
            <a:r>
              <a:rPr lang="en-US" dirty="0"/>
              <a:t>External stylesheet (.</a:t>
            </a:r>
            <a:r>
              <a:rPr lang="en-US" dirty="0" err="1"/>
              <a:t>css</a:t>
            </a:r>
            <a:r>
              <a:rPr lang="en-US" dirty="0"/>
              <a:t>)</a:t>
            </a:r>
          </a:p>
          <a:p>
            <a:pPr marL="1377950" lvl="5" indent="-463550" algn="l">
              <a:buFont typeface="Arial" panose="020B0604020202020204" pitchFamily="34" charset="0"/>
              <a:buChar char="•"/>
            </a:pPr>
            <a:r>
              <a:rPr lang="en-US" dirty="0"/>
              <a:t>Browser Default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011057"/>
      </p:ext>
    </p:extLst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" dirty="0">
                <a:solidFill>
                  <a:srgbClr val="540115"/>
                </a:solidFill>
              </a:rPr>
              <a:t>CSS Specificity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20810" y="1498198"/>
            <a:ext cx="10861589" cy="4494829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When multiple style rules from same cascading order(i.e. 2 rules at .</a:t>
            </a:r>
            <a:r>
              <a:rPr lang="en-US" dirty="0" err="1"/>
              <a:t>css</a:t>
            </a:r>
            <a:r>
              <a:rPr lang="en-US" dirty="0"/>
              <a:t>) try to modify the same element, the order of specificity applies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If two selectors apply to the same element, the one with </a:t>
            </a:r>
            <a:r>
              <a:rPr lang="en-US" b="1" dirty="0"/>
              <a:t>higher specificity wins</a:t>
            </a:r>
            <a:r>
              <a:rPr lang="en-US" dirty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Inline style do not face this issue, retains highest specificity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Decreasing order o Specificity In Internal/external CSS:</a:t>
            </a:r>
          </a:p>
          <a:p>
            <a:pPr marL="2984500" lvl="5" indent="-342900" algn="l">
              <a:buFont typeface="Arial" panose="020B0604020202020204" pitchFamily="34" charset="0"/>
              <a:buChar char="•"/>
            </a:pPr>
            <a:r>
              <a:rPr lang="en-US" dirty="0"/>
              <a:t>IDs</a:t>
            </a:r>
          </a:p>
          <a:p>
            <a:pPr marL="2984500" lvl="5" indent="-342900" algn="l">
              <a:buFont typeface="Arial" panose="020B0604020202020204" pitchFamily="34" charset="0"/>
              <a:buChar char="•"/>
            </a:pPr>
            <a:r>
              <a:rPr lang="en-US" i="1" dirty="0"/>
              <a:t>Class attributes</a:t>
            </a:r>
          </a:p>
          <a:p>
            <a:pPr marL="2984500" lvl="5" indent="-342900" algn="l">
              <a:buFont typeface="Arial" panose="020B0604020202020204" pitchFamily="34" charset="0"/>
              <a:buChar char="•"/>
            </a:pPr>
            <a:r>
              <a:rPr lang="en-US" i="1" dirty="0"/>
              <a:t>Element type</a:t>
            </a:r>
          </a:p>
          <a:p>
            <a:pPr marL="342900" lvl="4" indent="-342900" algn="l">
              <a:buFont typeface="Arial" panose="020B0604020202020204" pitchFamily="34" charset="0"/>
              <a:buChar char="•"/>
            </a:pPr>
            <a:r>
              <a:rPr lang="en-US" dirty="0"/>
              <a:t>In case of two equally specific rules, the latest </a:t>
            </a:r>
            <a:r>
              <a:rPr lang="en-US"/>
              <a:t>rule applies</a:t>
            </a:r>
            <a:endParaRPr lang="en-US" dirty="0"/>
          </a:p>
          <a:p>
            <a:pPr algn="l"/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322064"/>
      </p:ext>
    </p:extLst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" sz="4400" dirty="0">
                <a:solidFill>
                  <a:srgbClr val="540115"/>
                </a:solidFill>
              </a:rPr>
              <a:t>CSS Syntax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967599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/>
          <a:p>
            <a:pPr marL="609585" indent="-524920" algn="just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 dirty="0"/>
              <a:t>A CSS file contains one or more rule-sets (or simply </a:t>
            </a:r>
            <a:r>
              <a:rPr lang="en" sz="2800" i="1" dirty="0"/>
              <a:t>rules</a:t>
            </a:r>
            <a:r>
              <a:rPr lang="en" sz="2800" dirty="0"/>
              <a:t>)</a:t>
            </a:r>
          </a:p>
          <a:p>
            <a:pPr marL="609585" indent="-524920" algn="just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endParaRPr lang="en" sz="2800" dirty="0"/>
          </a:p>
          <a:p>
            <a:pPr marL="609585" indent="-524920" algn="just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 dirty="0"/>
              <a:t>A rule-set describes presentation style for a  particular part of the HTML document.</a:t>
            </a:r>
          </a:p>
          <a:p>
            <a:pPr marL="609585" indent="-524920" algn="just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endParaRPr lang="en" sz="2800" dirty="0"/>
          </a:p>
          <a:p>
            <a:pPr marL="609585" indent="-524920" algn="just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 dirty="0"/>
              <a:t>For example, a rule-set to color all &lt;h1&gt; headings blue and set font size to 12 :</a:t>
            </a:r>
          </a:p>
          <a:p>
            <a:pPr marL="609585" indent="-524920" algn="just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endParaRPr lang="en" sz="2800" dirty="0"/>
          </a:p>
          <a:p>
            <a:pPr marL="609585" indent="-524920" algn="just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endParaRPr lang="en" sz="2800" dirty="0"/>
          </a:p>
          <a:p>
            <a:pPr algn="just">
              <a:spcBef>
                <a:spcPts val="0"/>
              </a:spcBef>
            </a:pPr>
            <a:endParaRPr sz="3200" dirty="0"/>
          </a:p>
        </p:txBody>
      </p:sp>
      <p:sp>
        <p:nvSpPr>
          <p:cNvPr id="3" name="Rectangle 2"/>
          <p:cNvSpPr/>
          <p:nvPr/>
        </p:nvSpPr>
        <p:spPr>
          <a:xfrm>
            <a:off x="3452949" y="4474756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/>
              <a:t>h1 {</a:t>
            </a:r>
          </a:p>
          <a:p>
            <a:r>
              <a:rPr lang="en-US" sz="2400" b="1" dirty="0"/>
              <a:t>    color: blue;</a:t>
            </a:r>
          </a:p>
          <a:p>
            <a:r>
              <a:rPr lang="en-US" sz="2400" b="1" dirty="0"/>
              <a:t>    font-size: 12px;</a:t>
            </a:r>
          </a:p>
          <a:p>
            <a:r>
              <a:rPr lang="en-US" sz="2400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76820903"/>
      </p:ext>
    </p:extLst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" sz="4400" dirty="0">
                <a:solidFill>
                  <a:srgbClr val="540115"/>
                </a:solidFill>
              </a:rPr>
              <a:t>CSS Rule Set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967599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/>
          <a:p>
            <a:pPr marL="609585" indent="-52492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 dirty="0"/>
              <a:t>The declaration block is enclosed in { }.</a:t>
            </a:r>
          </a:p>
          <a:p>
            <a:pPr marL="609585" indent="-52492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 dirty="0"/>
              <a:t>The declaration block contains one or more declarations separated by semicolons.</a:t>
            </a:r>
          </a:p>
          <a:p>
            <a:pPr marL="609585" indent="-52492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 dirty="0"/>
              <a:t>Each declaration includes a property name and a value, separated by a colon.</a:t>
            </a:r>
          </a:p>
          <a:p>
            <a:pPr marL="609585" indent="-52492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 dirty="0"/>
              <a:t>To make the CSS code more readable, you can put one declaration on each line.</a:t>
            </a:r>
          </a:p>
        </p:txBody>
      </p:sp>
      <p:pic>
        <p:nvPicPr>
          <p:cNvPr id="4" name="Shape 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7143" y="4431703"/>
            <a:ext cx="7391400" cy="1549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384663" y="6296396"/>
            <a:ext cx="6858000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i="1" dirty="0">
                <a:solidFill>
                  <a:srgbClr val="000000"/>
                </a:solidFill>
              </a:rPr>
              <a:t>Source: http://www.w3schools.com/css/css_syntax.asp</a:t>
            </a:r>
            <a:endParaRPr kumimoji="0" lang="en-US" sz="14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4236141"/>
      </p:ext>
    </p:extLst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" sz="4400" dirty="0">
                <a:solidFill>
                  <a:srgbClr val="540115"/>
                </a:solidFill>
              </a:rPr>
              <a:t>CSS Selectors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208633" y="1627867"/>
            <a:ext cx="11640800" cy="4967599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/>
          <a:p>
            <a:pPr marL="609585" indent="-541853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Selects the set of HTML elements over which a rule-set is applied</a:t>
            </a:r>
          </a:p>
          <a:p>
            <a:pPr marL="67732" algn="l" rtl="0">
              <a:spcBef>
                <a:spcPts val="0"/>
              </a:spcBef>
              <a:buClr>
                <a:schemeClr val="dk1"/>
              </a:buClr>
              <a:buSzPct val="100000"/>
            </a:pPr>
            <a:endParaRPr lang="en" sz="2800" dirty="0">
              <a:solidFill>
                <a:schemeClr val="tx1"/>
              </a:solidFill>
              <a:latin typeface="Calibri" panose="020F0502020204030204" pitchFamily="34" charset="0"/>
              <a:ea typeface="Verdana"/>
              <a:cs typeface="Verdana"/>
              <a:sym typeface="Verdana"/>
            </a:endParaRPr>
          </a:p>
          <a:p>
            <a:pPr marL="609585" indent="-541853" algn="l" rtl="0">
              <a:spcBef>
                <a:spcPts val="0"/>
              </a:spcBef>
              <a:buClr>
                <a:srgbClr val="404040"/>
              </a:buClr>
              <a:buSzPct val="100000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Used to "find" HTML elements based on id, classes, types, attributes, values of attributes, etc.</a:t>
            </a:r>
          </a:p>
          <a:p>
            <a:pPr marL="609585" indent="-541853" algn="l" rtl="0">
              <a:spcBef>
                <a:spcPts val="0"/>
              </a:spcBef>
              <a:buClr>
                <a:srgbClr val="404040"/>
              </a:buClr>
              <a:buSzPct val="100000"/>
              <a:buFont typeface="Arial"/>
              <a:buChar char="●"/>
            </a:pPr>
            <a:endParaRPr lang="en" sz="2800" dirty="0">
              <a:solidFill>
                <a:schemeClr val="tx1"/>
              </a:solidFill>
              <a:latin typeface="Calibri" panose="020F0502020204030204" pitchFamily="34" charset="0"/>
              <a:ea typeface="Verdana"/>
              <a:cs typeface="Verdana"/>
              <a:sym typeface="Verdana"/>
            </a:endParaRPr>
          </a:p>
          <a:p>
            <a:pPr marL="609585" indent="-541853" algn="l" rtl="0">
              <a:spcBef>
                <a:spcPts val="0"/>
              </a:spcBef>
              <a:buClr>
                <a:srgbClr val="404040"/>
              </a:buClr>
              <a:buSzPct val="100000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Typically, selectors are one of 3 kinds:</a:t>
            </a:r>
          </a:p>
          <a:p>
            <a:pPr marL="1219170" lvl="1" indent="-507987" algn="l" rtl="0">
              <a:spcBef>
                <a:spcPts val="0"/>
              </a:spcBef>
              <a:buClr>
                <a:srgbClr val="404040"/>
              </a:buClr>
              <a:buSzPct val="80000"/>
              <a:buFont typeface="Courier New"/>
              <a:buChar char="o"/>
            </a:pPr>
            <a:r>
              <a:rPr lang="en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id selector</a:t>
            </a:r>
          </a:p>
          <a:p>
            <a:pPr marL="1219170" lvl="1" indent="-507987" algn="l" rtl="0">
              <a:spcBef>
                <a:spcPts val="0"/>
              </a:spcBef>
              <a:buClr>
                <a:srgbClr val="404040"/>
              </a:buClr>
              <a:buSzPct val="80000"/>
              <a:buFont typeface="Courier New"/>
              <a:buChar char="o"/>
            </a:pPr>
            <a:r>
              <a:rPr lang="en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element selector</a:t>
            </a:r>
          </a:p>
          <a:p>
            <a:pPr marL="1219170" lvl="1" indent="-507987" algn="l" rtl="0">
              <a:spcBef>
                <a:spcPts val="0"/>
              </a:spcBef>
              <a:buClr>
                <a:srgbClr val="404040"/>
              </a:buClr>
              <a:buSzPct val="80000"/>
              <a:buFont typeface="Courier New"/>
              <a:buChar char="o"/>
            </a:pPr>
            <a:r>
              <a:rPr lang="en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class selector</a:t>
            </a:r>
          </a:p>
        </p:txBody>
      </p:sp>
    </p:spTree>
    <p:extLst>
      <p:ext uri="{BB962C8B-B14F-4D97-AF65-F5344CB8AC3E}">
        <p14:creationId xmlns:p14="http://schemas.microsoft.com/office/powerpoint/2010/main" val="4042661990"/>
      </p:ext>
    </p:extLst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" sz="4400" dirty="0">
                <a:solidFill>
                  <a:srgbClr val="540115"/>
                </a:solidFill>
              </a:rPr>
              <a:t>Element Selector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967599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/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The element selector selects elements based on the element name.</a:t>
            </a:r>
          </a:p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endParaRPr lang="en" sz="2800" dirty="0">
              <a:solidFill>
                <a:schemeClr val="tx1"/>
              </a:solidFill>
              <a:latin typeface="Calibri" panose="020F0502020204030204" pitchFamily="34" charset="0"/>
              <a:ea typeface="Verdana"/>
              <a:cs typeface="Verdana"/>
              <a:sym typeface="Verdana"/>
            </a:endParaRPr>
          </a:p>
          <a:p>
            <a:pPr marL="609585" indent="-558786" algn="l" rtl="0">
              <a:spcBef>
                <a:spcPts val="0"/>
              </a:spcBef>
              <a:buClr>
                <a:srgbClr val="404040"/>
              </a:buClr>
              <a:buSzPct val="100000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Applied to all elements with the same name (tag)</a:t>
            </a:r>
          </a:p>
          <a:p>
            <a:pPr algn="l" rtl="0">
              <a:spcBef>
                <a:spcPts val="0"/>
              </a:spcBef>
            </a:pPr>
            <a:endParaRPr lang="en" dirty="0">
              <a:solidFill>
                <a:srgbClr val="A52A2A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rtl="0">
              <a:spcBef>
                <a:spcPts val="0"/>
              </a:spcBef>
            </a:pPr>
            <a:r>
              <a:rPr lang="en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</a:p>
          <a:p>
            <a:pPr algn="l" rtl="0">
              <a:spcBef>
                <a:spcPts val="0"/>
              </a:spcBef>
            </a:pPr>
            <a:r>
              <a:rPr lang="en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    p 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{</a:t>
            </a:r>
          </a:p>
          <a:p>
            <a:pPr algn="l" rtl="0">
              <a:spcBef>
                <a:spcPts val="0"/>
              </a:spcBef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text-align:</a:t>
            </a:r>
            <a:r>
              <a:rPr lang="en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 center;</a:t>
            </a:r>
          </a:p>
          <a:p>
            <a:pPr algn="l" rtl="0">
              <a:spcBef>
                <a:spcPts val="0"/>
              </a:spcBef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color:</a:t>
            </a:r>
            <a:r>
              <a:rPr lang="en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 red;</a:t>
            </a:r>
          </a:p>
          <a:p>
            <a:pPr algn="l">
              <a:spcBef>
                <a:spcPts val="0"/>
              </a:spcBef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3593992659"/>
      </p:ext>
    </p:extLst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-233453"/>
            <a:ext cx="10515600" cy="1595439"/>
          </a:xfrm>
        </p:spPr>
        <p:txBody>
          <a:bodyPr/>
          <a:lstStyle/>
          <a:p>
            <a:r>
              <a:rPr lang="en-US" dirty="0">
                <a:solidFill>
                  <a:srgbClr val="540115"/>
                </a:solidFill>
              </a:rPr>
              <a:t>Introduction to CSS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8200" y="1361986"/>
            <a:ext cx="10515600" cy="503237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sz="3800" dirty="0">
                <a:solidFill>
                  <a:srgbClr val="000000"/>
                </a:solidFill>
              </a:rPr>
              <a:t>Stands for </a:t>
            </a:r>
            <a:r>
              <a:rPr lang="en-US" sz="3800" b="1" dirty="0">
                <a:solidFill>
                  <a:srgbClr val="000000"/>
                </a:solidFill>
              </a:rPr>
              <a:t>C</a:t>
            </a:r>
            <a:r>
              <a:rPr lang="en-US" sz="3800" dirty="0">
                <a:solidFill>
                  <a:srgbClr val="000000"/>
                </a:solidFill>
              </a:rPr>
              <a:t>ascading </a:t>
            </a:r>
            <a:r>
              <a:rPr lang="en-US" sz="3800" b="1" dirty="0">
                <a:solidFill>
                  <a:srgbClr val="000000"/>
                </a:solidFill>
              </a:rPr>
              <a:t>S</a:t>
            </a:r>
            <a:r>
              <a:rPr lang="en-US" sz="3800" dirty="0">
                <a:solidFill>
                  <a:srgbClr val="000000"/>
                </a:solidFill>
              </a:rPr>
              <a:t>tyle </a:t>
            </a:r>
            <a:r>
              <a:rPr lang="en-US" sz="3800" b="1" dirty="0">
                <a:solidFill>
                  <a:srgbClr val="000000"/>
                </a:solidFill>
              </a:rPr>
              <a:t>S</a:t>
            </a:r>
            <a:r>
              <a:rPr lang="en-US" sz="3800" dirty="0">
                <a:solidFill>
                  <a:srgbClr val="000000"/>
                </a:solidFill>
              </a:rPr>
              <a:t>heets</a:t>
            </a:r>
          </a:p>
          <a:p>
            <a:pPr>
              <a:lnSpc>
                <a:spcPct val="100000"/>
              </a:lnSpc>
            </a:pPr>
            <a:r>
              <a:rPr lang="en-US" sz="3800" dirty="0"/>
              <a:t>Current version: CSS 3</a:t>
            </a:r>
            <a:endParaRPr lang="en-US" sz="38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3800" dirty="0">
                <a:solidFill>
                  <a:schemeClr val="dk1"/>
                </a:solidFill>
              </a:rPr>
              <a:t>Defines how to display HTML elements</a:t>
            </a:r>
          </a:p>
          <a:p>
            <a:pPr>
              <a:lnSpc>
                <a:spcPct val="100000"/>
              </a:lnSpc>
            </a:pPr>
            <a:r>
              <a:rPr lang="en-US" sz="3800" dirty="0">
                <a:solidFill>
                  <a:schemeClr val="dk1"/>
                </a:solidFill>
              </a:rPr>
              <a:t>Focus on presentation of given contents</a:t>
            </a:r>
          </a:p>
          <a:p>
            <a:pPr lvl="1">
              <a:lnSpc>
                <a:spcPct val="100000"/>
              </a:lnSpc>
            </a:pPr>
            <a:r>
              <a:rPr lang="en-US" sz="3800" dirty="0">
                <a:solidFill>
                  <a:schemeClr val="dk1"/>
                </a:solidFill>
              </a:rPr>
              <a:t>Content Layout</a:t>
            </a:r>
          </a:p>
          <a:p>
            <a:pPr lvl="1">
              <a:lnSpc>
                <a:spcPct val="100000"/>
              </a:lnSpc>
            </a:pPr>
            <a:r>
              <a:rPr lang="en-US" sz="3800" dirty="0">
                <a:solidFill>
                  <a:schemeClr val="dk1"/>
                </a:solidFill>
              </a:rPr>
              <a:t>Advanced Text Formatting</a:t>
            </a:r>
          </a:p>
          <a:p>
            <a:pPr lvl="1">
              <a:lnSpc>
                <a:spcPct val="100000"/>
              </a:lnSpc>
            </a:pPr>
            <a:r>
              <a:rPr lang="en-US" sz="3800" dirty="0">
                <a:solidFill>
                  <a:schemeClr val="dk1"/>
                </a:solidFill>
              </a:rPr>
              <a:t>Color Scheme</a:t>
            </a:r>
          </a:p>
          <a:p>
            <a:pPr lvl="1">
              <a:lnSpc>
                <a:spcPct val="100000"/>
              </a:lnSpc>
            </a:pPr>
            <a:r>
              <a:rPr lang="en-US" sz="3800" dirty="0">
                <a:solidFill>
                  <a:schemeClr val="dk1"/>
                </a:solidFill>
              </a:rPr>
              <a:t>Borders and Spacing etc.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dk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US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621389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" sz="4400" dirty="0">
                <a:solidFill>
                  <a:srgbClr val="540115"/>
                </a:solidFill>
              </a:rPr>
              <a:t>ID Selector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967599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/>
          <a:p>
            <a:pPr marL="609585" indent="-52492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The id selector uses the id attribute of an HTML tag to find the specific element.</a:t>
            </a:r>
          </a:p>
          <a:p>
            <a:pPr marL="609585" indent="-524920" algn="l" rtl="0">
              <a:spcBef>
                <a:spcPts val="0"/>
              </a:spcBef>
              <a:buClr>
                <a:srgbClr val="404040"/>
              </a:buClr>
              <a:buSzPct val="100000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An id should be unique within a page.</a:t>
            </a:r>
          </a:p>
          <a:p>
            <a:pPr marL="609585" indent="-524920" algn="l" rtl="0">
              <a:spcBef>
                <a:spcPts val="0"/>
              </a:spcBef>
              <a:buClr>
                <a:srgbClr val="404040"/>
              </a:buClr>
              <a:buSzPct val="100000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To find an element with a specific id, write a hash character, followed by the id of the element.</a:t>
            </a:r>
          </a:p>
          <a:p>
            <a:pPr marL="609585" indent="-524920" algn="l" rtl="0">
              <a:spcBef>
                <a:spcPts val="0"/>
              </a:spcBef>
              <a:buClr>
                <a:srgbClr val="404040"/>
              </a:buClr>
              <a:buSzPct val="100000"/>
              <a:buFont typeface="Arial"/>
              <a:buChar char="●"/>
            </a:pPr>
            <a:endParaRPr lang="en" sz="2800" dirty="0">
              <a:solidFill>
                <a:srgbClr val="404040"/>
              </a:solidFill>
              <a:latin typeface="Calibri" panose="020F0502020204030204" pitchFamily="34" charset="0"/>
              <a:ea typeface="Verdana"/>
              <a:cs typeface="Verdana"/>
              <a:sym typeface="Verdana"/>
            </a:endParaRPr>
          </a:p>
          <a:p>
            <a:pPr algn="l" rtl="0">
              <a:spcBef>
                <a:spcPts val="0"/>
              </a:spcBef>
            </a:pPr>
            <a:r>
              <a:rPr lang="en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    #para1 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{</a:t>
            </a:r>
          </a:p>
          <a:p>
            <a:pPr algn="l" rtl="0">
              <a:spcBef>
                <a:spcPts val="0"/>
              </a:spcBef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text-align:</a:t>
            </a:r>
            <a:r>
              <a:rPr lang="en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 center;</a:t>
            </a:r>
          </a:p>
          <a:p>
            <a:pPr algn="l" rtl="0">
              <a:spcBef>
                <a:spcPts val="0"/>
              </a:spcBef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color:</a:t>
            </a:r>
            <a:r>
              <a:rPr lang="en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 red;</a:t>
            </a:r>
          </a:p>
          <a:p>
            <a:pPr algn="l">
              <a:spcBef>
                <a:spcPts val="0"/>
              </a:spcBef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3768844742"/>
      </p:ext>
    </p:extLst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" sz="4400" dirty="0">
                <a:solidFill>
                  <a:srgbClr val="540115"/>
                </a:solidFill>
              </a:rPr>
              <a:t>Class Selector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967599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/>
          <a:p>
            <a:pPr marL="609585" indent="-507987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The class selector finds elements with the specific class.</a:t>
            </a:r>
          </a:p>
          <a:p>
            <a:pPr marL="609585" indent="-507987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endParaRPr lang="en" sz="2800" dirty="0">
              <a:solidFill>
                <a:schemeClr val="tx1"/>
              </a:solidFill>
              <a:latin typeface="Calibri" panose="020F0502020204030204" pitchFamily="34" charset="0"/>
              <a:ea typeface="Verdana"/>
              <a:cs typeface="Verdana"/>
              <a:sym typeface="Verdana"/>
            </a:endParaRPr>
          </a:p>
          <a:p>
            <a:pPr marL="609585" indent="-507987" algn="l" rtl="0">
              <a:spcBef>
                <a:spcPts val="0"/>
              </a:spcBef>
              <a:buClr>
                <a:srgbClr val="404040"/>
              </a:buClr>
              <a:buSzPct val="100000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The class selector uses the HTML class attribute.</a:t>
            </a:r>
          </a:p>
          <a:p>
            <a:pPr marL="609585" indent="-507987" algn="l" rtl="0">
              <a:spcBef>
                <a:spcPts val="0"/>
              </a:spcBef>
              <a:buClr>
                <a:srgbClr val="404040"/>
              </a:buClr>
              <a:buSzPct val="100000"/>
              <a:buFont typeface="Arial"/>
              <a:buChar char="●"/>
            </a:pPr>
            <a:endParaRPr lang="en" sz="2800" dirty="0">
              <a:solidFill>
                <a:schemeClr val="tx1"/>
              </a:solidFill>
              <a:latin typeface="Calibri" panose="020F0502020204030204" pitchFamily="34" charset="0"/>
              <a:ea typeface="Verdana"/>
              <a:cs typeface="Verdana"/>
              <a:sym typeface="Verdana"/>
            </a:endParaRPr>
          </a:p>
          <a:p>
            <a:pPr marL="609585" indent="-507987" algn="l" rtl="0">
              <a:spcBef>
                <a:spcPts val="0"/>
              </a:spcBef>
              <a:buClr>
                <a:srgbClr val="404040"/>
              </a:buClr>
              <a:buSzPct val="100000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To find elements with a specific class, write a period character, followed by the name of the class.</a:t>
            </a:r>
          </a:p>
          <a:p>
            <a:pPr marL="609585" indent="-507987" algn="l" rtl="0">
              <a:spcBef>
                <a:spcPts val="0"/>
              </a:spcBef>
              <a:buClr>
                <a:srgbClr val="404040"/>
              </a:buClr>
              <a:buSzPct val="100000"/>
              <a:buFont typeface="Arial"/>
              <a:buChar char="●"/>
            </a:pPr>
            <a:endParaRPr lang="en" sz="2800" dirty="0">
              <a:solidFill>
                <a:srgbClr val="404040"/>
              </a:solidFill>
              <a:latin typeface="Calibri" panose="020F0502020204030204" pitchFamily="34" charset="0"/>
              <a:ea typeface="Verdana"/>
              <a:cs typeface="Verdana"/>
              <a:sym typeface="Verdana"/>
            </a:endParaRPr>
          </a:p>
          <a:p>
            <a:pPr algn="l" rtl="0">
              <a:spcBef>
                <a:spcPts val="0"/>
              </a:spcBef>
            </a:pPr>
            <a:r>
              <a:rPr lang="en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    .center 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{</a:t>
            </a:r>
          </a:p>
          <a:p>
            <a:pPr algn="l" rtl="0">
              <a:spcBef>
                <a:spcPts val="0"/>
              </a:spcBef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text-align:</a:t>
            </a:r>
            <a:r>
              <a:rPr lang="en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 center;</a:t>
            </a:r>
          </a:p>
          <a:p>
            <a:pPr algn="l" rtl="0">
              <a:spcBef>
                <a:spcPts val="0"/>
              </a:spcBef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color:</a:t>
            </a:r>
            <a:r>
              <a:rPr lang="en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 red;</a:t>
            </a:r>
          </a:p>
          <a:p>
            <a:pPr algn="l" rtl="0">
              <a:spcBef>
                <a:spcPts val="0"/>
              </a:spcBef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2721961797"/>
      </p:ext>
    </p:extLst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" sz="4400" dirty="0">
                <a:solidFill>
                  <a:srgbClr val="540115"/>
                </a:solidFill>
              </a:rPr>
              <a:t>Class Selector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967599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/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You can also specify that only specific HTML elements should be affected by a class.</a:t>
            </a:r>
          </a:p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endParaRPr lang="en" sz="2800" dirty="0">
              <a:solidFill>
                <a:schemeClr val="tx1"/>
              </a:solidFill>
              <a:latin typeface="Calibri" panose="020F0502020204030204" pitchFamily="34" charset="0"/>
              <a:ea typeface="Verdana"/>
              <a:cs typeface="Verdana"/>
              <a:sym typeface="Verdana"/>
            </a:endParaRPr>
          </a:p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endParaRPr lang="en" sz="2800" dirty="0">
              <a:solidFill>
                <a:schemeClr val="tx1"/>
              </a:solidFill>
              <a:latin typeface="Calibri" panose="020F0502020204030204" pitchFamily="34" charset="0"/>
              <a:ea typeface="Verdana"/>
              <a:cs typeface="Verdana"/>
              <a:sym typeface="Verdana"/>
            </a:endParaRPr>
          </a:p>
          <a:p>
            <a:pPr algn="l" rtl="0">
              <a:spcBef>
                <a:spcPts val="0"/>
              </a:spcBef>
            </a:pPr>
            <a:r>
              <a:rPr lang="en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    p.center 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{</a:t>
            </a:r>
          </a:p>
          <a:p>
            <a:pPr algn="l" rtl="0">
              <a:spcBef>
                <a:spcPts val="0"/>
              </a:spcBef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text-align:</a:t>
            </a:r>
            <a:r>
              <a:rPr lang="en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center;</a:t>
            </a:r>
          </a:p>
          <a:p>
            <a:pPr algn="l" rtl="0">
              <a:spcBef>
                <a:spcPts val="0"/>
              </a:spcBef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color:</a:t>
            </a:r>
            <a:r>
              <a:rPr lang="en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red;</a:t>
            </a:r>
          </a:p>
          <a:p>
            <a:pPr algn="l">
              <a:spcBef>
                <a:spcPts val="0"/>
              </a:spcBef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457786915"/>
      </p:ext>
    </p:extLst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" sz="4400" dirty="0">
                <a:solidFill>
                  <a:srgbClr val="540115"/>
                </a:solidFill>
              </a:rPr>
              <a:t>Grouping Selectors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967599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/>
          <a:p>
            <a:pPr marL="609585" indent="-52492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In style sheets there are often elements with the same style</a:t>
            </a:r>
          </a:p>
          <a:p>
            <a:pPr marL="609585" indent="-52492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endParaRPr lang="en" sz="2800" dirty="0">
              <a:solidFill>
                <a:schemeClr val="tx1"/>
              </a:solidFill>
              <a:latin typeface="Calibri" panose="020F0502020204030204" pitchFamily="34" charset="0"/>
              <a:ea typeface="Verdana"/>
              <a:cs typeface="Verdana"/>
              <a:sym typeface="Verdana"/>
            </a:endParaRPr>
          </a:p>
          <a:p>
            <a:pPr marL="609585" indent="-524920" algn="l" rtl="0">
              <a:spcBef>
                <a:spcPts val="0"/>
              </a:spcBef>
              <a:buClr>
                <a:srgbClr val="404040"/>
              </a:buClr>
              <a:buSzPct val="100000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In the interest of code minimization, we can group selectors</a:t>
            </a:r>
          </a:p>
          <a:p>
            <a:pPr marL="609585" indent="-524920" algn="l" rtl="0">
              <a:spcBef>
                <a:spcPts val="0"/>
              </a:spcBef>
              <a:buClr>
                <a:srgbClr val="404040"/>
              </a:buClr>
              <a:buSzPct val="100000"/>
              <a:buFont typeface="Arial"/>
              <a:buChar char="●"/>
            </a:pPr>
            <a:endParaRPr lang="en" sz="2800" dirty="0">
              <a:solidFill>
                <a:schemeClr val="tx1"/>
              </a:solidFill>
              <a:latin typeface="Calibri" panose="020F0502020204030204" pitchFamily="34" charset="0"/>
              <a:ea typeface="Verdana"/>
              <a:cs typeface="Verdana"/>
              <a:sym typeface="Verdana"/>
            </a:endParaRPr>
          </a:p>
          <a:p>
            <a:pPr marL="609585" indent="-524920" algn="l" rtl="0">
              <a:spcBef>
                <a:spcPts val="0"/>
              </a:spcBef>
              <a:buClr>
                <a:srgbClr val="404040"/>
              </a:buClr>
              <a:buSzPct val="100000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Selectors are separated by commas.</a:t>
            </a:r>
          </a:p>
          <a:p>
            <a:pPr marL="609585" indent="-524920" algn="l" rtl="0">
              <a:spcBef>
                <a:spcPts val="0"/>
              </a:spcBef>
              <a:buClr>
                <a:srgbClr val="404040"/>
              </a:buClr>
              <a:buSzPct val="100000"/>
              <a:buFont typeface="Arial"/>
              <a:buChar char="●"/>
            </a:pPr>
            <a:endParaRPr lang="en" sz="2800" dirty="0">
              <a:solidFill>
                <a:schemeClr val="tx1"/>
              </a:solidFill>
              <a:latin typeface="Calibri" panose="020F0502020204030204" pitchFamily="34" charset="0"/>
              <a:ea typeface="Verdana"/>
              <a:cs typeface="Verdana"/>
              <a:sym typeface="Verdana"/>
            </a:endParaRPr>
          </a:p>
          <a:p>
            <a:pPr algn="l" rtl="0">
              <a:spcBef>
                <a:spcPts val="0"/>
              </a:spcBef>
            </a:pPr>
            <a:r>
              <a:rPr lang="en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    h1, h2, p 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{</a:t>
            </a:r>
          </a:p>
          <a:p>
            <a:pPr algn="l" rtl="0">
              <a:spcBef>
                <a:spcPts val="0"/>
              </a:spcBef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text-align:</a:t>
            </a:r>
            <a:r>
              <a:rPr lang="en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 center;</a:t>
            </a:r>
          </a:p>
          <a:p>
            <a:pPr algn="l" rtl="0">
              <a:spcBef>
                <a:spcPts val="0"/>
              </a:spcBef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color:</a:t>
            </a:r>
            <a:r>
              <a:rPr lang="en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 red;</a:t>
            </a:r>
          </a:p>
          <a:p>
            <a:pPr algn="l" rtl="0">
              <a:spcBef>
                <a:spcPts val="0"/>
              </a:spcBef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  }</a:t>
            </a:r>
          </a:p>
          <a:p>
            <a:pPr>
              <a:spcBef>
                <a:spcPts val="0"/>
              </a:spcBef>
            </a:pPr>
            <a:endParaRPr dirty="0">
              <a:solidFill>
                <a:srgbClr val="40404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216810646"/>
      </p:ext>
    </p:extLst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" sz="4400" dirty="0">
                <a:solidFill>
                  <a:srgbClr val="540115"/>
                </a:solidFill>
              </a:rPr>
              <a:t>CSS3 Declarations 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967599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/>
          <a:p>
            <a:pPr marL="609585" indent="-52492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A</a:t>
            </a:r>
            <a:r>
              <a:rPr lang="en" sz="28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s of now, 415 distinct property names on different specification status</a:t>
            </a:r>
          </a:p>
          <a:p>
            <a:pPr marL="609585" indent="-52492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endParaRPr lang="en" sz="2800" dirty="0">
              <a:solidFill>
                <a:schemeClr val="tx1"/>
              </a:solidFill>
              <a:latin typeface="Calibri" panose="020F0502020204030204" pitchFamily="34" charset="0"/>
              <a:ea typeface="Verdana"/>
              <a:cs typeface="Verdana"/>
              <a:sym typeface="Verdana"/>
            </a:endParaRPr>
          </a:p>
          <a:p>
            <a:pPr marL="609585" indent="-52492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L</a:t>
            </a:r>
            <a:r>
              <a:rPr lang="en" sz="28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atest properties have different level of browser support </a:t>
            </a:r>
          </a:p>
          <a:p>
            <a:pPr marL="609585" indent="-52492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endParaRPr lang="en" sz="2800" dirty="0">
              <a:solidFill>
                <a:schemeClr val="tx1"/>
              </a:solidFill>
              <a:latin typeface="Calibri" panose="020F0502020204030204" pitchFamily="34" charset="0"/>
              <a:ea typeface="Verdana"/>
              <a:cs typeface="Verdana"/>
              <a:sym typeface="Verdana"/>
            </a:endParaRPr>
          </a:p>
          <a:p>
            <a:pPr marL="609585" indent="-52492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endParaRPr lang="en" sz="2800" dirty="0">
              <a:solidFill>
                <a:schemeClr val="tx1"/>
              </a:solidFill>
              <a:latin typeface="Calibri" panose="020F0502020204030204" pitchFamily="34" charset="0"/>
              <a:ea typeface="Verdana"/>
              <a:cs typeface="Verdana"/>
              <a:sym typeface="Verdana"/>
            </a:endParaRPr>
          </a:p>
          <a:p>
            <a:pPr marL="609585" indent="-52492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Learn the most common ones, use reference guide for fine-grained styling</a:t>
            </a:r>
            <a:endParaRPr lang="en" dirty="0">
              <a:latin typeface="Consolas"/>
              <a:ea typeface="Consolas"/>
              <a:cs typeface="Consolas"/>
              <a:sym typeface="Consolas"/>
            </a:endParaRPr>
          </a:p>
          <a:p>
            <a:pPr>
              <a:spcBef>
                <a:spcPts val="0"/>
              </a:spcBef>
            </a:pPr>
            <a:endParaRPr dirty="0">
              <a:solidFill>
                <a:srgbClr val="40404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863075388"/>
      </p:ext>
    </p:extLst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" sz="4400" dirty="0">
                <a:solidFill>
                  <a:srgbClr val="540115"/>
                </a:solidFill>
              </a:rPr>
              <a:t>CSS measurement units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967599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/>
          <a:p>
            <a:pPr marL="631825" indent="-631825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Frequently used to set values to properties</a:t>
            </a:r>
          </a:p>
          <a:p>
            <a:pPr marL="631825" indent="-631825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Absolute:</a:t>
            </a:r>
          </a:p>
          <a:p>
            <a:pPr marL="1089025" lvl="6" indent="-631825" algn="l" rtl="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  <a:ea typeface="Verdana"/>
                <a:cs typeface="Verdana"/>
                <a:sym typeface="Verdana"/>
              </a:rPr>
              <a:t>in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: inches</a:t>
            </a:r>
          </a:p>
          <a:p>
            <a:pPr marL="1089025" lvl="6" indent="-631825" algn="l" rtl="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  <a:ea typeface="Verdana"/>
                <a:cs typeface="Verdana"/>
                <a:sym typeface="Verdana"/>
              </a:rPr>
              <a:t>cm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 : centimeters</a:t>
            </a:r>
          </a:p>
          <a:p>
            <a:pPr marL="1089025" lvl="6" indent="-631825" algn="l" rtl="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  <a:ea typeface="Verdana"/>
                <a:cs typeface="Verdana"/>
                <a:sym typeface="Verdana"/>
              </a:rPr>
              <a:t>mm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: millimeters</a:t>
            </a:r>
          </a:p>
          <a:p>
            <a:pPr marL="1089025" lvl="6" indent="-631825" algn="l" rtl="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-US" sz="1800" dirty="0" err="1">
                <a:solidFill>
                  <a:schemeClr val="tx1"/>
                </a:solidFill>
                <a:latin typeface="Lucida Console" panose="020B0609040504020204" pitchFamily="49" charset="0"/>
                <a:ea typeface="Verdana"/>
                <a:cs typeface="Verdana"/>
                <a:sym typeface="Verdana"/>
              </a:rPr>
              <a:t>px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  <a:ea typeface="Verdana"/>
                <a:cs typeface="Verdana"/>
                <a:sym typeface="Verdana"/>
              </a:rPr>
              <a:t>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: pixels (1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px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 = </a:t>
            </a:r>
            <a:r>
              <a:rPr lang="en-US" dirty="0"/>
              <a:t>1/96th of 1in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)</a:t>
            </a:r>
          </a:p>
          <a:p>
            <a:pPr marL="631825" lvl="5" indent="-631825" algn="l" rtl="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  <a:ea typeface="Verdana"/>
              <a:cs typeface="Verdana"/>
              <a:sym typeface="Verdana"/>
            </a:endParaRPr>
          </a:p>
          <a:p>
            <a:pPr marL="631825" lvl="5" indent="-631825" algn="l" rtl="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Relative:</a:t>
            </a:r>
          </a:p>
          <a:p>
            <a:pPr marL="1089025" lvl="6" indent="-631825" algn="l" rtl="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-US" sz="1800" dirty="0" err="1">
                <a:solidFill>
                  <a:schemeClr val="tx1"/>
                </a:solidFill>
                <a:latin typeface="Lucida Console" panose="020B0609040504020204" pitchFamily="49" charset="0"/>
                <a:ea typeface="Verdana"/>
                <a:cs typeface="Verdana"/>
                <a:sym typeface="Verdana"/>
              </a:rPr>
              <a:t>em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  <a:ea typeface="Verdana"/>
                <a:cs typeface="Verdana"/>
                <a:sym typeface="Verdana"/>
              </a:rPr>
              <a:t>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: ratio to the font size of current element</a:t>
            </a:r>
          </a:p>
          <a:p>
            <a:pPr marL="1089025" lvl="6" indent="-631825" algn="l" rtl="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-US" sz="2000" dirty="0">
                <a:solidFill>
                  <a:schemeClr val="tx1"/>
                </a:solidFill>
                <a:latin typeface="Lucida Console" panose="020B0609040504020204" pitchFamily="49" charset="0"/>
                <a:ea typeface="Verdana"/>
                <a:cs typeface="Verdana"/>
                <a:sym typeface="Verdana"/>
              </a:rPr>
              <a:t>%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  :  percentage to the font size of current element</a:t>
            </a:r>
          </a:p>
          <a:p>
            <a:pPr marL="457200" lvl="6" indent="0" algn="l" rtl="0">
              <a:spcBef>
                <a:spcPts val="0"/>
              </a:spcBef>
              <a:buClr>
                <a:schemeClr val="dk1"/>
              </a:buClr>
              <a:buNone/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  <a:ea typeface="Verdana"/>
              <a:cs typeface="Verdana"/>
              <a:sym typeface="Verdana"/>
            </a:endParaRPr>
          </a:p>
          <a:p>
            <a:pPr marL="1089025" lvl="6" indent="-631825" algn="l" rtl="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  <a:ea typeface="Verdana"/>
              <a:cs typeface="Verdana"/>
              <a:sym typeface="Verdana"/>
            </a:endParaRPr>
          </a:p>
          <a:p>
            <a:pPr marL="631825" lvl="4" indent="-631825" algn="l" rtl="0">
              <a:spcBef>
                <a:spcPts val="0"/>
              </a:spcBef>
              <a:buClr>
                <a:schemeClr val="dk1"/>
              </a:buClr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  <a:ea typeface="Verdana"/>
              <a:cs typeface="Verdana"/>
              <a:sym typeface="Verdana"/>
            </a:endParaRPr>
          </a:p>
          <a:p>
            <a:pPr marL="631825" indent="-631825" algn="l">
              <a:spcBef>
                <a:spcPts val="0"/>
              </a:spcBef>
            </a:pPr>
            <a:endParaRPr lang="en-US" dirty="0">
              <a:solidFill>
                <a:srgbClr val="40404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631825" indent="-631825" algn="l">
              <a:spcBef>
                <a:spcPts val="0"/>
              </a:spcBef>
            </a:pPr>
            <a:endParaRPr dirty="0">
              <a:solidFill>
                <a:srgbClr val="40404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989215353"/>
      </p:ext>
    </p:extLst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" sz="2800" dirty="0">
                <a:solidFill>
                  <a:srgbClr val="FF0000"/>
                </a:solidFill>
                <a:latin typeface="Lucida Console" panose="020B0609040504020204" pitchFamily="49" charset="0"/>
              </a:rPr>
              <a:t>color</a:t>
            </a:r>
            <a:r>
              <a:rPr lang="en" sz="4400" dirty="0">
                <a:solidFill>
                  <a:srgbClr val="FF0000"/>
                </a:solidFill>
              </a:rPr>
              <a:t> </a:t>
            </a:r>
            <a:r>
              <a:rPr lang="en" sz="4400" dirty="0">
                <a:solidFill>
                  <a:srgbClr val="540115"/>
                </a:solidFill>
              </a:rPr>
              <a:t>property and values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967599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/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Applies the color value to the text contents of the selected element(s)</a:t>
            </a: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Possible color values:</a:t>
            </a:r>
          </a:p>
          <a:p>
            <a:pPr marL="914400" lvl="5" indent="-282575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predefined color names(e.g. black, blue, purple)</a:t>
            </a:r>
          </a:p>
          <a:p>
            <a:pPr marL="1089025" lvl="6" indent="0" algn="l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ea typeface="Verdana"/>
                <a:cs typeface="Verdana"/>
                <a:sym typeface="Verdana"/>
              </a:rPr>
              <a:t>p { color: red; }</a:t>
            </a:r>
          </a:p>
          <a:p>
            <a:pPr marL="1089025" lvl="6" indent="0" algn="l">
              <a:spcBef>
                <a:spcPts val="0"/>
              </a:spcBef>
              <a:buNone/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  <a:ea typeface="Verdana"/>
              <a:cs typeface="Verdana"/>
              <a:sym typeface="Verdana"/>
            </a:endParaRPr>
          </a:p>
          <a:p>
            <a:pPr marL="914400" lvl="5" indent="-282575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Hexadecimal color codes using 6 character notation</a:t>
            </a:r>
          </a:p>
          <a:p>
            <a:pPr marL="1089025" lvl="6" indent="0" algn="l"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ea typeface="Verdana"/>
                <a:cs typeface="Verdana"/>
                <a:sym typeface="Verdana"/>
              </a:rPr>
              <a:t> p { color: #ff0000; }</a:t>
            </a:r>
          </a:p>
          <a:p>
            <a:pPr marL="1089025" lvl="6" indent="0" algn="l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	</a:t>
            </a:r>
          </a:p>
          <a:p>
            <a:pPr marL="914400" lvl="5" indent="-282575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Red, Green, Blue components in 0-255 scale using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rgb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() syntax</a:t>
            </a:r>
          </a:p>
          <a:p>
            <a:pPr marL="1371600" lvl="6" indent="-282575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Absolute, 0-255 scale:  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ea typeface="Verdana"/>
                <a:cs typeface="Verdana"/>
                <a:sym typeface="Verdana"/>
              </a:rPr>
              <a:t>p{color: 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  <a:ea typeface="Verdana"/>
                <a:cs typeface="Verdana"/>
                <a:sym typeface="Verdana"/>
              </a:rPr>
              <a:t>rgb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ea typeface="Verdana"/>
                <a:cs typeface="Verdana"/>
                <a:sym typeface="Verdana"/>
              </a:rPr>
              <a:t>(255,0,0)}</a:t>
            </a:r>
          </a:p>
          <a:p>
            <a:pPr marL="1371600" lvl="6" indent="-282575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Relative scale in %      :  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ea typeface="Verdana"/>
                <a:cs typeface="Verdana"/>
                <a:sym typeface="Verdana"/>
              </a:rPr>
              <a:t>p{color: 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  <a:ea typeface="Verdana"/>
                <a:cs typeface="Verdana"/>
                <a:sym typeface="Verdana"/>
              </a:rPr>
              <a:t>rgb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ea typeface="Verdana"/>
                <a:cs typeface="Verdana"/>
                <a:sym typeface="Verdana"/>
              </a:rPr>
              <a:t>(100%,0,0)}</a:t>
            </a:r>
          </a:p>
          <a:p>
            <a:pPr marL="1089025" lvl="6" indent="0" algn="l">
              <a:spcBef>
                <a:spcPts val="0"/>
              </a:spcBef>
              <a:buNone/>
            </a:pPr>
            <a:r>
              <a:rPr lang="en-US" dirty="0">
                <a:solidFill>
                  <a:srgbClr val="404040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 </a:t>
            </a:r>
          </a:p>
          <a:p>
            <a:pPr marL="914400" lvl="5" indent="-282575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>
              <a:solidFill>
                <a:srgbClr val="404040"/>
              </a:solidFill>
              <a:latin typeface="Calibri" panose="020F0502020204030204" pitchFamily="34" charset="0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092091219"/>
      </p:ext>
    </p:extLst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" sz="4400" dirty="0">
                <a:solidFill>
                  <a:srgbClr val="540115"/>
                </a:solidFill>
              </a:rPr>
              <a:t>CSS Text Formatting Properties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967599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/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ea typeface="Verdana"/>
                <a:cs typeface="Verdana"/>
                <a:sym typeface="Verdana"/>
              </a:rPr>
              <a:t>text-align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: specifies horizontal alignment 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[</a:t>
            </a:r>
            <a:r>
              <a:rPr lang="en-US" sz="2000" i="1" dirty="0">
                <a:solidFill>
                  <a:schemeClr val="tx1"/>
                </a:solidFill>
                <a:latin typeface="Consolas" panose="020B0609020204030204" pitchFamily="49" charset="0"/>
                <a:ea typeface="Verdana"/>
                <a:cs typeface="Verdana"/>
                <a:sym typeface="Verdana"/>
              </a:rPr>
              <a:t>left/right/center/justify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]</a:t>
            </a: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  <a:ea typeface="Verdana"/>
              <a:cs typeface="Verdana"/>
              <a:sym typeface="Verdana"/>
            </a:endParaRP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text-indent</a:t>
            </a: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dirty="0"/>
              <a:t>: sets indentation for the first line of the element </a:t>
            </a:r>
            <a:r>
              <a:rPr lang="en-US" i="1" dirty="0"/>
              <a:t>[in units]</a:t>
            </a: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  <a:ea typeface="Verdana"/>
              <a:cs typeface="Verdana"/>
              <a:sym typeface="Verdana"/>
            </a:endParaRP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text-decoration</a:t>
            </a: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dirty="0"/>
              <a:t>: used to decorate text </a:t>
            </a:r>
            <a:r>
              <a:rPr lang="en-US" i="1" dirty="0"/>
              <a:t>[</a:t>
            </a:r>
            <a:r>
              <a:rPr lang="en-US" sz="2000" i="1" dirty="0">
                <a:latin typeface="Consolas" panose="020B0609020204030204" pitchFamily="49" charset="0"/>
              </a:rPr>
              <a:t>none/underline/</a:t>
            </a:r>
            <a:r>
              <a:rPr lang="en-US" sz="2000" i="1" dirty="0" err="1">
                <a:latin typeface="Consolas" panose="020B0609020204030204" pitchFamily="49" charset="0"/>
              </a:rPr>
              <a:t>overline</a:t>
            </a:r>
            <a:r>
              <a:rPr lang="en-US" sz="2000" i="1" dirty="0">
                <a:latin typeface="Consolas" panose="020B0609020204030204" pitchFamily="49" charset="0"/>
              </a:rPr>
              <a:t>/line-through</a:t>
            </a:r>
            <a:r>
              <a:rPr lang="en-US" i="1" dirty="0"/>
              <a:t>]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 </a:t>
            </a: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  <a:ea typeface="Verdana"/>
              <a:cs typeface="Verdana"/>
              <a:sym typeface="Verdana"/>
            </a:endParaRP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text-transform</a:t>
            </a: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dirty="0"/>
              <a:t>: controls capitalization </a:t>
            </a:r>
            <a:r>
              <a:rPr lang="en-US" i="1" dirty="0"/>
              <a:t>[</a:t>
            </a:r>
            <a:r>
              <a:rPr lang="en-US" sz="2000" i="1" dirty="0">
                <a:latin typeface="Consolas" panose="020B0609020204030204" pitchFamily="49" charset="0"/>
              </a:rPr>
              <a:t>uppercase/lowercase/capitalize</a:t>
            </a:r>
            <a:r>
              <a:rPr lang="en-US" i="1" dirty="0"/>
              <a:t>]</a:t>
            </a: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  <a:ea typeface="Verdana"/>
              <a:cs typeface="Verdana"/>
              <a:sym typeface="Verdana"/>
            </a:endParaRP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ea typeface="Verdana"/>
                <a:cs typeface="Verdana"/>
                <a:sym typeface="Verdana"/>
              </a:rPr>
              <a:t>letter-spacing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: </a:t>
            </a:r>
            <a:r>
              <a:rPr lang="en-US" dirty="0"/>
              <a:t>specifies spacing behavior between characters </a:t>
            </a:r>
            <a:r>
              <a:rPr lang="en-US" i="1" dirty="0"/>
              <a:t>[in units]</a:t>
            </a: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word-spacing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dirty="0"/>
              <a:t>: specifies spacing behavior between words </a:t>
            </a:r>
            <a:r>
              <a:rPr lang="en-US" i="1" dirty="0"/>
              <a:t>[in units]</a:t>
            </a: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  <a:ea typeface="Verdana"/>
              <a:cs typeface="Verdana"/>
              <a:sym typeface="Verdana"/>
            </a:endParaRPr>
          </a:p>
          <a:p>
            <a:pPr marL="1089025" lvl="6" indent="0" algn="l">
              <a:spcBef>
                <a:spcPts val="0"/>
              </a:spcBef>
              <a:buNone/>
            </a:pPr>
            <a:r>
              <a:rPr lang="en-US" dirty="0">
                <a:solidFill>
                  <a:srgbClr val="404040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1024960"/>
      </p:ext>
    </p:extLst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" sz="4400" dirty="0">
                <a:solidFill>
                  <a:srgbClr val="540115"/>
                </a:solidFill>
              </a:rPr>
              <a:t>CSS Text Formatting Properties(contd.)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967599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/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font-family</a:t>
            </a:r>
            <a:r>
              <a:rPr lang="en-US" sz="2000" dirty="0"/>
              <a:t>:  </a:t>
            </a:r>
            <a:r>
              <a:rPr lang="en-US" dirty="0"/>
              <a:t>accepts a list of font names separated by comma. Prioritized from left to right and used based on availability.  May use font name within double quotes(e.g. “"Lucida console"”) or generic font name [</a:t>
            </a:r>
            <a:r>
              <a:rPr lang="en-US" sz="2000" dirty="0">
                <a:latin typeface="Consolas" panose="020B0609020204030204" pitchFamily="49" charset="0"/>
              </a:rPr>
              <a:t>serif/sans-serif/cursive/fantasy/monospace</a:t>
            </a:r>
            <a:r>
              <a:rPr lang="en-US" dirty="0"/>
              <a:t>]</a:t>
            </a:r>
          </a:p>
          <a:p>
            <a:pPr marL="342900" lvl="4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lvl="4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font-size</a:t>
            </a:r>
            <a:r>
              <a:rPr lang="en-US" sz="2000" dirty="0"/>
              <a:t>: </a:t>
            </a:r>
            <a:r>
              <a:rPr lang="en-US" dirty="0"/>
              <a:t>specifies size of fonts </a:t>
            </a:r>
            <a:r>
              <a:rPr lang="en-US" i="1" dirty="0"/>
              <a:t>[in units]</a:t>
            </a: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font-style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: 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[</a:t>
            </a:r>
            <a:r>
              <a:rPr lang="en-US" sz="2000" i="1" dirty="0">
                <a:solidFill>
                  <a:schemeClr val="tx1"/>
                </a:solidFill>
                <a:latin typeface="Consolas" panose="020B0609020204030204" pitchFamily="49" charset="0"/>
                <a:ea typeface="Verdana"/>
                <a:cs typeface="Verdana"/>
                <a:sym typeface="Verdana"/>
              </a:rPr>
              <a:t>normal/italic/oblique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]</a:t>
            </a: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  <a:latin typeface="Calibri" panose="020F0502020204030204" pitchFamily="34" charset="0"/>
              <a:ea typeface="Verdana"/>
              <a:cs typeface="Verdana"/>
              <a:sym typeface="Verdana"/>
            </a:endParaRP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font</a:t>
            </a:r>
            <a:r>
              <a:rPr lang="en-US" sz="2000" dirty="0">
                <a:solidFill>
                  <a:srgbClr val="FF0000"/>
                </a:solidFill>
              </a:rPr>
              <a:t>-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Weight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: </a:t>
            </a:r>
            <a:r>
              <a:rPr lang="en-US" i="1" dirty="0"/>
              <a:t>[</a:t>
            </a:r>
            <a:r>
              <a:rPr lang="en-US" sz="2000" i="1" dirty="0">
                <a:latin typeface="Consolas" panose="020B0609020204030204" pitchFamily="49" charset="0"/>
              </a:rPr>
              <a:t>normal/bold /bolder /lighter </a:t>
            </a:r>
            <a:r>
              <a:rPr lang="en-US" i="1" dirty="0"/>
              <a:t>]</a:t>
            </a:r>
            <a:endParaRPr lang="en-US" sz="2000" i="1" dirty="0"/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  <a:ea typeface="Verdana"/>
              <a:cs typeface="Verdana"/>
              <a:sym typeface="Verdana"/>
            </a:endParaRP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  <a:ea typeface="Verdana"/>
              <a:cs typeface="Verdana"/>
              <a:sym typeface="Verdana"/>
            </a:endParaRPr>
          </a:p>
          <a:p>
            <a:pPr marL="1089025" lvl="6" indent="0" algn="l">
              <a:spcBef>
                <a:spcPts val="0"/>
              </a:spcBef>
              <a:buNone/>
            </a:pPr>
            <a:r>
              <a:rPr lang="en-US" dirty="0">
                <a:solidFill>
                  <a:srgbClr val="404040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00208468"/>
      </p:ext>
    </p:extLst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" sz="4400" dirty="0">
                <a:solidFill>
                  <a:srgbClr val="540115"/>
                </a:solidFill>
              </a:rPr>
              <a:t>CSS Background Properties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967599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/>
          <a:p>
            <a:pPr marL="609585" indent="-507987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 dirty="0"/>
              <a:t>Used to define the background effects of an element.</a:t>
            </a:r>
          </a:p>
          <a:p>
            <a:pPr marL="609585" indent="-507987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 dirty="0"/>
              <a:t>CSS properties used for background effects:</a:t>
            </a:r>
          </a:p>
          <a:p>
            <a:pPr marL="1219170" lvl="1" indent="-457189" algn="l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2000" dirty="0">
                <a:solidFill>
                  <a:srgbClr val="FF0000"/>
                </a:solidFill>
                <a:latin typeface="Consolas" panose="020B0609020204030204" pitchFamily="49" charset="0"/>
              </a:rPr>
              <a:t>background-color</a:t>
            </a:r>
            <a:r>
              <a:rPr lang="en" dirty="0">
                <a:solidFill>
                  <a:schemeClr val="tx1"/>
                </a:solidFill>
              </a:rPr>
              <a:t>:  uses color value to set background</a:t>
            </a:r>
          </a:p>
          <a:p>
            <a:pPr marL="1219170" lvl="1" indent="-457189" algn="l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2000" dirty="0">
                <a:solidFill>
                  <a:srgbClr val="FF0000"/>
                </a:solidFill>
                <a:latin typeface="Consolas" panose="020B0609020204030204" pitchFamily="49" charset="0"/>
              </a:rPr>
              <a:t>background-image</a:t>
            </a:r>
            <a:r>
              <a:rPr lang="en" dirty="0">
                <a:solidFill>
                  <a:schemeClr val="tx1"/>
                </a:solidFill>
              </a:rPr>
              <a:t>: set an image as background. Image name accepted in the form:  </a:t>
            </a:r>
            <a:r>
              <a:rPr lang="en" dirty="0">
                <a:solidFill>
                  <a:schemeClr val="tx1"/>
                </a:solidFill>
                <a:latin typeface="Consolas" panose="020B0609020204030204" pitchFamily="49" charset="0"/>
              </a:rPr>
              <a:t>url(“&lt;image name&gt;”)</a:t>
            </a:r>
            <a:endParaRPr lang="en" dirty="0">
              <a:solidFill>
                <a:schemeClr val="tx1"/>
              </a:solidFill>
            </a:endParaRPr>
          </a:p>
          <a:p>
            <a:pPr marL="1219170" lvl="1" indent="-457189" algn="l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2000" dirty="0">
                <a:solidFill>
                  <a:srgbClr val="FF0000"/>
                </a:solidFill>
                <a:latin typeface="Consolas" panose="020B0609020204030204" pitchFamily="49" charset="0"/>
              </a:rPr>
              <a:t>background-repeat</a:t>
            </a:r>
            <a:r>
              <a:rPr lang="en" dirty="0">
                <a:solidFill>
                  <a:schemeClr val="tx1"/>
                </a:solidFill>
              </a:rPr>
              <a:t>: controls image repeats. </a:t>
            </a:r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en" dirty="0">
                <a:solidFill>
                  <a:schemeClr val="tx1"/>
                </a:solidFill>
              </a:rPr>
              <a:t>ommon values are </a:t>
            </a:r>
            <a:r>
              <a:rPr lang="en-US" sz="2000" dirty="0">
                <a:latin typeface="Consolas" panose="020B0609020204030204" pitchFamily="49" charset="0"/>
              </a:rPr>
              <a:t>repeat-x,  repeat-y, repeat, no-repeat</a:t>
            </a:r>
            <a:r>
              <a:rPr lang="en-US" dirty="0"/>
              <a:t> etc.</a:t>
            </a:r>
            <a:endParaRPr lang="en" dirty="0">
              <a:solidFill>
                <a:schemeClr val="tx1"/>
              </a:solidFill>
            </a:endParaRPr>
          </a:p>
          <a:p>
            <a:pPr marL="1219170" lvl="1" indent="-457189" algn="l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endParaRPr lang="en-US" dirty="0">
              <a:solidFill>
                <a:schemeClr val="tx1"/>
              </a:solidFill>
            </a:endParaRPr>
          </a:p>
          <a:p>
            <a:pPr marL="1219170" lvl="1" indent="-457189" algn="l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2000" dirty="0">
                <a:solidFill>
                  <a:srgbClr val="FF0000"/>
                </a:solidFill>
                <a:latin typeface="Consolas" panose="020B0609020204030204" pitchFamily="49" charset="0"/>
              </a:rPr>
              <a:t>background-attachment</a:t>
            </a:r>
            <a:r>
              <a:rPr lang="en" dirty="0">
                <a:solidFill>
                  <a:schemeClr val="tx1"/>
                </a:solidFill>
              </a:rPr>
              <a:t>: sets whether a background image is fixed or scrolls with the rest of the page. [</a:t>
            </a:r>
            <a:r>
              <a:rPr lang="en-US" sz="2000" i="1" dirty="0">
                <a:solidFill>
                  <a:schemeClr val="tx1"/>
                </a:solidFill>
                <a:latin typeface="Consolas" panose="020B0609020204030204" pitchFamily="49" charset="0"/>
              </a:rPr>
              <a:t>scroll/fixed/local</a:t>
            </a:r>
            <a:r>
              <a:rPr lang="en" dirty="0">
                <a:solidFill>
                  <a:schemeClr val="tx1"/>
                </a:solidFill>
              </a:rPr>
              <a:t>]</a:t>
            </a:r>
          </a:p>
          <a:p>
            <a:pPr marL="1219170" lvl="1" indent="-457189" algn="l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2000" dirty="0">
                <a:solidFill>
                  <a:srgbClr val="FF0000"/>
                </a:solidFill>
                <a:latin typeface="Consolas" panose="020B0609020204030204" pitchFamily="49" charset="0"/>
              </a:rPr>
              <a:t>background-position</a:t>
            </a:r>
            <a:r>
              <a:rPr lang="en" dirty="0">
                <a:solidFill>
                  <a:schemeClr val="tx1"/>
                </a:solidFill>
              </a:rPr>
              <a:t>: sets starting position of a background image.</a:t>
            </a:r>
          </a:p>
          <a:p>
            <a:pPr marL="1219170" lvl="1" indent="-507987" algn="l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sz="2000" dirty="0">
                <a:solidFill>
                  <a:srgbClr val="FF0000"/>
                </a:solidFill>
                <a:latin typeface="Consolas" panose="020B0609020204030204" pitchFamily="49" charset="0"/>
              </a:rPr>
              <a:t>background-size</a:t>
            </a:r>
            <a:r>
              <a:rPr lang="en" dirty="0">
                <a:solidFill>
                  <a:schemeClr val="tx1"/>
                </a:solidFill>
              </a:rPr>
              <a:t>: Specifies the size of the background images.</a:t>
            </a:r>
          </a:p>
          <a:p>
            <a:pPr marL="1219170" lvl="1" indent="-457189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endParaRPr lang="en" dirty="0"/>
          </a:p>
          <a:p>
            <a:pPr>
              <a:spcBef>
                <a:spcPts val="0"/>
              </a:spcBef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01316567"/>
      </p:ext>
    </p:extLst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" dirty="0">
                <a:solidFill>
                  <a:srgbClr val="540115"/>
                </a:solidFill>
              </a:rPr>
              <a:t>Why CSS?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967599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/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3600" dirty="0"/>
              <a:t>The original purpose of HTML was to combine the structure and content of the page into one document.</a:t>
            </a:r>
          </a:p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endParaRPr lang="en" sz="3600" dirty="0"/>
          </a:p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3600" dirty="0"/>
              <a:t>When presentation elements began to be included in the document, it increased the complexity and reduced readability. </a:t>
            </a:r>
          </a:p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endParaRPr lang="en" sz="3600" dirty="0"/>
          </a:p>
          <a:p>
            <a:pPr marL="609585" indent="-558786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3600" dirty="0"/>
              <a:t>Solution: Move the presentation elements elsewhere.</a:t>
            </a:r>
          </a:p>
        </p:txBody>
      </p:sp>
    </p:spTree>
    <p:extLst>
      <p:ext uri="{BB962C8B-B14F-4D97-AF65-F5344CB8AC3E}">
        <p14:creationId xmlns:p14="http://schemas.microsoft.com/office/powerpoint/2010/main" val="2791829193"/>
      </p:ext>
    </p:extLst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" sz="4400" dirty="0">
                <a:solidFill>
                  <a:srgbClr val="540115"/>
                </a:solidFill>
              </a:rPr>
              <a:t>CSS Comments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967599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/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 dirty="0"/>
              <a:t>CSS comments follow the multiline C comment syntax</a:t>
            </a:r>
          </a:p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endParaRPr lang="en" sz="2800" dirty="0"/>
          </a:p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 dirty="0"/>
              <a:t>A CSS comment starts with /* and ends with */ </a:t>
            </a:r>
          </a:p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endParaRPr lang="en" sz="2800" dirty="0"/>
          </a:p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 dirty="0"/>
              <a:t>Comments can also span multiple lines and are ignored by browsers</a:t>
            </a:r>
          </a:p>
        </p:txBody>
      </p:sp>
    </p:spTree>
    <p:extLst>
      <p:ext uri="{BB962C8B-B14F-4D97-AF65-F5344CB8AC3E}">
        <p14:creationId xmlns:p14="http://schemas.microsoft.com/office/powerpoint/2010/main" val="2228435624"/>
      </p:ext>
    </p:extLst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" dirty="0">
                <a:solidFill>
                  <a:srgbClr val="540115"/>
                </a:solidFill>
              </a:rPr>
              <a:t>Why CSS?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967599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/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3600" dirty="0"/>
              <a:t>Separate the “style” elements from the documents and put it in a “style sheet”. </a:t>
            </a:r>
          </a:p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3600" dirty="0"/>
              <a:t>Advantages:</a:t>
            </a:r>
          </a:p>
          <a:p>
            <a:pPr marL="1219170" lvl="1" indent="-507987" algn="l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sz="3600" dirty="0"/>
              <a:t>Styles can be changed easily.</a:t>
            </a:r>
          </a:p>
          <a:p>
            <a:pPr marL="1219170" lvl="1" indent="-507987" algn="l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sz="3600" dirty="0"/>
              <a:t>Document is more readable.</a:t>
            </a:r>
          </a:p>
          <a:p>
            <a:pPr marL="609585" algn="l" rtl="0">
              <a:spcBef>
                <a:spcPts val="0"/>
              </a:spcBef>
            </a:pPr>
            <a:endParaRPr sz="3600" dirty="0"/>
          </a:p>
        </p:txBody>
      </p:sp>
    </p:spTree>
    <p:extLst>
      <p:ext uri="{BB962C8B-B14F-4D97-AF65-F5344CB8AC3E}">
        <p14:creationId xmlns:p14="http://schemas.microsoft.com/office/powerpoint/2010/main" val="1747098670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" dirty="0">
                <a:solidFill>
                  <a:srgbClr val="540115"/>
                </a:solidFill>
              </a:rPr>
              <a:t>3 ways to do styling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967599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/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3600" dirty="0"/>
              <a:t>Inline Style</a:t>
            </a:r>
          </a:p>
          <a:p>
            <a:pPr marL="1219170" lvl="1" indent="-507987" algn="l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sz="3600" dirty="0"/>
              <a:t>style as an HTML element attribute</a:t>
            </a:r>
          </a:p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3600" dirty="0"/>
              <a:t>Internal Style Sheets</a:t>
            </a:r>
          </a:p>
          <a:p>
            <a:pPr marL="1219170" lvl="1" indent="-507987" algn="l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sz="3600" dirty="0"/>
              <a:t>A &lt;style&gt; tag is used in the HTML document to specify the presentation elements. </a:t>
            </a:r>
          </a:p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3600" dirty="0"/>
              <a:t>External Style Sheets</a:t>
            </a:r>
          </a:p>
          <a:p>
            <a:pPr marL="1219170" lvl="1" indent="-507987" algn="l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sz="3600" dirty="0"/>
              <a:t>A separate “.css” file is used as a part of your set of documents. It contains all the styling elements.</a:t>
            </a:r>
          </a:p>
          <a:p>
            <a:pPr algn="l">
              <a:spcBef>
                <a:spcPts val="0"/>
              </a:spcBef>
            </a:pPr>
            <a:endParaRPr sz="3600" dirty="0"/>
          </a:p>
        </p:txBody>
      </p:sp>
    </p:spTree>
    <p:extLst>
      <p:ext uri="{BB962C8B-B14F-4D97-AF65-F5344CB8AC3E}">
        <p14:creationId xmlns:p14="http://schemas.microsoft.com/office/powerpoint/2010/main" val="1548215818"/>
      </p:ext>
    </p:extLst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" dirty="0">
                <a:solidFill>
                  <a:srgbClr val="540115"/>
                </a:solidFill>
              </a:rPr>
              <a:t>Inline CSS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967599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/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3600" dirty="0"/>
              <a:t>Use “style” attribute at any HTML element</a:t>
            </a:r>
          </a:p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endParaRPr lang="en" sz="3600" dirty="0"/>
          </a:p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3600" dirty="0"/>
              <a:t>Mixes content with presentation. Loses many of the advantages of a style sheet.</a:t>
            </a:r>
          </a:p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endParaRPr lang="en" sz="3600" dirty="0"/>
          </a:p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3600" dirty="0"/>
              <a:t>Used very rarely (when very few elements require styling).</a:t>
            </a:r>
          </a:p>
        </p:txBody>
      </p:sp>
    </p:spTree>
    <p:extLst>
      <p:ext uri="{BB962C8B-B14F-4D97-AF65-F5344CB8AC3E}">
        <p14:creationId xmlns:p14="http://schemas.microsoft.com/office/powerpoint/2010/main" val="2115499879"/>
      </p:ext>
    </p:extLst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r>
              <a:rPr lang="en"/>
              <a:t>Inline CSS example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09600" y="1521918"/>
            <a:ext cx="10972800" cy="4967599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/>
          <a:p>
            <a:pPr rtl="0">
              <a:spcBef>
                <a:spcPts val="0"/>
              </a:spcBef>
            </a:pPr>
            <a:r>
              <a:rPr lang="en" sz="2800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sz="2800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h1</a:t>
            </a:r>
            <a:r>
              <a:rPr lang="en" sz="2800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2800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style=</a:t>
            </a:r>
            <a:r>
              <a:rPr lang="en" sz="28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"color:blue;margin-left:30px;"</a:t>
            </a:r>
            <a:r>
              <a:rPr lang="en" sz="2800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&gt; </a:t>
            </a:r>
            <a:r>
              <a:rPr lang="en" sz="2800" dirty="0">
                <a:latin typeface="Consolas"/>
                <a:ea typeface="Consolas"/>
                <a:cs typeface="Consolas"/>
                <a:sym typeface="Consolas"/>
              </a:rPr>
              <a:t>This is a heading.</a:t>
            </a:r>
            <a:r>
              <a:rPr lang="en" sz="2800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sz="2800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/h1</a:t>
            </a:r>
            <a:r>
              <a:rPr lang="en" sz="2800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&gt;</a:t>
            </a:r>
          </a:p>
          <a:p>
            <a:pPr>
              <a:spcBef>
                <a:spcPts val="0"/>
              </a:spcBef>
            </a:pPr>
            <a:endParaRPr sz="3733" dirty="0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743672826"/>
      </p:ext>
    </p:extLst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" dirty="0">
                <a:solidFill>
                  <a:srgbClr val="540115"/>
                </a:solidFill>
              </a:rPr>
              <a:t>Internal CSS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967599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/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3600" dirty="0"/>
              <a:t>Used when the current document has a unique style.</a:t>
            </a:r>
          </a:p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endParaRPr lang="en" sz="3600" dirty="0"/>
          </a:p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3600" dirty="0"/>
              <a:t>A &lt;style&gt; tag is used under the &lt;head&gt; tag of the document to define the styles.</a:t>
            </a:r>
          </a:p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endParaRPr lang="en" sz="3600" dirty="0"/>
          </a:p>
          <a:p>
            <a:pPr marL="609585" indent="-558786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3600" dirty="0"/>
              <a:t>The content of the &lt;style&gt; tag follows CSS syntax.</a:t>
            </a:r>
          </a:p>
        </p:txBody>
      </p:sp>
    </p:spTree>
    <p:extLst>
      <p:ext uri="{BB962C8B-B14F-4D97-AF65-F5344CB8AC3E}">
        <p14:creationId xmlns:p14="http://schemas.microsoft.com/office/powerpoint/2010/main" val="1470736"/>
      </p:ext>
    </p:extLst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" dirty="0">
                <a:solidFill>
                  <a:srgbClr val="540115"/>
                </a:solidFill>
              </a:rPr>
              <a:t>Internal CSS example</a:t>
            </a:r>
          </a:p>
        </p:txBody>
      </p:sp>
      <p:sp>
        <p:nvSpPr>
          <p:cNvPr id="2" name="Rectangle 1"/>
          <p:cNvSpPr/>
          <p:nvPr/>
        </p:nvSpPr>
        <p:spPr>
          <a:xfrm>
            <a:off x="723273" y="1969440"/>
            <a:ext cx="339398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en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&lt;head&gt;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en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&lt;style&gt;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en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body 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{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background-color:</a:t>
            </a:r>
            <a:r>
              <a:rPr lang="en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</a:p>
          <a:p>
            <a:pPr marL="457200" lvl="0" indent="457200" rtl="0"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en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linen;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en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h1 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{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color:</a:t>
            </a:r>
            <a:r>
              <a:rPr lang="en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 maroon;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margin-left:</a:t>
            </a:r>
            <a:r>
              <a:rPr lang="en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 40px;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}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en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&lt;/style&gt;</a:t>
            </a:r>
          </a:p>
          <a:p>
            <a:pPr>
              <a:spcBef>
                <a:spcPts val="0"/>
              </a:spcBef>
              <a:buNone/>
            </a:pPr>
            <a:r>
              <a:rPr lang="en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&lt;/head&gt;</a:t>
            </a:r>
          </a:p>
        </p:txBody>
      </p:sp>
    </p:spTree>
    <p:extLst>
      <p:ext uri="{BB962C8B-B14F-4D97-AF65-F5344CB8AC3E}">
        <p14:creationId xmlns:p14="http://schemas.microsoft.com/office/powerpoint/2010/main" val="958971716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2596</TotalTime>
  <Words>1496</Words>
  <Application>Microsoft Office PowerPoint</Application>
  <PresentationFormat>Widescreen</PresentationFormat>
  <Paragraphs>250</Paragraphs>
  <Slides>30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Calibri</vt:lpstr>
      <vt:lpstr>Calibri Light</vt:lpstr>
      <vt:lpstr>Consolas</vt:lpstr>
      <vt:lpstr>Courier New</vt:lpstr>
      <vt:lpstr>Helvetica Neue</vt:lpstr>
      <vt:lpstr>Lucida Console</vt:lpstr>
      <vt:lpstr>Verdana</vt:lpstr>
      <vt:lpstr>Default</vt:lpstr>
      <vt:lpstr>CGS 3066: Web Programming and Design Fall 2019</vt:lpstr>
      <vt:lpstr>Introduction to CSS</vt:lpstr>
      <vt:lpstr>Why CSS?</vt:lpstr>
      <vt:lpstr>Why CSS?</vt:lpstr>
      <vt:lpstr>3 ways to do styling</vt:lpstr>
      <vt:lpstr>Inline CSS</vt:lpstr>
      <vt:lpstr>Inline CSS example</vt:lpstr>
      <vt:lpstr>Internal CSS</vt:lpstr>
      <vt:lpstr>Internal CSS example</vt:lpstr>
      <vt:lpstr>External CSS</vt:lpstr>
      <vt:lpstr>External CSS </vt:lpstr>
      <vt:lpstr>External CSS example</vt:lpstr>
      <vt:lpstr>External CSS example</vt:lpstr>
      <vt:lpstr>Cascading Order</vt:lpstr>
      <vt:lpstr>CSS Specificity</vt:lpstr>
      <vt:lpstr>CSS Syntax</vt:lpstr>
      <vt:lpstr>CSS Rule Set</vt:lpstr>
      <vt:lpstr>CSS Selectors</vt:lpstr>
      <vt:lpstr>Element Selector</vt:lpstr>
      <vt:lpstr>ID Selector</vt:lpstr>
      <vt:lpstr>Class Selector</vt:lpstr>
      <vt:lpstr>Class Selector</vt:lpstr>
      <vt:lpstr>Grouping Selectors</vt:lpstr>
      <vt:lpstr>CSS3 Declarations </vt:lpstr>
      <vt:lpstr>CSS measurement units</vt:lpstr>
      <vt:lpstr>color property and values</vt:lpstr>
      <vt:lpstr>CSS Text Formatting Properties</vt:lpstr>
      <vt:lpstr>CSS Text Formatting Properties(contd.)</vt:lpstr>
      <vt:lpstr>CSS Background Properties</vt:lpstr>
      <vt:lpstr>CSS Comments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Optimizing calculation of Max-min fair rates for multi commodity flows in fat-tree networks</dc:title>
  <dc:creator>Atiq</dc:creator>
  <cp:lastModifiedBy>Md. Mainuddin</cp:lastModifiedBy>
  <cp:revision>178</cp:revision>
  <dcterms:modified xsi:type="dcterms:W3CDTF">2019-09-02T00:49:20Z</dcterms:modified>
</cp:coreProperties>
</file>