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6" r:id="rId4"/>
    <p:sldId id="261" r:id="rId5"/>
    <p:sldId id="259" r:id="rId6"/>
    <p:sldId id="262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74" r:id="rId22"/>
    <p:sldId id="275" r:id="rId23"/>
    <p:sldId id="270" r:id="rId24"/>
    <p:sldId id="271" r:id="rId25"/>
    <p:sldId id="272" r:id="rId26"/>
    <p:sldId id="273" r:id="rId27"/>
    <p:sldId id="268" r:id="rId28"/>
    <p:sldId id="269" r:id="rId29"/>
    <p:sldId id="267" r:id="rId30"/>
    <p:sldId id="265" r:id="rId31"/>
    <p:sldId id="266" r:id="rId32"/>
    <p:sldId id="264" r:id="rId33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0115"/>
    <a:srgbClr val="804352"/>
    <a:srgbClr val="5F112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BFFDB-37AE-4A60-AA83-2DB7E2B4556D}" v="6" dt="2019-08-28T20:54:19.06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6640" autoAdjust="0"/>
  </p:normalViewPr>
  <p:slideViewPr>
    <p:cSldViewPr snapToGrid="0">
      <p:cViewPr varScale="1">
        <p:scale>
          <a:sx n="120" d="100"/>
          <a:sy n="120" d="100"/>
        </p:scale>
        <p:origin x="114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EB0BFFDB-37AE-4A60-AA83-2DB7E2B4556D}"/>
    <pc:docChg chg="undo custSel addSld modSld">
      <pc:chgData name="Md. Mainuddin" userId="531e089c6c99dc92" providerId="LiveId" clId="{EB0BFFDB-37AE-4A60-AA83-2DB7E2B4556D}" dt="2019-08-28T21:55:55.119" v="76" actId="1038"/>
      <pc:docMkLst>
        <pc:docMk/>
      </pc:docMkLst>
      <pc:sldChg chg="modSp">
        <pc:chgData name="Md. Mainuddin" userId="531e089c6c99dc92" providerId="LiveId" clId="{EB0BFFDB-37AE-4A60-AA83-2DB7E2B4556D}" dt="2019-08-28T15:26:38.190" v="10" actId="20577"/>
        <pc:sldMkLst>
          <pc:docMk/>
          <pc:sldMk cId="0" sldId="256"/>
        </pc:sldMkLst>
        <pc:spChg chg="mod">
          <ac:chgData name="Md. Mainuddin" userId="531e089c6c99dc92" providerId="LiveId" clId="{EB0BFFDB-37AE-4A60-AA83-2DB7E2B4556D}" dt="2019-08-28T15:26:38.190" v="10" actId="20577"/>
          <ac:spMkLst>
            <pc:docMk/>
            <pc:sldMk cId="0" sldId="256"/>
            <ac:spMk id="54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15:26:52.464" v="15" actId="27636"/>
        <pc:sldMkLst>
          <pc:docMk/>
          <pc:sldMk cId="1667621389" sldId="257"/>
        </pc:sldMkLst>
        <pc:spChg chg="mod">
          <ac:chgData name="Md. Mainuddin" userId="531e089c6c99dc92" providerId="LiveId" clId="{EB0BFFDB-37AE-4A60-AA83-2DB7E2B4556D}" dt="2019-08-28T15:26:52.464" v="15" actId="27636"/>
          <ac:spMkLst>
            <pc:docMk/>
            <pc:sldMk cId="1667621389" sldId="257"/>
            <ac:spMk id="5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15:35:45.070" v="39" actId="14100"/>
        <pc:sldMkLst>
          <pc:docMk/>
          <pc:sldMk cId="2793566171" sldId="264"/>
        </pc:sldMkLst>
        <pc:spChg chg="mod">
          <ac:chgData name="Md. Mainuddin" userId="531e089c6c99dc92" providerId="LiveId" clId="{EB0BFFDB-37AE-4A60-AA83-2DB7E2B4556D}" dt="2019-08-28T15:35:45.070" v="39" actId="14100"/>
          <ac:spMkLst>
            <pc:docMk/>
            <pc:sldMk cId="2793566171" sldId="264"/>
            <ac:spMk id="3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21:55:55.119" v="76" actId="1038"/>
        <pc:sldMkLst>
          <pc:docMk/>
          <pc:sldMk cId="3853087641" sldId="267"/>
        </pc:sldMkLst>
        <pc:spChg chg="mod">
          <ac:chgData name="Md. Mainuddin" userId="531e089c6c99dc92" providerId="LiveId" clId="{EB0BFFDB-37AE-4A60-AA83-2DB7E2B4556D}" dt="2019-08-28T21:55:55.119" v="76" actId="1038"/>
          <ac:spMkLst>
            <pc:docMk/>
            <pc:sldMk cId="3853087641" sldId="267"/>
            <ac:spMk id="281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15:34:12.909" v="38" actId="14100"/>
        <pc:sldMkLst>
          <pc:docMk/>
          <pc:sldMk cId="1145785209" sldId="269"/>
        </pc:sldMkLst>
        <pc:spChg chg="mod">
          <ac:chgData name="Md. Mainuddin" userId="531e089c6c99dc92" providerId="LiveId" clId="{EB0BFFDB-37AE-4A60-AA83-2DB7E2B4556D}" dt="2019-08-28T15:34:12.909" v="38" actId="14100"/>
          <ac:spMkLst>
            <pc:docMk/>
            <pc:sldMk cId="1145785209" sldId="269"/>
            <ac:spMk id="276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21:06:26.977" v="55" actId="14100"/>
        <pc:sldMkLst>
          <pc:docMk/>
          <pc:sldMk cId="921398157" sldId="274"/>
        </pc:sldMkLst>
        <pc:spChg chg="mod">
          <ac:chgData name="Md. Mainuddin" userId="531e089c6c99dc92" providerId="LiveId" clId="{EB0BFFDB-37AE-4A60-AA83-2DB7E2B4556D}" dt="2019-08-28T21:06:26.977" v="55" actId="14100"/>
          <ac:spMkLst>
            <pc:docMk/>
            <pc:sldMk cId="921398157" sldId="274"/>
            <ac:spMk id="231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21:06:54.984" v="75" actId="20577"/>
        <pc:sldMkLst>
          <pc:docMk/>
          <pc:sldMk cId="123470087" sldId="275"/>
        </pc:sldMkLst>
        <pc:spChg chg="mod">
          <ac:chgData name="Md. Mainuddin" userId="531e089c6c99dc92" providerId="LiveId" clId="{EB0BFFDB-37AE-4A60-AA83-2DB7E2B4556D}" dt="2019-08-28T21:06:54.984" v="75" actId="20577"/>
          <ac:spMkLst>
            <pc:docMk/>
            <pc:sldMk cId="123470087" sldId="275"/>
            <ac:spMk id="237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15:27:57.104" v="17" actId="20577"/>
        <pc:sldMkLst>
          <pc:docMk/>
          <pc:sldMk cId="2299070728" sldId="282"/>
        </pc:sldMkLst>
        <pc:spChg chg="mod">
          <ac:chgData name="Md. Mainuddin" userId="531e089c6c99dc92" providerId="LiveId" clId="{EB0BFFDB-37AE-4A60-AA83-2DB7E2B4556D}" dt="2019-08-28T15:27:57.104" v="17" actId="20577"/>
          <ac:spMkLst>
            <pc:docMk/>
            <pc:sldMk cId="2299070728" sldId="282"/>
            <ac:spMk id="187" creationId="{00000000-0000-0000-0000-000000000000}"/>
          </ac:spMkLst>
        </pc:spChg>
      </pc:sldChg>
      <pc:sldChg chg="addSp delSp modSp">
        <pc:chgData name="Md. Mainuddin" userId="531e089c6c99dc92" providerId="LiveId" clId="{EB0BFFDB-37AE-4A60-AA83-2DB7E2B4556D}" dt="2019-08-28T15:29:27.503" v="33" actId="120"/>
        <pc:sldMkLst>
          <pc:docMk/>
          <pc:sldMk cId="600562931" sldId="283"/>
        </pc:sldMkLst>
        <pc:spChg chg="del mod">
          <ac:chgData name="Md. Mainuddin" userId="531e089c6c99dc92" providerId="LiveId" clId="{EB0BFFDB-37AE-4A60-AA83-2DB7E2B4556D}" dt="2019-08-28T15:28:47.905" v="26" actId="478"/>
          <ac:spMkLst>
            <pc:docMk/>
            <pc:sldMk cId="600562931" sldId="283"/>
            <ac:spMk id="2" creationId="{00000000-0000-0000-0000-000000000000}"/>
          </ac:spMkLst>
        </pc:spChg>
        <pc:spChg chg="add del mod">
          <ac:chgData name="Md. Mainuddin" userId="531e089c6c99dc92" providerId="LiveId" clId="{EB0BFFDB-37AE-4A60-AA83-2DB7E2B4556D}" dt="2019-08-28T15:29:27.503" v="33" actId="120"/>
          <ac:spMkLst>
            <pc:docMk/>
            <pc:sldMk cId="600562931" sldId="283"/>
            <ac:spMk id="5" creationId="{00000000-0000-0000-0000-000000000000}"/>
          </ac:spMkLst>
        </pc:spChg>
        <pc:spChg chg="mod">
          <ac:chgData name="Md. Mainuddin" userId="531e089c6c99dc92" providerId="LiveId" clId="{EB0BFFDB-37AE-4A60-AA83-2DB7E2B4556D}" dt="2019-08-28T15:29:04.028" v="29" actId="14100"/>
          <ac:spMkLst>
            <pc:docMk/>
            <pc:sldMk cId="600562931" sldId="283"/>
            <ac:spMk id="193" creationId="{00000000-0000-0000-0000-000000000000}"/>
          </ac:spMkLst>
        </pc:spChg>
      </pc:sldChg>
      <pc:sldChg chg="addSp delSp">
        <pc:chgData name="Md. Mainuddin" userId="531e089c6c99dc92" providerId="LiveId" clId="{EB0BFFDB-37AE-4A60-AA83-2DB7E2B4556D}" dt="2019-08-28T15:29:19.874" v="32" actId="478"/>
        <pc:sldMkLst>
          <pc:docMk/>
          <pc:sldMk cId="3082149362" sldId="285"/>
        </pc:sldMkLst>
        <pc:spChg chg="del">
          <ac:chgData name="Md. Mainuddin" userId="531e089c6c99dc92" providerId="LiveId" clId="{EB0BFFDB-37AE-4A60-AA83-2DB7E2B4556D}" dt="2019-08-28T15:29:19.874" v="32" actId="478"/>
          <ac:spMkLst>
            <pc:docMk/>
            <pc:sldMk cId="3082149362" sldId="285"/>
            <ac:spMk id="2" creationId="{00000000-0000-0000-0000-000000000000}"/>
          </ac:spMkLst>
        </pc:spChg>
        <pc:spChg chg="add del">
          <ac:chgData name="Md. Mainuddin" userId="531e089c6c99dc92" providerId="LiveId" clId="{EB0BFFDB-37AE-4A60-AA83-2DB7E2B4556D}" dt="2019-08-28T15:29:17.847" v="31" actId="478"/>
          <ac:spMkLst>
            <pc:docMk/>
            <pc:sldMk cId="3082149362" sldId="285"/>
            <ac:spMk id="5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15:31:16.592" v="36"/>
        <pc:sldMkLst>
          <pc:docMk/>
          <pc:sldMk cId="449705062" sldId="287"/>
        </pc:sldMkLst>
        <pc:spChg chg="mod">
          <ac:chgData name="Md. Mainuddin" userId="531e089c6c99dc92" providerId="LiveId" clId="{EB0BFFDB-37AE-4A60-AA83-2DB7E2B4556D}" dt="2019-08-28T15:31:16.592" v="36"/>
          <ac:spMkLst>
            <pc:docMk/>
            <pc:sldMk cId="449705062" sldId="287"/>
            <ac:spMk id="217" creationId="{00000000-0000-0000-0000-000000000000}"/>
          </ac:spMkLst>
        </pc:spChg>
      </pc:sldChg>
      <pc:sldChg chg="modSp">
        <pc:chgData name="Md. Mainuddin" userId="531e089c6c99dc92" providerId="LiveId" clId="{EB0BFFDB-37AE-4A60-AA83-2DB7E2B4556D}" dt="2019-08-28T20:54:38.176" v="54" actId="5793"/>
        <pc:sldMkLst>
          <pc:docMk/>
          <pc:sldMk cId="1807713410" sldId="288"/>
        </pc:sldMkLst>
        <pc:spChg chg="mod">
          <ac:chgData name="Md. Mainuddin" userId="531e089c6c99dc92" providerId="LiveId" clId="{EB0BFFDB-37AE-4A60-AA83-2DB7E2B4556D}" dt="2019-08-28T20:54:38.176" v="54" actId="5793"/>
          <ac:spMkLst>
            <pc:docMk/>
            <pc:sldMk cId="1807713410" sldId="288"/>
            <ac:spMk id="225" creationId="{00000000-0000-0000-0000-000000000000}"/>
          </ac:spMkLst>
        </pc:spChg>
      </pc:sldChg>
      <pc:sldChg chg="modSp add">
        <pc:chgData name="Md. Mainuddin" userId="531e089c6c99dc92" providerId="LiveId" clId="{EB0BFFDB-37AE-4A60-AA83-2DB7E2B4556D}" dt="2019-08-28T20:53:34.366" v="50" actId="20577"/>
        <pc:sldMkLst>
          <pc:docMk/>
          <pc:sldMk cId="2482597433" sldId="289"/>
        </pc:sldMkLst>
        <pc:spChg chg="mod">
          <ac:chgData name="Md. Mainuddin" userId="531e089c6c99dc92" providerId="LiveId" clId="{EB0BFFDB-37AE-4A60-AA83-2DB7E2B4556D}" dt="2019-08-28T20:53:34.366" v="50" actId="20577"/>
          <ac:spMkLst>
            <pc:docMk/>
            <pc:sldMk cId="2482597433" sldId="289"/>
            <ac:spMk id="225" creationId="{00000000-0000-0000-0000-000000000000}"/>
          </ac:spMkLst>
        </pc:spChg>
      </pc:sldChg>
      <pc:sldChg chg="modSp add">
        <pc:chgData name="Md. Mainuddin" userId="531e089c6c99dc92" providerId="LiveId" clId="{EB0BFFDB-37AE-4A60-AA83-2DB7E2B4556D}" dt="2019-08-28T20:54:19.063" v="52"/>
        <pc:sldMkLst>
          <pc:docMk/>
          <pc:sldMk cId="1136599824" sldId="290"/>
        </pc:sldMkLst>
        <pc:spChg chg="mod">
          <ac:chgData name="Md. Mainuddin" userId="531e089c6c99dc92" providerId="LiveId" clId="{EB0BFFDB-37AE-4A60-AA83-2DB7E2B4556D}" dt="2019-08-28T20:54:19.063" v="52"/>
          <ac:spMkLst>
            <pc:docMk/>
            <pc:sldMk cId="1136599824" sldId="290"/>
            <ac:spMk id="225" creationId="{00000000-0000-0000-0000-000000000000}"/>
          </ac:spMkLst>
        </pc:spChg>
      </pc:sldChg>
    </pc:docChg>
  </pc:docChgLst>
  <pc:docChgLst>
    <pc:chgData name="Md. Mainuddin" userId="531e089c6c99dc92" providerId="LiveId" clId="{2F0AF3A3-3111-4B33-BE87-40C1C21A7C53}"/>
    <pc:docChg chg="modSld">
      <pc:chgData name="Md. Mainuddin" userId="531e089c6c99dc92" providerId="LiveId" clId="{2F0AF3A3-3111-4B33-BE87-40C1C21A7C53}" dt="2019-08-28T15:25:35.424" v="1" actId="14100"/>
      <pc:docMkLst>
        <pc:docMk/>
      </pc:docMkLst>
      <pc:sldChg chg="modSp">
        <pc:chgData name="Md. Mainuddin" userId="531e089c6c99dc92" providerId="LiveId" clId="{2F0AF3A3-3111-4B33-BE87-40C1C21A7C53}" dt="2019-08-28T15:25:35.424" v="1" actId="14100"/>
        <pc:sldMkLst>
          <pc:docMk/>
          <pc:sldMk cId="1522693006" sldId="281"/>
        </pc:sldMkLst>
        <pc:spChg chg="mod">
          <ac:chgData name="Md. Mainuddin" userId="531e089c6c99dc92" providerId="LiveId" clId="{2F0AF3A3-3111-4B33-BE87-40C1C21A7C53}" dt="2019-08-28T15:25:35.424" v="1" actId="14100"/>
          <ac:spMkLst>
            <pc:docMk/>
            <pc:sldMk cId="1522693006" sldId="281"/>
            <ac:spMk id="18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460771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587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613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27540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45351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57131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90651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2" name="Shape 2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951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62093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11157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80026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75239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revised, extended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756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73413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549131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658263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374978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095266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101290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91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91458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8260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64960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9859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3018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13777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21370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06108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3" y="6404290"/>
            <a:ext cx="2743201" cy="269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737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3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0" y="4589462"/>
            <a:ext cx="10515600" cy="22685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87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1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04292"/>
            <a:ext cx="27432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723900" indent="-2667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234439" indent="-320039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727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844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6416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988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5560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4013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html5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4038600" y="6404292"/>
            <a:ext cx="41148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2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540115"/>
                </a:solidFill>
              </a:rPr>
              <a:t>Department of Computer Science, Florida State University</a:t>
            </a:r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1171074" y="449178"/>
            <a:ext cx="9496926" cy="1072147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b="1" dirty="0">
                <a:solidFill>
                  <a:srgbClr val="540115"/>
                </a:solidFill>
              </a:rPr>
              <a:t>CGS 3066: Web Programming and Design</a:t>
            </a:r>
            <a:br>
              <a:rPr lang="en-US" sz="4400" b="1" dirty="0">
                <a:solidFill>
                  <a:srgbClr val="540115"/>
                </a:solidFill>
              </a:rPr>
            </a:br>
            <a:r>
              <a:rPr lang="en-US" sz="4000" b="1" dirty="0">
                <a:solidFill>
                  <a:srgbClr val="5F1124"/>
                </a:solidFill>
              </a:rPr>
              <a:t>Fall 2019</a:t>
            </a:r>
            <a:endParaRPr sz="8000" b="1" dirty="0">
              <a:solidFill>
                <a:srgbClr val="5F1124"/>
              </a:solidFill>
            </a:endParaRP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8577943" y="6221728"/>
            <a:ext cx="274320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540115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1</a:t>
            </a:fld>
            <a:endParaRPr sz="1200">
              <a:solidFill>
                <a:srgbClr val="540115"/>
              </a:solidFill>
            </a:endParaRPr>
          </a:p>
        </p:txBody>
      </p:sp>
      <p:pic>
        <p:nvPicPr>
          <p:cNvPr id="5" name="Shape 9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608094" y="2548019"/>
            <a:ext cx="2975811" cy="2450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658009" y="30480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HTML Element(contd.)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58009" y="1641438"/>
            <a:ext cx="8381999" cy="5105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</a:rPr>
              <a:t>It is possible to nest elements inside other elements</a:t>
            </a:r>
          </a:p>
          <a:p>
            <a:pPr lvl="1"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</a:rPr>
              <a:t>No Overlapping of tags!</a:t>
            </a:r>
          </a:p>
          <a:p>
            <a:pPr indent="-342900">
              <a:spcBef>
                <a:spcPts val="0"/>
              </a:spcBef>
            </a:pPr>
            <a:endParaRPr lang="en-US" dirty="0"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</a:rPr>
              <a:t>It is possible to have empty element (no content/character data).</a:t>
            </a:r>
          </a:p>
          <a:p>
            <a:pPr indent="-342900">
              <a:spcBef>
                <a:spcPts val="560"/>
              </a:spcBef>
            </a:pPr>
            <a:endParaRPr lang="en-US" dirty="0"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</a:rPr>
              <a:t>HTML tags are not case sensitive. 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&lt;A&gt; and &lt;a&gt; are the same.</a:t>
            </a:r>
          </a:p>
          <a:p>
            <a:pPr marL="800100" lvl="3" indent="-342900"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800100" lvl="3" indent="-215900">
              <a:buNone/>
            </a:pPr>
            <a:endParaRPr sz="2000" dirty="0">
              <a:solidFill>
                <a:schemeClr val="dk1"/>
              </a:solidFill>
            </a:endParaRPr>
          </a:p>
          <a:p>
            <a:pPr indent="-165100">
              <a:spcBef>
                <a:spcPts val="560"/>
              </a:spcBef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07359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580913" y="274637"/>
            <a:ext cx="9629887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Attributes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765587" y="1417637"/>
            <a:ext cx="9332570" cy="44583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sz="3000" dirty="0">
                <a:solidFill>
                  <a:schemeClr val="dk1"/>
                </a:solidFill>
              </a:rPr>
              <a:t>Attributes provide information about HTML elements.</a:t>
            </a:r>
          </a:p>
          <a:p>
            <a:pPr indent="-342900">
              <a:spcBef>
                <a:spcPts val="600"/>
              </a:spcBef>
            </a:pPr>
            <a:r>
              <a:rPr lang="en-US" sz="3000" dirty="0">
                <a:solidFill>
                  <a:schemeClr val="dk1"/>
                </a:solidFill>
              </a:rPr>
              <a:t>An element can have one or more attributes.</a:t>
            </a:r>
          </a:p>
          <a:p>
            <a:pPr lvl="1" indent="-285750">
              <a:spcBef>
                <a:spcPts val="600"/>
              </a:spcBef>
            </a:pPr>
            <a:r>
              <a:rPr lang="en-US" sz="3000" dirty="0">
                <a:solidFill>
                  <a:schemeClr val="dk1"/>
                </a:solidFill>
              </a:rPr>
              <a:t>id</a:t>
            </a:r>
          </a:p>
          <a:p>
            <a:pPr lvl="1" indent="-285750">
              <a:spcBef>
                <a:spcPts val="600"/>
              </a:spcBef>
            </a:pPr>
            <a:r>
              <a:rPr lang="en-US" sz="3000" dirty="0">
                <a:solidFill>
                  <a:schemeClr val="dk1"/>
                </a:solidFill>
              </a:rPr>
              <a:t>class</a:t>
            </a:r>
          </a:p>
          <a:p>
            <a:pPr lvl="1" indent="-285750">
              <a:spcBef>
                <a:spcPts val="600"/>
              </a:spcBef>
            </a:pPr>
            <a:r>
              <a:rPr lang="en-US" sz="3000" dirty="0">
                <a:solidFill>
                  <a:schemeClr val="dk1"/>
                </a:solidFill>
              </a:rPr>
              <a:t>style</a:t>
            </a:r>
          </a:p>
          <a:p>
            <a:pPr lvl="1" indent="-285750">
              <a:spcBef>
                <a:spcPts val="600"/>
              </a:spcBef>
            </a:pPr>
            <a:r>
              <a:rPr lang="en-US" sz="3000" dirty="0" err="1">
                <a:solidFill>
                  <a:schemeClr val="dk1"/>
                </a:solidFill>
              </a:rPr>
              <a:t>href</a:t>
            </a:r>
            <a:endParaRPr lang="en-US" sz="3000" dirty="0">
              <a:solidFill>
                <a:schemeClr val="dk1"/>
              </a:solidFill>
            </a:endParaRPr>
          </a:p>
          <a:p>
            <a:pPr indent="-342900">
              <a:spcBef>
                <a:spcPts val="600"/>
              </a:spcBef>
            </a:pPr>
            <a:r>
              <a:rPr lang="en-US" sz="3000" dirty="0">
                <a:solidFill>
                  <a:schemeClr val="dk1"/>
                </a:solidFill>
              </a:rPr>
              <a:t>Attributes come in name/value pairs. </a:t>
            </a:r>
          </a:p>
          <a:p>
            <a:pPr lvl="1" indent="-285750">
              <a:spcBef>
                <a:spcPts val="520"/>
              </a:spcBef>
            </a:pPr>
            <a:r>
              <a:rPr lang="en-US" sz="2600" dirty="0">
                <a:solidFill>
                  <a:schemeClr val="dk1"/>
                </a:solidFill>
              </a:rPr>
              <a:t>&lt;a </a:t>
            </a:r>
            <a:r>
              <a:rPr lang="en-US" sz="2600" dirty="0" err="1">
                <a:solidFill>
                  <a:schemeClr val="dk1"/>
                </a:solidFill>
              </a:rPr>
              <a:t>href</a:t>
            </a:r>
            <a:r>
              <a:rPr lang="en-US" sz="2600" dirty="0">
                <a:solidFill>
                  <a:schemeClr val="dk1"/>
                </a:solidFill>
              </a:rPr>
              <a:t>=“www.google.com”&gt;Go to Google’s website&lt;/a&gt;</a:t>
            </a:r>
          </a:p>
          <a:p>
            <a:pPr lvl="1"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2693006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13187" y="2017957"/>
            <a:ext cx="9902414" cy="35320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  <a:buSzPct val="107142"/>
            </a:pPr>
            <a:r>
              <a:rPr lang="en-US" dirty="0">
                <a:solidFill>
                  <a:schemeClr val="dk1"/>
                </a:solidFill>
              </a:rPr>
              <a:t>Some attributes can be used on any HTML element</a:t>
            </a:r>
            <a:r>
              <a:rPr lang="en-US" sz="3000" dirty="0">
                <a:solidFill>
                  <a:schemeClr val="dk1"/>
                </a:solidFill>
              </a:rPr>
              <a:t>: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class: specifies one or more class names for an element (refers to a class in a style sheet).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id: specifies a unique id for an element.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style: specifies an inline CSS style for an element.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title: specifies extra information about an element.</a:t>
            </a: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80"/>
          <p:cNvSpPr txBox="1">
            <a:spLocks/>
          </p:cNvSpPr>
          <p:nvPr/>
        </p:nvSpPr>
        <p:spPr>
          <a:xfrm>
            <a:off x="580913" y="274637"/>
            <a:ext cx="9629887" cy="1143000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5" tIns="45700" rIns="91425" bIns="45700" anchor="ctr" anchorCtr="0">
            <a:noAutofit/>
          </a:bodyPr>
          <a:lstStyle>
            <a:lvl1pPr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Attributes(Contd.)</a:t>
            </a:r>
          </a:p>
        </p:txBody>
      </p:sp>
    </p:spTree>
    <p:extLst>
      <p:ext uri="{BB962C8B-B14F-4D97-AF65-F5344CB8AC3E}">
        <p14:creationId xmlns:p14="http://schemas.microsoft.com/office/powerpoint/2010/main" val="2299070728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1981201" y="1524002"/>
            <a:ext cx="8534399" cy="4288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</a:rPr>
              <a:t>Heading are used to show the document structure.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&lt;h1&gt;, &lt;h2&gt;, &lt;h3&gt;, &lt;h4&gt;, &lt;h5&gt;, &lt;h6&gt;</a:t>
            </a:r>
          </a:p>
          <a:p>
            <a:pPr indent="-165100">
              <a:spcBef>
                <a:spcPts val="56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</a:rPr>
              <a:t>&lt;h1&gt; defines the most important heading and &lt;h6&gt; defines the least important heading.</a:t>
            </a:r>
          </a:p>
          <a:p>
            <a:pPr indent="-165100">
              <a:spcBef>
                <a:spcPts val="56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indent="-342900">
              <a:buSzPct val="114285"/>
            </a:pPr>
            <a:r>
              <a:rPr lang="en-US" dirty="0">
                <a:solidFill>
                  <a:schemeClr val="dk1"/>
                </a:solidFill>
              </a:rPr>
              <a:t>Browsers automatically add some empty space before and after each heading</a:t>
            </a:r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180"/>
          <p:cNvSpPr txBox="1">
            <a:spLocks/>
          </p:cNvSpPr>
          <p:nvPr/>
        </p:nvSpPr>
        <p:spPr>
          <a:xfrm>
            <a:off x="636572" y="381001"/>
            <a:ext cx="9629887" cy="1143000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5" tIns="45700" rIns="91425" bIns="45700" anchor="ctr" anchorCtr="0">
            <a:noAutofit/>
          </a:bodyPr>
          <a:lstStyle>
            <a:lvl1pPr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Headings</a:t>
            </a:r>
          </a:p>
        </p:txBody>
      </p:sp>
    </p:spTree>
    <p:extLst>
      <p:ext uri="{BB962C8B-B14F-4D97-AF65-F5344CB8AC3E}">
        <p14:creationId xmlns:p14="http://schemas.microsoft.com/office/powerpoint/2010/main" val="600562931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1981201" y="1676401"/>
            <a:ext cx="8534399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>
                <a:solidFill>
                  <a:schemeClr val="dk1"/>
                </a:solidFill>
              </a:rPr>
              <a:t>Comments can be added into the HTML code to make it readable and understandable.</a:t>
            </a:r>
          </a:p>
          <a:p>
            <a:pPr indent="-165100">
              <a:spcBef>
                <a:spcPts val="56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>
                <a:solidFill>
                  <a:schemeClr val="dk1"/>
                </a:solidFill>
              </a:rPr>
              <a:t>Browsers will not display any comments.</a:t>
            </a:r>
          </a:p>
          <a:p>
            <a:pPr indent="-165100">
              <a:spcBef>
                <a:spcPts val="56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>
                <a:solidFill>
                  <a:schemeClr val="dk1"/>
                </a:solidFill>
              </a:rPr>
              <a:t>Syntax: &lt;!--   --&gt;</a:t>
            </a:r>
          </a:p>
          <a:p>
            <a:pPr lvl="1" indent="-285750"/>
            <a:r>
              <a:rPr lang="en-US">
                <a:solidFill>
                  <a:schemeClr val="dk1"/>
                </a:solidFill>
              </a:rPr>
              <a:t>E.g., &lt;!-- This is my comment --&gt; </a:t>
            </a:r>
          </a:p>
          <a:p>
            <a:pPr lvl="1"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80"/>
          <p:cNvSpPr txBox="1">
            <a:spLocks/>
          </p:cNvSpPr>
          <p:nvPr/>
        </p:nvSpPr>
        <p:spPr>
          <a:xfrm>
            <a:off x="580913" y="274637"/>
            <a:ext cx="9629887" cy="1143000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5" tIns="45700" rIns="91425" bIns="45700" anchor="ctr" anchorCtr="0">
            <a:noAutofit/>
          </a:bodyPr>
          <a:lstStyle>
            <a:lvl1pPr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Comment</a:t>
            </a:r>
          </a:p>
        </p:txBody>
      </p:sp>
    </p:spTree>
    <p:extLst>
      <p:ext uri="{BB962C8B-B14F-4D97-AF65-F5344CB8AC3E}">
        <p14:creationId xmlns:p14="http://schemas.microsoft.com/office/powerpoint/2010/main" val="3338671825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1981201" y="1524001"/>
            <a:ext cx="8534399" cy="502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>
                <a:solidFill>
                  <a:schemeClr val="dk1"/>
                </a:solidFill>
              </a:rPr>
              <a:t>Paragraphs are defined with the &lt;p&gt; tag.</a:t>
            </a:r>
          </a:p>
          <a:p>
            <a:pPr indent="-165100">
              <a:spcBef>
                <a:spcPts val="56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>
                <a:solidFill>
                  <a:schemeClr val="dk1"/>
                </a:solidFill>
              </a:rPr>
              <a:t>&lt;p&gt; can have many attributes.</a:t>
            </a:r>
          </a:p>
          <a:p>
            <a:pPr lvl="1" indent="-285750"/>
            <a:r>
              <a:rPr lang="en-US">
                <a:solidFill>
                  <a:schemeClr val="dk1"/>
                </a:solidFill>
              </a:rPr>
              <a:t>&lt;p style=“ ”&gt;</a:t>
            </a:r>
          </a:p>
          <a:p>
            <a:pPr lvl="1">
              <a:buNone/>
            </a:pPr>
            <a:endParaRPr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>
                <a:solidFill>
                  <a:schemeClr val="dk1"/>
                </a:solidFill>
              </a:rPr>
              <a:t>Line Break: &lt;br&gt;</a:t>
            </a:r>
          </a:p>
          <a:p>
            <a:pPr lvl="1" indent="-285750"/>
            <a:r>
              <a:rPr lang="en-US">
                <a:solidFill>
                  <a:schemeClr val="dk1"/>
                </a:solidFill>
              </a:rPr>
              <a:t>Use &lt;br&gt; if you want a new line without starting a new paragraph.</a:t>
            </a:r>
          </a:p>
        </p:txBody>
      </p:sp>
      <p:sp>
        <p:nvSpPr>
          <p:cNvPr id="5" name="Shape 180"/>
          <p:cNvSpPr txBox="1">
            <a:spLocks/>
          </p:cNvSpPr>
          <p:nvPr/>
        </p:nvSpPr>
        <p:spPr>
          <a:xfrm>
            <a:off x="580913" y="274637"/>
            <a:ext cx="9629887" cy="1143000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5" tIns="45700" rIns="91425" bIns="45700" anchor="ctr" anchorCtr="0">
            <a:noAutofit/>
          </a:bodyPr>
          <a:lstStyle>
            <a:lvl1pPr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Paragraph</a:t>
            </a:r>
          </a:p>
        </p:txBody>
      </p:sp>
    </p:spTree>
    <p:extLst>
      <p:ext uri="{BB962C8B-B14F-4D97-AF65-F5344CB8AC3E}">
        <p14:creationId xmlns:p14="http://schemas.microsoft.com/office/powerpoint/2010/main" val="3082149362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1981201" y="1447801"/>
            <a:ext cx="8534399" cy="5105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>
                <a:solidFill>
                  <a:schemeClr val="dk1"/>
                </a:solidFill>
              </a:rPr>
              <a:t>You cannot change the output by adding extra spaces or lines in HTML code. The browser will ignore whitespace.</a:t>
            </a:r>
          </a:p>
          <a:p>
            <a:pPr indent="-165100">
              <a:spcBef>
                <a:spcPts val="56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>
                <a:solidFill>
                  <a:schemeClr val="dk1"/>
                </a:solidFill>
              </a:rPr>
              <a:t>New horizontal line: &lt;hr&gt;</a:t>
            </a:r>
          </a:p>
          <a:p>
            <a:pPr indent="-342900">
              <a:spcBef>
                <a:spcPts val="560"/>
              </a:spcBef>
            </a:pPr>
            <a:r>
              <a:rPr lang="en-US">
                <a:solidFill>
                  <a:schemeClr val="dk1"/>
                </a:solidFill>
              </a:rPr>
              <a:t>New Line tag: &lt;br&gt;</a:t>
            </a:r>
          </a:p>
          <a:p>
            <a:pPr indent="-342900">
              <a:spcBef>
                <a:spcPts val="560"/>
              </a:spcBef>
            </a:pPr>
            <a:r>
              <a:rPr lang="en-US">
                <a:solidFill>
                  <a:schemeClr val="dk1"/>
                </a:solidFill>
              </a:rPr>
              <a:t>Whitespace: &amp;nbsp</a:t>
            </a:r>
          </a:p>
          <a:p>
            <a:pPr marL="0" indent="0">
              <a:spcBef>
                <a:spcPts val="56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marL="457200" indent="-406400">
              <a:spcBef>
                <a:spcPts val="560"/>
              </a:spcBef>
              <a:buFont typeface="Calibri"/>
              <a:buChar char="•"/>
            </a:pPr>
            <a:r>
              <a:rPr lang="en-US">
                <a:solidFill>
                  <a:schemeClr val="dk1"/>
                </a:solidFill>
              </a:rPr>
              <a:t>There are a variety of ways to introduce tab spacing, most of them using CSS.</a:t>
            </a:r>
          </a:p>
          <a:p>
            <a:pPr indent="-342900">
              <a:buNone/>
            </a:pP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180"/>
          <p:cNvSpPr txBox="1">
            <a:spLocks/>
          </p:cNvSpPr>
          <p:nvPr/>
        </p:nvSpPr>
        <p:spPr>
          <a:xfrm>
            <a:off x="580913" y="274637"/>
            <a:ext cx="9629887" cy="1143000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5" tIns="45700" rIns="91425" bIns="45700" anchor="ctr" anchorCtr="0">
            <a:noAutofit/>
          </a:bodyPr>
          <a:lstStyle>
            <a:lvl1pPr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Formatting</a:t>
            </a:r>
          </a:p>
        </p:txBody>
      </p:sp>
    </p:spTree>
    <p:extLst>
      <p:ext uri="{BB962C8B-B14F-4D97-AF65-F5344CB8AC3E}">
        <p14:creationId xmlns:p14="http://schemas.microsoft.com/office/powerpoint/2010/main" val="2959100057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580913" y="1623944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dk1"/>
                </a:solidFill>
              </a:rPr>
              <a:t>Certain text usually has a conventional formatting, HTML has a few special formatting tags, useful to embed computer code.</a:t>
            </a:r>
          </a:p>
          <a:p>
            <a:pPr marL="457200" indent="-317500">
              <a:spcBef>
                <a:spcPts val="0"/>
              </a:spcBef>
              <a:buSzPct val="50000"/>
            </a:pPr>
            <a:r>
              <a:rPr lang="en-US" dirty="0">
                <a:solidFill>
                  <a:schemeClr val="dk1"/>
                </a:solidFill>
              </a:rPr>
              <a:t>&lt;pre&gt; - for preformatted text. Forces the browser to </a:t>
            </a:r>
          </a:p>
          <a:p>
            <a:pPr marL="457200" indent="457200">
              <a:spcBef>
                <a:spcPts val="0"/>
              </a:spcBef>
              <a:buNone/>
            </a:pPr>
            <a:r>
              <a:rPr lang="en-US" dirty="0">
                <a:solidFill>
                  <a:schemeClr val="dk1"/>
                </a:solidFill>
              </a:rPr>
              <a:t>render white space as-is.</a:t>
            </a:r>
          </a:p>
          <a:p>
            <a:pPr marL="457200" indent="457200">
              <a:spcBef>
                <a:spcPts val="0"/>
              </a:spcBef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457200" indent="-317500">
              <a:spcBef>
                <a:spcPts val="0"/>
              </a:spcBef>
              <a:buSzPct val="50000"/>
            </a:pPr>
            <a:r>
              <a:rPr lang="en-US" dirty="0">
                <a:solidFill>
                  <a:schemeClr val="dk1"/>
                </a:solidFill>
              </a:rPr>
              <a:t>&lt;code&gt; - for specifying computer code. Monotype </a:t>
            </a:r>
          </a:p>
          <a:p>
            <a:pPr marL="457200" indent="457200">
              <a:spcBef>
                <a:spcPts val="0"/>
              </a:spcBef>
              <a:buNone/>
            </a:pPr>
            <a:r>
              <a:rPr lang="en-US" dirty="0">
                <a:solidFill>
                  <a:schemeClr val="dk1"/>
                </a:solidFill>
              </a:rPr>
              <a:t>font. Ignores whitespace.</a:t>
            </a:r>
          </a:p>
          <a:p>
            <a:pPr marL="457200" indent="457200">
              <a:spcBef>
                <a:spcPts val="0"/>
              </a:spcBef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457200" indent="-317500">
              <a:spcBef>
                <a:spcPts val="0"/>
              </a:spcBef>
              <a:buSzPct val="50000"/>
            </a:pPr>
            <a:r>
              <a:rPr lang="en-US" dirty="0">
                <a:solidFill>
                  <a:schemeClr val="dk1"/>
                </a:solidFill>
              </a:rPr>
              <a:t>&lt;</a:t>
            </a:r>
            <a:r>
              <a:rPr lang="en-US" dirty="0" err="1">
                <a:solidFill>
                  <a:schemeClr val="dk1"/>
                </a:solidFill>
              </a:rPr>
              <a:t>kbd</a:t>
            </a:r>
            <a:r>
              <a:rPr lang="en-US" dirty="0">
                <a:solidFill>
                  <a:schemeClr val="dk1"/>
                </a:solidFill>
              </a:rPr>
              <a:t>&gt; - for specifying keyboard input. </a:t>
            </a:r>
          </a:p>
          <a:p>
            <a:pPr marL="457200" indent="-317500">
              <a:spcBef>
                <a:spcPts val="0"/>
              </a:spcBef>
              <a:buSzPct val="50000"/>
            </a:pPr>
            <a:endParaRPr lang="en-US" dirty="0">
              <a:solidFill>
                <a:schemeClr val="dk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18" name="Shape 218"/>
          <p:cNvSpPr txBox="1">
            <a:spLocks noGrp="1"/>
          </p:cNvSpPr>
          <p:nvPr>
            <p:ph type="sldNum" idx="12"/>
          </p:nvPr>
        </p:nvSpPr>
        <p:spPr>
          <a:xfrm>
            <a:off x="8077201" y="6356351"/>
            <a:ext cx="2133599" cy="365099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</a:pPr>
              <a:t>17</a:t>
            </a:fld>
            <a:endParaRPr lang="en-US"/>
          </a:p>
        </p:txBody>
      </p:sp>
      <p:sp>
        <p:nvSpPr>
          <p:cNvPr id="6" name="Shape 180"/>
          <p:cNvSpPr txBox="1">
            <a:spLocks/>
          </p:cNvSpPr>
          <p:nvPr/>
        </p:nvSpPr>
        <p:spPr>
          <a:xfrm>
            <a:off x="580913" y="274637"/>
            <a:ext cx="9629887" cy="1143000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5" tIns="45700" rIns="91425" bIns="45700" anchor="ctr" anchorCtr="0">
            <a:noAutofit/>
          </a:bodyPr>
          <a:lstStyle>
            <a:lvl1pPr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  <a:lvl2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2pPr>
            <a:lvl3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3pPr>
            <a:lvl4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4pPr>
            <a:lvl5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5pPr>
            <a:lvl6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6pPr>
            <a:lvl7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7pPr>
            <a:lvl8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8pPr>
            <a:lvl9pPr rtl="0">
              <a:lnSpc>
                <a:spcPct val="90000"/>
              </a:lnSpc>
              <a:spcBef>
                <a:spcPts val="0"/>
              </a:spcBef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Special formatting tags</a:t>
            </a:r>
          </a:p>
        </p:txBody>
      </p:sp>
    </p:spTree>
    <p:extLst>
      <p:ext uri="{BB962C8B-B14F-4D97-AF65-F5344CB8AC3E}">
        <p14:creationId xmlns:p14="http://schemas.microsoft.com/office/powerpoint/2010/main" val="449705062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Formatting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1981201" y="1524002"/>
            <a:ext cx="8534399" cy="41850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</a:rPr>
              <a:t>Use tags for formatting output.</a:t>
            </a:r>
          </a:p>
          <a:p>
            <a:pPr indent="-342900">
              <a:spcBef>
                <a:spcPts val="56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</a:rPr>
              <a:t>A list of formatting tags: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&lt;b&gt;:  defines bold text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</a:t>
            </a:r>
            <a:r>
              <a:rPr lang="en-US" sz="2400" dirty="0" err="1">
                <a:solidFill>
                  <a:schemeClr val="dk1"/>
                </a:solidFill>
              </a:rPr>
              <a:t>i</a:t>
            </a:r>
            <a:r>
              <a:rPr lang="en-US" sz="2400" dirty="0">
                <a:solidFill>
                  <a:schemeClr val="dk1"/>
                </a:solidFill>
              </a:rPr>
              <a:t>&gt;:  defines italic text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&lt;sub&gt;:  defines subscripted text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&lt;sup&gt;: defines superscripted text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&lt;mark&gt;: defines marked/highlighted text</a:t>
            </a:r>
          </a:p>
          <a:p>
            <a:pPr marL="457200" lvl="1" indent="0">
              <a:spcBef>
                <a:spcPts val="480"/>
              </a:spcBef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7713410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Formatting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906449" y="1097280"/>
            <a:ext cx="9609151" cy="46117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&lt;p&gt;</a:t>
            </a:r>
            <a:b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</a:b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Here is a paragraph with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</a:t>
            </a:r>
            <a:r>
              <a:rPr lang="en-US" sz="1600" dirty="0" err="1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em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emphasized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</a:t>
            </a:r>
            <a:r>
              <a:rPr lang="en-US" sz="1600" dirty="0" err="1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em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 and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&lt;strong&gt;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important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&lt;/strong&gt;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text.</a:t>
            </a:r>
            <a:b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</a:b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&lt;/p&gt;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&lt;p&gt;</a:t>
            </a:r>
            <a:b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</a:b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Here is another paragraph with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</a:t>
            </a:r>
            <a:r>
              <a:rPr lang="en-US" sz="1600" dirty="0" err="1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i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Italic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</a:t>
            </a:r>
            <a:r>
              <a:rPr lang="en-US" sz="1600" dirty="0" err="1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i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 and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&lt;b&gt;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Bold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&lt;/b&gt;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text.</a:t>
            </a:r>
            <a:b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</a:b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&lt;/p&gt;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Here is a paragraph with </a:t>
            </a:r>
            <a:r>
              <a:rPr lang="en-US" sz="3600" i="1" dirty="0">
                <a:solidFill>
                  <a:srgbClr val="53555C"/>
                </a:solidFill>
                <a:highlight>
                  <a:srgbClr val="FFFFFF"/>
                </a:highlight>
              </a:rPr>
              <a:t>Emphasized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 text and </a:t>
            </a:r>
            <a:r>
              <a:rPr lang="en-US" sz="3600" b="1" dirty="0">
                <a:solidFill>
                  <a:srgbClr val="53555C"/>
                </a:solidFill>
                <a:highlight>
                  <a:srgbClr val="FFFFFF"/>
                </a:highlight>
              </a:rPr>
              <a:t>Important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Here is another paragraph with </a:t>
            </a:r>
            <a:r>
              <a:rPr lang="en-US" sz="3600" i="1" dirty="0">
                <a:solidFill>
                  <a:srgbClr val="53555C"/>
                </a:solidFill>
                <a:highlight>
                  <a:srgbClr val="FFFFFF"/>
                </a:highlight>
              </a:rPr>
              <a:t>Italic 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 and </a:t>
            </a:r>
            <a:r>
              <a:rPr lang="en-US" sz="3600" b="1" dirty="0">
                <a:solidFill>
                  <a:srgbClr val="53555C"/>
                </a:solidFill>
                <a:highlight>
                  <a:srgbClr val="FFFFFF"/>
                </a:highlight>
              </a:rPr>
              <a:t>Bold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text.</a:t>
            </a:r>
          </a:p>
        </p:txBody>
      </p:sp>
    </p:spTree>
    <p:extLst>
      <p:ext uri="{BB962C8B-B14F-4D97-AF65-F5344CB8AC3E}">
        <p14:creationId xmlns:p14="http://schemas.microsoft.com/office/powerpoint/2010/main" val="2482597433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Introduction to HTML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8038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Acronym for </a:t>
            </a:r>
            <a:r>
              <a:rPr lang="en-US" b="1" dirty="0" err="1">
                <a:solidFill>
                  <a:srgbClr val="000000"/>
                </a:solidFill>
              </a:rPr>
              <a:t>H</a:t>
            </a:r>
            <a:r>
              <a:rPr lang="en-US" dirty="0" err="1">
                <a:solidFill>
                  <a:srgbClr val="000000"/>
                </a:solidFill>
              </a:rPr>
              <a:t>yper</a:t>
            </a:r>
            <a:r>
              <a:rPr lang="en-US" b="1" dirty="0" err="1">
                <a:solidFill>
                  <a:srgbClr val="000000"/>
                </a:solidFill>
              </a:rPr>
              <a:t>T</a:t>
            </a:r>
            <a:r>
              <a:rPr lang="en-US" dirty="0" err="1">
                <a:solidFill>
                  <a:srgbClr val="000000"/>
                </a:solidFill>
              </a:rPr>
              <a:t>ext</a:t>
            </a:r>
            <a:r>
              <a:rPr lang="en-US" b="1" dirty="0">
                <a:solidFill>
                  <a:srgbClr val="000000"/>
                </a:solidFill>
              </a:rPr>
              <a:t> M</a:t>
            </a:r>
            <a:r>
              <a:rPr lang="en-US" dirty="0">
                <a:solidFill>
                  <a:srgbClr val="000000"/>
                </a:solidFill>
              </a:rPr>
              <a:t>arkup</a:t>
            </a:r>
            <a:r>
              <a:rPr lang="en-US" b="1" dirty="0">
                <a:solidFill>
                  <a:srgbClr val="000000"/>
                </a:solidFill>
              </a:rPr>
              <a:t> L</a:t>
            </a:r>
            <a:r>
              <a:rPr lang="en-US" dirty="0">
                <a:solidFill>
                  <a:srgbClr val="000000"/>
                </a:solidFill>
              </a:rPr>
              <a:t>anguage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Primary language of the World Wide Web since its inception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dk1"/>
                </a:solidFill>
              </a:rPr>
              <a:t>Tells the web browser what content to display, how to display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dk1"/>
                </a:solidFill>
              </a:rPr>
              <a:t>Allows separation of content and presentation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400" dirty="0"/>
              <a:t> https://developer.mozilla.org/en-US/docs/Web/Guide/HTML/Introduction</a:t>
            </a:r>
          </a:p>
        </p:txBody>
      </p:sp>
    </p:spTree>
    <p:extLst>
      <p:ext uri="{BB962C8B-B14F-4D97-AF65-F5344CB8AC3E}">
        <p14:creationId xmlns:p14="http://schemas.microsoft.com/office/powerpoint/2010/main" val="166762138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Formatting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906449" y="1097280"/>
            <a:ext cx="9609151" cy="46117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&lt;p&gt;Here is a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&lt;mark&gt;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highlighted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&lt;/mark&gt;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 and this is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&lt;small&gt;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smaller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&lt;/small&gt;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text.&lt;/p&gt;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Here is a </a:t>
            </a:r>
            <a:r>
              <a:rPr lang="en-US" sz="3600" dirty="0">
                <a:solidFill>
                  <a:srgbClr val="53555C"/>
                </a:solidFill>
                <a:highlight>
                  <a:srgbClr val="FFFF00"/>
                </a:highlight>
              </a:rPr>
              <a:t>Highlighted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 and this is </a:t>
            </a:r>
            <a:r>
              <a:rPr lang="en-US" sz="1600" dirty="0">
                <a:solidFill>
                  <a:srgbClr val="53555C"/>
                </a:solidFill>
                <a:highlight>
                  <a:srgbClr val="FFFFFF"/>
                </a:highlight>
              </a:rPr>
              <a:t>smaller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&lt;p&gt;Here is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&lt;del&gt;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some deleted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&lt;/del&gt;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 and this is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&lt;ins&gt;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some inserted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&lt;/ins&gt; 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text.&lt;/p&gt;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Here is </a:t>
            </a:r>
            <a:r>
              <a:rPr lang="en-US" sz="3600" strike="sngStrike" dirty="0">
                <a:solidFill>
                  <a:srgbClr val="53555C"/>
                </a:solidFill>
              </a:rPr>
              <a:t>some deleted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 and this is </a:t>
            </a:r>
            <a:r>
              <a:rPr lang="en-US" sz="3600" u="sng" dirty="0">
                <a:solidFill>
                  <a:srgbClr val="53555C"/>
                </a:solidFill>
                <a:highlight>
                  <a:srgbClr val="FFFFFF"/>
                </a:highlight>
              </a:rPr>
              <a:t>some inserted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&lt;p&gt;This is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&lt;sup&gt;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superscripted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&lt;/sup&gt;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 and this is 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&lt;sub&gt;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subscripted</a:t>
            </a:r>
            <a:r>
              <a:rPr lang="en-US" sz="16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&lt;/sub&gt;</a:t>
            </a:r>
            <a:r>
              <a:rPr lang="en-US" sz="16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text.&lt;/p&gt;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Here is </a:t>
            </a:r>
            <a:r>
              <a:rPr lang="en-US" sz="3600" baseline="30000" dirty="0">
                <a:solidFill>
                  <a:srgbClr val="53555C"/>
                </a:solidFill>
              </a:rPr>
              <a:t>superscripted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 and this is </a:t>
            </a:r>
            <a:r>
              <a:rPr lang="en-US" sz="3600" baseline="-25000" dirty="0">
                <a:solidFill>
                  <a:srgbClr val="53555C"/>
                </a:solidFill>
                <a:highlight>
                  <a:srgbClr val="FFFFFF"/>
                </a:highlight>
              </a:rPr>
              <a:t>subscripted</a:t>
            </a:r>
            <a:r>
              <a:rPr lang="en-US" sz="3600" dirty="0">
                <a:solidFill>
                  <a:srgbClr val="53555C"/>
                </a:solidFill>
                <a:highlight>
                  <a:srgbClr val="FFFFFF"/>
                </a:highlight>
              </a:rPr>
              <a:t> text.</a:t>
            </a:r>
          </a:p>
        </p:txBody>
      </p:sp>
    </p:spTree>
    <p:extLst>
      <p:ext uri="{BB962C8B-B14F-4D97-AF65-F5344CB8AC3E}">
        <p14:creationId xmlns:p14="http://schemas.microsoft.com/office/powerpoint/2010/main" val="1136599824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591671" y="97725"/>
            <a:ext cx="954322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Hyperlink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752901" y="1053900"/>
            <a:ext cx="8534399" cy="5100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The &lt;a&gt; tag defines hyperlink.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</a:rPr>
              <a:t>A hyperlink is a word, group of words, or image that you can click on to jump to another web page.</a:t>
            </a:r>
          </a:p>
          <a:p>
            <a:pPr indent="-166687">
              <a:spcBef>
                <a:spcPts val="555"/>
              </a:spcBef>
              <a:buNone/>
            </a:pPr>
            <a:endParaRPr dirty="0">
              <a:solidFill>
                <a:schemeClr val="dk1"/>
              </a:solidFill>
              <a:latin typeface="Calibri Light" panose="020F0302020204030204" pitchFamily="34" charset="0"/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The 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href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 is the most important attribute, which indicates the link’s destination.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E.g., 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=“http://</a:t>
            </a:r>
            <a:r>
              <a:rPr lang="en-US" sz="1800" u="sng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www.google.com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”&gt;Go To Google &lt;/a&gt;</a:t>
            </a:r>
          </a:p>
          <a:p>
            <a:pPr lvl="1" indent="-285750">
              <a:spcBef>
                <a:spcPts val="481"/>
              </a:spcBef>
              <a:buNone/>
            </a:pPr>
            <a:endParaRPr sz="2400" dirty="0"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The target attribute specifies where to open the linked document.</a:t>
            </a:r>
          </a:p>
          <a:p>
            <a:pPr lvl="1" indent="-285750"/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_</a:t>
            </a: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</a:rPr>
              <a:t>blank: in a new window or tab 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</a:rPr>
              <a:t>_self: in the same frame as it was clicked (default)</a:t>
            </a:r>
          </a:p>
          <a:p>
            <a:pPr indent="-154940">
              <a:spcBef>
                <a:spcPts val="592"/>
              </a:spcBef>
              <a:buNone/>
            </a:pPr>
            <a:endParaRPr sz="295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4940">
              <a:spcBef>
                <a:spcPts val="592"/>
              </a:spcBef>
              <a:buNone/>
            </a:pPr>
            <a:endParaRPr sz="295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4940">
              <a:spcBef>
                <a:spcPts val="592"/>
              </a:spcBef>
              <a:buNone/>
            </a:pPr>
            <a:endParaRPr sz="295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1398157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690282" y="15867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"/>
                <a:ea typeface="Calibri"/>
                <a:cs typeface="Calibri"/>
                <a:sym typeface="Calibri"/>
              </a:rPr>
              <a:t>Images</a:t>
            </a: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1271197" y="1113418"/>
            <a:ext cx="8534399" cy="5333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&lt;</a:t>
            </a:r>
            <a:r>
              <a:rPr lang="en-US" sz="2400" dirty="0" err="1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img</a:t>
            </a: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&gt; tag is always an empty tag. It contains attributes and has no closing tag.</a:t>
            </a:r>
          </a:p>
          <a:p>
            <a:pPr indent="-342900">
              <a:lnSpc>
                <a:spcPct val="110000"/>
              </a:lnSpc>
              <a:spcBef>
                <a:spcPts val="480"/>
              </a:spcBef>
              <a:buNone/>
            </a:pP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  <a:p>
            <a:pPr indent="-342900">
              <a:lnSpc>
                <a:spcPct val="110000"/>
              </a:lnSpc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You need to use the </a:t>
            </a:r>
            <a:r>
              <a:rPr lang="en-US" sz="2400" dirty="0" err="1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 attribute. The value of this attribute is the URL of the image.</a:t>
            </a:r>
          </a:p>
          <a:p>
            <a:pPr lvl="1" indent="-285750">
              <a:lnSpc>
                <a:spcPct val="110000"/>
              </a:lnSpc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Syntax: &lt;</a:t>
            </a:r>
            <a:r>
              <a:rPr lang="en-US" sz="2400" dirty="0" err="1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img</a:t>
            </a: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=“fsu-logo.png” alt=“FSU logo”&gt;</a:t>
            </a:r>
          </a:p>
          <a:p>
            <a:pPr lvl="1" indent="-133350">
              <a:lnSpc>
                <a:spcPct val="110000"/>
              </a:lnSpc>
              <a:spcBef>
                <a:spcPts val="480"/>
              </a:spcBef>
              <a:buNone/>
            </a:pP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  <a:p>
            <a:pPr indent="-342900">
              <a:lnSpc>
                <a:spcPct val="110000"/>
              </a:lnSpc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alt defines the text for an image when the image cannot be displayed.</a:t>
            </a:r>
          </a:p>
          <a:p>
            <a:pPr indent="-190500">
              <a:lnSpc>
                <a:spcPct val="110000"/>
              </a:lnSpc>
              <a:spcBef>
                <a:spcPts val="480"/>
              </a:spcBef>
              <a:buNone/>
            </a:pP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  <a:p>
            <a:pPr indent="-342900">
              <a:lnSpc>
                <a:spcPct val="110000"/>
              </a:lnSpc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The width and height attributes define the size of the image.</a:t>
            </a:r>
          </a:p>
        </p:txBody>
      </p:sp>
    </p:spTree>
    <p:extLst>
      <p:ext uri="{BB962C8B-B14F-4D97-AF65-F5344CB8AC3E}">
        <p14:creationId xmlns:p14="http://schemas.microsoft.com/office/powerpoint/2010/main" val="123470087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797860" y="499691"/>
            <a:ext cx="86105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HTML Table Element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1787563" y="22349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A table consists of rows 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tr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&gt;. Each row is divided into data cells &lt;td&gt; (td stands for table data)</a:t>
            </a:r>
          </a:p>
          <a:p>
            <a:pPr indent="-165100">
              <a:spcBef>
                <a:spcPts val="560"/>
              </a:spcBef>
              <a:buNone/>
            </a:pPr>
            <a:endParaRPr dirty="0">
              <a:solidFill>
                <a:schemeClr val="dk1"/>
              </a:solidFill>
              <a:latin typeface="Calibri Light" panose="020F0302020204030204" pitchFamily="34" charset="0"/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A &lt;td&gt; tag can contain text, links, images, lists, forms, and other tables.</a:t>
            </a:r>
          </a:p>
          <a:p>
            <a:pPr marL="667512" lvl="2" indent="-7112"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1826003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690282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Table Example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1981200" y="1447800"/>
            <a:ext cx="8229600" cy="46939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  <a:buSzPct val="25000"/>
              <a:buNone/>
            </a:pP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342900">
              <a:spcBef>
                <a:spcPts val="0"/>
              </a:spcBef>
              <a:buSzPct val="25000"/>
              <a:buNone/>
            </a:pP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342900">
              <a:spcBef>
                <a:spcPts val="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pPr lvl="1" indent="-28575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 indent="-2286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&lt;td&gt;row 1, cell 1&lt;/td&gt;</a:t>
            </a:r>
          </a:p>
          <a:p>
            <a:pPr lvl="2" indent="-2286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&lt;td&gt;row 2, cell 2&lt;/td&gt;</a:t>
            </a:r>
          </a:p>
          <a:p>
            <a:pPr lvl="1" indent="-28575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 indent="-28575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 indent="-2286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&lt;td&gt;row 2, cell 1&lt;/td&gt;</a:t>
            </a:r>
          </a:p>
          <a:p>
            <a:pPr lvl="2" indent="-2286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&lt;td&gt;row 2, cell 2&lt;/td&gt;</a:t>
            </a:r>
          </a:p>
          <a:p>
            <a:pPr lvl="1" indent="-28575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3429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&lt;/table&gt;</a:t>
            </a:r>
          </a:p>
        </p:txBody>
      </p:sp>
      <p:pic>
        <p:nvPicPr>
          <p:cNvPr id="250" name="Shape 250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035501" y="3081170"/>
            <a:ext cx="2708411" cy="6840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981267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733313" y="2476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Table Border Attribute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1981200" y="1935480"/>
            <a:ext cx="8229600" cy="4465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sz="2600" dirty="0">
                <a:solidFill>
                  <a:schemeClr val="dk1"/>
                </a:solidFill>
              </a:rPr>
              <a:t>By default, the table will be displayed without borders.</a:t>
            </a:r>
          </a:p>
          <a:p>
            <a:pPr indent="-177800">
              <a:spcBef>
                <a:spcPts val="520"/>
              </a:spcBef>
              <a:buNone/>
            </a:pPr>
            <a:endParaRPr sz="2600" dirty="0">
              <a:solidFill>
                <a:schemeClr val="dk1"/>
              </a:solidFill>
            </a:endParaRPr>
          </a:p>
          <a:p>
            <a:pPr indent="-342900">
              <a:spcBef>
                <a:spcPts val="520"/>
              </a:spcBef>
            </a:pPr>
            <a:r>
              <a:rPr lang="en-US" sz="2600" dirty="0">
                <a:solidFill>
                  <a:schemeClr val="dk1"/>
                </a:solidFill>
              </a:rPr>
              <a:t>If you want borders, specify the border attribute:</a:t>
            </a:r>
          </a:p>
          <a:p>
            <a:pPr lvl="1" indent="-285750">
              <a:spcBef>
                <a:spcPts val="520"/>
              </a:spcBef>
            </a:pPr>
            <a:r>
              <a:rPr lang="en-US" sz="2600" dirty="0">
                <a:solidFill>
                  <a:schemeClr val="dk1"/>
                </a:solidFill>
              </a:rPr>
              <a:t>&lt;table border=“1”&gt; …  &lt;/table&gt;</a:t>
            </a:r>
          </a:p>
          <a:p>
            <a:pPr lvl="1"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57" name="Shape 257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189207" y="4168140"/>
            <a:ext cx="3136751" cy="855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5805939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754828" y="650299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Table Headers</a:t>
            </a:r>
          </a:p>
        </p:txBody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1752600" y="1981201"/>
            <a:ext cx="86868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imes New Roman"/>
                <a:cs typeface="Courier New" panose="02070309020205020404" pitchFamily="49" charset="0"/>
                <a:sym typeface="Times New Roman"/>
              </a:rPr>
              <a:t>&lt;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3429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&gt;header 1&lt;/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3429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&gt;header 2&lt;/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indent="-342900">
              <a:spcBef>
                <a:spcPts val="52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4" name="Shape 264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267200" y="4191000"/>
            <a:ext cx="4005431" cy="1220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7682861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518160" y="23160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HTML Lists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1981200" y="1524001"/>
            <a:ext cx="8229600" cy="5105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Lists can be ordered and unordered.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An unordered list starts with the 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ul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 tag.  An ordered list starts with the 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ol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 tag.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Each item starts with the &lt;li&gt; tag.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Example:</a:t>
            </a:r>
          </a:p>
          <a:p>
            <a:pPr marL="793242" lvl="2" indent="-12191">
              <a:buSzPct val="25000"/>
              <a:buNone/>
            </a:pPr>
            <a:r>
              <a:rPr lang="en-US" sz="2000" dirty="0">
                <a:solidFill>
                  <a:schemeClr val="dk1"/>
                </a:solidFill>
              </a:rPr>
              <a:t>    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1124712" lvl="3" indent="-7112">
              <a:spcBef>
                <a:spcPts val="56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&lt;li&gt;Red&lt;/li&gt;</a:t>
            </a:r>
          </a:p>
          <a:p>
            <a:pPr marL="1124712" lvl="3" indent="-7112">
              <a:spcBef>
                <a:spcPts val="560"/>
              </a:spcBef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&lt;li&gt;Yellow&lt;/li&gt;</a:t>
            </a:r>
          </a:p>
          <a:p>
            <a:pPr marL="793242" lvl="2" indent="-12191">
              <a:buSzPct val="25000"/>
              <a:buNone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86283377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title"/>
          </p:nvPr>
        </p:nvSpPr>
        <p:spPr>
          <a:xfrm>
            <a:off x="604221" y="30480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Description List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1981200" y="1447802"/>
            <a:ext cx="8229600" cy="45236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A description list is a list of items with a description of each term/name.</a:t>
            </a:r>
          </a:p>
          <a:p>
            <a:pPr indent="-164782">
              <a:lnSpc>
                <a:spcPct val="80000"/>
              </a:lnSpc>
              <a:spcBef>
                <a:spcPts val="561"/>
              </a:spcBef>
              <a:buNone/>
            </a:pPr>
            <a:endParaRPr dirty="0">
              <a:solidFill>
                <a:schemeClr val="dk1"/>
              </a:solidFill>
              <a:latin typeface="Calibri Light" panose="020F0302020204030204" pitchFamily="34" charset="0"/>
            </a:endParaRPr>
          </a:p>
          <a:p>
            <a:pPr indent="-342900">
              <a:lnSpc>
                <a:spcPct val="80000"/>
              </a:lnSpc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The &lt;dl&gt; tag defines a description list. &lt;dl&gt; is used with 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dt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 (defines items) and 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dd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 (describes each item).</a:t>
            </a:r>
          </a:p>
          <a:p>
            <a:pPr indent="-164782">
              <a:lnSpc>
                <a:spcPct val="80000"/>
              </a:lnSpc>
              <a:spcBef>
                <a:spcPts val="561"/>
              </a:spcBef>
              <a:buNone/>
            </a:pPr>
            <a:endParaRPr dirty="0">
              <a:solidFill>
                <a:schemeClr val="dk1"/>
              </a:solidFill>
              <a:latin typeface="Calibri Light" panose="020F0302020204030204" pitchFamily="34" charset="0"/>
            </a:endParaRPr>
          </a:p>
          <a:p>
            <a:pPr indent="-342900">
              <a:lnSpc>
                <a:spcPct val="80000"/>
              </a:lnSpc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Example:</a:t>
            </a:r>
          </a:p>
          <a:p>
            <a:pPr marL="393192" lvl="1" indent="-12191">
              <a:lnSpc>
                <a:spcPct val="80000"/>
              </a:lnSpc>
              <a:buSzPct val="25000"/>
              <a:buNone/>
            </a:pPr>
            <a:r>
              <a:rPr lang="en-US" dirty="0">
                <a:solidFill>
                  <a:schemeClr val="dk1"/>
                </a:solidFill>
              </a:rPr>
              <a:t>   	      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&lt;dl&gt;</a:t>
            </a:r>
          </a:p>
          <a:p>
            <a:pPr marL="393192" lvl="1" indent="-12191">
              <a:lnSpc>
                <a:spcPct val="80000"/>
              </a:lnSpc>
              <a:buSzPct val="25000"/>
              <a:buNone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	&lt;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&gt;Coffee&lt;/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393192" lvl="1" indent="-12191">
              <a:lnSpc>
                <a:spcPct val="80000"/>
              </a:lnSpc>
              <a:buSzPct val="25000"/>
              <a:buNone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	&lt;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&gt;- a hot beverage&lt;/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393192" lvl="1" indent="-12191">
              <a:lnSpc>
                <a:spcPct val="80000"/>
              </a:lnSpc>
              <a:buSzPct val="25000"/>
              <a:buNone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&lt;/dl&gt;</a:t>
            </a:r>
          </a:p>
          <a:p>
            <a:pPr indent="-170180">
              <a:lnSpc>
                <a:spcPct val="80000"/>
              </a:lnSpc>
              <a:spcBef>
                <a:spcPts val="544"/>
              </a:spcBef>
              <a:buNone/>
            </a:pPr>
            <a:endParaRPr sz="27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5785209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719748" y="25312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HTML List Tags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981201" y="1935480"/>
            <a:ext cx="8381999" cy="4617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ol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&gt;: defines an ordered list.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ul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&gt;: defines an unordered list.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&lt;li&gt;: defines a list item.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&lt;dl&gt;: defines a description list.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dt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&gt;: defines an item in a description list.</a:t>
            </a: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&lt;</a:t>
            </a:r>
            <a:r>
              <a:rPr lang="en-US" dirty="0" err="1">
                <a:solidFill>
                  <a:schemeClr val="dk1"/>
                </a:solidFill>
                <a:latin typeface="Calibri Light" panose="020F0302020204030204" pitchFamily="34" charset="0"/>
              </a:rPr>
              <a:t>dd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</a:rPr>
              <a:t>&gt;: defines a description of an item in a description list.</a:t>
            </a:r>
          </a:p>
        </p:txBody>
      </p:sp>
    </p:spTree>
    <p:extLst>
      <p:ext uri="{BB962C8B-B14F-4D97-AF65-F5344CB8AC3E}">
        <p14:creationId xmlns:p14="http://schemas.microsoft.com/office/powerpoint/2010/main" val="3853087641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History of HTML</a:t>
            </a:r>
            <a:endParaRPr lang="en-US" dirty="0">
              <a:solidFill>
                <a:srgbClr val="540115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</p:spPr>
        <p:txBody>
          <a:bodyPr/>
          <a:lstStyle/>
          <a:p>
            <a:r>
              <a:rPr lang="en-US" dirty="0"/>
              <a:t>First introduced in 1991 by </a:t>
            </a:r>
            <a:r>
              <a:rPr lang="en-US" dirty="0">
                <a:solidFill>
                  <a:schemeClr val="dk1"/>
                </a:solidFill>
              </a:rPr>
              <a:t>Tim Berners-Lee</a:t>
            </a:r>
          </a:p>
          <a:p>
            <a:pPr lvl="1"/>
            <a:r>
              <a:rPr lang="en-US" dirty="0">
                <a:solidFill>
                  <a:schemeClr val="dk1"/>
                </a:solidFill>
              </a:rPr>
              <a:t>same person invented the world wide web(WWW) in 1989, built the first web browser, and the first web server running HTTP protocol </a:t>
            </a:r>
          </a:p>
          <a:p>
            <a:r>
              <a:rPr lang="en-US" dirty="0"/>
              <a:t> Currently maintained by World Wide Web Consortium (W3C)</a:t>
            </a:r>
            <a:endParaRPr lang="en-US" dirty="0">
              <a:solidFill>
                <a:schemeClr val="dk1"/>
              </a:solidFill>
            </a:endParaRPr>
          </a:p>
          <a:p>
            <a:r>
              <a:rPr lang="en-US" dirty="0"/>
              <a:t>Major revisions: HTML 3.2(1997), HTML 4.01(1999)</a:t>
            </a:r>
            <a:endParaRPr lang="en-US" dirty="0">
              <a:solidFill>
                <a:schemeClr val="dk1"/>
              </a:solidFill>
            </a:endParaRPr>
          </a:p>
          <a:p>
            <a:pPr marL="247650" indent="-285750" algn="l" rtl="0">
              <a:spcBef>
                <a:spcPts val="0"/>
              </a:spcBef>
              <a:buClr>
                <a:schemeClr val="dk1"/>
              </a:buClr>
            </a:pPr>
            <a:r>
              <a:rPr lang="en-US" dirty="0">
                <a:solidFill>
                  <a:schemeClr val="dk1"/>
                </a:solidFill>
              </a:rPr>
              <a:t>The latest standard is HTML5(2014)</a:t>
            </a:r>
          </a:p>
          <a:p>
            <a:pPr lvl="2" indent="-28575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</a:rPr>
              <a:t> All major browsers support most of the HTML5 elements</a:t>
            </a:r>
          </a:p>
          <a:p>
            <a:pPr lvl="2" indent="-285750">
              <a:spcBef>
                <a:spcPts val="0"/>
              </a:spcBef>
            </a:pPr>
            <a:r>
              <a:rPr lang="en-US" dirty="0"/>
              <a:t>Full specification: </a:t>
            </a:r>
            <a:r>
              <a:rPr lang="en-US" dirty="0">
                <a:hlinkClick r:id="rId3"/>
              </a:rPr>
              <a:t>https://www.w3.org/TR/html5/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18720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540115"/>
                </a:solidFill>
              </a:rPr>
              <a:t>Block and Inline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35480"/>
            <a:ext cx="8382000" cy="461772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HTML elements are defined as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block level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element or as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inline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element.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Block level Elements start with a new line.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E.g., &lt;p&gt;, &lt;table&gt;, &lt;div&gt;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Inline elements are displayed without a new line.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E.g., &lt;b&gt;, &lt;td&gt;, &lt;a&gt;, &lt;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37238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540115"/>
                </a:solidFill>
              </a:rPr>
              <a:t>&lt;span&gt;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35480"/>
            <a:ext cx="8534400" cy="46177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cs typeface="Times New Roman" pitchFamily="18" charset="0"/>
              </a:rPr>
              <a:t>&lt;span&gt; element is an inline element that can be used as a container for text.</a:t>
            </a:r>
          </a:p>
          <a:p>
            <a:endParaRPr lang="en-US" dirty="0">
              <a:latin typeface="Calibri Light" panose="020F0302020204030204" pitchFamily="34" charset="0"/>
              <a:cs typeface="Times New Roman" pitchFamily="18" charset="0"/>
            </a:endParaRPr>
          </a:p>
          <a:p>
            <a:r>
              <a:rPr lang="en-US" dirty="0">
                <a:latin typeface="Calibri Light" panose="020F0302020204030204" pitchFamily="34" charset="0"/>
                <a:cs typeface="Times New Roman" pitchFamily="18" charset="0"/>
              </a:rPr>
              <a:t>&lt;span&gt; element usually is used to set style to parts of the text.</a:t>
            </a:r>
          </a:p>
          <a:p>
            <a:endParaRPr lang="en-US" dirty="0"/>
          </a:p>
          <a:p>
            <a:pPr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&lt;p&gt;My mother has &lt;span style="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color:blue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"&gt;blue&lt;/span&gt; eyes.&lt;/p&gt;</a:t>
            </a:r>
          </a:p>
        </p:txBody>
      </p:sp>
    </p:spTree>
    <p:extLst>
      <p:ext uri="{BB962C8B-B14F-4D97-AF65-F5344CB8AC3E}">
        <p14:creationId xmlns:p14="http://schemas.microsoft.com/office/powerpoint/2010/main" val="1329498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540115"/>
                </a:solidFill>
              </a:rPr>
              <a:t>&lt;div&gt;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981615"/>
          </a:xfrm>
        </p:spPr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</a:rPr>
              <a:t>The &lt;div&gt; tag defines a division or a section in an HTML document.</a:t>
            </a:r>
          </a:p>
          <a:p>
            <a:r>
              <a:rPr lang="en-US" dirty="0">
                <a:latin typeface="Calibri Light" panose="020F0302020204030204" pitchFamily="34" charset="0"/>
              </a:rPr>
              <a:t>The &lt;div&gt; tag is used to group block-elements to format them with CSS.</a:t>
            </a:r>
          </a:p>
          <a:p>
            <a:pPr>
              <a:buNone/>
            </a:pPr>
            <a:endParaRPr lang="en-US" dirty="0">
              <a:latin typeface="Calibri Light" panose="020F0302020204030204" pitchFamily="34" charset="0"/>
            </a:endParaRPr>
          </a:p>
          <a:p>
            <a:pPr>
              <a:buNone/>
            </a:pPr>
            <a:endParaRPr lang="en-US" dirty="0">
              <a:latin typeface="Calibri Light" panose="020F0302020204030204" pitchFamily="34" charset="0"/>
            </a:endParaRPr>
          </a:p>
          <a:p>
            <a:pPr lvl="3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&lt;div &gt;</a:t>
            </a:r>
          </a:p>
          <a:p>
            <a:pPr lvl="3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&lt;h3&gt;This is a heading in a div element&lt;/h3&gt;</a:t>
            </a:r>
          </a:p>
          <a:p>
            <a:pPr lvl="3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&lt;p&gt;This is some text in a div element.&lt;/p&gt;</a:t>
            </a:r>
          </a:p>
          <a:p>
            <a:pPr lvl="3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79356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HTML Example</a:t>
            </a:r>
          </a:p>
        </p:txBody>
      </p:sp>
      <p:sp>
        <p:nvSpPr>
          <p:cNvPr id="3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9871" y="1728843"/>
            <a:ext cx="7538822" cy="4386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174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&lt;html&gt;</a:t>
            </a:r>
          </a:p>
          <a:p>
            <a:pPr marL="393192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&lt;head&gt;</a:t>
            </a:r>
          </a:p>
          <a:p>
            <a:pPr marL="667512" lvl="2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   &lt;title&gt;Hello World&lt;/title&gt;</a:t>
            </a:r>
          </a:p>
          <a:p>
            <a:pPr marL="667512" lvl="2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&lt;/head&gt;</a:t>
            </a:r>
          </a:p>
          <a:p>
            <a:pPr marL="667512" lvl="2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</a:t>
            </a:r>
          </a:p>
          <a:p>
            <a:pPr marL="667512" lvl="2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&lt;p&gt;Our first paragraph!&lt;/p&gt;</a:t>
            </a:r>
          </a:p>
          <a:p>
            <a:pPr marL="667512" lvl="2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&lt;/body&gt;</a:t>
            </a:r>
          </a:p>
          <a:p>
            <a:pPr marL="667512" lvl="2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5185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981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HTML</a:t>
            </a:r>
            <a:r>
              <a:rPr lang="en-US" dirty="0">
                <a:solidFill>
                  <a:schemeClr val="dk1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Page Structure</a:t>
            </a:r>
          </a:p>
        </p:txBody>
      </p:sp>
      <p:sp>
        <p:nvSpPr>
          <p:cNvPr id="107" name="Shape 107"/>
          <p:cNvSpPr/>
          <p:nvPr/>
        </p:nvSpPr>
        <p:spPr>
          <a:xfrm>
            <a:off x="1734668" y="1476488"/>
            <a:ext cx="8001000" cy="4190999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/>
            <a:endParaRPr>
              <a:solidFill>
                <a:schemeClr val="dk1"/>
              </a:solidFill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2191868" y="2031404"/>
            <a:ext cx="7086600" cy="1219199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/>
            <a:endParaRPr>
              <a:solidFill>
                <a:schemeClr val="dk1"/>
              </a:solidFill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1810868" y="1574203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 dirty="0">
                <a:solidFill>
                  <a:schemeClr val="dk1"/>
                </a:solidFill>
              </a:rPr>
              <a:t>&lt;html&gt;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1810869" y="5319670"/>
            <a:ext cx="137159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>
                <a:solidFill>
                  <a:schemeClr val="dk1"/>
                </a:solidFill>
              </a:rPr>
              <a:t>&lt;/html&gt;</a:t>
            </a:r>
          </a:p>
        </p:txBody>
      </p:sp>
      <p:sp>
        <p:nvSpPr>
          <p:cNvPr id="111" name="Shape 111"/>
          <p:cNvSpPr/>
          <p:nvPr/>
        </p:nvSpPr>
        <p:spPr>
          <a:xfrm>
            <a:off x="2953869" y="2564804"/>
            <a:ext cx="5845323" cy="304799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/>
            <a:endParaRPr>
              <a:solidFill>
                <a:schemeClr val="dk1"/>
              </a:solidFill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2268068" y="2095935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 dirty="0">
                <a:solidFill>
                  <a:schemeClr val="dk1"/>
                </a:solidFill>
              </a:rPr>
              <a:t>&lt;head&gt;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2306168" y="2857222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>
                <a:solidFill>
                  <a:schemeClr val="dk1"/>
                </a:solidFill>
              </a:rPr>
              <a:t>&lt;/head&gt;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3066032" y="2532536"/>
            <a:ext cx="573315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>
                <a:solidFill>
                  <a:schemeClr val="dk1"/>
                </a:solidFill>
              </a:rPr>
              <a:t>&lt;title&gt;Hello World &lt;/title&gt;</a:t>
            </a:r>
          </a:p>
        </p:txBody>
      </p:sp>
      <p:sp>
        <p:nvSpPr>
          <p:cNvPr id="115" name="Shape 115"/>
          <p:cNvSpPr/>
          <p:nvPr/>
        </p:nvSpPr>
        <p:spPr>
          <a:xfrm>
            <a:off x="2191868" y="3403004"/>
            <a:ext cx="7086600" cy="1676399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/>
            <a:endParaRPr>
              <a:solidFill>
                <a:schemeClr val="dk1"/>
              </a:solidFill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2725269" y="3898304"/>
            <a:ext cx="5943599" cy="685799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/>
            <a:endParaRPr>
              <a:solidFill>
                <a:schemeClr val="dk1"/>
              </a:solidFill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2418330" y="3408836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>
                <a:solidFill>
                  <a:schemeClr val="dk1"/>
                </a:solidFill>
              </a:rPr>
              <a:t>&lt;body&gt;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2912918" y="4056536"/>
            <a:ext cx="446054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 dirty="0">
                <a:solidFill>
                  <a:schemeClr val="dk1"/>
                </a:solidFill>
              </a:rPr>
              <a:t>&lt;p&gt;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Our first paragraph!</a:t>
            </a:r>
            <a:r>
              <a:rPr lang="en-US" dirty="0">
                <a:solidFill>
                  <a:schemeClr val="dk1"/>
                </a:solidFill>
              </a:rPr>
              <a:t> &lt;/p&gt;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2418330" y="471007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 rtl="0">
              <a:buSzPct val="25000"/>
            </a:pPr>
            <a:r>
              <a:rPr lang="en-US">
                <a:solidFill>
                  <a:schemeClr val="dk1"/>
                </a:solidFill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2619584612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559398" y="274637"/>
            <a:ext cx="9651402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"/>
                <a:ea typeface="Calibri"/>
                <a:cs typeface="Calibri"/>
                <a:sym typeface="Calibri"/>
              </a:rPr>
              <a:t>Tree structure of HTML</a:t>
            </a:r>
          </a:p>
        </p:txBody>
      </p:sp>
      <p:sp>
        <p:nvSpPr>
          <p:cNvPr id="125" name="Shape 125"/>
          <p:cNvSpPr/>
          <p:nvPr/>
        </p:nvSpPr>
        <p:spPr>
          <a:xfrm>
            <a:off x="5176615" y="2057400"/>
            <a:ext cx="1676399" cy="762000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>
                <a:solidFill>
                  <a:schemeClr val="dk1"/>
                </a:solidFill>
              </a:rPr>
              <a:t>html</a:t>
            </a:r>
          </a:p>
        </p:txBody>
      </p:sp>
      <p:sp>
        <p:nvSpPr>
          <p:cNvPr id="126" name="Shape 126"/>
          <p:cNvSpPr/>
          <p:nvPr/>
        </p:nvSpPr>
        <p:spPr>
          <a:xfrm>
            <a:off x="6878652" y="5021366"/>
            <a:ext cx="1676399" cy="762000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>
                <a:solidFill>
                  <a:schemeClr val="dk1"/>
                </a:solidFill>
              </a:rPr>
              <a:t>p</a:t>
            </a:r>
          </a:p>
        </p:txBody>
      </p:sp>
      <p:sp>
        <p:nvSpPr>
          <p:cNvPr id="127" name="Shape 127"/>
          <p:cNvSpPr/>
          <p:nvPr/>
        </p:nvSpPr>
        <p:spPr>
          <a:xfrm>
            <a:off x="3377014" y="5021366"/>
            <a:ext cx="1676399" cy="762000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>
                <a:solidFill>
                  <a:schemeClr val="dk1"/>
                </a:solidFill>
              </a:rPr>
              <a:t>title</a:t>
            </a:r>
          </a:p>
        </p:txBody>
      </p:sp>
      <p:sp>
        <p:nvSpPr>
          <p:cNvPr id="128" name="Shape 128"/>
          <p:cNvSpPr/>
          <p:nvPr/>
        </p:nvSpPr>
        <p:spPr>
          <a:xfrm>
            <a:off x="6858001" y="3310782"/>
            <a:ext cx="1676399" cy="762000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>
                <a:solidFill>
                  <a:schemeClr val="dk1"/>
                </a:solidFill>
              </a:rPr>
              <a:t>body</a:t>
            </a:r>
          </a:p>
        </p:txBody>
      </p:sp>
      <p:sp>
        <p:nvSpPr>
          <p:cNvPr id="129" name="Shape 129"/>
          <p:cNvSpPr/>
          <p:nvPr/>
        </p:nvSpPr>
        <p:spPr>
          <a:xfrm>
            <a:off x="3377726" y="3268053"/>
            <a:ext cx="1676399" cy="762000"/>
          </a:xfrm>
          <a:prstGeom prst="rect">
            <a:avLst/>
          </a:prstGeom>
          <a:solidFill>
            <a:schemeClr val="lt1"/>
          </a:solidFill>
          <a:ln w="25400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 rtl="0">
              <a:buSzPct val="25000"/>
            </a:pPr>
            <a:r>
              <a:rPr lang="en-US">
                <a:solidFill>
                  <a:schemeClr val="dk1"/>
                </a:solidFill>
              </a:rPr>
              <a:t>head</a:t>
            </a:r>
          </a:p>
        </p:txBody>
      </p:sp>
      <p:cxnSp>
        <p:nvCxnSpPr>
          <p:cNvPr id="130" name="Shape 130"/>
          <p:cNvCxnSpPr>
            <a:stCxn id="125" idx="2"/>
            <a:endCxn id="129" idx="0"/>
          </p:cNvCxnSpPr>
          <p:nvPr/>
        </p:nvCxnSpPr>
        <p:spPr>
          <a:xfrm flipH="1">
            <a:off x="4216014" y="2819400"/>
            <a:ext cx="1798800" cy="448800"/>
          </a:xfrm>
          <a:prstGeom prst="straightConnector1">
            <a:avLst/>
          </a:prstGeom>
          <a:noFill/>
          <a:ln w="9525" cap="flat">
            <a:solidFill>
              <a:srgbClr val="4A7DBB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31" name="Shape 131"/>
          <p:cNvCxnSpPr>
            <a:stCxn id="125" idx="2"/>
            <a:endCxn id="128" idx="0"/>
          </p:cNvCxnSpPr>
          <p:nvPr/>
        </p:nvCxnSpPr>
        <p:spPr>
          <a:xfrm>
            <a:off x="6014814" y="2819401"/>
            <a:ext cx="1681500" cy="491399"/>
          </a:xfrm>
          <a:prstGeom prst="straightConnector1">
            <a:avLst/>
          </a:prstGeom>
          <a:noFill/>
          <a:ln w="9525" cap="flat">
            <a:solidFill>
              <a:srgbClr val="4A7DBB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32" name="Shape 132"/>
          <p:cNvCxnSpPr>
            <a:stCxn id="129" idx="2"/>
            <a:endCxn id="127" idx="0"/>
          </p:cNvCxnSpPr>
          <p:nvPr/>
        </p:nvCxnSpPr>
        <p:spPr>
          <a:xfrm flipH="1">
            <a:off x="4215324" y="4030053"/>
            <a:ext cx="600" cy="991200"/>
          </a:xfrm>
          <a:prstGeom prst="straightConnector1">
            <a:avLst/>
          </a:prstGeom>
          <a:noFill/>
          <a:ln w="9525" cap="flat">
            <a:solidFill>
              <a:srgbClr val="4A7DBB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133" name="Shape 133"/>
          <p:cNvCxnSpPr>
            <a:stCxn id="128" idx="2"/>
          </p:cNvCxnSpPr>
          <p:nvPr/>
        </p:nvCxnSpPr>
        <p:spPr>
          <a:xfrm>
            <a:off x="7696199" y="4072782"/>
            <a:ext cx="0" cy="948600"/>
          </a:xfrm>
          <a:prstGeom prst="straightConnector1">
            <a:avLst/>
          </a:prstGeom>
          <a:noFill/>
          <a:ln w="9525" cap="flat">
            <a:solidFill>
              <a:srgbClr val="4A7DBB"/>
            </a:solidFill>
            <a:prstDash val="solid"/>
            <a:round/>
            <a:headEnd type="none" w="med" len="med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2057104240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959224" y="304800"/>
            <a:ext cx="8534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&lt;!DOCTYPE&gt; </a:t>
            </a:r>
            <a:r>
              <a:rPr lang="en-US" dirty="0">
                <a:solidFill>
                  <a:srgbClr val="540115"/>
                </a:solidFill>
              </a:rPr>
              <a:t>Declaration</a:t>
            </a:r>
            <a:endParaRPr lang="en-US" dirty="0">
              <a:solidFill>
                <a:srgbClr val="540115"/>
              </a:solidFill>
              <a:latin typeface="Calibri Light" panose="020F03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959224" y="1524001"/>
            <a:ext cx="8229600" cy="5333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sz="3200" dirty="0">
                <a:solidFill>
                  <a:schemeClr val="dk1"/>
                </a:solidFill>
              </a:rPr>
              <a:t>Tells browser which HTML standard to expect.</a:t>
            </a:r>
          </a:p>
          <a:p>
            <a:pPr indent="-342900"/>
            <a:r>
              <a:rPr lang="en-US" sz="3200" dirty="0">
                <a:solidFill>
                  <a:schemeClr val="dk1"/>
                </a:solidFill>
              </a:rPr>
              <a:t>Must appear first in the HTML document.</a:t>
            </a:r>
          </a:p>
          <a:p>
            <a:pPr indent="-342900"/>
            <a:r>
              <a:rPr lang="en-US" sz="3200" dirty="0">
                <a:solidFill>
                  <a:schemeClr val="dk1"/>
                </a:solidFill>
              </a:rPr>
              <a:t>HTML5 has a very simple &lt;!DOCTYPE&gt; element.</a:t>
            </a:r>
          </a:p>
          <a:p>
            <a:pPr lvl="1" indent="-285750"/>
            <a:r>
              <a:rPr lang="en-US" dirty="0">
                <a:solidFill>
                  <a:schemeClr val="dk1"/>
                </a:solidFill>
              </a:rPr>
              <a:t>&lt;!DOCTYPE html&gt;</a:t>
            </a:r>
          </a:p>
          <a:p>
            <a:pPr indent="-342900"/>
            <a:r>
              <a:rPr lang="en-US" sz="3200" dirty="0">
                <a:solidFill>
                  <a:schemeClr val="dk1"/>
                </a:solidFill>
              </a:rPr>
              <a:t>HTML4 &lt;!DOCTYPE&gt; element</a:t>
            </a:r>
          </a:p>
          <a:p>
            <a:pPr lvl="1" indent="-285750"/>
            <a:r>
              <a:rPr lang="en-US" dirty="0">
                <a:solidFill>
                  <a:schemeClr val="dk1"/>
                </a:solidFill>
              </a:rPr>
              <a:t>&lt;!DOCTYPE html </a:t>
            </a:r>
          </a:p>
          <a:p>
            <a:pPr marL="667512" lvl="2" indent="-7112">
              <a:buSzPct val="25000"/>
              <a:buNone/>
            </a:pPr>
            <a:r>
              <a:rPr lang="en-US" sz="2400" dirty="0">
                <a:solidFill>
                  <a:schemeClr val="dk1"/>
                </a:solidFill>
              </a:rPr>
              <a:t>   PUBLIC “-//W3C//DTD HTML 4.01 Transitional//EN”&gt;</a:t>
            </a:r>
          </a:p>
        </p:txBody>
      </p:sp>
    </p:spTree>
    <p:extLst>
      <p:ext uri="{BB962C8B-B14F-4D97-AF65-F5344CB8AC3E}">
        <p14:creationId xmlns:p14="http://schemas.microsoft.com/office/powerpoint/2010/main" val="3157079592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537882" y="274637"/>
            <a:ext cx="9672918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"/>
                <a:ea typeface="Calibri"/>
                <a:cs typeface="Calibri"/>
                <a:sym typeface="Calibri"/>
              </a:rPr>
              <a:t>Basics of HTML5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840889" y="1417637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dirty="0">
                <a:solidFill>
                  <a:schemeClr val="dk1"/>
                </a:solidFill>
              </a:rPr>
              <a:t>Every HTML document (web page) consists of tags and character data.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Tags are elements enclosed in angle brackets.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&lt;html&gt;, &lt;body&gt;, &lt;a&gt; &lt;/a&gt; &lt;/body&gt;, &lt;/html&gt;, 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Opening and ending tags must be used together.</a:t>
            </a:r>
          </a:p>
          <a:p>
            <a:pPr indent="-165100">
              <a:spcBef>
                <a:spcPts val="56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</a:rPr>
              <a:t>Character data is the content between an opening and closing tag.</a:t>
            </a:r>
          </a:p>
          <a:p>
            <a:pPr lvl="1" indent="-285750"/>
            <a:r>
              <a:rPr lang="en-US" dirty="0">
                <a:solidFill>
                  <a:schemeClr val="dk1"/>
                </a:solidFill>
              </a:rPr>
              <a:t>&lt;</a:t>
            </a:r>
            <a:r>
              <a:rPr lang="en-US" sz="2400" dirty="0">
                <a:solidFill>
                  <a:schemeClr val="dk1"/>
                </a:solidFill>
              </a:rPr>
              <a:t>title&gt;Hello World&lt;/title&gt;</a:t>
            </a:r>
          </a:p>
        </p:txBody>
      </p:sp>
    </p:spTree>
    <p:extLst>
      <p:ext uri="{BB962C8B-B14F-4D97-AF65-F5344CB8AC3E}">
        <p14:creationId xmlns:p14="http://schemas.microsoft.com/office/powerpoint/2010/main" val="1072155787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742278" y="274637"/>
            <a:ext cx="9468522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l">
              <a:buSzPct val="25000"/>
            </a:pPr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  <a:ea typeface="Calibri"/>
                <a:cs typeface="Calibri"/>
                <a:sym typeface="Calibri"/>
              </a:rPr>
              <a:t>HTML Element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742278" y="1417637"/>
            <a:ext cx="8229600" cy="5105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6510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indent="-342900">
              <a:spcBef>
                <a:spcPts val="560"/>
              </a:spcBef>
            </a:pPr>
            <a:r>
              <a:rPr lang="en-US" dirty="0">
                <a:solidFill>
                  <a:schemeClr val="dk1"/>
                </a:solidFill>
              </a:rPr>
              <a:t>An element is a combination of a tag and its character data.</a:t>
            </a:r>
          </a:p>
          <a:p>
            <a:pPr indent="-342900">
              <a:spcBef>
                <a:spcPts val="560"/>
              </a:spcBef>
            </a:pPr>
            <a:endParaRPr lang="en-US" dirty="0">
              <a:solidFill>
                <a:schemeClr val="dk1"/>
              </a:solidFill>
            </a:endParaRP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&lt;title&gt;Hello World&lt;/title&gt;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&lt;body&gt;&lt;p&gt;Welcome to the world&gt;&lt;/p&gt;&lt;/body&gt;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&lt;a </a:t>
            </a:r>
            <a:r>
              <a:rPr lang="en-US" sz="2400" dirty="0" err="1">
                <a:solidFill>
                  <a:schemeClr val="dk1"/>
                </a:solidFill>
              </a:rPr>
              <a:t>href</a:t>
            </a:r>
            <a:r>
              <a:rPr lang="en-US" sz="2400" dirty="0">
                <a:solidFill>
                  <a:schemeClr val="dk1"/>
                </a:solidFill>
              </a:rPr>
              <a:t>=“www.google.com”&gt; Google &lt;/a&gt;</a:t>
            </a:r>
          </a:p>
          <a:p>
            <a:pPr lvl="1" indent="-285750">
              <a:spcBef>
                <a:spcPts val="480"/>
              </a:spcBef>
            </a:pPr>
            <a:r>
              <a:rPr lang="en-US" sz="2400" dirty="0">
                <a:solidFill>
                  <a:schemeClr val="dk1"/>
                </a:solidFill>
              </a:rPr>
              <a:t>&lt;</a:t>
            </a:r>
            <a:r>
              <a:rPr lang="en-US" sz="2400" dirty="0" err="1">
                <a:solidFill>
                  <a:schemeClr val="dk1"/>
                </a:solidFill>
              </a:rPr>
              <a:t>br</a:t>
            </a:r>
            <a:r>
              <a:rPr lang="en-US" sz="2400" dirty="0">
                <a:solidFill>
                  <a:schemeClr val="dk1"/>
                </a:solidFill>
              </a:rPr>
              <a:t>&gt;</a:t>
            </a:r>
          </a:p>
          <a:p>
            <a:pPr marL="0" indent="0"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5096096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2527</TotalTime>
  <Words>1691</Words>
  <Application>Microsoft Office PowerPoint</Application>
  <PresentationFormat>Widescreen</PresentationFormat>
  <Paragraphs>256</Paragraphs>
  <Slides>32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Consolas</vt:lpstr>
      <vt:lpstr>Courier New</vt:lpstr>
      <vt:lpstr>Helvetica Neue</vt:lpstr>
      <vt:lpstr>Times New Roman</vt:lpstr>
      <vt:lpstr>Default</vt:lpstr>
      <vt:lpstr>CGS 3066: Web Programming and Design Fall 2019</vt:lpstr>
      <vt:lpstr>Introduction to HTML</vt:lpstr>
      <vt:lpstr>History of HTML</vt:lpstr>
      <vt:lpstr>HTML Example</vt:lpstr>
      <vt:lpstr>HTML Page Structure</vt:lpstr>
      <vt:lpstr>Tree structure of HTML</vt:lpstr>
      <vt:lpstr>&lt;!DOCTYPE&gt; Declaration</vt:lpstr>
      <vt:lpstr>Basics of HTML5</vt:lpstr>
      <vt:lpstr>HTML Element</vt:lpstr>
      <vt:lpstr>HTML Element(contd.)</vt:lpstr>
      <vt:lpstr>Attributes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Text Formatting</vt:lpstr>
      <vt:lpstr>Text Formatting</vt:lpstr>
      <vt:lpstr>Text Formatting</vt:lpstr>
      <vt:lpstr>Hyperlink</vt:lpstr>
      <vt:lpstr>Images</vt:lpstr>
      <vt:lpstr>HTML Table Element</vt:lpstr>
      <vt:lpstr>Table Example</vt:lpstr>
      <vt:lpstr>Table Border Attribute</vt:lpstr>
      <vt:lpstr>Table Headers</vt:lpstr>
      <vt:lpstr>HTML Lists</vt:lpstr>
      <vt:lpstr>Description List</vt:lpstr>
      <vt:lpstr>HTML List Tags</vt:lpstr>
      <vt:lpstr>Block and Inline Elements</vt:lpstr>
      <vt:lpstr>&lt;span&gt; element</vt:lpstr>
      <vt:lpstr>&lt;div&gt; element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calculation of Max-min fair rates for multi commodity flows in fat-tree networks</dc:title>
  <cp:lastModifiedBy>Md. Mainuddin</cp:lastModifiedBy>
  <cp:revision>132</cp:revision>
  <dcterms:modified xsi:type="dcterms:W3CDTF">2019-08-28T21:56:05Z</dcterms:modified>
</cp:coreProperties>
</file>