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75" r:id="rId6"/>
    <p:sldId id="260" r:id="rId7"/>
    <p:sldId id="261" r:id="rId8"/>
    <p:sldId id="262" r:id="rId9"/>
    <p:sldId id="274" r:id="rId10"/>
    <p:sldId id="272" r:id="rId11"/>
    <p:sldId id="273" r:id="rId12"/>
    <p:sldId id="263" r:id="rId13"/>
    <p:sldId id="279" r:id="rId14"/>
    <p:sldId id="277" r:id="rId15"/>
    <p:sldId id="264" r:id="rId16"/>
    <p:sldId id="265" r:id="rId17"/>
    <p:sldId id="266" r:id="rId18"/>
    <p:sldId id="267" r:id="rId19"/>
    <p:sldId id="268" r:id="rId20"/>
    <p:sldId id="270" r:id="rId21"/>
    <p:sldId id="271" r:id="rId22"/>
    <p:sldId id="276" r:id="rId23"/>
  </p:sldIdLst>
  <p:sldSz cx="12192000" cy="6858000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4352"/>
    <a:srgbClr val="540115"/>
    <a:srgbClr val="5F112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2B31EB-E26E-4521-B488-7C3CC2EC26A1}" v="19" dt="2019-08-26T20:53:21.39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6640" autoAdjust="0"/>
  </p:normalViewPr>
  <p:slideViewPr>
    <p:cSldViewPr snapToGrid="0">
      <p:cViewPr varScale="1">
        <p:scale>
          <a:sx n="120" d="100"/>
          <a:sy n="120" d="100"/>
        </p:scale>
        <p:origin x="1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d. Mainuddin" userId="531e089c6c99dc92" providerId="LiveId" clId="{782B31EB-E26E-4521-B488-7C3CC2EC26A1}"/>
    <pc:docChg chg="undo custSel addSld delSld modSld sldOrd">
      <pc:chgData name="Md. Mainuddin" userId="531e089c6c99dc92" providerId="LiveId" clId="{782B31EB-E26E-4521-B488-7C3CC2EC26A1}" dt="2019-08-26T21:46:01.193" v="1224" actId="20577"/>
      <pc:docMkLst>
        <pc:docMk/>
      </pc:docMkLst>
      <pc:sldChg chg="modSp">
        <pc:chgData name="Md. Mainuddin" userId="531e089c6c99dc92" providerId="LiveId" clId="{782B31EB-E26E-4521-B488-7C3CC2EC26A1}" dt="2019-08-26T15:06:46.784" v="7" actId="20577"/>
        <pc:sldMkLst>
          <pc:docMk/>
          <pc:sldMk cId="0" sldId="256"/>
        </pc:sldMkLst>
        <pc:spChg chg="mod">
          <ac:chgData name="Md. Mainuddin" userId="531e089c6c99dc92" providerId="LiveId" clId="{782B31EB-E26E-4521-B488-7C3CC2EC26A1}" dt="2019-08-26T15:06:46.784" v="7" actId="20577"/>
          <ac:spMkLst>
            <pc:docMk/>
            <pc:sldMk cId="0" sldId="256"/>
            <ac:spMk id="54" creationId="{00000000-0000-0000-0000-000000000000}"/>
          </ac:spMkLst>
        </pc:spChg>
      </pc:sldChg>
      <pc:sldChg chg="modSp">
        <pc:chgData name="Md. Mainuddin" userId="531e089c6c99dc92" providerId="LiveId" clId="{782B31EB-E26E-4521-B488-7C3CC2EC26A1}" dt="2019-08-26T20:53:23.193" v="1159" actId="27636"/>
        <pc:sldMkLst>
          <pc:docMk/>
          <pc:sldMk cId="1667621389" sldId="257"/>
        </pc:sldMkLst>
        <pc:spChg chg="mod">
          <ac:chgData name="Md. Mainuddin" userId="531e089c6c99dc92" providerId="LiveId" clId="{782B31EB-E26E-4521-B488-7C3CC2EC26A1}" dt="2019-08-26T20:53:23.193" v="1159" actId="27636"/>
          <ac:spMkLst>
            <pc:docMk/>
            <pc:sldMk cId="1667621389" sldId="257"/>
            <ac:spMk id="5" creationId="{00000000-0000-0000-0000-000000000000}"/>
          </ac:spMkLst>
        </pc:spChg>
      </pc:sldChg>
      <pc:sldChg chg="modSp">
        <pc:chgData name="Md. Mainuddin" userId="531e089c6c99dc92" providerId="LiveId" clId="{782B31EB-E26E-4521-B488-7C3CC2EC26A1}" dt="2019-08-26T15:55:30.264" v="328" actId="20577"/>
        <pc:sldMkLst>
          <pc:docMk/>
          <pc:sldMk cId="1195847844" sldId="258"/>
        </pc:sldMkLst>
        <pc:spChg chg="mod">
          <ac:chgData name="Md. Mainuddin" userId="531e089c6c99dc92" providerId="LiveId" clId="{782B31EB-E26E-4521-B488-7C3CC2EC26A1}" dt="2019-08-26T15:09:24.024" v="71" actId="20577"/>
          <ac:spMkLst>
            <pc:docMk/>
            <pc:sldMk cId="1195847844" sldId="258"/>
            <ac:spMk id="4" creationId="{00000000-0000-0000-0000-000000000000}"/>
          </ac:spMkLst>
        </pc:spChg>
        <pc:spChg chg="mod">
          <ac:chgData name="Md. Mainuddin" userId="531e089c6c99dc92" providerId="LiveId" clId="{782B31EB-E26E-4521-B488-7C3CC2EC26A1}" dt="2019-08-26T15:55:30.264" v="328" actId="20577"/>
          <ac:spMkLst>
            <pc:docMk/>
            <pc:sldMk cId="1195847844" sldId="258"/>
            <ac:spMk id="5" creationId="{00000000-0000-0000-0000-000000000000}"/>
          </ac:spMkLst>
        </pc:spChg>
      </pc:sldChg>
      <pc:sldChg chg="modSp">
        <pc:chgData name="Md. Mainuddin" userId="531e089c6c99dc92" providerId="LiveId" clId="{782B31EB-E26E-4521-B488-7C3CC2EC26A1}" dt="2019-08-26T15:12:00.673" v="98" actId="5793"/>
        <pc:sldMkLst>
          <pc:docMk/>
          <pc:sldMk cId="1590280613" sldId="260"/>
        </pc:sldMkLst>
        <pc:spChg chg="mod">
          <ac:chgData name="Md. Mainuddin" userId="531e089c6c99dc92" providerId="LiveId" clId="{782B31EB-E26E-4521-B488-7C3CC2EC26A1}" dt="2019-08-26T15:12:00.673" v="98" actId="5793"/>
          <ac:spMkLst>
            <pc:docMk/>
            <pc:sldMk cId="1590280613" sldId="260"/>
            <ac:spMk id="5" creationId="{00000000-0000-0000-0000-000000000000}"/>
          </ac:spMkLst>
        </pc:spChg>
      </pc:sldChg>
      <pc:sldChg chg="modSp">
        <pc:chgData name="Md. Mainuddin" userId="531e089c6c99dc92" providerId="LiveId" clId="{782B31EB-E26E-4521-B488-7C3CC2EC26A1}" dt="2019-08-26T20:54:49.474" v="1164" actId="14100"/>
        <pc:sldMkLst>
          <pc:docMk/>
          <pc:sldMk cId="2485026967" sldId="261"/>
        </pc:sldMkLst>
        <pc:spChg chg="mod">
          <ac:chgData name="Md. Mainuddin" userId="531e089c6c99dc92" providerId="LiveId" clId="{782B31EB-E26E-4521-B488-7C3CC2EC26A1}" dt="2019-08-26T20:54:49.474" v="1164" actId="14100"/>
          <ac:spMkLst>
            <pc:docMk/>
            <pc:sldMk cId="2485026967" sldId="261"/>
            <ac:spMk id="3" creationId="{00000000-0000-0000-0000-000000000000}"/>
          </ac:spMkLst>
        </pc:spChg>
      </pc:sldChg>
      <pc:sldChg chg="modSp">
        <pc:chgData name="Md. Mainuddin" userId="531e089c6c99dc92" providerId="LiveId" clId="{782B31EB-E26E-4521-B488-7C3CC2EC26A1}" dt="2019-08-26T16:20:10.320" v="945" actId="20577"/>
        <pc:sldMkLst>
          <pc:docMk/>
          <pc:sldMk cId="1470344945" sldId="262"/>
        </pc:sldMkLst>
        <pc:spChg chg="mod">
          <ac:chgData name="Md. Mainuddin" userId="531e089c6c99dc92" providerId="LiveId" clId="{782B31EB-E26E-4521-B488-7C3CC2EC26A1}" dt="2019-08-26T16:20:10.320" v="945" actId="20577"/>
          <ac:spMkLst>
            <pc:docMk/>
            <pc:sldMk cId="1470344945" sldId="262"/>
            <ac:spMk id="3" creationId="{00000000-0000-0000-0000-000000000000}"/>
          </ac:spMkLst>
        </pc:spChg>
      </pc:sldChg>
      <pc:sldChg chg="addSp delSp modSp ord modTransition">
        <pc:chgData name="Md. Mainuddin" userId="531e089c6c99dc92" providerId="LiveId" clId="{782B31EB-E26E-4521-B488-7C3CC2EC26A1}" dt="2019-08-26T20:58:41.513" v="1191" actId="14100"/>
        <pc:sldMkLst>
          <pc:docMk/>
          <pc:sldMk cId="2924521357" sldId="263"/>
        </pc:sldMkLst>
        <pc:spChg chg="add mod">
          <ac:chgData name="Md. Mainuddin" userId="531e089c6c99dc92" providerId="LiveId" clId="{782B31EB-E26E-4521-B488-7C3CC2EC26A1}" dt="2019-08-26T20:58:36.214" v="1190" actId="27636"/>
          <ac:spMkLst>
            <pc:docMk/>
            <pc:sldMk cId="2924521357" sldId="263"/>
            <ac:spMk id="2" creationId="{5841A2A6-EA8C-4FFE-9427-4C3FB2D9AC7E}"/>
          </ac:spMkLst>
        </pc:spChg>
        <pc:spChg chg="add mod">
          <ac:chgData name="Md. Mainuddin" userId="531e089c6c99dc92" providerId="LiveId" clId="{782B31EB-E26E-4521-B488-7C3CC2EC26A1}" dt="2019-08-26T20:58:41.513" v="1191" actId="14100"/>
          <ac:spMkLst>
            <pc:docMk/>
            <pc:sldMk cId="2924521357" sldId="263"/>
            <ac:spMk id="3" creationId="{95216284-606A-4129-9C05-EC5E64687E85}"/>
          </ac:spMkLst>
        </pc:spChg>
        <pc:spChg chg="del">
          <ac:chgData name="Md. Mainuddin" userId="531e089c6c99dc92" providerId="LiveId" clId="{782B31EB-E26E-4521-B488-7C3CC2EC26A1}" dt="2019-08-26T15:57:11.489" v="357" actId="478"/>
          <ac:spMkLst>
            <pc:docMk/>
            <pc:sldMk cId="2924521357" sldId="263"/>
            <ac:spMk id="110" creationId="{00000000-0000-0000-0000-000000000000}"/>
          </ac:spMkLst>
        </pc:spChg>
        <pc:picChg chg="del">
          <ac:chgData name="Md. Mainuddin" userId="531e089c6c99dc92" providerId="LiveId" clId="{782B31EB-E26E-4521-B488-7C3CC2EC26A1}" dt="2019-08-26T15:56:11.441" v="330" actId="478"/>
          <ac:picMkLst>
            <pc:docMk/>
            <pc:sldMk cId="2924521357" sldId="263"/>
            <ac:picMk id="113" creationId="{00000000-0000-0000-0000-000000000000}"/>
          </ac:picMkLst>
        </pc:picChg>
      </pc:sldChg>
      <pc:sldChg chg="modSp">
        <pc:chgData name="Md. Mainuddin" userId="531e089c6c99dc92" providerId="LiveId" clId="{782B31EB-E26E-4521-B488-7C3CC2EC26A1}" dt="2019-08-26T15:19:02.636" v="317" actId="20577"/>
        <pc:sldMkLst>
          <pc:docMk/>
          <pc:sldMk cId="2702068550" sldId="267"/>
        </pc:sldMkLst>
        <pc:spChg chg="mod">
          <ac:chgData name="Md. Mainuddin" userId="531e089c6c99dc92" providerId="LiveId" clId="{782B31EB-E26E-4521-B488-7C3CC2EC26A1}" dt="2019-08-26T15:19:02.636" v="317" actId="20577"/>
          <ac:spMkLst>
            <pc:docMk/>
            <pc:sldMk cId="2702068550" sldId="267"/>
            <ac:spMk id="127" creationId="{00000000-0000-0000-0000-000000000000}"/>
          </ac:spMkLst>
        </pc:spChg>
      </pc:sldChg>
      <pc:sldChg chg="modSp">
        <pc:chgData name="Md. Mainuddin" userId="531e089c6c99dc92" providerId="LiveId" clId="{782B31EB-E26E-4521-B488-7C3CC2EC26A1}" dt="2019-08-26T21:46:01.193" v="1224" actId="20577"/>
        <pc:sldMkLst>
          <pc:docMk/>
          <pc:sldMk cId="3713816339" sldId="271"/>
        </pc:sldMkLst>
        <pc:spChg chg="mod">
          <ac:chgData name="Md. Mainuddin" userId="531e089c6c99dc92" providerId="LiveId" clId="{782B31EB-E26E-4521-B488-7C3CC2EC26A1}" dt="2019-08-26T21:46:01.193" v="1224" actId="20577"/>
          <ac:spMkLst>
            <pc:docMk/>
            <pc:sldMk cId="3713816339" sldId="271"/>
            <ac:spMk id="139" creationId="{00000000-0000-0000-0000-000000000000}"/>
          </ac:spMkLst>
        </pc:spChg>
      </pc:sldChg>
      <pc:sldChg chg="modSp">
        <pc:chgData name="Md. Mainuddin" userId="531e089c6c99dc92" providerId="LiveId" clId="{782B31EB-E26E-4521-B488-7C3CC2EC26A1}" dt="2019-08-26T20:56:10.855" v="1166" actId="14100"/>
        <pc:sldMkLst>
          <pc:docMk/>
          <pc:sldMk cId="3717574695" sldId="272"/>
        </pc:sldMkLst>
        <pc:spChg chg="mod">
          <ac:chgData name="Md. Mainuddin" userId="531e089c6c99dc92" providerId="LiveId" clId="{782B31EB-E26E-4521-B488-7C3CC2EC26A1}" dt="2019-08-26T20:56:10.855" v="1166" actId="14100"/>
          <ac:spMkLst>
            <pc:docMk/>
            <pc:sldMk cId="3717574695" sldId="272"/>
            <ac:spMk id="3" creationId="{00000000-0000-0000-0000-000000000000}"/>
          </ac:spMkLst>
        </pc:spChg>
      </pc:sldChg>
      <pc:sldChg chg="modSp">
        <pc:chgData name="Md. Mainuddin" userId="531e089c6c99dc92" providerId="LiveId" clId="{782B31EB-E26E-4521-B488-7C3CC2EC26A1}" dt="2019-08-26T15:18:24.727" v="305" actId="20577"/>
        <pc:sldMkLst>
          <pc:docMk/>
          <pc:sldMk cId="1892404137" sldId="273"/>
        </pc:sldMkLst>
        <pc:spChg chg="mod">
          <ac:chgData name="Md. Mainuddin" userId="531e089c6c99dc92" providerId="LiveId" clId="{782B31EB-E26E-4521-B488-7C3CC2EC26A1}" dt="2019-08-26T15:18:24.727" v="305" actId="20577"/>
          <ac:spMkLst>
            <pc:docMk/>
            <pc:sldMk cId="1892404137" sldId="273"/>
            <ac:spMk id="3" creationId="{00000000-0000-0000-0000-000000000000}"/>
          </ac:spMkLst>
        </pc:spChg>
      </pc:sldChg>
      <pc:sldChg chg="modSp">
        <pc:chgData name="Md. Mainuddin" userId="531e089c6c99dc92" providerId="LiveId" clId="{782B31EB-E26E-4521-B488-7C3CC2EC26A1}" dt="2019-08-26T20:56:02.739" v="1165" actId="14100"/>
        <pc:sldMkLst>
          <pc:docMk/>
          <pc:sldMk cId="4224340127" sldId="274"/>
        </pc:sldMkLst>
        <pc:spChg chg="mod">
          <ac:chgData name="Md. Mainuddin" userId="531e089c6c99dc92" providerId="LiveId" clId="{782B31EB-E26E-4521-B488-7C3CC2EC26A1}" dt="2019-08-26T20:56:02.739" v="1165" actId="14100"/>
          <ac:spMkLst>
            <pc:docMk/>
            <pc:sldMk cId="4224340127" sldId="274"/>
            <ac:spMk id="3" creationId="{00000000-0000-0000-0000-000000000000}"/>
          </ac:spMkLst>
        </pc:spChg>
      </pc:sldChg>
      <pc:sldChg chg="modSp">
        <pc:chgData name="Md. Mainuddin" userId="531e089c6c99dc92" providerId="LiveId" clId="{782B31EB-E26E-4521-B488-7C3CC2EC26A1}" dt="2019-08-26T14:46:57.474" v="0" actId="20577"/>
        <pc:sldMkLst>
          <pc:docMk/>
          <pc:sldMk cId="32942037" sldId="275"/>
        </pc:sldMkLst>
        <pc:spChg chg="mod">
          <ac:chgData name="Md. Mainuddin" userId="531e089c6c99dc92" providerId="LiveId" clId="{782B31EB-E26E-4521-B488-7C3CC2EC26A1}" dt="2019-08-26T14:46:57.474" v="0" actId="20577"/>
          <ac:spMkLst>
            <pc:docMk/>
            <pc:sldMk cId="32942037" sldId="275"/>
            <ac:spMk id="3" creationId="{00000000-0000-0000-0000-000000000000}"/>
          </ac:spMkLst>
        </pc:spChg>
      </pc:sldChg>
      <pc:sldChg chg="del">
        <pc:chgData name="Md. Mainuddin" userId="531e089c6c99dc92" providerId="LiveId" clId="{782B31EB-E26E-4521-B488-7C3CC2EC26A1}" dt="2019-08-26T15:21:22.386" v="319" actId="2696"/>
        <pc:sldMkLst>
          <pc:docMk/>
          <pc:sldMk cId="4222877708" sldId="277"/>
        </pc:sldMkLst>
      </pc:sldChg>
      <pc:sldChg chg="add">
        <pc:chgData name="Md. Mainuddin" userId="531e089c6c99dc92" providerId="LiveId" clId="{782B31EB-E26E-4521-B488-7C3CC2EC26A1}" dt="2019-08-26T15:56:07.451" v="329"/>
        <pc:sldMkLst>
          <pc:docMk/>
          <pc:sldMk cId="4274957938" sldId="277"/>
        </pc:sldMkLst>
      </pc:sldChg>
      <pc:sldChg chg="modSp add del">
        <pc:chgData name="Md. Mainuddin" userId="531e089c6c99dc92" providerId="LiveId" clId="{782B31EB-E26E-4521-B488-7C3CC2EC26A1}" dt="2019-08-26T20:46:17.390" v="1134" actId="2696"/>
        <pc:sldMkLst>
          <pc:docMk/>
          <pc:sldMk cId="1442643174" sldId="278"/>
        </pc:sldMkLst>
        <pc:spChg chg="mod">
          <ac:chgData name="Md. Mainuddin" userId="531e089c6c99dc92" providerId="LiveId" clId="{782B31EB-E26E-4521-B488-7C3CC2EC26A1}" dt="2019-08-26T16:05:49.974" v="816" actId="20577"/>
          <ac:spMkLst>
            <pc:docMk/>
            <pc:sldMk cId="1442643174" sldId="278"/>
            <ac:spMk id="3" creationId="{95216284-606A-4129-9C05-EC5E64687E85}"/>
          </ac:spMkLst>
        </pc:spChg>
      </pc:sldChg>
      <pc:sldChg chg="addSp delSp modSp add ord">
        <pc:chgData name="Md. Mainuddin" userId="531e089c6c99dc92" providerId="LiveId" clId="{782B31EB-E26E-4521-B488-7C3CC2EC26A1}" dt="2019-08-26T20:46:01.906" v="1133" actId="20577"/>
        <pc:sldMkLst>
          <pc:docMk/>
          <pc:sldMk cId="1584459457" sldId="279"/>
        </pc:sldMkLst>
        <pc:spChg chg="del">
          <ac:chgData name="Md. Mainuddin" userId="531e089c6c99dc92" providerId="LiveId" clId="{782B31EB-E26E-4521-B488-7C3CC2EC26A1}" dt="2019-08-26T20:38:42.609" v="962" actId="478"/>
          <ac:spMkLst>
            <pc:docMk/>
            <pc:sldMk cId="1584459457" sldId="279"/>
            <ac:spMk id="2" creationId="{3F1AA935-A85A-498C-B35B-92DD6CC1C369}"/>
          </ac:spMkLst>
        </pc:spChg>
        <pc:spChg chg="del mod">
          <ac:chgData name="Md. Mainuddin" userId="531e089c6c99dc92" providerId="LiveId" clId="{782B31EB-E26E-4521-B488-7C3CC2EC26A1}" dt="2019-08-26T20:37:09.625" v="950" actId="478"/>
          <ac:spMkLst>
            <pc:docMk/>
            <pc:sldMk cId="1584459457" sldId="279"/>
            <ac:spMk id="3" creationId="{385151C0-AC43-41EE-BCE3-23949633260B}"/>
          </ac:spMkLst>
        </pc:spChg>
        <pc:spChg chg="add mod">
          <ac:chgData name="Md. Mainuddin" userId="531e089c6c99dc92" providerId="LiveId" clId="{782B31EB-E26E-4521-B488-7C3CC2EC26A1}" dt="2019-08-26T20:41:56.645" v="1001" actId="1076"/>
          <ac:spMkLst>
            <pc:docMk/>
            <pc:sldMk cId="1584459457" sldId="279"/>
            <ac:spMk id="4" creationId="{1BFC5158-7622-4966-BE22-9F97DD4E6618}"/>
          </ac:spMkLst>
        </pc:spChg>
        <pc:spChg chg="add mod">
          <ac:chgData name="Md. Mainuddin" userId="531e089c6c99dc92" providerId="LiveId" clId="{782B31EB-E26E-4521-B488-7C3CC2EC26A1}" dt="2019-08-26T20:46:01.906" v="1133" actId="20577"/>
          <ac:spMkLst>
            <pc:docMk/>
            <pc:sldMk cId="1584459457" sldId="279"/>
            <ac:spMk id="5" creationId="{942AD7D0-40A8-4C7B-8604-C32098619D24}"/>
          </ac:spMkLst>
        </pc:spChg>
        <pc:spChg chg="add mod">
          <ac:chgData name="Md. Mainuddin" userId="531e089c6c99dc92" providerId="LiveId" clId="{782B31EB-E26E-4521-B488-7C3CC2EC26A1}" dt="2019-08-26T20:44:39.186" v="1060" actId="20577"/>
          <ac:spMkLst>
            <pc:docMk/>
            <pc:sldMk cId="1584459457" sldId="279"/>
            <ac:spMk id="6" creationId="{A7D0D253-68B4-4B3D-85AB-40BA25D37009}"/>
          </ac:spMkLst>
        </pc:spChg>
        <pc:spChg chg="add mod">
          <ac:chgData name="Md. Mainuddin" userId="531e089c6c99dc92" providerId="LiveId" clId="{782B31EB-E26E-4521-B488-7C3CC2EC26A1}" dt="2019-08-26T20:42:01.010" v="1002" actId="1076"/>
          <ac:spMkLst>
            <pc:docMk/>
            <pc:sldMk cId="1584459457" sldId="279"/>
            <ac:spMk id="7" creationId="{6876A83B-9FDA-41FA-8664-1BDD691BAE8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04607712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endParaRPr sz="12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58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35099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1524000" y="3602037"/>
            <a:ext cx="9144000" cy="32559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 lvl="0">
              <a:defRPr sz="1800"/>
            </a:pPr>
            <a:r>
              <a:rPr sz="2400"/>
              <a:t>Body Level One</a:t>
            </a:r>
          </a:p>
          <a:p>
            <a:pPr lvl="1">
              <a:defRPr sz="1800"/>
            </a:pPr>
            <a:r>
              <a:rPr sz="2400"/>
              <a:t>Body Level Two</a:t>
            </a:r>
          </a:p>
          <a:p>
            <a:pPr lvl="2">
              <a:defRPr sz="1800"/>
            </a:pPr>
            <a:r>
              <a:rPr sz="2400"/>
              <a:t>Body Level Three</a:t>
            </a:r>
          </a:p>
          <a:p>
            <a:pPr lvl="3">
              <a:defRPr sz="1800"/>
            </a:pPr>
            <a:r>
              <a:rPr sz="2400"/>
              <a:t>Body Level Four</a:t>
            </a:r>
          </a:p>
          <a:p>
            <a:pPr lvl="4">
              <a:defRPr sz="1800"/>
            </a:pPr>
            <a:r>
              <a:rPr sz="2400"/>
              <a:t>Body Level Five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8577943" y="6404290"/>
            <a:ext cx="2743201" cy="2692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495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456247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0" y="4589462"/>
            <a:ext cx="10515600" cy="226853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518160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87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5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87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87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 lvl="0">
              <a:defRPr sz="1800"/>
            </a:pPr>
            <a:r>
              <a:rPr sz="1600"/>
              <a:t>Body Level One</a:t>
            </a:r>
          </a:p>
          <a:p>
            <a:pPr lvl="1">
              <a:defRPr sz="1800"/>
            </a:pPr>
            <a:r>
              <a:rPr sz="1600"/>
              <a:t>Body Level Two</a:t>
            </a:r>
          </a:p>
          <a:p>
            <a:pPr lvl="2">
              <a:defRPr sz="1800"/>
            </a:pPr>
            <a:r>
              <a:rPr sz="1600"/>
              <a:t>Body Level Three</a:t>
            </a:r>
          </a:p>
          <a:p>
            <a:pPr lvl="3">
              <a:defRPr sz="1800"/>
            </a:pPr>
            <a:r>
              <a:rPr sz="1600"/>
              <a:t>Body Level Four</a:t>
            </a:r>
          </a:p>
          <a:p>
            <a:pPr lvl="4">
              <a:defRPr sz="1800"/>
            </a:pPr>
            <a:r>
              <a:rPr sz="1600"/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0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69691" y="5461203"/>
            <a:ext cx="11284109" cy="1610908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3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4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38200" y="230187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04292"/>
            <a:ext cx="27432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540115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ransition spd="med"/>
  <p:txStyles>
    <p:titleStyle>
      <a:lvl1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1pPr>
      <a:lvl2pPr marL="723900" indent="-2667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2pPr>
      <a:lvl3pPr marL="1234439" indent="-320039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3pPr>
      <a:lvl4pPr marL="17272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4pPr>
      <a:lvl5pPr marL="21844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5pPr>
      <a:lvl6pPr marL="26416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6pPr>
      <a:lvl7pPr marL="30988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7pPr>
      <a:lvl8pPr marL="35560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8pPr>
      <a:lvl9pPr marL="40132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ystem.cs.fsu.edu/newuser/cs-account-setup/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ystem.cs.fsu.edu/newuser/ssh-how-to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4038600" y="6404292"/>
            <a:ext cx="41148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1200">
                <a:solidFill>
                  <a:srgbClr val="54011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540115"/>
                </a:solidFill>
              </a:rPr>
              <a:t>Department of Computer Science, Florida State University</a:t>
            </a:r>
          </a:p>
        </p:txBody>
      </p:sp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xfrm>
            <a:off x="1171074" y="449178"/>
            <a:ext cx="9496926" cy="1072147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4400">
                <a:solidFill>
                  <a:srgbClr val="54011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b="1" dirty="0">
                <a:solidFill>
                  <a:srgbClr val="540115"/>
                </a:solidFill>
              </a:rPr>
              <a:t>CGS 3066: Web Programming and Design</a:t>
            </a:r>
            <a:br>
              <a:rPr lang="en-US" sz="4400" b="1" dirty="0">
                <a:solidFill>
                  <a:srgbClr val="540115"/>
                </a:solidFill>
              </a:rPr>
            </a:br>
            <a:r>
              <a:rPr lang="en-US" sz="4000" b="1" dirty="0">
                <a:solidFill>
                  <a:srgbClr val="5F1124"/>
                </a:solidFill>
              </a:rPr>
              <a:t>Fall 2019</a:t>
            </a:r>
            <a:endParaRPr sz="8000" b="1" dirty="0">
              <a:solidFill>
                <a:srgbClr val="5F1124"/>
              </a:solidFill>
            </a:endParaRP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xfrm>
            <a:off x="8577943" y="6221728"/>
            <a:ext cx="274320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540115"/>
                </a:solidFill>
              </a:rPr>
              <a:t>1</a:t>
            </a:fld>
            <a:endParaRPr sz="1200">
              <a:solidFill>
                <a:srgbClr val="540115"/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</a:rPr>
              <a:t>Internet and the World Wide Web(</a:t>
            </a:r>
            <a:r>
              <a:rPr lang="en-US" dirty="0" err="1">
                <a:solidFill>
                  <a:srgbClr val="540115"/>
                </a:solidFill>
              </a:rPr>
              <a:t>contd</a:t>
            </a:r>
            <a:r>
              <a:rPr lang="en-US" dirty="0">
                <a:solidFill>
                  <a:srgbClr val="540115"/>
                </a:solidFill>
              </a:rPr>
              <a:t>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986778"/>
          </a:xfrm>
        </p:spPr>
        <p:txBody>
          <a:bodyPr/>
          <a:lstStyle/>
          <a:p>
            <a:r>
              <a:rPr lang="en-US" dirty="0"/>
              <a:t>World Wide Web(WWW)</a:t>
            </a:r>
          </a:p>
          <a:p>
            <a:pPr lvl="1"/>
            <a:r>
              <a:rPr lang="en-US" dirty="0"/>
              <a:t>A system of global information sharing through Internet</a:t>
            </a:r>
          </a:p>
          <a:p>
            <a:pPr lvl="1"/>
            <a:r>
              <a:rPr lang="en-US" dirty="0"/>
              <a:t>Information represented, shared in </a:t>
            </a:r>
            <a:r>
              <a:rPr lang="en-US" i="1" dirty="0"/>
              <a:t>Hypertexts, </a:t>
            </a:r>
            <a:r>
              <a:rPr lang="en-US" dirty="0"/>
              <a:t>more commonly known as</a:t>
            </a:r>
            <a:r>
              <a:rPr lang="en-US" i="1" dirty="0"/>
              <a:t> Web Pages</a:t>
            </a:r>
          </a:p>
          <a:p>
            <a:pPr lvl="1"/>
            <a:r>
              <a:rPr lang="en-US" dirty="0"/>
              <a:t>Uses a client-server model of communication</a:t>
            </a:r>
          </a:p>
          <a:p>
            <a:pPr lvl="1"/>
            <a:r>
              <a:rPr lang="en-US" dirty="0"/>
              <a:t>All computers on WWW use a protocol called HTTP to communicate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57469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Client-server model in WWW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6594898" cy="5032375"/>
          </a:xfrm>
        </p:spPr>
        <p:txBody>
          <a:bodyPr>
            <a:normAutofit/>
          </a:bodyPr>
          <a:lstStyle/>
          <a:p>
            <a:r>
              <a:rPr lang="en-US" sz="2400" dirty="0"/>
              <a:t>Web pages are stored in </a:t>
            </a:r>
            <a:r>
              <a:rPr lang="en-US" sz="2400" b="1" dirty="0"/>
              <a:t>Web Servers</a:t>
            </a:r>
          </a:p>
          <a:p>
            <a:r>
              <a:rPr lang="en-US" sz="2400" dirty="0"/>
              <a:t>Clients request for web pages through </a:t>
            </a:r>
            <a:r>
              <a:rPr lang="en-US" sz="2400" b="1" dirty="0"/>
              <a:t>Web Browsers</a:t>
            </a:r>
          </a:p>
          <a:p>
            <a:r>
              <a:rPr lang="en-US" sz="2400" dirty="0"/>
              <a:t>Browser makes an HTTP request, specified by a </a:t>
            </a:r>
            <a:r>
              <a:rPr lang="en-US" sz="2400" b="1" dirty="0"/>
              <a:t>URL</a:t>
            </a:r>
            <a:r>
              <a:rPr lang="en-US" sz="2400" dirty="0"/>
              <a:t>/</a:t>
            </a:r>
            <a:r>
              <a:rPr lang="en-US" sz="2400" b="1" dirty="0"/>
              <a:t>Web Address</a:t>
            </a:r>
            <a:br>
              <a:rPr lang="en-US" sz="2400" b="1" dirty="0"/>
            </a:br>
            <a:r>
              <a:rPr lang="en-US" sz="2400" b="1" dirty="0"/>
              <a:t>(i.e. </a:t>
            </a:r>
            <a:r>
              <a:rPr lang="en-US" sz="2000" b="1" dirty="0"/>
              <a:t>http://www.cs.fsu.edu/~cgs3066/index.html</a:t>
            </a:r>
            <a:r>
              <a:rPr lang="en-US" sz="2400" b="1" dirty="0"/>
              <a:t>)</a:t>
            </a:r>
          </a:p>
          <a:p>
            <a:r>
              <a:rPr lang="en-US" sz="2400" dirty="0"/>
              <a:t>Server reads the address, returns corresponding contents through HTTP</a:t>
            </a:r>
          </a:p>
          <a:p>
            <a:r>
              <a:rPr lang="en-US" sz="2400" dirty="0"/>
              <a:t>Contents received is written in HTML, rendered by browser into a web page</a:t>
            </a:r>
          </a:p>
        </p:txBody>
      </p:sp>
      <p:pic>
        <p:nvPicPr>
          <p:cNvPr id="6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7433098" y="1626547"/>
            <a:ext cx="4155731" cy="213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40413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111" name="CustomShape 3"/>
          <p:cNvSpPr/>
          <p:nvPr/>
        </p:nvSpPr>
        <p:spPr>
          <a:xfrm>
            <a:off x="1679520" y="-144360"/>
            <a:ext cx="304560" cy="304560"/>
          </a:xfrm>
          <a:prstGeom prst="rect">
            <a:avLst/>
          </a:prstGeom>
        </p:spPr>
      </p:sp>
      <p:sp>
        <p:nvSpPr>
          <p:cNvPr id="112" name="CustomShape 4"/>
          <p:cNvSpPr/>
          <p:nvPr/>
        </p:nvSpPr>
        <p:spPr>
          <a:xfrm>
            <a:off x="1679520" y="-144360"/>
            <a:ext cx="304560" cy="304560"/>
          </a:xfrm>
          <a:prstGeom prst="rect">
            <a:avLst/>
          </a:prstGeom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41A2A6-EA8C-4FFE-9427-4C3FB2D9A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0187"/>
            <a:ext cx="10515600" cy="713373"/>
          </a:xfrm>
        </p:spPr>
        <p:txBody>
          <a:bodyPr>
            <a:normAutofit/>
          </a:bodyPr>
          <a:lstStyle/>
          <a:p>
            <a:r>
              <a:rPr lang="en-US" dirty="0"/>
              <a:t>Example of Clients and Servers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216284-606A-4129-9C05-EC5E64687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81595"/>
            <a:ext cx="10515600" cy="4670565"/>
          </a:xfrm>
        </p:spPr>
        <p:txBody>
          <a:bodyPr/>
          <a:lstStyle/>
          <a:p>
            <a:r>
              <a:rPr lang="en-US" dirty="0"/>
              <a:t>Web server</a:t>
            </a:r>
          </a:p>
          <a:p>
            <a:pPr lvl="1"/>
            <a:r>
              <a:rPr lang="en-US" dirty="0"/>
              <a:t>Apache</a:t>
            </a:r>
          </a:p>
          <a:p>
            <a:pPr lvl="1"/>
            <a:r>
              <a:rPr lang="en-US" dirty="0" err="1"/>
              <a:t>NginX</a:t>
            </a:r>
            <a:endParaRPr lang="en-US" dirty="0"/>
          </a:p>
          <a:p>
            <a:pPr lvl="1"/>
            <a:r>
              <a:rPr lang="en-US" dirty="0"/>
              <a:t>MS IIS</a:t>
            </a:r>
          </a:p>
          <a:p>
            <a:r>
              <a:rPr lang="en-US" dirty="0"/>
              <a:t>Client (browsers)</a:t>
            </a:r>
          </a:p>
          <a:p>
            <a:pPr lvl="1"/>
            <a:r>
              <a:rPr lang="en-US" dirty="0"/>
              <a:t>Google Chrome</a:t>
            </a:r>
          </a:p>
          <a:p>
            <a:pPr lvl="1"/>
            <a:r>
              <a:rPr lang="en-US" dirty="0"/>
              <a:t>Mozilla Firefox</a:t>
            </a:r>
          </a:p>
          <a:p>
            <a:pPr lvl="1"/>
            <a:r>
              <a:rPr lang="en-US" dirty="0"/>
              <a:t>Microsoft Edge/Internet Explorer</a:t>
            </a:r>
          </a:p>
        </p:txBody>
      </p:sp>
    </p:spTree>
    <p:extLst>
      <p:ext uri="{BB962C8B-B14F-4D97-AF65-F5344CB8AC3E}">
        <p14:creationId xmlns:p14="http://schemas.microsoft.com/office/powerpoint/2010/main" val="2924521357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9;p21">
            <a:extLst>
              <a:ext uri="{FF2B5EF4-FFF2-40B4-BE49-F238E27FC236}">
                <a16:creationId xmlns:a16="http://schemas.microsoft.com/office/drawing/2014/main" id="{1BFC5158-7622-4966-BE22-9F97DD4E6618}"/>
              </a:ext>
            </a:extLst>
          </p:cNvPr>
          <p:cNvSpPr txBox="1">
            <a:spLocks/>
          </p:cNvSpPr>
          <p:nvPr/>
        </p:nvSpPr>
        <p:spPr>
          <a:xfrm>
            <a:off x="838199" y="580445"/>
            <a:ext cx="4568687" cy="707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spcFirstLastPara="1" wrap="square" lIns="91425" tIns="91425" rIns="91425" bIns="91425" anchor="t" anchorCtr="0">
            <a:noAutofit/>
          </a:bodyPr>
          <a:lstStyle>
            <a:lvl1pPr>
              <a:lnSpc>
                <a:spcPct val="90000"/>
              </a:lnSpc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1pPr>
            <a:lvl2pPr>
              <a:lnSpc>
                <a:spcPct val="90000"/>
              </a:lnSpc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2pPr>
            <a:lvl3pPr>
              <a:lnSpc>
                <a:spcPct val="90000"/>
              </a:lnSpc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3pPr>
            <a:lvl4pPr>
              <a:lnSpc>
                <a:spcPct val="90000"/>
              </a:lnSpc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4pPr>
            <a:lvl5pPr>
              <a:lnSpc>
                <a:spcPct val="90000"/>
              </a:lnSpc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5pPr>
            <a:lvl6pPr>
              <a:lnSpc>
                <a:spcPct val="90000"/>
              </a:lnSpc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6pPr>
            <a:lvl7pPr>
              <a:lnSpc>
                <a:spcPct val="90000"/>
              </a:lnSpc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7pPr>
            <a:lvl8pPr>
              <a:lnSpc>
                <a:spcPct val="90000"/>
              </a:lnSpc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8pPr>
            <a:lvl9pPr>
              <a:lnSpc>
                <a:spcPct val="90000"/>
              </a:lnSpc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r>
              <a:rPr lang="en-US" dirty="0">
                <a:solidFill>
                  <a:srgbClr val="804352"/>
                </a:solidFill>
                <a:latin typeface="Lato" panose="020F0502020204030203" pitchFamily="34" charset="0"/>
              </a:rPr>
              <a:t>Client-side</a:t>
            </a:r>
          </a:p>
        </p:txBody>
      </p:sp>
      <p:sp>
        <p:nvSpPr>
          <p:cNvPr id="5" name="Google Shape;120;p21">
            <a:extLst>
              <a:ext uri="{FF2B5EF4-FFF2-40B4-BE49-F238E27FC236}">
                <a16:creationId xmlns:a16="http://schemas.microsoft.com/office/drawing/2014/main" id="{942AD7D0-40A8-4C7B-8604-C32098619D24}"/>
              </a:ext>
            </a:extLst>
          </p:cNvPr>
          <p:cNvSpPr txBox="1">
            <a:spLocks/>
          </p:cNvSpPr>
          <p:nvPr/>
        </p:nvSpPr>
        <p:spPr>
          <a:xfrm>
            <a:off x="838198" y="1319449"/>
            <a:ext cx="4568687" cy="4604271"/>
          </a:xfrm>
          <a:prstGeom prst="rect">
            <a:avLst/>
          </a:prstGeom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lvl1pPr>
            <a:lvl2pPr marL="723900" indent="-2667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lvl2pPr>
            <a:lvl3pPr marL="1234439" indent="-320039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lvl3pPr>
            <a:lvl4pPr marL="17272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lvl4pPr>
            <a:lvl5pPr marL="21844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lvl5pPr>
            <a:lvl6pPr marL="26416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lvl6pPr>
            <a:lvl7pPr marL="30988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lvl7pPr>
            <a:lvl8pPr marL="35560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lvl8pPr>
            <a:lvl9pPr marL="40132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400" dirty="0">
                <a:solidFill>
                  <a:srgbClr val="53555C"/>
                </a:solidFill>
                <a:highlight>
                  <a:srgbClr val="FFFFFF"/>
                </a:highlight>
              </a:rPr>
              <a:t>All the processing done by your browser (or the client in your device)</a:t>
            </a:r>
          </a:p>
          <a:p>
            <a:pPr marL="285750" indent="-285750">
              <a:spcBef>
                <a:spcPts val="1600"/>
              </a:spcBef>
            </a:pPr>
            <a:r>
              <a:rPr lang="en-US" sz="2400" dirty="0">
                <a:solidFill>
                  <a:srgbClr val="53555C"/>
                </a:solidFill>
                <a:highlight>
                  <a:srgbClr val="FFFFFF"/>
                </a:highlight>
              </a:rPr>
              <a:t>HTML and CSS rendering</a:t>
            </a:r>
          </a:p>
          <a:p>
            <a:pPr marL="285750" indent="-285750">
              <a:spcBef>
                <a:spcPts val="1600"/>
              </a:spcBef>
            </a:pPr>
            <a:r>
              <a:rPr lang="en-US" sz="2400" dirty="0">
                <a:solidFill>
                  <a:srgbClr val="53555C"/>
                </a:solidFill>
                <a:highlight>
                  <a:srgbClr val="FFFFFF"/>
                </a:highlight>
              </a:rPr>
              <a:t>Client-side JavaScript</a:t>
            </a:r>
          </a:p>
          <a:p>
            <a:pPr marL="0" indent="0">
              <a:spcBef>
                <a:spcPts val="1600"/>
              </a:spcBef>
              <a:spcAft>
                <a:spcPts val="1600"/>
              </a:spcAft>
              <a:buFont typeface="Arial"/>
              <a:buNone/>
            </a:pPr>
            <a:r>
              <a:rPr lang="en-US" sz="2400" dirty="0">
                <a:solidFill>
                  <a:srgbClr val="53555C"/>
                </a:solidFill>
                <a:highlight>
                  <a:srgbClr val="FFFFFF"/>
                </a:highlight>
              </a:rPr>
              <a:t>Also called </a:t>
            </a:r>
            <a:r>
              <a:rPr lang="en-US" sz="2400" dirty="0">
                <a:solidFill>
                  <a:srgbClr val="804352"/>
                </a:solidFill>
                <a:highlight>
                  <a:srgbClr val="FFFFFF"/>
                </a:highlight>
              </a:rPr>
              <a:t>front-end</a:t>
            </a:r>
          </a:p>
          <a:p>
            <a:pPr marL="0" indent="0">
              <a:spcBef>
                <a:spcPts val="1600"/>
              </a:spcBef>
              <a:spcAft>
                <a:spcPts val="1600"/>
              </a:spcAft>
              <a:buFont typeface="Arial"/>
              <a:buNone/>
            </a:pPr>
            <a:r>
              <a:rPr lang="en-US" sz="2400" dirty="0">
                <a:solidFill>
                  <a:srgbClr val="804352"/>
                </a:solidFill>
                <a:highlight>
                  <a:srgbClr val="FFFFFF"/>
                </a:highlight>
              </a:rPr>
              <a:t>JS libraries and frameworks – jQuery, React.js, Angular, Vue, Backbone</a:t>
            </a:r>
          </a:p>
        </p:txBody>
      </p:sp>
      <p:sp>
        <p:nvSpPr>
          <p:cNvPr id="6" name="Google Shape;121;p21">
            <a:extLst>
              <a:ext uri="{FF2B5EF4-FFF2-40B4-BE49-F238E27FC236}">
                <a16:creationId xmlns:a16="http://schemas.microsoft.com/office/drawing/2014/main" id="{A7D0D253-68B4-4B3D-85AB-40BA25D37009}"/>
              </a:ext>
            </a:extLst>
          </p:cNvPr>
          <p:cNvSpPr txBox="1">
            <a:spLocks/>
          </p:cNvSpPr>
          <p:nvPr/>
        </p:nvSpPr>
        <p:spPr>
          <a:xfrm>
            <a:off x="6027088" y="1319450"/>
            <a:ext cx="4626060" cy="4604272"/>
          </a:xfrm>
          <a:prstGeom prst="rect">
            <a:avLst/>
          </a:prstGeom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algn="r">
              <a:defRPr sz="1200">
                <a:solidFill>
                  <a:srgbClr val="54011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457200"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914400"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1371600"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1828800"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2286000">
              <a:defRPr>
                <a:latin typeface="Calibri"/>
                <a:ea typeface="Calibri"/>
                <a:cs typeface="Calibri"/>
                <a:sym typeface="Calibri"/>
              </a:defRPr>
            </a:lvl6pPr>
            <a:lvl7pPr indent="2743200">
              <a:defRPr>
                <a:latin typeface="Calibri"/>
                <a:ea typeface="Calibri"/>
                <a:cs typeface="Calibri"/>
                <a:sym typeface="Calibri"/>
              </a:defRPr>
            </a:lvl7pPr>
            <a:lvl8pPr indent="3200400">
              <a:defRPr>
                <a:latin typeface="Calibri"/>
                <a:ea typeface="Calibri"/>
                <a:cs typeface="Calibri"/>
                <a:sym typeface="Calibri"/>
              </a:defRPr>
            </a:lvl8pPr>
            <a:lvl9pPr indent="3657600"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sz="2400" dirty="0">
                <a:solidFill>
                  <a:srgbClr val="53555C"/>
                </a:solidFill>
                <a:highlight>
                  <a:srgbClr val="FFFFFF"/>
                </a:highlight>
              </a:rPr>
              <a:t>Al the processing done inside a web server</a:t>
            </a:r>
          </a:p>
          <a:p>
            <a:pPr marL="285750" indent="-285750" algn="l"/>
            <a:endParaRPr lang="en-US" sz="2400" dirty="0">
              <a:solidFill>
                <a:srgbClr val="53555C"/>
              </a:solidFill>
              <a:highlight>
                <a:srgbClr val="FFFFFF"/>
              </a:highlight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3555C"/>
                </a:solidFill>
                <a:highlight>
                  <a:srgbClr val="FFFFFF"/>
                </a:highlight>
              </a:rPr>
              <a:t>Request dispatching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3555C"/>
                </a:solidFill>
                <a:highlight>
                  <a:srgbClr val="FFFFFF"/>
                </a:highlight>
              </a:rPr>
              <a:t>Database queries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3555C"/>
                </a:solidFill>
                <a:highlight>
                  <a:srgbClr val="FFFFFF"/>
                </a:highlight>
              </a:rPr>
              <a:t>Communication with other systems/APIs</a:t>
            </a:r>
          </a:p>
          <a:p>
            <a:pPr algn="l">
              <a:spcBef>
                <a:spcPts val="1600"/>
              </a:spcBef>
              <a:spcAft>
                <a:spcPts val="1600"/>
              </a:spcAft>
            </a:pPr>
            <a:r>
              <a:rPr lang="en-US" sz="2400" dirty="0">
                <a:solidFill>
                  <a:srgbClr val="53555C"/>
                </a:solidFill>
                <a:highlight>
                  <a:srgbClr val="FFFFFF"/>
                </a:highlight>
              </a:rPr>
              <a:t>Also called </a:t>
            </a:r>
            <a:r>
              <a:rPr lang="en-US" sz="2400" dirty="0">
                <a:solidFill>
                  <a:srgbClr val="804352"/>
                </a:solidFill>
                <a:highlight>
                  <a:srgbClr val="FFFFFF"/>
                </a:highlight>
              </a:rPr>
              <a:t>back-end</a:t>
            </a:r>
          </a:p>
          <a:p>
            <a:pPr algn="l">
              <a:spcBef>
                <a:spcPts val="1600"/>
              </a:spcBef>
              <a:spcAft>
                <a:spcPts val="1600"/>
              </a:spcAft>
            </a:pPr>
            <a:r>
              <a:rPr lang="en-US" sz="2400" dirty="0">
                <a:solidFill>
                  <a:srgbClr val="804352"/>
                </a:solidFill>
                <a:highlight>
                  <a:srgbClr val="FFFFFF"/>
                </a:highlight>
              </a:rPr>
              <a:t>PHP, Java, ASP.NET, Ruby, Node JS, Python</a:t>
            </a:r>
          </a:p>
        </p:txBody>
      </p:sp>
      <p:sp>
        <p:nvSpPr>
          <p:cNvPr id="7" name="Google Shape;119;p21">
            <a:extLst>
              <a:ext uri="{FF2B5EF4-FFF2-40B4-BE49-F238E27FC236}">
                <a16:creationId xmlns:a16="http://schemas.microsoft.com/office/drawing/2014/main" id="{6876A83B-9FDA-41FA-8664-1BDD691BAE80}"/>
              </a:ext>
            </a:extLst>
          </p:cNvPr>
          <p:cNvSpPr txBox="1">
            <a:spLocks/>
          </p:cNvSpPr>
          <p:nvPr/>
        </p:nvSpPr>
        <p:spPr>
          <a:xfrm>
            <a:off x="5801139" y="580444"/>
            <a:ext cx="4568687" cy="707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spcFirstLastPara="1" wrap="square" lIns="91425" tIns="91425" rIns="91425" bIns="91425" anchor="t" anchorCtr="0">
            <a:noAutofit/>
          </a:bodyPr>
          <a:lstStyle>
            <a:lvl1pPr>
              <a:lnSpc>
                <a:spcPct val="90000"/>
              </a:lnSpc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1pPr>
            <a:lvl2pPr>
              <a:lnSpc>
                <a:spcPct val="90000"/>
              </a:lnSpc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2pPr>
            <a:lvl3pPr>
              <a:lnSpc>
                <a:spcPct val="90000"/>
              </a:lnSpc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3pPr>
            <a:lvl4pPr>
              <a:lnSpc>
                <a:spcPct val="90000"/>
              </a:lnSpc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4pPr>
            <a:lvl5pPr>
              <a:lnSpc>
                <a:spcPct val="90000"/>
              </a:lnSpc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5pPr>
            <a:lvl6pPr>
              <a:lnSpc>
                <a:spcPct val="90000"/>
              </a:lnSpc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6pPr>
            <a:lvl7pPr>
              <a:lnSpc>
                <a:spcPct val="90000"/>
              </a:lnSpc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7pPr>
            <a:lvl8pPr>
              <a:lnSpc>
                <a:spcPct val="90000"/>
              </a:lnSpc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8pPr>
            <a:lvl9pPr>
              <a:lnSpc>
                <a:spcPct val="90000"/>
              </a:lnSpc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r>
              <a:rPr lang="en-US" dirty="0">
                <a:solidFill>
                  <a:srgbClr val="804352"/>
                </a:solidFill>
                <a:latin typeface="Lato" panose="020F0502020204030203" pitchFamily="34" charset="0"/>
              </a:rPr>
              <a:t>Server-side</a:t>
            </a:r>
          </a:p>
        </p:txBody>
      </p:sp>
    </p:spTree>
    <p:extLst>
      <p:ext uri="{BB962C8B-B14F-4D97-AF65-F5344CB8AC3E}">
        <p14:creationId xmlns:p14="http://schemas.microsoft.com/office/powerpoint/2010/main" val="158445945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110" name="TextShape 2"/>
          <p:cNvSpPr txBox="1"/>
          <p:nvPr/>
        </p:nvSpPr>
        <p:spPr>
          <a:xfrm>
            <a:off x="1943040" y="16380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HTML stands for </a:t>
            </a:r>
            <a:r>
              <a:rPr lang="en-US" sz="3200" b="1" dirty="0">
                <a:solidFill>
                  <a:srgbClr val="000000"/>
                </a:solidFill>
              </a:rPr>
              <a:t>H</a:t>
            </a:r>
            <a:r>
              <a:rPr lang="en-US" sz="3200" dirty="0">
                <a:solidFill>
                  <a:srgbClr val="000000"/>
                </a:solidFill>
              </a:rPr>
              <a:t>yper </a:t>
            </a:r>
            <a:r>
              <a:rPr lang="en-US" sz="3200" b="1" dirty="0">
                <a:solidFill>
                  <a:srgbClr val="000000"/>
                </a:solidFill>
              </a:rPr>
              <a:t>T</a:t>
            </a:r>
            <a:r>
              <a:rPr lang="en-US" sz="3200" dirty="0">
                <a:solidFill>
                  <a:srgbClr val="000000"/>
                </a:solidFill>
              </a:rPr>
              <a:t>ext </a:t>
            </a:r>
            <a:r>
              <a:rPr lang="en-US" sz="3200" b="1" dirty="0">
                <a:solidFill>
                  <a:srgbClr val="000000"/>
                </a:solidFill>
              </a:rPr>
              <a:t>M</a:t>
            </a:r>
            <a:r>
              <a:rPr lang="en-US" sz="3200" dirty="0">
                <a:solidFill>
                  <a:srgbClr val="000000"/>
                </a:solidFill>
              </a:rPr>
              <a:t>arkup </a:t>
            </a:r>
            <a:r>
              <a:rPr lang="en-US" sz="3200" b="1" dirty="0">
                <a:solidFill>
                  <a:srgbClr val="000000"/>
                </a:solidFill>
              </a:rPr>
              <a:t>L</a:t>
            </a:r>
            <a:r>
              <a:rPr lang="en-US" sz="3200" dirty="0">
                <a:solidFill>
                  <a:srgbClr val="000000"/>
                </a:solidFill>
              </a:rPr>
              <a:t>anguage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HTML is a </a:t>
            </a:r>
            <a:r>
              <a:rPr lang="en-US" sz="3200" b="1" dirty="0">
                <a:solidFill>
                  <a:srgbClr val="000000"/>
                </a:solidFill>
              </a:rPr>
              <a:t>markup </a:t>
            </a:r>
            <a:r>
              <a:rPr lang="en-US" sz="3200" dirty="0">
                <a:solidFill>
                  <a:srgbClr val="000000"/>
                </a:solidFill>
              </a:rPr>
              <a:t>language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A markup language is a set of markup</a:t>
            </a:r>
            <a:r>
              <a:rPr lang="en-US" sz="3200" b="1" dirty="0">
                <a:solidFill>
                  <a:srgbClr val="000000"/>
                </a:solidFill>
              </a:rPr>
              <a:t> tags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The tags </a:t>
            </a:r>
            <a:r>
              <a:rPr lang="en-US" sz="3200" b="1" dirty="0">
                <a:solidFill>
                  <a:srgbClr val="000000"/>
                </a:solidFill>
              </a:rPr>
              <a:t>describe</a:t>
            </a:r>
            <a:r>
              <a:rPr lang="en-US" sz="3200" dirty="0">
                <a:solidFill>
                  <a:srgbClr val="000000"/>
                </a:solidFill>
              </a:rPr>
              <a:t> document content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HTML documents contain</a:t>
            </a:r>
            <a:r>
              <a:rPr lang="en-US" sz="3200" b="1" dirty="0">
                <a:solidFill>
                  <a:srgbClr val="000000"/>
                </a:solidFill>
              </a:rPr>
              <a:t> </a:t>
            </a:r>
            <a:r>
              <a:rPr lang="en-US" sz="3200" dirty="0">
                <a:solidFill>
                  <a:srgbClr val="000000"/>
                </a:solidFill>
              </a:rPr>
              <a:t>HTML</a:t>
            </a:r>
            <a:r>
              <a:rPr lang="en-US" sz="3200" b="1" dirty="0">
                <a:solidFill>
                  <a:srgbClr val="000000"/>
                </a:solidFill>
              </a:rPr>
              <a:t> tags</a:t>
            </a:r>
            <a:r>
              <a:rPr lang="en-US" sz="3200" dirty="0">
                <a:solidFill>
                  <a:srgbClr val="000000"/>
                </a:solidFill>
              </a:rPr>
              <a:t> and plain </a:t>
            </a:r>
            <a:r>
              <a:rPr lang="en-US" sz="3200" b="1" dirty="0">
                <a:solidFill>
                  <a:srgbClr val="000000"/>
                </a:solidFill>
              </a:rPr>
              <a:t>text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en-US" sz="3200" b="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11" name="CustomShape 3"/>
          <p:cNvSpPr/>
          <p:nvPr/>
        </p:nvSpPr>
        <p:spPr>
          <a:xfrm>
            <a:off x="1679520" y="-144360"/>
            <a:ext cx="304560" cy="304560"/>
          </a:xfrm>
          <a:prstGeom prst="rect">
            <a:avLst/>
          </a:prstGeom>
        </p:spPr>
      </p:sp>
      <p:sp>
        <p:nvSpPr>
          <p:cNvPr id="112" name="CustomShape 4"/>
          <p:cNvSpPr/>
          <p:nvPr/>
        </p:nvSpPr>
        <p:spPr>
          <a:xfrm>
            <a:off x="1679520" y="-144360"/>
            <a:ext cx="304560" cy="304560"/>
          </a:xfrm>
          <a:prstGeom prst="rect">
            <a:avLst/>
          </a:prstGeom>
        </p:spPr>
      </p:sp>
      <p:pic>
        <p:nvPicPr>
          <p:cNvPr id="113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5410200" y="228600"/>
            <a:ext cx="1294920" cy="12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957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115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16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981200" y="1600200"/>
            <a:ext cx="5438520" cy="2209320"/>
          </a:xfrm>
          <a:prstGeom prst="rect">
            <a:avLst/>
          </a:prstGeom>
        </p:spPr>
      </p:pic>
      <p:pic>
        <p:nvPicPr>
          <p:cNvPr id="11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5410200" y="228600"/>
            <a:ext cx="1294920" cy="12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406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119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20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981200" y="1600200"/>
            <a:ext cx="5438520" cy="2209320"/>
          </a:xfrm>
          <a:prstGeom prst="rect">
            <a:avLst/>
          </a:prstGeom>
        </p:spPr>
      </p:pic>
      <p:pic>
        <p:nvPicPr>
          <p:cNvPr id="121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5029320" y="3733920"/>
            <a:ext cx="5419440" cy="2895120"/>
          </a:xfrm>
          <a:prstGeom prst="rect">
            <a:avLst/>
          </a:prstGeom>
        </p:spPr>
      </p:pic>
      <p:pic>
        <p:nvPicPr>
          <p:cNvPr id="122" name="Picture 6"/>
          <p:cNvPicPr/>
          <p:nvPr/>
        </p:nvPicPr>
        <p:blipFill>
          <a:blip r:embed="rId4"/>
          <a:stretch>
            <a:fillRect/>
          </a:stretch>
        </p:blipFill>
        <p:spPr>
          <a:xfrm>
            <a:off x="5410200" y="228600"/>
            <a:ext cx="1294920" cy="12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812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124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Font typeface="Arial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HTML by itself has limited formatting capabilities</a:t>
            </a:r>
          </a:p>
          <a:p>
            <a:pPr>
              <a:buFont typeface="Arial"/>
              <a:buChar char="•"/>
            </a:pPr>
            <a:endParaRPr lang="en-US" sz="3200" dirty="0">
              <a:solidFill>
                <a:srgbClr val="000000"/>
              </a:solidFill>
            </a:endParaRPr>
          </a:p>
          <a:p>
            <a:pPr>
              <a:buFont typeface="Arial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Styles define </a:t>
            </a:r>
            <a:r>
              <a:rPr lang="en-US" sz="3200" b="1" dirty="0">
                <a:solidFill>
                  <a:srgbClr val="000000"/>
                </a:solidFill>
              </a:rPr>
              <a:t>how to display</a:t>
            </a:r>
            <a:r>
              <a:rPr lang="en-US" sz="3200" dirty="0">
                <a:solidFill>
                  <a:srgbClr val="000000"/>
                </a:solidFill>
              </a:rPr>
              <a:t> HTML elements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en-US" sz="3200" b="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b="1" dirty="0">
                <a:solidFill>
                  <a:srgbClr val="000000"/>
                </a:solidFill>
              </a:rPr>
              <a:t>CSS</a:t>
            </a:r>
            <a:r>
              <a:rPr lang="en-US" sz="3200" dirty="0">
                <a:solidFill>
                  <a:srgbClr val="000000"/>
                </a:solidFill>
              </a:rPr>
              <a:t> stands for </a:t>
            </a:r>
            <a:r>
              <a:rPr lang="en-US" sz="3200" b="1" dirty="0">
                <a:solidFill>
                  <a:srgbClr val="000000"/>
                </a:solidFill>
              </a:rPr>
              <a:t>C</a:t>
            </a:r>
            <a:r>
              <a:rPr lang="en-US" sz="3200" dirty="0">
                <a:solidFill>
                  <a:srgbClr val="000000"/>
                </a:solidFill>
              </a:rPr>
              <a:t>ascading </a:t>
            </a:r>
            <a:r>
              <a:rPr lang="en-US" sz="3200" b="1" dirty="0">
                <a:solidFill>
                  <a:srgbClr val="000000"/>
                </a:solidFill>
              </a:rPr>
              <a:t>S</a:t>
            </a:r>
            <a:r>
              <a:rPr lang="en-US" sz="3200" dirty="0">
                <a:solidFill>
                  <a:srgbClr val="000000"/>
                </a:solidFill>
              </a:rPr>
              <a:t>tyle </a:t>
            </a:r>
            <a:r>
              <a:rPr lang="en-US" sz="3200" b="1" dirty="0">
                <a:solidFill>
                  <a:srgbClr val="000000"/>
                </a:solidFill>
              </a:rPr>
              <a:t>S</a:t>
            </a:r>
            <a:r>
              <a:rPr lang="en-US" sz="3200" dirty="0">
                <a:solidFill>
                  <a:srgbClr val="000000"/>
                </a:solidFill>
              </a:rPr>
              <a:t>heets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b="1" dirty="0">
                <a:solidFill>
                  <a:srgbClr val="000000"/>
                </a:solidFill>
              </a:rPr>
              <a:t>External Style Sheets</a:t>
            </a:r>
            <a:r>
              <a:rPr lang="en-US" sz="3200" dirty="0">
                <a:solidFill>
                  <a:srgbClr val="000000"/>
                </a:solidFill>
              </a:rPr>
              <a:t> can save a lot of work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External Style Sheets are stored in </a:t>
            </a:r>
            <a:r>
              <a:rPr lang="en-US" sz="3200" b="1" dirty="0">
                <a:solidFill>
                  <a:srgbClr val="000000"/>
                </a:solidFill>
              </a:rPr>
              <a:t>CSS files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pic>
        <p:nvPicPr>
          <p:cNvPr id="12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5410200" y="152280"/>
            <a:ext cx="1523520" cy="13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283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127" name="TextShape 2"/>
          <p:cNvSpPr txBox="1"/>
          <p:nvPr/>
        </p:nvSpPr>
        <p:spPr>
          <a:xfrm>
            <a:off x="1981200" y="1239671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000000"/>
                </a:solidFill>
              </a:rPr>
              <a:t>h1{
	</a:t>
            </a:r>
            <a:r>
              <a:rPr lang="en-US" sz="3200" dirty="0" err="1">
                <a:solidFill>
                  <a:srgbClr val="000000"/>
                </a:solidFill>
              </a:rPr>
              <a:t>color:orange</a:t>
            </a:r>
            <a:r>
              <a:rPr lang="en-US" sz="3200" dirty="0">
                <a:solidFill>
                  <a:srgbClr val="000000"/>
                </a:solidFill>
              </a:rPr>
              <a:t>;
	</a:t>
            </a:r>
            <a:r>
              <a:rPr lang="en-US" sz="3200" dirty="0" err="1">
                <a:solidFill>
                  <a:srgbClr val="000000"/>
                </a:solidFill>
              </a:rPr>
              <a:t>text-align:center</a:t>
            </a:r>
            <a:r>
              <a:rPr lang="en-US" sz="3200" dirty="0">
                <a:solidFill>
                  <a:srgbClr val="000000"/>
                </a:solidFill>
              </a:rPr>
              <a:t>;
}
p{
	</a:t>
            </a:r>
            <a:r>
              <a:rPr lang="en-US" sz="3200" dirty="0" err="1">
                <a:solidFill>
                  <a:srgbClr val="000000"/>
                </a:solidFill>
              </a:rPr>
              <a:t>font-family:"Times</a:t>
            </a:r>
            <a:r>
              <a:rPr lang="en-US" sz="3200" dirty="0">
                <a:solidFill>
                  <a:srgbClr val="000000"/>
                </a:solidFill>
              </a:rPr>
              <a:t> New Roman";
	font-size:20px;
}</a:t>
            </a:r>
            <a:endParaRPr dirty="0"/>
          </a:p>
        </p:txBody>
      </p:sp>
      <p:pic>
        <p:nvPicPr>
          <p:cNvPr id="128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5410200" y="152280"/>
            <a:ext cx="1523520" cy="13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068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130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JavaScript is the programming language of the Web.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b="1" dirty="0">
                <a:solidFill>
                  <a:srgbClr val="000000"/>
                </a:solidFill>
              </a:rPr>
              <a:t>HTML</a:t>
            </a:r>
            <a:r>
              <a:rPr lang="en-US" sz="3200" dirty="0">
                <a:solidFill>
                  <a:srgbClr val="000000"/>
                </a:solidFill>
              </a:rPr>
              <a:t> to define the content of web pages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b="1" dirty="0">
                <a:solidFill>
                  <a:srgbClr val="000000"/>
                </a:solidFill>
              </a:rPr>
              <a:t>CSS</a:t>
            </a:r>
            <a:r>
              <a:rPr lang="en-US" sz="3200" dirty="0">
                <a:solidFill>
                  <a:srgbClr val="000000"/>
                </a:solidFill>
              </a:rPr>
              <a:t> to specify the layout of web pages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b="1" dirty="0">
                <a:solidFill>
                  <a:srgbClr val="000000"/>
                </a:solidFill>
              </a:rPr>
              <a:t>JavaScript</a:t>
            </a:r>
            <a:r>
              <a:rPr lang="en-US" sz="3200" dirty="0">
                <a:solidFill>
                  <a:srgbClr val="000000"/>
                </a:solidFill>
              </a:rPr>
              <a:t> to program the behavior of web pages.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3200" dirty="0" err="1">
                <a:solidFill>
                  <a:srgbClr val="000000"/>
                </a:solidFill>
                <a:latin typeface="Courier New"/>
              </a:rPr>
              <a:t>document.getElementById</a:t>
            </a:r>
            <a:r>
              <a:rPr lang="en-US" sz="3200" dirty="0">
                <a:solidFill>
                  <a:srgbClr val="000000"/>
                </a:solidFill>
                <a:latin typeface="Courier New"/>
              </a:rPr>
              <a:t>("demo").</a:t>
            </a:r>
            <a:r>
              <a:rPr lang="en-US" sz="3200" dirty="0" err="1">
                <a:solidFill>
                  <a:srgbClr val="000000"/>
                </a:solidFill>
                <a:latin typeface="Courier New"/>
              </a:rPr>
              <a:t>innerHTML</a:t>
            </a:r>
            <a:r>
              <a:rPr lang="en-US" sz="3200" dirty="0">
                <a:solidFill>
                  <a:srgbClr val="000000"/>
                </a:solidFill>
                <a:latin typeface="Courier New"/>
              </a:rPr>
              <a:t> = "Hello JavaScript";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pic>
        <p:nvPicPr>
          <p:cNvPr id="131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5333880" y="152280"/>
            <a:ext cx="1390320" cy="139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317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</a:rPr>
              <a:t>Course Information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1364450"/>
            <a:ext cx="10515600" cy="44479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00"/>
                </a:solidFill>
              </a:rPr>
              <a:t>Instructor:</a:t>
            </a:r>
            <a:r>
              <a:rPr lang="en-US" dirty="0">
                <a:solidFill>
                  <a:srgbClr val="000000"/>
                </a:solidFill>
              </a:rPr>
              <a:t> Md Mainuddin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Class time: </a:t>
            </a:r>
            <a:r>
              <a:rPr lang="en-US" dirty="0"/>
              <a:t>Mondays and Wednesdays, 5:15 - 6:30 PM at LOV 301</a:t>
            </a: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Office: </a:t>
            </a:r>
            <a:r>
              <a:rPr lang="en-US" dirty="0"/>
              <a:t>101A MCH (Carothers) Building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Office Hours: </a:t>
            </a:r>
          </a:p>
          <a:p>
            <a:pPr lvl="5">
              <a:lnSpc>
                <a:spcPct val="100000"/>
              </a:lnSpc>
            </a:pPr>
            <a:r>
              <a:rPr lang="en-US" dirty="0"/>
              <a:t>Wednesday 4:00pm – 5:00pm, </a:t>
            </a:r>
          </a:p>
          <a:p>
            <a:pPr lvl="5">
              <a:lnSpc>
                <a:spcPct val="100000"/>
              </a:lnSpc>
            </a:pPr>
            <a:r>
              <a:rPr lang="en-US" dirty="0"/>
              <a:t>Thursday 4:00pm – 6pm</a:t>
            </a:r>
          </a:p>
          <a:p>
            <a:pPr>
              <a:lnSpc>
                <a:spcPct val="100000"/>
              </a:lnSpc>
            </a:pP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</a:rPr>
              <a:t>Email: mm15ar@my.fsu.edu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Course Site: http://www.cs.fsu.edu/~cgs3066/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621389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136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</a:rPr>
              <a:t>PHP is a server scripting language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</a:rPr>
              <a:t>PHP is a powerful tool for making dynamic and interactive Web pages quickly.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</a:rPr>
              <a:t>PHP files can contain text, HTML, CSS, JavaScript, and PHP code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</a:rPr>
              <a:t>PHP code are executed on the server, and the result is returned to the browser as plain HTML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137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5029320" y="304920"/>
            <a:ext cx="2209320" cy="110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660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139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>
                <a:solidFill>
                  <a:srgbClr val="000000"/>
                </a:solidFill>
              </a:rPr>
              <a:t>&lt;!DOCTYPE html&gt;
&lt;html&gt;
&lt;body&gt;
</a:t>
            </a:r>
            <a:r>
              <a:rPr lang="en-US" sz="2800" dirty="0">
                <a:solidFill>
                  <a:srgbClr val="990000"/>
                </a:solidFill>
              </a:rPr>
              <a:t>&lt;?php
       </a:t>
            </a:r>
            <a:r>
              <a:rPr lang="en-US" sz="2800">
                <a:solidFill>
                  <a:srgbClr val="990000"/>
                </a:solidFill>
              </a:rPr>
              <a:t>echo date(‘Y-m-d’);</a:t>
            </a:r>
            <a:r>
              <a:rPr lang="en-US" sz="2800" dirty="0">
                <a:solidFill>
                  <a:srgbClr val="990000"/>
                </a:solidFill>
              </a:rPr>
              <a:t>
?&gt;</a:t>
            </a:r>
            <a:r>
              <a:rPr lang="en-US" sz="2800">
                <a:solidFill>
                  <a:srgbClr val="000000"/>
                </a:solidFill>
              </a:rPr>
              <a:t>
2019-08-26</a:t>
            </a:r>
            <a:r>
              <a:rPr lang="en-US" sz="2800" dirty="0">
                <a:solidFill>
                  <a:srgbClr val="000000"/>
                </a:solidFill>
              </a:rPr>
              <a:t>
&lt;/body&gt;
&lt;/html&gt;</a:t>
            </a:r>
            <a:endParaRPr sz="2800" dirty="0"/>
          </a:p>
        </p:txBody>
      </p:sp>
      <p:pic>
        <p:nvPicPr>
          <p:cNvPr id="140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5029320" y="304920"/>
            <a:ext cx="2209320" cy="110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816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sql"/>
          <p:cNvSpPr>
            <a:spLocks noChangeAspect="1" noChangeArrowheads="1"/>
          </p:cNvSpPr>
          <p:nvPr/>
        </p:nvSpPr>
        <p:spPr bwMode="auto">
          <a:xfrm>
            <a:off x="155574" y="-144463"/>
            <a:ext cx="1597921" cy="159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http://3.bp.blogspot.com/-tTXEI5IiQh4/VQqaJz4LtSI/AAAAAAAAEL8/n5AwTVNI-Us/s1600/Introduction%2Bto%2BSQ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236" y="128831"/>
            <a:ext cx="3910816" cy="132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435814" cy="5032375"/>
          </a:xfrm>
        </p:spPr>
        <p:txBody>
          <a:bodyPr>
            <a:normAutofit/>
          </a:bodyPr>
          <a:lstStyle/>
          <a:p>
            <a:r>
              <a:rPr lang="en-US" sz="2400" dirty="0"/>
              <a:t>Data used as web contents are often stored in separate databases</a:t>
            </a:r>
          </a:p>
          <a:p>
            <a:endParaRPr lang="en-US" sz="2400" dirty="0"/>
          </a:p>
          <a:p>
            <a:r>
              <a:rPr lang="en-US" sz="2400" dirty="0"/>
              <a:t>Upon HTTP request, Web server needs to access the database </a:t>
            </a:r>
          </a:p>
          <a:p>
            <a:endParaRPr lang="en-US" sz="2400" dirty="0"/>
          </a:p>
          <a:p>
            <a:r>
              <a:rPr lang="en-US" sz="2400" dirty="0"/>
              <a:t>Done by PHP/server-side scripts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0000"/>
                </a:solidFill>
              </a:rPr>
              <a:t>SQL is a standard language for accessing databases</a:t>
            </a:r>
          </a:p>
          <a:p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/>
              <a:t>Different Implementations: MySQL, PostgreSQL, SQLite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026218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23264"/>
            <a:ext cx="10515600" cy="1595439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</a:rPr>
              <a:t>Textbook – Not required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50323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i="1" dirty="0"/>
              <a:t>Optional/Recommended:</a:t>
            </a:r>
          </a:p>
          <a:p>
            <a:pPr>
              <a:lnSpc>
                <a:spcPct val="100000"/>
              </a:lnSpc>
            </a:pPr>
            <a:r>
              <a:rPr lang="en-US" i="1" dirty="0"/>
              <a:t>Internet &amp; World Wide Web How to Program</a:t>
            </a:r>
            <a:r>
              <a:rPr lang="en-US" dirty="0"/>
              <a:t>, 5</a:t>
            </a:r>
            <a:r>
              <a:rPr lang="en-US" baseline="30000" dirty="0"/>
              <a:t>th</a:t>
            </a:r>
            <a:r>
              <a:rPr lang="en-US" dirty="0"/>
              <a:t> edition,</a:t>
            </a:r>
            <a:br>
              <a:rPr lang="en-US" dirty="0"/>
            </a:br>
            <a:r>
              <a:rPr lang="en-US" dirty="0"/>
              <a:t>Paul J. </a:t>
            </a:r>
            <a:r>
              <a:rPr lang="en-US" dirty="0" err="1"/>
              <a:t>Deitel</a:t>
            </a:r>
            <a:r>
              <a:rPr lang="en-US" dirty="0"/>
              <a:t>, Harvey M. </a:t>
            </a:r>
            <a:r>
              <a:rPr lang="en-US" dirty="0" err="1"/>
              <a:t>Deitel</a:t>
            </a:r>
            <a:r>
              <a:rPr lang="en-US" dirty="0"/>
              <a:t>, Abbey </a:t>
            </a:r>
            <a:r>
              <a:rPr lang="en-US" dirty="0" err="1"/>
              <a:t>Deitel</a:t>
            </a:r>
            <a:r>
              <a:rPr lang="en-US" dirty="0"/>
              <a:t>. </a:t>
            </a:r>
          </a:p>
          <a:p>
            <a:pPr>
              <a:lnSpc>
                <a:spcPct val="100000"/>
              </a:lnSpc>
            </a:pPr>
            <a:r>
              <a:rPr lang="en-US" dirty="0"/>
              <a:t>ISBN 0-13-215100-6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8978" y="2399966"/>
            <a:ext cx="2648201" cy="349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4784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</a:rPr>
              <a:t>Overview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503237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000000"/>
                </a:solidFill>
              </a:rPr>
              <a:t>This course involves an overview of Internet communications and information services as well as technologies on which the Internet and Web are built. It </a:t>
            </a:r>
            <a:r>
              <a:rPr lang="en-US" dirty="0">
                <a:solidFill>
                  <a:srgbClr val="540115"/>
                </a:solidFill>
              </a:rPr>
              <a:t>focuses on Web design, development</a:t>
            </a:r>
            <a:r>
              <a:rPr lang="en-US" dirty="0">
                <a:solidFill>
                  <a:srgbClr val="000000"/>
                </a:solidFill>
              </a:rPr>
              <a:t>, and </a:t>
            </a:r>
            <a:r>
              <a:rPr lang="en-US" dirty="0">
                <a:solidFill>
                  <a:srgbClr val="540115"/>
                </a:solidFill>
              </a:rPr>
              <a:t>scripting</a:t>
            </a:r>
            <a:r>
              <a:rPr lang="en-US" dirty="0">
                <a:solidFill>
                  <a:srgbClr val="000000"/>
                </a:solidFill>
              </a:rPr>
              <a:t> with participants learning the latest tools and techniques for building professional-grade, </a:t>
            </a:r>
            <a:r>
              <a:rPr lang="en-US" dirty="0">
                <a:solidFill>
                  <a:srgbClr val="540115"/>
                </a:solidFill>
              </a:rPr>
              <a:t>dynamic, and interactive web pages and sites.</a:t>
            </a:r>
          </a:p>
        </p:txBody>
      </p:sp>
    </p:spTree>
    <p:extLst>
      <p:ext uri="{BB962C8B-B14F-4D97-AF65-F5344CB8AC3E}">
        <p14:creationId xmlns:p14="http://schemas.microsoft.com/office/powerpoint/2010/main" val="259985349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</a:rPr>
              <a:t>Web languages/technologies to be covered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6401696" cy="5032375"/>
          </a:xfrm>
        </p:spPr>
        <p:txBody>
          <a:bodyPr/>
          <a:lstStyle/>
          <a:p>
            <a:r>
              <a:rPr lang="en-US" dirty="0"/>
              <a:t>HTML 5</a:t>
            </a:r>
          </a:p>
          <a:p>
            <a:r>
              <a:rPr lang="en-US" dirty="0"/>
              <a:t>CSS</a:t>
            </a:r>
          </a:p>
          <a:p>
            <a:r>
              <a:rPr lang="en-US" dirty="0" err="1"/>
              <a:t>Javascript</a:t>
            </a:r>
            <a:endParaRPr lang="en-US" dirty="0"/>
          </a:p>
          <a:p>
            <a:r>
              <a:rPr lang="en-US" dirty="0"/>
              <a:t>PHP</a:t>
            </a:r>
          </a:p>
          <a:p>
            <a:r>
              <a:rPr lang="en-US" dirty="0"/>
              <a:t>SQL</a:t>
            </a:r>
          </a:p>
          <a:p>
            <a:r>
              <a:rPr lang="en-US" dirty="0"/>
              <a:t>Ajax/XML</a:t>
            </a:r>
          </a:p>
        </p:txBody>
      </p:sp>
    </p:spTree>
    <p:extLst>
      <p:ext uri="{BB962C8B-B14F-4D97-AF65-F5344CB8AC3E}">
        <p14:creationId xmlns:p14="http://schemas.microsoft.com/office/powerpoint/2010/main" val="3294203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</a:rPr>
              <a:t>Grading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5032375"/>
          </a:xfrm>
        </p:spPr>
        <p:txBody>
          <a:bodyPr/>
          <a:lstStyle/>
          <a:p>
            <a:r>
              <a:rPr lang="en-US" dirty="0"/>
              <a:t>10% - Quiz/Class participation</a:t>
            </a:r>
          </a:p>
          <a:p>
            <a:r>
              <a:rPr lang="en-US" dirty="0"/>
              <a:t>40% - </a:t>
            </a:r>
            <a:r>
              <a:rPr lang="en-US" dirty="0" err="1"/>
              <a:t>Homeworks</a:t>
            </a:r>
            <a:endParaRPr lang="en-US" dirty="0"/>
          </a:p>
          <a:p>
            <a:r>
              <a:rPr lang="en-US" dirty="0"/>
              <a:t>25% - Term Project</a:t>
            </a:r>
          </a:p>
          <a:p>
            <a:r>
              <a:rPr lang="en-US" dirty="0"/>
              <a:t>25% - Final exam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28061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WW2 accounts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764142"/>
          </a:xfrm>
        </p:spPr>
        <p:txBody>
          <a:bodyPr/>
          <a:lstStyle/>
          <a:p>
            <a:r>
              <a:rPr lang="en-US" dirty="0"/>
              <a:t>We will use CS webserver to upload and assess the assignments</a:t>
            </a:r>
          </a:p>
          <a:p>
            <a:r>
              <a:rPr lang="en-US" dirty="0"/>
              <a:t>Students are eligible for  user account at WW2 webserver of the Computer Science Department (ww2.cs.fsu.edu)</a:t>
            </a:r>
          </a:p>
          <a:p>
            <a:r>
              <a:rPr lang="en-US" dirty="0"/>
              <a:t>Need to sign up for a CS account first</a:t>
            </a:r>
          </a:p>
          <a:p>
            <a:pPr lvl="1"/>
            <a:r>
              <a:rPr lang="en-US" dirty="0">
                <a:hlinkClick r:id="rId2"/>
              </a:rPr>
              <a:t>https://system.cs.fsu.edu/newuser/cs-account-setup/</a:t>
            </a:r>
            <a:endParaRPr lang="en-US" dirty="0"/>
          </a:p>
          <a:p>
            <a:r>
              <a:rPr lang="en-US" dirty="0"/>
              <a:t>Once the CS account is set up, send me an email with your username, with subject “CGS-3066 Account Setup”</a:t>
            </a:r>
          </a:p>
        </p:txBody>
      </p:sp>
    </p:spTree>
    <p:extLst>
      <p:ext uri="{BB962C8B-B14F-4D97-AF65-F5344CB8AC3E}">
        <p14:creationId xmlns:p14="http://schemas.microsoft.com/office/powerpoint/2010/main" val="248502696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540115"/>
                </a:solidFill>
              </a:rPr>
              <a:t>Homeworks</a:t>
            </a:r>
            <a:r>
              <a:rPr lang="en-US" dirty="0">
                <a:solidFill>
                  <a:srgbClr val="540115"/>
                </a:solidFill>
              </a:rPr>
              <a:t>/Project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5032375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should be uploaded to CS WW2 account</a:t>
            </a:r>
          </a:p>
          <a:p>
            <a:r>
              <a:rPr lang="en-US" dirty="0"/>
              <a:t>Required software: </a:t>
            </a:r>
          </a:p>
          <a:p>
            <a:pPr lvl="1"/>
            <a:r>
              <a:rPr lang="en-US" dirty="0"/>
              <a:t>Web server setup at localhost – use XAMPP or similar</a:t>
            </a:r>
          </a:p>
          <a:p>
            <a:pPr lvl="1"/>
            <a:r>
              <a:rPr lang="en-US" dirty="0"/>
              <a:t>text editor. e.g. Notepad, Notepad++, vi, Sublime Text</a:t>
            </a:r>
          </a:p>
          <a:p>
            <a:pPr lvl="1"/>
            <a:r>
              <a:rPr lang="en-US" dirty="0"/>
              <a:t>MySQL Client (MySQL Workbench, Heidi SQL, or similar)</a:t>
            </a:r>
          </a:p>
          <a:p>
            <a:pPr lvl="1"/>
            <a:r>
              <a:rPr lang="en-US" dirty="0"/>
              <a:t>web browser</a:t>
            </a:r>
          </a:p>
          <a:p>
            <a:pPr lvl="1"/>
            <a:r>
              <a:rPr lang="en-US" dirty="0"/>
              <a:t> To upload files</a:t>
            </a:r>
          </a:p>
          <a:p>
            <a:pPr lvl="2"/>
            <a:r>
              <a:rPr lang="en-US" dirty="0"/>
              <a:t>Use </a:t>
            </a:r>
            <a:r>
              <a:rPr lang="en-US" dirty="0" err="1"/>
              <a:t>Filezilla</a:t>
            </a:r>
            <a:r>
              <a:rPr lang="en-US" dirty="0"/>
              <a:t>, </a:t>
            </a:r>
            <a:r>
              <a:rPr lang="en-US" dirty="0" err="1"/>
              <a:t>Tectia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https://system.cs.fsu.edu/newuser/ssh-how-to/</a:t>
            </a:r>
            <a:r>
              <a:rPr lang="en-US" dirty="0"/>
              <a:t>), or any other ftp client.</a:t>
            </a:r>
          </a:p>
        </p:txBody>
      </p:sp>
    </p:spTree>
    <p:extLst>
      <p:ext uri="{BB962C8B-B14F-4D97-AF65-F5344CB8AC3E}">
        <p14:creationId xmlns:p14="http://schemas.microsoft.com/office/powerpoint/2010/main" val="147034494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</a:rPr>
              <a:t>Internet and the World Wide Web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605116"/>
          </a:xfrm>
        </p:spPr>
        <p:txBody>
          <a:bodyPr/>
          <a:lstStyle/>
          <a:p>
            <a:r>
              <a:rPr lang="en-US" dirty="0"/>
              <a:t>Internet</a:t>
            </a:r>
          </a:p>
          <a:p>
            <a:pPr lvl="1"/>
            <a:r>
              <a:rPr lang="en-US" dirty="0"/>
              <a:t>network of globally connected computers</a:t>
            </a:r>
          </a:p>
          <a:p>
            <a:pPr lvl="1"/>
            <a:r>
              <a:rPr lang="en-US" dirty="0"/>
              <a:t>All the computers can communicate with each other</a:t>
            </a:r>
          </a:p>
          <a:p>
            <a:pPr lvl="1"/>
            <a:r>
              <a:rPr lang="en-US" dirty="0"/>
              <a:t>TCP/IP protocol for primary communication</a:t>
            </a:r>
          </a:p>
          <a:p>
            <a:pPr lvl="1"/>
            <a:r>
              <a:rPr lang="en-US" dirty="0"/>
              <a:t>Many Applications, each having own overlay of protocols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3401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2169</TotalTime>
  <Words>706</Words>
  <Application>Microsoft Office PowerPoint</Application>
  <PresentationFormat>Widescreen</PresentationFormat>
  <Paragraphs>120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Courier New</vt:lpstr>
      <vt:lpstr>Helvetica Neue</vt:lpstr>
      <vt:lpstr>Lato</vt:lpstr>
      <vt:lpstr>Default</vt:lpstr>
      <vt:lpstr>CGS 3066: Web Programming and Design Fall 2019</vt:lpstr>
      <vt:lpstr>Course Information</vt:lpstr>
      <vt:lpstr>Textbook – Not required</vt:lpstr>
      <vt:lpstr>Overview</vt:lpstr>
      <vt:lpstr>Web languages/technologies to be covered</vt:lpstr>
      <vt:lpstr>Grading</vt:lpstr>
      <vt:lpstr>WW2 accounts </vt:lpstr>
      <vt:lpstr>Homeworks/Project</vt:lpstr>
      <vt:lpstr>Internet and the World Wide Web</vt:lpstr>
      <vt:lpstr>Internet and the World Wide Web(contd)</vt:lpstr>
      <vt:lpstr>Client-server model in WWW</vt:lpstr>
      <vt:lpstr>Example of Clients and Servers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calculation of Max-min fair rates for multi commodity flows in fat-tree networks</dc:title>
  <cp:lastModifiedBy>Md. Mainuddin</cp:lastModifiedBy>
  <cp:revision>104</cp:revision>
  <dcterms:modified xsi:type="dcterms:W3CDTF">2019-08-26T21:46:03Z</dcterms:modified>
</cp:coreProperties>
</file>