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40"/>
  </p:notesMasterIdLst>
  <p:handoutMasterIdLst>
    <p:handoutMasterId r:id="rId41"/>
  </p:handoutMasterIdLst>
  <p:sldIdLst>
    <p:sldId id="256" r:id="rId2"/>
    <p:sldId id="365" r:id="rId3"/>
    <p:sldId id="360" r:id="rId4"/>
    <p:sldId id="361" r:id="rId5"/>
    <p:sldId id="363" r:id="rId6"/>
    <p:sldId id="357" r:id="rId7"/>
    <p:sldId id="364" r:id="rId8"/>
    <p:sldId id="358" r:id="rId9"/>
    <p:sldId id="366" r:id="rId10"/>
    <p:sldId id="367" r:id="rId11"/>
    <p:sldId id="441" r:id="rId12"/>
    <p:sldId id="442" r:id="rId13"/>
    <p:sldId id="443" r:id="rId14"/>
    <p:sldId id="444" r:id="rId15"/>
    <p:sldId id="445" r:id="rId16"/>
    <p:sldId id="446" r:id="rId17"/>
    <p:sldId id="435" r:id="rId18"/>
    <p:sldId id="437" r:id="rId19"/>
    <p:sldId id="438" r:id="rId20"/>
    <p:sldId id="439" r:id="rId21"/>
    <p:sldId id="398" r:id="rId22"/>
    <p:sldId id="399" r:id="rId23"/>
    <p:sldId id="403" r:id="rId24"/>
    <p:sldId id="423" r:id="rId25"/>
    <p:sldId id="424" r:id="rId26"/>
    <p:sldId id="406" r:id="rId27"/>
    <p:sldId id="407" r:id="rId28"/>
    <p:sldId id="408" r:id="rId29"/>
    <p:sldId id="411" r:id="rId30"/>
    <p:sldId id="447" r:id="rId31"/>
    <p:sldId id="449" r:id="rId32"/>
    <p:sldId id="450" r:id="rId33"/>
    <p:sldId id="451" r:id="rId34"/>
    <p:sldId id="453" r:id="rId35"/>
    <p:sldId id="455" r:id="rId36"/>
    <p:sldId id="452" r:id="rId37"/>
    <p:sldId id="456" r:id="rId38"/>
    <p:sldId id="440" r:id="rId39"/>
  </p:sldIdLst>
  <p:sldSz cx="9144000" cy="6858000" type="screen4x3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E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67" autoAdjust="0"/>
    <p:restoredTop sz="84848" autoAdjust="0"/>
  </p:normalViewPr>
  <p:slideViewPr>
    <p:cSldViewPr>
      <p:cViewPr varScale="1">
        <p:scale>
          <a:sx n="115" d="100"/>
          <a:sy n="115" d="100"/>
        </p:scale>
        <p:origin x="-304" y="-7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00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688" y="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B86D2-C1D9-47F6-A28C-12E170AF968D}" type="datetimeFigureOut">
              <a:rPr lang="en-US" smtClean="0"/>
              <a:t>8/31/2017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920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688" y="883920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AB2532-3094-49F6-A889-00B47F610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4861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F8B5B965-240C-414C-A50A-1E848D44326E}" type="datetimeFigureOut">
              <a:rPr lang="en-US" smtClean="0"/>
              <a:t>8/31/2017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13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7" tIns="46644" rIns="93287" bIns="4664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3" y="4420315"/>
            <a:ext cx="5615940" cy="4187666"/>
          </a:xfrm>
          <a:prstGeom prst="rect">
            <a:avLst/>
          </a:prstGeom>
        </p:spPr>
        <p:txBody>
          <a:bodyPr vert="horz" lIns="93287" tIns="46644" rIns="93287" bIns="4664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3B243AEE-3E34-4889-A42D-07C9C0D77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523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F3E3A9-1757-466C-8279-5E904063B275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54550" cy="34909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701994" y="4420315"/>
            <a:ext cx="5615939" cy="4187666"/>
          </a:xfrm>
          <a:prstGeom prst="rect">
            <a:avLst/>
          </a:prstGeom>
        </p:spPr>
        <p:txBody>
          <a:bodyPr lIns="93264" tIns="93264" rIns="93264" bIns="93264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54550" cy="34909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701994" y="4420315"/>
            <a:ext cx="5615939" cy="4187666"/>
          </a:xfrm>
          <a:prstGeom prst="rect">
            <a:avLst/>
          </a:prstGeom>
        </p:spPr>
        <p:txBody>
          <a:bodyPr lIns="93264" tIns="93264" rIns="93264" bIns="93264" anchor="t" anchorCtr="0">
            <a:noAutofit/>
          </a:bodyPr>
          <a:lstStyle/>
          <a:p>
            <a:r>
              <a:rPr lang="en"/>
              <a:t>Modified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EE04F0-E08E-4E5B-9529-AC359AF7D2DE}" type="slidenum">
              <a:rPr lang="en-US" smtClean="0"/>
              <a:pPr/>
              <a:t>38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F3E3A9-1757-466C-8279-5E904063B275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F3E3A9-1757-466C-8279-5E904063B275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F3E3A9-1757-466C-8279-5E904063B275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F3E3A9-1757-466C-8279-5E904063B275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54550" cy="34909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701994" y="4420315"/>
            <a:ext cx="5615939" cy="4187666"/>
          </a:xfrm>
          <a:prstGeom prst="rect">
            <a:avLst/>
          </a:prstGeom>
        </p:spPr>
        <p:txBody>
          <a:bodyPr lIns="93264" tIns="93264" rIns="93264" bIns="93264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54550" cy="34909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701994" y="4420315"/>
            <a:ext cx="5615939" cy="4187666"/>
          </a:xfrm>
          <a:prstGeom prst="rect">
            <a:avLst/>
          </a:prstGeom>
        </p:spPr>
        <p:txBody>
          <a:bodyPr lIns="93264" tIns="93264" rIns="93264" bIns="93264" anchor="t" anchorCtr="0">
            <a:no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54550" cy="34909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701994" y="4420315"/>
            <a:ext cx="5615939" cy="4187666"/>
          </a:xfrm>
          <a:prstGeom prst="rect">
            <a:avLst/>
          </a:prstGeom>
        </p:spPr>
        <p:txBody>
          <a:bodyPr lIns="93264" tIns="93264" rIns="93264" bIns="93264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54550" cy="34909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701994" y="4420315"/>
            <a:ext cx="5615939" cy="4187666"/>
          </a:xfrm>
          <a:prstGeom prst="rect">
            <a:avLst/>
          </a:prstGeom>
        </p:spPr>
        <p:txBody>
          <a:bodyPr lIns="93264" tIns="93264" rIns="93264" bIns="93264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DFA13-828E-4DE7-AB45-B81FD5B11484}" type="datetime1">
              <a:rPr lang="el-GR" smtClean="0"/>
              <a:t>31/8/2017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Florida State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87445-D6CF-4B71-B1FF-9FF210318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373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D34E-E232-4350-BEBA-182812D6CC02}" type="datetime1">
              <a:rPr lang="el-GR" smtClean="0"/>
              <a:t>31/8/2017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Florida State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87445-D6CF-4B71-B1FF-9FF210318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03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D0E1C-E9D2-4481-B089-C30DDF602D29}" type="datetime1">
              <a:rPr lang="el-GR" smtClean="0"/>
              <a:t>31/8/2017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Florida State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87445-D6CF-4B71-B1FF-9FF210318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5887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3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79848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8B7BF-C393-4D2D-AFCC-A76E930D10A7}" type="datetime1">
              <a:rPr lang="el-GR" smtClean="0"/>
              <a:t>31/8/2017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Florida State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87445-D6CF-4B71-B1FF-9FF210318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818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1FF58-7B96-4128-9B97-58F7E4E41319}" type="datetime1">
              <a:rPr lang="el-GR" smtClean="0"/>
              <a:t>31/8/2017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Florida State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87445-D6CF-4B71-B1FF-9FF210318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15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1E407-80DA-4464-9B63-014B7845B9D5}" type="datetime1">
              <a:rPr lang="el-GR" smtClean="0"/>
              <a:t>31/8/2017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Florida State University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87445-D6CF-4B71-B1FF-9FF210318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233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76C2C-AE91-4CE3-A043-6730ED44D537}" type="datetime1">
              <a:rPr lang="el-GR" smtClean="0"/>
              <a:t>31/8/2017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Florida State University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87445-D6CF-4B71-B1FF-9FF210318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192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20878-2AE7-4331-A06D-CBFA23F0AC0D}" type="datetime1">
              <a:rPr lang="el-GR" smtClean="0"/>
              <a:t>31/8/2017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Florida State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87445-D6CF-4B71-B1FF-9FF210318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87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E2316-100F-41DC-940D-116CA095639C}" type="datetime1">
              <a:rPr lang="el-GR" smtClean="0"/>
              <a:t>31/8/2017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Florida State University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87445-D6CF-4B71-B1FF-9FF210318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465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43C0E-1539-4219-9E8E-A4F2665D6DDC}" type="datetime1">
              <a:rPr lang="el-GR" smtClean="0"/>
              <a:t>31/8/2017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Florida State University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87445-D6CF-4B71-B1FF-9FF210318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948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DCC1A-D73F-4FC1-AA83-022B822F60CF}" type="datetime1">
              <a:rPr lang="el-GR" smtClean="0"/>
              <a:t>31/8/2017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Florida State University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87445-D6CF-4B71-B1FF-9FF210318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411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0B692-8184-43AA-B193-A0D58C5A9AF7}" type="datetime1">
              <a:rPr lang="el-GR" smtClean="0"/>
              <a:t>31/8/2017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Florida State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F87445-D6CF-4B71-B1FF-9FF210318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741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9.png"/><Relationship Id="rId5" Type="http://schemas.openxmlformats.org/officeDocument/2006/relationships/image" Target="../media/image18.emf"/><Relationship Id="rId4" Type="http://schemas.openxmlformats.org/officeDocument/2006/relationships/oleObject" Target="../embeddings/oleObject2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fsu.edu/~burmeste/pubs.htm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419600"/>
            <a:ext cx="2667000" cy="533400"/>
          </a:xfrm>
        </p:spPr>
        <p:txBody>
          <a:bodyPr>
            <a:normAutofit/>
          </a:bodyPr>
          <a:lstStyle/>
          <a:p>
            <a:r>
              <a:rPr lang="en-US" sz="2400" i="1" dirty="0" smtClean="0">
                <a:solidFill>
                  <a:schemeClr val="tx1"/>
                </a:solidFill>
              </a:rPr>
              <a:t>Mike </a:t>
            </a:r>
            <a:r>
              <a:rPr lang="en-US" sz="2400" i="1" dirty="0" err="1" smtClean="0">
                <a:solidFill>
                  <a:schemeClr val="tx1"/>
                </a:solidFill>
              </a:rPr>
              <a:t>Burmester</a:t>
            </a:r>
            <a:r>
              <a:rPr lang="en-US" sz="2400" i="1" dirty="0" smtClean="0">
                <a:solidFill>
                  <a:schemeClr val="tx1"/>
                </a:solidFill>
              </a:rPr>
              <a:t> </a:t>
            </a:r>
            <a:endParaRPr lang="en-US" sz="2400" i="1" u="sng" dirty="0" smtClean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Florida State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87445-D6CF-4B71-B1FF-9FF21031807E}" type="slidenum">
              <a:rPr lang="en-US" smtClean="0"/>
              <a:t>1</a:t>
            </a:fld>
            <a:endParaRPr lang="en-US"/>
          </a:p>
        </p:txBody>
      </p:sp>
      <p:pic>
        <p:nvPicPr>
          <p:cNvPr id="7" name="Picture 6"/>
          <p:cNvPicPr>
            <a:picLocks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497" t="4166" r="9614" b="2324"/>
          <a:stretch/>
        </p:blipFill>
        <p:spPr>
          <a:xfrm>
            <a:off x="4419600" y="671763"/>
            <a:ext cx="4495800" cy="55766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152400"/>
            <a:ext cx="5410200" cy="3429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Reliable </a:t>
            </a:r>
            <a:r>
              <a:rPr lang="en-US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and resilient interdependent </a:t>
            </a:r>
            <a:r>
              <a:rPr lang="en-US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systems</a:t>
            </a:r>
            <a:endParaRPr lang="en-US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0436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lvl="2" algn="ctr" rtl="0">
              <a:spcBef>
                <a:spcPct val="0"/>
              </a:spcBef>
            </a:pPr>
            <a:r>
              <a:rPr lang="en-US" sz="3600" b="1" dirty="0" smtClean="0">
                <a:solidFill>
                  <a:srgbClr val="002060"/>
                </a:solidFill>
                <a:latin typeface="+mn-lt"/>
              </a:rPr>
              <a:t>2.5  Cryptographic methods</a:t>
            </a:r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en-US" sz="2200" dirty="0" smtClean="0"/>
              <a:t/>
            </a:r>
            <a:br>
              <a:rPr lang="en-US" sz="2200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0037"/>
            <a:ext cx="84582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Typically cryptographic tools are used to enforce:</a:t>
            </a:r>
          </a:p>
          <a:p>
            <a:pPr marL="1005840" indent="-457200">
              <a:spcBef>
                <a:spcPts val="180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sz="2200" i="1" dirty="0" smtClean="0"/>
              <a:t>Confidentiality, Integrity, Availability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 smtClean="0"/>
              <a:t>    In many cases </a:t>
            </a:r>
            <a:r>
              <a:rPr lang="en-US" sz="2400" i="1" dirty="0" smtClean="0"/>
              <a:t>Best Effort </a:t>
            </a:r>
            <a:r>
              <a:rPr lang="en-US" sz="2400" dirty="0" smtClean="0"/>
              <a:t>service, or </a:t>
            </a:r>
            <a:r>
              <a:rPr lang="en-US" sz="2400" i="1" dirty="0" err="1" smtClean="0"/>
              <a:t>QoS</a:t>
            </a:r>
            <a:r>
              <a:rPr lang="en-US" sz="2400" dirty="0"/>
              <a:t> </a:t>
            </a:r>
            <a:r>
              <a:rPr lang="en-US" sz="2400" dirty="0" smtClean="0"/>
              <a:t>will do. </a:t>
            </a:r>
          </a:p>
          <a:p>
            <a:endParaRPr lang="en-US" sz="2400" dirty="0" smtClean="0"/>
          </a:p>
          <a:p>
            <a:r>
              <a:rPr lang="en-US" sz="2400" dirty="0" smtClean="0"/>
              <a:t>For Critical Infrastructures, often </a:t>
            </a:r>
          </a:p>
          <a:p>
            <a:pPr marL="1005840" lvl="1"/>
            <a:r>
              <a:rPr lang="en-US" sz="2400" dirty="0" smtClean="0"/>
              <a:t>  </a:t>
            </a:r>
            <a:r>
              <a:rPr lang="en-US" sz="2200" i="1" dirty="0" smtClean="0"/>
              <a:t>Availability</a:t>
            </a:r>
            <a:r>
              <a:rPr lang="en-US" sz="2200" dirty="0" smtClean="0"/>
              <a:t> </a:t>
            </a:r>
            <a:r>
              <a:rPr lang="en-US" sz="2200" dirty="0"/>
              <a:t>(</a:t>
            </a:r>
            <a:r>
              <a:rPr lang="en-US" sz="2200" dirty="0" smtClean="0"/>
              <a:t>in </a:t>
            </a:r>
            <a:r>
              <a:rPr lang="en-US" sz="2200" i="1" dirty="0" smtClean="0"/>
              <a:t>real-time</a:t>
            </a:r>
            <a:r>
              <a:rPr lang="en-US" sz="2200" dirty="0" smtClean="0"/>
              <a:t>) 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is the most important service requirement.  </a:t>
            </a:r>
            <a:endParaRPr lang="en-US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Florida State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87445-D6CF-4B71-B1FF-9FF21031807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37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2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3.</a:t>
            </a:r>
            <a:r>
              <a:rPr lang="en-US" sz="42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Supply Chain Security &amp; </a:t>
            </a:r>
            <a:r>
              <a:rPr lang="en-US" sz="42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Resilience</a:t>
            </a:r>
            <a:endParaRPr lang="en-US" sz="420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Florida State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87445-D6CF-4B71-B1FF-9FF21031807E}" type="slidenum">
              <a:rPr lang="en-US" smtClean="0"/>
              <a:t>11</a:t>
            </a:fld>
            <a:endParaRPr lang="en-US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533400" y="3773031"/>
            <a:ext cx="57912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>
              <a:spcBef>
                <a:spcPct val="20000"/>
              </a:spcBef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16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1200"/>
              </a:spcBef>
              <a:buNone/>
            </a:pPr>
            <a:r>
              <a:rPr lang="es-ES" altLang="en-US" sz="240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Goals</a:t>
            </a:r>
            <a:r>
              <a:rPr lang="es-ES" altLang="en-US" sz="24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s-ES" altLang="en-US" sz="240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for</a:t>
            </a:r>
            <a:r>
              <a:rPr lang="es-ES" altLang="en-US" sz="24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s-ES" altLang="en-US" sz="240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securing</a:t>
            </a:r>
            <a:r>
              <a:rPr lang="es-ES" altLang="en-US" sz="24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s-ES" altLang="en-US" sz="240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</a:t>
            </a:r>
            <a:r>
              <a:rPr lang="es-ES" altLang="en-US" sz="24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s-ES" altLang="en-US" sz="240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supply</a:t>
            </a:r>
            <a:r>
              <a:rPr lang="es-ES" altLang="en-US" sz="24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s-ES" altLang="en-US" sz="240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chain</a:t>
            </a:r>
            <a:endParaRPr lang="es-ES" altLang="en-US" sz="2400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365760" indent="-342900">
              <a:spcBef>
                <a:spcPts val="600"/>
              </a:spcBef>
              <a:buFont typeface="Calibri" panose="020F0502020204030204" pitchFamily="34" charset="0"/>
              <a:buChar char="―"/>
            </a:pPr>
            <a:r>
              <a:rPr lang="es-ES" altLang="en-US" sz="1800" dirty="0" err="1" smtClean="0">
                <a:ln w="11430"/>
                <a:solidFill>
                  <a:srgbClr val="002060"/>
                </a:solidFill>
              </a:rPr>
              <a:t>promote</a:t>
            </a:r>
            <a:r>
              <a:rPr lang="es-ES" altLang="en-US" sz="1800" dirty="0" smtClean="0">
                <a:ln w="11430"/>
                <a:solidFill>
                  <a:srgbClr val="002060"/>
                </a:solidFill>
              </a:rPr>
              <a:t> </a:t>
            </a:r>
            <a:r>
              <a:rPr lang="es-ES" altLang="en-US" sz="1800" dirty="0" err="1">
                <a:ln w="11430"/>
                <a:solidFill>
                  <a:srgbClr val="002060"/>
                </a:solidFill>
              </a:rPr>
              <a:t>efficient</a:t>
            </a:r>
            <a:r>
              <a:rPr lang="es-ES" altLang="en-US" sz="1800" dirty="0">
                <a:ln w="11430"/>
                <a:solidFill>
                  <a:srgbClr val="002060"/>
                </a:solidFill>
              </a:rPr>
              <a:t> and </a:t>
            </a:r>
            <a:r>
              <a:rPr lang="es-ES" altLang="en-US" sz="1800" dirty="0" err="1">
                <a:ln w="11430"/>
                <a:solidFill>
                  <a:srgbClr val="002060"/>
                </a:solidFill>
              </a:rPr>
              <a:t>secure</a:t>
            </a:r>
            <a:r>
              <a:rPr lang="es-ES" altLang="en-US" sz="1800" dirty="0">
                <a:ln w="11430"/>
                <a:solidFill>
                  <a:srgbClr val="002060"/>
                </a:solidFill>
              </a:rPr>
              <a:t> </a:t>
            </a:r>
            <a:r>
              <a:rPr lang="es-ES" altLang="en-US" sz="1800" dirty="0" err="1" smtClean="0">
                <a:ln w="11430"/>
                <a:solidFill>
                  <a:srgbClr val="002060"/>
                </a:solidFill>
              </a:rPr>
              <a:t>services</a:t>
            </a:r>
            <a:endParaRPr lang="es-ES" altLang="en-US" sz="1800" dirty="0">
              <a:ln w="11430"/>
              <a:solidFill>
                <a:srgbClr val="002060"/>
              </a:solidFill>
            </a:endParaRPr>
          </a:p>
          <a:p>
            <a:pPr marL="365760" indent="-342900">
              <a:spcBef>
                <a:spcPts val="0"/>
              </a:spcBef>
              <a:buFont typeface="Calibri" panose="020F0502020204030204" pitchFamily="34" charset="0"/>
              <a:buChar char="―"/>
            </a:pPr>
            <a:r>
              <a:rPr lang="es-ES" altLang="en-US" sz="1800" dirty="0" err="1" smtClean="0">
                <a:ln w="11430"/>
                <a:solidFill>
                  <a:srgbClr val="002060"/>
                </a:solidFill>
              </a:rPr>
              <a:t>foster</a:t>
            </a:r>
            <a:r>
              <a:rPr lang="es-ES" altLang="en-US" sz="1800" dirty="0" smtClean="0">
                <a:ln w="11430"/>
                <a:solidFill>
                  <a:srgbClr val="002060"/>
                </a:solidFill>
              </a:rPr>
              <a:t> </a:t>
            </a:r>
            <a:r>
              <a:rPr lang="es-ES" altLang="en-US" sz="1800" dirty="0" err="1" smtClean="0">
                <a:ln w="11430"/>
                <a:solidFill>
                  <a:srgbClr val="002060"/>
                </a:solidFill>
              </a:rPr>
              <a:t>resilience</a:t>
            </a:r>
            <a:endParaRPr lang="es-ES" altLang="en-US" sz="1800" dirty="0" smtClean="0">
              <a:ln w="11430"/>
              <a:solidFill>
                <a:srgbClr val="002060"/>
              </a:solidFill>
            </a:endParaRPr>
          </a:p>
          <a:p>
            <a:pPr>
              <a:spcBef>
                <a:spcPts val="1200"/>
              </a:spcBef>
              <a:buFontTx/>
              <a:buNone/>
            </a:pPr>
            <a:r>
              <a:rPr lang="es-ES" altLang="en-US" sz="240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Goals</a:t>
            </a:r>
            <a:r>
              <a:rPr lang="es-ES" altLang="en-US" sz="24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s-ES" altLang="en-US" sz="240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for</a:t>
            </a:r>
            <a:r>
              <a:rPr lang="es-ES" altLang="en-US" sz="24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s-ES" altLang="en-US" sz="240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efficiency</a:t>
            </a:r>
            <a:endParaRPr lang="es-ES" altLang="en-US" sz="2400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342900" indent="-342900">
              <a:spcBef>
                <a:spcPts val="600"/>
              </a:spcBef>
              <a:buFont typeface="Calibri" panose="020F0502020204030204" pitchFamily="34" charset="0"/>
              <a:buChar char="―"/>
            </a:pPr>
            <a:r>
              <a:rPr lang="es-ES" altLang="en-US" sz="1800" dirty="0" err="1" smtClean="0">
                <a:ln w="11430"/>
                <a:solidFill>
                  <a:srgbClr val="002060"/>
                </a:solidFill>
              </a:rPr>
              <a:t>prioritize</a:t>
            </a:r>
            <a:r>
              <a:rPr lang="es-ES" altLang="en-US" sz="1800" dirty="0" smtClean="0">
                <a:ln w="11430"/>
                <a:solidFill>
                  <a:srgbClr val="002060"/>
                </a:solidFill>
              </a:rPr>
              <a:t> </a:t>
            </a:r>
            <a:r>
              <a:rPr lang="es-ES" altLang="en-US" sz="1800" dirty="0" err="1" smtClean="0">
                <a:ln w="11430"/>
                <a:solidFill>
                  <a:srgbClr val="002060"/>
                </a:solidFill>
              </a:rPr>
              <a:t>efforts</a:t>
            </a:r>
            <a:r>
              <a:rPr lang="es-ES" altLang="en-US" sz="1800" dirty="0" smtClean="0">
                <a:ln w="11430"/>
                <a:solidFill>
                  <a:srgbClr val="002060"/>
                </a:solidFill>
              </a:rPr>
              <a:t> to </a:t>
            </a:r>
            <a:r>
              <a:rPr lang="es-ES" altLang="en-US" sz="1800" dirty="0" err="1">
                <a:ln w="11430"/>
                <a:solidFill>
                  <a:srgbClr val="002060"/>
                </a:solidFill>
              </a:rPr>
              <a:t>m</a:t>
            </a:r>
            <a:r>
              <a:rPr lang="es-ES" altLang="en-US" sz="1800" dirty="0" err="1" smtClean="0">
                <a:ln w="11430"/>
                <a:solidFill>
                  <a:srgbClr val="002060"/>
                </a:solidFill>
              </a:rPr>
              <a:t>itigate</a:t>
            </a:r>
            <a:r>
              <a:rPr lang="es-ES" altLang="en-US" sz="1800" dirty="0" smtClean="0">
                <a:ln w="11430"/>
                <a:solidFill>
                  <a:srgbClr val="002060"/>
                </a:solidFill>
              </a:rPr>
              <a:t> </a:t>
            </a:r>
            <a:r>
              <a:rPr lang="es-ES" altLang="en-US" sz="1800" dirty="0" err="1" smtClean="0">
                <a:ln w="11430"/>
                <a:solidFill>
                  <a:srgbClr val="002060"/>
                </a:solidFill>
              </a:rPr>
              <a:t>systematic</a:t>
            </a:r>
            <a:r>
              <a:rPr lang="es-ES" altLang="en-US" sz="1800" dirty="0" smtClean="0">
                <a:ln w="11430"/>
                <a:solidFill>
                  <a:srgbClr val="002060"/>
                </a:solidFill>
              </a:rPr>
              <a:t> </a:t>
            </a:r>
            <a:r>
              <a:rPr lang="es-ES" altLang="en-US" sz="1800" dirty="0" err="1" smtClean="0">
                <a:ln w="11430"/>
                <a:solidFill>
                  <a:srgbClr val="002060"/>
                </a:solidFill>
              </a:rPr>
              <a:t>vulnerabilities</a:t>
            </a:r>
            <a:endParaRPr lang="es-ES" altLang="en-US" sz="1800" dirty="0" smtClean="0">
              <a:ln w="11430"/>
              <a:solidFill>
                <a:srgbClr val="002060"/>
              </a:solidFill>
            </a:endParaRPr>
          </a:p>
          <a:p>
            <a:pPr marL="342900" indent="-342900">
              <a:spcBef>
                <a:spcPts val="0"/>
              </a:spcBef>
              <a:buFont typeface="Calibri" panose="020F0502020204030204" pitchFamily="34" charset="0"/>
              <a:buChar char="―"/>
            </a:pPr>
            <a:r>
              <a:rPr lang="es-ES" altLang="en-US" sz="1800" dirty="0" err="1" smtClean="0">
                <a:ln w="11430"/>
                <a:solidFill>
                  <a:srgbClr val="002060"/>
                </a:solidFill>
              </a:rPr>
              <a:t>Plans</a:t>
            </a:r>
            <a:r>
              <a:rPr lang="es-ES" altLang="en-US" sz="1800" dirty="0" smtClean="0">
                <a:ln w="11430"/>
                <a:solidFill>
                  <a:srgbClr val="002060"/>
                </a:solidFill>
              </a:rPr>
              <a:t> to </a:t>
            </a:r>
            <a:r>
              <a:rPr lang="es-ES" altLang="en-US" sz="1800" dirty="0" err="1" smtClean="0">
                <a:ln w="11430"/>
                <a:solidFill>
                  <a:srgbClr val="002060"/>
                </a:solidFill>
              </a:rPr>
              <a:t>reconstitute</a:t>
            </a:r>
            <a:r>
              <a:rPr lang="es-ES" altLang="en-US" sz="1800" dirty="0" smtClean="0">
                <a:ln w="11430"/>
                <a:solidFill>
                  <a:srgbClr val="002060"/>
                </a:solidFill>
              </a:rPr>
              <a:t> </a:t>
            </a:r>
            <a:r>
              <a:rPr lang="es-ES" altLang="en-US" sz="1800" dirty="0" err="1" smtClean="0">
                <a:ln w="11430"/>
                <a:solidFill>
                  <a:srgbClr val="002060"/>
                </a:solidFill>
              </a:rPr>
              <a:t>the</a:t>
            </a:r>
            <a:r>
              <a:rPr lang="es-ES" altLang="en-US" sz="1800" dirty="0" smtClean="0">
                <a:ln w="11430"/>
                <a:solidFill>
                  <a:srgbClr val="002060"/>
                </a:solidFill>
              </a:rPr>
              <a:t> </a:t>
            </a:r>
            <a:r>
              <a:rPr lang="es-ES" altLang="en-US" sz="1800" dirty="0" err="1" smtClean="0">
                <a:ln w="11430"/>
                <a:solidFill>
                  <a:srgbClr val="002060"/>
                </a:solidFill>
              </a:rPr>
              <a:t>flows</a:t>
            </a:r>
            <a:r>
              <a:rPr lang="es-ES" altLang="en-US" sz="1800" dirty="0" smtClean="0">
                <a:ln w="11430"/>
                <a:solidFill>
                  <a:srgbClr val="002060"/>
                </a:solidFill>
              </a:rPr>
              <a:t> </a:t>
            </a:r>
            <a:r>
              <a:rPr lang="es-ES" altLang="en-US" sz="1800" dirty="0" err="1" smtClean="0">
                <a:ln w="11430"/>
                <a:solidFill>
                  <a:srgbClr val="002060"/>
                </a:solidFill>
              </a:rPr>
              <a:t>after</a:t>
            </a:r>
            <a:r>
              <a:rPr lang="es-ES" altLang="en-US" sz="1800" dirty="0" smtClean="0">
                <a:ln w="11430"/>
                <a:solidFill>
                  <a:srgbClr val="002060"/>
                </a:solidFill>
              </a:rPr>
              <a:t> </a:t>
            </a:r>
            <a:r>
              <a:rPr lang="es-ES" altLang="en-US" sz="1800" dirty="0" err="1" smtClean="0">
                <a:ln w="11430"/>
                <a:solidFill>
                  <a:srgbClr val="002060"/>
                </a:solidFill>
              </a:rPr>
              <a:t>disruptions</a:t>
            </a:r>
            <a:r>
              <a:rPr lang="es-ES" altLang="en-US" sz="1800" dirty="0" smtClean="0">
                <a:ln w="11430"/>
                <a:solidFill>
                  <a:srgbClr val="002060"/>
                </a:solidFill>
              </a:rPr>
              <a:t> </a:t>
            </a:r>
            <a:r>
              <a:rPr lang="es-ES" altLang="en-US" sz="1800" dirty="0" err="1" smtClean="0">
                <a:ln w="11430"/>
                <a:solidFill>
                  <a:srgbClr val="002060"/>
                </a:solidFill>
              </a:rPr>
              <a:t>adopted</a:t>
            </a:r>
            <a:endParaRPr lang="es-ES" altLang="en-US" sz="1800" dirty="0">
              <a:ln w="11430"/>
              <a:solidFill>
                <a:srgbClr val="002060"/>
              </a:solidFill>
            </a:endParaRPr>
          </a:p>
        </p:txBody>
      </p:sp>
      <p:pic>
        <p:nvPicPr>
          <p:cNvPr id="13" name="Picture 1"/>
          <p:cNvPicPr>
            <a:picLocks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9" t="4800" r="2550" b="40808"/>
          <a:stretch>
            <a:fillRect/>
          </a:stretch>
        </p:blipFill>
        <p:spPr bwMode="auto">
          <a:xfrm>
            <a:off x="1177032" y="1600200"/>
            <a:ext cx="6900168" cy="1772602"/>
          </a:xfrm>
          <a:prstGeom prst="ellipse">
            <a:avLst/>
          </a:prstGeom>
          <a:ln w="285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0" y="4008120"/>
            <a:ext cx="1554480" cy="2011680"/>
          </a:xfrm>
          <a:prstGeom prst="rect">
            <a:avLst/>
          </a:prstGeom>
        </p:spPr>
      </p:pic>
      <p:pic>
        <p:nvPicPr>
          <p:cNvPr id="15" name="Picture 14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5791200" y="3962400"/>
            <a:ext cx="822960" cy="731520"/>
          </a:xfrm>
          <a:prstGeom prst="rect">
            <a:avLst/>
          </a:prstGeom>
        </p:spPr>
      </p:pic>
      <p:sp>
        <p:nvSpPr>
          <p:cNvPr id="16" name="Slide Number Placeholder 14"/>
          <p:cNvSpPr txBox="1">
            <a:spLocks/>
          </p:cNvSpPr>
          <p:nvPr/>
        </p:nvSpPr>
        <p:spPr>
          <a:xfrm>
            <a:off x="10380175" y="6532886"/>
            <a:ext cx="585442" cy="292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tx1"/>
                </a:solidFill>
              </a:rPr>
              <a:pPr/>
              <a:t>11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62600" y="47244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latin typeface="Arial Narrow" panose="020B0606020202030204" pitchFamily="34" charset="0"/>
              </a:rPr>
              <a:t>National Strategy for Global </a:t>
            </a:r>
          </a:p>
          <a:p>
            <a:pPr algn="ctr"/>
            <a:r>
              <a:rPr lang="en-US" sz="900" dirty="0" smtClean="0">
                <a:latin typeface="Arial Narrow" panose="020B0606020202030204" pitchFamily="34" charset="0"/>
              </a:rPr>
              <a:t>Supply Chain Security</a:t>
            </a:r>
            <a:endParaRPr lang="en-US" sz="9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56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Supply Chain Security &amp; Resilience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Florida State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87445-D6CF-4B71-B1FF-9FF21031807E}" type="slidenum">
              <a:rPr lang="en-US" smtClean="0"/>
              <a:t>12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52400" y="1060836"/>
            <a:ext cx="8869680" cy="5120640"/>
            <a:chOff x="1624141" y="1060836"/>
            <a:chExt cx="10127032" cy="5212079"/>
          </a:xfrm>
        </p:grpSpPr>
        <p:pic>
          <p:nvPicPr>
            <p:cNvPr id="8" name="Imagen 2" descr="Figure1a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99" r="1041" b="7127"/>
            <a:stretch>
              <a:fillRect/>
            </a:stretch>
          </p:blipFill>
          <p:spPr bwMode="auto">
            <a:xfrm>
              <a:off x="1624141" y="1700915"/>
              <a:ext cx="10127032" cy="45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6" descr="Resultado de imagen de ladrones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2504" y="4080285"/>
              <a:ext cx="532440" cy="548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6" descr="Resultado de imagen de ladrones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0958" y="4126264"/>
              <a:ext cx="530136" cy="548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380243">
              <a:off x="9548651" y="1060836"/>
              <a:ext cx="787126" cy="1280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5203" y="1440197"/>
              <a:ext cx="854955" cy="1280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7389" y="4068956"/>
              <a:ext cx="534358" cy="548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6953" y="4130803"/>
              <a:ext cx="530225" cy="549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9807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Supply Chain Security &amp; Resilience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Florida State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87445-D6CF-4B71-B1FF-9FF21031807E}" type="slidenum">
              <a:rPr lang="en-US" smtClean="0"/>
              <a:t>13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533400" y="1508760"/>
            <a:ext cx="7955280" cy="4663440"/>
            <a:chOff x="1776355" y="1115703"/>
            <a:chExt cx="9215810" cy="5139047"/>
          </a:xfrm>
        </p:grpSpPr>
        <p:pic>
          <p:nvPicPr>
            <p:cNvPr id="7" name="Imagen 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355" y="3323120"/>
              <a:ext cx="4726214" cy="2931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9" t="4800" r="2550" b="40808"/>
            <a:stretch>
              <a:fillRect/>
            </a:stretch>
          </p:blipFill>
          <p:spPr bwMode="auto">
            <a:xfrm>
              <a:off x="5091822" y="1115703"/>
              <a:ext cx="5900343" cy="1920240"/>
            </a:xfrm>
            <a:prstGeom prst="ellipse">
              <a:avLst/>
            </a:prstGeom>
            <a:ln w="254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9" name="2 Conector recto de flecha"/>
            <p:cNvCxnSpPr>
              <a:cxnSpLocks noChangeShapeType="1"/>
              <a:stCxn id="7" idx="0"/>
            </p:cNvCxnSpPr>
            <p:nvPr/>
          </p:nvCxnSpPr>
          <p:spPr bwMode="auto">
            <a:xfrm flipV="1">
              <a:off x="4139462" y="2185829"/>
              <a:ext cx="1607288" cy="1137291"/>
            </a:xfrm>
            <a:prstGeom prst="straightConnector1">
              <a:avLst/>
            </a:prstGeom>
            <a:noFill/>
            <a:ln w="9525" algn="ctr">
              <a:solidFill>
                <a:srgbClr val="C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21 Conector recto de flecha"/>
            <p:cNvCxnSpPr>
              <a:cxnSpLocks noChangeShapeType="1"/>
              <a:stCxn id="7" idx="0"/>
            </p:cNvCxnSpPr>
            <p:nvPr/>
          </p:nvCxnSpPr>
          <p:spPr bwMode="auto">
            <a:xfrm flipV="1">
              <a:off x="4139462" y="2185829"/>
              <a:ext cx="3578366" cy="1137291"/>
            </a:xfrm>
            <a:prstGeom prst="straightConnector1">
              <a:avLst/>
            </a:prstGeom>
            <a:noFill/>
            <a:ln w="9525" algn="ctr">
              <a:solidFill>
                <a:srgbClr val="C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23 Conector recto de flecha"/>
            <p:cNvCxnSpPr>
              <a:cxnSpLocks noChangeShapeType="1"/>
              <a:stCxn id="7" idx="0"/>
            </p:cNvCxnSpPr>
            <p:nvPr/>
          </p:nvCxnSpPr>
          <p:spPr bwMode="auto">
            <a:xfrm flipV="1">
              <a:off x="4139462" y="2212354"/>
              <a:ext cx="5429988" cy="1110766"/>
            </a:xfrm>
            <a:prstGeom prst="straightConnector1">
              <a:avLst/>
            </a:prstGeom>
            <a:noFill/>
            <a:ln w="9525" algn="ctr">
              <a:solidFill>
                <a:srgbClr val="C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4953000" y="4112329"/>
            <a:ext cx="3962400" cy="1831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>
              <a:spcBef>
                <a:spcPct val="20000"/>
              </a:spcBef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16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spcAft>
                <a:spcPts val="600"/>
              </a:spcAft>
              <a:buFontTx/>
              <a:buNone/>
            </a:pPr>
            <a:r>
              <a:rPr lang="en-US" altLang="en-US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Threat model</a:t>
            </a:r>
            <a:endParaRPr lang="en-US" altLang="en-US" i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342900" indent="-342900">
              <a:spcBef>
                <a:spcPct val="0"/>
              </a:spcBef>
              <a:buFont typeface="Calibri" panose="020F0502020204030204" pitchFamily="34" charset="0"/>
              <a:buChar char="―"/>
            </a:pPr>
            <a:r>
              <a:rPr lang="en-US" altLang="en-US" sz="2000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There may be </a:t>
            </a:r>
            <a:r>
              <a:rPr lang="en-US" altLang="en-US" sz="2000" i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missing </a:t>
            </a:r>
            <a:r>
              <a:rPr lang="en-US" altLang="en-US" sz="2000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tags</a:t>
            </a:r>
          </a:p>
          <a:p>
            <a:pPr marL="342900" indent="-342900">
              <a:spcBef>
                <a:spcPct val="0"/>
              </a:spcBef>
              <a:buFont typeface="Calibri" panose="020F0502020204030204" pitchFamily="34" charset="0"/>
              <a:buChar char="―"/>
            </a:pPr>
            <a:r>
              <a:rPr lang="en-US" altLang="en-US" sz="2000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Carrier </a:t>
            </a:r>
            <a:r>
              <a:rPr lang="en-US" altLang="en-US" sz="2000" i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is not </a:t>
            </a:r>
            <a:r>
              <a:rPr lang="en-US" altLang="en-US" sz="2000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Trusted</a:t>
            </a:r>
          </a:p>
          <a:p>
            <a:pPr marL="342900" indent="-342900">
              <a:spcBef>
                <a:spcPct val="0"/>
              </a:spcBef>
              <a:buFont typeface="Calibri" panose="020F0502020204030204" pitchFamily="34" charset="0"/>
              <a:buChar char="―"/>
            </a:pPr>
            <a:r>
              <a:rPr lang="en-US" altLang="en-US" sz="2000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Batch </a:t>
            </a:r>
            <a:r>
              <a:rPr lang="en-US" altLang="en-US" sz="2000" i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connectivity</a:t>
            </a:r>
          </a:p>
          <a:p>
            <a:pPr marL="342900" indent="-342900">
              <a:spcBef>
                <a:spcPct val="0"/>
              </a:spcBef>
              <a:buFont typeface="Calibri" panose="020F0502020204030204" pitchFamily="34" charset="0"/>
              <a:buChar char="―"/>
            </a:pPr>
            <a:endParaRPr lang="en-US" altLang="en-US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1452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en-US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Ownership</a:t>
            </a:r>
            <a:r>
              <a:rPr lang="es-ES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s-ES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Transfer</a:t>
            </a:r>
            <a:endParaRPr lang="en-US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Florida State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87445-D6CF-4B71-B1FF-9FF21031807E}" type="slidenum">
              <a:rPr lang="en-US" smtClean="0"/>
              <a:t>14</a:t>
            </a:fld>
            <a:endParaRPr lang="en-US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9" t="4800" r="2550" b="40808"/>
          <a:stretch>
            <a:fillRect/>
          </a:stretch>
        </p:blipFill>
        <p:spPr bwMode="auto">
          <a:xfrm>
            <a:off x="3810000" y="1112520"/>
            <a:ext cx="5134750" cy="1554480"/>
          </a:xfrm>
          <a:prstGeom prst="ellipse">
            <a:avLst/>
          </a:prstGeom>
          <a:ln w="254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2 Conector recto de flecha"/>
          <p:cNvCxnSpPr>
            <a:cxnSpLocks noChangeShapeType="1"/>
            <a:stCxn id="12" idx="0"/>
          </p:cNvCxnSpPr>
          <p:nvPr/>
        </p:nvCxnSpPr>
        <p:spPr bwMode="auto">
          <a:xfrm flipV="1">
            <a:off x="2255520" y="2286000"/>
            <a:ext cx="2621280" cy="781768"/>
          </a:xfrm>
          <a:prstGeom prst="straightConnector1">
            <a:avLst/>
          </a:prstGeom>
          <a:noFill/>
          <a:ln w="9525" algn="ctr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21 Conector recto de flecha"/>
          <p:cNvCxnSpPr>
            <a:cxnSpLocks noChangeShapeType="1"/>
            <a:stCxn id="12" idx="0"/>
          </p:cNvCxnSpPr>
          <p:nvPr/>
        </p:nvCxnSpPr>
        <p:spPr bwMode="auto">
          <a:xfrm flipV="1">
            <a:off x="2255520" y="2362200"/>
            <a:ext cx="4297680" cy="705568"/>
          </a:xfrm>
          <a:prstGeom prst="straightConnector1">
            <a:avLst/>
          </a:prstGeom>
          <a:noFill/>
          <a:ln w="9525" algn="ctr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23 Conector recto de flecha"/>
          <p:cNvCxnSpPr>
            <a:cxnSpLocks noChangeShapeType="1"/>
            <a:stCxn id="12" idx="0"/>
          </p:cNvCxnSpPr>
          <p:nvPr/>
        </p:nvCxnSpPr>
        <p:spPr bwMode="auto">
          <a:xfrm flipV="1">
            <a:off x="2255520" y="2286000"/>
            <a:ext cx="5974080" cy="781768"/>
          </a:xfrm>
          <a:prstGeom prst="straightConnector1">
            <a:avLst/>
          </a:prstGeom>
          <a:noFill/>
          <a:ln w="9525" algn="ctr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4343400" y="2935546"/>
            <a:ext cx="4520009" cy="11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>
              <a:spcBef>
                <a:spcPct val="20000"/>
              </a:spcBef>
              <a:buChar char="•"/>
              <a:defRPr sz="28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4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1600"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  <a:buFontTx/>
              <a:buNone/>
              <a:defRPr/>
            </a:pPr>
            <a:r>
              <a:rPr lang="en-US" altLang="en-US" sz="2400" b="1" i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Ownership </a:t>
            </a:r>
            <a:r>
              <a:rPr lang="en-US" altLang="en-US" sz="24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Transfer </a:t>
            </a:r>
            <a:endParaRPr lang="en-US" altLang="en-US" sz="2400" b="1" i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ts val="0"/>
              </a:spcBef>
              <a:buFont typeface="Calibri" panose="020F0502020204030204" pitchFamily="34" charset="0"/>
              <a:buChar char="―"/>
              <a:defRPr/>
            </a:pPr>
            <a:r>
              <a:rPr lang="en-US" altLang="en-US" sz="2000" i="1" dirty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Secure</a:t>
            </a:r>
          </a:p>
          <a:p>
            <a:pPr marL="342900" indent="-342900">
              <a:spcBef>
                <a:spcPts val="0"/>
              </a:spcBef>
              <a:buFont typeface="Calibri" panose="020F0502020204030204" pitchFamily="34" charset="0"/>
              <a:buChar char="―"/>
              <a:defRPr/>
            </a:pPr>
            <a:r>
              <a:rPr lang="en-US" altLang="en-US" sz="2000" i="1" dirty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Guarantee the privacy of both parties</a:t>
            </a:r>
          </a:p>
        </p:txBody>
      </p:sp>
      <p:graphicFrame>
        <p:nvGraphicFramePr>
          <p:cNvPr id="12" name="5 Objet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1574114"/>
              </p:ext>
            </p:extLst>
          </p:nvPr>
        </p:nvGraphicFramePr>
        <p:xfrm>
          <a:off x="381000" y="3067768"/>
          <a:ext cx="3749040" cy="2834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Visio" r:id="rId4" imgW="4654931" imgH="3718872" progId="Visio.Drawing.11">
                  <p:embed/>
                </p:oleObj>
              </mc:Choice>
              <mc:Fallback>
                <p:oleObj name="Visio" r:id="rId4" imgW="4654931" imgH="3718872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067768"/>
                        <a:ext cx="3749040" cy="28346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10 Flecha abajo"/>
          <p:cNvSpPr>
            <a:spLocks noChangeArrowheads="1"/>
          </p:cNvSpPr>
          <p:nvPr/>
        </p:nvSpPr>
        <p:spPr bwMode="auto">
          <a:xfrm>
            <a:off x="5889625" y="4114800"/>
            <a:ext cx="282575" cy="404813"/>
          </a:xfrm>
          <a:prstGeom prst="downArrow">
            <a:avLst>
              <a:gd name="adj1" fmla="val 50000"/>
              <a:gd name="adj2" fmla="val 50074"/>
            </a:avLst>
          </a:prstGeom>
          <a:solidFill>
            <a:schemeClr val="tx2"/>
          </a:solidFill>
          <a:ln>
            <a:noFill/>
          </a:ln>
          <a:extLst/>
        </p:spPr>
        <p:txBody>
          <a:bodyPr/>
          <a:lstStyle>
            <a:lvl1pPr algn="l">
              <a:spcBef>
                <a:spcPct val="20000"/>
              </a:spcBef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16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endParaRPr lang="en-US" altLang="en-US" sz="3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4038601" y="4464784"/>
            <a:ext cx="5029200" cy="1554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spcBef>
                <a:spcPct val="20000"/>
              </a:spcBef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16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9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current </a:t>
            </a:r>
            <a:r>
              <a:rPr lang="en-US" altLang="en-US" sz="19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owner </a:t>
            </a:r>
            <a:r>
              <a:rPr lang="en-US" altLang="en-US" sz="19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should not be able to </a:t>
            </a:r>
            <a:r>
              <a:rPr lang="en-US" altLang="en-US" sz="19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trace the tag once ownership is transferred. </a:t>
            </a:r>
            <a:endParaRPr lang="en-US" altLang="en-US" sz="19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9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This </a:t>
            </a:r>
            <a:r>
              <a:rPr lang="en-US" altLang="en-US" sz="1900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is challenging because the new owner does not share any </a:t>
            </a:r>
            <a:r>
              <a:rPr lang="en-US" altLang="en-US" sz="1900" i="1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private information </a:t>
            </a:r>
            <a:r>
              <a:rPr lang="en-US" altLang="en-US" sz="1900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with the tag that the previous owner does not know. </a:t>
            </a:r>
          </a:p>
        </p:txBody>
      </p:sp>
      <p:sp>
        <p:nvSpPr>
          <p:cNvPr id="16" name="Slide Number Placeholder 1"/>
          <p:cNvSpPr txBox="1">
            <a:spLocks/>
          </p:cNvSpPr>
          <p:nvPr/>
        </p:nvSpPr>
        <p:spPr>
          <a:xfrm>
            <a:off x="10504927" y="6454778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tx1"/>
                </a:solidFill>
              </a:rPr>
              <a:pPr/>
              <a:t>14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21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Ownership</a:t>
            </a:r>
            <a:r>
              <a:rPr lang="es-ES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 Transfer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Florida State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87445-D6CF-4B71-B1FF-9FF21031807E}" type="slidenum">
              <a:rPr lang="en-US" smtClean="0"/>
              <a:t>15</a:t>
            </a:fld>
            <a:endParaRPr lang="en-US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33400" y="1729456"/>
            <a:ext cx="450391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>
              <a:spcBef>
                <a:spcPct val="20000"/>
              </a:spcBef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16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6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Current </a:t>
            </a:r>
            <a:r>
              <a:rPr lang="en-US" altLang="en-US" sz="26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owner-eavesdropper</a:t>
            </a:r>
            <a:endParaRPr lang="en-US" altLang="en-US" sz="26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343400" y="2337137"/>
            <a:ext cx="4318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spcBef>
                <a:spcPct val="20000"/>
              </a:spcBef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16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dirty="0" smtClean="0">
                <a:solidFill>
                  <a:srgbClr val="003366"/>
                </a:solidFill>
              </a:rPr>
              <a:t>The new </a:t>
            </a:r>
            <a:r>
              <a:rPr lang="en-US" altLang="en-US" sz="2000" dirty="0">
                <a:solidFill>
                  <a:srgbClr val="003366"/>
                </a:solidFill>
              </a:rPr>
              <a:t>owner and tag cannot agree a new </a:t>
            </a:r>
            <a:r>
              <a:rPr lang="en-US" altLang="en-US" sz="2000" i="1" dirty="0">
                <a:solidFill>
                  <a:srgbClr val="003366"/>
                </a:solidFill>
              </a:rPr>
              <a:t>private</a:t>
            </a:r>
            <a:r>
              <a:rPr lang="en-US" altLang="en-US" sz="2000" dirty="0">
                <a:solidFill>
                  <a:srgbClr val="003366"/>
                </a:solidFill>
              </a:rPr>
              <a:t> key because the current owner is </a:t>
            </a:r>
            <a:r>
              <a:rPr lang="en-US" altLang="en-US" sz="2000" dirty="0" smtClean="0">
                <a:solidFill>
                  <a:srgbClr val="003366"/>
                </a:solidFill>
              </a:rPr>
              <a:t>eavesdropping</a:t>
            </a:r>
            <a:endParaRPr lang="en-US" altLang="en-US" sz="2000" dirty="0">
              <a:solidFill>
                <a:srgbClr val="003366"/>
              </a:solidFill>
            </a:endParaRPr>
          </a:p>
        </p:txBody>
      </p:sp>
      <p:sp>
        <p:nvSpPr>
          <p:cNvPr id="8" name="10 Flecha abajo"/>
          <p:cNvSpPr>
            <a:spLocks noChangeArrowheads="1"/>
          </p:cNvSpPr>
          <p:nvPr/>
        </p:nvSpPr>
        <p:spPr bwMode="auto">
          <a:xfrm>
            <a:off x="6324600" y="3502044"/>
            <a:ext cx="282575" cy="404813"/>
          </a:xfrm>
          <a:prstGeom prst="downArrow">
            <a:avLst>
              <a:gd name="adj1" fmla="val 50000"/>
              <a:gd name="adj2" fmla="val 50074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16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endParaRPr lang="en-US" altLang="en-US" sz="3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114800" y="4046822"/>
            <a:ext cx="5181600" cy="1192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>
              <a:spcBef>
                <a:spcPct val="20000"/>
              </a:spcBef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16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US" altLang="en-US" sz="2400" i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Options to guarantee the </a:t>
            </a:r>
            <a:r>
              <a:rPr lang="en-US" altLang="en-US" sz="2400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</a:t>
            </a:r>
            <a:r>
              <a:rPr lang="en-US" altLang="en-US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rivacy</a:t>
            </a:r>
            <a:endParaRPr lang="en-US" altLang="en-US" i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342900" indent="-342900">
              <a:spcBef>
                <a:spcPct val="0"/>
              </a:spcBef>
              <a:spcAft>
                <a:spcPts val="300"/>
              </a:spcAft>
              <a:buFont typeface="Calibri" panose="020F0502020204030204" pitchFamily="34" charset="0"/>
              <a:buChar char="―"/>
            </a:pPr>
            <a:r>
              <a:rPr lang="en-US" altLang="en-US" sz="1800" i="1" dirty="0" smtClean="0">
                <a:ln w="11430"/>
                <a:solidFill>
                  <a:srgbClr val="002060"/>
                </a:solidFill>
              </a:rPr>
              <a:t>TTP </a:t>
            </a:r>
            <a:r>
              <a:rPr lang="en-US" altLang="en-US" sz="1800" i="1" dirty="0" smtClean="0">
                <a:ln w="11430"/>
                <a:solidFill>
                  <a:srgbClr val="002060"/>
                </a:solidFill>
                <a:sym typeface="Wingdings" panose="05000000000000000000" pitchFamily="2" charset="2"/>
              </a:rPr>
              <a:t> </a:t>
            </a:r>
            <a:r>
              <a:rPr lang="en-US" altLang="en-US" sz="1800" i="1" dirty="0">
                <a:ln w="11430"/>
                <a:solidFill>
                  <a:srgbClr val="002060"/>
                </a:solidFill>
                <a:sym typeface="Wingdings" panose="05000000000000000000" pitchFamily="2" charset="2"/>
              </a:rPr>
              <a:t>not appropriate for decentralized </a:t>
            </a:r>
            <a:r>
              <a:rPr lang="en-US" altLang="en-US" sz="1800" i="1" dirty="0" smtClean="0">
                <a:ln w="11430"/>
                <a:solidFill>
                  <a:srgbClr val="002060"/>
                </a:solidFill>
                <a:sym typeface="Wingdings" panose="05000000000000000000" pitchFamily="2" charset="2"/>
              </a:rPr>
              <a:t>process</a:t>
            </a:r>
            <a:endParaRPr lang="en-US" altLang="en-US" sz="1800" i="1" dirty="0">
              <a:ln w="11430"/>
              <a:solidFill>
                <a:srgbClr val="002060"/>
              </a:solidFill>
            </a:endParaRPr>
          </a:p>
          <a:p>
            <a:pPr marL="342900" indent="-342900">
              <a:spcBef>
                <a:spcPct val="0"/>
              </a:spcBef>
              <a:spcAft>
                <a:spcPts val="300"/>
              </a:spcAft>
              <a:buFont typeface="Calibri" panose="020F0502020204030204" pitchFamily="34" charset="0"/>
              <a:buChar char="―"/>
            </a:pPr>
            <a:r>
              <a:rPr lang="en-US" altLang="en-US" sz="1800" i="1" dirty="0">
                <a:ln w="11430"/>
                <a:solidFill>
                  <a:srgbClr val="002060"/>
                </a:solidFill>
              </a:rPr>
              <a:t>Isolated Environments </a:t>
            </a:r>
            <a:r>
              <a:rPr lang="en-US" altLang="en-US" sz="1800" i="1" dirty="0">
                <a:ln w="11430"/>
                <a:solidFill>
                  <a:srgbClr val="002060"/>
                </a:solidFill>
                <a:sym typeface="Wingdings" panose="05000000000000000000" pitchFamily="2" charset="2"/>
              </a:rPr>
              <a:t> weak threat </a:t>
            </a:r>
            <a:r>
              <a:rPr lang="en-US" altLang="en-US" sz="1800" i="1" dirty="0" smtClean="0">
                <a:ln w="11430"/>
                <a:solidFill>
                  <a:srgbClr val="002060"/>
                </a:solidFill>
                <a:sym typeface="Wingdings" panose="05000000000000000000" pitchFamily="2" charset="2"/>
              </a:rPr>
              <a:t>model</a:t>
            </a:r>
            <a:endParaRPr lang="en-US" altLang="en-US" sz="1800" i="1" dirty="0">
              <a:ln w="11430"/>
              <a:solidFill>
                <a:srgbClr val="002060"/>
              </a:solidFill>
            </a:endParaRPr>
          </a:p>
        </p:txBody>
      </p:sp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914400" y="3383280"/>
            <a:ext cx="3309284" cy="2377440"/>
            <a:chOff x="2465388" y="3125788"/>
            <a:chExt cx="3778629" cy="2714625"/>
          </a:xfrm>
        </p:grpSpPr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5388" y="3154363"/>
              <a:ext cx="785812" cy="2265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9350" y="3240089"/>
              <a:ext cx="857250" cy="2179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 Box 5"/>
            <p:cNvSpPr txBox="1">
              <a:spLocks noChangeArrowheads="1"/>
            </p:cNvSpPr>
            <p:nvPr/>
          </p:nvSpPr>
          <p:spPr bwMode="auto">
            <a:xfrm>
              <a:off x="2465389" y="5440363"/>
              <a:ext cx="76517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rgbClr val="000000"/>
                  </a:solidFill>
                  <a:latin typeface="Calibri" panose="020F0502020204030204" pitchFamily="34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400">
                  <a:solidFill>
                    <a:srgbClr val="000000"/>
                  </a:solidFill>
                  <a:latin typeface="Calibri" panose="020F0502020204030204" pitchFamily="34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rgbClr val="000000"/>
                  </a:solidFill>
                  <a:latin typeface="Calibri" panose="020F0502020204030204" pitchFamily="34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Calibri" panose="020F0502020204030204" pitchFamily="34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1600">
                  <a:solidFill>
                    <a:srgbClr val="000000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0000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0000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0000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0000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000" i="1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Tag</a:t>
              </a:r>
            </a:p>
          </p:txBody>
        </p:sp>
        <p:sp>
          <p:nvSpPr>
            <p:cNvPr id="15" name="Text Box 5"/>
            <p:cNvSpPr txBox="1">
              <a:spLocks noChangeArrowheads="1"/>
            </p:cNvSpPr>
            <p:nvPr/>
          </p:nvSpPr>
          <p:spPr bwMode="auto">
            <a:xfrm>
              <a:off x="4467604" y="5419725"/>
              <a:ext cx="1776413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rgbClr val="000000"/>
                  </a:solidFill>
                  <a:latin typeface="Calibri" panose="020F0502020204030204" pitchFamily="34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400">
                  <a:solidFill>
                    <a:srgbClr val="000000"/>
                  </a:solidFill>
                  <a:latin typeface="Calibri" panose="020F0502020204030204" pitchFamily="34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rgbClr val="000000"/>
                  </a:solidFill>
                  <a:latin typeface="Calibri" panose="020F0502020204030204" pitchFamily="34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Calibri" panose="020F0502020204030204" pitchFamily="34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1600">
                  <a:solidFill>
                    <a:srgbClr val="000000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0000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0000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0000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0000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000" i="1" dirty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New Owner</a:t>
              </a:r>
            </a:p>
          </p:txBody>
        </p:sp>
        <p:sp>
          <p:nvSpPr>
            <p:cNvPr id="16" name="24 Rayo"/>
            <p:cNvSpPr>
              <a:spLocks noChangeArrowheads="1"/>
            </p:cNvSpPr>
            <p:nvPr/>
          </p:nvSpPr>
          <p:spPr bwMode="auto">
            <a:xfrm>
              <a:off x="3251201" y="3557589"/>
              <a:ext cx="1482725" cy="185737"/>
            </a:xfrm>
            <a:prstGeom prst="lightningBol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rgbClr val="000000"/>
                  </a:solidFill>
                  <a:latin typeface="Calibri" panose="020F0502020204030204" pitchFamily="34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400">
                  <a:solidFill>
                    <a:srgbClr val="000000"/>
                  </a:solidFill>
                  <a:latin typeface="Calibri" panose="020F0502020204030204" pitchFamily="34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rgbClr val="000000"/>
                  </a:solidFill>
                  <a:latin typeface="Calibri" panose="020F0502020204030204" pitchFamily="34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Calibri" panose="020F0502020204030204" pitchFamily="34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1600">
                  <a:solidFill>
                    <a:srgbClr val="000000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0000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0000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0000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0000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endParaRPr lang="en-US" altLang="en-US" sz="32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" name="Text Box 5"/>
            <p:cNvSpPr txBox="1">
              <a:spLocks noChangeArrowheads="1"/>
            </p:cNvSpPr>
            <p:nvPr/>
          </p:nvSpPr>
          <p:spPr bwMode="auto">
            <a:xfrm>
              <a:off x="2643188" y="3270250"/>
              <a:ext cx="430212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rgbClr val="000000"/>
                  </a:solidFill>
                  <a:latin typeface="Calibri" panose="020F0502020204030204" pitchFamily="34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400">
                  <a:solidFill>
                    <a:srgbClr val="000000"/>
                  </a:solidFill>
                  <a:latin typeface="Calibri" panose="020F0502020204030204" pitchFamily="34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rgbClr val="000000"/>
                  </a:solidFill>
                  <a:latin typeface="Calibri" panose="020F0502020204030204" pitchFamily="34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Calibri" panose="020F0502020204030204" pitchFamily="34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1600">
                  <a:solidFill>
                    <a:srgbClr val="000000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0000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0000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0000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0000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00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8" name="Text Box 5"/>
            <p:cNvSpPr txBox="1">
              <a:spLocks noChangeArrowheads="1"/>
            </p:cNvSpPr>
            <p:nvPr/>
          </p:nvSpPr>
          <p:spPr bwMode="auto">
            <a:xfrm>
              <a:off x="3608388" y="3125788"/>
              <a:ext cx="430212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rgbClr val="000000"/>
                  </a:solidFill>
                  <a:latin typeface="Calibri" panose="020F0502020204030204" pitchFamily="34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400">
                  <a:solidFill>
                    <a:srgbClr val="000000"/>
                  </a:solidFill>
                  <a:latin typeface="Calibri" panose="020F0502020204030204" pitchFamily="34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rgbClr val="000000"/>
                  </a:solidFill>
                  <a:latin typeface="Calibri" panose="020F0502020204030204" pitchFamily="34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Calibri" panose="020F0502020204030204" pitchFamily="34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1600">
                  <a:solidFill>
                    <a:srgbClr val="000000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0000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0000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0000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0000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00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9" name="1 Estrella de 5 puntas"/>
            <p:cNvSpPr/>
            <p:nvPr/>
          </p:nvSpPr>
          <p:spPr bwMode="auto">
            <a:xfrm>
              <a:off x="2751138" y="4252914"/>
              <a:ext cx="398462" cy="371475"/>
            </a:xfrm>
            <a:prstGeom prst="star5">
              <a:avLst/>
            </a:prstGeom>
            <a:solidFill>
              <a:srgbClr val="0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20" name="Slide Number Placeholder 2"/>
          <p:cNvSpPr txBox="1">
            <a:spLocks/>
          </p:cNvSpPr>
          <p:nvPr/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19757">
            <a:off x="2436931" y="2364223"/>
            <a:ext cx="562234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068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7696200" cy="1143000"/>
          </a:xfrm>
        </p:spPr>
        <p:txBody>
          <a:bodyPr/>
          <a:lstStyle/>
          <a:p>
            <a:pPr algn="l"/>
            <a:r>
              <a:rPr lang="en-US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Ownership</a:t>
            </a:r>
            <a:r>
              <a:rPr lang="es-ES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 Transfer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87445-D6CF-4B71-B1FF-9FF21031807E}" type="slidenum">
              <a:rPr lang="en-US" smtClean="0"/>
              <a:t>16</a:t>
            </a:fld>
            <a:endParaRPr lang="en-US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807352" y="1143000"/>
            <a:ext cx="5177371" cy="1010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>
              <a:spcBef>
                <a:spcPct val="20000"/>
              </a:spcBef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16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200"/>
              </a:spcAft>
              <a:buFontTx/>
              <a:buNone/>
            </a:pPr>
            <a:r>
              <a:rPr lang="en-US" altLang="en-US" sz="22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Options to guarantee the </a:t>
            </a:r>
            <a:r>
              <a:rPr lang="en-US" altLang="en-US" sz="22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privacy</a:t>
            </a:r>
            <a:endParaRPr lang="en-US" altLang="en-US" sz="220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342900" indent="-342900">
              <a:spcBef>
                <a:spcPct val="0"/>
              </a:spcBef>
              <a:buFont typeface="Calibri" panose="020F0502020204030204" pitchFamily="34" charset="0"/>
              <a:buChar char="―"/>
            </a:pPr>
            <a:r>
              <a:rPr lang="en-US" altLang="en-US" sz="18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TTP</a:t>
            </a:r>
            <a:r>
              <a:rPr lang="en-US" altLang="en-US" sz="18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" panose="05000000000000000000" pitchFamily="2" charset="2"/>
              </a:rPr>
              <a:t> not appropriate for decentralized </a:t>
            </a:r>
            <a:r>
              <a:rPr lang="en-US" altLang="en-US" sz="18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" panose="05000000000000000000" pitchFamily="2" charset="2"/>
              </a:rPr>
              <a:t>process</a:t>
            </a:r>
            <a:endParaRPr lang="en-US" altLang="en-US" sz="180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342900" indent="-342900">
              <a:spcBef>
                <a:spcPct val="0"/>
              </a:spcBef>
              <a:buFont typeface="Calibri" panose="020F0502020204030204" pitchFamily="34" charset="0"/>
              <a:buChar char="―"/>
            </a:pPr>
            <a:r>
              <a:rPr lang="en-US" altLang="en-US" sz="18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Isolated Environments </a:t>
            </a:r>
            <a:r>
              <a:rPr lang="en-US" altLang="en-US" sz="18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" panose="05000000000000000000" pitchFamily="2" charset="2"/>
              </a:rPr>
              <a:t> weak threat </a:t>
            </a:r>
            <a:r>
              <a:rPr lang="en-US" altLang="en-US" sz="18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" panose="05000000000000000000" pitchFamily="2" charset="2"/>
              </a:rPr>
              <a:t>mod</a:t>
            </a:r>
            <a:r>
              <a:rPr lang="en-US" altLang="en-US" sz="1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" panose="05000000000000000000" pitchFamily="2" charset="2"/>
              </a:rPr>
              <a:t>el</a:t>
            </a:r>
            <a:endParaRPr lang="en-US" altLang="en-US" sz="1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10 Flecha abajo"/>
          <p:cNvSpPr>
            <a:spLocks noChangeArrowheads="1"/>
          </p:cNvSpPr>
          <p:nvPr/>
        </p:nvSpPr>
        <p:spPr bwMode="auto">
          <a:xfrm>
            <a:off x="5975971" y="2133600"/>
            <a:ext cx="232148" cy="274320"/>
          </a:xfrm>
          <a:prstGeom prst="downArrow">
            <a:avLst>
              <a:gd name="adj1" fmla="val 50000"/>
              <a:gd name="adj2" fmla="val 50074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16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endParaRPr lang="en-US" altLang="en-US" sz="3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081750" y="2296180"/>
            <a:ext cx="674892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>
              <a:spcBef>
                <a:spcPct val="20000"/>
              </a:spcBef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16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Channels with positive secrecy </a:t>
            </a:r>
            <a:r>
              <a:rPr lang="en-US" altLang="en-US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capacity</a:t>
            </a:r>
            <a:endParaRPr lang="en-US" altLang="en-US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2392" y="3837276"/>
            <a:ext cx="971008" cy="246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380243">
            <a:off x="5694743" y="3482122"/>
            <a:ext cx="674680" cy="109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28 Rayo"/>
          <p:cNvSpPr>
            <a:spLocks noChangeArrowheads="1"/>
          </p:cNvSpPr>
          <p:nvPr/>
        </p:nvSpPr>
        <p:spPr bwMode="auto">
          <a:xfrm>
            <a:off x="5197476" y="5197765"/>
            <a:ext cx="1482725" cy="185737"/>
          </a:xfrm>
          <a:prstGeom prst="lightningBol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16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endParaRPr lang="en-US" altLang="en-US" sz="3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5241926" y="4772314"/>
            <a:ext cx="1590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16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1101000100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304800" y="3729335"/>
            <a:ext cx="38322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16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Tag is hidden in the crowd</a:t>
            </a:r>
          </a:p>
        </p:txBody>
      </p:sp>
      <p:cxnSp>
        <p:nvCxnSpPr>
          <p:cNvPr id="14" name="39 Conector recto de flecha"/>
          <p:cNvCxnSpPr>
            <a:cxnSpLocks noChangeShapeType="1"/>
          </p:cNvCxnSpPr>
          <p:nvPr/>
        </p:nvCxnSpPr>
        <p:spPr bwMode="auto">
          <a:xfrm flipH="1">
            <a:off x="3032760" y="6577302"/>
            <a:ext cx="4663440" cy="0"/>
          </a:xfrm>
          <a:prstGeom prst="straightConnector1">
            <a:avLst/>
          </a:prstGeom>
          <a:noFill/>
          <a:ln w="254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41 Conector recto de flecha"/>
          <p:cNvCxnSpPr>
            <a:cxnSpLocks noChangeShapeType="1"/>
          </p:cNvCxnSpPr>
          <p:nvPr/>
        </p:nvCxnSpPr>
        <p:spPr bwMode="auto">
          <a:xfrm>
            <a:off x="7696200" y="6315365"/>
            <a:ext cx="0" cy="274320"/>
          </a:xfrm>
          <a:prstGeom prst="straightConnector1">
            <a:avLst/>
          </a:prstGeom>
          <a:noFill/>
          <a:ln w="254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6" name="Group 15"/>
          <p:cNvGrpSpPr>
            <a:grpSpLocks noChangeAspect="1"/>
          </p:cNvGrpSpPr>
          <p:nvPr/>
        </p:nvGrpSpPr>
        <p:grpSpPr>
          <a:xfrm>
            <a:off x="746760" y="4175760"/>
            <a:ext cx="4358640" cy="2377440"/>
            <a:chOff x="2413000" y="3837276"/>
            <a:chExt cx="4687888" cy="2657476"/>
          </a:xfrm>
        </p:grpSpPr>
        <p:pic>
          <p:nvPicPr>
            <p:cNvPr id="17" name="Picture 2" descr="Resultado de imagen de people talki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3000" y="3837276"/>
              <a:ext cx="4687888" cy="2332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 Box 5"/>
            <p:cNvSpPr txBox="1">
              <a:spLocks noChangeArrowheads="1"/>
            </p:cNvSpPr>
            <p:nvPr/>
          </p:nvSpPr>
          <p:spPr bwMode="auto">
            <a:xfrm>
              <a:off x="2843213" y="4262727"/>
              <a:ext cx="430212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rgbClr val="000000"/>
                  </a:solidFill>
                  <a:latin typeface="Calibri" panose="020F0502020204030204" pitchFamily="34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400">
                  <a:solidFill>
                    <a:srgbClr val="000000"/>
                  </a:solidFill>
                  <a:latin typeface="Calibri" panose="020F0502020204030204" pitchFamily="34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rgbClr val="000000"/>
                  </a:solidFill>
                  <a:latin typeface="Calibri" panose="020F0502020204030204" pitchFamily="34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Calibri" panose="020F0502020204030204" pitchFamily="34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1600">
                  <a:solidFill>
                    <a:srgbClr val="000000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0000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0000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0000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0000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40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9" name="Text Box 5"/>
            <p:cNvSpPr txBox="1">
              <a:spLocks noChangeArrowheads="1"/>
            </p:cNvSpPr>
            <p:nvPr/>
          </p:nvSpPr>
          <p:spPr bwMode="auto">
            <a:xfrm>
              <a:off x="3425825" y="3967452"/>
              <a:ext cx="43180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rgbClr val="000000"/>
                  </a:solidFill>
                  <a:latin typeface="Calibri" panose="020F0502020204030204" pitchFamily="34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400">
                  <a:solidFill>
                    <a:srgbClr val="000000"/>
                  </a:solidFill>
                  <a:latin typeface="Calibri" panose="020F0502020204030204" pitchFamily="34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rgbClr val="000000"/>
                  </a:solidFill>
                  <a:latin typeface="Calibri" panose="020F0502020204030204" pitchFamily="34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Calibri" panose="020F0502020204030204" pitchFamily="34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1600">
                  <a:solidFill>
                    <a:srgbClr val="000000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0000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0000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0000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0000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40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20" name="Text Box 5"/>
            <p:cNvSpPr txBox="1">
              <a:spLocks noChangeArrowheads="1"/>
            </p:cNvSpPr>
            <p:nvPr/>
          </p:nvSpPr>
          <p:spPr bwMode="auto">
            <a:xfrm>
              <a:off x="3211513" y="4275427"/>
              <a:ext cx="430212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rgbClr val="000000"/>
                  </a:solidFill>
                  <a:latin typeface="Calibri" panose="020F0502020204030204" pitchFamily="34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400">
                  <a:solidFill>
                    <a:srgbClr val="000000"/>
                  </a:solidFill>
                  <a:latin typeface="Calibri" panose="020F0502020204030204" pitchFamily="34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rgbClr val="000000"/>
                  </a:solidFill>
                  <a:latin typeface="Calibri" panose="020F0502020204030204" pitchFamily="34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Calibri" panose="020F0502020204030204" pitchFamily="34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1600">
                  <a:solidFill>
                    <a:srgbClr val="000000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0000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0000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0000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0000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40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21" name="Text Box 5"/>
            <p:cNvSpPr txBox="1">
              <a:spLocks noChangeArrowheads="1"/>
            </p:cNvSpPr>
            <p:nvPr/>
          </p:nvSpPr>
          <p:spPr bwMode="auto">
            <a:xfrm>
              <a:off x="5534026" y="3967452"/>
              <a:ext cx="430213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rgbClr val="000000"/>
                  </a:solidFill>
                  <a:latin typeface="Calibri" panose="020F0502020204030204" pitchFamily="34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400">
                  <a:solidFill>
                    <a:srgbClr val="000000"/>
                  </a:solidFill>
                  <a:latin typeface="Calibri" panose="020F0502020204030204" pitchFamily="34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rgbClr val="000000"/>
                  </a:solidFill>
                  <a:latin typeface="Calibri" panose="020F0502020204030204" pitchFamily="34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Calibri" panose="020F0502020204030204" pitchFamily="34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1600">
                  <a:solidFill>
                    <a:srgbClr val="000000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0000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0000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0000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0000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40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22" name="Text Box 5"/>
            <p:cNvSpPr txBox="1">
              <a:spLocks noChangeArrowheads="1"/>
            </p:cNvSpPr>
            <p:nvPr/>
          </p:nvSpPr>
          <p:spPr bwMode="auto">
            <a:xfrm>
              <a:off x="5089526" y="4108740"/>
              <a:ext cx="430213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rgbClr val="000000"/>
                  </a:solidFill>
                  <a:latin typeface="Calibri" panose="020F0502020204030204" pitchFamily="34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400">
                  <a:solidFill>
                    <a:srgbClr val="000000"/>
                  </a:solidFill>
                  <a:latin typeface="Calibri" panose="020F0502020204030204" pitchFamily="34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rgbClr val="000000"/>
                  </a:solidFill>
                  <a:latin typeface="Calibri" panose="020F0502020204030204" pitchFamily="34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Calibri" panose="020F0502020204030204" pitchFamily="34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1600">
                  <a:solidFill>
                    <a:srgbClr val="000000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0000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0000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0000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0000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40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23" name="Text Box 5"/>
            <p:cNvSpPr txBox="1">
              <a:spLocks noChangeArrowheads="1"/>
            </p:cNvSpPr>
            <p:nvPr/>
          </p:nvSpPr>
          <p:spPr bwMode="auto">
            <a:xfrm>
              <a:off x="4087813" y="4319877"/>
              <a:ext cx="430212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rgbClr val="000000"/>
                  </a:solidFill>
                  <a:latin typeface="Calibri" panose="020F0502020204030204" pitchFamily="34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400">
                  <a:solidFill>
                    <a:srgbClr val="000000"/>
                  </a:solidFill>
                  <a:latin typeface="Calibri" panose="020F0502020204030204" pitchFamily="34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rgbClr val="000000"/>
                  </a:solidFill>
                  <a:latin typeface="Calibri" panose="020F0502020204030204" pitchFamily="34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Calibri" panose="020F0502020204030204" pitchFamily="34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1600">
                  <a:solidFill>
                    <a:srgbClr val="000000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0000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0000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0000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0000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40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24" name="Text Box 5"/>
            <p:cNvSpPr txBox="1">
              <a:spLocks noChangeArrowheads="1"/>
            </p:cNvSpPr>
            <p:nvPr/>
          </p:nvSpPr>
          <p:spPr bwMode="auto">
            <a:xfrm>
              <a:off x="4518025" y="4275427"/>
              <a:ext cx="43180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rgbClr val="000000"/>
                  </a:solidFill>
                  <a:latin typeface="Calibri" panose="020F0502020204030204" pitchFamily="34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400">
                  <a:solidFill>
                    <a:srgbClr val="000000"/>
                  </a:solidFill>
                  <a:latin typeface="Calibri" panose="020F0502020204030204" pitchFamily="34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rgbClr val="000000"/>
                  </a:solidFill>
                  <a:latin typeface="Calibri" panose="020F0502020204030204" pitchFamily="34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Calibri" panose="020F0502020204030204" pitchFamily="34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1600">
                  <a:solidFill>
                    <a:srgbClr val="000000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0000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0000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0000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0000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40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25" name="Text Box 5"/>
            <p:cNvSpPr txBox="1">
              <a:spLocks noChangeArrowheads="1"/>
            </p:cNvSpPr>
            <p:nvPr/>
          </p:nvSpPr>
          <p:spPr bwMode="auto">
            <a:xfrm>
              <a:off x="5964238" y="4319877"/>
              <a:ext cx="430212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rgbClr val="000000"/>
                  </a:solidFill>
                  <a:latin typeface="Calibri" panose="020F0502020204030204" pitchFamily="34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400">
                  <a:solidFill>
                    <a:srgbClr val="000000"/>
                  </a:solidFill>
                  <a:latin typeface="Calibri" panose="020F0502020204030204" pitchFamily="34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rgbClr val="000000"/>
                  </a:solidFill>
                  <a:latin typeface="Calibri" panose="020F0502020204030204" pitchFamily="34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Calibri" panose="020F0502020204030204" pitchFamily="34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1600">
                  <a:solidFill>
                    <a:srgbClr val="000000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0000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0000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0000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0000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40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26" name="Text Box 5"/>
            <p:cNvSpPr txBox="1">
              <a:spLocks noChangeArrowheads="1"/>
            </p:cNvSpPr>
            <p:nvPr/>
          </p:nvSpPr>
          <p:spPr bwMode="auto">
            <a:xfrm>
              <a:off x="5553075" y="4429415"/>
              <a:ext cx="431800" cy="306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rgbClr val="000000"/>
                  </a:solidFill>
                  <a:latin typeface="Calibri" panose="020F0502020204030204" pitchFamily="34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400">
                  <a:solidFill>
                    <a:srgbClr val="000000"/>
                  </a:solidFill>
                  <a:latin typeface="Calibri" panose="020F0502020204030204" pitchFamily="34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rgbClr val="000000"/>
                  </a:solidFill>
                  <a:latin typeface="Calibri" panose="020F0502020204030204" pitchFamily="34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Calibri" panose="020F0502020204030204" pitchFamily="34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1600">
                  <a:solidFill>
                    <a:srgbClr val="000000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0000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0000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0000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0000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40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27" name="Text Box 5"/>
            <p:cNvSpPr txBox="1">
              <a:spLocks noChangeArrowheads="1"/>
            </p:cNvSpPr>
            <p:nvPr/>
          </p:nvSpPr>
          <p:spPr bwMode="auto">
            <a:xfrm>
              <a:off x="6492876" y="4262727"/>
              <a:ext cx="430213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rgbClr val="000000"/>
                  </a:solidFill>
                  <a:latin typeface="Calibri" panose="020F0502020204030204" pitchFamily="34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400">
                  <a:solidFill>
                    <a:srgbClr val="000000"/>
                  </a:solidFill>
                  <a:latin typeface="Calibri" panose="020F0502020204030204" pitchFamily="34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rgbClr val="000000"/>
                  </a:solidFill>
                  <a:latin typeface="Calibri" panose="020F0502020204030204" pitchFamily="34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Calibri" panose="020F0502020204030204" pitchFamily="34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1600">
                  <a:solidFill>
                    <a:srgbClr val="000000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0000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0000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0000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0000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40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cxnSp>
          <p:nvCxnSpPr>
            <p:cNvPr id="28" name="33 Conector recto de flecha"/>
            <p:cNvCxnSpPr>
              <a:cxnSpLocks noChangeShapeType="1"/>
            </p:cNvCxnSpPr>
            <p:nvPr/>
          </p:nvCxnSpPr>
          <p:spPr bwMode="auto">
            <a:xfrm flipV="1">
              <a:off x="4845050" y="6169315"/>
              <a:ext cx="0" cy="325437"/>
            </a:xfrm>
            <a:prstGeom prst="straightConnector1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9" name="30 Estrella de 5 puntas"/>
            <p:cNvSpPr/>
            <p:nvPr/>
          </p:nvSpPr>
          <p:spPr bwMode="auto">
            <a:xfrm>
              <a:off x="5830889" y="5127915"/>
              <a:ext cx="198437" cy="185737"/>
            </a:xfrm>
            <a:prstGeom prst="star5">
              <a:avLst/>
            </a:prstGeom>
            <a:solidFill>
              <a:srgbClr val="0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30" name="Text Box 5"/>
          <p:cNvSpPr txBox="1">
            <a:spLocks noChangeArrowheads="1"/>
          </p:cNvSpPr>
          <p:nvPr/>
        </p:nvSpPr>
        <p:spPr bwMode="auto">
          <a:xfrm>
            <a:off x="4451818" y="6251581"/>
            <a:ext cx="15906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16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shared secret</a:t>
            </a:r>
          </a:p>
        </p:txBody>
      </p:sp>
      <p:sp>
        <p:nvSpPr>
          <p:cNvPr id="31" name="Slide Number Placeholder 1"/>
          <p:cNvSpPr txBox="1">
            <a:spLocks/>
          </p:cNvSpPr>
          <p:nvPr/>
        </p:nvSpPr>
        <p:spPr>
          <a:xfrm>
            <a:off x="8599179" y="6421164"/>
            <a:ext cx="771089" cy="3965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tx1"/>
                </a:solidFill>
              </a:rPr>
              <a:pPr/>
              <a:t>16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Text Box 5"/>
          <p:cNvSpPr txBox="1">
            <a:spLocks noChangeArrowheads="1"/>
          </p:cNvSpPr>
          <p:nvPr/>
        </p:nvSpPr>
        <p:spPr bwMode="auto">
          <a:xfrm>
            <a:off x="-457200" y="2981980"/>
            <a:ext cx="1036244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spcBef>
                <a:spcPct val="20000"/>
              </a:spcBef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16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b="1" dirty="0" smtClean="0">
                <a:solidFill>
                  <a:srgbClr val="000066"/>
                </a:solidFill>
              </a:rPr>
              <a:t>Example</a:t>
            </a:r>
            <a:endParaRPr lang="en-US" altLang="en-US" b="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13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28600"/>
            <a:ext cx="7543800" cy="12905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  <a:sp3d extrusionH="57150">
              <a:bevelT w="38100" h="38100"/>
            </a:sp3d>
          </a:bodyPr>
          <a:lstStyle/>
          <a:p>
            <a:r>
              <a:rPr lang="en-US" sz="36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sz="36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>
                <a:solidFill>
                  <a:srgbClr val="003399"/>
                </a:solidFill>
              </a:rPr>
              <a:t>4</a:t>
            </a:r>
            <a:r>
              <a:rPr lang="en-US" sz="3600" b="1" dirty="0" smtClean="0">
                <a:solidFill>
                  <a:srgbClr val="003399"/>
                </a:solidFill>
              </a:rPr>
              <a:t>.  Secure, privacy-preserving   timed  vehicular communication                                    </a:t>
            </a:r>
            <a:endParaRPr lang="el-GR" sz="3600" b="1" dirty="0">
              <a:solidFill>
                <a:srgbClr val="003399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5157321"/>
              </p:ext>
            </p:extLst>
          </p:nvPr>
        </p:nvGraphicFramePr>
        <p:xfrm>
          <a:off x="533400" y="2209800"/>
          <a:ext cx="3474720" cy="1645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" name="Acrobat Document" r:id="rId4" imgW="3933825" imgH="1524000" progId="AcroExch.Document.11">
                  <p:embed/>
                </p:oleObj>
              </mc:Choice>
              <mc:Fallback>
                <p:oleObj name="Acrobat Document" r:id="rId4" imgW="3933825" imgH="1524000" progId="AcroExch.Document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209800"/>
                        <a:ext cx="3474720" cy="164592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89DA6C-7A7A-4247-AD51-BA5E009A95F9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Florida State University</a:t>
            </a:r>
            <a:endParaRPr lang="en-US" dirty="0"/>
          </a:p>
        </p:txBody>
      </p:sp>
      <p:pic>
        <p:nvPicPr>
          <p:cNvPr id="3079" name="Picture 7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054566"/>
            <a:ext cx="3733800" cy="1736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038601" y="2133600"/>
                <a:ext cx="5333999" cy="32744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2400"/>
                  </a:spcAft>
                </a:pPr>
                <a:r>
                  <a:rPr lang="en-US" sz="2400" b="1" dirty="0" smtClean="0">
                    <a:solidFill>
                      <a:srgbClr val="002060"/>
                    </a:solidFill>
                  </a:rPr>
                  <a:t>Beacon broadcasting</a:t>
                </a:r>
              </a:p>
              <a:p>
                <a:pPr marL="342900" indent="-342900">
                  <a:buAutoNum type="alphaUcPeriod"/>
                </a:pPr>
                <a:r>
                  <a:rPr lang="en-US" sz="2000" dirty="0" smtClean="0"/>
                  <a:t>V2V group communication:  </a:t>
                </a:r>
              </a:p>
              <a:p>
                <a:endParaRPr lang="en-US" dirty="0" smtClean="0"/>
              </a:p>
              <a:p>
                <a:pPr>
                  <a:lnSpc>
                    <a:spcPct val="114000"/>
                  </a:lnSpc>
                </a:pPr>
                <a:r>
                  <a:rPr lang="en-US" sz="1600" dirty="0"/>
                  <a:t> </a:t>
                </a:r>
                <a:r>
                  <a:rPr lang="en-US" sz="1600" dirty="0" smtClean="0"/>
                  <a:t>      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𝑂</m:t>
                    </m:r>
                    <m:r>
                      <a:rPr lang="en-US" b="0" i="1" dirty="0" smtClean="0">
                        <a:latin typeface="Cambria Math"/>
                      </a:rPr>
                      <m:t>  </m:t>
                    </m:r>
                    <m:groupChr>
                      <m:groupChrPr>
                        <m:chr m:val="→"/>
                        <m:vertJc m:val="bot"/>
                        <m:ctrlPr>
                          <a:rPr lang="en-US" b="0" i="1" dirty="0" smtClean="0">
                            <a:latin typeface="Cambria Math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b="0" i="1" dirty="0" smtClean="0">
                            <a:latin typeface="Cambria Math"/>
                          </a:rPr>
                          <m:t> </m:t>
                        </m:r>
                        <m:r>
                          <a:rPr lang="en-US" b="0" i="1" dirty="0" smtClean="0">
                            <a:latin typeface="Cambria Math"/>
                          </a:rPr>
                          <m:t>   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𝑇𝐸𝑆𝐿𝐴</m:t>
                        </m:r>
                        <m:r>
                          <a:rPr lang="en-US" b="0" i="1" baseline="16000" dirty="0" smtClean="0">
                            <a:latin typeface="Cambria Math"/>
                          </a:rPr>
                          <m:t>∗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𝑝𝑎𝑐𝑘𝑒𝑡</m:t>
                        </m:r>
                        <m:r>
                          <a:rPr lang="en-US" b="0" i="1" dirty="0" smtClean="0">
                            <a:latin typeface="Cambria Math"/>
                          </a:rPr>
                          <m:t>   </m:t>
                        </m:r>
                      </m:e>
                    </m:groupChr>
                  </m:oMath>
                </a14:m>
                <a:r>
                  <a:rPr lang="en-US" dirty="0" smtClean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sz="2400" dirty="0" smtClean="0"/>
              </a:p>
              <a:p>
                <a:pPr>
                  <a:lnSpc>
                    <a:spcPct val="114000"/>
                  </a:lnSpc>
                  <a:spcAft>
                    <a:spcPts val="600"/>
                  </a:spcAft>
                </a:pPr>
                <a:endParaRPr lang="en-US" dirty="0"/>
              </a:p>
              <a:p>
                <a:pPr marL="342900" indent="-342900">
                  <a:lnSpc>
                    <a:spcPct val="114000"/>
                  </a:lnSpc>
                  <a:spcBef>
                    <a:spcPts val="1200"/>
                  </a:spcBef>
                  <a:spcAft>
                    <a:spcPts val="1200"/>
                  </a:spcAft>
                  <a:buAutoNum type="alphaUcPeriod" startAt="2"/>
                </a:pPr>
                <a:r>
                  <a:rPr lang="en-US" sz="2000" dirty="0" smtClean="0"/>
                  <a:t>V2V </a:t>
                </a:r>
                <a:r>
                  <a:rPr lang="en-US" sz="2000" dirty="0"/>
                  <a:t>group </a:t>
                </a:r>
                <a:r>
                  <a:rPr lang="en-US" sz="2000" dirty="0" smtClean="0"/>
                  <a:t>communication,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 smtClean="0"/>
                  <a:t> adversarial:</a:t>
                </a:r>
              </a:p>
              <a:p>
                <a:pPr>
                  <a:lnSpc>
                    <a:spcPct val="114000"/>
                  </a:lnSpc>
                  <a:spcAft>
                    <a:spcPts val="600"/>
                  </a:spcAft>
                </a:pPr>
                <a:r>
                  <a:rPr lang="en-US" dirty="0"/>
                  <a:t> </a:t>
                </a:r>
                <a:r>
                  <a:rPr lang="en-US" dirty="0" smtClean="0"/>
                  <a:t>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  </m:t>
                    </m:r>
                    <m:groupChr>
                      <m:groupChrPr>
                        <m:chr m:val="→"/>
                        <m:vertJc m:val="bot"/>
                        <m:ctrlPr>
                          <a:rPr lang="en-US" i="1">
                            <a:latin typeface="Cambria Math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b="0" i="1" smtClean="0">
                            <a:latin typeface="Cambria Math"/>
                          </a:rPr>
                          <m:t>𝑟</m:t>
                        </m:r>
                        <m:r>
                          <a:rPr lang="en-US" b="0" i="1" smtClean="0">
                            <a:latin typeface="Cambria Math"/>
                          </a:rPr>
                          <m:t>𝑒𝑝𝑙𝑎𝑦</m:t>
                        </m:r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𝑂</m:t>
                        </m:r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𝑇𝐸𝑆𝐿𝐴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𝑝𝑎𝑐𝑘𝑒𝑡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e>
                    </m:groupChr>
                    <m:r>
                      <a:rPr lang="en-US" i="1">
                        <a:latin typeface="Cambria Math"/>
                      </a:rPr>
                      <m:t>   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1" y="2133600"/>
                <a:ext cx="5333999" cy="3274423"/>
              </a:xfrm>
              <a:prstGeom prst="rect">
                <a:avLst/>
              </a:prstGeom>
              <a:blipFill rotWithShape="1">
                <a:blip r:embed="rId7"/>
                <a:stretch>
                  <a:fillRect l="-1829" t="-1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685800" y="6019800"/>
            <a:ext cx="40102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* </a:t>
            </a:r>
            <a:r>
              <a:rPr lang="en-US" sz="1400" dirty="0" smtClean="0"/>
              <a:t>Time Efficient Stream Loss-tolerant Authentication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7786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18046"/>
            <a:ext cx="7543800" cy="143455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3d extrusionH="57150">
              <a:bevelT w="38100" h="38100"/>
            </a:sp3d>
          </a:bodyPr>
          <a:lstStyle/>
          <a:p>
            <a:r>
              <a:rPr lang="en-US" sz="3600" b="1" dirty="0">
                <a:solidFill>
                  <a:srgbClr val="003399"/>
                </a:solidFill>
              </a:rPr>
              <a:t>4</a:t>
            </a:r>
            <a:r>
              <a:rPr lang="en-US" sz="3600" b="1" dirty="0" smtClean="0">
                <a:solidFill>
                  <a:srgbClr val="003399"/>
                </a:solidFill>
              </a:rPr>
              <a:t>.1.  Secure, privacy-preserving   timed  vehicular communication                                    </a:t>
            </a:r>
            <a:endParaRPr lang="el-GR" sz="3600" b="1" dirty="0">
              <a:solidFill>
                <a:srgbClr val="0033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6552" y="1981200"/>
            <a:ext cx="7280648" cy="4495800"/>
          </a:xfrm>
        </p:spPr>
        <p:txBody>
          <a:bodyPr>
            <a:normAutofit fontScale="62500" lnSpcReduction="20000"/>
          </a:bodyPr>
          <a:lstStyle/>
          <a:p>
            <a:pPr>
              <a:spcAft>
                <a:spcPts val="1800"/>
              </a:spcAft>
              <a:buNone/>
            </a:pPr>
            <a:r>
              <a:rPr lang="en-US" sz="4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Strict schedule beacon broadcasting</a:t>
            </a:r>
            <a:endParaRPr lang="en-US" sz="45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marL="457200">
              <a:lnSpc>
                <a:spcPct val="124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3800" dirty="0" smtClean="0">
                <a:latin typeface="Calibri" pitchFamily="34" charset="0"/>
              </a:rPr>
              <a:t>Routine safety messages are broadcast ever 300</a:t>
            </a:r>
            <a:r>
              <a:rPr lang="en-US" sz="3800" i="1" dirty="0" smtClean="0">
                <a:latin typeface="Calibri" pitchFamily="34" charset="0"/>
                <a:cs typeface="Times New Roman" pitchFamily="18" charset="0"/>
              </a:rPr>
              <a:t>ms</a:t>
            </a:r>
          </a:p>
          <a:p>
            <a:pPr marL="457200">
              <a:lnSpc>
                <a:spcPct val="124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3800" dirty="0" smtClean="0">
                <a:latin typeface="Calibri" pitchFamily="34" charset="0"/>
              </a:rPr>
              <a:t>An authenticating key is sent after 100</a:t>
            </a:r>
            <a:r>
              <a:rPr lang="en-US" sz="3800" i="1" dirty="0" smtClean="0">
                <a:latin typeface="Calibri" pitchFamily="34" charset="0"/>
                <a:cs typeface="Times New Roman" pitchFamily="18" charset="0"/>
              </a:rPr>
              <a:t>ms</a:t>
            </a:r>
          </a:p>
          <a:p>
            <a:pPr marL="457200">
              <a:lnSpc>
                <a:spcPct val="124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3800" i="1" dirty="0" smtClean="0">
                <a:latin typeface="Calibri" pitchFamily="34" charset="0"/>
                <a:cs typeface="Times New Roman" pitchFamily="18" charset="0"/>
              </a:rPr>
              <a:t>TESLA  </a:t>
            </a:r>
            <a:r>
              <a:rPr lang="en-US" sz="3800" dirty="0" smtClean="0">
                <a:latin typeface="Calibri" pitchFamily="34" charset="0"/>
                <a:cs typeface="Times New Roman" pitchFamily="18" charset="0"/>
              </a:rPr>
              <a:t>is used</a:t>
            </a:r>
          </a:p>
          <a:p>
            <a:pPr marL="457200">
              <a:lnSpc>
                <a:spcPct val="124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3800" dirty="0" smtClean="0">
                <a:latin typeface="Calibri" pitchFamily="34" charset="0"/>
                <a:cs typeface="Times New Roman" pitchFamily="18" charset="0"/>
              </a:rPr>
              <a:t>Solution proposed by TSVC* is</a:t>
            </a:r>
          </a:p>
          <a:p>
            <a:pPr lvl="1">
              <a:lnSpc>
                <a:spcPct val="124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¾"/>
            </a:pPr>
            <a:r>
              <a:rPr lang="en-US" sz="3800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3500" dirty="0" smtClean="0">
                <a:latin typeface="Calibri" pitchFamily="34" charset="0"/>
                <a:cs typeface="Times New Roman" pitchFamily="18" charset="0"/>
              </a:rPr>
              <a:t>Flawed (protocol crashes)</a:t>
            </a:r>
          </a:p>
          <a:p>
            <a:pPr lvl="1">
              <a:lnSpc>
                <a:spcPct val="124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¾"/>
            </a:pPr>
            <a:r>
              <a:rPr lang="en-US" sz="3500" dirty="0" smtClean="0">
                <a:latin typeface="Calibri" pitchFamily="34" charset="0"/>
                <a:cs typeface="Times New Roman" pitchFamily="18" charset="0"/>
              </a:rPr>
              <a:t> Latency in dense traffic too high</a:t>
            </a:r>
          </a:p>
          <a:p>
            <a:pPr>
              <a:spcBef>
                <a:spcPts val="1800"/>
              </a:spcBef>
              <a:buNone/>
            </a:pPr>
            <a:r>
              <a:rPr lang="en-US" sz="1200" i="1" dirty="0" smtClean="0">
                <a:latin typeface="Arial Narrow" pitchFamily="34" charset="0"/>
                <a:cs typeface="Times New Roman" pitchFamily="18" charset="0"/>
              </a:rPr>
              <a:t>            </a:t>
            </a:r>
            <a:r>
              <a:rPr lang="en-US" sz="2600" i="1" smtClean="0">
                <a:latin typeface="Arial Narrow" pitchFamily="34" charset="0"/>
                <a:cs typeface="Times New Roman" pitchFamily="18" charset="0"/>
              </a:rPr>
              <a:t>*</a:t>
            </a:r>
            <a:r>
              <a:rPr lang="en-US" sz="1200" i="1" smtClean="0">
                <a:latin typeface="Arial Narrow" pitchFamily="34" charset="0"/>
                <a:cs typeface="Times New Roman" pitchFamily="18" charset="0"/>
              </a:rPr>
              <a:t>  </a:t>
            </a:r>
            <a:r>
              <a:rPr lang="en-US" sz="2000" i="1" smtClean="0">
                <a:latin typeface="Arial Narrow" pitchFamily="34" charset="0"/>
                <a:cs typeface="Times New Roman" pitchFamily="18" charset="0"/>
              </a:rPr>
              <a:t>Time </a:t>
            </a:r>
            <a:r>
              <a:rPr lang="en-US" sz="2000" i="1" dirty="0" smtClean="0">
                <a:latin typeface="Arial Narrow" pitchFamily="34" charset="0"/>
                <a:cs typeface="Times New Roman" pitchFamily="18" charset="0"/>
              </a:rPr>
              <a:t>Efficient Secure Vehicular Communication</a:t>
            </a:r>
            <a:r>
              <a:rPr lang="en-US" sz="2000" dirty="0" smtClean="0">
                <a:latin typeface="Arial Narrow" pitchFamily="34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en-US" sz="2000" dirty="0" smtClean="0">
              <a:latin typeface="Calibri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56176"/>
            <a:ext cx="2133600" cy="457200"/>
          </a:xfrm>
        </p:spPr>
        <p:txBody>
          <a:bodyPr/>
          <a:lstStyle/>
          <a:p>
            <a:pPr>
              <a:defRPr/>
            </a:pPr>
            <a:fld id="{3889DA6C-7A7A-4247-AD51-BA5E009A95F9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124200" y="6356176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smtClean="0"/>
              <a:t>Florida State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0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0648"/>
            <a:ext cx="7543800" cy="143455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  <a:sp3d extrusionH="57150">
              <a:bevelT w="38100" h="38100"/>
            </a:sp3d>
          </a:bodyPr>
          <a:lstStyle/>
          <a:p>
            <a:r>
              <a:rPr lang="en-US" sz="3600" b="1" dirty="0">
                <a:solidFill>
                  <a:srgbClr val="003399"/>
                </a:solidFill>
              </a:rPr>
              <a:t>4</a:t>
            </a:r>
            <a:r>
              <a:rPr lang="en-US" sz="3600" b="1" dirty="0" smtClean="0">
                <a:solidFill>
                  <a:srgbClr val="003399"/>
                </a:solidFill>
              </a:rPr>
              <a:t>.2.  Secure, privacy-preserving timed  vehicular communication                                    </a:t>
            </a:r>
            <a:endParaRPr lang="el-GR" sz="3600" b="1" dirty="0">
              <a:solidFill>
                <a:srgbClr val="0033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864" y="1981200"/>
            <a:ext cx="8625136" cy="3956992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800" b="1" dirty="0" smtClean="0">
                <a:solidFill>
                  <a:srgbClr val="002060"/>
                </a:solidFill>
                <a:latin typeface="Calibri" pitchFamily="34" charset="0"/>
              </a:rPr>
              <a:t>Strict schedule beacon broadcasting</a:t>
            </a:r>
            <a:endParaRPr lang="en-US" sz="2800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54864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Calibri" pitchFamily="34" charset="0"/>
              </a:rPr>
              <a:t>A hash chain is used (TESLA)</a:t>
            </a:r>
          </a:p>
          <a:p>
            <a:pPr marL="548640" indent="0">
              <a:buNone/>
            </a:pP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           h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. . . ,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,  . . . ,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i="1" baseline="-25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, </a:t>
            </a:r>
          </a:p>
          <a:p>
            <a:pPr marL="548640" indent="0">
              <a:buNone/>
            </a:pP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Calibri" pitchFamily="34" charset="0"/>
                <a:cs typeface="Times New Roman" pitchFamily="18" charset="0"/>
              </a:rPr>
              <a:t>where  Hash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i="1" baseline="-25000" dirty="0" smtClean="0">
                <a:latin typeface="Times New Roman" pitchFamily="18" charset="0"/>
                <a:cs typeface="Times New Roman" pitchFamily="18" charset="0"/>
              </a:rPr>
              <a:t>i+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= h</a:t>
            </a:r>
            <a:r>
              <a:rPr lang="en-US" sz="2400" i="1" baseline="-25000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2400" dirty="0" smtClean="0">
                <a:latin typeface="Calibri" pitchFamily="34" charset="0"/>
                <a:cs typeface="Times New Roman" pitchFamily="18" charset="0"/>
              </a:rPr>
              <a:t>, and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i="1" baseline="-25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i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Calibri" pitchFamily="34" charset="0"/>
                <a:cs typeface="Times New Roman" pitchFamily="18" charset="0"/>
              </a:rPr>
              <a:t>is authenticated with a    </a:t>
            </a:r>
          </a:p>
          <a:p>
            <a:pPr marL="548640" indent="0">
              <a:buNone/>
            </a:pPr>
            <a:r>
              <a:rPr lang="en-US" sz="2400" dirty="0" smtClean="0">
                <a:latin typeface="Calibri" pitchFamily="34" charset="0"/>
                <a:cs typeface="Times New Roman" pitchFamily="18" charset="0"/>
              </a:rPr>
              <a:t> digital signature (given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 smtClean="0">
                <a:latin typeface="Calibri" pitchFamily="34" charset="0"/>
                <a:cs typeface="Times New Roman" pitchFamily="18" charset="0"/>
              </a:rPr>
              <a:t> it is hard to compute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i="1" baseline="-25000" dirty="0" smtClean="0">
                <a:latin typeface="Times New Roman" pitchFamily="18" charset="0"/>
                <a:cs typeface="Times New Roman" pitchFamily="18" charset="0"/>
              </a:rPr>
              <a:t>i+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 smtClean="0">
                <a:latin typeface="Calibri" pitchFamily="34" charset="0"/>
                <a:cs typeface="Times New Roman" pitchFamily="18" charset="0"/>
              </a:rPr>
              <a:t>).</a:t>
            </a:r>
            <a:endParaRPr lang="en-US" sz="2400" dirty="0" smtClean="0">
              <a:latin typeface="Calibri" pitchFamily="34" charset="0"/>
            </a:endParaRPr>
          </a:p>
          <a:p>
            <a:pPr marL="54864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Calibri" pitchFamily="34" charset="0"/>
              </a:rPr>
              <a:t>Routine safety messages are broadcast ever 300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ms</a:t>
            </a:r>
          </a:p>
          <a:p>
            <a:pPr marL="54864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Calibri" pitchFamily="34" charset="0"/>
              </a:rPr>
              <a:t>An authenticating key is sent after  </a:t>
            </a:r>
            <a:r>
              <a:rPr lang="en-US" sz="2400" i="1" dirty="0" smtClean="0">
                <a:latin typeface="Calibri" pitchFamily="34" charset="0"/>
                <a:sym typeface="Symbol"/>
              </a:rPr>
              <a:t> </a:t>
            </a:r>
            <a:r>
              <a:rPr lang="en-US" sz="2400" dirty="0" smtClean="0">
                <a:latin typeface="Calibri" pitchFamily="34" charset="0"/>
                <a:sym typeface="Symbol"/>
              </a:rPr>
              <a:t>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ms</a:t>
            </a:r>
          </a:p>
          <a:p>
            <a:pPr>
              <a:buNone/>
            </a:pPr>
            <a:endParaRPr lang="en-US" sz="2800" dirty="0" smtClean="0">
              <a:latin typeface="Calibri" pitchFamily="34" charset="0"/>
              <a:cs typeface="Times New Roman" pitchFamily="18" charset="0"/>
            </a:endParaRPr>
          </a:p>
          <a:p>
            <a:pPr>
              <a:buNone/>
            </a:pPr>
            <a:endParaRPr lang="en-US" sz="2800" dirty="0" smtClean="0">
              <a:latin typeface="Calibri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89DA6C-7A7A-4247-AD51-BA5E009A95F9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Florida State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67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20762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Talkthrough</a:t>
            </a:r>
            <a:endParaRPr lang="en-US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848600" cy="3886200"/>
          </a:xfrm>
        </p:spPr>
        <p:txBody>
          <a:bodyPr>
            <a:noAutofit/>
          </a:bodyPr>
          <a:lstStyle/>
          <a:p>
            <a:pPr marL="457200" indent="-45720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en-US" sz="2400" dirty="0" smtClean="0"/>
              <a:t> </a:t>
            </a:r>
            <a:r>
              <a:rPr lang="en-US" sz="2800" dirty="0" smtClean="0"/>
              <a:t>Critical Infrastructure</a:t>
            </a:r>
          </a:p>
          <a:p>
            <a:pPr marL="514350" indent="-51435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Arial" charset="0"/>
              <a:buAutoNum type="arabicPeriod"/>
            </a:pPr>
            <a:r>
              <a:rPr lang="en-US" sz="2800" dirty="0" smtClean="0"/>
              <a:t>Resiliency for interdependent systems</a:t>
            </a:r>
          </a:p>
          <a:p>
            <a:pPr marL="514350" indent="-51435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Arial" charset="0"/>
              <a:buAutoNum type="arabicPeriod"/>
            </a:pPr>
            <a:r>
              <a:rPr lang="en-US" sz="2800" dirty="0" smtClean="0"/>
              <a:t>Supply Chain Security &amp; Resilience</a:t>
            </a:r>
          </a:p>
          <a:p>
            <a:pPr marL="514350" indent="-51435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Arial" charset="0"/>
              <a:buAutoNum type="arabicPeriod"/>
            </a:pPr>
            <a:r>
              <a:rPr lang="en-US" sz="2800" dirty="0"/>
              <a:t>Privacy preserving vehicular communication</a:t>
            </a:r>
            <a:endParaRPr lang="en-US" sz="2800" dirty="0" smtClean="0"/>
          </a:p>
          <a:p>
            <a:pPr marL="514350" indent="-51435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Arial" charset="0"/>
              <a:buAutoNum type="arabicPeriod"/>
            </a:pPr>
            <a:r>
              <a:rPr lang="en-US" sz="2800" dirty="0"/>
              <a:t>Trusted Computing for Critical Infrastructure </a:t>
            </a:r>
            <a:r>
              <a:rPr lang="en-US" sz="2800" dirty="0" smtClean="0"/>
              <a:t>Protection</a:t>
            </a:r>
          </a:p>
          <a:p>
            <a:pPr marL="514350" indent="-51435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Arial" charset="0"/>
              <a:buAutoNum type="arabicPeriod"/>
            </a:pPr>
            <a:r>
              <a:rPr lang="en-US" sz="2800" dirty="0">
                <a:ln w="11430"/>
                <a:solidFill>
                  <a:srgbClr val="002060"/>
                </a:solidFill>
                <a:cs typeface="Times New Roman" panose="02020603050405020304" pitchFamily="18" charset="0"/>
              </a:rPr>
              <a:t>Dynamic Real-time Security Analysis of Electrical Power Systems</a:t>
            </a:r>
            <a:r>
              <a:rPr lang="en-US" sz="2800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anose="02020603050405020304" pitchFamily="18" charset="0"/>
              </a:rPr>
              <a:t/>
            </a:r>
            <a:br>
              <a:rPr lang="en-US" sz="2800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anose="02020603050405020304" pitchFamily="18" charset="0"/>
              </a:rPr>
            </a:br>
            <a:endParaRPr lang="en-US" sz="28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Florida State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87445-D6CF-4B71-B1FF-9FF21031807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94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60648"/>
            <a:ext cx="7543800" cy="143455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  <a:sp3d extrusionH="57150">
              <a:bevelT w="38100" h="38100"/>
            </a:sp3d>
          </a:bodyPr>
          <a:lstStyle/>
          <a:p>
            <a:r>
              <a:rPr lang="en-US" sz="3600" b="1" dirty="0">
                <a:solidFill>
                  <a:srgbClr val="003399"/>
                </a:solidFill>
              </a:rPr>
              <a:t>4</a:t>
            </a:r>
            <a:r>
              <a:rPr lang="en-US" sz="3600" b="1" dirty="0" smtClean="0">
                <a:solidFill>
                  <a:srgbClr val="003399"/>
                </a:solidFill>
              </a:rPr>
              <a:t>.3.  Secure, privacy-preserving   timed  vehicular communication                                    </a:t>
            </a:r>
            <a:endParaRPr lang="el-GR" sz="3600" b="1" dirty="0">
              <a:solidFill>
                <a:srgbClr val="003399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99864" y="2062808"/>
                <a:ext cx="7786936" cy="5328592"/>
              </a:xfrm>
            </p:spPr>
            <p:txBody>
              <a:bodyPr/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2400" dirty="0" smtClean="0">
                    <a:latin typeface="Calibri" pitchFamily="34" charset="0"/>
                  </a:rPr>
                  <a:t>Checking a MAC takes less than  </a:t>
                </a:r>
                <a:r>
                  <a:rPr lang="en-US" sz="2400" dirty="0" smtClean="0">
                    <a:latin typeface="Calibri" pitchFamily="34" charset="0"/>
                    <a:cs typeface="Times New Roman" pitchFamily="18" charset="0"/>
                    <a:sym typeface="Symbol"/>
                  </a:rPr>
                  <a:t>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1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  <a:cs typeface="Times New Roman" pitchFamily="18" charset="0"/>
                        <a:sym typeface="Symbol"/>
                      </a:rPr>
                      <m:t></m:t>
                    </m:r>
                    <m:r>
                      <a:rPr lang="en-US" sz="2400" i="1" dirty="0" smtClean="0">
                        <a:latin typeface="Cambria Math"/>
                        <a:cs typeface="Times New Roman" pitchFamily="18" charset="0"/>
                        <a:sym typeface="Symbol"/>
                      </a:rPr>
                      <m:t>𝑠</m:t>
                    </m:r>
                  </m:oMath>
                </a14:m>
                <a:endParaRPr lang="en-US" sz="2400" i="1" dirty="0" smtClean="0">
                  <a:latin typeface="Times New Roman" pitchFamily="18" charset="0"/>
                  <a:cs typeface="Times New Roman" pitchFamily="18" charset="0"/>
                  <a:sym typeface="Symbol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2400" dirty="0" smtClean="0">
                    <a:latin typeface="Calibri" pitchFamily="34" charset="0"/>
                    <a:cs typeface="Times New Roman" pitchFamily="18" charset="0"/>
                    <a:sym typeface="Symbol"/>
                  </a:rPr>
                  <a:t>Checking a digital signature takes  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1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  <a:cs typeface="Times New Roman" pitchFamily="18" charset="0"/>
                        <a:sym typeface="Symbol"/>
                      </a:rPr>
                      <m:t>𝑚𝑠</m:t>
                    </m:r>
                  </m:oMath>
                </a14:m>
                <a:endParaRPr lang="en-US" sz="2400" i="1" dirty="0" smtClean="0">
                  <a:latin typeface="Times New Roman" pitchFamily="18" charset="0"/>
                  <a:cs typeface="Times New Roman" pitchFamily="18" charset="0"/>
                  <a:sym typeface="Symbol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2400" dirty="0" smtClean="0">
                    <a:latin typeface="Calibri" pitchFamily="34" charset="0"/>
                    <a:cs typeface="Times New Roman" pitchFamily="18" charset="0"/>
                    <a:sym typeface="Symbol"/>
                  </a:rPr>
                  <a:t>Latency</a:t>
                </a:r>
              </a:p>
              <a:p>
                <a:pPr marL="0" indent="0">
                  <a:spcBef>
                    <a:spcPts val="1200"/>
                  </a:spcBef>
                  <a:spcAft>
                    <a:spcPts val="600"/>
                  </a:spcAft>
                  <a:buNone/>
                </a:pPr>
                <a:r>
                  <a:rPr lang="en-US" sz="2800" i="1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        </a:t>
                </a:r>
                <a:r>
                  <a:rPr lang="en-US" sz="2400" i="1" dirty="0" err="1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t</a:t>
                </a:r>
                <a:r>
                  <a:rPr lang="en-US" sz="2400" i="1" baseline="-25000" dirty="0" err="1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latency</a:t>
                </a:r>
                <a:r>
                  <a:rPr lang="en-US" sz="2400" i="1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 = </a:t>
                </a:r>
                <a:r>
                  <a:rPr lang="en-US" sz="2400" i="1" dirty="0" err="1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t</a:t>
                </a:r>
                <a:r>
                  <a:rPr lang="en-US" sz="2400" i="1" baseline="-25000" dirty="0" err="1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transmission</a:t>
                </a:r>
                <a:r>
                  <a:rPr lang="en-US" sz="2400" i="1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+ </a:t>
                </a:r>
                <a:r>
                  <a:rPr lang="en-US" sz="2400" i="1" dirty="0" err="1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t</a:t>
                </a:r>
                <a:r>
                  <a:rPr lang="en-US" sz="2400" i="1" baseline="-25000" dirty="0" err="1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propagation</a:t>
                </a:r>
                <a:r>
                  <a:rPr lang="en-US" sz="2400" i="1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 +</a:t>
                </a:r>
                <a:r>
                  <a:rPr lang="en-US" sz="2400" i="1" dirty="0" err="1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t</a:t>
                </a:r>
                <a:r>
                  <a:rPr lang="en-US" sz="2400" i="1" baseline="-25000" dirty="0" err="1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application</a:t>
                </a:r>
                <a:r>
                  <a:rPr lang="en-US" sz="2400" i="1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+ </a:t>
                </a:r>
                <a:r>
                  <a:rPr lang="en-US" sz="2400" i="1" dirty="0" err="1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t</a:t>
                </a:r>
                <a:r>
                  <a:rPr lang="en-US" sz="2400" i="1" baseline="-25000" dirty="0" err="1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mac</a:t>
                </a:r>
                <a:r>
                  <a:rPr lang="en-US" sz="2400" i="1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 + </a:t>
                </a:r>
                <a:endParaRPr lang="en-US" sz="2400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spcBef>
                    <a:spcPts val="1200"/>
                  </a:spcBef>
                  <a:buFont typeface="Wingdings" panose="05000000000000000000" pitchFamily="2" charset="2"/>
                  <a:buChar char="§"/>
                </a:pPr>
                <a:r>
                  <a:rPr lang="en-US" sz="2400" dirty="0" smtClean="0">
                    <a:latin typeface="Calibri" pitchFamily="34" charset="0"/>
                  </a:rPr>
                  <a:t>When the traffic density is low </a:t>
                </a:r>
                <a:r>
                  <a:rPr lang="en-US" sz="2400" i="1" dirty="0" smtClean="0">
                    <a:latin typeface="Calibri" pitchFamily="34" charset="0"/>
                    <a:sym typeface="Symbol"/>
                  </a:rPr>
                  <a:t>  </a:t>
                </a:r>
                <a:r>
                  <a:rPr lang="en-US" sz="2400" dirty="0" smtClean="0">
                    <a:latin typeface="Calibri" pitchFamily="34" charset="0"/>
                    <a:sym typeface="Symbol"/>
                  </a:rPr>
                  <a:t> 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100</a:t>
                </a:r>
                <a:r>
                  <a:rPr lang="en-US" sz="2400" i="1" dirty="0" smtClean="0">
                    <a:latin typeface="Times New Roman" pitchFamily="18" charset="0"/>
                    <a:cs typeface="Times New Roman" pitchFamily="18" charset="0"/>
                  </a:rPr>
                  <a:t>ms </a:t>
                </a:r>
                <a:r>
                  <a:rPr lang="en-US" sz="2400" dirty="0" smtClean="0">
                    <a:latin typeface="Calibri" pitchFamily="34" charset="0"/>
                    <a:cs typeface="Times New Roman" pitchFamily="18" charset="0"/>
                  </a:rPr>
                  <a:t>dominates 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sz="2400" dirty="0">
                    <a:latin typeface="Calibri" pitchFamily="34" charset="0"/>
                    <a:cs typeface="Times New Roman" pitchFamily="18" charset="0"/>
                  </a:rPr>
                  <a:t> </a:t>
                </a:r>
                <a:r>
                  <a:rPr lang="en-US" sz="2400" dirty="0" smtClean="0">
                    <a:latin typeface="Calibri" pitchFamily="34" charset="0"/>
                    <a:cs typeface="Times New Roman" pitchFamily="18" charset="0"/>
                  </a:rPr>
                  <a:t>    the latency.</a:t>
                </a:r>
              </a:p>
              <a:p>
                <a:pPr>
                  <a:spcBef>
                    <a:spcPts val="1200"/>
                  </a:spcBef>
                  <a:buFont typeface="Wingdings" panose="05000000000000000000" pitchFamily="2" charset="2"/>
                  <a:buChar char="§"/>
                </a:pPr>
                <a:r>
                  <a:rPr lang="en-US" sz="2400" dirty="0" smtClean="0">
                    <a:latin typeface="Calibri" pitchFamily="34" charset="0"/>
                  </a:rPr>
                  <a:t>Idea: take </a:t>
                </a:r>
                <a:r>
                  <a:rPr lang="en-US" sz="2400" i="1" dirty="0" smtClean="0">
                    <a:latin typeface="Calibri" pitchFamily="34" charset="0"/>
                    <a:sym typeface="Symbol"/>
                  </a:rPr>
                  <a:t>  </a:t>
                </a:r>
                <a:r>
                  <a:rPr lang="en-US" sz="2400" dirty="0" smtClean="0">
                    <a:latin typeface="Calibri" pitchFamily="34" charset="0"/>
                    <a:sym typeface="Symbol"/>
                  </a:rPr>
                  <a:t> 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0 </a:t>
                </a:r>
                <a:r>
                  <a:rPr lang="en-US" sz="2400" i="1" dirty="0" smtClean="0">
                    <a:latin typeface="Times New Roman" pitchFamily="18" charset="0"/>
                    <a:cs typeface="Times New Roman" pitchFamily="18" charset="0"/>
                  </a:rPr>
                  <a:t>ms  </a:t>
                </a:r>
                <a:r>
                  <a:rPr lang="en-US" sz="2400" dirty="0" smtClean="0">
                    <a:latin typeface="Calibri" pitchFamily="34" charset="0"/>
                    <a:cs typeface="Times New Roman" pitchFamily="18" charset="0"/>
                  </a:rPr>
                  <a:t>(</a:t>
                </a:r>
                <a:r>
                  <a:rPr lang="en-US" sz="2400" i="1" dirty="0" smtClean="0">
                    <a:latin typeface="Calibri" pitchFamily="34" charset="0"/>
                    <a:cs typeface="Times New Roman" pitchFamily="18" charset="0"/>
                  </a:rPr>
                  <a:t>a self destructing authenticator</a:t>
                </a:r>
                <a:r>
                  <a:rPr lang="en-US" sz="2400" dirty="0" smtClean="0">
                    <a:latin typeface="Calibri" pitchFamily="34" charset="0"/>
                    <a:cs typeface="Times New Roman" pitchFamily="18" charset="0"/>
                  </a:rPr>
                  <a:t>).</a:t>
                </a:r>
              </a:p>
              <a:p>
                <a:pPr>
                  <a:buNone/>
                </a:pPr>
                <a:endParaRPr lang="en-US" sz="2800" dirty="0" smtClean="0">
                  <a:latin typeface="Calibri" pitchFamily="34" charset="0"/>
                  <a:cs typeface="Times New Roman" pitchFamily="18" charset="0"/>
                </a:endParaRPr>
              </a:p>
              <a:p>
                <a:pPr>
                  <a:buNone/>
                </a:pPr>
                <a:endParaRPr lang="en-US" sz="2800" dirty="0" smtClean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99864" y="2062808"/>
                <a:ext cx="7786936" cy="5328592"/>
              </a:xfrm>
              <a:blipFill rotWithShape="1">
                <a:blip r:embed="rId3"/>
                <a:stretch>
                  <a:fillRect l="-1096" t="-1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89DA6C-7A7A-4247-AD51-BA5E009A95F9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Florida State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0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8458200" cy="1295400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Trusted 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Computing 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Critical Infrastructure Protection</a:t>
            </a:r>
            <a:b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050" b="1" dirty="0" smtClean="0">
                <a:solidFill>
                  <a:srgbClr val="0070C0"/>
                </a:solidFill>
              </a:rPr>
              <a:t>.</a:t>
            </a:r>
            <a:br>
              <a:rPr lang="en-US" sz="1050" b="1" dirty="0" smtClean="0">
                <a:solidFill>
                  <a:srgbClr val="0070C0"/>
                </a:solidFill>
              </a:rPr>
            </a:br>
            <a:endParaRPr lang="el-GR" sz="10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981200"/>
            <a:ext cx="8712968" cy="4648200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600" dirty="0" smtClean="0">
                <a:solidFill>
                  <a:srgbClr val="002060"/>
                </a:solidFill>
              </a:rPr>
              <a:t>Motivation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pPr marL="548640" lvl="1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sz="2000" dirty="0" smtClean="0"/>
              <a:t>Critical </a:t>
            </a:r>
            <a:r>
              <a:rPr lang="en-US" sz="2000" dirty="0"/>
              <a:t>Infrastructures must run trusted </a:t>
            </a:r>
            <a:r>
              <a:rPr lang="en-US" sz="2000" dirty="0" smtClean="0"/>
              <a:t>applications</a:t>
            </a:r>
          </a:p>
          <a:p>
            <a:pPr marL="0" lvl="1" indent="0">
              <a:buNone/>
            </a:pPr>
            <a:r>
              <a:rPr lang="en-US" sz="2600" dirty="0" err="1">
                <a:solidFill>
                  <a:srgbClr val="002060"/>
                </a:solidFill>
              </a:rPr>
              <a:t>Loadtime</a:t>
            </a:r>
            <a:r>
              <a:rPr lang="en-US" sz="2600" dirty="0">
                <a:solidFill>
                  <a:srgbClr val="002060"/>
                </a:solidFill>
              </a:rPr>
              <a:t> and runtime integrity</a:t>
            </a:r>
          </a:p>
          <a:p>
            <a:pPr marL="548640">
              <a:spcBef>
                <a:spcPts val="300"/>
              </a:spcBef>
              <a:buFont typeface="Symbol" pitchFamily="18" charset="2"/>
              <a:buChar char="-"/>
            </a:pPr>
            <a:r>
              <a:rPr lang="en-US" sz="2000" dirty="0"/>
              <a:t>How do I know that only trusted programs are executed?</a:t>
            </a:r>
          </a:p>
          <a:p>
            <a:pPr marL="731520" lvl="1">
              <a:buFont typeface="Symbol" pitchFamily="18" charset="2"/>
              <a:buChar char="-"/>
            </a:pPr>
            <a:r>
              <a:rPr lang="en-US" sz="1800" dirty="0"/>
              <a:t>Is the software compromised?</a:t>
            </a:r>
          </a:p>
          <a:p>
            <a:pPr marL="548640">
              <a:spcBef>
                <a:spcPts val="300"/>
              </a:spcBef>
              <a:buFont typeface="Symbol" pitchFamily="18" charset="2"/>
              <a:buChar char="-"/>
            </a:pPr>
            <a:r>
              <a:rPr lang="en-US" sz="2000" dirty="0"/>
              <a:t>How do I guarantee that an adversary cannot subvert the control flow of a trusted program?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002060"/>
                </a:solidFill>
              </a:rPr>
              <a:t>Real-time availability</a:t>
            </a:r>
          </a:p>
          <a:p>
            <a:pPr marL="548640">
              <a:buFont typeface="Symbol" pitchFamily="18" charset="2"/>
              <a:buChar char="-"/>
            </a:pPr>
            <a:r>
              <a:rPr lang="en-US" sz="2000" dirty="0"/>
              <a:t>How do I know that the time required for executing a trusted application does not exceed real-time system thresholds?</a:t>
            </a:r>
          </a:p>
          <a:p>
            <a:pPr marL="548640" lvl="1"/>
            <a:r>
              <a:rPr lang="en-US" sz="2000" dirty="0"/>
              <a:t>Are all input values available on time?</a:t>
            </a:r>
          </a:p>
          <a:p>
            <a:pPr marL="0" indent="0">
              <a:buNone/>
            </a:pPr>
            <a:endParaRPr lang="en-US" sz="2400" dirty="0" smtClean="0">
              <a:latin typeface="Calibri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428184"/>
            <a:ext cx="2133600" cy="457200"/>
          </a:xfrm>
        </p:spPr>
        <p:txBody>
          <a:bodyPr/>
          <a:lstStyle/>
          <a:p>
            <a:pPr>
              <a:defRPr/>
            </a:pPr>
            <a:fld id="{3889DA6C-7A7A-4247-AD51-BA5E009A95F9}" type="slidenum">
              <a:rPr lang="en-US" smtClean="0">
                <a:solidFill>
                  <a:srgbClr val="002060"/>
                </a:solidFill>
              </a:rPr>
              <a:pPr>
                <a:defRPr/>
              </a:pPr>
              <a:t>21</a:t>
            </a:fld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124200" y="6428184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smtClean="0"/>
              <a:t>Florida State University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23528" y="2114853"/>
            <a:ext cx="87129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0" indent="-182880">
              <a:spcAft>
                <a:spcPts val="600"/>
              </a:spcAft>
              <a:buFont typeface="Arial" pitchFamily="34" charset="0"/>
              <a:buChar char="•"/>
              <a:defRPr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0762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7038"/>
            <a:ext cx="8229600" cy="10969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 Trusted Computing Architectures</a:t>
            </a:r>
            <a:endParaRPr lang="en-US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8077200" cy="4114800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34000"/>
              </a:lnSpc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en-US" sz="4500" dirty="0"/>
              <a:t>Open standards for trustworthy </a:t>
            </a:r>
            <a:r>
              <a:rPr lang="en-US" sz="4500" dirty="0" smtClean="0"/>
              <a:t>computing</a:t>
            </a:r>
          </a:p>
          <a:p>
            <a:pPr>
              <a:lnSpc>
                <a:spcPct val="134000"/>
              </a:lnSpc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en-US" sz="4500" dirty="0"/>
              <a:t>S</a:t>
            </a:r>
            <a:r>
              <a:rPr lang="en-US" sz="4500" dirty="0" smtClean="0"/>
              <a:t>upported by </a:t>
            </a:r>
            <a:r>
              <a:rPr lang="en-US" sz="4500" dirty="0"/>
              <a:t>i</a:t>
            </a:r>
            <a:r>
              <a:rPr lang="en-US" sz="4500" dirty="0" smtClean="0"/>
              <a:t>ndustry leaders.</a:t>
            </a:r>
          </a:p>
          <a:p>
            <a:pPr>
              <a:lnSpc>
                <a:spcPct val="134000"/>
              </a:lnSpc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en-US" sz="4500" dirty="0" smtClean="0"/>
              <a:t>Supports technologies for hardware/software applications. </a:t>
            </a:r>
          </a:p>
          <a:p>
            <a:pPr>
              <a:lnSpc>
                <a:spcPct val="134000"/>
              </a:lnSpc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en-US" sz="4500" dirty="0" smtClean="0"/>
              <a:t>Features: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3800" dirty="0" smtClean="0"/>
              <a:t>For </a:t>
            </a:r>
            <a:r>
              <a:rPr lang="en-US" sz="3800" dirty="0"/>
              <a:t>users</a:t>
            </a:r>
          </a:p>
          <a:p>
            <a:pPr marL="914400" lvl="2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200" dirty="0"/>
              <a:t>Anti-virus </a:t>
            </a:r>
            <a:r>
              <a:rPr lang="en-US" sz="3200" dirty="0" smtClean="0"/>
              <a:t>protection, Anti-hacker protection,                                      Backward compatibility, Can </a:t>
            </a:r>
            <a:r>
              <a:rPr lang="en-US" sz="3200" dirty="0"/>
              <a:t>be turned off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3800" dirty="0" smtClean="0"/>
              <a:t>For industry</a:t>
            </a:r>
          </a:p>
          <a:p>
            <a:pPr marL="914400" lvl="2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200" dirty="0" smtClean="0"/>
              <a:t>Security, licensing</a:t>
            </a:r>
            <a:endParaRPr lang="en-US" sz="3200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accent5">
                    <a:lumMod val="50000"/>
                  </a:schemeClr>
                </a:solidFill>
              </a:rPr>
              <a:t>Florida State University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69C38-95D0-42C3-8F1A-31078B89A44F}" type="slidenum">
              <a:rPr lang="en-US" smtClean="0">
                <a:solidFill>
                  <a:schemeClr val="tx1"/>
                </a:solidFill>
              </a:rPr>
              <a:t>22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885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296400" cy="114300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.1  A 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ecurity framework for CPS</a:t>
            </a:r>
            <a:endParaRPr lang="en-US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85000" lnSpcReduction="20000"/>
          </a:bodyPr>
          <a:lstStyle/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sz="3000" dirty="0" smtClean="0">
                <a:solidFill>
                  <a:schemeClr val="accent5">
                    <a:lumMod val="50000"/>
                  </a:schemeClr>
                </a:solidFill>
              </a:rPr>
              <a:t>Threat model</a:t>
            </a:r>
          </a:p>
          <a:p>
            <a:pPr>
              <a:lnSpc>
                <a:spcPct val="120000"/>
              </a:lnSpc>
              <a:buClrTx/>
              <a:buSzPct val="100000"/>
              <a:buFont typeface="Symbol" panose="05050102010706020507" pitchFamily="18" charset="2"/>
              <a:buChar char="-"/>
            </a:pPr>
            <a:r>
              <a:rPr lang="en-US" sz="2600" dirty="0" smtClean="0"/>
              <a:t>Captures adversarial</a:t>
            </a:r>
            <a:r>
              <a:rPr lang="en-US" sz="2600" i="1" dirty="0" smtClean="0">
                <a:solidFill>
                  <a:srgbClr val="C00000"/>
                </a:solidFill>
              </a:rPr>
              <a:t> </a:t>
            </a:r>
            <a:r>
              <a:rPr lang="en-US" sz="2600" i="1" dirty="0"/>
              <a:t>intent </a:t>
            </a:r>
            <a:r>
              <a:rPr lang="en-US" sz="2600" dirty="0"/>
              <a:t>and the </a:t>
            </a:r>
            <a:r>
              <a:rPr lang="en-US" sz="2600" i="1" dirty="0" smtClean="0"/>
              <a:t>scope</a:t>
            </a:r>
            <a:r>
              <a:rPr lang="en-US" sz="2600" dirty="0" smtClean="0"/>
              <a:t>.</a:t>
            </a:r>
            <a:endParaRPr lang="en-US" sz="2600" dirty="0"/>
          </a:p>
          <a:p>
            <a:pPr>
              <a:lnSpc>
                <a:spcPct val="120000"/>
              </a:lnSpc>
              <a:buClrTx/>
              <a:buSzPct val="100000"/>
              <a:buFont typeface="Symbol" panose="05050102010706020507" pitchFamily="18" charset="2"/>
              <a:buChar char="-"/>
            </a:pPr>
            <a:r>
              <a:rPr lang="en-US" sz="2600" dirty="0" smtClean="0"/>
              <a:t>Addresses system features </a:t>
            </a:r>
            <a:r>
              <a:rPr lang="en-US" sz="2600" dirty="0"/>
              <a:t>that the adversary </a:t>
            </a:r>
            <a:r>
              <a:rPr lang="en-US" sz="2600" dirty="0" smtClean="0"/>
              <a:t>can </a:t>
            </a:r>
            <a:r>
              <a:rPr lang="en-US" sz="2600" dirty="0"/>
              <a:t>abuse and </a:t>
            </a:r>
            <a:r>
              <a:rPr lang="en-US" sz="2600" dirty="0" smtClean="0"/>
              <a:t>that </a:t>
            </a:r>
            <a:r>
              <a:rPr lang="en-US" sz="2600" dirty="0"/>
              <a:t>may  lead to system failure</a:t>
            </a:r>
            <a:r>
              <a:rPr lang="en-US" sz="2600" dirty="0" smtClean="0"/>
              <a:t>.</a:t>
            </a:r>
          </a:p>
          <a:p>
            <a:pPr>
              <a:lnSpc>
                <a:spcPct val="120000"/>
              </a:lnSpc>
              <a:buClrTx/>
              <a:buSzPct val="100000"/>
              <a:buFont typeface="Symbol" panose="05050102010706020507" pitchFamily="18" charset="2"/>
              <a:buChar char="-"/>
            </a:pPr>
            <a:r>
              <a:rPr lang="en-US" sz="2600" dirty="0" smtClean="0"/>
              <a:t>Adversarial threats.</a:t>
            </a:r>
          </a:p>
          <a:p>
            <a:pPr marL="822960" lvl="1" indent="-4572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Symbol" panose="05050102010706020507" pitchFamily="18" charset="2"/>
              <a:buChar char="-"/>
            </a:pPr>
            <a:r>
              <a:rPr lang="en-US" sz="2600" dirty="0" smtClean="0"/>
              <a:t>We </a:t>
            </a:r>
            <a:r>
              <a:rPr lang="en-US" sz="2600" dirty="0"/>
              <a:t>identify the specific </a:t>
            </a:r>
            <a:r>
              <a:rPr lang="en-US" sz="2600" dirty="0" smtClean="0"/>
              <a:t>features, which we call system vulnerabilities, that </a:t>
            </a:r>
            <a:r>
              <a:rPr lang="en-US" sz="2600" dirty="0"/>
              <a:t>the adversary can </a:t>
            </a:r>
            <a:r>
              <a:rPr lang="en-US" sz="2600" dirty="0" smtClean="0"/>
              <a:t>exploit.                                   These are</a:t>
            </a:r>
            <a:r>
              <a:rPr lang="en-US" sz="2600" dirty="0" smtClean="0">
                <a:solidFill>
                  <a:srgbClr val="C00000"/>
                </a:solidFill>
              </a:rPr>
              <a:t> </a:t>
            </a:r>
            <a:r>
              <a:rPr lang="en-US" sz="2600" dirty="0"/>
              <a:t>identified by: 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sz="2200" dirty="0"/>
              <a:t>the </a:t>
            </a:r>
            <a:r>
              <a:rPr lang="en-US" sz="2200" i="1" dirty="0"/>
              <a:t>security policies </a:t>
            </a:r>
            <a:r>
              <a:rPr lang="en-US" sz="2200" dirty="0"/>
              <a:t>of the </a:t>
            </a:r>
            <a:r>
              <a:rPr lang="en-US" sz="2200" dirty="0" smtClean="0"/>
              <a:t>system</a:t>
            </a:r>
            <a:endParaRPr lang="en-US" sz="2200" dirty="0"/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sz="2200" i="1" dirty="0"/>
              <a:t>vulnerability </a:t>
            </a:r>
            <a:r>
              <a:rPr lang="en-US" sz="2200" i="1" dirty="0" smtClean="0"/>
              <a:t>assessments</a:t>
            </a:r>
            <a:endParaRPr lang="en-US" sz="2200" dirty="0"/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sz="2200" i="1" dirty="0"/>
              <a:t>grey-box penetrating tests</a:t>
            </a:r>
            <a:r>
              <a:rPr lang="en-US" sz="2200" dirty="0" smtClean="0"/>
              <a:t>.</a:t>
            </a:r>
          </a:p>
          <a:p>
            <a:pPr marL="571500" indent="-457200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en-US" sz="2600" dirty="0"/>
              <a:t>System failure can also result from actions by Nature</a:t>
            </a:r>
            <a:r>
              <a:rPr lang="en-US" sz="2600" dirty="0" smtClean="0"/>
              <a:t>.</a:t>
            </a:r>
            <a:endParaRPr lang="en-US" sz="2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Florida State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69C38-95D0-42C3-8F1A-31078B89A44F}" type="slidenum">
              <a:rPr lang="en-US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23</a:t>
            </a:fld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765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50838"/>
            <a:ext cx="8229600" cy="1173162"/>
          </a:xfrm>
        </p:spPr>
        <p:txBody>
          <a:bodyPr>
            <a:normAutofit/>
          </a:bodyPr>
          <a:lstStyle/>
          <a:p>
            <a:pPr marL="514350" indent="-514350"/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.2  The ugly (1)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8077200" cy="4572000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 smtClean="0">
                <a:solidFill>
                  <a:srgbClr val="002060"/>
                </a:solidFill>
              </a:rPr>
              <a:t>Run-time threats</a:t>
            </a:r>
          </a:p>
          <a:p>
            <a:pPr>
              <a:lnSpc>
                <a:spcPct val="120000"/>
              </a:lnSpc>
              <a:buFont typeface="Symbol" panose="05050102010706020507" pitchFamily="18" charset="2"/>
              <a:buChar char="-"/>
            </a:pPr>
            <a:r>
              <a:rPr lang="en-US" sz="2800" dirty="0" smtClean="0"/>
              <a:t>TC architectures rely on digests of static execution targets to measure the integrity of a trusted platform.</a:t>
            </a:r>
          </a:p>
          <a:p>
            <a:pPr>
              <a:lnSpc>
                <a:spcPct val="120000"/>
              </a:lnSpc>
              <a:buFont typeface="Symbol" panose="05050102010706020507" pitchFamily="18" charset="2"/>
              <a:buChar char="-"/>
            </a:pPr>
            <a:r>
              <a:rPr lang="en-US" sz="2800" dirty="0" smtClean="0"/>
              <a:t>To materially impact on the integrity of a trusted platform the adversary must attack the platform software without requiring the presence of malicious software. </a:t>
            </a:r>
            <a:endParaRPr lang="en-US" sz="2400" dirty="0"/>
          </a:p>
          <a:p>
            <a:pPr>
              <a:lnSpc>
                <a:spcPct val="120000"/>
              </a:lnSpc>
              <a:buFont typeface="Symbol" panose="05050102010706020507" pitchFamily="18" charset="2"/>
              <a:buChar char="-"/>
            </a:pPr>
            <a:r>
              <a:rPr lang="en-US" sz="2800" dirty="0"/>
              <a:t>Run-time attacks involve the imposition of unintended behavior on a software target that is </a:t>
            </a:r>
            <a:r>
              <a:rPr lang="en-US" sz="2800" dirty="0" smtClean="0"/>
              <a:t>executing.</a:t>
            </a:r>
            <a:endParaRPr lang="en-US" sz="2800" dirty="0"/>
          </a:p>
          <a:p>
            <a:pPr lvl="1">
              <a:lnSpc>
                <a:spcPct val="120000"/>
              </a:lnSpc>
              <a:buFont typeface="Symbol" panose="05050102010706020507" pitchFamily="18" charset="2"/>
              <a:buChar char="-"/>
            </a:pPr>
            <a:r>
              <a:rPr lang="en-US" sz="2400" dirty="0"/>
              <a:t>In a return oriented programming (ROP) attack there is no need to inject new malicious code: instead the code in local libraries may be used.</a:t>
            </a:r>
          </a:p>
          <a:p>
            <a:pPr lvl="1">
              <a:lnSpc>
                <a:spcPct val="120000"/>
              </a:lnSpc>
              <a:buFont typeface="Symbol" panose="05050102010706020507" pitchFamily="18" charset="2"/>
              <a:buChar char="-"/>
            </a:pPr>
            <a:r>
              <a:rPr lang="en-US" sz="2400" dirty="0"/>
              <a:t>ROP overwrites the stack with addresses that point to existing code in a </a:t>
            </a:r>
            <a:r>
              <a:rPr lang="en-US" sz="2400" dirty="0" smtClean="0"/>
              <a:t>library</a:t>
            </a:r>
            <a:endParaRPr lang="en-US" sz="28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tx2">
                    <a:lumMod val="50000"/>
                  </a:schemeClr>
                </a:solidFill>
              </a:rPr>
              <a:t>Florida State University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69C38-95D0-42C3-8F1A-31078B89A44F}" type="slidenum">
              <a:rPr lang="en-US" smtClean="0">
                <a:solidFill>
                  <a:schemeClr val="tx2">
                    <a:lumMod val="50000"/>
                  </a:schemeClr>
                </a:solidFill>
              </a:rPr>
              <a:t>24</a:t>
            </a:fld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05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 rtlCol="0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.2  The ugly (2)</a:t>
            </a:r>
            <a:endParaRPr lang="en-US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6A07B0D-8868-4741-8B44-66B0C31D0607}" type="slidenum">
              <a:rPr lang="en-US">
                <a:solidFill>
                  <a:srgbClr val="00206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Florida State University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153400" cy="464820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buFont typeface="Symbol" panose="05050102010706020507" pitchFamily="18" charset="2"/>
              <a:buChar char="-"/>
            </a:pPr>
            <a:r>
              <a:rPr lang="en-US" sz="2400" dirty="0" smtClean="0"/>
              <a:t>For ROP attacks the adversary must be able to control the execution on the stack, and there are  (rather costly) ways to prevent this. 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en-US" sz="2400" dirty="0" smtClean="0"/>
              <a:t>However there may be other kinds of run-time attacks. Indeed,  proof-carrying code </a:t>
            </a:r>
            <a:r>
              <a:rPr lang="en-US" sz="2400" i="1" dirty="0" smtClean="0">
                <a:solidFill>
                  <a:srgbClr val="FF0000"/>
                </a:solidFill>
              </a:rPr>
              <a:t>is not closed with respect to </a:t>
            </a:r>
            <a:r>
              <a:rPr lang="en-US" sz="2400" i="1" dirty="0" err="1" smtClean="0">
                <a:solidFill>
                  <a:srgbClr val="FF0000"/>
                </a:solidFill>
              </a:rPr>
              <a:t>composability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unless the proofs are Universally </a:t>
            </a:r>
            <a:r>
              <a:rPr lang="en-US" sz="2400" dirty="0" err="1" smtClean="0"/>
              <a:t>Composable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3770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9438"/>
            <a:ext cx="8229600" cy="1096962"/>
          </a:xfrm>
        </p:spPr>
        <p:txBody>
          <a:bodyPr>
            <a:normAutofit fontScale="90000"/>
          </a:bodyPr>
          <a:lstStyle/>
          <a:p>
            <a:pPr marL="514350" indent="-514350"/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.3  Real-time 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availability threats 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</a:t>
            </a:r>
            <a:b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Trusted Computing systems</a:t>
            </a:r>
            <a:endParaRPr lang="en-US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362200"/>
            <a:ext cx="7924800" cy="2514600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sz="2800" dirty="0">
                <a:solidFill>
                  <a:srgbClr val="002060"/>
                </a:solidFill>
              </a:rPr>
              <a:t>Access Control for </a:t>
            </a:r>
            <a:r>
              <a:rPr lang="en-US" sz="2800" i="1" dirty="0" smtClean="0">
                <a:solidFill>
                  <a:srgbClr val="002060"/>
                </a:solidFill>
              </a:rPr>
              <a:t>need-to-get-now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>
                <a:solidFill>
                  <a:srgbClr val="002060"/>
                </a:solidFill>
              </a:rPr>
              <a:t>policies</a:t>
            </a:r>
            <a:endParaRPr lang="en-US" sz="2800" dirty="0" smtClean="0">
              <a:solidFill>
                <a:srgbClr val="002060"/>
              </a:solidFill>
            </a:endParaRPr>
          </a:p>
          <a:p>
            <a:pPr marL="566928" lvl="1" indent="-457200">
              <a:spcBef>
                <a:spcPts val="1800"/>
              </a:spcBef>
              <a:buFont typeface="Symbol" panose="05050102010706020507" pitchFamily="18" charset="2"/>
              <a:buChar char="-"/>
            </a:pPr>
            <a:r>
              <a:rPr lang="en-US" sz="2600" dirty="0" smtClean="0"/>
              <a:t>The </a:t>
            </a:r>
            <a:r>
              <a:rPr lang="en-US" sz="2600" dirty="0"/>
              <a:t>primary concern </a:t>
            </a:r>
            <a:r>
              <a:rPr lang="en-US" sz="2600" dirty="0" smtClean="0"/>
              <a:t>for most CPS is </a:t>
            </a:r>
            <a:r>
              <a:rPr lang="en-US" sz="2600" dirty="0"/>
              <a:t>availability, </a:t>
            </a:r>
            <a:r>
              <a:rPr lang="en-US" sz="2600" dirty="0" smtClean="0"/>
              <a:t>           </a:t>
            </a:r>
            <a:r>
              <a:rPr lang="en-US" sz="2600" i="1" dirty="0" smtClean="0"/>
              <a:t>not confidentiality</a:t>
            </a:r>
            <a:r>
              <a:rPr lang="en-US" sz="2600" dirty="0" smtClean="0"/>
              <a:t> </a:t>
            </a:r>
            <a:r>
              <a:rPr lang="en-US" sz="2600" dirty="0"/>
              <a:t> </a:t>
            </a:r>
            <a:r>
              <a:rPr lang="en-US" sz="2600" dirty="0" smtClean="0"/>
              <a:t>                                                                     (“</a:t>
            </a:r>
            <a:r>
              <a:rPr lang="en-US" sz="2600" i="1" dirty="0"/>
              <a:t>need-to-know</a:t>
            </a:r>
            <a:r>
              <a:rPr lang="en-US" sz="2600" dirty="0"/>
              <a:t>” policies (Bell-LaPadula)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tx2">
                    <a:lumMod val="50000"/>
                  </a:schemeClr>
                </a:solidFill>
              </a:rPr>
              <a:t>Florida State University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69C38-95D0-42C3-8F1A-31078B89A44F}" type="slidenum">
              <a:rPr lang="en-US" smtClean="0">
                <a:solidFill>
                  <a:schemeClr val="tx2">
                    <a:lumMod val="50000"/>
                  </a:schemeClr>
                </a:solidFill>
              </a:rPr>
              <a:t>26</a:t>
            </a:fld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71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03238"/>
            <a:ext cx="8763000" cy="1173162"/>
          </a:xfrm>
        </p:spPr>
        <p:txBody>
          <a:bodyPr>
            <a:noAutofit/>
          </a:bodyPr>
          <a:lstStyle/>
          <a:p>
            <a:pPr marL="514350" indent="-514350"/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5.4  Access 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 for 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need-to-get-now policies</a:t>
            </a:r>
            <a:endParaRPr lang="en-US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tx2">
                    <a:lumMod val="50000"/>
                  </a:schemeClr>
                </a:solidFill>
              </a:rPr>
              <a:t>Florida State University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69C38-95D0-42C3-8F1A-31078B89A44F}" type="slidenum">
              <a:rPr lang="en-US" smtClean="0">
                <a:solidFill>
                  <a:schemeClr val="tx2">
                    <a:lumMod val="50000"/>
                  </a:schemeClr>
                </a:solidFill>
              </a:rPr>
              <a:t>27</a:t>
            </a:fld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09600" y="2057400"/>
            <a:ext cx="7696200" cy="472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3000" dirty="0" smtClean="0">
                <a:solidFill>
                  <a:srgbClr val="002060"/>
                </a:solidFill>
              </a:rPr>
              <a:t>Priority </a:t>
            </a:r>
            <a:r>
              <a:rPr lang="en-US" sz="3000" dirty="0">
                <a:solidFill>
                  <a:srgbClr val="002060"/>
                </a:solidFill>
              </a:rPr>
              <a:t>clearance</a:t>
            </a:r>
            <a:endParaRPr lang="en-US" sz="3000" dirty="0" smtClean="0">
              <a:solidFill>
                <a:srgbClr val="002060"/>
              </a:solidFill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Clr>
                <a:srgbClr val="002060"/>
              </a:buClr>
              <a:buSzPct val="100000"/>
            </a:pPr>
            <a:r>
              <a:rPr lang="en-US" sz="2600" dirty="0"/>
              <a:t>The header frame of an IP packet has several components. </a:t>
            </a:r>
            <a:r>
              <a:rPr lang="en-US" sz="2600" dirty="0" smtClean="0"/>
              <a:t> </a:t>
            </a:r>
          </a:p>
          <a:p>
            <a:pPr>
              <a:lnSpc>
                <a:spcPct val="120000"/>
              </a:lnSpc>
              <a:spcBef>
                <a:spcPts val="600"/>
              </a:spcBef>
              <a:buClr>
                <a:srgbClr val="002060"/>
              </a:buClr>
              <a:buSzPct val="100000"/>
            </a:pPr>
            <a:r>
              <a:rPr lang="en-US" sz="2600" dirty="0" smtClean="0"/>
              <a:t>These </a:t>
            </a:r>
            <a:r>
              <a:rPr lang="en-US" sz="2600" dirty="0"/>
              <a:t>include a packet </a:t>
            </a:r>
            <a:r>
              <a:rPr lang="en-US" sz="2600" i="1" dirty="0"/>
              <a:t>identifier</a:t>
            </a:r>
            <a:r>
              <a:rPr lang="en-US" sz="2600" dirty="0"/>
              <a:t>, the </a:t>
            </a:r>
            <a:r>
              <a:rPr lang="en-US" sz="2600" i="1" dirty="0">
                <a:solidFill>
                  <a:srgbClr val="002060"/>
                </a:solidFill>
              </a:rPr>
              <a:t>priority clearance</a:t>
            </a:r>
            <a:r>
              <a:rPr lang="en-US" sz="2600" dirty="0"/>
              <a:t>, </a:t>
            </a:r>
            <a:r>
              <a:rPr lang="en-US" sz="2600" dirty="0" smtClean="0"/>
              <a:t>and a </a:t>
            </a:r>
            <a:r>
              <a:rPr lang="en-US" sz="2600" dirty="0"/>
              <a:t>message </a:t>
            </a:r>
            <a:r>
              <a:rPr lang="en-US" sz="2600" i="1" dirty="0"/>
              <a:t>authentication code </a:t>
            </a:r>
            <a:r>
              <a:rPr lang="en-US" sz="2600" dirty="0"/>
              <a:t>(MAC). </a:t>
            </a:r>
          </a:p>
        </p:txBody>
      </p:sp>
    </p:spTree>
    <p:extLst>
      <p:ext uri="{BB962C8B-B14F-4D97-AF65-F5344CB8AC3E}">
        <p14:creationId xmlns:p14="http://schemas.microsoft.com/office/powerpoint/2010/main" val="187789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50838"/>
            <a:ext cx="6019800" cy="117316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</a:rPr>
              <a:t>5.5  Congestion </a:t>
            </a:r>
            <a:r>
              <a:rPr lang="en-US" sz="4000" b="1" dirty="0">
                <a:solidFill>
                  <a:srgbClr val="002060"/>
                </a:solidFill>
              </a:rPr>
              <a:t>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1"/>
            <a:ext cx="8458200" cy="4419599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buClr>
                <a:srgbClr val="002060"/>
              </a:buClr>
              <a:buSzPct val="100000"/>
              <a:buFont typeface="Symbol" panose="05050102010706020507" pitchFamily="18" charset="2"/>
              <a:buChar char="-"/>
            </a:pPr>
            <a:r>
              <a:rPr lang="en-US" sz="2400" dirty="0"/>
              <a:t>The </a:t>
            </a:r>
            <a:r>
              <a:rPr lang="en-US" sz="2400" i="1" dirty="0">
                <a:solidFill>
                  <a:srgbClr val="002060"/>
                </a:solidFill>
              </a:rPr>
              <a:t>congestion level </a:t>
            </a:r>
            <a:r>
              <a:rPr lang="en-US" sz="2400" dirty="0"/>
              <a:t>of a link is determined by its traffic flow. This is established dynamically by a </a:t>
            </a:r>
            <a:r>
              <a:rPr lang="en-US" sz="2400" i="1" dirty="0"/>
              <a:t>real-time intelligent agent </a:t>
            </a:r>
            <a:r>
              <a:rPr lang="en-US" sz="2400" dirty="0"/>
              <a:t>that monitors traffic flows. </a:t>
            </a:r>
          </a:p>
          <a:p>
            <a:pPr>
              <a:lnSpc>
                <a:spcPct val="120000"/>
              </a:lnSpc>
              <a:spcBef>
                <a:spcPts val="600"/>
              </a:spcBef>
              <a:buClr>
                <a:srgbClr val="002060"/>
              </a:buClr>
              <a:buSzPct val="100000"/>
              <a:buFont typeface="Symbol" panose="05050102010706020507" pitchFamily="18" charset="2"/>
              <a:buChar char="-"/>
            </a:pPr>
            <a:r>
              <a:rPr lang="en-US" sz="2400" dirty="0"/>
              <a:t>When the traffic flow exceeds a certain threshold, the congestion level is raised. </a:t>
            </a:r>
          </a:p>
          <a:p>
            <a:pPr>
              <a:lnSpc>
                <a:spcPct val="120000"/>
              </a:lnSpc>
              <a:spcBef>
                <a:spcPts val="600"/>
              </a:spcBef>
              <a:buClr>
                <a:srgbClr val="002060"/>
              </a:buClr>
              <a:buSzPct val="100000"/>
              <a:buFont typeface="Symbol" panose="05050102010706020507" pitchFamily="18" charset="2"/>
              <a:buChar char="-"/>
            </a:pPr>
            <a:r>
              <a:rPr lang="en-US" sz="2400" dirty="0"/>
              <a:t>The effect is to reduce the traffic flow rate to a level for which availability is guaranteed.</a:t>
            </a:r>
          </a:p>
          <a:p>
            <a:pPr>
              <a:lnSpc>
                <a:spcPct val="120000"/>
              </a:lnSpc>
              <a:spcBef>
                <a:spcPts val="600"/>
              </a:spcBef>
              <a:buClr>
                <a:srgbClr val="002060"/>
              </a:buClr>
              <a:buSzPct val="100000"/>
              <a:buFont typeface="Symbol" panose="05050102010706020507" pitchFamily="18" charset="2"/>
              <a:buChar char="-"/>
            </a:pPr>
            <a:r>
              <a:rPr lang="en-US" sz="2400" dirty="0"/>
              <a:t>Access control for availability is determined by domination: when the congestion level is Hi then only Hi priority packets are allowed to be transmitted.</a:t>
            </a:r>
          </a:p>
          <a:p>
            <a:pPr marL="347472" indent="-347472">
              <a:spcBef>
                <a:spcPts val="1200"/>
              </a:spcBef>
            </a:pPr>
            <a:endParaRPr lang="en-US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tx2">
                    <a:lumMod val="50000"/>
                  </a:schemeClr>
                </a:solidFill>
              </a:rPr>
              <a:t>Florida State University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69C38-95D0-42C3-8F1A-31078B89A44F}" type="slidenum">
              <a:rPr lang="en-US" smtClean="0">
                <a:solidFill>
                  <a:schemeClr val="tx2">
                    <a:lumMod val="50000"/>
                  </a:schemeClr>
                </a:solidFill>
              </a:rPr>
              <a:t>28</a:t>
            </a:fld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527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684821" cy="11430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5.6  Access 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 for need-to-get-now 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policies</a:t>
            </a:r>
            <a:endParaRPr lang="en-US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accent5">
                    <a:lumMod val="50000"/>
                  </a:schemeClr>
                </a:solidFill>
              </a:rPr>
              <a:t>Florida State University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942AF-60D8-412F-A69E-ADBABF1D9518}" type="slidenum">
              <a:rPr lang="en-US" smtClean="0">
                <a:solidFill>
                  <a:schemeClr val="accent5">
                    <a:lumMod val="50000"/>
                  </a:schemeClr>
                </a:solidFill>
              </a:rPr>
              <a:t>29</a:t>
            </a:fld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33400" y="1947672"/>
            <a:ext cx="8458200" cy="4681728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rgbClr val="002060"/>
              </a:buClr>
              <a:buSzPct val="101000"/>
              <a:buFont typeface="Symbol" panose="05050102010706020507" pitchFamily="18" charset="2"/>
              <a:buChar char="-"/>
            </a:pPr>
            <a:r>
              <a:rPr lang="en-US" sz="2600" dirty="0" smtClean="0"/>
              <a:t>The access control infrastructure enforces </a:t>
            </a:r>
            <a:r>
              <a:rPr lang="en-US" sz="2600" i="1" dirty="0" smtClean="0"/>
              <a:t>need-to-get-now </a:t>
            </a:r>
            <a:r>
              <a:rPr lang="en-US" sz="2600" dirty="0" smtClean="0"/>
              <a:t>policies.</a:t>
            </a:r>
          </a:p>
          <a:p>
            <a:pPr>
              <a:spcBef>
                <a:spcPts val="600"/>
              </a:spcBef>
              <a:buClr>
                <a:srgbClr val="002060"/>
              </a:buClr>
              <a:buSzPct val="101000"/>
              <a:buFont typeface="Symbol" panose="05050102010706020507" pitchFamily="18" charset="2"/>
              <a:buChar char="-"/>
            </a:pPr>
            <a:r>
              <a:rPr lang="en-US" sz="2600" dirty="0" smtClean="0"/>
              <a:t>That is: if the level of traffic is high during a critical event, then all packets with Lo priority will be dropped, and Hi priority packets will </a:t>
            </a:r>
            <a:r>
              <a:rPr lang="en-US" sz="2600" i="1" dirty="0" smtClean="0"/>
              <a:t>always</a:t>
            </a:r>
            <a:r>
              <a:rPr lang="en-US" sz="2600" dirty="0" smtClean="0"/>
              <a:t> be delivered. </a:t>
            </a:r>
          </a:p>
          <a:p>
            <a:pPr>
              <a:spcBef>
                <a:spcPts val="600"/>
              </a:spcBef>
              <a:buClr>
                <a:srgbClr val="002060"/>
              </a:buClr>
              <a:buSzPct val="101000"/>
              <a:buFont typeface="Symbol" panose="05050102010706020507" pitchFamily="18" charset="2"/>
              <a:buChar char="-"/>
            </a:pPr>
            <a:r>
              <a:rPr lang="en-US" sz="2600" dirty="0" smtClean="0"/>
              <a:t>Because the system is </a:t>
            </a:r>
          </a:p>
          <a:p>
            <a:pPr marL="891540" lvl="1" indent="-342900">
              <a:spcBef>
                <a:spcPts val="600"/>
              </a:spcBef>
              <a:buClr>
                <a:srgbClr val="002060"/>
              </a:buClr>
              <a:buSzPct val="101000"/>
              <a:buFont typeface="Symbol" panose="05050102010706020507" pitchFamily="18" charset="2"/>
              <a:buChar char="-"/>
            </a:pPr>
            <a:r>
              <a:rPr lang="en-US" dirty="0" smtClean="0">
                <a:solidFill>
                  <a:schemeClr val="tx1"/>
                </a:solidFill>
              </a:rPr>
              <a:t>guaranteed to cope with this level of congestion, and </a:t>
            </a:r>
          </a:p>
          <a:p>
            <a:pPr marL="891540" lvl="1" indent="-342900"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SzPct val="101000"/>
              <a:buFont typeface="Symbol" panose="05050102010706020507" pitchFamily="18" charset="2"/>
              <a:buChar char="-"/>
            </a:pPr>
            <a:r>
              <a:rPr lang="en-US" dirty="0" smtClean="0">
                <a:solidFill>
                  <a:schemeClr val="tx1"/>
                </a:solidFill>
              </a:rPr>
              <a:t>all nodes are guaranteed to abide by the policies of the network</a:t>
            </a:r>
          </a:p>
          <a:p>
            <a:pPr marL="274320" lvl="1" indent="0">
              <a:spcBef>
                <a:spcPts val="0"/>
              </a:spcBef>
              <a:buClr>
                <a:srgbClr val="002060"/>
              </a:buClr>
              <a:buSzPct val="124000"/>
              <a:buNone/>
            </a:pPr>
            <a:r>
              <a:rPr lang="en-US" sz="2600" dirty="0" smtClean="0">
                <a:solidFill>
                  <a:schemeClr val="tx1"/>
                </a:solidFill>
              </a:rPr>
              <a:t>real-time resilience is assured.</a:t>
            </a:r>
            <a:endParaRPr lang="en-US" sz="2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100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81000"/>
            <a:ext cx="6887016" cy="1143000"/>
          </a:xfrm>
          <a:ln w="0">
            <a:noFill/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>
              <a:lnSpc>
                <a:spcPct val="120000"/>
              </a:lnSpc>
            </a:pPr>
            <a:r>
              <a:rPr lang="en-US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 Critical infrastructures</a:t>
            </a:r>
            <a:endParaRPr lang="en-US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Florida State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87445-D6CF-4B71-B1FF-9FF21031807E}" type="slidenum">
              <a:rPr lang="en-US" smtClean="0"/>
              <a:t>3</a:t>
            </a:fld>
            <a:endParaRPr lang="en-US"/>
          </a:p>
        </p:txBody>
      </p:sp>
      <p:sp>
        <p:nvSpPr>
          <p:cNvPr id="22" name="TextBox 21"/>
          <p:cNvSpPr txBox="1">
            <a:spLocks noChangeAspect="1"/>
          </p:cNvSpPr>
          <p:nvPr/>
        </p:nvSpPr>
        <p:spPr>
          <a:xfrm>
            <a:off x="4648200" y="1963998"/>
            <a:ext cx="4191000" cy="3827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200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H</a:t>
            </a:r>
            <a:r>
              <a:rPr lang="en-US" sz="2200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ighly </a:t>
            </a:r>
            <a:r>
              <a:rPr lang="en-US" sz="2200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interdependent </a:t>
            </a:r>
            <a:r>
              <a:rPr lang="en-US" sz="2200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systems that integrate a tightly </a:t>
            </a:r>
            <a:r>
              <a:rPr lang="en-US" sz="2200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coupled </a:t>
            </a:r>
            <a:r>
              <a:rPr lang="en-US" sz="2200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and coordinated </a:t>
            </a:r>
            <a:r>
              <a:rPr lang="en-US" sz="2200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ecology of </a:t>
            </a:r>
            <a:endParaRPr lang="en-US" sz="2200" dirty="0" smtClean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  <a:p>
            <a:pPr algn="ctr">
              <a:lnSpc>
                <a:spcPct val="120000"/>
              </a:lnSpc>
            </a:pPr>
            <a:r>
              <a:rPr lang="en-US" sz="2200" i="1" dirty="0" smtClean="0">
                <a:solidFill>
                  <a:srgbClr val="00206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machines</a:t>
            </a:r>
            <a:r>
              <a:rPr lang="en-US" sz="2200" i="1" dirty="0">
                <a:solidFill>
                  <a:srgbClr val="00206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, </a:t>
            </a:r>
            <a:r>
              <a:rPr lang="en-US" sz="2200" i="1" dirty="0" smtClean="0">
                <a:solidFill>
                  <a:srgbClr val="00206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sensors</a:t>
            </a:r>
            <a:r>
              <a:rPr lang="en-US" sz="2200" i="1" dirty="0">
                <a:solidFill>
                  <a:srgbClr val="00206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, </a:t>
            </a:r>
            <a:endParaRPr lang="en-US" sz="2200" i="1" dirty="0" smtClean="0">
              <a:solidFill>
                <a:srgbClr val="00206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  <a:p>
            <a:pPr algn="ctr">
              <a:lnSpc>
                <a:spcPct val="120000"/>
              </a:lnSpc>
            </a:pPr>
            <a:r>
              <a:rPr lang="en-US" sz="2200" i="1" dirty="0" smtClean="0">
                <a:solidFill>
                  <a:srgbClr val="00206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computers, </a:t>
            </a:r>
          </a:p>
          <a:p>
            <a:pPr algn="ctr">
              <a:lnSpc>
                <a:spcPct val="120000"/>
              </a:lnSpc>
            </a:pPr>
            <a:r>
              <a:rPr lang="en-US" sz="2200" i="1" dirty="0" smtClean="0">
                <a:solidFill>
                  <a:srgbClr val="00206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social systems </a:t>
            </a:r>
          </a:p>
          <a:p>
            <a:pPr algn="ctr">
              <a:lnSpc>
                <a:spcPct val="120000"/>
              </a:lnSpc>
            </a:pPr>
            <a:r>
              <a:rPr lang="en-US" sz="2200" i="1" dirty="0" smtClean="0">
                <a:solidFill>
                  <a:srgbClr val="00206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financial systems</a:t>
            </a:r>
          </a:p>
          <a:p>
            <a:pPr algn="ctr">
              <a:lnSpc>
                <a:spcPct val="120000"/>
              </a:lnSpc>
            </a:pPr>
            <a:r>
              <a:rPr lang="en-US" sz="2200" i="1" dirty="0" smtClean="0">
                <a:solidFill>
                  <a:srgbClr val="00206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and cyber networks</a:t>
            </a:r>
            <a:r>
              <a:rPr lang="en-US" sz="2200" dirty="0">
                <a:solidFill>
                  <a:srgbClr val="00206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.</a:t>
            </a:r>
          </a:p>
          <a:p>
            <a:pPr>
              <a:lnSpc>
                <a:spcPct val="150000"/>
              </a:lnSpc>
            </a:pPr>
            <a:endParaRPr lang="en-US" sz="2100" dirty="0">
              <a:solidFill>
                <a:srgbClr val="00206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10957" y="1752600"/>
            <a:ext cx="4196496" cy="3840480"/>
            <a:chOff x="600533" y="1752600"/>
            <a:chExt cx="3911988" cy="3840480"/>
          </a:xfrm>
        </p:grpSpPr>
        <p:grpSp>
          <p:nvGrpSpPr>
            <p:cNvPr id="30" name="Group 29"/>
            <p:cNvGrpSpPr/>
            <p:nvPr/>
          </p:nvGrpSpPr>
          <p:grpSpPr>
            <a:xfrm>
              <a:off x="1981201" y="3275990"/>
              <a:ext cx="1302691" cy="844906"/>
              <a:chOff x="1957113" y="3261360"/>
              <a:chExt cx="1635957" cy="1005841"/>
            </a:xfrm>
          </p:grpSpPr>
          <p:sp>
            <p:nvSpPr>
              <p:cNvPr id="11" name="Oval 10"/>
              <p:cNvSpPr>
                <a:spLocks noChangeAspect="1"/>
              </p:cNvSpPr>
              <p:nvPr/>
            </p:nvSpPr>
            <p:spPr>
              <a:xfrm>
                <a:off x="1983814" y="3261360"/>
                <a:ext cx="1445187" cy="1005841"/>
              </a:xfrm>
              <a:prstGeom prst="ellipse">
                <a:avLst/>
              </a:prstGeom>
              <a:solidFill>
                <a:schemeClr val="accent1">
                  <a:alpha val="74000"/>
                </a:schemeClr>
              </a:soli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957113" y="3581399"/>
                <a:ext cx="1635957" cy="3847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500" dirty="0">
                    <a:solidFill>
                      <a:schemeClr val="bg1"/>
                    </a:solidFill>
                  </a:rPr>
                  <a:t>Cyber system </a:t>
                </a: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646572" y="1752600"/>
              <a:ext cx="1515441" cy="1382573"/>
              <a:chOff x="281049" y="2775083"/>
              <a:chExt cx="1903136" cy="1645920"/>
            </a:xfrm>
          </p:grpSpPr>
          <p:sp>
            <p:nvSpPr>
              <p:cNvPr id="12" name="Oval 11"/>
              <p:cNvSpPr>
                <a:spLocks noChangeAspect="1"/>
              </p:cNvSpPr>
              <p:nvPr/>
            </p:nvSpPr>
            <p:spPr>
              <a:xfrm>
                <a:off x="401246" y="2775083"/>
                <a:ext cx="1645920" cy="1645920"/>
              </a:xfrm>
              <a:prstGeom prst="ellipse">
                <a:avLst/>
              </a:prstGeom>
              <a:solidFill>
                <a:schemeClr val="accent2">
                  <a:lumMod val="50000"/>
                  <a:alpha val="49000"/>
                </a:schemeClr>
              </a:soli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281049" y="3329265"/>
                <a:ext cx="1903136" cy="4256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 </a:t>
                </a:r>
                <a:r>
                  <a:rPr lang="en-US" sz="1600" dirty="0" smtClean="0">
                    <a:solidFill>
                      <a:schemeClr val="bg1"/>
                    </a:solidFill>
                  </a:rPr>
                  <a:t>Physical system</a:t>
                </a:r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3046706" y="1778203"/>
              <a:ext cx="1459425" cy="1382573"/>
              <a:chOff x="1597709" y="4069080"/>
              <a:chExt cx="1832790" cy="1645920"/>
            </a:xfrm>
          </p:grpSpPr>
          <p:sp>
            <p:nvSpPr>
              <p:cNvPr id="8" name="Oval 7"/>
              <p:cNvSpPr>
                <a:spLocks noChangeAspect="1"/>
              </p:cNvSpPr>
              <p:nvPr/>
            </p:nvSpPr>
            <p:spPr>
              <a:xfrm>
                <a:off x="1597709" y="4069080"/>
                <a:ext cx="1645920" cy="1645920"/>
              </a:xfrm>
              <a:prstGeom prst="ellipse">
                <a:avLst/>
              </a:prstGeom>
              <a:solidFill>
                <a:srgbClr val="FF0000">
                  <a:alpha val="49000"/>
                </a:srgbClr>
              </a:soli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740515" y="4679373"/>
                <a:ext cx="1689984" cy="4030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solidFill>
                      <a:schemeClr val="bg1"/>
                    </a:solidFill>
                  </a:rPr>
                  <a:t>Social </a:t>
                </a:r>
                <a:r>
                  <a:rPr lang="en-US" sz="1600" dirty="0" smtClean="0">
                    <a:solidFill>
                      <a:schemeClr val="bg1"/>
                    </a:solidFill>
                  </a:rPr>
                  <a:t>system</a:t>
                </a:r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600533" y="4210507"/>
              <a:ext cx="1561481" cy="1382573"/>
              <a:chOff x="332403" y="4114800"/>
              <a:chExt cx="1960954" cy="1645920"/>
            </a:xfrm>
          </p:grpSpPr>
          <p:sp>
            <p:nvSpPr>
              <p:cNvPr id="20" name="Oval 19"/>
              <p:cNvSpPr>
                <a:spLocks noChangeAspect="1"/>
              </p:cNvSpPr>
              <p:nvPr/>
            </p:nvSpPr>
            <p:spPr>
              <a:xfrm>
                <a:off x="457200" y="4114800"/>
                <a:ext cx="1645920" cy="1645920"/>
              </a:xfrm>
              <a:prstGeom prst="ellipse">
                <a:avLst/>
              </a:prstGeom>
              <a:solidFill>
                <a:schemeClr val="bg2">
                  <a:lumMod val="25000"/>
                  <a:alpha val="51000"/>
                </a:schemeClr>
              </a:soli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332403" y="4773584"/>
                <a:ext cx="1960954" cy="3847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500" dirty="0" smtClean="0">
                    <a:solidFill>
                      <a:schemeClr val="bg1"/>
                    </a:solidFill>
                  </a:rPr>
                  <a:t>Financial system</a:t>
                </a:r>
                <a:endParaRPr lang="en-US" sz="15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3092116" y="4210507"/>
              <a:ext cx="1420405" cy="1382573"/>
              <a:chOff x="3199835" y="4069080"/>
              <a:chExt cx="1783786" cy="1645920"/>
            </a:xfrm>
          </p:grpSpPr>
          <p:sp>
            <p:nvSpPr>
              <p:cNvPr id="13" name="Oval 12"/>
              <p:cNvSpPr>
                <a:spLocks noChangeAspect="1"/>
              </p:cNvSpPr>
              <p:nvPr/>
            </p:nvSpPr>
            <p:spPr>
              <a:xfrm>
                <a:off x="3227638" y="4069080"/>
                <a:ext cx="1645920" cy="1645920"/>
              </a:xfrm>
              <a:prstGeom prst="ellipse">
                <a:avLst/>
              </a:prstGeom>
              <a:solidFill>
                <a:srgbClr val="00B050">
                  <a:alpha val="68000"/>
                </a:srgbClr>
              </a:soli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3199835" y="4468091"/>
                <a:ext cx="1783786" cy="9892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chemeClr val="bg1"/>
                    </a:solidFill>
                  </a:rPr>
                  <a:t>Environment/ </a:t>
                </a:r>
                <a:endParaRPr lang="en-US" sz="1600" dirty="0" smtClean="0">
                  <a:solidFill>
                    <a:schemeClr val="bg1"/>
                  </a:solidFill>
                </a:endParaRPr>
              </a:p>
              <a:p>
                <a:pPr algn="ctr"/>
                <a:r>
                  <a:rPr lang="en-US" sz="1600" dirty="0" smtClean="0">
                    <a:solidFill>
                      <a:schemeClr val="bg1"/>
                    </a:solidFill>
                  </a:rPr>
                  <a:t>ecological </a:t>
                </a:r>
              </a:p>
              <a:p>
                <a:pPr algn="ctr"/>
                <a:r>
                  <a:rPr lang="en-US" sz="1600" dirty="0" smtClean="0">
                    <a:solidFill>
                      <a:schemeClr val="bg1"/>
                    </a:solidFill>
                  </a:rPr>
                  <a:t>system</a:t>
                </a:r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34" name="Straight Arrow Connector 33"/>
            <p:cNvCxnSpPr>
              <a:stCxn id="11" idx="3"/>
              <a:endCxn id="20" idx="7"/>
            </p:cNvCxnSpPr>
            <p:nvPr/>
          </p:nvCxnSpPr>
          <p:spPr>
            <a:xfrm flipH="1">
              <a:off x="1818596" y="3997162"/>
              <a:ext cx="352393" cy="415818"/>
            </a:xfrm>
            <a:prstGeom prst="straightConnector1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8" idx="4"/>
              <a:endCxn id="13" idx="0"/>
            </p:cNvCxnSpPr>
            <p:nvPr/>
          </p:nvCxnSpPr>
          <p:spPr>
            <a:xfrm>
              <a:off x="3702019" y="3160776"/>
              <a:ext cx="67549" cy="1049731"/>
            </a:xfrm>
            <a:prstGeom prst="straightConnector1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  <a:prstDash val="sysDot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12" idx="5"/>
              <a:endCxn id="11" idx="1"/>
            </p:cNvCxnSpPr>
            <p:nvPr/>
          </p:nvCxnSpPr>
          <p:spPr>
            <a:xfrm>
              <a:off x="1860971" y="2932700"/>
              <a:ext cx="310018" cy="467023"/>
            </a:xfrm>
            <a:prstGeom prst="straightConnector1">
              <a:avLst/>
            </a:prstGeom>
            <a:ln w="15875">
              <a:solidFill>
                <a:schemeClr val="tx2">
                  <a:lumMod val="60000"/>
                  <a:lumOff val="40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12" idx="4"/>
            </p:cNvCxnSpPr>
            <p:nvPr/>
          </p:nvCxnSpPr>
          <p:spPr>
            <a:xfrm>
              <a:off x="1397595" y="3135173"/>
              <a:ext cx="0" cy="1075334"/>
            </a:xfrm>
            <a:prstGeom prst="straightConnector1">
              <a:avLst/>
            </a:prstGeom>
            <a:ln w="41275">
              <a:solidFill>
                <a:schemeClr val="tx2">
                  <a:lumMod val="60000"/>
                  <a:lumOff val="40000"/>
                </a:schemeClr>
              </a:solidFill>
              <a:prstDash val="sysDot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endCxn id="8" idx="2"/>
            </p:cNvCxnSpPr>
            <p:nvPr/>
          </p:nvCxnSpPr>
          <p:spPr>
            <a:xfrm>
              <a:off x="2052908" y="2461687"/>
              <a:ext cx="993800" cy="7803"/>
            </a:xfrm>
            <a:prstGeom prst="straightConnector1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  <a:prstDash val="sysDot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>
              <a:stCxn id="11" idx="7"/>
              <a:endCxn id="8" idx="3"/>
            </p:cNvCxnSpPr>
            <p:nvPr/>
          </p:nvCxnSpPr>
          <p:spPr>
            <a:xfrm flipV="1">
              <a:off x="2984715" y="2958303"/>
              <a:ext cx="253928" cy="441420"/>
            </a:xfrm>
            <a:prstGeom prst="straightConnector1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>
              <a:stCxn id="11" idx="5"/>
              <a:endCxn id="13" idx="1"/>
            </p:cNvCxnSpPr>
            <p:nvPr/>
          </p:nvCxnSpPr>
          <p:spPr>
            <a:xfrm>
              <a:off x="2984715" y="3997162"/>
              <a:ext cx="321476" cy="415818"/>
            </a:xfrm>
            <a:prstGeom prst="straightConnector1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>
              <a:off x="2025513" y="4933475"/>
              <a:ext cx="1098687" cy="27700"/>
            </a:xfrm>
            <a:prstGeom prst="straightConnector1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  <a:prstDash val="sysDot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5240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2239962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anose="02020603050405020304" pitchFamily="18" charset="0"/>
              </a:rPr>
              <a:t>Dynamic Real-time Security Analysis of Electrical Power </a:t>
            </a:r>
            <a:r>
              <a:rPr lang="en-US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anose="02020603050405020304" pitchFamily="18" charset="0"/>
              </a:rPr>
              <a:t>Systems</a:t>
            </a:r>
            <a:br>
              <a:rPr lang="en-US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anose="02020603050405020304" pitchFamily="18" charset="0"/>
              </a:rPr>
            </a:br>
            <a:r>
              <a:rPr lang="en-US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anose="02020603050405020304" pitchFamily="18" charset="0"/>
              </a:rPr>
              <a:t/>
            </a:r>
            <a:br>
              <a:rPr lang="en-US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anose="02020603050405020304" pitchFamily="18" charset="0"/>
              </a:rPr>
            </a:br>
            <a:r>
              <a:rPr lang="en" sz="36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anose="02020603050405020304" pitchFamily="18" charset="0"/>
              </a:rPr>
              <a:t>Gathering Cyber-Physical Threat Int</a:t>
            </a:r>
            <a:r>
              <a:rPr lang="en" sz="40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anose="02020603050405020304" pitchFamily="18" charset="0"/>
              </a:rPr>
              <a:t>elligence</a:t>
            </a:r>
            <a:endParaRPr lang="en-US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Florida State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87445-D6CF-4B71-B1FF-9FF21031807E}" type="slidenum">
              <a:rPr lang="en-US" smtClean="0"/>
              <a:t>30</a:t>
            </a:fld>
            <a:endParaRPr lang="en-US"/>
          </a:p>
        </p:txBody>
      </p:sp>
      <p:pic>
        <p:nvPicPr>
          <p:cNvPr id="6" name="Shape 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161450" y="3657600"/>
            <a:ext cx="2401150" cy="25790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625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60400"/>
            <a:ext cx="8229600" cy="114300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Protection and control architecture for an EG </a:t>
            </a:r>
            <a:r>
              <a:rPr lang="en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substation</a:t>
            </a:r>
            <a:endParaRPr lang="en-US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430532" y="1764040"/>
            <a:ext cx="8103869" cy="4632962"/>
            <a:chOff x="-361506" y="-704850"/>
            <a:chExt cx="9423105" cy="6953250"/>
          </a:xfrm>
        </p:grpSpPr>
        <p:pic>
          <p:nvPicPr>
            <p:cNvPr id="16" name="Picture 2" descr="http://www.gedigitalenergy.com/multilin/images/products/Hardfiber/Gen-03-06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2401" y="-704850"/>
              <a:ext cx="9144000" cy="6953250"/>
            </a:xfrm>
            <a:prstGeom prst="rect">
              <a:avLst/>
            </a:prstGeom>
            <a:solidFill>
              <a:schemeClr val="accent1"/>
            </a:solidFill>
            <a:extLst/>
          </p:spPr>
        </p:pic>
        <p:sp>
          <p:nvSpPr>
            <p:cNvPr id="17" name="TextBox 16"/>
            <p:cNvSpPr txBox="1"/>
            <p:nvPr/>
          </p:nvSpPr>
          <p:spPr>
            <a:xfrm>
              <a:off x="228599" y="299507"/>
              <a:ext cx="214804" cy="48501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endParaRPr lang="en-US" sz="1500" b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524000" y="5784850"/>
              <a:ext cx="1920240" cy="461918"/>
            </a:xfrm>
            <a:prstGeom prst="rect">
              <a:avLst/>
            </a:prstGeom>
            <a:gradFill>
              <a:gsLst>
                <a:gs pos="4000">
                  <a:srgbClr val="E1E1FB">
                    <a:lumMod val="94000"/>
                    <a:alpha val="86000"/>
                  </a:srgbClr>
                </a:gs>
                <a:gs pos="0">
                  <a:schemeClr val="tx2">
                    <a:lumMod val="60000"/>
                    <a:lumOff val="40000"/>
                  </a:schemeClr>
                </a:gs>
                <a:gs pos="0">
                  <a:srgbClr val="918CF8"/>
                </a:gs>
                <a:gs pos="56000">
                  <a:srgbClr val="FFEBFA">
                    <a:lumMod val="22000"/>
                    <a:lumOff val="78000"/>
                    <a:alpha val="98000"/>
                  </a:srgbClr>
                </a:gs>
              </a:gsLst>
              <a:lin ang="6000000" scaled="0"/>
            </a:gradFill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  </a:t>
              </a:r>
              <a:r>
                <a:rPr lang="en-US" sz="1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IEDs I/O via fiber</a:t>
              </a:r>
              <a:endPara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229600" y="4239684"/>
              <a:ext cx="653130" cy="41572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Bricks</a:t>
              </a:r>
              <a:endParaRPr lang="en-US" sz="1200" b="1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505200" y="2694517"/>
              <a:ext cx="653130" cy="41572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Bricks</a:t>
              </a:r>
              <a:endParaRPr lang="en-US" sz="1200" b="1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581400" y="5553075"/>
              <a:ext cx="1920240" cy="461918"/>
            </a:xfrm>
            <a:prstGeom prst="rect">
              <a:avLst/>
            </a:prstGeom>
            <a:gradFill flip="none" rotWithShape="1">
              <a:gsLst>
                <a:gs pos="4000">
                  <a:srgbClr val="C8C8F8">
                    <a:alpha val="85882"/>
                  </a:srgbClr>
                </a:gs>
                <a:gs pos="0">
                  <a:schemeClr val="tx2">
                    <a:lumMod val="60000"/>
                    <a:lumOff val="40000"/>
                  </a:schemeClr>
                </a:gs>
                <a:gs pos="1000">
                  <a:srgbClr val="918CF8">
                    <a:alpha val="59000"/>
                  </a:srgbClr>
                </a:gs>
                <a:gs pos="90000">
                  <a:srgbClr val="FFEBFA">
                    <a:alpha val="98000"/>
                    <a:lumMod val="19000"/>
                    <a:lumOff val="81000"/>
                  </a:srgbClr>
                </a:gs>
              </a:gsLst>
              <a:lin ang="5400000" scaled="1"/>
              <a:tileRect/>
            </a:gradFill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  </a:t>
              </a:r>
              <a:r>
                <a:rPr lang="en-US" sz="1200" b="1" dirty="0" smtClean="0"/>
                <a:t>IEDs I/O via fiber</a:t>
              </a:r>
              <a:endParaRPr lang="en-US" sz="1200" b="1" dirty="0"/>
            </a:p>
          </p:txBody>
        </p:sp>
        <p:sp>
          <p:nvSpPr>
            <p:cNvPr id="22" name="Flowchart: Manual Input 21"/>
            <p:cNvSpPr/>
            <p:nvPr/>
          </p:nvSpPr>
          <p:spPr>
            <a:xfrm rot="5400000" flipH="1">
              <a:off x="644045" y="3998229"/>
              <a:ext cx="251150" cy="1661159"/>
            </a:xfrm>
            <a:prstGeom prst="flowChartManualInput">
              <a:avLst/>
            </a:prstGeom>
            <a:gradFill flip="none" rotWithShape="1">
              <a:gsLst>
                <a:gs pos="4000">
                  <a:srgbClr val="CFCFF9">
                    <a:alpha val="81961"/>
                  </a:srgbClr>
                </a:gs>
                <a:gs pos="0">
                  <a:schemeClr val="tx2">
                    <a:lumMod val="60000"/>
                    <a:lumOff val="40000"/>
                  </a:schemeClr>
                </a:gs>
                <a:gs pos="0">
                  <a:srgbClr val="918CF8"/>
                </a:gs>
                <a:gs pos="4000">
                  <a:srgbClr val="D7F9FD"/>
                </a:gs>
                <a:gs pos="48000">
                  <a:srgbClr val="FFFFFF"/>
                </a:gs>
              </a:gsLst>
              <a:lin ang="1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-361506" y="4935003"/>
              <a:ext cx="1537290" cy="1019809"/>
              <a:chOff x="-334074" y="4971879"/>
              <a:chExt cx="1537290" cy="1005840"/>
            </a:xfrm>
          </p:grpSpPr>
          <p:sp>
            <p:nvSpPr>
              <p:cNvPr id="24" name="Flowchart: Manual Input 23"/>
              <p:cNvSpPr/>
              <p:nvPr/>
            </p:nvSpPr>
            <p:spPr>
              <a:xfrm rot="5400000" flipH="1">
                <a:off x="19812" y="4903299"/>
                <a:ext cx="1005840" cy="1143000"/>
              </a:xfrm>
              <a:prstGeom prst="flowChartManualInput">
                <a:avLst/>
              </a:prstGeom>
              <a:gradFill flip="none" rotWithShape="1">
                <a:gsLst>
                  <a:gs pos="0">
                    <a:srgbClr val="5E9EFF">
                      <a:alpha val="18000"/>
                      <a:lumMod val="37000"/>
                    </a:srgbClr>
                  </a:gs>
                  <a:gs pos="0">
                    <a:srgbClr val="918CF8"/>
                  </a:gs>
                  <a:gs pos="4000">
                    <a:srgbClr val="D7F9FD"/>
                  </a:gs>
                  <a:gs pos="80000">
                    <a:srgbClr val="FFEBFA"/>
                  </a:gs>
                </a:gsLst>
                <a:lin ang="81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-334074" y="5073583"/>
                <a:ext cx="1537290" cy="7824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1200"/>
                  </a:spcAft>
                </a:pPr>
                <a:r>
                  <a:rPr lang="en-US" sz="105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Ethernet     connectivity         to SCADA &amp; HMI             </a:t>
                </a:r>
                <a:endParaRPr lang="en-US" sz="105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3" name="TextBox 2"/>
          <p:cNvSpPr txBox="1"/>
          <p:nvPr/>
        </p:nvSpPr>
        <p:spPr>
          <a:xfrm>
            <a:off x="689000" y="2411645"/>
            <a:ext cx="4644999" cy="8229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3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ctrTitle"/>
          </p:nvPr>
        </p:nvSpPr>
        <p:spPr>
          <a:xfrm>
            <a:off x="609600" y="685800"/>
            <a:ext cx="7772400" cy="1524001"/>
          </a:xfrm>
          <a:prstGeom prst="rect">
            <a:avLst/>
          </a:prstGeom>
        </p:spPr>
        <p:txBody>
          <a:bodyPr lIns="91425" tIns="91425" rIns="91425" bIns="91425" anchor="b" anchorCtr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ts val="0"/>
              </a:spcBef>
              <a:buNone/>
            </a:pPr>
            <a:r>
              <a:rPr lang="en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Getting Situational Awareness in </a:t>
            </a:r>
            <a:r>
              <a:rPr lang="en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ICS / SCADA</a:t>
            </a:r>
            <a:endParaRPr lang="en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2" name="Shape 182"/>
          <p:cNvSpPr txBox="1">
            <a:spLocks noGrp="1"/>
          </p:cNvSpPr>
          <p:nvPr>
            <p:ph type="subTitle" idx="1"/>
          </p:nvPr>
        </p:nvSpPr>
        <p:spPr>
          <a:xfrm>
            <a:off x="685800" y="3786738"/>
            <a:ext cx="7772400" cy="1046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 </a:t>
            </a:r>
          </a:p>
        </p:txBody>
      </p:sp>
      <p:pic>
        <p:nvPicPr>
          <p:cNvPr id="183" name="Shape 1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1401" y="3352800"/>
            <a:ext cx="3759399" cy="259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Shape 18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62399" y="2286000"/>
            <a:ext cx="2781601" cy="4358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Shape 18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4" y="2209800"/>
            <a:ext cx="2658924" cy="457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361925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Shape 1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02280" y="640080"/>
            <a:ext cx="6217920" cy="621792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Shape 19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CPS Honeypots</a:t>
            </a:r>
          </a:p>
        </p:txBody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533400" y="1611002"/>
            <a:ext cx="2594399" cy="4967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 dirty="0">
                <a:latin typeface="Times New Roman" pitchFamily="18" charset="0"/>
                <a:cs typeface="Times New Roman" pitchFamily="18" charset="0"/>
              </a:rPr>
              <a:t>CISCO CIAG’s SCADA HONEYPOT (2004)</a:t>
            </a:r>
          </a:p>
          <a:p>
            <a:pPr lvl="0" rtl="0">
              <a:spcBef>
                <a:spcPts val="0"/>
              </a:spcBef>
              <a:buNone/>
            </a:pPr>
            <a:endParaRPr sz="1400" dirty="0">
              <a:latin typeface="Times New Roman" pitchFamily="18" charset="0"/>
              <a:cs typeface="Times New Roman" pitchFamily="18" charset="0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1400" dirty="0">
                <a:latin typeface="Times New Roman" pitchFamily="18" charset="0"/>
                <a:cs typeface="Times New Roman" pitchFamily="18" charset="0"/>
              </a:rPr>
              <a:t>DIGITAL BOND’s SCADA Honeynet Project (2010)</a:t>
            </a:r>
          </a:p>
          <a:p>
            <a:pPr lvl="0" rtl="0">
              <a:spcBef>
                <a:spcPts val="0"/>
              </a:spcBef>
              <a:buNone/>
            </a:pPr>
            <a:endParaRPr sz="1400" dirty="0">
              <a:latin typeface="Times New Roman" pitchFamily="18" charset="0"/>
              <a:cs typeface="Times New Roman" pitchFamily="18" charset="0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1400" dirty="0">
                <a:latin typeface="Times New Roman" pitchFamily="18" charset="0"/>
                <a:cs typeface="Times New Roman" pitchFamily="18" charset="0"/>
              </a:rPr>
              <a:t>CONPOT - The Honeynet Project’s ICS Honeypot</a:t>
            </a:r>
            <a:br>
              <a:rPr lang="en" sz="1400" dirty="0">
                <a:latin typeface="Times New Roman" pitchFamily="18" charset="0"/>
                <a:cs typeface="Times New Roman" pitchFamily="18" charset="0"/>
              </a:rPr>
            </a:br>
            <a:endParaRPr lang="en" sz="1400" dirty="0">
              <a:latin typeface="Times New Roman" pitchFamily="18" charset="0"/>
              <a:cs typeface="Times New Roman" pitchFamily="18" charset="0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1400" dirty="0">
                <a:latin typeface="Times New Roman" pitchFamily="18" charset="0"/>
                <a:cs typeface="Times New Roman" pitchFamily="18" charset="0"/>
              </a:rPr>
              <a:t>TREND MICRO’s closed-source honeypot project</a:t>
            </a:r>
          </a:p>
          <a:p>
            <a:pPr lvl="0" rtl="0">
              <a:spcBef>
                <a:spcPts val="0"/>
              </a:spcBef>
              <a:buNone/>
            </a:pPr>
            <a:endParaRPr sz="1400" b="1" u="sng" dirty="0">
              <a:latin typeface="Times New Roman" pitchFamily="18" charset="0"/>
              <a:cs typeface="Times New Roman" pitchFamily="18" charset="0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1400" b="1" u="sng" dirty="0">
                <a:latin typeface="Times New Roman" pitchFamily="18" charset="0"/>
                <a:cs typeface="Times New Roman" pitchFamily="18" charset="0"/>
              </a:rPr>
              <a:t>ROS Honeypot</a:t>
            </a:r>
          </a:p>
          <a:p>
            <a:pPr lvl="0" rtl="0">
              <a:spcBef>
                <a:spcPts val="0"/>
              </a:spcBef>
              <a:buNone/>
            </a:pPr>
            <a:endParaRPr sz="1400" dirty="0"/>
          </a:p>
        </p:txBody>
      </p:sp>
    </p:spTree>
    <p:extLst>
      <p:ext uri="{BB962C8B-B14F-4D97-AF65-F5344CB8AC3E}">
        <p14:creationId xmlns:p14="http://schemas.microsoft.com/office/powerpoint/2010/main" val="278575148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RobotOS (ROS) Honeypot</a:t>
            </a:r>
          </a:p>
        </p:txBody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967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800" dirty="0">
                <a:latin typeface="Times New Roman" pitchFamily="18" charset="0"/>
                <a:cs typeface="Times New Roman" pitchFamily="18" charset="0"/>
              </a:rPr>
              <a:t>The ROS honeypot is the 1st true cyber-physical honeypot </a:t>
            </a:r>
          </a:p>
          <a:p>
            <a:pPr marL="731520" lvl="0" indent="-419100" rtl="0">
              <a:spcBef>
                <a:spcPts val="600"/>
              </a:spcBef>
              <a:buClr>
                <a:schemeClr val="dk1"/>
              </a:buClr>
              <a:buSzPct val="80000"/>
              <a:buFont typeface="Arial" pitchFamily="34" charset="0"/>
              <a:buChar char="•"/>
            </a:pPr>
            <a:r>
              <a:rPr lang="en" sz="2400" dirty="0">
                <a:latin typeface="Times New Roman" pitchFamily="18" charset="0"/>
                <a:cs typeface="Times New Roman" pitchFamily="18" charset="0"/>
              </a:rPr>
              <a:t>DEFCON 20 experiment</a:t>
            </a:r>
          </a:p>
          <a:p>
            <a:pPr marL="731520" lvl="0" indent="-419100" rtl="0">
              <a:spcBef>
                <a:spcPts val="0"/>
              </a:spcBef>
              <a:buClr>
                <a:schemeClr val="dk1"/>
              </a:buClr>
              <a:buSzPct val="80000"/>
              <a:buFont typeface="Arial" pitchFamily="34" charset="0"/>
              <a:buChar char="•"/>
            </a:pPr>
            <a:r>
              <a:rPr lang="en" sz="2400" dirty="0">
                <a:latin typeface="Times New Roman" pitchFamily="18" charset="0"/>
                <a:cs typeface="Times New Roman" pitchFamily="18" charset="0"/>
              </a:rPr>
              <a:t>providing a high-interaction vulnerable HMI that interfaces</a:t>
            </a:r>
          </a:p>
          <a:p>
            <a:pPr marL="731520" lvl="0" indent="-419100" rtl="0">
              <a:spcBef>
                <a:spcPts val="0"/>
              </a:spcBef>
              <a:buClr>
                <a:schemeClr val="dk1"/>
              </a:buClr>
              <a:buSzPct val="80000"/>
              <a:buFont typeface="Arial" pitchFamily="34" charset="0"/>
              <a:buChar char="•"/>
            </a:pPr>
            <a:r>
              <a:rPr lang="en" sz="2400" dirty="0">
                <a:latin typeface="Times New Roman" pitchFamily="18" charset="0"/>
                <a:cs typeface="Times New Roman" pitchFamily="18" charset="0"/>
              </a:rPr>
              <a:t>with actual robotic hardware running ROS.</a:t>
            </a:r>
          </a:p>
          <a:p>
            <a:pPr marL="914400" lvl="1" indent="-381000" rtl="0">
              <a:spcBef>
                <a:spcPts val="600"/>
              </a:spcBef>
              <a:buClr>
                <a:schemeClr val="dk1"/>
              </a:buClr>
              <a:buSzPct val="80000"/>
              <a:buFont typeface="Symbol" pitchFamily="18" charset="2"/>
              <a:buChar char="-"/>
            </a:pPr>
            <a:r>
              <a:rPr lang="en" sz="2200" i="1" u="sng" dirty="0">
                <a:latin typeface="Times New Roman" pitchFamily="18" charset="0"/>
                <a:cs typeface="Times New Roman" pitchFamily="18" charset="0"/>
              </a:rPr>
              <a:t>Thus, is able to capture cyber attacks against the underlying physical system</a:t>
            </a:r>
          </a:p>
          <a:p>
            <a:pPr marL="342900" lvl="0" indent="-342900" rtl="0">
              <a:spcBef>
                <a:spcPts val="0"/>
              </a:spcBef>
              <a:buFont typeface="Symbol" pitchFamily="18" charset="2"/>
              <a:buChar char="-"/>
            </a:pPr>
            <a:endParaRPr sz="2200" dirty="0"/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5288414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title"/>
          </p:nvPr>
        </p:nvSpPr>
        <p:spPr>
          <a:xfrm>
            <a:off x="457200" y="685600"/>
            <a:ext cx="8229600" cy="1143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RobotOS (ROS) Honeypot</a:t>
            </a:r>
          </a:p>
        </p:txBody>
      </p:sp>
      <p:pic>
        <p:nvPicPr>
          <p:cNvPr id="211" name="Shape 2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2362201"/>
            <a:ext cx="8229600" cy="3276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383251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143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RobotOS (ROS) Honeypot</a:t>
            </a:r>
          </a:p>
        </p:txBody>
      </p:sp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381000" y="1803401"/>
            <a:ext cx="8229600" cy="4967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800" dirty="0">
                <a:latin typeface="Times New Roman" pitchFamily="18" charset="0"/>
                <a:cs typeface="Times New Roman" pitchFamily="18" charset="0"/>
              </a:rPr>
              <a:t>But this solution would not scale for large CPS…</a:t>
            </a:r>
          </a:p>
          <a:p>
            <a:pPr marL="914400" lvl="0" indent="-419100" rtl="0">
              <a:spcBef>
                <a:spcPts val="1200"/>
              </a:spcBef>
              <a:buClr>
                <a:schemeClr val="dk1"/>
              </a:buClr>
              <a:buSzPct val="100000"/>
              <a:buFont typeface="Arial" pitchFamily="34" charset="0"/>
              <a:buChar char="•"/>
            </a:pPr>
            <a:r>
              <a:rPr lang="en" sz="2400" dirty="0">
                <a:latin typeface="Times New Roman" pitchFamily="18" charset="0"/>
                <a:cs typeface="Times New Roman" pitchFamily="18" charset="0"/>
              </a:rPr>
              <a:t>Too expensive</a:t>
            </a:r>
          </a:p>
          <a:p>
            <a:pPr marL="914400" lvl="0" indent="-419100" rtl="0">
              <a:buClr>
                <a:schemeClr val="dk1"/>
              </a:buClr>
              <a:buSzPct val="100000"/>
              <a:buFont typeface="Arial" pitchFamily="34" charset="0"/>
              <a:buChar char="•"/>
            </a:pPr>
            <a:r>
              <a:rPr lang="en" sz="2400" dirty="0">
                <a:latin typeface="Times New Roman" pitchFamily="18" charset="0"/>
                <a:cs typeface="Times New Roman" pitchFamily="18" charset="0"/>
              </a:rPr>
              <a:t>Too complicated</a:t>
            </a:r>
          </a:p>
          <a:p>
            <a:pPr marL="914400" lvl="0" indent="-419100">
              <a:buClr>
                <a:schemeClr val="dk1"/>
              </a:buClr>
              <a:buSzPct val="100000"/>
              <a:buFont typeface="Arial" pitchFamily="34" charset="0"/>
              <a:buChar char="•"/>
            </a:pPr>
            <a:r>
              <a:rPr lang="en" sz="2400" dirty="0">
                <a:latin typeface="Times New Roman" pitchFamily="18" charset="0"/>
                <a:cs typeface="Times New Roman" pitchFamily="18" charset="0"/>
              </a:rPr>
              <a:t>High maintenance</a:t>
            </a:r>
          </a:p>
        </p:txBody>
      </p:sp>
    </p:spTree>
    <p:extLst>
      <p:ext uri="{BB962C8B-B14F-4D97-AF65-F5344CB8AC3E}">
        <p14:creationId xmlns:p14="http://schemas.microsoft.com/office/powerpoint/2010/main" val="413211768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>
            <a:spLocks noGrp="1"/>
          </p:cNvSpPr>
          <p:nvPr>
            <p:ph type="title"/>
          </p:nvPr>
        </p:nvSpPr>
        <p:spPr>
          <a:xfrm>
            <a:off x="457200" y="681037"/>
            <a:ext cx="8229600" cy="1143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Symbolic Cyber-Physical Honeynet (SCyPH) Framework</a:t>
            </a:r>
          </a:p>
        </p:txBody>
      </p:sp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457200" y="2006601"/>
            <a:ext cx="8229600" cy="496759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1425" tIns="91425" rIns="91425" bIns="91425" anchor="t" anchorCtr="0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rtl="0">
              <a:spcAft>
                <a:spcPts val="1200"/>
              </a:spcAft>
              <a:buClr>
                <a:schemeClr val="dk1"/>
              </a:buClr>
              <a:buSzPct val="36666"/>
              <a:buFont typeface="Arial"/>
              <a:buNone/>
            </a:pPr>
            <a:r>
              <a:rPr lang="e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ovel </a:t>
            </a:r>
            <a:r>
              <a:rPr lang="e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features:</a:t>
            </a:r>
          </a:p>
          <a:p>
            <a:pPr marL="64008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 pitchFamily="34" charset="0"/>
              <a:buChar char="•"/>
            </a:pPr>
            <a:r>
              <a:rPr lang="en" sz="2400" dirty="0">
                <a:latin typeface="Times New Roman" pitchFamily="18" charset="0"/>
                <a:cs typeface="Times New Roman" pitchFamily="18" charset="0"/>
              </a:rPr>
              <a:t>symbolic simulation/analysis of physical part</a:t>
            </a:r>
          </a:p>
          <a:p>
            <a:pPr marL="640080" lvl="0" indent="-419100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 pitchFamily="34" charset="0"/>
              <a:buChar char="•"/>
            </a:pPr>
            <a:r>
              <a:rPr lang="en" sz="2400" dirty="0">
                <a:latin typeface="Times New Roman" pitchFamily="18" charset="0"/>
                <a:cs typeface="Times New Roman" pitchFamily="18" charset="0"/>
              </a:rPr>
              <a:t>emulation of everything else (SCADA / ICS protocols)</a:t>
            </a:r>
          </a:p>
          <a:p>
            <a:pPr marL="914400" lvl="1" indent="-381000" rtl="0">
              <a:spcBef>
                <a:spcPts val="0"/>
              </a:spcBef>
              <a:buClr>
                <a:schemeClr val="dk1"/>
              </a:buClr>
              <a:buSzPct val="80000"/>
              <a:buFont typeface="Symbol" pitchFamily="18" charset="2"/>
              <a:buChar char="-"/>
            </a:pPr>
            <a:r>
              <a:rPr lang="en" sz="2000" dirty="0">
                <a:latin typeface="Times New Roman" pitchFamily="18" charset="0"/>
                <a:cs typeface="Times New Roman" pitchFamily="18" charset="0"/>
              </a:rPr>
              <a:t>Provides realistic stimuli to HMI = believable target</a:t>
            </a:r>
          </a:p>
          <a:p>
            <a:pPr marL="914400" lvl="1" indent="-381000" rtl="0">
              <a:spcBef>
                <a:spcPts val="0"/>
              </a:spcBef>
              <a:buClr>
                <a:schemeClr val="dk1"/>
              </a:buClr>
              <a:buSzPct val="80000"/>
              <a:buFont typeface="Symbol" pitchFamily="18" charset="2"/>
              <a:buChar char="-"/>
            </a:pPr>
            <a:r>
              <a:rPr lang="en" sz="2000" dirty="0">
                <a:latin typeface="Times New Roman" pitchFamily="18" charset="0"/>
                <a:cs typeface="Times New Roman" pitchFamily="18" charset="0"/>
              </a:rPr>
              <a:t>Allows capture of post-exploitation behavior</a:t>
            </a:r>
          </a:p>
          <a:p>
            <a:pPr marL="914400" lvl="1" indent="-381000" rtl="0">
              <a:spcBef>
                <a:spcPts val="0"/>
              </a:spcBef>
              <a:buClr>
                <a:schemeClr val="dk1"/>
              </a:buClr>
              <a:buSzPct val="80000"/>
              <a:buFont typeface="Symbol" pitchFamily="18" charset="2"/>
              <a:buChar char="-"/>
            </a:pPr>
            <a:r>
              <a:rPr lang="en" sz="2000" dirty="0">
                <a:latin typeface="Times New Roman" pitchFamily="18" charset="0"/>
                <a:cs typeface="Times New Roman" pitchFamily="18" charset="0"/>
              </a:rPr>
              <a:t>Organize and highlight attack data in a “cyber-physical-anomaly-centric manner”</a:t>
            </a:r>
          </a:p>
          <a:p>
            <a:pPr lvl="0" rtl="0">
              <a:spcBef>
                <a:spcPts val="0"/>
              </a:spcBef>
              <a:buNone/>
            </a:pPr>
            <a:endParaRPr sz="2000" dirty="0"/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6262455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800" dirty="0" smtClean="0">
                <a:ln w="11430"/>
                <a:solidFill>
                  <a:srgbClr val="002E8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Any questions?</a:t>
            </a:r>
            <a:endParaRPr lang="el-GR" sz="4800" dirty="0" smtClean="0">
              <a:ln w="11430"/>
              <a:solidFill>
                <a:srgbClr val="002E8A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8678" name="TextBox 5"/>
          <p:cNvSpPr txBox="1">
            <a:spLocks noChangeArrowheads="1"/>
          </p:cNvSpPr>
          <p:nvPr/>
        </p:nvSpPr>
        <p:spPr bwMode="auto">
          <a:xfrm>
            <a:off x="762000" y="2608183"/>
            <a:ext cx="8202488" cy="1431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rgbClr val="002060"/>
                </a:solidFill>
                <a:latin typeface="Calibri" pitchFamily="34" charset="0"/>
              </a:rPr>
              <a:t>References</a:t>
            </a:r>
            <a:endParaRPr lang="en-US" sz="2400" dirty="0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en-US" sz="2000" dirty="0">
                <a:solidFill>
                  <a:srgbClr val="002060"/>
                </a:solidFill>
                <a:hlinkClick r:id="rId3"/>
              </a:rPr>
              <a:t>http://www.cs.fsu.edu/~</a:t>
            </a:r>
            <a:r>
              <a:rPr lang="en-US" sz="2000" dirty="0" smtClean="0">
                <a:solidFill>
                  <a:srgbClr val="002060"/>
                </a:solidFill>
                <a:hlinkClick r:id="rId3"/>
              </a:rPr>
              <a:t>burmeste/pubs.html</a:t>
            </a:r>
            <a:endParaRPr lang="en-US" sz="2000" dirty="0" smtClean="0">
              <a:solidFill>
                <a:srgbClr val="002060"/>
              </a:solidFill>
            </a:endParaRPr>
          </a:p>
          <a:p>
            <a:endParaRPr lang="en-US" dirty="0" smtClean="0">
              <a:solidFill>
                <a:srgbClr val="002060"/>
              </a:solidFill>
            </a:endParaRPr>
          </a:p>
          <a:p>
            <a:r>
              <a:rPr lang="en-US" sz="2000" dirty="0" smtClean="0">
                <a:solidFill>
                  <a:srgbClr val="002060"/>
                </a:solidFill>
                <a:latin typeface="Calibri" pitchFamily="34" charset="0"/>
              </a:rPr>
              <a:t>            </a:t>
            </a:r>
            <a:endParaRPr lang="el-GR" sz="2000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89DAB1-39D1-420C-A8AF-FE7CCAE59237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Florida State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40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262" y="228600"/>
            <a:ext cx="7928338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>
              <a:lnSpc>
                <a:spcPct val="120000"/>
              </a:lnSpc>
            </a:pPr>
            <a:r>
              <a:rPr lang="en-US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Critical infrastructure ecology</a:t>
            </a:r>
            <a:endParaRPr lang="en-US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Florida State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87445-D6CF-4B71-B1FF-9FF21031807E}" type="slidenum">
              <a:rPr lang="en-US" smtClean="0"/>
              <a:t>4</a:t>
            </a:fld>
            <a:endParaRPr lang="en-US"/>
          </a:p>
        </p:txBody>
      </p:sp>
      <p:sp>
        <p:nvSpPr>
          <p:cNvPr id="22" name="TextBox 21"/>
          <p:cNvSpPr txBox="1">
            <a:spLocks noChangeAspect="1"/>
          </p:cNvSpPr>
          <p:nvPr/>
        </p:nvSpPr>
        <p:spPr>
          <a:xfrm>
            <a:off x="4529068" y="1803803"/>
            <a:ext cx="4005332" cy="353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  <a:spcAft>
                <a:spcPts val="600"/>
              </a:spcAft>
            </a:pPr>
            <a:r>
              <a:rPr lang="en-US" sz="2200" dirty="0" smtClean="0">
                <a:solidFill>
                  <a:srgbClr val="002060"/>
                </a:solidFill>
              </a:rPr>
              <a:t>This </a:t>
            </a:r>
            <a:r>
              <a:rPr lang="en-US" sz="2200" dirty="0">
                <a:solidFill>
                  <a:srgbClr val="002060"/>
                </a:solidFill>
              </a:rPr>
              <a:t>ecology is critically impacted </a:t>
            </a:r>
            <a:r>
              <a:rPr lang="en-US" sz="2200" dirty="0" smtClean="0">
                <a:solidFill>
                  <a:srgbClr val="002060"/>
                </a:solidFill>
              </a:rPr>
              <a:t>by </a:t>
            </a:r>
            <a:r>
              <a:rPr lang="en-US" sz="2200" dirty="0">
                <a:solidFill>
                  <a:srgbClr val="002060"/>
                </a:solidFill>
              </a:rPr>
              <a:t>the people that control it and access its </a:t>
            </a:r>
            <a:r>
              <a:rPr lang="en-US" sz="2200" dirty="0" smtClean="0">
                <a:solidFill>
                  <a:srgbClr val="002060"/>
                </a:solidFill>
              </a:rPr>
              <a:t>services.</a:t>
            </a:r>
          </a:p>
          <a:p>
            <a:pPr algn="ctr">
              <a:lnSpc>
                <a:spcPct val="110000"/>
              </a:lnSpc>
              <a:spcAft>
                <a:spcPts val="600"/>
              </a:spcAft>
            </a:pPr>
            <a:r>
              <a:rPr lang="en-US" sz="2200" dirty="0" smtClean="0">
                <a:solidFill>
                  <a:srgbClr val="002060"/>
                </a:solidFill>
              </a:rPr>
              <a:t>It </a:t>
            </a:r>
            <a:r>
              <a:rPr lang="en-US" sz="2200" dirty="0">
                <a:solidFill>
                  <a:srgbClr val="002060"/>
                </a:solidFill>
              </a:rPr>
              <a:t>is particularly vulnerable to technological failure, social and organizational breakdown and bad actor/malware threats. </a:t>
            </a:r>
            <a:endParaRPr lang="en-US" sz="2200" dirty="0" smtClean="0">
              <a:solidFill>
                <a:srgbClr val="002060"/>
              </a:solidFill>
            </a:endParaRPr>
          </a:p>
          <a:p>
            <a:pPr algn="ctr"/>
            <a:endParaRPr lang="en-US" sz="2200" dirty="0">
              <a:solidFill>
                <a:srgbClr val="00206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  <a:p>
            <a:endParaRPr lang="en-US" sz="2200" dirty="0">
              <a:solidFill>
                <a:schemeClr val="accent1">
                  <a:lumMod val="75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grpSp>
        <p:nvGrpSpPr>
          <p:cNvPr id="63" name="Group 62"/>
          <p:cNvGrpSpPr>
            <a:grpSpLocks/>
          </p:cNvGrpSpPr>
          <p:nvPr/>
        </p:nvGrpSpPr>
        <p:grpSpPr>
          <a:xfrm>
            <a:off x="457202" y="1737360"/>
            <a:ext cx="3505198" cy="2834640"/>
            <a:chOff x="43230" y="1524000"/>
            <a:chExt cx="5102891" cy="4572000"/>
          </a:xfrm>
        </p:grpSpPr>
        <p:grpSp>
          <p:nvGrpSpPr>
            <p:cNvPr id="24" name="Group 23"/>
            <p:cNvGrpSpPr/>
            <p:nvPr/>
          </p:nvGrpSpPr>
          <p:grpSpPr>
            <a:xfrm>
              <a:off x="259942" y="1524000"/>
              <a:ext cx="2112868" cy="1645920"/>
              <a:chOff x="259942" y="2775083"/>
              <a:chExt cx="2112868" cy="1645920"/>
            </a:xfrm>
          </p:grpSpPr>
          <p:sp>
            <p:nvSpPr>
              <p:cNvPr id="12" name="Oval 11"/>
              <p:cNvSpPr>
                <a:spLocks noChangeAspect="1"/>
              </p:cNvSpPr>
              <p:nvPr/>
            </p:nvSpPr>
            <p:spPr>
              <a:xfrm>
                <a:off x="401246" y="2775083"/>
                <a:ext cx="1645920" cy="1645920"/>
              </a:xfrm>
              <a:prstGeom prst="ellipse">
                <a:avLst/>
              </a:prstGeom>
              <a:solidFill>
                <a:schemeClr val="accent2">
                  <a:lumMod val="50000"/>
                  <a:alpha val="49000"/>
                </a:schemeClr>
              </a:soli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259942" y="3188301"/>
                <a:ext cx="2112868" cy="6453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 </a:t>
                </a:r>
                <a:r>
                  <a:rPr lang="en-US" sz="1200" dirty="0" smtClean="0">
                    <a:solidFill>
                      <a:schemeClr val="bg1"/>
                    </a:solidFill>
                  </a:rPr>
                  <a:t>Physical system</a:t>
                </a:r>
                <a:endParaRPr lang="en-US" sz="12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1932624" y="3337559"/>
              <a:ext cx="1771374" cy="1005841"/>
              <a:chOff x="1932624" y="3261360"/>
              <a:chExt cx="1771374" cy="1005841"/>
            </a:xfrm>
          </p:grpSpPr>
          <p:sp>
            <p:nvSpPr>
              <p:cNvPr id="11" name="Oval 10"/>
              <p:cNvSpPr>
                <a:spLocks noChangeAspect="1"/>
              </p:cNvSpPr>
              <p:nvPr/>
            </p:nvSpPr>
            <p:spPr>
              <a:xfrm>
                <a:off x="1983814" y="3261360"/>
                <a:ext cx="1445187" cy="1005841"/>
              </a:xfrm>
              <a:prstGeom prst="ellipse">
                <a:avLst/>
              </a:prstGeom>
              <a:solidFill>
                <a:schemeClr val="accent1">
                  <a:alpha val="62000"/>
                </a:schemeClr>
              </a:soli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932624" y="3557083"/>
                <a:ext cx="1771374" cy="4467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solidFill>
                      <a:schemeClr val="bg1"/>
                    </a:solidFill>
                  </a:rPr>
                  <a:t>Cyber system </a:t>
                </a: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3295209" y="1554480"/>
              <a:ext cx="1850912" cy="1645920"/>
              <a:chOff x="1597709" y="4069080"/>
              <a:chExt cx="1850912" cy="1645920"/>
            </a:xfrm>
          </p:grpSpPr>
          <p:sp>
            <p:nvSpPr>
              <p:cNvPr id="8" name="Oval 7"/>
              <p:cNvSpPr>
                <a:spLocks noChangeAspect="1"/>
              </p:cNvSpPr>
              <p:nvPr/>
            </p:nvSpPr>
            <p:spPr>
              <a:xfrm>
                <a:off x="1597709" y="4069080"/>
                <a:ext cx="1645920" cy="1645920"/>
              </a:xfrm>
              <a:prstGeom prst="ellipse">
                <a:avLst/>
              </a:prstGeom>
              <a:solidFill>
                <a:srgbClr val="FF0000">
                  <a:alpha val="49000"/>
                </a:srgbClr>
              </a:soli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717122" y="4681612"/>
                <a:ext cx="1731499" cy="4467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solidFill>
                      <a:schemeClr val="bg1"/>
                    </a:solidFill>
                  </a:rPr>
                  <a:t>Social </a:t>
                </a:r>
                <a:r>
                  <a:rPr lang="en-US" sz="1200" dirty="0" smtClean="0">
                    <a:solidFill>
                      <a:schemeClr val="bg1"/>
                    </a:solidFill>
                  </a:rPr>
                  <a:t>system</a:t>
                </a:r>
                <a:endParaRPr lang="en-US" sz="12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43230" y="4450080"/>
              <a:ext cx="2318970" cy="1645920"/>
              <a:chOff x="152400" y="4114800"/>
              <a:chExt cx="2318970" cy="1645920"/>
            </a:xfrm>
          </p:grpSpPr>
          <p:sp>
            <p:nvSpPr>
              <p:cNvPr id="20" name="Oval 19"/>
              <p:cNvSpPr>
                <a:spLocks noChangeAspect="1"/>
              </p:cNvSpPr>
              <p:nvPr/>
            </p:nvSpPr>
            <p:spPr>
              <a:xfrm>
                <a:off x="457200" y="4114800"/>
                <a:ext cx="1645920" cy="1645920"/>
              </a:xfrm>
              <a:prstGeom prst="ellipse">
                <a:avLst/>
              </a:prstGeom>
              <a:solidFill>
                <a:schemeClr val="bg2">
                  <a:lumMod val="25000"/>
                  <a:alpha val="51000"/>
                </a:schemeClr>
              </a:soli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152400" y="4724400"/>
                <a:ext cx="2318970" cy="4467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chemeClr val="bg1"/>
                    </a:solidFill>
                  </a:rPr>
                  <a:t>Financial system</a:t>
                </a:r>
                <a:endParaRPr lang="en-US" sz="12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3260270" y="4450080"/>
              <a:ext cx="1774593" cy="1645920"/>
              <a:chOff x="3107870" y="4069080"/>
              <a:chExt cx="1774593" cy="1645920"/>
            </a:xfrm>
          </p:grpSpPr>
          <p:sp>
            <p:nvSpPr>
              <p:cNvPr id="13" name="Oval 12"/>
              <p:cNvSpPr>
                <a:spLocks noChangeAspect="1"/>
              </p:cNvSpPr>
              <p:nvPr/>
            </p:nvSpPr>
            <p:spPr>
              <a:xfrm>
                <a:off x="3227638" y="4069080"/>
                <a:ext cx="1645920" cy="1645920"/>
              </a:xfrm>
              <a:prstGeom prst="ellipse">
                <a:avLst/>
              </a:prstGeom>
              <a:solidFill>
                <a:srgbClr val="00B050">
                  <a:alpha val="73000"/>
                </a:srgbClr>
              </a:soli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3107870" y="4446651"/>
                <a:ext cx="1774593" cy="10424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bg1"/>
                    </a:solidFill>
                  </a:rPr>
                  <a:t>Environment/ </a:t>
                </a:r>
                <a:endParaRPr lang="en-US" sz="1200" dirty="0" smtClean="0">
                  <a:solidFill>
                    <a:schemeClr val="bg1"/>
                  </a:solidFill>
                </a:endParaRPr>
              </a:p>
              <a:p>
                <a:pPr algn="ctr"/>
                <a:r>
                  <a:rPr lang="en-US" sz="1200" dirty="0" smtClean="0">
                    <a:solidFill>
                      <a:schemeClr val="bg1"/>
                    </a:solidFill>
                  </a:rPr>
                  <a:t>ecological </a:t>
                </a:r>
              </a:p>
              <a:p>
                <a:pPr algn="ctr"/>
                <a:r>
                  <a:rPr lang="en-US" sz="1200" dirty="0" smtClean="0">
                    <a:solidFill>
                      <a:schemeClr val="bg1"/>
                    </a:solidFill>
                  </a:rPr>
                  <a:t>system</a:t>
                </a:r>
                <a:endParaRPr lang="en-US" sz="1200" dirty="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34" name="Straight Arrow Connector 33"/>
            <p:cNvCxnSpPr>
              <a:stCxn id="11" idx="3"/>
              <a:endCxn id="20" idx="7"/>
            </p:cNvCxnSpPr>
            <p:nvPr/>
          </p:nvCxnSpPr>
          <p:spPr>
            <a:xfrm flipH="1">
              <a:off x="1752911" y="4196098"/>
              <a:ext cx="442546" cy="495021"/>
            </a:xfrm>
            <a:prstGeom prst="straightConnector1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8" idx="4"/>
              <a:endCxn id="13" idx="0"/>
            </p:cNvCxnSpPr>
            <p:nvPr/>
          </p:nvCxnSpPr>
          <p:spPr>
            <a:xfrm>
              <a:off x="4118169" y="3200400"/>
              <a:ext cx="84829" cy="1249680"/>
            </a:xfrm>
            <a:prstGeom prst="straightConnector1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12" idx="5"/>
              <a:endCxn id="11" idx="1"/>
            </p:cNvCxnSpPr>
            <p:nvPr/>
          </p:nvCxnSpPr>
          <p:spPr>
            <a:xfrm>
              <a:off x="1806127" y="2928881"/>
              <a:ext cx="389330" cy="555980"/>
            </a:xfrm>
            <a:prstGeom prst="straightConnector1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12" idx="4"/>
            </p:cNvCxnSpPr>
            <p:nvPr/>
          </p:nvCxnSpPr>
          <p:spPr>
            <a:xfrm>
              <a:off x="1224206" y="3169920"/>
              <a:ext cx="0" cy="1280160"/>
            </a:xfrm>
            <a:prstGeom prst="straightConnector1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endCxn id="8" idx="2"/>
            </p:cNvCxnSpPr>
            <p:nvPr/>
          </p:nvCxnSpPr>
          <p:spPr>
            <a:xfrm>
              <a:off x="2047166" y="2368151"/>
              <a:ext cx="1248043" cy="9289"/>
            </a:xfrm>
            <a:prstGeom prst="straightConnector1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>
              <a:stCxn id="11" idx="7"/>
              <a:endCxn id="8" idx="3"/>
            </p:cNvCxnSpPr>
            <p:nvPr/>
          </p:nvCxnSpPr>
          <p:spPr>
            <a:xfrm flipV="1">
              <a:off x="3217358" y="2959361"/>
              <a:ext cx="318890" cy="525500"/>
            </a:xfrm>
            <a:prstGeom prst="straightConnector1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>
              <a:stCxn id="11" idx="5"/>
              <a:endCxn id="13" idx="1"/>
            </p:cNvCxnSpPr>
            <p:nvPr/>
          </p:nvCxnSpPr>
          <p:spPr>
            <a:xfrm>
              <a:off x="3217358" y="4196098"/>
              <a:ext cx="403719" cy="495021"/>
            </a:xfrm>
            <a:prstGeom prst="straightConnector1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>
              <a:off x="2046839" y="5336700"/>
              <a:ext cx="1324362" cy="12187"/>
            </a:xfrm>
            <a:prstGeom prst="straightConnector1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152400" y="5021759"/>
            <a:ext cx="899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200" dirty="0">
                <a:solidFill>
                  <a:srgbClr val="002060"/>
                </a:solidFill>
              </a:rPr>
              <a:t>The nature of the services and  the potentially </a:t>
            </a:r>
            <a:r>
              <a:rPr lang="en-US" sz="2200" dirty="0" smtClean="0">
                <a:solidFill>
                  <a:srgbClr val="002060"/>
                </a:solidFill>
              </a:rPr>
              <a:t>devastating effects </a:t>
            </a:r>
            <a:r>
              <a:rPr lang="en-US" sz="2200" dirty="0">
                <a:solidFill>
                  <a:srgbClr val="002060"/>
                </a:solidFill>
              </a:rPr>
              <a:t>of </a:t>
            </a:r>
            <a:r>
              <a:rPr lang="en-US" sz="2200" dirty="0" smtClean="0">
                <a:solidFill>
                  <a:srgbClr val="002060"/>
                </a:solidFill>
              </a:rPr>
              <a:t>failure highlight </a:t>
            </a:r>
            <a:r>
              <a:rPr lang="en-US" sz="2200" dirty="0">
                <a:solidFill>
                  <a:srgbClr val="002060"/>
                </a:solidFill>
              </a:rPr>
              <a:t>the critical necessity for solutions  </a:t>
            </a:r>
            <a:r>
              <a:rPr lang="en-US" sz="2200" dirty="0" smtClean="0">
                <a:solidFill>
                  <a:srgbClr val="002060"/>
                </a:solidFill>
              </a:rPr>
              <a:t>that provide </a:t>
            </a:r>
            <a:r>
              <a:rPr lang="en-US" sz="2200" dirty="0">
                <a:solidFill>
                  <a:srgbClr val="002060"/>
                </a:solidFill>
              </a:rPr>
              <a:t>effective protection.</a:t>
            </a:r>
          </a:p>
        </p:txBody>
      </p:sp>
    </p:spTree>
    <p:extLst>
      <p:ext uri="{BB962C8B-B14F-4D97-AF65-F5344CB8AC3E}">
        <p14:creationId xmlns:p14="http://schemas.microsoft.com/office/powerpoint/2010/main" val="290353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534400" cy="452596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400" b="1" dirty="0" smtClean="0">
                <a:solidFill>
                  <a:srgbClr val="002060"/>
                </a:solidFill>
              </a:rPr>
              <a:t>Engineering systems</a:t>
            </a:r>
            <a:r>
              <a:rPr lang="en-US" sz="2400" dirty="0" smtClean="0">
                <a:solidFill>
                  <a:srgbClr val="002060"/>
                </a:solidFill>
              </a:rPr>
              <a:t>: </a:t>
            </a:r>
            <a:r>
              <a:rPr lang="en-US" sz="2400" dirty="0" smtClean="0"/>
              <a:t> constancy and predictability, </a:t>
            </a:r>
            <a:r>
              <a:rPr lang="en-US" sz="2400" i="1" dirty="0" smtClean="0"/>
              <a:t>stability near an equilibrium steady state</a:t>
            </a:r>
            <a:r>
              <a:rPr lang="en-US" sz="2400" dirty="0" smtClean="0"/>
              <a:t>  (post disaster, </a:t>
            </a:r>
            <a:r>
              <a:rPr lang="en-US" sz="2400" dirty="0" err="1" smtClean="0"/>
              <a:t>etc</a:t>
            </a:r>
            <a:r>
              <a:rPr lang="en-US" sz="2400" dirty="0" smtClean="0"/>
              <a:t>)</a:t>
            </a:r>
          </a:p>
          <a:p>
            <a:pPr>
              <a:spcAft>
                <a:spcPts val="600"/>
              </a:spcAft>
            </a:pPr>
            <a:r>
              <a:rPr lang="en-US" sz="2400" b="1" dirty="0" smtClean="0">
                <a:solidFill>
                  <a:srgbClr val="002060"/>
                </a:solidFill>
              </a:rPr>
              <a:t>Environment/ecological systems: </a:t>
            </a:r>
            <a:r>
              <a:rPr lang="en-US" sz="2400" dirty="0" smtClean="0"/>
              <a:t>the </a:t>
            </a:r>
            <a:r>
              <a:rPr lang="en-US" sz="2400" dirty="0"/>
              <a:t>capacity </a:t>
            </a:r>
            <a:r>
              <a:rPr lang="en-US" sz="2400" dirty="0" smtClean="0"/>
              <a:t>to </a:t>
            </a:r>
            <a:r>
              <a:rPr lang="en-US" sz="2400" i="1" dirty="0"/>
              <a:t>respond to </a:t>
            </a:r>
            <a:r>
              <a:rPr lang="en-US" sz="2400" i="1" dirty="0" smtClean="0"/>
              <a:t>a natural perturbation or disturbance</a:t>
            </a:r>
            <a:r>
              <a:rPr lang="en-US" sz="2400" dirty="0" smtClean="0"/>
              <a:t> by </a:t>
            </a:r>
            <a:r>
              <a:rPr lang="en-US" sz="2400" dirty="0"/>
              <a:t>resisting damage and </a:t>
            </a:r>
            <a:r>
              <a:rPr lang="en-US" sz="2400" i="1" dirty="0"/>
              <a:t>recovering quickly</a:t>
            </a:r>
            <a:r>
              <a:rPr lang="en-US" sz="2400" dirty="0"/>
              <a:t>. </a:t>
            </a:r>
          </a:p>
          <a:p>
            <a:pPr>
              <a:spcAft>
                <a:spcPts val="600"/>
              </a:spcAft>
            </a:pPr>
            <a:r>
              <a:rPr lang="en-US" sz="2400" b="1" dirty="0" smtClean="0">
                <a:solidFill>
                  <a:srgbClr val="002060"/>
                </a:solidFill>
              </a:rPr>
              <a:t>Socio-ecological systems: </a:t>
            </a:r>
            <a:r>
              <a:rPr lang="en-US" sz="2400" dirty="0"/>
              <a:t>the capacity to </a:t>
            </a:r>
            <a:r>
              <a:rPr lang="en-US" sz="2400" i="1" dirty="0" smtClean="0"/>
              <a:t>maintain a balance of self-organizing systems.</a:t>
            </a:r>
            <a:endParaRPr lang="en-US" sz="2400" i="1" dirty="0"/>
          </a:p>
          <a:p>
            <a:pPr>
              <a:spcAft>
                <a:spcPts val="600"/>
              </a:spcAft>
            </a:pPr>
            <a:r>
              <a:rPr lang="en-US" sz="2400" b="1" i="1" dirty="0" smtClean="0">
                <a:solidFill>
                  <a:srgbClr val="002060"/>
                </a:solidFill>
              </a:rPr>
              <a:t>Financial systems:</a:t>
            </a:r>
            <a:r>
              <a:rPr lang="en-US" sz="2400" b="1" i="1" dirty="0" smtClean="0"/>
              <a:t>  </a:t>
            </a:r>
            <a:r>
              <a:rPr lang="en-US" sz="2400" i="1" dirty="0" smtClean="0"/>
              <a:t>the capability </a:t>
            </a:r>
            <a:r>
              <a:rPr lang="en-US" sz="2400" i="1" dirty="0"/>
              <a:t>to </a:t>
            </a:r>
            <a:r>
              <a:rPr lang="en-US" sz="2400" i="1" dirty="0" smtClean="0"/>
              <a:t>adapt </a:t>
            </a:r>
            <a:r>
              <a:rPr lang="en-US" sz="2400" i="1" dirty="0"/>
              <a:t>to the consequences of </a:t>
            </a:r>
            <a:r>
              <a:rPr lang="en-US" sz="2400" i="1" dirty="0" smtClean="0"/>
              <a:t>failure </a:t>
            </a:r>
            <a:r>
              <a:rPr lang="en-US" sz="2400" dirty="0" smtClean="0"/>
              <a:t>and </a:t>
            </a:r>
            <a:r>
              <a:rPr lang="en-US" sz="2400" dirty="0"/>
              <a:t>to </a:t>
            </a:r>
            <a:r>
              <a:rPr lang="en-US" sz="2400" i="1" dirty="0"/>
              <a:t>cope with </a:t>
            </a:r>
            <a:r>
              <a:rPr lang="en-US" sz="2400" i="1" dirty="0" smtClean="0"/>
              <a:t>change</a:t>
            </a:r>
            <a:r>
              <a:rPr lang="en-US" sz="2500" dirty="0" smtClean="0"/>
              <a:t>.</a:t>
            </a:r>
            <a:endParaRPr lang="en-US" sz="2500" dirty="0"/>
          </a:p>
          <a:p>
            <a:endParaRPr lang="en-US" sz="2500" dirty="0" smtClean="0"/>
          </a:p>
          <a:p>
            <a:endParaRPr lang="en-US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Florida State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87445-D6CF-4B71-B1FF-9FF21031807E}" type="slidenum">
              <a:rPr lang="en-US" smtClean="0"/>
              <a:t>5</a:t>
            </a:fld>
            <a:endParaRPr lang="en-US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2057400" y="1524000"/>
            <a:ext cx="60590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04800" y="381000"/>
            <a:ext cx="8534400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 Resiliency for interdependent systems</a:t>
            </a:r>
            <a:endParaRPr lang="en-US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9674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057400"/>
            <a:ext cx="8077200" cy="4572000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en-US" sz="2500" dirty="0" smtClean="0"/>
              <a:t>Resilience requires system stability near an equilibrium steady state in the presence of perturbations/disturbances caused by</a:t>
            </a:r>
            <a:r>
              <a:rPr lang="en-US" sz="2500" dirty="0"/>
              <a:t>:</a:t>
            </a:r>
            <a:endParaRPr lang="en-US" sz="2500" dirty="0" smtClean="0"/>
          </a:p>
          <a:p>
            <a:pPr lvl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400" dirty="0" smtClean="0"/>
              <a:t>Nature </a:t>
            </a:r>
          </a:p>
          <a:p>
            <a:pPr lvl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400" dirty="0" smtClean="0"/>
              <a:t>Bad/faulty design </a:t>
            </a:r>
          </a:p>
          <a:p>
            <a:pPr lvl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400" dirty="0"/>
              <a:t>B</a:t>
            </a:r>
            <a:r>
              <a:rPr lang="en-US" sz="2400" dirty="0" smtClean="0"/>
              <a:t>ad actor/malware behavior</a:t>
            </a:r>
            <a:endParaRPr lang="en-US" sz="2400" dirty="0"/>
          </a:p>
          <a:p>
            <a:endParaRPr lang="en-US" sz="1600" dirty="0"/>
          </a:p>
          <a:p>
            <a:pPr>
              <a:spcAft>
                <a:spcPts val="600"/>
              </a:spcAft>
            </a:pPr>
            <a:endParaRPr lang="en-US" sz="2500" dirty="0"/>
          </a:p>
          <a:p>
            <a:endParaRPr lang="en-US" sz="2500" dirty="0" smtClean="0"/>
          </a:p>
          <a:p>
            <a:endParaRPr lang="en-US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Florida State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87445-D6CF-4B71-B1FF-9FF21031807E}" type="slidenum">
              <a:rPr lang="en-US" smtClean="0"/>
              <a:t>6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6200" y="609600"/>
            <a:ext cx="8991600" cy="114300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2.1  Threat model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1882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534400" cy="495300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en-US" sz="3000" dirty="0" smtClean="0"/>
              <a:t>What </a:t>
            </a:r>
            <a:r>
              <a:rPr lang="en-US" sz="3000" dirty="0"/>
              <a:t>is needed </a:t>
            </a:r>
            <a:r>
              <a:rPr lang="en-US" sz="3000" dirty="0" smtClean="0"/>
              <a:t>is: </a:t>
            </a:r>
          </a:p>
          <a:p>
            <a:pPr marL="720090" lvl="1" indent="-457200">
              <a:lnSpc>
                <a:spcPct val="120000"/>
              </a:lnSpc>
              <a:spcBef>
                <a:spcPts val="4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en-US" sz="2400" dirty="0"/>
              <a:t>A</a:t>
            </a:r>
            <a:r>
              <a:rPr lang="en-US" sz="2400" i="1" dirty="0" smtClean="0"/>
              <a:t> </a:t>
            </a:r>
            <a:r>
              <a:rPr lang="en-US" sz="2400" i="1" dirty="0"/>
              <a:t>complete understanding </a:t>
            </a:r>
            <a:r>
              <a:rPr lang="en-US" sz="2400" dirty="0"/>
              <a:t>of the vulnerabilities of such </a:t>
            </a:r>
            <a:r>
              <a:rPr lang="en-US" sz="2400" dirty="0" smtClean="0"/>
              <a:t>systems </a:t>
            </a:r>
          </a:p>
          <a:p>
            <a:pPr marL="720090" lvl="1" indent="-457200">
              <a:lnSpc>
                <a:spcPct val="120000"/>
              </a:lnSpc>
              <a:spcBef>
                <a:spcPts val="4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en-US" sz="2400" dirty="0"/>
              <a:t>A</a:t>
            </a:r>
            <a:r>
              <a:rPr lang="en-US" sz="2400" dirty="0" smtClean="0"/>
              <a:t> </a:t>
            </a:r>
            <a:r>
              <a:rPr lang="en-US" sz="2400" i="1" dirty="0"/>
              <a:t>framework </a:t>
            </a:r>
            <a:r>
              <a:rPr lang="en-US" sz="2400" dirty="0"/>
              <a:t>that </a:t>
            </a:r>
            <a:r>
              <a:rPr lang="en-US" sz="2400" dirty="0" smtClean="0"/>
              <a:t>captures and holistically </a:t>
            </a:r>
            <a:r>
              <a:rPr lang="en-US" sz="2400" dirty="0"/>
              <a:t>integrates the technical and social aspects of such systems with the impact of complex </a:t>
            </a:r>
            <a:r>
              <a:rPr lang="en-US" sz="2400" dirty="0" smtClean="0"/>
              <a:t>system </a:t>
            </a:r>
            <a:r>
              <a:rPr lang="en-US" sz="2400" dirty="0"/>
              <a:t>failures </a:t>
            </a:r>
            <a:r>
              <a:rPr lang="en-US" sz="2400" dirty="0" smtClean="0"/>
              <a:t>on </a:t>
            </a:r>
            <a:r>
              <a:rPr lang="en-US" sz="2400" dirty="0"/>
              <a:t>social, economic, and political </a:t>
            </a:r>
            <a:r>
              <a:rPr lang="en-US" sz="2400" dirty="0" smtClean="0"/>
              <a:t>institutions.</a:t>
            </a:r>
          </a:p>
          <a:p>
            <a:pPr marL="720090" lvl="1" indent="-457200">
              <a:lnSpc>
                <a:spcPct val="120000"/>
              </a:lnSpc>
              <a:spcBef>
                <a:spcPts val="4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en-US" sz="2400" dirty="0" smtClean="0"/>
              <a:t>To </a:t>
            </a:r>
            <a:r>
              <a:rPr lang="en-US" sz="2400" i="1" dirty="0" smtClean="0"/>
              <a:t>develop socio-technical methodologies/tools </a:t>
            </a:r>
            <a:r>
              <a:rPr lang="en-US" sz="2400" dirty="0" smtClean="0"/>
              <a:t>that combine </a:t>
            </a:r>
          </a:p>
          <a:p>
            <a:pPr marL="914400" lvl="2" indent="-285750">
              <a:spcBef>
                <a:spcPts val="400"/>
              </a:spcBef>
              <a:spcAft>
                <a:spcPts val="200"/>
              </a:spcAft>
              <a:buFont typeface="Symbol" panose="05050102010706020507" pitchFamily="18" charset="2"/>
              <a:buChar char=""/>
            </a:pPr>
            <a:r>
              <a:rPr lang="en-US" sz="2200" dirty="0" smtClean="0"/>
              <a:t>Risk Analysis/Management</a:t>
            </a:r>
          </a:p>
          <a:p>
            <a:pPr marL="914400" lvl="2" indent="-285750">
              <a:spcBef>
                <a:spcPts val="400"/>
              </a:spcBef>
              <a:spcAft>
                <a:spcPts val="200"/>
              </a:spcAft>
              <a:buFont typeface="Symbol" panose="05050102010706020507" pitchFamily="18" charset="2"/>
              <a:buChar char=""/>
            </a:pPr>
            <a:r>
              <a:rPr lang="en-US" sz="2200" dirty="0" smtClean="0"/>
              <a:t>Economic/Financial and Game Theory models/methods</a:t>
            </a:r>
          </a:p>
          <a:p>
            <a:pPr marL="914400" lvl="2" indent="-285750">
              <a:spcBef>
                <a:spcPts val="400"/>
              </a:spcBef>
              <a:spcAft>
                <a:spcPts val="200"/>
              </a:spcAft>
              <a:buFont typeface="Symbol" panose="05050102010706020507" pitchFamily="18" charset="2"/>
              <a:buChar char=""/>
            </a:pPr>
            <a:r>
              <a:rPr lang="en-US" sz="2200" dirty="0" smtClean="0"/>
              <a:t>Cryptographic methods </a:t>
            </a:r>
            <a:endParaRPr lang="en-US" sz="2200" dirty="0"/>
          </a:p>
          <a:p>
            <a:pPr marL="0" indent="0">
              <a:buNone/>
            </a:pPr>
            <a:endParaRPr lang="en-US" sz="2000" dirty="0"/>
          </a:p>
          <a:p>
            <a:pPr>
              <a:spcAft>
                <a:spcPts val="600"/>
              </a:spcAft>
            </a:pPr>
            <a:endParaRPr lang="en-US" sz="2500" dirty="0"/>
          </a:p>
          <a:p>
            <a:endParaRPr lang="en-US" sz="2500" dirty="0" smtClean="0"/>
          </a:p>
          <a:p>
            <a:endParaRPr lang="en-US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Florida State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87445-D6CF-4B71-B1FF-9FF21031807E}" type="slidenum">
              <a:rPr lang="en-US" smtClean="0"/>
              <a:t>7</a:t>
            </a:fld>
            <a:endParaRPr lang="en-US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2057400" y="1524000"/>
            <a:ext cx="60590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2.2  A Security Framework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0887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Florida State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87445-D6CF-4B71-B1FF-9FF21031807E}" type="slidenum">
              <a:rPr lang="en-US" smtClean="0"/>
              <a:t>8</a:t>
            </a:fld>
            <a:endParaRPr lang="en-US"/>
          </a:p>
        </p:txBody>
      </p:sp>
      <p:pic>
        <p:nvPicPr>
          <p:cNvPr id="1026" name="Picture 2"/>
          <p:cNvPicPr>
            <a:picLocks noGrp="1" noChangeArrowheads="1"/>
          </p:cNvPicPr>
          <p:nvPr>
            <p:ph idx="1"/>
          </p:nvPr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691640"/>
            <a:ext cx="5334000" cy="4404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94747" y="1991380"/>
            <a:ext cx="16722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</a:rPr>
              <a:t>ISO 31000</a:t>
            </a:r>
            <a:endParaRPr lang="en-US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Title 6"/>
          <p:cNvSpPr txBox="1">
            <a:spLocks/>
          </p:cNvSpPr>
          <p:nvPr/>
        </p:nvSpPr>
        <p:spPr>
          <a:xfrm>
            <a:off x="609600" y="304800"/>
            <a:ext cx="8229600" cy="1143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>
            <a:normAutofit/>
            <a:sp3d extrusionH="57150">
              <a:bevelT w="38100" h="38100"/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002060"/>
                </a:solidFill>
              </a:rPr>
              <a:t>2.3  Risk Analysis/Management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05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8600" y="457200"/>
            <a:ext cx="9601200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 lvl="2" algn="ctr" rtl="0">
              <a:spcBef>
                <a:spcPct val="0"/>
              </a:spcBef>
            </a:pPr>
            <a:r>
              <a:rPr lang="en-US" sz="3600" b="1" dirty="0" smtClean="0">
                <a:solidFill>
                  <a:srgbClr val="002060"/>
                </a:solidFill>
                <a:latin typeface="+mj-lt"/>
              </a:rPr>
              <a:t>2.4  Economic/Financial &amp; Game theory       models</a:t>
            </a:r>
            <a:endParaRPr lang="en-US" sz="36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Game </a:t>
            </a:r>
            <a:r>
              <a:rPr lang="en-US" sz="2400" dirty="0" smtClean="0"/>
              <a:t>theory is 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en-US" sz="2200" dirty="0"/>
              <a:t>A</a:t>
            </a:r>
            <a:r>
              <a:rPr lang="en-US" sz="2200" dirty="0" smtClean="0"/>
              <a:t> theory for </a:t>
            </a:r>
            <a:r>
              <a:rPr lang="en-US" sz="2200" i="1" dirty="0" smtClean="0"/>
              <a:t>strategic decision making</a:t>
            </a:r>
            <a:r>
              <a:rPr lang="en-US" sz="2200" dirty="0" smtClean="0"/>
              <a:t>. </a:t>
            </a:r>
            <a:endParaRPr lang="en-US" sz="2200" dirty="0"/>
          </a:p>
          <a:p>
            <a:pPr>
              <a:buFont typeface="Symbol" panose="05050102010706020507" pitchFamily="18" charset="2"/>
              <a:buChar char="-"/>
            </a:pPr>
            <a:r>
              <a:rPr lang="en-US" sz="2200" dirty="0" smtClean="0"/>
              <a:t>Involves the study of models of conflict and cooperation.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en-US" sz="2200" dirty="0" smtClean="0"/>
              <a:t>Applies to a wide range of </a:t>
            </a:r>
            <a:r>
              <a:rPr lang="en-US" sz="2200" dirty="0"/>
              <a:t>behavioral relations </a:t>
            </a:r>
            <a:r>
              <a:rPr lang="en-US" sz="2200" dirty="0" smtClean="0"/>
              <a:t>involving of humans and non-humans.</a:t>
            </a:r>
            <a:endParaRPr lang="en-US" sz="2200" dirty="0"/>
          </a:p>
          <a:p>
            <a:pPr>
              <a:buFont typeface="Symbol" panose="05050102010706020507" pitchFamily="18" charset="2"/>
              <a:buChar char="-"/>
            </a:pPr>
            <a:r>
              <a:rPr lang="en-US" sz="2200" dirty="0" smtClean="0"/>
              <a:t>Used in economics, political sciences, psychology, biology, . . 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400" dirty="0" smtClean="0"/>
              <a:t>Game theory involves 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en-US" sz="2200" dirty="0"/>
              <a:t>p</a:t>
            </a:r>
            <a:r>
              <a:rPr lang="en-US" sz="2200" dirty="0" smtClean="0"/>
              <a:t>layers, actions, strategies and  payoffs (in terms of utilities)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200" dirty="0"/>
              <a:t>A</a:t>
            </a:r>
            <a:r>
              <a:rPr lang="en-US" sz="2200" dirty="0" smtClean="0"/>
              <a:t> </a:t>
            </a:r>
            <a:r>
              <a:rPr lang="en-US" sz="2200" i="1" dirty="0" smtClean="0"/>
              <a:t>solution of a Game </a:t>
            </a:r>
            <a:r>
              <a:rPr lang="en-US" sz="2200" dirty="0" smtClean="0"/>
              <a:t>is a set of player strategies that when adopted guarantee a </a:t>
            </a:r>
            <a:r>
              <a:rPr lang="en-US" sz="2200" i="1" dirty="0" smtClean="0"/>
              <a:t>stable system state</a:t>
            </a:r>
            <a:r>
              <a:rPr lang="en-US" sz="2200" dirty="0" smtClean="0"/>
              <a:t>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Florida State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87445-D6CF-4B71-B1FF-9FF21031807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49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2411</TotalTime>
  <Words>1847</Words>
  <Application>Microsoft Office PowerPoint</Application>
  <PresentationFormat>On-screen Show (4:3)</PresentationFormat>
  <Paragraphs>331</Paragraphs>
  <Slides>38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1" baseType="lpstr">
      <vt:lpstr>Office Theme</vt:lpstr>
      <vt:lpstr>Visio</vt:lpstr>
      <vt:lpstr>Acrobat Document</vt:lpstr>
      <vt:lpstr>Reliable and resilient interdependent systems</vt:lpstr>
      <vt:lpstr>Talkthrough</vt:lpstr>
      <vt:lpstr>1.  Critical infrastructures</vt:lpstr>
      <vt:lpstr>1. Critical infrastructure ecology</vt:lpstr>
      <vt:lpstr>2.  Resiliency for interdependent systems</vt:lpstr>
      <vt:lpstr>2.1  Threat model</vt:lpstr>
      <vt:lpstr>2.2  A Security Framework</vt:lpstr>
      <vt:lpstr>PowerPoint Presentation</vt:lpstr>
      <vt:lpstr>2.4  Economic/Financial &amp; Game theory       models</vt:lpstr>
      <vt:lpstr>2.5  Cryptographic methods  </vt:lpstr>
      <vt:lpstr>3. Supply Chain Security &amp; Resilience</vt:lpstr>
      <vt:lpstr>Supply Chain Security &amp; Resilience</vt:lpstr>
      <vt:lpstr>Supply Chain Security &amp; Resilience</vt:lpstr>
      <vt:lpstr>Ownership Transfer</vt:lpstr>
      <vt:lpstr>Ownership Transfer</vt:lpstr>
      <vt:lpstr>Ownership Transfer</vt:lpstr>
      <vt:lpstr>   4.  Secure, privacy-preserving   timed  vehicular communication                                    </vt:lpstr>
      <vt:lpstr>4.1.  Secure, privacy-preserving   timed  vehicular communication                                    </vt:lpstr>
      <vt:lpstr>4.2.  Secure, privacy-preserving timed  vehicular communication                                    </vt:lpstr>
      <vt:lpstr>4.3.  Secure, privacy-preserving   timed  vehicular communication                                    </vt:lpstr>
      <vt:lpstr>4.  Trusted Computing for Critical Infrastructure Protection . </vt:lpstr>
      <vt:lpstr>5.  Trusted Computing Architectures</vt:lpstr>
      <vt:lpstr>5.1  A security framework for CPS</vt:lpstr>
      <vt:lpstr>5.2  The ugly (1)</vt:lpstr>
      <vt:lpstr>5.2  The ugly (2)</vt:lpstr>
      <vt:lpstr>5.3  Real-time availability threats for   Trusted Computing systems</vt:lpstr>
      <vt:lpstr>5.4  Access Control for need-to-get-now policies</vt:lpstr>
      <vt:lpstr>5.5  Congestion level</vt:lpstr>
      <vt:lpstr>5.6  Access Control for need-to-get-now policies</vt:lpstr>
      <vt:lpstr>Dynamic Real-time Security Analysis of Electrical Power Systems  Gathering Cyber-Physical Threat Intelligence</vt:lpstr>
      <vt:lpstr>Protection and control architecture for an EG substation</vt:lpstr>
      <vt:lpstr>Getting Situational Awareness in ICS / SCADA</vt:lpstr>
      <vt:lpstr>CPS Honeypots</vt:lpstr>
      <vt:lpstr>RobotOS (ROS) Honeypot</vt:lpstr>
      <vt:lpstr>RobotOS (ROS) Honeypot</vt:lpstr>
      <vt:lpstr>RobotOS (ROS) Honeypot</vt:lpstr>
      <vt:lpstr>Symbolic Cyber-Physical Honeynet (SCyPH) Framework</vt:lpstr>
      <vt:lpstr>Any 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Establishing trust and resilience in computer systems</dc:title>
  <dc:creator>Mike</dc:creator>
  <cp:lastModifiedBy>Burmester</cp:lastModifiedBy>
  <cp:revision>133</cp:revision>
  <cp:lastPrinted>2014-04-22T16:13:02Z</cp:lastPrinted>
  <dcterms:created xsi:type="dcterms:W3CDTF">2013-08-26T13:38:09Z</dcterms:created>
  <dcterms:modified xsi:type="dcterms:W3CDTF">2017-08-31T12:41:35Z</dcterms:modified>
</cp:coreProperties>
</file>