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43"/>
  </p:notesMasterIdLst>
  <p:handoutMasterIdLst>
    <p:handoutMasterId r:id="rId44"/>
  </p:handoutMasterIdLst>
  <p:sldIdLst>
    <p:sldId id="256" r:id="rId2"/>
    <p:sldId id="457" r:id="rId3"/>
    <p:sldId id="360" r:id="rId4"/>
    <p:sldId id="474" r:id="rId5"/>
    <p:sldId id="363" r:id="rId6"/>
    <p:sldId id="357" r:id="rId7"/>
    <p:sldId id="364" r:id="rId8"/>
    <p:sldId id="358" r:id="rId9"/>
    <p:sldId id="366" r:id="rId10"/>
    <p:sldId id="367" r:id="rId11"/>
    <p:sldId id="441" r:id="rId12"/>
    <p:sldId id="442" r:id="rId13"/>
    <p:sldId id="443" r:id="rId14"/>
    <p:sldId id="444" r:id="rId15"/>
    <p:sldId id="445" r:id="rId16"/>
    <p:sldId id="446" r:id="rId17"/>
    <p:sldId id="475" r:id="rId18"/>
    <p:sldId id="476" r:id="rId19"/>
    <p:sldId id="483" r:id="rId20"/>
    <p:sldId id="459" r:id="rId21"/>
    <p:sldId id="435" r:id="rId22"/>
    <p:sldId id="460" r:id="rId23"/>
    <p:sldId id="456" r:id="rId24"/>
    <p:sldId id="461" r:id="rId25"/>
    <p:sldId id="464" r:id="rId26"/>
    <p:sldId id="465" r:id="rId27"/>
    <p:sldId id="478" r:id="rId28"/>
    <p:sldId id="466" r:id="rId29"/>
    <p:sldId id="477" r:id="rId30"/>
    <p:sldId id="467" r:id="rId31"/>
    <p:sldId id="484" r:id="rId32"/>
    <p:sldId id="485" r:id="rId33"/>
    <p:sldId id="486" r:id="rId34"/>
    <p:sldId id="488" r:id="rId35"/>
    <p:sldId id="489" r:id="rId36"/>
    <p:sldId id="487" r:id="rId37"/>
    <p:sldId id="472" r:id="rId38"/>
    <p:sldId id="469" r:id="rId39"/>
    <p:sldId id="473" r:id="rId40"/>
    <p:sldId id="470" r:id="rId41"/>
    <p:sldId id="440" r:id="rId4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CA4A"/>
    <a:srgbClr val="00B0F0"/>
    <a:srgbClr val="002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67" autoAdjust="0"/>
    <p:restoredTop sz="82731" autoAdjust="0"/>
  </p:normalViewPr>
  <p:slideViewPr>
    <p:cSldViewPr>
      <p:cViewPr>
        <p:scale>
          <a:sx n="116" d="100"/>
          <a:sy n="116" d="100"/>
        </p:scale>
        <p:origin x="-236" y="-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00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7523" cy="464662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293" y="1"/>
            <a:ext cx="3037523" cy="464662"/>
          </a:xfrm>
          <a:prstGeom prst="rect">
            <a:avLst/>
          </a:prstGeom>
        </p:spPr>
        <p:txBody>
          <a:bodyPr vert="horz" lIns="90992" tIns="45496" rIns="90992" bIns="45496" rtlCol="0"/>
          <a:lstStyle>
            <a:lvl1pPr algn="r">
              <a:defRPr sz="1200"/>
            </a:lvl1pPr>
          </a:lstStyle>
          <a:p>
            <a:fld id="{F3CB86D2-C1D9-47F6-A28C-12E170AF968D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0153"/>
            <a:ext cx="3037523" cy="464662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293" y="8830153"/>
            <a:ext cx="3037523" cy="464662"/>
          </a:xfrm>
          <a:prstGeom prst="rect">
            <a:avLst/>
          </a:prstGeom>
        </p:spPr>
        <p:txBody>
          <a:bodyPr vert="horz" lIns="90992" tIns="45496" rIns="90992" bIns="45496" rtlCol="0" anchor="b"/>
          <a:lstStyle>
            <a:lvl1pPr algn="r">
              <a:defRPr sz="1200"/>
            </a:lvl1pPr>
          </a:lstStyle>
          <a:p>
            <a:fld id="{77AB2532-3094-49F6-A889-00B47F6104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86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fld id="{F8B5B965-240C-414C-A50A-1E848D44326E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8500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6"/>
            <a:ext cx="3037840" cy="464820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fld id="{3B243AEE-3E34-4889-A42D-07C9C0D77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23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F3E3A9-1757-466C-8279-5E904063B275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F3E3A9-1757-466C-8279-5E904063B275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F3E3A9-1757-466C-8279-5E904063B275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701042" y="4415791"/>
            <a:ext cx="5608319" cy="4183380"/>
          </a:xfrm>
          <a:prstGeom prst="rect">
            <a:avLst/>
          </a:prstGeom>
        </p:spPr>
        <p:txBody>
          <a:bodyPr lIns="92807" tIns="92807" rIns="92807" bIns="92807" anchor="t" anchorCtr="0">
            <a:noAutofit/>
          </a:bodyPr>
          <a:lstStyle/>
          <a:p>
            <a:r>
              <a:rPr lang="en"/>
              <a:t>Modified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l-GR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EE04F0-E08E-4E5B-9529-AC359AF7D2DE}" type="slidenum">
              <a:rPr lang="en-US" smtClean="0"/>
              <a:pPr/>
              <a:t>41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445-D6CF-4B71-B1FF-9FF210318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373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445-D6CF-4B71-B1FF-9FF210318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3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445-D6CF-4B71-B1FF-9FF210318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88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9848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445-D6CF-4B71-B1FF-9FF210318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818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445-D6CF-4B71-B1FF-9FF210318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5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445-D6CF-4B71-B1FF-9FF210318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233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445-D6CF-4B71-B1FF-9FF210318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192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445-D6CF-4B71-B1FF-9FF210318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7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445-D6CF-4B71-B1FF-9FF210318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65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445-D6CF-4B71-B1FF-9FF210318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948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445-D6CF-4B71-B1FF-9FF210318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11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87445-D6CF-4B71-B1FF-9FF2103180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741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5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381.png"/><Relationship Id="rId7" Type="http://schemas.openxmlformats.org/officeDocument/2006/relationships/image" Target="../media/image38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0.png"/><Relationship Id="rId5" Type="http://schemas.openxmlformats.org/officeDocument/2006/relationships/image" Target="../media/image330.png"/><Relationship Id="rId4" Type="http://schemas.openxmlformats.org/officeDocument/2006/relationships/image" Target="../media/image39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40.png"/><Relationship Id="rId7" Type="http://schemas.openxmlformats.org/officeDocument/2006/relationships/image" Target="../media/image38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0.png"/><Relationship Id="rId5" Type="http://schemas.openxmlformats.org/officeDocument/2006/relationships/image" Target="../media/image330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7" Type="http://schemas.openxmlformats.org/officeDocument/2006/relationships/image" Target="../media/image35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7" Type="http://schemas.openxmlformats.org/officeDocument/2006/relationships/image" Target="../media/image3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0.png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fsu.edu/~burmeste/pubs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419600"/>
            <a:ext cx="2667000" cy="533400"/>
          </a:xfrm>
        </p:spPr>
        <p:txBody>
          <a:bodyPr>
            <a:normAutofit/>
          </a:bodyPr>
          <a:lstStyle/>
          <a:p>
            <a:r>
              <a:rPr lang="en-US" sz="2400" i="1" dirty="0" smtClean="0">
                <a:solidFill>
                  <a:schemeClr val="tx1"/>
                </a:solidFill>
              </a:rPr>
              <a:t>Mike </a:t>
            </a:r>
            <a:r>
              <a:rPr lang="en-US" sz="2400" i="1" dirty="0" err="1" smtClean="0">
                <a:solidFill>
                  <a:schemeClr val="tx1"/>
                </a:solidFill>
              </a:rPr>
              <a:t>Burmester</a:t>
            </a:r>
            <a:r>
              <a:rPr lang="en-US" sz="2400" i="1" dirty="0" smtClean="0">
                <a:solidFill>
                  <a:schemeClr val="tx1"/>
                </a:solidFill>
              </a:rPr>
              <a:t> </a:t>
            </a:r>
            <a:endParaRPr lang="en-US" sz="2400" i="1" u="sng" dirty="0" smtClean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97" t="4166" r="9614" b="2324"/>
          <a:stretch/>
        </p:blipFill>
        <p:spPr>
          <a:xfrm>
            <a:off x="4419600" y="671763"/>
            <a:ext cx="4495800" cy="5576637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28600"/>
            <a:ext cx="4724400" cy="3429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US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Challenges of securing the Internet of Things</a:t>
            </a:r>
            <a:endParaRPr lang="en-US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445-D6CF-4B71-B1FF-9FF2103180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6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lvl="2" algn="ctr" rtl="0">
              <a:spcBef>
                <a:spcPct val="0"/>
              </a:spcBef>
            </a:pPr>
            <a:r>
              <a:rPr lang="en-US" sz="4400" dirty="0" smtClean="0">
                <a:solidFill>
                  <a:srgbClr val="002060"/>
                </a:solidFill>
                <a:latin typeface="+mn-lt"/>
              </a:rPr>
              <a:t>Cryptographic methods</a:t>
            </a:r>
            <a:r>
              <a:rPr lang="en-US" sz="4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2200" dirty="0" smtClean="0"/>
              <a:t/>
            </a:r>
            <a:br>
              <a:rPr lang="en-US" sz="2200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0037"/>
            <a:ext cx="84582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Typically crypto tools are used to enforce:</a:t>
            </a:r>
          </a:p>
          <a:p>
            <a:pPr marL="1005840" indent="-457200">
              <a:spcBef>
                <a:spcPts val="180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en-US" sz="2200" i="1" dirty="0" smtClean="0"/>
              <a:t>Confidentiality, Integrity, Availability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 smtClean="0"/>
              <a:t>    In many cases </a:t>
            </a:r>
            <a:r>
              <a:rPr lang="en-US" sz="2400" i="1" dirty="0" smtClean="0"/>
              <a:t>Best Effort </a:t>
            </a:r>
            <a:r>
              <a:rPr lang="en-US" sz="2400" dirty="0" smtClean="0"/>
              <a:t>service, or </a:t>
            </a:r>
            <a:r>
              <a:rPr lang="en-US" sz="2400" i="1" dirty="0" err="1" smtClean="0"/>
              <a:t>QoS</a:t>
            </a:r>
            <a:r>
              <a:rPr lang="en-US" sz="2400" dirty="0"/>
              <a:t> </a:t>
            </a:r>
            <a:r>
              <a:rPr lang="en-US" sz="2400" dirty="0" smtClean="0"/>
              <a:t>will do. </a:t>
            </a:r>
          </a:p>
          <a:p>
            <a:endParaRPr lang="en-US" sz="2400" dirty="0" smtClean="0"/>
          </a:p>
          <a:p>
            <a:r>
              <a:rPr lang="en-US" sz="2400" dirty="0" smtClean="0"/>
              <a:t>For Critical Infrastructures, often </a:t>
            </a:r>
          </a:p>
          <a:p>
            <a:pPr marL="1005840" lvl="1"/>
            <a:r>
              <a:rPr lang="en-US" sz="2400" dirty="0" smtClean="0"/>
              <a:t>  </a:t>
            </a:r>
            <a:r>
              <a:rPr lang="en-US" sz="2200" i="1" dirty="0" smtClean="0"/>
              <a:t>Availability</a:t>
            </a:r>
            <a:r>
              <a:rPr lang="en-US" sz="2200" dirty="0" smtClean="0"/>
              <a:t> </a:t>
            </a:r>
            <a:r>
              <a:rPr lang="en-US" sz="2200" dirty="0"/>
              <a:t>(</a:t>
            </a:r>
            <a:r>
              <a:rPr lang="en-US" sz="2200" dirty="0" smtClean="0"/>
              <a:t>in </a:t>
            </a:r>
            <a:r>
              <a:rPr lang="en-US" sz="2200" i="1" dirty="0" smtClean="0"/>
              <a:t>real-time</a:t>
            </a:r>
            <a:r>
              <a:rPr lang="en-US" sz="2200" dirty="0" smtClean="0"/>
              <a:t>)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is the most important service requirement.  </a:t>
            </a:r>
          </a:p>
          <a:p>
            <a:pPr marL="0" indent="0">
              <a:buNone/>
            </a:pPr>
            <a:endParaRPr lang="en-US" sz="2400" dirty="0"/>
          </a:p>
          <a:p>
            <a:pPr marL="0" indent="0" algn="r">
              <a:buNone/>
            </a:pPr>
            <a:r>
              <a:rPr lang="en-US" sz="2000" dirty="0" smtClean="0"/>
              <a:t>--</a:t>
            </a:r>
            <a:r>
              <a:rPr lang="en-US" sz="2000" dirty="0" err="1" smtClean="0"/>
              <a:t>blockchain</a:t>
            </a:r>
            <a:r>
              <a:rPr lang="en-US" sz="2000" dirty="0" smtClean="0"/>
              <a:t>, provenance</a:t>
            </a:r>
            <a:endParaRPr lang="en-US" sz="200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445-D6CF-4B71-B1FF-9FF2103180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7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066800"/>
            <a:ext cx="76200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Supply </a:t>
            </a:r>
            <a:r>
              <a:rPr lang="en-US" sz="320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Chain Security &amp; </a:t>
            </a:r>
            <a:r>
              <a:rPr lang="en-US" sz="32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Resilience</a:t>
            </a:r>
            <a:endParaRPr lang="en-US" sz="320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" name="Picture 1"/>
          <p:cNvPicPr>
            <a:picLocks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4800" r="2550" b="40808"/>
          <a:stretch>
            <a:fillRect/>
          </a:stretch>
        </p:blipFill>
        <p:spPr bwMode="auto">
          <a:xfrm>
            <a:off x="1177032" y="2087880"/>
            <a:ext cx="6900168" cy="1645920"/>
          </a:xfrm>
          <a:prstGeom prst="ellipse">
            <a:avLst/>
          </a:prstGeom>
          <a:ln w="285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010400" y="4008120"/>
            <a:ext cx="1554480" cy="2011680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3962400"/>
            <a:ext cx="822960" cy="731520"/>
          </a:xfrm>
          <a:prstGeom prst="rect">
            <a:avLst/>
          </a:prstGeom>
        </p:spPr>
      </p:pic>
      <p:sp>
        <p:nvSpPr>
          <p:cNvPr id="16" name="Slide Number Placeholder 14"/>
          <p:cNvSpPr txBox="1">
            <a:spLocks/>
          </p:cNvSpPr>
          <p:nvPr/>
        </p:nvSpPr>
        <p:spPr>
          <a:xfrm>
            <a:off x="10380175" y="6532886"/>
            <a:ext cx="585442" cy="292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tx1"/>
                </a:solidFill>
              </a:rPr>
              <a:pPr/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62600" y="47244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Arial Narrow" panose="020B0606020202030204" pitchFamily="34" charset="0"/>
              </a:rPr>
              <a:t>National Strategy for Global </a:t>
            </a:r>
          </a:p>
          <a:p>
            <a:pPr algn="ctr"/>
            <a:r>
              <a:rPr lang="en-US" sz="900" dirty="0" smtClean="0">
                <a:latin typeface="Arial Narrow" panose="020B0606020202030204" pitchFamily="34" charset="0"/>
              </a:rPr>
              <a:t>Supply Chain Security</a:t>
            </a:r>
            <a:endParaRPr lang="en-US" sz="900" dirty="0">
              <a:latin typeface="Arial Narrow" panose="020B060602020203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09600" y="762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motivation</a:t>
            </a:r>
            <a:endParaRPr lang="en-US" sz="480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8875" y="4236184"/>
            <a:ext cx="490512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Security</a:t>
            </a:r>
          </a:p>
          <a:p>
            <a:pPr marL="285750" indent="-285750">
              <a:buFont typeface="Calibri" pitchFamily="34" charset="0"/>
              <a:buChar char="—"/>
            </a:pPr>
            <a:r>
              <a:rPr lang="en-US" sz="1600" dirty="0" smtClean="0"/>
              <a:t>Promote secure and efficient services</a:t>
            </a:r>
          </a:p>
          <a:p>
            <a:pPr marL="285750" indent="-285750">
              <a:buFont typeface="Calibri" pitchFamily="34" charset="0"/>
              <a:buChar char="—"/>
            </a:pPr>
            <a:r>
              <a:rPr lang="en-US" sz="1600" dirty="0" smtClean="0"/>
              <a:t>Foster resilience</a:t>
            </a:r>
          </a:p>
          <a:p>
            <a:r>
              <a:rPr lang="en-US" b="1" dirty="0" smtClean="0"/>
              <a:t>Resilience = security + efficiency + …</a:t>
            </a:r>
          </a:p>
          <a:p>
            <a:pPr marL="285750" indent="-285750">
              <a:buFont typeface="Calibri" pitchFamily="34" charset="0"/>
              <a:buChar char="—"/>
            </a:pPr>
            <a:r>
              <a:rPr lang="en-US" sz="1600" dirty="0" smtClean="0"/>
              <a:t>Prioritize efforts to mitigate systematic vulnerabilities</a:t>
            </a:r>
          </a:p>
          <a:p>
            <a:pPr marL="285750" indent="-285750">
              <a:buFont typeface="Calibri" pitchFamily="34" charset="0"/>
              <a:buChar char="—"/>
            </a:pPr>
            <a:r>
              <a:rPr lang="en-US" sz="1600" dirty="0" smtClean="0"/>
              <a:t>Adopt plans to reconstitute flows after disruptions</a:t>
            </a:r>
            <a:endParaRPr lang="en-US" sz="160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445-D6CF-4B71-B1FF-9FF2103180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6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Supply Chain Security &amp; Resilience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52400" y="1060836"/>
            <a:ext cx="8869680" cy="5120640"/>
            <a:chOff x="1624141" y="1060836"/>
            <a:chExt cx="10127032" cy="5212079"/>
          </a:xfrm>
        </p:grpSpPr>
        <p:pic>
          <p:nvPicPr>
            <p:cNvPr id="8" name="Imagen 2" descr="Figure1a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99" r="1041" b="7127"/>
            <a:stretch>
              <a:fillRect/>
            </a:stretch>
          </p:blipFill>
          <p:spPr bwMode="auto">
            <a:xfrm>
              <a:off x="1624141" y="1700915"/>
              <a:ext cx="10127032" cy="457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 descr="Resultado de imagen de ladrones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2504" y="4080285"/>
              <a:ext cx="532440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6" descr="Resultado de imagen de ladrone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0958" y="4126264"/>
              <a:ext cx="530136" cy="548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380243">
              <a:off x="9548651" y="1060836"/>
              <a:ext cx="787126" cy="1280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5203" y="1440197"/>
              <a:ext cx="854955" cy="1280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7389" y="4068956"/>
              <a:ext cx="534358" cy="548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6953" y="4130803"/>
              <a:ext cx="530225" cy="549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445-D6CF-4B71-B1FF-9FF2103180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7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Supply Chain Security &amp; Resilience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33400" y="1508760"/>
            <a:ext cx="7955280" cy="4663440"/>
            <a:chOff x="1776355" y="1115703"/>
            <a:chExt cx="9215810" cy="5139047"/>
          </a:xfrm>
        </p:grpSpPr>
        <p:pic>
          <p:nvPicPr>
            <p:cNvPr id="7" name="Imagen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355" y="3323120"/>
              <a:ext cx="4726214" cy="293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9" t="4800" r="2550" b="40808"/>
            <a:stretch>
              <a:fillRect/>
            </a:stretch>
          </p:blipFill>
          <p:spPr bwMode="auto">
            <a:xfrm>
              <a:off x="5091822" y="1115703"/>
              <a:ext cx="5900343" cy="1920240"/>
            </a:xfrm>
            <a:prstGeom prst="ellipse">
              <a:avLst/>
            </a:prstGeom>
            <a:ln w="254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2 Conector recto de flecha"/>
            <p:cNvCxnSpPr>
              <a:cxnSpLocks noChangeShapeType="1"/>
              <a:stCxn id="7" idx="0"/>
            </p:cNvCxnSpPr>
            <p:nvPr/>
          </p:nvCxnSpPr>
          <p:spPr bwMode="auto">
            <a:xfrm flipV="1">
              <a:off x="4139462" y="2185829"/>
              <a:ext cx="1607288" cy="1137291"/>
            </a:xfrm>
            <a:prstGeom prst="straightConnector1">
              <a:avLst/>
            </a:prstGeom>
            <a:noFill/>
            <a:ln w="9525" algn="ctr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" name="21 Conector recto de flecha"/>
            <p:cNvCxnSpPr>
              <a:cxnSpLocks noChangeShapeType="1"/>
              <a:stCxn id="7" idx="0"/>
            </p:cNvCxnSpPr>
            <p:nvPr/>
          </p:nvCxnSpPr>
          <p:spPr bwMode="auto">
            <a:xfrm flipV="1">
              <a:off x="4139462" y="2185829"/>
              <a:ext cx="3578366" cy="1137291"/>
            </a:xfrm>
            <a:prstGeom prst="straightConnector1">
              <a:avLst/>
            </a:prstGeom>
            <a:noFill/>
            <a:ln w="9525" algn="ctr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23 Conector recto de flecha"/>
            <p:cNvCxnSpPr>
              <a:cxnSpLocks noChangeShapeType="1"/>
              <a:stCxn id="7" idx="0"/>
            </p:cNvCxnSpPr>
            <p:nvPr/>
          </p:nvCxnSpPr>
          <p:spPr bwMode="auto">
            <a:xfrm flipV="1">
              <a:off x="4139462" y="2212354"/>
              <a:ext cx="5429988" cy="1110766"/>
            </a:xfrm>
            <a:prstGeom prst="straightConnector1">
              <a:avLst/>
            </a:prstGeom>
            <a:noFill/>
            <a:ln w="9525" algn="ctr">
              <a:solidFill>
                <a:srgbClr val="C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953000" y="4112329"/>
            <a:ext cx="3962400" cy="121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>
              <a:spcBef>
                <a:spcPct val="20000"/>
              </a:spcBef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ts val="600"/>
              </a:spcAft>
              <a:buFontTx/>
              <a:buNone/>
            </a:pPr>
            <a:r>
              <a:rPr lang="en-US" altLang="en-US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Threat model</a:t>
            </a:r>
            <a:endParaRPr lang="en-US" altLang="en-US" i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342900" indent="-342900">
              <a:spcBef>
                <a:spcPct val="0"/>
              </a:spcBef>
              <a:buFont typeface="Calibri" panose="020F0502020204030204" pitchFamily="34" charset="0"/>
              <a:buChar char="―"/>
            </a:pPr>
            <a:r>
              <a:rPr lang="en-US" altLang="en-US" sz="2000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There may be </a:t>
            </a:r>
            <a:r>
              <a:rPr lang="en-US" altLang="en-US" sz="2000" i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missing </a:t>
            </a:r>
            <a:r>
              <a:rPr lang="en-US" altLang="en-US" sz="2000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tags</a:t>
            </a:r>
          </a:p>
          <a:p>
            <a:pPr marL="342900" indent="-342900">
              <a:spcBef>
                <a:spcPct val="0"/>
              </a:spcBef>
              <a:buFont typeface="Calibri" panose="020F0502020204030204" pitchFamily="34" charset="0"/>
              <a:buChar char="―"/>
            </a:pPr>
            <a:r>
              <a:rPr lang="en-US" altLang="en-US" sz="2000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Carrier </a:t>
            </a:r>
            <a:r>
              <a:rPr lang="en-US" altLang="en-US" sz="2000" i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is not </a:t>
            </a:r>
            <a:r>
              <a:rPr lang="en-US" altLang="en-US" sz="2000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Trusted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445-D6CF-4B71-B1FF-9FF2103180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2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US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Ownership</a:t>
            </a:r>
            <a:r>
              <a:rPr lang="es-ES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s-ES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Transfer</a:t>
            </a:r>
            <a:endParaRPr lang="en-US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4800" r="2550" b="40808"/>
          <a:stretch>
            <a:fillRect/>
          </a:stretch>
        </p:blipFill>
        <p:spPr bwMode="auto">
          <a:xfrm>
            <a:off x="3810000" y="1112520"/>
            <a:ext cx="5134750" cy="1554480"/>
          </a:xfrm>
          <a:prstGeom prst="ellipse">
            <a:avLst/>
          </a:prstGeom>
          <a:ln w="254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2 Conector recto de flecha"/>
          <p:cNvCxnSpPr>
            <a:cxnSpLocks noChangeShapeType="1"/>
            <a:stCxn id="12" idx="0"/>
          </p:cNvCxnSpPr>
          <p:nvPr/>
        </p:nvCxnSpPr>
        <p:spPr bwMode="auto">
          <a:xfrm flipV="1">
            <a:off x="2255520" y="2286000"/>
            <a:ext cx="2621280" cy="781768"/>
          </a:xfrm>
          <a:prstGeom prst="straightConnector1">
            <a:avLst/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21 Conector recto de flecha"/>
          <p:cNvCxnSpPr>
            <a:cxnSpLocks noChangeShapeType="1"/>
            <a:stCxn id="12" idx="0"/>
          </p:cNvCxnSpPr>
          <p:nvPr/>
        </p:nvCxnSpPr>
        <p:spPr bwMode="auto">
          <a:xfrm flipV="1">
            <a:off x="2255520" y="2362200"/>
            <a:ext cx="4297680" cy="705568"/>
          </a:xfrm>
          <a:prstGeom prst="straightConnector1">
            <a:avLst/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23 Conector recto de flecha"/>
          <p:cNvCxnSpPr>
            <a:cxnSpLocks noChangeShapeType="1"/>
            <a:stCxn id="12" idx="0"/>
          </p:cNvCxnSpPr>
          <p:nvPr/>
        </p:nvCxnSpPr>
        <p:spPr bwMode="auto">
          <a:xfrm flipV="1">
            <a:off x="2255520" y="2286000"/>
            <a:ext cx="5974080" cy="781768"/>
          </a:xfrm>
          <a:prstGeom prst="straightConnector1">
            <a:avLst/>
          </a:prstGeom>
          <a:noFill/>
          <a:ln w="9525" algn="ctr">
            <a:solidFill>
              <a:srgbClr val="C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343400" y="2935546"/>
            <a:ext cx="4520009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>
              <a:spcBef>
                <a:spcPct val="20000"/>
              </a:spcBef>
              <a:buChar char="•"/>
              <a:defRPr sz="280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Calibri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rgbClr val="000000"/>
                </a:solidFill>
                <a:latin typeface="Calibri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1600">
                <a:solidFill>
                  <a:srgbClr val="000000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  <a:defRPr/>
            </a:pPr>
            <a:r>
              <a:rPr lang="en-US" altLang="en-US" sz="2400" b="1" i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Ownership </a:t>
            </a:r>
            <a:r>
              <a:rPr lang="en-US" altLang="en-US" sz="2400" b="1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Transfer </a:t>
            </a:r>
            <a:endParaRPr lang="en-US" altLang="en-US" sz="2400" b="1" i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ts val="0"/>
              </a:spcBef>
              <a:buFont typeface="Calibri" panose="020F0502020204030204" pitchFamily="34" charset="0"/>
              <a:buChar char="―"/>
              <a:defRPr/>
            </a:pPr>
            <a:r>
              <a:rPr lang="en-US" altLang="en-US" sz="2000" i="1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Secure</a:t>
            </a:r>
          </a:p>
          <a:p>
            <a:pPr marL="342900" indent="-342900">
              <a:spcBef>
                <a:spcPts val="0"/>
              </a:spcBef>
              <a:buFont typeface="Calibri" panose="020F0502020204030204" pitchFamily="34" charset="0"/>
              <a:buChar char="―"/>
              <a:defRPr/>
            </a:pPr>
            <a:r>
              <a:rPr lang="en-US" altLang="en-US" sz="2000" i="1" dirty="0">
                <a:ln w="1143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Guarantee the privacy of both parties</a:t>
            </a:r>
          </a:p>
        </p:txBody>
      </p:sp>
      <p:graphicFrame>
        <p:nvGraphicFramePr>
          <p:cNvPr id="12" name="5 Objet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1574114"/>
              </p:ext>
            </p:extLst>
          </p:nvPr>
        </p:nvGraphicFramePr>
        <p:xfrm>
          <a:off x="381000" y="3067768"/>
          <a:ext cx="3749040" cy="2834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" name="Visio" r:id="rId4" imgW="4654931" imgH="3718872" progId="Visio.Drawing.11">
                  <p:embed/>
                </p:oleObj>
              </mc:Choice>
              <mc:Fallback>
                <p:oleObj name="Visio" r:id="rId4" imgW="4654931" imgH="371887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3067768"/>
                        <a:ext cx="3749040" cy="28346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10 Flecha abajo"/>
          <p:cNvSpPr>
            <a:spLocks noChangeArrowheads="1"/>
          </p:cNvSpPr>
          <p:nvPr/>
        </p:nvSpPr>
        <p:spPr bwMode="auto">
          <a:xfrm>
            <a:off x="5889625" y="4114800"/>
            <a:ext cx="282575" cy="404813"/>
          </a:xfrm>
          <a:prstGeom prst="downArrow">
            <a:avLst>
              <a:gd name="adj1" fmla="val 50000"/>
              <a:gd name="adj2" fmla="val 50074"/>
            </a:avLst>
          </a:prstGeom>
          <a:solidFill>
            <a:schemeClr val="tx2"/>
          </a:solidFill>
          <a:ln>
            <a:noFill/>
          </a:ln>
          <a:extLst/>
        </p:spPr>
        <p:txBody>
          <a:bodyPr/>
          <a:lstStyle>
            <a:lvl1pPr algn="l">
              <a:spcBef>
                <a:spcPct val="20000"/>
              </a:spcBef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en-US" altLang="en-US" sz="3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4038601" y="4464784"/>
            <a:ext cx="5029200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 current </a:t>
            </a:r>
            <a:r>
              <a:rPr lang="en-US" altLang="en-US" sz="1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owner </a:t>
            </a:r>
            <a:r>
              <a:rPr lang="en-US" altLang="en-US" sz="1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should not be able to </a:t>
            </a:r>
            <a:r>
              <a:rPr lang="en-US" altLang="en-US" sz="19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trace the tag once ownership is transferred. </a:t>
            </a:r>
            <a:endParaRPr lang="en-US" altLang="en-US" sz="19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90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This </a:t>
            </a:r>
            <a:r>
              <a:rPr lang="en-US" altLang="en-US" sz="19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is challenging because the new owner does not share any </a:t>
            </a:r>
            <a:r>
              <a:rPr lang="en-US" altLang="en-US" sz="1900" i="1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private information </a:t>
            </a:r>
            <a:r>
              <a:rPr lang="en-US" altLang="en-US" sz="190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with the tag that the previous owner does not know. </a:t>
            </a:r>
          </a:p>
        </p:txBody>
      </p:sp>
      <p:sp>
        <p:nvSpPr>
          <p:cNvPr id="16" name="Slide Number Placeholder 1"/>
          <p:cNvSpPr txBox="1">
            <a:spLocks/>
          </p:cNvSpPr>
          <p:nvPr/>
        </p:nvSpPr>
        <p:spPr>
          <a:xfrm>
            <a:off x="10504927" y="6454778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>
                <a:solidFill>
                  <a:schemeClr val="tx1"/>
                </a:solidFill>
              </a:rPr>
              <a:pPr/>
              <a:t>14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445-D6CF-4B71-B1FF-9FF2103180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1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Ownership</a:t>
            </a:r>
            <a:r>
              <a:rPr lang="es-ES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Transfer</a:t>
            </a:r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1729456"/>
            <a:ext cx="450391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>
              <a:spcBef>
                <a:spcPct val="20000"/>
              </a:spcBef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600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Current </a:t>
            </a:r>
            <a:r>
              <a:rPr lang="en-US" altLang="en-US" sz="2600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owner-eavesdropper</a:t>
            </a:r>
            <a:endParaRPr lang="en-US" altLang="en-US" sz="2600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343400" y="2337137"/>
            <a:ext cx="4318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dirty="0" smtClean="0">
                <a:solidFill>
                  <a:srgbClr val="003366"/>
                </a:solidFill>
              </a:rPr>
              <a:t>The new </a:t>
            </a:r>
            <a:r>
              <a:rPr lang="en-US" altLang="en-US" sz="2000" dirty="0">
                <a:solidFill>
                  <a:srgbClr val="003366"/>
                </a:solidFill>
              </a:rPr>
              <a:t>owner and tag cannot agree </a:t>
            </a:r>
            <a:r>
              <a:rPr lang="en-US" altLang="en-US" sz="2000" dirty="0" smtClean="0">
                <a:solidFill>
                  <a:srgbClr val="003366"/>
                </a:solidFill>
              </a:rPr>
              <a:t>on a </a:t>
            </a:r>
            <a:r>
              <a:rPr lang="en-US" altLang="en-US" sz="2000" dirty="0">
                <a:solidFill>
                  <a:srgbClr val="003366"/>
                </a:solidFill>
              </a:rPr>
              <a:t>new </a:t>
            </a:r>
            <a:r>
              <a:rPr lang="en-US" altLang="en-US" sz="2000" i="1" dirty="0">
                <a:solidFill>
                  <a:srgbClr val="003366"/>
                </a:solidFill>
              </a:rPr>
              <a:t>private</a:t>
            </a:r>
            <a:r>
              <a:rPr lang="en-US" altLang="en-US" sz="2000" dirty="0">
                <a:solidFill>
                  <a:srgbClr val="003366"/>
                </a:solidFill>
              </a:rPr>
              <a:t> key because the current owner is </a:t>
            </a:r>
            <a:r>
              <a:rPr lang="en-US" altLang="en-US" sz="2000" dirty="0" smtClean="0">
                <a:solidFill>
                  <a:srgbClr val="003366"/>
                </a:solidFill>
              </a:rPr>
              <a:t>eavesdropping</a:t>
            </a:r>
            <a:endParaRPr lang="en-US" altLang="en-US" sz="2000" dirty="0">
              <a:solidFill>
                <a:srgbClr val="003366"/>
              </a:solidFill>
            </a:endParaRPr>
          </a:p>
        </p:txBody>
      </p:sp>
      <p:sp>
        <p:nvSpPr>
          <p:cNvPr id="8" name="10 Flecha abajo"/>
          <p:cNvSpPr>
            <a:spLocks noChangeArrowheads="1"/>
          </p:cNvSpPr>
          <p:nvPr/>
        </p:nvSpPr>
        <p:spPr bwMode="auto">
          <a:xfrm>
            <a:off x="6324600" y="3502044"/>
            <a:ext cx="282575" cy="404813"/>
          </a:xfrm>
          <a:prstGeom prst="downArrow">
            <a:avLst>
              <a:gd name="adj1" fmla="val 50000"/>
              <a:gd name="adj2" fmla="val 50074"/>
            </a:avLst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l">
              <a:spcBef>
                <a:spcPct val="20000"/>
              </a:spcBef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en-US" altLang="en-US" sz="3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114800" y="4046822"/>
            <a:ext cx="5181600" cy="1192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>
              <a:spcBef>
                <a:spcPct val="20000"/>
              </a:spcBef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en-US" altLang="en-US" sz="2400" i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Options to guarantee the </a:t>
            </a:r>
            <a:r>
              <a:rPr lang="en-US" altLang="en-US" sz="2400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</a:t>
            </a:r>
            <a:r>
              <a:rPr lang="en-US" altLang="en-US" i="1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rivacy</a:t>
            </a:r>
            <a:endParaRPr lang="en-US" altLang="en-US" i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342900" indent="-342900">
              <a:spcBef>
                <a:spcPct val="0"/>
              </a:spcBef>
              <a:spcAft>
                <a:spcPts val="300"/>
              </a:spcAft>
              <a:buFont typeface="Calibri" panose="020F0502020204030204" pitchFamily="34" charset="0"/>
              <a:buChar char="―"/>
            </a:pPr>
            <a:r>
              <a:rPr lang="en-US" altLang="en-US" sz="1800" i="1" dirty="0" smtClean="0">
                <a:ln w="11430"/>
                <a:solidFill>
                  <a:srgbClr val="002060"/>
                </a:solidFill>
              </a:rPr>
              <a:t>TTP </a:t>
            </a:r>
            <a:r>
              <a:rPr lang="en-US" altLang="en-US" sz="1800" i="1" dirty="0" smtClean="0">
                <a:ln w="11430"/>
                <a:solidFill>
                  <a:srgbClr val="002060"/>
                </a:solidFill>
                <a:sym typeface="Wingdings" panose="05000000000000000000" pitchFamily="2" charset="2"/>
              </a:rPr>
              <a:t> </a:t>
            </a:r>
            <a:r>
              <a:rPr lang="en-US" altLang="en-US" sz="1800" i="1" dirty="0">
                <a:ln w="11430"/>
                <a:solidFill>
                  <a:srgbClr val="002060"/>
                </a:solidFill>
                <a:sym typeface="Wingdings" panose="05000000000000000000" pitchFamily="2" charset="2"/>
              </a:rPr>
              <a:t>not appropriate for decentralized </a:t>
            </a:r>
            <a:r>
              <a:rPr lang="en-US" altLang="en-US" sz="1800" i="1" dirty="0" smtClean="0">
                <a:ln w="11430"/>
                <a:solidFill>
                  <a:srgbClr val="002060"/>
                </a:solidFill>
                <a:sym typeface="Wingdings" panose="05000000000000000000" pitchFamily="2" charset="2"/>
              </a:rPr>
              <a:t>process</a:t>
            </a:r>
            <a:endParaRPr lang="en-US" altLang="en-US" sz="1800" i="1" dirty="0">
              <a:ln w="11430"/>
              <a:solidFill>
                <a:srgbClr val="002060"/>
              </a:solidFill>
            </a:endParaRPr>
          </a:p>
          <a:p>
            <a:pPr marL="342900" indent="-342900">
              <a:spcBef>
                <a:spcPct val="0"/>
              </a:spcBef>
              <a:spcAft>
                <a:spcPts val="300"/>
              </a:spcAft>
              <a:buFont typeface="Calibri" panose="020F0502020204030204" pitchFamily="34" charset="0"/>
              <a:buChar char="―"/>
            </a:pPr>
            <a:r>
              <a:rPr lang="en-US" altLang="en-US" sz="1800" i="1" dirty="0">
                <a:ln w="11430"/>
                <a:solidFill>
                  <a:srgbClr val="002060"/>
                </a:solidFill>
              </a:rPr>
              <a:t>Isolated Environments </a:t>
            </a:r>
            <a:r>
              <a:rPr lang="en-US" altLang="en-US" sz="1800" i="1" dirty="0">
                <a:ln w="11430"/>
                <a:solidFill>
                  <a:srgbClr val="002060"/>
                </a:solidFill>
                <a:sym typeface="Wingdings" panose="05000000000000000000" pitchFamily="2" charset="2"/>
              </a:rPr>
              <a:t> weak threat </a:t>
            </a:r>
            <a:r>
              <a:rPr lang="en-US" altLang="en-US" sz="1800" i="1" dirty="0" smtClean="0">
                <a:ln w="11430"/>
                <a:solidFill>
                  <a:srgbClr val="002060"/>
                </a:solidFill>
                <a:sym typeface="Wingdings" panose="05000000000000000000" pitchFamily="2" charset="2"/>
              </a:rPr>
              <a:t>model</a:t>
            </a:r>
            <a:endParaRPr lang="en-US" altLang="en-US" sz="1800" i="1" dirty="0">
              <a:ln w="11430"/>
              <a:solidFill>
                <a:srgbClr val="002060"/>
              </a:solidFill>
            </a:endParaRP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914400" y="3383280"/>
            <a:ext cx="3309284" cy="2377440"/>
            <a:chOff x="2465388" y="3125788"/>
            <a:chExt cx="3778629" cy="2714625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5388" y="3154363"/>
              <a:ext cx="785812" cy="2265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350" y="3240089"/>
              <a:ext cx="857250" cy="2179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 Box 5"/>
            <p:cNvSpPr txBox="1">
              <a:spLocks noChangeArrowheads="1"/>
            </p:cNvSpPr>
            <p:nvPr/>
          </p:nvSpPr>
          <p:spPr bwMode="auto">
            <a:xfrm>
              <a:off x="2465389" y="5440363"/>
              <a:ext cx="7651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000" i="1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Tag</a:t>
              </a:r>
            </a:p>
          </p:txBody>
        </p:sp>
        <p:sp>
          <p:nvSpPr>
            <p:cNvPr id="15" name="Text Box 5"/>
            <p:cNvSpPr txBox="1">
              <a:spLocks noChangeArrowheads="1"/>
            </p:cNvSpPr>
            <p:nvPr/>
          </p:nvSpPr>
          <p:spPr bwMode="auto">
            <a:xfrm>
              <a:off x="4467604" y="5419725"/>
              <a:ext cx="1776413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2000" i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New Owner</a:t>
              </a:r>
            </a:p>
          </p:txBody>
        </p:sp>
        <p:sp>
          <p:nvSpPr>
            <p:cNvPr id="16" name="24 Rayo"/>
            <p:cNvSpPr>
              <a:spLocks noChangeArrowheads="1"/>
            </p:cNvSpPr>
            <p:nvPr/>
          </p:nvSpPr>
          <p:spPr bwMode="auto">
            <a:xfrm>
              <a:off x="3251201" y="3557589"/>
              <a:ext cx="1482725" cy="185737"/>
            </a:xfrm>
            <a:prstGeom prst="lightningBol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l">
                <a:spcBef>
                  <a:spcPct val="20000"/>
                </a:spcBef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endParaRPr lang="en-US" altLang="en-US" sz="32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2643188" y="3270250"/>
              <a:ext cx="430212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8" name="Text Box 5"/>
            <p:cNvSpPr txBox="1">
              <a:spLocks noChangeArrowheads="1"/>
            </p:cNvSpPr>
            <p:nvPr/>
          </p:nvSpPr>
          <p:spPr bwMode="auto">
            <a:xfrm>
              <a:off x="3608388" y="3125788"/>
              <a:ext cx="430212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9" name="1 Estrella de 5 puntas"/>
            <p:cNvSpPr/>
            <p:nvPr/>
          </p:nvSpPr>
          <p:spPr bwMode="auto">
            <a:xfrm>
              <a:off x="2751138" y="4252914"/>
              <a:ext cx="398462" cy="371475"/>
            </a:xfrm>
            <a:prstGeom prst="star5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</p:grpSp>
      <p:sp>
        <p:nvSpPr>
          <p:cNvPr id="20" name="Slide Number Placeholder 2"/>
          <p:cNvSpPr txBox="1">
            <a:spLocks/>
          </p:cNvSpPr>
          <p:nvPr/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D22F896-40B5-4ADD-8801-0D06FADFA09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19757">
            <a:off x="2436931" y="2364223"/>
            <a:ext cx="562234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445-D6CF-4B71-B1FF-9FF2103180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8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2400"/>
            <a:ext cx="7696200" cy="1143000"/>
          </a:xfrm>
        </p:spPr>
        <p:txBody>
          <a:bodyPr/>
          <a:lstStyle/>
          <a:p>
            <a:pPr algn="l"/>
            <a:r>
              <a:rPr lang="en-US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Ownership</a:t>
            </a:r>
            <a:r>
              <a:rPr lang="es-ES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 Transfer</a:t>
            </a:r>
            <a:endParaRPr lang="en-US" dirty="0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38200" y="1295400"/>
            <a:ext cx="67489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>
              <a:spcBef>
                <a:spcPct val="20000"/>
              </a:spcBef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2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Channels with positive secrecy </a:t>
            </a:r>
            <a:r>
              <a:rPr lang="en-US" altLang="en-US" sz="3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capacity</a:t>
            </a:r>
            <a:endParaRPr lang="en-US" altLang="en-US" sz="32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3400" y="2895600"/>
            <a:ext cx="7848600" cy="3138791"/>
            <a:chOff x="304800" y="3482122"/>
            <a:chExt cx="7848600" cy="3138791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2392" y="3837276"/>
              <a:ext cx="971008" cy="2468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380243">
              <a:off x="5694743" y="3482122"/>
              <a:ext cx="674680" cy="109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28 Rayo"/>
            <p:cNvSpPr>
              <a:spLocks noChangeArrowheads="1"/>
            </p:cNvSpPr>
            <p:nvPr/>
          </p:nvSpPr>
          <p:spPr bwMode="auto">
            <a:xfrm>
              <a:off x="5197476" y="5197765"/>
              <a:ext cx="1482725" cy="185737"/>
            </a:xfrm>
            <a:prstGeom prst="lightningBol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l">
                <a:spcBef>
                  <a:spcPct val="20000"/>
                </a:spcBef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endParaRPr lang="en-US" altLang="en-US" sz="32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5241926" y="4772314"/>
              <a:ext cx="1590675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200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1101000100</a:t>
              </a:r>
            </a:p>
          </p:txBody>
        </p:sp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304800" y="3729335"/>
              <a:ext cx="38322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2400" i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Tag is hidden in </a:t>
              </a:r>
              <a:r>
                <a:rPr lang="en-US" altLang="en-US" sz="2400" i="1" dirty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altLang="en-US" sz="2400" i="1" dirty="0" smtClean="0">
                  <a:solidFill>
                    <a:srgbClr val="00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“crowd”</a:t>
              </a:r>
              <a:endParaRPr lang="en-US" altLang="en-US" sz="2400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" name="39 Conector recto de flecha"/>
            <p:cNvCxnSpPr>
              <a:cxnSpLocks noChangeShapeType="1"/>
            </p:cNvCxnSpPr>
            <p:nvPr/>
          </p:nvCxnSpPr>
          <p:spPr bwMode="auto">
            <a:xfrm flipH="1">
              <a:off x="1447800" y="6577302"/>
              <a:ext cx="6217920" cy="0"/>
            </a:xfrm>
            <a:prstGeom prst="straightConnector1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" name="41 Conector recto de flecha"/>
            <p:cNvCxnSpPr>
              <a:cxnSpLocks noChangeShapeType="1"/>
            </p:cNvCxnSpPr>
            <p:nvPr/>
          </p:nvCxnSpPr>
          <p:spPr bwMode="auto">
            <a:xfrm>
              <a:off x="7696200" y="6315365"/>
              <a:ext cx="0" cy="274320"/>
            </a:xfrm>
            <a:prstGeom prst="straightConnector1">
              <a:avLst/>
            </a:prstGeom>
            <a:noFill/>
            <a:ln w="25400" algn="ctr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6" name="Group 15"/>
            <p:cNvGrpSpPr>
              <a:grpSpLocks noChangeAspect="1"/>
            </p:cNvGrpSpPr>
            <p:nvPr/>
          </p:nvGrpSpPr>
          <p:grpSpPr>
            <a:xfrm>
              <a:off x="746760" y="4175761"/>
              <a:ext cx="4358640" cy="2086296"/>
              <a:chOff x="2413000" y="3837276"/>
              <a:chExt cx="4687888" cy="2332038"/>
            </a:xfrm>
          </p:grpSpPr>
          <p:pic>
            <p:nvPicPr>
              <p:cNvPr id="17" name="Picture 2" descr="Resultado de imagen de people talki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3000" y="3837276"/>
                <a:ext cx="4687888" cy="2332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 Box 5"/>
              <p:cNvSpPr txBox="1">
                <a:spLocks noChangeArrowheads="1"/>
              </p:cNvSpPr>
              <p:nvPr/>
            </p:nvSpPr>
            <p:spPr bwMode="auto">
              <a:xfrm>
                <a:off x="2843213" y="4262727"/>
                <a:ext cx="430212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>
                  <a:spcBef>
                    <a:spcPct val="20000"/>
                  </a:spcBef>
                  <a:buChar char="•"/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har char="–"/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har char="•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har char="–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400">
                    <a:solidFill>
                      <a:srgbClr val="00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19" name="Text Box 5"/>
              <p:cNvSpPr txBox="1">
                <a:spLocks noChangeArrowheads="1"/>
              </p:cNvSpPr>
              <p:nvPr/>
            </p:nvSpPr>
            <p:spPr bwMode="auto">
              <a:xfrm>
                <a:off x="3425825" y="3967452"/>
                <a:ext cx="431800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>
                  <a:spcBef>
                    <a:spcPct val="20000"/>
                  </a:spcBef>
                  <a:buChar char="•"/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har char="–"/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har char="•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har char="–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400">
                    <a:solidFill>
                      <a:srgbClr val="00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  <p:sp>
            <p:nvSpPr>
              <p:cNvPr id="20" name="Text Box 5"/>
              <p:cNvSpPr txBox="1">
                <a:spLocks noChangeArrowheads="1"/>
              </p:cNvSpPr>
              <p:nvPr/>
            </p:nvSpPr>
            <p:spPr bwMode="auto">
              <a:xfrm>
                <a:off x="3211513" y="4275427"/>
                <a:ext cx="430212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>
                  <a:spcBef>
                    <a:spcPct val="20000"/>
                  </a:spcBef>
                  <a:buChar char="•"/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har char="–"/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har char="•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har char="–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400">
                    <a:solidFill>
                      <a:srgbClr val="00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21" name="Text Box 5"/>
              <p:cNvSpPr txBox="1">
                <a:spLocks noChangeArrowheads="1"/>
              </p:cNvSpPr>
              <p:nvPr/>
            </p:nvSpPr>
            <p:spPr bwMode="auto">
              <a:xfrm>
                <a:off x="5534026" y="3967452"/>
                <a:ext cx="430213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>
                  <a:spcBef>
                    <a:spcPct val="20000"/>
                  </a:spcBef>
                  <a:buChar char="•"/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har char="–"/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har char="•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har char="–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400">
                    <a:solidFill>
                      <a:srgbClr val="00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  <p:sp>
            <p:nvSpPr>
              <p:cNvPr id="22" name="Text Box 5"/>
              <p:cNvSpPr txBox="1">
                <a:spLocks noChangeArrowheads="1"/>
              </p:cNvSpPr>
              <p:nvPr/>
            </p:nvSpPr>
            <p:spPr bwMode="auto">
              <a:xfrm>
                <a:off x="5089526" y="4108740"/>
                <a:ext cx="430213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>
                  <a:spcBef>
                    <a:spcPct val="20000"/>
                  </a:spcBef>
                  <a:buChar char="•"/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har char="–"/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har char="•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har char="–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400">
                    <a:solidFill>
                      <a:srgbClr val="00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  <p:sp>
            <p:nvSpPr>
              <p:cNvPr id="23" name="Text Box 5"/>
              <p:cNvSpPr txBox="1">
                <a:spLocks noChangeArrowheads="1"/>
              </p:cNvSpPr>
              <p:nvPr/>
            </p:nvSpPr>
            <p:spPr bwMode="auto">
              <a:xfrm>
                <a:off x="4087813" y="4319877"/>
                <a:ext cx="430212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>
                  <a:spcBef>
                    <a:spcPct val="20000"/>
                  </a:spcBef>
                  <a:buChar char="•"/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har char="–"/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har char="•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har char="–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400">
                    <a:solidFill>
                      <a:srgbClr val="00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24" name="Text Box 5"/>
              <p:cNvSpPr txBox="1">
                <a:spLocks noChangeArrowheads="1"/>
              </p:cNvSpPr>
              <p:nvPr/>
            </p:nvSpPr>
            <p:spPr bwMode="auto">
              <a:xfrm>
                <a:off x="4518025" y="4275427"/>
                <a:ext cx="431800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>
                  <a:spcBef>
                    <a:spcPct val="20000"/>
                  </a:spcBef>
                  <a:buChar char="•"/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har char="–"/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har char="•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har char="–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400">
                    <a:solidFill>
                      <a:srgbClr val="00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  <p:sp>
            <p:nvSpPr>
              <p:cNvPr id="25" name="Text Box 5"/>
              <p:cNvSpPr txBox="1">
                <a:spLocks noChangeArrowheads="1"/>
              </p:cNvSpPr>
              <p:nvPr/>
            </p:nvSpPr>
            <p:spPr bwMode="auto">
              <a:xfrm>
                <a:off x="5964238" y="4319877"/>
                <a:ext cx="430212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>
                  <a:spcBef>
                    <a:spcPct val="20000"/>
                  </a:spcBef>
                  <a:buChar char="•"/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har char="–"/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har char="•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har char="–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400">
                    <a:solidFill>
                      <a:srgbClr val="00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  <p:sp>
            <p:nvSpPr>
              <p:cNvPr id="26" name="Text Box 5"/>
              <p:cNvSpPr txBox="1">
                <a:spLocks noChangeArrowheads="1"/>
              </p:cNvSpPr>
              <p:nvPr/>
            </p:nvSpPr>
            <p:spPr bwMode="auto">
              <a:xfrm>
                <a:off x="5553075" y="4429415"/>
                <a:ext cx="431800" cy="306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>
                  <a:spcBef>
                    <a:spcPct val="20000"/>
                  </a:spcBef>
                  <a:buChar char="•"/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har char="–"/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har char="•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har char="–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400">
                    <a:solidFill>
                      <a:srgbClr val="00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27" name="Text Box 5"/>
              <p:cNvSpPr txBox="1">
                <a:spLocks noChangeArrowheads="1"/>
              </p:cNvSpPr>
              <p:nvPr/>
            </p:nvSpPr>
            <p:spPr bwMode="auto">
              <a:xfrm>
                <a:off x="6492876" y="4262727"/>
                <a:ext cx="430213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algn="l">
                  <a:spcBef>
                    <a:spcPct val="20000"/>
                  </a:spcBef>
                  <a:buChar char="•"/>
                  <a:defRPr sz="28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1pPr>
                <a:lvl2pPr marL="742950" indent="-285750" algn="l">
                  <a:spcBef>
                    <a:spcPct val="20000"/>
                  </a:spcBef>
                  <a:buChar char="–"/>
                  <a:defRPr sz="24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2pPr>
                <a:lvl3pPr marL="1143000" indent="-228600" algn="l">
                  <a:spcBef>
                    <a:spcPct val="20000"/>
                  </a:spcBef>
                  <a:buChar char="•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3pPr>
                <a:lvl4pPr marL="1600200" indent="-228600" algn="l">
                  <a:spcBef>
                    <a:spcPct val="20000"/>
                  </a:spcBef>
                  <a:buChar char="–"/>
                  <a:defRPr sz="20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4pPr>
                <a:lvl5pPr marL="2057400" indent="-228600" algn="l">
                  <a:spcBef>
                    <a:spcPct val="20000"/>
                  </a:spcBef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rgbClr val="000000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400">
                    <a:solidFill>
                      <a:srgbClr val="00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  <p:sp>
            <p:nvSpPr>
              <p:cNvPr id="29" name="30 Estrella de 5 puntas"/>
              <p:cNvSpPr/>
              <p:nvPr/>
            </p:nvSpPr>
            <p:spPr bwMode="auto">
              <a:xfrm>
                <a:off x="5830889" y="5127915"/>
                <a:ext cx="198437" cy="185737"/>
              </a:xfrm>
              <a:prstGeom prst="star5">
                <a:avLst/>
              </a:prstGeom>
              <a:solidFill>
                <a:srgbClr val="00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sp>
          <p:nvSpPr>
            <p:cNvPr id="30" name="Text Box 5"/>
            <p:cNvSpPr txBox="1">
              <a:spLocks noChangeArrowheads="1"/>
            </p:cNvSpPr>
            <p:nvPr/>
          </p:nvSpPr>
          <p:spPr bwMode="auto">
            <a:xfrm>
              <a:off x="5495925" y="6251581"/>
              <a:ext cx="159067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>
                <a:spcBef>
                  <a:spcPct val="20000"/>
                </a:spcBef>
                <a:buChar char="•"/>
                <a:defRPr sz="2800">
                  <a:solidFill>
                    <a:srgbClr val="000000"/>
                  </a:solidFill>
                  <a:latin typeface="Calibri" panose="020F0502020204030204" pitchFamily="34" charset="0"/>
                </a:defRPr>
              </a:lvl1pPr>
              <a:lvl2pPr marL="742950" indent="-285750" algn="l">
                <a:spcBef>
                  <a:spcPct val="20000"/>
                </a:spcBef>
                <a:buChar char="–"/>
                <a:defRPr sz="2400">
                  <a:solidFill>
                    <a:srgbClr val="000000"/>
                  </a:solidFill>
                  <a:latin typeface="Calibri" panose="020F0502020204030204" pitchFamily="34" charset="0"/>
                </a:defRPr>
              </a:lvl2pPr>
              <a:lvl3pPr marL="1143000" indent="-228600" algn="l">
                <a:spcBef>
                  <a:spcPct val="20000"/>
                </a:spcBef>
                <a:buChar char="•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3pPr>
              <a:lvl4pPr marL="1600200" indent="-228600" algn="l">
                <a:spcBef>
                  <a:spcPct val="20000"/>
                </a:spcBef>
                <a:buChar char="–"/>
                <a:defRPr sz="2000">
                  <a:solidFill>
                    <a:srgbClr val="000000"/>
                  </a:solidFill>
                  <a:latin typeface="Calibri" panose="020F0502020204030204" pitchFamily="34" charset="0"/>
                </a:defRPr>
              </a:lvl4pPr>
              <a:lvl5pPr marL="2057400" indent="-228600" algn="l">
                <a:spcBef>
                  <a:spcPct val="20000"/>
                </a:spcBef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rgbClr val="000000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en-US" sz="1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shared </a:t>
              </a:r>
              <a:r>
                <a:rPr lang="en-US" altLang="en-US" sz="1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secret     </a:t>
              </a:r>
              <a:endParaRPr lang="en-US" alt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304799" y="2143780"/>
            <a:ext cx="8382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spcBef>
                <a:spcPct val="20000"/>
              </a:spcBef>
              <a:buChar char="•"/>
              <a:defRPr sz="28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400">
                <a:solidFill>
                  <a:srgbClr val="000000"/>
                </a:solidFill>
                <a:latin typeface="Calibri" panose="020F0502020204030204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 smtClean="0">
                <a:solidFill>
                  <a:srgbClr val="000066"/>
                </a:solidFill>
              </a:rPr>
              <a:t>Example</a:t>
            </a:r>
            <a:endParaRPr lang="en-US" altLang="en-US" b="1" dirty="0">
              <a:solidFill>
                <a:srgbClr val="000066"/>
              </a:solidFill>
            </a:endParaRPr>
          </a:p>
        </p:txBody>
      </p:sp>
      <p:cxnSp>
        <p:nvCxnSpPr>
          <p:cNvPr id="34" name="33 Conector recto de flecha"/>
          <p:cNvCxnSpPr>
            <a:cxnSpLocks noChangeShapeType="1"/>
          </p:cNvCxnSpPr>
          <p:nvPr/>
        </p:nvCxnSpPr>
        <p:spPr bwMode="auto">
          <a:xfrm flipV="1">
            <a:off x="1676400" y="5715000"/>
            <a:ext cx="0" cy="291144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33 Conector recto de flecha"/>
          <p:cNvCxnSpPr>
            <a:cxnSpLocks noChangeShapeType="1"/>
          </p:cNvCxnSpPr>
          <p:nvPr/>
        </p:nvCxnSpPr>
        <p:spPr bwMode="auto">
          <a:xfrm flipV="1">
            <a:off x="2133600" y="5715000"/>
            <a:ext cx="0" cy="291144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33 Conector recto de flecha"/>
          <p:cNvCxnSpPr>
            <a:cxnSpLocks noChangeShapeType="1"/>
          </p:cNvCxnSpPr>
          <p:nvPr/>
        </p:nvCxnSpPr>
        <p:spPr bwMode="auto">
          <a:xfrm flipV="1">
            <a:off x="2362200" y="5715000"/>
            <a:ext cx="0" cy="291144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33 Conector recto de flecha"/>
          <p:cNvCxnSpPr>
            <a:cxnSpLocks noChangeShapeType="1"/>
          </p:cNvCxnSpPr>
          <p:nvPr/>
        </p:nvCxnSpPr>
        <p:spPr bwMode="auto">
          <a:xfrm flipV="1">
            <a:off x="2590800" y="5715000"/>
            <a:ext cx="0" cy="291144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33 Conector recto de flecha"/>
          <p:cNvCxnSpPr>
            <a:cxnSpLocks noChangeShapeType="1"/>
          </p:cNvCxnSpPr>
          <p:nvPr/>
        </p:nvCxnSpPr>
        <p:spPr bwMode="auto">
          <a:xfrm flipV="1">
            <a:off x="2895600" y="5715000"/>
            <a:ext cx="0" cy="291144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33 Conector recto de flecha"/>
          <p:cNvCxnSpPr>
            <a:cxnSpLocks noChangeShapeType="1"/>
          </p:cNvCxnSpPr>
          <p:nvPr/>
        </p:nvCxnSpPr>
        <p:spPr bwMode="auto">
          <a:xfrm flipV="1">
            <a:off x="3352800" y="5715000"/>
            <a:ext cx="0" cy="291144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33 Conector recto de flecha"/>
          <p:cNvCxnSpPr>
            <a:cxnSpLocks noChangeShapeType="1"/>
          </p:cNvCxnSpPr>
          <p:nvPr/>
        </p:nvCxnSpPr>
        <p:spPr bwMode="auto">
          <a:xfrm flipV="1">
            <a:off x="4724400" y="5715000"/>
            <a:ext cx="0" cy="291144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33 Conector recto de flecha"/>
          <p:cNvCxnSpPr>
            <a:cxnSpLocks noChangeShapeType="1"/>
          </p:cNvCxnSpPr>
          <p:nvPr/>
        </p:nvCxnSpPr>
        <p:spPr bwMode="auto">
          <a:xfrm flipV="1">
            <a:off x="3657600" y="5715000"/>
            <a:ext cx="0" cy="291144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33 Conector recto de flecha"/>
          <p:cNvCxnSpPr>
            <a:cxnSpLocks noChangeShapeType="1"/>
          </p:cNvCxnSpPr>
          <p:nvPr/>
        </p:nvCxnSpPr>
        <p:spPr bwMode="auto">
          <a:xfrm flipV="1">
            <a:off x="3886200" y="5715000"/>
            <a:ext cx="0" cy="291144"/>
          </a:xfrm>
          <a:prstGeom prst="straightConnector1">
            <a:avLst/>
          </a:prstGeom>
          <a:noFill/>
          <a:ln w="25400" algn="ctr">
            <a:solidFill>
              <a:srgbClr val="00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Footer Placeholder 3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Computer Science, Florida State University</a:t>
            </a:r>
            <a:endParaRPr lang="en-US" dirty="0"/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445-D6CF-4B71-B1FF-9FF2103180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3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1219200"/>
          </a:xfrm>
        </p:spPr>
        <p:txBody>
          <a:bodyPr>
            <a:normAutofit fontScale="90000"/>
          </a:bodyPr>
          <a:lstStyle/>
          <a:p>
            <a:r>
              <a:rPr lang="en" sz="40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Flyweight, Wiretap channel (Wyner)</a:t>
            </a:r>
            <a:br>
              <a:rPr lang="en" sz="40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" sz="400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“how to add and then subtract noise”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890427"/>
            <a:ext cx="8763000" cy="48151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2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1200" dirty="0" smtClean="0">
                <a:latin typeface="Arial Narrow" pitchFamily="34" charset="0"/>
                <a:cs typeface="Times New Roman" pitchFamily="18" charset="0"/>
              </a:rPr>
              <a:t>Alphabe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t Y = {y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,y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,y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,y</a:t>
            </a:r>
            <a:r>
              <a:rPr lang="en-US" sz="1200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} </a:t>
            </a:r>
            <a:r>
              <a:rPr lang="en-US" sz="1200" dirty="0" smtClean="0">
                <a:latin typeface="Arial Narrow" pitchFamily="34" charset="0"/>
                <a:cs typeface="Times New Roman" pitchFamily="18" charset="0"/>
              </a:rPr>
              <a:t>for tag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T </a:t>
            </a:r>
            <a:r>
              <a:rPr lang="en-US" sz="1200" dirty="0" smtClean="0">
                <a:latin typeface="Arial Narrow" pitchFamily="34" charset="0"/>
                <a:cs typeface="Times New Roman" pitchFamily="18" charset="0"/>
              </a:rPr>
              <a:t>with two noisy tags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1200" dirty="0" smtClean="0">
                <a:latin typeface="Arial Narrow" pitchFamily="34" charset="0"/>
                <a:cs typeface="Times New Roman" pitchFamily="18" charset="0"/>
              </a:rPr>
              <a:t>The </a:t>
            </a:r>
            <a:r>
              <a:rPr lang="en-US" sz="1200" dirty="0">
                <a:latin typeface="Arial Narrow" pitchFamily="34" charset="0"/>
                <a:cs typeface="Times New Roman" pitchFamily="18" charset="0"/>
              </a:rPr>
              <a:t>encoding entropy, error and </a:t>
            </a:r>
            <a:r>
              <a:rPr lang="en-US" sz="1200" dirty="0" err="1">
                <a:latin typeface="Arial Narrow" pitchFamily="34" charset="0"/>
                <a:cs typeface="Times New Roman" pitchFamily="18" charset="0"/>
              </a:rPr>
              <a:t>Fano</a:t>
            </a:r>
            <a:r>
              <a:rPr lang="en-US" sz="1200" dirty="0">
                <a:latin typeface="Arial Narrow" pitchFamily="34" charset="0"/>
                <a:cs typeface="Times New Roman" pitchFamily="18" charset="0"/>
              </a:rPr>
              <a:t> bounds of the wiretap </a:t>
            </a:r>
            <a:r>
              <a:rPr lang="en-US" sz="1200" dirty="0" smtClean="0">
                <a:latin typeface="Arial Narrow" pitchFamily="34" charset="0"/>
                <a:cs typeface="Times New Roman" pitchFamily="18" charset="0"/>
              </a:rPr>
              <a:t>channel</a:t>
            </a:r>
          </a:p>
          <a:p>
            <a:pPr marL="0" indent="0">
              <a:buNone/>
            </a:pPr>
            <a:r>
              <a:rPr lang="en-US" sz="1200" dirty="0" smtClean="0">
                <a:latin typeface="Arial Narrow" pitchFamily="34" charset="0"/>
                <a:cs typeface="Times New Roman" pitchFamily="18" charset="0"/>
              </a:rPr>
              <a:t>(Pulse Position Modulation: a bit is encoded by transmitting a pulse </a:t>
            </a:r>
          </a:p>
          <a:p>
            <a:pPr marL="0" indent="0">
              <a:buNone/>
            </a:pPr>
            <a:r>
              <a:rPr lang="en-US" sz="1200" dirty="0" smtClean="0">
                <a:latin typeface="Arial Narrow" pitchFamily="34" charset="0"/>
                <a:cs typeface="Times New Roman" pitchFamily="18" charset="0"/>
              </a:rPr>
              <a:t>in one of two possible slots)   </a:t>
            </a:r>
            <a:endParaRPr lang="en-US" sz="1200" dirty="0">
              <a:latin typeface="Arial Narrow" pitchFamily="34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Mike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Burmester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Jorge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Munilla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Tag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Memory-Erasure Tradeoff of RFID Grouping Codes. 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IEEE Communications Letters 20(6):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 1144-1147 (2016)</a:t>
            </a:r>
            <a:endParaRPr lang="en-US" sz="1400" baseline="30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009776"/>
            <a:ext cx="3111500" cy="2362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103822"/>
            <a:ext cx="3124200" cy="2268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282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Flyweight authentication </a:t>
            </a:r>
            <a:br>
              <a:rPr lang="en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" sz="31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Threshold Things That Think (T4</a:t>
            </a:r>
            <a:r>
              <a:rPr lang="en" sz="31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</a:t>
            </a:r>
            <a:r>
              <a:rPr lang="en" sz="3100" baseline="300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*</a:t>
            </a:r>
            <a:endParaRPr lang="en-US" sz="31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14227"/>
            <a:ext cx="8229600" cy="49675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12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en" sz="240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Tag erasure-codes</a:t>
            </a:r>
            <a:endParaRPr lang="en-US" sz="24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Mike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Burmester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 Jorge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Munilla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Tag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Memory-Erasure Tradeoff of RFID Grouping Codes. 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IEEE Communications Letters 20(6):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 1144-1147 (2016)</a:t>
            </a:r>
            <a:endParaRPr lang="en-US" sz="1400" baseline="30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200" baseline="30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1200" baseline="300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Desmedt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Y.,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Burmester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M.,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Safavi-Naini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R., &amp; Wang, H. (2001). Threshold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Things That Think (T4): Security Requirements to cope with theft of hand/handless Internet devices. In </a:t>
            </a:r>
            <a:r>
              <a:rPr lang="en-US" sz="1200" i="1" dirty="0" smtClean="0">
                <a:latin typeface="Times New Roman" pitchFamily="18" charset="0"/>
                <a:cs typeface="Times New Roman" pitchFamily="18" charset="0"/>
              </a:rPr>
              <a:t>Symposium on Requirement Engineering for Information Security (SREIS), 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Indianapolis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(pp. 354-367).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422" y="2057399"/>
            <a:ext cx="4859978" cy="2464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7329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en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Two problems</a:t>
            </a:r>
            <a:endParaRPr lang="en-US" sz="2700" dirty="0"/>
          </a:p>
        </p:txBody>
      </p:sp>
      <p:sp>
        <p:nvSpPr>
          <p:cNvPr id="4" name="TextBox 3"/>
          <p:cNvSpPr txBox="1"/>
          <p:nvPr/>
        </p:nvSpPr>
        <p:spPr>
          <a:xfrm>
            <a:off x="8671538" y="990600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</a:t>
            </a:r>
            <a:endParaRPr lang="en-US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2057400"/>
            <a:ext cx="4800600" cy="40386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Understanding cyber threats and exploits of heterogeneous    sensor networks.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  <a:p>
            <a:pPr marL="457200" indent="-457200">
              <a:buFont typeface="+mj-lt"/>
              <a:buAutoNum type="arabicPeriod" startAt="2"/>
            </a:pPr>
            <a:r>
              <a:rPr lang="en" sz="2400" dirty="0" smtClean="0">
                <a:ln w="11430"/>
                <a:solidFill>
                  <a:srgbClr val="002060"/>
                </a:solidFill>
              </a:rPr>
              <a:t>Understanding </a:t>
            </a:r>
            <a:r>
              <a:rPr lang="en" sz="2400" dirty="0">
                <a:ln w="11430"/>
                <a:solidFill>
                  <a:srgbClr val="002060"/>
                </a:solidFill>
              </a:rPr>
              <a:t>cybersecurity implications of using and </a:t>
            </a:r>
            <a:r>
              <a:rPr lang="en" sz="2400" dirty="0" smtClean="0">
                <a:ln w="11430"/>
                <a:solidFill>
                  <a:srgbClr val="002060"/>
                </a:solidFill>
              </a:rPr>
              <a:t>protecting drones.  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474" y="2362200"/>
            <a:ext cx="3130726" cy="143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247198"/>
            <a:ext cx="3147038" cy="184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53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41910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1.  </a:t>
            </a:r>
            <a:r>
              <a:rPr lang="en-US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Internet of Things (IOT)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5638800" cy="472440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/>
              <a:t>The </a:t>
            </a:r>
            <a:r>
              <a:rPr lang="en-US" sz="2000" dirty="0" err="1" smtClean="0"/>
              <a:t>IoT</a:t>
            </a:r>
            <a:r>
              <a:rPr lang="en-US" sz="2000" dirty="0" smtClean="0"/>
              <a:t> </a:t>
            </a:r>
            <a:r>
              <a:rPr lang="en-US" sz="2000" dirty="0"/>
              <a:t>links identifiable objects to </a:t>
            </a:r>
            <a:r>
              <a:rPr lang="en-US" sz="2000" dirty="0" smtClean="0"/>
              <a:t>their virtual </a:t>
            </a:r>
            <a:r>
              <a:rPr lang="en-US" sz="2000" dirty="0"/>
              <a:t>representation on the Internet making it  </a:t>
            </a:r>
            <a:r>
              <a:rPr lang="en-US" sz="2000" dirty="0" smtClean="0"/>
              <a:t> possible </a:t>
            </a:r>
            <a:r>
              <a:rPr lang="en-US" sz="2000" dirty="0"/>
              <a:t>for an end user </a:t>
            </a:r>
            <a:r>
              <a:rPr lang="en-US" sz="2000" dirty="0" smtClean="0"/>
              <a:t>(or processor) to </a:t>
            </a:r>
            <a:r>
              <a:rPr lang="en-US" sz="2000" dirty="0"/>
              <a:t>monitor and link these to additional </a:t>
            </a:r>
            <a:r>
              <a:rPr lang="en-US" sz="2000" dirty="0" smtClean="0"/>
              <a:t>   information </a:t>
            </a:r>
            <a:r>
              <a:rPr lang="en-US" sz="2000" dirty="0"/>
              <a:t>regarding their status for </a:t>
            </a:r>
            <a:r>
              <a:rPr lang="en-US" sz="2000" dirty="0" smtClean="0"/>
              <a:t>       efficient </a:t>
            </a:r>
            <a:r>
              <a:rPr lang="en-US" sz="2000" dirty="0"/>
              <a:t>control, management and </a:t>
            </a:r>
            <a:r>
              <a:rPr lang="en-US" sz="2000" dirty="0" smtClean="0"/>
              <a:t>           logistics</a:t>
            </a:r>
            <a:r>
              <a:rPr lang="en-US" sz="2000" dirty="0"/>
              <a:t>. </a:t>
            </a:r>
            <a:endParaRPr lang="en-US" sz="2000" dirty="0" smtClean="0"/>
          </a:p>
          <a:p>
            <a:pPr>
              <a:lnSpc>
                <a:spcPct val="120000"/>
              </a:lnSpc>
            </a:pPr>
            <a:r>
              <a:rPr lang="en-US" sz="2000" dirty="0"/>
              <a:t>E</a:t>
            </a:r>
            <a:r>
              <a:rPr lang="en-US" sz="2000" dirty="0" smtClean="0"/>
              <a:t>xtends </a:t>
            </a:r>
            <a:r>
              <a:rPr lang="en-US" sz="2000" dirty="0"/>
              <a:t>the scope of the Internet </a:t>
            </a:r>
            <a:r>
              <a:rPr lang="en-US" sz="2000" dirty="0" smtClean="0"/>
              <a:t>                making it </a:t>
            </a:r>
            <a:r>
              <a:rPr lang="en-US" sz="2000" dirty="0"/>
              <a:t>possible to control smart </a:t>
            </a:r>
            <a:r>
              <a:rPr lang="en-US" sz="2000" dirty="0" smtClean="0"/>
              <a:t>                systems </a:t>
            </a:r>
            <a:r>
              <a:rPr lang="en-US" sz="2000" dirty="0"/>
              <a:t>and </a:t>
            </a:r>
            <a:r>
              <a:rPr lang="en-US" sz="2000" dirty="0" smtClean="0"/>
              <a:t>structures, </a:t>
            </a:r>
            <a:r>
              <a:rPr lang="en-US" sz="2000" dirty="0"/>
              <a:t>in particular </a:t>
            </a:r>
            <a:r>
              <a:rPr lang="en-US" sz="2000" dirty="0" smtClean="0"/>
              <a:t>                   industrial </a:t>
            </a:r>
            <a:r>
              <a:rPr lang="en-US" sz="2000" dirty="0"/>
              <a:t>control systems and critical infrastructures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445-D6CF-4B71-B1FF-9FF2103180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296400" cy="12905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  <a:sp3d extrusionH="57150">
              <a:bevelT w="38100" h="38100"/>
            </a:sp3d>
          </a:bodyPr>
          <a:lstStyle/>
          <a:p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2057400"/>
            <a:ext cx="8229600" cy="3962400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 smtClean="0">
                <a:solidFill>
                  <a:srgbClr val="002060"/>
                </a:solidFill>
              </a:rPr>
              <a:t>Wearable device system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dirty="0" smtClean="0"/>
              <a:t>1.  Wireless Body Sensor Network (WSBN)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dirty="0" smtClean="0"/>
              <a:t>2.  Smart Phone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dirty="0" smtClean="0"/>
              <a:t>3. Cloud Server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000" dirty="0" smtClean="0"/>
          </a:p>
          <a:p>
            <a:pPr marL="0" indent="0">
              <a:spcBef>
                <a:spcPts val="1200"/>
              </a:spcBef>
              <a:buNone/>
            </a:pPr>
            <a:endParaRPr lang="en-US" sz="2000" dirty="0"/>
          </a:p>
          <a:p>
            <a:pPr marL="0" indent="0">
              <a:spcBef>
                <a:spcPts val="1200"/>
              </a:spcBef>
              <a:buNone/>
            </a:pPr>
            <a:r>
              <a:rPr lang="en-US" sz="2000" dirty="0" smtClean="0"/>
              <a:t>                                                          WD                SP                    CS            </a:t>
            </a:r>
          </a:p>
        </p:txBody>
      </p:sp>
      <p:pic>
        <p:nvPicPr>
          <p:cNvPr id="3100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087" y="5105400"/>
            <a:ext cx="646113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1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87" y="5105400"/>
            <a:ext cx="646113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505200"/>
            <a:ext cx="3616325" cy="114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228600" y="538262"/>
            <a:ext cx="8686800" cy="1290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rgbClr val="003399"/>
                </a:solidFill>
              </a:rPr>
              <a:t>1</a:t>
            </a:r>
            <a:r>
              <a:rPr lang="en-US" dirty="0" smtClean="0">
                <a:solidFill>
                  <a:srgbClr val="003399"/>
                </a:solidFill>
              </a:rPr>
              <a:t>. Heterogeneous sensor networks           </a:t>
            </a:r>
            <a:r>
              <a:rPr lang="en-US" sz="3600" b="1" dirty="0" smtClean="0">
                <a:solidFill>
                  <a:srgbClr val="003399"/>
                </a:solidFill>
              </a:rPr>
              <a:t>                         </a:t>
            </a:r>
            <a:endParaRPr lang="el-GR" sz="3600" b="1" dirty="0">
              <a:solidFill>
                <a:srgbClr val="003399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Computer Science, Florida State University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445-D6CF-4B71-B1FF-9FF2103180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1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296400" cy="12905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  <a:sp3d extrusionH="57150">
              <a:bevelT w="38100" h="38100"/>
            </a:sp3d>
          </a:bodyPr>
          <a:lstStyle/>
          <a:p>
            <a:r>
              <a:rPr lang="en-US" sz="36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003399"/>
                </a:solidFill>
              </a:rPr>
              <a:t>Heterogeneous sensor networks           </a:t>
            </a:r>
            <a:r>
              <a:rPr lang="en-US" sz="3600" b="1" dirty="0" smtClean="0">
                <a:solidFill>
                  <a:srgbClr val="003399"/>
                </a:solidFill>
              </a:rPr>
              <a:t>                         </a:t>
            </a:r>
            <a:endParaRPr lang="el-GR" sz="3600" b="1" dirty="0">
              <a:solidFill>
                <a:srgbClr val="003399"/>
              </a:solidFill>
            </a:endParaRPr>
          </a:p>
        </p:txBody>
      </p:sp>
      <p:pic>
        <p:nvPicPr>
          <p:cNvPr id="3099" name="Picture 2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38"/>
          <a:stretch/>
        </p:blipFill>
        <p:spPr bwMode="auto">
          <a:xfrm>
            <a:off x="4419600" y="2057400"/>
            <a:ext cx="45720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722437"/>
            <a:ext cx="4648200" cy="452596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dirty="0" err="1" smtClean="0">
                <a:solidFill>
                  <a:srgbClr val="002060"/>
                </a:solidFill>
              </a:rPr>
              <a:t>mHeathcare</a:t>
            </a:r>
            <a:r>
              <a:rPr lang="en-US" dirty="0" smtClean="0">
                <a:solidFill>
                  <a:srgbClr val="002060"/>
                </a:solidFill>
              </a:rPr>
              <a:t> system 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dirty="0" smtClean="0"/>
              <a:t>1.  Wireless Body Sensor Network </a:t>
            </a:r>
          </a:p>
          <a:p>
            <a:pPr marL="457200"/>
            <a:r>
              <a:rPr lang="en-US" sz="2000" dirty="0" smtClean="0"/>
              <a:t>Wearable or implantable sensors</a:t>
            </a:r>
          </a:p>
          <a:p>
            <a:pPr marL="457200"/>
            <a:r>
              <a:rPr lang="en-US" sz="2000" dirty="0" smtClean="0"/>
              <a:t>Super sensor node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dirty="0" smtClean="0"/>
              <a:t>2.  Controller Node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dirty="0" smtClean="0"/>
              <a:t>3. Public Network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000" dirty="0"/>
          </a:p>
          <a:p>
            <a:pPr marL="0" indent="0">
              <a:spcBef>
                <a:spcPts val="1200"/>
              </a:spcBef>
              <a:buNone/>
            </a:pPr>
            <a:r>
              <a:rPr lang="en-US" sz="2000" dirty="0" smtClean="0"/>
              <a:t>     MU           PN           CN            SN</a:t>
            </a:r>
          </a:p>
        </p:txBody>
      </p:sp>
      <p:pic>
        <p:nvPicPr>
          <p:cNvPr id="3100" name="Picture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029200"/>
            <a:ext cx="646113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1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7" y="5029200"/>
            <a:ext cx="646113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02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87" y="5029200"/>
            <a:ext cx="646113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445-D6CF-4B71-B1FF-9FF2103180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86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296400" cy="12905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  <a:sp3d extrusionH="57150">
              <a:bevelT w="38100" h="38100"/>
            </a:sp3d>
          </a:bodyPr>
          <a:lstStyle/>
          <a:p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3610" y="3265327"/>
            <a:ext cx="3886200" cy="2525873"/>
          </a:xfrm>
        </p:spPr>
        <p:txBody>
          <a:bodyPr/>
          <a:lstStyle/>
          <a:p>
            <a:pPr marL="0" indent="0">
              <a:spcBef>
                <a:spcPts val="1200"/>
              </a:spcBef>
              <a:buNone/>
            </a:pPr>
            <a:r>
              <a:rPr lang="en-US" sz="2000" dirty="0" smtClean="0"/>
              <a:t>1.  Client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dirty="0" smtClean="0"/>
              <a:t>2.  Gateway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000" dirty="0" smtClean="0"/>
              <a:t>3. Sensors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000" dirty="0"/>
          </a:p>
          <a:p>
            <a:pPr marL="0" indent="0">
              <a:spcBef>
                <a:spcPts val="1200"/>
              </a:spcBef>
              <a:buNone/>
            </a:pPr>
            <a:r>
              <a:rPr lang="en-US" sz="2000" dirty="0" smtClean="0"/>
              <a:t>     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76200" y="766862"/>
            <a:ext cx="8915400" cy="12905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003399"/>
                </a:solidFill>
              </a:rPr>
              <a:t>A model for heterogeneous sensor networks           </a:t>
            </a:r>
            <a:r>
              <a:rPr lang="en-US" sz="3600" b="1" dirty="0" smtClean="0">
                <a:solidFill>
                  <a:srgbClr val="003399"/>
                </a:solidFill>
              </a:rPr>
              <a:t>                         </a:t>
            </a:r>
            <a:endParaRPr lang="el-GR" sz="3600" b="1" dirty="0">
              <a:solidFill>
                <a:srgbClr val="003399"/>
              </a:solidFill>
            </a:endParaRPr>
          </a:p>
        </p:txBody>
      </p:sp>
      <p:grpSp>
        <p:nvGrpSpPr>
          <p:cNvPr id="6167" name="Group 6166"/>
          <p:cNvGrpSpPr>
            <a:grpSpLocks noChangeAspect="1"/>
          </p:cNvGrpSpPr>
          <p:nvPr/>
        </p:nvGrpSpPr>
        <p:grpSpPr>
          <a:xfrm>
            <a:off x="2514600" y="2590800"/>
            <a:ext cx="5344760" cy="2857371"/>
            <a:chOff x="2133600" y="1676401"/>
            <a:chExt cx="6664166" cy="4635499"/>
          </a:xfrm>
        </p:grpSpPr>
        <p:pic>
          <p:nvPicPr>
            <p:cNvPr id="8202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00" y="4800600"/>
              <a:ext cx="3176587" cy="151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166" name="Group 6165"/>
            <p:cNvGrpSpPr/>
            <p:nvPr/>
          </p:nvGrpSpPr>
          <p:grpSpPr>
            <a:xfrm>
              <a:off x="2133600" y="1676401"/>
              <a:ext cx="6664166" cy="3581398"/>
              <a:chOff x="2133600" y="1676401"/>
              <a:chExt cx="6664166" cy="3581398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2286000" y="3105835"/>
                <a:ext cx="4572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endParaRPr lang="en-US" dirty="0"/>
              </a:p>
              <a:p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2286000" y="3105835"/>
                <a:ext cx="4572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endParaRPr lang="en-US" dirty="0"/>
              </a:p>
              <a:p>
                <a:endParaRPr lang="en-US" dirty="0"/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2133600" y="2943616"/>
                <a:ext cx="1393031" cy="1678781"/>
                <a:chOff x="4271963" y="4043363"/>
                <a:chExt cx="1393031" cy="1678781"/>
              </a:xfrm>
            </p:grpSpPr>
            <p:pic>
              <p:nvPicPr>
                <p:cNvPr id="6149" name="Picture 5" descr="https://media.coindesk.com/uploads/2017/03/new-alice-and-bob.jpg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676" t="7520" r="51127" b="20833"/>
                <a:stretch/>
              </p:blipFill>
              <p:spPr bwMode="auto">
                <a:xfrm>
                  <a:off x="4271963" y="4043363"/>
                  <a:ext cx="1393031" cy="167878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" name="Oval 3"/>
                <p:cNvSpPr/>
                <p:nvPr/>
              </p:nvSpPr>
              <p:spPr>
                <a:xfrm>
                  <a:off x="4724400" y="5221224"/>
                  <a:ext cx="420624" cy="42062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C</a:t>
                  </a:r>
                  <a:endParaRPr lang="en-US" dirty="0"/>
                </a:p>
              </p:txBody>
            </p:sp>
          </p:grpSp>
          <p:grpSp>
            <p:nvGrpSpPr>
              <p:cNvPr id="6159" name="Group 6158"/>
              <p:cNvGrpSpPr/>
              <p:nvPr/>
            </p:nvGrpSpPr>
            <p:grpSpPr>
              <a:xfrm>
                <a:off x="5623560" y="1676401"/>
                <a:ext cx="3174206" cy="1455671"/>
                <a:chOff x="5788025" y="1752600"/>
                <a:chExt cx="3051175" cy="1378434"/>
              </a:xfrm>
            </p:grpSpPr>
            <p:grpSp>
              <p:nvGrpSpPr>
                <p:cNvPr id="6157" name="Group 6156"/>
                <p:cNvGrpSpPr/>
                <p:nvPr/>
              </p:nvGrpSpPr>
              <p:grpSpPr>
                <a:xfrm>
                  <a:off x="5788025" y="1752600"/>
                  <a:ext cx="3051175" cy="987425"/>
                  <a:chOff x="3810000" y="1752600"/>
                  <a:chExt cx="3051175" cy="987425"/>
                </a:xfrm>
              </p:grpSpPr>
              <p:grpSp>
                <p:nvGrpSpPr>
                  <p:cNvPr id="23" name="Group 22"/>
                  <p:cNvGrpSpPr/>
                  <p:nvPr/>
                </p:nvGrpSpPr>
                <p:grpSpPr>
                  <a:xfrm>
                    <a:off x="3810000" y="1950720"/>
                    <a:ext cx="640080" cy="640080"/>
                    <a:chOff x="603250" y="4922520"/>
                    <a:chExt cx="640080" cy="640080"/>
                  </a:xfrm>
                </p:grpSpPr>
                <p:pic>
                  <p:nvPicPr>
                    <p:cNvPr id="24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03250" y="4922520"/>
                      <a:ext cx="640080" cy="64008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sp>
                  <p:nvSpPr>
                    <p:cNvPr id="25" name="TextBox 24"/>
                    <p:cNvSpPr txBox="1"/>
                    <p:nvPr/>
                  </p:nvSpPr>
                  <p:spPr>
                    <a:xfrm>
                      <a:off x="761835" y="5021608"/>
                      <a:ext cx="268287" cy="438624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300" dirty="0" smtClean="0">
                          <a:solidFill>
                            <a:schemeClr val="bg1"/>
                          </a:solidFill>
                        </a:rPr>
                        <a:t>G</a:t>
                      </a:r>
                      <a:endParaRPr lang="en-US" sz="1300" dirty="0">
                        <a:solidFill>
                          <a:schemeClr val="bg1"/>
                        </a:solidFill>
                      </a:endParaRPr>
                    </a:p>
                  </p:txBody>
                </p:sp>
              </p:grpSp>
              <p:grpSp>
                <p:nvGrpSpPr>
                  <p:cNvPr id="14" name="Group 13"/>
                  <p:cNvGrpSpPr/>
                  <p:nvPr/>
                </p:nvGrpSpPr>
                <p:grpSpPr>
                  <a:xfrm>
                    <a:off x="5257800" y="1752600"/>
                    <a:ext cx="1603375" cy="987425"/>
                    <a:chOff x="5257800" y="1752600"/>
                    <a:chExt cx="1603375" cy="987425"/>
                  </a:xfrm>
                </p:grpSpPr>
                <p:pic>
                  <p:nvPicPr>
                    <p:cNvPr id="8195" name="Picture 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400800" y="1752600"/>
                      <a:ext cx="228600" cy="228600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8196" name="Picture 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57800" y="2133600"/>
                      <a:ext cx="231775" cy="225425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28" name="Picture 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562600" y="1752600"/>
                      <a:ext cx="228600" cy="228600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8197" name="Picture 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629400" y="2133600"/>
                      <a:ext cx="231775" cy="225425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8198" name="Picture 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397625" y="2514600"/>
                      <a:ext cx="231775" cy="225425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pic>
                  <p:nvPicPr>
                    <p:cNvPr id="8199" name="Picture 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559425" y="2514600"/>
                      <a:ext cx="231775" cy="225425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  <p:sp>
                  <p:nvSpPr>
                    <p:cNvPr id="13" name="Hexagon 12"/>
                    <p:cNvSpPr>
                      <a:spLocks/>
                    </p:cNvSpPr>
                    <p:nvPr/>
                  </p:nvSpPr>
                  <p:spPr>
                    <a:xfrm>
                      <a:off x="5410200" y="1828801"/>
                      <a:ext cx="1371599" cy="798513"/>
                    </a:xfrm>
                    <a:prstGeom prst="hexagon">
                      <a:avLst/>
                    </a:prstGeom>
                    <a:noFill/>
                    <a:ln w="3175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8200" name="Picture 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943600" y="2133600"/>
                      <a:ext cx="231775" cy="219075"/>
                    </a:xfrm>
                    <a:prstGeom prst="rect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  <p:cxnSp>
                <p:nvCxnSpPr>
                  <p:cNvPr id="18" name="Straight Connector 17"/>
                  <p:cNvCxnSpPr>
                    <a:endCxn id="24" idx="3"/>
                  </p:cNvCxnSpPr>
                  <p:nvPr/>
                </p:nvCxnSpPr>
                <p:spPr>
                  <a:xfrm flipH="1">
                    <a:off x="4450080" y="2246313"/>
                    <a:ext cx="807720" cy="24447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/>
                  <p:cNvCxnSpPr>
                    <a:endCxn id="28" idx="1"/>
                  </p:cNvCxnSpPr>
                  <p:nvPr/>
                </p:nvCxnSpPr>
                <p:spPr>
                  <a:xfrm flipV="1">
                    <a:off x="4450080" y="1866900"/>
                    <a:ext cx="1112520" cy="379413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44" name="Straight Connector 6143"/>
                  <p:cNvCxnSpPr>
                    <a:stCxn id="24" idx="3"/>
                    <a:endCxn id="8199" idx="1"/>
                  </p:cNvCxnSpPr>
                  <p:nvPr/>
                </p:nvCxnSpPr>
                <p:spPr>
                  <a:xfrm>
                    <a:off x="4450080" y="2270760"/>
                    <a:ext cx="1109345" cy="356553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46" name="Straight Connector 6145"/>
                  <p:cNvCxnSpPr>
                    <a:stCxn id="24" idx="3"/>
                    <a:endCxn id="8195" idx="1"/>
                  </p:cNvCxnSpPr>
                  <p:nvPr/>
                </p:nvCxnSpPr>
                <p:spPr>
                  <a:xfrm flipV="1">
                    <a:off x="4450080" y="1866900"/>
                    <a:ext cx="1950720" cy="403860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50" name="Straight Connector 6149"/>
                  <p:cNvCxnSpPr>
                    <a:stCxn id="24" idx="3"/>
                    <a:endCxn id="8198" idx="1"/>
                  </p:cNvCxnSpPr>
                  <p:nvPr/>
                </p:nvCxnSpPr>
                <p:spPr>
                  <a:xfrm>
                    <a:off x="4450080" y="2270760"/>
                    <a:ext cx="1947545" cy="356553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52" name="Straight Connector 6151"/>
                  <p:cNvCxnSpPr>
                    <a:stCxn id="8196" idx="3"/>
                    <a:endCxn id="8200" idx="1"/>
                  </p:cNvCxnSpPr>
                  <p:nvPr/>
                </p:nvCxnSpPr>
                <p:spPr>
                  <a:xfrm flipV="1">
                    <a:off x="5489575" y="2243138"/>
                    <a:ext cx="454025" cy="3175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55" name="Straight Connector 6154"/>
                  <p:cNvCxnSpPr>
                    <a:stCxn id="8200" idx="3"/>
                    <a:endCxn id="8197" idx="1"/>
                  </p:cNvCxnSpPr>
                  <p:nvPr/>
                </p:nvCxnSpPr>
                <p:spPr>
                  <a:xfrm>
                    <a:off x="6175375" y="2243138"/>
                    <a:ext cx="454025" cy="3175"/>
                  </a:xfrm>
                  <a:prstGeom prst="line">
                    <a:avLst/>
                  </a:prstGeom>
                  <a:ln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156" name="Oval 6155"/>
                  <p:cNvSpPr>
                    <a:spLocks/>
                  </p:cNvSpPr>
                  <p:nvPr/>
                </p:nvSpPr>
                <p:spPr>
                  <a:xfrm>
                    <a:off x="4404360" y="2209798"/>
                    <a:ext cx="62117" cy="85418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6158" name="TextBox 6157"/>
                <p:cNvSpPr txBox="1"/>
                <p:nvPr/>
              </p:nvSpPr>
              <p:spPr>
                <a:xfrm>
                  <a:off x="7653337" y="2743199"/>
                  <a:ext cx="1146673" cy="38783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500" b="1" dirty="0" smtClean="0">
                      <a:solidFill>
                        <a:srgbClr val="002060"/>
                      </a:solidFill>
                    </a:rPr>
                    <a:t>Sensors S</a:t>
                  </a:r>
                  <a:endParaRPr lang="en-US" sz="1500" b="1" dirty="0">
                    <a:solidFill>
                      <a:srgbClr val="002060"/>
                    </a:solidFill>
                  </a:endParaRPr>
                </a:p>
              </p:txBody>
            </p:sp>
          </p:grpSp>
          <p:pic>
            <p:nvPicPr>
              <p:cNvPr id="8201" name="Picture 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62600" y="3213100"/>
                <a:ext cx="3176587" cy="1511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6161" name="Straight Connector 6160"/>
              <p:cNvCxnSpPr>
                <a:endCxn id="24" idx="1"/>
              </p:cNvCxnSpPr>
              <p:nvPr/>
            </p:nvCxnSpPr>
            <p:spPr>
              <a:xfrm flipV="1">
                <a:off x="3581400" y="2223594"/>
                <a:ext cx="2042160" cy="1542018"/>
              </a:xfrm>
              <a:prstGeom prst="line">
                <a:avLst/>
              </a:prstGeom>
              <a:ln w="158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63" name="Straight Connector 6162"/>
              <p:cNvCxnSpPr/>
              <p:nvPr/>
            </p:nvCxnSpPr>
            <p:spPr>
              <a:xfrm flipV="1">
                <a:off x="3581400" y="3752166"/>
                <a:ext cx="1981200" cy="30840"/>
              </a:xfrm>
              <a:prstGeom prst="line">
                <a:avLst/>
              </a:prstGeom>
              <a:ln w="158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65" name="Straight Connector 6164"/>
              <p:cNvCxnSpPr/>
              <p:nvPr/>
            </p:nvCxnSpPr>
            <p:spPr>
              <a:xfrm>
                <a:off x="3581400" y="3783005"/>
                <a:ext cx="1981200" cy="1474794"/>
              </a:xfrm>
              <a:prstGeom prst="line">
                <a:avLst/>
              </a:prstGeom>
              <a:ln w="158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445-D6CF-4B71-B1FF-9FF2103180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8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143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Crypto mechanisms</a:t>
            </a:r>
            <a:endParaRPr lang="en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482680"/>
              </p:ext>
            </p:extLst>
          </p:nvPr>
        </p:nvGraphicFramePr>
        <p:xfrm>
          <a:off x="228599" y="2590800"/>
          <a:ext cx="8763001" cy="270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2584"/>
                <a:gridCol w="2381816"/>
                <a:gridCol w="2129829"/>
                <a:gridCol w="1908772"/>
              </a:tblGrid>
              <a:tr h="508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Heavyweight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Lightweight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Featherweight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Flyweight</a:t>
                      </a:r>
                      <a:endParaRPr lang="en-US" dirty="0" smtClean="0"/>
                    </a:p>
                  </a:txBody>
                  <a:tcPr/>
                </a:tc>
              </a:tr>
              <a:tr h="50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/>
                        <a:t>Public-key crypto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/>
                        <a:t>Elliptic curve crypto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/>
                        <a:t>Symmetric-key crypto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/>
                        <a:t>Hash functions </a:t>
                      </a:r>
                    </a:p>
                  </a:txBody>
                  <a:tcPr/>
                </a:tc>
              </a:tr>
              <a:tr h="50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/>
                        <a:t>Symmetric-key crypto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/>
                        <a:t>Symmetric-key crypto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/>
                        <a:t>Hash functions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PRN</a:t>
                      </a:r>
                      <a:endParaRPr lang="en-US" sz="1900" dirty="0"/>
                    </a:p>
                  </a:txBody>
                  <a:tcPr/>
                </a:tc>
              </a:tr>
              <a:tr h="50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/>
                        <a:t>Hash functions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/>
                        <a:t>Hash functions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/>
                        <a:t>PRN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(harvest entropy)</a:t>
                      </a:r>
                      <a:endParaRPr lang="en-US" sz="1900" dirty="0"/>
                    </a:p>
                  </a:txBody>
                  <a:tcPr/>
                </a:tc>
              </a:tr>
              <a:tr h="508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/>
                        <a:t>PRN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PRN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/>
                        <a:t>(harvest entropy)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262455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Flyweight authentication  (anonymity)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14227"/>
            <a:ext cx="8229600" cy="49675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182880" indent="-182880"/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Mike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Burmester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 Jorge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Munilla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Lightweight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RFID authentication with forward and backward security. ACM Trans. Inf. Syst.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Secur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 14(1): 11:1-11:26 (2011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1200" dirty="0" smtClean="0"/>
          </a:p>
          <a:p>
            <a:pPr marL="182880" indent="-182880"/>
            <a:r>
              <a:rPr lang="en-US" sz="1300" dirty="0" err="1">
                <a:latin typeface="Times New Roman" pitchFamily="18" charset="0"/>
                <a:cs typeface="Times New Roman" pitchFamily="18" charset="0"/>
              </a:rPr>
              <a:t>Burmester</a:t>
            </a: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, M., &amp; </a:t>
            </a:r>
            <a:r>
              <a:rPr lang="en-US" sz="1300" dirty="0" err="1">
                <a:latin typeface="Times New Roman" pitchFamily="18" charset="0"/>
                <a:cs typeface="Times New Roman" pitchFamily="18" charset="0"/>
              </a:rPr>
              <a:t>Munilla</a:t>
            </a: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, J. (2009). Flyweight authentication with forward and backward security. In </a:t>
            </a:r>
            <a:r>
              <a:rPr lang="en-US" sz="1300" i="1" dirty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1300" i="1" dirty="0" smtClean="0">
                <a:latin typeface="Times New Roman" pitchFamily="18" charset="0"/>
                <a:cs typeface="Times New Roman" pitchFamily="18" charset="0"/>
              </a:rPr>
              <a:t>ISP </a:t>
            </a:r>
            <a:r>
              <a:rPr lang="en-US" sz="1300" i="1" dirty="0">
                <a:latin typeface="Times New Roman" pitchFamily="18" charset="0"/>
                <a:cs typeface="Times New Roman" pitchFamily="18" charset="0"/>
              </a:rPr>
              <a:t>Summit 2009, First workshop on </a:t>
            </a:r>
            <a:r>
              <a:rPr lang="en-US" sz="1300" i="1" dirty="0" smtClean="0">
                <a:latin typeface="Times New Roman" pitchFamily="18" charset="0"/>
                <a:cs typeface="Times New Roman" pitchFamily="18" charset="0"/>
              </a:rPr>
              <a:t>Wireless </a:t>
            </a:r>
            <a:r>
              <a:rPr lang="en-US" sz="1300" i="1" dirty="0">
                <a:latin typeface="Times New Roman" pitchFamily="18" charset="0"/>
                <a:cs typeface="Times New Roman" pitchFamily="18" charset="0"/>
              </a:rPr>
              <a:t>Powered Sensor Networks and Computational </a:t>
            </a:r>
            <a:r>
              <a:rPr lang="en-US" sz="1300" i="1" dirty="0" smtClean="0">
                <a:latin typeface="Times New Roman" pitchFamily="18" charset="0"/>
                <a:cs typeface="Times New Roman" pitchFamily="18" charset="0"/>
              </a:rPr>
              <a:t>RFID,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 Berkeley</a:t>
            </a: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, California, INTEL. </a:t>
            </a:r>
            <a:endParaRPr lang="en-US" sz="1300" dirty="0" smtClean="0">
              <a:latin typeface="Times New Roman" pitchFamily="18" charset="0"/>
              <a:cs typeface="Times New Roman" pitchFamily="18" charset="0"/>
            </a:endParaRPr>
          </a:p>
          <a:p>
            <a:pPr marL="182880" indent="-182880"/>
            <a:r>
              <a:rPr lang="en-US" sz="1300" dirty="0" err="1" smtClean="0">
                <a:latin typeface="Times New Roman" pitchFamily="18" charset="0"/>
                <a:cs typeface="Times New Roman" pitchFamily="18" charset="0"/>
              </a:rPr>
              <a:t>Burmester</a:t>
            </a: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, M., Van Le, T., De Medeiros, B., &amp; </a:t>
            </a:r>
            <a:r>
              <a:rPr lang="en-US" sz="1300" dirty="0" err="1">
                <a:latin typeface="Times New Roman" pitchFamily="18" charset="0"/>
                <a:cs typeface="Times New Roman" pitchFamily="18" charset="0"/>
              </a:rPr>
              <a:t>Tsudik</a:t>
            </a: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, G. (2009). Universally </a:t>
            </a:r>
            <a:r>
              <a:rPr lang="en-US" sz="1300" dirty="0" err="1">
                <a:latin typeface="Times New Roman" pitchFamily="18" charset="0"/>
                <a:cs typeface="Times New Roman" pitchFamily="18" charset="0"/>
              </a:rPr>
              <a:t>Composable</a:t>
            </a: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 RFID Identification and Authentication Protocols. </a:t>
            </a:r>
            <a:r>
              <a:rPr lang="en-US" sz="1300" i="1" dirty="0">
                <a:latin typeface="Times New Roman" pitchFamily="18" charset="0"/>
                <a:cs typeface="Times New Roman" pitchFamily="18" charset="0"/>
              </a:rPr>
              <a:t>ACM Trans. Inf. Syst. </a:t>
            </a:r>
            <a:r>
              <a:rPr lang="en-US" sz="1300" i="1" dirty="0" err="1" smtClean="0">
                <a:latin typeface="Times New Roman" pitchFamily="18" charset="0"/>
                <a:cs typeface="Times New Roman" pitchFamily="18" charset="0"/>
              </a:rPr>
              <a:t>Secur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300" i="1" dirty="0">
                <a:latin typeface="Times New Roman" pitchFamily="18" charset="0"/>
                <a:cs typeface="Times New Roman" pitchFamily="18" charset="0"/>
              </a:rPr>
              <a:t>12(4)</a:t>
            </a:r>
            <a:r>
              <a:rPr lang="en-US" sz="1300" dirty="0">
                <a:latin typeface="Times New Roman" pitchFamily="18" charset="0"/>
                <a:cs typeface="Times New Roman" pitchFamily="18" charset="0"/>
              </a:rPr>
              <a:t>, 33 pages.</a:t>
            </a:r>
          </a:p>
          <a:p>
            <a:pPr marL="0" indent="0">
              <a:buNone/>
            </a:pPr>
            <a:endParaRPr lang="en-US" sz="13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600200" y="1957388"/>
            <a:ext cx="3657600" cy="2743199"/>
            <a:chOff x="1219200" y="1957388"/>
            <a:chExt cx="3657600" cy="2743199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1957388"/>
              <a:ext cx="609600" cy="2719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1981200" y="2514600"/>
              <a:ext cx="213360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1981200" y="2895600"/>
              <a:ext cx="2133600" cy="0"/>
            </a:xfrm>
            <a:prstGeom prst="straightConnector1">
              <a:avLst/>
            </a:prstGeom>
            <a:ln w="19050"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1981200" y="3276600"/>
              <a:ext cx="2133600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1981200"/>
              <a:ext cx="609600" cy="27193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5562600" y="2971800"/>
            <a:ext cx="2516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(only need PRN + timers)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14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Featherweight authentication  </a:t>
            </a:r>
            <a:r>
              <a:rPr lang="en" sz="40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(anonymity + forward secrecy)</a:t>
            </a:r>
            <a:endParaRPr lang="en-US" sz="4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28600" y="1828800"/>
                <a:ext cx="8763000" cy="5029200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Gateway                                                  </a:t>
                </a:r>
                <a:r>
                  <a:rPr lang="en-US" dirty="0" smtClean="0"/>
                  <a:t> Sensor</a:t>
                </a:r>
                <a:endParaRPr lang="en-US" dirty="0" smtClean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sz="1400" dirty="0" smtClean="0"/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r>
                  <a:rPr lang="en-US" sz="1400" dirty="0" smtClean="0"/>
                  <a:t>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4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/>
                          </a:rPr>
                          <m:t>𝑝𝑠</m:t>
                        </m:r>
                        <m:r>
                          <a:rPr lang="en-US" sz="1400" b="0" i="1" smtClean="0">
                            <a:latin typeface="Cambria Math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sz="1400" dirty="0" smtClean="0"/>
                  <a:t> is in database then</a:t>
                </a:r>
              </a:p>
              <a:p>
                <a:pPr marL="0" indent="0">
                  <a:buNone/>
                </a:pPr>
                <a:r>
                  <a:rPr lang="en-US" sz="1400" dirty="0"/>
                  <a:t>c</a:t>
                </a:r>
                <a:r>
                  <a:rPr lang="en-US" sz="1400" dirty="0" smtClean="0"/>
                  <a:t>ompute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dirty="0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400" b="0" i="1" dirty="0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400" b="0" i="1" dirty="0" smtClean="0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sz="1400" b="0" i="1" dirty="0" smtClean="0"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en-US" sz="1400" i="1">
                        <a:latin typeface="Cambria Math"/>
                        <a:ea typeface="Cambria Math"/>
                      </a:rPr>
                      <m:t>∥</m:t>
                    </m:r>
                    <m:sSubSup>
                      <m:sSubSupPr>
                        <m:ctrlPr>
                          <a:rPr lang="en-US" sz="1400" i="1" dirty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400" i="1" dirty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400" i="1" dirty="0"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en-US" sz="1400" i="1" dirty="0"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en-US" sz="1400" i="1">
                        <a:latin typeface="Cambria Math"/>
                        <a:ea typeface="Cambria Math"/>
                      </a:rPr>
                      <m:t>∥</m:t>
                    </m:r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dirty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400" i="1" dirty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400" b="0" i="1" dirty="0" smtClean="0">
                            <a:latin typeface="Cambria Math"/>
                          </a:rPr>
                          <m:t>3</m:t>
                        </m:r>
                      </m:sub>
                      <m:sup>
                        <m:r>
                          <a:rPr lang="en-US" sz="1400" i="1" dirty="0"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en-US" sz="1400" i="1">
                        <a:latin typeface="Cambria Math"/>
                        <a:ea typeface="Cambria Math"/>
                      </a:rPr>
                      <m:t>∥</m:t>
                    </m:r>
                    <m:sSubSup>
                      <m:sSubSupPr>
                        <m:ctrlPr>
                          <a:rPr lang="en-US" sz="1400" i="1" dirty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400" i="1" dirty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400" b="0" i="1" dirty="0" smtClean="0">
                            <a:latin typeface="Cambria Math"/>
                          </a:rPr>
                          <m:t>4</m:t>
                        </m:r>
                      </m:sub>
                      <m:sup>
                        <m:r>
                          <a:rPr lang="en-US" sz="1400" i="1" dirty="0">
                            <a:latin typeface="Cambria Math"/>
                          </a:rPr>
                          <m:t>∗</m:t>
                        </m:r>
                      </m:sup>
                    </m:sSubSup>
                  </m:oMath>
                </a14:m>
                <a:endParaRPr lang="en-US" sz="1400" dirty="0" smtClean="0"/>
              </a:p>
              <a:p>
                <a:pPr marL="0" indent="0">
                  <a:buNone/>
                </a:pPr>
                <a:r>
                  <a:rPr lang="en-US" sz="1400" dirty="0" smtClean="0"/>
                  <a:t>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b="0" i="1" smtClean="0"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𝑣</m:t>
                        </m:r>
                      </m:e>
                      <m:sub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  <m:sup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′</m:t>
                        </m:r>
                      </m:sup>
                    </m:sSubSup>
                    <m:r>
                      <a:rPr lang="en-US" sz="1400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𝑎𝑢𝑡</m:t>
                    </m:r>
                  </m:oMath>
                </a14:m>
                <a:r>
                  <a:rPr lang="en-US" sz="1400" dirty="0" smtClean="0"/>
                  <a:t> update</a:t>
                </a:r>
                <a:endParaRPr lang="en-US" sz="1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/>
                          </a:rPr>
                          <m:t>(</m:t>
                        </m:r>
                        <m:r>
                          <a:rPr lang="en-US" sz="1400" i="1">
                            <a:latin typeface="Cambria Math"/>
                          </a:rPr>
                          <m:t>𝑝𝑠</m:t>
                        </m:r>
                      </m:e>
                      <m:sup>
                        <m:r>
                          <a:rPr lang="en-US" sz="1400" i="1">
                            <a:latin typeface="Cambria Math"/>
                          </a:rPr>
                          <m:t>𝑜𝑙𝑑</m:t>
                        </m:r>
                      </m:sup>
                    </m:sSup>
                    <m:r>
                      <a:rPr lang="en-US" sz="1400" i="1">
                        <a:latin typeface="Cambria Math"/>
                      </a:rPr>
                      <m:t>,</m:t>
                    </m:r>
                    <m:r>
                      <m:rPr>
                        <m:nor/>
                      </m:rPr>
                      <a:rPr lang="en-US" sz="1400" dirty="0"/>
                      <m:t> </m:t>
                    </m:r>
                    <m:sSup>
                      <m:sSupPr>
                        <m:ctrlPr>
                          <a:rPr lang="en-US" sz="14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</a:rPr>
                          <m:t>𝑝𝑠</m:t>
                        </m:r>
                      </m:e>
                      <m:sup>
                        <m:r>
                          <a:rPr lang="en-US" sz="1400" i="1">
                            <a:latin typeface="Cambria Math"/>
                          </a:rPr>
                          <m:t>𝑐𝑢𝑟</m:t>
                        </m:r>
                      </m:sup>
                    </m:sSup>
                    <m:r>
                      <a:rPr lang="en-US" sz="1400" b="0" i="1" smtClean="0"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en-US" sz="14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en-US" sz="1400" i="1">
                            <a:latin typeface="Cambria Math"/>
                          </a:rPr>
                          <m:t>𝑜𝑙𝑑</m:t>
                        </m:r>
                      </m:sup>
                    </m:sSup>
                    <m:r>
                      <a:rPr lang="en-US" sz="1400" i="1">
                        <a:latin typeface="Cambria Math"/>
                      </a:rPr>
                      <m:t>, </m:t>
                    </m:r>
                    <m:sSup>
                      <m:sSupPr>
                        <m:ctrlPr>
                          <a:rPr lang="en-US" sz="14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en-US" sz="1400" i="1">
                            <a:latin typeface="Cambria Math"/>
                          </a:rPr>
                          <m:t>𝑐𝑢𝑟</m:t>
                        </m:r>
                      </m:sup>
                    </m:sSup>
                    <m:r>
                      <m:rPr>
                        <m:nor/>
                      </m:rPr>
                      <a:rPr lang="en-US" sz="1400">
                        <a:latin typeface="Cambria Math"/>
                      </a:rPr>
                      <m:t>)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←</m:t>
                    </m:r>
                    <m:d>
                      <m:dPr>
                        <m:ctrlPr>
                          <a:rPr lang="en-US" sz="14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𝑝𝑠</m:t>
                        </m:r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sSubSup>
                          <m:sSubSupPr>
                            <m:ctrlPr>
                              <a:rPr lang="en-US" sz="1400" i="1" dirty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1400" i="1" dirty="0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400" b="0" i="1" dirty="0" smtClean="0">
                                <a:latin typeface="Cambria Math"/>
                              </a:rPr>
                              <m:t>2</m:t>
                            </m:r>
                          </m:sub>
                          <m:sup>
                            <m:r>
                              <a:rPr lang="en-US" sz="1400" i="1" dirty="0">
                                <a:latin typeface="Cambria Math"/>
                              </a:rPr>
                              <m:t>∗</m:t>
                            </m:r>
                          </m:sup>
                        </m:sSubSup>
                        <m:r>
                          <a:rPr lang="en-US" sz="1400" b="0" i="1" dirty="0" smtClean="0">
                            <a:latin typeface="Cambria Math"/>
                          </a:rPr>
                          <m:t>,</m:t>
                        </m:r>
                        <m:r>
                          <a:rPr lang="en-US" sz="1400" b="0" i="1" dirty="0" smtClean="0">
                            <a:latin typeface="Cambria Math"/>
                          </a:rPr>
                          <m:t>𝑘</m:t>
                        </m:r>
                        <m:r>
                          <a:rPr lang="en-US" sz="1400" b="0" i="1" dirty="0" smtClean="0">
                            <a:latin typeface="Cambria Math"/>
                          </a:rPr>
                          <m:t>,</m:t>
                        </m:r>
                        <m:sSubSup>
                          <m:sSubSupPr>
                            <m:ctrlPr>
                              <a:rPr lang="en-US" sz="1400" i="1" dirty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1400" i="1" dirty="0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400" b="0" i="1" dirty="0" smtClean="0">
                                <a:latin typeface="Cambria Math"/>
                              </a:rPr>
                              <m:t>3</m:t>
                            </m:r>
                          </m:sub>
                          <m:sup>
                            <m:r>
                              <a:rPr lang="en-US" sz="1400" i="1" dirty="0">
                                <a:latin typeface="Cambria Math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1400" dirty="0" smtClean="0"/>
                  <a:t>        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/>
                      </a:rPr>
                      <m:t>𝑐𝑜𝑛𝑓</m:t>
                    </m:r>
                    <m:r>
                      <a:rPr lang="en-US" sz="1400" i="1">
                        <a:latin typeface="Cambria Math"/>
                      </a:rPr>
                      <m:t> ←</m:t>
                    </m:r>
                    <m:sSubSup>
                      <m:sSubSupPr>
                        <m:ctrlPr>
                          <a:rPr lang="en-US" sz="1400" i="1" dirty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400" i="1" dirty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400" i="1" dirty="0">
                            <a:latin typeface="Cambria Math"/>
                          </a:rPr>
                          <m:t>4</m:t>
                        </m:r>
                      </m:sub>
                      <m:sup>
                        <m:r>
                          <a:rPr lang="en-US" sz="1400" i="1" dirty="0">
                            <a:latin typeface="Cambria Math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1400" dirty="0" smtClean="0"/>
                  <a:t>                                                                                                                                         </a:t>
                </a:r>
                <a:endParaRPr lang="en-US" sz="1400" dirty="0"/>
              </a:p>
              <a:p>
                <a:pPr marL="0" indent="0">
                  <a:buNone/>
                </a:pPr>
                <a:r>
                  <a:rPr lang="en-US" sz="1600" dirty="0" smtClean="0"/>
                  <a:t>accept</a:t>
                </a:r>
              </a:p>
              <a:p>
                <a:pPr marL="0" indent="0">
                  <a:buNone/>
                </a:pPr>
                <a:r>
                  <a:rPr lang="en-US" sz="1600" i="1" dirty="0" smtClean="0">
                    <a:latin typeface="Cambria Math"/>
                  </a:rPr>
                  <a:t>                                                                                                                                            </a:t>
                </a:r>
                <a:r>
                  <a:rPr lang="en-US" sz="1400" dirty="0"/>
                  <a:t>If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/>
                        <a:ea typeface="Cambria Math"/>
                      </a:rPr>
                      <m:t>𝑐𝑜𝑛𝑓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=</m:t>
                    </m:r>
                    <m:sSubSup>
                      <m:sSubSupPr>
                        <m:ctrlPr>
                          <a:rPr lang="en-US" sz="1400" i="1"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𝑣</m:t>
                        </m:r>
                      </m:e>
                      <m:sub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4</m:t>
                        </m:r>
                      </m:sub>
                      <m:sup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1400" dirty="0"/>
                  <a:t> </a:t>
                </a:r>
                <a:r>
                  <a:rPr lang="en-US" sz="1400" dirty="0" smtClean="0"/>
                  <a:t>then update</a:t>
                </a:r>
                <a:endParaRPr lang="en-US" sz="1400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sz="1400" i="1" dirty="0" smtClean="0">
                    <a:latin typeface="Cambria Math"/>
                  </a:rPr>
                  <a:t>                                                                             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/>
                      </a:rPr>
                      <m:t>(</m:t>
                    </m:r>
                    <m:r>
                      <a:rPr lang="en-US" sz="1400" i="1">
                        <a:latin typeface="Cambria Math"/>
                      </a:rPr>
                      <m:t>𝑝𝑠</m:t>
                    </m:r>
                    <m:r>
                      <a:rPr lang="en-US" sz="1400" i="1">
                        <a:latin typeface="Cambria Math"/>
                      </a:rPr>
                      <m:t>,</m:t>
                    </m:r>
                    <m:r>
                      <a:rPr lang="en-US" sz="1400" i="1">
                        <a:latin typeface="Cambria Math"/>
                      </a:rPr>
                      <m:t>𝑘</m:t>
                    </m:r>
                    <m:r>
                      <m:rPr>
                        <m:nor/>
                      </m:rPr>
                      <a:rPr lang="en-US" sz="1400">
                        <a:latin typeface="Cambria Math"/>
                      </a:rPr>
                      <m:t>)</m:t>
                    </m:r>
                    <m:r>
                      <a:rPr lang="en-US" sz="1400" i="1">
                        <a:latin typeface="Cambria Math"/>
                        <a:ea typeface="Cambria Math"/>
                      </a:rPr>
                      <m:t>←</m:t>
                    </m:r>
                    <m:d>
                      <m:dPr>
                        <m:ctrlPr>
                          <a:rPr lang="en-US" sz="14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/>
                                <a:ea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4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14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/>
                                <a:ea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400" i="1">
                                <a:latin typeface="Cambria Math"/>
                                <a:ea typeface="Cambria Math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400" dirty="0"/>
                  <a:t> </a:t>
                </a:r>
              </a:p>
              <a:p>
                <a:pPr marL="0" indent="0">
                  <a:buNone/>
                </a:pPr>
                <a:r>
                  <a:rPr lang="en-US" sz="1400" i="1" dirty="0" smtClean="0">
                    <a:latin typeface="Cambria Math"/>
                  </a:rPr>
                  <a:t>                                                                                                                                                             </a:t>
                </a:r>
                <a:r>
                  <a:rPr lang="en-US" sz="1400" dirty="0" smtClean="0"/>
                  <a:t>accept</a:t>
                </a:r>
                <a:endParaRPr lang="en-US" sz="1400" i="1" dirty="0" smtClean="0">
                  <a:latin typeface="Cambria Math"/>
                </a:endParaRPr>
              </a:p>
              <a:p>
                <a:pPr marL="0" indent="0">
                  <a:buNone/>
                </a:pPr>
                <a:endParaRPr lang="en-US" sz="1600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sz="1400" b="0" dirty="0" smtClean="0"/>
                  <a:t>                                                                                                                                                                                 </a:t>
                </a:r>
                <a:endParaRPr lang="en-US" sz="1600" dirty="0" smtClean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 smtClean="0"/>
                  <a:t> </a:t>
                </a:r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 smtClean="0"/>
                  <a:t>                                                                                                                                                 </a:t>
                </a:r>
                <a:endParaRPr lang="en-US" sz="1600" dirty="0"/>
              </a:p>
            </p:txBody>
          </p:sp>
        </mc:Choice>
        <mc:Fallback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28600" y="1828800"/>
                <a:ext cx="8763000" cy="5029200"/>
              </a:xfrm>
              <a:blipFill rotWithShape="1">
                <a:blip r:embed="rId2"/>
                <a:stretch>
                  <a:fillRect l="-1809" t="-1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290660" y="2351034"/>
                <a:ext cx="1842940" cy="5885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Identity     key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/>
                          </a:rPr>
                          <m:t>𝑝𝑠</m:t>
                        </m:r>
                      </m:e>
                      <m:sup>
                        <m:r>
                          <a:rPr lang="en-US" sz="1400" b="0" i="1" smtClean="0">
                            <a:latin typeface="Cambria Math"/>
                          </a:rPr>
                          <m:t>𝑜𝑙𝑑</m:t>
                        </m:r>
                      </m:sup>
                    </m:sSup>
                  </m:oMath>
                </a14:m>
                <a:r>
                  <a:rPr lang="en-US" sz="14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/>
                          </a:rPr>
                          <m:t>𝑝𝑠</m:t>
                        </m:r>
                      </m:e>
                      <m:sup>
                        <m:r>
                          <a:rPr lang="en-US" sz="1400" b="0" i="1" smtClean="0">
                            <a:latin typeface="Cambria Math"/>
                          </a:rPr>
                          <m:t>𝑐𝑢𝑟</m:t>
                        </m:r>
                      </m:sup>
                    </m:sSup>
                    <m:r>
                      <a:rPr lang="en-US" sz="1400" b="0" i="1" smtClean="0">
                        <a:latin typeface="Cambria Math"/>
                      </a:rPr>
                      <m:t> </m:t>
                    </m:r>
                    <m:r>
                      <a:rPr lang="en-US" sz="1400" i="1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14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en-US" sz="1400" i="1">
                            <a:latin typeface="Cambria Math"/>
                          </a:rPr>
                          <m:t>𝑜𝑙𝑑</m:t>
                        </m:r>
                      </m:sup>
                    </m:sSup>
                    <m:r>
                      <a:rPr lang="en-US" sz="1400" i="1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14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en-US" sz="1400" b="0" i="1" smtClean="0">
                            <a:latin typeface="Cambria Math"/>
                          </a:rPr>
                          <m:t>𝑐𝑢𝑟</m:t>
                        </m:r>
                      </m:sup>
                    </m:sSup>
                  </m:oMath>
                </a14:m>
                <a:endParaRPr lang="en-US" sz="1400" baseline="30000" dirty="0"/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660" y="2351034"/>
                <a:ext cx="1842940" cy="588559"/>
              </a:xfrm>
              <a:prstGeom prst="rect">
                <a:avLst/>
              </a:prstGeom>
              <a:blipFill rotWithShape="1">
                <a:blip r:embed="rId3"/>
                <a:stretch>
                  <a:fillRect l="-2980" t="-5208" b="-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6435678" y="2362200"/>
                <a:ext cx="727122" cy="3329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latin typeface="Cambria Math"/>
                        </a:rPr>
                        <m:t>𝑝𝑠</m:t>
                      </m:r>
                      <m:r>
                        <a:rPr lang="en-US" sz="1600" b="0" i="0" dirty="0" smtClean="0">
                          <a:latin typeface="Cambria Math"/>
                        </a:rPr>
                        <m:t> </m:t>
                      </m:r>
                      <m:r>
                        <a:rPr lang="en-US" sz="1600" b="0" i="1" dirty="0" smtClean="0">
                          <a:latin typeface="Cambria Math"/>
                        </a:rPr>
                        <m:t>   </m:t>
                      </m:r>
                      <m:r>
                        <a:rPr lang="en-US" sz="1600" i="1">
                          <a:latin typeface="Cambria Math"/>
                        </a:rPr>
                        <m:t>𝑘</m:t>
                      </m:r>
                    </m:oMath>
                  </m:oMathPara>
                </a14:m>
                <a:endParaRPr lang="en-US" sz="1600" baseline="30000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5678" y="2362200"/>
                <a:ext cx="727122" cy="332912"/>
              </a:xfrm>
              <a:prstGeom prst="rect">
                <a:avLst/>
              </a:prstGeom>
              <a:blipFill rotWithShape="1">
                <a:blip r:embed="rId4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Arrow 16"/>
          <p:cNvSpPr/>
          <p:nvPr/>
        </p:nvSpPr>
        <p:spPr>
          <a:xfrm>
            <a:off x="3276600" y="3112532"/>
            <a:ext cx="2743200" cy="45720"/>
          </a:xfrm>
          <a:prstGeom prst="rightArrow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3947076" y="2743200"/>
                <a:ext cx="14631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challenge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𝑐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7076" y="2743200"/>
                <a:ext cx="1463124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3320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3276600" y="3429000"/>
            <a:ext cx="2743200" cy="415052"/>
            <a:chOff x="2895601" y="3623547"/>
            <a:chExt cx="2743200" cy="415052"/>
          </a:xfrm>
        </p:grpSpPr>
        <p:sp>
          <p:nvSpPr>
            <p:cNvPr id="21" name="Right Arrow 20"/>
            <p:cNvSpPr/>
            <p:nvPr/>
          </p:nvSpPr>
          <p:spPr>
            <a:xfrm rot="10800000">
              <a:off x="2895601" y="3992879"/>
              <a:ext cx="2743200" cy="45720"/>
            </a:xfrm>
            <a:prstGeom prst="rightArrow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3733800" y="3623547"/>
                  <a:ext cx="107189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𝑝𝑠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∥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𝑎𝑢𝑡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3800" y="3623547"/>
                  <a:ext cx="1071895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3276600" y="4724400"/>
            <a:ext cx="2743200" cy="385048"/>
            <a:chOff x="2895600" y="4724400"/>
            <a:chExt cx="2743200" cy="385048"/>
          </a:xfrm>
        </p:grpSpPr>
        <p:sp>
          <p:nvSpPr>
            <p:cNvPr id="23" name="Right Arrow 22"/>
            <p:cNvSpPr/>
            <p:nvPr/>
          </p:nvSpPr>
          <p:spPr>
            <a:xfrm>
              <a:off x="2895600" y="5063728"/>
              <a:ext cx="2743200" cy="45720"/>
            </a:xfrm>
            <a:prstGeom prst="rightArrow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4038600" y="4724400"/>
                  <a:ext cx="8038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𝑐𝑜𝑛𝑓</m:t>
                      </m:r>
                    </m:oMath>
                  </a14:m>
                  <a:r>
                    <a:rPr lang="en-US" dirty="0" smtClean="0"/>
                    <a:t>    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8600" y="4724400"/>
                  <a:ext cx="803804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6330975" y="3362980"/>
                <a:ext cx="258442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1400" i="1" smtClean="0">
                        <a:latin typeface="Cambria Math"/>
                        <a:ea typeface="Cambria Math"/>
                      </a:rPr>
                      <m:t>∥</m:t>
                    </m:r>
                    <m:sSub>
                      <m:sSubPr>
                        <m:ctrlPr>
                          <a:rPr lang="en-US" sz="140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𝑣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a:rPr lang="en-US" sz="1400" i="1" smtClean="0">
                        <a:latin typeface="Cambria Math"/>
                        <a:ea typeface="Cambria Math"/>
                      </a:rPr>
                      <m:t>∥</m:t>
                    </m:r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∥</m:t>
                    </m:r>
                    <m:sSub>
                      <m:sSubPr>
                        <m:ctrlPr>
                          <a:rPr lang="en-US" sz="14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𝑣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4</m:t>
                        </m:r>
                      </m:sub>
                    </m:sSub>
                    <m:r>
                      <a:rPr lang="en-US" sz="1400" i="1" smtClean="0">
                        <a:latin typeface="Cambria Math"/>
                        <a:ea typeface="Cambria Math"/>
                      </a:rPr>
                      <m:t>←</m:t>
                    </m:r>
                    <m:r>
                      <a:rPr lang="en-US" sz="1400" b="0" i="1" smtClean="0">
                        <a:latin typeface="Cambria Math"/>
                        <a:ea typeface="Cambria Math"/>
                      </a:rPr>
                      <m:t>𝐹</m:t>
                    </m:r>
                    <m:d>
                      <m:dPr>
                        <m:ctrlPr>
                          <a:rPr lang="en-US" sz="1400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𝑘</m:t>
                        </m:r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;</m:t>
                        </m:r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𝑝𝑠</m:t>
                        </m:r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∥</m:t>
                        </m:r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</m:d>
                  </m:oMath>
                </a14:m>
                <a:endParaRPr lang="en-US" sz="1400" b="0" i="1" dirty="0" smtClean="0"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𝑎𝑢𝑡</m:t>
                      </m:r>
                      <m:r>
                        <a:rPr lang="en-US" sz="1400" b="0" i="1" smtClean="0">
                          <a:latin typeface="Cambria Math"/>
                        </a:rPr>
                        <m:t> ← 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0975" y="3362980"/>
                <a:ext cx="2584425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315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Featherweight authentication  </a:t>
            </a:r>
            <a:r>
              <a:rPr lang="en" sz="40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(anonymity + forward secrecy)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76200" y="1828800"/>
                <a:ext cx="8763000" cy="5029200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Gateway                                                  Sensor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sz="1400" dirty="0" smtClean="0"/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r>
                  <a:rPr lang="en-US" sz="1400" dirty="0" smtClean="0">
                    <a:solidFill>
                      <a:schemeClr val="bg1">
                        <a:lumMod val="75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1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𝑝𝑠</m:t>
                        </m:r>
                        <m:r>
                          <a:rPr lang="en-US" sz="1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1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sz="1400" dirty="0" smtClean="0">
                    <a:solidFill>
                      <a:schemeClr val="bg1">
                        <a:lumMod val="75000"/>
                      </a:schemeClr>
                    </a:solidFill>
                  </a:rPr>
                  <a:t> is in database then</a:t>
                </a:r>
              </a:p>
              <a:p>
                <a:pPr marL="0" indent="0">
                  <a:buNone/>
                </a:pPr>
                <a:r>
                  <a:rPr lang="en-US" sz="1400" dirty="0">
                    <a:solidFill>
                      <a:schemeClr val="bg1">
                        <a:lumMod val="75000"/>
                      </a:schemeClr>
                    </a:solidFill>
                  </a:rPr>
                  <a:t>c</a:t>
                </a:r>
                <a:r>
                  <a:rPr lang="en-US" sz="1400" dirty="0" smtClean="0">
                    <a:solidFill>
                      <a:schemeClr val="bg1">
                        <a:lumMod val="75000"/>
                      </a:schemeClr>
                    </a:solidFill>
                  </a:rPr>
                  <a:t>ompute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4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4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sz="14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en-US" sz="1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∥</m:t>
                    </m:r>
                    <m:sSubSup>
                      <m:sSubSupPr>
                        <m:ctrlPr>
                          <a:rPr lang="en-US" sz="1400" i="1" dirty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400" i="1" dirty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400" i="1" dirty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en-US" sz="1400" i="1" dirty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en-US" sz="1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∥</m:t>
                    </m:r>
                  </m:oMath>
                </a14:m>
                <a:r>
                  <a:rPr lang="en-US" sz="1400" dirty="0">
                    <a:solidFill>
                      <a:schemeClr val="bg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dirty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400" i="1" dirty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4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3</m:t>
                        </m:r>
                      </m:sub>
                      <m:sup>
                        <m:r>
                          <a:rPr lang="en-US" sz="1400" i="1" dirty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en-US" sz="1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∥</m:t>
                    </m:r>
                    <m:sSubSup>
                      <m:sSubSupPr>
                        <m:ctrlPr>
                          <a:rPr lang="en-US" sz="1400" i="1" dirty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400" i="1" dirty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4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4</m:t>
                        </m:r>
                      </m:sub>
                      <m:sup>
                        <m:r>
                          <a:rPr lang="en-US" sz="1400" i="1" dirty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</m:oMath>
                </a14:m>
                <a:endParaRPr lang="en-US" sz="1400" dirty="0" smtClean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1400" dirty="0" smtClean="0">
                    <a:solidFill>
                      <a:schemeClr val="bg1">
                        <a:lumMod val="75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sz="1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𝑣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  <m:sup>
                        <m:r>
                          <a:rPr lang="en-US" sz="1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′</m:t>
                        </m:r>
                      </m:sup>
                    </m:sSubSup>
                    <m:r>
                      <a:rPr lang="en-US" sz="1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1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𝑎𝑢𝑡</m:t>
                    </m:r>
                  </m:oMath>
                </a14:m>
                <a:r>
                  <a:rPr lang="en-US" sz="1400" dirty="0" smtClean="0">
                    <a:solidFill>
                      <a:schemeClr val="bg1">
                        <a:lumMod val="75000"/>
                      </a:schemeClr>
                    </a:solidFill>
                  </a:rPr>
                  <a:t> update</a:t>
                </a:r>
                <a:endParaRPr lang="en-US" sz="1400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1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𝑝𝑠</m:t>
                        </m:r>
                      </m:e>
                      <m:sup>
                        <m:r>
                          <a:rPr lang="en-US" sz="1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𝑜𝑙𝑑</m:t>
                        </m:r>
                      </m:sup>
                    </m:sSup>
                    <m:r>
                      <a:rPr lang="en-US" sz="1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</a:rPr>
                      <m:t>,</m:t>
                    </m:r>
                    <m:r>
                      <m:rPr>
                        <m:nor/>
                      </m:rPr>
                      <a:rPr lang="en-US" sz="1400" dirty="0">
                        <a:solidFill>
                          <a:schemeClr val="bg1">
                            <a:lumMod val="75000"/>
                          </a:schemeClr>
                        </a:solidFill>
                      </a:rPr>
                      <m:t> </m:t>
                    </m:r>
                    <m:sSup>
                      <m:sSupPr>
                        <m:ctrlPr>
                          <a:rPr lang="en-US" sz="1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𝑝𝑠</m:t>
                        </m:r>
                      </m:e>
                      <m:sup>
                        <m:r>
                          <a:rPr lang="en-US" sz="1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𝑐𝑢𝑟</m:t>
                        </m:r>
                      </m:sup>
                    </m:sSup>
                    <m:r>
                      <a:rPr lang="en-US" sz="1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en-US" sz="1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en-US" sz="1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𝑜𝑙𝑑</m:t>
                        </m:r>
                      </m:sup>
                    </m:sSup>
                    <m:r>
                      <a:rPr lang="en-US" sz="1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</a:rPr>
                      <m:t>, </m:t>
                    </m:r>
                    <m:sSup>
                      <m:sSupPr>
                        <m:ctrlPr>
                          <a:rPr lang="en-US" sz="1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en-US" sz="1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𝑐𝑢𝑟</m:t>
                        </m:r>
                      </m:sup>
                    </m:sSup>
                    <m:r>
                      <m:rPr>
                        <m:nor/>
                      </m:rPr>
                      <a:rPr lang="en-US" sz="140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</a:rPr>
                      <m:t>)</m:t>
                    </m:r>
                    <m:r>
                      <a:rPr lang="en-US" sz="1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←</m:t>
                    </m:r>
                    <m:d>
                      <m:dPr>
                        <m:ctrlPr>
                          <a:rPr lang="en-US" sz="1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1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𝑝𝑠</m:t>
                        </m:r>
                        <m:r>
                          <a:rPr lang="en-US" sz="1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,</m:t>
                        </m:r>
                        <m:sSubSup>
                          <m:sSubSupPr>
                            <m:ctrlPr>
                              <a:rPr lang="en-US" sz="1400" i="1" dirty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1400" i="1" dirty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400" b="0" i="1" dirty="0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  <m:sup>
                            <m:r>
                              <a:rPr lang="en-US" sz="1400" i="1" dirty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∗</m:t>
                            </m:r>
                          </m:sup>
                        </m:sSubSup>
                        <m:r>
                          <a:rPr lang="en-US" sz="14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14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𝑘</m:t>
                        </m:r>
                        <m:r>
                          <a:rPr lang="en-US" sz="14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,</m:t>
                        </m:r>
                        <m:sSubSup>
                          <m:sSubSupPr>
                            <m:ctrlPr>
                              <a:rPr lang="en-US" sz="1400" i="1" dirty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1400" i="1" dirty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400" b="0" i="1" dirty="0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3</m:t>
                            </m:r>
                          </m:sub>
                          <m:sup>
                            <m:r>
                              <a:rPr lang="en-US" sz="1400" i="1" dirty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1400" dirty="0" smtClean="0">
                    <a:solidFill>
                      <a:schemeClr val="bg1">
                        <a:lumMod val="75000"/>
                      </a:schemeClr>
                    </a:solidFill>
                  </a:rPr>
                  <a:t>        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</a:rPr>
                      <m:t>𝑐𝑜𝑛𝑓</m:t>
                    </m:r>
                    <m:r>
                      <a:rPr lang="en-US" sz="1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</a:rPr>
                      <m:t> ←</m:t>
                    </m:r>
                    <m:sSubSup>
                      <m:sSubSupPr>
                        <m:ctrlPr>
                          <a:rPr lang="en-US" sz="1400" i="1" dirty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400" i="1" dirty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400" i="1" dirty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4</m:t>
                        </m:r>
                      </m:sub>
                      <m:sup>
                        <m:r>
                          <a:rPr lang="en-US" sz="1400" i="1" dirty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1400" dirty="0" smtClean="0">
                    <a:solidFill>
                      <a:schemeClr val="bg1">
                        <a:lumMod val="75000"/>
                      </a:schemeClr>
                    </a:solidFill>
                  </a:rPr>
                  <a:t>                                                                                                                                         </a:t>
                </a:r>
                <a:endParaRPr lang="en-US" sz="1400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1600" dirty="0" smtClean="0">
                    <a:solidFill>
                      <a:schemeClr val="bg1">
                        <a:lumMod val="75000"/>
                      </a:schemeClr>
                    </a:solidFill>
                  </a:rPr>
                  <a:t>accept</a:t>
                </a:r>
              </a:p>
              <a:p>
                <a:pPr marL="0" indent="0">
                  <a:buNone/>
                </a:pPr>
                <a:r>
                  <a:rPr lang="en-US" sz="1600" i="1" dirty="0" smtClean="0">
                    <a:solidFill>
                      <a:schemeClr val="bg1">
                        <a:lumMod val="75000"/>
                      </a:schemeClr>
                    </a:solidFill>
                    <a:latin typeface="Cambria Math"/>
                  </a:rPr>
                  <a:t>                                                                                                                                            </a:t>
                </a:r>
                <a:r>
                  <a:rPr lang="en-US" sz="1600" dirty="0" smtClean="0">
                    <a:solidFill>
                      <a:schemeClr val="bg1">
                        <a:lumMod val="75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𝑐𝑜𝑛𝑓</m:t>
                    </m:r>
                    <m:r>
                      <a:rPr lang="en-US" sz="16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=</m:t>
                    </m:r>
                    <m:sSubSup>
                      <m:sSubSupPr>
                        <m:ctrlPr>
                          <a:rPr lang="en-US" sz="16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sz="16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𝑣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4</m:t>
                        </m:r>
                      </m:sub>
                      <m:sup>
                        <m:r>
                          <a:rPr lang="en-US" sz="16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1600" dirty="0">
                    <a:solidFill>
                      <a:schemeClr val="bg1">
                        <a:lumMod val="75000"/>
                      </a:schemeClr>
                    </a:solidFill>
                  </a:rPr>
                  <a:t> </a:t>
                </a:r>
                <a:r>
                  <a:rPr lang="en-US" sz="1600" dirty="0" smtClean="0">
                    <a:solidFill>
                      <a:schemeClr val="bg1">
                        <a:lumMod val="75000"/>
                      </a:schemeClr>
                    </a:solidFill>
                  </a:rPr>
                  <a:t>then update</a:t>
                </a:r>
                <a:endParaRPr lang="en-US" sz="1600" i="1" dirty="0">
                  <a:solidFill>
                    <a:schemeClr val="bg1">
                      <a:lumMod val="75000"/>
                    </a:schemeClr>
                  </a:solidFill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sz="1600" i="1" dirty="0" smtClean="0">
                    <a:solidFill>
                      <a:schemeClr val="bg1">
                        <a:lumMod val="75000"/>
                      </a:schemeClr>
                    </a:solidFill>
                    <a:latin typeface="Cambria Math"/>
                  </a:rPr>
                  <a:t>                                                            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</a:rPr>
                      <m:t>(</m:t>
                    </m:r>
                    <m:r>
                      <a:rPr lang="en-US" sz="16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</a:rPr>
                      <m:t>𝑝𝑠</m:t>
                    </m:r>
                    <m:r>
                      <a:rPr lang="en-US" sz="16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</a:rPr>
                      <m:t>,</m:t>
                    </m:r>
                    <m:r>
                      <a:rPr lang="en-US" sz="16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</a:rPr>
                      <m:t>𝑘</m:t>
                    </m:r>
                    <m:r>
                      <m:rPr>
                        <m:nor/>
                      </m:rPr>
                      <a:rPr lang="en-US" sz="160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</a:rPr>
                      <m:t>)</m:t>
                    </m:r>
                    <m:r>
                      <a:rPr lang="en-US" sz="16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←</m:t>
                    </m:r>
                    <m:d>
                      <m:dPr>
                        <m:ctrlPr>
                          <a:rPr lang="en-US" sz="16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800" dirty="0">
                    <a:solidFill>
                      <a:schemeClr val="bg1">
                        <a:lumMod val="75000"/>
                      </a:schemeClr>
                    </a:solidFill>
                  </a:rPr>
                  <a:t> </a:t>
                </a:r>
                <a:endParaRPr lang="en-US" sz="1600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1600" i="1" dirty="0" smtClean="0">
                    <a:solidFill>
                      <a:schemeClr val="bg1">
                        <a:lumMod val="75000"/>
                      </a:schemeClr>
                    </a:solidFill>
                    <a:latin typeface="Cambria Math"/>
                  </a:rPr>
                  <a:t>                                                                                                                                             </a:t>
                </a:r>
                <a:r>
                  <a:rPr lang="en-US" sz="1600" dirty="0" smtClean="0">
                    <a:solidFill>
                      <a:schemeClr val="bg1">
                        <a:lumMod val="75000"/>
                      </a:schemeClr>
                    </a:solidFill>
                  </a:rPr>
                  <a:t>accept</a:t>
                </a:r>
                <a:endParaRPr lang="en-US" sz="1600" i="1" dirty="0" smtClean="0">
                  <a:solidFill>
                    <a:schemeClr val="bg1">
                      <a:lumMod val="75000"/>
                    </a:schemeClr>
                  </a:solidFill>
                  <a:latin typeface="Cambria Math"/>
                </a:endParaRPr>
              </a:p>
              <a:p>
                <a:pPr marL="0" indent="0">
                  <a:buNone/>
                </a:pPr>
                <a:endParaRPr lang="en-US" sz="1600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sz="1400" b="0" dirty="0" smtClean="0"/>
                  <a:t>                                                                                                                                                                                 </a:t>
                </a:r>
                <a:endParaRPr lang="en-US" sz="1600" dirty="0" smtClean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 smtClean="0"/>
                  <a:t> </a:t>
                </a:r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 smtClean="0"/>
                  <a:t>                                                                                                                                                 </a:t>
                </a:r>
                <a:endParaRPr lang="en-US" sz="1600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6200" y="1828800"/>
                <a:ext cx="8763000" cy="5029200"/>
              </a:xfrm>
              <a:blipFill rotWithShape="1">
                <a:blip r:embed="rId2"/>
                <a:stretch>
                  <a:fillRect l="-1809" t="-1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6200" y="2351034"/>
                <a:ext cx="1842940" cy="5885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Identity     key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/>
                          </a:rPr>
                          <m:t>𝑝𝑠</m:t>
                        </m:r>
                      </m:e>
                      <m:sup>
                        <m:r>
                          <a:rPr lang="en-US" sz="1400" b="0" i="1" smtClean="0">
                            <a:latin typeface="Cambria Math"/>
                          </a:rPr>
                          <m:t>𝑜𝑙𝑑</m:t>
                        </m:r>
                      </m:sup>
                    </m:sSup>
                  </m:oMath>
                </a14:m>
                <a:r>
                  <a:rPr lang="en-US" sz="14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𝑝𝑠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𝑐𝑢𝑟</m:t>
                        </m:r>
                      </m:sup>
                    </m:sSup>
                    <m:r>
                      <a:rPr lang="en-US" sz="1400" b="0" i="1" smtClean="0">
                        <a:latin typeface="Cambria Math"/>
                      </a:rPr>
                      <m:t> </m:t>
                    </m:r>
                    <m:r>
                      <a:rPr lang="en-US" sz="1400" i="1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14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en-US" sz="1400" i="1">
                            <a:latin typeface="Cambria Math"/>
                          </a:rPr>
                          <m:t>𝑜𝑙𝑑</m:t>
                        </m:r>
                      </m:sup>
                    </m:sSup>
                    <m:r>
                      <a:rPr lang="en-US" sz="1400" i="1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𝑐𝑢𝑟</m:t>
                        </m:r>
                      </m:sup>
                    </m:sSup>
                  </m:oMath>
                </a14:m>
                <a:endParaRPr lang="en-US" sz="1400" baseline="30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2351034"/>
                <a:ext cx="1842940" cy="588559"/>
              </a:xfrm>
              <a:prstGeom prst="rect">
                <a:avLst/>
              </a:prstGeom>
              <a:blipFill rotWithShape="1">
                <a:blip r:embed="rId3"/>
                <a:stretch>
                  <a:fillRect l="-2980" t="-5208" b="-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164014" y="2362200"/>
                <a:ext cx="727122" cy="3329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𝑝𝑠</m:t>
                      </m:r>
                      <m:r>
                        <a:rPr lang="en-US" sz="1600" b="0" i="0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1600" b="0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   </m:t>
                      </m:r>
                      <m:r>
                        <a:rPr lang="en-US" sz="1600" i="1">
                          <a:solidFill>
                            <a:srgbClr val="FF0000"/>
                          </a:solidFill>
                          <a:latin typeface="Cambria Math"/>
                        </a:rPr>
                        <m:t>𝑘</m:t>
                      </m:r>
                    </m:oMath>
                  </m:oMathPara>
                </a14:m>
                <a:endParaRPr lang="en-US" sz="1600" baseline="30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014" y="2362200"/>
                <a:ext cx="727122" cy="332912"/>
              </a:xfrm>
              <a:prstGeom prst="rect">
                <a:avLst/>
              </a:prstGeom>
              <a:blipFill rotWithShape="1">
                <a:blip r:embed="rId4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Arrow 16"/>
          <p:cNvSpPr/>
          <p:nvPr/>
        </p:nvSpPr>
        <p:spPr>
          <a:xfrm>
            <a:off x="3124200" y="3112532"/>
            <a:ext cx="2743200" cy="45720"/>
          </a:xfrm>
          <a:prstGeom prst="rightArrow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810000" y="2743200"/>
                <a:ext cx="14631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challenge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𝑐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2743200"/>
                <a:ext cx="1463124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333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3124200" y="3429000"/>
            <a:ext cx="2743200" cy="415052"/>
            <a:chOff x="2895601" y="3623547"/>
            <a:chExt cx="2743200" cy="415052"/>
          </a:xfrm>
        </p:grpSpPr>
        <p:sp>
          <p:nvSpPr>
            <p:cNvPr id="21" name="Right Arrow 20"/>
            <p:cNvSpPr/>
            <p:nvPr/>
          </p:nvSpPr>
          <p:spPr>
            <a:xfrm rot="10800000">
              <a:off x="2895601" y="3992879"/>
              <a:ext cx="2743200" cy="45720"/>
            </a:xfrm>
            <a:prstGeom prst="rightArrow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3733800" y="3623547"/>
                  <a:ext cx="107189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𝑝𝑠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∥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𝑎𝑢𝑡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3800" y="3623547"/>
                  <a:ext cx="1071895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3124200" y="4724400"/>
            <a:ext cx="2743200" cy="385048"/>
            <a:chOff x="2895600" y="4724400"/>
            <a:chExt cx="2743200" cy="385048"/>
          </a:xfrm>
        </p:grpSpPr>
        <p:sp>
          <p:nvSpPr>
            <p:cNvPr id="23" name="Right Arrow 22"/>
            <p:cNvSpPr/>
            <p:nvPr/>
          </p:nvSpPr>
          <p:spPr>
            <a:xfrm>
              <a:off x="2895600" y="5063728"/>
              <a:ext cx="2743200" cy="45720"/>
            </a:xfrm>
            <a:prstGeom prst="rightArrow">
              <a:avLst/>
            </a:prstGeom>
            <a:solidFill>
              <a:schemeClr val="tx2">
                <a:lumMod val="40000"/>
                <a:lumOff val="60000"/>
                <a:alpha val="36000"/>
              </a:schemeClr>
            </a:solidFill>
            <a:ln>
              <a:solidFill>
                <a:srgbClr val="00B0F0">
                  <a:alpha val="1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4038600" y="4724400"/>
                  <a:ext cx="8038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>
                          <a:lumMod val="75000"/>
                        </a:schemeClr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𝑐𝑜𝑛𝑓</m:t>
                      </m:r>
                    </m:oMath>
                  </a14:m>
                  <a:r>
                    <a:rPr lang="en-US" dirty="0" smtClean="0">
                      <a:solidFill>
                        <a:schemeClr val="bg1">
                          <a:lumMod val="75000"/>
                        </a:schemeClr>
                      </a:solidFill>
                    </a:rPr>
                    <a:t> </a:t>
                  </a:r>
                  <a:r>
                    <a:rPr lang="en-US" dirty="0" smtClean="0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a:rPr>
                    <a:t>   </a:t>
                  </a:r>
                  <a:endParaRPr lang="en-US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8600" y="4724400"/>
                  <a:ext cx="803804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178575" y="3362980"/>
                <a:ext cx="258442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1400" i="1" smtClean="0">
                        <a:latin typeface="Cambria Math"/>
                        <a:ea typeface="Cambria Math"/>
                      </a:rPr>
                      <m:t>∥</m:t>
                    </m:r>
                    <m:sSub>
                      <m:sSubPr>
                        <m:ctrlPr>
                          <a:rPr lang="en-US" sz="140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𝑣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a:rPr lang="en-US" sz="1400" i="1" smtClean="0">
                        <a:latin typeface="Cambria Math"/>
                        <a:ea typeface="Cambria Math"/>
                      </a:rPr>
                      <m:t>∥</m:t>
                    </m:r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∥</m:t>
                    </m:r>
                    <m:sSub>
                      <m:sSubPr>
                        <m:ctrlPr>
                          <a:rPr lang="en-US" sz="14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𝑣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4</m:t>
                        </m:r>
                      </m:sub>
                    </m:sSub>
                    <m:r>
                      <a:rPr lang="en-US" sz="1400" i="1" smtClean="0">
                        <a:latin typeface="Cambria Math"/>
                        <a:ea typeface="Cambria Math"/>
                      </a:rPr>
                      <m:t>←</m:t>
                    </m:r>
                    <m:r>
                      <a:rPr lang="en-US" sz="1400" b="0" i="1" smtClean="0">
                        <a:latin typeface="Cambria Math"/>
                        <a:ea typeface="Cambria Math"/>
                      </a:rPr>
                      <m:t>𝐹</m:t>
                    </m:r>
                    <m:d>
                      <m:dPr>
                        <m:ctrlPr>
                          <a:rPr lang="en-US" sz="1400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𝑘</m:t>
                        </m:r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;</m:t>
                        </m:r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𝑝𝑠</m:t>
                        </m:r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∥</m:t>
                        </m:r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</m:d>
                  </m:oMath>
                </a14:m>
                <a:endParaRPr lang="en-US" sz="1400" b="0" i="1" dirty="0" smtClean="0"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𝑎𝑢𝑡</m:t>
                      </m:r>
                      <m:r>
                        <a:rPr lang="en-US" sz="1400" b="0" i="1" smtClean="0">
                          <a:latin typeface="Cambria Math"/>
                        </a:rPr>
                        <m:t> ← 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8575" y="3362980"/>
                <a:ext cx="2584425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352800" y="3421559"/>
            <a:ext cx="4443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x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0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Featherweight authentication  </a:t>
            </a:r>
            <a:r>
              <a:rPr lang="en" sz="40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(anonymity + forward secrecy)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76200" y="1828800"/>
                <a:ext cx="8763000" cy="5029200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Gateway                                                  Sensor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 smtClean="0"/>
              </a:p>
              <a:p>
                <a:pPr marL="0" indent="0">
                  <a:buNone/>
                </a:pPr>
                <a:endParaRPr lang="en-US" sz="1400" dirty="0" smtClean="0"/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r>
                  <a:rPr lang="en-US" sz="1400" dirty="0" smtClean="0">
                    <a:solidFill>
                      <a:schemeClr val="bg1">
                        <a:lumMod val="75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sz="1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𝑝𝑠</m:t>
                        </m:r>
                        <m:r>
                          <a:rPr lang="en-US" sz="1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1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sz="1400" dirty="0" smtClean="0">
                    <a:solidFill>
                      <a:schemeClr val="bg1">
                        <a:lumMod val="75000"/>
                      </a:schemeClr>
                    </a:solidFill>
                  </a:rPr>
                  <a:t> is in database then</a:t>
                </a:r>
              </a:p>
              <a:p>
                <a:pPr marL="0" indent="0">
                  <a:buNone/>
                </a:pPr>
                <a:r>
                  <a:rPr lang="en-US" sz="1400" dirty="0">
                    <a:solidFill>
                      <a:schemeClr val="bg1">
                        <a:lumMod val="75000"/>
                      </a:schemeClr>
                    </a:solidFill>
                  </a:rPr>
                  <a:t>c</a:t>
                </a:r>
                <a:r>
                  <a:rPr lang="en-US" sz="1400" dirty="0" smtClean="0">
                    <a:solidFill>
                      <a:schemeClr val="bg1">
                        <a:lumMod val="75000"/>
                      </a:schemeClr>
                    </a:solidFill>
                  </a:rPr>
                  <a:t>ompute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4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4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sz="14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en-US" sz="1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∥</m:t>
                    </m:r>
                    <m:sSubSup>
                      <m:sSubSupPr>
                        <m:ctrlPr>
                          <a:rPr lang="en-US" sz="1400" i="1" dirty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400" i="1" dirty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400" i="1" dirty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en-US" sz="1400" i="1" dirty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en-US" sz="1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∥</m:t>
                    </m:r>
                  </m:oMath>
                </a14:m>
                <a:r>
                  <a:rPr lang="en-US" sz="1400" dirty="0">
                    <a:solidFill>
                      <a:schemeClr val="bg1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 dirty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400" i="1" dirty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4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3</m:t>
                        </m:r>
                      </m:sub>
                      <m:sup>
                        <m:r>
                          <a:rPr lang="en-US" sz="1400" i="1" dirty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en-US" sz="1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∥</m:t>
                    </m:r>
                    <m:sSubSup>
                      <m:sSubSupPr>
                        <m:ctrlPr>
                          <a:rPr lang="en-US" sz="1400" i="1" dirty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400" i="1" dirty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4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4</m:t>
                        </m:r>
                      </m:sub>
                      <m:sup>
                        <m:r>
                          <a:rPr lang="en-US" sz="1400" i="1" dirty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</m:oMath>
                </a14:m>
                <a:endParaRPr lang="en-US" sz="1400" dirty="0" smtClean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1400" dirty="0" smtClean="0">
                    <a:solidFill>
                      <a:schemeClr val="bg1">
                        <a:lumMod val="75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sz="1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𝑣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  <m:sup>
                        <m:r>
                          <a:rPr lang="en-US" sz="1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′</m:t>
                        </m:r>
                      </m:sup>
                    </m:sSubSup>
                    <m:r>
                      <a:rPr lang="en-US" sz="1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1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𝑎𝑢𝑡</m:t>
                    </m:r>
                  </m:oMath>
                </a14:m>
                <a:r>
                  <a:rPr lang="en-US" sz="1400" dirty="0" smtClean="0">
                    <a:solidFill>
                      <a:schemeClr val="bg1">
                        <a:lumMod val="75000"/>
                      </a:schemeClr>
                    </a:solidFill>
                  </a:rPr>
                  <a:t> update</a:t>
                </a:r>
                <a:endParaRPr lang="en-US" sz="1400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1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𝑝𝑠</m:t>
                        </m:r>
                      </m:e>
                      <m:sup>
                        <m:r>
                          <a:rPr lang="en-US" sz="1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𝑜𝑙𝑑</m:t>
                        </m:r>
                      </m:sup>
                    </m:sSup>
                    <m:r>
                      <a:rPr lang="en-US" sz="1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</a:rPr>
                      <m:t>,</m:t>
                    </m:r>
                    <m:r>
                      <m:rPr>
                        <m:nor/>
                      </m:rPr>
                      <a:rPr lang="en-US" sz="1400" dirty="0">
                        <a:solidFill>
                          <a:schemeClr val="bg1">
                            <a:lumMod val="75000"/>
                          </a:schemeClr>
                        </a:solidFill>
                      </a:rPr>
                      <m:t> </m:t>
                    </m:r>
                    <m:sSup>
                      <m:sSupPr>
                        <m:ctrlPr>
                          <a:rPr lang="en-US" sz="1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𝑝𝑠</m:t>
                        </m:r>
                      </m:e>
                      <m:sup>
                        <m:r>
                          <a:rPr lang="en-US" sz="1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𝑐𝑢𝑟</m:t>
                        </m:r>
                      </m:sup>
                    </m:sSup>
                    <m:r>
                      <a:rPr lang="en-US" sz="1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en-US" sz="1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en-US" sz="1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𝑜𝑙𝑑</m:t>
                        </m:r>
                      </m:sup>
                    </m:sSup>
                    <m:r>
                      <a:rPr lang="en-US" sz="1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</a:rPr>
                      <m:t>, </m:t>
                    </m:r>
                    <m:sSup>
                      <m:sSupPr>
                        <m:ctrlPr>
                          <a:rPr lang="en-US" sz="1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en-US" sz="1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𝑐𝑢𝑟</m:t>
                        </m:r>
                      </m:sup>
                    </m:sSup>
                    <m:r>
                      <m:rPr>
                        <m:nor/>
                      </m:rPr>
                      <a:rPr lang="en-US" sz="140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</a:rPr>
                      <m:t>)</m:t>
                    </m:r>
                    <m:r>
                      <a:rPr lang="en-US" sz="1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←</m:t>
                    </m:r>
                    <m:d>
                      <m:dPr>
                        <m:ctrlPr>
                          <a:rPr lang="en-US" sz="14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1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𝑝𝑠</m:t>
                        </m:r>
                        <m:r>
                          <a:rPr lang="en-US" sz="14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,</m:t>
                        </m:r>
                        <m:sSubSup>
                          <m:sSubSupPr>
                            <m:ctrlPr>
                              <a:rPr lang="en-US" sz="1400" i="1" dirty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1400" i="1" dirty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400" b="0" i="1" dirty="0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  <m:sup>
                            <m:r>
                              <a:rPr lang="en-US" sz="1400" i="1" dirty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∗</m:t>
                            </m:r>
                          </m:sup>
                        </m:sSubSup>
                        <m:r>
                          <a:rPr lang="en-US" sz="14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en-US" sz="14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𝑘</m:t>
                        </m:r>
                        <m:r>
                          <a:rPr lang="en-US" sz="14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,</m:t>
                        </m:r>
                        <m:sSubSup>
                          <m:sSubSupPr>
                            <m:ctrlPr>
                              <a:rPr lang="en-US" sz="1400" i="1" dirty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1400" i="1" dirty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400" b="0" i="1" dirty="0" smtClean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3</m:t>
                            </m:r>
                          </m:sub>
                          <m:sup>
                            <m:r>
                              <a:rPr lang="en-US" sz="1400" i="1" dirty="0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1400" dirty="0" smtClean="0">
                    <a:solidFill>
                      <a:schemeClr val="bg1">
                        <a:lumMod val="75000"/>
                      </a:schemeClr>
                    </a:solidFill>
                  </a:rPr>
                  <a:t>        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</a:rPr>
                      <m:t>𝑐𝑜𝑛𝑓</m:t>
                    </m:r>
                    <m:r>
                      <a:rPr lang="en-US" sz="14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</a:rPr>
                      <m:t> ←</m:t>
                    </m:r>
                    <m:sSubSup>
                      <m:sSubSupPr>
                        <m:ctrlPr>
                          <a:rPr lang="en-US" sz="1400" i="1" dirty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400" i="1" dirty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400" i="1" dirty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4</m:t>
                        </m:r>
                      </m:sub>
                      <m:sup>
                        <m:r>
                          <a:rPr lang="en-US" sz="1400" i="1" dirty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1400" dirty="0" smtClean="0">
                    <a:solidFill>
                      <a:schemeClr val="bg1">
                        <a:lumMod val="75000"/>
                      </a:schemeClr>
                    </a:solidFill>
                  </a:rPr>
                  <a:t>                                                                                                                                         </a:t>
                </a:r>
                <a:endParaRPr lang="en-US" sz="1400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1600" dirty="0" smtClean="0">
                    <a:solidFill>
                      <a:schemeClr val="bg1">
                        <a:lumMod val="75000"/>
                      </a:schemeClr>
                    </a:solidFill>
                  </a:rPr>
                  <a:t>accept</a:t>
                </a:r>
              </a:p>
              <a:p>
                <a:pPr marL="0" indent="0">
                  <a:buNone/>
                </a:pPr>
                <a:r>
                  <a:rPr lang="en-US" sz="1600" i="1" dirty="0" smtClean="0">
                    <a:solidFill>
                      <a:schemeClr val="bg1">
                        <a:lumMod val="75000"/>
                      </a:schemeClr>
                    </a:solidFill>
                    <a:latin typeface="Cambria Math"/>
                  </a:rPr>
                  <a:t>                                                                                                                                            </a:t>
                </a:r>
                <a:r>
                  <a:rPr lang="en-US" sz="1600" dirty="0" smtClean="0">
                    <a:solidFill>
                      <a:schemeClr val="bg1">
                        <a:lumMod val="75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𝑐𝑜𝑛𝑓</m:t>
                    </m:r>
                    <m:r>
                      <a:rPr lang="en-US" sz="16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=</m:t>
                    </m:r>
                    <m:sSubSup>
                      <m:sSubSupPr>
                        <m:ctrlPr>
                          <a:rPr lang="en-US" sz="16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sz="16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𝑣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4</m:t>
                        </m:r>
                      </m:sub>
                      <m:sup>
                        <m:r>
                          <a:rPr lang="en-US" sz="16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1600" dirty="0">
                    <a:solidFill>
                      <a:schemeClr val="bg1">
                        <a:lumMod val="75000"/>
                      </a:schemeClr>
                    </a:solidFill>
                  </a:rPr>
                  <a:t> </a:t>
                </a:r>
                <a:r>
                  <a:rPr lang="en-US" sz="1600" dirty="0" smtClean="0">
                    <a:solidFill>
                      <a:schemeClr val="bg1">
                        <a:lumMod val="75000"/>
                      </a:schemeClr>
                    </a:solidFill>
                  </a:rPr>
                  <a:t>then update</a:t>
                </a:r>
                <a:endParaRPr lang="en-US" sz="1600" i="1" dirty="0">
                  <a:solidFill>
                    <a:schemeClr val="bg1">
                      <a:lumMod val="75000"/>
                    </a:schemeClr>
                  </a:solidFill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sz="1600" i="1" dirty="0" smtClean="0">
                    <a:solidFill>
                      <a:schemeClr val="bg1">
                        <a:lumMod val="75000"/>
                      </a:schemeClr>
                    </a:solidFill>
                    <a:latin typeface="Cambria Math"/>
                  </a:rPr>
                  <a:t>                                                            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</a:rPr>
                      <m:t>(</m:t>
                    </m:r>
                    <m:r>
                      <a:rPr lang="en-US" sz="16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</a:rPr>
                      <m:t>𝑝𝑠</m:t>
                    </m:r>
                    <m:r>
                      <a:rPr lang="en-US" sz="16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</a:rPr>
                      <m:t>,</m:t>
                    </m:r>
                    <m:r>
                      <a:rPr lang="en-US" sz="16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</a:rPr>
                      <m:t>𝑘</m:t>
                    </m:r>
                    <m:r>
                      <m:rPr>
                        <m:nor/>
                      </m:rPr>
                      <a:rPr lang="en-US" sz="160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</a:rPr>
                      <m:t>)</m:t>
                    </m:r>
                    <m:r>
                      <a:rPr lang="en-US" sz="1600" i="1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  <a:ea typeface="Cambria Math"/>
                      </a:rPr>
                      <m:t>←</m:t>
                    </m:r>
                    <m:d>
                      <m:dPr>
                        <m:ctrlPr>
                          <a:rPr lang="en-US" sz="16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/>
                                <a:ea typeface="Cambria Math"/>
                              </a:rPr>
                              <m:t>4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800" dirty="0">
                    <a:solidFill>
                      <a:schemeClr val="bg1">
                        <a:lumMod val="75000"/>
                      </a:schemeClr>
                    </a:solidFill>
                  </a:rPr>
                  <a:t> </a:t>
                </a:r>
                <a:endParaRPr lang="en-US" sz="1600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1600" i="1" dirty="0" smtClean="0">
                    <a:solidFill>
                      <a:schemeClr val="bg1">
                        <a:lumMod val="75000"/>
                      </a:schemeClr>
                    </a:solidFill>
                    <a:latin typeface="Cambria Math"/>
                  </a:rPr>
                  <a:t>                                                                                                                                             </a:t>
                </a:r>
                <a:r>
                  <a:rPr lang="en-US" sz="1600" dirty="0" smtClean="0">
                    <a:solidFill>
                      <a:schemeClr val="bg1">
                        <a:lumMod val="75000"/>
                      </a:schemeClr>
                    </a:solidFill>
                  </a:rPr>
                  <a:t>accept</a:t>
                </a:r>
                <a:endParaRPr lang="en-US" sz="1600" i="1" dirty="0" smtClean="0">
                  <a:solidFill>
                    <a:schemeClr val="bg1">
                      <a:lumMod val="75000"/>
                    </a:schemeClr>
                  </a:solidFill>
                  <a:latin typeface="Cambria Math"/>
                </a:endParaRPr>
              </a:p>
              <a:p>
                <a:pPr marL="0" indent="0">
                  <a:buNone/>
                </a:pPr>
                <a:endParaRPr lang="en-US" sz="1600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sz="1400" b="0" dirty="0" smtClean="0"/>
                  <a:t>                                                                                                                                                                                 </a:t>
                </a:r>
                <a:endParaRPr lang="en-US" sz="1600" dirty="0" smtClean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 smtClean="0"/>
                  <a:t> </a:t>
                </a:r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 smtClean="0"/>
                  <a:t>                                                                                                                                                 </a:t>
                </a:r>
                <a:endParaRPr lang="en-US" sz="1600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76200" y="1828800"/>
                <a:ext cx="8763000" cy="5029200"/>
              </a:xfrm>
              <a:blipFill rotWithShape="1">
                <a:blip r:embed="rId2"/>
                <a:stretch>
                  <a:fillRect l="-1809" t="-1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76200" y="2351034"/>
                <a:ext cx="1842940" cy="5885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Identity     key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𝑝𝑠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𝑜𝑙𝑑</m:t>
                        </m:r>
                      </m:sup>
                    </m:sSup>
                  </m:oMath>
                </a14:m>
                <a:r>
                  <a:rPr lang="en-US" sz="1400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𝑝𝑠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𝑐𝑢𝑟</m:t>
                        </m:r>
                      </m:sup>
                    </m:sSup>
                    <m:r>
                      <a:rPr lang="en-US" sz="1400" b="0" i="1" smtClean="0">
                        <a:latin typeface="Cambria Math"/>
                      </a:rPr>
                      <m:t> </m:t>
                    </m:r>
                    <m:r>
                      <a:rPr lang="en-US" sz="1400" i="1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140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en-US" sz="14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𝑜𝑙𝑑</m:t>
                        </m:r>
                      </m:sup>
                    </m:sSup>
                    <m:r>
                      <a:rPr lang="en-US" sz="1400" i="1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14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𝑐𝑢𝑟</m:t>
                        </m:r>
                      </m:sup>
                    </m:sSup>
                  </m:oMath>
                </a14:m>
                <a:endParaRPr lang="en-US" sz="1400" baseline="300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2351034"/>
                <a:ext cx="1842940" cy="588559"/>
              </a:xfrm>
              <a:prstGeom prst="rect">
                <a:avLst/>
              </a:prstGeom>
              <a:blipFill rotWithShape="1">
                <a:blip r:embed="rId3"/>
                <a:stretch>
                  <a:fillRect l="-2980" t="-5208" b="-1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164014" y="2362200"/>
                <a:ext cx="727122" cy="3329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dirty="0" smtClean="0">
                          <a:solidFill>
                            <a:srgbClr val="00B050"/>
                          </a:solidFill>
                          <a:latin typeface="Cambria Math"/>
                        </a:rPr>
                        <m:t>𝑝𝑠</m:t>
                      </m:r>
                      <m:r>
                        <a:rPr lang="en-US" sz="1600" b="0" i="0" dirty="0" smtClean="0">
                          <a:solidFill>
                            <a:srgbClr val="00B050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1600" b="0" i="1" dirty="0" smtClean="0">
                          <a:solidFill>
                            <a:srgbClr val="00B050"/>
                          </a:solidFill>
                          <a:latin typeface="Cambria Math"/>
                        </a:rPr>
                        <m:t>   </m:t>
                      </m:r>
                      <m:r>
                        <a:rPr lang="en-US" sz="1600" i="1">
                          <a:solidFill>
                            <a:srgbClr val="00B050"/>
                          </a:solidFill>
                          <a:latin typeface="Cambria Math"/>
                        </a:rPr>
                        <m:t>𝑘</m:t>
                      </m:r>
                    </m:oMath>
                  </m:oMathPara>
                </a14:m>
                <a:endParaRPr lang="en-US" sz="1600" baseline="30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014" y="2362200"/>
                <a:ext cx="727122" cy="332912"/>
              </a:xfrm>
              <a:prstGeom prst="rect">
                <a:avLst/>
              </a:prstGeom>
              <a:blipFill rotWithShape="1">
                <a:blip r:embed="rId4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ight Arrow 16"/>
          <p:cNvSpPr/>
          <p:nvPr/>
        </p:nvSpPr>
        <p:spPr>
          <a:xfrm>
            <a:off x="3124200" y="3112532"/>
            <a:ext cx="2743200" cy="45720"/>
          </a:xfrm>
          <a:prstGeom prst="rightArrow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810000" y="2743200"/>
                <a:ext cx="14631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challenge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𝑐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2743200"/>
                <a:ext cx="1463124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333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3124200" y="3429000"/>
            <a:ext cx="2743200" cy="415052"/>
            <a:chOff x="2895601" y="3623547"/>
            <a:chExt cx="2743200" cy="415052"/>
          </a:xfrm>
        </p:grpSpPr>
        <p:sp>
          <p:nvSpPr>
            <p:cNvPr id="21" name="Right Arrow 20"/>
            <p:cNvSpPr/>
            <p:nvPr/>
          </p:nvSpPr>
          <p:spPr>
            <a:xfrm rot="10800000">
              <a:off x="2895601" y="3992879"/>
              <a:ext cx="2743200" cy="45720"/>
            </a:xfrm>
            <a:prstGeom prst="rightArrow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3733800" y="3623547"/>
                  <a:ext cx="107189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𝑝𝑠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∥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𝑎𝑢𝑡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3800" y="3623547"/>
                  <a:ext cx="1071895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/>
          <p:cNvGrpSpPr/>
          <p:nvPr/>
        </p:nvGrpSpPr>
        <p:grpSpPr>
          <a:xfrm>
            <a:off x="3124200" y="4724400"/>
            <a:ext cx="2743200" cy="385048"/>
            <a:chOff x="2895600" y="4724400"/>
            <a:chExt cx="2743200" cy="385048"/>
          </a:xfrm>
        </p:grpSpPr>
        <p:sp>
          <p:nvSpPr>
            <p:cNvPr id="23" name="Right Arrow 22"/>
            <p:cNvSpPr/>
            <p:nvPr/>
          </p:nvSpPr>
          <p:spPr>
            <a:xfrm>
              <a:off x="2895600" y="5063728"/>
              <a:ext cx="2743200" cy="45720"/>
            </a:xfrm>
            <a:prstGeom prst="rightArrow">
              <a:avLst/>
            </a:prstGeom>
            <a:solidFill>
              <a:schemeClr val="tx2">
                <a:lumMod val="40000"/>
                <a:lumOff val="60000"/>
                <a:alpha val="36000"/>
              </a:schemeClr>
            </a:solidFill>
            <a:ln>
              <a:solidFill>
                <a:srgbClr val="00B0F0">
                  <a:alpha val="16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4038600" y="4724400"/>
                  <a:ext cx="8038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>
                          <a:lumMod val="75000"/>
                        </a:schemeClr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>
                              <a:lumMod val="75000"/>
                            </a:schemeClr>
                          </a:solidFill>
                          <a:latin typeface="Cambria Math"/>
                        </a:rPr>
                        <m:t>𝑐𝑜𝑛𝑓</m:t>
                      </m:r>
                    </m:oMath>
                  </a14:m>
                  <a:r>
                    <a:rPr lang="en-US" dirty="0" smtClean="0">
                      <a:solidFill>
                        <a:schemeClr val="bg1">
                          <a:lumMod val="75000"/>
                        </a:schemeClr>
                      </a:solidFill>
                    </a:rPr>
                    <a:t> </a:t>
                  </a:r>
                  <a:r>
                    <a:rPr lang="en-US" dirty="0" smtClean="0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</a:rPr>
                    <a:t>   </a:t>
                  </a:r>
                  <a:endParaRPr lang="en-US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38600" y="4724400"/>
                  <a:ext cx="803804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114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6178575" y="3362980"/>
                <a:ext cx="258442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1400" i="1" smtClean="0">
                        <a:latin typeface="Cambria Math"/>
                        <a:ea typeface="Cambria Math"/>
                      </a:rPr>
                      <m:t>∥</m:t>
                    </m:r>
                    <m:sSub>
                      <m:sSubPr>
                        <m:ctrlPr>
                          <a:rPr lang="en-US" sz="1400" i="1" smtClean="0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𝑣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a:rPr lang="en-US" sz="1400" i="1" smtClean="0">
                        <a:latin typeface="Cambria Math"/>
                        <a:ea typeface="Cambria Math"/>
                      </a:rPr>
                      <m:t>∥</m:t>
                    </m:r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sz="1400" i="1">
                        <a:latin typeface="Cambria Math"/>
                        <a:ea typeface="Cambria Math"/>
                      </a:rPr>
                      <m:t>∥</m:t>
                    </m:r>
                    <m:sSub>
                      <m:sSubPr>
                        <m:ctrlPr>
                          <a:rPr lang="en-US" sz="14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/>
                            <a:ea typeface="Cambria Math"/>
                          </a:rPr>
                          <m:t>𝑣</m:t>
                        </m:r>
                      </m:e>
                      <m:sub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4</m:t>
                        </m:r>
                      </m:sub>
                    </m:sSub>
                    <m:r>
                      <a:rPr lang="en-US" sz="1400" i="1" smtClean="0">
                        <a:latin typeface="Cambria Math"/>
                        <a:ea typeface="Cambria Math"/>
                      </a:rPr>
                      <m:t>←</m:t>
                    </m:r>
                    <m:r>
                      <a:rPr lang="en-US" sz="1400" b="0" i="1" smtClean="0">
                        <a:latin typeface="Cambria Math"/>
                        <a:ea typeface="Cambria Math"/>
                      </a:rPr>
                      <m:t>𝐹</m:t>
                    </m:r>
                    <m:d>
                      <m:dPr>
                        <m:ctrlPr>
                          <a:rPr lang="en-US" sz="1400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𝑘</m:t>
                        </m:r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;</m:t>
                        </m:r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𝑝𝑠</m:t>
                        </m:r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∥</m:t>
                        </m:r>
                        <m:r>
                          <a:rPr lang="en-US" sz="1400" b="0" i="1" smtClean="0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</m:d>
                  </m:oMath>
                </a14:m>
                <a:endParaRPr lang="en-US" sz="1400" b="0" i="1" dirty="0" smtClean="0"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/>
                        </a:rPr>
                        <m:t>𝑎𝑢𝑡</m:t>
                      </m:r>
                      <m:r>
                        <a:rPr lang="en-US" sz="1400" b="0" i="1" smtClean="0">
                          <a:latin typeface="Cambria Math"/>
                        </a:rPr>
                        <m:t> ← 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/>
                              <a:ea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8575" y="3362980"/>
                <a:ext cx="2584425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352800" y="3421559"/>
            <a:ext cx="4443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x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86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Featherweight authentication  </a:t>
            </a:r>
            <a:r>
              <a:rPr lang="en" sz="40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(anonymity + forward secrecy)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4800" y="1371600"/>
                <a:ext cx="7620000" cy="5334000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Gateway                                             Sensor</a:t>
                </a:r>
                <a:endParaRPr lang="en-US" sz="1400" dirty="0" smtClean="0"/>
              </a:p>
              <a:p>
                <a:pPr marL="0" indent="0">
                  <a:buNone/>
                </a:pPr>
                <a:r>
                  <a:rPr lang="en-US" sz="1500" dirty="0"/>
                  <a:t>Identity  </a:t>
                </a:r>
                <a:r>
                  <a:rPr lang="en-US" sz="1500" dirty="0" smtClean="0"/>
                  <a:t>        key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1500" b="0" i="0" dirty="0" smtClean="0">
                        <a:solidFill>
                          <a:srgbClr val="FF0000"/>
                        </a:solidFill>
                        <a:latin typeface="Cambria Math"/>
                      </a:rPr>
                      <m:t>                      </m:t>
                    </m:r>
                    <m:r>
                      <a:rPr lang="en-US" sz="1500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    </m:t>
                    </m:r>
                    <m:r>
                      <a:rPr lang="en-US" sz="1500" i="1" dirty="0">
                        <a:solidFill>
                          <a:srgbClr val="FF0000"/>
                        </a:solidFill>
                        <a:latin typeface="Cambria Math"/>
                      </a:rPr>
                      <m:t>𝑝𝑠</m:t>
                    </m:r>
                    <m:r>
                      <a:rPr lang="en-US" sz="1500" dirty="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a:rPr lang="en-US" sz="1500" i="1" dirty="0">
                        <a:solidFill>
                          <a:srgbClr val="FF0000"/>
                        </a:solidFill>
                        <a:latin typeface="Cambria Math"/>
                      </a:rPr>
                      <m:t>   </m:t>
                    </m:r>
                    <m:r>
                      <a:rPr lang="en-US" sz="1500" i="1">
                        <a:solidFill>
                          <a:srgbClr val="FF0000"/>
                        </a:solidFill>
                        <a:latin typeface="Cambria Math"/>
                      </a:rPr>
                      <m:t>𝑘</m:t>
                    </m:r>
                  </m:oMath>
                </a14:m>
                <a:endParaRPr lang="en-US" sz="15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5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5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𝑝𝑠</m:t>
                        </m:r>
                      </m:e>
                      <m:sup>
                        <m:r>
                          <a:rPr lang="en-US" sz="15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𝑜𝑙𝑑</m:t>
                        </m:r>
                      </m:sup>
                    </m:sSup>
                  </m:oMath>
                </a14:m>
                <a:r>
                  <a:rPr lang="en-US" sz="15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5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500" i="1">
                            <a:latin typeface="Cambria Math"/>
                          </a:rPr>
                          <m:t>𝑝𝑠</m:t>
                        </m:r>
                      </m:e>
                      <m:sup>
                        <m:r>
                          <a:rPr lang="en-US" sz="1500" i="1">
                            <a:latin typeface="Cambria Math"/>
                          </a:rPr>
                          <m:t>𝑐𝑢𝑟</m:t>
                        </m:r>
                      </m:sup>
                    </m:sSup>
                    <m:r>
                      <a:rPr lang="en-US" sz="1500" i="1">
                        <a:latin typeface="Cambria Math"/>
                      </a:rPr>
                      <m:t>  </m:t>
                    </m:r>
                    <m:sSup>
                      <m:sSupPr>
                        <m:ctrlPr>
                          <a:rPr lang="en-US" sz="15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5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en-US" sz="15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𝑜𝑙𝑑</m:t>
                        </m:r>
                      </m:sup>
                    </m:sSup>
                    <m:r>
                      <a:rPr lang="en-US" sz="1500" i="1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15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500" i="1"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en-US" sz="1500" i="1">
                            <a:latin typeface="Cambria Math"/>
                          </a:rPr>
                          <m:t>𝑐𝑢𝑟</m:t>
                        </m:r>
                      </m:sup>
                    </m:sSup>
                  </m:oMath>
                </a14:m>
                <a:endParaRPr lang="en-US" sz="1500" dirty="0" smtClean="0"/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endParaRPr lang="en-US" sz="1400" dirty="0" smtClean="0"/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endParaRPr lang="en-US" sz="1400" dirty="0" smtClean="0"/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r>
                  <a:rPr lang="en-US" sz="1400" dirty="0" smtClean="0"/>
                  <a:t>                                                                                        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5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1500" i="1">
                        <a:latin typeface="Cambria Math"/>
                        <a:ea typeface="Cambria Math"/>
                      </a:rPr>
                      <m:t>∥</m:t>
                    </m:r>
                    <m:sSub>
                      <m:sSubPr>
                        <m:ctrlPr>
                          <a:rPr lang="en-US" sz="15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/>
                            <a:ea typeface="Cambria Math"/>
                          </a:rPr>
                          <m:t>𝑣</m:t>
                        </m:r>
                      </m:e>
                      <m:sub>
                        <m:r>
                          <a:rPr lang="en-US" sz="1500" i="1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a:rPr lang="en-US" sz="1500" i="1">
                        <a:latin typeface="Cambria Math"/>
                        <a:ea typeface="Cambria Math"/>
                      </a:rPr>
                      <m:t>∥</m:t>
                    </m:r>
                  </m:oMath>
                </a14:m>
                <a:r>
                  <a:rPr lang="en-US" sz="15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500" i="1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sz="1500" i="1">
                        <a:latin typeface="Cambria Math"/>
                        <a:ea typeface="Cambria Math"/>
                      </a:rPr>
                      <m:t>∥</m:t>
                    </m:r>
                    <m:sSub>
                      <m:sSubPr>
                        <m:ctrlPr>
                          <a:rPr lang="en-US" sz="15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/>
                            <a:ea typeface="Cambria Math"/>
                          </a:rPr>
                          <m:t>𝑣</m:t>
                        </m:r>
                      </m:e>
                      <m:sub>
                        <m:r>
                          <a:rPr lang="en-US" sz="1500" i="1">
                            <a:latin typeface="Cambria Math"/>
                            <a:ea typeface="Cambria Math"/>
                          </a:rPr>
                          <m:t>4</m:t>
                        </m:r>
                      </m:sub>
                    </m:sSub>
                    <m:r>
                      <a:rPr lang="en-US" sz="1500" i="1">
                        <a:latin typeface="Cambria Math"/>
                        <a:ea typeface="Cambria Math"/>
                      </a:rPr>
                      <m:t>←</m:t>
                    </m:r>
                    <m:r>
                      <a:rPr lang="en-US" sz="1500" i="1">
                        <a:latin typeface="Cambria Math"/>
                        <a:ea typeface="Cambria Math"/>
                      </a:rPr>
                      <m:t>𝐹</m:t>
                    </m:r>
                    <m:d>
                      <m:dPr>
                        <m:ctrlPr>
                          <a:rPr lang="en-US" sz="15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150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𝑘</m:t>
                        </m:r>
                        <m:r>
                          <a:rPr lang="en-US" sz="150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;</m:t>
                        </m:r>
                        <m:r>
                          <a:rPr lang="en-US" sz="150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𝑝𝑠</m:t>
                        </m:r>
                        <m:r>
                          <a:rPr lang="en-US" sz="1500" i="1">
                            <a:latin typeface="Cambria Math"/>
                            <a:ea typeface="Cambria Math"/>
                          </a:rPr>
                          <m:t>∥</m:t>
                        </m:r>
                        <m:r>
                          <a:rPr lang="en-US" sz="1500" i="1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</m:d>
                  </m:oMath>
                </a14:m>
                <a:endParaRPr lang="en-US" sz="1500" i="1" dirty="0">
                  <a:latin typeface="Cambria Math"/>
                  <a:ea typeface="Cambria Math"/>
                </a:endParaRPr>
              </a:p>
              <a:p>
                <a:pPr marL="0" indent="0">
                  <a:buNone/>
                </a:pPr>
                <a:r>
                  <a:rPr lang="en-US" sz="1500" b="0" dirty="0" smtClean="0"/>
                  <a:t>                                               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/>
                      </a:rPr>
                      <m:t>𝑎𝑢𝑡</m:t>
                    </m:r>
                    <m:r>
                      <a:rPr lang="en-US" sz="1500" i="1">
                        <a:latin typeface="Cambria Math"/>
                      </a:rPr>
                      <m:t> ← </m:t>
                    </m:r>
                    <m:sSub>
                      <m:sSubPr>
                        <m:ctrlPr>
                          <a:rPr lang="en-US" sz="15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/>
                            <a:ea typeface="Cambria Math"/>
                          </a:rPr>
                          <m:t>𝑣</m:t>
                        </m:r>
                      </m:e>
                      <m:sub>
                        <m:r>
                          <a:rPr lang="en-US" sz="1500" i="1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en-US" sz="1500" dirty="0" smtClean="0"/>
              </a:p>
              <a:p>
                <a:pPr marL="0" indent="0">
                  <a:buNone/>
                </a:pPr>
                <a:endParaRPr lang="en-US" sz="1400" dirty="0" smtClean="0"/>
              </a:p>
              <a:p>
                <a:pPr marL="0" indent="0">
                  <a:buNone/>
                </a:pPr>
                <a:r>
                  <a:rPr lang="en-US" sz="1500" dirty="0" smtClean="0"/>
                  <a:t>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5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500" b="0" i="1" smtClean="0">
                            <a:latin typeface="Cambria Math"/>
                          </a:rPr>
                          <m:t>𝑝𝑠</m:t>
                        </m:r>
                        <m:r>
                          <a:rPr lang="en-US" sz="1500" b="0" i="1" smtClean="0">
                            <a:latin typeface="Cambria Math"/>
                          </a:rPr>
                          <m:t>,</m:t>
                        </m:r>
                        <m:r>
                          <a:rPr lang="en-US" sz="1500" b="0" i="1" smtClean="0">
                            <a:latin typeface="Cambria Math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sz="1500" dirty="0" smtClean="0"/>
                  <a:t> is in database then</a:t>
                </a:r>
              </a:p>
              <a:p>
                <a:pPr marL="0" indent="0">
                  <a:buNone/>
                </a:pPr>
                <a:r>
                  <a:rPr lang="en-US" sz="1500" dirty="0"/>
                  <a:t>c</a:t>
                </a:r>
                <a:r>
                  <a:rPr lang="en-US" sz="1500" dirty="0" smtClean="0"/>
                  <a:t>ompute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500" i="1" dirty="0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500" b="0" i="1" dirty="0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500" b="0" i="1" dirty="0" smtClean="0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sz="1500" b="0" i="1" dirty="0" smtClean="0"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en-US" sz="1500" i="1">
                        <a:latin typeface="Cambria Math"/>
                        <a:ea typeface="Cambria Math"/>
                      </a:rPr>
                      <m:t>∥</m:t>
                    </m:r>
                    <m:sSubSup>
                      <m:sSubSupPr>
                        <m:ctrlPr>
                          <a:rPr lang="en-US" sz="1500" i="1" dirty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500" i="1" dirty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500" i="1" dirty="0"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en-US" sz="1500" i="1" dirty="0"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en-US" sz="1500" i="1">
                        <a:latin typeface="Cambria Math"/>
                        <a:ea typeface="Cambria Math"/>
                      </a:rPr>
                      <m:t>∥</m:t>
                    </m:r>
                  </m:oMath>
                </a14:m>
                <a:r>
                  <a:rPr lang="en-US" sz="15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500" i="1" dirty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500" i="1" dirty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500" b="0" i="1" dirty="0" smtClean="0">
                            <a:latin typeface="Cambria Math"/>
                          </a:rPr>
                          <m:t>3</m:t>
                        </m:r>
                      </m:sub>
                      <m:sup>
                        <m:r>
                          <a:rPr lang="en-US" sz="1500" i="1" dirty="0"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en-US" sz="1500" i="1">
                        <a:latin typeface="Cambria Math"/>
                        <a:ea typeface="Cambria Math"/>
                      </a:rPr>
                      <m:t>∥</m:t>
                    </m:r>
                    <m:sSubSup>
                      <m:sSubSupPr>
                        <m:ctrlPr>
                          <a:rPr lang="en-US" sz="1500" i="1" dirty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500" i="1" dirty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500" b="0" i="1" dirty="0" smtClean="0">
                            <a:latin typeface="Cambria Math"/>
                          </a:rPr>
                          <m:t>4</m:t>
                        </m:r>
                      </m:sub>
                      <m:sup>
                        <m:r>
                          <a:rPr lang="en-US" sz="1500" i="1" dirty="0">
                            <a:latin typeface="Cambria Math"/>
                          </a:rPr>
                          <m:t>∗</m:t>
                        </m:r>
                      </m:sup>
                    </m:sSubSup>
                  </m:oMath>
                </a14:m>
                <a:endParaRPr lang="en-US" sz="1500" dirty="0" smtClean="0"/>
              </a:p>
              <a:p>
                <a:pPr marL="0" indent="0">
                  <a:buNone/>
                </a:pPr>
                <a:r>
                  <a:rPr lang="en-US" sz="1500" dirty="0" smtClean="0"/>
                  <a:t>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500" b="0" i="1" smtClean="0"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sz="1500" i="1">
                            <a:latin typeface="Cambria Math"/>
                            <a:ea typeface="Cambria Math"/>
                          </a:rPr>
                          <m:t>𝑣</m:t>
                        </m:r>
                      </m:e>
                      <m:sub>
                        <m:r>
                          <a:rPr lang="en-US" sz="1500" i="1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  <m:sup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′</m:t>
                        </m:r>
                      </m:sup>
                    </m:sSubSup>
                    <m:r>
                      <a:rPr lang="en-US" sz="1500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1500" i="1">
                        <a:latin typeface="Cambria Math"/>
                        <a:ea typeface="Cambria Math"/>
                      </a:rPr>
                      <m:t>𝑎𝑢𝑡</m:t>
                    </m:r>
                  </m:oMath>
                </a14:m>
                <a:r>
                  <a:rPr lang="en-US" sz="1500" dirty="0" smtClean="0"/>
                  <a:t> update</a:t>
                </a:r>
                <a:endParaRPr lang="en-US" sz="15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5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5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15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𝑝𝑠</m:t>
                        </m:r>
                      </m:e>
                      <m:sup>
                        <m:r>
                          <a:rPr lang="en-US" sz="15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𝑜𝑙𝑑</m:t>
                        </m:r>
                      </m:sup>
                    </m:sSup>
                    <m:r>
                      <a:rPr lang="en-US" sz="1500" i="1">
                        <a:latin typeface="Cambria Math"/>
                      </a:rPr>
                      <m:t>,</m:t>
                    </m:r>
                    <m:r>
                      <m:rPr>
                        <m:nor/>
                      </m:rPr>
                      <a:rPr lang="en-US" sz="1500" dirty="0"/>
                      <m:t> </m:t>
                    </m:r>
                    <m:sSup>
                      <m:sSupPr>
                        <m:ctrlPr>
                          <a:rPr lang="en-US" sz="15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500" i="1">
                            <a:latin typeface="Cambria Math"/>
                          </a:rPr>
                          <m:t>𝑝𝑠</m:t>
                        </m:r>
                      </m:e>
                      <m:sup>
                        <m:r>
                          <a:rPr lang="en-US" sz="1500" i="1">
                            <a:latin typeface="Cambria Math"/>
                          </a:rPr>
                          <m:t>𝑐𝑢𝑟</m:t>
                        </m:r>
                      </m:sup>
                    </m:sSup>
                    <m:r>
                      <a:rPr lang="en-US" sz="1500" b="0" i="1" smtClean="0"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en-US" sz="150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5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en-US" sz="15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𝑜𝑙𝑑</m:t>
                        </m:r>
                      </m:sup>
                    </m:sSup>
                    <m:r>
                      <a:rPr lang="en-US" sz="1500" i="1">
                        <a:latin typeface="Cambria Math"/>
                      </a:rPr>
                      <m:t>, </m:t>
                    </m:r>
                    <m:sSup>
                      <m:sSupPr>
                        <m:ctrlPr>
                          <a:rPr lang="en-US" sz="15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500" i="1"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en-US" sz="1500" i="1">
                            <a:latin typeface="Cambria Math"/>
                          </a:rPr>
                          <m:t>𝑐𝑢𝑟</m:t>
                        </m:r>
                      </m:sup>
                    </m:sSup>
                    <m:r>
                      <m:rPr>
                        <m:nor/>
                      </m:rPr>
                      <a:rPr lang="en-US" sz="1500">
                        <a:latin typeface="Cambria Math"/>
                      </a:rPr>
                      <m:t>)</m:t>
                    </m:r>
                    <m:r>
                      <a:rPr lang="en-US" sz="1500" i="1">
                        <a:latin typeface="Cambria Math"/>
                        <a:ea typeface="Cambria Math"/>
                      </a:rPr>
                      <m:t>←</m:t>
                    </m:r>
                    <m:d>
                      <m:dPr>
                        <m:ctrlPr>
                          <a:rPr lang="en-US" sz="15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1500" b="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𝑝𝑠</m:t>
                        </m:r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sSubSup>
                          <m:sSubSupPr>
                            <m:ctrlPr>
                              <a:rPr lang="en-US" sz="1500" i="1" dirty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1500" i="1" dirty="0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500" b="0" i="1" dirty="0" smtClean="0">
                                <a:latin typeface="Cambria Math"/>
                              </a:rPr>
                              <m:t>2</m:t>
                            </m:r>
                          </m:sub>
                          <m:sup>
                            <m:r>
                              <a:rPr lang="en-US" sz="1500" i="1" dirty="0">
                                <a:latin typeface="Cambria Math"/>
                              </a:rPr>
                              <m:t>∗</m:t>
                            </m:r>
                          </m:sup>
                        </m:sSubSup>
                        <m:r>
                          <a:rPr lang="en-US" sz="1500" b="0" i="1" dirty="0" smtClean="0">
                            <a:latin typeface="Cambria Math"/>
                          </a:rPr>
                          <m:t>,</m:t>
                        </m:r>
                        <m:r>
                          <a:rPr lang="en-US" sz="1500" b="0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𝑘</m:t>
                        </m:r>
                        <m:r>
                          <a:rPr lang="en-US" sz="1500" b="0" i="1" dirty="0" smtClean="0">
                            <a:latin typeface="Cambria Math"/>
                          </a:rPr>
                          <m:t>,</m:t>
                        </m:r>
                        <m:sSubSup>
                          <m:sSubSupPr>
                            <m:ctrlPr>
                              <a:rPr lang="en-US" sz="1500" i="1" dirty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1500" i="1" dirty="0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500" b="0" i="1" dirty="0" smtClean="0">
                                <a:latin typeface="Cambria Math"/>
                              </a:rPr>
                              <m:t>3</m:t>
                            </m:r>
                          </m:sub>
                          <m:sup>
                            <m:r>
                              <a:rPr lang="en-US" sz="1500" i="1" dirty="0">
                                <a:latin typeface="Cambria Math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1500" dirty="0" smtClean="0"/>
                  <a:t>        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500" b="0" i="1" smtClean="0">
                        <a:latin typeface="Cambria Math"/>
                      </a:rPr>
                      <m:t>𝑐𝑜𝑛𝑓</m:t>
                    </m:r>
                    <m:r>
                      <a:rPr lang="en-US" sz="1500" i="1">
                        <a:latin typeface="Cambria Math"/>
                      </a:rPr>
                      <m:t> ←</m:t>
                    </m:r>
                    <m:sSubSup>
                      <m:sSubSupPr>
                        <m:ctrlPr>
                          <a:rPr lang="en-US" sz="1500" i="1" dirty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500" i="1" dirty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500" i="1" dirty="0">
                            <a:latin typeface="Cambria Math"/>
                          </a:rPr>
                          <m:t>4</m:t>
                        </m:r>
                      </m:sub>
                      <m:sup>
                        <m:r>
                          <a:rPr lang="en-US" sz="1500" i="1" dirty="0">
                            <a:latin typeface="Cambria Math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1500" dirty="0" smtClean="0"/>
                  <a:t>                                                                                                                                         </a:t>
                </a:r>
                <a:endParaRPr lang="en-US" sz="1500" dirty="0"/>
              </a:p>
              <a:p>
                <a:pPr marL="0" indent="0">
                  <a:buNone/>
                </a:pPr>
                <a:r>
                  <a:rPr lang="en-US" sz="1500" dirty="0" smtClean="0"/>
                  <a:t>accept</a:t>
                </a:r>
                <a:r>
                  <a:rPr lang="en-US" sz="1500" i="1" dirty="0" smtClean="0">
                    <a:latin typeface="Cambria Math"/>
                  </a:rPr>
                  <a:t> </a:t>
                </a:r>
                <a:r>
                  <a:rPr lang="en-US" sz="1600" i="1" dirty="0" smtClean="0">
                    <a:latin typeface="Cambria Math"/>
                  </a:rPr>
                  <a:t>                                                                                                                                   </a:t>
                </a:r>
                <a:endParaRPr lang="en-US" sz="1600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sz="1400" b="0" dirty="0" smtClean="0">
                    <a:solidFill>
                      <a:schemeClr val="bg1">
                        <a:lumMod val="75000"/>
                      </a:schemeClr>
                    </a:solidFill>
                  </a:rPr>
                  <a:t>                                                                                                                                        </a:t>
                </a:r>
                <a:r>
                  <a:rPr lang="en-US" sz="1500" dirty="0" smtClean="0">
                    <a:solidFill>
                      <a:schemeClr val="bg1">
                        <a:lumMod val="75000"/>
                      </a:schemeClr>
                    </a:solidFill>
                  </a:rPr>
                  <a:t>If </a:t>
                </a:r>
                <a:r>
                  <a:rPr lang="en-US" sz="1500" dirty="0">
                    <a:solidFill>
                      <a:schemeClr val="bg1">
                        <a:lumMod val="75000"/>
                      </a:schemeClr>
                    </a:solidFill>
                  </a:rPr>
                  <a:t>𝑐𝑜𝑛𝑓=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50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5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5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4</m:t>
                        </m:r>
                      </m:sub>
                      <m:sup/>
                    </m:sSubSup>
                  </m:oMath>
                </a14:m>
                <a:r>
                  <a:rPr lang="en-US" sz="1500" dirty="0">
                    <a:solidFill>
                      <a:schemeClr val="bg1">
                        <a:lumMod val="75000"/>
                      </a:schemeClr>
                    </a:solidFill>
                  </a:rPr>
                  <a:t> then update</a:t>
                </a:r>
              </a:p>
              <a:p>
                <a:pPr marL="0" indent="0">
                  <a:buNone/>
                </a:pPr>
                <a:r>
                  <a:rPr lang="en-US" sz="1500" dirty="0">
                    <a:solidFill>
                      <a:schemeClr val="bg1">
                        <a:lumMod val="75000"/>
                      </a:schemeClr>
                    </a:solidFill>
                  </a:rPr>
                  <a:t>                                                                                                                          </a:t>
                </a:r>
                <a:r>
                  <a:rPr lang="en-US" sz="1500" dirty="0" smtClean="0">
                    <a:solidFill>
                      <a:schemeClr val="bg1">
                        <a:lumMod val="75000"/>
                      </a:schemeClr>
                    </a:solidFill>
                  </a:rPr>
                  <a:t>         (</a:t>
                </a:r>
                <a:r>
                  <a:rPr lang="en-US" sz="1500" dirty="0">
                    <a:solidFill>
                      <a:schemeClr val="bg1">
                        <a:lumMod val="75000"/>
                      </a:schemeClr>
                    </a:solidFill>
                  </a:rPr>
                  <a:t>𝑝𝑠,</a:t>
                </a:r>
                <a:r>
                  <a:rPr lang="en-US" sz="1500" dirty="0" smtClean="0">
                    <a:solidFill>
                      <a:schemeClr val="bg1">
                        <a:lumMod val="75000"/>
                      </a:schemeClr>
                    </a:solidFill>
                  </a:rPr>
                  <a:t>𝑘)←</a:t>
                </a:r>
                <a:r>
                  <a:rPr lang="en-US" sz="1500" dirty="0">
                    <a:solidFill>
                      <a:schemeClr val="bg1">
                        <a:lumMod val="75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5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5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1500" b="0" i="1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15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5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5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1500" dirty="0" smtClean="0">
                    <a:solidFill>
                      <a:schemeClr val="bg1">
                        <a:lumMod val="75000"/>
                      </a:schemeClr>
                    </a:solidFill>
                  </a:rPr>
                  <a:t>) </a:t>
                </a:r>
                <a:endParaRPr lang="en-US" sz="1500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1500" dirty="0">
                    <a:solidFill>
                      <a:schemeClr val="bg1">
                        <a:lumMod val="75000"/>
                      </a:schemeClr>
                    </a:solidFill>
                  </a:rPr>
                  <a:t>                                                                                                                         </a:t>
                </a:r>
                <a:r>
                  <a:rPr lang="en-US" sz="1500" dirty="0" smtClean="0">
                    <a:solidFill>
                      <a:schemeClr val="bg1">
                        <a:lumMod val="75000"/>
                      </a:schemeClr>
                    </a:solidFill>
                  </a:rPr>
                  <a:t>          accept</a:t>
                </a:r>
                <a:endParaRPr lang="en-US" sz="1500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1400" b="0" dirty="0" smtClean="0"/>
                  <a:t>                                                                                                                                                                            </a:t>
                </a:r>
                <a:endParaRPr lang="en-US" sz="1600" dirty="0" smtClean="0"/>
              </a:p>
              <a:p>
                <a:pPr marL="0" indent="0">
                  <a:buNone/>
                </a:pPr>
                <a:endParaRPr lang="en-US" sz="1600" dirty="0" smtClean="0"/>
              </a:p>
              <a:p>
                <a:pPr marL="0" indent="0">
                  <a:buNone/>
                </a:pPr>
                <a:r>
                  <a:rPr lang="en-US" sz="1600" dirty="0" smtClean="0"/>
                  <a:t> </a:t>
                </a:r>
              </a:p>
              <a:p>
                <a:pPr marL="0" indent="0">
                  <a:buNone/>
                </a:pPr>
                <a:r>
                  <a:rPr lang="en-US" sz="1600" dirty="0" smtClean="0"/>
                  <a:t>                                                                                                                                                 </a:t>
                </a:r>
                <a:endParaRPr lang="en-US" sz="1600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4800" y="1371600"/>
                <a:ext cx="7620000" cy="5334000"/>
              </a:xfrm>
              <a:blipFill rotWithShape="1">
                <a:blip r:embed="rId2"/>
                <a:stretch>
                  <a:fillRect l="-1920" t="-1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5340375" y="5603557"/>
            <a:ext cx="1847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2590799" y="2743200"/>
            <a:ext cx="2819401" cy="2590800"/>
            <a:chOff x="3263371" y="2743200"/>
            <a:chExt cx="2535828" cy="2590800"/>
          </a:xfrm>
        </p:grpSpPr>
        <p:sp>
          <p:nvSpPr>
            <p:cNvPr id="17" name="Right Arrow 16"/>
            <p:cNvSpPr/>
            <p:nvPr/>
          </p:nvSpPr>
          <p:spPr>
            <a:xfrm>
              <a:off x="3263371" y="3112532"/>
              <a:ext cx="2467292" cy="45720"/>
            </a:xfrm>
            <a:prstGeom prst="rightArrow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3924860" y="2743200"/>
                  <a:ext cx="14631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challenge 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𝑐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4860" y="2743200"/>
                  <a:ext cx="1463124" cy="36933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3371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6" name="Group 25"/>
            <p:cNvGrpSpPr/>
            <p:nvPr/>
          </p:nvGrpSpPr>
          <p:grpSpPr>
            <a:xfrm>
              <a:off x="3263371" y="3429000"/>
              <a:ext cx="2467292" cy="415052"/>
              <a:chOff x="3034772" y="3623547"/>
              <a:chExt cx="2467292" cy="415052"/>
            </a:xfrm>
          </p:grpSpPr>
          <p:sp>
            <p:nvSpPr>
              <p:cNvPr id="21" name="Right Arrow 20"/>
              <p:cNvSpPr/>
              <p:nvPr/>
            </p:nvSpPr>
            <p:spPr>
              <a:xfrm rot="10800000">
                <a:off x="3034772" y="3992879"/>
                <a:ext cx="2467292" cy="45720"/>
              </a:xfrm>
              <a:prstGeom prst="rightArrow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3720132" y="3623547"/>
                    <a:ext cx="96408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𝑝𝑠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∥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𝑎𝑢𝑡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2" name="TextBox 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20132" y="3623547"/>
                    <a:ext cx="964085" cy="369332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7" name="Group 26"/>
            <p:cNvGrpSpPr/>
            <p:nvPr/>
          </p:nvGrpSpPr>
          <p:grpSpPr>
            <a:xfrm>
              <a:off x="3331907" y="4724400"/>
              <a:ext cx="2467292" cy="385048"/>
              <a:chOff x="3103307" y="4724400"/>
              <a:chExt cx="2467292" cy="385048"/>
            </a:xfrm>
          </p:grpSpPr>
          <p:sp>
            <p:nvSpPr>
              <p:cNvPr id="23" name="Right Arrow 22"/>
              <p:cNvSpPr/>
              <p:nvPr/>
            </p:nvSpPr>
            <p:spPr>
              <a:xfrm>
                <a:off x="3103307" y="5063728"/>
                <a:ext cx="2467292" cy="45720"/>
              </a:xfrm>
              <a:prstGeom prst="rightArrow">
                <a:avLst/>
              </a:prstGeom>
              <a:solidFill>
                <a:schemeClr val="accent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4038600" y="4724400"/>
                    <a:ext cx="80380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𝑐𝑜𝑛𝑓</m:t>
                        </m:r>
                      </m:oMath>
                    </a14:m>
                    <a:r>
                      <a:rPr lang="en-US" dirty="0" smtClean="0"/>
                      <a:t>    </a:t>
                    </a:r>
                    <a:endParaRPr lang="en-US" dirty="0"/>
                  </a:p>
                </p:txBody>
              </p:sp>
            </mc:Choice>
            <mc:Fallback xmlns="">
              <p:sp>
                <p:nvSpPr>
                  <p:cNvPr id="24" name="TextBox 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38600" y="4724400"/>
                    <a:ext cx="803804" cy="369332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b="-1147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" name="TextBox 3"/>
            <p:cNvSpPr txBox="1"/>
            <p:nvPr/>
          </p:nvSpPr>
          <p:spPr>
            <a:xfrm>
              <a:off x="5180764" y="4810780"/>
              <a:ext cx="3818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X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770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Featherweight authentication  </a:t>
            </a:r>
            <a:r>
              <a:rPr lang="en" sz="40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(anonymity + forward secrecy)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4800" y="1371600"/>
                <a:ext cx="7620000" cy="5334000"/>
              </a:xfrm>
            </p:spPr>
            <p:txBody>
              <a:bodyPr>
                <a:normAutofit fontScale="92500" lnSpcReduction="1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Gateway                                             Sensor</a:t>
                </a:r>
                <a:endParaRPr lang="en-US" sz="1400" dirty="0" smtClean="0"/>
              </a:p>
              <a:p>
                <a:pPr marL="0" indent="0">
                  <a:buNone/>
                </a:pPr>
                <a:r>
                  <a:rPr lang="en-US" sz="1500" dirty="0"/>
                  <a:t>Identity  </a:t>
                </a:r>
                <a:r>
                  <a:rPr lang="en-US" sz="1500" dirty="0" smtClean="0"/>
                  <a:t>        key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1500" b="0" i="0" dirty="0" smtClean="0">
                        <a:solidFill>
                          <a:srgbClr val="FF0000"/>
                        </a:solidFill>
                        <a:latin typeface="Cambria Math"/>
                      </a:rPr>
                      <m:t>                      </m:t>
                    </m:r>
                    <m:r>
                      <a:rPr lang="en-US" sz="1500" b="0" i="1" dirty="0" smtClean="0">
                        <a:solidFill>
                          <a:srgbClr val="FF0000"/>
                        </a:solidFill>
                        <a:latin typeface="Cambria Math"/>
                      </a:rPr>
                      <m:t>    </m:t>
                    </m:r>
                    <m:r>
                      <a:rPr lang="en-US" sz="1500" i="1" dirty="0" smtClean="0">
                        <a:solidFill>
                          <a:srgbClr val="00B050"/>
                        </a:solidFill>
                        <a:latin typeface="Cambria Math"/>
                      </a:rPr>
                      <m:t>𝑝𝑠</m:t>
                    </m:r>
                    <m:r>
                      <a:rPr lang="en-US" sz="1500" dirty="0">
                        <a:solidFill>
                          <a:srgbClr val="00B050"/>
                        </a:solidFill>
                        <a:latin typeface="Cambria Math"/>
                      </a:rPr>
                      <m:t> </m:t>
                    </m:r>
                    <m:r>
                      <a:rPr lang="en-US" sz="1500" i="1" dirty="0">
                        <a:solidFill>
                          <a:srgbClr val="00B050"/>
                        </a:solidFill>
                        <a:latin typeface="Cambria Math"/>
                      </a:rPr>
                      <m:t>   </m:t>
                    </m:r>
                    <m:r>
                      <a:rPr lang="en-US" sz="1500" i="1">
                        <a:solidFill>
                          <a:srgbClr val="00B050"/>
                        </a:solidFill>
                        <a:latin typeface="Cambria Math"/>
                      </a:rPr>
                      <m:t>𝑘</m:t>
                    </m:r>
                  </m:oMath>
                </a14:m>
                <a:endParaRPr lang="en-US" sz="1500" dirty="0">
                  <a:solidFill>
                    <a:srgbClr val="00B050"/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5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5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𝑝𝑠</m:t>
                        </m:r>
                      </m:e>
                      <m:sup>
                        <m:r>
                          <a:rPr lang="en-US" sz="15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𝑜𝑙𝑑</m:t>
                        </m:r>
                      </m:sup>
                    </m:sSup>
                  </m:oMath>
                </a14:m>
                <a:r>
                  <a:rPr lang="en-US" sz="15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50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5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𝑝𝑠</m:t>
                        </m:r>
                      </m:e>
                      <m:sup>
                        <m:r>
                          <a:rPr lang="en-US" sz="15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𝑐𝑢𝑟</m:t>
                        </m:r>
                      </m:sup>
                    </m:sSup>
                    <m:r>
                      <a:rPr lang="en-US" sz="1500" i="1">
                        <a:latin typeface="Cambria Math"/>
                      </a:rPr>
                      <m:t>  </m:t>
                    </m:r>
                    <m:sSup>
                      <m:sSupPr>
                        <m:ctrlPr>
                          <a:rPr lang="en-US" sz="15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5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en-US" sz="15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𝑜𝑙𝑑</m:t>
                        </m:r>
                      </m:sup>
                    </m:sSup>
                    <m:r>
                      <a:rPr lang="en-US" sz="1500" i="1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150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5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en-US" sz="15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𝑐𝑢𝑟</m:t>
                        </m:r>
                      </m:sup>
                    </m:sSup>
                  </m:oMath>
                </a14:m>
                <a:endParaRPr lang="en-US" sz="1500" dirty="0" smtClean="0"/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endParaRPr lang="en-US" sz="1400" dirty="0" smtClean="0"/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endParaRPr lang="en-US" sz="1400" dirty="0" smtClean="0"/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r>
                  <a:rPr lang="en-US" sz="1400" dirty="0" smtClean="0"/>
                  <a:t>                                                                                        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500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1500" i="1">
                        <a:latin typeface="Cambria Math"/>
                        <a:ea typeface="Cambria Math"/>
                      </a:rPr>
                      <m:t>∥</m:t>
                    </m:r>
                    <m:sSub>
                      <m:sSubPr>
                        <m:ctrlPr>
                          <a:rPr lang="en-US" sz="15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/>
                            <a:ea typeface="Cambria Math"/>
                          </a:rPr>
                          <m:t>𝑣</m:t>
                        </m:r>
                      </m:e>
                      <m:sub>
                        <m:r>
                          <a:rPr lang="en-US" sz="1500" i="1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a:rPr lang="en-US" sz="1500" i="1">
                        <a:latin typeface="Cambria Math"/>
                        <a:ea typeface="Cambria Math"/>
                      </a:rPr>
                      <m:t>∥</m:t>
                    </m:r>
                  </m:oMath>
                </a14:m>
                <a:r>
                  <a:rPr lang="en-US" sz="15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500" i="1">
                            <a:latin typeface="Cambria Math"/>
                          </a:rPr>
                          <m:t>3</m:t>
                        </m:r>
                      </m:sub>
                    </m:sSub>
                    <m:r>
                      <a:rPr lang="en-US" sz="1500" i="1">
                        <a:latin typeface="Cambria Math"/>
                        <a:ea typeface="Cambria Math"/>
                      </a:rPr>
                      <m:t>∥</m:t>
                    </m:r>
                    <m:sSub>
                      <m:sSubPr>
                        <m:ctrlPr>
                          <a:rPr lang="en-US" sz="15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/>
                            <a:ea typeface="Cambria Math"/>
                          </a:rPr>
                          <m:t>𝑣</m:t>
                        </m:r>
                      </m:e>
                      <m:sub>
                        <m:r>
                          <a:rPr lang="en-US" sz="1500" i="1">
                            <a:latin typeface="Cambria Math"/>
                            <a:ea typeface="Cambria Math"/>
                          </a:rPr>
                          <m:t>4</m:t>
                        </m:r>
                      </m:sub>
                    </m:sSub>
                    <m:r>
                      <a:rPr lang="en-US" sz="1500" i="1">
                        <a:latin typeface="Cambria Math"/>
                        <a:ea typeface="Cambria Math"/>
                      </a:rPr>
                      <m:t>←</m:t>
                    </m:r>
                    <m:r>
                      <a:rPr lang="en-US" sz="1500" i="1">
                        <a:latin typeface="Cambria Math"/>
                        <a:ea typeface="Cambria Math"/>
                      </a:rPr>
                      <m:t>𝐹</m:t>
                    </m:r>
                    <m:d>
                      <m:dPr>
                        <m:ctrlPr>
                          <a:rPr lang="en-US" sz="15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1500" i="1" smtClean="0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𝑘</m:t>
                        </m:r>
                        <m:r>
                          <a:rPr lang="en-US" sz="1500" i="1" smtClean="0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;</m:t>
                        </m:r>
                        <m:r>
                          <a:rPr lang="en-US" sz="1500" i="1" smtClean="0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𝑝𝑠</m:t>
                        </m:r>
                        <m:r>
                          <a:rPr lang="en-US" sz="1500" i="1">
                            <a:latin typeface="Cambria Math"/>
                            <a:ea typeface="Cambria Math"/>
                          </a:rPr>
                          <m:t>∥</m:t>
                        </m:r>
                        <m:r>
                          <a:rPr lang="en-US" sz="1500" i="1">
                            <a:latin typeface="Cambria Math"/>
                            <a:ea typeface="Cambria Math"/>
                          </a:rPr>
                          <m:t>𝑐</m:t>
                        </m:r>
                      </m:e>
                    </m:d>
                  </m:oMath>
                </a14:m>
                <a:endParaRPr lang="en-US" sz="1500" i="1" dirty="0">
                  <a:latin typeface="Cambria Math"/>
                  <a:ea typeface="Cambria Math"/>
                </a:endParaRPr>
              </a:p>
              <a:p>
                <a:pPr marL="0" indent="0">
                  <a:buNone/>
                </a:pPr>
                <a:r>
                  <a:rPr lang="en-US" sz="1500" b="0" dirty="0" smtClean="0"/>
                  <a:t>                                                                                                                               </a:t>
                </a:r>
                <a14:m>
                  <m:oMath xmlns:m="http://schemas.openxmlformats.org/officeDocument/2006/math">
                    <m:r>
                      <a:rPr lang="en-US" sz="1500" i="1">
                        <a:latin typeface="Cambria Math"/>
                      </a:rPr>
                      <m:t>𝑎𝑢𝑡</m:t>
                    </m:r>
                    <m:r>
                      <a:rPr lang="en-US" sz="1500" i="1">
                        <a:latin typeface="Cambria Math"/>
                      </a:rPr>
                      <m:t> ← </m:t>
                    </m:r>
                    <m:sSub>
                      <m:sSubPr>
                        <m:ctrlPr>
                          <a:rPr lang="en-US" sz="1500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1500" i="1">
                            <a:latin typeface="Cambria Math"/>
                            <a:ea typeface="Cambria Math"/>
                          </a:rPr>
                          <m:t>𝑣</m:t>
                        </m:r>
                      </m:e>
                      <m:sub>
                        <m:r>
                          <a:rPr lang="en-US" sz="1500" i="1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en-US" sz="1500" dirty="0" smtClean="0"/>
              </a:p>
              <a:p>
                <a:pPr marL="0" indent="0">
                  <a:buNone/>
                </a:pPr>
                <a:endParaRPr lang="en-US" sz="1400" dirty="0" smtClean="0"/>
              </a:p>
              <a:p>
                <a:pPr marL="0" indent="0">
                  <a:buNone/>
                </a:pPr>
                <a:r>
                  <a:rPr lang="en-US" sz="1500" dirty="0" smtClean="0"/>
                  <a:t>If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5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500" b="0" i="1" smtClean="0">
                            <a:latin typeface="Cambria Math"/>
                          </a:rPr>
                          <m:t>𝑝𝑠</m:t>
                        </m:r>
                        <m:r>
                          <a:rPr lang="en-US" sz="1500" b="0" i="1" smtClean="0">
                            <a:latin typeface="Cambria Math"/>
                          </a:rPr>
                          <m:t>,</m:t>
                        </m:r>
                        <m:r>
                          <a:rPr lang="en-US" sz="1500" b="0" i="1" smtClean="0">
                            <a:latin typeface="Cambria Math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sz="1500" dirty="0" smtClean="0"/>
                  <a:t> is in database then</a:t>
                </a:r>
              </a:p>
              <a:p>
                <a:pPr marL="0" indent="0">
                  <a:buNone/>
                </a:pPr>
                <a:r>
                  <a:rPr lang="en-US" sz="1500" dirty="0"/>
                  <a:t>c</a:t>
                </a:r>
                <a:r>
                  <a:rPr lang="en-US" sz="1500" dirty="0" smtClean="0"/>
                  <a:t>ompute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sz="1500" i="1" dirty="0" smtClean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500" b="0" i="1" dirty="0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500" b="0" i="1" dirty="0" smtClean="0">
                            <a:latin typeface="Cambria Math"/>
                          </a:rPr>
                          <m:t>1</m:t>
                        </m:r>
                      </m:sub>
                      <m:sup>
                        <m:r>
                          <a:rPr lang="en-US" sz="1500" b="0" i="1" dirty="0" smtClean="0"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en-US" sz="1500" i="1">
                        <a:latin typeface="Cambria Math"/>
                        <a:ea typeface="Cambria Math"/>
                      </a:rPr>
                      <m:t>∥</m:t>
                    </m:r>
                    <m:sSubSup>
                      <m:sSubSupPr>
                        <m:ctrlPr>
                          <a:rPr lang="en-US" sz="1500" i="1" dirty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500" i="1" dirty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500" i="1" dirty="0"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en-US" sz="1500" i="1" dirty="0"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en-US" sz="1500" i="1">
                        <a:latin typeface="Cambria Math"/>
                        <a:ea typeface="Cambria Math"/>
                      </a:rPr>
                      <m:t>∥</m:t>
                    </m:r>
                  </m:oMath>
                </a14:m>
                <a:r>
                  <a:rPr lang="en-US" sz="15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500" i="1" dirty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500" i="1" dirty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500" b="0" i="1" dirty="0" smtClean="0">
                            <a:latin typeface="Cambria Math"/>
                          </a:rPr>
                          <m:t>3</m:t>
                        </m:r>
                      </m:sub>
                      <m:sup>
                        <m:r>
                          <a:rPr lang="en-US" sz="1500" i="1" dirty="0">
                            <a:latin typeface="Cambria Math"/>
                          </a:rPr>
                          <m:t>∗</m:t>
                        </m:r>
                      </m:sup>
                    </m:sSubSup>
                    <m:r>
                      <a:rPr lang="en-US" sz="1500" i="1">
                        <a:latin typeface="Cambria Math"/>
                        <a:ea typeface="Cambria Math"/>
                      </a:rPr>
                      <m:t>∥</m:t>
                    </m:r>
                    <m:sSubSup>
                      <m:sSubSupPr>
                        <m:ctrlPr>
                          <a:rPr lang="en-US" sz="1500" i="1" dirty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500" i="1" dirty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500" b="0" i="1" dirty="0" smtClean="0">
                            <a:latin typeface="Cambria Math"/>
                          </a:rPr>
                          <m:t>4</m:t>
                        </m:r>
                      </m:sub>
                      <m:sup>
                        <m:r>
                          <a:rPr lang="en-US" sz="1500" i="1" dirty="0">
                            <a:latin typeface="Cambria Math"/>
                          </a:rPr>
                          <m:t>∗</m:t>
                        </m:r>
                      </m:sup>
                    </m:sSubSup>
                  </m:oMath>
                </a14:m>
                <a:endParaRPr lang="en-US" sz="1500" dirty="0" smtClean="0"/>
              </a:p>
              <a:p>
                <a:pPr marL="0" indent="0">
                  <a:buNone/>
                </a:pPr>
                <a:r>
                  <a:rPr lang="en-US" sz="1500" dirty="0" smtClean="0"/>
                  <a:t>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500" b="0" i="1" smtClean="0"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r>
                          <a:rPr lang="en-US" sz="1500" i="1">
                            <a:latin typeface="Cambria Math"/>
                            <a:ea typeface="Cambria Math"/>
                          </a:rPr>
                          <m:t>𝑣</m:t>
                        </m:r>
                      </m:e>
                      <m:sub>
                        <m:r>
                          <a:rPr lang="en-US" sz="1500" i="1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  <m:sup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′</m:t>
                        </m:r>
                      </m:sup>
                    </m:sSubSup>
                    <m:r>
                      <a:rPr lang="en-US" sz="1500" b="0" i="1" smtClean="0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1500" i="1">
                        <a:latin typeface="Cambria Math"/>
                        <a:ea typeface="Cambria Math"/>
                      </a:rPr>
                      <m:t>𝑎𝑢𝑡</m:t>
                    </m:r>
                  </m:oMath>
                </a14:m>
                <a:r>
                  <a:rPr lang="en-US" sz="1500" dirty="0" smtClean="0"/>
                  <a:t> update</a:t>
                </a:r>
                <a:endParaRPr lang="en-US" sz="15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150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5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15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𝑝𝑠</m:t>
                        </m:r>
                      </m:e>
                      <m:sup>
                        <m:r>
                          <a:rPr lang="en-US" sz="15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𝑜𝑙𝑑</m:t>
                        </m:r>
                      </m:sup>
                    </m:sSup>
                    <m:r>
                      <a:rPr lang="en-US" sz="1500" i="1">
                        <a:latin typeface="Cambria Math"/>
                      </a:rPr>
                      <m:t>,</m:t>
                    </m:r>
                    <m:r>
                      <m:rPr>
                        <m:nor/>
                      </m:rPr>
                      <a:rPr lang="en-US" sz="1500" dirty="0"/>
                      <m:t> </m:t>
                    </m:r>
                    <m:sSup>
                      <m:sSupPr>
                        <m:ctrlPr>
                          <a:rPr lang="en-US" sz="15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500" i="1">
                            <a:latin typeface="Cambria Math"/>
                          </a:rPr>
                          <m:t>𝑝𝑠</m:t>
                        </m:r>
                      </m:e>
                      <m:sup>
                        <m:r>
                          <a:rPr lang="en-US" sz="1500" i="1">
                            <a:latin typeface="Cambria Math"/>
                          </a:rPr>
                          <m:t>𝑐𝑢𝑟</m:t>
                        </m:r>
                      </m:sup>
                    </m:sSup>
                    <m:r>
                      <a:rPr lang="en-US" sz="1500" b="0" i="1" smtClean="0">
                        <a:latin typeface="Cambria Math"/>
                      </a:rPr>
                      <m:t>,</m:t>
                    </m:r>
                    <m:sSup>
                      <m:sSupPr>
                        <m:ctrlPr>
                          <a:rPr lang="en-US" sz="150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5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en-US" sz="1500" i="1">
                            <a:solidFill>
                              <a:srgbClr val="00B050"/>
                            </a:solidFill>
                            <a:latin typeface="Cambria Math"/>
                          </a:rPr>
                          <m:t>𝑜𝑙𝑑</m:t>
                        </m:r>
                      </m:sup>
                    </m:sSup>
                    <m:r>
                      <a:rPr lang="en-US" sz="1500" i="1">
                        <a:latin typeface="Cambria Math"/>
                      </a:rPr>
                      <m:t>, </m:t>
                    </m:r>
                    <m:sSup>
                      <m:sSupPr>
                        <m:ctrlPr>
                          <a:rPr lang="en-US" sz="15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1500" i="1">
                            <a:latin typeface="Cambria Math"/>
                          </a:rPr>
                          <m:t>𝑘</m:t>
                        </m:r>
                      </m:e>
                      <m:sup>
                        <m:r>
                          <a:rPr lang="en-US" sz="1500" i="1">
                            <a:latin typeface="Cambria Math"/>
                          </a:rPr>
                          <m:t>𝑐𝑢𝑟</m:t>
                        </m:r>
                      </m:sup>
                    </m:sSup>
                    <m:r>
                      <m:rPr>
                        <m:nor/>
                      </m:rPr>
                      <a:rPr lang="en-US" sz="1500">
                        <a:latin typeface="Cambria Math"/>
                      </a:rPr>
                      <m:t>)</m:t>
                    </m:r>
                    <m:r>
                      <a:rPr lang="en-US" sz="1500" i="1">
                        <a:latin typeface="Cambria Math"/>
                        <a:ea typeface="Cambria Math"/>
                      </a:rPr>
                      <m:t>←</m:t>
                    </m:r>
                    <m:d>
                      <m:dPr>
                        <m:ctrlPr>
                          <a:rPr lang="en-US" sz="1500" i="1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1500" b="0" i="1" smtClean="0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𝑝𝑠</m:t>
                        </m:r>
                        <m:r>
                          <a:rPr lang="en-US" sz="1500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sSubSup>
                          <m:sSubSupPr>
                            <m:ctrlPr>
                              <a:rPr lang="en-US" sz="1500" i="1" dirty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1500" i="1" dirty="0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500" b="0" i="1" dirty="0" smtClean="0">
                                <a:latin typeface="Cambria Math"/>
                              </a:rPr>
                              <m:t>2</m:t>
                            </m:r>
                          </m:sub>
                          <m:sup>
                            <m:r>
                              <a:rPr lang="en-US" sz="1500" i="1" dirty="0">
                                <a:latin typeface="Cambria Math"/>
                              </a:rPr>
                              <m:t>∗</m:t>
                            </m:r>
                          </m:sup>
                        </m:sSubSup>
                        <m:r>
                          <a:rPr lang="en-US" sz="1500" b="0" i="1" dirty="0" smtClean="0">
                            <a:latin typeface="Cambria Math"/>
                          </a:rPr>
                          <m:t>,</m:t>
                        </m:r>
                        <m:r>
                          <a:rPr lang="en-US" sz="1500" b="0" i="1" dirty="0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𝑘</m:t>
                        </m:r>
                        <m:r>
                          <a:rPr lang="en-US" sz="1500" b="0" i="1" dirty="0" smtClean="0">
                            <a:latin typeface="Cambria Math"/>
                          </a:rPr>
                          <m:t>,</m:t>
                        </m:r>
                        <m:sSubSup>
                          <m:sSubSupPr>
                            <m:ctrlPr>
                              <a:rPr lang="en-US" sz="1500" i="1" dirty="0">
                                <a:latin typeface="Cambria Math"/>
                              </a:rPr>
                            </m:ctrlPr>
                          </m:sSubSupPr>
                          <m:e>
                            <m:r>
                              <a:rPr lang="en-US" sz="1500" i="1" dirty="0"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sz="1500" b="0" i="1" dirty="0" smtClean="0">
                                <a:latin typeface="Cambria Math"/>
                              </a:rPr>
                              <m:t>3</m:t>
                            </m:r>
                          </m:sub>
                          <m:sup>
                            <m:r>
                              <a:rPr lang="en-US" sz="1500" i="1" dirty="0">
                                <a:latin typeface="Cambria Math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sz="1500" dirty="0" smtClean="0"/>
                  <a:t>        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500" b="0" i="1" smtClean="0">
                        <a:latin typeface="Cambria Math"/>
                      </a:rPr>
                      <m:t>𝑐𝑜𝑛𝑓</m:t>
                    </m:r>
                    <m:r>
                      <a:rPr lang="en-US" sz="1500" i="1">
                        <a:latin typeface="Cambria Math"/>
                      </a:rPr>
                      <m:t> ←</m:t>
                    </m:r>
                    <m:sSubSup>
                      <m:sSubSupPr>
                        <m:ctrlPr>
                          <a:rPr lang="en-US" sz="1500" i="1" dirty="0"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500" i="1" dirty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500" i="1" dirty="0">
                            <a:latin typeface="Cambria Math"/>
                          </a:rPr>
                          <m:t>4</m:t>
                        </m:r>
                      </m:sub>
                      <m:sup>
                        <m:r>
                          <a:rPr lang="en-US" sz="1500" i="1" dirty="0">
                            <a:latin typeface="Cambria Math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sz="1500" dirty="0" smtClean="0"/>
                  <a:t>                                                                                                                                         </a:t>
                </a:r>
                <a:endParaRPr lang="en-US" sz="1500" dirty="0"/>
              </a:p>
              <a:p>
                <a:pPr marL="0" indent="0">
                  <a:buNone/>
                </a:pPr>
                <a:r>
                  <a:rPr lang="en-US" sz="1500" dirty="0" smtClean="0"/>
                  <a:t>accept</a:t>
                </a:r>
                <a:r>
                  <a:rPr lang="en-US" sz="1500" i="1" dirty="0" smtClean="0">
                    <a:latin typeface="Cambria Math"/>
                  </a:rPr>
                  <a:t> </a:t>
                </a:r>
                <a:r>
                  <a:rPr lang="en-US" sz="1600" i="1" dirty="0" smtClean="0">
                    <a:latin typeface="Cambria Math"/>
                  </a:rPr>
                  <a:t>                                                                                                                                   </a:t>
                </a:r>
                <a:endParaRPr lang="en-US" sz="1600" i="1" dirty="0"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US" sz="1400" b="0" dirty="0" smtClean="0">
                    <a:solidFill>
                      <a:schemeClr val="bg1">
                        <a:lumMod val="75000"/>
                      </a:schemeClr>
                    </a:solidFill>
                  </a:rPr>
                  <a:t>                                                                                                                                        </a:t>
                </a:r>
                <a:r>
                  <a:rPr lang="en-US" sz="1500" dirty="0" smtClean="0">
                    <a:solidFill>
                      <a:schemeClr val="bg1">
                        <a:lumMod val="75000"/>
                      </a:schemeClr>
                    </a:solidFill>
                  </a:rPr>
                  <a:t>If </a:t>
                </a:r>
                <a:r>
                  <a:rPr lang="en-US" sz="1500" dirty="0">
                    <a:solidFill>
                      <a:schemeClr val="bg1">
                        <a:lumMod val="75000"/>
                      </a:schemeClr>
                    </a:solidFill>
                  </a:rPr>
                  <a:t>𝑐𝑜𝑛𝑓=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50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15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5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4</m:t>
                        </m:r>
                      </m:sub>
                      <m:sup/>
                    </m:sSubSup>
                  </m:oMath>
                </a14:m>
                <a:r>
                  <a:rPr lang="en-US" sz="1500" dirty="0">
                    <a:solidFill>
                      <a:schemeClr val="bg1">
                        <a:lumMod val="75000"/>
                      </a:schemeClr>
                    </a:solidFill>
                  </a:rPr>
                  <a:t> then update</a:t>
                </a:r>
              </a:p>
              <a:p>
                <a:pPr marL="0" indent="0">
                  <a:buNone/>
                </a:pPr>
                <a:r>
                  <a:rPr lang="en-US" sz="1500" dirty="0">
                    <a:solidFill>
                      <a:schemeClr val="bg1">
                        <a:lumMod val="75000"/>
                      </a:schemeClr>
                    </a:solidFill>
                  </a:rPr>
                  <a:t>                                                                                                                          </a:t>
                </a:r>
                <a:r>
                  <a:rPr lang="en-US" sz="1500" dirty="0" smtClean="0">
                    <a:solidFill>
                      <a:schemeClr val="bg1">
                        <a:lumMod val="75000"/>
                      </a:schemeClr>
                    </a:solidFill>
                  </a:rPr>
                  <a:t>         (</a:t>
                </a:r>
                <a:r>
                  <a:rPr lang="en-US" sz="1500" dirty="0">
                    <a:solidFill>
                      <a:schemeClr val="bg1">
                        <a:lumMod val="75000"/>
                      </a:schemeClr>
                    </a:solidFill>
                  </a:rPr>
                  <a:t>𝑝𝑠,</a:t>
                </a:r>
                <a:r>
                  <a:rPr lang="en-US" sz="1500" dirty="0" smtClean="0">
                    <a:solidFill>
                      <a:schemeClr val="bg1">
                        <a:lumMod val="75000"/>
                      </a:schemeClr>
                    </a:solidFill>
                  </a:rPr>
                  <a:t>𝑘)←</a:t>
                </a:r>
                <a:r>
                  <a:rPr lang="en-US" sz="1500" dirty="0">
                    <a:solidFill>
                      <a:schemeClr val="bg1">
                        <a:lumMod val="75000"/>
                      </a:schemeClr>
                    </a:solidFill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0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5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5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sz="1500" b="0" i="1" dirty="0" smtClean="0">
                        <a:solidFill>
                          <a:schemeClr val="bg1">
                            <a:lumMod val="75000"/>
                          </a:schemeClr>
                        </a:solidFill>
                        <a:latin typeface="Cambria Math"/>
                      </a:rPr>
                      <m:t>,</m:t>
                    </m:r>
                    <m:sSub>
                      <m:sSubPr>
                        <m:ctrlPr>
                          <a:rPr lang="en-US" sz="15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5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sz="1500" b="0" i="1" dirty="0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1500" dirty="0" smtClean="0">
                    <a:solidFill>
                      <a:schemeClr val="bg1">
                        <a:lumMod val="75000"/>
                      </a:schemeClr>
                    </a:solidFill>
                  </a:rPr>
                  <a:t>) </a:t>
                </a:r>
                <a:endParaRPr lang="en-US" sz="1500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1500" dirty="0">
                    <a:solidFill>
                      <a:schemeClr val="bg1">
                        <a:lumMod val="75000"/>
                      </a:schemeClr>
                    </a:solidFill>
                  </a:rPr>
                  <a:t>                                                                                                                         </a:t>
                </a:r>
                <a:r>
                  <a:rPr lang="en-US" sz="1500" dirty="0" smtClean="0">
                    <a:solidFill>
                      <a:schemeClr val="bg1">
                        <a:lumMod val="75000"/>
                      </a:schemeClr>
                    </a:solidFill>
                  </a:rPr>
                  <a:t>          accept</a:t>
                </a:r>
                <a:endParaRPr lang="en-US" sz="1500" dirty="0">
                  <a:solidFill>
                    <a:schemeClr val="bg1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sz="1400" b="0" dirty="0" smtClean="0"/>
                  <a:t>                                                                                                                                                                            </a:t>
                </a:r>
                <a:endParaRPr lang="en-US" sz="1600" dirty="0" smtClean="0"/>
              </a:p>
              <a:p>
                <a:pPr marL="0" indent="0">
                  <a:buNone/>
                </a:pPr>
                <a:endParaRPr lang="en-US" sz="1600" dirty="0" smtClean="0"/>
              </a:p>
              <a:p>
                <a:pPr marL="0" indent="0">
                  <a:buNone/>
                </a:pPr>
                <a:r>
                  <a:rPr lang="en-US" sz="1600" dirty="0" smtClean="0"/>
                  <a:t> </a:t>
                </a:r>
              </a:p>
              <a:p>
                <a:pPr marL="0" indent="0">
                  <a:buNone/>
                </a:pPr>
                <a:r>
                  <a:rPr lang="en-US" sz="1600" dirty="0" smtClean="0"/>
                  <a:t>                                                                                                                                                 </a:t>
                </a:r>
                <a:endParaRPr lang="en-US" sz="1600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4800" y="1371600"/>
                <a:ext cx="7620000" cy="5334000"/>
              </a:xfrm>
              <a:blipFill rotWithShape="1">
                <a:blip r:embed="rId2"/>
                <a:stretch>
                  <a:fillRect l="-1920" t="-14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5340375" y="5603557"/>
            <a:ext cx="18473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2590799" y="2743200"/>
            <a:ext cx="2819401" cy="2590800"/>
            <a:chOff x="3263371" y="2743200"/>
            <a:chExt cx="2535828" cy="2590800"/>
          </a:xfrm>
        </p:grpSpPr>
        <p:sp>
          <p:nvSpPr>
            <p:cNvPr id="17" name="Right Arrow 16"/>
            <p:cNvSpPr/>
            <p:nvPr/>
          </p:nvSpPr>
          <p:spPr>
            <a:xfrm>
              <a:off x="3263371" y="3112532"/>
              <a:ext cx="2467292" cy="45720"/>
            </a:xfrm>
            <a:prstGeom prst="rightArrow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</a:t>
              </a:r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3924860" y="2743200"/>
                  <a:ext cx="146312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challenge 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𝑐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4860" y="2743200"/>
                  <a:ext cx="1463124" cy="36933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3371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6" name="Group 25"/>
            <p:cNvGrpSpPr/>
            <p:nvPr/>
          </p:nvGrpSpPr>
          <p:grpSpPr>
            <a:xfrm>
              <a:off x="3263371" y="3429000"/>
              <a:ext cx="2467292" cy="415052"/>
              <a:chOff x="3034772" y="3623547"/>
              <a:chExt cx="2467292" cy="415052"/>
            </a:xfrm>
          </p:grpSpPr>
          <p:sp>
            <p:nvSpPr>
              <p:cNvPr id="21" name="Right Arrow 20"/>
              <p:cNvSpPr/>
              <p:nvPr/>
            </p:nvSpPr>
            <p:spPr>
              <a:xfrm rot="10800000">
                <a:off x="3034772" y="3992879"/>
                <a:ext cx="2467292" cy="45720"/>
              </a:xfrm>
              <a:prstGeom prst="rightArrow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3720132" y="3623547"/>
                    <a:ext cx="964085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𝑝𝑠</m:t>
                          </m:r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∥</m:t>
                          </m:r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𝑎𝑢𝑡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22" name="TextBox 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20132" y="3623547"/>
                    <a:ext cx="964085" cy="369332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b="-5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7" name="Group 26"/>
            <p:cNvGrpSpPr/>
            <p:nvPr/>
          </p:nvGrpSpPr>
          <p:grpSpPr>
            <a:xfrm>
              <a:off x="3331907" y="4724400"/>
              <a:ext cx="2467292" cy="385048"/>
              <a:chOff x="3103307" y="4724400"/>
              <a:chExt cx="2467292" cy="385048"/>
            </a:xfrm>
          </p:grpSpPr>
          <p:sp>
            <p:nvSpPr>
              <p:cNvPr id="23" name="Right Arrow 22"/>
              <p:cNvSpPr/>
              <p:nvPr/>
            </p:nvSpPr>
            <p:spPr>
              <a:xfrm>
                <a:off x="3103307" y="5063728"/>
                <a:ext cx="2467292" cy="45720"/>
              </a:xfrm>
              <a:prstGeom prst="rightArrow">
                <a:avLst/>
              </a:prstGeom>
              <a:solidFill>
                <a:schemeClr val="accent1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4038600" y="4724400"/>
                    <a:ext cx="803804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 </a:t>
                    </a:r>
                    <a14:m>
                      <m:oMath xmlns:m="http://schemas.openxmlformats.org/officeDocument/2006/math">
                        <m:r>
                          <a:rPr lang="en-US" b="0" i="1" smtClean="0">
                            <a:latin typeface="Cambria Math"/>
                          </a:rPr>
                          <m:t>𝑐𝑜𝑛𝑓</m:t>
                        </m:r>
                      </m:oMath>
                    </a14:m>
                    <a:r>
                      <a:rPr lang="en-US" dirty="0" smtClean="0"/>
                      <a:t>    </a:t>
                    </a:r>
                    <a:endParaRPr lang="en-US" dirty="0"/>
                  </a:p>
                </p:txBody>
              </p:sp>
            </mc:Choice>
            <mc:Fallback xmlns="">
              <p:sp>
                <p:nvSpPr>
                  <p:cNvPr id="24" name="TextBox 2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38600" y="4724400"/>
                    <a:ext cx="803804" cy="369332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b="-1147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" name="TextBox 3"/>
            <p:cNvSpPr txBox="1"/>
            <p:nvPr/>
          </p:nvSpPr>
          <p:spPr>
            <a:xfrm>
              <a:off x="5180764" y="4810780"/>
              <a:ext cx="3818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</a:rPr>
                <a:t>X</a:t>
              </a:r>
              <a:endParaRPr lang="en-US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727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381000"/>
            <a:ext cx="8991600" cy="1143000"/>
          </a:xfrm>
          <a:ln w="0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120000"/>
              </a:lnSpc>
            </a:pPr>
            <a:r>
              <a:rPr lang="en-US" sz="36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Smart structures and critical infrastructures</a:t>
            </a:r>
            <a:endParaRPr lang="en-US" sz="360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>
            <a:spLocks noChangeAspect="1"/>
          </p:cNvSpPr>
          <p:nvPr/>
        </p:nvSpPr>
        <p:spPr>
          <a:xfrm>
            <a:off x="4648200" y="1963998"/>
            <a:ext cx="4191000" cy="3827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H</a:t>
            </a:r>
            <a:r>
              <a:rPr lang="en-US" sz="22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ighly </a:t>
            </a:r>
            <a:r>
              <a:rPr lang="en-US" sz="2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interdependent </a:t>
            </a:r>
            <a:r>
              <a:rPr lang="en-US" sz="22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systems that integrate a tightly </a:t>
            </a:r>
            <a:r>
              <a:rPr lang="en-US" sz="2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coupled </a:t>
            </a:r>
            <a:r>
              <a:rPr lang="en-US" sz="2200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and coordinated </a:t>
            </a:r>
            <a:r>
              <a:rPr lang="en-US" sz="22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ecology of </a:t>
            </a:r>
            <a:endParaRPr lang="en-US" sz="2200" dirty="0" smtClean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  <a:p>
            <a:pPr algn="ctr">
              <a:lnSpc>
                <a:spcPct val="120000"/>
              </a:lnSpc>
            </a:pPr>
            <a:r>
              <a:rPr lang="en-US" sz="2200" i="1" dirty="0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machines</a:t>
            </a:r>
            <a:r>
              <a:rPr lang="en-US" sz="2200" i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, </a:t>
            </a:r>
            <a:r>
              <a:rPr lang="en-US" sz="2200" i="1" dirty="0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sensors</a:t>
            </a:r>
            <a:r>
              <a:rPr lang="en-US" sz="2200" i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, </a:t>
            </a:r>
            <a:endParaRPr lang="en-US" sz="2200" i="1" dirty="0" smtClean="0"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  <a:p>
            <a:pPr algn="ctr">
              <a:lnSpc>
                <a:spcPct val="120000"/>
              </a:lnSpc>
            </a:pPr>
            <a:r>
              <a:rPr lang="en-US" sz="2200" i="1" dirty="0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computers, </a:t>
            </a:r>
          </a:p>
          <a:p>
            <a:pPr algn="ctr">
              <a:lnSpc>
                <a:spcPct val="120000"/>
              </a:lnSpc>
            </a:pPr>
            <a:r>
              <a:rPr lang="en-US" sz="2200" i="1" dirty="0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social systems </a:t>
            </a:r>
          </a:p>
          <a:p>
            <a:pPr algn="ctr">
              <a:lnSpc>
                <a:spcPct val="120000"/>
              </a:lnSpc>
            </a:pPr>
            <a:r>
              <a:rPr lang="en-US" sz="2200" i="1" dirty="0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financial systems</a:t>
            </a:r>
          </a:p>
          <a:p>
            <a:pPr algn="ctr">
              <a:lnSpc>
                <a:spcPct val="120000"/>
              </a:lnSpc>
            </a:pPr>
            <a:r>
              <a:rPr lang="en-US" sz="2200" i="1" dirty="0" smtClean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 and cyber networks</a:t>
            </a:r>
            <a:r>
              <a:rPr lang="en-US" sz="2200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.</a:t>
            </a:r>
          </a:p>
          <a:p>
            <a:pPr>
              <a:lnSpc>
                <a:spcPct val="150000"/>
              </a:lnSpc>
            </a:pPr>
            <a:endParaRPr lang="en-US" sz="2100" dirty="0"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3399" y="2133600"/>
            <a:ext cx="4196497" cy="2651760"/>
            <a:chOff x="600532" y="1752600"/>
            <a:chExt cx="3911989" cy="3840480"/>
          </a:xfrm>
        </p:grpSpPr>
        <p:grpSp>
          <p:nvGrpSpPr>
            <p:cNvPr id="30" name="Group 29"/>
            <p:cNvGrpSpPr/>
            <p:nvPr/>
          </p:nvGrpSpPr>
          <p:grpSpPr>
            <a:xfrm>
              <a:off x="1981201" y="3275990"/>
              <a:ext cx="1302691" cy="844906"/>
              <a:chOff x="1957113" y="3261360"/>
              <a:chExt cx="1635957" cy="1005841"/>
            </a:xfrm>
          </p:grpSpPr>
          <p:sp>
            <p:nvSpPr>
              <p:cNvPr id="11" name="Oval 10"/>
              <p:cNvSpPr>
                <a:spLocks noChangeAspect="1"/>
              </p:cNvSpPr>
              <p:nvPr/>
            </p:nvSpPr>
            <p:spPr>
              <a:xfrm>
                <a:off x="1983814" y="3261360"/>
                <a:ext cx="1445187" cy="1005841"/>
              </a:xfrm>
              <a:prstGeom prst="ellipse">
                <a:avLst/>
              </a:prstGeom>
              <a:solidFill>
                <a:schemeClr val="accent1">
                  <a:alpha val="74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957113" y="3516086"/>
                <a:ext cx="1635957" cy="384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>
                    <a:solidFill>
                      <a:schemeClr val="bg1"/>
                    </a:solidFill>
                  </a:rPr>
                  <a:t>Cyber system </a:t>
                </a: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646572" y="1752600"/>
              <a:ext cx="1515441" cy="1382573"/>
              <a:chOff x="281049" y="2775083"/>
              <a:chExt cx="1903136" cy="1645920"/>
            </a:xfrm>
          </p:grpSpPr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401246" y="2775083"/>
                <a:ext cx="1645920" cy="1645920"/>
              </a:xfrm>
              <a:prstGeom prst="ellipse">
                <a:avLst/>
              </a:prstGeom>
              <a:solidFill>
                <a:schemeClr val="accent2">
                  <a:lumMod val="50000"/>
                  <a:alpha val="49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81049" y="3210512"/>
                <a:ext cx="1903136" cy="52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 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>Physical system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3046706" y="1778203"/>
              <a:ext cx="1459425" cy="1382573"/>
              <a:chOff x="1597709" y="4069080"/>
              <a:chExt cx="1832790" cy="1645920"/>
            </a:xfrm>
          </p:grpSpPr>
          <p:sp>
            <p:nvSpPr>
              <p:cNvPr id="8" name="Oval 7"/>
              <p:cNvSpPr>
                <a:spLocks noChangeAspect="1"/>
              </p:cNvSpPr>
              <p:nvPr/>
            </p:nvSpPr>
            <p:spPr>
              <a:xfrm>
                <a:off x="1597709" y="4069080"/>
                <a:ext cx="1645920" cy="1645920"/>
              </a:xfrm>
              <a:prstGeom prst="ellipse">
                <a:avLst/>
              </a:prstGeom>
              <a:solidFill>
                <a:srgbClr val="FF0000">
                  <a:alpha val="49000"/>
                </a:srgb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740516" y="4615274"/>
                <a:ext cx="1689983" cy="4030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</a:rPr>
                  <a:t>Social </a:t>
                </a:r>
                <a:r>
                  <a:rPr lang="en-US" sz="1600" dirty="0" smtClean="0">
                    <a:solidFill>
                      <a:schemeClr val="bg1"/>
                    </a:solidFill>
                  </a:rPr>
                  <a:t>system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600532" y="4210507"/>
              <a:ext cx="1534332" cy="1382573"/>
              <a:chOff x="332402" y="4114800"/>
              <a:chExt cx="1926860" cy="1645920"/>
            </a:xfrm>
          </p:grpSpPr>
          <p:sp>
            <p:nvSpPr>
              <p:cNvPr id="20" name="Oval 19"/>
              <p:cNvSpPr>
                <a:spLocks noChangeAspect="1"/>
              </p:cNvSpPr>
              <p:nvPr/>
            </p:nvSpPr>
            <p:spPr>
              <a:xfrm>
                <a:off x="457200" y="4114800"/>
                <a:ext cx="1645920" cy="1645920"/>
              </a:xfrm>
              <a:prstGeom prst="ellipse">
                <a:avLst/>
              </a:prstGeom>
              <a:solidFill>
                <a:schemeClr val="bg2">
                  <a:lumMod val="25000"/>
                  <a:alpha val="51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32402" y="4604583"/>
                <a:ext cx="1926860" cy="6306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500" dirty="0" smtClean="0">
                    <a:solidFill>
                      <a:schemeClr val="bg1"/>
                    </a:solidFill>
                  </a:rPr>
                  <a:t>Financial system</a:t>
                </a:r>
                <a:endParaRPr lang="en-US" sz="15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3092116" y="4210507"/>
              <a:ext cx="1420405" cy="1382573"/>
              <a:chOff x="3199835" y="4069080"/>
              <a:chExt cx="1783786" cy="1645920"/>
            </a:xfrm>
          </p:grpSpPr>
          <p:sp>
            <p:nvSpPr>
              <p:cNvPr id="13" name="Oval 12"/>
              <p:cNvSpPr>
                <a:spLocks noChangeAspect="1"/>
              </p:cNvSpPr>
              <p:nvPr/>
            </p:nvSpPr>
            <p:spPr>
              <a:xfrm>
                <a:off x="3227638" y="4069080"/>
                <a:ext cx="1645920" cy="1645920"/>
              </a:xfrm>
              <a:prstGeom prst="ellipse">
                <a:avLst/>
              </a:prstGeom>
              <a:solidFill>
                <a:srgbClr val="00B050">
                  <a:alpha val="68000"/>
                </a:srgb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199835" y="4296104"/>
                <a:ext cx="1783786" cy="989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</a:rPr>
                  <a:t>Environment/ </a:t>
                </a:r>
                <a:endParaRPr lang="en-US" sz="1600" dirty="0" smtClean="0">
                  <a:solidFill>
                    <a:schemeClr val="bg1"/>
                  </a:solidFill>
                </a:endParaRPr>
              </a:p>
              <a:p>
                <a:pPr algn="ctr"/>
                <a:r>
                  <a:rPr lang="en-US" sz="1600" dirty="0" smtClean="0">
                    <a:solidFill>
                      <a:schemeClr val="bg1"/>
                    </a:solidFill>
                  </a:rPr>
                  <a:t>ecological </a:t>
                </a:r>
              </a:p>
              <a:p>
                <a:pPr algn="ctr"/>
                <a:r>
                  <a:rPr lang="en-US" sz="1600" dirty="0" smtClean="0">
                    <a:solidFill>
                      <a:schemeClr val="bg1"/>
                    </a:solidFill>
                  </a:rPr>
                  <a:t>system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34" name="Straight Arrow Connector 33"/>
            <p:cNvCxnSpPr>
              <a:stCxn id="11" idx="3"/>
              <a:endCxn id="20" idx="7"/>
            </p:cNvCxnSpPr>
            <p:nvPr/>
          </p:nvCxnSpPr>
          <p:spPr>
            <a:xfrm flipH="1">
              <a:off x="1818596" y="3997162"/>
              <a:ext cx="352393" cy="415818"/>
            </a:xfrm>
            <a:prstGeom prst="straightConnector1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8" idx="4"/>
              <a:endCxn id="13" idx="0"/>
            </p:cNvCxnSpPr>
            <p:nvPr/>
          </p:nvCxnSpPr>
          <p:spPr>
            <a:xfrm>
              <a:off x="3702019" y="3160776"/>
              <a:ext cx="67549" cy="1049731"/>
            </a:xfrm>
            <a:prstGeom prst="straightConnector1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12" idx="5"/>
              <a:endCxn id="11" idx="1"/>
            </p:cNvCxnSpPr>
            <p:nvPr/>
          </p:nvCxnSpPr>
          <p:spPr>
            <a:xfrm>
              <a:off x="1860971" y="2932700"/>
              <a:ext cx="310018" cy="467023"/>
            </a:xfrm>
            <a:prstGeom prst="straightConnector1">
              <a:avLst/>
            </a:prstGeom>
            <a:ln w="15875">
              <a:solidFill>
                <a:schemeClr val="tx2">
                  <a:lumMod val="60000"/>
                  <a:lumOff val="4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12" idx="4"/>
            </p:cNvCxnSpPr>
            <p:nvPr/>
          </p:nvCxnSpPr>
          <p:spPr>
            <a:xfrm>
              <a:off x="1397595" y="3135173"/>
              <a:ext cx="0" cy="1075334"/>
            </a:xfrm>
            <a:prstGeom prst="straightConnector1">
              <a:avLst/>
            </a:prstGeom>
            <a:ln w="41275">
              <a:solidFill>
                <a:schemeClr val="tx2">
                  <a:lumMod val="60000"/>
                  <a:lumOff val="40000"/>
                </a:schemeClr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8" idx="2"/>
            </p:cNvCxnSpPr>
            <p:nvPr/>
          </p:nvCxnSpPr>
          <p:spPr>
            <a:xfrm>
              <a:off x="2052908" y="2461687"/>
              <a:ext cx="993800" cy="7803"/>
            </a:xfrm>
            <a:prstGeom prst="straightConnector1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11" idx="7"/>
              <a:endCxn id="8" idx="3"/>
            </p:cNvCxnSpPr>
            <p:nvPr/>
          </p:nvCxnSpPr>
          <p:spPr>
            <a:xfrm flipV="1">
              <a:off x="2984715" y="2958303"/>
              <a:ext cx="253928" cy="441420"/>
            </a:xfrm>
            <a:prstGeom prst="straightConnector1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>
              <a:stCxn id="11" idx="5"/>
              <a:endCxn id="13" idx="1"/>
            </p:cNvCxnSpPr>
            <p:nvPr/>
          </p:nvCxnSpPr>
          <p:spPr>
            <a:xfrm>
              <a:off x="2984715" y="3997162"/>
              <a:ext cx="321476" cy="415818"/>
            </a:xfrm>
            <a:prstGeom prst="straightConnector1">
              <a:avLst/>
            </a:prstGeom>
            <a:ln w="19050">
              <a:solidFill>
                <a:schemeClr val="tx2">
                  <a:lumMod val="60000"/>
                  <a:lumOff val="40000"/>
                </a:schemeClr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2025513" y="4933475"/>
              <a:ext cx="1098687" cy="27700"/>
            </a:xfrm>
            <a:prstGeom prst="straightConnector1">
              <a:avLst/>
            </a:prstGeom>
            <a:ln w="38100">
              <a:solidFill>
                <a:schemeClr val="tx2">
                  <a:lumMod val="60000"/>
                  <a:lumOff val="40000"/>
                </a:schemeClr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981200" y="5638800"/>
                <a:ext cx="526330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⇒</m:t>
                    </m:r>
                    <m:r>
                      <a:rPr lang="en-US" sz="28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ea typeface="Cambria Math"/>
                      </a:rPr>
                      <m:t>  </m:t>
                    </m:r>
                  </m:oMath>
                </a14:m>
                <a:r>
                  <a:rPr lang="en-US" sz="2800" dirty="0" smtClean="0">
                    <a:solidFill>
                      <a:schemeClr val="accent1">
                        <a:lumMod val="5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The internet of everything (IOE)</a:t>
                </a:r>
                <a:endParaRPr lang="en-US" sz="2800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5638800"/>
                <a:ext cx="5263300" cy="523220"/>
              </a:xfrm>
              <a:prstGeom prst="rect">
                <a:avLst/>
              </a:prstGeom>
              <a:blipFill rotWithShape="1">
                <a:blip r:embed="rId2"/>
                <a:stretch>
                  <a:fillRect t="-11628" r="-2086" b="-395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445-D6CF-4B71-B1FF-9FF2103180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40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Lightweight authentication  (anonymity)</a:t>
            </a:r>
            <a:br>
              <a:rPr lang="en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" sz="31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“encrypted key exchange”</a:t>
            </a:r>
            <a:endParaRPr lang="en-US" sz="31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2590800"/>
            <a:ext cx="79248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   Client                   Gateway                 Sensor</a:t>
            </a:r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r>
              <a:rPr lang="en-US" sz="1400" i="1" dirty="0">
                <a:latin typeface="Cambria Math"/>
              </a:rPr>
              <a:t> </a:t>
            </a:r>
            <a:endParaRPr lang="en-US" sz="1400" dirty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 smtClean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dirty="0" smtClean="0"/>
              <a:t>                                                                                                                                         </a:t>
            </a:r>
            <a:endParaRPr lang="en-US" sz="1400" dirty="0"/>
          </a:p>
          <a:p>
            <a:pPr marL="0" indent="0">
              <a:buNone/>
            </a:pPr>
            <a:r>
              <a:rPr lang="en-US" sz="1600" i="1" dirty="0" smtClean="0">
                <a:latin typeface="Cambria Math"/>
              </a:rPr>
              <a:t> </a:t>
            </a:r>
          </a:p>
          <a:p>
            <a:pPr marL="0" indent="0">
              <a:buNone/>
            </a:pPr>
            <a:endParaRPr lang="en-US" sz="1600" i="1" dirty="0">
              <a:latin typeface="Cambria Math"/>
            </a:endParaRPr>
          </a:p>
          <a:p>
            <a:pPr marL="0" indent="0">
              <a:buNone/>
            </a:pPr>
            <a:endParaRPr lang="en-US" sz="1600" i="1" dirty="0" smtClean="0">
              <a:latin typeface="Cambria Math"/>
            </a:endParaRPr>
          </a:p>
          <a:p>
            <a:pPr marL="0" indent="0">
              <a:buNone/>
            </a:pPr>
            <a:r>
              <a:rPr lang="en-US" sz="1600" i="1" dirty="0" smtClean="0">
                <a:latin typeface="Cambria Math"/>
              </a:rPr>
              <a:t>                                                                                                                                           </a:t>
            </a:r>
            <a:endParaRPr lang="en-US" sz="1600" i="1" dirty="0">
              <a:latin typeface="Cambria Math"/>
            </a:endParaRPr>
          </a:p>
          <a:p>
            <a:pPr marL="0" indent="0">
              <a:buNone/>
            </a:pPr>
            <a:r>
              <a:rPr lang="en-US" sz="1400" b="0" dirty="0" smtClean="0"/>
              <a:t>         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b="0" dirty="0" smtClean="0"/>
              <a:t>                                                                                                                                                                        </a:t>
            </a: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 “Secure </a:t>
            </a:r>
            <a:r>
              <a:rPr lang="en-US" sz="1600" dirty="0"/>
              <a:t>l</a:t>
            </a:r>
            <a:r>
              <a:rPr lang="en-US" sz="1600" dirty="0" smtClean="0"/>
              <a:t>ightweight password authenticated key exchange for heterogeneous wireless sensor networks”, IEEE Internet of Things, Sept 2018, submitted. </a:t>
            </a: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                                                                                                                                                 </a:t>
            </a:r>
            <a:endParaRPr lang="en-US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1143000" y="3019888"/>
            <a:ext cx="6761499" cy="2085512"/>
            <a:chOff x="1143000" y="2486488"/>
            <a:chExt cx="6761499" cy="208551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3749141" y="2503434"/>
                  <a:ext cx="1965859" cy="3585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𝑝𝑠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/>
                            </a:rPr>
                            <m:t>𝑜𝑙𝑑</m:t>
                          </m:r>
                        </m:sup>
                      </m:sSup>
                    </m:oMath>
                  </a14:m>
                  <a:r>
                    <a:rPr lang="en-US" sz="1600" dirty="0" smtClean="0"/>
                    <a:t>,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6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600" i="1">
                              <a:latin typeface="Cambria Math"/>
                            </a:rPr>
                            <m:t>𝑝𝑠</m:t>
                          </m:r>
                        </m:e>
                        <m:sup>
                          <m:r>
                            <a:rPr lang="en-US" sz="1600" b="0" i="1" smtClean="0">
                              <a:latin typeface="Cambria Math"/>
                            </a:rPr>
                            <m:t>𝑐𝑢𝑟</m:t>
                          </m:r>
                        </m:sup>
                      </m:sSup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𝑔</m:t>
                          </m:r>
                        </m:sub>
                      </m:sSub>
                      <m:r>
                        <a:rPr lang="en-US" sz="1600" b="0" i="1" smtClean="0">
                          <a:latin typeface="Cambria Math"/>
                        </a:rPr>
                        <m:t>,</m:t>
                      </m:r>
                      <m:r>
                        <a:rPr lang="en-US" sz="1600" b="0" i="1" smtClean="0">
                          <a:latin typeface="Cambria Math"/>
                        </a:rPr>
                        <m:t>𝑐𝑡𝑟</m:t>
                      </m:r>
                    </m:oMath>
                  </a14:m>
                  <a:r>
                    <a:rPr lang="en-US" sz="1600" baseline="30000" dirty="0" smtClean="0"/>
                    <a:t> </a:t>
                  </a:r>
                  <a:endParaRPr lang="en-US" sz="1600" baseline="300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49141" y="2503434"/>
                  <a:ext cx="1965859" cy="358560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t="-3390" b="-169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7010400" y="2514600"/>
                  <a:ext cx="894099" cy="33291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/>
                            </a:rPr>
                            <m:t>𝑖𝑑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𝑠</m:t>
                          </m:r>
                        </m:sub>
                      </m:sSub>
                      <m:sSub>
                        <m:sSubPr>
                          <m:ctrlPr>
                            <a:rPr lang="en-US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/>
                            </a:rPr>
                            <m:t>,</m:t>
                          </m:r>
                          <m:r>
                            <a:rPr lang="en-US" sz="1600" b="0" i="1" smtClean="0"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𝑠</m:t>
                          </m:r>
                        </m:sub>
                      </m:sSub>
                    </m:oMath>
                  </a14:m>
                  <a:r>
                    <a:rPr lang="en-US" sz="1600" baseline="30000" dirty="0" smtClean="0"/>
                    <a:t> </a:t>
                  </a:r>
                  <a:endParaRPr lang="en-US" sz="1600" baseline="300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10400" y="2514600"/>
                  <a:ext cx="894099" cy="332912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" name="Group 3"/>
            <p:cNvGrpSpPr/>
            <p:nvPr/>
          </p:nvGrpSpPr>
          <p:grpSpPr>
            <a:xfrm>
              <a:off x="1904998" y="3240286"/>
              <a:ext cx="2590802" cy="417314"/>
              <a:chOff x="3247739" y="2740938"/>
              <a:chExt cx="2316697" cy="417314"/>
            </a:xfrm>
          </p:grpSpPr>
          <p:sp>
            <p:nvSpPr>
              <p:cNvPr id="17" name="Right Arrow 16"/>
              <p:cNvSpPr/>
              <p:nvPr/>
            </p:nvSpPr>
            <p:spPr>
              <a:xfrm>
                <a:off x="3247739" y="3112532"/>
                <a:ext cx="2044144" cy="45720"/>
              </a:xfrm>
              <a:prstGeom prst="rightArrow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3369876" y="2740938"/>
                    <a:ext cx="219456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  </a:t>
                    </a:r>
                    <a14:m>
                      <m:oMath xmlns:m="http://schemas.openxmlformats.org/officeDocument/2006/math">
                        <m:r>
                          <a:rPr lang="en-US" sz="1600" b="0" i="1" smtClean="0">
                            <a:latin typeface="Cambria Math"/>
                          </a:rPr>
                          <m:t>𝑝𝑠</m:t>
                        </m:r>
                        <m:r>
                          <a:rPr lang="en-US" sz="1600" i="1">
                            <a:latin typeface="Cambria Math"/>
                            <a:ea typeface="Cambria Math"/>
                          </a:rPr>
                          <m:t>∥</m:t>
                        </m:r>
                        <m:sSub>
                          <m:sSub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𝑖𝑑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</m:oMath>
                    </a14:m>
                    <a:r>
                      <a:rPr lang="en-US" sz="1600" dirty="0">
                        <a:ea typeface="Cambria Math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1600" i="1">
                            <a:latin typeface="Cambria Math"/>
                            <a:ea typeface="Cambria Math"/>
                          </a:rPr>
                          <m:t>∥</m:t>
                        </m:r>
                      </m:oMath>
                    </a14:m>
                    <a:r>
                      <a:rPr lang="en-US" sz="1600" dirty="0">
                        <a:ea typeface="Cambria Math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𝑒𝑛𝑐</m:t>
                        </m:r>
                        <m:r>
                          <a:rPr lang="en-US" sz="1600" b="0" i="1" smtClean="0">
                            <a:solidFill>
                              <a:srgbClr val="00B050"/>
                            </a:solidFill>
                            <a:latin typeface="Cambria Math"/>
                            <a:ea typeface="Cambria Math"/>
                          </a:rPr>
                          <m:t>1∥</m:t>
                        </m:r>
                        <m:sSub>
                          <m:sSubPr>
                            <m:ctrlPr>
                              <a:rPr lang="en-US" sz="16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oMath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19" name="TextBox 1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69876" y="2740938"/>
                    <a:ext cx="2194560" cy="369332"/>
                  </a:xfrm>
                  <a:prstGeom prst="rect">
                    <a:avLst/>
                  </a:prstGeom>
                  <a:blipFill rotWithShape="1">
                    <a:blip r:embed="rId4"/>
                    <a:stretch>
                      <a:fillRect b="-1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6" name="Group 25"/>
            <p:cNvGrpSpPr/>
            <p:nvPr/>
          </p:nvGrpSpPr>
          <p:grpSpPr>
            <a:xfrm>
              <a:off x="5236382" y="4004548"/>
              <a:ext cx="2536018" cy="437912"/>
              <a:chOff x="3307938" y="3623547"/>
              <a:chExt cx="2362199" cy="437912"/>
            </a:xfrm>
          </p:grpSpPr>
          <p:sp>
            <p:nvSpPr>
              <p:cNvPr id="21" name="Right Arrow 20"/>
              <p:cNvSpPr/>
              <p:nvPr/>
            </p:nvSpPr>
            <p:spPr>
              <a:xfrm rot="10800000">
                <a:off x="3327888" y="4015739"/>
                <a:ext cx="2129318" cy="45720"/>
              </a:xfrm>
              <a:prstGeom prst="rightArrow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3307938" y="3623547"/>
                    <a:ext cx="2362199" cy="35856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𝑖𝑑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𝑠</m:t>
                              </m:r>
                            </m:sub>
                          </m:sSub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∥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∥</m:t>
                          </m:r>
                          <m:r>
                            <a:rPr lang="en-US" sz="16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𝑎𝑢𝑡</m:t>
                          </m:r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∥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𝑒𝑛𝑐</m:t>
                              </m:r>
                              <m:r>
                                <a:rPr lang="en-US" sz="1600" b="0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  <m:r>
                                <a:rPr lang="en-US" sz="1600" i="1">
                                  <a:latin typeface="Cambria Math"/>
                                  <a:ea typeface="Cambria Math"/>
                                </a:rPr>
                                <m:t>∥</m:t>
                              </m:r>
                              <m:r>
                                <a:rPr lang="en-US" sz="1600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22" name="TextBox 2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07938" y="3623547"/>
                    <a:ext cx="2362199" cy="358560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 b="-169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1143000" y="2486488"/>
                  <a:ext cx="1094659" cy="3329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dirty="0" smtClean="0">
                            <a:latin typeface="Cambria Math"/>
                          </a:rPr>
                          <m:t>𝑝𝑠</m:t>
                        </m:r>
                        <m:sSub>
                          <m:sSubPr>
                            <m:ctrlPr>
                              <a:rPr lang="en-US" sz="16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/>
                              </a:rPr>
                              <m:t>,</m:t>
                            </m:r>
                            <m:r>
                              <a:rPr lang="en-US" sz="1600" i="1">
                                <a:latin typeface="Cambria Math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𝑐</m:t>
                            </m:r>
                          </m:sub>
                        </m:sSub>
                        <m:r>
                          <a:rPr lang="en-US" sz="1600" b="0" i="0" smtClean="0">
                            <a:latin typeface="Cambria Math"/>
                          </a:rPr>
                          <m:t>,</m:t>
                        </m:r>
                        <m:r>
                          <a:rPr lang="en-US" sz="1600" i="1" dirty="0">
                            <a:latin typeface="Cambria Math"/>
                          </a:rPr>
                          <m:t>𝑐𝑡𝑟</m:t>
                        </m:r>
                      </m:oMath>
                    </m:oMathPara>
                  </a14:m>
                  <a:endParaRPr lang="en-US" sz="1600" baseline="3000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3000" y="2486488"/>
                  <a:ext cx="1094659" cy="33291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5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" name="Group 5"/>
            <p:cNvGrpSpPr/>
            <p:nvPr/>
          </p:nvGrpSpPr>
          <p:grpSpPr>
            <a:xfrm>
              <a:off x="5075313" y="3348752"/>
              <a:ext cx="2620886" cy="461248"/>
              <a:chOff x="2776908" y="3124200"/>
              <a:chExt cx="2441250" cy="461248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2946886" y="3200400"/>
                <a:ext cx="2129318" cy="385048"/>
                <a:chOff x="2870686" y="4724400"/>
                <a:chExt cx="2129318" cy="385048"/>
              </a:xfrm>
            </p:grpSpPr>
            <p:sp>
              <p:nvSpPr>
                <p:cNvPr id="25" name="Right Arrow 24"/>
                <p:cNvSpPr/>
                <p:nvPr/>
              </p:nvSpPr>
              <p:spPr>
                <a:xfrm>
                  <a:off x="2870686" y="5063728"/>
                  <a:ext cx="2129318" cy="45720"/>
                </a:xfrm>
                <a:prstGeom prst="rightArrow">
                  <a:avLst/>
                </a:prstGeom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4038600" y="4724400"/>
                  <a:ext cx="80380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 </a:t>
                  </a:r>
                  <a:endParaRPr lang="en-US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/>
                  <p:cNvSpPr/>
                  <p:nvPr/>
                </p:nvSpPr>
                <p:spPr>
                  <a:xfrm>
                    <a:off x="2776908" y="3124200"/>
                    <a:ext cx="2441250" cy="35856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𝑖𝑑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∥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∥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𝑒𝑛𝑐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1∥</m:t>
                          </m:r>
                          <m:r>
                            <a:rPr lang="en-US" sz="1600" i="1" smtClean="0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𝑒𝑛𝑐</m:t>
                          </m:r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  <m:r>
                            <a:rPr lang="en-US" sz="1600" i="1">
                              <a:latin typeface="Cambria Math"/>
                              <a:ea typeface="Cambria Math"/>
                            </a:rPr>
                            <m:t>∥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600" dirty="0"/>
                  </a:p>
                </p:txBody>
              </p:sp>
            </mc:Choice>
            <mc:Fallback xmlns="">
              <p:sp>
                <p:nvSpPr>
                  <p:cNvPr id="5" name="Rectangle 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76908" y="3124200"/>
                    <a:ext cx="2441250" cy="358560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b="-169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9" name="Group 28"/>
            <p:cNvGrpSpPr/>
            <p:nvPr/>
          </p:nvGrpSpPr>
          <p:grpSpPr>
            <a:xfrm>
              <a:off x="1447800" y="4156948"/>
              <a:ext cx="3326928" cy="415052"/>
              <a:chOff x="3055626" y="3623547"/>
              <a:chExt cx="3098900" cy="415052"/>
            </a:xfrm>
          </p:grpSpPr>
          <p:sp>
            <p:nvSpPr>
              <p:cNvPr id="30" name="Right Arrow 29"/>
              <p:cNvSpPr/>
              <p:nvPr/>
            </p:nvSpPr>
            <p:spPr>
              <a:xfrm rot="10800000">
                <a:off x="3509482" y="3992879"/>
                <a:ext cx="2129318" cy="45720"/>
              </a:xfrm>
              <a:prstGeom prst="rightArrow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3055626" y="3623547"/>
                    <a:ext cx="3098900" cy="3231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500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sz="1500" b="0" i="1" smtClean="0">
                              <a:latin typeface="Cambria Math"/>
                              <a:ea typeface="Cambria Math"/>
                            </a:rPr>
                            <m:t>𝑝</m:t>
                          </m:r>
                          <m:sSup>
                            <m:sSupPr>
                              <m:ctrlP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sSupPr>
                            <m:e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1500" b="0" i="1" smtClean="0">
                                  <a:latin typeface="Cambria Math"/>
                                  <a:ea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500" i="1">
                              <a:latin typeface="Cambria Math"/>
                              <a:ea typeface="Cambria Math"/>
                            </a:rPr>
                            <m:t>∥</m:t>
                          </m:r>
                          <m:r>
                            <a:rPr lang="en-US" sz="150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𝑎𝑢𝑡</m:t>
                          </m:r>
                          <m:r>
                            <a:rPr lang="en-US" sz="1500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1</m:t>
                          </m:r>
                          <m:r>
                            <a:rPr lang="en-US" sz="1500" i="1">
                              <a:latin typeface="Cambria Math"/>
                              <a:ea typeface="Cambria Math"/>
                            </a:rPr>
                            <m:t>∥</m:t>
                          </m:r>
                          <m:sSub>
                            <m:sSubPr>
                              <m:ctrlPr>
                                <a:rPr lang="en-US" sz="15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5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𝑒𝑛𝑐</m:t>
                              </m:r>
                              <m:r>
                                <a:rPr lang="en-US" sz="1500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  <m:r>
                                <a:rPr lang="en-US" sz="1500" i="1">
                                  <a:latin typeface="Cambria Math"/>
                                  <a:ea typeface="Cambria Math"/>
                                </a:rPr>
                                <m:t>∥</m:t>
                              </m:r>
                              <m:r>
                                <a:rPr lang="en-US" sz="1500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𝑒𝑛𝑐</m:t>
                              </m:r>
                              <m:r>
                                <a:rPr lang="en-US" sz="1500" b="0" i="1" smtClean="0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  <m:r>
                                <a:rPr lang="en-US" sz="1500" i="1">
                                  <a:latin typeface="Cambria Math"/>
                                  <a:ea typeface="Cambria Math"/>
                                </a:rPr>
                                <m:t>∥</m:t>
                              </m:r>
                              <m:r>
                                <a:rPr lang="en-US" sz="1500" i="1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1500" b="0" i="1" smtClean="0">
                                  <a:latin typeface="Cambria Math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1500" dirty="0"/>
                  </a:p>
                </p:txBody>
              </p:sp>
            </mc:Choice>
            <mc:Fallback xmlns="">
              <p:sp>
                <p:nvSpPr>
                  <p:cNvPr id="31" name="TextBox 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55626" y="3623547"/>
                    <a:ext cx="3098900" cy="323165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 b="-377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1" r="13294" b="58816"/>
          <a:stretch/>
        </p:blipFill>
        <p:spPr bwMode="auto">
          <a:xfrm>
            <a:off x="1371600" y="2057400"/>
            <a:ext cx="640080" cy="6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65" b="58684"/>
          <a:stretch/>
        </p:blipFill>
        <p:spPr bwMode="auto">
          <a:xfrm>
            <a:off x="7132320" y="2026920"/>
            <a:ext cx="640080" cy="6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920" y="2103120"/>
            <a:ext cx="640080" cy="6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251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Drones</a:t>
            </a:r>
            <a:r>
              <a:rPr lang="en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defend and </a:t>
            </a:r>
            <a:r>
              <a:rPr lang="en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attack</a:t>
            </a:r>
            <a:endParaRPr lang="en-US" sz="27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7200" y="2743200"/>
            <a:ext cx="4038600" cy="3352800"/>
          </a:xfrm>
        </p:spPr>
        <p:txBody>
          <a:bodyPr/>
          <a:lstStyle/>
          <a:p>
            <a:pPr>
              <a:spcAft>
                <a:spcPts val="13200"/>
              </a:spcAft>
            </a:pPr>
            <a:r>
              <a:rPr lang="en-US" sz="2800" dirty="0" smtClean="0"/>
              <a:t>Surveillance drones</a:t>
            </a:r>
            <a:endParaRPr lang="en-US" sz="2800" dirty="0"/>
          </a:p>
          <a:p>
            <a:r>
              <a:rPr lang="en-US" sz="2800" dirty="0" smtClean="0"/>
              <a:t>Delivery drones       </a:t>
            </a:r>
            <a:r>
              <a:rPr lang="en-US" dirty="0" smtClean="0"/>
              <a:t>                                     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79320"/>
            <a:ext cx="3429000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389120"/>
            <a:ext cx="3429000" cy="201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52400" y="1220450"/>
            <a:ext cx="9067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sz="28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</a:t>
            </a:r>
            <a:r>
              <a:rPr lang="en" sz="32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Understanding </a:t>
            </a:r>
            <a:r>
              <a:rPr lang="en" sz="320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cybersecurity implications of using and protecting drones </a:t>
            </a:r>
            <a:endParaRPr lang="en" sz="3200" dirty="0" smtClean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r"/>
            <a:r>
              <a:rPr lang="en" sz="24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5674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2. Drones: defend and attack</a:t>
            </a:r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5105400" cy="3595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791200" y="3200400"/>
            <a:ext cx="3505200" cy="990600"/>
          </a:xfrm>
        </p:spPr>
        <p:txBody>
          <a:bodyPr>
            <a:normAutofit/>
          </a:bodyPr>
          <a:lstStyle/>
          <a:p>
            <a:pPr>
              <a:spcAft>
                <a:spcPts val="15600"/>
              </a:spcAft>
            </a:pPr>
            <a:r>
              <a:rPr lang="en-US" sz="2800" dirty="0" smtClean="0"/>
              <a:t>Military  drones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9788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57200"/>
            <a:ext cx="8915400" cy="1143000"/>
          </a:xfrm>
        </p:spPr>
        <p:txBody>
          <a:bodyPr>
            <a:noAutofit/>
          </a:bodyPr>
          <a:lstStyle/>
          <a:p>
            <a:r>
              <a:rPr lang="en" sz="320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Understanding cybersecurity implications of using </a:t>
            </a:r>
            <a:r>
              <a:rPr lang="en" sz="32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and protecting drones  </a:t>
            </a:r>
            <a:endParaRPr lang="en-US" sz="3200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3400" y="2057400"/>
            <a:ext cx="8382000" cy="3810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Physical </a:t>
            </a:r>
            <a:r>
              <a:rPr lang="en-US" sz="2800" dirty="0" smtClean="0"/>
              <a:t>threats</a:t>
            </a:r>
            <a:endParaRPr lang="en-US" sz="2800" dirty="0" smtClean="0"/>
          </a:p>
          <a:p>
            <a:r>
              <a:rPr lang="en-US" sz="2800" dirty="0" smtClean="0"/>
              <a:t>Software hacking</a:t>
            </a:r>
          </a:p>
          <a:p>
            <a:pPr lvl="1"/>
            <a:r>
              <a:rPr lang="en-US" sz="2400" dirty="0"/>
              <a:t>Threat </a:t>
            </a:r>
            <a:r>
              <a:rPr lang="en-US" sz="2400" dirty="0" smtClean="0"/>
              <a:t>model</a:t>
            </a:r>
            <a:endParaRPr lang="en-US" sz="2400" dirty="0"/>
          </a:p>
          <a:p>
            <a:pPr lvl="1"/>
            <a:r>
              <a:rPr lang="en-US" sz="2400" dirty="0" smtClean="0"/>
              <a:t>Vulnerabilities</a:t>
            </a:r>
            <a:endParaRPr lang="en-US" sz="2400" dirty="0"/>
          </a:p>
          <a:p>
            <a:pPr lvl="1"/>
            <a:r>
              <a:rPr lang="en-US" sz="2400" dirty="0" smtClean="0"/>
              <a:t>Anti-tamper </a:t>
            </a:r>
            <a:r>
              <a:rPr lang="en-US" sz="2400" dirty="0"/>
              <a:t>protection for drone system </a:t>
            </a:r>
            <a:r>
              <a:rPr lang="en-US" sz="2400" dirty="0" smtClean="0"/>
              <a:t>deployments</a:t>
            </a:r>
            <a:endParaRPr lang="en-US" sz="2400" dirty="0"/>
          </a:p>
          <a:p>
            <a:pPr lvl="1"/>
            <a:r>
              <a:rPr lang="en-US" sz="2400" dirty="0" smtClean="0"/>
              <a:t>Countermeasures </a:t>
            </a:r>
            <a:r>
              <a:rPr lang="en-US" sz="2400" dirty="0"/>
              <a:t>to mitigate adverse mission </a:t>
            </a:r>
            <a:r>
              <a:rPr lang="en-US" sz="2400" dirty="0" smtClean="0"/>
              <a:t>effects</a:t>
            </a:r>
            <a:endParaRPr lang="en-US" sz="2400" dirty="0"/>
          </a:p>
          <a:p>
            <a:pPr lvl="1"/>
            <a:r>
              <a:rPr lang="en-US" sz="2400" dirty="0" smtClean="0"/>
              <a:t>Offensive </a:t>
            </a:r>
            <a:r>
              <a:rPr lang="en-US" sz="2400" dirty="0"/>
              <a:t>measures to compromise, deny, control </a:t>
            </a:r>
            <a:r>
              <a:rPr lang="en-US" sz="2400" dirty="0" smtClean="0"/>
              <a:t>unknown/ enemy </a:t>
            </a:r>
            <a:r>
              <a:rPr lang="en-US" sz="2400" dirty="0"/>
              <a:t>assets</a:t>
            </a:r>
            <a:endParaRPr lang="en-US" sz="2400" dirty="0" smtClean="0"/>
          </a:p>
          <a:p>
            <a:pPr>
              <a:spcAft>
                <a:spcPts val="15600"/>
              </a:spcAft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4481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8763000" cy="1143000"/>
          </a:xfrm>
        </p:spPr>
        <p:txBody>
          <a:bodyPr>
            <a:noAutofit/>
          </a:bodyPr>
          <a:lstStyle/>
          <a:p>
            <a:r>
              <a:rPr lang="en" sz="380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Understanding cybersecurity implications of using and protecting drones </a:t>
            </a:r>
            <a:endParaRPr lang="en-US" sz="3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605089"/>
            <a:ext cx="2612231" cy="1890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6746082" cy="41910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/>
              <a:t>Obfuscating communication using </a:t>
            </a:r>
            <a:r>
              <a:rPr lang="en-US" sz="2800" dirty="0" err="1" smtClean="0"/>
              <a:t>Wyner’s</a:t>
            </a:r>
            <a:r>
              <a:rPr lang="en-US" sz="2800" dirty="0" smtClean="0"/>
              <a:t> wiretap channel</a:t>
            </a:r>
          </a:p>
          <a:p>
            <a:pPr lvl="1"/>
            <a:r>
              <a:rPr lang="en-US" sz="2200" dirty="0" smtClean="0"/>
              <a:t>Your drones send random pulses</a:t>
            </a:r>
          </a:p>
          <a:p>
            <a:pPr lvl="1"/>
            <a:r>
              <a:rPr lang="en-US" sz="2200" dirty="0" smtClean="0"/>
              <a:t>Your drones can subtract the pulses and get        the information</a:t>
            </a:r>
          </a:p>
          <a:p>
            <a:pPr lvl="1"/>
            <a:r>
              <a:rPr lang="en-US" sz="2200" dirty="0" smtClean="0"/>
              <a:t>The adversary cannot get any information</a:t>
            </a:r>
          </a:p>
          <a:p>
            <a:pPr lvl="1"/>
            <a:r>
              <a:rPr lang="en-US" sz="2200" dirty="0" smtClean="0"/>
              <a:t>(purely probabilistic unpredictability)</a:t>
            </a:r>
          </a:p>
          <a:p>
            <a:pPr>
              <a:spcBef>
                <a:spcPts val="1200"/>
              </a:spcBef>
            </a:pPr>
            <a:r>
              <a:rPr lang="en-US" sz="2600" dirty="0" smtClean="0"/>
              <a:t>Cross-Site Scripting (XSS) attack and             Universal Cross-Site Scripting (UXSS) attacks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93612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57200"/>
            <a:ext cx="8763000" cy="1143000"/>
          </a:xfrm>
        </p:spPr>
        <p:txBody>
          <a:bodyPr>
            <a:noAutofit/>
          </a:bodyPr>
          <a:lstStyle/>
          <a:p>
            <a:r>
              <a:rPr lang="en" sz="3800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Understanding cybersecurity implications of using and protecting drones </a:t>
            </a:r>
            <a:endParaRPr lang="en-US" sz="3800" dirty="0"/>
          </a:p>
        </p:txBody>
      </p:sp>
      <p:grpSp>
        <p:nvGrpSpPr>
          <p:cNvPr id="9227" name="Group 9226"/>
          <p:cNvGrpSpPr/>
          <p:nvPr/>
        </p:nvGrpSpPr>
        <p:grpSpPr>
          <a:xfrm>
            <a:off x="4419600" y="3612356"/>
            <a:ext cx="4495800" cy="1874044"/>
            <a:chOff x="3886200" y="2926556"/>
            <a:chExt cx="4495800" cy="1874044"/>
          </a:xfrm>
        </p:grpSpPr>
        <p:grpSp>
          <p:nvGrpSpPr>
            <p:cNvPr id="9226" name="Group 9225"/>
            <p:cNvGrpSpPr/>
            <p:nvPr/>
          </p:nvGrpSpPr>
          <p:grpSpPr>
            <a:xfrm>
              <a:off x="3886200" y="2926556"/>
              <a:ext cx="4495800" cy="1874044"/>
              <a:chOff x="4612532" y="2926556"/>
              <a:chExt cx="4495800" cy="1874044"/>
            </a:xfrm>
          </p:grpSpPr>
          <p:pic>
            <p:nvPicPr>
              <p:cNvPr id="8197" name="Picture 5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625" t="5668" r="42906" b="76730"/>
              <a:stretch/>
            </p:blipFill>
            <p:spPr bwMode="auto">
              <a:xfrm>
                <a:off x="6658583" y="2926556"/>
                <a:ext cx="970333" cy="771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8" name="Straight Arrow Connector 7"/>
              <p:cNvCxnSpPr>
                <a:endCxn id="8197" idx="3"/>
              </p:cNvCxnSpPr>
              <p:nvPr/>
            </p:nvCxnSpPr>
            <p:spPr>
              <a:xfrm flipH="1" flipV="1">
                <a:off x="7628916" y="3312319"/>
                <a:ext cx="845091" cy="497681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5648852" y="3200400"/>
                <a:ext cx="961093" cy="609600"/>
              </a:xfrm>
              <a:prstGeom prst="straightConnector1">
                <a:avLst/>
              </a:prstGeom>
              <a:ln w="19050">
                <a:solidFill>
                  <a:srgbClr val="56CA4A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 flipV="1">
                <a:off x="6198950" y="4238625"/>
                <a:ext cx="1920240" cy="21432"/>
              </a:xfrm>
              <a:prstGeom prst="straightConnector1">
                <a:avLst/>
              </a:prstGeom>
              <a:ln w="19050">
                <a:solidFill>
                  <a:srgbClr val="56CA4A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7981545" y="3276600"/>
                <a:ext cx="308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</a:t>
                </a:r>
                <a:endParaRPr lang="en-US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6136532" y="3352800"/>
                <a:ext cx="3081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2</a:t>
                </a:r>
                <a:endParaRPr lang="en-US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6969868" y="3962400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  <p:pic>
            <p:nvPicPr>
              <p:cNvPr id="9218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567" t="54472" r="67633" b="10012"/>
              <a:stretch/>
            </p:blipFill>
            <p:spPr bwMode="auto">
              <a:xfrm>
                <a:off x="8155539" y="3825240"/>
                <a:ext cx="952793" cy="8229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219" name="Picture 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743" t="55037" r="4836" b="9068"/>
              <a:stretch/>
            </p:blipFill>
            <p:spPr bwMode="auto">
              <a:xfrm>
                <a:off x="5286433" y="3886200"/>
                <a:ext cx="885767" cy="8229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225" name="Oval 9224"/>
              <p:cNvSpPr/>
              <p:nvPr/>
            </p:nvSpPr>
            <p:spPr>
              <a:xfrm>
                <a:off x="4612532" y="4495800"/>
                <a:ext cx="797668" cy="3048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H="1">
                <a:off x="5831732" y="3444240"/>
                <a:ext cx="778213" cy="457200"/>
              </a:xfrm>
              <a:prstGeom prst="straightConnector1">
                <a:avLst/>
              </a:prstGeom>
              <a:ln w="19050">
                <a:solidFill>
                  <a:srgbClr val="56CA4A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17" name="Oval 9216"/>
            <p:cNvSpPr>
              <a:spLocks noChangeAspect="1"/>
            </p:cNvSpPr>
            <p:nvPr/>
          </p:nvSpPr>
          <p:spPr>
            <a:xfrm>
              <a:off x="8001000" y="3733800"/>
              <a:ext cx="365760" cy="27432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2042827"/>
            <a:ext cx="6429983" cy="466277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600" dirty="0" smtClean="0"/>
              <a:t>Cross-Site Scripting (XSS) </a:t>
            </a:r>
            <a:r>
              <a:rPr lang="en-US" sz="2600" dirty="0" smtClean="0"/>
              <a:t>attacks </a:t>
            </a:r>
            <a:r>
              <a:rPr lang="en-US" sz="2600" dirty="0" smtClean="0"/>
              <a:t>and             Universal Cross-Site Scripting (UXSS) attacks</a:t>
            </a:r>
          </a:p>
          <a:p>
            <a:pPr marL="548640" lvl="1">
              <a:spcBef>
                <a:spcPts val="1200"/>
              </a:spcBef>
            </a:pPr>
            <a:r>
              <a:rPr lang="en-US" sz="2200" dirty="0" smtClean="0"/>
              <a:t>XSS:</a:t>
            </a:r>
          </a:p>
          <a:p>
            <a:pPr marL="822960" lvl="2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800" dirty="0"/>
              <a:t>a</a:t>
            </a:r>
            <a:r>
              <a:rPr lang="en-US" sz="1800" dirty="0" smtClean="0"/>
              <a:t>. Find </a:t>
            </a:r>
            <a:r>
              <a:rPr lang="en-US" sz="1800" dirty="0" smtClean="0"/>
              <a:t>website that allows to inject scripts</a:t>
            </a:r>
            <a:r>
              <a:rPr lang="en-US" sz="1800" dirty="0" smtClean="0"/>
              <a:t>;                       a. b. inject script </a:t>
            </a:r>
            <a:r>
              <a:rPr lang="en-US" sz="1800" dirty="0" smtClean="0"/>
              <a:t>that steals visitor’s session cookie</a:t>
            </a:r>
          </a:p>
          <a:p>
            <a:pPr marL="822960" lvl="2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800" dirty="0" smtClean="0"/>
              <a:t>Malicious code activated</a:t>
            </a:r>
          </a:p>
          <a:p>
            <a:pPr marL="822960" lvl="2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dirty="0" smtClean="0"/>
              <a:t>Session cookie sent to hacker</a:t>
            </a:r>
          </a:p>
          <a:p>
            <a:pPr marL="640080" lvl="1" indent="-342900">
              <a:spcBef>
                <a:spcPts val="1200"/>
              </a:spcBef>
            </a:pPr>
            <a:r>
              <a:rPr lang="en-US" sz="2200" dirty="0" smtClean="0"/>
              <a:t>UXSS </a:t>
            </a:r>
          </a:p>
          <a:p>
            <a:pPr marL="1097280" lvl="2" indent="-342900">
              <a:spcBef>
                <a:spcPts val="600"/>
              </a:spcBef>
            </a:pPr>
            <a:r>
              <a:rPr lang="en-US" sz="1800" dirty="0" smtClean="0"/>
              <a:t>Replace website by user’s browser.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8877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r>
              <a:rPr lang="en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 Another probem</a:t>
            </a:r>
            <a:endParaRPr lang="en-US" sz="2700" dirty="0"/>
          </a:p>
        </p:txBody>
      </p:sp>
      <p:sp>
        <p:nvSpPr>
          <p:cNvPr id="4" name="TextBox 3"/>
          <p:cNvSpPr txBox="1"/>
          <p:nvPr/>
        </p:nvSpPr>
        <p:spPr>
          <a:xfrm>
            <a:off x="8671538" y="990600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</a:t>
            </a:r>
            <a:endParaRPr lang="en-US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814227"/>
            <a:ext cx="8305800" cy="4967573"/>
          </a:xfrm>
        </p:spPr>
        <p:txBody>
          <a:bodyPr>
            <a:normAutofit/>
          </a:bodyPr>
          <a:lstStyle/>
          <a:p>
            <a:r>
              <a:rPr lang="en" dirty="0" smtClean="0">
                <a:ln w="11430"/>
                <a:solidFill>
                  <a:srgbClr val="FF0000"/>
                </a:solidFill>
              </a:rPr>
              <a:t>Scalable</a:t>
            </a:r>
            <a:r>
              <a:rPr lang="en" dirty="0" smtClean="0">
                <a:ln w="11430"/>
              </a:rPr>
              <a:t> </a:t>
            </a:r>
            <a:r>
              <a:rPr lang="en" dirty="0">
                <a:ln w="11430"/>
              </a:rPr>
              <a:t>anonymous Internet communication </a:t>
            </a:r>
          </a:p>
        </p:txBody>
      </p:sp>
    </p:spTree>
    <p:extLst>
      <p:ext uri="{BB962C8B-B14F-4D97-AF65-F5344CB8AC3E}">
        <p14:creationId xmlns:p14="http://schemas.microsoft.com/office/powerpoint/2010/main" val="90808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Autofit/>
          </a:bodyPr>
          <a:lstStyle/>
          <a:p>
            <a:r>
              <a:rPr lang="en" sz="31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Broadcast</a:t>
            </a:r>
            <a:r>
              <a:rPr lang="en" sz="32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anonymous routing: a scalable anonymous Internet communication system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14227"/>
            <a:ext cx="8229600" cy="49675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182880" indent="-182880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Kotzanikolaou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G.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Chatzisofroniou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M.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Burmester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: Broadcast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anonymous routing (BAR): scalable real-time anonymous communication. Int. J. Inf. Sec. 16(3): 313-326 (2017)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brightnessContrast bright="11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52600"/>
            <a:ext cx="5486399" cy="336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258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Autofit/>
          </a:bodyPr>
          <a:lstStyle/>
          <a:p>
            <a:r>
              <a:rPr lang="en" sz="31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Broadcast</a:t>
            </a:r>
            <a:r>
              <a:rPr lang="en" sz="32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anonymous routing: a scalable anonymous Internet communication system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14227"/>
            <a:ext cx="8229600" cy="49675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182880" indent="-182880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Kotzanikolaou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G.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Chatzisofroniou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M.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Burmester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: Broadcast 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anonymous routing (BAR): scalable real-time anonymous communication. Int. J. Inf. Sec. 16(3): 313-326 (2017)</a:t>
            </a:r>
            <a:endParaRPr lang="en-US" sz="1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1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lum bright="10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94" y="1676400"/>
            <a:ext cx="6072106" cy="3677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291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Autofit/>
          </a:bodyPr>
          <a:lstStyle/>
          <a:p>
            <a:r>
              <a:rPr lang="en" sz="31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Broadcast</a:t>
            </a:r>
            <a:r>
              <a:rPr lang="en" sz="32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anonymous routing: a scalable anonymous Internet communication system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14227"/>
            <a:ext cx="8229600" cy="49675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lum bright="6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00237"/>
            <a:ext cx="5029200" cy="343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785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685800"/>
            <a:ext cx="8991600" cy="1143000"/>
          </a:xfrm>
          <a:ln w="0">
            <a:noFill/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120000"/>
              </a:lnSpc>
            </a:pPr>
            <a:r>
              <a:rPr lang="en-US" sz="36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Smart structures and critical infrastructures</a:t>
            </a:r>
            <a:endParaRPr lang="en-US" sz="360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2514600"/>
            <a:ext cx="7193957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Security does not capture what we need.</a:t>
            </a: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need a broader characterization of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expected</a:t>
            </a:r>
            <a:endParaRPr lang="en-US" sz="2800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behavior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interdependent systems</a:t>
            </a:r>
          </a:p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445-D6CF-4B71-B1FF-9FF2103180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79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Autofit/>
          </a:bodyPr>
          <a:lstStyle/>
          <a:p>
            <a:r>
              <a:rPr lang="en" sz="310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Broadcast anonymous routing: a scalable anonymous Internet communication system</a:t>
            </a:r>
            <a:endParaRPr lang="en-US" sz="31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14227"/>
            <a:ext cx="8229600" cy="49675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lum bright="20000" contras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57400"/>
            <a:ext cx="4953000" cy="347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291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800" dirty="0" smtClean="0">
                <a:ln w="11430"/>
                <a:solidFill>
                  <a:srgbClr val="002E8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Any questions?</a:t>
            </a:r>
            <a:endParaRPr lang="el-GR" sz="4800" dirty="0" smtClean="0">
              <a:ln w="11430"/>
              <a:solidFill>
                <a:srgbClr val="002E8A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678" name="TextBox 5"/>
          <p:cNvSpPr txBox="1">
            <a:spLocks noChangeArrowheads="1"/>
          </p:cNvSpPr>
          <p:nvPr/>
        </p:nvSpPr>
        <p:spPr bwMode="auto">
          <a:xfrm>
            <a:off x="152400" y="2157204"/>
            <a:ext cx="8812088" cy="380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2060"/>
                </a:solidFill>
                <a:latin typeface="Calibri" pitchFamily="34" charset="0"/>
              </a:rPr>
              <a:t>Current funding</a:t>
            </a:r>
          </a:p>
          <a:p>
            <a:pPr>
              <a:spcAft>
                <a:spcPts val="600"/>
              </a:spcAft>
            </a:pP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2017-2019, NSA, 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CNAP Initiatives, 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H98230-17-1-0322, $289,027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2017-2019, NSA,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CyberSecurity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Curricula 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Development, H98230-17-1-0322, $289,027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spcAft>
                <a:spcPts val="600"/>
              </a:spcAft>
            </a:pPr>
            <a:r>
              <a:rPr lang="en-US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2016-2021, NSF,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900" dirty="0" err="1">
                <a:latin typeface="Times New Roman" pitchFamily="18" charset="0"/>
                <a:cs typeface="Times New Roman" pitchFamily="18" charset="0"/>
              </a:rPr>
              <a:t>Cybercorps</a:t>
            </a:r>
            <a:r>
              <a:rPr lang="en-US" sz="1900" dirty="0">
                <a:latin typeface="Times New Roman" pitchFamily="18" charset="0"/>
                <a:cs typeface="Times New Roman" pitchFamily="18" charset="0"/>
              </a:rPr>
              <a:t>: Scholarship for Service at </a:t>
            </a:r>
            <a:r>
              <a:rPr lang="en-US" sz="1900" dirty="0" smtClean="0">
                <a:latin typeface="Times New Roman" pitchFamily="18" charset="0"/>
                <a:cs typeface="Times New Roman" pitchFamily="18" charset="0"/>
              </a:rPr>
              <a:t>FSU</a:t>
            </a:r>
            <a:r>
              <a:rPr lang="en-US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$4,559,546</a:t>
            </a:r>
            <a:endParaRPr lang="en-US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9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2018-2019, NSA, IASP,  $66,107.</a:t>
            </a:r>
          </a:p>
          <a:p>
            <a:pPr>
              <a:spcAft>
                <a:spcPts val="600"/>
              </a:spcAft>
            </a:pPr>
            <a:endParaRPr lang="en-US" sz="2400" dirty="0">
              <a:solidFill>
                <a:srgbClr val="002060"/>
              </a:solidFill>
              <a:latin typeface="Calibri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rgbClr val="002060"/>
                </a:solidFill>
                <a:latin typeface="Calibri" pitchFamily="34" charset="0"/>
              </a:rPr>
              <a:t>References</a:t>
            </a:r>
            <a:endParaRPr lang="en-US" sz="2400" dirty="0">
              <a:solidFill>
                <a:srgbClr val="002060"/>
              </a:solidFill>
              <a:latin typeface="Calibri" pitchFamily="34" charset="0"/>
            </a:endParaRPr>
          </a:p>
          <a:p>
            <a:r>
              <a:rPr lang="en-US" sz="2000" dirty="0">
                <a:solidFill>
                  <a:srgbClr val="002060"/>
                </a:solidFill>
                <a:hlinkClick r:id="rId3"/>
              </a:rPr>
              <a:t>http://www.cs.fsu.edu/~</a:t>
            </a:r>
            <a:r>
              <a:rPr lang="en-US" sz="2000" dirty="0" smtClean="0">
                <a:solidFill>
                  <a:srgbClr val="002060"/>
                </a:solidFill>
                <a:hlinkClick r:id="rId3"/>
              </a:rPr>
              <a:t>burmeste/pubs.html</a:t>
            </a:r>
            <a:endParaRPr lang="en-US" sz="2000" dirty="0" smtClean="0">
              <a:solidFill>
                <a:srgbClr val="002060"/>
              </a:solidFill>
            </a:endParaRPr>
          </a:p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sz="2000" dirty="0" smtClean="0">
                <a:solidFill>
                  <a:srgbClr val="002060"/>
                </a:solidFill>
                <a:latin typeface="Calibri" pitchFamily="34" charset="0"/>
              </a:rPr>
              <a:t>            </a:t>
            </a:r>
            <a:endParaRPr lang="el-GR" sz="2000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Computer Science, Florida State University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445-D6CF-4B71-B1FF-9FF21031807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0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534400" cy="4525963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002060"/>
                </a:solidFill>
              </a:rPr>
              <a:t>Engineering systems</a:t>
            </a:r>
            <a:r>
              <a:rPr lang="en-US" sz="2400" dirty="0" smtClean="0">
                <a:solidFill>
                  <a:srgbClr val="002060"/>
                </a:solidFill>
              </a:rPr>
              <a:t>: </a:t>
            </a:r>
            <a:r>
              <a:rPr lang="en-US" sz="2400" dirty="0" smtClean="0"/>
              <a:t> constancy and predictability, </a:t>
            </a:r>
            <a:r>
              <a:rPr lang="en-US" sz="2400" i="1" dirty="0" smtClean="0">
                <a:solidFill>
                  <a:srgbClr val="0070C0"/>
                </a:solidFill>
              </a:rPr>
              <a:t>stability near an equilibrium </a:t>
            </a:r>
            <a:r>
              <a:rPr lang="en-US" sz="2400" i="1" dirty="0" smtClean="0"/>
              <a:t>steady state</a:t>
            </a:r>
            <a:r>
              <a:rPr lang="en-US" sz="2400" dirty="0" smtClean="0"/>
              <a:t>  (post disaster, </a:t>
            </a:r>
            <a:r>
              <a:rPr lang="en-US" sz="2400" dirty="0" err="1" smtClean="0"/>
              <a:t>etc</a:t>
            </a:r>
            <a:r>
              <a:rPr lang="en-US" sz="2400" dirty="0" smtClean="0"/>
              <a:t>)</a:t>
            </a:r>
          </a:p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002060"/>
                </a:solidFill>
              </a:rPr>
              <a:t>Environment/ecological systems: </a:t>
            </a:r>
            <a:r>
              <a:rPr lang="en-US" sz="2400" dirty="0" smtClean="0"/>
              <a:t>the </a:t>
            </a:r>
            <a:r>
              <a:rPr lang="en-US" sz="2400" dirty="0"/>
              <a:t>capacity </a:t>
            </a:r>
            <a:r>
              <a:rPr lang="en-US" sz="2400" dirty="0" smtClean="0"/>
              <a:t>to </a:t>
            </a:r>
            <a:r>
              <a:rPr lang="en-US" sz="2400" i="1" dirty="0">
                <a:solidFill>
                  <a:srgbClr val="0070C0"/>
                </a:solidFill>
              </a:rPr>
              <a:t>respond to </a:t>
            </a:r>
            <a:r>
              <a:rPr lang="en-US" sz="2400" i="1" dirty="0" smtClean="0">
                <a:solidFill>
                  <a:srgbClr val="0070C0"/>
                </a:solidFill>
              </a:rPr>
              <a:t>a natural perturbation or disturbance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/>
              <a:t>by </a:t>
            </a:r>
            <a:r>
              <a:rPr lang="en-US" sz="2400" dirty="0"/>
              <a:t>resisting damage and </a:t>
            </a:r>
            <a:r>
              <a:rPr lang="en-US" sz="2400" i="1" dirty="0"/>
              <a:t>recovering quickly</a:t>
            </a:r>
            <a:r>
              <a:rPr lang="en-US" sz="2400" dirty="0"/>
              <a:t>. </a:t>
            </a:r>
          </a:p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srgbClr val="002060"/>
                </a:solidFill>
              </a:rPr>
              <a:t>Socio-ecological systems: </a:t>
            </a:r>
            <a:r>
              <a:rPr lang="en-US" sz="2400" dirty="0"/>
              <a:t>the capacity to </a:t>
            </a:r>
            <a:r>
              <a:rPr lang="en-US" sz="2400" i="1" dirty="0" smtClean="0">
                <a:solidFill>
                  <a:srgbClr val="0070C0"/>
                </a:solidFill>
              </a:rPr>
              <a:t>maintain a balance of self-organizing systems</a:t>
            </a:r>
            <a:r>
              <a:rPr lang="en-US" sz="2400" i="1" dirty="0" smtClean="0"/>
              <a:t>.</a:t>
            </a:r>
            <a:endParaRPr lang="en-US" sz="2400" i="1" dirty="0"/>
          </a:p>
          <a:p>
            <a:pPr>
              <a:spcAft>
                <a:spcPts val="600"/>
              </a:spcAft>
            </a:pPr>
            <a:r>
              <a:rPr lang="en-US" sz="2400" b="1" i="1" dirty="0" smtClean="0">
                <a:solidFill>
                  <a:srgbClr val="002060"/>
                </a:solidFill>
              </a:rPr>
              <a:t>Financial systems:</a:t>
            </a:r>
            <a:r>
              <a:rPr lang="en-US" sz="2400" b="1" i="1" dirty="0" smtClean="0"/>
              <a:t>  </a:t>
            </a:r>
            <a:r>
              <a:rPr lang="en-US" sz="2400" i="1" dirty="0" smtClean="0"/>
              <a:t>the capability </a:t>
            </a:r>
            <a:r>
              <a:rPr lang="en-US" sz="2400" i="1" dirty="0"/>
              <a:t>to </a:t>
            </a:r>
            <a:r>
              <a:rPr lang="en-US" sz="2400" i="1" dirty="0" smtClean="0">
                <a:solidFill>
                  <a:srgbClr val="0070C0"/>
                </a:solidFill>
              </a:rPr>
              <a:t>adapt </a:t>
            </a:r>
            <a:r>
              <a:rPr lang="en-US" sz="2400" i="1" dirty="0">
                <a:solidFill>
                  <a:srgbClr val="0070C0"/>
                </a:solidFill>
              </a:rPr>
              <a:t>to the consequences of </a:t>
            </a:r>
            <a:r>
              <a:rPr lang="en-US" sz="2400" i="1" dirty="0" smtClean="0">
                <a:solidFill>
                  <a:srgbClr val="0070C0"/>
                </a:solidFill>
              </a:rPr>
              <a:t>failure</a:t>
            </a:r>
            <a:r>
              <a:rPr lang="en-US" sz="2400" i="1" dirty="0" smtClean="0"/>
              <a:t> </a:t>
            </a:r>
            <a:r>
              <a:rPr lang="en-US" sz="2400" dirty="0" smtClean="0"/>
              <a:t>and </a:t>
            </a:r>
            <a:r>
              <a:rPr lang="en-US" sz="2400" dirty="0"/>
              <a:t>to </a:t>
            </a:r>
            <a:r>
              <a:rPr lang="en-US" sz="2400" i="1" dirty="0"/>
              <a:t>cope with </a:t>
            </a:r>
            <a:r>
              <a:rPr lang="en-US" sz="2400" i="1" dirty="0" smtClean="0"/>
              <a:t>change</a:t>
            </a:r>
            <a:r>
              <a:rPr lang="en-US" sz="2500" dirty="0" smtClean="0"/>
              <a:t>.</a:t>
            </a:r>
            <a:endParaRPr lang="en-US" sz="2500" dirty="0"/>
          </a:p>
          <a:p>
            <a:endParaRPr lang="en-US" sz="2500" dirty="0" smtClean="0"/>
          </a:p>
          <a:p>
            <a:endParaRPr lang="en-US" sz="2400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057400" y="1524000"/>
            <a:ext cx="60590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04800" y="381000"/>
            <a:ext cx="85344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Resilience</a:t>
            </a:r>
            <a:endParaRPr lang="en-US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445-D6CF-4B71-B1FF-9FF2103180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4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057400"/>
            <a:ext cx="8077200" cy="45720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2500" dirty="0"/>
              <a:t>P</a:t>
            </a:r>
            <a:r>
              <a:rPr lang="en-US" sz="2500" dirty="0" smtClean="0"/>
              <a:t>erturbations/disturbances caused by</a:t>
            </a:r>
            <a:r>
              <a:rPr lang="en-US" sz="2500" dirty="0"/>
              <a:t>:</a:t>
            </a:r>
            <a:endParaRPr lang="en-US" sz="2500" dirty="0" smtClean="0"/>
          </a:p>
          <a:p>
            <a:pPr lvl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 smtClean="0"/>
              <a:t>Nature (… unpredictable to </a:t>
            </a:r>
            <a:r>
              <a:rPr lang="en-US" sz="2400" dirty="0"/>
              <a:t>an absolute </a:t>
            </a:r>
            <a:r>
              <a:rPr lang="en-US" sz="2400" dirty="0" smtClean="0"/>
              <a:t>degree)</a:t>
            </a:r>
          </a:p>
          <a:p>
            <a:pPr lvl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 smtClean="0"/>
              <a:t>Bad/faulty design (we are humans …)</a:t>
            </a:r>
          </a:p>
          <a:p>
            <a:pPr lvl="1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400" dirty="0"/>
              <a:t>B</a:t>
            </a:r>
            <a:r>
              <a:rPr lang="en-US" sz="2400" dirty="0" smtClean="0"/>
              <a:t>ad actor/malware behavior (we are not all the same …)</a:t>
            </a:r>
            <a:endParaRPr lang="en-US" sz="2400" dirty="0"/>
          </a:p>
          <a:p>
            <a:endParaRPr lang="en-US" sz="1600" dirty="0"/>
          </a:p>
          <a:p>
            <a:pPr>
              <a:spcAft>
                <a:spcPts val="600"/>
              </a:spcAft>
            </a:pPr>
            <a:endParaRPr lang="en-US" sz="2500" dirty="0"/>
          </a:p>
          <a:p>
            <a:endParaRPr lang="en-US" sz="2500" dirty="0" smtClean="0"/>
          </a:p>
          <a:p>
            <a:endParaRPr lang="en-US" sz="24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200" y="609600"/>
            <a:ext cx="8991600" cy="1143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Threat model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445-D6CF-4B71-B1FF-9FF2103180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29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534400" cy="4953000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3000" dirty="0" smtClean="0"/>
              <a:t>We need</a:t>
            </a:r>
          </a:p>
          <a:p>
            <a:pPr marL="720090" lvl="1" indent="-457200">
              <a:lnSpc>
                <a:spcPct val="120000"/>
              </a:lnSpc>
              <a:spcBef>
                <a:spcPts val="4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2400" dirty="0"/>
              <a:t>A</a:t>
            </a:r>
            <a:r>
              <a:rPr lang="en-US" sz="2400" i="1" dirty="0" smtClean="0"/>
              <a:t> </a:t>
            </a:r>
            <a:r>
              <a:rPr lang="en-US" sz="2400" i="1" dirty="0"/>
              <a:t>complete understanding </a:t>
            </a:r>
            <a:r>
              <a:rPr lang="en-US" sz="2400" dirty="0"/>
              <a:t>of the vulnerabilities of such </a:t>
            </a:r>
            <a:r>
              <a:rPr lang="en-US" sz="2400" dirty="0" smtClean="0"/>
              <a:t>systems </a:t>
            </a:r>
          </a:p>
          <a:p>
            <a:pPr marL="720090" lvl="1" indent="-457200">
              <a:lnSpc>
                <a:spcPct val="120000"/>
              </a:lnSpc>
              <a:spcBef>
                <a:spcPts val="4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2400" dirty="0"/>
              <a:t>A</a:t>
            </a:r>
            <a:r>
              <a:rPr lang="en-US" sz="2400" dirty="0" smtClean="0"/>
              <a:t> </a:t>
            </a:r>
            <a:r>
              <a:rPr lang="en-US" sz="2400" i="1" dirty="0"/>
              <a:t>framework </a:t>
            </a:r>
            <a:r>
              <a:rPr lang="en-US" sz="2400" dirty="0"/>
              <a:t>that </a:t>
            </a:r>
            <a:r>
              <a:rPr lang="en-US" sz="2400" dirty="0" smtClean="0"/>
              <a:t>captures and holistically </a:t>
            </a:r>
            <a:r>
              <a:rPr lang="en-US" sz="2400" dirty="0"/>
              <a:t>integrates the technical and social aspects of such systems with the impact of complex </a:t>
            </a:r>
            <a:r>
              <a:rPr lang="en-US" sz="2400" dirty="0" smtClean="0"/>
              <a:t>system </a:t>
            </a:r>
            <a:r>
              <a:rPr lang="en-US" sz="2400" dirty="0"/>
              <a:t>failures </a:t>
            </a:r>
            <a:r>
              <a:rPr lang="en-US" sz="2400" dirty="0" smtClean="0"/>
              <a:t>on </a:t>
            </a:r>
            <a:r>
              <a:rPr lang="en-US" sz="2400" dirty="0"/>
              <a:t>social, economic, and political </a:t>
            </a:r>
            <a:r>
              <a:rPr lang="en-US" sz="2400" dirty="0" smtClean="0"/>
              <a:t>institutions.</a:t>
            </a:r>
          </a:p>
          <a:p>
            <a:pPr marL="720090" lvl="1" indent="-457200">
              <a:lnSpc>
                <a:spcPct val="120000"/>
              </a:lnSpc>
              <a:spcBef>
                <a:spcPts val="400"/>
              </a:spcBef>
              <a:spcAft>
                <a:spcPts val="200"/>
              </a:spcAft>
              <a:buFont typeface="+mj-lt"/>
              <a:buAutoNum type="arabicPeriod"/>
            </a:pPr>
            <a:r>
              <a:rPr lang="en-US" sz="2400" dirty="0" smtClean="0"/>
              <a:t>To </a:t>
            </a:r>
            <a:r>
              <a:rPr lang="en-US" sz="2400" i="1" dirty="0" smtClean="0"/>
              <a:t>develop socio-technical methodologies/tools </a:t>
            </a:r>
            <a:r>
              <a:rPr lang="en-US" sz="2400" dirty="0" smtClean="0"/>
              <a:t>that combine </a:t>
            </a:r>
          </a:p>
          <a:p>
            <a:pPr marL="914400" lvl="2" indent="-285750">
              <a:spcBef>
                <a:spcPts val="400"/>
              </a:spcBef>
              <a:spcAft>
                <a:spcPts val="200"/>
              </a:spcAft>
              <a:buFont typeface="Symbol" panose="05050102010706020507" pitchFamily="18" charset="2"/>
              <a:buChar char=""/>
            </a:pPr>
            <a:r>
              <a:rPr lang="en-US" sz="2200" dirty="0" smtClean="0"/>
              <a:t>Risk Analysis/Management</a:t>
            </a:r>
          </a:p>
          <a:p>
            <a:pPr marL="914400" lvl="2" indent="-285750">
              <a:spcBef>
                <a:spcPts val="400"/>
              </a:spcBef>
              <a:spcAft>
                <a:spcPts val="200"/>
              </a:spcAft>
              <a:buFont typeface="Symbol" panose="05050102010706020507" pitchFamily="18" charset="2"/>
              <a:buChar char=""/>
            </a:pPr>
            <a:r>
              <a:rPr lang="en-US" sz="2200" dirty="0" smtClean="0"/>
              <a:t>Economic/Financial and Game Theory models/methods</a:t>
            </a:r>
          </a:p>
          <a:p>
            <a:pPr marL="914400" lvl="2" indent="-285750">
              <a:spcBef>
                <a:spcPts val="400"/>
              </a:spcBef>
              <a:spcAft>
                <a:spcPts val="200"/>
              </a:spcAft>
              <a:buFont typeface="Symbol" panose="05050102010706020507" pitchFamily="18" charset="2"/>
              <a:buChar char=""/>
            </a:pPr>
            <a:r>
              <a:rPr lang="en-US" sz="2200" dirty="0" smtClean="0"/>
              <a:t>Cryptographic methods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>
              <a:spcAft>
                <a:spcPts val="600"/>
              </a:spcAft>
            </a:pPr>
            <a:endParaRPr lang="en-US" sz="2500" dirty="0"/>
          </a:p>
          <a:p>
            <a:endParaRPr lang="en-US" sz="2500" dirty="0" smtClean="0"/>
          </a:p>
          <a:p>
            <a:endParaRPr lang="en-US" sz="2400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057400" y="1524000"/>
            <a:ext cx="60590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endParaRPr lang="en-US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framework </a:t>
            </a:r>
            <a:r>
              <a:rPr lang="en-US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resilience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445-D6CF-4B71-B1FF-9FF2103180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87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rrowheads="1"/>
          </p:cNvPicPr>
          <p:nvPr>
            <p:ph idx="1"/>
          </p:nvPr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91640"/>
            <a:ext cx="5334000" cy="4404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94747" y="1991380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ISO 31000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609600" y="304800"/>
            <a:ext cx="8229600" cy="1143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/>
            <a:sp3d extrusionH="57150">
              <a:bevelT w="38100" h="38100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2060"/>
                </a:solidFill>
              </a:rPr>
              <a:t>Risk Analysis/Management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445-D6CF-4B71-B1FF-9FF2103180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5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57200"/>
            <a:ext cx="89154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lvl="2" algn="ctr" rtl="0">
              <a:spcBef>
                <a:spcPct val="0"/>
              </a:spcBef>
            </a:pPr>
            <a:r>
              <a:rPr lang="en-US" sz="3800" dirty="0" smtClean="0">
                <a:solidFill>
                  <a:srgbClr val="002060"/>
                </a:solidFill>
                <a:latin typeface="+mj-lt"/>
              </a:rPr>
              <a:t>Economic/Financial </a:t>
            </a:r>
            <a:r>
              <a:rPr lang="en-US" sz="3800" dirty="0" smtClean="0">
                <a:solidFill>
                  <a:srgbClr val="002060"/>
                </a:solidFill>
                <a:latin typeface="+mj-lt"/>
              </a:rPr>
              <a:t>&amp; Game theory models</a:t>
            </a:r>
            <a:endParaRPr lang="en-US" sz="3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4582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Game </a:t>
            </a:r>
            <a:r>
              <a:rPr lang="en-US" sz="2400" dirty="0" smtClean="0"/>
              <a:t>theory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US" sz="2200" dirty="0"/>
              <a:t>a</a:t>
            </a:r>
            <a:r>
              <a:rPr lang="en-US" sz="2200" dirty="0" smtClean="0"/>
              <a:t> theory for </a:t>
            </a:r>
            <a:r>
              <a:rPr lang="en-US" sz="2200" i="1" dirty="0" smtClean="0"/>
              <a:t>strategic decision making</a:t>
            </a:r>
            <a:r>
              <a:rPr lang="en-US" sz="2200" dirty="0" smtClean="0"/>
              <a:t>. </a:t>
            </a:r>
            <a:endParaRPr lang="en-US" sz="2200" dirty="0"/>
          </a:p>
          <a:p>
            <a:pPr>
              <a:buFont typeface="Symbol" panose="05050102010706020507" pitchFamily="18" charset="2"/>
              <a:buChar char="-"/>
            </a:pPr>
            <a:r>
              <a:rPr lang="en-US" sz="2200" dirty="0" smtClean="0"/>
              <a:t>the study of models of conflict and cooperation.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US" sz="2200" dirty="0"/>
              <a:t>a</a:t>
            </a:r>
            <a:r>
              <a:rPr lang="en-US" sz="2200" dirty="0" smtClean="0"/>
              <a:t>pplies to a wide range of </a:t>
            </a:r>
            <a:r>
              <a:rPr lang="en-US" sz="2200" dirty="0"/>
              <a:t>behavioral relations </a:t>
            </a:r>
            <a:r>
              <a:rPr lang="en-US" sz="2200" dirty="0" smtClean="0"/>
              <a:t>involving of humans and non-humans.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sz="2400" dirty="0"/>
              <a:t>I</a:t>
            </a:r>
            <a:r>
              <a:rPr lang="en-US" sz="2400" dirty="0" smtClean="0"/>
              <a:t>nvolves 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en-US" sz="2200" dirty="0"/>
              <a:t>p</a:t>
            </a:r>
            <a:r>
              <a:rPr lang="en-US" sz="2200" dirty="0" smtClean="0"/>
              <a:t>layers, actions, strategies and  payoffs (in terms of utilities)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sz="2200" dirty="0"/>
              <a:t>A</a:t>
            </a:r>
            <a:r>
              <a:rPr lang="en-US" sz="2200" dirty="0" smtClean="0"/>
              <a:t> </a:t>
            </a:r>
            <a:r>
              <a:rPr lang="en-US" sz="2200" i="1" dirty="0" smtClean="0"/>
              <a:t>solution of a Game </a:t>
            </a:r>
            <a:r>
              <a:rPr lang="en-US" sz="2200" dirty="0" smtClean="0"/>
              <a:t>is a set of strategies that guarantee a </a:t>
            </a:r>
            <a:r>
              <a:rPr lang="en-US" sz="2200" i="1" dirty="0" smtClean="0"/>
              <a:t>stable system state</a:t>
            </a:r>
            <a:r>
              <a:rPr lang="en-US" sz="2200" dirty="0" smtClean="0"/>
              <a:t>.</a:t>
            </a:r>
          </a:p>
          <a:p>
            <a:pPr marL="0" indent="0" algn="r">
              <a:spcBef>
                <a:spcPts val="1800"/>
              </a:spcBef>
              <a:buNone/>
            </a:pPr>
            <a:r>
              <a:rPr lang="en-US" sz="1800" dirty="0" smtClean="0"/>
              <a:t>-- Nash equilibrium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87445-D6CF-4B71-B1FF-9FF2103180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9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4036</TotalTime>
  <Words>2423</Words>
  <Application>Microsoft Office PowerPoint</Application>
  <PresentationFormat>On-screen Show (4:3)</PresentationFormat>
  <Paragraphs>534</Paragraphs>
  <Slides>41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Office Theme</vt:lpstr>
      <vt:lpstr>Visio</vt:lpstr>
      <vt:lpstr>Challenges of securing the Internet of Things</vt:lpstr>
      <vt:lpstr>1.  The Internet of Things (IOT)</vt:lpstr>
      <vt:lpstr>Smart structures and critical infrastructures</vt:lpstr>
      <vt:lpstr>Smart structures and critical infrastructures</vt:lpstr>
      <vt:lpstr>Resilience</vt:lpstr>
      <vt:lpstr>Threat model</vt:lpstr>
      <vt:lpstr>A framework for resilience</vt:lpstr>
      <vt:lpstr>PowerPoint Presentation</vt:lpstr>
      <vt:lpstr>Economic/Financial &amp; Game theory models</vt:lpstr>
      <vt:lpstr>Cryptographic methods  </vt:lpstr>
      <vt:lpstr>Supply Chain Security &amp; Resilience</vt:lpstr>
      <vt:lpstr>Supply Chain Security &amp; Resilience</vt:lpstr>
      <vt:lpstr>Supply Chain Security &amp; Resilience</vt:lpstr>
      <vt:lpstr>Ownership Transfer</vt:lpstr>
      <vt:lpstr>Ownership Transfer</vt:lpstr>
      <vt:lpstr>Ownership Transfer</vt:lpstr>
      <vt:lpstr>Flyweight, Wiretap channel (Wyner) “how to add and then subtract noise”</vt:lpstr>
      <vt:lpstr>Flyweight authentication  Threshold Things That Think (T4)*</vt:lpstr>
      <vt:lpstr>Two problems</vt:lpstr>
      <vt:lpstr> </vt:lpstr>
      <vt:lpstr> Heterogeneous sensor networks                                    </vt:lpstr>
      <vt:lpstr> </vt:lpstr>
      <vt:lpstr>Crypto mechanisms</vt:lpstr>
      <vt:lpstr>Flyweight authentication  (anonymity)</vt:lpstr>
      <vt:lpstr>Featherweight authentication  (anonymity + forward secrecy)</vt:lpstr>
      <vt:lpstr>Featherweight authentication  (anonymity + forward secrecy)</vt:lpstr>
      <vt:lpstr>Featherweight authentication  (anonymity + forward secrecy)</vt:lpstr>
      <vt:lpstr>Featherweight authentication  (anonymity + forward secrecy)</vt:lpstr>
      <vt:lpstr>Featherweight authentication  (anonymity + forward secrecy)</vt:lpstr>
      <vt:lpstr>Lightweight authentication  (anonymity) “encrypted key exchange”</vt:lpstr>
      <vt:lpstr>2. Drones: defend and attack</vt:lpstr>
      <vt:lpstr>2. Drones: defend and attack</vt:lpstr>
      <vt:lpstr>Understanding cybersecurity implications of using and protecting drones  </vt:lpstr>
      <vt:lpstr>Understanding cybersecurity implications of using and protecting drones </vt:lpstr>
      <vt:lpstr>Understanding cybersecurity implications of using and protecting drones </vt:lpstr>
      <vt:lpstr>3. Another probem</vt:lpstr>
      <vt:lpstr>Broadcast anonymous routing: a scalable anonymous Internet communication system</vt:lpstr>
      <vt:lpstr>Broadcast anonymous routing: a scalable anonymous Internet communication system</vt:lpstr>
      <vt:lpstr>Broadcast anonymous routing: a scalable anonymous Internet communication system</vt:lpstr>
      <vt:lpstr>Broadcast anonymous routing: a scalable anonymous Internet communication system</vt:lpstr>
      <vt:lpstr>Any 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Establishing trust and resilience in computer systems</dc:title>
  <dc:creator>Mike</dc:creator>
  <cp:lastModifiedBy>Burmester</cp:lastModifiedBy>
  <cp:revision>251</cp:revision>
  <cp:lastPrinted>2018-09-13T13:07:20Z</cp:lastPrinted>
  <dcterms:created xsi:type="dcterms:W3CDTF">2013-08-26T13:38:09Z</dcterms:created>
  <dcterms:modified xsi:type="dcterms:W3CDTF">2018-09-13T13:07:27Z</dcterms:modified>
</cp:coreProperties>
</file>