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98" r:id="rId2"/>
    <p:sldId id="259" r:id="rId3"/>
    <p:sldId id="262" r:id="rId4"/>
    <p:sldId id="301" r:id="rId5"/>
    <p:sldId id="321" r:id="rId6"/>
    <p:sldId id="260" r:id="rId7"/>
    <p:sldId id="302" r:id="rId8"/>
    <p:sldId id="303" r:id="rId9"/>
    <p:sldId id="304" r:id="rId10"/>
    <p:sldId id="264" r:id="rId11"/>
    <p:sldId id="265" r:id="rId12"/>
    <p:sldId id="267" r:id="rId13"/>
    <p:sldId id="299" r:id="rId14"/>
    <p:sldId id="300" r:id="rId15"/>
    <p:sldId id="318" r:id="rId16"/>
    <p:sldId id="319" r:id="rId17"/>
    <p:sldId id="320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3" r:id="rId26"/>
    <p:sldId id="322" r:id="rId27"/>
    <p:sldId id="314" r:id="rId28"/>
    <p:sldId id="315" r:id="rId29"/>
    <p:sldId id="317" r:id="rId30"/>
    <p:sldId id="316" r:id="rId31"/>
    <p:sldId id="323" r:id="rId32"/>
    <p:sldId id="324" r:id="rId33"/>
    <p:sldId id="325" r:id="rId34"/>
    <p:sldId id="327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74" d="100"/>
          <a:sy n="74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911DB-C3AD-4A20-9469-0F5FAAF3AE88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6EDE0F1-D794-46B8-BB4E-2C73E851FC6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Active Learning</a:t>
          </a:r>
          <a:endParaRPr lang="en-US" sz="2000" b="1" dirty="0">
            <a:solidFill>
              <a:schemeClr val="tx1"/>
            </a:solidFill>
          </a:endParaRPr>
        </a:p>
      </dgm:t>
    </dgm:pt>
    <dgm:pt modelId="{80714BCC-9FBD-4663-B0B5-5B919E90A69F}" type="parTrans" cxnId="{005E83C8-BD03-4580-A640-53DF9F93592E}">
      <dgm:prSet/>
      <dgm:spPr/>
      <dgm:t>
        <a:bodyPr/>
        <a:lstStyle/>
        <a:p>
          <a:endParaRPr lang="en-US"/>
        </a:p>
      </dgm:t>
    </dgm:pt>
    <dgm:pt modelId="{6566F1B1-C8C9-4121-A3B1-BBDF526CAAFB}" type="sibTrans" cxnId="{005E83C8-BD03-4580-A640-53DF9F93592E}">
      <dgm:prSet/>
      <dgm:spPr/>
      <dgm:t>
        <a:bodyPr/>
        <a:lstStyle/>
        <a:p>
          <a:endParaRPr lang="en-US"/>
        </a:p>
      </dgm:t>
    </dgm:pt>
    <dgm:pt modelId="{B233B083-C1BE-4987-89BF-CA293146A6B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Text Categorization</a:t>
          </a:r>
          <a:endParaRPr lang="en-US" sz="2000" b="1" dirty="0">
            <a:solidFill>
              <a:schemeClr val="tx1"/>
            </a:solidFill>
          </a:endParaRPr>
        </a:p>
      </dgm:t>
    </dgm:pt>
    <dgm:pt modelId="{56A8B159-7BF1-4A95-850D-E705B3FF59D8}" type="parTrans" cxnId="{06268C2C-5A61-4296-A3DC-1D0BC223BEA4}">
      <dgm:prSet/>
      <dgm:spPr/>
      <dgm:t>
        <a:bodyPr/>
        <a:lstStyle/>
        <a:p>
          <a:endParaRPr lang="en-US"/>
        </a:p>
      </dgm:t>
    </dgm:pt>
    <dgm:pt modelId="{69A8BECA-BF9A-4035-85FD-5954168C207E}" type="sibTrans" cxnId="{06268C2C-5A61-4296-A3DC-1D0BC223BEA4}">
      <dgm:prSet/>
      <dgm:spPr/>
      <dgm:t>
        <a:bodyPr/>
        <a:lstStyle/>
        <a:p>
          <a:endParaRPr lang="en-US"/>
        </a:p>
      </dgm:t>
    </dgm:pt>
    <dgm:pt modelId="{BB47C36C-4188-4E3A-B8AC-FCD6231156E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Image Retrieval</a:t>
          </a:r>
          <a:endParaRPr lang="en-US" sz="1800" b="1" dirty="0">
            <a:solidFill>
              <a:schemeClr val="tx1"/>
            </a:solidFill>
          </a:endParaRPr>
        </a:p>
      </dgm:t>
    </dgm:pt>
    <dgm:pt modelId="{6B4D43F4-05DA-4DE7-81D5-DF9F7A03AFCB}" type="parTrans" cxnId="{BBC1362C-2996-40AF-8712-2955EBBA3565}">
      <dgm:prSet/>
      <dgm:spPr/>
      <dgm:t>
        <a:bodyPr/>
        <a:lstStyle/>
        <a:p>
          <a:endParaRPr lang="en-US"/>
        </a:p>
      </dgm:t>
    </dgm:pt>
    <dgm:pt modelId="{30DACD00-2C5E-4F19-87EC-FB8ABD1755F1}" type="sibTrans" cxnId="{BBC1362C-2996-40AF-8712-2955EBBA3565}">
      <dgm:prSet/>
      <dgm:spPr/>
      <dgm:t>
        <a:bodyPr/>
        <a:lstStyle/>
        <a:p>
          <a:endParaRPr lang="en-US"/>
        </a:p>
      </dgm:t>
    </dgm:pt>
    <dgm:pt modelId="{BE798BC2-7EB3-40BA-9AA6-3C83940C82F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Spam email filter design</a:t>
          </a:r>
          <a:endParaRPr lang="en-US" sz="1800" b="1" dirty="0">
            <a:solidFill>
              <a:schemeClr val="tx1"/>
            </a:solidFill>
          </a:endParaRPr>
        </a:p>
      </dgm:t>
    </dgm:pt>
    <dgm:pt modelId="{92BD752E-A779-4BF8-96B3-9F4E358FB95F}" type="parTrans" cxnId="{537405FC-A0C6-4CDC-9152-48F454BFC908}">
      <dgm:prSet/>
      <dgm:spPr/>
      <dgm:t>
        <a:bodyPr/>
        <a:lstStyle/>
        <a:p>
          <a:endParaRPr lang="en-US"/>
        </a:p>
      </dgm:t>
    </dgm:pt>
    <dgm:pt modelId="{1EBD061C-4798-49E6-8126-AD1CE48A23FE}" type="sibTrans" cxnId="{537405FC-A0C6-4CDC-9152-48F454BFC908}">
      <dgm:prSet/>
      <dgm:spPr/>
      <dgm:t>
        <a:bodyPr/>
        <a:lstStyle/>
        <a:p>
          <a:endParaRPr lang="en-US"/>
        </a:p>
      </dgm:t>
    </dgm:pt>
    <dgm:pt modelId="{29A4F46B-A060-4803-A04E-1B8FB71410D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Face Recognition</a:t>
          </a:r>
          <a:endParaRPr lang="en-US" sz="1800" b="1" dirty="0">
            <a:solidFill>
              <a:schemeClr val="tx1"/>
            </a:solidFill>
          </a:endParaRPr>
        </a:p>
      </dgm:t>
    </dgm:pt>
    <dgm:pt modelId="{BB601C36-7AC6-461D-BEA6-5CBBBA7F3A62}" type="parTrans" cxnId="{7E7E1B89-A31B-4530-B952-FF28B5A940A5}">
      <dgm:prSet/>
      <dgm:spPr/>
      <dgm:t>
        <a:bodyPr/>
        <a:lstStyle/>
        <a:p>
          <a:endParaRPr lang="en-US"/>
        </a:p>
      </dgm:t>
    </dgm:pt>
    <dgm:pt modelId="{DA48075B-694D-4AE0-922F-B348EBD33376}" type="sibTrans" cxnId="{7E7E1B89-A31B-4530-B952-FF28B5A940A5}">
      <dgm:prSet/>
      <dgm:spPr/>
      <dgm:t>
        <a:bodyPr/>
        <a:lstStyle/>
        <a:p>
          <a:endParaRPr lang="en-US"/>
        </a:p>
      </dgm:t>
    </dgm:pt>
    <dgm:pt modelId="{7A6509BF-1D4B-4630-A197-C56273BB262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Optical Character Recognition (OCR)</a:t>
          </a:r>
          <a:endParaRPr lang="en-US" sz="1400" dirty="0" smtClean="0"/>
        </a:p>
      </dgm:t>
    </dgm:pt>
    <dgm:pt modelId="{4F2E2D46-C088-406A-9658-CDAF994F07E8}" type="parTrans" cxnId="{1F7257F7-2833-4B4F-9C20-F67BC16CF114}">
      <dgm:prSet/>
      <dgm:spPr/>
      <dgm:t>
        <a:bodyPr/>
        <a:lstStyle/>
        <a:p>
          <a:endParaRPr lang="en-US"/>
        </a:p>
      </dgm:t>
    </dgm:pt>
    <dgm:pt modelId="{E7BBB797-E86F-4EE4-B41B-9E9417ADAC55}" type="sibTrans" cxnId="{1F7257F7-2833-4B4F-9C20-F67BC16CF114}">
      <dgm:prSet/>
      <dgm:spPr/>
      <dgm:t>
        <a:bodyPr/>
        <a:lstStyle/>
        <a:p>
          <a:endParaRPr lang="en-US"/>
        </a:p>
      </dgm:t>
    </dgm:pt>
    <dgm:pt modelId="{AAEFD65D-1F07-4F1E-930F-3B7BFE0E78A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Medical Image Classification</a:t>
          </a:r>
        </a:p>
      </dgm:t>
    </dgm:pt>
    <dgm:pt modelId="{86B2B94F-01C4-4090-9733-883FE0FB1DD1}" type="parTrans" cxnId="{87BF339D-5B77-4178-8EF5-4B312E7645CF}">
      <dgm:prSet/>
      <dgm:spPr/>
      <dgm:t>
        <a:bodyPr/>
        <a:lstStyle/>
        <a:p>
          <a:endParaRPr lang="en-US"/>
        </a:p>
      </dgm:t>
    </dgm:pt>
    <dgm:pt modelId="{C3052449-FFA0-4204-B446-ABB34B9B4C12}" type="sibTrans" cxnId="{87BF339D-5B77-4178-8EF5-4B312E7645CF}">
      <dgm:prSet/>
      <dgm:spPr/>
      <dgm:t>
        <a:bodyPr/>
        <a:lstStyle/>
        <a:p>
          <a:endParaRPr lang="en-US"/>
        </a:p>
      </dgm:t>
    </dgm:pt>
    <dgm:pt modelId="{9C37BF98-9E52-4981-A8D3-84ECF65D48C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Natural Language Parsing</a:t>
          </a:r>
        </a:p>
      </dgm:t>
    </dgm:pt>
    <dgm:pt modelId="{5C0EA625-86E9-46D9-8102-9EC8A31F101C}" type="parTrans" cxnId="{E3F6B21C-2276-4041-B186-B9D994A31B96}">
      <dgm:prSet/>
      <dgm:spPr/>
      <dgm:t>
        <a:bodyPr/>
        <a:lstStyle/>
        <a:p>
          <a:endParaRPr lang="en-US"/>
        </a:p>
      </dgm:t>
    </dgm:pt>
    <dgm:pt modelId="{BA09B09F-1FD0-4A45-99DE-118A179CA345}" type="sibTrans" cxnId="{E3F6B21C-2276-4041-B186-B9D994A31B96}">
      <dgm:prSet/>
      <dgm:spPr/>
      <dgm:t>
        <a:bodyPr/>
        <a:lstStyle/>
        <a:p>
          <a:endParaRPr lang="en-US"/>
        </a:p>
      </dgm:t>
    </dgm:pt>
    <dgm:pt modelId="{E4AE3731-AA3A-4505-85B0-95958781359C}" type="pres">
      <dgm:prSet presAssocID="{DC3911DB-C3AD-4A20-9469-0F5FAAF3AE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64E97-AA83-41FB-AE3A-12BF14199C6C}" type="pres">
      <dgm:prSet presAssocID="{A6EDE0F1-D794-46B8-BB4E-2C73E851FC62}" presName="centerShape" presStyleLbl="node0" presStyleIdx="0" presStyleCnt="1" custScaleX="127598"/>
      <dgm:spPr/>
      <dgm:t>
        <a:bodyPr/>
        <a:lstStyle/>
        <a:p>
          <a:endParaRPr lang="en-US"/>
        </a:p>
      </dgm:t>
    </dgm:pt>
    <dgm:pt modelId="{46C4A892-33BE-4421-98D0-8694139DD36A}" type="pres">
      <dgm:prSet presAssocID="{56A8B159-7BF1-4A95-850D-E705B3FF59D8}" presName="Name9" presStyleLbl="parChTrans1D2" presStyleIdx="0" presStyleCnt="7"/>
      <dgm:spPr/>
      <dgm:t>
        <a:bodyPr/>
        <a:lstStyle/>
        <a:p>
          <a:endParaRPr lang="en-US"/>
        </a:p>
      </dgm:t>
    </dgm:pt>
    <dgm:pt modelId="{5EA37341-651B-4DC5-9F2A-1826B65D4627}" type="pres">
      <dgm:prSet presAssocID="{56A8B159-7BF1-4A95-850D-E705B3FF59D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CF8DDC5-A222-4F4A-8503-7C7EB9F38AD9}" type="pres">
      <dgm:prSet presAssocID="{B233B083-C1BE-4987-89BF-CA293146A6BD}" presName="node" presStyleLbl="node1" presStyleIdx="0" presStyleCnt="7" custRadScaleRad="100150" custRadScaleInc="31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772D7F-0CB2-455E-84FE-73A8D06093D5}" type="pres">
      <dgm:prSet presAssocID="{6B4D43F4-05DA-4DE7-81D5-DF9F7A03AFCB}" presName="Name9" presStyleLbl="parChTrans1D2" presStyleIdx="1" presStyleCnt="7"/>
      <dgm:spPr/>
      <dgm:t>
        <a:bodyPr/>
        <a:lstStyle/>
        <a:p>
          <a:endParaRPr lang="en-US"/>
        </a:p>
      </dgm:t>
    </dgm:pt>
    <dgm:pt modelId="{7758F84F-39E9-4E9C-9AA3-58BB72E22E49}" type="pres">
      <dgm:prSet presAssocID="{6B4D43F4-05DA-4DE7-81D5-DF9F7A03AFC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BAC3B25-422E-478A-9C3A-04CBEE6FC477}" type="pres">
      <dgm:prSet presAssocID="{BB47C36C-4188-4E3A-B8AC-FCD6231156E2}" presName="node" presStyleLbl="node1" presStyleIdx="1" presStyleCnt="7" custScaleX="98840" custScaleY="102007" custRadScaleRad="102277" custRadScaleInc="-12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E9D7EB-DEAA-4D06-8A07-49891DC59485}" type="pres">
      <dgm:prSet presAssocID="{92BD752E-A779-4BF8-96B3-9F4E358FB95F}" presName="Name9" presStyleLbl="parChTrans1D2" presStyleIdx="2" presStyleCnt="7"/>
      <dgm:spPr/>
      <dgm:t>
        <a:bodyPr/>
        <a:lstStyle/>
        <a:p>
          <a:endParaRPr lang="en-US"/>
        </a:p>
      </dgm:t>
    </dgm:pt>
    <dgm:pt modelId="{94B36C9F-754D-4EEC-9F34-3B7C2A070AF8}" type="pres">
      <dgm:prSet presAssocID="{92BD752E-A779-4BF8-96B3-9F4E358FB95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E350530-8553-40C0-8796-A00AEA71DA15}" type="pres">
      <dgm:prSet presAssocID="{BE798BC2-7EB3-40BA-9AA6-3C83940C82F9}" presName="node" presStyleLbl="node1" presStyleIdx="2" presStyleCnt="7" custRadScaleRad="101005" custRadScaleInc="-46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FD78C3-C24D-4A14-8759-A68F838473FA}" type="pres">
      <dgm:prSet presAssocID="{BB601C36-7AC6-461D-BEA6-5CBBBA7F3A62}" presName="Name9" presStyleLbl="parChTrans1D2" presStyleIdx="3" presStyleCnt="7"/>
      <dgm:spPr/>
      <dgm:t>
        <a:bodyPr/>
        <a:lstStyle/>
        <a:p>
          <a:endParaRPr lang="en-US"/>
        </a:p>
      </dgm:t>
    </dgm:pt>
    <dgm:pt modelId="{EBA3297D-ECEF-43F5-8EE0-726D82EFD56D}" type="pres">
      <dgm:prSet presAssocID="{BB601C36-7AC6-461D-BEA6-5CBBBA7F3A6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67617D9-0A00-4C02-A71C-2FF241D80CD3}" type="pres">
      <dgm:prSet presAssocID="{29A4F46B-A060-4803-A04E-1B8FB71410DB}" presName="node" presStyleLbl="node1" presStyleIdx="3" presStyleCnt="7" custScaleX="106735" custRadScaleRad="98972" custRadScaleInc="-47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849E5D2-561F-4AD3-A222-2925172E9C7B}" type="pres">
      <dgm:prSet presAssocID="{4F2E2D46-C088-406A-9658-CDAF994F07E8}" presName="Name9" presStyleLbl="parChTrans1D2" presStyleIdx="4" presStyleCnt="7"/>
      <dgm:spPr/>
      <dgm:t>
        <a:bodyPr/>
        <a:lstStyle/>
        <a:p>
          <a:endParaRPr lang="en-US"/>
        </a:p>
      </dgm:t>
    </dgm:pt>
    <dgm:pt modelId="{7070B009-CD93-4F76-B4A4-3C86713BF294}" type="pres">
      <dgm:prSet presAssocID="{4F2E2D46-C088-406A-9658-CDAF994F07E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54A4767-0995-4CD7-A2E1-09620EFFD46E}" type="pres">
      <dgm:prSet presAssocID="{7A6509BF-1D4B-4630-A197-C56273BB262A}" presName="node" presStyleLbl="node1" presStyleIdx="4" presStyleCnt="7" custScaleX="103263" custRadScaleRad="97709" custRadScaleInc="-11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993B42D-5522-413F-A523-79D31271A86F}" type="pres">
      <dgm:prSet presAssocID="{86B2B94F-01C4-4090-9733-883FE0FB1DD1}" presName="Name9" presStyleLbl="parChTrans1D2" presStyleIdx="5" presStyleCnt="7"/>
      <dgm:spPr/>
      <dgm:t>
        <a:bodyPr/>
        <a:lstStyle/>
        <a:p>
          <a:endParaRPr lang="en-US"/>
        </a:p>
      </dgm:t>
    </dgm:pt>
    <dgm:pt modelId="{FA5C32EC-CC7E-4938-9120-65D83E77CCD4}" type="pres">
      <dgm:prSet presAssocID="{86B2B94F-01C4-4090-9733-883FE0FB1DD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97A1C37E-4629-4586-A5A7-958924619B5A}" type="pres">
      <dgm:prSet presAssocID="{AAEFD65D-1F07-4F1E-930F-3B7BFE0E78A1}" presName="node" presStyleLbl="node1" presStyleIdx="5" presStyleCnt="7" custRadScaleRad="98203" custRadScaleInc="33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38D41F9-96BB-48C7-9283-83FDFA3263B8}" type="pres">
      <dgm:prSet presAssocID="{5C0EA625-86E9-46D9-8102-9EC8A31F101C}" presName="Name9" presStyleLbl="parChTrans1D2" presStyleIdx="6" presStyleCnt="7"/>
      <dgm:spPr/>
      <dgm:t>
        <a:bodyPr/>
        <a:lstStyle/>
        <a:p>
          <a:endParaRPr lang="en-US"/>
        </a:p>
      </dgm:t>
    </dgm:pt>
    <dgm:pt modelId="{85D52FB1-A346-4D3F-8B76-9908B5596931}" type="pres">
      <dgm:prSet presAssocID="{5C0EA625-86E9-46D9-8102-9EC8A31F101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913E356-5F5B-4E81-991D-D309B683BD00}" type="pres">
      <dgm:prSet presAssocID="{9C37BF98-9E52-4981-A8D3-84ECF65D48CC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3F6B21C-2276-4041-B186-B9D994A31B96}" srcId="{A6EDE0F1-D794-46B8-BB4E-2C73E851FC62}" destId="{9C37BF98-9E52-4981-A8D3-84ECF65D48CC}" srcOrd="6" destOrd="0" parTransId="{5C0EA625-86E9-46D9-8102-9EC8A31F101C}" sibTransId="{BA09B09F-1FD0-4A45-99DE-118A179CA345}"/>
    <dgm:cxn modelId="{2B431C54-7D0F-4B7B-B772-4F0B69DF558E}" type="presOf" srcId="{92BD752E-A779-4BF8-96B3-9F4E358FB95F}" destId="{94B36C9F-754D-4EEC-9F34-3B7C2A070AF8}" srcOrd="1" destOrd="0" presId="urn:microsoft.com/office/officeart/2005/8/layout/radial1"/>
    <dgm:cxn modelId="{005E83C8-BD03-4580-A640-53DF9F93592E}" srcId="{DC3911DB-C3AD-4A20-9469-0F5FAAF3AE88}" destId="{A6EDE0F1-D794-46B8-BB4E-2C73E851FC62}" srcOrd="0" destOrd="0" parTransId="{80714BCC-9FBD-4663-B0B5-5B919E90A69F}" sibTransId="{6566F1B1-C8C9-4121-A3B1-BBDF526CAAFB}"/>
    <dgm:cxn modelId="{EE53510F-6D76-4171-8128-9B96AF784AD7}" type="presOf" srcId="{BE798BC2-7EB3-40BA-9AA6-3C83940C82F9}" destId="{CE350530-8553-40C0-8796-A00AEA71DA15}" srcOrd="0" destOrd="0" presId="urn:microsoft.com/office/officeart/2005/8/layout/radial1"/>
    <dgm:cxn modelId="{A34B6EA3-0436-4FA6-990D-3A5B3BD35E7D}" type="presOf" srcId="{A6EDE0F1-D794-46B8-BB4E-2C73E851FC62}" destId="{CCD64E97-AA83-41FB-AE3A-12BF14199C6C}" srcOrd="0" destOrd="0" presId="urn:microsoft.com/office/officeart/2005/8/layout/radial1"/>
    <dgm:cxn modelId="{BBC1362C-2996-40AF-8712-2955EBBA3565}" srcId="{A6EDE0F1-D794-46B8-BB4E-2C73E851FC62}" destId="{BB47C36C-4188-4E3A-B8AC-FCD6231156E2}" srcOrd="1" destOrd="0" parTransId="{6B4D43F4-05DA-4DE7-81D5-DF9F7A03AFCB}" sibTransId="{30DACD00-2C5E-4F19-87EC-FB8ABD1755F1}"/>
    <dgm:cxn modelId="{A567FCB2-325C-4959-B483-B6AD416C0C97}" type="presOf" srcId="{92BD752E-A779-4BF8-96B3-9F4E358FB95F}" destId="{73E9D7EB-DEAA-4D06-8A07-49891DC59485}" srcOrd="0" destOrd="0" presId="urn:microsoft.com/office/officeart/2005/8/layout/radial1"/>
    <dgm:cxn modelId="{537405FC-A0C6-4CDC-9152-48F454BFC908}" srcId="{A6EDE0F1-D794-46B8-BB4E-2C73E851FC62}" destId="{BE798BC2-7EB3-40BA-9AA6-3C83940C82F9}" srcOrd="2" destOrd="0" parTransId="{92BD752E-A779-4BF8-96B3-9F4E358FB95F}" sibTransId="{1EBD061C-4798-49E6-8126-AD1CE48A23FE}"/>
    <dgm:cxn modelId="{1F7257F7-2833-4B4F-9C20-F67BC16CF114}" srcId="{A6EDE0F1-D794-46B8-BB4E-2C73E851FC62}" destId="{7A6509BF-1D4B-4630-A197-C56273BB262A}" srcOrd="4" destOrd="0" parTransId="{4F2E2D46-C088-406A-9658-CDAF994F07E8}" sibTransId="{E7BBB797-E86F-4EE4-B41B-9E9417ADAC55}"/>
    <dgm:cxn modelId="{270083E1-9763-4C9C-AD7C-998706302298}" type="presOf" srcId="{4F2E2D46-C088-406A-9658-CDAF994F07E8}" destId="{8849E5D2-561F-4AD3-A222-2925172E9C7B}" srcOrd="0" destOrd="0" presId="urn:microsoft.com/office/officeart/2005/8/layout/radial1"/>
    <dgm:cxn modelId="{4BE7B9A8-E592-4AA4-8B7E-1F017D69D88B}" type="presOf" srcId="{BB601C36-7AC6-461D-BEA6-5CBBBA7F3A62}" destId="{E7FD78C3-C24D-4A14-8759-A68F838473FA}" srcOrd="0" destOrd="0" presId="urn:microsoft.com/office/officeart/2005/8/layout/radial1"/>
    <dgm:cxn modelId="{87BF339D-5B77-4178-8EF5-4B312E7645CF}" srcId="{A6EDE0F1-D794-46B8-BB4E-2C73E851FC62}" destId="{AAEFD65D-1F07-4F1E-930F-3B7BFE0E78A1}" srcOrd="5" destOrd="0" parTransId="{86B2B94F-01C4-4090-9733-883FE0FB1DD1}" sibTransId="{C3052449-FFA0-4204-B446-ABB34B9B4C12}"/>
    <dgm:cxn modelId="{B5585AF3-FA14-4711-9190-99A109809C17}" type="presOf" srcId="{6B4D43F4-05DA-4DE7-81D5-DF9F7A03AFCB}" destId="{7758F84F-39E9-4E9C-9AA3-58BB72E22E49}" srcOrd="1" destOrd="0" presId="urn:microsoft.com/office/officeart/2005/8/layout/radial1"/>
    <dgm:cxn modelId="{2ACA1DDD-BB40-4DEB-80C3-E03D32EF4AAD}" type="presOf" srcId="{BB601C36-7AC6-461D-BEA6-5CBBBA7F3A62}" destId="{EBA3297D-ECEF-43F5-8EE0-726D82EFD56D}" srcOrd="1" destOrd="0" presId="urn:microsoft.com/office/officeart/2005/8/layout/radial1"/>
    <dgm:cxn modelId="{7E7E1B89-A31B-4530-B952-FF28B5A940A5}" srcId="{A6EDE0F1-D794-46B8-BB4E-2C73E851FC62}" destId="{29A4F46B-A060-4803-A04E-1B8FB71410DB}" srcOrd="3" destOrd="0" parTransId="{BB601C36-7AC6-461D-BEA6-5CBBBA7F3A62}" sibTransId="{DA48075B-694D-4AE0-922F-B348EBD33376}"/>
    <dgm:cxn modelId="{B79B2D15-DB3B-4B15-ACDC-CD0A1201CB27}" type="presOf" srcId="{BB47C36C-4188-4E3A-B8AC-FCD6231156E2}" destId="{8BAC3B25-422E-478A-9C3A-04CBEE6FC477}" srcOrd="0" destOrd="0" presId="urn:microsoft.com/office/officeart/2005/8/layout/radial1"/>
    <dgm:cxn modelId="{A5013958-2D63-4B17-8F18-3195C75FCBB0}" type="presOf" srcId="{9C37BF98-9E52-4981-A8D3-84ECF65D48CC}" destId="{8913E356-5F5B-4E81-991D-D309B683BD00}" srcOrd="0" destOrd="0" presId="urn:microsoft.com/office/officeart/2005/8/layout/radial1"/>
    <dgm:cxn modelId="{F15C454D-220D-4616-B9E6-704E4E469EBD}" type="presOf" srcId="{7A6509BF-1D4B-4630-A197-C56273BB262A}" destId="{F54A4767-0995-4CD7-A2E1-09620EFFD46E}" srcOrd="0" destOrd="0" presId="urn:microsoft.com/office/officeart/2005/8/layout/radial1"/>
    <dgm:cxn modelId="{F6FCF83E-ED16-4676-8EFB-72978902B6EC}" type="presOf" srcId="{29A4F46B-A060-4803-A04E-1B8FB71410DB}" destId="{267617D9-0A00-4C02-A71C-2FF241D80CD3}" srcOrd="0" destOrd="0" presId="urn:microsoft.com/office/officeart/2005/8/layout/radial1"/>
    <dgm:cxn modelId="{ED30B82C-B570-4DB0-ADA3-9A61EB4A5E3B}" type="presOf" srcId="{B233B083-C1BE-4987-89BF-CA293146A6BD}" destId="{6CF8DDC5-A222-4F4A-8503-7C7EB9F38AD9}" srcOrd="0" destOrd="0" presId="urn:microsoft.com/office/officeart/2005/8/layout/radial1"/>
    <dgm:cxn modelId="{F9DE4EC1-7F0C-45CF-9B93-C180A4308B6F}" type="presOf" srcId="{86B2B94F-01C4-4090-9733-883FE0FB1DD1}" destId="{FA5C32EC-CC7E-4938-9120-65D83E77CCD4}" srcOrd="1" destOrd="0" presId="urn:microsoft.com/office/officeart/2005/8/layout/radial1"/>
    <dgm:cxn modelId="{71EFA182-CE4F-4B8B-9FA6-C42BBF05C70E}" type="presOf" srcId="{56A8B159-7BF1-4A95-850D-E705B3FF59D8}" destId="{5EA37341-651B-4DC5-9F2A-1826B65D4627}" srcOrd="1" destOrd="0" presId="urn:microsoft.com/office/officeart/2005/8/layout/radial1"/>
    <dgm:cxn modelId="{FBF4FC80-01C4-46F3-B0D9-F4D10E291318}" type="presOf" srcId="{5C0EA625-86E9-46D9-8102-9EC8A31F101C}" destId="{85D52FB1-A346-4D3F-8B76-9908B5596931}" srcOrd="1" destOrd="0" presId="urn:microsoft.com/office/officeart/2005/8/layout/radial1"/>
    <dgm:cxn modelId="{CB64ABE0-37DC-4F4B-BF87-D999C5F44EFD}" type="presOf" srcId="{5C0EA625-86E9-46D9-8102-9EC8A31F101C}" destId="{638D41F9-96BB-48C7-9283-83FDFA3263B8}" srcOrd="0" destOrd="0" presId="urn:microsoft.com/office/officeart/2005/8/layout/radial1"/>
    <dgm:cxn modelId="{8829B0EF-2329-4C5B-9214-B6A922E003B7}" type="presOf" srcId="{4F2E2D46-C088-406A-9658-CDAF994F07E8}" destId="{7070B009-CD93-4F76-B4A4-3C86713BF294}" srcOrd="1" destOrd="0" presId="urn:microsoft.com/office/officeart/2005/8/layout/radial1"/>
    <dgm:cxn modelId="{4B7F8E0E-8BFD-4C40-BDC4-12A0DEC1BD74}" type="presOf" srcId="{56A8B159-7BF1-4A95-850D-E705B3FF59D8}" destId="{46C4A892-33BE-4421-98D0-8694139DD36A}" srcOrd="0" destOrd="0" presId="urn:microsoft.com/office/officeart/2005/8/layout/radial1"/>
    <dgm:cxn modelId="{1715FA36-4DDA-4E4D-98F0-1498FA76D715}" type="presOf" srcId="{DC3911DB-C3AD-4A20-9469-0F5FAAF3AE88}" destId="{E4AE3731-AA3A-4505-85B0-95958781359C}" srcOrd="0" destOrd="0" presId="urn:microsoft.com/office/officeart/2005/8/layout/radial1"/>
    <dgm:cxn modelId="{27B238B5-8153-464D-B235-44E8F41409F9}" type="presOf" srcId="{AAEFD65D-1F07-4F1E-930F-3B7BFE0E78A1}" destId="{97A1C37E-4629-4586-A5A7-958924619B5A}" srcOrd="0" destOrd="0" presId="urn:microsoft.com/office/officeart/2005/8/layout/radial1"/>
    <dgm:cxn modelId="{975C8288-A912-4066-A243-1B6DCE4F2ECC}" type="presOf" srcId="{6B4D43F4-05DA-4DE7-81D5-DF9F7A03AFCB}" destId="{EC772D7F-0CB2-455E-84FE-73A8D06093D5}" srcOrd="0" destOrd="0" presId="urn:microsoft.com/office/officeart/2005/8/layout/radial1"/>
    <dgm:cxn modelId="{06268C2C-5A61-4296-A3DC-1D0BC223BEA4}" srcId="{A6EDE0F1-D794-46B8-BB4E-2C73E851FC62}" destId="{B233B083-C1BE-4987-89BF-CA293146A6BD}" srcOrd="0" destOrd="0" parTransId="{56A8B159-7BF1-4A95-850D-E705B3FF59D8}" sibTransId="{69A8BECA-BF9A-4035-85FD-5954168C207E}"/>
    <dgm:cxn modelId="{0017C958-F939-44B4-958D-160D6DAC6112}" type="presOf" srcId="{86B2B94F-01C4-4090-9733-883FE0FB1DD1}" destId="{C993B42D-5522-413F-A523-79D31271A86F}" srcOrd="0" destOrd="0" presId="urn:microsoft.com/office/officeart/2005/8/layout/radial1"/>
    <dgm:cxn modelId="{11F89F6B-F8EF-4DE6-9B9C-ADE0D120CB60}" type="presParOf" srcId="{E4AE3731-AA3A-4505-85B0-95958781359C}" destId="{CCD64E97-AA83-41FB-AE3A-12BF14199C6C}" srcOrd="0" destOrd="0" presId="urn:microsoft.com/office/officeart/2005/8/layout/radial1"/>
    <dgm:cxn modelId="{2D1905B6-0CCC-4F0A-9EB4-5819E72D2814}" type="presParOf" srcId="{E4AE3731-AA3A-4505-85B0-95958781359C}" destId="{46C4A892-33BE-4421-98D0-8694139DD36A}" srcOrd="1" destOrd="0" presId="urn:microsoft.com/office/officeart/2005/8/layout/radial1"/>
    <dgm:cxn modelId="{1939B177-1062-4872-B56A-235B90DE2EFE}" type="presParOf" srcId="{46C4A892-33BE-4421-98D0-8694139DD36A}" destId="{5EA37341-651B-4DC5-9F2A-1826B65D4627}" srcOrd="0" destOrd="0" presId="urn:microsoft.com/office/officeart/2005/8/layout/radial1"/>
    <dgm:cxn modelId="{0183B46C-5F9C-4A0B-B2C3-F2FC121047C3}" type="presParOf" srcId="{E4AE3731-AA3A-4505-85B0-95958781359C}" destId="{6CF8DDC5-A222-4F4A-8503-7C7EB9F38AD9}" srcOrd="2" destOrd="0" presId="urn:microsoft.com/office/officeart/2005/8/layout/radial1"/>
    <dgm:cxn modelId="{1EDB7DF8-07D2-42C7-A958-76DE918E1539}" type="presParOf" srcId="{E4AE3731-AA3A-4505-85B0-95958781359C}" destId="{EC772D7F-0CB2-455E-84FE-73A8D06093D5}" srcOrd="3" destOrd="0" presId="urn:microsoft.com/office/officeart/2005/8/layout/radial1"/>
    <dgm:cxn modelId="{18898C0D-B220-4102-A0B2-DEEBDCC17A79}" type="presParOf" srcId="{EC772D7F-0CB2-455E-84FE-73A8D06093D5}" destId="{7758F84F-39E9-4E9C-9AA3-58BB72E22E49}" srcOrd="0" destOrd="0" presId="urn:microsoft.com/office/officeart/2005/8/layout/radial1"/>
    <dgm:cxn modelId="{098ED548-DC74-44B2-B3DD-CDEE20AAC492}" type="presParOf" srcId="{E4AE3731-AA3A-4505-85B0-95958781359C}" destId="{8BAC3B25-422E-478A-9C3A-04CBEE6FC477}" srcOrd="4" destOrd="0" presId="urn:microsoft.com/office/officeart/2005/8/layout/radial1"/>
    <dgm:cxn modelId="{A421CC42-87D0-41BF-AEDA-A1C64924B184}" type="presParOf" srcId="{E4AE3731-AA3A-4505-85B0-95958781359C}" destId="{73E9D7EB-DEAA-4D06-8A07-49891DC59485}" srcOrd="5" destOrd="0" presId="urn:microsoft.com/office/officeart/2005/8/layout/radial1"/>
    <dgm:cxn modelId="{920E61E1-60A4-4EE3-9BC6-039E0BB837F1}" type="presParOf" srcId="{73E9D7EB-DEAA-4D06-8A07-49891DC59485}" destId="{94B36C9F-754D-4EEC-9F34-3B7C2A070AF8}" srcOrd="0" destOrd="0" presId="urn:microsoft.com/office/officeart/2005/8/layout/radial1"/>
    <dgm:cxn modelId="{E2BB1C09-59BB-4516-B902-967ADD29241F}" type="presParOf" srcId="{E4AE3731-AA3A-4505-85B0-95958781359C}" destId="{CE350530-8553-40C0-8796-A00AEA71DA15}" srcOrd="6" destOrd="0" presId="urn:microsoft.com/office/officeart/2005/8/layout/radial1"/>
    <dgm:cxn modelId="{DFEF5D40-BF82-42C9-9E6C-D2DA875F15E3}" type="presParOf" srcId="{E4AE3731-AA3A-4505-85B0-95958781359C}" destId="{E7FD78C3-C24D-4A14-8759-A68F838473FA}" srcOrd="7" destOrd="0" presId="urn:microsoft.com/office/officeart/2005/8/layout/radial1"/>
    <dgm:cxn modelId="{FE6E2162-A8E8-4AA0-B891-596082757144}" type="presParOf" srcId="{E7FD78C3-C24D-4A14-8759-A68F838473FA}" destId="{EBA3297D-ECEF-43F5-8EE0-726D82EFD56D}" srcOrd="0" destOrd="0" presId="urn:microsoft.com/office/officeart/2005/8/layout/radial1"/>
    <dgm:cxn modelId="{4FBCA68C-F6F5-4868-80DF-8218E005CFAB}" type="presParOf" srcId="{E4AE3731-AA3A-4505-85B0-95958781359C}" destId="{267617D9-0A00-4C02-A71C-2FF241D80CD3}" srcOrd="8" destOrd="0" presId="urn:microsoft.com/office/officeart/2005/8/layout/radial1"/>
    <dgm:cxn modelId="{44E6024B-B901-44D6-905B-DA1786C0739F}" type="presParOf" srcId="{E4AE3731-AA3A-4505-85B0-95958781359C}" destId="{8849E5D2-561F-4AD3-A222-2925172E9C7B}" srcOrd="9" destOrd="0" presId="urn:microsoft.com/office/officeart/2005/8/layout/radial1"/>
    <dgm:cxn modelId="{64198F6C-A926-4563-B59E-82F295737433}" type="presParOf" srcId="{8849E5D2-561F-4AD3-A222-2925172E9C7B}" destId="{7070B009-CD93-4F76-B4A4-3C86713BF294}" srcOrd="0" destOrd="0" presId="urn:microsoft.com/office/officeart/2005/8/layout/radial1"/>
    <dgm:cxn modelId="{C78E231E-8C62-4B80-A3EC-201BE85CD8C4}" type="presParOf" srcId="{E4AE3731-AA3A-4505-85B0-95958781359C}" destId="{F54A4767-0995-4CD7-A2E1-09620EFFD46E}" srcOrd="10" destOrd="0" presId="urn:microsoft.com/office/officeart/2005/8/layout/radial1"/>
    <dgm:cxn modelId="{4E8B5033-678C-4EFE-B32E-089737763069}" type="presParOf" srcId="{E4AE3731-AA3A-4505-85B0-95958781359C}" destId="{C993B42D-5522-413F-A523-79D31271A86F}" srcOrd="11" destOrd="0" presId="urn:microsoft.com/office/officeart/2005/8/layout/radial1"/>
    <dgm:cxn modelId="{EFDBAC69-A0DA-4E67-973B-9D06FA946201}" type="presParOf" srcId="{C993B42D-5522-413F-A523-79D31271A86F}" destId="{FA5C32EC-CC7E-4938-9120-65D83E77CCD4}" srcOrd="0" destOrd="0" presId="urn:microsoft.com/office/officeart/2005/8/layout/radial1"/>
    <dgm:cxn modelId="{220E1029-C0A2-43F4-B396-11D3A975BAA7}" type="presParOf" srcId="{E4AE3731-AA3A-4505-85B0-95958781359C}" destId="{97A1C37E-4629-4586-A5A7-958924619B5A}" srcOrd="12" destOrd="0" presId="urn:microsoft.com/office/officeart/2005/8/layout/radial1"/>
    <dgm:cxn modelId="{59803A6B-B504-4633-BB7E-76FE5DE22E05}" type="presParOf" srcId="{E4AE3731-AA3A-4505-85B0-95958781359C}" destId="{638D41F9-96BB-48C7-9283-83FDFA3263B8}" srcOrd="13" destOrd="0" presId="urn:microsoft.com/office/officeart/2005/8/layout/radial1"/>
    <dgm:cxn modelId="{B4D0CC7E-B745-4F08-B67B-00388EB5A633}" type="presParOf" srcId="{638D41F9-96BB-48C7-9283-83FDFA3263B8}" destId="{85D52FB1-A346-4D3F-8B76-9908B5596931}" srcOrd="0" destOrd="0" presId="urn:microsoft.com/office/officeart/2005/8/layout/radial1"/>
    <dgm:cxn modelId="{E4D72107-A35D-4D8B-AC0A-B33F7423975C}" type="presParOf" srcId="{E4AE3731-AA3A-4505-85B0-95958781359C}" destId="{8913E356-5F5B-4E81-991D-D309B683BD0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59E2F-4E26-4698-B585-06FF29F7593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4740-69FA-4B5C-9772-3971F39C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153400" cy="137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7772400" cy="175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648200"/>
            <a:ext cx="7772400" cy="182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06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emo.visualdialog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st.jpg"/>
          <p:cNvPicPr>
            <a:picLocks noChangeAspect="1"/>
          </p:cNvPicPr>
          <p:nvPr/>
        </p:nvPicPr>
        <p:blipFill>
          <a:blip r:embed="rId2"/>
          <a:srcRect r="3226" b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titlepic03.png"/>
          <p:cNvPicPr>
            <a:picLocks noChangeAspect="1"/>
          </p:cNvPicPr>
          <p:nvPr/>
        </p:nvPicPr>
        <p:blipFill>
          <a:blip r:embed="rId3"/>
          <a:srcRect b="5390"/>
          <a:stretch>
            <a:fillRect/>
          </a:stretch>
        </p:blipFill>
        <p:spPr>
          <a:xfrm>
            <a:off x="0" y="2844998"/>
            <a:ext cx="9144000" cy="401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94034"/>
            <a:ext cx="9144000" cy="3457357"/>
          </a:xfrm>
          <a:prstGeom prst="rect">
            <a:avLst/>
          </a:prstGeom>
          <a:noFill/>
        </p:spPr>
        <p:txBody>
          <a:bodyPr wrap="square" lIns="182880" tIns="91440" rIns="182880" bIns="91440" anchor="t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rgbClr val="782F40"/>
                </a:solidFill>
                <a:latin typeface="Adobe Garamond Pro"/>
                <a:ea typeface="ＭＳ Ｐゴシック" charset="-128"/>
                <a:cs typeface="Adobe Garamond Pro"/>
              </a:rPr>
              <a:t> </a:t>
            </a:r>
            <a:r>
              <a:rPr lang="en-US" sz="3200" b="1" dirty="0" smtClean="0">
                <a:solidFill>
                  <a:srgbClr val="782F40"/>
                </a:solidFill>
                <a:latin typeface="Adobe Garamond Pro"/>
                <a:ea typeface="ＭＳ Ｐゴシック" charset="-128"/>
                <a:cs typeface="Adobe Garamond Pro"/>
              </a:rPr>
              <a:t>Introductory Seminar on Research: Fall 2018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Shayok Chakraborty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Assistant Professor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Department of Computer Science, FSU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endParaRPr lang="en-US" sz="4700" b="1" cap="all" dirty="0">
              <a:solidFill>
                <a:srgbClr val="782F4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4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4186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Active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50228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Active vs. Passive Learning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430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814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Passive Learner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/ Classifier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43000" y="48089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47327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Active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Learner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9800" y="47327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/ Classifier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362200" y="3361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800600" y="3361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362200" y="53423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800600" y="51137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2362200" y="4885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29801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46565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30563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5803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Query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557091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Response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601979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Tong and </a:t>
            </a:r>
            <a:r>
              <a:rPr lang="en-US" b="1" dirty="0" err="1" smtClean="0">
                <a:solidFill>
                  <a:srgbClr val="FF0000"/>
                </a:solidFill>
              </a:rPr>
              <a:t>Koller</a:t>
            </a:r>
            <a:r>
              <a:rPr lang="en-US" b="1" dirty="0" smtClean="0">
                <a:solidFill>
                  <a:srgbClr val="FF0000"/>
                </a:solidFill>
              </a:rPr>
              <a:t>, JMLR 2000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Active Learning - Applications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31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765010"/>
              </p:ext>
            </p:extLst>
          </p:nvPr>
        </p:nvGraphicFramePr>
        <p:xfrm>
          <a:off x="457200" y="1992281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2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Batch Mode Active Learning - Illustration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3429000"/>
            <a:ext cx="2819400" cy="2057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4114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4572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464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50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800" y="4038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36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19200" y="3733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71600" y="4114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6800" y="4572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464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66800" y="4876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8200" y="3810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44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00200" y="3581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718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114800" y="5257800"/>
            <a:ext cx="16764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Classifier update module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72400" y="48006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772400" y="44958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7391400" y="48006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530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733800" y="2004756"/>
            <a:ext cx="16002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5791200" y="4953000"/>
            <a:ext cx="1447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5" idx="1"/>
          </p:cNvCxnSpPr>
          <p:nvPr/>
        </p:nvCxnSpPr>
        <p:spPr>
          <a:xfrm rot="10800000">
            <a:off x="3505200" y="5257800"/>
            <a:ext cx="6096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9624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38600" y="2362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343400" y="2438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72400" y="41910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9530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029200" y="2362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25908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53"/>
          <p:cNvSpPr txBox="1">
            <a:spLocks noGrp="1"/>
          </p:cNvSpPr>
          <p:nvPr>
            <p:ph idx="1"/>
          </p:nvPr>
        </p:nvSpPr>
        <p:spPr>
          <a:xfrm>
            <a:off x="6858000" y="5257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Training Set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8809" y="2984271"/>
            <a:ext cx="264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Unlabeled pool of points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57849" y="21723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Human Annotator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09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5 -0.2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0.31666 -0.36667 " pathEditMode="relative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 -0.32222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55556E-6 L 0.375 0.33333 " pathEditMode="relative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 " pathEditMode="relative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333 0.34445 " pathEditMode="relative" ptsTypes="AA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7084 -0.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275 -0.3 " pathEditMode="relative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35 -0.37777 " pathEditMode="relative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55556E-6 L 0.275 0.27777 " pathEditMode="relative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5833 0.23333 " pathEditMode="relative" ptsTypes="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4.44444E-6 L 0.275 0.23333 " pathEditMode="relative" ptsTypes="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8" grpId="0" animBg="1"/>
      <p:bldP spid="29" grpId="0" animBg="1"/>
      <p:bldP spid="32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0" y="3689177"/>
            <a:ext cx="3982119" cy="3109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5903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Random Sampling</a:t>
            </a:r>
            <a:r>
              <a:rPr lang="en-US" sz="2000" b="1" dirty="0" smtClean="0"/>
              <a:t>: Select k samples at random from the unlabeled set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852" y="321563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Clustering based Sampling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73138" y="4613233"/>
            <a:ext cx="385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Cluster the unlabeled data using k-means clustering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Select the cluster centers for annotation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56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266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Margin-based Sampling</a:t>
            </a:r>
            <a:endParaRPr lang="en-US" sz="2000" b="1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3257727"/>
            <a:ext cx="5257800" cy="213616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86000" y="4412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07296" y="391395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03602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1094" y="50178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3179" y="295303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57286" y="3988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8152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5579" y="490242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50638" y="34198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6960" y="535826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343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48578" y="52414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7000" y="5170233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48698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Boundary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213834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Unlabeled Samples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6781800" y="22790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34179" y="4336472"/>
            <a:ext cx="144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Query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6089072"/>
            <a:ext cx="86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an SVM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Query the unlabeled samples that are close to the decision boundary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59696" y="4074671"/>
            <a:ext cx="521704" cy="3463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97896" y="4196739"/>
            <a:ext cx="293105" cy="2242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94102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Committee-based Sampling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7603"/>
            <a:ext cx="2722508" cy="2029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56674"/>
            <a:ext cx="2362200" cy="202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47" y="2647603"/>
            <a:ext cx="3211416" cy="1876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SVM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301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K-NN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300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Neural Network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543203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 committee of classifiers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Use them to predict the unlabeled samples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Query the samples where there is a disagreement on the class labels among the committee members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5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9558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Entropy-based Sampling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01" y="2472239"/>
            <a:ext cx="3371850" cy="3275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19499"/>
            <a:ext cx="51428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Suppose we are working on a binary classification problem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 classifier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Apply the trained model on the unlabeled set to derive probabilities with respect to the two classes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Let us say we have this:</a:t>
            </a:r>
          </a:p>
          <a:p>
            <a:endParaRPr lang="en-US" sz="2000" b="1" dirty="0"/>
          </a:p>
          <a:p>
            <a:r>
              <a:rPr lang="en-US" sz="2000" b="1" dirty="0" smtClean="0"/>
              <a:t>Sample 1: p1 = 0.1, p2 = 0.9</a:t>
            </a:r>
          </a:p>
          <a:p>
            <a:r>
              <a:rPr lang="en-US" sz="2000" b="1" dirty="0" smtClean="0"/>
              <a:t>Sample 2: p1 = 0.5, p2 = 0.5</a:t>
            </a:r>
          </a:p>
          <a:p>
            <a:endParaRPr lang="en-US" sz="2000" b="1" dirty="0"/>
          </a:p>
          <a:p>
            <a:r>
              <a:rPr lang="en-US" sz="2000" b="1" dirty="0" smtClean="0"/>
              <a:t>Which one to query? </a:t>
            </a:r>
          </a:p>
          <a:p>
            <a:endParaRPr lang="en-US" sz="2000" b="1" dirty="0"/>
          </a:p>
          <a:p>
            <a:r>
              <a:rPr lang="en-US" sz="2000" b="1" dirty="0" smtClean="0"/>
              <a:t>Query the sample which has high entropy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5" y="6015424"/>
            <a:ext cx="3810000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50302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Performance on Face Recognition Datasets</a:t>
            </a:r>
          </a:p>
          <a:p>
            <a:pPr algn="ctr"/>
            <a:endParaRPr lang="en-US" sz="2400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02600"/>
            <a:ext cx="423462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074025"/>
            <a:ext cx="4277473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2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TRANSFER LEARNING / DOMAIN ADAPTATION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69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171813"/>
            <a:ext cx="823587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767" y="577318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Source Domain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77318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Target Domain</a:t>
            </a:r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Domain Adaptation Examples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00594"/>
            <a:ext cx="1981200" cy="73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2590800" y="51788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Processes about 100 </a:t>
            </a:r>
            <a:r>
              <a:rPr lang="en-US" b="1" dirty="0" err="1" smtClean="0"/>
              <a:t>peta</a:t>
            </a:r>
            <a:r>
              <a:rPr lang="en-US" b="1" dirty="0" smtClean="0"/>
              <a:t>-bytes of data per day  </a:t>
            </a:r>
            <a:endParaRPr lang="en-US" b="1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838794"/>
            <a:ext cx="1981200" cy="78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/>
          <p:cNvSpPr txBox="1"/>
          <p:nvPr/>
        </p:nvSpPr>
        <p:spPr>
          <a:xfrm>
            <a:off x="2667000" y="60170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300 hours of video uploaded every minute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892537"/>
            <a:ext cx="14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892537"/>
            <a:ext cx="11740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035537"/>
            <a:ext cx="1197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35537"/>
            <a:ext cx="1371600" cy="11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892537"/>
            <a:ext cx="1163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2883137"/>
            <a:ext cx="1447800" cy="9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533400" y="1968737"/>
            <a:ext cx="3200400" cy="18288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Sensors and Actuators in today’s world generate humongous amounts of digital data</a:t>
            </a:r>
            <a:endParaRPr lang="en-US" sz="20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883433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" name="TextBox 24"/>
          <p:cNvSpPr txBox="1"/>
          <p:nvPr/>
        </p:nvSpPr>
        <p:spPr>
          <a:xfrm>
            <a:off x="2590800" y="42644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Produces about 25-30 frames per second</a:t>
            </a:r>
            <a:endParaRPr lang="en-US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481914" y="950424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What is Machine Learning 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2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Domain Adaptation Examples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018186"/>
            <a:ext cx="4800600" cy="2318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593332"/>
            <a:ext cx="5167745" cy="217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63374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Training Set (Source)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58643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Testing Set (Target)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8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46495"/>
            <a:ext cx="6172200" cy="3411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50133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 major assumption in traditional machine learning is that the training and test data come from the same domain and follow the same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In a real-world setting, training and test data can come from different probability distributions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2123902"/>
            <a:ext cx="87324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 Psychological point of 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The </a:t>
            </a:r>
            <a:r>
              <a:rPr lang="en-US" sz="2000" b="1" dirty="0"/>
              <a:t>study of dependency of human conduct</a:t>
            </a:r>
            <a:r>
              <a:rPr lang="en-US" sz="2000" b="1" dirty="0" smtClean="0"/>
              <a:t>, learning </a:t>
            </a:r>
            <a:r>
              <a:rPr lang="en-US" sz="2000" b="1" dirty="0"/>
              <a:t>or performance on </a:t>
            </a:r>
            <a:r>
              <a:rPr lang="en-US" sz="2000" b="1" dirty="0" smtClean="0"/>
              <a:t>prior experience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C++ -&gt; Java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/>
              <a:t>Maths</a:t>
            </a:r>
            <a:r>
              <a:rPr lang="en-US" sz="2000" b="1" dirty="0" smtClean="0"/>
              <a:t>/Physics -&gt; Computer Science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Driving a Car -&gt; Driving a Truck</a:t>
            </a:r>
          </a:p>
          <a:p>
            <a:endParaRPr lang="en-US" sz="2000" b="1" dirty="0"/>
          </a:p>
          <a:p>
            <a:r>
              <a:rPr lang="en-US" sz="2000" b="1" u="sng" dirty="0" smtClean="0"/>
              <a:t>Data Mining point of 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The </a:t>
            </a:r>
            <a:r>
              <a:rPr lang="en-US" sz="2000" b="1" dirty="0"/>
              <a:t>ability of a system to recognize and </a:t>
            </a:r>
            <a:r>
              <a:rPr lang="en-US" sz="2000" b="1" dirty="0" smtClean="0"/>
              <a:t>apply knowledge </a:t>
            </a:r>
            <a:r>
              <a:rPr lang="en-US" sz="2000" b="1" dirty="0"/>
              <a:t>and skills learned in </a:t>
            </a:r>
            <a:r>
              <a:rPr lang="en-US" sz="2000" b="1" dirty="0" smtClean="0"/>
              <a:t>previous domains/tasks </a:t>
            </a:r>
            <a:r>
              <a:rPr lang="en-US" sz="2000" b="1" dirty="0"/>
              <a:t>to novel tasks/domains, which </a:t>
            </a:r>
            <a:r>
              <a:rPr lang="en-US" sz="2000" b="1" dirty="0" smtClean="0"/>
              <a:t>share some commonality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Given a target domain/task, how to identify </a:t>
            </a:r>
            <a:r>
              <a:rPr lang="en-US" sz="2000" b="1" dirty="0" smtClean="0"/>
              <a:t>the commonality </a:t>
            </a:r>
            <a:r>
              <a:rPr lang="en-US" sz="2000" b="1" dirty="0"/>
              <a:t>between the domain/task </a:t>
            </a:r>
            <a:r>
              <a:rPr lang="en-US" sz="2000" b="1" dirty="0" smtClean="0"/>
              <a:t>and previous </a:t>
            </a:r>
            <a:r>
              <a:rPr lang="en-US" sz="2000" b="1" dirty="0"/>
              <a:t>domains/tasks, and transfer </a:t>
            </a:r>
            <a:r>
              <a:rPr lang="en-US" sz="2000" b="1" dirty="0" smtClean="0"/>
              <a:t>knowledge from </a:t>
            </a:r>
            <a:r>
              <a:rPr lang="en-US" sz="2000" b="1" dirty="0"/>
              <a:t>the previous domains/tasks to the target one?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4" y="2647908"/>
            <a:ext cx="3738336" cy="2291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967346"/>
            <a:ext cx="2752725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44" y="5499226"/>
            <a:ext cx="3296156" cy="134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814946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Subspace Alignment (ICCV 2013)</a:t>
            </a:r>
            <a:r>
              <a:rPr lang="en-US" sz="2000" b="1" dirty="0" smtClean="0"/>
              <a:t>: Transform the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) so that it aligns well with the </a:t>
            </a:r>
            <a:r>
              <a:rPr lang="en-US" sz="2000" b="1" dirty="0" smtClean="0">
                <a:solidFill>
                  <a:srgbClr val="0070C0"/>
                </a:solidFill>
              </a:rPr>
              <a:t>target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200" y="4950814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Domain Adaptation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94300" y="4956815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Domain Adaptation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6005946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53075" y="6005946"/>
            <a:ext cx="695325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5986836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rror Matrix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76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3988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Instance Re-weighting</a:t>
            </a:r>
            <a:r>
              <a:rPr lang="en-US" sz="2000" b="1" dirty="0" smtClean="0"/>
              <a:t>: Assign weights to the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) so that the weighted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has similar distribution as the </a:t>
            </a:r>
            <a:r>
              <a:rPr lang="en-US" sz="2000" b="1" dirty="0" smtClean="0">
                <a:solidFill>
                  <a:srgbClr val="0070C0"/>
                </a:solidFill>
              </a:rPr>
              <a:t>target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" name="Freeform 3"/>
          <p:cNvSpPr/>
          <p:nvPr/>
        </p:nvSpPr>
        <p:spPr>
          <a:xfrm>
            <a:off x="228600" y="2960668"/>
            <a:ext cx="1118586" cy="1393815"/>
          </a:xfrm>
          <a:custGeom>
            <a:avLst/>
            <a:gdLst>
              <a:gd name="connsiteX0" fmla="*/ 0 w 1118586"/>
              <a:gd name="connsiteY0" fmla="*/ 1367182 h 1393815"/>
              <a:gd name="connsiteX1" fmla="*/ 523782 w 1118586"/>
              <a:gd name="connsiteY1" fmla="*/ 21 h 1393815"/>
              <a:gd name="connsiteX2" fmla="*/ 1118586 w 1118586"/>
              <a:gd name="connsiteY2" fmla="*/ 1393815 h 1393815"/>
              <a:gd name="connsiteX3" fmla="*/ 1118586 w 1118586"/>
              <a:gd name="connsiteY3" fmla="*/ 1393815 h 1393815"/>
              <a:gd name="connsiteX4" fmla="*/ 1109709 w 1118586"/>
              <a:gd name="connsiteY4" fmla="*/ 1331672 h 139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586" h="1393815">
                <a:moveTo>
                  <a:pt x="0" y="1367182"/>
                </a:moveTo>
                <a:cubicBezTo>
                  <a:pt x="168675" y="681382"/>
                  <a:pt x="337351" y="-4418"/>
                  <a:pt x="523782" y="21"/>
                </a:cubicBezTo>
                <a:cubicBezTo>
                  <a:pt x="710213" y="4460"/>
                  <a:pt x="1118586" y="1393815"/>
                  <a:pt x="1118586" y="1393815"/>
                </a:cubicBezTo>
                <a:lnTo>
                  <a:pt x="1118586" y="1393815"/>
                </a:lnTo>
                <a:lnTo>
                  <a:pt x="1109709" y="133167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27590" y="2942891"/>
            <a:ext cx="2121763" cy="1384959"/>
          </a:xfrm>
          <a:custGeom>
            <a:avLst/>
            <a:gdLst>
              <a:gd name="connsiteX0" fmla="*/ 0 w 2121763"/>
              <a:gd name="connsiteY0" fmla="*/ 1384959 h 1384959"/>
              <a:gd name="connsiteX1" fmla="*/ 878890 w 2121763"/>
              <a:gd name="connsiteY1" fmla="*/ 43 h 1384959"/>
              <a:gd name="connsiteX2" fmla="*/ 2121763 w 2121763"/>
              <a:gd name="connsiteY2" fmla="*/ 1331693 h 1384959"/>
              <a:gd name="connsiteX3" fmla="*/ 2121763 w 2121763"/>
              <a:gd name="connsiteY3" fmla="*/ 1331693 h 13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763" h="1384959">
                <a:moveTo>
                  <a:pt x="0" y="1384959"/>
                </a:moveTo>
                <a:cubicBezTo>
                  <a:pt x="262631" y="696940"/>
                  <a:pt x="525263" y="8921"/>
                  <a:pt x="878890" y="43"/>
                </a:cubicBezTo>
                <a:cubicBezTo>
                  <a:pt x="1232517" y="-8835"/>
                  <a:pt x="2121763" y="1331693"/>
                  <a:pt x="2121763" y="1331693"/>
                </a:cubicBezTo>
                <a:lnTo>
                  <a:pt x="2121763" y="1331693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81800" y="2982883"/>
            <a:ext cx="2121763" cy="1384959"/>
          </a:xfrm>
          <a:custGeom>
            <a:avLst/>
            <a:gdLst>
              <a:gd name="connsiteX0" fmla="*/ 0 w 2121763"/>
              <a:gd name="connsiteY0" fmla="*/ 1384959 h 1384959"/>
              <a:gd name="connsiteX1" fmla="*/ 878890 w 2121763"/>
              <a:gd name="connsiteY1" fmla="*/ 43 h 1384959"/>
              <a:gd name="connsiteX2" fmla="*/ 2121763 w 2121763"/>
              <a:gd name="connsiteY2" fmla="*/ 1331693 h 1384959"/>
              <a:gd name="connsiteX3" fmla="*/ 2121763 w 2121763"/>
              <a:gd name="connsiteY3" fmla="*/ 1331693 h 13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763" h="1384959">
                <a:moveTo>
                  <a:pt x="0" y="1384959"/>
                </a:moveTo>
                <a:cubicBezTo>
                  <a:pt x="262631" y="696940"/>
                  <a:pt x="525263" y="8921"/>
                  <a:pt x="878890" y="43"/>
                </a:cubicBezTo>
                <a:cubicBezTo>
                  <a:pt x="1232517" y="-8835"/>
                  <a:pt x="2121763" y="1331693"/>
                  <a:pt x="2121763" y="1331693"/>
                </a:cubicBezTo>
                <a:lnTo>
                  <a:pt x="2121763" y="1331693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31619" y="3107908"/>
            <a:ext cx="2274681" cy="1304080"/>
          </a:xfrm>
          <a:custGeom>
            <a:avLst/>
            <a:gdLst>
              <a:gd name="connsiteX0" fmla="*/ 0 w 2274681"/>
              <a:gd name="connsiteY0" fmla="*/ 1180732 h 1304080"/>
              <a:gd name="connsiteX1" fmla="*/ 967666 w 2274681"/>
              <a:gd name="connsiteY1" fmla="*/ 2 h 1304080"/>
              <a:gd name="connsiteX2" fmla="*/ 2157274 w 2274681"/>
              <a:gd name="connsiteY2" fmla="*/ 1189610 h 1304080"/>
              <a:gd name="connsiteX3" fmla="*/ 2166152 w 2274681"/>
              <a:gd name="connsiteY3" fmla="*/ 1189610 h 13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681" h="1304080">
                <a:moveTo>
                  <a:pt x="0" y="1180732"/>
                </a:moveTo>
                <a:cubicBezTo>
                  <a:pt x="304060" y="589627"/>
                  <a:pt x="608120" y="-1478"/>
                  <a:pt x="967666" y="2"/>
                </a:cubicBezTo>
                <a:cubicBezTo>
                  <a:pt x="1327212" y="1482"/>
                  <a:pt x="1957526" y="991342"/>
                  <a:pt x="2157274" y="1189610"/>
                </a:cubicBezTo>
                <a:cubicBezTo>
                  <a:pt x="2357022" y="1387878"/>
                  <a:pt x="2261587" y="1288744"/>
                  <a:pt x="2166152" y="11896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354483"/>
            <a:ext cx="30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Domain Adaptation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43068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Domain Adaptation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21" y="2927377"/>
            <a:ext cx="1966912" cy="1597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4506883"/>
            <a:ext cx="30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Instance Re-weighting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06" y="5035079"/>
            <a:ext cx="6592594" cy="601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795648"/>
            <a:ext cx="5105400" cy="8986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48200" y="6411883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64118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weights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64988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Maximum Mean Discrepancy to measure the difference between S and T distributions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3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1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367475"/>
            <a:ext cx="8791575" cy="235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891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Survey on Transfer Learning, Pan and Yang, IEEE TKDE 2009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39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DEEP LEARNING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47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" y="2227810"/>
            <a:ext cx="5901202" cy="4066199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5878509" y="6512125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2532" y="3192088"/>
            <a:ext cx="359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 feature extractor maps the data to a vector representation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Samples are represented as points in a high dimensional space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0" y="2059505"/>
            <a:ext cx="6623401" cy="4433783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5942330" y="6493288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598" y="6591791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9" y="2348318"/>
            <a:ext cx="7134225" cy="427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6" y="1945178"/>
            <a:ext cx="75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Histogram of Oriented Gradients (</a:t>
            </a:r>
            <a:r>
              <a:rPr lang="en-US" b="1" dirty="0" err="1" smtClean="0"/>
              <a:t>HoG</a:t>
            </a:r>
            <a:r>
              <a:rPr lang="en-US" b="1" dirty="0" smtClean="0"/>
              <a:t>) – </a:t>
            </a:r>
            <a:r>
              <a:rPr lang="en-US" b="1" dirty="0" err="1" smtClean="0"/>
              <a:t>Dalal</a:t>
            </a:r>
            <a:r>
              <a:rPr lang="en-US" b="1" dirty="0" smtClean="0"/>
              <a:t> and </a:t>
            </a:r>
            <a:r>
              <a:rPr lang="en-US" b="1" dirty="0" err="1" smtClean="0"/>
              <a:t>Triggs</a:t>
            </a:r>
            <a:r>
              <a:rPr lang="en-US" b="1" dirty="0" smtClean="0"/>
              <a:t>,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6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00299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What is Machine Learning 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255520"/>
            <a:ext cx="3200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Machine Learning to develop predictive models</a:t>
            </a:r>
            <a:endParaRPr lang="en-US" sz="2000" b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168" y="2026920"/>
            <a:ext cx="20224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953632"/>
            <a:ext cx="1819212" cy="17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46532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Machine Learning is used to…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Organize, categorize and make sense of large volumes of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Develop a model that is a </a:t>
            </a:r>
            <a:r>
              <a:rPr lang="en-US" b="1" i="1" dirty="0" smtClean="0">
                <a:solidFill>
                  <a:srgbClr val="FF0000"/>
                </a:solidFill>
              </a:rPr>
              <a:t>good and useful approximation </a:t>
            </a:r>
            <a:r>
              <a:rPr lang="en-US" b="1" dirty="0" smtClean="0"/>
              <a:t>to the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Predict the future behavior of a system by making use of past data (e.g. weather forecasting)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34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5" y="1995778"/>
            <a:ext cx="5987608" cy="4582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3598" y="6516977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le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1889874"/>
            <a:ext cx="6675120" cy="47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6398687"/>
            <a:ext cx="275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http://yann.lecun.com/exdb/lenet/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396" y="3532909"/>
            <a:ext cx="771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The Visual </a:t>
            </a:r>
            <a:r>
              <a:rPr lang="en-US" dirty="0" err="1" smtClean="0">
                <a:hlinkClick r:id="rId2"/>
              </a:rPr>
              <a:t>Chatbot</a:t>
            </a:r>
            <a:r>
              <a:rPr lang="en-US" dirty="0" smtClean="0">
                <a:hlinkClick r:id="rId2"/>
              </a:rPr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3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Label Spaces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907367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Multi-Class</a:t>
            </a:r>
            <a:endParaRPr lang="en-US" b="1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" y="2374776"/>
            <a:ext cx="4071655" cy="15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591" y="1935078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Multi-Label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20" y="2337566"/>
            <a:ext cx="2095197" cy="157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1" y="4262638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Fuzzy Label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2180" y="4140716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Hierarchical  Label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91" y="4520331"/>
            <a:ext cx="1943278" cy="1922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34" y="4631970"/>
            <a:ext cx="2178400" cy="21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3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Data Setups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971371"/>
            <a:ext cx="4590774" cy="2639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86" y="3472735"/>
            <a:ext cx="4243638" cy="3211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6658" y="2641460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Online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42083" y="5227967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Distributed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17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2712721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Thank You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7" y="4305993"/>
            <a:ext cx="5685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Shayok Chakraborty</a:t>
            </a:r>
          </a:p>
          <a:p>
            <a:r>
              <a:rPr lang="en-US" b="1" dirty="0" smtClean="0"/>
              <a:t>Assistant Professor</a:t>
            </a:r>
          </a:p>
          <a:p>
            <a:r>
              <a:rPr lang="en-US" b="1" dirty="0" smtClean="0"/>
              <a:t>Department of Computer Science</a:t>
            </a:r>
          </a:p>
          <a:p>
            <a:r>
              <a:rPr lang="en-US" b="1" dirty="0" smtClean="0"/>
              <a:t>Florida State University</a:t>
            </a:r>
          </a:p>
          <a:p>
            <a:r>
              <a:rPr lang="en-US" b="1" dirty="0" err="1" smtClean="0"/>
              <a:t>Lov</a:t>
            </a:r>
            <a:r>
              <a:rPr lang="en-US" b="1" dirty="0" smtClean="0"/>
              <a:t> 0264</a:t>
            </a:r>
          </a:p>
          <a:p>
            <a:r>
              <a:rPr lang="en-US" b="1" dirty="0" smtClean="0"/>
              <a:t>shayok@cs.fsu.edu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4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 Typical Machine Learning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" y="2094807"/>
            <a:ext cx="571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TRAINING</a:t>
            </a:r>
            <a:endParaRPr lang="en-US" b="1" u="sng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43" y="2681346"/>
            <a:ext cx="550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15" y="2571023"/>
            <a:ext cx="7842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40" y="3399550"/>
            <a:ext cx="9128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55" y="3547747"/>
            <a:ext cx="1152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0" y="2697680"/>
            <a:ext cx="8953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43" y="3284419"/>
            <a:ext cx="63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785" y="2545078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8148" y="2564368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28" y="3116773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625" y="3234215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15" y="3867241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61131" y="3793880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5102" y="3083075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710" y="5688677"/>
            <a:ext cx="693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TESTING</a:t>
            </a:r>
          </a:p>
          <a:p>
            <a:r>
              <a:rPr lang="en-US" b="1" dirty="0" smtClean="0"/>
              <a:t>Apply the trained model on unseen data to get predictions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420" y="2314090"/>
            <a:ext cx="2109420" cy="187082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592748" y="3200517"/>
            <a:ext cx="660074" cy="336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27663" y="3245296"/>
            <a:ext cx="660074" cy="336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710" y="4397428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 Unlabeled Data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30377" y="4408512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Label the Data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9674" y="4402971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Train ML Model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289505" y="2464139"/>
            <a:ext cx="2969979" cy="23026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08714" y="4885910"/>
            <a:ext cx="3160513" cy="601385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74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4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680386" y="2237105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u="sng" dirty="0"/>
              <a:t>Face Recognition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60" y="3097992"/>
            <a:ext cx="7380119" cy="27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138054"/>
            <a:ext cx="2596909" cy="23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333" y="3138055"/>
            <a:ext cx="3310467" cy="237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629400" y="3823855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50025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Cancer or non-cancer image ??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0025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Experienced doctors are rare and busy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2286006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Medical Image Classification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29400" y="3823855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9" y="2286006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Galaxy Classification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0" y="3399127"/>
            <a:ext cx="6244517" cy="21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824" y="5120641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9" y="1870367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Object Counting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8" y="2692369"/>
            <a:ext cx="2429828" cy="17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67" y="2667430"/>
            <a:ext cx="2385259" cy="179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640" y="2650804"/>
            <a:ext cx="1809775" cy="1795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578" y="439743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Pedestrians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3741" y="4375264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69068" y="4400198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Microscopic Cells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ACTIVE LEARNING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24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FSUppt-standard-garnet</Template>
  <TotalTime>772</TotalTime>
  <Words>851</Words>
  <Application>Microsoft Office PowerPoint</Application>
  <PresentationFormat>On-screen Show (4:3)</PresentationFormat>
  <Paragraphs>174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Adobe Garamond Pro</vt:lpstr>
      <vt:lpstr>Arial</vt:lpstr>
      <vt:lpstr>Calibri</vt:lpstr>
      <vt:lpstr>Times New Roman</vt:lpstr>
      <vt:lpstr>Wingdings</vt:lpstr>
      <vt:lpstr>Garnet_StandardDef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Batch Mode Active Learning - Illustration</vt:lpstr>
      <vt:lpstr>Active Learning</vt:lpstr>
      <vt:lpstr>Active Learning</vt:lpstr>
      <vt:lpstr>Active Learning</vt:lpstr>
      <vt:lpstr>Active Learning</vt:lpstr>
      <vt:lpstr>Active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Shayok</dc:creator>
  <cp:lastModifiedBy>Shayok Chakraborty</cp:lastModifiedBy>
  <cp:revision>76</cp:revision>
  <dcterms:created xsi:type="dcterms:W3CDTF">2017-09-13T19:55:31Z</dcterms:created>
  <dcterms:modified xsi:type="dcterms:W3CDTF">2018-10-18T02:50:52Z</dcterms:modified>
</cp:coreProperties>
</file>