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3" r:id="rId2"/>
    <p:sldId id="305" r:id="rId3"/>
    <p:sldId id="405" r:id="rId4"/>
    <p:sldId id="407" r:id="rId5"/>
    <p:sldId id="406" r:id="rId6"/>
    <p:sldId id="409" r:id="rId7"/>
    <p:sldId id="408" r:id="rId8"/>
    <p:sldId id="410" r:id="rId9"/>
    <p:sldId id="413" r:id="rId10"/>
    <p:sldId id="415" r:id="rId11"/>
    <p:sldId id="414" r:id="rId12"/>
    <p:sldId id="417" r:id="rId13"/>
    <p:sldId id="418" r:id="rId14"/>
    <p:sldId id="306" r:id="rId15"/>
    <p:sldId id="308" r:id="rId16"/>
    <p:sldId id="419" r:id="rId17"/>
    <p:sldId id="420" r:id="rId18"/>
    <p:sldId id="421" r:id="rId19"/>
    <p:sldId id="369" r:id="rId20"/>
    <p:sldId id="371" r:id="rId21"/>
    <p:sldId id="404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  <a:srgbClr val="FF3F3F"/>
    <a:srgbClr val="FFFF43"/>
    <a:srgbClr val="E7E200"/>
    <a:srgbClr val="EBE600"/>
    <a:srgbClr val="CC0000"/>
    <a:srgbClr val="F0FF29"/>
    <a:srgbClr val="D5D000"/>
    <a:srgbClr val="FFFF00"/>
    <a:srgbClr val="920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46" autoAdjust="0"/>
  </p:normalViewPr>
  <p:slideViewPr>
    <p:cSldViewPr>
      <p:cViewPr>
        <p:scale>
          <a:sx n="100" d="100"/>
          <a:sy n="100" d="100"/>
        </p:scale>
        <p:origin x="-194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49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08DB247-508E-465C-9DE8-DA9DC0267CCF}" type="datetimeFigureOut">
              <a:rPr lang="zh-CN" altLang="en-US"/>
              <a:pPr>
                <a:defRPr/>
              </a:pPr>
              <a:t>2018/9/5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903B9F5-4C03-4B05-B79E-F055BC5B99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32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379CE0F-489C-43BF-9D3F-113674227364}" type="datetimeFigureOut">
              <a:rPr lang="zh-CN" altLang="en-US"/>
              <a:pPr>
                <a:defRPr/>
              </a:pPr>
              <a:t>2018/9/5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48EC292-C50B-4587-8CE6-19BB7DC118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402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5CD781-5811-4F07-9AEA-7C4E804EE5B0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861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55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552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55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/>
              <a:t>Information networks have formed a critical component of modern information infrastructure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55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552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 smtClean="0"/>
              <a:t>Information networks have formed a critical component of modern information infrastructure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8EC292-C50B-4587-8CE6-19BB7DC118F0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55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副标题 2"/>
          <p:cNvSpPr txBox="1">
            <a:spLocks/>
          </p:cNvSpPr>
          <p:nvPr userDrawn="1"/>
        </p:nvSpPr>
        <p:spPr>
          <a:xfrm>
            <a:off x="2591288" y="6034088"/>
            <a:ext cx="3946748" cy="404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CN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ce Script MT" pitchFamily="66" charset="0"/>
                <a:ea typeface="+mn-ea"/>
              </a:rPr>
              <a:t>Tallahassee, Florida</a:t>
            </a:r>
            <a:endParaRPr lang="zh-CN" alt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ce Script MT" pitchFamily="66" charset="0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1470025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36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9624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2885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5"/>
          <p:cNvCxnSpPr/>
          <p:nvPr userDrawn="1"/>
        </p:nvCxnSpPr>
        <p:spPr>
          <a:xfrm>
            <a:off x="152400" y="1050925"/>
            <a:ext cx="878681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3"/>
          <p:cNvSpPr txBox="1">
            <a:spLocks noChangeArrowheads="1"/>
          </p:cNvSpPr>
          <p:nvPr userDrawn="1"/>
        </p:nvSpPr>
        <p:spPr bwMode="auto">
          <a:xfrm>
            <a:off x="8560865" y="6572250"/>
            <a:ext cx="4796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b="1" dirty="0" smtClean="0">
                <a:latin typeface="Garamond" pitchFamily="18" charset="0"/>
                <a:cs typeface="Arial" charset="0"/>
              </a:rPr>
              <a:t> </a:t>
            </a:r>
            <a:r>
              <a:rPr lang="en-US" altLang="zh-C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/ </a:t>
            </a:r>
            <a:r>
              <a:rPr lang="en-US" altLang="zh-CN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charset="0"/>
              </a:rPr>
              <a:t>19</a:t>
            </a:r>
            <a:endParaRPr lang="en-US" altLang="zh-CN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298"/>
          </a:xfrm>
        </p:spPr>
        <p:txBody>
          <a:bodyPr/>
          <a:lstStyle>
            <a:lvl1pPr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5211735"/>
          </a:xfrm>
        </p:spPr>
        <p:txBody>
          <a:bodyPr/>
          <a:lstStyle>
            <a:lvl1pPr algn="l">
              <a:defRPr sz="2800" b="1">
                <a:latin typeface="+mn-lt"/>
              </a:defRPr>
            </a:lvl1pPr>
            <a:lvl2pPr algn="l">
              <a:defRPr sz="2400" baseline="0">
                <a:latin typeface="Garamond" pitchFamily="18" charset="0"/>
              </a:defRPr>
            </a:lvl2pPr>
            <a:lvl3pPr algn="l">
              <a:defRPr sz="2000">
                <a:latin typeface="Arial" pitchFamily="34" charset="0"/>
                <a:cs typeface="Arial" pitchFamily="34" charset="0"/>
              </a:defRPr>
            </a:lvl3pPr>
            <a:lvl4pPr algn="l">
              <a:defRPr sz="1600">
                <a:latin typeface="+mn-lt"/>
              </a:defRPr>
            </a:lvl4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451850" y="6573838"/>
            <a:ext cx="6127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A970603-986F-41E1-A763-220BA9CA5E18}" type="slidenum">
              <a:rPr lang="zh-CN" altLang="en-US"/>
              <a:pPr>
                <a:defRPr/>
              </a:pPr>
              <a:t>‹#›</a:t>
            </a:fld>
            <a:r>
              <a:rPr lang="zh-CN" alt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133" y="779827"/>
            <a:ext cx="541891" cy="54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8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23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First Layer</a:t>
            </a:r>
            <a:endParaRPr lang="zh-CN" altLang="en-US" smtClean="0"/>
          </a:p>
          <a:p>
            <a:pPr lvl="1"/>
            <a:r>
              <a:rPr lang="en-US" altLang="zh-CN" smtClean="0"/>
              <a:t>Second Layer</a:t>
            </a:r>
            <a:endParaRPr lang="zh-CN" altLang="en-US" smtClean="0"/>
          </a:p>
          <a:p>
            <a:pPr lvl="2"/>
            <a:r>
              <a:rPr lang="en-US" altLang="zh-CN" smtClean="0"/>
              <a:t>Third Layer</a:t>
            </a:r>
          </a:p>
          <a:p>
            <a:pPr lvl="3"/>
            <a:r>
              <a:rPr lang="en-US" altLang="zh-CN" smtClean="0"/>
              <a:t>Fifth Layer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8E000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fsu.edu/~zha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28800"/>
            <a:ext cx="9144000" cy="17129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FFFF00"/>
                </a:solidFill>
                <a:latin typeface="Garamond" pitchFamily="18" charset="0"/>
              </a:rPr>
              <a:t>Data Science </a:t>
            </a:r>
            <a:r>
              <a:rPr lang="en-US" sz="4400" dirty="0" smtClean="0">
                <a:solidFill>
                  <a:srgbClr val="FFFF00"/>
                </a:solidFill>
                <a:latin typeface="Garamond" pitchFamily="18" charset="0"/>
              </a:rPr>
              <a:t>Research in </a:t>
            </a:r>
            <a:br>
              <a:rPr lang="en-US" sz="4400" dirty="0" smtClean="0">
                <a:solidFill>
                  <a:srgbClr val="FFFF00"/>
                </a:solidFill>
                <a:latin typeface="Garamond" pitchFamily="18" charset="0"/>
              </a:rPr>
            </a:br>
            <a:r>
              <a:rPr lang="en-US" sz="4400" dirty="0" smtClean="0">
                <a:solidFill>
                  <a:srgbClr val="FFFF00"/>
                </a:solidFill>
                <a:latin typeface="Garamond" pitchFamily="18" charset="0"/>
              </a:rPr>
              <a:t>Big </a:t>
            </a:r>
            <a:r>
              <a:rPr lang="en-US" sz="4400" dirty="0" smtClean="0">
                <a:solidFill>
                  <a:srgbClr val="FFFF00"/>
                </a:solidFill>
                <a:latin typeface="Garamond" pitchFamily="18" charset="0"/>
              </a:rPr>
              <a:t>Data Era</a:t>
            </a:r>
            <a:endParaRPr lang="en-US" sz="4400" dirty="0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0" y="4402584"/>
            <a:ext cx="9143999" cy="1834728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Book" pitchFamily="34" charset="0"/>
                <a:cs typeface="Vani" pitchFamily="34" charset="0"/>
              </a:rPr>
              <a:t>Peixiang  Zhao</a:t>
            </a:r>
          </a:p>
          <a:p>
            <a:pPr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Department of Computer Science</a:t>
            </a:r>
          </a:p>
          <a:p>
            <a:pPr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2000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Florida State University</a:t>
            </a:r>
          </a:p>
          <a:p>
            <a:pPr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1600" b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Franklin Gothic Book" pitchFamily="34" charset="0"/>
                <a:cs typeface="Times New Roman" pitchFamily="18" charset="0"/>
              </a:rPr>
              <a:t>zhao@cs.fsu.edu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-1588" y="3645024"/>
            <a:ext cx="91440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itchFamily="34" charset="0"/>
              </a:rPr>
              <a:t>Introduction to Research Seminar, </a:t>
            </a:r>
            <a:r>
              <a:rPr lang="en-US" altLang="zh-CN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Vani" pitchFamily="34" charset="0"/>
              </a:rPr>
              <a:t>2018</a:t>
            </a:r>
            <a:endParaRPr lang="en-US" altLang="zh-CN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Van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Challenge-Impact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9</a:t>
            </a:fld>
            <a:r>
              <a:rPr lang="zh-CN" altLang="en-US" smtClean="0"/>
              <a:t> </a:t>
            </a:r>
            <a:endParaRPr lang="zh-CN" altLang="en-US" dirty="0"/>
          </a:p>
        </p:txBody>
      </p:sp>
      <p:sp>
        <p:nvSpPr>
          <p:cNvPr id="5" name="Freeform 2" descr="10%"/>
          <p:cNvSpPr>
            <a:spLocks/>
          </p:cNvSpPr>
          <p:nvPr/>
        </p:nvSpPr>
        <p:spPr bwMode="auto">
          <a:xfrm>
            <a:off x="1219200" y="3200400"/>
            <a:ext cx="6096000" cy="2514600"/>
          </a:xfrm>
          <a:custGeom>
            <a:avLst/>
            <a:gdLst>
              <a:gd name="T0" fmla="*/ 0 w 3840"/>
              <a:gd name="T1" fmla="*/ 1584 h 1584"/>
              <a:gd name="T2" fmla="*/ 0 w 3840"/>
              <a:gd name="T3" fmla="*/ 912 h 1584"/>
              <a:gd name="T4" fmla="*/ 144 w 3840"/>
              <a:gd name="T5" fmla="*/ 912 h 1584"/>
              <a:gd name="T6" fmla="*/ 192 w 3840"/>
              <a:gd name="T7" fmla="*/ 432 h 1584"/>
              <a:gd name="T8" fmla="*/ 240 w 3840"/>
              <a:gd name="T9" fmla="*/ 96 h 1584"/>
              <a:gd name="T10" fmla="*/ 336 w 3840"/>
              <a:gd name="T11" fmla="*/ 672 h 1584"/>
              <a:gd name="T12" fmla="*/ 432 w 3840"/>
              <a:gd name="T13" fmla="*/ 1440 h 1584"/>
              <a:gd name="T14" fmla="*/ 1104 w 3840"/>
              <a:gd name="T15" fmla="*/ 1440 h 1584"/>
              <a:gd name="T16" fmla="*/ 1296 w 3840"/>
              <a:gd name="T17" fmla="*/ 960 h 1584"/>
              <a:gd name="T18" fmla="*/ 1728 w 3840"/>
              <a:gd name="T19" fmla="*/ 1008 h 1584"/>
              <a:gd name="T20" fmla="*/ 1920 w 3840"/>
              <a:gd name="T21" fmla="*/ 1248 h 1584"/>
              <a:gd name="T22" fmla="*/ 2208 w 3840"/>
              <a:gd name="T23" fmla="*/ 1152 h 1584"/>
              <a:gd name="T24" fmla="*/ 2880 w 3840"/>
              <a:gd name="T25" fmla="*/ 1104 h 1584"/>
              <a:gd name="T26" fmla="*/ 3456 w 3840"/>
              <a:gd name="T27" fmla="*/ 576 h 1584"/>
              <a:gd name="T28" fmla="*/ 3648 w 3840"/>
              <a:gd name="T29" fmla="*/ 0 h 1584"/>
              <a:gd name="T30" fmla="*/ 3840 w 3840"/>
              <a:gd name="T31" fmla="*/ 0 h 1584"/>
              <a:gd name="T32" fmla="*/ 3840 w 3840"/>
              <a:gd name="T33" fmla="*/ 1584 h 1584"/>
              <a:gd name="T34" fmla="*/ 0 w 3840"/>
              <a:gd name="T35" fmla="*/ 1584 h 158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40"/>
              <a:gd name="T55" fmla="*/ 0 h 1584"/>
              <a:gd name="T56" fmla="*/ 3840 w 3840"/>
              <a:gd name="T57" fmla="*/ 1584 h 158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40" h="1584">
                <a:moveTo>
                  <a:pt x="0" y="1584"/>
                </a:moveTo>
                <a:lnTo>
                  <a:pt x="0" y="912"/>
                </a:lnTo>
                <a:lnTo>
                  <a:pt x="144" y="912"/>
                </a:lnTo>
                <a:lnTo>
                  <a:pt x="192" y="432"/>
                </a:lnTo>
                <a:lnTo>
                  <a:pt x="240" y="96"/>
                </a:lnTo>
                <a:lnTo>
                  <a:pt x="336" y="672"/>
                </a:lnTo>
                <a:lnTo>
                  <a:pt x="432" y="1440"/>
                </a:lnTo>
                <a:lnTo>
                  <a:pt x="1104" y="1440"/>
                </a:lnTo>
                <a:lnTo>
                  <a:pt x="1296" y="960"/>
                </a:lnTo>
                <a:lnTo>
                  <a:pt x="1728" y="1008"/>
                </a:lnTo>
                <a:lnTo>
                  <a:pt x="1920" y="1248"/>
                </a:lnTo>
                <a:lnTo>
                  <a:pt x="2208" y="1152"/>
                </a:lnTo>
                <a:lnTo>
                  <a:pt x="2880" y="1104"/>
                </a:lnTo>
                <a:lnTo>
                  <a:pt x="3456" y="576"/>
                </a:lnTo>
                <a:lnTo>
                  <a:pt x="3648" y="0"/>
                </a:lnTo>
                <a:lnTo>
                  <a:pt x="3840" y="0"/>
                </a:lnTo>
                <a:lnTo>
                  <a:pt x="3840" y="1584"/>
                </a:lnTo>
                <a:lnTo>
                  <a:pt x="0" y="1584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219200" y="5715000"/>
            <a:ext cx="6629400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1143000" y="1752600"/>
            <a:ext cx="0" cy="399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7813" y="1295400"/>
            <a:ext cx="216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000"/>
              <a:t>Level of Challenges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248400" y="5943600"/>
            <a:ext cx="2271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000"/>
              <a:t>Impact/Usefulness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29000" y="5181600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/>
              <a:t>Known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343275" y="4343400"/>
            <a:ext cx="145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/>
              <a:t>Unknown</a:t>
            </a:r>
          </a:p>
        </p:txBody>
      </p: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6934200" y="4114800"/>
            <a:ext cx="2184400" cy="730250"/>
            <a:chOff x="4368" y="2592"/>
            <a:chExt cx="1376" cy="460"/>
          </a:xfrm>
        </p:grpSpPr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656" y="2592"/>
              <a:ext cx="1088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 altLang="en-US" sz="1400" b="1"/>
                <a:t>Good applications</a:t>
              </a:r>
            </a:p>
            <a:p>
              <a:r>
                <a:rPr lang="en-US" altLang="en-US" sz="1400" b="1"/>
                <a:t>Not interesting</a:t>
              </a:r>
            </a:p>
            <a:p>
              <a:r>
                <a:rPr lang="en-US" altLang="en-US" sz="1400" b="1"/>
                <a:t>for research 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4368" y="292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525963" y="2590800"/>
            <a:ext cx="1771650" cy="1628775"/>
            <a:chOff x="2851" y="1632"/>
            <a:chExt cx="1116" cy="1026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851" y="1632"/>
              <a:ext cx="1116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663300"/>
                  </a:solidFill>
                </a:rPr>
                <a:t>High impact</a:t>
              </a:r>
            </a:p>
            <a:p>
              <a:r>
                <a:rPr lang="en-US" altLang="en-US" sz="1400" b="1">
                  <a:solidFill>
                    <a:srgbClr val="663300"/>
                  </a:solidFill>
                </a:rPr>
                <a:t>Low risk (easy)</a:t>
              </a:r>
            </a:p>
            <a:p>
              <a:r>
                <a:rPr lang="en-US" altLang="en-US" sz="1400" b="1">
                  <a:solidFill>
                    <a:srgbClr val="663300"/>
                  </a:solidFill>
                </a:rPr>
                <a:t>Good short-term</a:t>
              </a:r>
            </a:p>
            <a:p>
              <a:r>
                <a:rPr lang="en-US" altLang="en-US" sz="1400" b="1">
                  <a:solidFill>
                    <a:srgbClr val="663300"/>
                  </a:solidFill>
                </a:rPr>
                <a:t>research problems</a:t>
              </a: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3648" y="2304"/>
              <a:ext cx="48" cy="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5181600" y="2514600"/>
            <a:ext cx="2286000" cy="2667000"/>
            <a:chOff x="3264" y="1632"/>
            <a:chExt cx="1440" cy="1680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 rot="-2294786">
              <a:off x="3600" y="2880"/>
              <a:ext cx="1104" cy="432"/>
            </a:xfrm>
            <a:prstGeom prst="ellipse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 rot="-2392520">
              <a:off x="3264" y="2400"/>
              <a:ext cx="1104" cy="432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 rot="-1837603">
              <a:off x="4128" y="1632"/>
              <a:ext cx="576" cy="288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2" name="Group 20"/>
          <p:cNvGrpSpPr>
            <a:grpSpLocks/>
          </p:cNvGrpSpPr>
          <p:nvPr/>
        </p:nvGrpSpPr>
        <p:grpSpPr bwMode="auto">
          <a:xfrm>
            <a:off x="7162800" y="1447800"/>
            <a:ext cx="1771650" cy="1295400"/>
            <a:chOff x="4512" y="912"/>
            <a:chExt cx="1116" cy="816"/>
          </a:xfrm>
        </p:grpSpPr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4512" y="912"/>
              <a:ext cx="1116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 altLang="en-US" sz="1400" b="1">
                  <a:solidFill>
                    <a:srgbClr val="663300"/>
                  </a:solidFill>
                </a:rPr>
                <a:t>High impact</a:t>
              </a:r>
            </a:p>
            <a:p>
              <a:r>
                <a:rPr lang="en-US" altLang="en-US" sz="1400" b="1">
                  <a:solidFill>
                    <a:srgbClr val="663300"/>
                  </a:solidFill>
                </a:rPr>
                <a:t>High risk (hard)</a:t>
              </a:r>
            </a:p>
            <a:p>
              <a:r>
                <a:rPr lang="en-US" altLang="en-US" sz="1400" b="1">
                  <a:solidFill>
                    <a:srgbClr val="663300"/>
                  </a:solidFill>
                </a:rPr>
                <a:t>Good long-term </a:t>
              </a:r>
            </a:p>
            <a:p>
              <a:r>
                <a:rPr lang="en-US" altLang="en-US" sz="1400" b="1">
                  <a:solidFill>
                    <a:srgbClr val="663300"/>
                  </a:solidFill>
                </a:rPr>
                <a:t>research problems</a:t>
              </a: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4512" y="1488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1371600" y="1905000"/>
            <a:ext cx="2598738" cy="1447800"/>
            <a:chOff x="859" y="1200"/>
            <a:chExt cx="1378" cy="912"/>
          </a:xfrm>
        </p:grpSpPr>
        <p:sp>
          <p:nvSpPr>
            <p:cNvPr id="26" name="Oval 24"/>
            <p:cNvSpPr>
              <a:spLocks noChangeArrowheads="1"/>
            </p:cNvSpPr>
            <p:nvPr/>
          </p:nvSpPr>
          <p:spPr bwMode="auto">
            <a:xfrm rot="5400000">
              <a:off x="912" y="1920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859" y="1200"/>
              <a:ext cx="1378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 altLang="en-US" sz="1400" b="1"/>
                <a:t>Difficult</a:t>
              </a:r>
            </a:p>
            <a:p>
              <a:r>
                <a:rPr lang="en-US" altLang="en-US" sz="1400" b="1"/>
                <a:t>basic research</a:t>
              </a:r>
            </a:p>
            <a:p>
              <a:r>
                <a:rPr lang="en-US" altLang="en-US" sz="1400" b="1"/>
                <a:t>Problems, </a:t>
              </a:r>
            </a:p>
            <a:p>
              <a:r>
                <a:rPr lang="en-US" altLang="en-US" sz="1400" b="1"/>
                <a:t>but questionable impact</a:t>
              </a:r>
            </a:p>
            <a:p>
              <a:endParaRPr lang="en-US" altLang="en-US" sz="1400" b="1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1056" y="1872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1905000" y="3352800"/>
            <a:ext cx="2279650" cy="2057400"/>
            <a:chOff x="1200" y="2112"/>
            <a:chExt cx="1436" cy="1296"/>
          </a:xfrm>
        </p:grpSpPr>
        <p:sp>
          <p:nvSpPr>
            <p:cNvPr id="30" name="Oval 28"/>
            <p:cNvSpPr>
              <a:spLocks noChangeArrowheads="1"/>
            </p:cNvSpPr>
            <p:nvPr/>
          </p:nvSpPr>
          <p:spPr bwMode="auto">
            <a:xfrm rot="5400000">
              <a:off x="1176" y="2760"/>
              <a:ext cx="672" cy="6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1238" y="2112"/>
              <a:ext cx="1398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 altLang="en-US" sz="1400" b="1"/>
                <a:t>Low impact</a:t>
              </a:r>
            </a:p>
            <a:p>
              <a:r>
                <a:rPr lang="en-US" altLang="en-US" sz="1400" b="1"/>
                <a:t>Low risk</a:t>
              </a:r>
            </a:p>
            <a:p>
              <a:r>
                <a:rPr lang="en-US" altLang="en-US" sz="1400" b="1"/>
                <a:t>Bad research problems</a:t>
              </a:r>
            </a:p>
            <a:p>
              <a:r>
                <a:rPr lang="en-US" altLang="en-US" sz="1400" b="1"/>
                <a:t>(May not be publishable)</a:t>
              </a:r>
            </a:p>
            <a:p>
              <a:endParaRPr lang="en-US" altLang="en-US" sz="1400" b="1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H="1">
              <a:off x="1680" y="2688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2713038" y="4419600"/>
            <a:ext cx="4017962" cy="1677988"/>
            <a:chOff x="1771" y="2464"/>
            <a:chExt cx="2837" cy="1890"/>
          </a:xfrm>
        </p:grpSpPr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2920" y="2464"/>
              <a:ext cx="1688" cy="1080"/>
            </a:xfrm>
            <a:custGeom>
              <a:avLst/>
              <a:gdLst>
                <a:gd name="T0" fmla="*/ 152 w 1688"/>
                <a:gd name="T1" fmla="*/ 752 h 1080"/>
                <a:gd name="T2" fmla="*/ 776 w 1688"/>
                <a:gd name="T3" fmla="*/ 224 h 1080"/>
                <a:gd name="T4" fmla="*/ 1352 w 1688"/>
                <a:gd name="T5" fmla="*/ 32 h 1080"/>
                <a:gd name="T6" fmla="*/ 1640 w 1688"/>
                <a:gd name="T7" fmla="*/ 416 h 1080"/>
                <a:gd name="T8" fmla="*/ 1064 w 1688"/>
                <a:gd name="T9" fmla="*/ 992 h 1080"/>
                <a:gd name="T10" fmla="*/ 152 w 1688"/>
                <a:gd name="T11" fmla="*/ 944 h 1080"/>
                <a:gd name="T12" fmla="*/ 152 w 1688"/>
                <a:gd name="T13" fmla="*/ 752 h 10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8"/>
                <a:gd name="T22" fmla="*/ 0 h 1080"/>
                <a:gd name="T23" fmla="*/ 1688 w 1688"/>
                <a:gd name="T24" fmla="*/ 1080 h 10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8" h="1080">
                  <a:moveTo>
                    <a:pt x="152" y="752"/>
                  </a:moveTo>
                  <a:cubicBezTo>
                    <a:pt x="256" y="632"/>
                    <a:pt x="576" y="344"/>
                    <a:pt x="776" y="224"/>
                  </a:cubicBezTo>
                  <a:cubicBezTo>
                    <a:pt x="976" y="104"/>
                    <a:pt x="1208" y="0"/>
                    <a:pt x="1352" y="32"/>
                  </a:cubicBezTo>
                  <a:cubicBezTo>
                    <a:pt x="1496" y="64"/>
                    <a:pt x="1688" y="256"/>
                    <a:pt x="1640" y="416"/>
                  </a:cubicBezTo>
                  <a:cubicBezTo>
                    <a:pt x="1592" y="576"/>
                    <a:pt x="1312" y="904"/>
                    <a:pt x="1064" y="992"/>
                  </a:cubicBezTo>
                  <a:cubicBezTo>
                    <a:pt x="816" y="1080"/>
                    <a:pt x="304" y="984"/>
                    <a:pt x="152" y="944"/>
                  </a:cubicBezTo>
                  <a:cubicBezTo>
                    <a:pt x="0" y="904"/>
                    <a:pt x="48" y="872"/>
                    <a:pt x="152" y="752"/>
                  </a:cubicBezTo>
                  <a:close/>
                </a:path>
              </a:pathLst>
            </a:custGeom>
            <a:noFill/>
            <a:ln w="7620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1771" y="3839"/>
              <a:ext cx="2484" cy="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r>
                <a:rPr lang="en-US" altLang="en-US" b="1">
                  <a:solidFill>
                    <a:srgbClr val="0000CC"/>
                  </a:solidFill>
                </a:rPr>
                <a:t>“entry point” problems</a:t>
              </a:r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3264" y="3456"/>
              <a:ext cx="9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590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Do Research in Data Sciences?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Curiosity: allow you to ask questions</a:t>
            </a:r>
          </a:p>
          <a:p>
            <a:r>
              <a:rPr lang="en-US" altLang="en-US" dirty="0"/>
              <a:t>Critical thinking: allow you to challenge </a:t>
            </a:r>
            <a:r>
              <a:rPr lang="en-US" altLang="en-US" dirty="0" smtClean="0"/>
              <a:t>assumptions</a:t>
            </a:r>
          </a:p>
          <a:p>
            <a:pPr lvl="1"/>
            <a:r>
              <a:rPr lang="en-US" altLang="en-US" sz="2000" dirty="0" smtClean="0"/>
              <a:t>Make sense of what you have read/heard</a:t>
            </a:r>
            <a:endParaRPr lang="en-US" altLang="en-US" sz="2000" dirty="0"/>
          </a:p>
          <a:p>
            <a:r>
              <a:rPr lang="en-US" altLang="en-US" dirty="0"/>
              <a:t>Learning: take you to the frontier of </a:t>
            </a:r>
            <a:r>
              <a:rPr lang="en-US" altLang="en-US" dirty="0" smtClean="0"/>
              <a:t>knowledge</a:t>
            </a:r>
          </a:p>
          <a:p>
            <a:pPr lvl="1"/>
            <a:r>
              <a:rPr lang="en-US" altLang="en-US" sz="2000" dirty="0" smtClean="0"/>
              <a:t>Start with textbooks and courses</a:t>
            </a:r>
          </a:p>
          <a:p>
            <a:pPr lvl="1"/>
            <a:r>
              <a:rPr lang="en-US" altLang="en-US" sz="2000" b="1" dirty="0" smtClean="0">
                <a:solidFill>
                  <a:srgbClr val="C00000"/>
                </a:solidFill>
              </a:rPr>
              <a:t>Read papers in top-notch conferences/journals</a:t>
            </a:r>
          </a:p>
          <a:p>
            <a:pPr lvl="1"/>
            <a:r>
              <a:rPr lang="en-US" altLang="en-US" sz="2000" b="1" dirty="0" smtClean="0">
                <a:solidFill>
                  <a:srgbClr val="C00000"/>
                </a:solidFill>
              </a:rPr>
              <a:t>Implement your prototype ideas</a:t>
            </a:r>
            <a:endParaRPr lang="en-US" altLang="en-US" sz="2000" b="1" dirty="0">
              <a:solidFill>
                <a:srgbClr val="C00000"/>
              </a:solidFill>
            </a:endParaRPr>
          </a:p>
          <a:p>
            <a:r>
              <a:rPr lang="en-US" altLang="en-US" dirty="0"/>
              <a:t>Persistence: so that you don’t give up</a:t>
            </a:r>
          </a:p>
          <a:p>
            <a:r>
              <a:rPr lang="en-US" altLang="en-US" dirty="0"/>
              <a:t>Respect data and truth: ensure your research is </a:t>
            </a:r>
            <a:r>
              <a:rPr lang="en-US" altLang="en-US" dirty="0" smtClean="0"/>
              <a:t>solid</a:t>
            </a:r>
          </a:p>
          <a:p>
            <a:pPr lvl="1"/>
            <a:r>
              <a:rPr lang="en-US" altLang="en-US" sz="2000" dirty="0" smtClean="0"/>
              <a:t>Don’t throw away negative results</a:t>
            </a:r>
            <a:endParaRPr lang="en-US" altLang="en-US" sz="2000" dirty="0"/>
          </a:p>
          <a:p>
            <a:r>
              <a:rPr lang="en-US" altLang="en-US" dirty="0"/>
              <a:t>Communication: </a:t>
            </a:r>
            <a:r>
              <a:rPr lang="en-US" altLang="en-US" dirty="0" smtClean="0"/>
              <a:t>publish and present </a:t>
            </a:r>
            <a:r>
              <a:rPr lang="en-US" altLang="en-US" dirty="0"/>
              <a:t>your </a:t>
            </a:r>
            <a:r>
              <a:rPr lang="en-US" altLang="en-US" dirty="0" smtClean="0"/>
              <a:t>work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10</a:t>
            </a:fld>
            <a:r>
              <a:rPr lang="zh-CN" altLang="en-US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72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the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11</a:t>
            </a:fld>
            <a:r>
              <a:rPr lang="zh-CN" altLang="en-US" smtClean="0"/>
              <a:t> </a:t>
            </a:r>
            <a:endParaRPr lang="zh-CN" altLang="en-US" dirty="0"/>
          </a:p>
        </p:txBody>
      </p:sp>
      <p:sp>
        <p:nvSpPr>
          <p:cNvPr id="5" name="Freeform 2" descr="10%"/>
          <p:cNvSpPr>
            <a:spLocks/>
          </p:cNvSpPr>
          <p:nvPr/>
        </p:nvSpPr>
        <p:spPr bwMode="auto">
          <a:xfrm>
            <a:off x="1219200" y="3317776"/>
            <a:ext cx="6096000" cy="2514600"/>
          </a:xfrm>
          <a:custGeom>
            <a:avLst/>
            <a:gdLst>
              <a:gd name="T0" fmla="*/ 0 w 3840"/>
              <a:gd name="T1" fmla="*/ 1584 h 1584"/>
              <a:gd name="T2" fmla="*/ 0 w 3840"/>
              <a:gd name="T3" fmla="*/ 912 h 1584"/>
              <a:gd name="T4" fmla="*/ 144 w 3840"/>
              <a:gd name="T5" fmla="*/ 912 h 1584"/>
              <a:gd name="T6" fmla="*/ 192 w 3840"/>
              <a:gd name="T7" fmla="*/ 432 h 1584"/>
              <a:gd name="T8" fmla="*/ 240 w 3840"/>
              <a:gd name="T9" fmla="*/ 96 h 1584"/>
              <a:gd name="T10" fmla="*/ 336 w 3840"/>
              <a:gd name="T11" fmla="*/ 672 h 1584"/>
              <a:gd name="T12" fmla="*/ 432 w 3840"/>
              <a:gd name="T13" fmla="*/ 1440 h 1584"/>
              <a:gd name="T14" fmla="*/ 1104 w 3840"/>
              <a:gd name="T15" fmla="*/ 1440 h 1584"/>
              <a:gd name="T16" fmla="*/ 1296 w 3840"/>
              <a:gd name="T17" fmla="*/ 960 h 1584"/>
              <a:gd name="T18" fmla="*/ 1728 w 3840"/>
              <a:gd name="T19" fmla="*/ 1008 h 1584"/>
              <a:gd name="T20" fmla="*/ 1920 w 3840"/>
              <a:gd name="T21" fmla="*/ 1248 h 1584"/>
              <a:gd name="T22" fmla="*/ 2208 w 3840"/>
              <a:gd name="T23" fmla="*/ 1152 h 1584"/>
              <a:gd name="T24" fmla="*/ 2880 w 3840"/>
              <a:gd name="T25" fmla="*/ 1104 h 1584"/>
              <a:gd name="T26" fmla="*/ 3456 w 3840"/>
              <a:gd name="T27" fmla="*/ 576 h 1584"/>
              <a:gd name="T28" fmla="*/ 3648 w 3840"/>
              <a:gd name="T29" fmla="*/ 0 h 1584"/>
              <a:gd name="T30" fmla="*/ 3840 w 3840"/>
              <a:gd name="T31" fmla="*/ 0 h 1584"/>
              <a:gd name="T32" fmla="*/ 3840 w 3840"/>
              <a:gd name="T33" fmla="*/ 1584 h 1584"/>
              <a:gd name="T34" fmla="*/ 0 w 3840"/>
              <a:gd name="T35" fmla="*/ 1584 h 158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840"/>
              <a:gd name="T55" fmla="*/ 0 h 1584"/>
              <a:gd name="T56" fmla="*/ 3840 w 3840"/>
              <a:gd name="T57" fmla="*/ 1584 h 158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840" h="1584">
                <a:moveTo>
                  <a:pt x="0" y="1584"/>
                </a:moveTo>
                <a:lnTo>
                  <a:pt x="0" y="912"/>
                </a:lnTo>
                <a:lnTo>
                  <a:pt x="144" y="912"/>
                </a:lnTo>
                <a:lnTo>
                  <a:pt x="192" y="432"/>
                </a:lnTo>
                <a:lnTo>
                  <a:pt x="240" y="96"/>
                </a:lnTo>
                <a:lnTo>
                  <a:pt x="336" y="672"/>
                </a:lnTo>
                <a:lnTo>
                  <a:pt x="432" y="1440"/>
                </a:lnTo>
                <a:lnTo>
                  <a:pt x="1104" y="1440"/>
                </a:lnTo>
                <a:lnTo>
                  <a:pt x="1296" y="960"/>
                </a:lnTo>
                <a:lnTo>
                  <a:pt x="1728" y="1008"/>
                </a:lnTo>
                <a:lnTo>
                  <a:pt x="1920" y="1248"/>
                </a:lnTo>
                <a:lnTo>
                  <a:pt x="2208" y="1152"/>
                </a:lnTo>
                <a:lnTo>
                  <a:pt x="2880" y="1104"/>
                </a:lnTo>
                <a:lnTo>
                  <a:pt x="3456" y="576"/>
                </a:lnTo>
                <a:lnTo>
                  <a:pt x="3648" y="0"/>
                </a:lnTo>
                <a:lnTo>
                  <a:pt x="3840" y="0"/>
                </a:lnTo>
                <a:lnTo>
                  <a:pt x="3840" y="1584"/>
                </a:lnTo>
                <a:lnTo>
                  <a:pt x="0" y="1584"/>
                </a:lnTo>
                <a:close/>
              </a:path>
            </a:pathLst>
          </a:custGeom>
          <a:pattFill prst="pct10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219200" y="5832376"/>
            <a:ext cx="6629400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1143000" y="1869976"/>
            <a:ext cx="0" cy="3990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7813" y="1412776"/>
            <a:ext cx="2165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000"/>
              <a:t>Level of Challenges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248400" y="6060976"/>
            <a:ext cx="2271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000"/>
              <a:t>Impact/Usefulness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29000" y="5298976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/>
              <a:t>Known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343275" y="4460776"/>
            <a:ext cx="1457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/>
              <a:t>Unknown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3657600" y="2784376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962400" y="2860576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3810000" y="2936776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3810000" y="2022376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362200" y="3698776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000"/>
              <a:t>Make a hard problem easier 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438400" y="1565176"/>
            <a:ext cx="419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000"/>
              <a:t>Make an easy problem harder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495800" y="2403376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en-US" altLang="en-US" sz="2000"/>
              <a:t>Increase impact (more general) </a:t>
            </a:r>
          </a:p>
        </p:txBody>
      </p:sp>
    </p:spTree>
    <p:extLst>
      <p:ext uri="{BB962C8B-B14F-4D97-AF65-F5344CB8AC3E}">
        <p14:creationId xmlns:p14="http://schemas.microsoft.com/office/powerpoint/2010/main" val="20126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Publish?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SIGMOD, VLDB, ICDE</a:t>
            </a:r>
          </a:p>
          <a:p>
            <a:pPr lvl="1"/>
            <a:r>
              <a:rPr lang="en-US" dirty="0" smtClean="0"/>
              <a:t>ACM TODS, VLDB J., IEEE TKDE</a:t>
            </a:r>
          </a:p>
          <a:p>
            <a:r>
              <a:rPr lang="en-US" dirty="0" smtClean="0"/>
              <a:t>Data Mining</a:t>
            </a:r>
          </a:p>
          <a:p>
            <a:pPr lvl="1"/>
            <a:r>
              <a:rPr lang="en-US" dirty="0" smtClean="0"/>
              <a:t>KDD, ICDM, SDM</a:t>
            </a:r>
          </a:p>
          <a:p>
            <a:pPr lvl="1"/>
            <a:r>
              <a:rPr lang="en-US" dirty="0" smtClean="0"/>
              <a:t>ACM TKDD</a:t>
            </a:r>
          </a:p>
          <a:p>
            <a:r>
              <a:rPr lang="en-US" dirty="0" smtClean="0"/>
              <a:t>Information Retrieval</a:t>
            </a:r>
          </a:p>
          <a:p>
            <a:pPr lvl="1"/>
            <a:r>
              <a:rPr lang="en-US" dirty="0" smtClean="0"/>
              <a:t>SIGIR, CIKM</a:t>
            </a:r>
          </a:p>
          <a:p>
            <a:pPr lvl="1"/>
            <a:r>
              <a:rPr lang="en-US" dirty="0" smtClean="0"/>
              <a:t>ACM TOIS</a:t>
            </a:r>
          </a:p>
          <a:p>
            <a:r>
              <a:rPr lang="en-US" dirty="0" smtClean="0"/>
              <a:t>Web &amp; Applications</a:t>
            </a:r>
          </a:p>
          <a:p>
            <a:pPr lvl="1"/>
            <a:r>
              <a:rPr lang="en-US" dirty="0" smtClean="0"/>
              <a:t>WWW, WSDM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12</a:t>
            </a:fld>
            <a:r>
              <a:rPr lang="zh-CN" altLang="en-US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699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My Research </a:t>
            </a:r>
            <a:r>
              <a:rPr lang="en-US" altLang="zh-CN" dirty="0" smtClean="0"/>
              <a:t>Theme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04EF-1ABB-4D28-AAC5-3905041BC63B}" type="slidenum">
              <a:rPr lang="zh-CN" altLang="en-US"/>
              <a:pPr>
                <a:defRPr/>
              </a:pPr>
              <a:t>13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72" y="4444592"/>
            <a:ext cx="2330878" cy="2330878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177676" y="1241574"/>
            <a:ext cx="8786812" cy="963290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zh-CN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Modelling, managing, querying, </a:t>
            </a:r>
            <a:r>
              <a:rPr lang="en-US" altLang="zh-CN" sz="2400" dirty="0" smtClean="0">
                <a:latin typeface="Arial Rounded MT Bold" charset="0"/>
                <a:ea typeface="Arial Rounded MT Bold" charset="0"/>
                <a:cs typeface="Arial Rounded MT Bold" charset="0"/>
              </a:rPr>
              <a:t>and mining</a:t>
            </a:r>
            <a:endParaRPr lang="en-US" altLang="zh-CN" sz="2400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zh-CN" sz="2400" dirty="0" smtClean="0">
                <a:solidFill>
                  <a:srgbClr val="C0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big graph-structured, networked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8386" y="435581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Big Caslon Medium" charset="0"/>
                <a:ea typeface="Big Caslon Medium" charset="0"/>
                <a:cs typeface="Big Caslon Medium" charset="0"/>
              </a:rPr>
              <a:t>IoT</a:t>
            </a:r>
            <a:endParaRPr lang="en-US" sz="1600" b="1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600" y="2427272"/>
            <a:ext cx="2394266" cy="1795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72642" y="4293096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Big Caslon Medium" charset="0"/>
                <a:ea typeface="Big Caslon Medium" charset="0"/>
                <a:cs typeface="Big Caslon Medium" charset="0"/>
              </a:rPr>
              <a:t>Social network</a:t>
            </a:r>
            <a:endParaRPr lang="en-US" sz="1600" b="1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14" y="2458130"/>
            <a:ext cx="2271275" cy="17068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16526" y="4261574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Big Caslon Medium" charset="0"/>
                <a:ea typeface="Big Caslon Medium" charset="0"/>
                <a:cs typeface="Big Caslon Medium" charset="0"/>
              </a:rPr>
              <a:t>Brain graph</a:t>
            </a:r>
            <a:endParaRPr lang="en-US" sz="1600" b="1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8" y="4615230"/>
            <a:ext cx="2699792" cy="191496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64330" y="6486103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Big Caslon Medium" charset="0"/>
                <a:ea typeface="Big Caslon Medium" charset="0"/>
                <a:cs typeface="Big Caslon Medium" charset="0"/>
              </a:rPr>
              <a:t>WWW</a:t>
            </a:r>
            <a:endParaRPr lang="en-US" sz="1600" b="1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2510" y="6478146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Big Caslon Medium" charset="0"/>
                <a:ea typeface="Big Caslon Medium" charset="0"/>
                <a:cs typeface="Big Caslon Medium" charset="0"/>
              </a:rPr>
              <a:t>Protein network</a:t>
            </a:r>
            <a:endParaRPr lang="en-US" sz="1600" b="1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pic>
        <p:nvPicPr>
          <p:cNvPr id="17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02" y="4687238"/>
            <a:ext cx="1920346" cy="178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3459061" y="6487438"/>
            <a:ext cx="27363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Big Caslon Medium" charset="0"/>
                <a:ea typeface="Big Caslon Medium" charset="0"/>
                <a:cs typeface="Big Caslon Medium" charset="0"/>
              </a:rPr>
              <a:t>Collaboration network</a:t>
            </a:r>
            <a:endParaRPr lang="en-US" sz="1600" b="1" dirty="0">
              <a:latin typeface="Big Caslon Medium" charset="0"/>
              <a:ea typeface="Big Caslon Medium" charset="0"/>
              <a:cs typeface="Big Caslon Medium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79072"/>
            <a:ext cx="3121763" cy="1754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365104"/>
            <a:ext cx="1830895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Key Challenges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675" y="1268760"/>
            <a:ext cx="8786813" cy="5472608"/>
          </a:xfrm>
        </p:spPr>
        <p:txBody>
          <a:bodyPr/>
          <a:lstStyle/>
          <a:p>
            <a:r>
              <a:rPr lang="en-US" dirty="0"/>
              <a:t>Real-world graphs and networks are 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BIG</a:t>
            </a:r>
          </a:p>
          <a:p>
            <a:pPr lvl="2">
              <a:lnSpc>
                <a:spcPct val="125000"/>
              </a:lnSpc>
            </a:pPr>
            <a:r>
              <a:rPr lang="en-US" altLang="zh-CN" sz="1800" b="1" dirty="0">
                <a:solidFill>
                  <a:srgbClr val="0070C0"/>
                </a:solidFill>
              </a:rPr>
              <a:t>Web graph</a:t>
            </a:r>
            <a:r>
              <a:rPr lang="en-US" altLang="zh-CN" sz="1800" b="1" dirty="0"/>
              <a:t>: </a:t>
            </a:r>
            <a:r>
              <a:rPr lang="en-US" altLang="zh-CN" sz="1800" dirty="0">
                <a:solidFill>
                  <a:schemeClr val="tx1"/>
                </a:solidFill>
              </a:rPr>
              <a:t>8.94 billion pages </a:t>
            </a:r>
          </a:p>
          <a:p>
            <a:pPr lvl="2">
              <a:lnSpc>
                <a:spcPct val="125000"/>
              </a:lnSpc>
            </a:pPr>
            <a:r>
              <a:rPr lang="en-US" altLang="zh-CN" sz="1800" b="1" dirty="0">
                <a:solidFill>
                  <a:srgbClr val="0070C0"/>
                </a:solidFill>
              </a:rPr>
              <a:t>Facebook</a:t>
            </a:r>
            <a:r>
              <a:rPr lang="en-US" altLang="zh-CN" sz="1800" b="1" dirty="0"/>
              <a:t>:</a:t>
            </a:r>
            <a:r>
              <a:rPr lang="en-US" altLang="zh-CN" sz="1800" dirty="0"/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901 million active users and 125 billion 		      friendship relations</a:t>
            </a:r>
          </a:p>
          <a:p>
            <a:pPr lvl="1">
              <a:lnSpc>
                <a:spcPct val="125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Heterogeneous</a:t>
            </a:r>
          </a:p>
          <a:p>
            <a:pPr lvl="2">
              <a:lnSpc>
                <a:spcPct val="125000"/>
              </a:lnSpc>
            </a:pPr>
            <a:r>
              <a:rPr lang="en-US" altLang="zh-CN" sz="1800" dirty="0">
                <a:solidFill>
                  <a:schemeClr val="tx1"/>
                </a:solidFill>
              </a:rPr>
              <a:t>Complicated interplay of topologies and multi-dimensional contents</a:t>
            </a:r>
          </a:p>
          <a:p>
            <a:pPr lvl="1">
              <a:lnSpc>
                <a:spcPct val="125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Dynamic</a:t>
            </a:r>
          </a:p>
          <a:p>
            <a:pPr lvl="2">
              <a:lnSpc>
                <a:spcPct val="110000"/>
              </a:lnSpc>
            </a:pPr>
            <a:r>
              <a:rPr lang="en-US" altLang="zh-CN" sz="1800" dirty="0"/>
              <a:t>Facebook U.S.</a:t>
            </a:r>
            <a:r>
              <a:rPr lang="en-US" altLang="zh-CN" sz="1800" dirty="0">
                <a:solidFill>
                  <a:srgbClr val="CC0000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grows 149% in 2009</a:t>
            </a:r>
          </a:p>
          <a:p>
            <a:pPr lvl="1">
              <a:lnSpc>
                <a:spcPct val="110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Dirty</a:t>
            </a:r>
          </a:p>
          <a:p>
            <a:pPr lvl="2">
              <a:lnSpc>
                <a:spcPct val="110000"/>
              </a:lnSpc>
            </a:pPr>
            <a:r>
              <a:rPr lang="en-US" altLang="zh-CN" sz="1800" dirty="0">
                <a:solidFill>
                  <a:schemeClr val="tx1"/>
                </a:solidFill>
              </a:rPr>
              <a:t>Structure/content are noisy, inconsistent, and distorted</a:t>
            </a:r>
          </a:p>
          <a:p>
            <a:pPr lvl="1">
              <a:lnSpc>
                <a:spcPct val="110000"/>
              </a:lnSpc>
            </a:pPr>
            <a:r>
              <a:rPr lang="en-US" altLang="zh-CN" b="1" dirty="0">
                <a:solidFill>
                  <a:srgbClr val="C00000"/>
                </a:solidFill>
              </a:rPr>
              <a:t>Volatile and vulnerable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14</a:t>
            </a:fld>
            <a:r>
              <a:rPr lang="zh-CN" altLang="en-US" smtClean="0"/>
              <a:t> </a:t>
            </a:r>
            <a:endParaRPr lang="zh-CN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868" y="1375428"/>
            <a:ext cx="1927200" cy="205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8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Research Thrusts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675" y="1268760"/>
            <a:ext cx="8786813" cy="2880320"/>
          </a:xfrm>
        </p:spPr>
        <p:txBody>
          <a:bodyPr/>
          <a:lstStyle/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r>
              <a:rPr lang="en-US" altLang="zh-CN" dirty="0" smtClean="0"/>
              <a:t>Managing and querying </a:t>
            </a:r>
            <a:r>
              <a:rPr lang="en-US" altLang="zh-CN" dirty="0" smtClean="0">
                <a:solidFill>
                  <a:srgbClr val="C00000"/>
                </a:solidFill>
              </a:rPr>
              <a:t>big networked data</a:t>
            </a:r>
          </a:p>
          <a:p>
            <a:pPr lvl="1">
              <a:lnSpc>
                <a:spcPct val="125000"/>
              </a:lnSpc>
            </a:pPr>
            <a:r>
              <a:rPr lang="en-US" altLang="zh-CN" dirty="0" smtClean="0"/>
              <a:t>Scalable </a:t>
            </a:r>
            <a:r>
              <a:rPr lang="en-US" altLang="zh-CN" dirty="0" smtClean="0">
                <a:solidFill>
                  <a:srgbClr val="0070C0"/>
                </a:solidFill>
              </a:rPr>
              <a:t>indexing</a:t>
            </a:r>
            <a:r>
              <a:rPr lang="en-US" altLang="zh-CN" dirty="0" smtClean="0"/>
              <a:t> solutions for </a:t>
            </a:r>
            <a:r>
              <a:rPr lang="en-US" altLang="zh-CN" dirty="0" smtClean="0">
                <a:solidFill>
                  <a:srgbClr val="0070C0"/>
                </a:solidFill>
              </a:rPr>
              <a:t>exact/approximate</a:t>
            </a:r>
            <a:r>
              <a:rPr lang="en-US" altLang="zh-CN" dirty="0" smtClean="0"/>
              <a:t> graph query processing in graph databases and information networks </a:t>
            </a:r>
          </a:p>
          <a:p>
            <a:pPr lvl="1">
              <a:lnSpc>
                <a:spcPct val="125000"/>
              </a:lnSpc>
            </a:pPr>
            <a:r>
              <a:rPr lang="en-US" altLang="zh-CN" dirty="0" smtClean="0">
                <a:solidFill>
                  <a:srgbClr val="0070C0"/>
                </a:solidFill>
              </a:rPr>
              <a:t>Summarizing</a:t>
            </a:r>
            <a:r>
              <a:rPr lang="en-US" altLang="zh-CN" dirty="0" smtClean="0"/>
              <a:t> big graphs</a:t>
            </a:r>
            <a:endParaRPr lang="en-US" altLang="zh-CN" sz="1800" dirty="0" smtClean="0">
              <a:solidFill>
                <a:srgbClr val="C00000"/>
              </a:solidFill>
            </a:endParaRPr>
          </a:p>
          <a:p>
            <a:pPr lvl="1">
              <a:lnSpc>
                <a:spcPct val="125000"/>
              </a:lnSpc>
            </a:pPr>
            <a:r>
              <a:rPr lang="en-US" altLang="zh-CN" dirty="0" smtClean="0"/>
              <a:t>Querying </a:t>
            </a:r>
            <a:r>
              <a:rPr lang="en-US" altLang="zh-CN" dirty="0" smtClean="0">
                <a:solidFill>
                  <a:srgbClr val="0070C0"/>
                </a:solidFill>
              </a:rPr>
              <a:t>dynamic</a:t>
            </a:r>
            <a:r>
              <a:rPr lang="en-US" altLang="zh-CN" dirty="0" smtClean="0"/>
              <a:t> graph streams</a:t>
            </a:r>
            <a:endParaRPr lang="en-US" altLang="zh-CN" sz="1800" dirty="0" smtClean="0">
              <a:solidFill>
                <a:srgbClr val="C00000"/>
              </a:solidFill>
            </a:endParaRPr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endParaRPr lang="en-US" altLang="zh-CN" dirty="0" smtClean="0"/>
          </a:p>
          <a:p>
            <a:pPr marL="514350" indent="-514350">
              <a:lnSpc>
                <a:spcPct val="125000"/>
              </a:lnSpc>
              <a:buFont typeface="+mj-lt"/>
              <a:buAutoNum type="arabicPeriod"/>
            </a:pPr>
            <a:endParaRPr lang="en-US" altLang="zh-CN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81830"/>
            <a:ext cx="4536504" cy="2593333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 bwMode="auto">
          <a:xfrm>
            <a:off x="5364088" y="4077072"/>
            <a:ext cx="338437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8E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None/>
            </a:pPr>
            <a:r>
              <a:rPr lang="en-US" altLang="zh-CN" sz="2000" dirty="0" smtClean="0">
                <a:latin typeface="+mj-lt"/>
              </a:rPr>
              <a:t>Representative Applications</a:t>
            </a:r>
          </a:p>
          <a:p>
            <a:pPr>
              <a:lnSpc>
                <a:spcPct val="125000"/>
              </a:lnSpc>
            </a:pPr>
            <a:r>
              <a:rPr lang="en-US" altLang="zh-CN" sz="1600" b="0" dirty="0" smtClean="0">
                <a:latin typeface="Garamond" panose="02020404030301010803" pitchFamily="18" charset="0"/>
              </a:rPr>
              <a:t>Business intelligence</a:t>
            </a:r>
          </a:p>
          <a:p>
            <a:pPr>
              <a:lnSpc>
                <a:spcPct val="125000"/>
              </a:lnSpc>
            </a:pPr>
            <a:r>
              <a:rPr lang="en-US" altLang="zh-CN" sz="1600" b="0" dirty="0" smtClean="0">
                <a:latin typeface="Garamond" panose="02020404030301010803" pitchFamily="18" charset="0"/>
              </a:rPr>
              <a:t>Biology and bioinformatics</a:t>
            </a:r>
          </a:p>
          <a:p>
            <a:pPr>
              <a:lnSpc>
                <a:spcPct val="125000"/>
              </a:lnSpc>
            </a:pPr>
            <a:r>
              <a:rPr lang="en-US" altLang="zh-CN" sz="1600" b="0" dirty="0" smtClean="0">
                <a:latin typeface="Garamond" panose="02020404030301010803" pitchFamily="18" charset="0"/>
              </a:rPr>
              <a:t>Network evolution</a:t>
            </a:r>
          </a:p>
          <a:p>
            <a:pPr>
              <a:lnSpc>
                <a:spcPct val="125000"/>
              </a:lnSpc>
            </a:pPr>
            <a:endParaRPr lang="en-US" altLang="zh-CN" sz="1600" b="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Research Thrusts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7675" y="1268760"/>
            <a:ext cx="8786813" cy="5472608"/>
          </a:xfrm>
        </p:spPr>
        <p:txBody>
          <a:bodyPr/>
          <a:lstStyle/>
          <a:p>
            <a:pPr marL="514350" indent="-514350">
              <a:lnSpc>
                <a:spcPct val="125000"/>
              </a:lnSpc>
              <a:buFont typeface="+mj-lt"/>
              <a:buAutoNum type="arabicPeriod" startAt="2"/>
            </a:pPr>
            <a:r>
              <a:rPr lang="en-US" altLang="zh-CN" dirty="0">
                <a:solidFill>
                  <a:srgbClr val="C00000"/>
                </a:solidFill>
              </a:rPr>
              <a:t>Mining</a:t>
            </a:r>
            <a:r>
              <a:rPr lang="en-US" altLang="zh-CN" dirty="0"/>
              <a:t> </a:t>
            </a:r>
            <a:r>
              <a:rPr lang="en-US" altLang="zh-CN" dirty="0" smtClean="0"/>
              <a:t>social/information </a:t>
            </a:r>
            <a:r>
              <a:rPr lang="en-US" altLang="zh-CN" dirty="0"/>
              <a:t>networks</a:t>
            </a:r>
          </a:p>
          <a:p>
            <a:pPr marL="914400" lvl="1" indent="-514350">
              <a:lnSpc>
                <a:spcPct val="125000"/>
              </a:lnSpc>
            </a:pPr>
            <a:r>
              <a:rPr lang="en-US" altLang="zh-CN" dirty="0"/>
              <a:t>Graph classification, prediction, outlier detection</a:t>
            </a:r>
          </a:p>
          <a:p>
            <a:pPr marL="914400" lvl="1" indent="-514350">
              <a:lnSpc>
                <a:spcPct val="125000"/>
              </a:lnSpc>
            </a:pPr>
            <a:r>
              <a:rPr lang="en-US" altLang="zh-CN" dirty="0"/>
              <a:t>Graph partitioning, clustering, and community detection</a:t>
            </a:r>
          </a:p>
          <a:p>
            <a:pPr marL="914400" lvl="1" indent="-514350">
              <a:lnSpc>
                <a:spcPct val="125000"/>
              </a:lnSpc>
            </a:pPr>
            <a:r>
              <a:rPr lang="en-US" altLang="zh-CN" dirty="0"/>
              <a:t>Credibility/Accountability </a:t>
            </a:r>
            <a:r>
              <a:rPr lang="en-US" altLang="zh-CN" dirty="0" smtClean="0"/>
              <a:t>analysis in </a:t>
            </a:r>
            <a:r>
              <a:rPr lang="en-US" altLang="zh-CN" dirty="0" smtClean="0"/>
              <a:t>social networks</a:t>
            </a:r>
            <a:endParaRPr lang="en-US" altLang="zh-CN" dirty="0"/>
          </a:p>
          <a:p>
            <a:pPr marL="514350" indent="-514350">
              <a:lnSpc>
                <a:spcPct val="125000"/>
              </a:lnSpc>
              <a:buFont typeface="+mj-lt"/>
              <a:buAutoNum type="arabicPeriod" startAt="2"/>
            </a:pPr>
            <a:endParaRPr lang="en-US" altLang="zh-CN" dirty="0" smtClean="0"/>
          </a:p>
          <a:p>
            <a:pPr marL="514350" indent="-514350">
              <a:lnSpc>
                <a:spcPct val="125000"/>
              </a:lnSpc>
              <a:buFont typeface="+mj-lt"/>
              <a:buAutoNum type="arabicPeriod" startAt="2"/>
            </a:pPr>
            <a:endParaRPr lang="en-US" altLang="zh-CN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4422271" cy="3429000"/>
          </a:xfrm>
          <a:prstGeom prst="rect">
            <a:avLst/>
          </a:prstGeom>
        </p:spPr>
      </p:pic>
      <p:sp>
        <p:nvSpPr>
          <p:cNvPr id="9" name="内容占位符 2"/>
          <p:cNvSpPr txBox="1">
            <a:spLocks/>
          </p:cNvSpPr>
          <p:nvPr/>
        </p:nvSpPr>
        <p:spPr bwMode="auto">
          <a:xfrm>
            <a:off x="5364088" y="3789040"/>
            <a:ext cx="338437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 baseline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8E000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None/>
            </a:pPr>
            <a:r>
              <a:rPr lang="en-US" altLang="zh-CN" sz="2000" dirty="0" smtClean="0">
                <a:latin typeface="+mj-lt"/>
              </a:rPr>
              <a:t>Representative Applications</a:t>
            </a:r>
          </a:p>
          <a:p>
            <a:pPr>
              <a:lnSpc>
                <a:spcPct val="125000"/>
              </a:lnSpc>
            </a:pPr>
            <a:r>
              <a:rPr lang="en-US" altLang="zh-CN" sz="1600" b="0" dirty="0" smtClean="0">
                <a:latin typeface="Garamond" panose="02020404030301010803" pitchFamily="18" charset="0"/>
              </a:rPr>
              <a:t>Social targeting and viral marketing</a:t>
            </a:r>
          </a:p>
          <a:p>
            <a:pPr>
              <a:lnSpc>
                <a:spcPct val="125000"/>
              </a:lnSpc>
            </a:pPr>
            <a:r>
              <a:rPr lang="en-US" altLang="zh-CN" sz="1600" b="0" dirty="0" smtClean="0">
                <a:latin typeface="Garamond" panose="02020404030301010803" pitchFamily="18" charset="0"/>
              </a:rPr>
              <a:t>Recommendation</a:t>
            </a:r>
          </a:p>
          <a:p>
            <a:pPr>
              <a:lnSpc>
                <a:spcPct val="125000"/>
              </a:lnSpc>
            </a:pPr>
            <a:r>
              <a:rPr lang="en-US" altLang="zh-CN" sz="1600" b="0" dirty="0" smtClean="0">
                <a:latin typeface="Garamond" panose="02020404030301010803" pitchFamily="18" charset="0"/>
              </a:rPr>
              <a:t>User studies</a:t>
            </a:r>
          </a:p>
          <a:p>
            <a:pPr>
              <a:lnSpc>
                <a:spcPct val="125000"/>
              </a:lnSpc>
            </a:pPr>
            <a:r>
              <a:rPr lang="en-US" altLang="zh-CN" sz="1600" b="0" dirty="0" smtClean="0">
                <a:latin typeface="Garamond" panose="02020404030301010803" pitchFamily="18" charset="0"/>
              </a:rPr>
              <a:t>Veracity analysis</a:t>
            </a:r>
          </a:p>
        </p:txBody>
      </p:sp>
    </p:spTree>
    <p:extLst>
      <p:ext uri="{BB962C8B-B14F-4D97-AF65-F5344CB8AC3E}">
        <p14:creationId xmlns:p14="http://schemas.microsoft.com/office/powerpoint/2010/main" val="41800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Other Research Topics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7346653" cy="511256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zh-CN" b="1" dirty="0" smtClean="0">
                <a:solidFill>
                  <a:srgbClr val="C00000"/>
                </a:solidFill>
              </a:rPr>
              <a:t>Location-based</a:t>
            </a:r>
            <a:r>
              <a:rPr lang="en-US" altLang="zh-CN" b="1" dirty="0" smtClean="0"/>
              <a:t> mining and ranking</a:t>
            </a:r>
          </a:p>
          <a:p>
            <a:pPr lvl="1">
              <a:lnSpc>
                <a:spcPct val="120000"/>
              </a:lnSpc>
            </a:pPr>
            <a:r>
              <a:rPr lang="en-US" altLang="zh-CN" dirty="0" smtClean="0"/>
              <a:t>Mobile local search, ranking, and recommendation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>
                <a:solidFill>
                  <a:srgbClr val="C00000"/>
                </a:solidFill>
              </a:rPr>
              <a:t>Text</a:t>
            </a:r>
            <a:r>
              <a:rPr lang="en-US" altLang="zh-CN" dirty="0" smtClean="0"/>
              <a:t> mining</a:t>
            </a:r>
          </a:p>
          <a:p>
            <a:pPr lvl="1">
              <a:lnSpc>
                <a:spcPct val="120000"/>
              </a:lnSpc>
            </a:pPr>
            <a:r>
              <a:rPr lang="en-US" altLang="zh-CN" dirty="0" smtClean="0"/>
              <a:t>Classification, clustering, graphical models</a:t>
            </a:r>
          </a:p>
          <a:p>
            <a:pPr>
              <a:lnSpc>
                <a:spcPct val="120000"/>
              </a:lnSpc>
            </a:pPr>
            <a:r>
              <a:rPr lang="en-US" altLang="zh-CN" dirty="0" smtClean="0"/>
              <a:t>Mining </a:t>
            </a:r>
            <a:r>
              <a:rPr lang="en-US" altLang="zh-CN" dirty="0" smtClean="0">
                <a:solidFill>
                  <a:srgbClr val="C00000"/>
                </a:solidFill>
              </a:rPr>
              <a:t>structural patterns</a:t>
            </a:r>
            <a:endParaRPr lang="en-US" altLang="zh-CN" b="0" dirty="0"/>
          </a:p>
          <a:p>
            <a:pPr lvl="1">
              <a:lnSpc>
                <a:spcPct val="120000"/>
              </a:lnSpc>
            </a:pPr>
            <a:r>
              <a:rPr lang="en-US" altLang="zh-CN" dirty="0" smtClean="0"/>
              <a:t>Association analysis on structured patterns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 smtClean="0"/>
              <a:t>Industry-strength </a:t>
            </a:r>
            <a:r>
              <a:rPr lang="en-US" altLang="zh-CN" dirty="0" smtClean="0">
                <a:solidFill>
                  <a:srgbClr val="C00000"/>
                </a:solidFill>
              </a:rPr>
              <a:t>systems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 smtClean="0">
                <a:solidFill>
                  <a:srgbClr val="C00000"/>
                </a:solidFill>
              </a:rPr>
              <a:t>Hadoop-ML</a:t>
            </a:r>
            <a:r>
              <a:rPr lang="en-US" altLang="zh-CN" dirty="0" smtClean="0"/>
              <a:t> with </a:t>
            </a:r>
            <a:r>
              <a:rPr lang="en-US" altLang="zh-CN" dirty="0" smtClean="0">
                <a:solidFill>
                  <a:srgbClr val="0070C0"/>
                </a:solidFill>
              </a:rPr>
              <a:t>IBM research</a:t>
            </a:r>
          </a:p>
          <a:p>
            <a:pPr lvl="1">
              <a:lnSpc>
                <a:spcPct val="120000"/>
              </a:lnSpc>
            </a:pPr>
            <a:r>
              <a:rPr lang="en-US" altLang="zh-CN" b="1" dirty="0" smtClean="0">
                <a:solidFill>
                  <a:srgbClr val="C00000"/>
                </a:solidFill>
              </a:rPr>
              <a:t>Trinity</a:t>
            </a:r>
            <a:r>
              <a:rPr lang="en-US" altLang="zh-CN" dirty="0" smtClean="0">
                <a:solidFill>
                  <a:srgbClr val="C00000"/>
                </a:solidFill>
              </a:rPr>
              <a:t> </a:t>
            </a:r>
            <a:r>
              <a:rPr lang="en-US" altLang="zh-CN" dirty="0" smtClean="0"/>
              <a:t>with </a:t>
            </a:r>
            <a:r>
              <a:rPr lang="en-US" altLang="zh-CN" dirty="0" smtClean="0">
                <a:solidFill>
                  <a:srgbClr val="0070C0"/>
                </a:solidFill>
              </a:rPr>
              <a:t>Microsoft research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71438"/>
            <a:ext cx="8712968" cy="981298"/>
          </a:xfrm>
        </p:spPr>
        <p:txBody>
          <a:bodyPr/>
          <a:lstStyle/>
          <a:p>
            <a:r>
              <a:rPr lang="en-US" altLang="zh-CN" dirty="0" smtClean="0"/>
              <a:t>Future Research Agenda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2399" y="1169593"/>
            <a:ext cx="8786813" cy="5139727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zh-CN" dirty="0"/>
              <a:t>Foundations and </a:t>
            </a:r>
            <a:r>
              <a:rPr lang="en-US" altLang="zh-CN" dirty="0" smtClean="0"/>
              <a:t>models </a:t>
            </a:r>
            <a:r>
              <a:rPr lang="en-US" altLang="zh-CN" dirty="0"/>
              <a:t>of </a:t>
            </a:r>
            <a:r>
              <a:rPr lang="en-US" altLang="zh-CN" dirty="0" smtClean="0"/>
              <a:t>Information Networks</a:t>
            </a:r>
          </a:p>
          <a:p>
            <a:pPr lvl="1">
              <a:lnSpc>
                <a:spcPct val="125000"/>
              </a:lnSpc>
            </a:pPr>
            <a:r>
              <a:rPr lang="en-US" altLang="zh-CN" sz="2000" dirty="0" smtClean="0"/>
              <a:t>Model, manage and access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multi-genre heterogeneous</a:t>
            </a:r>
            <a:r>
              <a:rPr lang="en-US" altLang="zh-CN" sz="2000" dirty="0" smtClean="0"/>
              <a:t> information networks</a:t>
            </a:r>
          </a:p>
          <a:p>
            <a:pPr lvl="1">
              <a:lnSpc>
                <a:spcPct val="125000"/>
              </a:lnSpc>
            </a:pPr>
            <a:r>
              <a:rPr lang="en-US" altLang="zh-CN" sz="2000" dirty="0" smtClean="0"/>
              <a:t>Querying and mining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volatile, noisy and uncertain</a:t>
            </a:r>
            <a:r>
              <a:rPr lang="en-US" altLang="zh-CN" sz="2000" dirty="0" smtClean="0"/>
              <a:t> information networks</a:t>
            </a:r>
          </a:p>
          <a:p>
            <a:pPr lvl="1">
              <a:lnSpc>
                <a:spcPct val="125000"/>
              </a:lnSpc>
            </a:pPr>
            <a:r>
              <a:rPr lang="en-US" altLang="zh-CN" sz="2000" b="1" dirty="0" smtClean="0">
                <a:solidFill>
                  <a:srgbClr val="C00000"/>
                </a:solidFill>
              </a:rPr>
              <a:t>Cyber-physical</a:t>
            </a:r>
            <a:r>
              <a:rPr lang="en-US" altLang="zh-CN" sz="2000" dirty="0" smtClean="0"/>
              <a:t> information networks</a:t>
            </a:r>
          </a:p>
          <a:p>
            <a:pPr>
              <a:lnSpc>
                <a:spcPct val="125000"/>
              </a:lnSpc>
            </a:pPr>
            <a:r>
              <a:rPr lang="en-US" altLang="zh-CN" dirty="0"/>
              <a:t>Efficient and </a:t>
            </a:r>
            <a:r>
              <a:rPr lang="en-US" altLang="zh-CN" dirty="0" smtClean="0"/>
              <a:t>scalable computation </a:t>
            </a:r>
            <a:r>
              <a:rPr lang="en-US" altLang="zh-CN" dirty="0"/>
              <a:t>in Information </a:t>
            </a:r>
            <a:r>
              <a:rPr lang="en-US" altLang="zh-CN" dirty="0" smtClean="0"/>
              <a:t>Networks</a:t>
            </a:r>
          </a:p>
          <a:p>
            <a:pPr lvl="1">
              <a:lnSpc>
                <a:spcPct val="125000"/>
              </a:lnSpc>
            </a:pPr>
            <a:r>
              <a:rPr lang="en-US" altLang="zh-CN" sz="2000" b="0" dirty="0" smtClean="0"/>
              <a:t>A </a:t>
            </a:r>
            <a:r>
              <a:rPr lang="en-US" altLang="zh-CN" sz="2000" b="1" dirty="0">
                <a:solidFill>
                  <a:srgbClr val="C00000"/>
                </a:solidFill>
              </a:rPr>
              <a:t>unified declarative language</a:t>
            </a:r>
            <a:r>
              <a:rPr lang="en-US" altLang="zh-CN" sz="2000" b="0" dirty="0"/>
              <a:t> </a:t>
            </a:r>
            <a:r>
              <a:rPr lang="en-US" altLang="zh-CN" sz="2000" b="0" dirty="0" smtClean="0"/>
              <a:t>for </a:t>
            </a:r>
            <a:r>
              <a:rPr lang="en-US" altLang="zh-CN" sz="2000" b="0" dirty="0"/>
              <a:t>graph </a:t>
            </a:r>
            <a:r>
              <a:rPr lang="en-US" altLang="zh-CN" sz="2000" b="0" dirty="0" smtClean="0"/>
              <a:t>and network data</a:t>
            </a:r>
          </a:p>
          <a:p>
            <a:pPr lvl="1">
              <a:lnSpc>
                <a:spcPct val="125000"/>
              </a:lnSpc>
            </a:pPr>
            <a:r>
              <a:rPr lang="en-US" altLang="zh-CN" sz="2000" dirty="0" smtClean="0"/>
              <a:t>A </a:t>
            </a:r>
            <a:r>
              <a:rPr lang="en-US" altLang="zh-CN" sz="2000" b="1" dirty="0">
                <a:solidFill>
                  <a:srgbClr val="C00000"/>
                </a:solidFill>
              </a:rPr>
              <a:t>distributed graph computational </a:t>
            </a:r>
            <a:r>
              <a:rPr lang="en-US" altLang="zh-CN" sz="2000" b="1" dirty="0" smtClean="0">
                <a:solidFill>
                  <a:srgbClr val="C00000"/>
                </a:solidFill>
              </a:rPr>
              <a:t>framework </a:t>
            </a:r>
            <a:r>
              <a:rPr lang="en-US" altLang="zh-CN" sz="2000" dirty="0" smtClean="0"/>
              <a:t>for large-scale information networks</a:t>
            </a:r>
          </a:p>
          <a:p>
            <a:pPr>
              <a:lnSpc>
                <a:spcPct val="125000"/>
              </a:lnSpc>
            </a:pPr>
            <a:r>
              <a:rPr lang="en-US" altLang="zh-CN" dirty="0"/>
              <a:t>Knowledge </a:t>
            </a:r>
            <a:r>
              <a:rPr lang="en-US" altLang="zh-CN" dirty="0" smtClean="0"/>
              <a:t>discovery </a:t>
            </a:r>
            <a:r>
              <a:rPr lang="en-US" altLang="zh-CN" dirty="0"/>
              <a:t>in </a:t>
            </a:r>
            <a:r>
              <a:rPr lang="en-US" altLang="zh-CN" dirty="0" smtClean="0"/>
              <a:t>large Information Networks</a:t>
            </a:r>
            <a:endParaRPr lang="en-US" altLang="zh-CN" dirty="0"/>
          </a:p>
          <a:p>
            <a:pPr marL="457200" lvl="1" indent="0">
              <a:lnSpc>
                <a:spcPct val="125000"/>
              </a:lnSpc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18</a:t>
            </a:fld>
            <a:r>
              <a:rPr lang="zh-CN" altLang="en-US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08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16" y="4652420"/>
            <a:ext cx="1829031" cy="1536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Synopsis</a:t>
            </a:r>
            <a:endParaRPr lang="zh-CN" altLang="en-US" dirty="0" smtClean="0"/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>
          <a:xfrm>
            <a:off x="323529" y="1340768"/>
            <a:ext cx="8424936" cy="5040982"/>
          </a:xfrm>
        </p:spPr>
        <p:txBody>
          <a:bodyPr/>
          <a:lstStyle/>
          <a:p>
            <a:pPr marL="514350" indent="-514350">
              <a:lnSpc>
                <a:spcPct val="125000"/>
              </a:lnSpc>
              <a:buFont typeface="Calibri" pitchFamily="34" charset="0"/>
              <a:buAutoNum type="arabicPeriod"/>
            </a:pPr>
            <a:r>
              <a:rPr lang="en-US" altLang="zh-CN" dirty="0" smtClean="0"/>
              <a:t>Introduction to Data Sciences</a:t>
            </a:r>
          </a:p>
          <a:p>
            <a:pPr marL="514350" indent="-514350">
              <a:lnSpc>
                <a:spcPct val="125000"/>
              </a:lnSpc>
              <a:buFont typeface="Calibri" pitchFamily="34" charset="0"/>
              <a:buAutoNum type="arabicPeriod"/>
            </a:pPr>
            <a:r>
              <a:rPr lang="en-US" altLang="zh-CN" dirty="0" smtClean="0">
                <a:ea typeface="宋体" charset="-122"/>
              </a:rPr>
              <a:t>How </a:t>
            </a:r>
            <a:r>
              <a:rPr lang="en-US" altLang="zh-CN" dirty="0">
                <a:ea typeface="宋体" charset="-122"/>
              </a:rPr>
              <a:t>to prepare yourself for </a:t>
            </a:r>
            <a:r>
              <a:rPr lang="en-US" altLang="zh-CN" dirty="0" smtClean="0">
                <a:ea typeface="宋体" charset="-122"/>
              </a:rPr>
              <a:t>(data) research</a:t>
            </a:r>
          </a:p>
          <a:p>
            <a:pPr marL="514350" indent="-514350">
              <a:lnSpc>
                <a:spcPct val="125000"/>
              </a:lnSpc>
              <a:buFont typeface="Calibri" pitchFamily="34" charset="0"/>
              <a:buAutoNum type="arabicPeriod"/>
            </a:pPr>
            <a:r>
              <a:rPr lang="en-US" altLang="zh-CN" dirty="0"/>
              <a:t>My research portfolio</a:t>
            </a:r>
          </a:p>
          <a:p>
            <a:pPr marL="514350" indent="-514350">
              <a:lnSpc>
                <a:spcPct val="125000"/>
              </a:lnSpc>
              <a:buFont typeface="Calibri" pitchFamily="34" charset="0"/>
              <a:buAutoNum type="arabicPeriod"/>
            </a:pPr>
            <a:r>
              <a:rPr lang="en-US" altLang="zh-CN" dirty="0" smtClean="0"/>
              <a:t>Conclusions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421A5A-58DD-4322-8AD2-38A1CD806BAF}" type="slidenum">
              <a:rPr lang="zh-CN" altLang="en-US"/>
              <a:pPr>
                <a:defRPr/>
              </a:pPr>
              <a:t>1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37" y="4634256"/>
            <a:ext cx="2082663" cy="1809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139727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altLang="zh-CN" dirty="0" smtClean="0"/>
              <a:t>We are in an </a:t>
            </a:r>
            <a:r>
              <a:rPr lang="en-US" altLang="zh-CN" dirty="0" smtClean="0">
                <a:solidFill>
                  <a:srgbClr val="C00000"/>
                </a:solidFill>
              </a:rPr>
              <a:t>information network </a:t>
            </a:r>
            <a:r>
              <a:rPr lang="en-US" altLang="zh-CN" dirty="0" smtClean="0"/>
              <a:t>era!</a:t>
            </a:r>
          </a:p>
          <a:p>
            <a:pPr lvl="1">
              <a:lnSpc>
                <a:spcPct val="125000"/>
              </a:lnSpc>
            </a:pPr>
            <a:r>
              <a:rPr lang="en-US" altLang="zh-CN" b="0" dirty="0"/>
              <a:t>Internet, social networks, </a:t>
            </a:r>
            <a:r>
              <a:rPr lang="en-US" altLang="zh-CN" b="0" dirty="0" smtClean="0"/>
              <a:t>collaboration and </a:t>
            </a:r>
            <a:r>
              <a:rPr lang="en-US" altLang="zh-CN" b="0" dirty="0"/>
              <a:t>recommender networks, public health-care networks, </a:t>
            </a:r>
            <a:r>
              <a:rPr lang="en-US" altLang="zh-CN" b="0" dirty="0" smtClean="0"/>
              <a:t>technological/biological networks ……</a:t>
            </a:r>
          </a:p>
          <a:p>
            <a:pPr>
              <a:lnSpc>
                <a:spcPct val="125000"/>
              </a:lnSpc>
            </a:pPr>
            <a:r>
              <a:rPr lang="en-US" altLang="zh-CN" dirty="0" smtClean="0"/>
              <a:t>Data are pervasive, big, and of great value</a:t>
            </a:r>
          </a:p>
          <a:p>
            <a:pPr>
              <a:lnSpc>
                <a:spcPct val="125000"/>
              </a:lnSpc>
            </a:pPr>
            <a:r>
              <a:rPr lang="en-US" altLang="zh-CN" dirty="0" smtClean="0"/>
              <a:t>Research in data sciences is interesting and highly rewarding</a:t>
            </a:r>
          </a:p>
          <a:p>
            <a:pPr>
              <a:lnSpc>
                <a:spcPct val="125000"/>
              </a:lnSpc>
            </a:pPr>
            <a:r>
              <a:rPr lang="en-US" altLang="zh-CN" dirty="0" smtClean="0"/>
              <a:t>Follow your heart and don’t give up!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19</a:t>
            </a:fld>
            <a:r>
              <a:rPr lang="zh-CN" altLang="en-US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2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20</a:t>
            </a:fld>
            <a:r>
              <a:rPr lang="zh-CN" altLang="en-US" smtClean="0"/>
              <a:t> 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" y="-5686"/>
            <a:ext cx="9143348" cy="686368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52" y="2730128"/>
            <a:ext cx="9144000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en-US" sz="4000" spc="300" dirty="0" smtClean="0">
                <a:solidFill>
                  <a:srgbClr val="FFFF00"/>
                </a:solidFill>
                <a:latin typeface="Garamond" pitchFamily="18" charset="0"/>
              </a:rPr>
              <a:t>Good Luck!</a:t>
            </a:r>
          </a:p>
          <a:p>
            <a:pPr eaLnBrk="1" fontAlgn="auto" hangingPunct="1">
              <a:lnSpc>
                <a:spcPct val="125000"/>
              </a:lnSpc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FF00"/>
                </a:solidFill>
                <a:latin typeface="Garamond" pitchFamily="18" charset="0"/>
              </a:rPr>
              <a:t>Q &amp; A</a:t>
            </a:r>
            <a:endParaRPr lang="en-US" sz="4000" dirty="0">
              <a:solidFill>
                <a:srgbClr val="FFFF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Who am I?</a:t>
            </a:r>
            <a:endParaRPr lang="zh-CN" altLang="en-US" dirty="0"/>
          </a:p>
        </p:txBody>
      </p:sp>
      <p:sp>
        <p:nvSpPr>
          <p:cNvPr id="6148" name="内容占位符 2"/>
          <p:cNvSpPr>
            <a:spLocks noGrp="1"/>
          </p:cNvSpPr>
          <p:nvPr>
            <p:ph idx="1"/>
          </p:nvPr>
        </p:nvSpPr>
        <p:spPr>
          <a:xfrm>
            <a:off x="177676" y="1313582"/>
            <a:ext cx="8786812" cy="521176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dirty="0" err="1" smtClean="0"/>
              <a:t>Peixiang</a:t>
            </a:r>
            <a:r>
              <a:rPr lang="en-US" altLang="zh-CN" dirty="0" smtClean="0"/>
              <a:t> Zhao</a:t>
            </a:r>
          </a:p>
          <a:p>
            <a:pPr lvl="1">
              <a:lnSpc>
                <a:spcPct val="110000"/>
              </a:lnSpc>
            </a:pPr>
            <a:r>
              <a:rPr lang="en-US" altLang="zh-CN" sz="2400" dirty="0" smtClean="0"/>
              <a:t>Associate Professor </a:t>
            </a:r>
            <a:r>
              <a:rPr lang="en-US" altLang="zh-CN" sz="2400" dirty="0" smtClean="0"/>
              <a:t>at </a:t>
            </a:r>
            <a:r>
              <a:rPr lang="en-US" altLang="zh-CN" dirty="0" smtClean="0"/>
              <a:t>CS @ FSU</a:t>
            </a:r>
            <a:endParaRPr lang="en-US" altLang="zh-CN" sz="2400" dirty="0" smtClean="0"/>
          </a:p>
          <a:p>
            <a:pPr lvl="1">
              <a:lnSpc>
                <a:spcPct val="110000"/>
              </a:lnSpc>
            </a:pPr>
            <a:r>
              <a:rPr lang="en-US" altLang="zh-CN" sz="2400" dirty="0" smtClean="0"/>
              <a:t>Homepage: </a:t>
            </a:r>
            <a:r>
              <a:rPr lang="en-US" dirty="0">
                <a:hlinkClick r:id="rId3"/>
              </a:rPr>
              <a:t>http://www.cs.fsu.edu/~zhao/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altLang="zh-CN" sz="2400" dirty="0" smtClean="0"/>
              <a:t>Office: 262 Love Building, FSU</a:t>
            </a:r>
          </a:p>
          <a:p>
            <a:pPr lvl="1">
              <a:lnSpc>
                <a:spcPct val="110000"/>
              </a:lnSpc>
            </a:pPr>
            <a:r>
              <a:rPr lang="en-US" altLang="zh-CN" sz="2400" dirty="0" smtClean="0"/>
              <a:t>Ph.D.: University of Illinois at Urbana-Champaign, Aug. 2012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Research Interest:</a:t>
            </a:r>
          </a:p>
          <a:p>
            <a:pPr lvl="2">
              <a:lnSpc>
                <a:spcPct val="150000"/>
              </a:lnSpc>
            </a:pPr>
            <a:r>
              <a:rPr lang="en-US" altLang="zh-CN" sz="2000" dirty="0" smtClean="0"/>
              <a:t>Database, data mining, data-intensive</a:t>
            </a:r>
            <a:r>
              <a:rPr lang="en-US" altLang="zh-CN" dirty="0" smtClean="0"/>
              <a:t> </a:t>
            </a:r>
            <a:r>
              <a:rPr lang="en-US" altLang="zh-CN" sz="2000" dirty="0" smtClean="0"/>
              <a:t>computation and analytics, and </a:t>
            </a:r>
            <a:r>
              <a:rPr lang="en-US" altLang="zh-CN" b="1" dirty="0" smtClean="0">
                <a:solidFill>
                  <a:srgbClr val="C00000"/>
                </a:solidFill>
              </a:rPr>
              <a:t>Graph/Information </a:t>
            </a:r>
            <a:r>
              <a:rPr lang="en-US" altLang="zh-CN" b="1" dirty="0" smtClean="0">
                <a:solidFill>
                  <a:srgbClr val="C00000"/>
                </a:solidFill>
              </a:rPr>
              <a:t>Network Analysis</a:t>
            </a:r>
            <a:r>
              <a:rPr lang="en-US" altLang="zh-CN" dirty="0" smtClean="0"/>
              <a:t>!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04EF-1ABB-4D28-AAC5-3905041BC63B}" type="slidenum">
              <a:rPr lang="zh-CN" altLang="en-US"/>
              <a:pPr>
                <a:defRPr/>
              </a:pPr>
              <a:t>2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24744"/>
            <a:ext cx="170080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0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dirty="0"/>
              <a:t>Who am I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  <p:sp>
        <p:nvSpPr>
          <p:cNvPr id="6148" name="内容占位符 2"/>
          <p:cNvSpPr>
            <a:spLocks noGrp="1"/>
          </p:cNvSpPr>
          <p:nvPr>
            <p:ph idx="1"/>
          </p:nvPr>
        </p:nvSpPr>
        <p:spPr>
          <a:xfrm>
            <a:off x="177676" y="1313582"/>
            <a:ext cx="8786812" cy="521176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dirty="0"/>
              <a:t>Courses I am </a:t>
            </a:r>
            <a:r>
              <a:rPr lang="en-US" altLang="zh-CN" dirty="0" smtClean="0"/>
              <a:t>offering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COP4710: Introductory database systems</a:t>
            </a:r>
          </a:p>
          <a:p>
            <a:pPr lvl="2">
              <a:lnSpc>
                <a:spcPct val="110000"/>
              </a:lnSpc>
            </a:pPr>
            <a:r>
              <a:rPr lang="en-US" altLang="zh-CN" dirty="0" smtClean="0"/>
              <a:t>What </a:t>
            </a:r>
            <a:r>
              <a:rPr lang="en-US" altLang="zh-CN" dirty="0" smtClean="0"/>
              <a:t>are databases and how to use databases</a:t>
            </a:r>
          </a:p>
          <a:p>
            <a:pPr lvl="2">
              <a:lnSpc>
                <a:spcPct val="110000"/>
              </a:lnSpc>
            </a:pPr>
            <a:r>
              <a:rPr lang="en-US" altLang="zh-CN" dirty="0" smtClean="0"/>
              <a:t>A programming project on Web-based DB programming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COP 5725: Advanced databases systems</a:t>
            </a:r>
          </a:p>
          <a:p>
            <a:pPr lvl="2">
              <a:lnSpc>
                <a:spcPct val="110000"/>
              </a:lnSpc>
            </a:pPr>
            <a:r>
              <a:rPr lang="en-US" altLang="zh-CN" dirty="0" smtClean="0"/>
              <a:t>Database </a:t>
            </a:r>
            <a:r>
              <a:rPr lang="en-US" altLang="zh-CN" dirty="0" smtClean="0"/>
              <a:t>internals and advanced topics, such as MapReduce, data mining and Web search</a:t>
            </a:r>
          </a:p>
          <a:p>
            <a:pPr lvl="2">
              <a:lnSpc>
                <a:spcPct val="110000"/>
              </a:lnSpc>
            </a:pPr>
            <a:r>
              <a:rPr lang="en-US" altLang="zh-CN" dirty="0" smtClean="0"/>
              <a:t>A research/implementation project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00B0F0"/>
                </a:solidFill>
              </a:rPr>
              <a:t>I am hiring highly-motivated Ph.D. students!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04EF-1ABB-4D28-AAC5-3905041BC63B}" type="slidenum">
              <a:rPr lang="zh-CN" altLang="en-US"/>
              <a:pPr>
                <a:defRPr/>
              </a:pPr>
              <a:t>3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319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437112"/>
            <a:ext cx="4464496" cy="16525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6148" name="内容占位符 2"/>
          <p:cNvSpPr>
            <a:spLocks noGrp="1"/>
          </p:cNvSpPr>
          <p:nvPr>
            <p:ph idx="1"/>
          </p:nvPr>
        </p:nvSpPr>
        <p:spPr>
          <a:xfrm>
            <a:off x="177676" y="1313582"/>
            <a:ext cx="8786812" cy="521176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dirty="0" smtClean="0"/>
              <a:t>What are data sciences?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The sub-area of computer science dealing with the acquisition, management, querying and mining </a:t>
            </a:r>
            <a:r>
              <a:rPr lang="en-US" altLang="zh-CN" b="1" dirty="0" smtClean="0">
                <a:solidFill>
                  <a:srgbClr val="C00000"/>
                </a:solidFill>
              </a:rPr>
              <a:t>data</a:t>
            </a:r>
            <a:r>
              <a:rPr lang="en-US" altLang="zh-CN" dirty="0" smtClean="0"/>
              <a:t> drawn from </a:t>
            </a:r>
            <a:r>
              <a:rPr lang="en-US" altLang="zh-CN" dirty="0" smtClean="0"/>
              <a:t>real-world </a:t>
            </a:r>
            <a:r>
              <a:rPr lang="en-US" altLang="zh-CN" dirty="0" smtClean="0"/>
              <a:t>applications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Include, but are not limited to </a:t>
            </a:r>
          </a:p>
          <a:p>
            <a:pPr lvl="2">
              <a:lnSpc>
                <a:spcPct val="110000"/>
              </a:lnSpc>
            </a:pPr>
            <a:r>
              <a:rPr lang="en-US" altLang="zh-CN" dirty="0" smtClean="0"/>
              <a:t>Database systems</a:t>
            </a:r>
          </a:p>
          <a:p>
            <a:pPr lvl="2">
              <a:lnSpc>
                <a:spcPct val="110000"/>
              </a:lnSpc>
            </a:pPr>
            <a:r>
              <a:rPr lang="en-US" altLang="zh-CN" dirty="0" smtClean="0"/>
              <a:t>Data mining</a:t>
            </a:r>
          </a:p>
          <a:p>
            <a:pPr lvl="2">
              <a:lnSpc>
                <a:spcPct val="110000"/>
              </a:lnSpc>
            </a:pPr>
            <a:r>
              <a:rPr lang="en-US" altLang="zh-CN" dirty="0" smtClean="0"/>
              <a:t>Information retrieval</a:t>
            </a:r>
          </a:p>
          <a:p>
            <a:pPr lvl="2">
              <a:lnSpc>
                <a:spcPct val="110000"/>
              </a:lnSpc>
            </a:pPr>
            <a:r>
              <a:rPr lang="en-US" altLang="zh-CN" dirty="0" smtClean="0"/>
              <a:t>Web technologies</a:t>
            </a:r>
          </a:p>
          <a:p>
            <a:pPr lvl="2">
              <a:lnSpc>
                <a:spcPct val="110000"/>
              </a:lnSpc>
            </a:pPr>
            <a:r>
              <a:rPr lang="en-US" altLang="zh-CN" dirty="0" smtClean="0"/>
              <a:t>Network science</a:t>
            </a:r>
          </a:p>
          <a:p>
            <a:pPr lvl="2">
              <a:lnSpc>
                <a:spcPct val="110000"/>
              </a:lnSpc>
            </a:pPr>
            <a:r>
              <a:rPr lang="en-US" altLang="zh-CN" dirty="0" smtClean="0"/>
              <a:t>Big </a:t>
            </a:r>
            <a:r>
              <a:rPr lang="en-US" altLang="zh-CN" dirty="0" smtClean="0"/>
              <a:t>data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04EF-1ABB-4D28-AAC5-3905041BC63B}" type="slidenum">
              <a:rPr lang="zh-CN" altLang="en-US"/>
              <a:pPr>
                <a:defRPr/>
              </a:pPr>
              <a:t>4</a:t>
            </a:fld>
            <a:r>
              <a:rPr lang="zh-CN" altLang="en-US"/>
              <a:t> 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924944"/>
            <a:ext cx="173355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Data Sciences</a:t>
            </a:r>
            <a:endParaRPr lang="zh-CN" altLang="en-US" dirty="0"/>
          </a:p>
        </p:txBody>
      </p:sp>
      <p:sp>
        <p:nvSpPr>
          <p:cNvPr id="6148" name="内容占位符 2"/>
          <p:cNvSpPr>
            <a:spLocks noGrp="1"/>
          </p:cNvSpPr>
          <p:nvPr>
            <p:ph idx="1"/>
          </p:nvPr>
        </p:nvSpPr>
        <p:spPr>
          <a:xfrm>
            <a:off x="117029" y="1052736"/>
            <a:ext cx="8858820" cy="521176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dirty="0" smtClean="0"/>
              <a:t>Data:</a:t>
            </a:r>
          </a:p>
          <a:p>
            <a:pPr lvl="1">
              <a:lnSpc>
                <a:spcPct val="110000"/>
              </a:lnSpc>
            </a:pPr>
            <a:r>
              <a:rPr lang="en-US" altLang="zh-CN" b="1" dirty="0" smtClean="0"/>
              <a:t>Model:</a:t>
            </a:r>
            <a:r>
              <a:rPr lang="en-US" altLang="zh-CN" dirty="0" smtClean="0"/>
              <a:t> Fully structured or relational, semi-structured, unstructured, schema-less, graphical, ……</a:t>
            </a:r>
          </a:p>
          <a:p>
            <a:pPr lvl="1">
              <a:lnSpc>
                <a:spcPct val="110000"/>
              </a:lnSpc>
            </a:pPr>
            <a:r>
              <a:rPr lang="en-US" altLang="zh-CN" b="1" dirty="0" smtClean="0"/>
              <a:t>Format: </a:t>
            </a:r>
            <a:r>
              <a:rPr lang="en-US" altLang="zh-CN" dirty="0" smtClean="0"/>
              <a:t>textual, numeric, categorical, sequential, graph-structured, audio/video, time-series, streaming data</a:t>
            </a:r>
          </a:p>
          <a:p>
            <a:pPr lvl="1">
              <a:lnSpc>
                <a:spcPct val="110000"/>
              </a:lnSpc>
            </a:pPr>
            <a:r>
              <a:rPr lang="en-US" altLang="zh-CN" b="1" dirty="0" smtClean="0"/>
              <a:t>Scale:</a:t>
            </a:r>
            <a:r>
              <a:rPr lang="en-US" altLang="zh-CN" dirty="0" smtClean="0"/>
              <a:t> from megabytes to </a:t>
            </a:r>
            <a:r>
              <a:rPr lang="en-US" altLang="zh-CN" dirty="0" err="1" smtClean="0"/>
              <a:t>zetabytes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r>
              <a:rPr lang="en-US" altLang="zh-CN" b="1" dirty="0" smtClean="0"/>
              <a:t>Quality, resolution, privacy, usability</a:t>
            </a:r>
            <a:r>
              <a:rPr lang="en-US" altLang="zh-CN" dirty="0" smtClean="0"/>
              <a:t> …… </a:t>
            </a:r>
          </a:p>
          <a:p>
            <a:pPr>
              <a:lnSpc>
                <a:spcPct val="110000"/>
              </a:lnSpc>
            </a:pPr>
            <a:r>
              <a:rPr lang="en-US" altLang="zh-CN" dirty="0" smtClean="0"/>
              <a:t>Common Tasks: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Data acquisition</a:t>
            </a:r>
            <a:r>
              <a:rPr lang="en-US" altLang="zh-CN" dirty="0" smtClean="0"/>
              <a:t>, storage</a:t>
            </a:r>
            <a:r>
              <a:rPr lang="en-US" altLang="zh-CN" dirty="0" smtClean="0"/>
              <a:t>, maintenance and integration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Knowledge discovery, mining and machine learning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Indexing , querying and </a:t>
            </a:r>
            <a:r>
              <a:rPr lang="en-US" altLang="zh-CN" dirty="0" smtClean="0"/>
              <a:t>ranking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……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04EF-1ABB-4D28-AAC5-3905041BC63B}" type="slidenum">
              <a:rPr lang="zh-CN" altLang="en-US"/>
              <a:pPr>
                <a:defRPr/>
              </a:pPr>
              <a:t>5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19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9810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Data Sciences</a:t>
            </a:r>
            <a:endParaRPr lang="zh-CN" altLang="en-US" dirty="0"/>
          </a:p>
        </p:txBody>
      </p:sp>
      <p:sp>
        <p:nvSpPr>
          <p:cNvPr id="6148" name="内容占位符 2"/>
          <p:cNvSpPr>
            <a:spLocks noGrp="1"/>
          </p:cNvSpPr>
          <p:nvPr>
            <p:ph idx="1"/>
          </p:nvPr>
        </p:nvSpPr>
        <p:spPr>
          <a:xfrm>
            <a:off x="177676" y="1169566"/>
            <a:ext cx="8786812" cy="521176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CN" dirty="0" smtClean="0"/>
              <a:t>Skillsets and Requirement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zh-CN" b="1" dirty="0" smtClean="0">
                <a:solidFill>
                  <a:srgbClr val="C00000"/>
                </a:solidFill>
              </a:rPr>
              <a:t>Motivation and passion </a:t>
            </a:r>
            <a:r>
              <a:rPr lang="en-US" altLang="zh-CN" b="1" dirty="0">
                <a:solidFill>
                  <a:srgbClr val="C00000"/>
                </a:solidFill>
              </a:rPr>
              <a:t>to work on the state-of-the-art problems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zh-CN" dirty="0" smtClean="0"/>
              <a:t>Strong mathematical reasoning and algorithm design abilities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altLang="zh-CN" dirty="0" smtClean="0"/>
              <a:t>Good programming skills</a:t>
            </a:r>
          </a:p>
          <a:p>
            <a:pPr>
              <a:lnSpc>
                <a:spcPct val="110000"/>
              </a:lnSpc>
            </a:pPr>
            <a:r>
              <a:rPr lang="en-US" altLang="zh-CN" dirty="0" smtClean="0"/>
              <a:t>Your Bright Future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DBAs </a:t>
            </a:r>
            <a:r>
              <a:rPr lang="en-US" altLang="zh-CN" dirty="0" smtClean="0"/>
              <a:t>at Goldman-Sachs or D. E. Shaw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Data </a:t>
            </a:r>
            <a:r>
              <a:rPr lang="en-US" altLang="zh-CN" dirty="0" smtClean="0"/>
              <a:t>scientists </a:t>
            </a:r>
            <a:r>
              <a:rPr lang="en-US" altLang="zh-CN" dirty="0" smtClean="0"/>
              <a:t>at Google, Facebook, Twitter or Foursquare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Data </a:t>
            </a:r>
            <a:r>
              <a:rPr lang="en-US" altLang="zh-CN" dirty="0" smtClean="0"/>
              <a:t>engineers </a:t>
            </a:r>
            <a:r>
              <a:rPr lang="en-US" altLang="zh-CN" dirty="0" smtClean="0"/>
              <a:t>at Oracle, IBM or Microsoft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Researchers </a:t>
            </a:r>
            <a:r>
              <a:rPr lang="en-US" altLang="zh-CN" dirty="0" smtClean="0"/>
              <a:t>at </a:t>
            </a:r>
            <a:r>
              <a:rPr lang="en-US" altLang="zh-CN" dirty="0" smtClean="0"/>
              <a:t>MSR or </a:t>
            </a:r>
            <a:r>
              <a:rPr lang="en-US" altLang="zh-CN" dirty="0" smtClean="0"/>
              <a:t>IBM </a:t>
            </a:r>
            <a:r>
              <a:rPr lang="en-US" altLang="zh-CN" dirty="0" smtClean="0"/>
              <a:t>Research</a:t>
            </a:r>
            <a:endParaRPr lang="en-US" altLang="zh-CN" dirty="0" smtClean="0"/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Professors showing up </a:t>
            </a:r>
            <a:r>
              <a:rPr lang="en-US" altLang="zh-CN" dirty="0" smtClean="0"/>
              <a:t>in SIGMOD, KDD or SIGIR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404EF-1ABB-4D28-AAC5-3905041BC63B}" type="slidenum">
              <a:rPr lang="zh-CN" altLang="en-US"/>
              <a:pPr>
                <a:defRPr/>
              </a:pPr>
              <a:t>6</a:t>
            </a:fld>
            <a:r>
              <a:rPr lang="zh-CN" altLang="en-US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723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87462"/>
            <a:ext cx="8784976" cy="981298"/>
          </a:xfrm>
        </p:spPr>
        <p:txBody>
          <a:bodyPr/>
          <a:lstStyle/>
          <a:p>
            <a:r>
              <a:rPr lang="en-US" altLang="zh-CN" dirty="0">
                <a:ea typeface="宋体" charset="-122"/>
              </a:rPr>
              <a:t>How to prepare yourself </a:t>
            </a:r>
            <a:r>
              <a:rPr lang="en-US" altLang="zh-CN" dirty="0" smtClean="0">
                <a:ea typeface="宋体" charset="-122"/>
              </a:rPr>
              <a:t>for (data</a:t>
            </a:r>
            <a:r>
              <a:rPr lang="en-US" altLang="zh-CN" dirty="0">
                <a:ea typeface="宋体" charset="-122"/>
              </a:rPr>
              <a:t>) research</a:t>
            </a:r>
            <a:br>
              <a:rPr lang="en-US" altLang="zh-CN" dirty="0">
                <a:ea typeface="宋体" charset="-122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research?</a:t>
            </a:r>
          </a:p>
          <a:p>
            <a:pPr lvl="1"/>
            <a:r>
              <a:rPr lang="en-US" altLang="en-US" dirty="0"/>
              <a:t>Discover </a:t>
            </a:r>
            <a:r>
              <a:rPr lang="en-US" altLang="en-US" b="1" dirty="0">
                <a:solidFill>
                  <a:srgbClr val="C00000"/>
                </a:solidFill>
              </a:rPr>
              <a:t>new</a:t>
            </a:r>
            <a:r>
              <a:rPr lang="en-US" altLang="en-US" dirty="0"/>
              <a:t> knowledge </a:t>
            </a:r>
          </a:p>
          <a:p>
            <a:pPr lvl="1"/>
            <a:r>
              <a:rPr lang="en-US" altLang="en-US" dirty="0"/>
              <a:t>Seek answers to </a:t>
            </a:r>
            <a:r>
              <a:rPr lang="en-US" altLang="en-US" b="1" dirty="0" smtClean="0">
                <a:solidFill>
                  <a:srgbClr val="C00000"/>
                </a:solidFill>
              </a:rPr>
              <a:t>non-trivial</a:t>
            </a:r>
            <a:r>
              <a:rPr lang="en-US" altLang="en-US" dirty="0" smtClean="0"/>
              <a:t> questions</a:t>
            </a:r>
          </a:p>
          <a:p>
            <a:r>
              <a:rPr lang="en-US" dirty="0" smtClean="0"/>
              <a:t>Research Process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200" dirty="0"/>
              <a:t>Identification of the topic (e.g., Web search</a:t>
            </a:r>
            <a:r>
              <a:rPr lang="en-US" altLang="en-US" sz="2200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200" dirty="0" smtClean="0"/>
              <a:t>Hypothesis </a:t>
            </a:r>
            <a:r>
              <a:rPr lang="en-US" altLang="en-US" sz="2200" dirty="0"/>
              <a:t>formulation (e.g., </a:t>
            </a:r>
            <a:r>
              <a:rPr lang="en-US" altLang="en-US" sz="2200" b="1" dirty="0">
                <a:solidFill>
                  <a:srgbClr val="C00000"/>
                </a:solidFill>
              </a:rPr>
              <a:t>algorithm X is better than Y=state-of-the-art</a:t>
            </a:r>
            <a:r>
              <a:rPr lang="en-US" altLang="en-US" sz="2200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200" dirty="0"/>
              <a:t>Experiment design (measures, data, </a:t>
            </a:r>
            <a:r>
              <a:rPr lang="en-US" altLang="en-US" sz="2200" dirty="0" err="1"/>
              <a:t>etc</a:t>
            </a:r>
            <a:r>
              <a:rPr lang="en-US" altLang="en-US" sz="2200" dirty="0"/>
              <a:t>) (e.g., retrieval accuracy on a sample of web data)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200" dirty="0"/>
              <a:t>Test hypothesis (e.g., compare X and Y on the data)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200" dirty="0"/>
              <a:t>Draw conclusions and </a:t>
            </a:r>
            <a:r>
              <a:rPr lang="en-US" altLang="en-US" sz="2200" u="sng" dirty="0"/>
              <a:t>repeat</a:t>
            </a:r>
            <a:r>
              <a:rPr lang="en-US" altLang="en-US" sz="2200" dirty="0"/>
              <a:t> the cycle of hypothesis formulation and testing if necessary (e.g., Y is better only for some queries, now what?)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7</a:t>
            </a:fld>
            <a:r>
              <a:rPr lang="zh-CN" altLang="en-US" smtClean="0"/>
              <a:t> </a:t>
            </a:r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653" y="1196752"/>
            <a:ext cx="317431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Good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400" dirty="0"/>
              <a:t>Solid work: 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A </a:t>
            </a:r>
            <a:r>
              <a:rPr lang="en-US" altLang="en-US" sz="2000" b="1" dirty="0">
                <a:solidFill>
                  <a:srgbClr val="C00000"/>
                </a:solidFill>
              </a:rPr>
              <a:t>clear</a:t>
            </a:r>
            <a:r>
              <a:rPr lang="en-US" altLang="en-US" sz="2000" dirty="0"/>
              <a:t> hypothesis (research question) with </a:t>
            </a:r>
            <a:r>
              <a:rPr lang="en-US" altLang="en-US" sz="2000" b="1" dirty="0">
                <a:solidFill>
                  <a:srgbClr val="C00000"/>
                </a:solidFill>
              </a:rPr>
              <a:t>conclusive</a:t>
            </a:r>
            <a:r>
              <a:rPr lang="en-US" altLang="en-US" sz="2000" dirty="0"/>
              <a:t> result (either positive or </a:t>
            </a:r>
            <a:r>
              <a:rPr lang="en-US" altLang="en-US" sz="2000" u="sng" dirty="0"/>
              <a:t>negative</a:t>
            </a:r>
            <a:r>
              <a:rPr lang="en-US" altLang="en-US" sz="2000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Clearly adds to our knowledge base (what can we learn from this work?)</a:t>
            </a:r>
          </a:p>
          <a:p>
            <a:pPr lvl="1">
              <a:lnSpc>
                <a:spcPct val="110000"/>
              </a:lnSpc>
            </a:pPr>
            <a:r>
              <a:rPr lang="en-US" altLang="en-US" sz="2000" b="1" dirty="0"/>
              <a:t>Implications</a:t>
            </a:r>
            <a:r>
              <a:rPr lang="en-US" altLang="en-US" sz="2000" dirty="0"/>
              <a:t>: a solid, focused contribution is often better than a non-conclusive broad exploration</a:t>
            </a:r>
          </a:p>
          <a:p>
            <a:pPr>
              <a:lnSpc>
                <a:spcPct val="110000"/>
              </a:lnSpc>
            </a:pPr>
            <a:r>
              <a:rPr lang="en-US" altLang="en-US" sz="2400" dirty="0"/>
              <a:t>High impact = high-importance-of-problem * high-quality-of-solution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>
                <a:sym typeface="Wingdings" pitchFamily="2" charset="2"/>
              </a:rPr>
              <a:t>O</a:t>
            </a:r>
            <a:r>
              <a:rPr lang="en-US" altLang="en-US" sz="2000" dirty="0" smtClean="0">
                <a:sym typeface="Wingdings" pitchFamily="2" charset="2"/>
              </a:rPr>
              <a:t>pen </a:t>
            </a:r>
            <a:r>
              <a:rPr lang="en-US" altLang="en-US" sz="2000" dirty="0">
                <a:sym typeface="Wingdings" pitchFamily="2" charset="2"/>
              </a:rPr>
              <a:t>up an important problem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 smtClean="0">
                <a:sym typeface="Wingdings" pitchFamily="2" charset="2"/>
              </a:rPr>
              <a:t>Cl</a:t>
            </a:r>
            <a:r>
              <a:rPr lang="en-US" altLang="en-US" sz="2000" dirty="0" smtClean="0">
                <a:sym typeface="Wingdings" pitchFamily="2" charset="2"/>
              </a:rPr>
              <a:t>ose </a:t>
            </a:r>
            <a:r>
              <a:rPr lang="en-US" altLang="en-US" sz="2000" dirty="0">
                <a:sym typeface="Wingdings" pitchFamily="2" charset="2"/>
              </a:rPr>
              <a:t>a problem with the best solution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 smtClean="0">
                <a:sym typeface="Wingdings" pitchFamily="2" charset="2"/>
              </a:rPr>
              <a:t>Major </a:t>
            </a:r>
            <a:r>
              <a:rPr lang="en-US" altLang="en-US" sz="2000" dirty="0">
                <a:sym typeface="Wingdings" pitchFamily="2" charset="2"/>
              </a:rPr>
              <a:t>milestones in </a:t>
            </a:r>
            <a:r>
              <a:rPr lang="en-US" altLang="en-US" sz="2000" dirty="0" smtClean="0">
                <a:sym typeface="Wingdings" pitchFamily="2" charset="2"/>
              </a:rPr>
              <a:t>between</a:t>
            </a:r>
            <a:endParaRPr lang="en-US" altLang="en-US" sz="2000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70603-986F-41E1-A763-220BA9CA5E18}" type="slidenum">
              <a:rPr lang="zh-CN" altLang="en-US" smtClean="0"/>
              <a:pPr>
                <a:defRPr/>
              </a:pPr>
              <a:t>8</a:t>
            </a:fld>
            <a:r>
              <a:rPr lang="zh-CN" altLang="en-US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169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16768</TotalTime>
  <Words>1069</Words>
  <Application>Microsoft Office PowerPoint</Application>
  <PresentationFormat>On-screen Show (4:3)</PresentationFormat>
  <Paragraphs>230</Paragraphs>
  <Slides>21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主题</vt:lpstr>
      <vt:lpstr>Data Science Research in  Big Data Era</vt:lpstr>
      <vt:lpstr>Synopsis</vt:lpstr>
      <vt:lpstr>Who am I?</vt:lpstr>
      <vt:lpstr>Who am I?</vt:lpstr>
      <vt:lpstr>Introduction</vt:lpstr>
      <vt:lpstr>Data Sciences</vt:lpstr>
      <vt:lpstr>Data Sciences</vt:lpstr>
      <vt:lpstr>How to prepare yourself for (data) research </vt:lpstr>
      <vt:lpstr>What is Good Research?</vt:lpstr>
      <vt:lpstr>Challenge-Impact Analysis</vt:lpstr>
      <vt:lpstr>How to Do Research in Data Sciences?</vt:lpstr>
      <vt:lpstr>Tuning the Problem</vt:lpstr>
      <vt:lpstr>Where to Publish?</vt:lpstr>
      <vt:lpstr>My Research Theme</vt:lpstr>
      <vt:lpstr>Key Challenges</vt:lpstr>
      <vt:lpstr>Research Thrusts</vt:lpstr>
      <vt:lpstr>Research Thrusts</vt:lpstr>
      <vt:lpstr>Other Research Topics</vt:lpstr>
      <vt:lpstr>Future Research Agenda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DAIS@UIUC!</dc:title>
  <dc:creator>Peixiang</dc:creator>
  <cp:lastModifiedBy>Peixiang</cp:lastModifiedBy>
  <cp:revision>838</cp:revision>
  <dcterms:created xsi:type="dcterms:W3CDTF">2009-02-27T04:51:28Z</dcterms:created>
  <dcterms:modified xsi:type="dcterms:W3CDTF">2018-09-05T19:05:46Z</dcterms:modified>
</cp:coreProperties>
</file>