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57" r:id="rId4"/>
    <p:sldId id="259" r:id="rId5"/>
    <p:sldId id="262" r:id="rId6"/>
    <p:sldId id="270" r:id="rId7"/>
    <p:sldId id="275" r:id="rId8"/>
    <p:sldId id="272" r:id="rId9"/>
    <p:sldId id="267" r:id="rId10"/>
    <p:sldId id="268" r:id="rId11"/>
    <p:sldId id="269" r:id="rId12"/>
    <p:sldId id="273" r:id="rId13"/>
    <p:sldId id="276" r:id="rId14"/>
    <p:sldId id="27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009A46"/>
    <a:srgbClr val="003B68"/>
    <a:srgbClr val="D9D9D9"/>
    <a:srgbClr val="EAD8F8"/>
    <a:srgbClr val="D6C9E9"/>
    <a:srgbClr val="FDFDFD"/>
    <a:srgbClr val="FF4747"/>
    <a:srgbClr val="F5F7F9"/>
    <a:srgbClr val="EAE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3" autoAdjust="0"/>
    <p:restoredTop sz="94660"/>
  </p:normalViewPr>
  <p:slideViewPr>
    <p:cSldViewPr>
      <p:cViewPr>
        <p:scale>
          <a:sx n="105" d="100"/>
          <a:sy n="105" d="100"/>
        </p:scale>
        <p:origin x="-168" y="-5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240360-9B62-413B-8468-4C7FCAFCB3C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48D324-BE14-4498-86BA-887ABBE23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3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582FDB-5A62-4DA6-B3EE-65DEFBCBFEF5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B5274C-C9BD-4003-86C2-9311A6EF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2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AEF0A-962A-4E09-9657-2B3B958C01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326D-AE41-49C5-9813-47FD55C7D226}" type="datetime1">
              <a:rPr lang="en-US" smtClean="0"/>
              <a:t>8/29/2017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6F31-81B4-406E-8DAA-D2C07FED603A}" type="datetime1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4ED4-4FD1-4946-9CDF-9F3A713309BD}" type="datetime1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D7A4-4479-4599-B13C-B8C80ED8B6C5}" type="datetime1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752F-82A5-4B2A-AE81-B21369CCEB8C}" type="datetime1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636-9966-42FB-80DC-8C65EA7543C7}" type="datetime1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1D5-EEDD-43AD-A577-357FE24D1EE7}" type="datetime1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C8A4-B371-4BB5-9831-EB10CCAE95A0}" type="datetime1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C446-A636-47DF-B995-A36BBAEA0101}" type="datetime1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9B38-44B1-4211-9DA7-376ECBD394AC}" type="datetime1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E69F-3C67-4F76-B078-7CE1270A9966}" type="datetime1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97D7F67-69C4-48DC-9D0E-CD3C91A1E3BC}" type="datetime1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A93370E-A75A-4D98-9974-8213327689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399"/>
            <a:ext cx="9144000" cy="251460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en-US" sz="6600" dirty="0" err="1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Blockchains</a:t>
            </a:r>
            <a:r>
              <a:rPr lang="en-US" b="1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000" b="1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en-US" sz="4000" b="1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dirty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2400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en-US" sz="1800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1800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000" dirty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en-US" sz="4000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dirty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3200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ow to avoid paying $40,000,000 for two pizzas</a:t>
            </a:r>
            <a:endParaRPr lang="en-US" sz="3200" dirty="0">
              <a:ln w="11430"/>
              <a:solidFill>
                <a:srgbClr val="00589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Mike </a:t>
            </a:r>
            <a:r>
              <a:rPr lang="en-US" dirty="0" err="1" smtClean="0">
                <a:solidFill>
                  <a:schemeClr val="tx1"/>
                </a:solidFill>
              </a:rPr>
              <a:t>Burmester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7818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9600"/>
              </a:lnSpc>
              <a:spcBef>
                <a:spcPts val="11400"/>
              </a:spcBef>
            </a:pPr>
            <a:r>
              <a:rPr lang="en-US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can fix it?</a:t>
            </a:r>
            <a:r>
              <a:rPr lang="en-US" sz="4000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sz="4000" dirty="0">
              <a:ln w="11430"/>
              <a:solidFill>
                <a:srgbClr val="00589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406" y="1905000"/>
            <a:ext cx="5483794" cy="4419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0800"/>
              </a:spcAft>
            </a:pPr>
            <a:r>
              <a:rPr lang="en-US" sz="2800" i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The consensus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i.e., the miners </a:t>
            </a:r>
            <a:r>
              <a:rPr lang="en-US" sz="2800" i="1" dirty="0" smtClean="0">
                <a:solidFill>
                  <a:srgbClr val="FF4747"/>
                </a:solidFill>
                <a:latin typeface="+mn-lt"/>
                <a:ea typeface="Verdana" pitchFamily="34" charset="0"/>
                <a:cs typeface="Verdana" pitchFamily="34" charset="0"/>
              </a:rPr>
              <a:t>!!!</a:t>
            </a:r>
            <a:endParaRPr lang="en-US" sz="2800" i="1" dirty="0">
              <a:solidFill>
                <a:srgbClr val="FF4747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Satoshi </a:t>
            </a:r>
            <a:r>
              <a:rPr lang="en-US" sz="2800" i="1" dirty="0" err="1" smtClean="0">
                <a:solidFill>
                  <a:schemeClr val="tx1"/>
                </a:solidFill>
                <a:latin typeface="+mn-lt"/>
              </a:rPr>
              <a:t>Nakamoto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+mn-lt"/>
              </a:rPr>
              <a:t>!?!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sz="2800" b="1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48200" y="3886200"/>
            <a:ext cx="3110864" cy="2286000"/>
            <a:chOff x="5512830" y="4038600"/>
            <a:chExt cx="3466582" cy="2377440"/>
          </a:xfrm>
        </p:grpSpPr>
        <p:grpSp>
          <p:nvGrpSpPr>
            <p:cNvPr id="14" name="Group 13"/>
            <p:cNvGrpSpPr/>
            <p:nvPr/>
          </p:nvGrpSpPr>
          <p:grpSpPr>
            <a:xfrm>
              <a:off x="5512830" y="4038600"/>
              <a:ext cx="3466582" cy="2377440"/>
              <a:chOff x="822973" y="876300"/>
              <a:chExt cx="3346764" cy="228600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480" t="149" r="10871" b="8781"/>
              <a:stretch/>
            </p:blipFill>
            <p:spPr bwMode="auto">
              <a:xfrm>
                <a:off x="822973" y="876300"/>
                <a:ext cx="3182466" cy="228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892419" y="1060983"/>
                <a:ext cx="3277318" cy="1702771"/>
                <a:chOff x="1009325" y="1244720"/>
                <a:chExt cx="6685742" cy="3473649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 rot="1560000">
                  <a:off x="1009325" y="3249364"/>
                  <a:ext cx="2006833" cy="7244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miners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 rot="18660000">
                  <a:off x="5874890" y="1367640"/>
                  <a:ext cx="1943098" cy="16972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miners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709892" y="3474708"/>
                  <a:ext cx="1980995" cy="7244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miners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 rot="21360000">
                  <a:off x="1427244" y="3993911"/>
                  <a:ext cx="2051916" cy="7244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miners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160520"/>
              <a:ext cx="223813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254496" y="1736725"/>
            <a:ext cx="1594104" cy="1920875"/>
            <a:chOff x="5791200" y="1736725"/>
            <a:chExt cx="1594104" cy="1920875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736725"/>
              <a:ext cx="774700" cy="1920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7" t="43342" r="68114" b="37611"/>
            <a:stretch/>
          </p:blipFill>
          <p:spPr bwMode="auto">
            <a:xfrm>
              <a:off x="6553200" y="2026920"/>
              <a:ext cx="832104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063467"/>
            <a:ext cx="835025" cy="58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0" y="4724400"/>
            <a:ext cx="13740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 10</a:t>
            </a:r>
            <a:r>
              <a:rPr lang="en-US" sz="11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Bitcoins</a:t>
            </a: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 worth $4</a:t>
            </a: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/>
              </a:rPr>
              <a:t></a:t>
            </a: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en-US" sz="11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endParaRPr lang="en-US" sz="1100" baseline="3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600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4800"/>
              </a:lnSpc>
            </a:pPr>
            <a:r>
              <a:rPr lang="en-US" sz="4400" dirty="0" err="1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Blockchain</a:t>
            </a:r>
            <a:r>
              <a:rPr lang="en-US" sz="4400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consensus model</a:t>
            </a:r>
            <a:br>
              <a:rPr lang="en-US" sz="4400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400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 technologies</a:t>
            </a:r>
            <a:endParaRPr lang="en-US" sz="4400" dirty="0">
              <a:ln w="11430"/>
              <a:solidFill>
                <a:srgbClr val="00589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636726" cy="2329860"/>
          </a:xfr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>
            <a:normAutofit/>
          </a:bodyPr>
          <a:lstStyle/>
          <a:p>
            <a:pPr>
              <a:lnSpc>
                <a:spcPct val="124000"/>
              </a:lnSpc>
            </a:pPr>
            <a:r>
              <a:rPr lang="en-US" sz="2800" i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2800" i="1" dirty="0" smtClean="0">
                <a:solidFill>
                  <a:srgbClr val="FF0000"/>
                </a:solidFill>
                <a:latin typeface="+mn-lt"/>
              </a:rPr>
              <a:t>t’s not about money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! </a:t>
            </a:r>
            <a:r>
              <a:rPr lang="en-US" sz="2800" dirty="0" smtClean="0">
                <a:solidFill>
                  <a:srgbClr val="004F8A"/>
                </a:solidFill>
                <a:latin typeface="+mn-lt"/>
              </a:rPr>
              <a:t>its about the potential applications</a:t>
            </a:r>
          </a:p>
          <a:p>
            <a:pPr>
              <a:lnSpc>
                <a:spcPct val="124000"/>
              </a:lnSpc>
              <a:spcBef>
                <a:spcPts val="600"/>
              </a:spcBef>
            </a:pPr>
            <a:r>
              <a:rPr lang="en-US" sz="2800" i="1" dirty="0" smtClean="0">
                <a:solidFill>
                  <a:srgbClr val="FF0000"/>
                </a:solidFill>
                <a:latin typeface="+mn-lt"/>
              </a:rPr>
              <a:t>The true value of </a:t>
            </a:r>
            <a:r>
              <a:rPr lang="en-US" sz="2800" i="1" dirty="0" err="1" smtClean="0">
                <a:solidFill>
                  <a:srgbClr val="FF0000"/>
                </a:solidFill>
                <a:latin typeface="+mn-lt"/>
              </a:rPr>
              <a:t>blockchain</a:t>
            </a:r>
            <a:r>
              <a:rPr lang="en-US" sz="2800" i="1" dirty="0" smtClean="0">
                <a:solidFill>
                  <a:srgbClr val="FF0000"/>
                </a:solidFill>
                <a:latin typeface="+mn-lt"/>
              </a:rPr>
              <a:t> technology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004F8A"/>
                </a:solidFill>
                <a:latin typeface="+mn-lt"/>
              </a:rPr>
              <a:t>has just began to be explored! </a:t>
            </a:r>
            <a:r>
              <a:rPr lang="en-US" dirty="0">
                <a:latin typeface="+mn-lt"/>
              </a:rPr>
              <a:t> 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4419600"/>
            <a:ext cx="8229600" cy="292794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buFont typeface="Century Gothic" pitchFamily="34" charset="0"/>
              <a:buChar char="−"/>
            </a:pPr>
            <a:r>
              <a:rPr lang="en-US" sz="2000" dirty="0" smtClean="0">
                <a:latin typeface="+mn-lt"/>
              </a:rPr>
              <a:t>Smart contracts, property, legal documents</a:t>
            </a:r>
          </a:p>
          <a:p>
            <a:pPr lvl="1">
              <a:buFont typeface="Century Gothic" pitchFamily="34" charset="0"/>
              <a:buChar char="−"/>
            </a:pPr>
            <a:r>
              <a:rPr lang="en-US" sz="2000" dirty="0" smtClean="0">
                <a:latin typeface="+mn-lt"/>
              </a:rPr>
              <a:t>Smart Healthcare </a:t>
            </a:r>
          </a:p>
          <a:p>
            <a:pPr lvl="1">
              <a:buFont typeface="Century Gothic" pitchFamily="34" charset="0"/>
              <a:buChar char="−"/>
            </a:pPr>
            <a:r>
              <a:rPr lang="en-US" sz="2000" dirty="0" smtClean="0">
                <a:latin typeface="+mn-lt"/>
              </a:rPr>
              <a:t>Smart cities </a:t>
            </a:r>
          </a:p>
          <a:p>
            <a:pPr lvl="1">
              <a:buFont typeface="Century Gothic" pitchFamily="34" charset="0"/>
              <a:buChar char="−"/>
            </a:pPr>
            <a:r>
              <a:rPr lang="en-US" sz="2000" dirty="0" err="1" smtClean="0">
                <a:latin typeface="+mn-lt"/>
              </a:rPr>
              <a:t>Blockchain</a:t>
            </a:r>
            <a:r>
              <a:rPr lang="en-US" sz="2000" dirty="0" smtClean="0">
                <a:latin typeface="+mn-lt"/>
              </a:rPr>
              <a:t> + </a:t>
            </a:r>
            <a:r>
              <a:rPr lang="en-US" sz="2000" dirty="0" err="1" smtClean="0">
                <a:latin typeface="+mn-lt"/>
              </a:rPr>
              <a:t>IoT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2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86" y="-304800"/>
            <a:ext cx="8573814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contracts </a:t>
            </a:r>
            <a:r>
              <a:rPr lang="en-US" sz="4000" dirty="0" err="1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Blockchain</a:t>
            </a:r>
            <a:r>
              <a:rPr lang="en-US" sz="4000" dirty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</a:t>
            </a:r>
            <a:r>
              <a:rPr lang="en-US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</a:t>
            </a:r>
            <a:r>
              <a:rPr lang="en-US" sz="2800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dynamic, distributed, decentralized database (D4)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86" y="156972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" y="1467493"/>
            <a:ext cx="8961120" cy="516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Image result for an FSU ID card"/>
          <p:cNvSpPr>
            <a:spLocks noChangeAspect="1" noChangeArrowheads="1"/>
          </p:cNvSpPr>
          <p:nvPr/>
        </p:nvSpPr>
        <p:spPr bwMode="auto">
          <a:xfrm>
            <a:off x="39961" y="-1749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60120" y="3048541"/>
            <a:ext cx="4907280" cy="1523459"/>
            <a:chOff x="960120" y="3048541"/>
            <a:chExt cx="4907280" cy="1523459"/>
          </a:xfrm>
        </p:grpSpPr>
        <p:pic>
          <p:nvPicPr>
            <p:cNvPr id="1030" name="Picture 6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79" t="36913" r="20056" b="21911"/>
            <a:stretch/>
          </p:blipFill>
          <p:spPr bwMode="auto">
            <a:xfrm rot="21420000">
              <a:off x="1336430" y="3048541"/>
              <a:ext cx="1463040" cy="79992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60120" y="3962400"/>
              <a:ext cx="2240280" cy="548640"/>
            </a:xfrm>
            <a:prstGeom prst="rect">
              <a:avLst/>
            </a:prstGeom>
            <a:solidFill>
              <a:srgbClr val="F5F7F9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1. Workers scan IDs which are verified by the system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27120" y="3971836"/>
              <a:ext cx="2240280" cy="600164"/>
            </a:xfrm>
            <a:prstGeom prst="rect">
              <a:avLst/>
            </a:prstGeom>
            <a:solidFill>
              <a:srgbClr val="F5F7F9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. Finished products automatically summon delivery trucks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65520" y="3954959"/>
            <a:ext cx="2849880" cy="2598241"/>
            <a:chOff x="6181134" y="3985439"/>
            <a:chExt cx="2849880" cy="2598241"/>
          </a:xfrm>
        </p:grpSpPr>
        <p:sp>
          <p:nvSpPr>
            <p:cNvPr id="13" name="TextBox 12"/>
            <p:cNvSpPr txBox="1"/>
            <p:nvPr/>
          </p:nvSpPr>
          <p:spPr>
            <a:xfrm>
              <a:off x="6181134" y="3985439"/>
              <a:ext cx="2468880" cy="769441"/>
            </a:xfrm>
            <a:prstGeom prst="rect">
              <a:avLst/>
            </a:prstGeom>
            <a:solidFill>
              <a:srgbClr val="F5F7F9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3. When the driver scans a box, the system automatically triggers a payment from the receiver to the factory.</a:t>
              </a:r>
              <a:endParaRPr lang="en-US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90734" y="6306681"/>
              <a:ext cx="224028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sz="1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48400"/>
            <a:ext cx="561975" cy="443300"/>
          </a:xfrm>
        </p:spPr>
        <p:txBody>
          <a:bodyPr/>
          <a:lstStyle/>
          <a:p>
            <a:fld id="{6A93370E-A75A-4D98-9974-821332768993}" type="slidenum">
              <a:rPr lang="en-US" smtClean="0"/>
              <a:t>12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6161" y="2057400"/>
            <a:ext cx="8875439" cy="738664"/>
          </a:xfrm>
          <a:prstGeom prst="rect">
            <a:avLst/>
          </a:prstGeom>
          <a:solidFill>
            <a:srgbClr val="F5F7F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Small computer programs can execute complex contracts. Specific actions can be verified by a consensus of other parties and then trigger events/actions. </a:t>
            </a:r>
          </a:p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events get recorded on a contract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blockchain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that cannot be altered after recorded events.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600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4800"/>
              </a:lnSpc>
            </a:pPr>
            <a:r>
              <a:rPr lang="en-US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4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Bitcoin</a:t>
            </a:r>
            <a:r>
              <a:rPr lang="en-US" sz="4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Valuation Bubble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WSJ 8-28-2017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41" y="1524000"/>
            <a:ext cx="8915400" cy="3886200"/>
          </a:xfr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tx1"/>
                </a:solidFill>
                <a:latin typeface="+mn-lt"/>
              </a:rPr>
              <a:t>Faithful techies: in coming decades a </a:t>
            </a:r>
            <a:r>
              <a:rPr lang="en-US" i="1" dirty="0" err="1" smtClean="0">
                <a:solidFill>
                  <a:schemeClr val="tx1"/>
                </a:solidFill>
                <a:latin typeface="+mn-lt"/>
              </a:rPr>
              <a:t>bitcoin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 will be worth $500,000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tx1"/>
                </a:solidFill>
                <a:latin typeface="+mn-lt"/>
              </a:rPr>
              <a:t>Around 1,700 </a:t>
            </a:r>
            <a:r>
              <a:rPr lang="en-US" i="1" dirty="0" err="1" smtClean="0">
                <a:solidFill>
                  <a:schemeClr val="tx1"/>
                </a:solidFill>
                <a:latin typeface="+mn-lt"/>
              </a:rPr>
              <a:t>bitcoins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are </a:t>
            </a:r>
            <a:r>
              <a:rPr lang="en-US" i="1" dirty="0" err="1" smtClean="0">
                <a:solidFill>
                  <a:schemeClr val="tx1"/>
                </a:solidFill>
                <a:latin typeface="+mn-lt"/>
              </a:rPr>
              <a:t>payed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 per day to miners</a:t>
            </a:r>
          </a:p>
          <a:p>
            <a:pPr marL="1005840" lvl="1">
              <a:spcBef>
                <a:spcPts val="600"/>
              </a:spcBef>
              <a:spcAft>
                <a:spcPts val="600"/>
              </a:spcAft>
              <a:buFont typeface="Palatino Linotype" pitchFamily="18" charset="0"/>
              <a:buChar char="−"/>
            </a:pP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$7M rewards and $1M fees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i="1" dirty="0" smtClean="0">
                <a:solidFill>
                  <a:schemeClr val="tx1"/>
                </a:solidFill>
                <a:latin typeface="+mn-lt"/>
              </a:rPr>
              <a:t>Visa &amp; </a:t>
            </a:r>
            <a:r>
              <a:rPr lang="en-US" i="1" dirty="0" err="1" smtClean="0">
                <a:solidFill>
                  <a:schemeClr val="tx1"/>
                </a:solidFill>
                <a:latin typeface="+mn-lt"/>
              </a:rPr>
              <a:t>Mastercard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 are based on: 300 basis-point fees (3%)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</a:rPr>
              <a:t>B</a:t>
            </a:r>
            <a:r>
              <a:rPr lang="en-US" i="1" dirty="0" err="1" smtClean="0">
                <a:solidFill>
                  <a:schemeClr val="tx1"/>
                </a:solidFill>
                <a:latin typeface="+mn-lt"/>
              </a:rPr>
              <a:t>lockchain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+mn-lt"/>
              </a:rPr>
              <a:t>bitcoin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 is based on: 0.1 basis-point fees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tx1"/>
                </a:solidFill>
                <a:latin typeface="+mn-lt"/>
              </a:rPr>
              <a:t>In the digital world,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 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06" y="5054971"/>
            <a:ext cx="8996694" cy="14311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for some a speculative bubble,      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others is an </a:t>
            </a:r>
            <a:r>
              <a:rPr lang="en-US" sz="2400" b="1" i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 opportunity </a:t>
            </a:r>
            <a:r>
              <a:rPr lang="en-US" sz="2400" b="1" i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2400" b="1" i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potential” </a:t>
            </a:r>
            <a:r>
              <a:rPr lang="en-US" sz="2400" b="1" i="1" dirty="0"/>
              <a:t>  </a:t>
            </a:r>
          </a:p>
          <a:p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964680" y="4038600"/>
            <a:ext cx="1645920" cy="640080"/>
            <a:chOff x="6858000" y="4023360"/>
            <a:chExt cx="1645920" cy="640080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8" r="3230"/>
            <a:stretch/>
          </p:blipFill>
          <p:spPr bwMode="auto">
            <a:xfrm>
              <a:off x="6903720" y="4023360"/>
              <a:ext cx="155448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858000" y="4191000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b</a:t>
              </a:r>
              <a:r>
                <a:rPr lang="en-US" sz="1600" dirty="0" smtClean="0">
                  <a:solidFill>
                    <a:schemeClr val="bg1"/>
                  </a:solidFill>
                </a:rPr>
                <a:t>ut can be slow!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7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9" t="49059" r="3936" b="-868"/>
          <a:stretch/>
        </p:blipFill>
        <p:spPr bwMode="auto">
          <a:xfrm>
            <a:off x="3036277" y="1371600"/>
            <a:ext cx="2754923" cy="45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497" y="6040859"/>
            <a:ext cx="82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31558"/>
            <a:ext cx="7606190" cy="10448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en-US" sz="6600" cap="none" dirty="0" smtClean="0">
                <a:solidFill>
                  <a:srgbClr val="002060"/>
                </a:solidFill>
              </a:rPr>
              <a:t>Any Questions</a:t>
            </a:r>
            <a:endParaRPr lang="en-US" sz="6600" cap="none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52586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https://bitcoin.org/bitcoin.pdf</a:t>
            </a:r>
            <a:endParaRPr lang="en-US" dirty="0" smtClean="0"/>
          </a:p>
          <a:p>
            <a:r>
              <a:rPr lang="en-US" dirty="0"/>
              <a:t>http://www.cs.fsu.edu/~burmeste/pubs.html</a:t>
            </a:r>
          </a:p>
        </p:txBody>
      </p:sp>
    </p:spTree>
    <p:extLst>
      <p:ext uri="{BB962C8B-B14F-4D97-AF65-F5344CB8AC3E}">
        <p14:creationId xmlns:p14="http://schemas.microsoft.com/office/powerpoint/2010/main" val="29060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4800"/>
              </a:lnSpc>
            </a:pPr>
            <a:r>
              <a:rPr lang="en-US" sz="4400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4400" dirty="0" err="1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Blockchain</a:t>
            </a:r>
            <a:r>
              <a:rPr lang="en-US" sz="4400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distributed consensus </a:t>
            </a:r>
            <a:r>
              <a:rPr lang="en-US" sz="4400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model</a:t>
            </a:r>
            <a:endParaRPr lang="en-US" sz="4400" dirty="0">
              <a:ln w="11430"/>
              <a:solidFill>
                <a:srgbClr val="00589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5437"/>
            <a:ext cx="8229600" cy="2925763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most important invention since the Internet 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itself</a:t>
            </a:r>
          </a:p>
          <a:p>
            <a:pPr marL="0" indent="0" algn="r"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1900" i="1" dirty="0" smtClean="0">
                <a:solidFill>
                  <a:schemeClr val="tx1"/>
                </a:solidFill>
                <a:latin typeface="+mn-lt"/>
              </a:rPr>
              <a:t>Marc </a:t>
            </a:r>
            <a:r>
              <a:rPr lang="en-US" sz="1900" i="1" dirty="0">
                <a:solidFill>
                  <a:schemeClr val="tx1"/>
                </a:solidFill>
                <a:latin typeface="+mn-lt"/>
              </a:rPr>
              <a:t>Andreessen, inventor of </a:t>
            </a:r>
            <a:r>
              <a:rPr lang="en-US" sz="1900" i="1" dirty="0" smtClean="0">
                <a:solidFill>
                  <a:schemeClr val="tx1"/>
                </a:solidFill>
                <a:latin typeface="+mn-lt"/>
              </a:rPr>
              <a:t>Netscape.</a:t>
            </a:r>
            <a:endParaRPr lang="en-US" sz="1900" dirty="0">
              <a:solidFill>
                <a:schemeClr val="tx1"/>
              </a:solidFill>
              <a:latin typeface="+mn-lt"/>
            </a:endParaRPr>
          </a:p>
          <a:p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the most disruptive invention since the Internet itself</a:t>
            </a:r>
          </a:p>
          <a:p>
            <a:pPr mar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many … others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  <a:p>
            <a:endParaRPr lang="en-US" dirty="0">
              <a:latin typeface="Times New Roman"/>
            </a:endParaRPr>
          </a:p>
          <a:p>
            <a:endParaRPr lang="en-US" sz="1400" dirty="0">
              <a:latin typeface="Times New Roman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600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4000" dirty="0" err="1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Blockchain</a:t>
            </a:r>
            <a:r>
              <a:rPr lang="en-US" sz="4000" dirty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consensus model</a:t>
            </a:r>
            <a:endParaRPr lang="en-US" sz="4200" dirty="0">
              <a:solidFill>
                <a:srgbClr val="274A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010400" cy="4495800"/>
          </a:xfrm>
        </p:spPr>
        <p:txBody>
          <a:bodyPr>
            <a:normAutofit lnSpcReduction="10000"/>
          </a:bodyPr>
          <a:lstStyle/>
          <a:p>
            <a:pPr>
              <a:spcAft>
                <a:spcPts val="4800"/>
              </a:spcAft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Availability</a:t>
            </a:r>
          </a:p>
          <a:p>
            <a:pPr>
              <a:spcAft>
                <a:spcPts val="4800"/>
              </a:spcAft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Integrity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Dynamic</a:t>
            </a:r>
          </a:p>
          <a:p>
            <a:pPr lvl="1">
              <a:spcAft>
                <a:spcPts val="1200"/>
              </a:spcAft>
              <a:buFont typeface="Palatino Linotype" pitchFamily="18" charset="0"/>
              <a:buChar char="−"/>
            </a:pPr>
            <a:r>
              <a:rPr lang="en-US" sz="2200" i="1" dirty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2200" i="1" dirty="0" smtClean="0">
                <a:solidFill>
                  <a:schemeClr val="tx1"/>
                </a:solidFill>
                <a:latin typeface="+mn-lt"/>
              </a:rPr>
              <a:t>air = no cheating (double spending)</a:t>
            </a:r>
            <a:endParaRPr lang="en-US" sz="2200" i="1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Prevent anyone from taking control</a:t>
            </a:r>
          </a:p>
          <a:p>
            <a:pPr lvl="1">
              <a:spcAft>
                <a:spcPts val="600"/>
              </a:spcAft>
              <a:buFont typeface="Palatino Linotype" pitchFamily="18" charset="0"/>
              <a:buChar char="−"/>
            </a:pPr>
            <a:r>
              <a:rPr lang="en-US" sz="2200" i="1" dirty="0" smtClean="0">
                <a:solidFill>
                  <a:schemeClr val="tx1"/>
                </a:solidFill>
                <a:latin typeface="+mn-lt"/>
              </a:rPr>
              <a:t>decentralized</a:t>
            </a:r>
          </a:p>
          <a:p>
            <a:pPr>
              <a:spcAft>
                <a:spcPts val="6000"/>
              </a:spcAft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014" y="3309938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014" y="3313113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014" y="3124200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014" y="3119640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943600" y="1600200"/>
            <a:ext cx="1447800" cy="3550920"/>
            <a:chOff x="4439789" y="1706880"/>
            <a:chExt cx="1447800" cy="355092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113" y="2861945"/>
              <a:ext cx="1410476" cy="1130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789" y="1706880"/>
              <a:ext cx="1333456" cy="118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189" y="4069080"/>
              <a:ext cx="1239389" cy="118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5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600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4800"/>
              </a:lnSpc>
            </a:pPr>
            <a:r>
              <a:rPr lang="en-US" sz="4400" dirty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4400" dirty="0" err="1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Blockchain</a:t>
            </a:r>
            <a:r>
              <a:rPr lang="en-US" sz="4400" dirty="0" smtClean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consensus </a:t>
            </a:r>
            <a:r>
              <a:rPr lang="en-US" sz="4400" dirty="0">
                <a:ln w="11430"/>
                <a:solidFill>
                  <a:srgbClr val="00589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534400" cy="4525963"/>
          </a:xfr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589A"/>
                </a:solidFill>
                <a:latin typeface="+mn-lt"/>
              </a:rPr>
              <a:t>Guide for beginners</a:t>
            </a:r>
            <a:r>
              <a:rPr lang="en-US" sz="2800" dirty="0" smtClean="0">
                <a:solidFill>
                  <a:srgbClr val="00589A"/>
                </a:solidFill>
                <a:latin typeface="+mn-lt"/>
              </a:rPr>
              <a:t>: </a:t>
            </a:r>
            <a:r>
              <a:rPr lang="en-US" sz="2800" dirty="0" smtClean="0">
                <a:latin typeface="+mn-lt"/>
              </a:rPr>
              <a:t>How much is a             worth?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+mn-lt"/>
              </a:rPr>
              <a:t>On May 22, 2010, Laszlo </a:t>
            </a:r>
            <a:r>
              <a:rPr lang="en-US" dirty="0" err="1" smtClean="0">
                <a:latin typeface="+mn-lt"/>
              </a:rPr>
              <a:t>Hanyecz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pays 10,000 </a:t>
            </a:r>
            <a:r>
              <a:rPr lang="en-US" dirty="0" err="1" smtClean="0">
                <a:latin typeface="+mn-lt"/>
              </a:rPr>
              <a:t>Bitcoins</a:t>
            </a:r>
            <a:r>
              <a:rPr lang="en-US" dirty="0" smtClean="0">
                <a:latin typeface="+mn-lt"/>
              </a:rPr>
              <a:t> for </a:t>
            </a:r>
            <a:r>
              <a:rPr lang="en-US" dirty="0">
                <a:latin typeface="+mn-lt"/>
              </a:rPr>
              <a:t>two pizzas delivered to </a:t>
            </a:r>
            <a:r>
              <a:rPr lang="en-US" dirty="0" smtClean="0">
                <a:latin typeface="+mn-lt"/>
              </a:rPr>
              <a:t>his </a:t>
            </a:r>
            <a:r>
              <a:rPr lang="en-US" dirty="0">
                <a:latin typeface="+mn-lt"/>
              </a:rPr>
              <a:t>house (valued at about $</a:t>
            </a:r>
            <a:r>
              <a:rPr lang="en-US" dirty="0" smtClean="0">
                <a:latin typeface="+mn-lt"/>
              </a:rPr>
              <a:t>25</a:t>
            </a:r>
            <a:r>
              <a:rPr lang="en-US" dirty="0">
                <a:latin typeface="+mn-lt"/>
              </a:rPr>
              <a:t>)</a:t>
            </a:r>
            <a:r>
              <a:rPr lang="en-US" dirty="0" smtClean="0">
                <a:latin typeface="+mn-lt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O</a:t>
            </a:r>
            <a:r>
              <a:rPr lang="en-US" dirty="0" smtClean="0">
                <a:latin typeface="+mn-lt"/>
              </a:rPr>
              <a:t>n April 1, 2017 a </a:t>
            </a:r>
            <a:r>
              <a:rPr lang="en-US" dirty="0" err="1" smtClean="0">
                <a:latin typeface="+mn-lt"/>
              </a:rPr>
              <a:t>Bitcoin</a:t>
            </a:r>
            <a:r>
              <a:rPr lang="en-US" dirty="0" smtClean="0">
                <a:latin typeface="+mn-lt"/>
              </a:rPr>
              <a:t> was worth  </a:t>
            </a:r>
            <a:r>
              <a:rPr lang="en-US" dirty="0">
                <a:latin typeface="+mn-lt"/>
              </a:rPr>
              <a:t>$</a:t>
            </a:r>
            <a:r>
              <a:rPr lang="en-US" dirty="0" smtClean="0">
                <a:latin typeface="+mn-lt"/>
              </a:rPr>
              <a:t>1,085.03</a:t>
            </a:r>
            <a:r>
              <a:rPr lang="en-US" dirty="0">
                <a:latin typeface="+mn-lt"/>
              </a:rPr>
              <a:t>  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On August 20, 2017 a </a:t>
            </a:r>
            <a:r>
              <a:rPr lang="en-US" dirty="0" err="1" smtClean="0">
                <a:latin typeface="+mn-lt"/>
              </a:rPr>
              <a:t>Bitcoin</a:t>
            </a:r>
            <a:r>
              <a:rPr lang="en-US" dirty="0" smtClean="0">
                <a:latin typeface="+mn-lt"/>
              </a:rPr>
              <a:t> was worth $4,104.99</a:t>
            </a:r>
            <a:r>
              <a:rPr lang="en-US" dirty="0">
                <a:latin typeface="+mn-lt"/>
              </a:rPr>
              <a:t> </a:t>
            </a:r>
          </a:p>
        </p:txBody>
      </p:sp>
      <p:pic>
        <p:nvPicPr>
          <p:cNvPr id="3074" name="Picture 2" descr="Image result for Bitco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848600" cy="1066800"/>
          </a:xfrm>
          <a:noFill/>
          <a:ln>
            <a:noFill/>
          </a:ln>
        </p:spPr>
        <p:txBody>
          <a:bodyPr/>
          <a:lstStyle/>
          <a:p>
            <a:pPr algn="r">
              <a:lnSpc>
                <a:spcPts val="5000"/>
              </a:lnSpc>
            </a:pPr>
            <a:r>
              <a:rPr lang="en-US" dirty="0" err="1" smtClean="0">
                <a:solidFill>
                  <a:srgbClr val="004F8A"/>
                </a:solidFill>
              </a:rPr>
              <a:t>Bitcoin</a:t>
            </a:r>
            <a:r>
              <a:rPr lang="en-US" dirty="0" smtClean="0">
                <a:solidFill>
                  <a:srgbClr val="004F8A"/>
                </a:solidFill>
              </a:rPr>
              <a:t> </a:t>
            </a:r>
            <a:br>
              <a:rPr lang="en-US" dirty="0" smtClean="0">
                <a:solidFill>
                  <a:srgbClr val="004F8A"/>
                </a:solidFill>
              </a:rPr>
            </a:br>
            <a:r>
              <a:rPr lang="en-US" sz="4000" dirty="0" err="1" smtClean="0">
                <a:solidFill>
                  <a:srgbClr val="004F8A"/>
                </a:solidFill>
              </a:rPr>
              <a:t>Blockchain</a:t>
            </a:r>
            <a:r>
              <a:rPr lang="en-US" sz="4000" dirty="0" smtClean="0">
                <a:solidFill>
                  <a:srgbClr val="004F8A"/>
                </a:solidFill>
              </a:rPr>
              <a:t> consensus model</a:t>
            </a:r>
            <a:r>
              <a:rPr lang="en-US" dirty="0" smtClean="0">
                <a:solidFill>
                  <a:srgbClr val="004F8A"/>
                </a:solidFill>
              </a:rPr>
              <a:t>                       </a:t>
            </a:r>
            <a:endParaRPr lang="en-US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98" y="2359158"/>
            <a:ext cx="6477000" cy="390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072854" y="6050279"/>
            <a:ext cx="1940127" cy="807717"/>
            <a:chOff x="3325363" y="5882946"/>
            <a:chExt cx="1710741" cy="579086"/>
          </a:xfrm>
        </p:grpSpPr>
        <p:sp>
          <p:nvSpPr>
            <p:cNvPr id="8" name="Right Arrow 7"/>
            <p:cNvSpPr/>
            <p:nvPr/>
          </p:nvSpPr>
          <p:spPr>
            <a:xfrm rot="16200000">
              <a:off x="4555914" y="5959992"/>
              <a:ext cx="557236" cy="403144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3362350" y="6258209"/>
              <a:ext cx="1451319" cy="180222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5363" y="6258385"/>
              <a:ext cx="1649565" cy="20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</a:rPr>
                <a:t>probability theory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" y="2743200"/>
            <a:ext cx="1554480" cy="2362200"/>
            <a:chOff x="533400" y="2517350"/>
            <a:chExt cx="1554480" cy="1813560"/>
          </a:xfrm>
        </p:grpSpPr>
        <p:sp>
          <p:nvSpPr>
            <p:cNvPr id="6" name="Right Arrow 5"/>
            <p:cNvSpPr/>
            <p:nvPr/>
          </p:nvSpPr>
          <p:spPr>
            <a:xfrm>
              <a:off x="533400" y="3965150"/>
              <a:ext cx="1554480" cy="36576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33400" y="2517350"/>
              <a:ext cx="1554480" cy="36576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blockchain</a:t>
              </a:r>
              <a:endParaRPr lang="en-US" dirty="0"/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1981200" y="2195355"/>
            <a:ext cx="6858000" cy="4297680"/>
          </a:xfrm>
          <a:prstGeom prst="flowChartAlternateProcess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971800" y="2785349"/>
            <a:ext cx="4751387" cy="365125"/>
            <a:chOff x="3048000" y="2362200"/>
            <a:chExt cx="4751387" cy="3651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362200"/>
              <a:ext cx="255587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362200"/>
              <a:ext cx="255587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362200"/>
              <a:ext cx="255587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362200"/>
              <a:ext cx="255587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613" y="2362200"/>
              <a:ext cx="255587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2362200"/>
              <a:ext cx="255587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5</a:t>
            </a:fld>
            <a:endParaRPr lang="en-US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299170" y="1280159"/>
            <a:ext cx="1371006" cy="990171"/>
            <a:chOff x="329127" y="1154669"/>
            <a:chExt cx="1645920" cy="118872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329127" y="1154669"/>
              <a:ext cx="1645920" cy="1188720"/>
            </a:xfrm>
            <a:prstGeom prst="wedgeRoundRectCallout">
              <a:avLst>
                <a:gd name="adj1" fmla="val 313072"/>
                <a:gd name="adj2" fmla="val 85507"/>
                <a:gd name="adj3" fmla="val 16667"/>
              </a:avLst>
            </a:prstGeom>
            <a:solidFill>
              <a:srgbClr val="D9D9D9">
                <a:alpha val="89000"/>
              </a:srgbClr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</a:t>
              </a:r>
              <a:r>
                <a:rPr lang="en-US" sz="1200" dirty="0" smtClean="0">
                  <a:solidFill>
                    <a:schemeClr val="tx1"/>
                  </a:solidFill>
                </a:rPr>
                <a:t> digital ledger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0" t="18804" r="39200" b="62796"/>
            <a:stretch/>
          </p:blipFill>
          <p:spPr bwMode="auto">
            <a:xfrm>
              <a:off x="429711" y="1483996"/>
              <a:ext cx="1431235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495800" y="6383179"/>
            <a:ext cx="1371600" cy="246221"/>
          </a:xfrm>
          <a:prstGeom prst="rect">
            <a:avLst/>
          </a:prstGeom>
          <a:solidFill>
            <a:srgbClr val="FFC000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</a:t>
            </a:r>
            <a:r>
              <a:rPr lang="en-US" sz="1600" dirty="0" smtClean="0">
                <a:solidFill>
                  <a:schemeClr val="bg1"/>
                </a:solidFill>
              </a:rPr>
              <a:t>ots of crypto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6002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dirty="0" smtClean="0"/>
              <a:t>Decentralized management </a:t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4864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To 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validate a block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a c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onsensus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mechanism based on:</a:t>
            </a:r>
            <a:endParaRPr lang="en-US" sz="2800" i="1" dirty="0" smtClean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457200">
              <a:lnSpc>
                <a:spcPct val="114000"/>
              </a:lnSpc>
              <a:spcAft>
                <a:spcPts val="180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n “</a:t>
            </a:r>
            <a:r>
              <a:rPr lang="en-US" sz="2200" i="1" dirty="0" smtClean="0">
                <a:solidFill>
                  <a:schemeClr val="tx1"/>
                </a:solidFill>
                <a:latin typeface="+mn-lt"/>
              </a:rPr>
              <a:t>Adam Back </a:t>
            </a:r>
            <a:r>
              <a:rPr lang="en-US" sz="2200" i="1" dirty="0" err="1" smtClean="0">
                <a:solidFill>
                  <a:schemeClr val="tx1"/>
                </a:solidFill>
                <a:latin typeface="+mn-lt"/>
              </a:rPr>
              <a:t>Hashcash</a:t>
            </a:r>
            <a:r>
              <a:rPr lang="en-US" sz="22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i="1" dirty="0" smtClean="0">
                <a:solidFill>
                  <a:schemeClr val="tx1"/>
                </a:solidFill>
                <a:latin typeface="+mn-lt"/>
              </a:rPr>
              <a:t>proof-of-work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” is used</a:t>
            </a:r>
            <a:endParaRPr lang="en-US" sz="2200" i="1" dirty="0" smtClean="0">
              <a:solidFill>
                <a:schemeClr val="tx1"/>
              </a:solidFill>
              <a:latin typeface="+mn-lt"/>
            </a:endParaRPr>
          </a:p>
          <a:p>
            <a:pPr marL="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Works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like a lottery (1 winner/10 minutes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457200">
              <a:lnSpc>
                <a:spcPct val="114000"/>
              </a:lnSpc>
              <a:spcBef>
                <a:spcPts val="480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Accept the </a:t>
            </a:r>
            <a:r>
              <a:rPr lang="en-US" sz="2200" i="1" dirty="0">
                <a:solidFill>
                  <a:schemeClr val="tx1"/>
                </a:solidFill>
                <a:latin typeface="+mn-lt"/>
              </a:rPr>
              <a:t>longest proof-of-work </a:t>
            </a:r>
            <a:r>
              <a:rPr lang="en-US" sz="2200" i="1" dirty="0" err="1">
                <a:solidFill>
                  <a:schemeClr val="tx1"/>
                </a:solidFill>
                <a:latin typeface="+mn-lt"/>
              </a:rPr>
              <a:t>blockchain</a:t>
            </a:r>
            <a:r>
              <a:rPr lang="en-US" sz="2200" i="1" dirty="0">
                <a:solidFill>
                  <a:schemeClr val="tx1"/>
                </a:solidFill>
                <a:latin typeface="+mn-lt"/>
              </a:rPr>
              <a:t> </a:t>
            </a:r>
            <a:endParaRPr lang="en-US" sz="2200" i="1" dirty="0" smtClean="0">
              <a:solidFill>
                <a:schemeClr val="tx1"/>
              </a:solidFill>
              <a:latin typeface="+mn-lt"/>
            </a:endParaRPr>
          </a:p>
          <a:p>
            <a:pPr marL="457200">
              <a:lnSpc>
                <a:spcPct val="114000"/>
              </a:lnSpc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2200" i="1" dirty="0">
                <a:solidFill>
                  <a:schemeClr val="tx1"/>
                </a:solidFill>
                <a:latin typeface="+mn-lt"/>
              </a:rPr>
              <a:t>one-CPU-one-vote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” rather than “</a:t>
            </a:r>
            <a:r>
              <a:rPr lang="en-US" sz="2200" i="1" dirty="0" smtClean="0">
                <a:solidFill>
                  <a:schemeClr val="tx1"/>
                </a:solidFill>
                <a:latin typeface="+mn-lt"/>
              </a:rPr>
              <a:t>one-IP-address-one-vote”</a:t>
            </a:r>
            <a:endParaRPr lang="en-US" sz="2200" i="1" dirty="0">
              <a:solidFill>
                <a:schemeClr val="tx1"/>
              </a:solidFill>
              <a:latin typeface="+mn-lt"/>
            </a:endParaRPr>
          </a:p>
          <a:p>
            <a:pPr marL="457200">
              <a:lnSpc>
                <a:spcPct val="114000"/>
              </a:lnSpc>
            </a:pPr>
            <a:endParaRPr lang="en-US" sz="2200" dirty="0" smtClean="0">
              <a:solidFill>
                <a:schemeClr val="tx1"/>
              </a:solidFill>
              <a:latin typeface="+mn-lt"/>
            </a:endParaRPr>
          </a:p>
          <a:p>
            <a:pPr marL="457200">
              <a:lnSpc>
                <a:spcPct val="114000"/>
              </a:lnSpc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457200">
              <a:lnSpc>
                <a:spcPct val="114000"/>
              </a:lnSpc>
            </a:pPr>
            <a:endParaRPr lang="en-US" sz="2200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1" t="54385" r="17490" b="7538"/>
          <a:stretch/>
        </p:blipFill>
        <p:spPr bwMode="auto">
          <a:xfrm>
            <a:off x="1600200" y="2433145"/>
            <a:ext cx="4446873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4008120"/>
            <a:ext cx="548640" cy="18288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781800" y="4648200"/>
            <a:ext cx="1672253" cy="1569720"/>
            <a:chOff x="7178040" y="4227786"/>
            <a:chExt cx="1672253" cy="1569720"/>
          </a:xfrm>
        </p:grpSpPr>
        <p:grpSp>
          <p:nvGrpSpPr>
            <p:cNvPr id="7" name="Group 6"/>
            <p:cNvGrpSpPr/>
            <p:nvPr/>
          </p:nvGrpSpPr>
          <p:grpSpPr>
            <a:xfrm>
              <a:off x="7178040" y="4227786"/>
              <a:ext cx="1672253" cy="838200"/>
              <a:chOff x="7178040" y="4227786"/>
              <a:chExt cx="1672253" cy="838200"/>
            </a:xfrm>
          </p:grpSpPr>
          <p:pic>
            <p:nvPicPr>
              <p:cNvPr id="5" name="Picture 2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2904" y="4227786"/>
                <a:ext cx="1592035" cy="822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7178040" y="4804376"/>
                <a:ext cx="167225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/>
                    </a:solidFill>
                  </a:rPr>
                  <a:t>gamblers ruin problem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239000" y="5065986"/>
              <a:ext cx="1591056" cy="731520"/>
              <a:chOff x="7239000" y="5065986"/>
              <a:chExt cx="1591056" cy="731520"/>
            </a:xfrm>
          </p:grpSpPr>
          <p:pic>
            <p:nvPicPr>
              <p:cNvPr id="1027" name="Picture 3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9000" y="5065986"/>
                <a:ext cx="1591056" cy="731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239000" y="5523186"/>
                <a:ext cx="15198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0000"/>
                    </a:solidFill>
                  </a:rPr>
                  <a:t>binary random walk</a:t>
                </a:r>
                <a:endParaRPr lang="en-US" sz="11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020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6002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dirty="0" smtClean="0"/>
              <a:t>Decentralized management </a:t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676400"/>
            <a:ext cx="8778240" cy="5257800"/>
          </a:xfrm>
        </p:spPr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3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Bitcoin</a:t>
            </a:r>
            <a:r>
              <a:rPr lang="en-US" sz="3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miners </a:t>
            </a:r>
            <a:r>
              <a:rPr lang="en-US" sz="30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(</a:t>
            </a:r>
            <a:r>
              <a:rPr lang="en-US" sz="3000" i="1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the </a:t>
            </a:r>
            <a:r>
              <a:rPr lang="en-US" sz="3000" i="1" dirty="0" smtClean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consensus</a:t>
            </a:r>
            <a:r>
              <a:rPr lang="en-US" sz="3000" dirty="0" smtClean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) manage the system</a:t>
            </a:r>
            <a:r>
              <a:rPr lang="en-US" sz="3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Payments: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i="1" dirty="0" smtClean="0">
                <a:solidFill>
                  <a:srgbClr val="00B050"/>
                </a:solidFill>
                <a:latin typeface="+mn-lt"/>
                <a:ea typeface="Verdana" pitchFamily="34" charset="0"/>
                <a:cs typeface="Verdana" pitchFamily="34" charset="0"/>
              </a:rPr>
              <a:t>Who gets them</a:t>
            </a:r>
            <a:r>
              <a:rPr lang="en-US" sz="2400" dirty="0">
                <a:solidFill>
                  <a:srgbClr val="00B050"/>
                </a:solidFill>
                <a:latin typeface="+mn-lt"/>
                <a:ea typeface="Verdana" pitchFamily="34" charset="0"/>
                <a:cs typeface="Verdana" pitchFamily="34" charset="0"/>
              </a:rPr>
              <a:t>?</a:t>
            </a:r>
            <a:endParaRPr lang="en-US" sz="2400" dirty="0" smtClean="0">
              <a:solidFill>
                <a:srgbClr val="00B05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lvl="2">
              <a:lnSpc>
                <a:spcPct val="124000"/>
              </a:lnSpc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00B050"/>
                </a:solidFill>
                <a:latin typeface="+mn-lt"/>
                <a:ea typeface="Verdana" pitchFamily="34" charset="0"/>
                <a:cs typeface="Verdana" pitchFamily="34" charset="0"/>
              </a:rPr>
              <a:t>The miners</a:t>
            </a:r>
            <a:r>
              <a:rPr lang="en-US" sz="2200" dirty="0" smtClean="0">
                <a:latin typeface="+mn-lt"/>
                <a:ea typeface="Verdana" pitchFamily="34" charset="0"/>
                <a:cs typeface="Verdana" pitchFamily="34" charset="0"/>
              </a:rPr>
              <a:t>: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w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hen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a new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bitcoin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block is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identified (generated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with a successful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hash).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i="1" dirty="0" smtClean="0">
                <a:solidFill>
                  <a:srgbClr val="FF0000"/>
                </a:solidFill>
                <a:latin typeface="+mn-lt"/>
                <a:ea typeface="Verdana" pitchFamily="34" charset="0"/>
                <a:cs typeface="Verdana" pitchFamily="34" charset="0"/>
              </a:rPr>
              <a:t>Who pays them?</a:t>
            </a:r>
            <a:endParaRPr lang="en-US" sz="2400" i="1" dirty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1314450" lvl="3" indent="-457200">
              <a:buFont typeface="Wingdings" pitchFamily="2" charset="2"/>
              <a:buChar char="Ø"/>
            </a:pPr>
            <a:r>
              <a:rPr lang="en-US" sz="2000" i="1" dirty="0">
                <a:solidFill>
                  <a:srgbClr val="FF0000"/>
                </a:solidFill>
                <a:latin typeface="+mn-lt"/>
                <a:ea typeface="Verdana" pitchFamily="34" charset="0"/>
                <a:cs typeface="Verdana" pitchFamily="34" charset="0"/>
              </a:rPr>
              <a:t>The </a:t>
            </a:r>
            <a:r>
              <a:rPr lang="en-US" sz="2000" i="1" dirty="0" smtClean="0">
                <a:solidFill>
                  <a:srgbClr val="FF0000"/>
                </a:solidFill>
                <a:latin typeface="+mn-lt"/>
                <a:ea typeface="Verdana" pitchFamily="34" charset="0"/>
                <a:cs typeface="Verdana" pitchFamily="34" charset="0"/>
              </a:rPr>
              <a:t>persons </a:t>
            </a:r>
            <a:r>
              <a:rPr lang="en-US" sz="2000" i="1" dirty="0">
                <a:solidFill>
                  <a:srgbClr val="FF0000"/>
                </a:solidFill>
                <a:latin typeface="+mn-lt"/>
                <a:ea typeface="Verdana" pitchFamily="34" charset="0"/>
                <a:cs typeface="Verdana" pitchFamily="34" charset="0"/>
              </a:rPr>
              <a:t>making the </a:t>
            </a:r>
            <a:r>
              <a:rPr lang="en-US" sz="2000" i="1" dirty="0" smtClean="0">
                <a:solidFill>
                  <a:srgbClr val="FF0000"/>
                </a:solidFill>
                <a:latin typeface="+mn-lt"/>
                <a:ea typeface="Verdana" pitchFamily="34" charset="0"/>
                <a:cs typeface="Verdana" pitchFamily="34" charset="0"/>
              </a:rPr>
              <a:t>transactions: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voluntary (!?!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oesn’t work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)</a:t>
            </a:r>
          </a:p>
          <a:p>
            <a:pPr marL="1314450" lvl="3" indent="-457200"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FF0000"/>
                </a:solidFill>
                <a:latin typeface="+mn-lt"/>
                <a:ea typeface="Verdana" pitchFamily="34" charset="0"/>
                <a:cs typeface="Verdana" pitchFamily="34" charset="0"/>
              </a:rPr>
              <a:t>The </a:t>
            </a:r>
            <a:r>
              <a:rPr lang="en-US" sz="2000" i="1" dirty="0" err="1" smtClean="0">
                <a:solidFill>
                  <a:srgbClr val="FF0000"/>
                </a:solidFill>
                <a:latin typeface="+mn-lt"/>
                <a:ea typeface="Verdana" pitchFamily="34" charset="0"/>
                <a:cs typeface="Verdana" pitchFamily="34" charset="0"/>
              </a:rPr>
              <a:t>Bitcoin</a:t>
            </a:r>
            <a:r>
              <a:rPr lang="en-US" sz="2000" i="1" dirty="0" smtClean="0">
                <a:solidFill>
                  <a:srgbClr val="FF0000"/>
                </a:solidFill>
                <a:latin typeface="+mn-lt"/>
                <a:ea typeface="Verdana" pitchFamily="34" charset="0"/>
                <a:cs typeface="Verdana" pitchFamily="34" charset="0"/>
              </a:rPr>
              <a:t> system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WoW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must be another Fire Creek)</a:t>
            </a:r>
            <a:endParaRPr lang="en-US" sz="2000" dirty="0" smtClean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609600"/>
            <a:ext cx="5943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en-US" sz="4800" dirty="0" smtClean="0"/>
              <a:t>Fool’s gold </a:t>
            </a:r>
            <a:br>
              <a:rPr lang="en-US" sz="4800" dirty="0" smtClean="0"/>
            </a:br>
            <a:r>
              <a:rPr lang="en-US" sz="3200" dirty="0" smtClean="0"/>
              <a:t>whose the fool?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84320"/>
            <a:ext cx="3429000" cy="23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11414" y="3347677"/>
            <a:ext cx="4953000" cy="1143000"/>
          </a:xfrm>
        </p:spPr>
        <p:txBody>
          <a:bodyPr/>
          <a:lstStyle/>
          <a:p>
            <a:pPr algn="l">
              <a:lnSpc>
                <a:spcPts val="4000"/>
              </a:lnSpc>
              <a:spcBef>
                <a:spcPts val="11400"/>
              </a:spcBef>
            </a:pPr>
            <a:r>
              <a:rPr lang="en-US" sz="4000" dirty="0" smtClean="0"/>
              <a:t>Everybody gets rich!</a:t>
            </a:r>
            <a:br>
              <a:rPr lang="en-US" sz="4000" dirty="0" smtClean="0"/>
            </a:br>
            <a:r>
              <a:rPr lang="en-US" sz="3200" dirty="0" smtClean="0"/>
              <a:t>      </a:t>
            </a:r>
            <a:r>
              <a:rPr lang="en-US" sz="3200" dirty="0"/>
              <a:t>p</a:t>
            </a:r>
            <a:r>
              <a:rPr lang="en-US" sz="3200" dirty="0" smtClean="0"/>
              <a:t>ays</a:t>
            </a:r>
            <a:r>
              <a:rPr lang="en-US" sz="3200" dirty="0"/>
              <a:t>!</a:t>
            </a:r>
            <a:r>
              <a:rPr lang="en-US" sz="3200" dirty="0" smtClean="0"/>
              <a:t>   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68" y="3930289"/>
            <a:ext cx="396875" cy="560388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146766" y="594360"/>
            <a:ext cx="3936274" cy="2377440"/>
            <a:chOff x="5146766" y="594360"/>
            <a:chExt cx="3936274" cy="2377440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146766" y="594360"/>
              <a:ext cx="3311434" cy="2377440"/>
              <a:chOff x="4343400" y="552450"/>
              <a:chExt cx="3809999" cy="295275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-50000"/>
                        </a14:imgEffect>
                        <a14:imgEffect>
                          <a14:brightnessContrast bright="19000" contrast="2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00" y="552450"/>
                <a:ext cx="3809999" cy="2952750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 rot="5400000">
                <a:off x="7488936" y="1937004"/>
                <a:ext cx="1143000" cy="1645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7620000" y="914400"/>
              <a:ext cx="1463040" cy="548640"/>
            </a:xfrm>
            <a:prstGeom prst="wedgeEllipseCallout">
              <a:avLst>
                <a:gd name="adj1" fmla="val -155677"/>
                <a:gd name="adj2" fmla="val 139718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n</a:t>
              </a:r>
              <a:r>
                <a:rPr lang="en-US" dirty="0" smtClean="0">
                  <a:solidFill>
                    <a:srgbClr val="FF0000"/>
                  </a:solidFill>
                </a:rPr>
                <a:t>ot me! </a:t>
              </a:r>
              <a:r>
                <a:rPr lang="en-US" sz="1600" dirty="0" smtClean="0">
                  <a:solidFill>
                    <a:srgbClr val="FF0000"/>
                  </a:solidFill>
                  <a:latin typeface="Arial Narrow" pitchFamily="34" charset="0"/>
                </a:rPr>
                <a:t>I’m a miner</a:t>
              </a:r>
              <a:endParaRPr lang="en-US" sz="16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671102" y="21452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$$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15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55" y="290582"/>
            <a:ext cx="7447547" cy="609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780000">
            <a:off x="5996305" y="2481177"/>
            <a:ext cx="2468880" cy="492443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</a:rPr>
              <a:t>B</a:t>
            </a:r>
            <a:r>
              <a:rPr lang="en-US" sz="2600" b="1" dirty="0" err="1" smtClean="0">
                <a:solidFill>
                  <a:schemeClr val="bg1"/>
                </a:solidFill>
              </a:rPr>
              <a:t>itcoin</a:t>
            </a:r>
            <a:r>
              <a:rPr lang="en-US" sz="2600" b="1" dirty="0" smtClean="0">
                <a:solidFill>
                  <a:schemeClr val="bg1"/>
                </a:solidFill>
              </a:rPr>
              <a:t> miner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55446" y="5090160"/>
            <a:ext cx="2685288" cy="1005840"/>
            <a:chOff x="1542429" y="4799214"/>
            <a:chExt cx="2287467" cy="731520"/>
          </a:xfrm>
        </p:grpSpPr>
        <p:sp>
          <p:nvSpPr>
            <p:cNvPr id="6" name="Right Arrow 5"/>
            <p:cNvSpPr/>
            <p:nvPr/>
          </p:nvSpPr>
          <p:spPr>
            <a:xfrm>
              <a:off x="1570990" y="4799214"/>
              <a:ext cx="2258906" cy="731520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42429" y="4987635"/>
              <a:ext cx="2157645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newest investor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Oval Callout 6"/>
          <p:cNvSpPr/>
          <p:nvPr/>
        </p:nvSpPr>
        <p:spPr>
          <a:xfrm>
            <a:off x="2392935" y="2895599"/>
            <a:ext cx="1463040" cy="731520"/>
          </a:xfrm>
          <a:prstGeom prst="wedgeEllipseCallout">
            <a:avLst>
              <a:gd name="adj1" fmla="val 118128"/>
              <a:gd name="adj2" fmla="val 2964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 pitchFamily="34" charset="0"/>
              </a:rPr>
              <a:t>$4000 is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t</a:t>
            </a:r>
            <a:r>
              <a:rPr lang="en-US" sz="1400" b="1" dirty="0" smtClean="0">
                <a:solidFill>
                  <a:schemeClr val="tx1"/>
                </a:solidFill>
                <a:latin typeface="Arial Narrow" pitchFamily="34" charset="0"/>
              </a:rPr>
              <a:t>oo much for a </a:t>
            </a:r>
            <a:r>
              <a:rPr lang="en-US" sz="1400" b="1" dirty="0" err="1" smtClean="0">
                <a:solidFill>
                  <a:schemeClr val="tx1"/>
                </a:solidFill>
                <a:latin typeface="Arial Narrow" pitchFamily="34" charset="0"/>
              </a:rPr>
              <a:t>bitcoin</a:t>
            </a:r>
            <a:endParaRPr lang="en-US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 rot="60000">
            <a:off x="952363" y="1854264"/>
            <a:ext cx="2926080" cy="914400"/>
          </a:xfrm>
          <a:prstGeom prst="cloudCallout">
            <a:avLst>
              <a:gd name="adj1" fmla="val 80443"/>
              <a:gd name="adj2" fmla="val -25055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WoW</a:t>
            </a:r>
            <a:endParaRPr lang="en-US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$100,000 per block</a:t>
            </a:r>
          </a:p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I can mine 1 block every</a:t>
            </a:r>
          </a:p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10 minutes</a:t>
            </a: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370E-A75A-4D98-9974-8213327689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7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1296</TotalTime>
  <Words>531</Words>
  <Application>Microsoft Office PowerPoint</Application>
  <PresentationFormat>On-screen Show (4:3)</PresentationFormat>
  <Paragraphs>113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Blockchains . or . How to avoid paying $40,000,000 for two pizzas</vt:lpstr>
      <vt:lpstr>The Blockchain distributed consensus model</vt:lpstr>
      <vt:lpstr>The Blockchain consensus model</vt:lpstr>
      <vt:lpstr>The Blockchain consensus model</vt:lpstr>
      <vt:lpstr>Bitcoin  Blockchain consensus model                       </vt:lpstr>
      <vt:lpstr>Decentralized management  </vt:lpstr>
      <vt:lpstr>Decentralized management  </vt:lpstr>
      <vt:lpstr>Everybody gets rich!       pays!   </vt:lpstr>
      <vt:lpstr>PowerPoint Presentation</vt:lpstr>
      <vt:lpstr>Who can fix it?  </vt:lpstr>
      <vt:lpstr>Blockchain consensus model smart technologies</vt:lpstr>
      <vt:lpstr>A contracts Blockchain                                  dynamic, distributed, decentralized database (D4)</vt:lpstr>
      <vt:lpstr>The Bitcoin Valuation Bubble  WSJ 8-28-2017</vt:lpstr>
      <vt:lpstr>Any Questions</vt:lpstr>
    </vt:vector>
  </TitlesOfParts>
  <Company>FSU CS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Blockchains a distributed trust model</dc:title>
  <dc:creator>Burmester</dc:creator>
  <cp:lastModifiedBy>Burmester</cp:lastModifiedBy>
  <cp:revision>127</cp:revision>
  <cp:lastPrinted>2017-08-26T19:18:43Z</cp:lastPrinted>
  <dcterms:created xsi:type="dcterms:W3CDTF">2017-08-20T15:53:49Z</dcterms:created>
  <dcterms:modified xsi:type="dcterms:W3CDTF">2017-08-29T13:10:35Z</dcterms:modified>
</cp:coreProperties>
</file>