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9" r:id="rId4"/>
    <p:sldId id="260" r:id="rId5"/>
    <p:sldId id="261" r:id="rId6"/>
    <p:sldId id="272" r:id="rId7"/>
    <p:sldId id="262" r:id="rId8"/>
    <p:sldId id="270"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0" autoAdjust="0"/>
  </p:normalViewPr>
  <p:slideViewPr>
    <p:cSldViewPr>
      <p:cViewPr varScale="1">
        <p:scale>
          <a:sx n="88" d="100"/>
          <a:sy n="88" d="100"/>
        </p:scale>
        <p:origin x="-9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D873E-633F-4B0A-BFB0-F95747F642CB}" type="datetimeFigureOut">
              <a:rPr lang="en-US" smtClean="0"/>
              <a:pPr/>
              <a:t>12/10/2009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1E5FA-CE6C-4934-B9DF-F4C38F2EEF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44F0-30DF-4C44-B4ED-936C898C768A}" type="datetimeFigureOut">
              <a:rPr lang="en-US" smtClean="0"/>
              <a:pPr/>
              <a:t>12/10/2009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2EB2B-A3B4-407F-BCF5-3D6B910D4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2.cs.fsu.edu/~yount/cen4020/SRS5&amp;6/ClassDiagram.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2.cs.fsu.edu/~yount/cen4020/SRS5&amp;6/UseCaseHistory/UseCaseDiagram_v09.p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304800"/>
            <a:ext cx="7741863" cy="923330"/>
          </a:xfrm>
          <a:prstGeom prst="rect">
            <a:avLst/>
          </a:prstGeom>
          <a:solidFill>
            <a:schemeClr val="bg1">
              <a:alpha val="42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Etruscan </a:t>
            </a:r>
            <a:r>
              <a:rPr lang="en-US"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Sigla</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Project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19200"/>
            <a:ext cx="8763000" cy="4832092"/>
          </a:xfrm>
          <a:prstGeom prst="rect">
            <a:avLst/>
          </a:prstGeom>
          <a:solidFill>
            <a:schemeClr val="bg1">
              <a:alpha val="69000"/>
            </a:schemeClr>
          </a:solidFill>
        </p:spPr>
        <p:txBody>
          <a:bodyPr wrap="square" rtlCol="0">
            <a:spAutoFit/>
          </a:bodyPr>
          <a:lstStyle/>
          <a:p>
            <a:pPr lvl="0"/>
            <a:r>
              <a:rPr lang="en-US" sz="1400" dirty="0" smtClean="0"/>
              <a:t>3.4.The system shall allow researchers to post comments on any uploaded artifact.</a:t>
            </a:r>
          </a:p>
          <a:p>
            <a:pPr lvl="0"/>
            <a:r>
              <a:rPr lang="en-US" sz="1400" dirty="0" smtClean="0"/>
              <a:t>	3.4.1.The system shall allow the owner of a comment to edit the comment's content. Upon editing, a copy 		of the comment shall be created while the original version shall be archived.</a:t>
            </a:r>
          </a:p>
          <a:p>
            <a:pPr lvl="0"/>
            <a:r>
              <a:rPr lang="en-US" sz="1400" dirty="0" smtClean="0"/>
              <a:t>	3.4.2.The system shall allow users to report inappropriate comments to the staff.</a:t>
            </a:r>
          </a:p>
          <a:p>
            <a:pPr lvl="0"/>
            <a:r>
              <a:rPr lang="en-US" sz="1400" dirty="0" smtClean="0"/>
              <a:t>	3.4.3.The system shall allow staff members to disable any comment. Upon disabling, the comment is 			removed from the Artifact's page. The original comment shall still be accessible through the 		archives.</a:t>
            </a:r>
          </a:p>
          <a:p>
            <a:pPr lvl="0"/>
            <a:r>
              <a:rPr lang="en-US" sz="1400" dirty="0" smtClean="0"/>
              <a:t>3.5.The system shall allow the user to search the artifacts in the collection by specifying keywords, by specifying tags, or by entering artifact attributes in an advanced search form.</a:t>
            </a:r>
          </a:p>
          <a:p>
            <a:pPr lvl="0"/>
            <a:r>
              <a:rPr lang="en-US" sz="1400" dirty="0" smtClean="0"/>
              <a:t>	3.5.1. The system shall display the search results in a orderly manner. The search result page shall contain 		all the Artifacts matching the searching criteria, represented by a small thumbnail of the 			Artifact image. There shall also be a minimal description of each Artifact to allow Users to 		recognize an Artifact without the need of accessing the Artifact's detail page. </a:t>
            </a:r>
          </a:p>
          <a:p>
            <a:pPr lvl="0"/>
            <a:r>
              <a:rPr lang="en-US" sz="1400" dirty="0" smtClean="0"/>
              <a:t>	3.5.2.The system shall allow users who are not familiar with the terminology, to browse through the 			Artifacts without  needing to specify any search criteria.</a:t>
            </a:r>
          </a:p>
          <a:p>
            <a:pPr lvl="0"/>
            <a:r>
              <a:rPr lang="en-US" sz="1400" dirty="0" smtClean="0"/>
              <a:t>3.6.The system shall allow the user to view the artifacts in the collection. </a:t>
            </a:r>
          </a:p>
          <a:p>
            <a:pPr lvl="0"/>
            <a:r>
              <a:rPr lang="en-US" sz="1400" dirty="0" smtClean="0"/>
              <a:t>	3.6.1.The system shall display the artifacts information and images, in an ordered and complete fashion.</a:t>
            </a:r>
          </a:p>
          <a:p>
            <a:pPr lvl="0"/>
            <a:r>
              <a:rPr lang="en-US" sz="1400" dirty="0" smtClean="0"/>
              <a:t>	3.6.2. The system shall display the location where the Artifact was found in a rendered sky-view map.</a:t>
            </a:r>
          </a:p>
          <a:p>
            <a:pPr lvl="0"/>
            <a:r>
              <a:rPr lang="en-US" sz="1400" dirty="0" smtClean="0"/>
              <a:t>	3.6.3. The system shall display other Artifacts that were found near the location of the viewed Artifact.</a:t>
            </a:r>
          </a:p>
          <a:p>
            <a:pPr lvl="0"/>
            <a:r>
              <a:rPr lang="en-US" sz="1400" dirty="0" smtClean="0"/>
              <a:t>3.7.The system shall allow researchers to post information about themselves on their profile.</a:t>
            </a:r>
          </a:p>
          <a:p>
            <a:pPr lvl="0"/>
            <a:r>
              <a:rPr lang="en-US" sz="1400" dirty="0" smtClean="0"/>
              <a:t>	3.7.1.The system shall allow researchers to edit their personal information.</a:t>
            </a:r>
          </a:p>
          <a:p>
            <a:pPr lvl="0"/>
            <a:r>
              <a:rPr lang="en-US" sz="1400" dirty="0" smtClean="0"/>
              <a:t>	3.7.2.The system shall allow users to view researchers' profiles.</a:t>
            </a:r>
          </a:p>
        </p:txBody>
      </p:sp>
      <p:sp>
        <p:nvSpPr>
          <p:cNvPr id="4" name="Rectangle 3"/>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19200"/>
            <a:ext cx="8763000" cy="3108543"/>
          </a:xfrm>
          <a:prstGeom prst="rect">
            <a:avLst/>
          </a:prstGeom>
          <a:solidFill>
            <a:schemeClr val="bg1">
              <a:alpha val="69000"/>
            </a:schemeClr>
          </a:solidFill>
        </p:spPr>
        <p:txBody>
          <a:bodyPr wrap="square" rtlCol="0">
            <a:spAutoFit/>
          </a:bodyPr>
          <a:lstStyle/>
          <a:p>
            <a:pPr lvl="0"/>
            <a:r>
              <a:rPr lang="en-US" sz="1400" dirty="0" smtClean="0"/>
              <a:t>3.8.The system shall allow staff members to create new </a:t>
            </a:r>
            <a:r>
              <a:rPr lang="en-US" sz="1400" dirty="0" err="1" smtClean="0"/>
              <a:t>Sigla</a:t>
            </a:r>
            <a:r>
              <a:rPr lang="en-US" sz="1400" dirty="0" smtClean="0"/>
              <a:t> tags.</a:t>
            </a:r>
          </a:p>
          <a:p>
            <a:pPr lvl="0"/>
            <a:r>
              <a:rPr lang="en-US" sz="1400" dirty="0" smtClean="0"/>
              <a:t>3.9.The system shall allow staff members to manage Users accounts.</a:t>
            </a:r>
          </a:p>
          <a:p>
            <a:pPr lvl="0"/>
            <a:r>
              <a:rPr lang="en-US" sz="1400" dirty="0" smtClean="0"/>
              <a:t>	3.9.1. The system shall allow staff members to verify registering users.</a:t>
            </a:r>
          </a:p>
          <a:p>
            <a:pPr lvl="0"/>
            <a:r>
              <a:rPr lang="en-US" sz="1400" dirty="0" smtClean="0"/>
              <a:t>	3.9.2. The system shall allow staff members to edit researchers' profiles</a:t>
            </a:r>
          </a:p>
          <a:p>
            <a:pPr lvl="0"/>
            <a:r>
              <a:rPr lang="en-US" sz="1400" dirty="0" smtClean="0"/>
              <a:t>	3.9.3. The system shall allow staff members to revoke users privileges.</a:t>
            </a:r>
          </a:p>
          <a:p>
            <a:pPr lvl="0"/>
            <a:r>
              <a:rPr lang="en-US" sz="1400" dirty="0" smtClean="0"/>
              <a:t>3.10.The system shall allow staff members to publish news articles.</a:t>
            </a:r>
          </a:p>
          <a:p>
            <a:pPr lvl="0"/>
            <a:r>
              <a:rPr lang="en-US" sz="1400" dirty="0" smtClean="0"/>
              <a:t>	3.10.1.The system shall allow users to view published news articles.</a:t>
            </a:r>
          </a:p>
          <a:p>
            <a:pPr lvl="0"/>
            <a:r>
              <a:rPr lang="en-US" sz="1400" dirty="0" smtClean="0"/>
              <a:t>3.1.The system shall allow researchers to create a personal collection of artifacts.</a:t>
            </a:r>
          </a:p>
          <a:p>
            <a:pPr lvl="0"/>
            <a:r>
              <a:rPr lang="en-US" sz="1400" dirty="0" smtClean="0"/>
              <a:t>	3.1.1.The system shall allow a researcher to add or remove artifacts from the researcher's personal 			collection.</a:t>
            </a:r>
          </a:p>
          <a:p>
            <a:pPr lvl="0"/>
            <a:r>
              <a:rPr lang="en-US" sz="1400" dirty="0" smtClean="0"/>
              <a:t>3.12.The system shall provide a help feature that shall explain to Users how to Navigate the site, along with documentation on other functionalities of the site.</a:t>
            </a:r>
          </a:p>
          <a:p>
            <a:pPr lvl="0"/>
            <a:r>
              <a:rPr lang="en-US" sz="1400" dirty="0" smtClean="0"/>
              <a:t>3.13.The system shall provide an About page. This page shall display the system's purpose, history and contact information.</a:t>
            </a:r>
            <a:endParaRPr lang="en-US" sz="1400" dirty="0"/>
          </a:p>
        </p:txBody>
      </p:sp>
      <p:sp>
        <p:nvSpPr>
          <p:cNvPr id="4" name="Rectangle 3"/>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057400"/>
            <a:ext cx="8763000" cy="3970318"/>
          </a:xfrm>
          <a:prstGeom prst="rect">
            <a:avLst/>
          </a:prstGeom>
          <a:solidFill>
            <a:schemeClr val="bg1">
              <a:alpha val="69000"/>
            </a:schemeClr>
          </a:solidFill>
        </p:spPr>
        <p:txBody>
          <a:bodyPr wrap="square" rtlCol="0">
            <a:spAutoFit/>
          </a:bodyPr>
          <a:lstStyle/>
          <a:p>
            <a:pPr lvl="0"/>
            <a:r>
              <a:rPr lang="en-US" sz="1400" b="1" dirty="0" smtClean="0"/>
              <a:t>Non-functional Requirements</a:t>
            </a:r>
          </a:p>
          <a:p>
            <a:pPr lvl="0"/>
            <a:r>
              <a:rPr lang="en-US" sz="1400" dirty="0" smtClean="0"/>
              <a:t>4.1.The system shall be compatible with the major web browsers (Internet Explorer, Firefox, Opera, Chrome, Safari.)</a:t>
            </a:r>
          </a:p>
          <a:p>
            <a:pPr lvl="0"/>
            <a:r>
              <a:rPr lang="en-US" sz="1400" dirty="0" smtClean="0"/>
              <a:t>4.2.The system shall backup its data to prevent information loss as a result of system failures.</a:t>
            </a:r>
          </a:p>
          <a:p>
            <a:pPr lvl="0"/>
            <a:r>
              <a:rPr lang="en-US" sz="1400" dirty="0" smtClean="0"/>
              <a:t>4.3.The system shall be flexible enough to allow modifications of Artifact tags without corrupting existing Artifacts in the database.</a:t>
            </a:r>
          </a:p>
          <a:p>
            <a:pPr lvl="0"/>
            <a:r>
              <a:rPr lang="en-US" sz="1400" dirty="0" smtClean="0"/>
              <a:t>4.4.The system shall be simple enough to be used without specialized training other than the knowledge of using a web browser.</a:t>
            </a:r>
          </a:p>
          <a:p>
            <a:pPr lvl="0"/>
            <a:r>
              <a:rPr lang="en-US" sz="1400" dirty="0" smtClean="0"/>
              <a:t>4.5.The system shall be internationalized in the sense that users may specify a language upon registration. Certain keywords in the website shall be translated to the chosen language.</a:t>
            </a:r>
          </a:p>
          <a:p>
            <a:pPr lvl="0"/>
            <a:r>
              <a:rPr lang="en-US" sz="1400" dirty="0" smtClean="0"/>
              <a:t>	4.5.1.The default language shall be an universal language since the System will be used worldwide.</a:t>
            </a:r>
          </a:p>
          <a:p>
            <a:pPr lvl="0"/>
            <a:r>
              <a:rPr lang="en-US" sz="1400" dirty="0" smtClean="0"/>
              <a:t>4.6.The system shall use a consistent style format across the web-site.</a:t>
            </a:r>
          </a:p>
          <a:p>
            <a:pPr lvl="0"/>
            <a:r>
              <a:rPr lang="en-US" sz="1400" dirty="0" smtClean="0"/>
              <a:t>4.7.The system shall use a standard image format that keeps file size to a minimum while prioritizing the quality of the image. </a:t>
            </a:r>
          </a:p>
          <a:p>
            <a:pPr lvl="0"/>
            <a:r>
              <a:rPr lang="en-US" sz="1400" dirty="0" smtClean="0"/>
              <a:t>4.8.The system shall use an universal measurement system.</a:t>
            </a:r>
          </a:p>
          <a:p>
            <a:pPr lvl="0"/>
            <a:r>
              <a:rPr lang="en-US" sz="1400" dirty="0" smtClean="0"/>
              <a:t>4.9.The system shall be build using Open Source alternatives. It shall not be required to purchase any software, tool or component licenses.</a:t>
            </a:r>
          </a:p>
          <a:p>
            <a:pPr lvl="0"/>
            <a:r>
              <a:rPr lang="en-US" sz="1400" dirty="0" smtClean="0"/>
              <a:t>4.10. The system shall support Unicode character encoding with the purpose of allowing most languages to be represented.</a:t>
            </a:r>
            <a:endParaRPr lang="en-US" sz="1400" dirty="0"/>
          </a:p>
        </p:txBody>
      </p:sp>
      <p:sp>
        <p:nvSpPr>
          <p:cNvPr id="5" name="Rectangle 4"/>
          <p:cNvSpPr/>
          <p:nvPr/>
        </p:nvSpPr>
        <p:spPr>
          <a:xfrm>
            <a:off x="1443517" y="152400"/>
            <a:ext cx="5643083" cy="1754326"/>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NON Functional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hlinkClick r:id="rId2"/>
          </p:cNvPr>
          <p:cNvPicPr>
            <a:picLocks noChangeAspect="1" noChangeArrowheads="1"/>
          </p:cNvPicPr>
          <p:nvPr/>
        </p:nvPicPr>
        <p:blipFill>
          <a:blip r:embed="rId3"/>
          <a:srcRect/>
          <a:stretch>
            <a:fillRect/>
          </a:stretch>
        </p:blipFill>
        <p:spPr bwMode="auto">
          <a:xfrm>
            <a:off x="914400" y="1524000"/>
            <a:ext cx="7471468" cy="3972755"/>
          </a:xfrm>
          <a:prstGeom prst="rect">
            <a:avLst/>
          </a:prstGeom>
          <a:noFill/>
          <a:ln w="9525">
            <a:noFill/>
            <a:miter lim="800000"/>
            <a:headEnd/>
            <a:tailEnd/>
          </a:ln>
          <a:effectLst/>
        </p:spPr>
      </p:pic>
      <p:sp>
        <p:nvSpPr>
          <p:cNvPr id="3" name="Rectangle 2"/>
          <p:cNvSpPr/>
          <p:nvPr/>
        </p:nvSpPr>
        <p:spPr>
          <a:xfrm>
            <a:off x="2057400" y="152400"/>
            <a:ext cx="4964372"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Class Diagram</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 calcmode="lin" valueType="num">
                                      <p:cBhvr>
                                        <p:cTn id="15" dur="500" fill="hold"/>
                                        <p:tgtEl>
                                          <p:spTgt spid="22530"/>
                                        </p:tgtEl>
                                        <p:attrNameLst>
                                          <p:attrName>ppt_w</p:attrName>
                                        </p:attrNameLst>
                                      </p:cBhvr>
                                      <p:tavLst>
                                        <p:tav tm="0">
                                          <p:val>
                                            <p:fltVal val="0"/>
                                          </p:val>
                                        </p:tav>
                                        <p:tav tm="100000">
                                          <p:val>
                                            <p:strVal val="#ppt_w"/>
                                          </p:val>
                                        </p:tav>
                                      </p:tavLst>
                                    </p:anim>
                                    <p:anim calcmode="lin" valueType="num">
                                      <p:cBhvr>
                                        <p:cTn id="16" dur="500" fill="hold"/>
                                        <p:tgtEl>
                                          <p:spTgt spid="22530"/>
                                        </p:tgtEl>
                                        <p:attrNameLst>
                                          <p:attrName>ppt_h</p:attrName>
                                        </p:attrNameLst>
                                      </p:cBhvr>
                                      <p:tavLst>
                                        <p:tav tm="0">
                                          <p:val>
                                            <p:fltVal val="0"/>
                                          </p:val>
                                        </p:tav>
                                        <p:tav tm="100000">
                                          <p:val>
                                            <p:strVal val="#ppt_h"/>
                                          </p:val>
                                        </p:tav>
                                      </p:tavLst>
                                    </p:anim>
                                    <p:animEffect transition="in" filter="fade">
                                      <p:cBhvr>
                                        <p:cTn id="1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5956632"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Use Case Diagram</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a:hlinkClick r:id="rId2"/>
          </p:cNvPr>
          <p:cNvPicPr>
            <a:picLocks noChangeAspect="1" noChangeArrowheads="1"/>
          </p:cNvPicPr>
          <p:nvPr/>
        </p:nvPicPr>
        <p:blipFill>
          <a:blip r:embed="rId3"/>
          <a:srcRect/>
          <a:stretch>
            <a:fillRect/>
          </a:stretch>
        </p:blipFill>
        <p:spPr bwMode="auto">
          <a:xfrm>
            <a:off x="2133600" y="1371600"/>
            <a:ext cx="4450971" cy="473392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981200"/>
            <a:ext cx="6237092" cy="1754326"/>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ON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BEHALF OF BLUE HAT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35668"/>
            <a:ext cx="3810000" cy="923330"/>
          </a:xfrm>
          <a:prstGeom prst="rect">
            <a:avLst/>
          </a:prstGeom>
          <a:solidFill>
            <a:schemeClr val="bg1">
              <a:alpha val="58000"/>
            </a:schemeClr>
          </a:solidFill>
          <a:effectLst>
            <a:reflection blurRad="6350" stA="52000" endA="300" endPos="35000" dir="5400000" sy="-100000" algn="bl" rotWithShape="0"/>
          </a:effectLst>
        </p:spPr>
        <p:txBody>
          <a:bodyPr wrap="square" rtlCol="0">
            <a:spAutoFit/>
          </a:bodyPr>
          <a:lstStyle/>
          <a:p>
            <a:r>
              <a:rPr lang="en-US" dirty="0" smtClean="0">
                <a:solidFill>
                  <a:srgbClr val="008A3E"/>
                </a:solidFill>
              </a:rPr>
              <a:t>What  makes Blue Hat  Innovative?</a:t>
            </a:r>
          </a:p>
          <a:p>
            <a:r>
              <a:rPr lang="en-US" dirty="0" smtClean="0">
                <a:solidFill>
                  <a:srgbClr val="008A3E"/>
                </a:solidFill>
              </a:rPr>
              <a:t>What makes Blue Hat Award Winning?</a:t>
            </a:r>
          </a:p>
          <a:p>
            <a:r>
              <a:rPr lang="en-US" dirty="0" smtClean="0">
                <a:solidFill>
                  <a:srgbClr val="008A3E"/>
                </a:solidFill>
              </a:rPr>
              <a:t>What makes Blue Hat Disruptive?</a:t>
            </a:r>
            <a:endParaRPr lang="en-US" dirty="0">
              <a:solidFill>
                <a:srgbClr val="008A3E"/>
              </a:solidFill>
            </a:endParaRPr>
          </a:p>
        </p:txBody>
      </p:sp>
      <p:sp>
        <p:nvSpPr>
          <p:cNvPr id="4" name="TextBox 3"/>
          <p:cNvSpPr txBox="1"/>
          <p:nvPr/>
        </p:nvSpPr>
        <p:spPr>
          <a:xfrm>
            <a:off x="4267200" y="3429000"/>
            <a:ext cx="4572000" cy="1754326"/>
          </a:xfrm>
          <a:prstGeom prst="rect">
            <a:avLst/>
          </a:prstGeom>
          <a:solidFill>
            <a:schemeClr val="bg1">
              <a:alpha val="68000"/>
            </a:schemeClr>
          </a:solidFill>
          <a:effectLst>
            <a:reflection blurRad="6350" stA="52000" endA="300" endPos="35000" dir="5400000" sy="-100000" algn="bl" rotWithShape="0"/>
          </a:effectLst>
        </p:spPr>
        <p:txBody>
          <a:bodyPr wrap="square" rtlCol="0">
            <a:spAutoFit/>
          </a:bodyPr>
          <a:lstStyle/>
          <a:p>
            <a:r>
              <a:rPr lang="en-US" b="1" dirty="0" smtClean="0">
                <a:solidFill>
                  <a:srgbClr val="008A3E"/>
                </a:solidFill>
              </a:rPr>
              <a:t>Honorable Members</a:t>
            </a:r>
          </a:p>
          <a:p>
            <a:r>
              <a:rPr lang="en-US" dirty="0" err="1" smtClean="0">
                <a:solidFill>
                  <a:srgbClr val="008A3E"/>
                </a:solidFill>
              </a:rPr>
              <a:t>Adil</a:t>
            </a:r>
            <a:r>
              <a:rPr lang="en-US" dirty="0" smtClean="0">
                <a:solidFill>
                  <a:srgbClr val="008A3E"/>
                </a:solidFill>
              </a:rPr>
              <a:t> </a:t>
            </a:r>
            <a:r>
              <a:rPr lang="en-US" dirty="0" err="1" smtClean="0">
                <a:solidFill>
                  <a:srgbClr val="008A3E"/>
                </a:solidFill>
              </a:rPr>
              <a:t>Arif</a:t>
            </a:r>
            <a:r>
              <a:rPr lang="en-US" dirty="0">
                <a:solidFill>
                  <a:srgbClr val="008A3E"/>
                </a:solidFill>
              </a:rPr>
              <a:t> </a:t>
            </a:r>
            <a:r>
              <a:rPr lang="en-US" dirty="0" smtClean="0">
                <a:solidFill>
                  <a:srgbClr val="008A3E"/>
                </a:solidFill>
              </a:rPr>
              <a:t>– Project Manger</a:t>
            </a:r>
          </a:p>
          <a:p>
            <a:r>
              <a:rPr lang="en-US" dirty="0" smtClean="0">
                <a:solidFill>
                  <a:srgbClr val="008A3E"/>
                </a:solidFill>
              </a:rPr>
              <a:t>Robert Hall – Assistant Project Manager</a:t>
            </a:r>
          </a:p>
          <a:p>
            <a:r>
              <a:rPr lang="en-US" dirty="0" smtClean="0">
                <a:solidFill>
                  <a:srgbClr val="008A3E"/>
                </a:solidFill>
              </a:rPr>
              <a:t>Geoff </a:t>
            </a:r>
            <a:r>
              <a:rPr lang="en-US" dirty="0" err="1" smtClean="0">
                <a:solidFill>
                  <a:srgbClr val="008A3E"/>
                </a:solidFill>
              </a:rPr>
              <a:t>Montee</a:t>
            </a:r>
            <a:r>
              <a:rPr lang="en-US" dirty="0" smtClean="0">
                <a:solidFill>
                  <a:srgbClr val="008A3E"/>
                </a:solidFill>
              </a:rPr>
              <a:t> – Software Engineer</a:t>
            </a:r>
          </a:p>
          <a:p>
            <a:r>
              <a:rPr lang="en-US" dirty="0" smtClean="0">
                <a:solidFill>
                  <a:srgbClr val="008A3E"/>
                </a:solidFill>
              </a:rPr>
              <a:t>Patrick </a:t>
            </a:r>
            <a:r>
              <a:rPr lang="en-US" dirty="0" err="1" smtClean="0">
                <a:solidFill>
                  <a:srgbClr val="008A3E"/>
                </a:solidFill>
              </a:rPr>
              <a:t>Yount</a:t>
            </a:r>
            <a:r>
              <a:rPr lang="en-US" dirty="0">
                <a:solidFill>
                  <a:srgbClr val="008A3E"/>
                </a:solidFill>
              </a:rPr>
              <a:t> </a:t>
            </a:r>
            <a:r>
              <a:rPr lang="en-US" dirty="0" smtClean="0">
                <a:solidFill>
                  <a:srgbClr val="008A3E"/>
                </a:solidFill>
              </a:rPr>
              <a:t>– Software Engineer</a:t>
            </a:r>
          </a:p>
          <a:p>
            <a:r>
              <a:rPr lang="en-US" dirty="0" smtClean="0">
                <a:solidFill>
                  <a:srgbClr val="008A3E"/>
                </a:solidFill>
              </a:rPr>
              <a:t>Yao Yuan – Software Engineer</a:t>
            </a:r>
            <a:endParaRPr lang="en-US" dirty="0">
              <a:solidFill>
                <a:srgbClr val="008A3E"/>
              </a:solidFill>
            </a:endParaRPr>
          </a:p>
        </p:txBody>
      </p:sp>
      <p:sp>
        <p:nvSpPr>
          <p:cNvPr id="5" name="Rectangle 4"/>
          <p:cNvSpPr/>
          <p:nvPr/>
        </p:nvSpPr>
        <p:spPr>
          <a:xfrm>
            <a:off x="2057400" y="304800"/>
            <a:ext cx="4798751"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Team Blue Hat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fade">
                                      <p:cBhvr>
                                        <p:cTn id="29" dur="2000"/>
                                        <p:tgtEl>
                                          <p:spTgt spid="4">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2000"/>
                                        <p:tgtEl>
                                          <p:spTgt spid="4">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2000"/>
                                        <p:tgtEl>
                                          <p:spTgt spid="4">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2000"/>
                                        <p:tgtEl>
                                          <p:spTgt spid="4">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2000"/>
                                        <p:tgtEl>
                                          <p:spTgt spid="4">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4800"/>
            <a:ext cx="2896947"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Purpose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28600" y="1981200"/>
            <a:ext cx="8763000" cy="2062103"/>
          </a:xfrm>
          <a:prstGeom prst="rect">
            <a:avLst/>
          </a:prstGeom>
          <a:solidFill>
            <a:schemeClr val="bg1">
              <a:alpha val="69000"/>
            </a:schemeClr>
          </a:solidFill>
        </p:spPr>
        <p:txBody>
          <a:bodyPr wrap="square" rtlCol="0">
            <a:spAutoFit/>
          </a:bodyPr>
          <a:lstStyle/>
          <a:p>
            <a:pPr>
              <a:buFont typeface="Arial" pitchFamily="34" charset="0"/>
              <a:buChar char="•"/>
            </a:pPr>
            <a:r>
              <a:rPr lang="en-US" sz="1600" dirty="0" smtClean="0"/>
              <a:t> The purpose of this Software Requirements Specification document is to clearly define the system under development, that is, the International Etruscan </a:t>
            </a:r>
            <a:r>
              <a:rPr lang="en-US" sz="1600" dirty="0" err="1" smtClean="0"/>
              <a:t>Sigla</a:t>
            </a:r>
            <a:r>
              <a:rPr lang="en-US" sz="1600" dirty="0" smtClean="0"/>
              <a:t> Project (IESP). </a:t>
            </a:r>
          </a:p>
          <a:p>
            <a:pPr>
              <a:buFont typeface="Arial" pitchFamily="34" charset="0"/>
              <a:buChar char="•"/>
            </a:pPr>
            <a:endParaRPr lang="en-US" sz="1600" dirty="0" smtClean="0"/>
          </a:p>
          <a:p>
            <a:pPr>
              <a:buFont typeface="Arial" pitchFamily="34" charset="0"/>
              <a:buChar char="•"/>
            </a:pPr>
            <a:r>
              <a:rPr lang="en-US" sz="1600" dirty="0" smtClean="0"/>
              <a:t> The intended audience of this document is the user including the staff of the project, researchers, and the general public. </a:t>
            </a:r>
          </a:p>
          <a:p>
            <a:pPr>
              <a:buFont typeface="Arial" pitchFamily="34" charset="0"/>
              <a:buChar char="•"/>
            </a:pPr>
            <a:endParaRPr lang="en-US" sz="1600" dirty="0" smtClean="0"/>
          </a:p>
          <a:p>
            <a:pPr>
              <a:buFont typeface="Arial" pitchFamily="34" charset="0"/>
              <a:buChar char="•"/>
            </a:pPr>
            <a:r>
              <a:rPr lang="en-US" sz="1600" dirty="0" smtClean="0"/>
              <a:t> Other intended audience include the development team such as the requirements team, requirements analyst, design team, and other members of the developing organization.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
            <a:ext cx="4977645"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Origin of Need</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228600" y="1752600"/>
            <a:ext cx="8763000" cy="1815882"/>
          </a:xfrm>
          <a:prstGeom prst="rect">
            <a:avLst/>
          </a:prstGeom>
          <a:solidFill>
            <a:schemeClr val="bg1">
              <a:alpha val="69000"/>
            </a:schemeClr>
          </a:solidFill>
        </p:spPr>
        <p:txBody>
          <a:bodyPr wrap="square" rtlCol="0">
            <a:spAutoFit/>
          </a:bodyPr>
          <a:lstStyle/>
          <a:p>
            <a:pPr>
              <a:buFont typeface="Arial" pitchFamily="34" charset="0"/>
              <a:buChar char="•"/>
            </a:pPr>
            <a:r>
              <a:rPr lang="en-US" sz="1600" dirty="0" smtClean="0"/>
              <a:t> The International Etruscan </a:t>
            </a:r>
            <a:r>
              <a:rPr lang="en-US" sz="1600" dirty="0" err="1" smtClean="0"/>
              <a:t>Sigla</a:t>
            </a:r>
            <a:r>
              <a:rPr lang="en-US" sz="1600" dirty="0" smtClean="0"/>
              <a:t> Project aims to assemble documentation on the thousands of examples of Etruscan nonverbal writing; therefore, the IESP system will provide online functionality for general users, researchers, and staff members</a:t>
            </a:r>
          </a:p>
          <a:p>
            <a:pPr>
              <a:buFont typeface="Arial" pitchFamily="34" charset="0"/>
              <a:buChar char="•"/>
            </a:pPr>
            <a:endParaRPr lang="en-US" sz="1600" dirty="0" smtClean="0"/>
          </a:p>
          <a:p>
            <a:pPr>
              <a:buFont typeface="Arial" pitchFamily="34" charset="0"/>
              <a:buChar char="•"/>
            </a:pPr>
            <a:r>
              <a:rPr lang="en-US" sz="1600" dirty="0" smtClean="0"/>
              <a:t> As the system being designed for the IESP is web-based, the information it maintains can be updated from a worldwide community of historical and archaeological researchers which will enhance the research by providing a comparative study on Etruscan writing. </a:t>
            </a:r>
            <a:endParaRPr lang="en-US"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692131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Product Perspective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304800" y="1905000"/>
            <a:ext cx="8305800" cy="3016210"/>
          </a:xfrm>
          <a:prstGeom prst="rect">
            <a:avLst/>
          </a:prstGeom>
          <a:solidFill>
            <a:schemeClr val="bg1">
              <a:alpha val="69000"/>
            </a:schemeClr>
          </a:solidFill>
        </p:spPr>
        <p:txBody>
          <a:bodyPr wrap="square" rtlCol="0">
            <a:spAutoFit/>
          </a:bodyPr>
          <a:lstStyle/>
          <a:p>
            <a:pPr>
              <a:buFont typeface="Arial" pitchFamily="34" charset="0"/>
              <a:buChar char="•"/>
            </a:pPr>
            <a:r>
              <a:rPr lang="en-US" sz="1600" dirty="0" smtClean="0"/>
              <a:t> The </a:t>
            </a:r>
            <a:r>
              <a:rPr lang="en-US" sz="1600" dirty="0"/>
              <a:t>IESP is a web-based system</a:t>
            </a:r>
            <a:r>
              <a:rPr lang="en-US" sz="1600" dirty="0" smtClean="0"/>
              <a:t>.</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requires a Database Management interact with the system through any modern Web browser (i.e.: Firefox, Internet Explorer, Safari</a:t>
            </a:r>
            <a:r>
              <a:rPr lang="en-US" sz="1600" dirty="0" smtClean="0"/>
              <a:t>).  </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main purposes of the system are to allow for cataloguing of research on Etruscan </a:t>
            </a:r>
            <a:r>
              <a:rPr lang="en-US" sz="1600" dirty="0" smtClean="0"/>
              <a:t>artifact </a:t>
            </a:r>
            <a:r>
              <a:rPr lang="en-US" sz="1600" dirty="0"/>
              <a:t>to enable researchers to share each other’s work, and also to allow for grouping of similar </a:t>
            </a:r>
            <a:r>
              <a:rPr lang="en-US" sz="1600" dirty="0" err="1"/>
              <a:t>sigla</a:t>
            </a:r>
            <a:r>
              <a:rPr lang="en-US" sz="1600" dirty="0"/>
              <a:t> to increase productivity of researchers who conventionally analyze and sort </a:t>
            </a:r>
            <a:r>
              <a:rPr lang="en-US" sz="1600" dirty="0" err="1"/>
              <a:t>sigla</a:t>
            </a:r>
            <a:r>
              <a:rPr lang="en-US" sz="1600" dirty="0"/>
              <a:t> </a:t>
            </a:r>
            <a:r>
              <a:rPr lang="en-US" sz="1600" dirty="0" smtClean="0"/>
              <a:t>manually</a:t>
            </a:r>
            <a:r>
              <a:rPr lang="en-US" sz="1600" dirty="0" smtClean="0"/>
              <a:t>.</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project will be staffed with researchers in the field and some technical staff to maintain the system and provide support to </a:t>
            </a:r>
            <a:r>
              <a:rPr lang="en-US" sz="1600" dirty="0" smtClean="0"/>
              <a:t>researchers. </a:t>
            </a:r>
            <a:endParaRPr lang="en-US" sz="1600" dirty="0"/>
          </a:p>
          <a:p>
            <a:r>
              <a:rPr lang="en-US" sz="1400" b="1" dirty="0"/>
              <a:t> </a:t>
            </a:r>
            <a:endParaRPr lang="en-US"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down)">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6539034"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Product Functions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457200" y="1295400"/>
            <a:ext cx="8001000" cy="4832092"/>
          </a:xfrm>
          <a:prstGeom prst="rect">
            <a:avLst/>
          </a:prstGeom>
          <a:solidFill>
            <a:schemeClr val="bg1">
              <a:alpha val="69000"/>
            </a:schemeClr>
          </a:solidFill>
        </p:spPr>
        <p:txBody>
          <a:bodyPr wrap="square" rtlCol="0">
            <a:spAutoFit/>
          </a:bodyPr>
          <a:lstStyle/>
          <a:p>
            <a:r>
              <a:rPr lang="en-US" sz="1400" dirty="0" smtClean="0"/>
              <a:t>Users </a:t>
            </a:r>
            <a:r>
              <a:rPr lang="en-US" sz="1400" dirty="0"/>
              <a:t>can access the system through any modern Web browser. Upon reaching the site, users can browse the database of Etruscan </a:t>
            </a:r>
            <a:r>
              <a:rPr lang="en-US" sz="1400" dirty="0" smtClean="0"/>
              <a:t>artifacts. </a:t>
            </a:r>
            <a:r>
              <a:rPr lang="en-US" sz="1400" dirty="0"/>
              <a:t>Similar </a:t>
            </a:r>
            <a:r>
              <a:rPr lang="en-US" sz="1400" dirty="0" err="1"/>
              <a:t>sigla</a:t>
            </a:r>
            <a:r>
              <a:rPr lang="en-US" sz="1400" dirty="0"/>
              <a:t> are organized by recognizing similar attributes (i.e.: </a:t>
            </a:r>
            <a:r>
              <a:rPr lang="en-US" sz="1400" dirty="0" err="1"/>
              <a:t>sigla</a:t>
            </a:r>
            <a:r>
              <a:rPr lang="en-US" sz="1400" dirty="0"/>
              <a:t> category, type of artifact, location found). Users will also be allowed to search for </a:t>
            </a:r>
            <a:r>
              <a:rPr lang="en-US" sz="1400" dirty="0" err="1"/>
              <a:t>sigla</a:t>
            </a:r>
            <a:r>
              <a:rPr lang="en-US" sz="1400" dirty="0"/>
              <a:t> based on </a:t>
            </a:r>
            <a:r>
              <a:rPr lang="en-US" sz="1400" dirty="0" smtClean="0"/>
              <a:t>various criteria. </a:t>
            </a:r>
          </a:p>
          <a:p>
            <a:endParaRPr lang="en-US" sz="1400" dirty="0" smtClean="0"/>
          </a:p>
          <a:p>
            <a:r>
              <a:rPr lang="en-US" sz="1400" dirty="0" smtClean="0"/>
              <a:t>If </a:t>
            </a:r>
            <a:r>
              <a:rPr lang="en-US" sz="1400" dirty="0"/>
              <a:t>a user is a researcher in the field of Etruscan </a:t>
            </a:r>
            <a:r>
              <a:rPr lang="en-US" sz="1400" dirty="0" err="1"/>
              <a:t>sigla</a:t>
            </a:r>
            <a:r>
              <a:rPr lang="en-US" sz="1400" dirty="0"/>
              <a:t>, the user can register to have an account created in the system. The user can register through the Web site; however, the user’s credentials must be validated by a staff member of the IESP before the account will be active. Upon registration, the user enters personal information, such as his or her name, research institution, and e-mail address. </a:t>
            </a:r>
            <a:endParaRPr lang="en-US" sz="1400" dirty="0" smtClean="0"/>
          </a:p>
          <a:p>
            <a:endParaRPr lang="en-US" sz="1400" dirty="0" smtClean="0"/>
          </a:p>
          <a:p>
            <a:r>
              <a:rPr lang="en-US" sz="1400" dirty="0" smtClean="0"/>
              <a:t>Once </a:t>
            </a:r>
            <a:r>
              <a:rPr lang="en-US" sz="1400" dirty="0"/>
              <a:t>a user has an active account, the user can login to the Web site with the username and password supplied upon registration. IESP staff members will also be able to login in the same </a:t>
            </a:r>
            <a:r>
              <a:rPr lang="en-US" sz="1400" dirty="0" smtClean="0"/>
              <a:t>manner. Once </a:t>
            </a:r>
            <a:r>
              <a:rPr lang="en-US" sz="1400" dirty="0"/>
              <a:t>logged in, validated users (researchers and staff members with active accounts) can add comments to </a:t>
            </a:r>
            <a:r>
              <a:rPr lang="en-US" sz="1400" dirty="0" smtClean="0"/>
              <a:t>artifacts. </a:t>
            </a:r>
            <a:r>
              <a:rPr lang="en-US" sz="1400" dirty="0"/>
              <a:t>Researchers can also edit or delete their own comments, while staff members can </a:t>
            </a:r>
            <a:r>
              <a:rPr lang="en-US" sz="1400" dirty="0" smtClean="0"/>
              <a:t>delete </a:t>
            </a:r>
            <a:r>
              <a:rPr lang="en-US" sz="1400" dirty="0"/>
              <a:t>comments made by any </a:t>
            </a:r>
            <a:r>
              <a:rPr lang="en-US" sz="1400" dirty="0" smtClean="0"/>
              <a:t>user. Validated </a:t>
            </a:r>
            <a:r>
              <a:rPr lang="en-US" sz="1400" dirty="0"/>
              <a:t>users can also upload new </a:t>
            </a:r>
            <a:r>
              <a:rPr lang="en-US" sz="1400" dirty="0" smtClean="0"/>
              <a:t>artifacts</a:t>
            </a:r>
            <a:r>
              <a:rPr lang="en-US" sz="1400" dirty="0" smtClean="0"/>
              <a:t> </a:t>
            </a:r>
            <a:r>
              <a:rPr lang="en-US" sz="1400" dirty="0"/>
              <a:t>to the Web site, specifying attributes that describe the </a:t>
            </a:r>
            <a:r>
              <a:rPr lang="en-US" sz="1400" dirty="0" err="1"/>
              <a:t>sigla</a:t>
            </a:r>
            <a:r>
              <a:rPr lang="en-US" sz="1400" dirty="0"/>
              <a:t> and images of it. A validated user who has uploaded </a:t>
            </a:r>
            <a:r>
              <a:rPr lang="en-US" sz="1400" dirty="0" smtClean="0"/>
              <a:t>artifacts can </a:t>
            </a:r>
            <a:r>
              <a:rPr lang="en-US" sz="1400" dirty="0"/>
              <a:t>modify the attributes if the </a:t>
            </a:r>
            <a:r>
              <a:rPr lang="en-US" sz="1400" dirty="0" err="1" smtClean="0"/>
              <a:t>sigla</a:t>
            </a:r>
            <a:r>
              <a:rPr lang="en-US" sz="1400" dirty="0" smtClean="0"/>
              <a:t>. </a:t>
            </a:r>
            <a:endParaRPr lang="en-US" sz="1400" dirty="0" smtClean="0"/>
          </a:p>
          <a:p>
            <a:endParaRPr lang="en-US" sz="1400" dirty="0" smtClean="0"/>
          </a:p>
          <a:p>
            <a:r>
              <a:rPr lang="en-US" sz="1400" dirty="0" smtClean="0"/>
              <a:t>Staff </a:t>
            </a:r>
            <a:r>
              <a:rPr lang="en-US" sz="1400" dirty="0"/>
              <a:t>members can add new </a:t>
            </a:r>
            <a:r>
              <a:rPr lang="en-US" sz="1400" dirty="0" err="1"/>
              <a:t>sigla</a:t>
            </a:r>
            <a:r>
              <a:rPr lang="en-US" sz="1400" dirty="0"/>
              <a:t> categories to the </a:t>
            </a:r>
            <a:r>
              <a:rPr lang="en-US" sz="1400" dirty="0" smtClean="0"/>
              <a:t>site.	</a:t>
            </a:r>
          </a:p>
          <a:p>
            <a:endParaRPr lang="en-US" sz="1400" dirty="0" smtClean="0"/>
          </a:p>
          <a:p>
            <a:r>
              <a:rPr lang="en-US" sz="1400" dirty="0" smtClean="0"/>
              <a:t>All </a:t>
            </a:r>
            <a:r>
              <a:rPr lang="en-US" sz="1400" dirty="0"/>
              <a:t>aspects of the system are easy enough to use for non-technical people with moderate experience using a Web browser. Users can specify a language to allow for translation of certain search </a:t>
            </a:r>
            <a:r>
              <a:rPr lang="en-US" sz="1400" dirty="0" smtClean="0"/>
              <a:t>keywords.</a:t>
            </a:r>
            <a:endParaRPr lang="en-US" sz="14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
            <a:ext cx="5378140"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Characteristics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28600" y="1371600"/>
            <a:ext cx="8763000" cy="3508653"/>
          </a:xfrm>
          <a:prstGeom prst="rect">
            <a:avLst/>
          </a:prstGeom>
          <a:solidFill>
            <a:schemeClr val="bg1">
              <a:alpha val="69000"/>
            </a:schemeClr>
          </a:solidFill>
        </p:spPr>
        <p:txBody>
          <a:bodyPr wrap="square" rtlCol="0">
            <a:spAutoFit/>
          </a:bodyPr>
          <a:lstStyle/>
          <a:p>
            <a:pPr>
              <a:buFont typeface="Arial" pitchFamily="34" charset="0"/>
              <a:buChar char="•"/>
            </a:pPr>
            <a:r>
              <a:rPr lang="en-US" sz="1600" dirty="0" smtClean="0"/>
              <a:t> The </a:t>
            </a:r>
            <a:r>
              <a:rPr lang="en-US" sz="1600" dirty="0"/>
              <a:t>three main groups of users are the general public, validated researchers, and IESP staff members</a:t>
            </a:r>
            <a:r>
              <a:rPr lang="en-US" sz="1600" dirty="0" smtClean="0"/>
              <a:t>.</a:t>
            </a:r>
          </a:p>
          <a:p>
            <a:pPr>
              <a:buFont typeface="Arial" pitchFamily="34" charset="0"/>
              <a:buChar char="•"/>
            </a:pPr>
            <a:endParaRPr lang="en-US" sz="1600" dirty="0"/>
          </a:p>
          <a:p>
            <a:pPr>
              <a:buFont typeface="Arial" pitchFamily="34" charset="0"/>
              <a:buChar char="•"/>
            </a:pPr>
            <a:r>
              <a:rPr lang="en-US" sz="1600" dirty="0" smtClean="0"/>
              <a:t> The </a:t>
            </a:r>
            <a:r>
              <a:rPr lang="en-US" sz="1600" dirty="0"/>
              <a:t>general public can search and browse the collection of </a:t>
            </a:r>
            <a:r>
              <a:rPr lang="en-US" sz="1600" dirty="0" err="1"/>
              <a:t>sigla</a:t>
            </a:r>
            <a:r>
              <a:rPr lang="en-US" sz="1600" dirty="0"/>
              <a:t>. The general public do not log into the Web site. These users are assumed to have very little technical training. Their educational background and location is </a:t>
            </a:r>
            <a:r>
              <a:rPr lang="en-US" sz="1600" dirty="0" smtClean="0"/>
              <a:t>unknown. </a:t>
            </a:r>
          </a:p>
          <a:p>
            <a:pPr>
              <a:buFont typeface="Arial" pitchFamily="34" charset="0"/>
              <a:buChar char="•"/>
            </a:pPr>
            <a:endParaRPr lang="en-US" sz="1600" dirty="0" smtClean="0"/>
          </a:p>
          <a:p>
            <a:pPr>
              <a:buFont typeface="Arial" pitchFamily="34" charset="0"/>
              <a:buChar char="•"/>
            </a:pPr>
            <a:r>
              <a:rPr lang="en-US" sz="1600" dirty="0" smtClean="0"/>
              <a:t> Validated </a:t>
            </a:r>
            <a:r>
              <a:rPr lang="en-US" sz="1600" dirty="0"/>
              <a:t>researchers are those who have registered and whose credentials have been validated by IESP staff members. Researchers are also assumed to have little technical training. Their education is assumed to be on the college-level, anywhere between undergraduate and post-doctoral. Researchers will be able to log into the Web site after </a:t>
            </a:r>
            <a:r>
              <a:rPr lang="en-US" sz="1600" dirty="0" smtClean="0"/>
              <a:t>validation.</a:t>
            </a:r>
          </a:p>
          <a:p>
            <a:pPr>
              <a:buFont typeface="Arial" pitchFamily="34" charset="0"/>
              <a:buChar char="•"/>
            </a:pPr>
            <a:endParaRPr lang="en-US" sz="1600" dirty="0" smtClean="0"/>
          </a:p>
          <a:p>
            <a:pPr>
              <a:buFont typeface="Arial" pitchFamily="34" charset="0"/>
              <a:buChar char="•"/>
            </a:pPr>
            <a:r>
              <a:rPr lang="en-US" sz="1600" dirty="0" smtClean="0"/>
              <a:t>  IESP </a:t>
            </a:r>
            <a:r>
              <a:rPr lang="en-US" sz="1600" dirty="0"/>
              <a:t>staff members are </a:t>
            </a:r>
            <a:r>
              <a:rPr lang="en-US" sz="1600" dirty="0" smtClean="0"/>
              <a:t>given </a:t>
            </a:r>
            <a:r>
              <a:rPr lang="en-US" sz="1600" dirty="0" smtClean="0"/>
              <a:t>various </a:t>
            </a:r>
            <a:r>
              <a:rPr lang="en-US" sz="1600" dirty="0" smtClean="0"/>
              <a:t>jobs such as managing the entire system, verifying researcher applications, and delete inappropriate comments.</a:t>
            </a:r>
            <a:endParaRPr lang="en-US" sz="1600" dirty="0"/>
          </a:p>
          <a:p>
            <a:endParaRPr lang="en-US"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04800"/>
            <a:ext cx="4252319"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Constraints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28600" y="1752600"/>
            <a:ext cx="8763000" cy="2308324"/>
          </a:xfrm>
          <a:prstGeom prst="rect">
            <a:avLst/>
          </a:prstGeom>
          <a:solidFill>
            <a:schemeClr val="bg1">
              <a:alpha val="69000"/>
            </a:schemeClr>
          </a:solidFill>
        </p:spPr>
        <p:txBody>
          <a:bodyPr wrap="square" rtlCol="0">
            <a:spAutoFit/>
          </a:bodyPr>
          <a:lstStyle/>
          <a:p>
            <a:pPr>
              <a:buFont typeface="Arial" pitchFamily="34" charset="0"/>
              <a:buChar char="•"/>
            </a:pPr>
            <a:r>
              <a:rPr lang="en-US" sz="1600" dirty="0" smtClean="0"/>
              <a:t> The </a:t>
            </a:r>
            <a:r>
              <a:rPr lang="en-US" sz="1600" dirty="0"/>
              <a:t>system provides web access for all user functions, with the exception that IESP technical staff may have to access certain parts of the system through other means for hardware of software </a:t>
            </a:r>
            <a:r>
              <a:rPr lang="en-US" sz="1600" dirty="0" smtClean="0"/>
              <a:t>maintenance</a:t>
            </a:r>
            <a:r>
              <a:rPr lang="en-US" sz="1600" dirty="0" smtClean="0"/>
              <a:t>.</a:t>
            </a:r>
          </a:p>
          <a:p>
            <a:endParaRPr lang="en-US" sz="1600" dirty="0" smtClean="0"/>
          </a:p>
          <a:p>
            <a:pPr>
              <a:buFont typeface="Arial" pitchFamily="34" charset="0"/>
              <a:buChar char="•"/>
            </a:pPr>
            <a:r>
              <a:rPr lang="en-US" sz="1600" dirty="0" smtClean="0"/>
              <a:t> The </a:t>
            </a:r>
            <a:r>
              <a:rPr lang="en-US" sz="1600" dirty="0"/>
              <a:t>user interface will be intuitive enough for the untrained public to </a:t>
            </a:r>
            <a:r>
              <a:rPr lang="en-US" sz="1600" dirty="0" smtClean="0"/>
              <a:t>navigate. </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will be robust to allow for persistence storage of researcher information and </a:t>
            </a:r>
            <a:r>
              <a:rPr lang="en-US" sz="1600" dirty="0" err="1"/>
              <a:t>sigla</a:t>
            </a:r>
            <a:r>
              <a:rPr lang="en-US" sz="1600" dirty="0"/>
              <a:t> data. </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will be reliable enough to allow for use by the general public and researchers at their </a:t>
            </a:r>
            <a:r>
              <a:rPr lang="en-US" sz="1600" dirty="0" smtClean="0"/>
              <a:t>convenience.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228600" y="1219200"/>
            <a:ext cx="8763000" cy="4185761"/>
          </a:xfrm>
          <a:prstGeom prst="rect">
            <a:avLst/>
          </a:prstGeom>
          <a:solidFill>
            <a:schemeClr val="bg1">
              <a:alpha val="69000"/>
            </a:schemeClr>
          </a:solidFill>
        </p:spPr>
        <p:txBody>
          <a:bodyPr wrap="square" rtlCol="0">
            <a:spAutoFit/>
          </a:bodyPr>
          <a:lstStyle/>
          <a:p>
            <a:pPr lvl="0"/>
            <a:r>
              <a:rPr lang="en-US" sz="1400" b="1" dirty="0" smtClean="0"/>
              <a:t>Functional Requirements</a:t>
            </a:r>
          </a:p>
          <a:p>
            <a:pPr lvl="0"/>
            <a:r>
              <a:rPr lang="en-US" sz="1400" dirty="0" smtClean="0"/>
              <a:t>3.1.The system shall use a Home page which shall be the entry point for all users. The home page shall be aesthetic and simple to navigate.</a:t>
            </a:r>
          </a:p>
          <a:p>
            <a:pPr lvl="0"/>
            <a:r>
              <a:rPr lang="en-US" sz="1400" dirty="0" smtClean="0"/>
              <a:t>3.2.The system shall allow users to login and validate themselves as researchers or staff members.</a:t>
            </a:r>
          </a:p>
          <a:p>
            <a:pPr lvl="0"/>
            <a:r>
              <a:rPr lang="en-US" sz="1400" dirty="0" smtClean="0"/>
              <a:t>	3.2.1.The system shall allow users to register themselves as researchers.</a:t>
            </a:r>
          </a:p>
          <a:p>
            <a:pPr lvl="0"/>
            <a:r>
              <a:rPr lang="en-US" sz="1400" dirty="0" smtClean="0"/>
              <a:t>	3.2.2.The system shall validate the registering user email by emailing them a randomly generated 			password.</a:t>
            </a:r>
          </a:p>
          <a:p>
            <a:pPr lvl="0"/>
            <a:r>
              <a:rPr lang="en-US" sz="1400" dirty="0" smtClean="0"/>
              <a:t>	3.2.3.The system shall allow users to change their password.</a:t>
            </a:r>
          </a:p>
          <a:p>
            <a:pPr lvl="0"/>
            <a:r>
              <a:rPr lang="en-US" sz="1400" dirty="0" smtClean="0"/>
              <a:t>	3.2.4.The system shall allow users to request their password. The password shall be sent to the email 			entered during registration.</a:t>
            </a:r>
          </a:p>
          <a:p>
            <a:pPr lvl="0"/>
            <a:r>
              <a:rPr lang="en-US" sz="1400" dirty="0" smtClean="0"/>
              <a:t>3.3.The system shall allow researchers to upload artifacts to the database.</a:t>
            </a:r>
          </a:p>
          <a:p>
            <a:pPr lvl="0"/>
            <a:r>
              <a:rPr lang="en-US" sz="1400" dirty="0" smtClean="0"/>
              <a:t>	3.3.1.The system shall allow staff members to delete an artifact as long as the artifact has not been 			published.</a:t>
            </a:r>
          </a:p>
          <a:p>
            <a:pPr lvl="0"/>
            <a:r>
              <a:rPr lang="en-US" sz="1400" dirty="0" smtClean="0"/>
              <a:t>	3.3.2.The system shall allow the owner of the artifact to edit its attributes as long as the artifact has not 		been published.</a:t>
            </a:r>
          </a:p>
          <a:p>
            <a:pPr lvl="0"/>
            <a:r>
              <a:rPr lang="en-US" sz="1400" dirty="0" smtClean="0"/>
              <a:t>	3.3.3.The system shall allow the owner of the artifact to delete the artifact as long as the artifact has not 		been published.</a:t>
            </a:r>
          </a:p>
          <a:p>
            <a:pPr lvl="0"/>
            <a:r>
              <a:rPr lang="en-US" sz="1400" dirty="0" smtClean="0"/>
              <a:t>	3.3.4.The system shall allow the owner of the artifact to publish the artifact. A published artifact will 			guarantee the general public that the artifact will no longer be edited or subject to deletion.</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TotalTime>
  <Words>1052</Words>
  <Application>Microsoft Office PowerPoint</Application>
  <PresentationFormat>On-screen Show (4:3)</PresentationFormat>
  <Paragraphs>114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dc:creator>
  <cp:lastModifiedBy>XP</cp:lastModifiedBy>
  <cp:revision>67</cp:revision>
  <dcterms:created xsi:type="dcterms:W3CDTF">2009-12-10T05:04:10Z</dcterms:created>
  <dcterms:modified xsi:type="dcterms:W3CDTF">2009-12-10T09:40:03Z</dcterms:modified>
</cp:coreProperties>
</file>