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8"/>
  </p:notesMasterIdLst>
  <p:handoutMasterIdLst>
    <p:handoutMasterId r:id="rId129"/>
  </p:handoutMasterIdLst>
  <p:sldIdLst>
    <p:sldId id="384" r:id="rId5"/>
    <p:sldId id="453" r:id="rId6"/>
    <p:sldId id="693" r:id="rId7"/>
    <p:sldId id="694" r:id="rId8"/>
    <p:sldId id="692" r:id="rId9"/>
    <p:sldId id="695" r:id="rId10"/>
    <p:sldId id="566" r:id="rId11"/>
    <p:sldId id="686" r:id="rId12"/>
    <p:sldId id="688" r:id="rId13"/>
    <p:sldId id="689" r:id="rId14"/>
    <p:sldId id="676" r:id="rId15"/>
    <p:sldId id="710" r:id="rId16"/>
    <p:sldId id="705" r:id="rId17"/>
    <p:sldId id="706" r:id="rId18"/>
    <p:sldId id="707" r:id="rId19"/>
    <p:sldId id="797" r:id="rId20"/>
    <p:sldId id="708" r:id="rId21"/>
    <p:sldId id="711" r:id="rId22"/>
    <p:sldId id="709" r:id="rId23"/>
    <p:sldId id="652" r:id="rId24"/>
    <p:sldId id="838" r:id="rId25"/>
    <p:sldId id="712" r:id="rId26"/>
    <p:sldId id="753" r:id="rId27"/>
    <p:sldId id="794" r:id="rId28"/>
    <p:sldId id="796" r:id="rId29"/>
    <p:sldId id="841" r:id="rId30"/>
    <p:sldId id="681" r:id="rId31"/>
    <p:sldId id="756" r:id="rId32"/>
    <p:sldId id="567" r:id="rId33"/>
    <p:sldId id="568" r:id="rId34"/>
    <p:sldId id="570" r:id="rId35"/>
    <p:sldId id="569" r:id="rId36"/>
    <p:sldId id="595" r:id="rId37"/>
    <p:sldId id="678" r:id="rId38"/>
    <p:sldId id="722" r:id="rId39"/>
    <p:sldId id="723" r:id="rId40"/>
    <p:sldId id="725" r:id="rId41"/>
    <p:sldId id="726" r:id="rId42"/>
    <p:sldId id="729" r:id="rId43"/>
    <p:sldId id="730" r:id="rId44"/>
    <p:sldId id="731" r:id="rId45"/>
    <p:sldId id="732" r:id="rId46"/>
    <p:sldId id="734" r:id="rId47"/>
    <p:sldId id="735" r:id="rId48"/>
    <p:sldId id="736" r:id="rId49"/>
    <p:sldId id="741" r:id="rId50"/>
    <p:sldId id="653" r:id="rId51"/>
    <p:sldId id="584" r:id="rId52"/>
    <p:sldId id="585" r:id="rId53"/>
    <p:sldId id="758" r:id="rId54"/>
    <p:sldId id="586" r:id="rId55"/>
    <p:sldId id="770" r:id="rId56"/>
    <p:sldId id="588" r:id="rId57"/>
    <p:sldId id="767" r:id="rId58"/>
    <p:sldId id="765" r:id="rId59"/>
    <p:sldId id="785" r:id="rId60"/>
    <p:sldId id="766" r:id="rId61"/>
    <p:sldId id="768" r:id="rId62"/>
    <p:sldId id="769" r:id="rId63"/>
    <p:sldId id="759" r:id="rId64"/>
    <p:sldId id="760" r:id="rId65"/>
    <p:sldId id="761" r:id="rId66"/>
    <p:sldId id="764" r:id="rId67"/>
    <p:sldId id="762" r:id="rId68"/>
    <p:sldId id="763" r:id="rId69"/>
    <p:sldId id="793" r:id="rId70"/>
    <p:sldId id="662" r:id="rId71"/>
    <p:sldId id="663" r:id="rId72"/>
    <p:sldId id="664" r:id="rId73"/>
    <p:sldId id="840" r:id="rId74"/>
    <p:sldId id="665" r:id="rId75"/>
    <p:sldId id="666" r:id="rId76"/>
    <p:sldId id="667" r:id="rId77"/>
    <p:sldId id="668" r:id="rId78"/>
    <p:sldId id="671" r:id="rId79"/>
    <p:sldId id="672" r:id="rId80"/>
    <p:sldId id="673" r:id="rId81"/>
    <p:sldId id="674" r:id="rId82"/>
    <p:sldId id="675" r:id="rId83"/>
    <p:sldId id="691" r:id="rId84"/>
    <p:sldId id="696" r:id="rId85"/>
    <p:sldId id="697" r:id="rId86"/>
    <p:sldId id="698" r:id="rId87"/>
    <p:sldId id="699" r:id="rId88"/>
    <p:sldId id="754" r:id="rId89"/>
    <p:sldId id="701" r:id="rId90"/>
    <p:sldId id="702" r:id="rId91"/>
    <p:sldId id="703" r:id="rId92"/>
    <p:sldId id="704" r:id="rId93"/>
    <p:sldId id="772" r:id="rId94"/>
    <p:sldId id="774" r:id="rId95"/>
    <p:sldId id="775" r:id="rId96"/>
    <p:sldId id="799" r:id="rId97"/>
    <p:sldId id="837" r:id="rId98"/>
    <p:sldId id="773" r:id="rId99"/>
    <p:sldId id="778" r:id="rId100"/>
    <p:sldId id="779" r:id="rId101"/>
    <p:sldId id="780" r:id="rId102"/>
    <p:sldId id="832" r:id="rId103"/>
    <p:sldId id="798" r:id="rId104"/>
    <p:sldId id="834" r:id="rId105"/>
    <p:sldId id="835" r:id="rId106"/>
    <p:sldId id="836" r:id="rId107"/>
    <p:sldId id="781" r:id="rId108"/>
    <p:sldId id="782" r:id="rId109"/>
    <p:sldId id="791" r:id="rId110"/>
    <p:sldId id="792" r:id="rId111"/>
    <p:sldId id="801" r:id="rId112"/>
    <p:sldId id="842" r:id="rId113"/>
    <p:sldId id="843" r:id="rId114"/>
    <p:sldId id="844" r:id="rId115"/>
    <p:sldId id="833" r:id="rId116"/>
    <p:sldId id="802" r:id="rId117"/>
    <p:sldId id="771" r:id="rId118"/>
    <p:sldId id="713" r:id="rId119"/>
    <p:sldId id="714" r:id="rId120"/>
    <p:sldId id="715" r:id="rId121"/>
    <p:sldId id="716" r:id="rId122"/>
    <p:sldId id="717" r:id="rId123"/>
    <p:sldId id="718" r:id="rId124"/>
    <p:sldId id="719" r:id="rId125"/>
    <p:sldId id="720" r:id="rId126"/>
    <p:sldId id="721" r:id="rId127"/>
  </p:sldIdLst>
  <p:sldSz cx="9144000" cy="6858000" type="screen4x3"/>
  <p:notesSz cx="7315200" cy="9601200"/>
  <p:defaultTextStyle>
    <a:defPPr>
      <a:defRPr lang="en-US"/>
    </a:defPPr>
    <a:lvl1pPr algn="l" rtl="0" fontAlgn="base">
      <a:spcBef>
        <a:spcPct val="0"/>
      </a:spcBef>
      <a:spcAft>
        <a:spcPct val="0"/>
      </a:spcAft>
      <a:defRPr sz="2400" b="1"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b="1"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b="1"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b="1"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b="1"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b="1"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b="1"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b="1"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b="1"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ker, Theodore" initials="B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CCFF33"/>
    <a:srgbClr val="FF00FF"/>
    <a:srgbClr val="FFFFCC"/>
    <a:srgbClr val="FFFF66"/>
    <a:srgbClr val="3366FF"/>
    <a:srgbClr val="B114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8" autoAdjust="0"/>
    <p:restoredTop sz="93361" autoAdjust="0"/>
  </p:normalViewPr>
  <p:slideViewPr>
    <p:cSldViewPr snapToGrid="0">
      <p:cViewPr>
        <p:scale>
          <a:sx n="89" d="100"/>
          <a:sy n="89" d="100"/>
        </p:scale>
        <p:origin x="-712" y="72"/>
      </p:cViewPr>
      <p:guideLst>
        <p:guide orient="horz" pos="625"/>
        <p:guide orient="horz" pos="2162"/>
        <p:guide orient="horz" pos="967"/>
        <p:guide pos="2880"/>
        <p:guide pos="983"/>
        <p:guide pos="1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7" d="100"/>
        <a:sy n="167" d="100"/>
      </p:scale>
      <p:origin x="0" y="42080"/>
    </p:cViewPr>
  </p:sorterViewPr>
  <p:notesViewPr>
    <p:cSldViewPr snapToGrid="0">
      <p:cViewPr varScale="1">
        <p:scale>
          <a:sx n="85" d="100"/>
          <a:sy n="85" d="100"/>
        </p:scale>
        <p:origin x="-2490"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120" Type="http://schemas.openxmlformats.org/officeDocument/2006/relationships/slide" Target="slides/slide116.xml"/><Relationship Id="rId121" Type="http://schemas.openxmlformats.org/officeDocument/2006/relationships/slide" Target="slides/slide117.xml"/><Relationship Id="rId122" Type="http://schemas.openxmlformats.org/officeDocument/2006/relationships/slide" Target="slides/slide118.xml"/><Relationship Id="rId123" Type="http://schemas.openxmlformats.org/officeDocument/2006/relationships/slide" Target="slides/slide119.xml"/><Relationship Id="rId124" Type="http://schemas.openxmlformats.org/officeDocument/2006/relationships/slide" Target="slides/slide120.xml"/><Relationship Id="rId125" Type="http://schemas.openxmlformats.org/officeDocument/2006/relationships/slide" Target="slides/slide121.xml"/><Relationship Id="rId126" Type="http://schemas.openxmlformats.org/officeDocument/2006/relationships/slide" Target="slides/slide122.xml"/><Relationship Id="rId127" Type="http://schemas.openxmlformats.org/officeDocument/2006/relationships/slide" Target="slides/slide123.xml"/><Relationship Id="rId128" Type="http://schemas.openxmlformats.org/officeDocument/2006/relationships/notesMaster" Target="notesMasters/notesMaster1.xml"/><Relationship Id="rId129" Type="http://schemas.openxmlformats.org/officeDocument/2006/relationships/handoutMaster" Target="handoutMasters/handoutMaster1.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00" Type="http://schemas.openxmlformats.org/officeDocument/2006/relationships/slide" Target="slides/slide96.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30" Type="http://schemas.openxmlformats.org/officeDocument/2006/relationships/printerSettings" Target="printerSettings/printerSettings1.bin"/><Relationship Id="rId131" Type="http://schemas.openxmlformats.org/officeDocument/2006/relationships/commentAuthors" Target="commentAuthors.xml"/><Relationship Id="rId132" Type="http://schemas.openxmlformats.org/officeDocument/2006/relationships/presProps" Target="presProps.xml"/><Relationship Id="rId133" Type="http://schemas.openxmlformats.org/officeDocument/2006/relationships/viewProps" Target="viewProps.xml"/><Relationship Id="rId134" Type="http://schemas.openxmlformats.org/officeDocument/2006/relationships/theme" Target="theme/theme1.xml"/><Relationship Id="rId135"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810" cy="479733"/>
          </a:xfrm>
          <a:prstGeom prst="rect">
            <a:avLst/>
          </a:prstGeom>
          <a:noFill/>
          <a:ln w="9525">
            <a:noFill/>
            <a:miter lim="800000"/>
            <a:headEnd/>
            <a:tailEnd/>
          </a:ln>
          <a:effectLst/>
        </p:spPr>
        <p:txBody>
          <a:bodyPr vert="horz" wrap="square" lIns="96646" tIns="48323" rIns="96646" bIns="48323" numCol="1" anchor="t" anchorCtr="0" compatLnSpc="1">
            <a:prstTxWarp prst="textNoShape">
              <a:avLst/>
            </a:prstTxWarp>
          </a:bodyPr>
          <a:lstStyle>
            <a:lvl1pPr>
              <a:defRPr sz="1200" b="0"/>
            </a:lvl1pPr>
          </a:lstStyle>
          <a:p>
            <a:pPr>
              <a:defRPr/>
            </a:pPr>
            <a:endParaRPr lang="en-US"/>
          </a:p>
        </p:txBody>
      </p:sp>
      <p:sp>
        <p:nvSpPr>
          <p:cNvPr id="4099" name="Rectangle 3"/>
          <p:cNvSpPr>
            <a:spLocks noGrp="1" noChangeArrowheads="1"/>
          </p:cNvSpPr>
          <p:nvPr>
            <p:ph type="dt" sz="quarter" idx="1"/>
          </p:nvPr>
        </p:nvSpPr>
        <p:spPr bwMode="auto">
          <a:xfrm>
            <a:off x="4143737" y="0"/>
            <a:ext cx="3169810" cy="479733"/>
          </a:xfrm>
          <a:prstGeom prst="rect">
            <a:avLst/>
          </a:prstGeom>
          <a:noFill/>
          <a:ln w="9525">
            <a:noFill/>
            <a:miter lim="800000"/>
            <a:headEnd/>
            <a:tailEnd/>
          </a:ln>
          <a:effectLst/>
        </p:spPr>
        <p:txBody>
          <a:bodyPr vert="horz" wrap="square" lIns="96646" tIns="48323" rIns="96646" bIns="48323" numCol="1" anchor="t" anchorCtr="0" compatLnSpc="1">
            <a:prstTxWarp prst="textNoShape">
              <a:avLst/>
            </a:prstTxWarp>
          </a:bodyPr>
          <a:lstStyle>
            <a:lvl1pPr algn="r">
              <a:defRPr sz="1200" b="0"/>
            </a:lvl1pPr>
          </a:lstStyle>
          <a:p>
            <a:pPr>
              <a:defRPr/>
            </a:pPr>
            <a:fld id="{EA095116-9710-444C-BA88-B452A04C1974}" type="datetime1">
              <a:rPr lang="en-US"/>
              <a:pPr>
                <a:defRPr/>
              </a:pPr>
              <a:t>3/8/18</a:t>
            </a:fld>
            <a:endParaRPr lang="en-US"/>
          </a:p>
        </p:txBody>
      </p:sp>
      <p:sp>
        <p:nvSpPr>
          <p:cNvPr id="4100" name="Rectangle 4"/>
          <p:cNvSpPr>
            <a:spLocks noGrp="1" noChangeArrowheads="1"/>
          </p:cNvSpPr>
          <p:nvPr>
            <p:ph type="ftr" sz="quarter" idx="2"/>
          </p:nvPr>
        </p:nvSpPr>
        <p:spPr bwMode="auto">
          <a:xfrm>
            <a:off x="0" y="9119830"/>
            <a:ext cx="3169810" cy="479733"/>
          </a:xfrm>
          <a:prstGeom prst="rect">
            <a:avLst/>
          </a:prstGeom>
          <a:noFill/>
          <a:ln w="9525">
            <a:noFill/>
            <a:miter lim="800000"/>
            <a:headEnd/>
            <a:tailEnd/>
          </a:ln>
          <a:effectLst/>
        </p:spPr>
        <p:txBody>
          <a:bodyPr vert="horz" wrap="square" lIns="96646" tIns="48323" rIns="96646" bIns="48323" numCol="1" anchor="b" anchorCtr="0" compatLnSpc="1">
            <a:prstTxWarp prst="textNoShape">
              <a:avLst/>
            </a:prstTxWarp>
          </a:bodyPr>
          <a:lstStyle>
            <a:lvl1pPr>
              <a:defRPr sz="1200" b="0"/>
            </a:lvl1pPr>
          </a:lstStyle>
          <a:p>
            <a:pPr>
              <a:defRPr/>
            </a:pPr>
            <a:endParaRPr lang="en-US"/>
          </a:p>
        </p:txBody>
      </p:sp>
      <p:sp>
        <p:nvSpPr>
          <p:cNvPr id="4101" name="Rectangle 5"/>
          <p:cNvSpPr>
            <a:spLocks noGrp="1" noChangeArrowheads="1"/>
          </p:cNvSpPr>
          <p:nvPr>
            <p:ph type="sldNum" sz="quarter" idx="3"/>
          </p:nvPr>
        </p:nvSpPr>
        <p:spPr bwMode="auto">
          <a:xfrm>
            <a:off x="4143737" y="9119830"/>
            <a:ext cx="3169810" cy="479733"/>
          </a:xfrm>
          <a:prstGeom prst="rect">
            <a:avLst/>
          </a:prstGeom>
          <a:noFill/>
          <a:ln w="9525">
            <a:noFill/>
            <a:miter lim="800000"/>
            <a:headEnd/>
            <a:tailEnd/>
          </a:ln>
          <a:effectLst/>
        </p:spPr>
        <p:txBody>
          <a:bodyPr vert="horz" wrap="square" lIns="96646" tIns="48323" rIns="96646" bIns="48323" numCol="1" anchor="b" anchorCtr="0" compatLnSpc="1">
            <a:prstTxWarp prst="textNoShape">
              <a:avLst/>
            </a:prstTxWarp>
          </a:bodyPr>
          <a:lstStyle>
            <a:lvl1pPr algn="r">
              <a:defRPr sz="1200" b="0">
                <a:latin typeface="Arial" charset="0"/>
                <a:ea typeface="ＭＳ Ｐゴシック" charset="-128"/>
                <a:cs typeface="+mn-cs"/>
              </a:defRPr>
            </a:lvl1pPr>
          </a:lstStyle>
          <a:p>
            <a:pPr>
              <a:defRPr/>
            </a:pPr>
            <a:fld id="{5E2EC35C-2542-4DB1-9109-DB606C350761}" type="slidenum">
              <a:rPr lang="en-US"/>
              <a:pPr>
                <a:defRPr/>
              </a:pPr>
              <a:t>‹#›</a:t>
            </a:fld>
            <a:endParaRPr lang="en-US"/>
          </a:p>
        </p:txBody>
      </p:sp>
    </p:spTree>
    <p:extLst>
      <p:ext uri="{BB962C8B-B14F-4D97-AF65-F5344CB8AC3E}">
        <p14:creationId xmlns:p14="http://schemas.microsoft.com/office/powerpoint/2010/main" val="1226286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9810" cy="479733"/>
          </a:xfrm>
          <a:prstGeom prst="rect">
            <a:avLst/>
          </a:prstGeom>
          <a:noFill/>
          <a:ln w="9525">
            <a:noFill/>
            <a:miter lim="800000"/>
            <a:headEnd/>
            <a:tailEnd/>
          </a:ln>
          <a:effectLst/>
        </p:spPr>
        <p:txBody>
          <a:bodyPr vert="horz" wrap="square" lIns="96646" tIns="48323" rIns="96646" bIns="48323" numCol="1" anchor="t" anchorCtr="0" compatLnSpc="1">
            <a:prstTxWarp prst="textNoShape">
              <a:avLst/>
            </a:prstTxWarp>
          </a:bodyPr>
          <a:lstStyle>
            <a:lvl1pPr>
              <a:defRPr sz="1200" b="0"/>
            </a:lvl1pPr>
          </a:lstStyle>
          <a:p>
            <a:pPr>
              <a:defRPr/>
            </a:pPr>
            <a:endParaRPr lang="en-US"/>
          </a:p>
        </p:txBody>
      </p:sp>
      <p:sp>
        <p:nvSpPr>
          <p:cNvPr id="6147" name="Rectangle 3"/>
          <p:cNvSpPr>
            <a:spLocks noGrp="1" noChangeArrowheads="1"/>
          </p:cNvSpPr>
          <p:nvPr>
            <p:ph type="dt" idx="1"/>
          </p:nvPr>
        </p:nvSpPr>
        <p:spPr bwMode="auto">
          <a:xfrm>
            <a:off x="4143737" y="0"/>
            <a:ext cx="3169810" cy="479733"/>
          </a:xfrm>
          <a:prstGeom prst="rect">
            <a:avLst/>
          </a:prstGeom>
          <a:noFill/>
          <a:ln w="9525">
            <a:noFill/>
            <a:miter lim="800000"/>
            <a:headEnd/>
            <a:tailEnd/>
          </a:ln>
          <a:effectLst/>
        </p:spPr>
        <p:txBody>
          <a:bodyPr vert="horz" wrap="square" lIns="96646" tIns="48323" rIns="96646" bIns="48323" numCol="1" anchor="t" anchorCtr="0" compatLnSpc="1">
            <a:prstTxWarp prst="textNoShape">
              <a:avLst/>
            </a:prstTxWarp>
          </a:bodyPr>
          <a:lstStyle>
            <a:lvl1pPr algn="r">
              <a:defRPr sz="1200" b="0"/>
            </a:lvl1pPr>
          </a:lstStyle>
          <a:p>
            <a:pPr>
              <a:defRPr/>
            </a:pPr>
            <a:fld id="{0E921C59-EEE9-43DF-84B4-6E798CDC436C}" type="datetime1">
              <a:rPr lang="en-US"/>
              <a:pPr>
                <a:defRPr/>
              </a:pPr>
              <a:t>3/8/18</a:t>
            </a:fld>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0859" y="4559916"/>
            <a:ext cx="5853483" cy="4320867"/>
          </a:xfrm>
          <a:prstGeom prst="rect">
            <a:avLst/>
          </a:prstGeom>
          <a:noFill/>
          <a:ln w="9525">
            <a:noFill/>
            <a:miter lim="800000"/>
            <a:headEnd/>
            <a:tailEnd/>
          </a:ln>
          <a:effectLst/>
        </p:spPr>
        <p:txBody>
          <a:bodyPr vert="horz" wrap="square" lIns="96646" tIns="48323" rIns="96646" bIns="483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19830"/>
            <a:ext cx="3169810" cy="479733"/>
          </a:xfrm>
          <a:prstGeom prst="rect">
            <a:avLst/>
          </a:prstGeom>
          <a:noFill/>
          <a:ln w="9525">
            <a:noFill/>
            <a:miter lim="800000"/>
            <a:headEnd/>
            <a:tailEnd/>
          </a:ln>
          <a:effectLst/>
        </p:spPr>
        <p:txBody>
          <a:bodyPr vert="horz" wrap="square" lIns="96646" tIns="48323" rIns="96646" bIns="48323" numCol="1" anchor="b" anchorCtr="0" compatLnSpc="1">
            <a:prstTxWarp prst="textNoShape">
              <a:avLst/>
            </a:prstTxWarp>
          </a:bodyPr>
          <a:lstStyle>
            <a:lvl1pPr>
              <a:defRPr sz="1200" b="0"/>
            </a:lvl1pPr>
          </a:lstStyle>
          <a:p>
            <a:pPr>
              <a:defRPr/>
            </a:pPr>
            <a:endParaRPr lang="en-US"/>
          </a:p>
        </p:txBody>
      </p:sp>
      <p:sp>
        <p:nvSpPr>
          <p:cNvPr id="6151" name="Rectangle 7"/>
          <p:cNvSpPr>
            <a:spLocks noGrp="1" noChangeArrowheads="1"/>
          </p:cNvSpPr>
          <p:nvPr>
            <p:ph type="sldNum" sz="quarter" idx="5"/>
          </p:nvPr>
        </p:nvSpPr>
        <p:spPr bwMode="auto">
          <a:xfrm>
            <a:off x="4143737" y="9119830"/>
            <a:ext cx="3169810" cy="479733"/>
          </a:xfrm>
          <a:prstGeom prst="rect">
            <a:avLst/>
          </a:prstGeom>
          <a:noFill/>
          <a:ln w="9525">
            <a:noFill/>
            <a:miter lim="800000"/>
            <a:headEnd/>
            <a:tailEnd/>
          </a:ln>
          <a:effectLst/>
        </p:spPr>
        <p:txBody>
          <a:bodyPr vert="horz" wrap="square" lIns="96646" tIns="48323" rIns="96646" bIns="48323" numCol="1" anchor="b" anchorCtr="0" compatLnSpc="1">
            <a:prstTxWarp prst="textNoShape">
              <a:avLst/>
            </a:prstTxWarp>
          </a:bodyPr>
          <a:lstStyle>
            <a:lvl1pPr algn="r">
              <a:defRPr sz="1200" b="0">
                <a:latin typeface="Arial" charset="0"/>
                <a:ea typeface="ＭＳ Ｐゴシック" charset="-128"/>
                <a:cs typeface="+mn-cs"/>
              </a:defRPr>
            </a:lvl1pPr>
          </a:lstStyle>
          <a:p>
            <a:pPr>
              <a:defRPr/>
            </a:pPr>
            <a:fld id="{A1301699-9DA2-4731-B778-6311E6A97160}" type="slidenum">
              <a:rPr lang="en-US"/>
              <a:pPr>
                <a:defRPr/>
              </a:pPr>
              <a:t>‹#›</a:t>
            </a:fld>
            <a:endParaRPr lang="en-US"/>
          </a:p>
        </p:txBody>
      </p:sp>
    </p:spTree>
    <p:extLst>
      <p:ext uri="{BB962C8B-B14F-4D97-AF65-F5344CB8AC3E}">
        <p14:creationId xmlns:p14="http://schemas.microsoft.com/office/powerpoint/2010/main" val="349963288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dt" sz="quarter" idx="1"/>
          </p:nvPr>
        </p:nvSpPr>
        <p:spPr>
          <a:noFill/>
        </p:spPr>
        <p:txBody>
          <a:bodyPr/>
          <a:lstStyle/>
          <a:p>
            <a:fld id="{58157E05-3A62-4EA8-A0D6-AB6132639454}" type="datetime1">
              <a:rPr lang="en-US"/>
              <a:pPr/>
              <a:t>3/8/18</a:t>
            </a:fld>
            <a:endParaRPr lang="en-US"/>
          </a:p>
        </p:txBody>
      </p:sp>
      <p:sp>
        <p:nvSpPr>
          <p:cNvPr id="5" name="Rectangle 7"/>
          <p:cNvSpPr>
            <a:spLocks noGrp="1" noChangeArrowheads="1"/>
          </p:cNvSpPr>
          <p:nvPr>
            <p:ph type="sldNum" sz="quarter" idx="5"/>
          </p:nvPr>
        </p:nvSpPr>
        <p:spPr/>
        <p:txBody>
          <a:bodyPr/>
          <a:lstStyle/>
          <a:p>
            <a:pPr>
              <a:defRPr/>
            </a:pPr>
            <a:fld id="{2A2001A1-0D79-4EFB-9637-68D827DA2808}" type="slidenum">
              <a:rPr lang="en-US"/>
              <a:pPr>
                <a:defRPr/>
              </a:pPr>
              <a:t>1</a:t>
            </a:fld>
            <a:endParaRPr lang="en-US"/>
          </a:p>
        </p:txBody>
      </p:sp>
      <p:sp>
        <p:nvSpPr>
          <p:cNvPr id="17411" name="Placeholder 2"/>
          <p:cNvSpPr>
            <a:spLocks noGrp="1" noRot="1" noChangeAspect="1" noChangeArrowheads="1" noTextEdit="1"/>
          </p:cNvSpPr>
          <p:nvPr>
            <p:ph type="sldImg"/>
          </p:nvPr>
        </p:nvSpPr>
        <p:spPr>
          <a:ln/>
        </p:spPr>
      </p:sp>
      <p:sp>
        <p:nvSpPr>
          <p:cNvPr id="17412"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0E921C59-EEE9-43DF-84B4-6E798CDC436C}" type="datetime1">
              <a:rPr lang="en-US" smtClean="0"/>
              <a:pPr>
                <a:defRPr/>
              </a:pPr>
              <a:t>3/8/18</a:t>
            </a:fld>
            <a:endParaRPr lang="en-US"/>
          </a:p>
        </p:txBody>
      </p:sp>
      <p:sp>
        <p:nvSpPr>
          <p:cNvPr id="5" name="Slide Number Placeholder 4"/>
          <p:cNvSpPr>
            <a:spLocks noGrp="1"/>
          </p:cNvSpPr>
          <p:nvPr>
            <p:ph type="sldNum" sz="quarter" idx="11"/>
          </p:nvPr>
        </p:nvSpPr>
        <p:spPr/>
        <p:txBody>
          <a:bodyPr/>
          <a:lstStyle/>
          <a:p>
            <a:pPr>
              <a:defRPr/>
            </a:pPr>
            <a:fld id="{A1301699-9DA2-4731-B778-6311E6A97160}" type="slidenum">
              <a:rPr lang="en-US" smtClean="0"/>
              <a:pPr>
                <a:defRPr/>
              </a:pPr>
              <a:t>32</a:t>
            </a:fld>
            <a:endParaRPr lang="en-US"/>
          </a:p>
        </p:txBody>
      </p:sp>
    </p:spTree>
    <p:extLst>
      <p:ext uri="{BB962C8B-B14F-4D97-AF65-F5344CB8AC3E}">
        <p14:creationId xmlns:p14="http://schemas.microsoft.com/office/powerpoint/2010/main" val="1006806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Darleen’s suggestion: have colleague</a:t>
            </a:r>
            <a:r>
              <a:rPr lang="en-US" baseline="0" dirty="0" smtClean="0"/>
              <a:t> read, and report back on what was proposed</a:t>
            </a:r>
            <a:endParaRPr lang="en-US" dirty="0"/>
          </a:p>
        </p:txBody>
      </p:sp>
      <p:sp>
        <p:nvSpPr>
          <p:cNvPr id="4" name="Slide Number Placeholder 3"/>
          <p:cNvSpPr>
            <a:spLocks noGrp="1"/>
          </p:cNvSpPr>
          <p:nvPr>
            <p:ph type="sldNum" sz="quarter" idx="10"/>
          </p:nvPr>
        </p:nvSpPr>
        <p:spPr/>
        <p:txBody>
          <a:bodyPr/>
          <a:lstStyle/>
          <a:p>
            <a:fld id="{17D52181-39F9-4B71-B46A-63A7E6D88FB7}" type="slidenum">
              <a:rPr lang="en-US" smtClean="0"/>
              <a:t>38</a:t>
            </a:fld>
            <a:endParaRPr lang="en-US"/>
          </a:p>
        </p:txBody>
      </p:sp>
    </p:spTree>
    <p:extLst>
      <p:ext uri="{BB962C8B-B14F-4D97-AF65-F5344CB8AC3E}">
        <p14:creationId xmlns:p14="http://schemas.microsoft.com/office/powerpoint/2010/main" val="187019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52181-39F9-4B71-B46A-63A7E6D88FB7}" type="slidenum">
              <a:rPr lang="en-US" smtClean="0"/>
              <a:t>42</a:t>
            </a:fld>
            <a:endParaRPr lang="en-US"/>
          </a:p>
        </p:txBody>
      </p:sp>
    </p:spTree>
    <p:extLst>
      <p:ext uri="{BB962C8B-B14F-4D97-AF65-F5344CB8AC3E}">
        <p14:creationId xmlns:p14="http://schemas.microsoft.com/office/powerpoint/2010/main" val="1850952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A1022-717D-459B-AEC5-1E47678CE4CD}" type="slidenum">
              <a:rPr lang="en-US" smtClean="0"/>
              <a:t>69</a:t>
            </a:fld>
            <a:endParaRPr lang="en-US"/>
          </a:p>
        </p:txBody>
      </p:sp>
    </p:spTree>
    <p:extLst>
      <p:ext uri="{BB962C8B-B14F-4D97-AF65-F5344CB8AC3E}">
        <p14:creationId xmlns:p14="http://schemas.microsoft.com/office/powerpoint/2010/main" val="3695109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clustering/partitioning process, based</a:t>
            </a:r>
            <a:r>
              <a:rPr lang="en-US" baseline="0" dirty="0" smtClean="0"/>
              <a:t> on the subject of the proposal.</a:t>
            </a:r>
          </a:p>
          <a:p>
            <a:r>
              <a:rPr lang="en-US" dirty="0" smtClean="0"/>
              <a:t>The</a:t>
            </a:r>
            <a:r>
              <a:rPr lang="en-US" baseline="0" dirty="0" smtClean="0"/>
              <a:t> project title and project summary are the main inputs. Keywords, if given, may also be used.</a:t>
            </a:r>
          </a:p>
          <a:p>
            <a:r>
              <a:rPr lang="en-US" baseline="0" dirty="0" smtClean="0"/>
              <a:t>What is the primary field of expertise required to review the proposal?</a:t>
            </a:r>
          </a:p>
          <a:p>
            <a:r>
              <a:rPr lang="en-US" baseline="0" dirty="0" smtClean="0"/>
              <a:t>Where is the main claim of intellectual merit?</a:t>
            </a:r>
          </a:p>
          <a:p>
            <a:r>
              <a:rPr lang="en-US" baseline="0" dirty="0" smtClean="0"/>
              <a:t>The bin will determine a set of competing proposals against which yours will be ranked.</a:t>
            </a:r>
          </a:p>
          <a:p>
            <a:r>
              <a:rPr lang="en-US" baseline="0" dirty="0" smtClean="0"/>
              <a:t>It also will influence the predominant area(s) of reviewer expertise, and thereby the reviewers’ evaluation paradigms for intellectual merit.</a:t>
            </a:r>
          </a:p>
          <a:p>
            <a:endParaRPr lang="en-US" dirty="0" smtClean="0"/>
          </a:p>
          <a:p>
            <a:endParaRPr lang="en-US" dirty="0" smtClean="0"/>
          </a:p>
          <a:p>
            <a:r>
              <a:rPr lang="en-US" dirty="0" smtClean="0"/>
              <a:t>Image attributions:</a:t>
            </a:r>
          </a:p>
          <a:p>
            <a:r>
              <a:rPr lang="en-US" dirty="0" smtClean="0"/>
              <a:t>Proposal effigy: P. Regalia, NSF</a:t>
            </a:r>
          </a:p>
          <a:p>
            <a:r>
              <a:rPr lang="en-US" dirty="0" smtClean="0"/>
              <a:t>Parts</a:t>
            </a:r>
            <a:r>
              <a:rPr lang="en-US" baseline="0" dirty="0" smtClean="0"/>
              <a:t> bin: https://</a:t>
            </a:r>
            <a:r>
              <a:rPr lang="en-US" baseline="0" dirty="0" err="1" smtClean="0"/>
              <a:t>www.cgtrader.com</a:t>
            </a:r>
            <a:r>
              <a:rPr lang="en-US" baseline="0" dirty="0" smtClean="0"/>
              <a:t>/3d-models/industrial/other/plastic-parts-bin</a:t>
            </a:r>
            <a:endParaRPr lang="en-US" dirty="0"/>
          </a:p>
        </p:txBody>
      </p:sp>
      <p:sp>
        <p:nvSpPr>
          <p:cNvPr id="4" name="Slide Number Placeholder 3"/>
          <p:cNvSpPr>
            <a:spLocks noGrp="1"/>
          </p:cNvSpPr>
          <p:nvPr>
            <p:ph type="sldNum" sz="quarter" idx="10"/>
          </p:nvPr>
        </p:nvSpPr>
        <p:spPr/>
        <p:txBody>
          <a:bodyPr/>
          <a:lstStyle/>
          <a:p>
            <a:fld id="{DD3A1022-717D-459B-AEC5-1E47678CE4CD}" type="slidenum">
              <a:rPr lang="en-US" smtClean="0"/>
              <a:t>71</a:t>
            </a:fld>
            <a:endParaRPr lang="en-US"/>
          </a:p>
        </p:txBody>
      </p:sp>
    </p:spTree>
    <p:extLst>
      <p:ext uri="{BB962C8B-B14F-4D97-AF65-F5344CB8AC3E}">
        <p14:creationId xmlns:p14="http://schemas.microsoft.com/office/powerpoint/2010/main" val="1787149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FY’17, the Cyber-Physical</a:t>
            </a:r>
            <a:r>
              <a:rPr lang="en-US" baseline="0" dirty="0" smtClean="0"/>
              <a:t> Systems program</a:t>
            </a:r>
            <a:r>
              <a:rPr lang="en-US" dirty="0" smtClean="0"/>
              <a:t> had over 600 proposals, and 22 panels.</a:t>
            </a:r>
          </a:p>
          <a:p>
            <a:r>
              <a:rPr lang="en-US" dirty="0" smtClean="0"/>
              <a:t>Image attribution: http://</a:t>
            </a:r>
            <a:r>
              <a:rPr lang="en-US" dirty="0" err="1" smtClean="0"/>
              <a:t>advance.unm.edu</a:t>
            </a:r>
            <a:r>
              <a:rPr lang="en-US" dirty="0" smtClean="0"/>
              <a:t>/2017/04/05/</a:t>
            </a:r>
            <a:r>
              <a:rPr lang="en-US" dirty="0" err="1" smtClean="0"/>
              <a:t>nsf</a:t>
            </a:r>
            <a:r>
              <a:rPr lang="en-US" dirty="0" smtClean="0"/>
              <a:t>-career-proposal-workshop/</a:t>
            </a:r>
            <a:endParaRPr lang="en-US" dirty="0"/>
          </a:p>
        </p:txBody>
      </p:sp>
      <p:sp>
        <p:nvSpPr>
          <p:cNvPr id="4" name="Slide Number Placeholder 3"/>
          <p:cNvSpPr>
            <a:spLocks noGrp="1"/>
          </p:cNvSpPr>
          <p:nvPr>
            <p:ph type="sldNum" sz="quarter" idx="10"/>
          </p:nvPr>
        </p:nvSpPr>
        <p:spPr/>
        <p:txBody>
          <a:bodyPr/>
          <a:lstStyle/>
          <a:p>
            <a:fld id="{DD3A1022-717D-459B-AEC5-1E47678CE4CD}" type="slidenum">
              <a:rPr lang="en-US" smtClean="0"/>
              <a:t>72</a:t>
            </a:fld>
            <a:endParaRPr lang="en-US"/>
          </a:p>
        </p:txBody>
      </p:sp>
    </p:spTree>
    <p:extLst>
      <p:ext uri="{BB962C8B-B14F-4D97-AF65-F5344CB8AC3E}">
        <p14:creationId xmlns:p14="http://schemas.microsoft.com/office/powerpoint/2010/main" val="7126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classic references on proposal writing, short and simple, that you should read.</a:t>
            </a:r>
            <a:endParaRPr lang="en-US" dirty="0"/>
          </a:p>
        </p:txBody>
      </p:sp>
      <p:sp>
        <p:nvSpPr>
          <p:cNvPr id="4" name="Date Placeholder 3"/>
          <p:cNvSpPr>
            <a:spLocks noGrp="1"/>
          </p:cNvSpPr>
          <p:nvPr>
            <p:ph type="dt" idx="10"/>
          </p:nvPr>
        </p:nvSpPr>
        <p:spPr/>
        <p:txBody>
          <a:bodyPr/>
          <a:lstStyle/>
          <a:p>
            <a:pPr>
              <a:defRPr/>
            </a:pPr>
            <a:fld id="{0E921C59-EEE9-43DF-84B4-6E798CDC436C}" type="datetime1">
              <a:rPr lang="en-US" smtClean="0"/>
              <a:pPr>
                <a:defRPr/>
              </a:pPr>
              <a:t>3/8/18</a:t>
            </a:fld>
            <a:endParaRPr lang="en-US"/>
          </a:p>
        </p:txBody>
      </p:sp>
      <p:sp>
        <p:nvSpPr>
          <p:cNvPr id="5" name="Slide Number Placeholder 4"/>
          <p:cNvSpPr>
            <a:spLocks noGrp="1"/>
          </p:cNvSpPr>
          <p:nvPr>
            <p:ph type="sldNum" sz="quarter" idx="11"/>
          </p:nvPr>
        </p:nvSpPr>
        <p:spPr/>
        <p:txBody>
          <a:bodyPr/>
          <a:lstStyle/>
          <a:p>
            <a:pPr>
              <a:defRPr/>
            </a:pPr>
            <a:fld id="{A1301699-9DA2-4731-B778-6311E6A97160}" type="slidenum">
              <a:rPr lang="en-US" smtClean="0"/>
              <a:pPr>
                <a:defRPr/>
              </a:pPr>
              <a:t>3</a:t>
            </a:fld>
            <a:endParaRPr lang="en-US"/>
          </a:p>
        </p:txBody>
      </p:sp>
    </p:spTree>
    <p:extLst>
      <p:ext uri="{BB962C8B-B14F-4D97-AF65-F5344CB8AC3E}">
        <p14:creationId xmlns:p14="http://schemas.microsoft.com/office/powerpoint/2010/main" val="2490716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Panel</a:t>
            </a:r>
            <a:r>
              <a:rPr lang="en-US" baseline="0" dirty="0" smtClean="0"/>
              <a:t> rating systems vary by program.  The above example is used by most divisions of the CISE Directorate.  Some divisions use “Not Recommended for Funding” </a:t>
            </a:r>
            <a:endParaRPr lang="en-US" dirty="0" smtClean="0"/>
          </a:p>
          <a:p>
            <a:endParaRPr lang="en-US" dirty="0" smtClean="0"/>
          </a:p>
          <a:p>
            <a:r>
              <a:rPr lang="en-US" dirty="0" smtClean="0"/>
              <a:t>In some programs, a panel may choose not to discuss a proposal, if the individual reviews are all below some threshold.  This is called triage.</a:t>
            </a:r>
          </a:p>
          <a:p>
            <a:r>
              <a:rPr lang="en-US" dirty="0" smtClean="0"/>
              <a:t>For</a:t>
            </a:r>
            <a:r>
              <a:rPr lang="en-US" baseline="0" dirty="0" smtClean="0"/>
              <a:t> a triaged proposal </a:t>
            </a:r>
            <a:r>
              <a:rPr lang="en-US" dirty="0" smtClean="0"/>
              <a:t>there is </a:t>
            </a:r>
            <a:r>
              <a:rPr lang="en-US" dirty="0" smtClean="0">
                <a:solidFill>
                  <a:srgbClr val="3366FF"/>
                </a:solidFill>
              </a:rPr>
              <a:t>no panel summary.</a:t>
            </a:r>
            <a:r>
              <a:rPr lang="en-US" baseline="0" dirty="0" smtClean="0">
                <a:solidFill>
                  <a:srgbClr val="3366FF"/>
                </a:solidFill>
              </a:rPr>
              <a:t> </a:t>
            </a:r>
            <a:r>
              <a:rPr lang="en-US" dirty="0" smtClean="0"/>
              <a:t>The classification may indicate this, e.g., </a:t>
            </a:r>
            <a:r>
              <a:rPr lang="en-US" i="1" dirty="0" smtClean="0"/>
              <a:t>Not Discussed, </a:t>
            </a:r>
            <a:r>
              <a:rPr lang="en-US" i="0" dirty="0" smtClean="0"/>
              <a:t>or</a:t>
            </a:r>
            <a:r>
              <a:rPr lang="en-US" i="0" baseline="0" dirty="0" smtClean="0"/>
              <a:t> it may be</a:t>
            </a:r>
            <a:endParaRPr lang="en-US" i="1" dirty="0" smtClean="0"/>
          </a:p>
          <a:p>
            <a:endParaRPr lang="en-US" dirty="0" smtClean="0"/>
          </a:p>
          <a:p>
            <a:endParaRPr lang="en-US" dirty="0" smtClean="0"/>
          </a:p>
          <a:p>
            <a:r>
              <a:rPr lang="en-US" dirty="0" smtClean="0"/>
              <a:t>Image attribution: http://</a:t>
            </a:r>
            <a:r>
              <a:rPr lang="en-US" dirty="0" err="1" smtClean="0"/>
              <a:t>beatingpancreatitis.com</a:t>
            </a:r>
            <a:r>
              <a:rPr lang="en-US" dirty="0" smtClean="0"/>
              <a:t>/sphincter-of-</a:t>
            </a:r>
            <a:r>
              <a:rPr lang="en-US" dirty="0" err="1" smtClean="0"/>
              <a:t>oddi</a:t>
            </a:r>
            <a:r>
              <a:rPr lang="en-US" dirty="0" smtClean="0"/>
              <a:t>-dysfunction/crap-shoot/</a:t>
            </a:r>
            <a:endParaRPr lang="en-US" dirty="0"/>
          </a:p>
        </p:txBody>
      </p:sp>
      <p:sp>
        <p:nvSpPr>
          <p:cNvPr id="4" name="Slide Number Placeholder 3"/>
          <p:cNvSpPr>
            <a:spLocks noGrp="1"/>
          </p:cNvSpPr>
          <p:nvPr>
            <p:ph type="sldNum" sz="quarter" idx="10"/>
          </p:nvPr>
        </p:nvSpPr>
        <p:spPr/>
        <p:txBody>
          <a:bodyPr/>
          <a:lstStyle/>
          <a:p>
            <a:fld id="{DD3A1022-717D-459B-AEC5-1E47678CE4CD}" type="slidenum">
              <a:rPr lang="en-US" smtClean="0"/>
              <a:t>73</a:t>
            </a:fld>
            <a:endParaRPr lang="en-US"/>
          </a:p>
        </p:txBody>
      </p:sp>
    </p:spTree>
    <p:extLst>
      <p:ext uri="{BB962C8B-B14F-4D97-AF65-F5344CB8AC3E}">
        <p14:creationId xmlns:p14="http://schemas.microsoft.com/office/powerpoint/2010/main" val="1908436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factors may include, e.g.</a:t>
            </a:r>
          </a:p>
          <a:p>
            <a:pPr marL="228600" indent="-228600">
              <a:buAutoNum type="arabicPeriod"/>
            </a:pPr>
            <a:r>
              <a:rPr lang="en-US" baseline="0" dirty="0" smtClean="0"/>
              <a:t>Portfolio balance.  Has this program already invested heavily in this research area?  Are there other areas where funding would have more impact?</a:t>
            </a:r>
          </a:p>
          <a:p>
            <a:pPr marL="228600" indent="-228600">
              <a:buAutoNum type="arabicPeriod"/>
            </a:pPr>
            <a:r>
              <a:rPr lang="en-US" baseline="0" dirty="0" smtClean="0"/>
              <a:t>PI commitments.  Does this PI already have many grants?  Will she/he be spread too thin if this new one is awarded?  Has the PI submitted several proposals for concurrent review, that have already been recommended for funding?</a:t>
            </a:r>
            <a:endParaRPr lang="en-US" dirty="0" smtClean="0"/>
          </a:p>
          <a:p>
            <a:endParaRPr lang="en-US" dirty="0" smtClean="0"/>
          </a:p>
          <a:p>
            <a:r>
              <a:rPr lang="en-US" dirty="0" smtClean="0"/>
              <a:t>Image attributions:</a:t>
            </a:r>
          </a:p>
          <a:p>
            <a:r>
              <a:rPr lang="en-US" dirty="0" smtClean="0"/>
              <a:t>Money bag: http://</a:t>
            </a:r>
            <a:r>
              <a:rPr lang="en-US" dirty="0" err="1" smtClean="0"/>
              <a:t>pngimg.com</a:t>
            </a:r>
            <a:r>
              <a:rPr lang="en-US" dirty="0" smtClean="0"/>
              <a:t>/download/3545</a:t>
            </a:r>
          </a:p>
          <a:p>
            <a:r>
              <a:rPr lang="en-US" dirty="0" smtClean="0"/>
              <a:t>Sad Face: https://</a:t>
            </a:r>
            <a:r>
              <a:rPr lang="en-US" dirty="0" err="1" smtClean="0"/>
              <a:t>emojipedia.org</a:t>
            </a:r>
            <a:r>
              <a:rPr lang="en-US" dirty="0" smtClean="0"/>
              <a:t>/disappointed-face/</a:t>
            </a:r>
            <a:endParaRPr lang="en-US" dirty="0"/>
          </a:p>
        </p:txBody>
      </p:sp>
      <p:sp>
        <p:nvSpPr>
          <p:cNvPr id="4" name="Slide Number Placeholder 3"/>
          <p:cNvSpPr>
            <a:spLocks noGrp="1"/>
          </p:cNvSpPr>
          <p:nvPr>
            <p:ph type="sldNum" sz="quarter" idx="10"/>
          </p:nvPr>
        </p:nvSpPr>
        <p:spPr/>
        <p:txBody>
          <a:bodyPr/>
          <a:lstStyle/>
          <a:p>
            <a:fld id="{DD3A1022-717D-459B-AEC5-1E47678CE4CD}" type="slidenum">
              <a:rPr lang="en-US" smtClean="0"/>
              <a:t>74</a:t>
            </a:fld>
            <a:endParaRPr lang="en-US"/>
          </a:p>
        </p:txBody>
      </p:sp>
    </p:spTree>
    <p:extLst>
      <p:ext uri="{BB962C8B-B14F-4D97-AF65-F5344CB8AC3E}">
        <p14:creationId xmlns:p14="http://schemas.microsoft.com/office/powerpoint/2010/main" val="1690566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noChangeArrowheads="1"/>
          </p:cNvSpPr>
          <p:nvPr>
            <p:ph type="dt" sz="quarter" idx="1"/>
          </p:nvPr>
        </p:nvSpPr>
        <p:spPr>
          <a:noFill/>
        </p:spPr>
        <p:txBody>
          <a:bodyPr/>
          <a:lstStyle/>
          <a:p>
            <a:fld id="{AB6626A1-F1B4-4655-87AE-DB1AFDC1F9F0}" type="datetime1">
              <a:rPr lang="en-US"/>
              <a:pPr/>
              <a:t>3/8/18</a:t>
            </a:fld>
            <a:endParaRPr lang="en-US"/>
          </a:p>
        </p:txBody>
      </p:sp>
      <p:sp>
        <p:nvSpPr>
          <p:cNvPr id="5" name="Rectangle 7"/>
          <p:cNvSpPr>
            <a:spLocks noGrp="1" noChangeArrowheads="1"/>
          </p:cNvSpPr>
          <p:nvPr>
            <p:ph type="sldNum" sz="quarter" idx="5"/>
          </p:nvPr>
        </p:nvSpPr>
        <p:spPr/>
        <p:txBody>
          <a:bodyPr/>
          <a:lstStyle/>
          <a:p>
            <a:pPr>
              <a:defRPr/>
            </a:pPr>
            <a:fld id="{9C89820B-BDDC-44EE-92B1-20260DCAA410}" type="slidenum">
              <a:rPr lang="en-US"/>
              <a:pPr>
                <a:defRPr/>
              </a:pPr>
              <a:t>76</a:t>
            </a:fld>
            <a:endParaRPr lang="en-US"/>
          </a:p>
        </p:txBody>
      </p:sp>
      <p:sp>
        <p:nvSpPr>
          <p:cNvPr id="82947" name="Placeholder 2"/>
          <p:cNvSpPr>
            <a:spLocks noGrp="1" noRot="1" noChangeAspect="1" noChangeArrowheads="1" noTextEdit="1"/>
          </p:cNvSpPr>
          <p:nvPr>
            <p:ph type="sldImg"/>
          </p:nvPr>
        </p:nvSpPr>
        <p:spPr>
          <a:ln/>
        </p:spPr>
      </p:sp>
      <p:sp>
        <p:nvSpPr>
          <p:cNvPr id="82948"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UNHIDE FOR TYPE 2 BRIEFINGS</a:t>
            </a:r>
            <a:endParaRPr lang="en-US" dirty="0"/>
          </a:p>
        </p:txBody>
      </p:sp>
      <p:sp>
        <p:nvSpPr>
          <p:cNvPr id="4" name="Slide Number Placeholder 3"/>
          <p:cNvSpPr>
            <a:spLocks noGrp="1"/>
          </p:cNvSpPr>
          <p:nvPr>
            <p:ph type="sldNum" sz="quarter" idx="10"/>
          </p:nvPr>
        </p:nvSpPr>
        <p:spPr/>
        <p:txBody>
          <a:bodyPr/>
          <a:lstStyle/>
          <a:p>
            <a:pPr>
              <a:defRPr/>
            </a:pPr>
            <a:fld id="{6C0BDC45-9BB1-4D50-9C77-7D60AD48E525}" type="slidenum">
              <a:rPr lang="en-US" smtClean="0"/>
              <a:pPr>
                <a:defRPr/>
              </a:pPr>
              <a:t>77</a:t>
            </a:fld>
            <a:endParaRPr lang="en-US"/>
          </a:p>
        </p:txBody>
      </p:sp>
    </p:spTree>
    <p:extLst>
      <p:ext uri="{BB962C8B-B14F-4D97-AF65-F5344CB8AC3E}">
        <p14:creationId xmlns:p14="http://schemas.microsoft.com/office/powerpoint/2010/main" val="2365033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Grp="1" noChangeArrowheads="1"/>
          </p:cNvSpPr>
          <p:nvPr>
            <p:ph type="dt" sz="quarter" idx="1"/>
          </p:nvPr>
        </p:nvSpPr>
        <p:spPr>
          <a:noFill/>
        </p:spPr>
        <p:txBody>
          <a:bodyPr/>
          <a:lstStyle/>
          <a:p>
            <a:fld id="{5A8651A5-EEF8-4E7B-A0FD-1EFAFD555BF6}" type="datetime1">
              <a:rPr lang="en-US"/>
              <a:pPr/>
              <a:t>3/8/18</a:t>
            </a:fld>
            <a:endParaRPr lang="en-US"/>
          </a:p>
        </p:txBody>
      </p:sp>
      <p:sp>
        <p:nvSpPr>
          <p:cNvPr id="5" name="Rectangle 7"/>
          <p:cNvSpPr>
            <a:spLocks noGrp="1" noChangeArrowheads="1"/>
          </p:cNvSpPr>
          <p:nvPr>
            <p:ph type="sldNum" sz="quarter" idx="5"/>
          </p:nvPr>
        </p:nvSpPr>
        <p:spPr/>
        <p:txBody>
          <a:bodyPr/>
          <a:lstStyle/>
          <a:p>
            <a:pPr>
              <a:defRPr/>
            </a:pPr>
            <a:fld id="{9A82B48A-7C4C-4F26-B9AD-3040D6CA8478}" type="slidenum">
              <a:rPr lang="en-US"/>
              <a:pPr>
                <a:defRPr/>
              </a:pPr>
              <a:t>78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questions are attributed</a:t>
            </a:r>
            <a:r>
              <a:rPr lang="en-US" baseline="0" dirty="0" smtClean="0"/>
              <a:t> to George H. </a:t>
            </a:r>
            <a:r>
              <a:rPr lang="en-US" baseline="0" dirty="0" err="1" smtClean="0"/>
              <a:t>Heilmeier</a:t>
            </a:r>
            <a:r>
              <a:rPr lang="en-US" baseline="0" dirty="0" smtClean="0"/>
              <a:t> (https://</a:t>
            </a:r>
            <a:r>
              <a:rPr lang="en-US" baseline="0" dirty="0" err="1" smtClean="0"/>
              <a:t>www.darpa.mil</a:t>
            </a:r>
            <a:r>
              <a:rPr lang="en-US" baseline="0" dirty="0" smtClean="0"/>
              <a:t>/work-with-us/</a:t>
            </a:r>
            <a:r>
              <a:rPr lang="en-US" baseline="0" dirty="0" err="1" smtClean="0"/>
              <a:t>heilmeier</a:t>
            </a:r>
            <a:r>
              <a:rPr lang="en-US" baseline="0" dirty="0" smtClean="0"/>
              <a:t>-catechism), an award-winning scientist and former DARPA director.</a:t>
            </a:r>
            <a:endParaRPr lang="en-US" dirty="0"/>
          </a:p>
        </p:txBody>
      </p:sp>
      <p:sp>
        <p:nvSpPr>
          <p:cNvPr id="4" name="Date Placeholder 3"/>
          <p:cNvSpPr>
            <a:spLocks noGrp="1"/>
          </p:cNvSpPr>
          <p:nvPr>
            <p:ph type="dt" idx="10"/>
          </p:nvPr>
        </p:nvSpPr>
        <p:spPr/>
        <p:txBody>
          <a:bodyPr/>
          <a:lstStyle/>
          <a:p>
            <a:pPr>
              <a:defRPr/>
            </a:pPr>
            <a:fld id="{0E921C59-EEE9-43DF-84B4-6E798CDC436C}" type="datetime1">
              <a:rPr lang="en-US" smtClean="0"/>
              <a:pPr>
                <a:defRPr/>
              </a:pPr>
              <a:t>3/8/18</a:t>
            </a:fld>
            <a:endParaRPr lang="en-US"/>
          </a:p>
        </p:txBody>
      </p:sp>
      <p:sp>
        <p:nvSpPr>
          <p:cNvPr id="5" name="Slide Number Placeholder 4"/>
          <p:cNvSpPr>
            <a:spLocks noGrp="1"/>
          </p:cNvSpPr>
          <p:nvPr>
            <p:ph type="sldNum" sz="quarter" idx="11"/>
          </p:nvPr>
        </p:nvSpPr>
        <p:spPr/>
        <p:txBody>
          <a:bodyPr/>
          <a:lstStyle/>
          <a:p>
            <a:pPr>
              <a:defRPr/>
            </a:pPr>
            <a:fld id="{A1301699-9DA2-4731-B778-6311E6A97160}" type="slidenum">
              <a:rPr lang="en-US" smtClean="0"/>
              <a:pPr>
                <a:defRPr/>
              </a:pPr>
              <a:t>4</a:t>
            </a:fld>
            <a:endParaRPr lang="en-US"/>
          </a:p>
        </p:txBody>
      </p:sp>
    </p:spTree>
    <p:extLst>
      <p:ext uri="{BB962C8B-B14F-4D97-AF65-F5344CB8AC3E}">
        <p14:creationId xmlns:p14="http://schemas.microsoft.com/office/powerpoint/2010/main" val="4139093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a:t>
            </a:r>
            <a:r>
              <a:rPr lang="en-US" baseline="0" dirty="0" smtClean="0"/>
              <a:t> slides </a:t>
            </a:r>
            <a:endParaRPr lang="en-US" dirty="0"/>
          </a:p>
        </p:txBody>
      </p:sp>
      <p:sp>
        <p:nvSpPr>
          <p:cNvPr id="4" name="Date Placeholder 3"/>
          <p:cNvSpPr>
            <a:spLocks noGrp="1"/>
          </p:cNvSpPr>
          <p:nvPr>
            <p:ph type="dt" idx="10"/>
          </p:nvPr>
        </p:nvSpPr>
        <p:spPr/>
        <p:txBody>
          <a:bodyPr/>
          <a:lstStyle/>
          <a:p>
            <a:pPr>
              <a:defRPr/>
            </a:pPr>
            <a:fld id="{0E921C59-EEE9-43DF-84B4-6E798CDC436C}" type="datetime1">
              <a:rPr lang="en-US" smtClean="0"/>
              <a:pPr>
                <a:defRPr/>
              </a:pPr>
              <a:t>3/8/18</a:t>
            </a:fld>
            <a:endParaRPr lang="en-US"/>
          </a:p>
        </p:txBody>
      </p:sp>
      <p:sp>
        <p:nvSpPr>
          <p:cNvPr id="5" name="Slide Number Placeholder 4"/>
          <p:cNvSpPr>
            <a:spLocks noGrp="1"/>
          </p:cNvSpPr>
          <p:nvPr>
            <p:ph type="sldNum" sz="quarter" idx="11"/>
          </p:nvPr>
        </p:nvSpPr>
        <p:spPr/>
        <p:txBody>
          <a:bodyPr/>
          <a:lstStyle/>
          <a:p>
            <a:pPr>
              <a:defRPr/>
            </a:pPr>
            <a:fld id="{A1301699-9DA2-4731-B778-6311E6A97160}" type="slidenum">
              <a:rPr lang="en-US" smtClean="0"/>
              <a:pPr>
                <a:defRPr/>
              </a:pPr>
              <a:t>100</a:t>
            </a:fld>
            <a:endParaRPr lang="en-US"/>
          </a:p>
        </p:txBody>
      </p:sp>
    </p:spTree>
    <p:extLst>
      <p:ext uri="{BB962C8B-B14F-4D97-AF65-F5344CB8AC3E}">
        <p14:creationId xmlns:p14="http://schemas.microsoft.com/office/powerpoint/2010/main" val="1351447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George </a:t>
            </a:r>
            <a:r>
              <a:rPr lang="en-US" dirty="0" err="1" smtClean="0"/>
              <a:t>Hazelrigg</a:t>
            </a:r>
            <a:r>
              <a:rPr lang="en-US" dirty="0" smtClean="0"/>
              <a:t>.</a:t>
            </a:r>
            <a:endParaRPr lang="en-US" dirty="0"/>
          </a:p>
        </p:txBody>
      </p:sp>
      <p:sp>
        <p:nvSpPr>
          <p:cNvPr id="4" name="Date Placeholder 3"/>
          <p:cNvSpPr>
            <a:spLocks noGrp="1"/>
          </p:cNvSpPr>
          <p:nvPr>
            <p:ph type="dt" idx="10"/>
          </p:nvPr>
        </p:nvSpPr>
        <p:spPr/>
        <p:txBody>
          <a:bodyPr/>
          <a:lstStyle/>
          <a:p>
            <a:pPr>
              <a:defRPr/>
            </a:pPr>
            <a:fld id="{0E921C59-EEE9-43DF-84B4-6E798CDC436C}" type="datetime1">
              <a:rPr lang="en-US" smtClean="0"/>
              <a:pPr>
                <a:defRPr/>
              </a:pPr>
              <a:t>3/8/18</a:t>
            </a:fld>
            <a:endParaRPr lang="en-US"/>
          </a:p>
        </p:txBody>
      </p:sp>
      <p:sp>
        <p:nvSpPr>
          <p:cNvPr id="5" name="Slide Number Placeholder 4"/>
          <p:cNvSpPr>
            <a:spLocks noGrp="1"/>
          </p:cNvSpPr>
          <p:nvPr>
            <p:ph type="sldNum" sz="quarter" idx="11"/>
          </p:nvPr>
        </p:nvSpPr>
        <p:spPr/>
        <p:txBody>
          <a:bodyPr/>
          <a:lstStyle/>
          <a:p>
            <a:pPr>
              <a:defRPr/>
            </a:pPr>
            <a:fld id="{A1301699-9DA2-4731-B778-6311E6A97160}" type="slidenum">
              <a:rPr lang="en-US" smtClean="0"/>
              <a:pPr>
                <a:defRPr/>
              </a:pPr>
              <a:t>112</a:t>
            </a:fld>
            <a:endParaRPr lang="en-US"/>
          </a:p>
        </p:txBody>
      </p:sp>
    </p:spTree>
    <p:extLst>
      <p:ext uri="{BB962C8B-B14F-4D97-AF65-F5344CB8AC3E}">
        <p14:creationId xmlns:p14="http://schemas.microsoft.com/office/powerpoint/2010/main" val="179686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from a document written by veteran NSF program officer George </a:t>
            </a:r>
            <a:r>
              <a:rPr lang="en-US" baseline="0" dirty="0" err="1" smtClean="0"/>
              <a:t>Hazelrigg</a:t>
            </a:r>
            <a:r>
              <a:rPr lang="en-US" baseline="0" dirty="0" smtClean="0"/>
              <a:t>, “Twelve Steps to a Winning Research Proposal” (</a:t>
            </a:r>
            <a:r>
              <a:rPr lang="en-US" i="1" dirty="0" err="1" smtClean="0"/>
              <a:t>www.cs.rpi.edu</a:t>
            </a:r>
            <a:r>
              <a:rPr lang="en-US" i="1" dirty="0" smtClean="0"/>
              <a:t>/~</a:t>
            </a:r>
            <a:r>
              <a:rPr lang="en-US" i="1" dirty="0" err="1" smtClean="0"/>
              <a:t>trink</a:t>
            </a:r>
            <a:r>
              <a:rPr lang="en-US" i="1" dirty="0" smtClean="0"/>
              <a:t>/</a:t>
            </a:r>
            <a:r>
              <a:rPr lang="en-US" i="1" dirty="0" err="1" smtClean="0"/>
              <a:t>HazelriggWinningResearchProposal.pdf</a:t>
            </a:r>
            <a:r>
              <a:rPr lang="en-US" i="1" dirty="0" smtClean="0"/>
              <a:t>). </a:t>
            </a:r>
            <a:endParaRPr lang="en-US" baseline="0" dirty="0" smtClean="0"/>
          </a:p>
          <a:p>
            <a:endParaRPr lang="en-US" baseline="0" dirty="0" smtClean="0"/>
          </a:p>
          <a:p>
            <a:r>
              <a:rPr lang="en-US" dirty="0" smtClean="0"/>
              <a:t>As of 2017, George</a:t>
            </a:r>
            <a:r>
              <a:rPr lang="en-US" baseline="0" dirty="0" smtClean="0"/>
              <a:t> </a:t>
            </a:r>
            <a:r>
              <a:rPr lang="en-US" baseline="0" dirty="0" err="1" smtClean="0"/>
              <a:t>Hazelrigg</a:t>
            </a:r>
            <a:r>
              <a:rPr lang="en-US" baseline="0" dirty="0" smtClean="0"/>
              <a:t> was Deputy Division Director for the CMMI Division at the National Science Foundation.  His NSF Biography says: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George </a:t>
            </a:r>
            <a:r>
              <a:rPr lang="en-US" b="1" dirty="0" err="1" smtClean="0"/>
              <a:t>Hazelrigg</a:t>
            </a:r>
            <a:r>
              <a:rPr lang="en-US" dirty="0" smtClean="0"/>
              <a:t> enjoyed designing and building things when he was young. So he decided to go to college to study engineering. He obtained a B.S. in mechanical engineering from New Jersey Institute of Technology and went to work for Curtiss-Wright. There, he found that his education had utterly destroyed his abilities to do engineering design. So he felt it necessary to get a master's degree. He completed an M.S. in mechanical engineering, also from NJIT, but still hadn't regained his design abilities. While getting his MS, however, he did some teaching and liked it. So he figured that, if he couldn't do design, the next best thing would be to teach it. Five years later, he had obtained M.A., M.S.E., and Ph.D. degrees in aerospace engineering from Princeton University. Now, in addition to not knowing how to do design, he couldn't teach it either. For the next 25 years, he roamed industry and academe in an attempt to understand the theory of engineering design, including time spent at the Jet Propulsion Laboratory, General Dynamics, Princeton University and a consulting firm of which he was a co-founder. He also spent a year in Korea helping to found the Systems Engineering Department of </a:t>
            </a:r>
            <a:r>
              <a:rPr lang="en-US" dirty="0" err="1" smtClean="0"/>
              <a:t>Ajou</a:t>
            </a:r>
            <a:r>
              <a:rPr lang="en-US" dirty="0" smtClean="0"/>
              <a:t> University. He joined the National Science Foundation in 1982 and, in 1996, became program director for the Engineering Design program where, for eight years, he provided support to others in the field. In January, 1996, he did a stint as Station Science Leader of the U.S. South Pole station. Since 2004, he has been Program Director for the Manufacturing and Construction Machines and Equipment program and, since the formation of the CMMI Division, he has been Deputy Division Director. For relaxation, he spends his weekends soaring over the Shenandoah Valley, and he is a certified flight instructor in gliders (CFI-G) with about 1,900 total flying hours.</a:t>
            </a:r>
          </a:p>
          <a:p>
            <a:r>
              <a:rPr lang="en-US" baseline="0" dirty="0" smtClean="0"/>
              <a:t> </a:t>
            </a:r>
            <a:endParaRPr lang="en-US" dirty="0"/>
          </a:p>
        </p:txBody>
      </p:sp>
      <p:sp>
        <p:nvSpPr>
          <p:cNvPr id="4" name="Date Placeholder 3"/>
          <p:cNvSpPr>
            <a:spLocks noGrp="1"/>
          </p:cNvSpPr>
          <p:nvPr>
            <p:ph type="dt" idx="10"/>
          </p:nvPr>
        </p:nvSpPr>
        <p:spPr/>
        <p:txBody>
          <a:bodyPr/>
          <a:lstStyle/>
          <a:p>
            <a:pPr>
              <a:defRPr/>
            </a:pPr>
            <a:fld id="{0E921C59-EEE9-43DF-84B4-6E798CDC436C}" type="datetime1">
              <a:rPr lang="en-US" smtClean="0"/>
              <a:pPr>
                <a:defRPr/>
              </a:pPr>
              <a:t>3/8/18</a:t>
            </a:fld>
            <a:endParaRPr lang="en-US"/>
          </a:p>
        </p:txBody>
      </p:sp>
      <p:sp>
        <p:nvSpPr>
          <p:cNvPr id="5" name="Slide Number Placeholder 4"/>
          <p:cNvSpPr>
            <a:spLocks noGrp="1"/>
          </p:cNvSpPr>
          <p:nvPr>
            <p:ph type="sldNum" sz="quarter" idx="11"/>
          </p:nvPr>
        </p:nvSpPr>
        <p:spPr/>
        <p:txBody>
          <a:bodyPr/>
          <a:lstStyle/>
          <a:p>
            <a:pPr>
              <a:defRPr/>
            </a:pPr>
            <a:fld id="{A1301699-9DA2-4731-B778-6311E6A97160}" type="slidenum">
              <a:rPr lang="en-US" smtClean="0"/>
              <a:pPr>
                <a:defRPr/>
              </a:pPr>
              <a:t>5</a:t>
            </a:fld>
            <a:endParaRPr lang="en-US"/>
          </a:p>
        </p:txBody>
      </p:sp>
    </p:spTree>
    <p:extLst>
      <p:ext uri="{BB962C8B-B14F-4D97-AF65-F5344CB8AC3E}">
        <p14:creationId xmlns:p14="http://schemas.microsoft.com/office/powerpoint/2010/main" val="340684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en-US" dirty="0" smtClean="0"/>
              <a:t>These slides on writing a project summary, are adapted from a presentation on</a:t>
            </a:r>
            <a:r>
              <a:rPr lang="en-US" baseline="0" dirty="0" smtClean="0"/>
              <a:t> CAREER proposals written by</a:t>
            </a:r>
            <a:r>
              <a:rPr lang="en-US" dirty="0" smtClean="0"/>
              <a:t> George </a:t>
            </a:r>
            <a:r>
              <a:rPr lang="en-US" dirty="0" err="1" smtClean="0"/>
              <a:t>Hazelrigg</a:t>
            </a:r>
            <a:r>
              <a:rPr lang="en-US" dirty="0"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r>
              <a:rPr lang="en-US" altLang="en-US" dirty="0" smtClean="0"/>
              <a:t>The summary is now entered via a template that allows three blocks, total 4096 characters (a space is a character)</a:t>
            </a:r>
          </a:p>
          <a:p>
            <a:pPr lvl="1"/>
            <a:r>
              <a:rPr lang="en-US" dirty="0" smtClean="0"/>
              <a:t>A summary paragraph (you can make it two paragraphs)</a:t>
            </a:r>
          </a:p>
          <a:p>
            <a:pPr lvl="1"/>
            <a:r>
              <a:rPr lang="en-US" dirty="0" smtClean="0"/>
              <a:t>An Intellectual Merit paragraph</a:t>
            </a:r>
          </a:p>
          <a:p>
            <a:pPr lvl="1"/>
            <a:r>
              <a:rPr lang="en-US" dirty="0" smtClean="0"/>
              <a:t>A Broader Impacts paragraph</a:t>
            </a:r>
          </a:p>
          <a:p>
            <a:r>
              <a:rPr lang="en-US" dirty="0" smtClean="0"/>
              <a:t>The summary page will be automatically formatted</a:t>
            </a:r>
          </a:p>
          <a:p>
            <a:r>
              <a:rPr lang="en-US" dirty="0" smtClean="0"/>
              <a:t>Be sure it fits on the one page allowed</a:t>
            </a:r>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0E921C59-EEE9-43DF-84B4-6E798CDC436C}" type="datetime1">
              <a:rPr lang="en-US" smtClean="0"/>
              <a:pPr>
                <a:defRPr/>
              </a:pPr>
              <a:t>3/8/18</a:t>
            </a:fld>
            <a:endParaRPr lang="en-US"/>
          </a:p>
        </p:txBody>
      </p:sp>
      <p:sp>
        <p:nvSpPr>
          <p:cNvPr id="5" name="Slide Number Placeholder 4"/>
          <p:cNvSpPr>
            <a:spLocks noGrp="1"/>
          </p:cNvSpPr>
          <p:nvPr>
            <p:ph type="sldNum" sz="quarter" idx="11"/>
          </p:nvPr>
        </p:nvSpPr>
        <p:spPr/>
        <p:txBody>
          <a:bodyPr/>
          <a:lstStyle/>
          <a:p>
            <a:pPr>
              <a:defRPr/>
            </a:pPr>
            <a:fld id="{A1301699-9DA2-4731-B778-6311E6A97160}" type="slidenum">
              <a:rPr lang="en-US" smtClean="0"/>
              <a:pPr>
                <a:defRPr/>
              </a:pPr>
              <a:t>16</a:t>
            </a:fld>
            <a:endParaRPr lang="en-US"/>
          </a:p>
        </p:txBody>
      </p:sp>
    </p:spTree>
    <p:extLst>
      <p:ext uri="{BB962C8B-B14F-4D97-AF65-F5344CB8AC3E}">
        <p14:creationId xmlns:p14="http://schemas.microsoft.com/office/powerpoint/2010/main" val="1115940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Your goals, objectives and approach should drive the proposal.  The Intellectual Merit and Broader</a:t>
            </a:r>
            <a:r>
              <a:rPr lang="en-US" sz="1200" baseline="0" dirty="0" smtClean="0"/>
              <a:t> Impacts statements should arise from and be supported by the objectives, approach, and research plan.</a:t>
            </a:r>
            <a:endParaRPr lang="en-US" sz="1200" dirty="0" smtClean="0"/>
          </a:p>
          <a:p>
            <a:endParaRPr lang="en-US" dirty="0"/>
          </a:p>
        </p:txBody>
      </p:sp>
      <p:sp>
        <p:nvSpPr>
          <p:cNvPr id="4" name="Date Placeholder 3"/>
          <p:cNvSpPr>
            <a:spLocks noGrp="1"/>
          </p:cNvSpPr>
          <p:nvPr>
            <p:ph type="dt" idx="10"/>
          </p:nvPr>
        </p:nvSpPr>
        <p:spPr/>
        <p:txBody>
          <a:bodyPr/>
          <a:lstStyle/>
          <a:p>
            <a:pPr>
              <a:defRPr/>
            </a:pPr>
            <a:fld id="{0E921C59-EEE9-43DF-84B4-6E798CDC436C}" type="datetime1">
              <a:rPr lang="en-US" smtClean="0"/>
              <a:pPr>
                <a:defRPr/>
              </a:pPr>
              <a:t>3/8/18</a:t>
            </a:fld>
            <a:endParaRPr lang="en-US"/>
          </a:p>
        </p:txBody>
      </p:sp>
      <p:sp>
        <p:nvSpPr>
          <p:cNvPr id="5" name="Slide Number Placeholder 4"/>
          <p:cNvSpPr>
            <a:spLocks noGrp="1"/>
          </p:cNvSpPr>
          <p:nvPr>
            <p:ph type="sldNum" sz="quarter" idx="11"/>
          </p:nvPr>
        </p:nvSpPr>
        <p:spPr/>
        <p:txBody>
          <a:bodyPr/>
          <a:lstStyle/>
          <a:p>
            <a:pPr>
              <a:defRPr/>
            </a:pPr>
            <a:fld id="{A1301699-9DA2-4731-B778-6311E6A97160}" type="slidenum">
              <a:rPr lang="en-US" smtClean="0"/>
              <a:pPr>
                <a:defRPr/>
              </a:pPr>
              <a:t>22</a:t>
            </a:fld>
            <a:endParaRPr lang="en-US"/>
          </a:p>
        </p:txBody>
      </p:sp>
    </p:spTree>
    <p:extLst>
      <p:ext uri="{BB962C8B-B14F-4D97-AF65-F5344CB8AC3E}">
        <p14:creationId xmlns:p14="http://schemas.microsoft.com/office/powerpoint/2010/main" val="334220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426"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152400"/>
            <a:ext cx="8153400" cy="640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600"/>
              </a:spcBef>
              <a:defRPr/>
            </a:lvl1pPr>
            <a:lvl2pPr>
              <a:spcBef>
                <a:spcPts val="400"/>
              </a:spcBef>
              <a:defRPr sz="2200" baseline="0"/>
            </a:lvl2pPr>
            <a:lvl3pPr>
              <a:spcBef>
                <a:spcPts val="300"/>
              </a:spcBef>
              <a:defRPr/>
            </a:lvl3pPr>
            <a:lvl4pPr>
              <a:spcBef>
                <a:spcPts val="100"/>
              </a:spcBef>
              <a:defRPr sz="1600" baseline="0"/>
            </a:lvl4pPr>
            <a:lvl5pPr>
              <a:defRPr sz="14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126"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5126"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1116" y="1109903"/>
            <a:ext cx="4000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5577" y="1109903"/>
            <a:ext cx="4000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62310" y="261956"/>
            <a:ext cx="7239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91021" y="1114777"/>
            <a:ext cx="7728632" cy="53205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Line 8"/>
          <p:cNvSpPr>
            <a:spLocks noChangeShapeType="1"/>
          </p:cNvSpPr>
          <p:nvPr/>
        </p:nvSpPr>
        <p:spPr bwMode="auto">
          <a:xfrm flipH="1">
            <a:off x="762000" y="299647"/>
            <a:ext cx="8622" cy="6253553"/>
          </a:xfrm>
          <a:prstGeom prst="line">
            <a:avLst/>
          </a:prstGeom>
          <a:noFill/>
          <a:ln w="9525">
            <a:solidFill>
              <a:srgbClr val="CC9900"/>
            </a:solidFill>
            <a:round/>
            <a:headEnd/>
            <a:tailEnd/>
          </a:ln>
          <a:effectLst/>
        </p:spPr>
        <p:txBody>
          <a:bodyPr/>
          <a:lstStyle/>
          <a:p>
            <a:pPr>
              <a:defRPr/>
            </a:pPr>
            <a:endParaRPr lang="en-US" sz="1800" b="0">
              <a:latin typeface="Arial" charset="0"/>
              <a:ea typeface="+mn-ea"/>
              <a:cs typeface="+mn-cs"/>
            </a:endParaRPr>
          </a:p>
        </p:txBody>
      </p:sp>
      <p:sp>
        <p:nvSpPr>
          <p:cNvPr id="1033" name="Line 9"/>
          <p:cNvSpPr>
            <a:spLocks noChangeShapeType="1"/>
          </p:cNvSpPr>
          <p:nvPr/>
        </p:nvSpPr>
        <p:spPr bwMode="auto">
          <a:xfrm>
            <a:off x="285416" y="1098705"/>
            <a:ext cx="8619547" cy="1"/>
          </a:xfrm>
          <a:prstGeom prst="line">
            <a:avLst/>
          </a:prstGeom>
          <a:noFill/>
          <a:ln w="9525">
            <a:solidFill>
              <a:srgbClr val="CC9900"/>
            </a:solidFill>
            <a:round/>
            <a:headEnd/>
            <a:tailEnd/>
          </a:ln>
          <a:effectLst/>
        </p:spPr>
        <p:txBody>
          <a:bodyPr/>
          <a:lstStyle/>
          <a:p>
            <a:pPr>
              <a:defRPr/>
            </a:pPr>
            <a:endParaRPr lang="en-US" sz="1800" b="0">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800" b="1">
          <a:solidFill>
            <a:schemeClr val="hlink"/>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chemeClr val="hlink"/>
          </a:solidFill>
          <a:latin typeface="Tahoma" charset="0"/>
          <a:ea typeface="ＭＳ Ｐゴシック" charset="-128"/>
          <a:cs typeface="ＭＳ Ｐゴシック" charset="-128"/>
        </a:defRPr>
      </a:lvl2pPr>
      <a:lvl3pPr algn="l" rtl="0" eaLnBrk="0" fontAlgn="base" hangingPunct="0">
        <a:spcBef>
          <a:spcPct val="0"/>
        </a:spcBef>
        <a:spcAft>
          <a:spcPct val="0"/>
        </a:spcAft>
        <a:defRPr sz="3200" b="1">
          <a:solidFill>
            <a:schemeClr val="hlink"/>
          </a:solidFill>
          <a:latin typeface="Tahoma" charset="0"/>
          <a:ea typeface="ＭＳ Ｐゴシック" charset="-128"/>
          <a:cs typeface="ＭＳ Ｐゴシック" charset="-128"/>
        </a:defRPr>
      </a:lvl3pPr>
      <a:lvl4pPr algn="l" rtl="0" eaLnBrk="0" fontAlgn="base" hangingPunct="0">
        <a:spcBef>
          <a:spcPct val="0"/>
        </a:spcBef>
        <a:spcAft>
          <a:spcPct val="0"/>
        </a:spcAft>
        <a:defRPr sz="3200" b="1">
          <a:solidFill>
            <a:schemeClr val="hlink"/>
          </a:solidFill>
          <a:latin typeface="Tahoma" charset="0"/>
          <a:ea typeface="ＭＳ Ｐゴシック" charset="-128"/>
          <a:cs typeface="ＭＳ Ｐゴシック" charset="-128"/>
        </a:defRPr>
      </a:lvl4pPr>
      <a:lvl5pPr algn="l" rtl="0" eaLnBrk="0" fontAlgn="base" hangingPunct="0">
        <a:spcBef>
          <a:spcPct val="0"/>
        </a:spcBef>
        <a:spcAft>
          <a:spcPct val="0"/>
        </a:spcAft>
        <a:defRPr sz="3200" b="1">
          <a:solidFill>
            <a:schemeClr val="hlink"/>
          </a:solidFill>
          <a:latin typeface="Tahoma" charset="0"/>
          <a:ea typeface="ＭＳ Ｐゴシック" charset="-128"/>
          <a:cs typeface="ＭＳ Ｐゴシック" charset="-128"/>
        </a:defRPr>
      </a:lvl5pPr>
      <a:lvl6pPr marL="457200" algn="l" rtl="0" fontAlgn="base">
        <a:spcBef>
          <a:spcPct val="0"/>
        </a:spcBef>
        <a:spcAft>
          <a:spcPct val="0"/>
        </a:spcAft>
        <a:defRPr sz="3200" b="1">
          <a:solidFill>
            <a:schemeClr val="hlink"/>
          </a:solidFill>
          <a:latin typeface="Tahoma" charset="0"/>
        </a:defRPr>
      </a:lvl6pPr>
      <a:lvl7pPr marL="914400" algn="l" rtl="0" fontAlgn="base">
        <a:spcBef>
          <a:spcPct val="0"/>
        </a:spcBef>
        <a:spcAft>
          <a:spcPct val="0"/>
        </a:spcAft>
        <a:defRPr sz="3200" b="1">
          <a:solidFill>
            <a:schemeClr val="hlink"/>
          </a:solidFill>
          <a:latin typeface="Tahoma" charset="0"/>
        </a:defRPr>
      </a:lvl7pPr>
      <a:lvl8pPr marL="1371600" algn="l" rtl="0" fontAlgn="base">
        <a:spcBef>
          <a:spcPct val="0"/>
        </a:spcBef>
        <a:spcAft>
          <a:spcPct val="0"/>
        </a:spcAft>
        <a:defRPr sz="3200" b="1">
          <a:solidFill>
            <a:schemeClr val="hlink"/>
          </a:solidFill>
          <a:latin typeface="Tahoma" charset="0"/>
        </a:defRPr>
      </a:lvl8pPr>
      <a:lvl9pPr marL="1828800" algn="l" rtl="0" fontAlgn="base">
        <a:spcBef>
          <a:spcPct val="0"/>
        </a:spcBef>
        <a:spcAft>
          <a:spcPct val="0"/>
        </a:spcAft>
        <a:defRPr sz="3200" b="1">
          <a:solidFill>
            <a:schemeClr val="hlink"/>
          </a:solidFill>
          <a:latin typeface="Tahoma" charset="0"/>
        </a:defRPr>
      </a:lvl9pPr>
    </p:titleStyle>
    <p:bodyStyle>
      <a:lvl1pPr marL="288925" indent="-288925" algn="l" rtl="0" eaLnBrk="0" fontAlgn="base" hangingPunct="0">
        <a:spcBef>
          <a:spcPts val="1200"/>
        </a:spcBef>
        <a:spcAft>
          <a:spcPct val="0"/>
        </a:spcAft>
        <a:buClr>
          <a:srgbClr val="339966"/>
        </a:buClr>
        <a:buSzPct val="80000"/>
        <a:buFont typeface="Wingdings" pitchFamily="-72" charset="2"/>
        <a:buChar char="n"/>
        <a:defRPr sz="2400">
          <a:solidFill>
            <a:schemeClr val="tx1"/>
          </a:solidFill>
          <a:latin typeface="+mn-lt"/>
          <a:ea typeface="ＭＳ Ｐゴシック" charset="-128"/>
          <a:cs typeface="ＭＳ Ｐゴシック" charset="-128"/>
        </a:defRPr>
      </a:lvl1pPr>
      <a:lvl2pPr marL="625475" indent="-222250" algn="l" rtl="0" eaLnBrk="0" fontAlgn="base" hangingPunct="0">
        <a:spcBef>
          <a:spcPts val="600"/>
        </a:spcBef>
        <a:spcAft>
          <a:spcPct val="0"/>
        </a:spcAft>
        <a:buClr>
          <a:srgbClr val="CC9900"/>
        </a:buClr>
        <a:buSzPct val="65000"/>
        <a:buFont typeface="Wingdings" pitchFamily="-72" charset="2"/>
        <a:buChar char="l"/>
        <a:defRPr sz="2000">
          <a:solidFill>
            <a:schemeClr val="tx1"/>
          </a:solidFill>
          <a:latin typeface="+mn-lt"/>
          <a:ea typeface="ＭＳ Ｐゴシック" charset="-128"/>
        </a:defRPr>
      </a:lvl2pPr>
      <a:lvl3pPr marL="971550" indent="-231775" algn="l" rtl="0" eaLnBrk="0" fontAlgn="base" hangingPunct="0">
        <a:spcBef>
          <a:spcPct val="20000"/>
        </a:spcBef>
        <a:spcAft>
          <a:spcPct val="0"/>
        </a:spcAft>
        <a:buFont typeface="Arial" pitchFamily="-72" charset="0"/>
        <a:buChar char="–"/>
        <a:defRPr>
          <a:solidFill>
            <a:schemeClr val="tx1"/>
          </a:solidFill>
          <a:latin typeface="+mn-lt"/>
          <a:ea typeface="ＭＳ Ｐゴシック" charset="-128"/>
        </a:defRPr>
      </a:lvl3pPr>
      <a:lvl4pPr marL="131445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165735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1" Type="http://schemas.openxmlformats.org/officeDocument/2006/relationships/slide" Target="slide90.xml"/><Relationship Id="rId12" Type="http://schemas.openxmlformats.org/officeDocument/2006/relationships/slide" Target="slide114.xml"/><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6.xml"/><Relationship Id="rId4" Type="http://schemas.openxmlformats.org/officeDocument/2006/relationships/slide" Target="slide27.xml"/><Relationship Id="rId5" Type="http://schemas.openxmlformats.org/officeDocument/2006/relationships/slide" Target="slide34.xml"/><Relationship Id="rId6" Type="http://schemas.openxmlformats.org/officeDocument/2006/relationships/slide" Target="slide47.xml"/><Relationship Id="rId7" Type="http://schemas.openxmlformats.org/officeDocument/2006/relationships/slide" Target="slide52.xml"/><Relationship Id="rId8" Type="http://schemas.openxmlformats.org/officeDocument/2006/relationships/slide" Target="slide60.xml"/><Relationship Id="rId9" Type="http://schemas.openxmlformats.org/officeDocument/2006/relationships/slide" Target="slide67.xml"/><Relationship Id="rId10" Type="http://schemas.openxmlformats.org/officeDocument/2006/relationships/slide" Target="slide8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785696" y="1245752"/>
            <a:ext cx="7772400" cy="1470025"/>
          </a:xfrm>
        </p:spPr>
        <p:txBody>
          <a:bodyPr/>
          <a:lstStyle/>
          <a:p>
            <a:pPr algn="ctr"/>
            <a:r>
              <a:rPr lang="en-US" dirty="0" smtClean="0">
                <a:ea typeface="ＭＳ Ｐゴシック" pitchFamily="-72" charset="-128"/>
                <a:cs typeface="ＭＳ Ｐゴシック" pitchFamily="-72" charset="-128"/>
              </a:rPr>
              <a:t>Advice for strong NSF research proposals</a:t>
            </a:r>
          </a:p>
        </p:txBody>
      </p:sp>
      <p:sp>
        <p:nvSpPr>
          <p:cNvPr id="3" name="TextBox 2"/>
          <p:cNvSpPr txBox="1"/>
          <p:nvPr/>
        </p:nvSpPr>
        <p:spPr>
          <a:xfrm>
            <a:off x="169125" y="6607384"/>
            <a:ext cx="529312" cy="184666"/>
          </a:xfrm>
          <a:prstGeom prst="rect">
            <a:avLst/>
          </a:prstGeom>
          <a:noFill/>
        </p:spPr>
        <p:txBody>
          <a:bodyPr wrap="square" rtlCol="0">
            <a:spAutoFit/>
          </a:bodyPr>
          <a:lstStyle>
            <a:defPPr>
              <a:defRPr lang="en-US"/>
            </a:defPPr>
            <a:lvl1pPr algn="l" rtl="0" fontAlgn="base">
              <a:spcBef>
                <a:spcPct val="0"/>
              </a:spcBef>
              <a:spcAft>
                <a:spcPct val="0"/>
              </a:spcAft>
              <a:defRPr sz="2400" b="1"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b="1"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b="1"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b="1"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b="1"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b="1"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b="1"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b="1"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b="1" kern="1200">
                <a:solidFill>
                  <a:schemeClr val="tx1"/>
                </a:solidFill>
                <a:latin typeface="Arial" pitchFamily="-72" charset="0"/>
                <a:ea typeface="ＭＳ Ｐゴシック" pitchFamily="-72" charset="-128"/>
                <a:cs typeface="ＭＳ Ｐゴシック" pitchFamily="-72" charset="-128"/>
              </a:defRPr>
            </a:lvl9pPr>
          </a:lstStyle>
          <a:p>
            <a:r>
              <a:rPr lang="en-US" sz="600" b="0" dirty="0" smtClean="0"/>
              <a:t>5/19/2012</a:t>
            </a:r>
            <a:endParaRPr lang="en-US" sz="600" b="0" dirty="0"/>
          </a:p>
        </p:txBody>
      </p:sp>
      <p:sp>
        <p:nvSpPr>
          <p:cNvPr id="4" name="TextBox 3"/>
          <p:cNvSpPr txBox="1"/>
          <p:nvPr/>
        </p:nvSpPr>
        <p:spPr>
          <a:xfrm>
            <a:off x="1084582" y="2711094"/>
            <a:ext cx="6864242" cy="3477875"/>
          </a:xfrm>
          <a:prstGeom prst="rect">
            <a:avLst/>
          </a:prstGeom>
          <a:noFill/>
        </p:spPr>
        <p:txBody>
          <a:bodyPr wrap="square" rtlCol="0">
            <a:spAutoFit/>
          </a:bodyPr>
          <a:lstStyle/>
          <a:p>
            <a:r>
              <a:rPr lang="en-US" sz="2000" b="0" i="1" dirty="0" smtClean="0"/>
              <a:t>I gathered the following content from many sources, including National Science Foundation publications and sets of </a:t>
            </a:r>
            <a:r>
              <a:rPr lang="en-US" sz="2000" b="0" i="1" dirty="0"/>
              <a:t>P</a:t>
            </a:r>
            <a:r>
              <a:rPr lang="en-US" sz="2000" b="0" i="1" dirty="0" smtClean="0"/>
              <a:t>owerPoint presentations that I inherited from other NSF program officers and then subsequently modified for my own use.  Among the many program officers who deserve credit, George </a:t>
            </a:r>
            <a:r>
              <a:rPr lang="en-US" sz="2000" b="0" i="1" dirty="0" err="1" smtClean="0"/>
              <a:t>Hazelrigg</a:t>
            </a:r>
            <a:r>
              <a:rPr lang="en-US" sz="2000" b="0" i="1" dirty="0"/>
              <a:t> </a:t>
            </a:r>
            <a:r>
              <a:rPr lang="en-US" sz="2000" b="0" i="1" dirty="0" smtClean="0"/>
              <a:t>and Anita LaSalle stand out.  Any errors are my own responsibility.  Also, beware that the NSF revises policy documents periodically, and cultural practices at the NSF may also change.</a:t>
            </a:r>
          </a:p>
          <a:p>
            <a:endParaRPr lang="en-US" sz="2000" b="0" i="1" dirty="0" smtClean="0"/>
          </a:p>
          <a:p>
            <a:r>
              <a:rPr lang="en-US" sz="2000" b="0" i="1" dirty="0" smtClean="0"/>
              <a:t>-- Ted Baker, 2014 (revised 2018)</a:t>
            </a:r>
            <a:endParaRPr lang="en-US" sz="2000" b="0" i="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 it well</a:t>
            </a:r>
            <a:endParaRPr lang="en-US" dirty="0"/>
          </a:p>
        </p:txBody>
      </p:sp>
      <p:sp>
        <p:nvSpPr>
          <p:cNvPr id="3" name="Content Placeholder 2"/>
          <p:cNvSpPr>
            <a:spLocks noGrp="1"/>
          </p:cNvSpPr>
          <p:nvPr>
            <p:ph idx="1"/>
          </p:nvPr>
        </p:nvSpPr>
        <p:spPr/>
        <p:txBody>
          <a:bodyPr/>
          <a:lstStyle/>
          <a:p>
            <a:pPr marL="523875" indent="-457200"/>
            <a:r>
              <a:rPr lang="en-US" dirty="0"/>
              <a:t>Understand the </a:t>
            </a:r>
            <a:r>
              <a:rPr lang="en-US" dirty="0">
                <a:hlinkClick r:id="rId2" action="ppaction://hlinksldjump"/>
              </a:rPr>
              <a:t>review process</a:t>
            </a:r>
            <a:r>
              <a:rPr lang="en-US" dirty="0"/>
              <a:t>.</a:t>
            </a:r>
          </a:p>
          <a:p>
            <a:pPr marL="860425" lvl="1" indent="-457200"/>
            <a:r>
              <a:rPr lang="en-US" dirty="0"/>
              <a:t>Write to make the reviewer’s job easy</a:t>
            </a:r>
          </a:p>
          <a:p>
            <a:pPr marL="860425" lvl="1" indent="-457200"/>
            <a:r>
              <a:rPr lang="en-US" dirty="0"/>
              <a:t>Get experience serving on panels for the program, if </a:t>
            </a:r>
            <a:r>
              <a:rPr lang="en-US" dirty="0" smtClean="0"/>
              <a:t>possible</a:t>
            </a:r>
          </a:p>
          <a:p>
            <a:pPr marL="523875" indent="-457200"/>
            <a:r>
              <a:rPr lang="en-US" dirty="0" smtClean="0"/>
              <a:t>Use </a:t>
            </a:r>
            <a:r>
              <a:rPr lang="en-US" dirty="0"/>
              <a:t>title and project summary to direct your proposal to the right panel and </a:t>
            </a:r>
            <a:r>
              <a:rPr lang="en-US" dirty="0" smtClean="0"/>
              <a:t>reviewers</a:t>
            </a:r>
          </a:p>
          <a:p>
            <a:pPr marL="523875" indent="-457200"/>
            <a:r>
              <a:rPr lang="en-US" dirty="0"/>
              <a:t>Answer all the </a:t>
            </a:r>
            <a:r>
              <a:rPr lang="en-US" dirty="0" err="1"/>
              <a:t>Heilmeier</a:t>
            </a:r>
            <a:r>
              <a:rPr lang="en-US" dirty="0"/>
              <a:t> catechism </a:t>
            </a:r>
            <a:r>
              <a:rPr lang="en-US" dirty="0" smtClean="0"/>
              <a:t>questions</a:t>
            </a:r>
            <a:endParaRPr lang="en-US" dirty="0"/>
          </a:p>
          <a:p>
            <a:pPr marL="523875" indent="-457200"/>
            <a:r>
              <a:rPr lang="en-US" dirty="0" smtClean="0"/>
              <a:t>Read </a:t>
            </a:r>
            <a:r>
              <a:rPr lang="en-US" dirty="0"/>
              <a:t>the solicitation </a:t>
            </a:r>
            <a:r>
              <a:rPr lang="en-US" dirty="0" smtClean="0"/>
              <a:t>again, and </a:t>
            </a:r>
            <a:r>
              <a:rPr lang="en-US" dirty="0">
                <a:solidFill>
                  <a:srgbClr val="3366FF"/>
                </a:solidFill>
              </a:rPr>
              <a:t>heed</a:t>
            </a:r>
            <a:r>
              <a:rPr lang="en-US" dirty="0"/>
              <a:t> </a:t>
            </a:r>
            <a:r>
              <a:rPr lang="en-US" dirty="0" smtClean="0"/>
              <a:t>it</a:t>
            </a:r>
          </a:p>
          <a:p>
            <a:pPr marL="860425" lvl="1" indent="-457200"/>
            <a:r>
              <a:rPr lang="en-US" dirty="0" smtClean="0"/>
              <a:t>Identify and address </a:t>
            </a:r>
            <a:r>
              <a:rPr lang="en-US" dirty="0"/>
              <a:t>all program–specific goals and requirements </a:t>
            </a:r>
            <a:r>
              <a:rPr lang="en-US" dirty="0" smtClean="0"/>
              <a:t>explicitly</a:t>
            </a:r>
          </a:p>
          <a:p>
            <a:pPr marL="523875" indent="-457200"/>
            <a:r>
              <a:rPr lang="en-US" u="sng" dirty="0" smtClean="0"/>
              <a:t>Formulate an engaging story!</a:t>
            </a:r>
            <a:endParaRPr lang="en-US" u="sng" dirty="0"/>
          </a:p>
        </p:txBody>
      </p:sp>
    </p:spTree>
    <p:extLst>
      <p:ext uri="{BB962C8B-B14F-4D97-AF65-F5344CB8AC3E}">
        <p14:creationId xmlns:p14="http://schemas.microsoft.com/office/powerpoint/2010/main" val="9752332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CAREER Project</a:t>
            </a:r>
            <a:endParaRPr lang="en-US" dirty="0"/>
          </a:p>
        </p:txBody>
      </p:sp>
      <p:pic>
        <p:nvPicPr>
          <p:cNvPr id="4" name="Picture 7"/>
          <p:cNvPicPr>
            <a:picLocks noGrp="1" noChangeAspect="1" noChangeArrowheads="1"/>
          </p:cNvPicPr>
          <p:nvPr>
            <p:ph idx="1"/>
          </p:nvPr>
        </p:nvPicPr>
        <p:blipFill>
          <a:blip r:embed="rId3" cstate="print"/>
          <a:srcRect t="22513" b="22513"/>
          <a:stretch>
            <a:fillRect/>
          </a:stretch>
        </p:blipFill>
        <p:spPr bwMode="auto">
          <a:xfrm>
            <a:off x="791021" y="1114777"/>
            <a:ext cx="4453734" cy="3066017"/>
          </a:xfrm>
          <a:prstGeom prst="rect">
            <a:avLst/>
          </a:prstGeom>
          <a:noFill/>
          <a:ln w="12700">
            <a:noFill/>
            <a:miter lim="800000"/>
            <a:headEnd type="none" w="sm" len="sm"/>
            <a:tailEnd type="none" w="sm" len="sm"/>
          </a:ln>
        </p:spPr>
      </p:pic>
      <p:sp>
        <p:nvSpPr>
          <p:cNvPr id="6" name="Rectangle 5"/>
          <p:cNvSpPr/>
          <p:nvPr/>
        </p:nvSpPr>
        <p:spPr>
          <a:xfrm>
            <a:off x="773296" y="4457154"/>
            <a:ext cx="7689273" cy="1200328"/>
          </a:xfrm>
          <a:prstGeom prst="rect">
            <a:avLst/>
          </a:prstGeom>
        </p:spPr>
        <p:txBody>
          <a:bodyPr wrap="square">
            <a:spAutoFit/>
          </a:bodyPr>
          <a:lstStyle/>
          <a:p>
            <a:pPr lvl="1"/>
            <a:r>
              <a:rPr lang="en-US" dirty="0"/>
              <a:t>A road that leads to other roads.</a:t>
            </a:r>
          </a:p>
          <a:p>
            <a:pPr lvl="1"/>
            <a:r>
              <a:rPr lang="en-US" dirty="0"/>
              <a:t>The trunk of a seedling tree, that will develop many branches.</a:t>
            </a:r>
          </a:p>
        </p:txBody>
      </p:sp>
    </p:spTree>
    <p:extLst>
      <p:ext uri="{BB962C8B-B14F-4D97-AF65-F5344CB8AC3E}">
        <p14:creationId xmlns:p14="http://schemas.microsoft.com/office/powerpoint/2010/main" val="30429779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pPr>
              <a:defRPr/>
            </a:pPr>
            <a:r>
              <a:rPr lang="en-US" smtClean="0"/>
              <a:t>Your CAREER Research Path</a:t>
            </a:r>
          </a:p>
        </p:txBody>
      </p:sp>
      <p:sp>
        <p:nvSpPr>
          <p:cNvPr id="465923" name="Rectangle 3"/>
          <p:cNvSpPr>
            <a:spLocks noGrp="1" noChangeArrowheads="1"/>
          </p:cNvSpPr>
          <p:nvPr>
            <p:ph type="body" idx="1"/>
          </p:nvPr>
        </p:nvSpPr>
        <p:spPr/>
        <p:txBody>
          <a:bodyPr/>
          <a:lstStyle/>
          <a:p>
            <a:r>
              <a:rPr lang="en-US" smtClean="0"/>
              <a:t>Lifelong research goals</a:t>
            </a:r>
          </a:p>
          <a:p>
            <a:pPr lvl="1"/>
            <a:r>
              <a:rPr lang="en-US" smtClean="0"/>
              <a:t>Don’t end with a single project</a:t>
            </a:r>
          </a:p>
          <a:p>
            <a:pPr lvl="1"/>
            <a:r>
              <a:rPr lang="en-US" smtClean="0"/>
              <a:t>May never end</a:t>
            </a:r>
          </a:p>
          <a:p>
            <a:pPr lvl="1"/>
            <a:r>
              <a:rPr lang="en-US" smtClean="0"/>
              <a:t>Have broad application</a:t>
            </a:r>
          </a:p>
          <a:p>
            <a:r>
              <a:rPr lang="en-US" smtClean="0"/>
              <a:t>Examples:</a:t>
            </a:r>
          </a:p>
          <a:p>
            <a:pPr lvl="1"/>
            <a:r>
              <a:rPr lang="en-US" smtClean="0"/>
              <a:t>To improve our ability to make engineering decisions under uncertainty and risk</a:t>
            </a:r>
          </a:p>
          <a:p>
            <a:pPr lvl="1"/>
            <a:r>
              <a:rPr lang="en-US" smtClean="0"/>
              <a:t>To perform large-scale modeling of engineering systems thereby enabling better system optimization</a:t>
            </a:r>
          </a:p>
          <a:p>
            <a:pPr lvl="1"/>
            <a:r>
              <a:rPr lang="en-US" smtClean="0"/>
              <a:t>To improve our understanding of metal cutting operations enabling improvements in machining</a:t>
            </a:r>
          </a:p>
        </p:txBody>
      </p:sp>
    </p:spTree>
    <p:extLst>
      <p:ext uri="{BB962C8B-B14F-4D97-AF65-F5344CB8AC3E}">
        <p14:creationId xmlns:p14="http://schemas.microsoft.com/office/powerpoint/2010/main" val="3936929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5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5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5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5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659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659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659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659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bldLvl="2"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a:defRPr/>
            </a:pPr>
            <a:r>
              <a:rPr lang="en-US" dirty="0" smtClean="0"/>
              <a:t>Education Elements to </a:t>
            </a:r>
            <a:r>
              <a:rPr lang="en-US" u="sng" dirty="0" smtClean="0"/>
              <a:t>Consider</a:t>
            </a:r>
          </a:p>
        </p:txBody>
      </p:sp>
      <p:sp>
        <p:nvSpPr>
          <p:cNvPr id="68611" name="Rectangle 3"/>
          <p:cNvSpPr>
            <a:spLocks noGrp="1" noChangeArrowheads="1"/>
          </p:cNvSpPr>
          <p:nvPr>
            <p:ph type="body" idx="1"/>
          </p:nvPr>
        </p:nvSpPr>
        <p:spPr/>
        <p:txBody>
          <a:bodyPr/>
          <a:lstStyle/>
          <a:p>
            <a:pPr>
              <a:lnSpc>
                <a:spcPct val="77000"/>
              </a:lnSpc>
            </a:pPr>
            <a:r>
              <a:rPr lang="en-US" dirty="0" smtClean="0"/>
              <a:t>Undergraduate</a:t>
            </a:r>
          </a:p>
          <a:p>
            <a:pPr lvl="1">
              <a:lnSpc>
                <a:spcPct val="77000"/>
              </a:lnSpc>
            </a:pPr>
            <a:r>
              <a:rPr lang="en-US" dirty="0" smtClean="0"/>
              <a:t>Curriculum</a:t>
            </a:r>
          </a:p>
          <a:p>
            <a:pPr lvl="1">
              <a:lnSpc>
                <a:spcPct val="77000"/>
              </a:lnSpc>
            </a:pPr>
            <a:r>
              <a:rPr lang="en-US" dirty="0" smtClean="0"/>
              <a:t>Projects (REUs)</a:t>
            </a:r>
          </a:p>
          <a:p>
            <a:pPr>
              <a:lnSpc>
                <a:spcPct val="77000"/>
              </a:lnSpc>
            </a:pPr>
            <a:r>
              <a:rPr lang="en-US" dirty="0" smtClean="0"/>
              <a:t>Graduate </a:t>
            </a:r>
          </a:p>
          <a:p>
            <a:pPr lvl="1">
              <a:lnSpc>
                <a:spcPct val="77000"/>
              </a:lnSpc>
            </a:pPr>
            <a:r>
              <a:rPr lang="en-US" dirty="0" smtClean="0"/>
              <a:t>Curriculum</a:t>
            </a:r>
          </a:p>
          <a:p>
            <a:pPr lvl="1">
              <a:lnSpc>
                <a:spcPct val="77000"/>
              </a:lnSpc>
            </a:pPr>
            <a:r>
              <a:rPr lang="en-US" dirty="0" smtClean="0"/>
              <a:t>Conferences</a:t>
            </a:r>
          </a:p>
          <a:p>
            <a:pPr lvl="1">
              <a:lnSpc>
                <a:spcPct val="77000"/>
              </a:lnSpc>
            </a:pPr>
            <a:r>
              <a:rPr lang="en-US" dirty="0" smtClean="0"/>
              <a:t>Involvement with industry, national labs</a:t>
            </a:r>
          </a:p>
          <a:p>
            <a:pPr>
              <a:lnSpc>
                <a:spcPct val="77000"/>
              </a:lnSpc>
            </a:pPr>
            <a:r>
              <a:rPr lang="en-US" dirty="0" smtClean="0"/>
              <a:t>Networks, partnerships</a:t>
            </a:r>
          </a:p>
          <a:p>
            <a:pPr>
              <a:lnSpc>
                <a:spcPct val="77000"/>
              </a:lnSpc>
            </a:pPr>
            <a:r>
              <a:rPr lang="en-US" dirty="0" smtClean="0"/>
              <a:t>K-12 outreach (RETs)</a:t>
            </a:r>
          </a:p>
          <a:p>
            <a:pPr>
              <a:lnSpc>
                <a:spcPct val="77000"/>
              </a:lnSpc>
            </a:pPr>
            <a:r>
              <a:rPr lang="en-US" dirty="0" smtClean="0"/>
              <a:t>Museum projects</a:t>
            </a:r>
          </a:p>
          <a:p>
            <a:pPr marL="0" indent="0">
              <a:lnSpc>
                <a:spcPct val="77000"/>
              </a:lnSpc>
              <a:buNone/>
            </a:pPr>
            <a:endParaRPr lang="en-US" dirty="0" smtClean="0"/>
          </a:p>
          <a:p>
            <a:pPr marL="0" indent="0">
              <a:lnSpc>
                <a:spcPct val="77000"/>
              </a:lnSpc>
              <a:buNone/>
            </a:pPr>
            <a:r>
              <a:rPr lang="en-US" dirty="0" smtClean="0"/>
              <a:t>But don’t  try to “check all the boxes” and claim </a:t>
            </a:r>
            <a:r>
              <a:rPr lang="en-US" dirty="0"/>
              <a:t>to do more than you believe you will actually </a:t>
            </a:r>
            <a:r>
              <a:rPr lang="en-US" dirty="0" smtClean="0"/>
              <a:t>do.</a:t>
            </a:r>
          </a:p>
          <a:p>
            <a:pPr marL="0" indent="0">
              <a:lnSpc>
                <a:spcPct val="77000"/>
              </a:lnSpc>
              <a:buNone/>
            </a:pPr>
            <a:r>
              <a:rPr lang="en-US" u="sng" dirty="0" smtClean="0">
                <a:solidFill>
                  <a:srgbClr val="3366FF"/>
                </a:solidFill>
              </a:rPr>
              <a:t>Limit yourself to things for which you are ready to be held accountable in your annual reports!</a:t>
            </a:r>
            <a:endParaRPr lang="en-US" u="sng" dirty="0">
              <a:solidFill>
                <a:srgbClr val="3366FF"/>
              </a:solidFill>
            </a:endParaRPr>
          </a:p>
          <a:p>
            <a:pPr>
              <a:lnSpc>
                <a:spcPct val="77000"/>
              </a:lnSpc>
            </a:pPr>
            <a:endParaRPr lang="en-US" dirty="0" smtClean="0"/>
          </a:p>
        </p:txBody>
      </p:sp>
    </p:spTree>
    <p:extLst>
      <p:ext uri="{BB962C8B-B14F-4D97-AF65-F5344CB8AC3E}">
        <p14:creationId xmlns:p14="http://schemas.microsoft.com/office/powerpoint/2010/main" val="342405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 for Education Plan</a:t>
            </a:r>
            <a:endParaRPr lang="en-US" dirty="0"/>
          </a:p>
        </p:txBody>
      </p:sp>
      <p:sp>
        <p:nvSpPr>
          <p:cNvPr id="3" name="Content Placeholder 2"/>
          <p:cNvSpPr>
            <a:spLocks noGrp="1"/>
          </p:cNvSpPr>
          <p:nvPr>
            <p:ph idx="1"/>
          </p:nvPr>
        </p:nvSpPr>
        <p:spPr/>
        <p:txBody>
          <a:bodyPr/>
          <a:lstStyle/>
          <a:p>
            <a:r>
              <a:rPr lang="en-US" dirty="0" smtClean="0"/>
              <a:t>Don’t just give a laundry list</a:t>
            </a:r>
          </a:p>
          <a:p>
            <a:r>
              <a:rPr lang="en-US" dirty="0" smtClean="0"/>
              <a:t>Focus on actionable plans</a:t>
            </a:r>
          </a:p>
          <a:p>
            <a:pPr lvl="1"/>
            <a:r>
              <a:rPr lang="en-US" dirty="0"/>
              <a:t>Be </a:t>
            </a:r>
            <a:r>
              <a:rPr lang="en-US" dirty="0" smtClean="0"/>
              <a:t>specific; give enough </a:t>
            </a:r>
            <a:r>
              <a:rPr lang="en-US" dirty="0"/>
              <a:t>detail to be </a:t>
            </a:r>
            <a:r>
              <a:rPr lang="en-US" dirty="0" smtClean="0"/>
              <a:t>plausible</a:t>
            </a:r>
          </a:p>
          <a:p>
            <a:pPr lvl="1"/>
            <a:r>
              <a:rPr lang="en-US" dirty="0" smtClean="0"/>
              <a:t>State what you hope the impacts will be</a:t>
            </a:r>
          </a:p>
          <a:p>
            <a:pPr lvl="1"/>
            <a:r>
              <a:rPr lang="en-US" dirty="0" smtClean="0"/>
              <a:t>Explain what resources and/or commitment will be required from your department for success</a:t>
            </a:r>
          </a:p>
          <a:p>
            <a:pPr lvl="1"/>
            <a:r>
              <a:rPr lang="en-US" dirty="0" smtClean="0"/>
              <a:t>Include plans for assessment</a:t>
            </a:r>
          </a:p>
          <a:p>
            <a:r>
              <a:rPr lang="en-US" dirty="0"/>
              <a:t>Try to identify an unmet educational </a:t>
            </a:r>
            <a:r>
              <a:rPr lang="en-US" dirty="0" smtClean="0"/>
              <a:t>need and </a:t>
            </a:r>
            <a:r>
              <a:rPr lang="en-US" dirty="0"/>
              <a:t>tell a story about how you hope to meet it</a:t>
            </a:r>
            <a:r>
              <a:rPr lang="en-US" dirty="0" smtClean="0"/>
              <a:t>.</a:t>
            </a:r>
          </a:p>
          <a:p>
            <a:r>
              <a:rPr lang="en-US" dirty="0" smtClean="0"/>
              <a:t>Relate it to your research plans</a:t>
            </a:r>
            <a:r>
              <a:rPr lang="en-US" dirty="0" smtClean="0"/>
              <a:t>.</a:t>
            </a:r>
          </a:p>
          <a:p>
            <a:r>
              <a:rPr lang="en-US" dirty="0" smtClean="0"/>
              <a:t>Include the first year REU request in your proposal budget!</a:t>
            </a:r>
            <a:endParaRPr lang="en-US" dirty="0" smtClean="0"/>
          </a:p>
          <a:p>
            <a:pPr lvl="1"/>
            <a:endParaRPr lang="en-US" dirty="0" smtClean="0"/>
          </a:p>
        </p:txBody>
      </p:sp>
    </p:spTree>
    <p:extLst>
      <p:ext uri="{BB962C8B-B14F-4D97-AF65-F5344CB8AC3E}">
        <p14:creationId xmlns:p14="http://schemas.microsoft.com/office/powerpoint/2010/main" val="28518232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a:defRPr/>
            </a:pPr>
            <a:r>
              <a:rPr lang="en-US" smtClean="0"/>
              <a:t>DOs</a:t>
            </a:r>
          </a:p>
        </p:txBody>
      </p:sp>
      <p:sp>
        <p:nvSpPr>
          <p:cNvPr id="13315" name="Rectangle 3"/>
          <p:cNvSpPr>
            <a:spLocks noGrp="1" noChangeArrowheads="1"/>
          </p:cNvSpPr>
          <p:nvPr>
            <p:ph type="body" idx="1"/>
          </p:nvPr>
        </p:nvSpPr>
        <p:spPr/>
        <p:txBody>
          <a:bodyPr/>
          <a:lstStyle/>
          <a:p>
            <a:r>
              <a:rPr lang="en-US" dirty="0" smtClean="0"/>
              <a:t>Have a strategic plan</a:t>
            </a:r>
          </a:p>
          <a:p>
            <a:r>
              <a:rPr lang="en-US" dirty="0" smtClean="0"/>
              <a:t>Build on your strengths, and the context of your department</a:t>
            </a:r>
          </a:p>
          <a:p>
            <a:r>
              <a:rPr lang="en-US" dirty="0" smtClean="0"/>
              <a:t>Differentiate this proposal from your Ph.D. thesis work and other sponsored work</a:t>
            </a:r>
          </a:p>
          <a:p>
            <a:r>
              <a:rPr lang="en-US" dirty="0" smtClean="0"/>
              <a:t>Perform thorough literature search and exploratory research before writing the proposal</a:t>
            </a:r>
          </a:p>
          <a:p>
            <a:pPr lvl="1"/>
            <a:r>
              <a:rPr lang="en-US" dirty="0" smtClean="0"/>
              <a:t>Journal articles (update with personal contacts to authors)</a:t>
            </a:r>
          </a:p>
          <a:p>
            <a:pPr lvl="1"/>
            <a:r>
              <a:rPr lang="en-US" dirty="0" smtClean="0"/>
              <a:t>Read the NSF </a:t>
            </a:r>
            <a:r>
              <a:rPr lang="en-US" dirty="0"/>
              <a:t>Proposal &amp; Award Policies &amp; Procedures Guide (PAPPG)</a:t>
            </a:r>
          </a:p>
          <a:p>
            <a:r>
              <a:rPr lang="en-US" dirty="0" smtClean="0"/>
              <a:t>Establish and keep your contacts</a:t>
            </a:r>
          </a:p>
          <a:p>
            <a:pPr lvl="1">
              <a:buFontTx/>
              <a:buNone/>
            </a:pPr>
            <a:endParaRPr lang="en-US" dirty="0" smtClean="0"/>
          </a:p>
        </p:txBody>
      </p:sp>
    </p:spTree>
    <p:extLst>
      <p:ext uri="{BB962C8B-B14F-4D97-AF65-F5344CB8AC3E}">
        <p14:creationId xmlns:p14="http://schemas.microsoft.com/office/powerpoint/2010/main" val="274732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pPr>
              <a:defRPr/>
            </a:pPr>
            <a:r>
              <a:rPr lang="en-US" smtClean="0"/>
              <a:t>DON’Ts</a:t>
            </a:r>
          </a:p>
        </p:txBody>
      </p:sp>
      <p:sp>
        <p:nvSpPr>
          <p:cNvPr id="14339" name="Rectangle 3"/>
          <p:cNvSpPr>
            <a:spLocks noGrp="1" noChangeArrowheads="1"/>
          </p:cNvSpPr>
          <p:nvPr>
            <p:ph type="body" idx="1"/>
          </p:nvPr>
        </p:nvSpPr>
        <p:spPr/>
        <p:txBody>
          <a:bodyPr/>
          <a:lstStyle/>
          <a:p>
            <a:r>
              <a:rPr lang="en-US" dirty="0" smtClean="0"/>
              <a:t>Rush</a:t>
            </a:r>
          </a:p>
          <a:p>
            <a:r>
              <a:rPr lang="en-US" dirty="0" smtClean="0"/>
              <a:t>Wait until last minute (1 month) to contact program directors or ask for advice from colleagues</a:t>
            </a:r>
          </a:p>
          <a:p>
            <a:r>
              <a:rPr lang="en-US" dirty="0" smtClean="0"/>
              <a:t>Make the proposed work (research and education) too broad</a:t>
            </a:r>
          </a:p>
          <a:p>
            <a:r>
              <a:rPr lang="en-US" dirty="0" smtClean="0"/>
              <a:t>Make the proposed work too narrow</a:t>
            </a:r>
          </a:p>
          <a:p>
            <a:r>
              <a:rPr lang="en-US" dirty="0" smtClean="0"/>
              <a:t>Ask for too much (or too little) money</a:t>
            </a:r>
          </a:p>
          <a:p>
            <a:r>
              <a:rPr lang="en-US" dirty="0" smtClean="0"/>
              <a:t>Ignore specific requirements of the PAPPG or CAREER solicitation</a:t>
            </a:r>
          </a:p>
          <a:p>
            <a:endParaRPr lang="en-US" dirty="0" smtClean="0"/>
          </a:p>
        </p:txBody>
      </p:sp>
    </p:spTree>
    <p:extLst>
      <p:ext uri="{BB962C8B-B14F-4D97-AF65-F5344CB8AC3E}">
        <p14:creationId xmlns:p14="http://schemas.microsoft.com/office/powerpoint/2010/main" val="40598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pPr>
              <a:defRPr/>
            </a:pPr>
            <a:r>
              <a:rPr lang="en-US" dirty="0" smtClean="0"/>
              <a:t>Important </a:t>
            </a:r>
            <a:r>
              <a:rPr lang="en-US" dirty="0" smtClean="0"/>
              <a:t>CAREER Questions </a:t>
            </a:r>
            <a:r>
              <a:rPr lang="en-US" dirty="0" smtClean="0"/>
              <a:t>for Program Officers</a:t>
            </a:r>
          </a:p>
        </p:txBody>
      </p:sp>
      <p:sp>
        <p:nvSpPr>
          <p:cNvPr id="40963" name="Rectangle 3"/>
          <p:cNvSpPr>
            <a:spLocks noGrp="1" noChangeArrowheads="1"/>
          </p:cNvSpPr>
          <p:nvPr>
            <p:ph type="body" idx="1"/>
          </p:nvPr>
        </p:nvSpPr>
        <p:spPr/>
        <p:txBody>
          <a:bodyPr/>
          <a:lstStyle/>
          <a:p>
            <a:r>
              <a:rPr lang="en-US" altLang="en-US" dirty="0" smtClean="0"/>
              <a:t>Does my research objective fit well with your program?</a:t>
            </a:r>
          </a:p>
          <a:p>
            <a:r>
              <a:rPr lang="en-US" altLang="en-US" dirty="0" smtClean="0"/>
              <a:t>What is your funding policy for CAREER awards?  What is the maximum size of your CAREER awards?  (Remember, the minimum is $400,000)</a:t>
            </a:r>
          </a:p>
          <a:p>
            <a:r>
              <a:rPr lang="en-US" altLang="en-US" dirty="0" smtClean="0"/>
              <a:t>How are CAREER proposals submitted to your program </a:t>
            </a:r>
            <a:r>
              <a:rPr lang="en-US" altLang="en-US" dirty="0" smtClean="0"/>
              <a:t>reviewed?</a:t>
            </a:r>
          </a:p>
          <a:p>
            <a:pPr lvl="1"/>
            <a:r>
              <a:rPr lang="en-US" dirty="0" smtClean="0"/>
              <a:t>Panel, ad hoc, or combination?</a:t>
            </a:r>
          </a:p>
          <a:p>
            <a:pPr lvl="1"/>
            <a:r>
              <a:rPr lang="en-US" dirty="0" smtClean="0"/>
              <a:t>Separately, or with non-CAREER proposals?</a:t>
            </a:r>
          </a:p>
        </p:txBody>
      </p:sp>
    </p:spTree>
    <p:extLst>
      <p:ext uri="{BB962C8B-B14F-4D97-AF65-F5344CB8AC3E}">
        <p14:creationId xmlns:p14="http://schemas.microsoft.com/office/powerpoint/2010/main" val="245265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0" name="Rectangle 4"/>
          <p:cNvSpPr>
            <a:spLocks noGrp="1" noChangeArrowheads="1"/>
          </p:cNvSpPr>
          <p:nvPr>
            <p:ph type="title"/>
          </p:nvPr>
        </p:nvSpPr>
        <p:spPr/>
        <p:txBody>
          <a:bodyPr/>
          <a:lstStyle/>
          <a:p>
            <a:pPr>
              <a:defRPr/>
            </a:pPr>
            <a:r>
              <a:rPr lang="en-US" dirty="0" smtClean="0"/>
              <a:t>Multidisciplinary Research</a:t>
            </a:r>
          </a:p>
        </p:txBody>
      </p:sp>
      <p:sp>
        <p:nvSpPr>
          <p:cNvPr id="43011" name="Rectangle 5"/>
          <p:cNvSpPr>
            <a:spLocks noGrp="1" noChangeArrowheads="1"/>
          </p:cNvSpPr>
          <p:nvPr>
            <p:ph type="body" idx="1"/>
          </p:nvPr>
        </p:nvSpPr>
        <p:spPr/>
        <p:txBody>
          <a:bodyPr/>
          <a:lstStyle/>
          <a:p>
            <a:r>
              <a:rPr lang="en-US" altLang="en-US" dirty="0" smtClean="0"/>
              <a:t>My research doesn’t fit in any single NSF program, how about joint submission/review?</a:t>
            </a:r>
          </a:p>
          <a:p>
            <a:pPr lvl="1"/>
            <a:r>
              <a:rPr lang="en-US" altLang="en-US" dirty="0" smtClean="0"/>
              <a:t>Did you formulate a clear research objective?</a:t>
            </a:r>
          </a:p>
          <a:p>
            <a:pPr lvl="1"/>
            <a:r>
              <a:rPr lang="en-US" altLang="en-US" dirty="0" smtClean="0"/>
              <a:t>Is your research objective too broad?</a:t>
            </a:r>
          </a:p>
          <a:p>
            <a:pPr lvl="1"/>
            <a:r>
              <a:rPr lang="en-US" altLang="en-US" dirty="0" smtClean="0"/>
              <a:t>Do you want to consider focusing your scope?</a:t>
            </a:r>
          </a:p>
          <a:p>
            <a:r>
              <a:rPr lang="en-US" dirty="0" smtClean="0"/>
              <a:t>Suppose my research really does span multiple programs?</a:t>
            </a:r>
          </a:p>
          <a:p>
            <a:pPr lvl="1"/>
            <a:r>
              <a:rPr lang="en-US" dirty="0" smtClean="0"/>
              <a:t>Contact all potentially relevant program directors</a:t>
            </a:r>
          </a:p>
          <a:p>
            <a:pPr lvl="1"/>
            <a:r>
              <a:rPr lang="en-US" dirty="0" smtClean="0"/>
              <a:t>There are a few cross-cutting programs at the NSF that </a:t>
            </a:r>
          </a:p>
        </p:txBody>
      </p:sp>
    </p:spTree>
    <p:extLst>
      <p:ext uri="{BB962C8B-B14F-4D97-AF65-F5344CB8AC3E}">
        <p14:creationId xmlns:p14="http://schemas.microsoft.com/office/powerpoint/2010/main" val="185508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Collaborators?</a:t>
            </a:r>
            <a:endParaRPr lang="en-US" dirty="0"/>
          </a:p>
        </p:txBody>
      </p:sp>
      <p:sp>
        <p:nvSpPr>
          <p:cNvPr id="3" name="Content Placeholder 2"/>
          <p:cNvSpPr>
            <a:spLocks noGrp="1"/>
          </p:cNvSpPr>
          <p:nvPr>
            <p:ph idx="1"/>
          </p:nvPr>
        </p:nvSpPr>
        <p:spPr/>
        <p:txBody>
          <a:bodyPr/>
          <a:lstStyle/>
          <a:p>
            <a:r>
              <a:rPr lang="en-US" dirty="0" smtClean="0"/>
              <a:t>Success of </a:t>
            </a:r>
            <a:r>
              <a:rPr lang="en-US" dirty="0"/>
              <a:t>your career really should not depend critically on someone else.  They can die, move, change plans, etc.</a:t>
            </a:r>
          </a:p>
          <a:p>
            <a:r>
              <a:rPr lang="en-US" dirty="0" smtClean="0"/>
              <a:t>“Because </a:t>
            </a:r>
            <a:r>
              <a:rPr lang="en-US" dirty="0"/>
              <a:t>the CAREER program is designed </a:t>
            </a:r>
            <a:r>
              <a:rPr lang="en-US" dirty="0" smtClean="0"/>
              <a:t>to foster </a:t>
            </a:r>
            <a:r>
              <a:rPr lang="en-US" dirty="0"/>
              <a:t>individual career development, partners or collaborators may not be listed as co-principal investigators on the cover page. </a:t>
            </a:r>
            <a:r>
              <a:rPr lang="en-US" dirty="0" smtClean="0"/>
              <a:t>If critical </a:t>
            </a:r>
            <a:r>
              <a:rPr lang="en-US" dirty="0"/>
              <a:t>for a given project, support for collaborators may be requested in the senior personnel or consultant services budget line items </a:t>
            </a:r>
            <a:r>
              <a:rPr lang="en-US" dirty="0" smtClean="0"/>
              <a:t>of the </a:t>
            </a:r>
            <a:r>
              <a:rPr lang="en-US" dirty="0"/>
              <a:t>proposal, or in </a:t>
            </a:r>
            <a:r>
              <a:rPr lang="en-US" dirty="0" err="1"/>
              <a:t>subawards</a:t>
            </a:r>
            <a:r>
              <a:rPr lang="en-US" dirty="0"/>
              <a:t> to another institution</a:t>
            </a:r>
            <a:r>
              <a:rPr lang="en-US" dirty="0" smtClean="0"/>
              <a:t>.” [2018 CAREER solicitation]</a:t>
            </a:r>
          </a:p>
          <a:p>
            <a:r>
              <a:rPr lang="en-US" dirty="0" smtClean="0"/>
              <a:t>Don’t forget to include letters from any collaborators.</a:t>
            </a:r>
          </a:p>
        </p:txBody>
      </p:sp>
    </p:spTree>
    <p:extLst>
      <p:ext uri="{BB962C8B-B14F-4D97-AF65-F5344CB8AC3E}">
        <p14:creationId xmlns:p14="http://schemas.microsoft.com/office/powerpoint/2010/main" val="2297789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2</a:t>
            </a:r>
            <a:r>
              <a:rPr lang="en-US" baseline="30000" dirty="0" smtClean="0"/>
              <a:t>nd</a:t>
            </a:r>
            <a:r>
              <a:rPr lang="en-US" dirty="0" smtClean="0"/>
              <a:t> &amp; 3</a:t>
            </a:r>
            <a:r>
              <a:rPr lang="en-US" baseline="30000" dirty="0" smtClean="0"/>
              <a:t>rd</a:t>
            </a:r>
            <a:r>
              <a:rPr lang="en-US" dirty="0" smtClean="0"/>
              <a:t> Tries</a:t>
            </a:r>
            <a:endParaRPr lang="en-US" dirty="0"/>
          </a:p>
        </p:txBody>
      </p:sp>
      <p:sp>
        <p:nvSpPr>
          <p:cNvPr id="3" name="Content Placeholder 2"/>
          <p:cNvSpPr>
            <a:spLocks noGrp="1"/>
          </p:cNvSpPr>
          <p:nvPr>
            <p:ph idx="1"/>
          </p:nvPr>
        </p:nvSpPr>
        <p:spPr/>
        <p:txBody>
          <a:bodyPr/>
          <a:lstStyle/>
          <a:p>
            <a:r>
              <a:rPr lang="en-US" dirty="0" smtClean="0"/>
              <a:t>If you were honest in your first proposal, the big-picture aspects of the proposal will not be changing</a:t>
            </a:r>
          </a:p>
          <a:p>
            <a:pPr lvl="1"/>
            <a:r>
              <a:rPr lang="en-US" dirty="0" smtClean="0"/>
              <a:t>So polish the presentation</a:t>
            </a:r>
          </a:p>
          <a:p>
            <a:r>
              <a:rPr lang="en-US" dirty="0" smtClean="0"/>
              <a:t>You should have one or more year’s progress on your research objectives, to the extent that has been possible without the grant</a:t>
            </a:r>
          </a:p>
          <a:p>
            <a:pPr lvl="1"/>
            <a:r>
              <a:rPr lang="en-US" dirty="0" smtClean="0"/>
              <a:t>So, promote proposed research objectives/aims to preliminary work, and promote some long-term objectives to near-term objectives, with more detail</a:t>
            </a:r>
          </a:p>
          <a:p>
            <a:r>
              <a:rPr lang="en-US" dirty="0" smtClean="0"/>
              <a:t>Do NOT</a:t>
            </a:r>
          </a:p>
          <a:p>
            <a:pPr lvl="1"/>
            <a:r>
              <a:rPr lang="en-US" dirty="0" smtClean="0"/>
              <a:t>Delay starting on the CAREER plan because it was not funded</a:t>
            </a:r>
          </a:p>
          <a:p>
            <a:pPr lvl="1"/>
            <a:r>
              <a:rPr lang="en-US" dirty="0" smtClean="0"/>
              <a:t>Grossly modify your CAREER proposal plan, unless your actual life plan has changed to match</a:t>
            </a:r>
          </a:p>
        </p:txBody>
      </p:sp>
    </p:spTree>
    <p:extLst>
      <p:ext uri="{BB962C8B-B14F-4D97-AF65-F5344CB8AC3E}">
        <p14:creationId xmlns:p14="http://schemas.microsoft.com/office/powerpoint/2010/main" val="2178133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&amp; </a:t>
            </a:r>
            <a:r>
              <a:rPr lang="en-US" u="sng" dirty="0"/>
              <a:t>h</a:t>
            </a:r>
            <a:r>
              <a:rPr lang="en-US" u="sng" dirty="0" smtClean="0"/>
              <a:t>eed</a:t>
            </a:r>
            <a:r>
              <a:rPr lang="en-US" dirty="0" smtClean="0"/>
              <a:t> the solicitation</a:t>
            </a:r>
            <a:endParaRPr lang="en-US" dirty="0"/>
          </a:p>
        </p:txBody>
      </p:sp>
      <p:sp>
        <p:nvSpPr>
          <p:cNvPr id="3" name="Content Placeholder 2"/>
          <p:cNvSpPr>
            <a:spLocks noGrp="1"/>
          </p:cNvSpPr>
          <p:nvPr>
            <p:ph idx="1"/>
          </p:nvPr>
        </p:nvSpPr>
        <p:spPr/>
        <p:txBody>
          <a:bodyPr/>
          <a:lstStyle/>
          <a:p>
            <a:r>
              <a:rPr lang="en-US" dirty="0" smtClean="0"/>
              <a:t>What is the scope of research of interest for the program?</a:t>
            </a:r>
          </a:p>
          <a:p>
            <a:pPr lvl="1"/>
            <a:r>
              <a:rPr lang="en-US" dirty="0" smtClean="0">
                <a:solidFill>
                  <a:srgbClr val="3366FF"/>
                </a:solidFill>
              </a:rPr>
              <a:t>Distinguish program </a:t>
            </a:r>
            <a:r>
              <a:rPr lang="en-US" dirty="0">
                <a:solidFill>
                  <a:srgbClr val="3366FF"/>
                </a:solidFill>
              </a:rPr>
              <a:t>goals from examples and broad </a:t>
            </a:r>
            <a:r>
              <a:rPr lang="en-US" dirty="0" smtClean="0">
                <a:solidFill>
                  <a:srgbClr val="3366FF"/>
                </a:solidFill>
              </a:rPr>
              <a:t>motivation</a:t>
            </a:r>
          </a:p>
          <a:p>
            <a:r>
              <a:rPr lang="en-US" dirty="0" smtClean="0"/>
              <a:t>Are there program-specific format and content requirements for the proposal?</a:t>
            </a:r>
          </a:p>
          <a:p>
            <a:pPr lvl="1"/>
            <a:r>
              <a:rPr lang="en-US" dirty="0" smtClean="0">
                <a:solidFill>
                  <a:srgbClr val="3366FF"/>
                </a:solidFill>
              </a:rPr>
              <a:t>Identify strong requirements (e.g., “must”) and expectations (e.g., “all proposals are expected to ...”)</a:t>
            </a:r>
          </a:p>
          <a:p>
            <a:r>
              <a:rPr lang="en-US" dirty="0" smtClean="0"/>
              <a:t>Are there program-specific evaluation criteria?</a:t>
            </a:r>
          </a:p>
          <a:p>
            <a:pPr lvl="1"/>
            <a:r>
              <a:rPr lang="en-US" dirty="0" smtClean="0">
                <a:solidFill>
                  <a:srgbClr val="3366FF"/>
                </a:solidFill>
              </a:rPr>
              <a:t>Find the section </a:t>
            </a:r>
            <a:r>
              <a:rPr lang="en-US" dirty="0">
                <a:solidFill>
                  <a:srgbClr val="3366FF"/>
                </a:solidFill>
              </a:rPr>
              <a:t>on solicitation-specific review </a:t>
            </a:r>
            <a:r>
              <a:rPr lang="en-US" dirty="0" smtClean="0">
                <a:solidFill>
                  <a:srgbClr val="3366FF"/>
                </a:solidFill>
              </a:rPr>
              <a:t>criteria, hidden in the “boilerplate” near the end of the solicitation</a:t>
            </a:r>
            <a:endParaRPr lang="en-US" dirty="0">
              <a:solidFill>
                <a:srgbClr val="3366FF"/>
              </a:solidFill>
            </a:endParaRPr>
          </a:p>
          <a:p>
            <a:endParaRPr lang="en-US" dirty="0"/>
          </a:p>
        </p:txBody>
      </p:sp>
    </p:spTree>
    <p:extLst>
      <p:ext uri="{BB962C8B-B14F-4D97-AF65-F5344CB8AC3E}">
        <p14:creationId xmlns:p14="http://schemas.microsoft.com/office/powerpoint/2010/main" val="34973223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a:t>
            </a:r>
            <a:r>
              <a:rPr lang="en-US" dirty="0" err="1" smtClean="0"/>
              <a:t>PostDocs</a:t>
            </a:r>
            <a:endParaRPr lang="en-US" dirty="0"/>
          </a:p>
        </p:txBody>
      </p:sp>
      <p:sp>
        <p:nvSpPr>
          <p:cNvPr id="3" name="Content Placeholder 2"/>
          <p:cNvSpPr>
            <a:spLocks noGrp="1"/>
          </p:cNvSpPr>
          <p:nvPr>
            <p:ph idx="1"/>
          </p:nvPr>
        </p:nvSpPr>
        <p:spPr/>
        <p:txBody>
          <a:bodyPr/>
          <a:lstStyle/>
          <a:p>
            <a:r>
              <a:rPr lang="en-US" dirty="0" smtClean="0"/>
              <a:t>If you come from a post-doc, research associate,  or other non-tenure-track position, you may have long list of publications, and may even appear as PI or co-PI on grants</a:t>
            </a:r>
          </a:p>
          <a:p>
            <a:r>
              <a:rPr lang="en-US" dirty="0" smtClean="0"/>
              <a:t>Make it clear how the CAREER plan for your new tenure-track position is a new start</a:t>
            </a:r>
          </a:p>
          <a:p>
            <a:pPr lvl="1"/>
            <a:r>
              <a:rPr lang="en-US" dirty="0" smtClean="0"/>
              <a:t>How are expectations for your new position different?</a:t>
            </a:r>
          </a:p>
          <a:p>
            <a:pPr lvl="1"/>
            <a:r>
              <a:rPr lang="en-US" dirty="0" smtClean="0"/>
              <a:t>How will you become a fully rounded teacher?</a:t>
            </a:r>
          </a:p>
          <a:p>
            <a:pPr lvl="1"/>
            <a:r>
              <a:rPr lang="en-US" dirty="0" smtClean="0"/>
              <a:t>How will you depart from the research program(s) you performed before while working for someone else?</a:t>
            </a:r>
          </a:p>
          <a:p>
            <a:pPr lvl="1"/>
            <a:endParaRPr lang="en-US" dirty="0"/>
          </a:p>
        </p:txBody>
      </p:sp>
      <p:sp>
        <p:nvSpPr>
          <p:cNvPr id="5" name="TextBox 4"/>
          <p:cNvSpPr txBox="1"/>
          <p:nvPr/>
        </p:nvSpPr>
        <p:spPr>
          <a:xfrm>
            <a:off x="956143" y="5365114"/>
            <a:ext cx="7577782" cy="707886"/>
          </a:xfrm>
          <a:prstGeom prst="rect">
            <a:avLst/>
          </a:prstGeom>
          <a:noFill/>
        </p:spPr>
        <p:txBody>
          <a:bodyPr wrap="square" rtlCol="0">
            <a:spAutoFit/>
          </a:bodyPr>
          <a:lstStyle/>
          <a:p>
            <a:r>
              <a:rPr lang="en-US" sz="2000" dirty="0" smtClean="0">
                <a:solidFill>
                  <a:srgbClr val="3C8C93"/>
                </a:solidFill>
              </a:rPr>
              <a:t>Forestall reviewers who may feel you are too far along in your career for an early-career development grant.</a:t>
            </a:r>
            <a:endParaRPr lang="en-US" sz="2000" dirty="0">
              <a:solidFill>
                <a:srgbClr val="3C8C93"/>
              </a:solidFill>
            </a:endParaRPr>
          </a:p>
        </p:txBody>
      </p:sp>
    </p:spTree>
    <p:extLst>
      <p:ext uri="{BB962C8B-B14F-4D97-AF65-F5344CB8AC3E}">
        <p14:creationId xmlns:p14="http://schemas.microsoft.com/office/powerpoint/2010/main" val="23845062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 already have other grants?</a:t>
            </a:r>
            <a:endParaRPr lang="en-US" dirty="0"/>
          </a:p>
        </p:txBody>
      </p:sp>
      <p:sp>
        <p:nvSpPr>
          <p:cNvPr id="3" name="Content Placeholder 2"/>
          <p:cNvSpPr>
            <a:spLocks noGrp="1"/>
          </p:cNvSpPr>
          <p:nvPr>
            <p:ph idx="1"/>
          </p:nvPr>
        </p:nvSpPr>
        <p:spPr/>
        <p:txBody>
          <a:bodyPr/>
          <a:lstStyle/>
          <a:p>
            <a:r>
              <a:rPr lang="en-US" dirty="0" smtClean="0"/>
              <a:t>Make it clear how they fit into your overall long-term plan</a:t>
            </a:r>
          </a:p>
          <a:p>
            <a:r>
              <a:rPr lang="en-US" dirty="0" smtClean="0"/>
              <a:t>If possible, take advantage of them as background</a:t>
            </a:r>
          </a:p>
          <a:p>
            <a:r>
              <a:rPr lang="en-US" dirty="0" smtClean="0"/>
              <a:t>The research objectives/aims for the CAREER grant budget should not overlap, but rather complement those of other grants</a:t>
            </a:r>
            <a:endParaRPr lang="en-US" dirty="0"/>
          </a:p>
        </p:txBody>
      </p:sp>
    </p:spTree>
    <p:extLst>
      <p:ext uri="{BB962C8B-B14F-4D97-AF65-F5344CB8AC3E}">
        <p14:creationId xmlns:p14="http://schemas.microsoft.com/office/powerpoint/2010/main" val="33307358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pPr>
              <a:defRPr/>
            </a:pPr>
            <a:r>
              <a:rPr lang="en-US" dirty="0" smtClean="0"/>
              <a:t>CAREER </a:t>
            </a:r>
            <a:r>
              <a:rPr lang="en-US" dirty="0" smtClean="0"/>
              <a:t>Project Summary </a:t>
            </a:r>
            <a:r>
              <a:rPr lang="en-US" dirty="0" smtClean="0"/>
              <a:t>Example</a:t>
            </a:r>
          </a:p>
        </p:txBody>
      </p:sp>
      <p:sp>
        <p:nvSpPr>
          <p:cNvPr id="67587" name="Text Box 3"/>
          <p:cNvSpPr txBox="1">
            <a:spLocks noChangeArrowheads="1"/>
          </p:cNvSpPr>
          <p:nvPr/>
        </p:nvSpPr>
        <p:spPr bwMode="auto">
          <a:xfrm>
            <a:off x="804813" y="1195814"/>
            <a:ext cx="7543800" cy="5103813"/>
          </a:xfrm>
          <a:prstGeom prst="rect">
            <a:avLst/>
          </a:prstGeom>
          <a:noFill/>
          <a:ln w="12700">
            <a:noFill/>
            <a:miter lim="800000"/>
            <a:headEnd type="none" w="sm" len="sm"/>
            <a:tailEnd type="none" w="sm" len="sm"/>
          </a:ln>
        </p:spPr>
        <p:txBody>
          <a:bodyPr>
            <a:spAutoFit/>
          </a:bodyPr>
          <a:lstStyle/>
          <a:p>
            <a:pPr>
              <a:spcBef>
                <a:spcPct val="50000"/>
              </a:spcBef>
            </a:pPr>
            <a:r>
              <a:rPr lang="en-US" sz="1600" dirty="0">
                <a:solidFill>
                  <a:schemeClr val="tx1"/>
                </a:solidFill>
              </a:rPr>
              <a:t>My research goal is… In pursuit of this goal, the research objective of this CAREER proposal is to test the hypothesis that the propensity of a tree to break is directly proportional to how many monkeys are in the tree.  The approach will be to take a sample of ten trees and load them with monkeys until they break…</a:t>
            </a:r>
          </a:p>
          <a:p>
            <a:pPr>
              <a:spcBef>
                <a:spcPct val="50000"/>
              </a:spcBef>
            </a:pPr>
            <a:r>
              <a:rPr lang="en-US" sz="1600" dirty="0">
                <a:solidFill>
                  <a:srgbClr val="3366FF"/>
                </a:solidFill>
              </a:rPr>
              <a:t>My educational goal is…  In pursuit of this goal, the education objectives of this CAREER proposal are…  The approach to accomplishing these objectives will be…</a:t>
            </a:r>
          </a:p>
          <a:p>
            <a:pPr>
              <a:spcBef>
                <a:spcPct val="50000"/>
              </a:spcBef>
            </a:pPr>
            <a:r>
              <a:rPr lang="en-US" sz="1600" b="1" dirty="0">
                <a:solidFill>
                  <a:schemeClr val="tx1"/>
                </a:solidFill>
                <a:latin typeface="Arial Rounded MT Bold" pitchFamily="34" charset="0"/>
              </a:rPr>
              <a:t>Intellectual Merit</a:t>
            </a:r>
            <a:r>
              <a:rPr lang="en-US" sz="1600" dirty="0">
                <a:solidFill>
                  <a:schemeClr val="tx1"/>
                </a:solidFill>
              </a:rPr>
              <a:t> – It is important that we know how many monkeys can climb a tree before it breaks because this affects our perceptions of monkey procreation and…  The </a:t>
            </a:r>
            <a:r>
              <a:rPr lang="en-US" sz="1600" dirty="0" err="1">
                <a:solidFill>
                  <a:schemeClr val="tx1"/>
                </a:solidFill>
              </a:rPr>
              <a:t>Snerd</a:t>
            </a:r>
            <a:r>
              <a:rPr lang="en-US" sz="1600" dirty="0">
                <a:solidFill>
                  <a:schemeClr val="tx1"/>
                </a:solidFill>
              </a:rPr>
              <a:t> Theory holds that tree size limits monkey procreation.  This study challenges that theory with the notion that…  If the objective hypothesis is correct therefore, it will transform our approach to…</a:t>
            </a:r>
          </a:p>
          <a:p>
            <a:pPr>
              <a:spcBef>
                <a:spcPct val="50000"/>
              </a:spcBef>
            </a:pPr>
            <a:r>
              <a:rPr lang="en-US" sz="1600" b="1" dirty="0">
                <a:solidFill>
                  <a:schemeClr val="tx1"/>
                </a:solidFill>
                <a:latin typeface="Arial Rounded MT Bold" pitchFamily="34" charset="0"/>
              </a:rPr>
              <a:t>Broader Impact</a:t>
            </a:r>
            <a:r>
              <a:rPr lang="en-US" sz="1600" dirty="0">
                <a:solidFill>
                  <a:schemeClr val="tx1"/>
                </a:solidFill>
              </a:rPr>
              <a:t> – Monkeys are used in medical research.  By knowing how many monkeys can fit in a tree, we will be able to provide more monkeys for such research thereby advancing medical science more quickly and improving the quality of life.  Also, by watching the monkeys get hurt when the tree breaks, graduate students will be less likely to climb trees, thereby increasing their probability of graduating.</a:t>
            </a:r>
          </a:p>
        </p:txBody>
      </p:sp>
    </p:spTree>
    <p:extLst>
      <p:ext uri="{BB962C8B-B14F-4D97-AF65-F5344CB8AC3E}">
        <p14:creationId xmlns:p14="http://schemas.microsoft.com/office/powerpoint/2010/main" val="2794043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Departmental Letter</a:t>
            </a:r>
            <a:endParaRPr lang="en-US" dirty="0"/>
          </a:p>
        </p:txBody>
      </p:sp>
      <p:sp>
        <p:nvSpPr>
          <p:cNvPr id="3" name="Content Placeholder 2"/>
          <p:cNvSpPr>
            <a:spLocks noGrp="1"/>
          </p:cNvSpPr>
          <p:nvPr>
            <p:ph idx="1"/>
          </p:nvPr>
        </p:nvSpPr>
        <p:spPr/>
        <p:txBody>
          <a:bodyPr/>
          <a:lstStyle/>
          <a:p>
            <a:r>
              <a:rPr lang="en-US" dirty="0" smtClean="0"/>
              <a:t>Must commit to support of your plans</a:t>
            </a:r>
          </a:p>
          <a:p>
            <a:r>
              <a:rPr lang="en-US" dirty="0" smtClean="0"/>
              <a:t>What niche does the department see you as filling?</a:t>
            </a:r>
          </a:p>
          <a:p>
            <a:r>
              <a:rPr lang="en-US" dirty="0" smtClean="0"/>
              <a:t>Is there a commitment to teaching assignments consistent with the educational development plans in your proposal?</a:t>
            </a:r>
          </a:p>
          <a:p>
            <a:pPr lvl="1"/>
            <a:r>
              <a:rPr lang="en-US" dirty="0" smtClean="0"/>
              <a:t>Will you be assigned to teach that course you plan to develop?</a:t>
            </a:r>
          </a:p>
          <a:p>
            <a:pPr lvl="1"/>
            <a:r>
              <a:rPr lang="en-US" dirty="0" smtClean="0"/>
              <a:t>Will you have a chance to teach graduate courses from which you can train and recruit suitable research assistants?</a:t>
            </a:r>
            <a:endParaRPr lang="en-US" dirty="0"/>
          </a:p>
          <a:p>
            <a:r>
              <a:rPr lang="en-US" dirty="0" smtClean="0"/>
              <a:t>Are the research and educational plans consistent with the department’s expectations for tenure?</a:t>
            </a:r>
            <a:endParaRPr lang="en-US" dirty="0"/>
          </a:p>
        </p:txBody>
      </p:sp>
    </p:spTree>
    <p:extLst>
      <p:ext uri="{BB962C8B-B14F-4D97-AF65-F5344CB8AC3E}">
        <p14:creationId xmlns:p14="http://schemas.microsoft.com/office/powerpoint/2010/main" val="26772836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CYBER-PHYSICAL SYSTEMS PROPOSALS</a:t>
            </a:r>
            <a:endParaRPr lang="en-US" dirty="0"/>
          </a:p>
        </p:txBody>
      </p:sp>
      <p:sp>
        <p:nvSpPr>
          <p:cNvPr id="3" name="Text Placeholder 2"/>
          <p:cNvSpPr>
            <a:spLocks noGrp="1"/>
          </p:cNvSpPr>
          <p:nvPr>
            <p:ph type="body" idx="1"/>
          </p:nvPr>
        </p:nvSpPr>
        <p:spPr/>
        <p:txBody>
          <a:bodyPr/>
          <a:lstStyle/>
          <a:p>
            <a:r>
              <a:rPr lang="en-US" dirty="0" smtClean="0"/>
              <a:t>Special considerations for</a:t>
            </a:r>
            <a:endParaRPr lang="en-US" dirty="0"/>
          </a:p>
        </p:txBody>
      </p:sp>
    </p:spTree>
    <p:extLst>
      <p:ext uri="{BB962C8B-B14F-4D97-AF65-F5344CB8AC3E}">
        <p14:creationId xmlns:p14="http://schemas.microsoft.com/office/powerpoint/2010/main" val="16383550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CPS-Specific Challenges</a:t>
            </a:r>
            <a:endParaRPr lang="en-US" dirty="0"/>
          </a:p>
        </p:txBody>
      </p:sp>
      <p:sp>
        <p:nvSpPr>
          <p:cNvPr id="2" name="Content Placeholder 1"/>
          <p:cNvSpPr>
            <a:spLocks noGrp="1"/>
          </p:cNvSpPr>
          <p:nvPr>
            <p:ph idx="1"/>
          </p:nvPr>
        </p:nvSpPr>
        <p:spPr/>
        <p:txBody>
          <a:bodyPr/>
          <a:lstStyle/>
          <a:p>
            <a:r>
              <a:rPr lang="en-US" dirty="0" smtClean="0"/>
              <a:t>Writing for interdisciplinary reviewers</a:t>
            </a:r>
          </a:p>
          <a:p>
            <a:r>
              <a:rPr lang="en-US" dirty="0" smtClean="0"/>
              <a:t>Integrating a proposal, and team, across disciplines</a:t>
            </a:r>
          </a:p>
          <a:p>
            <a:r>
              <a:rPr lang="en-US" i="1" dirty="0" smtClean="0"/>
              <a:t>“</a:t>
            </a:r>
            <a:r>
              <a:rPr lang="en-US" i="1" u="sng" dirty="0" smtClean="0"/>
              <a:t>abstracting</a:t>
            </a:r>
            <a:r>
              <a:rPr lang="en-US" i="1" dirty="0" smtClean="0"/>
              <a:t> </a:t>
            </a:r>
            <a:r>
              <a:rPr lang="en-US" i="1" dirty="0"/>
              <a:t>from the particulars of specific systems and application </a:t>
            </a:r>
            <a:r>
              <a:rPr lang="en-US" i="1" dirty="0" smtClean="0"/>
              <a:t>domains ...  </a:t>
            </a:r>
            <a:r>
              <a:rPr lang="en-US" i="1" dirty="0"/>
              <a:t>to reveal cross-cutting fundamental scientific and engineering principles that underpin the integration of cyber and physical elements across </a:t>
            </a:r>
            <a:r>
              <a:rPr lang="en-US" i="1" u="sng" dirty="0"/>
              <a:t>all application </a:t>
            </a:r>
            <a:r>
              <a:rPr lang="en-US" i="1" u="sng" dirty="0" smtClean="0"/>
              <a:t>sectors</a:t>
            </a:r>
            <a:r>
              <a:rPr lang="en-US" i="1" dirty="0" smtClean="0"/>
              <a:t>”</a:t>
            </a:r>
            <a:endParaRPr lang="en-US" i="1" dirty="0"/>
          </a:p>
          <a:p>
            <a:endParaRPr lang="en-US" dirty="0"/>
          </a:p>
        </p:txBody>
      </p:sp>
    </p:spTree>
    <p:extLst>
      <p:ext uri="{BB962C8B-B14F-4D97-AF65-F5344CB8AC3E}">
        <p14:creationId xmlns:p14="http://schemas.microsoft.com/office/powerpoint/2010/main" val="688773390"/>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857" y="274638"/>
            <a:ext cx="6928152" cy="801838"/>
          </a:xfrm>
          <a:prstGeom prst="rect">
            <a:avLst/>
          </a:prstGeom>
        </p:spPr>
        <p:txBody>
          <a:bodyPr/>
          <a:lstStyle/>
          <a:p>
            <a:r>
              <a:rPr lang="en-US" dirty="0" smtClean="0"/>
              <a:t>CPS-Specific Mistakes </a:t>
            </a:r>
            <a:endParaRPr lang="en-US" dirty="0"/>
          </a:p>
        </p:txBody>
      </p:sp>
      <p:sp>
        <p:nvSpPr>
          <p:cNvPr id="3" name="Content Placeholder 2"/>
          <p:cNvSpPr>
            <a:spLocks noGrp="1"/>
          </p:cNvSpPr>
          <p:nvPr>
            <p:ph idx="1"/>
          </p:nvPr>
        </p:nvSpPr>
        <p:spPr/>
        <p:txBody>
          <a:bodyPr/>
          <a:lstStyle/>
          <a:p>
            <a:r>
              <a:rPr lang="en-US" dirty="0" smtClean="0"/>
              <a:t>Focusing on an artifact:</a:t>
            </a:r>
          </a:p>
          <a:p>
            <a:pPr lvl="1"/>
            <a:r>
              <a:rPr lang="en-US" i="1" dirty="0" smtClean="0"/>
              <a:t>“The goal of this project is to</a:t>
            </a:r>
            <a:br>
              <a:rPr lang="en-US" i="1" dirty="0" smtClean="0"/>
            </a:br>
            <a:r>
              <a:rPr lang="en-US" i="1" dirty="0" smtClean="0"/>
              <a:t> design/develop/build  a ....”</a:t>
            </a:r>
          </a:p>
          <a:p>
            <a:r>
              <a:rPr lang="en-US" dirty="0" smtClean="0"/>
              <a:t>Failure to explicitly address all the items under </a:t>
            </a:r>
            <a:r>
              <a:rPr lang="en-US" i="1" dirty="0" smtClean="0"/>
              <a:t>“All proposals are expected to:”</a:t>
            </a:r>
          </a:p>
          <a:p>
            <a:pPr lvl="1"/>
            <a:r>
              <a:rPr lang="en-US" dirty="0" smtClean="0"/>
              <a:t>Especially:</a:t>
            </a:r>
            <a:br>
              <a:rPr lang="en-US" dirty="0" smtClean="0"/>
            </a:br>
            <a:r>
              <a:rPr lang="en-US" i="1" dirty="0" smtClean="0"/>
              <a:t>“Explain </a:t>
            </a:r>
            <a:r>
              <a:rPr lang="en-US" i="1" dirty="0"/>
              <a:t>how research outcomes can be generalized to other areas of application; </a:t>
            </a:r>
            <a:r>
              <a:rPr lang="en-US" dirty="0" smtClean="0"/>
              <a:t>“</a:t>
            </a:r>
          </a:p>
        </p:txBody>
      </p:sp>
    </p:spTree>
    <p:extLst>
      <p:ext uri="{BB962C8B-B14F-4D97-AF65-F5344CB8AC3E}">
        <p14:creationId xmlns:p14="http://schemas.microsoft.com/office/powerpoint/2010/main" val="2063023396"/>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718"/>
            <a:ext cx="8229600" cy="961496"/>
          </a:xfrm>
        </p:spPr>
        <p:txBody>
          <a:bodyPr/>
          <a:lstStyle/>
          <a:p>
            <a:r>
              <a:rPr lang="en-US" dirty="0" smtClean="0"/>
              <a:t>All proposals are expected to ..</a:t>
            </a:r>
            <a:endParaRPr lang="en-US" dirty="0"/>
          </a:p>
        </p:txBody>
      </p:sp>
      <p:sp>
        <p:nvSpPr>
          <p:cNvPr id="2" name="Content Placeholder 1"/>
          <p:cNvSpPr>
            <a:spLocks noGrp="1"/>
          </p:cNvSpPr>
          <p:nvPr>
            <p:ph idx="1"/>
          </p:nvPr>
        </p:nvSpPr>
        <p:spPr>
          <a:xfrm>
            <a:off x="457200" y="1114214"/>
            <a:ext cx="8229600" cy="4890030"/>
          </a:xfrm>
        </p:spPr>
        <p:txBody>
          <a:bodyPr>
            <a:noAutofit/>
          </a:bodyPr>
          <a:lstStyle/>
          <a:p>
            <a:r>
              <a:rPr lang="en-US" sz="2000" i="1" dirty="0" smtClean="0"/>
              <a:t>“Describe </a:t>
            </a:r>
            <a:r>
              <a:rPr lang="en-US" sz="2000" i="1" dirty="0"/>
              <a:t>how the project goals and research and education outcomes will contribute to the realization of the CPS program goal and vision</a:t>
            </a:r>
            <a:r>
              <a:rPr lang="en-US" sz="2000" i="1" dirty="0" smtClean="0"/>
              <a:t>;</a:t>
            </a:r>
          </a:p>
          <a:p>
            <a:r>
              <a:rPr lang="en-US" sz="2000" i="1" dirty="0" smtClean="0"/>
              <a:t>Clearly </a:t>
            </a:r>
            <a:r>
              <a:rPr lang="en-US" sz="2000" i="1" dirty="0"/>
              <a:t>explain the research component(s) of the project and their specific contribution to </a:t>
            </a:r>
            <a:r>
              <a:rPr lang="en-US" sz="2000" i="1" u="sng" dirty="0"/>
              <a:t>CPS</a:t>
            </a:r>
            <a:r>
              <a:rPr lang="en-US" sz="2000" i="1" dirty="0"/>
              <a:t> science and technology</a:t>
            </a:r>
            <a:r>
              <a:rPr lang="en-US" sz="2000" i="1" dirty="0" smtClean="0"/>
              <a:t>;</a:t>
            </a:r>
          </a:p>
          <a:p>
            <a:r>
              <a:rPr lang="en-US" sz="2000" i="1" dirty="0" smtClean="0"/>
              <a:t>Explain </a:t>
            </a:r>
            <a:r>
              <a:rPr lang="en-US" sz="2000" i="1" dirty="0"/>
              <a:t>how research outcomes can be generalized to other areas of application</a:t>
            </a:r>
            <a:r>
              <a:rPr lang="en-US" sz="2000" i="1" dirty="0" smtClean="0"/>
              <a:t>;</a:t>
            </a:r>
          </a:p>
          <a:p>
            <a:r>
              <a:rPr lang="en-US" sz="2000" i="1" dirty="0" smtClean="0"/>
              <a:t>Explain </a:t>
            </a:r>
            <a:r>
              <a:rPr lang="en-US" sz="2000" i="1" dirty="0"/>
              <a:t>how the project research fits the Program Description for the </a:t>
            </a:r>
            <a:r>
              <a:rPr lang="en-US" sz="2000" i="1" dirty="0" smtClean="0"/>
              <a:t>class of </a:t>
            </a:r>
            <a:r>
              <a:rPr lang="en-US" sz="2000" i="1" dirty="0"/>
              <a:t>proposal (Small, Medium, or </a:t>
            </a:r>
            <a:r>
              <a:rPr lang="en-US" sz="2000" i="1" dirty="0" smtClean="0"/>
              <a:t>Frontier);</a:t>
            </a:r>
          </a:p>
          <a:p>
            <a:r>
              <a:rPr lang="en-US" sz="2000" i="1" dirty="0"/>
              <a:t>Present a plan to integrate research outcomes into education and more broadly advance education </a:t>
            </a:r>
            <a:r>
              <a:rPr lang="en-US" sz="2000" i="1" u="sng" dirty="0"/>
              <a:t>in </a:t>
            </a:r>
            <a:r>
              <a:rPr lang="en-US" sz="2000" i="1" u="sng" dirty="0" smtClean="0"/>
              <a:t>CPS; ...</a:t>
            </a:r>
            <a:endParaRPr lang="en-US" sz="2000" i="1" dirty="0" smtClean="0"/>
          </a:p>
          <a:p>
            <a:r>
              <a:rPr lang="en-US" sz="2000" i="1" dirty="0"/>
              <a:t>Provide plans for disseminating the research and education outcomes in a manner that </a:t>
            </a:r>
            <a:r>
              <a:rPr lang="en-US" sz="2000" i="1" u="sng" dirty="0"/>
              <a:t>enables the CPS research communit</a:t>
            </a:r>
            <a:r>
              <a:rPr lang="en-US" sz="2000" i="1" dirty="0"/>
              <a:t>y and helps scientists and engineers to use the results in ways that go </a:t>
            </a:r>
            <a:r>
              <a:rPr lang="en-US" sz="2000" i="1" u="sng" dirty="0"/>
              <a:t>beyond traditional academic </a:t>
            </a:r>
            <a:r>
              <a:rPr lang="en-US" sz="2000" i="1" u="sng" dirty="0" smtClean="0"/>
              <a:t>publication</a:t>
            </a:r>
            <a:r>
              <a:rPr lang="en-US" sz="2000" i="1" dirty="0" smtClean="0"/>
              <a:t>;</a:t>
            </a:r>
            <a:r>
              <a:rPr lang="en-US" sz="2000" dirty="0" smtClean="0"/>
              <a:t>”</a:t>
            </a:r>
            <a:endParaRPr lang="en-US" sz="2000" dirty="0"/>
          </a:p>
        </p:txBody>
      </p:sp>
    </p:spTree>
    <p:extLst>
      <p:ext uri="{BB962C8B-B14F-4D97-AF65-F5344CB8AC3E}">
        <p14:creationId xmlns:p14="http://schemas.microsoft.com/office/powerpoint/2010/main" val="856916459"/>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Don’t forget the elephant!</a:t>
            </a:r>
            <a:endParaRPr lang="en-US" dirty="0"/>
          </a:p>
        </p:txBody>
      </p:sp>
      <p:sp>
        <p:nvSpPr>
          <p:cNvPr id="2" name="Content Placeholder 1"/>
          <p:cNvSpPr>
            <a:spLocks noGrp="1"/>
          </p:cNvSpPr>
          <p:nvPr>
            <p:ph idx="1"/>
          </p:nvPr>
        </p:nvSpPr>
        <p:spPr/>
        <p:txBody>
          <a:bodyPr>
            <a:normAutofit/>
          </a:bodyPr>
          <a:lstStyle/>
          <a:p>
            <a:r>
              <a:rPr lang="en-US" dirty="0" smtClean="0"/>
              <a:t>The CPS solicitation starts with a specific </a:t>
            </a:r>
            <a:r>
              <a:rPr lang="en-US" dirty="0"/>
              <a:t>desired </a:t>
            </a:r>
            <a:r>
              <a:rPr lang="en-US" dirty="0" smtClean="0"/>
              <a:t>goal that will benefit society:</a:t>
            </a:r>
            <a:br>
              <a:rPr lang="en-US" dirty="0" smtClean="0"/>
            </a:br>
            <a:r>
              <a:rPr lang="en-US" sz="4000" dirty="0" smtClean="0">
                <a:solidFill>
                  <a:srgbClr val="0000FF"/>
                </a:solidFill>
              </a:rPr>
              <a:t> </a:t>
            </a:r>
            <a:r>
              <a:rPr lang="en-US" i="1" dirty="0" smtClean="0">
                <a:solidFill>
                  <a:srgbClr val="0000FF"/>
                </a:solidFill>
              </a:rPr>
              <a:t>“to </a:t>
            </a:r>
            <a:r>
              <a:rPr lang="en-US" i="1" dirty="0">
                <a:solidFill>
                  <a:srgbClr val="0000FF"/>
                </a:solidFill>
              </a:rPr>
              <a:t>realize cyber-physical systems with capability and dependability far beyond what we are able to achieve </a:t>
            </a:r>
            <a:r>
              <a:rPr lang="en-US" i="1" dirty="0" smtClean="0">
                <a:solidFill>
                  <a:srgbClr val="0000FF"/>
                </a:solidFill>
              </a:rPr>
              <a:t>today” </a:t>
            </a:r>
            <a:endParaRPr lang="en-US" i="1" dirty="0">
              <a:solidFill>
                <a:srgbClr val="0000FF"/>
              </a:solidFill>
            </a:endParaRPr>
          </a:p>
          <a:p>
            <a:r>
              <a:rPr lang="en-US" dirty="0" smtClean="0"/>
              <a:t>What will your project do towards achieving this goal?</a:t>
            </a:r>
            <a:endParaRPr lang="en-US" dirty="0"/>
          </a:p>
        </p:txBody>
      </p:sp>
      <p:sp>
        <p:nvSpPr>
          <p:cNvPr id="7" name="TextBox 6"/>
          <p:cNvSpPr txBox="1"/>
          <p:nvPr/>
        </p:nvSpPr>
        <p:spPr>
          <a:xfrm>
            <a:off x="1114152" y="4904537"/>
            <a:ext cx="6749046" cy="460577"/>
          </a:xfrm>
          <a:prstGeom prst="rect">
            <a:avLst/>
          </a:prstGeom>
          <a:noFill/>
        </p:spPr>
        <p:txBody>
          <a:bodyPr wrap="square" rtlCol="0">
            <a:normAutofit fontScale="92500"/>
          </a:bodyPr>
          <a:lstStyle/>
          <a:p>
            <a:r>
              <a:rPr lang="en-US" b="0" i="1" dirty="0" smtClean="0"/>
              <a:t>This should be your first point under Broader Impacts</a:t>
            </a:r>
            <a:endParaRPr lang="en-US" b="0" i="1" dirty="0"/>
          </a:p>
        </p:txBody>
      </p:sp>
    </p:spTree>
    <p:extLst>
      <p:ext uri="{BB962C8B-B14F-4D97-AF65-F5344CB8AC3E}">
        <p14:creationId xmlns:p14="http://schemas.microsoft.com/office/powerpoint/2010/main" val="614218974"/>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Don’t miss the “</a:t>
            </a:r>
            <a:r>
              <a:rPr lang="en-US" u="sng" dirty="0" smtClean="0">
                <a:solidFill>
                  <a:schemeClr val="tx2">
                    <a:lumMod val="60000"/>
                    <a:lumOff val="40000"/>
                  </a:schemeClr>
                </a:solidFill>
              </a:rPr>
              <a:t>must</a:t>
            </a:r>
            <a:r>
              <a:rPr lang="en-US" dirty="0" smtClean="0"/>
              <a:t>”!</a:t>
            </a:r>
            <a:endParaRPr lang="en-US" dirty="0"/>
          </a:p>
        </p:txBody>
      </p:sp>
      <p:sp>
        <p:nvSpPr>
          <p:cNvPr id="2" name="Content Placeholder 1"/>
          <p:cNvSpPr>
            <a:spLocks noGrp="1"/>
          </p:cNvSpPr>
          <p:nvPr>
            <p:ph idx="1"/>
          </p:nvPr>
        </p:nvSpPr>
        <p:spPr/>
        <p:txBody>
          <a:bodyPr>
            <a:normAutofit lnSpcReduction="10000"/>
          </a:bodyPr>
          <a:lstStyle/>
          <a:p>
            <a:pPr marL="0" indent="0">
              <a:buNone/>
            </a:pPr>
            <a:r>
              <a:rPr lang="en-US" sz="2800" i="1" dirty="0" smtClean="0"/>
              <a:t>“.... a </a:t>
            </a:r>
            <a:r>
              <a:rPr lang="en-US" sz="2800" i="1" dirty="0"/>
              <a:t>proposal </a:t>
            </a:r>
            <a:r>
              <a:rPr lang="en-US" sz="2800" i="1" u="sng" dirty="0">
                <a:solidFill>
                  <a:srgbClr val="000000"/>
                </a:solidFill>
              </a:rPr>
              <a:t>must</a:t>
            </a:r>
            <a:r>
              <a:rPr lang="en-US" sz="2800" i="1" dirty="0">
                <a:solidFill>
                  <a:schemeClr val="tx2">
                    <a:lumMod val="60000"/>
                    <a:lumOff val="40000"/>
                  </a:schemeClr>
                </a:solidFill>
              </a:rPr>
              <a:t> </a:t>
            </a:r>
            <a:r>
              <a:rPr lang="en-US" sz="2800" i="1" dirty="0"/>
              <a:t>address at least one of the following three "research target areas" as described </a:t>
            </a:r>
            <a:r>
              <a:rPr lang="en-US" sz="2800" i="1" dirty="0" smtClean="0"/>
              <a:t>below”</a:t>
            </a:r>
            <a:endParaRPr lang="en-US" sz="2800" i="1" dirty="0"/>
          </a:p>
          <a:p>
            <a:r>
              <a:rPr lang="en-US" sz="2800" dirty="0" smtClean="0"/>
              <a:t>Read the </a:t>
            </a:r>
            <a:r>
              <a:rPr lang="en-US" sz="2800" u="sng" dirty="0" smtClean="0"/>
              <a:t>full paragraphs,</a:t>
            </a:r>
            <a:r>
              <a:rPr lang="en-US" sz="2800" dirty="0" smtClean="0"/>
              <a:t> which define the areas.</a:t>
            </a:r>
          </a:p>
          <a:p>
            <a:r>
              <a:rPr lang="en-US" sz="2800" i="1" dirty="0" smtClean="0"/>
              <a:t>Don’t just say</a:t>
            </a:r>
            <a:r>
              <a:rPr lang="en-US" sz="2800" dirty="0" smtClean="0"/>
              <a:t>:</a:t>
            </a:r>
            <a:br>
              <a:rPr lang="en-US" sz="2800" dirty="0" smtClean="0"/>
            </a:br>
            <a:r>
              <a:rPr lang="en-US" sz="2800" dirty="0" smtClean="0">
                <a:solidFill>
                  <a:srgbClr val="FF0000"/>
                </a:solidFill>
              </a:rPr>
              <a:t>“This proposal addresses the Science of CPS.”</a:t>
            </a:r>
            <a:endParaRPr lang="en-US" sz="2800" dirty="0" smtClean="0"/>
          </a:p>
          <a:p>
            <a:r>
              <a:rPr lang="en-US" sz="2800" i="1" dirty="0" smtClean="0"/>
              <a:t>Do say what</a:t>
            </a:r>
            <a:r>
              <a:rPr lang="en-US" sz="2800" dirty="0" smtClean="0"/>
              <a:t>, specifically, the proposal contributes to the Science of CPS, and how.</a:t>
            </a:r>
            <a:br>
              <a:rPr lang="en-US" sz="2800" dirty="0" smtClean="0"/>
            </a:br>
            <a:r>
              <a:rPr lang="en-US" sz="2800" dirty="0" smtClean="0"/>
              <a:t> </a:t>
            </a:r>
            <a:r>
              <a:rPr lang="en-US" sz="2800" dirty="0" smtClean="0">
                <a:solidFill>
                  <a:srgbClr val="0000FF"/>
                </a:solidFill>
              </a:rPr>
              <a:t>“This project seeks to bridge </a:t>
            </a:r>
            <a:r>
              <a:rPr lang="en-US" sz="2800" dirty="0">
                <a:solidFill>
                  <a:srgbClr val="0000FF"/>
                </a:solidFill>
              </a:rPr>
              <a:t>the computational versus physical notions of </a:t>
            </a:r>
            <a:r>
              <a:rPr lang="en-US" sz="2800" dirty="0" smtClean="0">
                <a:solidFill>
                  <a:srgbClr val="0000FF"/>
                </a:solidFill>
              </a:rPr>
              <a:t>time by ... “</a:t>
            </a:r>
          </a:p>
        </p:txBody>
      </p:sp>
    </p:spTree>
    <p:extLst>
      <p:ext uri="{BB962C8B-B14F-4D97-AF65-F5344CB8AC3E}">
        <p14:creationId xmlns:p14="http://schemas.microsoft.com/office/powerpoint/2010/main" val="16904714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i="1" dirty="0" smtClean="0">
                <a:cs typeface="ＭＳ Ｐゴシック" charset="-128"/>
              </a:rPr>
              <a:t>“The </a:t>
            </a:r>
            <a:r>
              <a:rPr lang="en-US" i="1" dirty="0">
                <a:solidFill>
                  <a:srgbClr val="3366FF"/>
                </a:solidFill>
                <a:cs typeface="ＭＳ Ｐゴシック" charset="-128"/>
              </a:rPr>
              <a:t>goal</a:t>
            </a:r>
            <a:r>
              <a:rPr lang="en-US" i="1" dirty="0">
                <a:cs typeface="ＭＳ Ｐゴシック" charset="-128"/>
              </a:rPr>
              <a:t> of the CPS program is to develop the </a:t>
            </a:r>
            <a:r>
              <a:rPr lang="en-US" i="1" u="sng" dirty="0"/>
              <a:t>core</a:t>
            </a:r>
            <a:r>
              <a:rPr lang="en-US" i="1" dirty="0"/>
              <a:t> system science needed to engineer complex cyber-physical systems upon which people can depend with </a:t>
            </a:r>
            <a:r>
              <a:rPr lang="en-US" i="1" u="sng" dirty="0"/>
              <a:t>high confidence</a:t>
            </a:r>
            <a:r>
              <a:rPr lang="en-US" i="1" dirty="0" smtClean="0"/>
              <a:t>. …. the </a:t>
            </a:r>
            <a:r>
              <a:rPr lang="en-US" i="1" dirty="0"/>
              <a:t>CPS program </a:t>
            </a:r>
            <a:r>
              <a:rPr lang="en-US" i="1" dirty="0">
                <a:solidFill>
                  <a:srgbClr val="3366FF"/>
                </a:solidFill>
              </a:rPr>
              <a:t>seeks</a:t>
            </a:r>
            <a:r>
              <a:rPr lang="en-US" i="1" dirty="0"/>
              <a:t> to reveal </a:t>
            </a:r>
            <a:r>
              <a:rPr lang="en-US" i="1" u="sng" dirty="0"/>
              <a:t>cross-cutting</a:t>
            </a:r>
            <a:r>
              <a:rPr lang="en-US" i="1" dirty="0"/>
              <a:t> fundamental scientific and engineering principles that underpin the </a:t>
            </a:r>
            <a:r>
              <a:rPr lang="en-US" i="1" u="sng" dirty="0"/>
              <a:t>integration</a:t>
            </a:r>
            <a:r>
              <a:rPr lang="en-US" i="1" dirty="0"/>
              <a:t> of cyber and physical elements </a:t>
            </a:r>
            <a:r>
              <a:rPr lang="en-US" i="1" u="sng" dirty="0"/>
              <a:t>across all</a:t>
            </a:r>
            <a:r>
              <a:rPr lang="en-US" i="1" dirty="0"/>
              <a:t> application sectors</a:t>
            </a:r>
            <a:r>
              <a:rPr lang="en-US" i="1" dirty="0" smtClean="0"/>
              <a:t>.”</a:t>
            </a:r>
            <a:endParaRPr lang="en-US" dirty="0"/>
          </a:p>
          <a:p>
            <a:r>
              <a:rPr lang="en-US" dirty="0" smtClean="0"/>
              <a:t>Pitfall: Ignoring </a:t>
            </a:r>
            <a:r>
              <a:rPr lang="en-US" u="sng" dirty="0" smtClean="0"/>
              <a:t>critical words</a:t>
            </a:r>
          </a:p>
          <a:p>
            <a:r>
              <a:rPr lang="en-US" dirty="0" smtClean="0">
                <a:cs typeface="ＭＳ Ｐゴシック" charset="-128"/>
              </a:rPr>
              <a:t>Pitfall: Misinterpreting ambiguous phrases.</a:t>
            </a:r>
          </a:p>
          <a:p>
            <a:pPr marL="403225" lvl="1" indent="0">
              <a:buNone/>
            </a:pPr>
            <a:r>
              <a:rPr lang="en-US" dirty="0" smtClean="0">
                <a:solidFill>
                  <a:srgbClr val="3366FF"/>
                </a:solidFill>
                <a:cs typeface="ＭＳ Ｐゴシック" charset="-128"/>
              </a:rPr>
              <a:t>The text above says the research results should be broadly applicable, not specific to any application sector</a:t>
            </a:r>
            <a:r>
              <a:rPr lang="en-US" dirty="0">
                <a:solidFill>
                  <a:srgbClr val="008000"/>
                </a:solidFill>
                <a:cs typeface="ＭＳ Ｐゴシック" charset="-128"/>
              </a:rPr>
              <a:t>.</a:t>
            </a:r>
            <a:endParaRPr lang="en-US" dirty="0" smtClean="0">
              <a:solidFill>
                <a:srgbClr val="008000"/>
              </a:solidFill>
              <a:cs typeface="ＭＳ Ｐゴシック" charset="-128"/>
            </a:endParaRPr>
          </a:p>
        </p:txBody>
      </p:sp>
    </p:spTree>
    <p:extLst>
      <p:ext uri="{BB962C8B-B14F-4D97-AF65-F5344CB8AC3E}">
        <p14:creationId xmlns:p14="http://schemas.microsoft.com/office/powerpoint/2010/main" val="3793589808"/>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What is the Solicitation looking for in </a:t>
            </a:r>
            <a:br>
              <a:rPr lang="en-US" dirty="0" smtClean="0"/>
            </a:br>
            <a:r>
              <a:rPr lang="en-US" dirty="0" smtClean="0"/>
              <a:t>Science of CPS?</a:t>
            </a:r>
            <a:endParaRPr lang="en-US" dirty="0"/>
          </a:p>
        </p:txBody>
      </p:sp>
      <p:sp>
        <p:nvSpPr>
          <p:cNvPr id="2" name="Content Placeholder 1"/>
          <p:cNvSpPr>
            <a:spLocks noGrp="1"/>
          </p:cNvSpPr>
          <p:nvPr>
            <p:ph idx="1"/>
          </p:nvPr>
        </p:nvSpPr>
        <p:spPr>
          <a:xfrm>
            <a:off x="799699" y="1390745"/>
            <a:ext cx="8229600" cy="4890030"/>
          </a:xfrm>
        </p:spPr>
        <p:txBody>
          <a:bodyPr>
            <a:normAutofit/>
          </a:bodyPr>
          <a:lstStyle/>
          <a:p>
            <a:r>
              <a:rPr lang="en-US" dirty="0" smtClean="0"/>
              <a:t>“CPS </a:t>
            </a:r>
            <a:r>
              <a:rPr lang="en-US" dirty="0"/>
              <a:t>must move beyond the classical fundamental models of computation and physics</a:t>
            </a:r>
            <a:r>
              <a:rPr lang="en-US" dirty="0" smtClean="0"/>
              <a:t>.</a:t>
            </a:r>
          </a:p>
          <a:p>
            <a:r>
              <a:rPr lang="en-US" dirty="0" smtClean="0"/>
              <a:t>CPS </a:t>
            </a:r>
            <a:r>
              <a:rPr lang="en-US" dirty="0"/>
              <a:t>require new models and theories that unify perspectives, capable of expressing the interacting dynamics and integration of the computational and physical components of a system in a dynamic environment</a:t>
            </a:r>
            <a:r>
              <a:rPr lang="en-US" dirty="0" smtClean="0"/>
              <a:t>.</a:t>
            </a:r>
          </a:p>
          <a:p>
            <a:r>
              <a:rPr lang="en-US" dirty="0" smtClean="0"/>
              <a:t>A </a:t>
            </a:r>
            <a:r>
              <a:rPr lang="en-US" dirty="0"/>
              <a:t>unified science would support composition, bridge the computational versus physical notions of time and space, cope with uncertainty, and enable cyber-physical systems to interoperate and evolve</a:t>
            </a:r>
            <a:r>
              <a:rPr lang="en-US" dirty="0" smtClean="0"/>
              <a:t>.”</a:t>
            </a:r>
            <a:endParaRPr lang="en-US" dirty="0"/>
          </a:p>
        </p:txBody>
      </p:sp>
    </p:spTree>
    <p:extLst>
      <p:ext uri="{BB962C8B-B14F-4D97-AF65-F5344CB8AC3E}">
        <p14:creationId xmlns:p14="http://schemas.microsoft.com/office/powerpoint/2010/main" val="810826000"/>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What is the Solicitation looking for in Technology for CPS?</a:t>
            </a:r>
            <a:endParaRPr lang="en-US" dirty="0"/>
          </a:p>
        </p:txBody>
      </p:sp>
      <p:sp>
        <p:nvSpPr>
          <p:cNvPr id="2" name="Content Placeholder 1"/>
          <p:cNvSpPr>
            <a:spLocks noGrp="1"/>
          </p:cNvSpPr>
          <p:nvPr>
            <p:ph idx="1"/>
          </p:nvPr>
        </p:nvSpPr>
        <p:spPr>
          <a:xfrm>
            <a:off x="771157" y="1097734"/>
            <a:ext cx="8229600" cy="4295744"/>
          </a:xfrm>
        </p:spPr>
        <p:txBody>
          <a:bodyPr>
            <a:normAutofit fontScale="85000" lnSpcReduction="10000"/>
          </a:bodyPr>
          <a:lstStyle/>
          <a:p>
            <a:r>
              <a:rPr lang="en-US" dirty="0" smtClean="0"/>
              <a:t>“New </a:t>
            </a:r>
            <a:r>
              <a:rPr lang="en-US" dirty="0"/>
              <a:t>design, analysis, and verification tools that embody the scientific principles of CPS and incorporate measurement, dynamics, and control are </a:t>
            </a:r>
            <a:r>
              <a:rPr lang="en-US" dirty="0" smtClean="0"/>
              <a:t>needed</a:t>
            </a:r>
          </a:p>
          <a:p>
            <a:r>
              <a:rPr lang="en-US" dirty="0" smtClean="0"/>
              <a:t>These </a:t>
            </a:r>
            <a:r>
              <a:rPr lang="en-US" dirty="0"/>
              <a:t>tools should offer important perspectives into behaviors and interactions of CPS. New building blocks are also needed, including hardware computing platforms, operating systems, and middleware</a:t>
            </a:r>
            <a:r>
              <a:rPr lang="en-US" dirty="0" smtClean="0"/>
              <a:t>.</a:t>
            </a:r>
          </a:p>
          <a:p>
            <a:r>
              <a:rPr lang="en-US" dirty="0" smtClean="0"/>
              <a:t>The </a:t>
            </a:r>
            <a:r>
              <a:rPr lang="en-US" dirty="0"/>
              <a:t>chain of tools and building blocks must integrate to support end-to-end assurances, and cover the full lifecycle of systems. </a:t>
            </a:r>
          </a:p>
          <a:p>
            <a:r>
              <a:rPr lang="en-US" dirty="0" smtClean="0"/>
              <a:t>Particular </a:t>
            </a:r>
            <a:r>
              <a:rPr lang="en-US" dirty="0"/>
              <a:t>attention should be given to interfaces, interface management, extensibility, interoperability, and the controlled visibility of explicit and implicit </a:t>
            </a:r>
            <a:r>
              <a:rPr lang="en-US" dirty="0" smtClean="0"/>
              <a:t>assumptions.</a:t>
            </a:r>
          </a:p>
          <a:p>
            <a:r>
              <a:rPr lang="en-US" dirty="0" smtClean="0"/>
              <a:t>A </a:t>
            </a:r>
            <a:r>
              <a:rPr lang="en-US" dirty="0"/>
              <a:t>particular goal is to enable evidence-based certification, and to maintain certification as a system evolves. </a:t>
            </a:r>
          </a:p>
          <a:p>
            <a:endParaRPr lang="en-US" dirty="0"/>
          </a:p>
        </p:txBody>
      </p:sp>
    </p:spTree>
    <p:extLst>
      <p:ext uri="{BB962C8B-B14F-4D97-AF65-F5344CB8AC3E}">
        <p14:creationId xmlns:p14="http://schemas.microsoft.com/office/powerpoint/2010/main" val="2557489467"/>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What is the Solicitation looking for in Engineering of CPS?</a:t>
            </a:r>
            <a:endParaRPr lang="en-US" dirty="0"/>
          </a:p>
        </p:txBody>
      </p:sp>
      <p:sp>
        <p:nvSpPr>
          <p:cNvPr id="2" name="Content Placeholder 1"/>
          <p:cNvSpPr>
            <a:spLocks noGrp="1"/>
          </p:cNvSpPr>
          <p:nvPr>
            <p:ph idx="1"/>
          </p:nvPr>
        </p:nvSpPr>
        <p:spPr>
          <a:xfrm>
            <a:off x="771157" y="1538263"/>
            <a:ext cx="8229600" cy="3966560"/>
          </a:xfrm>
        </p:spPr>
        <p:txBody>
          <a:bodyPr>
            <a:normAutofit fontScale="92500" lnSpcReduction="20000"/>
          </a:bodyPr>
          <a:lstStyle/>
          <a:p>
            <a:r>
              <a:rPr lang="en-US" dirty="0" smtClean="0"/>
              <a:t>CPS </a:t>
            </a:r>
            <a:r>
              <a:rPr lang="en-US" dirty="0"/>
              <a:t>open a new opportunity to rethink the principles and methods of systems engineering that are built on the foundations of CPS science and technology. </a:t>
            </a:r>
            <a:endParaRPr lang="en-US" dirty="0" smtClean="0"/>
          </a:p>
          <a:p>
            <a:r>
              <a:rPr lang="en-US" dirty="0" smtClean="0"/>
              <a:t>Attention </a:t>
            </a:r>
            <a:r>
              <a:rPr lang="en-US" dirty="0"/>
              <a:t>should be given to system architectures, designs, and integrations as well as the exploration of design spaces that may have requirements for certifiably safe or dependable systems behavior</a:t>
            </a:r>
            <a:r>
              <a:rPr lang="en-US" dirty="0" smtClean="0"/>
              <a:t>.</a:t>
            </a:r>
          </a:p>
          <a:p>
            <a:r>
              <a:rPr lang="en-US" dirty="0" smtClean="0"/>
              <a:t>New </a:t>
            </a:r>
            <a:r>
              <a:rPr lang="en-US" dirty="0"/>
              <a:t>engineering principles are needed to systematize design for the growing numbers of CPS that involve adaptation and autonomy</a:t>
            </a:r>
            <a:r>
              <a:rPr lang="en-US" dirty="0" smtClean="0"/>
              <a:t>.</a:t>
            </a:r>
          </a:p>
          <a:p>
            <a:r>
              <a:rPr lang="en-US" dirty="0" smtClean="0"/>
              <a:t>All </a:t>
            </a:r>
            <a:r>
              <a:rPr lang="en-US" dirty="0"/>
              <a:t>advances should be assessed by appropriate benchmarks</a:t>
            </a:r>
            <a:r>
              <a:rPr lang="en-US" dirty="0" smtClean="0"/>
              <a:t>.</a:t>
            </a:r>
          </a:p>
          <a:p>
            <a:r>
              <a:rPr lang="en-US" dirty="0" smtClean="0"/>
              <a:t>The </a:t>
            </a:r>
            <a:r>
              <a:rPr lang="en-US" dirty="0"/>
              <a:t>engineering processes must also support certification and maintenance of certification over system lifecycles. </a:t>
            </a:r>
          </a:p>
          <a:p>
            <a:endParaRPr lang="en-US" dirty="0"/>
          </a:p>
        </p:txBody>
      </p:sp>
    </p:spTree>
    <p:extLst>
      <p:ext uri="{BB962C8B-B14F-4D97-AF65-F5344CB8AC3E}">
        <p14:creationId xmlns:p14="http://schemas.microsoft.com/office/powerpoint/2010/main" val="2769316049"/>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Other CPS-Specific Issues</a:t>
            </a:r>
            <a:endParaRPr lang="en-US" dirty="0"/>
          </a:p>
        </p:txBody>
      </p:sp>
      <p:sp>
        <p:nvSpPr>
          <p:cNvPr id="2" name="Content Placeholder 1"/>
          <p:cNvSpPr>
            <a:spLocks noGrp="1"/>
          </p:cNvSpPr>
          <p:nvPr>
            <p:ph idx="1"/>
          </p:nvPr>
        </p:nvSpPr>
        <p:spPr/>
        <p:txBody>
          <a:bodyPr/>
          <a:lstStyle/>
          <a:p>
            <a:r>
              <a:rPr lang="en-US" dirty="0" smtClean="0"/>
              <a:t>“Separate but equal” cyber and physical research components won’t do</a:t>
            </a:r>
          </a:p>
          <a:p>
            <a:r>
              <a:rPr lang="en-US" dirty="0" smtClean="0"/>
              <a:t>Do show how cyber and physical domain knowledge combine to produce new insights, new solutions</a:t>
            </a:r>
          </a:p>
          <a:p>
            <a:r>
              <a:rPr lang="en-US" dirty="0" smtClean="0"/>
              <a:t>Don’t let an application domain expert dominate the proposal writing</a:t>
            </a:r>
          </a:p>
        </p:txBody>
      </p:sp>
    </p:spTree>
    <p:extLst>
      <p:ext uri="{BB962C8B-B14F-4D97-AF65-F5344CB8AC3E}">
        <p14:creationId xmlns:p14="http://schemas.microsoft.com/office/powerpoint/2010/main" val="30131979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8" name="Rectangle 4"/>
          <p:cNvSpPr>
            <a:spLocks noGrp="1" noChangeArrowheads="1"/>
          </p:cNvSpPr>
          <p:nvPr>
            <p:ph type="title"/>
          </p:nvPr>
        </p:nvSpPr>
        <p:spPr/>
        <p:txBody>
          <a:bodyPr/>
          <a:lstStyle/>
          <a:p>
            <a:pPr>
              <a:defRPr/>
            </a:pPr>
            <a:r>
              <a:rPr lang="en-US" dirty="0" smtClean="0"/>
              <a:t>Write a strong summary</a:t>
            </a:r>
          </a:p>
        </p:txBody>
      </p:sp>
      <p:sp>
        <p:nvSpPr>
          <p:cNvPr id="47107" name="Rectangle 5"/>
          <p:cNvSpPr>
            <a:spLocks noGrp="1" noChangeArrowheads="1"/>
          </p:cNvSpPr>
          <p:nvPr>
            <p:ph idx="1"/>
          </p:nvPr>
        </p:nvSpPr>
        <p:spPr/>
        <p:txBody>
          <a:bodyPr/>
          <a:lstStyle/>
          <a:p>
            <a:pPr>
              <a:lnSpc>
                <a:spcPct val="77000"/>
              </a:lnSpc>
            </a:pPr>
            <a:r>
              <a:rPr lang="en-US" altLang="en-US" dirty="0" smtClean="0"/>
              <a:t>Start with a statement of your proposed objectives</a:t>
            </a:r>
          </a:p>
          <a:p>
            <a:pPr lvl="1">
              <a:lnSpc>
                <a:spcPct val="85000"/>
              </a:lnSpc>
            </a:pPr>
            <a:r>
              <a:rPr lang="en-US" altLang="en-US" dirty="0" smtClean="0"/>
              <a:t>Do not begin with a weather report</a:t>
            </a:r>
            <a:r>
              <a:rPr lang="en-US" altLang="en-US" dirty="0" smtClean="0">
                <a:solidFill>
                  <a:srgbClr val="FF0000"/>
                </a:solidFill>
              </a:rPr>
              <a:t>: “The sky is falling.  Tools are breaking.  Designs are failing…”</a:t>
            </a:r>
          </a:p>
          <a:p>
            <a:pPr lvl="1">
              <a:lnSpc>
                <a:spcPct val="85000"/>
              </a:lnSpc>
            </a:pPr>
            <a:r>
              <a:rPr lang="en-US" altLang="en-US" dirty="0" smtClean="0"/>
              <a:t>Do not begin with a state-of-the-union address: </a:t>
            </a:r>
            <a:r>
              <a:rPr lang="en-US" altLang="en-US" dirty="0" smtClean="0">
                <a:solidFill>
                  <a:srgbClr val="FF0000"/>
                </a:solidFill>
              </a:rPr>
              <a:t>“It is imperative that the nation develop a strong manufacturing base…”</a:t>
            </a:r>
          </a:p>
          <a:p>
            <a:pPr>
              <a:lnSpc>
                <a:spcPct val="77000"/>
              </a:lnSpc>
            </a:pPr>
            <a:r>
              <a:rPr lang="en-US" altLang="en-US" dirty="0" smtClean="0"/>
              <a:t>This not a technical paper, or a murder mystery (where we find out what the objective is on page 15)</a:t>
            </a:r>
          </a:p>
          <a:p>
            <a:pPr>
              <a:lnSpc>
                <a:spcPct val="77000"/>
              </a:lnSpc>
            </a:pPr>
            <a:r>
              <a:rPr lang="en-US" altLang="en-US" dirty="0" smtClean="0"/>
              <a:t>The Intellectual Merit and Broader Impact statements are important</a:t>
            </a:r>
            <a:endParaRPr lang="en-US" dirty="0" smtClean="0"/>
          </a:p>
        </p:txBody>
      </p:sp>
    </p:spTree>
    <p:extLst>
      <p:ext uri="{BB962C8B-B14F-4D97-AF65-F5344CB8AC3E}">
        <p14:creationId xmlns:p14="http://schemas.microsoft.com/office/powerpoint/2010/main" val="165512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pPr>
              <a:defRPr/>
            </a:pPr>
            <a:r>
              <a:rPr lang="en-US" dirty="0" smtClean="0"/>
              <a:t>How to structure the summary</a:t>
            </a:r>
          </a:p>
        </p:txBody>
      </p:sp>
      <p:sp>
        <p:nvSpPr>
          <p:cNvPr id="48131" name="Rectangle 3"/>
          <p:cNvSpPr>
            <a:spLocks noGrp="1" noChangeArrowheads="1"/>
          </p:cNvSpPr>
          <p:nvPr>
            <p:ph idx="1"/>
          </p:nvPr>
        </p:nvSpPr>
        <p:spPr>
          <a:xfrm>
            <a:off x="1113120" y="1371600"/>
            <a:ext cx="7497479" cy="4052391"/>
          </a:xfrm>
        </p:spPr>
        <p:txBody>
          <a:bodyPr wrap="square">
            <a:spAutoFit/>
          </a:bodyPr>
          <a:lstStyle/>
          <a:p>
            <a:r>
              <a:rPr lang="en-US" altLang="en-US" sz="2400" dirty="0" smtClean="0"/>
              <a:t>First block</a:t>
            </a:r>
          </a:p>
          <a:p>
            <a:pPr lvl="1"/>
            <a:r>
              <a:rPr lang="en-US" altLang="en-US" sz="2000" dirty="0" smtClean="0"/>
              <a:t>The research objective of this proposal is…</a:t>
            </a:r>
          </a:p>
          <a:p>
            <a:pPr lvl="1"/>
            <a:r>
              <a:rPr lang="en-US" sz="2000" dirty="0" smtClean="0"/>
              <a:t>The approach is…</a:t>
            </a:r>
            <a:endParaRPr lang="en-US" sz="2400" dirty="0" smtClean="0"/>
          </a:p>
          <a:p>
            <a:r>
              <a:rPr lang="en-US" sz="2400" dirty="0" smtClean="0"/>
              <a:t>Second &amp; third blocks</a:t>
            </a:r>
          </a:p>
          <a:p>
            <a:pPr lvl="1"/>
            <a:r>
              <a:rPr lang="en-US" sz="2000" dirty="0" smtClean="0"/>
              <a:t>Intellectual Merit</a:t>
            </a:r>
          </a:p>
          <a:p>
            <a:pPr lvl="1"/>
            <a:r>
              <a:rPr lang="en-US" sz="2000" dirty="0" smtClean="0"/>
              <a:t>Broader Impact</a:t>
            </a:r>
          </a:p>
          <a:p>
            <a:pPr marL="0" indent="0">
              <a:buNone/>
            </a:pPr>
            <a:endParaRPr lang="en-US" sz="2400" i="1" dirty="0" smtClean="0">
              <a:solidFill>
                <a:srgbClr val="3366FF"/>
              </a:solidFill>
            </a:endParaRPr>
          </a:p>
          <a:p>
            <a:pPr marL="0" indent="0">
              <a:buNone/>
            </a:pPr>
            <a:r>
              <a:rPr lang="en-US" sz="2400" i="1" dirty="0" smtClean="0">
                <a:solidFill>
                  <a:srgbClr val="3366FF"/>
                </a:solidFill>
              </a:rPr>
              <a:t>Avoid </a:t>
            </a:r>
            <a:r>
              <a:rPr lang="en-US" i="1" dirty="0" smtClean="0">
                <a:solidFill>
                  <a:srgbClr val="3366FF"/>
                </a:solidFill>
              </a:rPr>
              <a:t>buzzwords and self-praising adjectives like “transformative”, “innovative”, “novel”, etc.</a:t>
            </a:r>
          </a:p>
          <a:p>
            <a:endParaRPr lang="en-US" sz="2400" i="1" dirty="0" smtClean="0"/>
          </a:p>
        </p:txBody>
      </p:sp>
    </p:spTree>
    <p:extLst>
      <p:ext uri="{BB962C8B-B14F-4D97-AF65-F5344CB8AC3E}">
        <p14:creationId xmlns:p14="http://schemas.microsoft.com/office/powerpoint/2010/main" val="2293301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2" name="Rectangle 3076"/>
          <p:cNvSpPr>
            <a:spLocks noGrp="1" noChangeArrowheads="1"/>
          </p:cNvSpPr>
          <p:nvPr>
            <p:ph type="title"/>
          </p:nvPr>
        </p:nvSpPr>
        <p:spPr/>
        <p:txBody>
          <a:bodyPr/>
          <a:lstStyle/>
          <a:p>
            <a:pPr>
              <a:defRPr/>
            </a:pPr>
            <a:r>
              <a:rPr lang="en-US" dirty="0" smtClean="0"/>
              <a:t>What the NSF wants to know</a:t>
            </a:r>
          </a:p>
        </p:txBody>
      </p:sp>
      <p:sp>
        <p:nvSpPr>
          <p:cNvPr id="49155" name="Rectangle 3077"/>
          <p:cNvSpPr>
            <a:spLocks noGrp="1" noChangeArrowheads="1"/>
          </p:cNvSpPr>
          <p:nvPr>
            <p:ph idx="1"/>
          </p:nvPr>
        </p:nvSpPr>
        <p:spPr/>
        <p:txBody>
          <a:bodyPr/>
          <a:lstStyle/>
          <a:p>
            <a:r>
              <a:rPr lang="en-US" altLang="en-US" dirty="0" smtClean="0"/>
              <a:t>What are your research and educational objectives?</a:t>
            </a:r>
          </a:p>
          <a:p>
            <a:pPr lvl="1"/>
            <a:r>
              <a:rPr lang="en-US" altLang="en-US" dirty="0" smtClean="0"/>
              <a:t>This is what directs your proposal to the appropriate program and panel</a:t>
            </a:r>
          </a:p>
          <a:p>
            <a:r>
              <a:rPr lang="en-US" altLang="en-US" dirty="0" smtClean="0"/>
              <a:t>What is your approach?</a:t>
            </a:r>
          </a:p>
          <a:p>
            <a:pPr lvl="1"/>
            <a:r>
              <a:rPr lang="en-US" altLang="en-US" dirty="0" smtClean="0"/>
              <a:t>Sketch it out, in just a few sentences</a:t>
            </a:r>
          </a:p>
          <a:p>
            <a:r>
              <a:rPr lang="en-US" altLang="en-US" dirty="0" smtClean="0"/>
              <a:t>What is the specific research contribution you will make to the knowledge base (the intellectual merit)?</a:t>
            </a:r>
          </a:p>
          <a:p>
            <a:r>
              <a:rPr lang="en-US" altLang="en-US" dirty="0" smtClean="0"/>
              <a:t>If successful, what will be the benefit to society (the broader impact)?</a:t>
            </a:r>
            <a:endParaRPr lang="en-US" dirty="0" smtClean="0"/>
          </a:p>
        </p:txBody>
      </p:sp>
      <p:sp>
        <p:nvSpPr>
          <p:cNvPr id="4" name="TextBox 3"/>
          <p:cNvSpPr txBox="1"/>
          <p:nvPr/>
        </p:nvSpPr>
        <p:spPr>
          <a:xfrm>
            <a:off x="1084578" y="4965584"/>
            <a:ext cx="6607370" cy="1323439"/>
          </a:xfrm>
          <a:prstGeom prst="rect">
            <a:avLst/>
          </a:prstGeom>
          <a:noFill/>
        </p:spPr>
        <p:txBody>
          <a:bodyPr wrap="square" rtlCol="0">
            <a:spAutoFit/>
          </a:bodyPr>
          <a:lstStyle/>
          <a:p>
            <a:r>
              <a:rPr lang="en-US" sz="2000" b="0" dirty="0" smtClean="0">
                <a:solidFill>
                  <a:srgbClr val="3C8C93"/>
                </a:solidFill>
              </a:rPr>
              <a:t>Along with the title, program officers will rely heavily on the Project Summary to decide what areas of expertise are needed to review your proposal, and how to “bin” it with other proposals for a panel.</a:t>
            </a:r>
            <a:endParaRPr lang="en-US" sz="2000" b="0" dirty="0">
              <a:solidFill>
                <a:srgbClr val="3C8C93"/>
              </a:solidFill>
            </a:endParaRPr>
          </a:p>
        </p:txBody>
      </p:sp>
    </p:spTree>
    <p:extLst>
      <p:ext uri="{BB962C8B-B14F-4D97-AF65-F5344CB8AC3E}">
        <p14:creationId xmlns:p14="http://schemas.microsoft.com/office/powerpoint/2010/main" val="367513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pPr>
              <a:defRPr/>
            </a:pPr>
            <a:r>
              <a:rPr lang="en-US" dirty="0" smtClean="0"/>
              <a:t>Example Summary*</a:t>
            </a:r>
          </a:p>
        </p:txBody>
      </p:sp>
      <p:sp>
        <p:nvSpPr>
          <p:cNvPr id="67587" name="Text Box 3"/>
          <p:cNvSpPr txBox="1">
            <a:spLocks noChangeArrowheads="1"/>
          </p:cNvSpPr>
          <p:nvPr/>
        </p:nvSpPr>
        <p:spPr bwMode="auto">
          <a:xfrm>
            <a:off x="762000" y="1524000"/>
            <a:ext cx="7543800" cy="4278094"/>
          </a:xfrm>
          <a:prstGeom prst="rect">
            <a:avLst/>
          </a:prstGeom>
          <a:noFill/>
          <a:ln w="12700">
            <a:noFill/>
            <a:miter lim="800000"/>
            <a:headEnd type="none" w="sm" len="sm"/>
            <a:tailEnd type="none" w="sm" len="sm"/>
          </a:ln>
        </p:spPr>
        <p:txBody>
          <a:bodyPr>
            <a:spAutoFit/>
          </a:bodyPr>
          <a:lstStyle/>
          <a:p>
            <a:pPr>
              <a:spcBef>
                <a:spcPct val="50000"/>
              </a:spcBef>
            </a:pPr>
            <a:r>
              <a:rPr lang="en-US" sz="1600" dirty="0">
                <a:solidFill>
                  <a:schemeClr val="tx1"/>
                </a:solidFill>
              </a:rPr>
              <a:t>My research goal is… In pursuit of this goal, the research objective of this </a:t>
            </a:r>
            <a:r>
              <a:rPr lang="en-US" sz="1600" dirty="0" smtClean="0">
                <a:solidFill>
                  <a:schemeClr val="tx1"/>
                </a:solidFill>
              </a:rPr>
              <a:t>proposal </a:t>
            </a:r>
            <a:r>
              <a:rPr lang="en-US" sz="1600" dirty="0">
                <a:solidFill>
                  <a:schemeClr val="tx1"/>
                </a:solidFill>
              </a:rPr>
              <a:t>is to test the hypothesis that the propensity of a tree to break is directly proportional to how many monkeys are in the tree.  The approach will be to take a sample of ten trees and load them with monkeys until they break…</a:t>
            </a:r>
          </a:p>
          <a:p>
            <a:pPr>
              <a:spcBef>
                <a:spcPct val="50000"/>
              </a:spcBef>
            </a:pPr>
            <a:r>
              <a:rPr lang="en-US" sz="1600" b="1" dirty="0" smtClean="0">
                <a:solidFill>
                  <a:schemeClr val="tx1"/>
                </a:solidFill>
                <a:latin typeface="Arial Rounded MT Bold" pitchFamily="34" charset="0"/>
              </a:rPr>
              <a:t>Intellectual </a:t>
            </a:r>
            <a:r>
              <a:rPr lang="en-US" sz="1600" b="1" dirty="0">
                <a:solidFill>
                  <a:schemeClr val="tx1"/>
                </a:solidFill>
                <a:latin typeface="Arial Rounded MT Bold" pitchFamily="34" charset="0"/>
              </a:rPr>
              <a:t>Merit</a:t>
            </a:r>
            <a:r>
              <a:rPr lang="en-US" sz="1600" dirty="0">
                <a:solidFill>
                  <a:schemeClr val="tx1"/>
                </a:solidFill>
              </a:rPr>
              <a:t> – It is important that we know how many monkeys can climb a tree before it breaks because this affects our perceptions of monkey procreation and…  The </a:t>
            </a:r>
            <a:r>
              <a:rPr lang="en-US" sz="1600" dirty="0" err="1">
                <a:solidFill>
                  <a:schemeClr val="tx1"/>
                </a:solidFill>
              </a:rPr>
              <a:t>Snerd</a:t>
            </a:r>
            <a:r>
              <a:rPr lang="en-US" sz="1600" dirty="0">
                <a:solidFill>
                  <a:schemeClr val="tx1"/>
                </a:solidFill>
              </a:rPr>
              <a:t> Theory holds that tree size limits monkey procreation.  This study challenges that theory with the notion that…  If the objective hypothesis is correct therefore, it will transform our approach to…</a:t>
            </a:r>
          </a:p>
          <a:p>
            <a:pPr>
              <a:spcBef>
                <a:spcPct val="50000"/>
              </a:spcBef>
            </a:pPr>
            <a:r>
              <a:rPr lang="en-US" sz="1600" b="1" dirty="0">
                <a:solidFill>
                  <a:schemeClr val="tx1"/>
                </a:solidFill>
                <a:latin typeface="Arial Rounded MT Bold" pitchFamily="34" charset="0"/>
              </a:rPr>
              <a:t>Broader Impact</a:t>
            </a:r>
            <a:r>
              <a:rPr lang="en-US" sz="1600" dirty="0">
                <a:solidFill>
                  <a:schemeClr val="tx1"/>
                </a:solidFill>
              </a:rPr>
              <a:t> – Monkeys are used in medical research.  By knowing how many monkeys can fit in a tree, we will be able to provide more monkeys for such research thereby advancing medical science more quickly and improving the quality of life.  Also, by watching the monkeys get hurt when the tree breaks, graduate students will be less likely to climb trees, thereby increasing their probability of graduating.</a:t>
            </a:r>
          </a:p>
        </p:txBody>
      </p:sp>
      <p:sp>
        <p:nvSpPr>
          <p:cNvPr id="2" name="TextBox 1"/>
          <p:cNvSpPr txBox="1"/>
          <p:nvPr/>
        </p:nvSpPr>
        <p:spPr>
          <a:xfrm>
            <a:off x="1498431" y="6035753"/>
            <a:ext cx="2750422" cy="369332"/>
          </a:xfrm>
          <a:prstGeom prst="rect">
            <a:avLst/>
          </a:prstGeom>
          <a:noFill/>
        </p:spPr>
        <p:txBody>
          <a:bodyPr wrap="none" rtlCol="0">
            <a:spAutoFit/>
          </a:bodyPr>
          <a:lstStyle/>
          <a:p>
            <a:r>
              <a:rPr lang="en-US" sz="1800" b="0" dirty="0" smtClean="0"/>
              <a:t>*From George </a:t>
            </a:r>
            <a:r>
              <a:rPr lang="en-US" sz="1800" b="0" dirty="0" err="1"/>
              <a:t>Hazelrigg</a:t>
            </a:r>
            <a:r>
              <a:rPr lang="en-US" sz="1800" b="0" dirty="0" smtClean="0"/>
              <a:t>.</a:t>
            </a:r>
            <a:endParaRPr lang="en-US" sz="1800" b="0" dirty="0"/>
          </a:p>
        </p:txBody>
      </p:sp>
    </p:spTree>
    <p:extLst>
      <p:ext uri="{BB962C8B-B14F-4D97-AF65-F5344CB8AC3E}">
        <p14:creationId xmlns:p14="http://schemas.microsoft.com/office/powerpoint/2010/main" val="681821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next 15 pages</a:t>
            </a:r>
            <a:endParaRPr lang="en-US" dirty="0"/>
          </a:p>
        </p:txBody>
      </p:sp>
      <p:sp>
        <p:nvSpPr>
          <p:cNvPr id="4" name="Content Placeholder 3"/>
          <p:cNvSpPr>
            <a:spLocks noGrp="1"/>
          </p:cNvSpPr>
          <p:nvPr>
            <p:ph idx="1"/>
          </p:nvPr>
        </p:nvSpPr>
        <p:spPr/>
        <p:txBody>
          <a:bodyPr/>
          <a:lstStyle/>
          <a:p>
            <a:r>
              <a:rPr lang="en-US" dirty="0" smtClean="0"/>
              <a:t>Back up your summary with details</a:t>
            </a:r>
          </a:p>
          <a:p>
            <a:r>
              <a:rPr lang="en-US" dirty="0" smtClean="0"/>
              <a:t>Start with a restatement of your goals and objectives, clarify them, and provide a plan to accomplish them</a:t>
            </a:r>
          </a:p>
          <a:p>
            <a:pPr lvl="1"/>
            <a:r>
              <a:rPr lang="en-US" dirty="0" smtClean="0"/>
              <a:t>Tasks should correspond to objectives, one-to-one</a:t>
            </a:r>
          </a:p>
          <a:p>
            <a:pPr lvl="1"/>
            <a:r>
              <a:rPr lang="en-US" dirty="0" smtClean="0"/>
              <a:t>Each task description describes what is needed to accomplish one objective</a:t>
            </a:r>
          </a:p>
          <a:p>
            <a:r>
              <a:rPr lang="en-US" dirty="0" smtClean="0"/>
              <a:t>Restate and provide detail on your intellectual merit and broader impacts, with separate headings</a:t>
            </a:r>
          </a:p>
          <a:p>
            <a:pPr lvl="1"/>
            <a:endParaRPr lang="en-US" dirty="0"/>
          </a:p>
        </p:txBody>
      </p:sp>
    </p:spTree>
    <p:extLst>
      <p:ext uri="{BB962C8B-B14F-4D97-AF65-F5344CB8AC3E}">
        <p14:creationId xmlns:p14="http://schemas.microsoft.com/office/powerpoint/2010/main" val="1331488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the Goldilocks Principle</a:t>
            </a:r>
            <a:endParaRPr lang="en-US" dirty="0"/>
          </a:p>
        </p:txBody>
      </p:sp>
      <p:sp>
        <p:nvSpPr>
          <p:cNvPr id="3" name="Content Placeholder 2"/>
          <p:cNvSpPr>
            <a:spLocks noGrp="1"/>
          </p:cNvSpPr>
          <p:nvPr>
            <p:ph idx="1"/>
          </p:nvPr>
        </p:nvSpPr>
        <p:spPr/>
        <p:txBody>
          <a:bodyPr/>
          <a:lstStyle/>
          <a:p>
            <a:r>
              <a:rPr lang="en-US" dirty="0" smtClean="0"/>
              <a:t>Not too much review of prior work, but enough to show you are not at risk of duplicating work already done, and are informed of relevant foundations.</a:t>
            </a:r>
          </a:p>
          <a:p>
            <a:r>
              <a:rPr lang="en-US" dirty="0" smtClean="0"/>
              <a:t>Not so much preliminary results that the proposal seems incremental, but enough to show the problem is interesting and your approach is plausible.</a:t>
            </a:r>
          </a:p>
          <a:p>
            <a:r>
              <a:rPr lang="en-US" dirty="0" smtClean="0"/>
              <a:t>Not too much detail on your approach, but enough to convince reviewers that you have a chance at success.</a:t>
            </a:r>
            <a:endParaRPr lang="en-US" dirty="0"/>
          </a:p>
        </p:txBody>
      </p:sp>
    </p:spTree>
    <p:extLst>
      <p:ext uri="{BB962C8B-B14F-4D97-AF65-F5344CB8AC3E}">
        <p14:creationId xmlns:p14="http://schemas.microsoft.com/office/powerpoint/2010/main" val="1147437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Merit</a:t>
            </a:r>
            <a:endParaRPr lang="en-US" dirty="0"/>
          </a:p>
        </p:txBody>
      </p:sp>
      <p:sp>
        <p:nvSpPr>
          <p:cNvPr id="3" name="Content Placeholder 2"/>
          <p:cNvSpPr>
            <a:spLocks noGrp="1"/>
          </p:cNvSpPr>
          <p:nvPr>
            <p:ph idx="1"/>
          </p:nvPr>
        </p:nvSpPr>
        <p:spPr/>
        <p:txBody>
          <a:bodyPr/>
          <a:lstStyle/>
          <a:p>
            <a:r>
              <a:rPr lang="en-US" dirty="0" smtClean="0"/>
              <a:t>What is already known?</a:t>
            </a:r>
          </a:p>
          <a:p>
            <a:r>
              <a:rPr lang="en-US" dirty="0" smtClean="0"/>
              <a:t>What is new?</a:t>
            </a:r>
          </a:p>
          <a:p>
            <a:r>
              <a:rPr lang="en-US" dirty="0" smtClean="0"/>
              <a:t>What will your research add?</a:t>
            </a:r>
          </a:p>
          <a:p>
            <a:r>
              <a:rPr lang="en-US" dirty="0" smtClean="0"/>
              <a:t>Why is your research important for the advancement of your field?</a:t>
            </a:r>
          </a:p>
          <a:p>
            <a:r>
              <a:rPr lang="en-US" dirty="0" smtClean="0"/>
              <a:t>What will this do to enhance or enable research other fields?</a:t>
            </a:r>
            <a:endParaRPr lang="en-US" dirty="0"/>
          </a:p>
        </p:txBody>
      </p:sp>
    </p:spTree>
    <p:extLst>
      <p:ext uri="{BB962C8B-B14F-4D97-AF65-F5344CB8AC3E}">
        <p14:creationId xmlns:p14="http://schemas.microsoft.com/office/powerpoint/2010/main" val="113371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dirty="0" smtClean="0">
                <a:hlinkClick r:id="rId2" action="ppaction://hlinksldjump"/>
              </a:rPr>
              <a:t>Advice from the two Georges</a:t>
            </a:r>
            <a:endParaRPr lang="en-US" dirty="0" smtClean="0"/>
          </a:p>
          <a:p>
            <a:pPr marL="457200" indent="-457200">
              <a:buFont typeface="+mj-lt"/>
              <a:buAutoNum type="arabicPeriod"/>
            </a:pPr>
            <a:r>
              <a:rPr lang="en-US" dirty="0" smtClean="0">
                <a:hlinkClick r:id="rId3" action="ppaction://hlinksldjump"/>
              </a:rPr>
              <a:t>How to write a strong proposal</a:t>
            </a:r>
            <a:endParaRPr lang="en-US" dirty="0" smtClean="0"/>
          </a:p>
          <a:p>
            <a:pPr marL="457200" indent="-457200">
              <a:buFont typeface="+mj-lt"/>
              <a:buAutoNum type="arabicPeriod"/>
            </a:pPr>
            <a:r>
              <a:rPr lang="en-US" dirty="0" smtClean="0">
                <a:hlinkClick r:id="rId4" action="ppaction://hlinksldjump"/>
              </a:rPr>
              <a:t>Managing random factors in the the review process</a:t>
            </a:r>
            <a:endParaRPr lang="en-US" dirty="0" smtClean="0"/>
          </a:p>
          <a:p>
            <a:pPr marL="457200" indent="-457200">
              <a:buFont typeface="+mj-lt"/>
              <a:buAutoNum type="arabicPeriod"/>
            </a:pPr>
            <a:r>
              <a:rPr lang="en-US" dirty="0" smtClean="0">
                <a:hlinkClick r:id="rId5" action="ppaction://hlinksldjump"/>
              </a:rPr>
              <a:t>Frequent mistakes in proposals</a:t>
            </a:r>
            <a:endParaRPr lang="en-US" dirty="0" smtClean="0"/>
          </a:p>
          <a:p>
            <a:pPr marL="457200" indent="-457200">
              <a:buFont typeface="+mj-lt"/>
              <a:buAutoNum type="arabicPeriod"/>
            </a:pPr>
            <a:r>
              <a:rPr lang="en-US" dirty="0" smtClean="0">
                <a:hlinkClick r:id="rId6" action="ppaction://hlinksldjump"/>
              </a:rPr>
              <a:t>So, your proposal was rejected. What now?</a:t>
            </a:r>
            <a:endParaRPr lang="en-US" dirty="0" smtClean="0"/>
          </a:p>
          <a:p>
            <a:pPr marL="457200" indent="-457200">
              <a:buFont typeface="+mj-lt"/>
              <a:buAutoNum type="arabicPeriod"/>
            </a:pPr>
            <a:r>
              <a:rPr lang="en-US" dirty="0">
                <a:hlinkClick r:id="rId7" action="ppaction://hlinksldjump"/>
              </a:rPr>
              <a:t>How &amp; when to contact a program </a:t>
            </a:r>
            <a:r>
              <a:rPr lang="en-US" dirty="0" smtClean="0">
                <a:hlinkClick r:id="rId7" action="ppaction://hlinksldjump"/>
              </a:rPr>
              <a:t>officer</a:t>
            </a:r>
            <a:r>
              <a:rPr lang="en-US" dirty="0" smtClean="0"/>
              <a:t> </a:t>
            </a:r>
          </a:p>
          <a:p>
            <a:pPr marL="457200" indent="-457200">
              <a:buFont typeface="+mj-lt"/>
              <a:buAutoNum type="arabicPeriod"/>
            </a:pPr>
            <a:r>
              <a:rPr lang="en-US" dirty="0" smtClean="0">
                <a:hlinkClick r:id="rId8" action="ppaction://hlinksldjump"/>
              </a:rPr>
              <a:t>Hurray! But remember if you are funded ...</a:t>
            </a:r>
            <a:endParaRPr lang="en-US" dirty="0" smtClean="0"/>
          </a:p>
          <a:p>
            <a:pPr marL="457200" indent="-457200">
              <a:buFont typeface="+mj-lt"/>
              <a:buAutoNum type="arabicPeriod"/>
            </a:pPr>
            <a:r>
              <a:rPr lang="en-US" dirty="0" smtClean="0">
                <a:hlinkClick r:id="rId9" action="ppaction://hlinksldjump"/>
              </a:rPr>
              <a:t>The NSF </a:t>
            </a:r>
            <a:r>
              <a:rPr lang="en-US" dirty="0">
                <a:hlinkClick r:id="rId9" action="ppaction://hlinksldjump"/>
              </a:rPr>
              <a:t>review </a:t>
            </a:r>
            <a:r>
              <a:rPr lang="en-US" dirty="0" smtClean="0">
                <a:hlinkClick r:id="rId9" action="ppaction://hlinksldjump"/>
              </a:rPr>
              <a:t>process, in more detail</a:t>
            </a:r>
            <a:endParaRPr lang="en-US" dirty="0"/>
          </a:p>
          <a:p>
            <a:pPr marL="457200" indent="-457200">
              <a:buFont typeface="+mj-lt"/>
              <a:buAutoNum type="arabicPeriod"/>
            </a:pPr>
            <a:r>
              <a:rPr lang="en-US" dirty="0" smtClean="0">
                <a:hlinkClick r:id="rId10" action="ppaction://hlinksldjump"/>
              </a:rPr>
              <a:t>The NSF review criteria, and the PAPPG</a:t>
            </a:r>
            <a:endParaRPr lang="en-US" dirty="0" smtClean="0"/>
          </a:p>
          <a:p>
            <a:pPr marL="457200" indent="-457200">
              <a:buFont typeface="+mj-lt"/>
              <a:buAutoNum type="arabicPeriod"/>
            </a:pPr>
            <a:r>
              <a:rPr lang="en-US" dirty="0" smtClean="0">
                <a:hlinkClick r:id="rId11" action="ppaction://hlinksldjump"/>
              </a:rPr>
              <a:t>Special considerations for the CAREER program</a:t>
            </a:r>
            <a:endParaRPr lang="en-US" dirty="0" smtClean="0"/>
          </a:p>
          <a:p>
            <a:pPr marL="457200" indent="-457200">
              <a:buFont typeface="+mj-lt"/>
              <a:buAutoNum type="arabicPeriod"/>
            </a:pPr>
            <a:r>
              <a:rPr lang="en-US" dirty="0" smtClean="0">
                <a:hlinkClick r:id="rId12" action="ppaction://hlinksldjump"/>
              </a:rPr>
              <a:t>The CPS Program</a:t>
            </a: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42862161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case for novelty</a:t>
            </a:r>
            <a:endParaRPr lang="en-US" dirty="0"/>
          </a:p>
        </p:txBody>
      </p:sp>
      <p:sp>
        <p:nvSpPr>
          <p:cNvPr id="3" name="Content Placeholder 2"/>
          <p:cNvSpPr>
            <a:spLocks noGrp="1"/>
          </p:cNvSpPr>
          <p:nvPr>
            <p:ph idx="1"/>
          </p:nvPr>
        </p:nvSpPr>
        <p:spPr/>
        <p:txBody>
          <a:bodyPr/>
          <a:lstStyle/>
          <a:p>
            <a:r>
              <a:rPr lang="en-US" dirty="0" smtClean="0"/>
              <a:t>If there is </a:t>
            </a:r>
            <a:r>
              <a:rPr lang="en-US" dirty="0"/>
              <a:t>novelty </a:t>
            </a:r>
            <a:r>
              <a:rPr lang="en-US" dirty="0" smtClean="0"/>
              <a:t>in </a:t>
            </a:r>
            <a:r>
              <a:rPr lang="en-US" dirty="0"/>
              <a:t>the </a:t>
            </a:r>
            <a:r>
              <a:rPr lang="en-US" dirty="0" smtClean="0"/>
              <a:t>research problem</a:t>
            </a:r>
            <a:r>
              <a:rPr lang="en-US" dirty="0"/>
              <a:t>, </a:t>
            </a:r>
            <a:r>
              <a:rPr lang="en-US" dirty="0" smtClean="0"/>
              <a:t>why is solving it important?</a:t>
            </a:r>
            <a:endParaRPr lang="en-US" dirty="0"/>
          </a:p>
          <a:p>
            <a:r>
              <a:rPr lang="en-US" dirty="0" smtClean="0"/>
              <a:t>If there is </a:t>
            </a:r>
            <a:r>
              <a:rPr lang="en-US" dirty="0"/>
              <a:t>novelty </a:t>
            </a:r>
            <a:r>
              <a:rPr lang="en-US" dirty="0" smtClean="0"/>
              <a:t>in your approach, why is success plausible?</a:t>
            </a:r>
          </a:p>
          <a:p>
            <a:r>
              <a:rPr lang="en-US" dirty="0" smtClean="0"/>
              <a:t>If there is novelty in the application or artifact you will develop, how is what you propose more than development?</a:t>
            </a:r>
          </a:p>
          <a:p>
            <a:pPr lvl="1"/>
            <a:r>
              <a:rPr lang="en-US" dirty="0" smtClean="0"/>
              <a:t>What are the challenges?</a:t>
            </a:r>
          </a:p>
        </p:txBody>
      </p:sp>
    </p:spTree>
    <p:extLst>
      <p:ext uri="{BB962C8B-B14F-4D97-AF65-F5344CB8AC3E}">
        <p14:creationId xmlns:p14="http://schemas.microsoft.com/office/powerpoint/2010/main" val="3953305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the Type of Review</a:t>
            </a:r>
            <a:endParaRPr lang="en-US" dirty="0"/>
          </a:p>
        </p:txBody>
      </p:sp>
      <p:sp>
        <p:nvSpPr>
          <p:cNvPr id="3" name="Content Placeholder 2"/>
          <p:cNvSpPr>
            <a:spLocks noGrp="1"/>
          </p:cNvSpPr>
          <p:nvPr>
            <p:ph idx="1"/>
          </p:nvPr>
        </p:nvSpPr>
        <p:spPr/>
        <p:txBody>
          <a:bodyPr/>
          <a:lstStyle/>
          <a:p>
            <a:r>
              <a:rPr lang="en-US" dirty="0" smtClean="0"/>
              <a:t>Review processes vary across divisions and programs</a:t>
            </a:r>
          </a:p>
          <a:p>
            <a:pPr lvl="1"/>
            <a:r>
              <a:rPr lang="en-US" dirty="0" smtClean="0"/>
              <a:t>May use panels, ad hoc letter reviews, or a combination</a:t>
            </a:r>
          </a:p>
          <a:p>
            <a:r>
              <a:rPr lang="en-US" dirty="0" smtClean="0"/>
              <a:t>Ad hoc reviewers</a:t>
            </a:r>
          </a:p>
          <a:p>
            <a:pPr lvl="1"/>
            <a:r>
              <a:rPr lang="en-US" dirty="0"/>
              <a:t>M</a:t>
            </a:r>
            <a:r>
              <a:rPr lang="en-US" dirty="0" smtClean="0"/>
              <a:t>ore likely to be experts in your specific area</a:t>
            </a:r>
          </a:p>
          <a:p>
            <a:pPr lvl="1"/>
            <a:r>
              <a:rPr lang="en-US" dirty="0" smtClean="0"/>
              <a:t>But quality of review, and consistency across reviewers can be a problem</a:t>
            </a:r>
          </a:p>
          <a:p>
            <a:r>
              <a:rPr lang="en-US" dirty="0" smtClean="0"/>
              <a:t>Panelists</a:t>
            </a:r>
          </a:p>
          <a:p>
            <a:pPr lvl="1"/>
            <a:r>
              <a:rPr lang="en-US" dirty="0" smtClean="0"/>
              <a:t>Less likely to understand details of your research</a:t>
            </a:r>
          </a:p>
          <a:p>
            <a:pPr lvl="1"/>
            <a:r>
              <a:rPr lang="en-US" dirty="0" smtClean="0"/>
              <a:t>More likely to develop a consensus opinion </a:t>
            </a:r>
            <a:endParaRPr lang="en-US" dirty="0"/>
          </a:p>
          <a:p>
            <a:r>
              <a:rPr lang="en-US" dirty="0" smtClean="0"/>
              <a:t>Contract program officers to find out how they review proposals for the program you are targeting</a:t>
            </a:r>
          </a:p>
          <a:p>
            <a:pPr marL="0" indent="0">
              <a:buNone/>
            </a:pPr>
            <a:endParaRPr lang="en-US" dirty="0" smtClean="0"/>
          </a:p>
        </p:txBody>
      </p:sp>
    </p:spTree>
    <p:extLst>
      <p:ext uri="{BB962C8B-B14F-4D97-AF65-F5344CB8AC3E}">
        <p14:creationId xmlns:p14="http://schemas.microsoft.com/office/powerpoint/2010/main" val="915563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Broader Impacts</a:t>
            </a:r>
            <a:endParaRPr lang="en-US" dirty="0"/>
          </a:p>
        </p:txBody>
      </p:sp>
      <p:sp>
        <p:nvSpPr>
          <p:cNvPr id="3" name="Content Placeholder 2"/>
          <p:cNvSpPr>
            <a:spLocks noGrp="1"/>
          </p:cNvSpPr>
          <p:nvPr>
            <p:ph idx="1"/>
          </p:nvPr>
        </p:nvSpPr>
        <p:spPr/>
        <p:txBody>
          <a:bodyPr/>
          <a:lstStyle/>
          <a:p>
            <a:pPr marL="0" indent="0">
              <a:buNone/>
            </a:pPr>
            <a:r>
              <a:rPr lang="en-US" altLang="en-US" i="1" dirty="0" smtClean="0"/>
              <a:t>Why should </a:t>
            </a:r>
            <a:r>
              <a:rPr lang="en-US" altLang="en-US" i="1" dirty="0"/>
              <a:t>the general public care</a:t>
            </a:r>
            <a:r>
              <a:rPr lang="en-US" altLang="en-US" i="1" dirty="0" smtClean="0"/>
              <a:t>?</a:t>
            </a:r>
          </a:p>
          <a:p>
            <a:pPr marL="0" indent="0">
              <a:buNone/>
            </a:pPr>
            <a:endParaRPr lang="en-US" altLang="en-US" i="1" dirty="0" smtClean="0"/>
          </a:p>
          <a:p>
            <a:pPr marL="0" indent="0">
              <a:buNone/>
            </a:pPr>
            <a:r>
              <a:rPr lang="en-US" dirty="0" smtClean="0"/>
              <a:t>Consider:</a:t>
            </a:r>
          </a:p>
          <a:p>
            <a:r>
              <a:rPr lang="en-US" altLang="en-US" dirty="0"/>
              <a:t>Economic/environment/energy</a:t>
            </a:r>
          </a:p>
          <a:p>
            <a:r>
              <a:rPr lang="en-US" altLang="en-US" dirty="0"/>
              <a:t>Education and training</a:t>
            </a:r>
          </a:p>
          <a:p>
            <a:r>
              <a:rPr lang="en-US" altLang="en-US" dirty="0"/>
              <a:t>Providing opportunities for underrepresented groups</a:t>
            </a:r>
          </a:p>
          <a:p>
            <a:r>
              <a:rPr lang="en-US" altLang="en-US" dirty="0"/>
              <a:t>Improving research and education </a:t>
            </a:r>
            <a:r>
              <a:rPr lang="en-US" altLang="en-US" dirty="0" smtClean="0"/>
              <a:t>infrastructure</a:t>
            </a:r>
            <a:endParaRPr lang="en-US" dirty="0"/>
          </a:p>
        </p:txBody>
      </p:sp>
    </p:spTree>
    <p:extLst>
      <p:ext uri="{BB962C8B-B14F-4D97-AF65-F5344CB8AC3E}">
        <p14:creationId xmlns:p14="http://schemas.microsoft.com/office/powerpoint/2010/main" val="780666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“Broader Impacts”</a:t>
            </a:r>
            <a:endParaRPr lang="en-US" dirty="0"/>
          </a:p>
        </p:txBody>
      </p:sp>
      <p:sp>
        <p:nvSpPr>
          <p:cNvPr id="3" name="Content Placeholder 2"/>
          <p:cNvSpPr>
            <a:spLocks noGrp="1"/>
          </p:cNvSpPr>
          <p:nvPr>
            <p:ph idx="1"/>
          </p:nvPr>
        </p:nvSpPr>
        <p:spPr/>
        <p:txBody>
          <a:bodyPr/>
          <a:lstStyle/>
          <a:p>
            <a:r>
              <a:rPr lang="en-US" dirty="0" smtClean="0"/>
              <a:t>How is the project likely to “benefit </a:t>
            </a:r>
            <a:r>
              <a:rPr lang="en-US" dirty="0"/>
              <a:t>society or advance desired societal </a:t>
            </a:r>
            <a:r>
              <a:rPr lang="en-US" dirty="0" smtClean="0"/>
              <a:t>outcomes”</a:t>
            </a:r>
          </a:p>
          <a:p>
            <a:r>
              <a:rPr lang="en-US" dirty="0" smtClean="0"/>
              <a:t>For most </a:t>
            </a:r>
            <a:r>
              <a:rPr lang="en-US" dirty="0" smtClean="0"/>
              <a:t>projects</a:t>
            </a:r>
            <a:r>
              <a:rPr lang="en-US" dirty="0" smtClean="0"/>
              <a:t>, there are specific potential impacts </a:t>
            </a:r>
            <a:r>
              <a:rPr lang="en-US" dirty="0" smtClean="0"/>
              <a:t>of the research on </a:t>
            </a:r>
            <a:r>
              <a:rPr lang="en-US" dirty="0" smtClean="0"/>
              <a:t>the economy, society, human well-being, defense, etc.</a:t>
            </a:r>
          </a:p>
          <a:p>
            <a:pPr lvl="1"/>
            <a:r>
              <a:rPr lang="en-US" sz="2000" dirty="0" smtClean="0">
                <a:solidFill>
                  <a:srgbClr val="3366FF"/>
                </a:solidFill>
              </a:rPr>
              <a:t>Do not be limited to educational and student outreach activities</a:t>
            </a:r>
            <a:r>
              <a:rPr lang="en-US" sz="2000" dirty="0" smtClean="0"/>
              <a:t>.</a:t>
            </a:r>
          </a:p>
          <a:p>
            <a:pPr lvl="1"/>
            <a:r>
              <a:rPr lang="en-US" sz="2000" dirty="0" smtClean="0"/>
              <a:t>Plans </a:t>
            </a:r>
            <a:r>
              <a:rPr lang="en-US" sz="2000" dirty="0"/>
              <a:t>for transition to practice and dissemination to industry are </a:t>
            </a:r>
            <a:r>
              <a:rPr lang="en-US" sz="2000" dirty="0" smtClean="0"/>
              <a:t>important</a:t>
            </a:r>
          </a:p>
          <a:p>
            <a:pPr lvl="1"/>
            <a:r>
              <a:rPr lang="en-US" sz="2000" dirty="0" smtClean="0"/>
              <a:t>If you propose an activity, describe it as actionable</a:t>
            </a:r>
            <a:r>
              <a:rPr lang="en-US" sz="2000" dirty="0" smtClean="0">
                <a:solidFill>
                  <a:srgbClr val="3366FF"/>
                </a:solidFill>
              </a:rPr>
              <a:t>; identify resources, and include impact assessment</a:t>
            </a:r>
          </a:p>
          <a:p>
            <a:pPr marL="403225" lvl="1" indent="0">
              <a:buNone/>
            </a:pPr>
            <a:r>
              <a:rPr lang="en-US" sz="2000" i="1" dirty="0" smtClean="0"/>
              <a:t>“PIs </a:t>
            </a:r>
            <a:r>
              <a:rPr lang="en-US" sz="2000" i="1" dirty="0"/>
              <a:t>are expected to be accountable for carrying out the activities described in the </a:t>
            </a:r>
            <a:r>
              <a:rPr lang="en-US" sz="2000" i="1" dirty="0" smtClean="0"/>
              <a:t>funded project.”</a:t>
            </a:r>
          </a:p>
        </p:txBody>
      </p:sp>
    </p:spTree>
    <p:extLst>
      <p:ext uri="{BB962C8B-B14F-4D97-AF65-F5344CB8AC3E}">
        <p14:creationId xmlns:p14="http://schemas.microsoft.com/office/powerpoint/2010/main" val="2307292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p:cNvSpPr>
            <a:spLocks noGrp="1" noChangeArrowheads="1"/>
          </p:cNvSpPr>
          <p:nvPr>
            <p:ph type="title"/>
          </p:nvPr>
        </p:nvSpPr>
        <p:spPr/>
        <p:txBody>
          <a:bodyPr/>
          <a:lstStyle/>
          <a:p>
            <a:pPr>
              <a:defRPr/>
            </a:pPr>
            <a:r>
              <a:rPr lang="en-US" smtClean="0"/>
              <a:t>Broader Impact</a:t>
            </a:r>
          </a:p>
        </p:txBody>
      </p:sp>
      <p:sp>
        <p:nvSpPr>
          <p:cNvPr id="66563" name="Rectangle 5"/>
          <p:cNvSpPr>
            <a:spLocks noGrp="1" noChangeArrowheads="1"/>
          </p:cNvSpPr>
          <p:nvPr>
            <p:ph type="body" idx="1"/>
          </p:nvPr>
        </p:nvSpPr>
        <p:spPr/>
        <p:txBody>
          <a:bodyPr/>
          <a:lstStyle/>
          <a:p>
            <a:r>
              <a:rPr lang="en-US" altLang="en-US" dirty="0" smtClean="0"/>
              <a:t>The Broader Impact focuses on the benefit to society at large as a result of your research result</a:t>
            </a:r>
          </a:p>
          <a:p>
            <a:r>
              <a:rPr lang="en-US" altLang="en-US" dirty="0" smtClean="0"/>
              <a:t>Means to benefit society include:</a:t>
            </a:r>
          </a:p>
          <a:p>
            <a:pPr lvl="1"/>
            <a:r>
              <a:rPr lang="en-US" altLang="en-US" dirty="0" smtClean="0"/>
              <a:t>Direct benefits of the new knowledge or technology, e.g. to the economy, quality of human life*</a:t>
            </a:r>
          </a:p>
          <a:p>
            <a:pPr lvl="1"/>
            <a:r>
              <a:rPr lang="en-US" altLang="en-US" dirty="0" smtClean="0"/>
              <a:t>Education and training</a:t>
            </a:r>
          </a:p>
          <a:p>
            <a:pPr lvl="1"/>
            <a:r>
              <a:rPr lang="en-US" altLang="en-US" dirty="0" smtClean="0"/>
              <a:t>Providing opportunities for underrepresented groups</a:t>
            </a:r>
          </a:p>
          <a:p>
            <a:pPr lvl="1"/>
            <a:r>
              <a:rPr lang="en-US" altLang="en-US" dirty="0" smtClean="0"/>
              <a:t>Improving research and education infrastructure</a:t>
            </a:r>
            <a:endParaRPr lang="en-US" dirty="0" smtClean="0"/>
          </a:p>
        </p:txBody>
      </p:sp>
      <p:sp>
        <p:nvSpPr>
          <p:cNvPr id="66566" name="Text Box 8"/>
          <p:cNvSpPr txBox="1">
            <a:spLocks noChangeArrowheads="1"/>
          </p:cNvSpPr>
          <p:nvPr/>
        </p:nvSpPr>
        <p:spPr bwMode="auto">
          <a:xfrm>
            <a:off x="1124201" y="4598460"/>
            <a:ext cx="7040563" cy="830997"/>
          </a:xfrm>
          <a:prstGeom prst="rect">
            <a:avLst/>
          </a:prstGeom>
          <a:noFill/>
          <a:ln w="12700">
            <a:noFill/>
            <a:miter lim="800000"/>
            <a:headEnd type="none" w="sm" len="sm"/>
            <a:tailEnd type="none" w="sm" len="sm"/>
          </a:ln>
        </p:spPr>
        <p:txBody>
          <a:bodyPr>
            <a:spAutoFit/>
          </a:bodyPr>
          <a:lstStyle/>
          <a:p>
            <a:pPr>
              <a:spcBef>
                <a:spcPct val="50000"/>
              </a:spcBef>
            </a:pPr>
            <a:r>
              <a:rPr lang="en-US" altLang="en-US" b="0" i="1" dirty="0" smtClean="0">
                <a:solidFill>
                  <a:srgbClr val="3C8C93"/>
                </a:solidFill>
              </a:rPr>
              <a:t>*The </a:t>
            </a:r>
            <a:r>
              <a:rPr lang="en-US" altLang="en-US" b="0" i="1" dirty="0">
                <a:solidFill>
                  <a:srgbClr val="3C8C93"/>
                </a:solidFill>
              </a:rPr>
              <a:t>key issue is how your research results will be </a:t>
            </a:r>
            <a:r>
              <a:rPr lang="en-US" altLang="en-US" b="0" i="1" dirty="0" smtClean="0">
                <a:solidFill>
                  <a:srgbClr val="3C8C93"/>
                </a:solidFill>
              </a:rPr>
              <a:t>applied. Why </a:t>
            </a:r>
            <a:r>
              <a:rPr lang="en-US" altLang="en-US" b="0" i="1" dirty="0">
                <a:solidFill>
                  <a:srgbClr val="3C8C93"/>
                </a:solidFill>
              </a:rPr>
              <a:t>would the general public care</a:t>
            </a:r>
            <a:r>
              <a:rPr lang="en-US" altLang="en-US" b="0" i="1" dirty="0" smtClean="0">
                <a:solidFill>
                  <a:srgbClr val="3C8C93"/>
                </a:solidFill>
              </a:rPr>
              <a:t>?</a:t>
            </a:r>
            <a:endParaRPr lang="en-US" b="0" i="1" dirty="0">
              <a:solidFill>
                <a:srgbClr val="3C8C93"/>
              </a:solidFill>
            </a:endParaRPr>
          </a:p>
        </p:txBody>
      </p:sp>
    </p:spTree>
    <p:extLst>
      <p:ext uri="{BB962C8B-B14F-4D97-AF65-F5344CB8AC3E}">
        <p14:creationId xmlns:p14="http://schemas.microsoft.com/office/powerpoint/2010/main" val="828537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a:defRPr/>
            </a:pPr>
            <a:r>
              <a:rPr lang="en-US" dirty="0" smtClean="0"/>
              <a:t>Education &amp; Outreach</a:t>
            </a:r>
            <a:endParaRPr lang="en-US" dirty="0" smtClean="0"/>
          </a:p>
        </p:txBody>
      </p:sp>
      <p:sp>
        <p:nvSpPr>
          <p:cNvPr id="68611" name="Rectangle 3"/>
          <p:cNvSpPr>
            <a:spLocks noGrp="1" noChangeArrowheads="1"/>
          </p:cNvSpPr>
          <p:nvPr>
            <p:ph type="body" idx="1"/>
          </p:nvPr>
        </p:nvSpPr>
        <p:spPr/>
        <p:txBody>
          <a:bodyPr/>
          <a:lstStyle/>
          <a:p>
            <a:pPr>
              <a:lnSpc>
                <a:spcPct val="77000"/>
              </a:lnSpc>
            </a:pPr>
            <a:r>
              <a:rPr lang="en-US" dirty="0" smtClean="0"/>
              <a:t>Undergraduate</a:t>
            </a:r>
          </a:p>
          <a:p>
            <a:pPr lvl="1">
              <a:lnSpc>
                <a:spcPct val="77000"/>
              </a:lnSpc>
            </a:pPr>
            <a:r>
              <a:rPr lang="en-US" dirty="0" smtClean="0"/>
              <a:t>Curriculum</a:t>
            </a:r>
          </a:p>
          <a:p>
            <a:pPr lvl="1">
              <a:lnSpc>
                <a:spcPct val="77000"/>
              </a:lnSpc>
            </a:pPr>
            <a:r>
              <a:rPr lang="en-US" dirty="0" smtClean="0"/>
              <a:t>Projects (REUs)</a:t>
            </a:r>
          </a:p>
          <a:p>
            <a:pPr>
              <a:lnSpc>
                <a:spcPct val="77000"/>
              </a:lnSpc>
            </a:pPr>
            <a:r>
              <a:rPr lang="en-US" dirty="0" smtClean="0"/>
              <a:t>Graduate </a:t>
            </a:r>
          </a:p>
          <a:p>
            <a:pPr lvl="1">
              <a:lnSpc>
                <a:spcPct val="77000"/>
              </a:lnSpc>
            </a:pPr>
            <a:r>
              <a:rPr lang="en-US" dirty="0" smtClean="0"/>
              <a:t>Curriculum</a:t>
            </a:r>
          </a:p>
          <a:p>
            <a:pPr lvl="1">
              <a:lnSpc>
                <a:spcPct val="77000"/>
              </a:lnSpc>
            </a:pPr>
            <a:r>
              <a:rPr lang="en-US" dirty="0" smtClean="0"/>
              <a:t>Conferences</a:t>
            </a:r>
          </a:p>
          <a:p>
            <a:pPr lvl="1">
              <a:lnSpc>
                <a:spcPct val="77000"/>
              </a:lnSpc>
            </a:pPr>
            <a:r>
              <a:rPr lang="en-US" dirty="0" smtClean="0"/>
              <a:t>Involvement with industry, national labs</a:t>
            </a:r>
          </a:p>
          <a:p>
            <a:pPr>
              <a:lnSpc>
                <a:spcPct val="77000"/>
              </a:lnSpc>
            </a:pPr>
            <a:r>
              <a:rPr lang="en-US" dirty="0" smtClean="0"/>
              <a:t>Networks, partnerships</a:t>
            </a:r>
          </a:p>
          <a:p>
            <a:pPr>
              <a:lnSpc>
                <a:spcPct val="77000"/>
              </a:lnSpc>
            </a:pPr>
            <a:r>
              <a:rPr lang="en-US" dirty="0" smtClean="0"/>
              <a:t>K-12 outreach (RETs)</a:t>
            </a:r>
          </a:p>
          <a:p>
            <a:pPr>
              <a:lnSpc>
                <a:spcPct val="77000"/>
              </a:lnSpc>
            </a:pPr>
            <a:r>
              <a:rPr lang="en-US" dirty="0" smtClean="0"/>
              <a:t>Museum </a:t>
            </a:r>
            <a:r>
              <a:rPr lang="en-US" dirty="0" smtClean="0"/>
              <a:t>projects</a:t>
            </a:r>
            <a:endParaRPr lang="en-US" dirty="0" smtClean="0"/>
          </a:p>
        </p:txBody>
      </p:sp>
      <p:sp>
        <p:nvSpPr>
          <p:cNvPr id="2" name="TextBox 1"/>
          <p:cNvSpPr txBox="1"/>
          <p:nvPr/>
        </p:nvSpPr>
        <p:spPr>
          <a:xfrm>
            <a:off x="870518" y="4723012"/>
            <a:ext cx="7677678" cy="830997"/>
          </a:xfrm>
          <a:prstGeom prst="rect">
            <a:avLst/>
          </a:prstGeom>
          <a:noFill/>
        </p:spPr>
        <p:txBody>
          <a:bodyPr wrap="square" rtlCol="0">
            <a:spAutoFit/>
          </a:bodyPr>
          <a:lstStyle/>
          <a:p>
            <a:r>
              <a:rPr lang="en-US" u="sng" dirty="0" smtClean="0">
                <a:solidFill>
                  <a:schemeClr val="accent1">
                    <a:lumMod val="50000"/>
                  </a:schemeClr>
                </a:solidFill>
              </a:rPr>
              <a:t>Consider</a:t>
            </a:r>
            <a:r>
              <a:rPr lang="en-US" dirty="0" smtClean="0">
                <a:solidFill>
                  <a:schemeClr val="accent1">
                    <a:lumMod val="50000"/>
                  </a:schemeClr>
                </a:solidFill>
              </a:rPr>
              <a:t> all, but don’t propose a laundry list, that claims you will do everything.</a:t>
            </a:r>
          </a:p>
        </p:txBody>
      </p:sp>
    </p:spTree>
    <p:extLst>
      <p:ext uri="{BB962C8B-B14F-4D97-AF65-F5344CB8AC3E}">
        <p14:creationId xmlns:p14="http://schemas.microsoft.com/office/powerpoint/2010/main" val="4167657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Prior Grants &amp; Current Support</a:t>
            </a:r>
            <a:endParaRPr lang="en-US" dirty="0"/>
          </a:p>
        </p:txBody>
      </p:sp>
      <p:sp>
        <p:nvSpPr>
          <p:cNvPr id="3" name="Content Placeholder 2"/>
          <p:cNvSpPr>
            <a:spLocks noGrp="1"/>
          </p:cNvSpPr>
          <p:nvPr>
            <p:ph idx="1"/>
          </p:nvPr>
        </p:nvSpPr>
        <p:spPr/>
        <p:txBody>
          <a:bodyPr/>
          <a:lstStyle/>
          <a:p>
            <a:r>
              <a:rPr lang="en-US" dirty="0" smtClean="0"/>
              <a:t>You are required to say something, to show you have used prior NSF grants well</a:t>
            </a:r>
          </a:p>
          <a:p>
            <a:r>
              <a:rPr lang="en-US" dirty="0" smtClean="0"/>
              <a:t>But that is not all</a:t>
            </a:r>
          </a:p>
          <a:p>
            <a:r>
              <a:rPr lang="en-US" dirty="0" smtClean="0"/>
              <a:t>If you have any prior grants (NSF or other) that have similar looking titles, in your list of current support, differentiate between them in enough detail that reviewers to not suspect </a:t>
            </a:r>
            <a:r>
              <a:rPr lang="en-US" u="sng" dirty="0" smtClean="0"/>
              <a:t>overlap or duplication</a:t>
            </a:r>
          </a:p>
          <a:p>
            <a:endParaRPr lang="en-US" dirty="0" smtClean="0"/>
          </a:p>
        </p:txBody>
      </p:sp>
    </p:spTree>
    <p:extLst>
      <p:ext uri="{BB962C8B-B14F-4D97-AF65-F5344CB8AC3E}">
        <p14:creationId xmlns:p14="http://schemas.microsoft.com/office/powerpoint/2010/main" val="3671970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RANDOM FACTORS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945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random process!</a:t>
            </a:r>
            <a:endParaRPr lang="en-US" dirty="0"/>
          </a:p>
        </p:txBody>
      </p:sp>
      <p:sp>
        <p:nvSpPr>
          <p:cNvPr id="3" name="Content Placeholder 2"/>
          <p:cNvSpPr>
            <a:spLocks noGrp="1"/>
          </p:cNvSpPr>
          <p:nvPr>
            <p:ph idx="1"/>
          </p:nvPr>
        </p:nvSpPr>
        <p:spPr/>
        <p:txBody>
          <a:bodyPr/>
          <a:lstStyle/>
          <a:p>
            <a:r>
              <a:rPr lang="en-US" dirty="0" smtClean="0"/>
              <a:t>You can’t guarantee success</a:t>
            </a:r>
          </a:p>
          <a:p>
            <a:r>
              <a:rPr lang="en-US" dirty="0" smtClean="0"/>
              <a:t>But you can shift the odds in your favor by writing a strong proposal</a:t>
            </a:r>
          </a:p>
          <a:p>
            <a:r>
              <a:rPr lang="en-US" dirty="0" smtClean="0"/>
              <a:t>Fallacy: </a:t>
            </a:r>
          </a:p>
          <a:p>
            <a:pPr lvl="1"/>
            <a:r>
              <a:rPr lang="en-US" dirty="0" smtClean="0"/>
              <a:t>“If a proposal has a funding rate of 10%, I need to submit 10 proposals to succeed.”</a:t>
            </a:r>
          </a:p>
          <a:p>
            <a:r>
              <a:rPr lang="en-US" dirty="0" smtClean="0"/>
              <a:t>Truths:</a:t>
            </a:r>
          </a:p>
          <a:p>
            <a:pPr lvl="1"/>
            <a:r>
              <a:rPr lang="en-US" dirty="0" smtClean="0"/>
              <a:t>Most of the 90% that are not funded are weak in ways that you can avoid</a:t>
            </a:r>
          </a:p>
          <a:p>
            <a:pPr lvl="1"/>
            <a:r>
              <a:rPr lang="en-US" dirty="0" smtClean="0"/>
              <a:t>A strong proposal may shift the odds to 50% or better </a:t>
            </a:r>
          </a:p>
        </p:txBody>
      </p:sp>
      <p:sp>
        <p:nvSpPr>
          <p:cNvPr id="4" name="TextBox 3"/>
          <p:cNvSpPr txBox="1"/>
          <p:nvPr/>
        </p:nvSpPr>
        <p:spPr>
          <a:xfrm>
            <a:off x="841976" y="5393652"/>
            <a:ext cx="8077457" cy="1200328"/>
          </a:xfrm>
          <a:prstGeom prst="rect">
            <a:avLst/>
          </a:prstGeom>
          <a:noFill/>
        </p:spPr>
        <p:txBody>
          <a:bodyPr wrap="square" rtlCol="0">
            <a:normAutofit/>
          </a:bodyPr>
          <a:lstStyle/>
          <a:p>
            <a:r>
              <a:rPr lang="en-US" sz="2000" i="1" dirty="0" smtClean="0">
                <a:solidFill>
                  <a:srgbClr val="3366FF"/>
                </a:solidFill>
              </a:rPr>
              <a:t>So, don’t waste your time and that of the reviewers.</a:t>
            </a:r>
          </a:p>
          <a:p>
            <a:r>
              <a:rPr lang="en-US" sz="2000" i="1" dirty="0">
                <a:solidFill>
                  <a:srgbClr val="3366FF"/>
                </a:solidFill>
              </a:rPr>
              <a:t>O</a:t>
            </a:r>
            <a:r>
              <a:rPr lang="en-US" sz="2000" i="1" dirty="0" smtClean="0">
                <a:solidFill>
                  <a:srgbClr val="3366FF"/>
                </a:solidFill>
              </a:rPr>
              <a:t>ne great proposal has a better chance than 10 weak ones.</a:t>
            </a:r>
            <a:endParaRPr lang="en-US" sz="2000" i="1" dirty="0">
              <a:solidFill>
                <a:srgbClr val="3366FF"/>
              </a:solidFill>
            </a:endParaRPr>
          </a:p>
        </p:txBody>
      </p:sp>
    </p:spTree>
    <p:extLst>
      <p:ext uri="{BB962C8B-B14F-4D97-AF65-F5344CB8AC3E}">
        <p14:creationId xmlns:p14="http://schemas.microsoft.com/office/powerpoint/2010/main" val="4218035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Factors in Review</a:t>
            </a:r>
            <a:endParaRPr lang="en-US" dirty="0"/>
          </a:p>
        </p:txBody>
      </p:sp>
      <p:sp>
        <p:nvSpPr>
          <p:cNvPr id="3" name="Content Placeholder 2"/>
          <p:cNvSpPr>
            <a:spLocks noGrp="1"/>
          </p:cNvSpPr>
          <p:nvPr>
            <p:ph idx="1"/>
          </p:nvPr>
        </p:nvSpPr>
        <p:spPr/>
        <p:txBody>
          <a:bodyPr/>
          <a:lstStyle/>
          <a:p>
            <a:r>
              <a:rPr lang="en-US" dirty="0" smtClean="0"/>
              <a:t>Who are the reviewers, and what is their expertise</a:t>
            </a:r>
            <a:r>
              <a:rPr lang="en-US" dirty="0" smtClean="0"/>
              <a:t>?</a:t>
            </a:r>
            <a:endParaRPr lang="en-US" dirty="0" smtClean="0"/>
          </a:p>
          <a:p>
            <a:r>
              <a:rPr lang="en-US" dirty="0" smtClean="0"/>
              <a:t>What other proposals will the review </a:t>
            </a:r>
            <a:r>
              <a:rPr lang="en-US" dirty="0" smtClean="0"/>
              <a:t>panel (if any), </a:t>
            </a:r>
            <a:r>
              <a:rPr lang="en-US" dirty="0" smtClean="0"/>
              <a:t>and later the NSF staff, compare it against?</a:t>
            </a:r>
          </a:p>
          <a:p>
            <a:r>
              <a:rPr lang="en-US" dirty="0" smtClean="0"/>
              <a:t>Who are the NSF staff making the decision?</a:t>
            </a:r>
          </a:p>
        </p:txBody>
      </p:sp>
      <p:sp>
        <p:nvSpPr>
          <p:cNvPr id="4" name="TextBox 3"/>
          <p:cNvSpPr txBox="1"/>
          <p:nvPr/>
        </p:nvSpPr>
        <p:spPr>
          <a:xfrm>
            <a:off x="1098849" y="3724188"/>
            <a:ext cx="7677678" cy="1200328"/>
          </a:xfrm>
          <a:prstGeom prst="rect">
            <a:avLst/>
          </a:prstGeom>
          <a:noFill/>
        </p:spPr>
        <p:txBody>
          <a:bodyPr wrap="square" rtlCol="0">
            <a:spAutoFit/>
          </a:bodyPr>
          <a:lstStyle/>
          <a:p>
            <a:r>
              <a:rPr lang="en-US" dirty="0"/>
              <a:t>You cannot control these things, but you can can improve your odds of a favorable outcome.</a:t>
            </a:r>
          </a:p>
          <a:p>
            <a:endParaRPr lang="en-US" dirty="0"/>
          </a:p>
        </p:txBody>
      </p:sp>
    </p:spTree>
    <p:extLst>
      <p:ext uri="{BB962C8B-B14F-4D97-AF65-F5344CB8AC3E}">
        <p14:creationId xmlns:p14="http://schemas.microsoft.com/office/powerpoint/2010/main" val="245884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Georges</a:t>
            </a:r>
            <a:br>
              <a:rPr lang="en-US" dirty="0" smtClean="0"/>
            </a:br>
            <a:endParaRPr lang="en-US" dirty="0"/>
          </a:p>
        </p:txBody>
      </p:sp>
      <p:sp>
        <p:nvSpPr>
          <p:cNvPr id="3" name="Text Placeholder 2"/>
          <p:cNvSpPr>
            <a:spLocks noGrp="1"/>
          </p:cNvSpPr>
          <p:nvPr>
            <p:ph type="body" idx="1"/>
          </p:nvPr>
        </p:nvSpPr>
        <p:spPr/>
        <p:txBody>
          <a:bodyPr/>
          <a:lstStyle/>
          <a:p>
            <a:r>
              <a:rPr lang="en-US" dirty="0" smtClean="0"/>
              <a:t>Classic concise advice on proposal writing from</a:t>
            </a:r>
            <a:endParaRPr lang="en-US" dirty="0"/>
          </a:p>
        </p:txBody>
      </p:sp>
    </p:spTree>
    <p:extLst>
      <p:ext uri="{BB962C8B-B14F-4D97-AF65-F5344CB8AC3E}">
        <p14:creationId xmlns:p14="http://schemas.microsoft.com/office/powerpoint/2010/main" val="1685790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Reviewer Effects</a:t>
            </a:r>
            <a:endParaRPr lang="en-US" dirty="0"/>
          </a:p>
        </p:txBody>
      </p:sp>
      <p:sp>
        <p:nvSpPr>
          <p:cNvPr id="3" name="Content Placeholder 2"/>
          <p:cNvSpPr>
            <a:spLocks noGrp="1"/>
          </p:cNvSpPr>
          <p:nvPr>
            <p:ph idx="1"/>
          </p:nvPr>
        </p:nvSpPr>
        <p:spPr/>
        <p:txBody>
          <a:bodyPr>
            <a:noAutofit/>
          </a:bodyPr>
          <a:lstStyle/>
          <a:p>
            <a:r>
              <a:rPr lang="en-US" sz="2200" dirty="0" smtClean="0"/>
              <a:t>One strongly negative reviewer can kill a proposal, and least one enthusiastic one is needed to make it rise to the top.</a:t>
            </a:r>
          </a:p>
          <a:p>
            <a:r>
              <a:rPr lang="en-US" sz="2200" dirty="0" smtClean="0"/>
              <a:t>Experts </a:t>
            </a:r>
            <a:r>
              <a:rPr lang="en-US" sz="2200" dirty="0"/>
              <a:t>tend to be more critical of details, more demanding of originality, but also more appreciative of a truly excellent proposal and more effective in advocating for it</a:t>
            </a:r>
            <a:r>
              <a:rPr lang="en-US" sz="2200" dirty="0" smtClean="0"/>
              <a:t>.</a:t>
            </a:r>
          </a:p>
          <a:p>
            <a:r>
              <a:rPr lang="en-US" sz="2200" dirty="0" smtClean="0"/>
              <a:t>Sometimes, less expert reviewers will fall in love with a proposal because they have not seen the idea before, but it is unwise to base a strategy on this effect.</a:t>
            </a:r>
          </a:p>
          <a:p>
            <a:r>
              <a:rPr lang="en-US" sz="2200" dirty="0" smtClean="0"/>
              <a:t>So, how to improve your chances of getting expert reviewers?</a:t>
            </a:r>
            <a:endParaRPr lang="en-US" sz="2200" dirty="0"/>
          </a:p>
        </p:txBody>
      </p:sp>
    </p:spTree>
    <p:extLst>
      <p:ext uri="{BB962C8B-B14F-4D97-AF65-F5344CB8AC3E}">
        <p14:creationId xmlns:p14="http://schemas.microsoft.com/office/powerpoint/2010/main" val="991167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Good </a:t>
            </a:r>
            <a:r>
              <a:rPr lang="en-US" dirty="0" smtClean="0"/>
              <a:t>Panel Reviewers </a:t>
            </a:r>
            <a:endParaRPr lang="en-US" dirty="0"/>
          </a:p>
        </p:txBody>
      </p:sp>
      <p:sp>
        <p:nvSpPr>
          <p:cNvPr id="3" name="Content Placeholder 2"/>
          <p:cNvSpPr>
            <a:spLocks noGrp="1"/>
          </p:cNvSpPr>
          <p:nvPr>
            <p:ph idx="1"/>
          </p:nvPr>
        </p:nvSpPr>
        <p:spPr/>
        <p:txBody>
          <a:bodyPr/>
          <a:lstStyle/>
          <a:p>
            <a:r>
              <a:rPr lang="en-US" dirty="0" smtClean="0"/>
              <a:t>Proposals are typically “binned</a:t>
            </a:r>
            <a:r>
              <a:rPr lang="en-US" dirty="0" smtClean="0"/>
              <a:t>”, if reviewed by panel, based </a:t>
            </a:r>
            <a:r>
              <a:rPr lang="en-US" dirty="0" smtClean="0"/>
              <a:t>first on title, and then on the project summary.</a:t>
            </a:r>
          </a:p>
          <a:p>
            <a:r>
              <a:rPr lang="en-US" dirty="0" smtClean="0"/>
              <a:t>Each panel ends up being dominated by some theme or aspect that is common to most of the proposals.</a:t>
            </a:r>
          </a:p>
          <a:p>
            <a:r>
              <a:rPr lang="en-US" dirty="0" smtClean="0"/>
              <a:t>Program Directors, and then panelists, are assigned based on this theme.</a:t>
            </a:r>
          </a:p>
          <a:p>
            <a:r>
              <a:rPr lang="en-US" dirty="0" smtClean="0"/>
              <a:t>Take care that the title and the Intellectual Merit portion of your project summary convey where the primary research contribution lies, and thereby implicitly identify the peer group that you feel should be evaluating your proposal.</a:t>
            </a:r>
          </a:p>
        </p:txBody>
      </p:sp>
    </p:spTree>
    <p:extLst>
      <p:ext uri="{BB962C8B-B14F-4D97-AF65-F5344CB8AC3E}">
        <p14:creationId xmlns:p14="http://schemas.microsoft.com/office/powerpoint/2010/main" val="494414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 Comparison </a:t>
            </a:r>
            <a:r>
              <a:rPr lang="en-US" dirty="0" smtClean="0"/>
              <a:t>Effects</a:t>
            </a:r>
            <a:endParaRPr lang="en-US" dirty="0"/>
          </a:p>
        </p:txBody>
      </p:sp>
      <p:sp>
        <p:nvSpPr>
          <p:cNvPr id="3" name="Content Placeholder 2"/>
          <p:cNvSpPr>
            <a:spLocks noGrp="1"/>
          </p:cNvSpPr>
          <p:nvPr>
            <p:ph idx="1"/>
          </p:nvPr>
        </p:nvSpPr>
        <p:spPr/>
        <p:txBody>
          <a:bodyPr/>
          <a:lstStyle/>
          <a:p>
            <a:r>
              <a:rPr lang="en-US" dirty="0" smtClean="0"/>
              <a:t>A proposal that is similar to others on the same panel is more likely to have experts on the panel who are qualified to review it.</a:t>
            </a:r>
          </a:p>
          <a:p>
            <a:r>
              <a:rPr lang="en-US" dirty="0" smtClean="0"/>
              <a:t>However, it must then stand out above those other proposals.</a:t>
            </a:r>
          </a:p>
          <a:p>
            <a:r>
              <a:rPr lang="en-US" dirty="0" smtClean="0"/>
              <a:t>An outlier may succeed by standing out, or fail dramatically if the panelists don’t appreciate it.</a:t>
            </a:r>
            <a:endParaRPr lang="en-US" dirty="0"/>
          </a:p>
        </p:txBody>
      </p:sp>
      <p:sp>
        <p:nvSpPr>
          <p:cNvPr id="5" name="TextBox 4"/>
          <p:cNvSpPr txBox="1"/>
          <p:nvPr/>
        </p:nvSpPr>
        <p:spPr>
          <a:xfrm>
            <a:off x="1641140" y="4780088"/>
            <a:ext cx="6221475" cy="461665"/>
          </a:xfrm>
          <a:prstGeom prst="rect">
            <a:avLst/>
          </a:prstGeom>
          <a:noFill/>
        </p:spPr>
        <p:txBody>
          <a:bodyPr wrap="none" rtlCol="0">
            <a:spAutoFit/>
          </a:bodyPr>
          <a:lstStyle/>
          <a:p>
            <a:r>
              <a:rPr lang="en-US" dirty="0" smtClean="0">
                <a:solidFill>
                  <a:srgbClr val="008000"/>
                </a:solidFill>
              </a:rPr>
              <a:t>See advice above on influencing binning.</a:t>
            </a:r>
            <a:endParaRPr lang="en-US" dirty="0">
              <a:solidFill>
                <a:srgbClr val="008000"/>
              </a:solidFill>
            </a:endParaRPr>
          </a:p>
        </p:txBody>
      </p:sp>
    </p:spTree>
    <p:extLst>
      <p:ext uri="{BB962C8B-B14F-4D97-AF65-F5344CB8AC3E}">
        <p14:creationId xmlns:p14="http://schemas.microsoft.com/office/powerpoint/2010/main" val="4262661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Staff Effects</a:t>
            </a:r>
            <a:endParaRPr lang="en-US" dirty="0"/>
          </a:p>
        </p:txBody>
      </p:sp>
      <p:sp>
        <p:nvSpPr>
          <p:cNvPr id="3" name="Content Placeholder 2"/>
          <p:cNvSpPr>
            <a:spLocks noGrp="1"/>
          </p:cNvSpPr>
          <p:nvPr>
            <p:ph idx="1"/>
          </p:nvPr>
        </p:nvSpPr>
        <p:spPr>
          <a:xfrm>
            <a:off x="1176338" y="1385889"/>
            <a:ext cx="7573962" cy="4350218"/>
          </a:xfrm>
        </p:spPr>
        <p:txBody>
          <a:bodyPr/>
          <a:lstStyle/>
          <a:p>
            <a:r>
              <a:rPr lang="en-US" sz="2000" dirty="0" smtClean="0"/>
              <a:t>Staff choose reviewers, may direct panel discussion, and have a strong influence on final decision.</a:t>
            </a:r>
          </a:p>
          <a:p>
            <a:pPr lvl="1"/>
            <a:r>
              <a:rPr lang="en-US" sz="2000" dirty="0" smtClean="0"/>
              <a:t>A program officer may reverse a panel ranking</a:t>
            </a:r>
            <a:r>
              <a:rPr lang="en-US" sz="2000" dirty="0"/>
              <a:t> </a:t>
            </a:r>
            <a:r>
              <a:rPr lang="en-US" sz="2000" dirty="0" smtClean="0"/>
              <a:t>if a case can be made that the panel got it wrong.</a:t>
            </a:r>
          </a:p>
          <a:p>
            <a:r>
              <a:rPr lang="en-US" sz="2000" dirty="0" smtClean="0"/>
              <a:t>Before you submit a proposal, contact program officers* to verify program fit, and get their reactions to your idea.</a:t>
            </a:r>
          </a:p>
          <a:p>
            <a:pPr lvl="1"/>
            <a:r>
              <a:rPr lang="en-US" sz="2000" dirty="0" smtClean="0"/>
              <a:t>You may decide to tailor the proposal, or submit to a different program, based on this information.</a:t>
            </a:r>
          </a:p>
          <a:p>
            <a:r>
              <a:rPr lang="en-US" sz="2000" i="1" dirty="0" smtClean="0">
                <a:solidFill>
                  <a:srgbClr val="FF0000"/>
                </a:solidFill>
              </a:rPr>
              <a:t>Never try to lobby for a proposal that has been submitted already, or to reverse a decision a proposal that has been recommended to be declined.</a:t>
            </a:r>
            <a:endParaRPr lang="en-US" sz="2000" i="1" dirty="0">
              <a:solidFill>
                <a:srgbClr val="FF0000"/>
              </a:solidFill>
            </a:endParaRPr>
          </a:p>
        </p:txBody>
      </p:sp>
      <p:sp>
        <p:nvSpPr>
          <p:cNvPr id="4" name="TextBox 3"/>
          <p:cNvSpPr txBox="1"/>
          <p:nvPr/>
        </p:nvSpPr>
        <p:spPr>
          <a:xfrm>
            <a:off x="1712493" y="5679030"/>
            <a:ext cx="5751123" cy="461665"/>
          </a:xfrm>
          <a:prstGeom prst="rect">
            <a:avLst/>
          </a:prstGeom>
          <a:noFill/>
        </p:spPr>
        <p:txBody>
          <a:bodyPr wrap="square" rtlCol="0">
            <a:normAutofit fontScale="62500" lnSpcReduction="20000"/>
          </a:bodyPr>
          <a:lstStyle/>
          <a:p>
            <a:r>
              <a:rPr lang="en-US" b="0" i="1" dirty="0" smtClean="0"/>
              <a:t>*See slides on how and when to contact program officers, below.</a:t>
            </a:r>
            <a:endParaRPr lang="en-US" b="0" i="1" dirty="0"/>
          </a:p>
        </p:txBody>
      </p:sp>
    </p:spTree>
    <p:extLst>
      <p:ext uri="{BB962C8B-B14F-4D97-AF65-F5344CB8AC3E}">
        <p14:creationId xmlns:p14="http://schemas.microsoft.com/office/powerpoint/2010/main" val="897931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MISTAKES</a:t>
            </a:r>
            <a:br>
              <a:rPr lang="en-US" dirty="0" smtClean="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3715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Research Topic Mistakes</a:t>
            </a:r>
            <a:endParaRPr lang="en-US" dirty="0"/>
          </a:p>
        </p:txBody>
      </p:sp>
      <p:sp>
        <p:nvSpPr>
          <p:cNvPr id="2" name="Content Placeholder 1"/>
          <p:cNvSpPr>
            <a:spLocks noGrp="1"/>
          </p:cNvSpPr>
          <p:nvPr>
            <p:ph idx="1"/>
          </p:nvPr>
        </p:nvSpPr>
        <p:spPr/>
        <p:txBody>
          <a:bodyPr>
            <a:normAutofit/>
          </a:bodyPr>
          <a:lstStyle/>
          <a:p>
            <a:r>
              <a:rPr lang="en-US" dirty="0"/>
              <a:t>A man with a hammer looking for a </a:t>
            </a:r>
            <a:r>
              <a:rPr lang="en-US" dirty="0" smtClean="0"/>
              <a:t>nail</a:t>
            </a:r>
            <a:endParaRPr lang="en-US" dirty="0"/>
          </a:p>
          <a:p>
            <a:pPr lvl="1"/>
            <a:r>
              <a:rPr lang="en-US" sz="2400" i="1" dirty="0"/>
              <a:t>A proposal  that tries to push a technology, without a compelling application for motivation.  e.g., “Have robot, need work.</a:t>
            </a:r>
            <a:r>
              <a:rPr lang="en-US" sz="2400" i="1" dirty="0" smtClean="0"/>
              <a:t>”</a:t>
            </a:r>
          </a:p>
          <a:p>
            <a:r>
              <a:rPr lang="en-US" dirty="0"/>
              <a:t>A list of unconnected </a:t>
            </a:r>
            <a:r>
              <a:rPr lang="en-US" dirty="0" smtClean="0"/>
              <a:t>problems</a:t>
            </a:r>
          </a:p>
          <a:p>
            <a:pPr lvl="1"/>
            <a:r>
              <a:rPr lang="en-US" dirty="0" smtClean="0"/>
              <a:t>Or whose only connection is your hammer</a:t>
            </a:r>
            <a:endParaRPr lang="en-US" sz="2400" i="1" dirty="0" smtClean="0"/>
          </a:p>
          <a:p>
            <a:r>
              <a:rPr lang="en-US" dirty="0" smtClean="0"/>
              <a:t>Following </a:t>
            </a:r>
            <a:r>
              <a:rPr lang="en-US" dirty="0"/>
              <a:t>a </a:t>
            </a:r>
            <a:r>
              <a:rPr lang="en-US" dirty="0" smtClean="0"/>
              <a:t>herd</a:t>
            </a:r>
          </a:p>
          <a:p>
            <a:pPr lvl="1"/>
            <a:r>
              <a:rPr lang="en-US" dirty="0" smtClean="0"/>
              <a:t>Jumping on a “hot topic”</a:t>
            </a:r>
          </a:p>
          <a:p>
            <a:r>
              <a:rPr lang="en-US" dirty="0" smtClean="0"/>
              <a:t>Imitating previously funded projects</a:t>
            </a:r>
          </a:p>
          <a:p>
            <a:r>
              <a:rPr lang="en-US" dirty="0" smtClean="0"/>
              <a:t>Boring</a:t>
            </a:r>
          </a:p>
          <a:p>
            <a:pPr lvl="1"/>
            <a:r>
              <a:rPr lang="en-US" dirty="0" smtClean="0"/>
              <a:t>Predictable, incremental work</a:t>
            </a:r>
          </a:p>
          <a:p>
            <a:pPr lvl="1"/>
            <a:r>
              <a:rPr lang="en-US" dirty="0" smtClean="0"/>
              <a:t>No clear potential for big impact</a:t>
            </a:r>
          </a:p>
        </p:txBody>
      </p:sp>
    </p:spTree>
    <p:extLst>
      <p:ext uri="{BB962C8B-B14F-4D97-AF65-F5344CB8AC3E}">
        <p14:creationId xmlns:p14="http://schemas.microsoft.com/office/powerpoint/2010/main" val="209249808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Strategic Mistakes</a:t>
            </a:r>
            <a:endParaRPr lang="en-US" dirty="0"/>
          </a:p>
        </p:txBody>
      </p:sp>
      <p:sp>
        <p:nvSpPr>
          <p:cNvPr id="2" name="Content Placeholder 1"/>
          <p:cNvSpPr>
            <a:spLocks noGrp="1"/>
          </p:cNvSpPr>
          <p:nvPr>
            <p:ph idx="1"/>
          </p:nvPr>
        </p:nvSpPr>
        <p:spPr/>
        <p:txBody>
          <a:bodyPr/>
          <a:lstStyle/>
          <a:p>
            <a:r>
              <a:rPr lang="en-US" dirty="0" smtClean="0"/>
              <a:t>Not heeding the solicitation</a:t>
            </a:r>
          </a:p>
          <a:p>
            <a:r>
              <a:rPr lang="en-US" dirty="0" smtClean="0"/>
              <a:t>Re</a:t>
            </a:r>
            <a:r>
              <a:rPr lang="en-US" dirty="0"/>
              <a:t>-using a </a:t>
            </a:r>
            <a:r>
              <a:rPr lang="en-US" dirty="0" smtClean="0"/>
              <a:t>proposal originally </a:t>
            </a:r>
            <a:r>
              <a:rPr lang="en-US" dirty="0"/>
              <a:t>submitted to another program, without a complete </a:t>
            </a:r>
            <a:r>
              <a:rPr lang="en-US" dirty="0" smtClean="0"/>
              <a:t>rewrite</a:t>
            </a:r>
          </a:p>
          <a:p>
            <a:r>
              <a:rPr lang="en-US" dirty="0"/>
              <a:t>Re-submitting a proposal to the same program, without addressing the reviewer </a:t>
            </a:r>
            <a:r>
              <a:rPr lang="en-US" dirty="0" smtClean="0"/>
              <a:t>comments</a:t>
            </a:r>
          </a:p>
          <a:p>
            <a:r>
              <a:rPr lang="en-US" dirty="0" smtClean="0"/>
              <a:t>Cutting and pasting from your research paper(s)</a:t>
            </a:r>
            <a:endParaRPr lang="en-US" dirty="0"/>
          </a:p>
          <a:p>
            <a:r>
              <a:rPr lang="en-US" dirty="0"/>
              <a:t>Resting on your laurels: Proposal is mostly about your prior work:  “I’ve done good work before, so give me more money to continue this work.”</a:t>
            </a:r>
          </a:p>
          <a:p>
            <a:r>
              <a:rPr lang="en-US" dirty="0"/>
              <a:t>Describing a problem without a plausible path to a </a:t>
            </a:r>
            <a:r>
              <a:rPr lang="en-US" dirty="0" smtClean="0"/>
              <a:t>solution</a:t>
            </a:r>
            <a:endParaRPr lang="en-US" dirty="0"/>
          </a:p>
        </p:txBody>
      </p:sp>
    </p:spTree>
    <p:extLst>
      <p:ext uri="{BB962C8B-B14F-4D97-AF65-F5344CB8AC3E}">
        <p14:creationId xmlns:p14="http://schemas.microsoft.com/office/powerpoint/2010/main" val="123453644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857" y="274638"/>
            <a:ext cx="6928152" cy="801838"/>
          </a:xfrm>
          <a:prstGeom prst="rect">
            <a:avLst/>
          </a:prstGeom>
        </p:spPr>
        <p:txBody>
          <a:bodyPr>
            <a:normAutofit/>
          </a:bodyPr>
          <a:lstStyle/>
          <a:p>
            <a:r>
              <a:rPr lang="en-US" dirty="0" smtClean="0"/>
              <a:t>Team/Collaboration Mistakes</a:t>
            </a:r>
            <a:endParaRPr lang="en-US" dirty="0"/>
          </a:p>
        </p:txBody>
      </p:sp>
      <p:sp>
        <p:nvSpPr>
          <p:cNvPr id="3" name="Content Placeholder 2"/>
          <p:cNvSpPr>
            <a:spLocks noGrp="1"/>
          </p:cNvSpPr>
          <p:nvPr>
            <p:ph idx="1"/>
          </p:nvPr>
        </p:nvSpPr>
        <p:spPr/>
        <p:txBody>
          <a:bodyPr>
            <a:normAutofit/>
          </a:bodyPr>
          <a:lstStyle/>
          <a:p>
            <a:r>
              <a:rPr lang="en-US" dirty="0" smtClean="0"/>
              <a:t>Teaming with a collaborator from another discipline who is weak in that discipline (but you don’t know it)</a:t>
            </a:r>
          </a:p>
          <a:p>
            <a:r>
              <a:rPr lang="en-US" dirty="0"/>
              <a:t>Pasting together contributions from multiple PI’s, without </a:t>
            </a:r>
            <a:r>
              <a:rPr lang="en-US" dirty="0" smtClean="0"/>
              <a:t>integration</a:t>
            </a:r>
          </a:p>
          <a:p>
            <a:pPr lvl="1"/>
            <a:r>
              <a:rPr lang="en-US" dirty="0" smtClean="0"/>
              <a:t>“omnibus” syndrome</a:t>
            </a:r>
          </a:p>
          <a:p>
            <a:r>
              <a:rPr lang="en-US" dirty="0"/>
              <a:t>Including </a:t>
            </a:r>
            <a:r>
              <a:rPr lang="en-US" dirty="0" smtClean="0"/>
              <a:t>personnel/collaborators </a:t>
            </a:r>
            <a:r>
              <a:rPr lang="en-US" dirty="0"/>
              <a:t>whose role in the research is not </a:t>
            </a:r>
            <a:r>
              <a:rPr lang="en-US" dirty="0" smtClean="0"/>
              <a:t>clear</a:t>
            </a:r>
          </a:p>
        </p:txBody>
      </p:sp>
    </p:spTree>
    <p:extLst>
      <p:ext uri="{BB962C8B-B14F-4D97-AF65-F5344CB8AC3E}">
        <p14:creationId xmlns:p14="http://schemas.microsoft.com/office/powerpoint/2010/main" val="33801668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857" y="274638"/>
            <a:ext cx="6928152" cy="801838"/>
          </a:xfrm>
          <a:prstGeom prst="rect">
            <a:avLst/>
          </a:prstGeom>
        </p:spPr>
        <p:txBody>
          <a:bodyPr>
            <a:normAutofit/>
          </a:bodyPr>
          <a:lstStyle/>
          <a:p>
            <a:r>
              <a:rPr lang="en-US" dirty="0"/>
              <a:t>Writing </a:t>
            </a:r>
            <a:r>
              <a:rPr lang="en-US" dirty="0" smtClean="0"/>
              <a:t>Mistakes</a:t>
            </a:r>
            <a:endParaRPr lang="en-US" dirty="0"/>
          </a:p>
        </p:txBody>
      </p:sp>
      <p:sp>
        <p:nvSpPr>
          <p:cNvPr id="3" name="Content Placeholder 2"/>
          <p:cNvSpPr>
            <a:spLocks noGrp="1"/>
          </p:cNvSpPr>
          <p:nvPr>
            <p:ph idx="1"/>
          </p:nvPr>
        </p:nvSpPr>
        <p:spPr>
          <a:xfrm>
            <a:off x="1156467" y="1586123"/>
            <a:ext cx="7779135" cy="4478167"/>
          </a:xfrm>
        </p:spPr>
        <p:txBody>
          <a:bodyPr>
            <a:normAutofit/>
          </a:bodyPr>
          <a:lstStyle/>
          <a:p>
            <a:r>
              <a:rPr lang="en-US" dirty="0" smtClean="0"/>
              <a:t>Long-winded explanations</a:t>
            </a:r>
          </a:p>
          <a:p>
            <a:r>
              <a:rPr lang="en-US" dirty="0" smtClean="0"/>
              <a:t>Too many superfluous details</a:t>
            </a:r>
          </a:p>
          <a:p>
            <a:r>
              <a:rPr lang="en-US" dirty="0" smtClean="0"/>
              <a:t>Poor organization of thoughts into words</a:t>
            </a:r>
          </a:p>
          <a:p>
            <a:r>
              <a:rPr lang="en-US" dirty="0"/>
              <a:t>Goals or claims in the project summary that are not borne out by the research plan</a:t>
            </a:r>
          </a:p>
          <a:p>
            <a:r>
              <a:rPr lang="en-US" dirty="0"/>
              <a:t>Writing a “defensive” proposal in response to reviewer comments on a prior submission.</a:t>
            </a:r>
          </a:p>
          <a:p>
            <a:r>
              <a:rPr lang="en-US" dirty="0"/>
              <a:t>Cramming too many ideas into one </a:t>
            </a:r>
            <a:r>
              <a:rPr lang="en-US" dirty="0" smtClean="0"/>
              <a:t>proposal</a:t>
            </a:r>
            <a:endParaRPr lang="en-US" dirty="0"/>
          </a:p>
        </p:txBody>
      </p:sp>
    </p:spTree>
    <p:extLst>
      <p:ext uri="{BB962C8B-B14F-4D97-AF65-F5344CB8AC3E}">
        <p14:creationId xmlns:p14="http://schemas.microsoft.com/office/powerpoint/2010/main" val="69295874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857" y="274638"/>
            <a:ext cx="6928152" cy="801838"/>
          </a:xfrm>
          <a:prstGeom prst="rect">
            <a:avLst/>
          </a:prstGeom>
        </p:spPr>
        <p:txBody>
          <a:bodyPr>
            <a:normAutofit/>
          </a:bodyPr>
          <a:lstStyle/>
          <a:p>
            <a:r>
              <a:rPr lang="en-US" dirty="0" smtClean="0"/>
              <a:t>Prior Work Mistakes</a:t>
            </a:r>
            <a:endParaRPr lang="en-US" dirty="0"/>
          </a:p>
        </p:txBody>
      </p:sp>
      <p:sp>
        <p:nvSpPr>
          <p:cNvPr id="3" name="Content Placeholder 2"/>
          <p:cNvSpPr>
            <a:spLocks noGrp="1"/>
          </p:cNvSpPr>
          <p:nvPr>
            <p:ph idx="1"/>
          </p:nvPr>
        </p:nvSpPr>
        <p:spPr/>
        <p:txBody>
          <a:bodyPr>
            <a:normAutofit/>
          </a:bodyPr>
          <a:lstStyle/>
          <a:p>
            <a:r>
              <a:rPr lang="en-US" dirty="0"/>
              <a:t>Poor distinction between preliminary results and proposed work</a:t>
            </a:r>
          </a:p>
          <a:p>
            <a:pPr lvl="1"/>
            <a:r>
              <a:rPr lang="en-US" dirty="0" smtClean="0"/>
              <a:t>e.g., </a:t>
            </a:r>
            <a:r>
              <a:rPr lang="en-US" dirty="0"/>
              <a:t>i</a:t>
            </a:r>
            <a:r>
              <a:rPr lang="en-US" dirty="0" smtClean="0"/>
              <a:t>nterleaving </a:t>
            </a:r>
            <a:r>
              <a:rPr lang="en-US" dirty="0"/>
              <a:t>your descriptions of prior work </a:t>
            </a:r>
            <a:r>
              <a:rPr lang="en-US" dirty="0" smtClean="0"/>
              <a:t>and </a:t>
            </a:r>
            <a:r>
              <a:rPr lang="en-US" dirty="0"/>
              <a:t>new work you propose to do </a:t>
            </a:r>
            <a:r>
              <a:rPr lang="en-US" dirty="0" smtClean="0"/>
              <a:t>in </a:t>
            </a:r>
            <a:r>
              <a:rPr lang="en-US" dirty="0"/>
              <a:t>a way that the distinction is not </a:t>
            </a:r>
            <a:r>
              <a:rPr lang="en-US" dirty="0" smtClean="0"/>
              <a:t>clear</a:t>
            </a:r>
            <a:endParaRPr lang="en-US" dirty="0"/>
          </a:p>
          <a:p>
            <a:r>
              <a:rPr lang="en-US" dirty="0"/>
              <a:t>Assuming that the reviewers are experts in your research area, and have read or will </a:t>
            </a:r>
            <a:r>
              <a:rPr lang="en-US" dirty="0" smtClean="0"/>
              <a:t>read the </a:t>
            </a:r>
            <a:r>
              <a:rPr lang="en-US" dirty="0"/>
              <a:t>papers that you </a:t>
            </a:r>
            <a:r>
              <a:rPr lang="en-US" dirty="0" smtClean="0"/>
              <a:t>cite</a:t>
            </a:r>
          </a:p>
          <a:p>
            <a:r>
              <a:rPr lang="en-US" dirty="0" smtClean="0"/>
              <a:t>Citing </a:t>
            </a:r>
            <a:r>
              <a:rPr lang="en-US" dirty="0"/>
              <a:t>only/mostly your own prior work</a:t>
            </a:r>
            <a:r>
              <a:rPr lang="en-US" dirty="0" smtClean="0"/>
              <a:t>.</a:t>
            </a:r>
          </a:p>
          <a:p>
            <a:r>
              <a:rPr lang="en-US" dirty="0" smtClean="0"/>
              <a:t>Failure to explain relationship to any grants listed under Current Support that have apparently similar titles.</a:t>
            </a:r>
            <a:endParaRPr lang="en-US" dirty="0"/>
          </a:p>
        </p:txBody>
      </p:sp>
    </p:spTree>
    <p:extLst>
      <p:ext uri="{BB962C8B-B14F-4D97-AF65-F5344CB8AC3E}">
        <p14:creationId xmlns:p14="http://schemas.microsoft.com/office/powerpoint/2010/main" val="29875349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a:t>
            </a:r>
            <a:r>
              <a:rPr lang="en-US" dirty="0" err="1" smtClean="0"/>
              <a:t>Heilmeier’s</a:t>
            </a:r>
            <a:r>
              <a:rPr lang="en-US" dirty="0" smtClean="0"/>
              <a:t> Catechism</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000" dirty="0"/>
              <a:t>What are you trying to do? Articulate your objectives using absolutely no jargon.</a:t>
            </a:r>
          </a:p>
          <a:p>
            <a:pPr marL="457200" indent="-457200">
              <a:buFont typeface="+mj-lt"/>
              <a:buAutoNum type="arabicPeriod"/>
            </a:pPr>
            <a:r>
              <a:rPr lang="en-US" sz="2000" dirty="0"/>
              <a:t>How is it done today, and what are the limits of current practice?</a:t>
            </a:r>
          </a:p>
          <a:p>
            <a:pPr marL="457200" indent="-457200">
              <a:buFont typeface="+mj-lt"/>
              <a:buAutoNum type="arabicPeriod"/>
            </a:pPr>
            <a:r>
              <a:rPr lang="en-US" sz="2000" dirty="0"/>
              <a:t>What's new in your approach and why do you think it will be successful?</a:t>
            </a:r>
          </a:p>
          <a:p>
            <a:pPr marL="457200" indent="-457200">
              <a:buFont typeface="+mj-lt"/>
              <a:buAutoNum type="arabicPeriod"/>
            </a:pPr>
            <a:r>
              <a:rPr lang="en-US" sz="2000" dirty="0"/>
              <a:t>Who cares?</a:t>
            </a:r>
          </a:p>
          <a:p>
            <a:pPr marL="457200" indent="-457200">
              <a:buFont typeface="+mj-lt"/>
              <a:buAutoNum type="arabicPeriod"/>
            </a:pPr>
            <a:r>
              <a:rPr lang="en-US" sz="2000" dirty="0"/>
              <a:t>If you're successful, what difference will it make?</a:t>
            </a:r>
          </a:p>
          <a:p>
            <a:pPr marL="457200" indent="-457200">
              <a:buFont typeface="+mj-lt"/>
              <a:buAutoNum type="arabicPeriod"/>
            </a:pPr>
            <a:r>
              <a:rPr lang="en-US" sz="2000" dirty="0"/>
              <a:t>What are the risks and the payoffs?</a:t>
            </a:r>
          </a:p>
          <a:p>
            <a:pPr marL="457200" indent="-457200">
              <a:buFont typeface="+mj-lt"/>
              <a:buAutoNum type="arabicPeriod"/>
            </a:pPr>
            <a:r>
              <a:rPr lang="en-US" sz="2000" dirty="0"/>
              <a:t>How much will it cost?</a:t>
            </a:r>
          </a:p>
          <a:p>
            <a:pPr marL="457200" indent="-457200">
              <a:buFont typeface="+mj-lt"/>
              <a:buAutoNum type="arabicPeriod"/>
            </a:pPr>
            <a:r>
              <a:rPr lang="en-US" sz="2000" dirty="0"/>
              <a:t>How long will it take?</a:t>
            </a:r>
          </a:p>
          <a:p>
            <a:pPr marL="457200" indent="-457200">
              <a:buFont typeface="+mj-lt"/>
              <a:buAutoNum type="arabicPeriod"/>
            </a:pPr>
            <a:r>
              <a:rPr lang="en-US" sz="2000" dirty="0"/>
              <a:t>What are the midterm and final "exams" to check for success?</a:t>
            </a:r>
          </a:p>
        </p:txBody>
      </p:sp>
      <p:sp>
        <p:nvSpPr>
          <p:cNvPr id="4" name="TextBox 3"/>
          <p:cNvSpPr txBox="1"/>
          <p:nvPr/>
        </p:nvSpPr>
        <p:spPr>
          <a:xfrm>
            <a:off x="913329" y="6121368"/>
            <a:ext cx="7820386" cy="461665"/>
          </a:xfrm>
          <a:prstGeom prst="rect">
            <a:avLst/>
          </a:prstGeom>
          <a:noFill/>
        </p:spPr>
        <p:txBody>
          <a:bodyPr wrap="square" rtlCol="0">
            <a:normAutofit fontScale="62500" lnSpcReduction="20000"/>
          </a:bodyPr>
          <a:lstStyle/>
          <a:p>
            <a:r>
              <a:rPr lang="en-US" b="0" i="1" dirty="0" smtClean="0">
                <a:solidFill>
                  <a:srgbClr val="3366FF"/>
                </a:solidFill>
              </a:rPr>
              <a:t>Read more about George </a:t>
            </a:r>
            <a:r>
              <a:rPr lang="en-US" b="0" i="1" dirty="0" err="1" smtClean="0">
                <a:solidFill>
                  <a:srgbClr val="3366FF"/>
                </a:solidFill>
              </a:rPr>
              <a:t>Heilmeier</a:t>
            </a:r>
            <a:r>
              <a:rPr lang="en-US" b="0" i="1" dirty="0" smtClean="0">
                <a:solidFill>
                  <a:srgbClr val="3366FF"/>
                </a:solidFill>
              </a:rPr>
              <a:t> at https</a:t>
            </a:r>
            <a:r>
              <a:rPr lang="en-US" b="0" i="1" dirty="0">
                <a:solidFill>
                  <a:srgbClr val="3366FF"/>
                </a:solidFill>
              </a:rPr>
              <a:t>://</a:t>
            </a:r>
            <a:r>
              <a:rPr lang="en-US" b="0" i="1" dirty="0" err="1">
                <a:solidFill>
                  <a:srgbClr val="3366FF"/>
                </a:solidFill>
              </a:rPr>
              <a:t>en.wikipedia.org</a:t>
            </a:r>
            <a:r>
              <a:rPr lang="en-US" b="0" i="1" dirty="0">
                <a:solidFill>
                  <a:srgbClr val="3366FF"/>
                </a:solidFill>
              </a:rPr>
              <a:t>/wiki/George_H._</a:t>
            </a:r>
            <a:r>
              <a:rPr lang="en-US" b="0" i="1" dirty="0" err="1">
                <a:solidFill>
                  <a:srgbClr val="3366FF"/>
                </a:solidFill>
              </a:rPr>
              <a:t>Heilmeier</a:t>
            </a:r>
            <a:endParaRPr lang="en-US" b="0" i="1" dirty="0">
              <a:solidFill>
                <a:srgbClr val="3366FF"/>
              </a:solidFill>
            </a:endParaRPr>
          </a:p>
        </p:txBody>
      </p:sp>
      <p:sp>
        <p:nvSpPr>
          <p:cNvPr id="5" name="TextBox 4"/>
          <p:cNvSpPr txBox="1"/>
          <p:nvPr/>
        </p:nvSpPr>
        <p:spPr>
          <a:xfrm>
            <a:off x="1113121" y="5564880"/>
            <a:ext cx="7306637" cy="399529"/>
          </a:xfrm>
          <a:prstGeom prst="rect">
            <a:avLst/>
          </a:prstGeom>
          <a:noFill/>
        </p:spPr>
        <p:txBody>
          <a:bodyPr wrap="square" rtlCol="0">
            <a:normAutofit fontScale="85000" lnSpcReduction="10000"/>
          </a:bodyPr>
          <a:lstStyle/>
          <a:p>
            <a:r>
              <a:rPr lang="en-US" dirty="0" smtClean="0">
                <a:solidFill>
                  <a:schemeClr val="accent1">
                    <a:lumMod val="50000"/>
                  </a:schemeClr>
                </a:solidFill>
              </a:rPr>
              <a:t>The proposal should provide clear answers to all of these.</a:t>
            </a:r>
            <a:endParaRPr lang="en-US" dirty="0">
              <a:solidFill>
                <a:schemeClr val="accent1">
                  <a:lumMod val="50000"/>
                </a:schemeClr>
              </a:solidFill>
            </a:endParaRPr>
          </a:p>
        </p:txBody>
      </p:sp>
    </p:spTree>
    <p:extLst>
      <p:ext uri="{BB962C8B-B14F-4D97-AF65-F5344CB8AC3E}">
        <p14:creationId xmlns:p14="http://schemas.microsoft.com/office/powerpoint/2010/main" val="3490225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smtClean="0"/>
              <a:t>Lack of Cohesion</a:t>
            </a:r>
            <a:endParaRPr lang="en-US" dirty="0"/>
          </a:p>
        </p:txBody>
      </p:sp>
      <p:sp>
        <p:nvSpPr>
          <p:cNvPr id="4" name="Content Placeholder 3"/>
          <p:cNvSpPr>
            <a:spLocks noGrp="1"/>
          </p:cNvSpPr>
          <p:nvPr>
            <p:ph idx="1"/>
          </p:nvPr>
        </p:nvSpPr>
        <p:spPr/>
        <p:txBody>
          <a:bodyPr/>
          <a:lstStyle/>
          <a:p>
            <a:r>
              <a:rPr lang="en-US" dirty="0"/>
              <a:t>A bunch of separate pieces stapled together</a:t>
            </a:r>
          </a:p>
          <a:p>
            <a:r>
              <a:rPr lang="en-US" dirty="0"/>
              <a:t>A laundry list of tasks, with no prioritization or structure</a:t>
            </a:r>
          </a:p>
          <a:p>
            <a:r>
              <a:rPr lang="en-US" dirty="0"/>
              <a:t>Nails only united by your </a:t>
            </a:r>
            <a:r>
              <a:rPr lang="en-US" dirty="0" smtClean="0"/>
              <a:t>hammer</a:t>
            </a:r>
            <a:endParaRPr lang="en-US" dirty="0"/>
          </a:p>
        </p:txBody>
      </p:sp>
    </p:spTree>
    <p:extLst>
      <p:ext uri="{BB962C8B-B14F-4D97-AF65-F5344CB8AC3E}">
        <p14:creationId xmlns:p14="http://schemas.microsoft.com/office/powerpoint/2010/main" val="15914731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Research Plan Mistakes</a:t>
            </a:r>
            <a:endParaRPr lang="en-US" dirty="0"/>
          </a:p>
        </p:txBody>
      </p:sp>
      <p:sp>
        <p:nvSpPr>
          <p:cNvPr id="2" name="Content Placeholder 1"/>
          <p:cNvSpPr>
            <a:spLocks noGrp="1"/>
          </p:cNvSpPr>
          <p:nvPr>
            <p:ph idx="1"/>
          </p:nvPr>
        </p:nvSpPr>
        <p:spPr/>
        <p:txBody>
          <a:bodyPr>
            <a:normAutofit/>
          </a:bodyPr>
          <a:lstStyle/>
          <a:p>
            <a:r>
              <a:rPr lang="en-US" dirty="0" smtClean="0"/>
              <a:t>Dependence </a:t>
            </a:r>
            <a:r>
              <a:rPr lang="en-US" dirty="0"/>
              <a:t>on a risky initial </a:t>
            </a:r>
            <a:r>
              <a:rPr lang="en-US" dirty="0" smtClean="0"/>
              <a:t>task, </a:t>
            </a:r>
            <a:r>
              <a:rPr lang="en-US" dirty="0"/>
              <a:t>with no back-up plan if that </a:t>
            </a:r>
            <a:r>
              <a:rPr lang="en-US" dirty="0" smtClean="0"/>
              <a:t>fails</a:t>
            </a:r>
            <a:endParaRPr lang="en-US" dirty="0"/>
          </a:p>
          <a:p>
            <a:r>
              <a:rPr lang="en-US" dirty="0" smtClean="0"/>
              <a:t>No plan for assessment of success, no metrics</a:t>
            </a:r>
          </a:p>
          <a:p>
            <a:endParaRPr lang="en-US" dirty="0"/>
          </a:p>
        </p:txBody>
      </p:sp>
    </p:spTree>
    <p:extLst>
      <p:ext uri="{BB962C8B-B14F-4D97-AF65-F5344CB8AC3E}">
        <p14:creationId xmlns:p14="http://schemas.microsoft.com/office/powerpoint/2010/main" val="396585292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857" y="274638"/>
            <a:ext cx="6928152" cy="801838"/>
          </a:xfrm>
          <a:prstGeom prst="rect">
            <a:avLst/>
          </a:prstGeom>
        </p:spPr>
        <p:txBody>
          <a:bodyPr>
            <a:normAutofit/>
          </a:bodyPr>
          <a:lstStyle/>
          <a:p>
            <a:r>
              <a:rPr lang="en-US" dirty="0" smtClean="0"/>
              <a:t>Broader Impacts Mistakes</a:t>
            </a:r>
            <a:endParaRPr lang="en-US" dirty="0"/>
          </a:p>
        </p:txBody>
      </p:sp>
      <p:sp>
        <p:nvSpPr>
          <p:cNvPr id="3" name="Content Placeholder 2"/>
          <p:cNvSpPr>
            <a:spLocks noGrp="1"/>
          </p:cNvSpPr>
          <p:nvPr>
            <p:ph idx="1"/>
          </p:nvPr>
        </p:nvSpPr>
        <p:spPr>
          <a:xfrm>
            <a:off x="1127390" y="1390977"/>
            <a:ext cx="7236453" cy="4787466"/>
          </a:xfrm>
        </p:spPr>
        <p:txBody>
          <a:bodyPr>
            <a:normAutofit/>
          </a:bodyPr>
          <a:lstStyle/>
          <a:p>
            <a:r>
              <a:rPr lang="en-US" dirty="0" smtClean="0"/>
              <a:t>Ignoring direct societal and economic impacts</a:t>
            </a:r>
          </a:p>
          <a:p>
            <a:pPr lvl="1"/>
            <a:r>
              <a:rPr lang="en-US" dirty="0" smtClean="0"/>
              <a:t> i.e., limiting discussion to education &amp; outreach</a:t>
            </a:r>
            <a:endParaRPr lang="en-US" dirty="0"/>
          </a:p>
          <a:p>
            <a:r>
              <a:rPr lang="en-US" dirty="0" smtClean="0"/>
              <a:t>Implausibly long laundry list of activities</a:t>
            </a:r>
          </a:p>
          <a:p>
            <a:pPr lvl="1"/>
            <a:r>
              <a:rPr lang="en-US" dirty="0" smtClean="0"/>
              <a:t>Where will the PI get the time to do all these things?</a:t>
            </a:r>
            <a:endParaRPr lang="en-US" dirty="0"/>
          </a:p>
          <a:p>
            <a:r>
              <a:rPr lang="en-US" dirty="0"/>
              <a:t>Activities you could do </a:t>
            </a:r>
            <a:r>
              <a:rPr lang="en-US" dirty="0" smtClean="0"/>
              <a:t>without the grant</a:t>
            </a:r>
          </a:p>
          <a:p>
            <a:pPr lvl="1"/>
            <a:r>
              <a:rPr lang="en-US" dirty="0" smtClean="0"/>
              <a:t>not in the budget</a:t>
            </a:r>
          </a:p>
          <a:p>
            <a:pPr lvl="1"/>
            <a:r>
              <a:rPr lang="en-US" dirty="0" smtClean="0"/>
              <a:t>not dependent on the project research</a:t>
            </a:r>
          </a:p>
          <a:p>
            <a:r>
              <a:rPr lang="en-US" dirty="0" smtClean="0"/>
              <a:t>Activities that depend on resources not supported by collaboration letter</a:t>
            </a:r>
          </a:p>
          <a:p>
            <a:pPr lvl="1"/>
            <a:r>
              <a:rPr lang="en-US" dirty="0" smtClean="0"/>
              <a:t>e.g., K-12 outreach without school agreement</a:t>
            </a:r>
          </a:p>
          <a:p>
            <a:pPr marL="0" indent="0">
              <a:buNone/>
            </a:pPr>
            <a:endParaRPr lang="en-US" dirty="0" smtClean="0"/>
          </a:p>
        </p:txBody>
      </p:sp>
    </p:spTree>
    <p:extLst>
      <p:ext uri="{BB962C8B-B14F-4D97-AF65-F5344CB8AC3E}">
        <p14:creationId xmlns:p14="http://schemas.microsoft.com/office/powerpoint/2010/main" val="414559198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Education/Outreach Mistakes</a:t>
            </a:r>
            <a:endParaRPr lang="en-US" dirty="0"/>
          </a:p>
        </p:txBody>
      </p:sp>
      <p:sp>
        <p:nvSpPr>
          <p:cNvPr id="2" name="Content Placeholder 1"/>
          <p:cNvSpPr>
            <a:spLocks noGrp="1"/>
          </p:cNvSpPr>
          <p:nvPr>
            <p:ph idx="1"/>
          </p:nvPr>
        </p:nvSpPr>
        <p:spPr/>
        <p:txBody>
          <a:bodyPr>
            <a:normAutofit/>
          </a:bodyPr>
          <a:lstStyle/>
          <a:p>
            <a:r>
              <a:rPr lang="en-US" dirty="0" smtClean="0"/>
              <a:t>Routine, </a:t>
            </a:r>
            <a:r>
              <a:rPr lang="en-US" dirty="0"/>
              <a:t>lackluster</a:t>
            </a:r>
          </a:p>
          <a:p>
            <a:r>
              <a:rPr lang="en-US" dirty="0" smtClean="0"/>
              <a:t>Re</a:t>
            </a:r>
            <a:r>
              <a:rPr lang="en-US" dirty="0"/>
              <a:t>-using text </a:t>
            </a:r>
            <a:r>
              <a:rPr lang="en-US" dirty="0" smtClean="0"/>
              <a:t>from </a:t>
            </a:r>
            <a:r>
              <a:rPr lang="en-US" dirty="0"/>
              <a:t>a prior funded proposal, especially if you have not delivered on those </a:t>
            </a:r>
            <a:r>
              <a:rPr lang="en-US" dirty="0" smtClean="0"/>
              <a:t>promises</a:t>
            </a:r>
          </a:p>
          <a:p>
            <a:r>
              <a:rPr lang="en-US" dirty="0" smtClean="0"/>
              <a:t>Vague, non-actionable promises</a:t>
            </a:r>
          </a:p>
          <a:p>
            <a:r>
              <a:rPr lang="en-US" dirty="0" smtClean="0"/>
              <a:t>Failure to address assessment of these activities</a:t>
            </a:r>
            <a:endParaRPr lang="en-US" dirty="0"/>
          </a:p>
        </p:txBody>
      </p:sp>
    </p:spTree>
    <p:extLst>
      <p:ext uri="{BB962C8B-B14F-4D97-AF65-F5344CB8AC3E}">
        <p14:creationId xmlns:p14="http://schemas.microsoft.com/office/powerpoint/2010/main" val="123173930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857" y="274638"/>
            <a:ext cx="6928152" cy="801838"/>
          </a:xfrm>
          <a:prstGeom prst="rect">
            <a:avLst/>
          </a:prstGeom>
        </p:spPr>
        <p:txBody>
          <a:bodyPr>
            <a:normAutofit/>
          </a:bodyPr>
          <a:lstStyle/>
          <a:p>
            <a:r>
              <a:rPr lang="en-US" dirty="0" smtClean="0"/>
              <a:t>Budget Mistakes</a:t>
            </a:r>
            <a:endParaRPr lang="en-US" dirty="0"/>
          </a:p>
        </p:txBody>
      </p:sp>
      <p:sp>
        <p:nvSpPr>
          <p:cNvPr id="3" name="Content Placeholder 2"/>
          <p:cNvSpPr>
            <a:spLocks noGrp="1"/>
          </p:cNvSpPr>
          <p:nvPr>
            <p:ph idx="1"/>
          </p:nvPr>
        </p:nvSpPr>
        <p:spPr/>
        <p:txBody>
          <a:bodyPr>
            <a:normAutofit/>
          </a:bodyPr>
          <a:lstStyle/>
          <a:p>
            <a:r>
              <a:rPr lang="en-US" dirty="0" smtClean="0"/>
              <a:t>Padding budget to reach the maximum allowed</a:t>
            </a:r>
          </a:p>
          <a:p>
            <a:r>
              <a:rPr lang="en-US" dirty="0" smtClean="0"/>
              <a:t>Subcontracts</a:t>
            </a:r>
            <a:r>
              <a:rPr lang="en-US" dirty="0"/>
              <a:t>/sub-awards without detailed explanation of the work to be </a:t>
            </a:r>
            <a:r>
              <a:rPr lang="en-US" dirty="0" smtClean="0"/>
              <a:t>done </a:t>
            </a:r>
            <a:r>
              <a:rPr lang="en-US" dirty="0"/>
              <a:t>and why a sub-award is the right way to accomplish </a:t>
            </a:r>
            <a:r>
              <a:rPr lang="en-US" dirty="0" smtClean="0"/>
              <a:t>it</a:t>
            </a:r>
            <a:endParaRPr lang="en-US" dirty="0"/>
          </a:p>
          <a:p>
            <a:r>
              <a:rPr lang="en-US" dirty="0"/>
              <a:t>Lumps of money in “Other” without explanation and </a:t>
            </a:r>
            <a:r>
              <a:rPr lang="en-US" dirty="0" smtClean="0"/>
              <a:t>justification</a:t>
            </a:r>
            <a:endParaRPr lang="en-US" dirty="0"/>
          </a:p>
          <a:p>
            <a:r>
              <a:rPr lang="en-US" dirty="0"/>
              <a:t>Asking for more than 2 months of salary for senior personnel, over all NSF grants, without a strong justification</a:t>
            </a:r>
            <a:endParaRPr lang="en-US" dirty="0" smtClean="0"/>
          </a:p>
          <a:p>
            <a:endParaRPr lang="en-US" dirty="0"/>
          </a:p>
        </p:txBody>
      </p:sp>
    </p:spTree>
    <p:extLst>
      <p:ext uri="{BB962C8B-B14F-4D97-AF65-F5344CB8AC3E}">
        <p14:creationId xmlns:p14="http://schemas.microsoft.com/office/powerpoint/2010/main" val="323257437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Presentation Mistakes</a:t>
            </a:r>
            <a:endParaRPr lang="en-US" dirty="0"/>
          </a:p>
        </p:txBody>
      </p:sp>
      <p:sp>
        <p:nvSpPr>
          <p:cNvPr id="2" name="Content Placeholder 1"/>
          <p:cNvSpPr>
            <a:spLocks noGrp="1"/>
          </p:cNvSpPr>
          <p:nvPr>
            <p:ph idx="1"/>
          </p:nvPr>
        </p:nvSpPr>
        <p:spPr/>
        <p:txBody>
          <a:bodyPr>
            <a:normAutofit/>
          </a:bodyPr>
          <a:lstStyle/>
          <a:p>
            <a:r>
              <a:rPr lang="en-US" dirty="0" smtClean="0"/>
              <a:t>Font too small</a:t>
            </a:r>
            <a:endParaRPr lang="en-US" dirty="0"/>
          </a:p>
          <a:p>
            <a:r>
              <a:rPr lang="en-US" dirty="0" smtClean="0"/>
              <a:t>Figures illegible</a:t>
            </a:r>
          </a:p>
          <a:p>
            <a:r>
              <a:rPr lang="en-US" dirty="0" smtClean="0"/>
              <a:t>Figures without explanatory text</a:t>
            </a:r>
          </a:p>
          <a:p>
            <a:r>
              <a:rPr lang="en-US" dirty="0" smtClean="0"/>
              <a:t>Jargon, acronyms, abbreviations</a:t>
            </a:r>
          </a:p>
          <a:p>
            <a:r>
              <a:rPr lang="en-US" dirty="0" smtClean="0"/>
              <a:t>Long lists of citations [1,2,3,4,5,6,7,8] without discussion</a:t>
            </a:r>
          </a:p>
          <a:p>
            <a:r>
              <a:rPr lang="en-US" dirty="0" smtClean="0"/>
              <a:t>Disparaging competitors</a:t>
            </a:r>
          </a:p>
          <a:p>
            <a:r>
              <a:rPr lang="en-US" dirty="0" smtClean="0"/>
              <a:t>Failure to organize in a way that makes it easy for reviewers to find elements required by the solicitation, and other important questions (see </a:t>
            </a:r>
            <a:r>
              <a:rPr lang="en-US" dirty="0" err="1" smtClean="0"/>
              <a:t>Heilmeier</a:t>
            </a:r>
            <a:r>
              <a:rPr lang="en-US" dirty="0" smtClean="0"/>
              <a:t> catechism)</a:t>
            </a:r>
            <a:endParaRPr lang="en-US" dirty="0"/>
          </a:p>
          <a:p>
            <a:endParaRPr lang="en-US" dirty="0"/>
          </a:p>
        </p:txBody>
      </p:sp>
    </p:spTree>
    <p:extLst>
      <p:ext uri="{BB962C8B-B14F-4D97-AF65-F5344CB8AC3E}">
        <p14:creationId xmlns:p14="http://schemas.microsoft.com/office/powerpoint/2010/main" val="65985606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857" y="274638"/>
            <a:ext cx="6928152" cy="801838"/>
          </a:xfrm>
          <a:prstGeom prst="rect">
            <a:avLst/>
          </a:prstGeom>
        </p:spPr>
        <p:txBody>
          <a:bodyPr>
            <a:normAutofit/>
          </a:bodyPr>
          <a:lstStyle/>
          <a:p>
            <a:r>
              <a:rPr lang="en-US" dirty="0" smtClean="0"/>
              <a:t>Ethical Mistakes</a:t>
            </a:r>
            <a:endParaRPr lang="en-US" dirty="0"/>
          </a:p>
        </p:txBody>
      </p:sp>
      <p:sp>
        <p:nvSpPr>
          <p:cNvPr id="3" name="Content Placeholder 2"/>
          <p:cNvSpPr>
            <a:spLocks noGrp="1"/>
          </p:cNvSpPr>
          <p:nvPr>
            <p:ph idx="1"/>
          </p:nvPr>
        </p:nvSpPr>
        <p:spPr>
          <a:xfrm>
            <a:off x="1176338" y="1414426"/>
            <a:ext cx="7573962" cy="4897437"/>
          </a:xfrm>
        </p:spPr>
        <p:txBody>
          <a:bodyPr/>
          <a:lstStyle/>
          <a:p>
            <a:r>
              <a:rPr lang="en-US" dirty="0" smtClean="0"/>
              <a:t>Plagiarism</a:t>
            </a:r>
          </a:p>
          <a:p>
            <a:r>
              <a:rPr lang="en-US" dirty="0" smtClean="0"/>
              <a:t>Asking for more than one grant to do the same work</a:t>
            </a:r>
          </a:p>
          <a:p>
            <a:r>
              <a:rPr lang="en-US" dirty="0" smtClean="0"/>
              <a:t>Asking for money to do work you have already done, especially if you expect to submit a paper to a conference for review before the proposal has been reviewed</a:t>
            </a:r>
          </a:p>
          <a:p>
            <a:pPr marL="0" indent="0">
              <a:buNone/>
            </a:pPr>
            <a:endParaRPr lang="en-US" dirty="0"/>
          </a:p>
        </p:txBody>
      </p:sp>
      <p:sp>
        <p:nvSpPr>
          <p:cNvPr id="7" name="TextBox 6"/>
          <p:cNvSpPr txBox="1"/>
          <p:nvPr/>
        </p:nvSpPr>
        <p:spPr>
          <a:xfrm>
            <a:off x="856247" y="4180794"/>
            <a:ext cx="7706219" cy="1200328"/>
          </a:xfrm>
          <a:prstGeom prst="rect">
            <a:avLst/>
          </a:prstGeom>
          <a:noFill/>
        </p:spPr>
        <p:txBody>
          <a:bodyPr wrap="square" rtlCol="0">
            <a:spAutoFit/>
          </a:bodyPr>
          <a:lstStyle/>
          <a:p>
            <a:r>
              <a:rPr lang="en-US" b="0" dirty="0" smtClean="0">
                <a:solidFill>
                  <a:srgbClr val="FF0000"/>
                </a:solidFill>
              </a:rPr>
              <a:t>Since money is involved, these can constitute fraud against the Federal government, which may be prosecuted as a felony.</a:t>
            </a:r>
            <a:endParaRPr lang="en-US" b="0" dirty="0">
              <a:solidFill>
                <a:srgbClr val="FF0000"/>
              </a:solidFill>
            </a:endParaRPr>
          </a:p>
        </p:txBody>
      </p:sp>
      <p:sp>
        <p:nvSpPr>
          <p:cNvPr id="11" name="TextBox 10"/>
          <p:cNvSpPr txBox="1"/>
          <p:nvPr/>
        </p:nvSpPr>
        <p:spPr>
          <a:xfrm>
            <a:off x="937172" y="5579147"/>
            <a:ext cx="7182900" cy="830997"/>
          </a:xfrm>
          <a:prstGeom prst="rect">
            <a:avLst/>
          </a:prstGeom>
          <a:noFill/>
        </p:spPr>
        <p:txBody>
          <a:bodyPr wrap="square" rtlCol="0">
            <a:normAutofit fontScale="85000" lnSpcReduction="10000"/>
          </a:bodyPr>
          <a:lstStyle/>
          <a:p>
            <a:r>
              <a:rPr lang="en-US" b="0" i="1" dirty="0" smtClean="0"/>
              <a:t>If your </a:t>
            </a:r>
            <a:r>
              <a:rPr lang="en-US" b="0" i="1" dirty="0"/>
              <a:t>grad student writes </a:t>
            </a:r>
            <a:r>
              <a:rPr lang="en-US" b="0" i="1" dirty="0" smtClean="0"/>
              <a:t>your proposal, </a:t>
            </a:r>
            <a:r>
              <a:rPr lang="en-US" b="0" i="1" dirty="0"/>
              <a:t>you are responsible for </a:t>
            </a:r>
            <a:r>
              <a:rPr lang="en-US" b="0" i="1" dirty="0" smtClean="0"/>
              <a:t>the </a:t>
            </a:r>
            <a:r>
              <a:rPr lang="en-US" b="0" i="1" dirty="0"/>
              <a:t>content, and </a:t>
            </a:r>
            <a:r>
              <a:rPr lang="en-US" b="0" i="1" dirty="0" smtClean="0"/>
              <a:t>in </a:t>
            </a:r>
            <a:r>
              <a:rPr lang="en-US" b="0" i="1" dirty="0"/>
              <a:t>trouble if there is a breach of </a:t>
            </a:r>
            <a:r>
              <a:rPr lang="en-US" b="0" i="1" dirty="0" smtClean="0"/>
              <a:t>ethics.</a:t>
            </a:r>
            <a:endParaRPr lang="en-US" b="0" i="1" dirty="0"/>
          </a:p>
          <a:p>
            <a:endParaRPr lang="en-US" b="0" i="1" dirty="0"/>
          </a:p>
        </p:txBody>
      </p:sp>
    </p:spTree>
    <p:extLst>
      <p:ext uri="{BB962C8B-B14F-4D97-AF65-F5344CB8AC3E}">
        <p14:creationId xmlns:p14="http://schemas.microsoft.com/office/powerpoint/2010/main" val="185640120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REJECTED </a:t>
            </a:r>
            <a:r>
              <a:rPr lang="en-US" dirty="0" err="1" smtClean="0"/>
              <a:t>ProposalS</a:t>
            </a:r>
            <a:endParaRPr lang="en-US" dirty="0"/>
          </a:p>
        </p:txBody>
      </p:sp>
      <p:sp>
        <p:nvSpPr>
          <p:cNvPr id="3" name="Text Placeholder 2"/>
          <p:cNvSpPr>
            <a:spLocks noGrp="1"/>
          </p:cNvSpPr>
          <p:nvPr>
            <p:ph type="body" idx="1"/>
          </p:nvPr>
        </p:nvSpPr>
        <p:spPr/>
        <p:txBody>
          <a:bodyPr/>
          <a:lstStyle/>
          <a:p>
            <a:r>
              <a:rPr lang="en-US" dirty="0"/>
              <a:t>So, your proposal was rejected. What now? </a:t>
            </a:r>
          </a:p>
        </p:txBody>
      </p:sp>
    </p:spTree>
    <p:extLst>
      <p:ext uri="{BB962C8B-B14F-4D97-AF65-F5344CB8AC3E}">
        <p14:creationId xmlns:p14="http://schemas.microsoft.com/office/powerpoint/2010/main" val="561256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Reviews</a:t>
            </a:r>
            <a:endParaRPr lang="en-US" dirty="0"/>
          </a:p>
        </p:txBody>
      </p:sp>
      <p:sp>
        <p:nvSpPr>
          <p:cNvPr id="3" name="Content Placeholder 2"/>
          <p:cNvSpPr>
            <a:spLocks noGrp="1"/>
          </p:cNvSpPr>
          <p:nvPr>
            <p:ph idx="1"/>
          </p:nvPr>
        </p:nvSpPr>
        <p:spPr/>
        <p:txBody>
          <a:bodyPr/>
          <a:lstStyle/>
          <a:p>
            <a:r>
              <a:rPr lang="en-US" sz="2000" dirty="0" smtClean="0"/>
              <a:t>Understand how reviewers work, and read between the lines.</a:t>
            </a:r>
          </a:p>
          <a:p>
            <a:r>
              <a:rPr lang="en-US" sz="2000" dirty="0" smtClean="0"/>
              <a:t>Most read a proposal, form an opinion, and then support that opinion with specific comments.</a:t>
            </a:r>
          </a:p>
          <a:p>
            <a:r>
              <a:rPr lang="en-US" sz="2000" dirty="0" smtClean="0"/>
              <a:t>They may stop writing when they feel they have justified their position, or get hung up on details.</a:t>
            </a:r>
          </a:p>
          <a:p>
            <a:r>
              <a:rPr lang="en-US" sz="2000" dirty="0" smtClean="0"/>
              <a:t>Some have difficulty writing in English, or may just be lazy about writing comments</a:t>
            </a:r>
          </a:p>
          <a:p>
            <a:r>
              <a:rPr lang="en-US" sz="2000" dirty="0" smtClean="0"/>
              <a:t>They may never mention some serious problems, or fail to distinguish minor ones from serious ones.</a:t>
            </a:r>
          </a:p>
          <a:p>
            <a:r>
              <a:rPr lang="en-US" sz="2000" dirty="0" smtClean="0"/>
              <a:t>They will tend to react to what is </a:t>
            </a:r>
            <a:r>
              <a:rPr lang="en-US" sz="2000" i="1" dirty="0" smtClean="0"/>
              <a:t>in</a:t>
            </a:r>
            <a:r>
              <a:rPr lang="en-US" sz="2000" dirty="0" smtClean="0"/>
              <a:t> the proposal, and tend not to comment less on what is </a:t>
            </a:r>
            <a:r>
              <a:rPr lang="en-US" sz="2000" i="1" dirty="0" smtClean="0"/>
              <a:t>missing</a:t>
            </a:r>
            <a:r>
              <a:rPr lang="en-US" sz="2000" dirty="0" smtClean="0"/>
              <a:t> from it.</a:t>
            </a:r>
          </a:p>
          <a:p>
            <a:pPr lvl="1"/>
            <a:r>
              <a:rPr lang="en-US" sz="2000" i="1" dirty="0" smtClean="0"/>
              <a:t>This is especially true for proposals that are not a good fit to the solicitation.</a:t>
            </a:r>
          </a:p>
        </p:txBody>
      </p:sp>
    </p:spTree>
    <p:extLst>
      <p:ext uri="{BB962C8B-B14F-4D97-AF65-F5344CB8AC3E}">
        <p14:creationId xmlns:p14="http://schemas.microsoft.com/office/powerpoint/2010/main" val="3908044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be afraid to ask for information</a:t>
            </a:r>
            <a:endParaRPr lang="en-US" dirty="0"/>
          </a:p>
        </p:txBody>
      </p:sp>
      <p:sp>
        <p:nvSpPr>
          <p:cNvPr id="3" name="Content Placeholder 2"/>
          <p:cNvSpPr>
            <a:spLocks noGrp="1"/>
          </p:cNvSpPr>
          <p:nvPr>
            <p:ph idx="1"/>
          </p:nvPr>
        </p:nvSpPr>
        <p:spPr>
          <a:xfrm>
            <a:off x="791027" y="1129048"/>
            <a:ext cx="7443211" cy="4022033"/>
          </a:xfrm>
        </p:spPr>
        <p:txBody>
          <a:bodyPr/>
          <a:lstStyle/>
          <a:p>
            <a:r>
              <a:rPr lang="en-US" dirty="0" smtClean="0"/>
              <a:t>Contact a program officer* who sat on the panel, and see if they will help you additional information</a:t>
            </a:r>
          </a:p>
          <a:p>
            <a:pPr lvl="1"/>
            <a:r>
              <a:rPr lang="en-US" dirty="0" smtClean="0"/>
              <a:t>How to interpret vague reviewer or panel comments</a:t>
            </a:r>
          </a:p>
          <a:p>
            <a:pPr lvl="1"/>
            <a:r>
              <a:rPr lang="en-US" dirty="0" smtClean="0"/>
              <a:t>Which reviewer comments are most important, especially if they are contradictory</a:t>
            </a:r>
          </a:p>
          <a:p>
            <a:r>
              <a:rPr lang="en-US" dirty="0" smtClean="0"/>
              <a:t>Some PD’s are more communicative than others, but it is worth asking</a:t>
            </a:r>
          </a:p>
          <a:p>
            <a:r>
              <a:rPr lang="en-US" dirty="0" smtClean="0"/>
              <a:t>Most are willing to give you more information in a phone call than in writing (e-mail)</a:t>
            </a:r>
          </a:p>
          <a:p>
            <a:r>
              <a:rPr lang="en-US" dirty="0" smtClean="0"/>
              <a:t>Focus on whether the idea is worth resubmitting, and how to make your next submission better</a:t>
            </a:r>
            <a:endParaRPr lang="en-US" dirty="0"/>
          </a:p>
        </p:txBody>
      </p:sp>
      <p:sp>
        <p:nvSpPr>
          <p:cNvPr id="4" name="TextBox 3"/>
          <p:cNvSpPr txBox="1"/>
          <p:nvPr/>
        </p:nvSpPr>
        <p:spPr>
          <a:xfrm>
            <a:off x="1213017" y="5935870"/>
            <a:ext cx="5751123" cy="461665"/>
          </a:xfrm>
          <a:prstGeom prst="rect">
            <a:avLst/>
          </a:prstGeom>
          <a:noFill/>
        </p:spPr>
        <p:txBody>
          <a:bodyPr wrap="square" rtlCol="0">
            <a:normAutofit fontScale="70000" lnSpcReduction="20000"/>
          </a:bodyPr>
          <a:lstStyle/>
          <a:p>
            <a:r>
              <a:rPr lang="en-US" b="0" i="1" dirty="0" smtClean="0"/>
              <a:t>*See slides on how and when to contact program officers</a:t>
            </a:r>
            <a:r>
              <a:rPr lang="en-US" b="0" i="1" dirty="0"/>
              <a:t>.</a:t>
            </a:r>
          </a:p>
        </p:txBody>
      </p:sp>
    </p:spTree>
    <p:extLst>
      <p:ext uri="{BB962C8B-B14F-4D97-AF65-F5344CB8AC3E}">
        <p14:creationId xmlns:p14="http://schemas.microsoft.com/office/powerpoint/2010/main" val="4129227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Hazelrigg’s 12 Steps</a:t>
            </a:r>
            <a:endParaRPr lang="en-US" dirty="0"/>
          </a:p>
        </p:txBody>
      </p:sp>
      <p:sp>
        <p:nvSpPr>
          <p:cNvPr id="3" name="Content Placeholder 2"/>
          <p:cNvSpPr>
            <a:spLocks noGrp="1"/>
          </p:cNvSpPr>
          <p:nvPr>
            <p:ph idx="1"/>
          </p:nvPr>
        </p:nvSpPr>
        <p:spPr>
          <a:xfrm>
            <a:off x="1176338" y="1385889"/>
            <a:ext cx="7573962" cy="4592790"/>
          </a:xfrm>
        </p:spPr>
        <p:txBody>
          <a:bodyPr>
            <a:normAutofit fontScale="92500" lnSpcReduction="10000"/>
          </a:bodyPr>
          <a:lstStyle/>
          <a:p>
            <a:pPr marL="457200" indent="-457200">
              <a:buFont typeface="+mj-lt"/>
              <a:buAutoNum type="arabicPeriod"/>
            </a:pPr>
            <a:r>
              <a:rPr lang="en-US" dirty="0" smtClean="0"/>
              <a:t>Know yourself</a:t>
            </a:r>
          </a:p>
          <a:p>
            <a:pPr marL="457200" indent="-457200">
              <a:buFont typeface="+mj-lt"/>
              <a:buAutoNum type="arabicPeriod"/>
            </a:pPr>
            <a:r>
              <a:rPr lang="en-US" dirty="0" smtClean="0"/>
              <a:t>Know the program from which you seek support</a:t>
            </a:r>
          </a:p>
          <a:p>
            <a:pPr marL="457200" indent="-457200">
              <a:buFont typeface="+mj-lt"/>
              <a:buAutoNum type="arabicPeriod"/>
            </a:pPr>
            <a:r>
              <a:rPr lang="en-US" dirty="0" smtClean="0"/>
              <a:t>Read the program announcement</a:t>
            </a:r>
          </a:p>
          <a:p>
            <a:pPr marL="457200" indent="-457200">
              <a:buFont typeface="+mj-lt"/>
              <a:buAutoNum type="arabicPeriod"/>
            </a:pPr>
            <a:r>
              <a:rPr lang="en-US" dirty="0" smtClean="0"/>
              <a:t>Formulate an appropriate research objective</a:t>
            </a:r>
          </a:p>
          <a:p>
            <a:pPr marL="457200" indent="-457200">
              <a:buFont typeface="+mj-lt"/>
              <a:buAutoNum type="arabicPeriod"/>
            </a:pPr>
            <a:r>
              <a:rPr lang="en-US" dirty="0" smtClean="0"/>
              <a:t>Develop a viable research plan</a:t>
            </a:r>
          </a:p>
          <a:p>
            <a:pPr marL="457200" indent="-457200">
              <a:buFont typeface="+mj-lt"/>
              <a:buAutoNum type="arabicPeriod"/>
            </a:pPr>
            <a:r>
              <a:rPr lang="en-US" dirty="0" smtClean="0"/>
              <a:t>State your research objective clearly in your proposal</a:t>
            </a:r>
          </a:p>
          <a:p>
            <a:pPr marL="457200" indent="-457200">
              <a:buFont typeface="+mj-lt"/>
              <a:buAutoNum type="arabicPeriod"/>
            </a:pPr>
            <a:r>
              <a:rPr lang="en-US" dirty="0" smtClean="0"/>
              <a:t>Frame your project around the work of others</a:t>
            </a:r>
          </a:p>
          <a:p>
            <a:pPr marL="457200" indent="-457200">
              <a:buFont typeface="+mj-lt"/>
              <a:buAutoNum type="arabicPeriod"/>
            </a:pPr>
            <a:r>
              <a:rPr lang="en-US" dirty="0" smtClean="0"/>
              <a:t>Grammar and spelling count</a:t>
            </a:r>
          </a:p>
          <a:p>
            <a:pPr marL="457200" indent="-457200">
              <a:buFont typeface="+mj-lt"/>
              <a:buAutoNum type="arabicPeriod"/>
            </a:pPr>
            <a:r>
              <a:rPr lang="en-US" dirty="0" smtClean="0"/>
              <a:t>Format &amp; brevity are important</a:t>
            </a:r>
          </a:p>
          <a:p>
            <a:pPr marL="457200" indent="-457200">
              <a:buFont typeface="+mj-lt"/>
              <a:buAutoNum type="arabicPeriod"/>
            </a:pPr>
            <a:r>
              <a:rPr lang="en-US" dirty="0" smtClean="0"/>
              <a:t>Know the review process</a:t>
            </a:r>
          </a:p>
          <a:p>
            <a:pPr marL="457200" indent="-457200">
              <a:buFont typeface="+mj-lt"/>
              <a:buAutoNum type="arabicPeriod"/>
            </a:pPr>
            <a:r>
              <a:rPr lang="en-US" dirty="0" smtClean="0"/>
              <a:t>Proof read your proposal before it is sent</a:t>
            </a:r>
          </a:p>
          <a:p>
            <a:pPr marL="457200" indent="-457200">
              <a:buFont typeface="+mj-lt"/>
              <a:buAutoNum type="arabicPeriod"/>
            </a:pPr>
            <a:r>
              <a:rPr lang="en-US" dirty="0" smtClean="0"/>
              <a:t>Submit your proposal on time</a:t>
            </a:r>
          </a:p>
        </p:txBody>
      </p:sp>
      <p:sp>
        <p:nvSpPr>
          <p:cNvPr id="5" name="TextBox 4"/>
          <p:cNvSpPr txBox="1"/>
          <p:nvPr/>
        </p:nvSpPr>
        <p:spPr>
          <a:xfrm>
            <a:off x="1027498" y="6092829"/>
            <a:ext cx="7549240" cy="400110"/>
          </a:xfrm>
          <a:prstGeom prst="rect">
            <a:avLst/>
          </a:prstGeom>
          <a:noFill/>
        </p:spPr>
        <p:txBody>
          <a:bodyPr wrap="square" rtlCol="0">
            <a:normAutofit fontScale="85000" lnSpcReduction="10000"/>
          </a:bodyPr>
          <a:lstStyle/>
          <a:p>
            <a:r>
              <a:rPr lang="en-US" sz="2000" b="0" i="1" dirty="0" smtClean="0">
                <a:solidFill>
                  <a:srgbClr val="3366FF"/>
                </a:solidFill>
              </a:rPr>
              <a:t>See full text at </a:t>
            </a:r>
            <a:r>
              <a:rPr lang="en-US" sz="2000" b="0" i="1" dirty="0" err="1" smtClean="0">
                <a:solidFill>
                  <a:srgbClr val="3366FF"/>
                </a:solidFill>
              </a:rPr>
              <a:t>www.cs.rpi.edu</a:t>
            </a:r>
            <a:r>
              <a:rPr lang="en-US" sz="2000" b="0" i="1" dirty="0">
                <a:solidFill>
                  <a:srgbClr val="3366FF"/>
                </a:solidFill>
              </a:rPr>
              <a:t>/~</a:t>
            </a:r>
            <a:r>
              <a:rPr lang="en-US" sz="2000" b="0" i="1" dirty="0" err="1">
                <a:solidFill>
                  <a:srgbClr val="3366FF"/>
                </a:solidFill>
              </a:rPr>
              <a:t>trink</a:t>
            </a:r>
            <a:r>
              <a:rPr lang="en-US" sz="2000" b="0" i="1" dirty="0">
                <a:solidFill>
                  <a:srgbClr val="3366FF"/>
                </a:solidFill>
              </a:rPr>
              <a:t>/</a:t>
            </a:r>
            <a:r>
              <a:rPr lang="en-US" sz="2000" b="0" i="1" dirty="0" err="1">
                <a:solidFill>
                  <a:srgbClr val="3366FF"/>
                </a:solidFill>
              </a:rPr>
              <a:t>HazelriggWinningResearchProposal.pdf</a:t>
            </a:r>
            <a:endParaRPr lang="en-US" sz="2000" b="0" dirty="0">
              <a:solidFill>
                <a:srgbClr val="3366FF"/>
              </a:solidFill>
            </a:endParaRPr>
          </a:p>
        </p:txBody>
      </p:sp>
    </p:spTree>
    <p:extLst>
      <p:ext uri="{BB962C8B-B14F-4D97-AF65-F5344CB8AC3E}">
        <p14:creationId xmlns:p14="http://schemas.microsoft.com/office/powerpoint/2010/main" val="3326913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don’t cross the lines</a:t>
            </a:r>
            <a:endParaRPr lang="en-US" dirty="0"/>
          </a:p>
        </p:txBody>
      </p:sp>
      <p:sp>
        <p:nvSpPr>
          <p:cNvPr id="3" name="Content Placeholder 2"/>
          <p:cNvSpPr>
            <a:spLocks noGrp="1"/>
          </p:cNvSpPr>
          <p:nvPr>
            <p:ph idx="1"/>
          </p:nvPr>
        </p:nvSpPr>
        <p:spPr/>
        <p:txBody>
          <a:bodyPr/>
          <a:lstStyle/>
          <a:p>
            <a:r>
              <a:rPr lang="en-US" dirty="0" smtClean="0"/>
              <a:t>You can’t get the NSF to fund change the decision to decline a proposal by rebutting the reviews* or asking the program officer for mercy.</a:t>
            </a:r>
          </a:p>
          <a:p>
            <a:r>
              <a:rPr lang="en-US" dirty="0" smtClean="0"/>
              <a:t>And don’t ask the program officer to fund your declined proposal as an EAGER grant</a:t>
            </a:r>
          </a:p>
        </p:txBody>
      </p:sp>
      <p:sp>
        <p:nvSpPr>
          <p:cNvPr id="4" name="TextBox 3"/>
          <p:cNvSpPr txBox="1"/>
          <p:nvPr/>
        </p:nvSpPr>
        <p:spPr>
          <a:xfrm>
            <a:off x="1027495" y="4294945"/>
            <a:ext cx="6849974" cy="2011918"/>
          </a:xfrm>
          <a:prstGeom prst="rect">
            <a:avLst/>
          </a:prstGeom>
          <a:noFill/>
        </p:spPr>
        <p:txBody>
          <a:bodyPr wrap="square" rtlCol="0">
            <a:normAutofit fontScale="70000" lnSpcReduction="20000"/>
          </a:bodyPr>
          <a:lstStyle/>
          <a:p>
            <a:r>
              <a:rPr lang="en-US" i="1" dirty="0" smtClean="0"/>
              <a:t>*</a:t>
            </a:r>
            <a:r>
              <a:rPr lang="en-US" b="0" dirty="0" smtClean="0"/>
              <a:t>Yes, there is a formal  “reconsideration” process, but you would be unwise to use it. As the NSF says: “Because </a:t>
            </a:r>
            <a:r>
              <a:rPr lang="en-US" b="0" dirty="0"/>
              <a:t>factors such as program budget and priorities factor into the decision on a proposal, NSF cannot ensure proposers that reconsideration will result in an award even if error is established in connection with the initial review</a:t>
            </a:r>
            <a:r>
              <a:rPr lang="en-US" b="0" dirty="0" smtClean="0"/>
              <a:t>.”  Moreover, while you are waiting for the reconsideration process to complete, you will probably miss the window for the resubmission to the program.</a:t>
            </a:r>
            <a:endParaRPr lang="en-US" b="0" dirty="0"/>
          </a:p>
        </p:txBody>
      </p:sp>
    </p:spTree>
    <p:extLst>
      <p:ext uri="{BB962C8B-B14F-4D97-AF65-F5344CB8AC3E}">
        <p14:creationId xmlns:p14="http://schemas.microsoft.com/office/powerpoint/2010/main" val="967286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Proposals</a:t>
            </a:r>
            <a:endParaRPr lang="en-US" dirty="0"/>
          </a:p>
        </p:txBody>
      </p:sp>
      <p:sp>
        <p:nvSpPr>
          <p:cNvPr id="3" name="Content Placeholder 2"/>
          <p:cNvSpPr>
            <a:spLocks noGrp="1"/>
          </p:cNvSpPr>
          <p:nvPr>
            <p:ph idx="1"/>
          </p:nvPr>
        </p:nvSpPr>
        <p:spPr/>
        <p:txBody>
          <a:bodyPr/>
          <a:lstStyle/>
          <a:p>
            <a:r>
              <a:rPr lang="en-US" dirty="0" smtClean="0"/>
              <a:t>Many proposals end up un-funded, but with generally strong reviews</a:t>
            </a:r>
          </a:p>
          <a:p>
            <a:r>
              <a:rPr lang="en-US" dirty="0" smtClean="0"/>
              <a:t>They do nothing wrong, but just didn’t generate enthusiasm from the reviewers or the NSF staff to rise to the top</a:t>
            </a:r>
          </a:p>
          <a:p>
            <a:r>
              <a:rPr lang="en-US" dirty="0" smtClean="0"/>
              <a:t>You can roll the dice, by resubmitting (with revisions!)</a:t>
            </a:r>
          </a:p>
          <a:p>
            <a:pPr lvl="1"/>
            <a:r>
              <a:rPr lang="en-US" dirty="0" smtClean="0"/>
              <a:t>But consider foremost how you can give the proposal more “pizazz”</a:t>
            </a:r>
          </a:p>
        </p:txBody>
      </p:sp>
    </p:spTree>
    <p:extLst>
      <p:ext uri="{BB962C8B-B14F-4D97-AF65-F5344CB8AC3E}">
        <p14:creationId xmlns:p14="http://schemas.microsoft.com/office/powerpoint/2010/main" val="4254504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CONTACTNG A PROGAM OFFICER</a:t>
            </a:r>
            <a:endParaRPr lang="en-US" dirty="0"/>
          </a:p>
        </p:txBody>
      </p:sp>
      <p:sp>
        <p:nvSpPr>
          <p:cNvPr id="3" name="Text Placeholder 2"/>
          <p:cNvSpPr>
            <a:spLocks noGrp="1"/>
          </p:cNvSpPr>
          <p:nvPr>
            <p:ph type="body" idx="1"/>
          </p:nvPr>
        </p:nvSpPr>
        <p:spPr/>
        <p:txBody>
          <a:bodyPr/>
          <a:lstStyle/>
          <a:p>
            <a:r>
              <a:rPr lang="en-US" dirty="0" smtClean="0"/>
              <a:t>How and when to make direct personal contact</a:t>
            </a:r>
            <a:endParaRPr lang="en-US" dirty="0"/>
          </a:p>
        </p:txBody>
      </p:sp>
    </p:spTree>
    <p:extLst>
      <p:ext uri="{BB962C8B-B14F-4D97-AF65-F5344CB8AC3E}">
        <p14:creationId xmlns:p14="http://schemas.microsoft.com/office/powerpoint/2010/main" val="80019568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EAGER Grants</a:t>
            </a:r>
            <a:endParaRPr lang="en-US" dirty="0"/>
          </a:p>
        </p:txBody>
      </p:sp>
      <p:sp>
        <p:nvSpPr>
          <p:cNvPr id="3" name="Content Placeholder 2"/>
          <p:cNvSpPr>
            <a:spLocks noGrp="1"/>
          </p:cNvSpPr>
          <p:nvPr>
            <p:ph idx="1"/>
          </p:nvPr>
        </p:nvSpPr>
        <p:spPr/>
        <p:txBody>
          <a:bodyPr/>
          <a:lstStyle/>
          <a:p>
            <a:r>
              <a:rPr lang="en-US" dirty="0" smtClean="0"/>
              <a:t>These are not consolation prizes.</a:t>
            </a:r>
          </a:p>
          <a:p>
            <a:r>
              <a:rPr lang="en-US" dirty="0" smtClean="0"/>
              <a:t>Read the description in the GPG:</a:t>
            </a:r>
          </a:p>
          <a:p>
            <a:pPr lvl="1"/>
            <a:r>
              <a:rPr lang="en-US" dirty="0"/>
              <a:t>exploratory work in its early stages on untested, but potentially transformative, research ideas or </a:t>
            </a:r>
            <a:r>
              <a:rPr lang="en-US" dirty="0" smtClean="0"/>
              <a:t>approaches</a:t>
            </a:r>
          </a:p>
          <a:p>
            <a:pPr lvl="1"/>
            <a:r>
              <a:rPr lang="en-US" dirty="0" smtClean="0"/>
              <a:t>"</a:t>
            </a:r>
            <a:r>
              <a:rPr lang="en-US" dirty="0"/>
              <a:t>high risk-high payoff" in the sense that it, for example, involves radically different approaches, applies new expertise, or engages novel disciplinary or interdisciplinary </a:t>
            </a:r>
            <a:r>
              <a:rPr lang="en-US" dirty="0" smtClean="0"/>
              <a:t>perspectives</a:t>
            </a:r>
          </a:p>
          <a:p>
            <a:pPr lvl="1"/>
            <a:r>
              <a:rPr lang="en-US" dirty="0" smtClean="0">
                <a:solidFill>
                  <a:srgbClr val="FF0000"/>
                </a:solidFill>
              </a:rPr>
              <a:t>should </a:t>
            </a:r>
            <a:r>
              <a:rPr lang="en-US" dirty="0">
                <a:solidFill>
                  <a:srgbClr val="FF0000"/>
                </a:solidFill>
              </a:rPr>
              <a:t>not be used for projects that are appropriate for submission as “regular” (i.e., non-EAGER) NSF </a:t>
            </a:r>
            <a:r>
              <a:rPr lang="en-US" dirty="0" smtClean="0">
                <a:solidFill>
                  <a:srgbClr val="FF0000"/>
                </a:solidFill>
              </a:rPr>
              <a:t>proposals</a:t>
            </a:r>
            <a:endParaRPr lang="en-US" dirty="0">
              <a:solidFill>
                <a:srgbClr val="FF0000"/>
              </a:solidFill>
            </a:endParaRPr>
          </a:p>
        </p:txBody>
      </p:sp>
    </p:spTree>
    <p:extLst>
      <p:ext uri="{BB962C8B-B14F-4D97-AF65-F5344CB8AC3E}">
        <p14:creationId xmlns:p14="http://schemas.microsoft.com/office/powerpoint/2010/main" val="2569340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contact a program officer?</a:t>
            </a:r>
            <a:endParaRPr lang="en-US" dirty="0"/>
          </a:p>
        </p:txBody>
      </p:sp>
      <p:sp>
        <p:nvSpPr>
          <p:cNvPr id="3" name="Content Placeholder 2"/>
          <p:cNvSpPr>
            <a:spLocks noGrp="1"/>
          </p:cNvSpPr>
          <p:nvPr>
            <p:ph idx="1"/>
          </p:nvPr>
        </p:nvSpPr>
        <p:spPr/>
        <p:txBody>
          <a:bodyPr/>
          <a:lstStyle/>
          <a:p>
            <a:r>
              <a:rPr lang="en-US" dirty="0" smtClean="0"/>
              <a:t>Please add me to your pool of reviewers</a:t>
            </a:r>
          </a:p>
          <a:p>
            <a:r>
              <a:rPr lang="en-US" dirty="0" smtClean="0"/>
              <a:t>Does this research idea seems like a good fit for a given program?</a:t>
            </a:r>
          </a:p>
          <a:p>
            <a:pPr lvl="1"/>
            <a:r>
              <a:rPr lang="en-US" dirty="0" smtClean="0"/>
              <a:t>Send a short (not more than a page) summary</a:t>
            </a:r>
          </a:p>
          <a:p>
            <a:r>
              <a:rPr lang="en-US" dirty="0" smtClean="0"/>
              <a:t>Can you help me interpret the reviews </a:t>
            </a:r>
            <a:r>
              <a:rPr lang="en-US" dirty="0"/>
              <a:t>and panel summary from </a:t>
            </a:r>
            <a:r>
              <a:rPr lang="en-US" dirty="0" smtClean="0"/>
              <a:t>my </a:t>
            </a:r>
            <a:r>
              <a:rPr lang="en-US" dirty="0"/>
              <a:t>declined </a:t>
            </a:r>
            <a:r>
              <a:rPr lang="en-US" dirty="0" smtClean="0"/>
              <a:t>proposal?</a:t>
            </a:r>
          </a:p>
          <a:p>
            <a:pPr lvl="1"/>
            <a:r>
              <a:rPr lang="en-US" dirty="0" smtClean="0"/>
              <a:t>Are some comments more important than others</a:t>
            </a:r>
            <a:r>
              <a:rPr lang="en-US" dirty="0" smtClean="0"/>
              <a:t>?</a:t>
            </a:r>
          </a:p>
          <a:p>
            <a:r>
              <a:rPr lang="en-US" dirty="0" smtClean="0"/>
              <a:t>How will proposals be reviewed?</a:t>
            </a:r>
          </a:p>
          <a:p>
            <a:pPr lvl="1"/>
            <a:r>
              <a:rPr lang="en-US" dirty="0" smtClean="0"/>
              <a:t>panel, ad hoc reviewers, etc.</a:t>
            </a:r>
            <a:endParaRPr lang="en-US" dirty="0"/>
          </a:p>
          <a:p>
            <a:r>
              <a:rPr lang="en-US" dirty="0" smtClean="0"/>
              <a:t>I’m considering a departure from the proposed research plan or budget of my funded project</a:t>
            </a:r>
            <a:endParaRPr lang="en-US" dirty="0"/>
          </a:p>
          <a:p>
            <a:endParaRPr lang="en-US" dirty="0" smtClean="0"/>
          </a:p>
          <a:p>
            <a:endParaRPr lang="en-US" dirty="0"/>
          </a:p>
        </p:txBody>
      </p:sp>
    </p:spTree>
    <p:extLst>
      <p:ext uri="{BB962C8B-B14F-4D97-AF65-F5344CB8AC3E}">
        <p14:creationId xmlns:p14="http://schemas.microsoft.com/office/powerpoint/2010/main" val="1978597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contact an NSF program officer</a:t>
            </a:r>
            <a:endParaRPr lang="en-US" dirty="0"/>
          </a:p>
        </p:txBody>
      </p:sp>
      <p:sp>
        <p:nvSpPr>
          <p:cNvPr id="3" name="Content Placeholder 2"/>
          <p:cNvSpPr>
            <a:spLocks noGrp="1"/>
          </p:cNvSpPr>
          <p:nvPr>
            <p:ph idx="1"/>
          </p:nvPr>
        </p:nvSpPr>
        <p:spPr/>
        <p:txBody>
          <a:bodyPr/>
          <a:lstStyle/>
          <a:p>
            <a:r>
              <a:rPr lang="en-US" dirty="0" smtClean="0"/>
              <a:t>Start with e-mail</a:t>
            </a:r>
          </a:p>
          <a:p>
            <a:pPr lvl="1"/>
            <a:r>
              <a:rPr lang="en-US" dirty="0"/>
              <a:t>e</a:t>
            </a:r>
            <a:r>
              <a:rPr lang="en-US" dirty="0" smtClean="0"/>
              <a:t>xplain the question briefly</a:t>
            </a:r>
          </a:p>
          <a:p>
            <a:pPr lvl="1"/>
            <a:r>
              <a:rPr lang="en-US" dirty="0" smtClean="0"/>
              <a:t>maybe request a telephone discussion</a:t>
            </a:r>
          </a:p>
          <a:p>
            <a:r>
              <a:rPr lang="en-US" dirty="0"/>
              <a:t>If no answer, </a:t>
            </a:r>
            <a:r>
              <a:rPr lang="en-US" dirty="0" smtClean="0"/>
              <a:t>try again</a:t>
            </a:r>
          </a:p>
          <a:p>
            <a:pPr lvl="1"/>
            <a:r>
              <a:rPr lang="en-US" dirty="0" smtClean="0"/>
              <a:t>program officer may be swamped, or traveling</a:t>
            </a:r>
          </a:p>
          <a:p>
            <a:pPr lvl="1"/>
            <a:r>
              <a:rPr lang="en-US" dirty="0"/>
              <a:t>e</a:t>
            </a:r>
            <a:r>
              <a:rPr lang="en-US" dirty="0" smtClean="0"/>
              <a:t>-mails are also sometimes lost</a:t>
            </a:r>
          </a:p>
          <a:p>
            <a:r>
              <a:rPr lang="en-US" dirty="0" smtClean="0"/>
              <a:t>Telephone is just about as good as face-to-face</a:t>
            </a:r>
          </a:p>
          <a:p>
            <a:pPr lvl="1"/>
            <a:r>
              <a:rPr lang="en-US" dirty="0" smtClean="0"/>
              <a:t>easier to schedule</a:t>
            </a:r>
          </a:p>
          <a:p>
            <a:pPr lvl="1"/>
            <a:r>
              <a:rPr lang="en-US" dirty="0" smtClean="0"/>
              <a:t>cheaper</a:t>
            </a:r>
          </a:p>
          <a:p>
            <a:pPr lvl="1"/>
            <a:endParaRPr lang="en-US" dirty="0" smtClean="0"/>
          </a:p>
        </p:txBody>
      </p:sp>
    </p:spTree>
    <p:extLst>
      <p:ext uri="{BB962C8B-B14F-4D97-AF65-F5344CB8AC3E}">
        <p14:creationId xmlns:p14="http://schemas.microsoft.com/office/powerpoint/2010/main" val="9831243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4" name="Rectangle 4"/>
          <p:cNvSpPr>
            <a:spLocks noGrp="1" noChangeArrowheads="1"/>
          </p:cNvSpPr>
          <p:nvPr>
            <p:ph type="title"/>
          </p:nvPr>
        </p:nvSpPr>
        <p:spPr/>
        <p:txBody>
          <a:bodyPr/>
          <a:lstStyle/>
          <a:p>
            <a:pPr>
              <a:defRPr/>
            </a:pPr>
            <a:r>
              <a:rPr lang="en-US" smtClean="0"/>
              <a:t>Should I Meet My Program Officer?</a:t>
            </a:r>
          </a:p>
        </p:txBody>
      </p:sp>
      <p:sp>
        <p:nvSpPr>
          <p:cNvPr id="39939" name="Rectangle 5"/>
          <p:cNvSpPr>
            <a:spLocks noGrp="1" noChangeArrowheads="1"/>
          </p:cNvSpPr>
          <p:nvPr>
            <p:ph type="body" idx="1"/>
          </p:nvPr>
        </p:nvSpPr>
        <p:spPr/>
        <p:txBody>
          <a:bodyPr/>
          <a:lstStyle/>
          <a:p>
            <a:r>
              <a:rPr lang="en-US" altLang="en-US" dirty="0" smtClean="0"/>
              <a:t>Why?  What do you intend to gain?</a:t>
            </a:r>
          </a:p>
          <a:p>
            <a:r>
              <a:rPr lang="en-US" altLang="en-US" dirty="0" smtClean="0"/>
              <a:t>Is your goal to schmooze?  (It doesn’t help)</a:t>
            </a:r>
          </a:p>
          <a:p>
            <a:pPr lvl="1"/>
            <a:r>
              <a:rPr lang="en-US" dirty="0" smtClean="0"/>
              <a:t>Don’t expect to “pitch” your research</a:t>
            </a:r>
          </a:p>
          <a:p>
            <a:pPr lvl="1"/>
            <a:r>
              <a:rPr lang="en-US" altLang="en-US" dirty="0" smtClean="0"/>
              <a:t>Don’t even think about taking your program officer to lunch</a:t>
            </a:r>
          </a:p>
          <a:p>
            <a:r>
              <a:rPr lang="en-US" altLang="en-US" dirty="0" smtClean="0"/>
              <a:t>If you decide to meet:</a:t>
            </a:r>
          </a:p>
          <a:p>
            <a:pPr lvl="1"/>
            <a:r>
              <a:rPr lang="en-US" altLang="en-US" dirty="0" smtClean="0"/>
              <a:t>Be prepared to listen (you don’t learn by talking)</a:t>
            </a:r>
          </a:p>
          <a:p>
            <a:pPr lvl="1"/>
            <a:r>
              <a:rPr lang="en-US" altLang="en-US" dirty="0" smtClean="0"/>
              <a:t>Be prepared with questions</a:t>
            </a:r>
          </a:p>
          <a:p>
            <a:pPr lvl="1"/>
            <a:r>
              <a:rPr lang="en-US" altLang="en-US" dirty="0" smtClean="0"/>
              <a:t>Remember, the program officer is not the panel</a:t>
            </a:r>
          </a:p>
          <a:p>
            <a:pPr lvl="1"/>
            <a:r>
              <a:rPr lang="en-US" altLang="en-US" dirty="0" smtClean="0"/>
              <a:t>You can get a free trip to NSF (as a panelist!)</a:t>
            </a:r>
            <a:endParaRPr lang="en-US" dirty="0" smtClean="0"/>
          </a:p>
        </p:txBody>
      </p:sp>
    </p:spTree>
    <p:extLst>
      <p:ext uri="{BB962C8B-B14F-4D97-AF65-F5344CB8AC3E}">
        <p14:creationId xmlns:p14="http://schemas.microsoft.com/office/powerpoint/2010/main" val="200800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wear out your welcome</a:t>
            </a:r>
            <a:endParaRPr lang="en-US" dirty="0"/>
          </a:p>
        </p:txBody>
      </p:sp>
      <p:sp>
        <p:nvSpPr>
          <p:cNvPr id="3" name="Content Placeholder 2"/>
          <p:cNvSpPr>
            <a:spLocks noGrp="1"/>
          </p:cNvSpPr>
          <p:nvPr>
            <p:ph idx="1"/>
          </p:nvPr>
        </p:nvSpPr>
        <p:spPr/>
        <p:txBody>
          <a:bodyPr/>
          <a:lstStyle/>
          <a:p>
            <a:r>
              <a:rPr lang="en-US" dirty="0" smtClean="0"/>
              <a:t>Program officers have limited time.</a:t>
            </a:r>
          </a:p>
          <a:p>
            <a:r>
              <a:rPr lang="en-US" dirty="0" smtClean="0"/>
              <a:t>Do not initiate independent parallel and potentially redundant conversations with multiple program officers on the same subject.</a:t>
            </a:r>
          </a:p>
          <a:p>
            <a:r>
              <a:rPr lang="en-US" dirty="0" smtClean="0"/>
              <a:t>If you are not sure who is the best person to answer your question, send a single e-mail addressed to all those you think might be interested.</a:t>
            </a:r>
          </a:p>
          <a:p>
            <a:r>
              <a:rPr lang="en-US" dirty="0" smtClean="0"/>
              <a:t>The first one to answer can “cc” the others, so they will not need to respond unless they have something more to add.</a:t>
            </a:r>
          </a:p>
        </p:txBody>
      </p:sp>
    </p:spTree>
    <p:extLst>
      <p:ext uri="{BB962C8B-B14F-4D97-AF65-F5344CB8AC3E}">
        <p14:creationId xmlns:p14="http://schemas.microsoft.com/office/powerpoint/2010/main" val="2675065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t>
            </a:r>
            <a:r>
              <a:rPr lang="en-US" u="sng" dirty="0" smtClean="0"/>
              <a:t>not</a:t>
            </a:r>
            <a:r>
              <a:rPr lang="en-US" dirty="0" smtClean="0"/>
              <a:t> ask a program officer to</a:t>
            </a:r>
            <a:endParaRPr lang="en-US" dirty="0"/>
          </a:p>
        </p:txBody>
      </p:sp>
      <p:sp>
        <p:nvSpPr>
          <p:cNvPr id="3" name="Content Placeholder 2"/>
          <p:cNvSpPr>
            <a:spLocks noGrp="1"/>
          </p:cNvSpPr>
          <p:nvPr>
            <p:ph idx="1"/>
          </p:nvPr>
        </p:nvSpPr>
        <p:spPr/>
        <p:txBody>
          <a:bodyPr/>
          <a:lstStyle/>
          <a:p>
            <a:r>
              <a:rPr lang="en-US" dirty="0" smtClean="0"/>
              <a:t>Read and comment on a full proposal</a:t>
            </a:r>
          </a:p>
          <a:p>
            <a:r>
              <a:rPr lang="en-US" dirty="0" smtClean="0"/>
              <a:t>Help you write your proposal</a:t>
            </a:r>
          </a:p>
          <a:p>
            <a:r>
              <a:rPr lang="en-US" dirty="0" smtClean="0"/>
              <a:t>Give you ideas for research</a:t>
            </a:r>
          </a:p>
          <a:p>
            <a:r>
              <a:rPr lang="en-US" dirty="0" smtClean="0"/>
              <a:t>Estimate the odds of your idea being funded</a:t>
            </a:r>
          </a:p>
          <a:p>
            <a:r>
              <a:rPr lang="en-US" dirty="0" smtClean="0"/>
              <a:t>Discuss your proposal currently under review</a:t>
            </a:r>
          </a:p>
          <a:p>
            <a:pPr lvl="1"/>
            <a:r>
              <a:rPr lang="en-US" dirty="0" smtClean="0">
                <a:solidFill>
                  <a:srgbClr val="0000FF"/>
                </a:solidFill>
              </a:rPr>
              <a:t>(unless you want to withdraw it)</a:t>
            </a:r>
          </a:p>
          <a:p>
            <a:r>
              <a:rPr lang="en-US" dirty="0" smtClean="0"/>
              <a:t>Reconsider your declined proposal</a:t>
            </a:r>
            <a:endParaRPr lang="en-US" dirty="0"/>
          </a:p>
        </p:txBody>
      </p:sp>
    </p:spTree>
    <p:extLst>
      <p:ext uri="{BB962C8B-B14F-4D97-AF65-F5344CB8AC3E}">
        <p14:creationId xmlns:p14="http://schemas.microsoft.com/office/powerpoint/2010/main" val="3110213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become an NSF reviewer</a:t>
            </a:r>
            <a:endParaRPr lang="en-US" dirty="0"/>
          </a:p>
        </p:txBody>
      </p:sp>
      <p:sp>
        <p:nvSpPr>
          <p:cNvPr id="3" name="Content Placeholder 2"/>
          <p:cNvSpPr>
            <a:spLocks noGrp="1"/>
          </p:cNvSpPr>
          <p:nvPr>
            <p:ph idx="1"/>
          </p:nvPr>
        </p:nvSpPr>
        <p:spPr/>
        <p:txBody>
          <a:bodyPr/>
          <a:lstStyle/>
          <a:p>
            <a:r>
              <a:rPr lang="en-US" dirty="0" smtClean="0"/>
              <a:t>For each program that interests you</a:t>
            </a:r>
          </a:p>
          <a:p>
            <a:r>
              <a:rPr lang="en-US" dirty="0"/>
              <a:t>a</a:t>
            </a:r>
            <a:r>
              <a:rPr lang="en-US" dirty="0" smtClean="0"/>
              <a:t>bout 1 month before the deadline</a:t>
            </a:r>
          </a:p>
          <a:p>
            <a:r>
              <a:rPr lang="en-US" dirty="0"/>
              <a:t>e</a:t>
            </a:r>
            <a:r>
              <a:rPr lang="en-US" dirty="0" smtClean="0"/>
              <a:t>-mail the program director(s) responsible</a:t>
            </a:r>
          </a:p>
          <a:p>
            <a:pPr lvl="1"/>
            <a:r>
              <a:rPr lang="en-US" dirty="0" smtClean="0"/>
              <a:t>brief (1 page) bio</a:t>
            </a:r>
          </a:p>
          <a:p>
            <a:pPr lvl="1"/>
            <a:r>
              <a:rPr lang="en-US" dirty="0" smtClean="0"/>
              <a:t>list of areas of expertise</a:t>
            </a:r>
          </a:p>
          <a:p>
            <a:pPr lvl="1"/>
            <a:r>
              <a:rPr lang="en-US" dirty="0" smtClean="0"/>
              <a:t>your home page URL</a:t>
            </a:r>
          </a:p>
          <a:p>
            <a:r>
              <a:rPr lang="en-US" dirty="0" smtClean="0"/>
              <a:t>If you get an e-mail about a web-based form for reviewers, fill it out also.</a:t>
            </a:r>
          </a:p>
          <a:p>
            <a:r>
              <a:rPr lang="en-US" i="1" dirty="0" smtClean="0">
                <a:solidFill>
                  <a:srgbClr val="0000FF"/>
                </a:solidFill>
              </a:rPr>
              <a:t>If you are asked to serv</a:t>
            </a:r>
            <a:r>
              <a:rPr lang="en-US" i="1" dirty="0">
                <a:solidFill>
                  <a:srgbClr val="0000FF"/>
                </a:solidFill>
              </a:rPr>
              <a:t>e</a:t>
            </a:r>
            <a:r>
              <a:rPr lang="en-US" i="1" dirty="0" smtClean="0">
                <a:solidFill>
                  <a:srgbClr val="0000FF"/>
                </a:solidFill>
              </a:rPr>
              <a:t>, don’t say “no”!</a:t>
            </a:r>
            <a:endParaRPr lang="en-US" i="1" dirty="0">
              <a:solidFill>
                <a:srgbClr val="0000FF"/>
              </a:solidFill>
            </a:endParaRPr>
          </a:p>
        </p:txBody>
      </p:sp>
      <p:sp>
        <p:nvSpPr>
          <p:cNvPr id="4" name="TextBox 3"/>
          <p:cNvSpPr txBox="1"/>
          <p:nvPr/>
        </p:nvSpPr>
        <p:spPr>
          <a:xfrm>
            <a:off x="1027496" y="5579147"/>
            <a:ext cx="6864245" cy="827598"/>
          </a:xfrm>
          <a:prstGeom prst="rect">
            <a:avLst/>
          </a:prstGeom>
          <a:noFill/>
        </p:spPr>
        <p:txBody>
          <a:bodyPr wrap="square" rtlCol="0">
            <a:normAutofit fontScale="70000" lnSpcReduction="20000"/>
          </a:bodyPr>
          <a:lstStyle/>
          <a:p>
            <a:r>
              <a:rPr lang="en-US" b="0" i="1" dirty="0" smtClean="0"/>
              <a:t>Don’t be offended if you are not asked.  Some areas of expertise are over-supplied.  Other factors, such as panel diversity and mix of experienced and inexperienced panelists, come into play.</a:t>
            </a:r>
            <a:endParaRPr lang="en-US" b="0" i="1" dirty="0"/>
          </a:p>
        </p:txBody>
      </p:sp>
    </p:spTree>
    <p:extLst>
      <p:ext uri="{BB962C8B-B14F-4D97-AF65-F5344CB8AC3E}">
        <p14:creationId xmlns:p14="http://schemas.microsoft.com/office/powerpoint/2010/main" val="677090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WRITE A STRONG GRANT PROPOSAL</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7343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AN AWARD</a:t>
            </a:r>
            <a:endParaRPr lang="en-US" dirty="0"/>
          </a:p>
        </p:txBody>
      </p:sp>
      <p:sp>
        <p:nvSpPr>
          <p:cNvPr id="3" name="Text Placeholder 2"/>
          <p:cNvSpPr>
            <a:spLocks noGrp="1"/>
          </p:cNvSpPr>
          <p:nvPr>
            <p:ph type="body" idx="1"/>
          </p:nvPr>
        </p:nvSpPr>
        <p:spPr/>
        <p:txBody>
          <a:bodyPr/>
          <a:lstStyle/>
          <a:p>
            <a:r>
              <a:rPr lang="en-US" dirty="0"/>
              <a:t>Hurray! </a:t>
            </a:r>
            <a:r>
              <a:rPr lang="en-US" dirty="0" smtClean="0"/>
              <a:t>Your proposal has been funded, but that is not the end of your responsibilities.</a:t>
            </a:r>
            <a:endParaRPr lang="en-US" dirty="0"/>
          </a:p>
        </p:txBody>
      </p:sp>
    </p:spTree>
    <p:extLst>
      <p:ext uri="{BB962C8B-B14F-4D97-AF65-F5344CB8AC3E}">
        <p14:creationId xmlns:p14="http://schemas.microsoft.com/office/powerpoint/2010/main" val="1930294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Reports</a:t>
            </a:r>
            <a:endParaRPr lang="en-US" dirty="0"/>
          </a:p>
        </p:txBody>
      </p:sp>
      <p:sp>
        <p:nvSpPr>
          <p:cNvPr id="3" name="Content Placeholder 2"/>
          <p:cNvSpPr>
            <a:spLocks noGrp="1"/>
          </p:cNvSpPr>
          <p:nvPr>
            <p:ph idx="1"/>
          </p:nvPr>
        </p:nvSpPr>
        <p:spPr/>
        <p:txBody>
          <a:bodyPr/>
          <a:lstStyle/>
          <a:p>
            <a:r>
              <a:rPr lang="en-US" dirty="0" smtClean="0"/>
              <a:t>Required for all grants</a:t>
            </a:r>
          </a:p>
          <a:p>
            <a:r>
              <a:rPr lang="en-US" dirty="0" smtClean="0"/>
              <a:t>Are due 90 days before the anniversary</a:t>
            </a:r>
            <a:br>
              <a:rPr lang="en-US" dirty="0" smtClean="0"/>
            </a:br>
            <a:r>
              <a:rPr lang="en-US" dirty="0" smtClean="0"/>
              <a:t>(or May 1, whichever is earlier, for continuing grants)</a:t>
            </a:r>
            <a:r>
              <a:rPr lang="en-US" dirty="0" smtClean="0">
                <a:solidFill>
                  <a:srgbClr val="FF0000"/>
                </a:solidFill>
              </a:rPr>
              <a:t> </a:t>
            </a:r>
          </a:p>
          <a:p>
            <a:r>
              <a:rPr lang="en-US" dirty="0" smtClean="0"/>
              <a:t>Are incremental, not cumulative</a:t>
            </a:r>
          </a:p>
          <a:p>
            <a:pPr lvl="1"/>
            <a:r>
              <a:rPr lang="en-US" dirty="0"/>
              <a:t>c</a:t>
            </a:r>
            <a:r>
              <a:rPr lang="en-US" dirty="0" smtClean="0"/>
              <a:t>over what has been done that year</a:t>
            </a:r>
          </a:p>
          <a:p>
            <a:r>
              <a:rPr lang="en-US" dirty="0" smtClean="0"/>
              <a:t>Relate progress to tasks &amp; milestones</a:t>
            </a:r>
          </a:p>
          <a:p>
            <a:r>
              <a:rPr lang="en-US" dirty="0"/>
              <a:t>Include education &amp; outreach </a:t>
            </a:r>
            <a:r>
              <a:rPr lang="en-US" dirty="0" smtClean="0"/>
              <a:t>activities</a:t>
            </a:r>
            <a:endParaRPr lang="en-US" dirty="0"/>
          </a:p>
          <a:p>
            <a:r>
              <a:rPr lang="en-US" dirty="0" smtClean="0"/>
              <a:t>Explain any changes in plan, as well as progress</a:t>
            </a:r>
          </a:p>
          <a:p>
            <a:pPr lvl="1"/>
            <a:r>
              <a:rPr lang="en-US" dirty="0" smtClean="0"/>
              <a:t>delay recruiting a suitable RA or postdoc, loss of collaborator, a new collaborator, idea for new avenue of research, etc.</a:t>
            </a:r>
          </a:p>
          <a:p>
            <a:pPr lvl="1"/>
            <a:endParaRPr lang="en-US" dirty="0" smtClean="0"/>
          </a:p>
        </p:txBody>
      </p:sp>
    </p:spTree>
    <p:extLst>
      <p:ext uri="{BB962C8B-B14F-4D97-AF65-F5344CB8AC3E}">
        <p14:creationId xmlns:p14="http://schemas.microsoft.com/office/powerpoint/2010/main" val="1559948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Reports</a:t>
            </a:r>
            <a:endParaRPr lang="en-US" dirty="0"/>
          </a:p>
        </p:txBody>
      </p:sp>
      <p:sp>
        <p:nvSpPr>
          <p:cNvPr id="3" name="Content Placeholder 2"/>
          <p:cNvSpPr>
            <a:spLocks noGrp="1"/>
          </p:cNvSpPr>
          <p:nvPr>
            <p:ph idx="1"/>
          </p:nvPr>
        </p:nvSpPr>
        <p:spPr>
          <a:xfrm>
            <a:off x="748215" y="1086241"/>
            <a:ext cx="7573962" cy="3037477"/>
          </a:xfrm>
        </p:spPr>
        <p:txBody>
          <a:bodyPr/>
          <a:lstStyle/>
          <a:p>
            <a:r>
              <a:rPr lang="en-US" dirty="0" smtClean="0"/>
              <a:t>The final report is the last annual report</a:t>
            </a:r>
          </a:p>
          <a:p>
            <a:pPr lvl="1"/>
            <a:r>
              <a:rPr lang="en-US" dirty="0" smtClean="0"/>
              <a:t>not a cumulative report</a:t>
            </a:r>
          </a:p>
          <a:p>
            <a:r>
              <a:rPr lang="en-US" dirty="0" smtClean="0"/>
              <a:t>Due 90 days after the grant expiration date</a:t>
            </a:r>
          </a:p>
          <a:p>
            <a:pPr lvl="1"/>
            <a:r>
              <a:rPr lang="en-US" dirty="0" smtClean="0"/>
              <a:t>That is 90 days later than preceding annual reports</a:t>
            </a:r>
          </a:p>
          <a:p>
            <a:r>
              <a:rPr lang="en-US" dirty="0" smtClean="0"/>
              <a:t>The grant is over when the final report is filed</a:t>
            </a:r>
          </a:p>
          <a:p>
            <a:pPr lvl="1"/>
            <a:r>
              <a:rPr lang="en-US" dirty="0" smtClean="0"/>
              <a:t>Too late to ask for a no-cost extension</a:t>
            </a:r>
          </a:p>
        </p:txBody>
      </p:sp>
      <p:sp>
        <p:nvSpPr>
          <p:cNvPr id="4" name="TextBox 3"/>
          <p:cNvSpPr txBox="1"/>
          <p:nvPr/>
        </p:nvSpPr>
        <p:spPr>
          <a:xfrm>
            <a:off x="1284369" y="4152256"/>
            <a:ext cx="6650183" cy="2068993"/>
          </a:xfrm>
          <a:prstGeom prst="rect">
            <a:avLst/>
          </a:prstGeom>
          <a:noFill/>
        </p:spPr>
        <p:txBody>
          <a:bodyPr wrap="square" rtlCol="0">
            <a:normAutofit/>
          </a:bodyPr>
          <a:lstStyle/>
          <a:p>
            <a:r>
              <a:rPr lang="en-US" sz="2000" b="0" dirty="0" smtClean="0">
                <a:solidFill>
                  <a:srgbClr val="0000FF"/>
                </a:solidFill>
              </a:rPr>
              <a:t>Don’t forget the </a:t>
            </a:r>
            <a:r>
              <a:rPr lang="en-US" sz="2000" b="0" u="sng" dirty="0" smtClean="0">
                <a:solidFill>
                  <a:srgbClr val="0000FF"/>
                </a:solidFill>
              </a:rPr>
              <a:t>Project Outcomes Report</a:t>
            </a:r>
          </a:p>
          <a:p>
            <a:pPr marL="342900" indent="-342900">
              <a:buFont typeface="Arial"/>
              <a:buChar char="•"/>
            </a:pPr>
            <a:r>
              <a:rPr lang="en-US" sz="2000" b="0" dirty="0">
                <a:solidFill>
                  <a:srgbClr val="0000FF"/>
                </a:solidFill>
              </a:rPr>
              <a:t>s</a:t>
            </a:r>
            <a:r>
              <a:rPr lang="en-US" sz="2000" b="0" dirty="0" smtClean="0">
                <a:solidFill>
                  <a:srgbClr val="0000FF"/>
                </a:solidFill>
              </a:rPr>
              <a:t>eparate from the NSF final report</a:t>
            </a:r>
          </a:p>
          <a:p>
            <a:pPr marL="342900" indent="-342900">
              <a:buFont typeface="Arial"/>
              <a:buChar char="•"/>
            </a:pPr>
            <a:r>
              <a:rPr lang="en-US" sz="2000" b="0" dirty="0">
                <a:solidFill>
                  <a:srgbClr val="0000FF"/>
                </a:solidFill>
              </a:rPr>
              <a:t>f</a:t>
            </a:r>
            <a:r>
              <a:rPr lang="en-US" sz="2000" b="0" dirty="0" smtClean="0">
                <a:solidFill>
                  <a:srgbClr val="0000FF"/>
                </a:solidFill>
              </a:rPr>
              <a:t>or public consumption</a:t>
            </a:r>
          </a:p>
          <a:p>
            <a:pPr marL="342900" indent="-342900">
              <a:buFont typeface="Arial"/>
              <a:buChar char="•"/>
            </a:pPr>
            <a:r>
              <a:rPr lang="en-US" sz="2000" b="0" dirty="0" smtClean="0">
                <a:solidFill>
                  <a:srgbClr val="0000FF"/>
                </a:solidFill>
              </a:rPr>
              <a:t>cumulative</a:t>
            </a:r>
          </a:p>
          <a:p>
            <a:pPr marL="342900" indent="-342900">
              <a:buFont typeface="Arial"/>
              <a:buChar char="•"/>
            </a:pPr>
            <a:r>
              <a:rPr lang="en-US" sz="2000" b="0" dirty="0" smtClean="0">
                <a:solidFill>
                  <a:srgbClr val="0000FF"/>
                </a:solidFill>
              </a:rPr>
              <a:t>not reviewed or approved by NSF</a:t>
            </a:r>
          </a:p>
          <a:p>
            <a:pPr marL="342900" indent="-342900">
              <a:buFont typeface="Arial"/>
              <a:buChar char="•"/>
            </a:pPr>
            <a:r>
              <a:rPr lang="en-US" sz="2000" b="0" dirty="0">
                <a:solidFill>
                  <a:srgbClr val="0000FF"/>
                </a:solidFill>
              </a:rPr>
              <a:t>a</a:t>
            </a:r>
            <a:r>
              <a:rPr lang="en-US" sz="2000" b="0" dirty="0" smtClean="0">
                <a:solidFill>
                  <a:srgbClr val="0000FF"/>
                </a:solidFill>
              </a:rPr>
              <a:t>lso puts an end to no-cost extensions</a:t>
            </a:r>
          </a:p>
        </p:txBody>
      </p:sp>
    </p:spTree>
    <p:extLst>
      <p:ext uri="{BB962C8B-B14F-4D97-AF65-F5344CB8AC3E}">
        <p14:creationId xmlns:p14="http://schemas.microsoft.com/office/powerpoint/2010/main" val="249503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Overdue Reports</a:t>
            </a:r>
            <a:endParaRPr lang="en-US" dirty="0"/>
          </a:p>
        </p:txBody>
      </p:sp>
      <p:sp>
        <p:nvSpPr>
          <p:cNvPr id="3" name="Content Placeholder 2"/>
          <p:cNvSpPr>
            <a:spLocks noGrp="1"/>
          </p:cNvSpPr>
          <p:nvPr>
            <p:ph idx="1"/>
          </p:nvPr>
        </p:nvSpPr>
        <p:spPr>
          <a:xfrm>
            <a:off x="1176338" y="1385889"/>
            <a:ext cx="7573962" cy="4507176"/>
          </a:xfrm>
        </p:spPr>
        <p:txBody>
          <a:bodyPr/>
          <a:lstStyle/>
          <a:p>
            <a:r>
              <a:rPr lang="en-US" dirty="0"/>
              <a:t>90 days after report is </a:t>
            </a:r>
            <a:r>
              <a:rPr lang="en-US" dirty="0" smtClean="0"/>
              <a:t>due*, </a:t>
            </a:r>
            <a:r>
              <a:rPr lang="en-US" dirty="0"/>
              <a:t>NSF will put a hold on </a:t>
            </a:r>
            <a:r>
              <a:rPr lang="en-US" u="sng" dirty="0"/>
              <a:t>all</a:t>
            </a:r>
            <a:r>
              <a:rPr lang="en-US" dirty="0"/>
              <a:t> actions affecting PI and co-</a:t>
            </a:r>
            <a:r>
              <a:rPr lang="en-US" dirty="0" smtClean="0"/>
              <a:t>PIs</a:t>
            </a:r>
          </a:p>
          <a:p>
            <a:r>
              <a:rPr lang="en-US" dirty="0" smtClean="0"/>
              <a:t>Overdue report =</a:t>
            </a:r>
          </a:p>
          <a:p>
            <a:pPr lvl="1"/>
            <a:r>
              <a:rPr lang="en-US" dirty="0" smtClean="0">
                <a:solidFill>
                  <a:srgbClr val="FF0000"/>
                </a:solidFill>
              </a:rPr>
              <a:t>No increments</a:t>
            </a:r>
          </a:p>
          <a:p>
            <a:pPr lvl="1"/>
            <a:r>
              <a:rPr lang="en-US" dirty="0" smtClean="0">
                <a:solidFill>
                  <a:srgbClr val="FF0000"/>
                </a:solidFill>
              </a:rPr>
              <a:t>No supplements*</a:t>
            </a:r>
          </a:p>
          <a:p>
            <a:pPr lvl="1"/>
            <a:r>
              <a:rPr lang="en-US" dirty="0" smtClean="0">
                <a:solidFill>
                  <a:srgbClr val="FF0000"/>
                </a:solidFill>
              </a:rPr>
              <a:t>No no-cost extensions*</a:t>
            </a:r>
          </a:p>
          <a:p>
            <a:pPr lvl="1"/>
            <a:r>
              <a:rPr lang="en-US" dirty="0" smtClean="0">
                <a:solidFill>
                  <a:srgbClr val="FF0000"/>
                </a:solidFill>
              </a:rPr>
              <a:t>No new awards*</a:t>
            </a:r>
          </a:p>
          <a:p>
            <a:r>
              <a:rPr lang="en-US" dirty="0" smtClean="0">
                <a:solidFill>
                  <a:srgbClr val="0000FF"/>
                </a:solidFill>
              </a:rPr>
              <a:t>Remember:</a:t>
            </a:r>
          </a:p>
          <a:p>
            <a:pPr lvl="1"/>
            <a:r>
              <a:rPr lang="en-US" dirty="0" smtClean="0">
                <a:solidFill>
                  <a:srgbClr val="0000FF"/>
                </a:solidFill>
              </a:rPr>
              <a:t>Hold is not lifted until report is approved</a:t>
            </a:r>
          </a:p>
          <a:p>
            <a:pPr lvl="1"/>
            <a:r>
              <a:rPr lang="en-US" dirty="0" smtClean="0">
                <a:solidFill>
                  <a:srgbClr val="0000FF"/>
                </a:solidFill>
              </a:rPr>
              <a:t>Program officer may not be able to read it right away</a:t>
            </a:r>
          </a:p>
          <a:p>
            <a:pPr lvl="1"/>
            <a:r>
              <a:rPr lang="en-US" dirty="0" smtClean="0">
                <a:solidFill>
                  <a:srgbClr val="0000FF"/>
                </a:solidFill>
              </a:rPr>
              <a:t>Report may be returned for revision</a:t>
            </a:r>
          </a:p>
        </p:txBody>
      </p:sp>
      <p:sp>
        <p:nvSpPr>
          <p:cNvPr id="5" name="TextBox 4"/>
          <p:cNvSpPr txBox="1"/>
          <p:nvPr/>
        </p:nvSpPr>
        <p:spPr>
          <a:xfrm>
            <a:off x="1398537" y="5992946"/>
            <a:ext cx="3041466" cy="400110"/>
          </a:xfrm>
          <a:prstGeom prst="rect">
            <a:avLst/>
          </a:prstGeom>
          <a:noFill/>
        </p:spPr>
        <p:txBody>
          <a:bodyPr wrap="none" rtlCol="0">
            <a:spAutoFit/>
          </a:bodyPr>
          <a:lstStyle/>
          <a:p>
            <a:r>
              <a:rPr lang="en-US" sz="2000" b="0" i="1" dirty="0" smtClean="0"/>
              <a:t>* Funds may be forfeited</a:t>
            </a:r>
            <a:endParaRPr lang="en-US" sz="2000" b="0" i="1" dirty="0"/>
          </a:p>
        </p:txBody>
      </p:sp>
    </p:spTree>
    <p:extLst>
      <p:ext uri="{BB962C8B-B14F-4D97-AF65-F5344CB8AC3E}">
        <p14:creationId xmlns:p14="http://schemas.microsoft.com/office/powerpoint/2010/main" val="9226110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raise any red </a:t>
            </a:r>
            <a:r>
              <a:rPr lang="en-US" dirty="0"/>
              <a:t>f</a:t>
            </a:r>
            <a:r>
              <a:rPr lang="en-US" dirty="0" smtClean="0"/>
              <a:t>lags in reports!</a:t>
            </a:r>
            <a:endParaRPr lang="en-US" dirty="0"/>
          </a:p>
        </p:txBody>
      </p:sp>
      <p:sp>
        <p:nvSpPr>
          <p:cNvPr id="3" name="Content Placeholder 2"/>
          <p:cNvSpPr>
            <a:spLocks noGrp="1"/>
          </p:cNvSpPr>
          <p:nvPr>
            <p:ph idx="1"/>
          </p:nvPr>
        </p:nvSpPr>
        <p:spPr/>
        <p:txBody>
          <a:bodyPr>
            <a:normAutofit/>
          </a:bodyPr>
          <a:lstStyle/>
          <a:p>
            <a:r>
              <a:rPr lang="en-US" dirty="0" smtClean="0"/>
              <a:t>Results unrelated to the proposal, without explanation</a:t>
            </a:r>
          </a:p>
          <a:p>
            <a:r>
              <a:rPr lang="en-US" dirty="0" smtClean="0"/>
              <a:t>Personnel with no explained contribution</a:t>
            </a:r>
          </a:p>
          <a:p>
            <a:r>
              <a:rPr lang="en-US" dirty="0" smtClean="0"/>
              <a:t>Publications:</a:t>
            </a:r>
          </a:p>
          <a:p>
            <a:pPr lvl="1"/>
            <a:r>
              <a:rPr lang="en-US" dirty="0" smtClean="0"/>
              <a:t>submitted before the award</a:t>
            </a:r>
          </a:p>
          <a:p>
            <a:pPr lvl="1"/>
            <a:r>
              <a:rPr lang="en-US" dirty="0" smtClean="0"/>
              <a:t>not accessible to the program officer</a:t>
            </a:r>
          </a:p>
          <a:p>
            <a:pPr lvl="1"/>
            <a:r>
              <a:rPr lang="en-US" dirty="0"/>
              <a:t>w</a:t>
            </a:r>
            <a:r>
              <a:rPr lang="en-US" dirty="0" smtClean="0"/>
              <a:t>ithout acknowledgment of the grant, by number</a:t>
            </a:r>
          </a:p>
          <a:p>
            <a:r>
              <a:rPr lang="en-US" dirty="0" smtClean="0"/>
              <a:t>No progress on education and outreach activities </a:t>
            </a:r>
          </a:p>
          <a:p>
            <a:r>
              <a:rPr lang="en-US" dirty="0" smtClean="0"/>
              <a:t>Uncoordinated reports from collaborators</a:t>
            </a:r>
          </a:p>
          <a:p>
            <a:r>
              <a:rPr lang="en-US" dirty="0" smtClean="0"/>
              <a:t>The program officer can also see expenditures</a:t>
            </a:r>
          </a:p>
          <a:p>
            <a:pPr lvl="1"/>
            <a:r>
              <a:rPr lang="en-US" dirty="0" smtClean="0"/>
              <a:t>Is spending is far above or below proposal budget? If so, does the report explain why?</a:t>
            </a:r>
          </a:p>
          <a:p>
            <a:pPr lvl="1"/>
            <a:endParaRPr lang="en-US" dirty="0" smtClean="0"/>
          </a:p>
          <a:p>
            <a:endParaRPr lang="en-US" dirty="0"/>
          </a:p>
        </p:txBody>
      </p:sp>
    </p:spTree>
    <p:extLst>
      <p:ext uri="{BB962C8B-B14F-4D97-AF65-F5344CB8AC3E}">
        <p14:creationId xmlns:p14="http://schemas.microsoft.com/office/powerpoint/2010/main" val="1669999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Management</a:t>
            </a:r>
            <a:endParaRPr lang="en-US" dirty="0"/>
          </a:p>
        </p:txBody>
      </p:sp>
      <p:sp>
        <p:nvSpPr>
          <p:cNvPr id="3" name="Content Placeholder 2"/>
          <p:cNvSpPr>
            <a:spLocks noGrp="1"/>
          </p:cNvSpPr>
          <p:nvPr>
            <p:ph idx="1"/>
          </p:nvPr>
        </p:nvSpPr>
        <p:spPr/>
        <p:txBody>
          <a:bodyPr/>
          <a:lstStyle/>
          <a:p>
            <a:r>
              <a:rPr lang="en-US" dirty="0" smtClean="0"/>
              <a:t>Don’t view an NSF grant as a savings account</a:t>
            </a:r>
          </a:p>
          <a:p>
            <a:r>
              <a:rPr lang="en-US" dirty="0" smtClean="0"/>
              <a:t>If you do not spend at the rate in the proposal budget, explain why, in your annual reports</a:t>
            </a:r>
          </a:p>
          <a:p>
            <a:pPr lvl="1"/>
            <a:r>
              <a:rPr lang="en-US" dirty="0" smtClean="0"/>
              <a:t>e.g., delay hiring research assistant, key personnel on leave</a:t>
            </a:r>
          </a:p>
          <a:p>
            <a:r>
              <a:rPr lang="en-US" dirty="0" smtClean="0"/>
              <a:t>If you need a no-cost time extension, apply before the annual report is due (not overdue)</a:t>
            </a:r>
          </a:p>
          <a:p>
            <a:pPr lvl="1"/>
            <a:r>
              <a:rPr lang="en-US" dirty="0" smtClean="0"/>
              <a:t>explain why the work is delayed</a:t>
            </a:r>
          </a:p>
          <a:p>
            <a:pPr lvl="1"/>
            <a:r>
              <a:rPr lang="en-US" dirty="0" smtClean="0"/>
              <a:t>“We have money left over” is not an acceptable reason</a:t>
            </a:r>
          </a:p>
          <a:p>
            <a:r>
              <a:rPr lang="en-US" dirty="0" smtClean="0"/>
              <a:t>In any case, NSF funds “change into a pumpkin” after 6 years</a:t>
            </a:r>
          </a:p>
        </p:txBody>
      </p:sp>
    </p:spTree>
    <p:extLst>
      <p:ext uri="{BB962C8B-B14F-4D97-AF65-F5344CB8AC3E}">
        <p14:creationId xmlns:p14="http://schemas.microsoft.com/office/powerpoint/2010/main" val="37638740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pPr>
              <a:defRPr/>
            </a:pPr>
            <a:r>
              <a:rPr lang="en-US" dirty="0" smtClean="0"/>
              <a:t>Things to avoid</a:t>
            </a:r>
          </a:p>
        </p:txBody>
      </p:sp>
      <p:sp>
        <p:nvSpPr>
          <p:cNvPr id="74755" name="Rectangle 3"/>
          <p:cNvSpPr>
            <a:spLocks noGrp="1" noChangeArrowheads="1"/>
          </p:cNvSpPr>
          <p:nvPr>
            <p:ph type="body" idx="1"/>
          </p:nvPr>
        </p:nvSpPr>
        <p:spPr/>
        <p:txBody>
          <a:bodyPr/>
          <a:lstStyle/>
          <a:p>
            <a:r>
              <a:rPr lang="en-US" altLang="en-US" dirty="0" smtClean="0"/>
              <a:t>Never falsify (“fudge”) or fabricate data or results.</a:t>
            </a:r>
          </a:p>
          <a:p>
            <a:r>
              <a:rPr lang="en-US" altLang="en-US" dirty="0" smtClean="0"/>
              <a:t>Never charge for work that is already done, or</a:t>
            </a:r>
            <a:r>
              <a:rPr lang="en-US" altLang="en-US" dirty="0"/>
              <a:t> </a:t>
            </a:r>
            <a:r>
              <a:rPr lang="en-US" altLang="en-US" dirty="0" smtClean="0"/>
              <a:t>charge multiple grants for the same work</a:t>
            </a:r>
          </a:p>
          <a:p>
            <a:r>
              <a:rPr lang="en-US" altLang="en-US" dirty="0" smtClean="0"/>
              <a:t>Never pad travel</a:t>
            </a:r>
          </a:p>
          <a:p>
            <a:r>
              <a:rPr lang="en-US" altLang="en-US" dirty="0" smtClean="0"/>
              <a:t>Never commingle funds</a:t>
            </a:r>
          </a:p>
          <a:p>
            <a:pPr lvl="1"/>
            <a:r>
              <a:rPr lang="en-US" altLang="en-US" dirty="0" smtClean="0"/>
              <a:t>Don’t mix business and pleasure expenses</a:t>
            </a:r>
          </a:p>
          <a:p>
            <a:pPr lvl="1"/>
            <a:r>
              <a:rPr lang="en-US" altLang="en-US" dirty="0" smtClean="0"/>
              <a:t>Don’t mix grant funds and personal business expenses</a:t>
            </a:r>
          </a:p>
          <a:p>
            <a:r>
              <a:rPr lang="en-US" altLang="en-US" dirty="0" smtClean="0"/>
              <a:t>Never charge for time not spent on a grant</a:t>
            </a:r>
          </a:p>
          <a:p>
            <a:r>
              <a:rPr lang="en-US" altLang="en-US" dirty="0" smtClean="0"/>
              <a:t>Never bill items to your grant that shouldn’t be billed to the grant</a:t>
            </a:r>
          </a:p>
          <a:p>
            <a:r>
              <a:rPr lang="en-US" altLang="en-US" dirty="0" smtClean="0"/>
              <a:t>Never bill alcohol or entertainment to a grant</a:t>
            </a:r>
          </a:p>
          <a:p>
            <a:r>
              <a:rPr lang="en-US" altLang="en-US" dirty="0" smtClean="0"/>
              <a:t>Never charge </a:t>
            </a:r>
            <a:r>
              <a:rPr lang="en-US" altLang="en-US" dirty="0" err="1" smtClean="0"/>
              <a:t>give-aways</a:t>
            </a:r>
            <a:r>
              <a:rPr lang="en-US" altLang="en-US" dirty="0" smtClean="0"/>
              <a:t> to a grant</a:t>
            </a:r>
          </a:p>
          <a:p>
            <a:pPr lvl="1"/>
            <a:endParaRPr lang="en-US" dirty="0" smtClean="0"/>
          </a:p>
        </p:txBody>
      </p:sp>
    </p:spTree>
    <p:extLst>
      <p:ext uri="{BB962C8B-B14F-4D97-AF65-F5344CB8AC3E}">
        <p14:creationId xmlns:p14="http://schemas.microsoft.com/office/powerpoint/2010/main" val="2722907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NSF REVIEW PROCESS</a:t>
            </a:r>
            <a:br>
              <a:rPr lang="en-US" dirty="0" smtClean="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5805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Review Process - Overview</a:t>
            </a:r>
            <a:endParaRPr lang="en-US" dirty="0"/>
          </a:p>
        </p:txBody>
      </p:sp>
      <p:pic>
        <p:nvPicPr>
          <p:cNvPr id="4" name="Picture 3" descr="nsfreviewproc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282" y="1212983"/>
            <a:ext cx="8048718" cy="5028533"/>
          </a:xfrm>
          <a:prstGeom prst="rect">
            <a:avLst/>
          </a:prstGeom>
        </p:spPr>
      </p:pic>
    </p:spTree>
    <p:extLst>
      <p:ext uri="{BB962C8B-B14F-4D97-AF65-F5344CB8AC3E}">
        <p14:creationId xmlns:p14="http://schemas.microsoft.com/office/powerpoint/2010/main" val="8910495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Checks</a:t>
            </a:r>
            <a:endParaRPr lang="en-US" dirty="0"/>
          </a:p>
        </p:txBody>
      </p:sp>
      <p:sp>
        <p:nvSpPr>
          <p:cNvPr id="3" name="Content Placeholder 2"/>
          <p:cNvSpPr>
            <a:spLocks noGrp="1"/>
          </p:cNvSpPr>
          <p:nvPr>
            <p:ph idx="1"/>
          </p:nvPr>
        </p:nvSpPr>
        <p:spPr>
          <a:xfrm>
            <a:off x="884788" y="1385888"/>
            <a:ext cx="7865512" cy="4897437"/>
          </a:xfrm>
        </p:spPr>
        <p:txBody>
          <a:bodyPr>
            <a:noAutofit/>
          </a:bodyPr>
          <a:lstStyle/>
          <a:p>
            <a:r>
              <a:rPr lang="en-US" sz="2400" dirty="0" smtClean="0"/>
              <a:t>Budget within limits?</a:t>
            </a:r>
          </a:p>
          <a:p>
            <a:r>
              <a:rPr lang="en-US" sz="2400" dirty="0" smtClean="0"/>
              <a:t>Broader Impact statement within Project Description?</a:t>
            </a:r>
            <a:endParaRPr lang="en-US" sz="2400" dirty="0"/>
          </a:p>
          <a:p>
            <a:r>
              <a:rPr lang="en-US" sz="2400" dirty="0" smtClean="0"/>
              <a:t>Collaboration Plan (if two or more PIs)?</a:t>
            </a:r>
          </a:p>
          <a:p>
            <a:r>
              <a:rPr lang="en-US" sz="2400" dirty="0" smtClean="0"/>
              <a:t>Justification for Small or Medium or Frontier?</a:t>
            </a:r>
          </a:p>
          <a:p>
            <a:r>
              <a:rPr lang="en-US" sz="2400" dirty="0" smtClean="0"/>
              <a:t>Results from prior NSF support?</a:t>
            </a:r>
          </a:p>
          <a:p>
            <a:r>
              <a:rPr lang="en-US" sz="2400" dirty="0" smtClean="0"/>
              <a:t>Collaborators and Other Affiliations?</a:t>
            </a:r>
          </a:p>
          <a:p>
            <a:r>
              <a:rPr lang="en-US" sz="2400" dirty="0" smtClean="0"/>
              <a:t>Other solicitation-specific requirements?</a:t>
            </a:r>
            <a:endParaRPr lang="en-US" sz="2400" dirty="0"/>
          </a:p>
          <a:p>
            <a:r>
              <a:rPr lang="en-US" dirty="0"/>
              <a:t>e</a:t>
            </a:r>
            <a:r>
              <a:rPr lang="en-US" sz="2400" dirty="0" smtClean="0"/>
              <a:t>tc. ...</a:t>
            </a:r>
            <a:endParaRPr lang="en-US" sz="2400" dirty="0"/>
          </a:p>
        </p:txBody>
      </p:sp>
      <p:sp>
        <p:nvSpPr>
          <p:cNvPr id="4" name="TextBox 3"/>
          <p:cNvSpPr txBox="1"/>
          <p:nvPr/>
        </p:nvSpPr>
        <p:spPr>
          <a:xfrm>
            <a:off x="2440302" y="4657047"/>
            <a:ext cx="6249345" cy="830997"/>
          </a:xfrm>
          <a:prstGeom prst="rect">
            <a:avLst/>
          </a:prstGeom>
          <a:noFill/>
        </p:spPr>
        <p:txBody>
          <a:bodyPr wrap="square" rtlCol="0">
            <a:spAutoFit/>
          </a:bodyPr>
          <a:lstStyle/>
          <a:p>
            <a:r>
              <a:rPr lang="en-US" i="1" dirty="0" smtClean="0">
                <a:solidFill>
                  <a:srgbClr val="FF0000"/>
                </a:solidFill>
              </a:rPr>
              <a:t>This process is increasingly automated.</a:t>
            </a:r>
          </a:p>
          <a:p>
            <a:r>
              <a:rPr lang="en-US" i="1" dirty="0" smtClean="0">
                <a:solidFill>
                  <a:srgbClr val="FF0000"/>
                </a:solidFill>
              </a:rPr>
              <a:t>Failure ⇒ </a:t>
            </a:r>
            <a:r>
              <a:rPr lang="en-US" b="1" i="1" dirty="0" smtClean="0">
                <a:solidFill>
                  <a:srgbClr val="FF0000"/>
                </a:solidFill>
              </a:rPr>
              <a:t>Return Without Review</a:t>
            </a:r>
            <a:endParaRPr lang="en-US" b="1" i="1" dirty="0">
              <a:solidFill>
                <a:srgbClr val="FF0000"/>
              </a:solidFill>
            </a:endParaRPr>
          </a:p>
        </p:txBody>
      </p:sp>
    </p:spTree>
    <p:extLst>
      <p:ext uri="{BB962C8B-B14F-4D97-AF65-F5344CB8AC3E}">
        <p14:creationId xmlns:p14="http://schemas.microsoft.com/office/powerpoint/2010/main" val="3351028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simple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Start with an innovative idea</a:t>
            </a:r>
          </a:p>
          <a:p>
            <a:pPr marL="457200" indent="-457200">
              <a:buFont typeface="+mj-lt"/>
              <a:buAutoNum type="arabicPeriod"/>
            </a:pPr>
            <a:r>
              <a:rPr lang="en-US" dirty="0" smtClean="0"/>
              <a:t>Present it in a clear, convincing way</a:t>
            </a:r>
          </a:p>
          <a:p>
            <a:pPr marL="457200" indent="-457200">
              <a:buFont typeface="+mj-lt"/>
              <a:buAutoNum type="arabicPeriod"/>
            </a:pPr>
            <a:endParaRPr lang="en-US" dirty="0"/>
          </a:p>
          <a:p>
            <a:pPr lvl="1">
              <a:lnSpc>
                <a:spcPct val="77000"/>
              </a:lnSpc>
            </a:pPr>
            <a:r>
              <a:rPr lang="en-US" dirty="0"/>
              <a:t>What is </a:t>
            </a:r>
            <a:r>
              <a:rPr lang="en-US" dirty="0" smtClean="0"/>
              <a:t>the project about? </a:t>
            </a:r>
            <a:r>
              <a:rPr lang="en-US" dirty="0"/>
              <a:t>(the research objective</a:t>
            </a:r>
            <a:r>
              <a:rPr lang="en-US" dirty="0" smtClean="0"/>
              <a:t>)</a:t>
            </a:r>
            <a:endParaRPr lang="en-US" dirty="0"/>
          </a:p>
          <a:p>
            <a:pPr lvl="1">
              <a:lnSpc>
                <a:spcPct val="77000"/>
              </a:lnSpc>
            </a:pPr>
            <a:r>
              <a:rPr lang="en-US" dirty="0"/>
              <a:t>How will you do </a:t>
            </a:r>
            <a:r>
              <a:rPr lang="en-US" dirty="0" smtClean="0"/>
              <a:t>it? </a:t>
            </a:r>
            <a:r>
              <a:rPr lang="en-US" dirty="0"/>
              <a:t>(the technical approach</a:t>
            </a:r>
            <a:r>
              <a:rPr lang="en-US" dirty="0" smtClean="0"/>
              <a:t>)</a:t>
            </a:r>
            <a:endParaRPr lang="en-US" dirty="0"/>
          </a:p>
          <a:p>
            <a:pPr lvl="1">
              <a:lnSpc>
                <a:spcPct val="77000"/>
              </a:lnSpc>
            </a:pPr>
            <a:r>
              <a:rPr lang="en-US" dirty="0"/>
              <a:t>Can you do </a:t>
            </a:r>
            <a:r>
              <a:rPr lang="en-US" dirty="0" smtClean="0"/>
              <a:t>it? </a:t>
            </a:r>
            <a:r>
              <a:rPr lang="en-US" dirty="0"/>
              <a:t>(you and your facilities</a:t>
            </a:r>
            <a:r>
              <a:rPr lang="en-US" dirty="0" smtClean="0"/>
              <a:t>)</a:t>
            </a:r>
            <a:endParaRPr lang="en-US" dirty="0"/>
          </a:p>
          <a:p>
            <a:pPr lvl="1">
              <a:lnSpc>
                <a:spcPct val="77000"/>
              </a:lnSpc>
            </a:pPr>
            <a:r>
              <a:rPr lang="en-US" dirty="0"/>
              <a:t>Is it worth </a:t>
            </a:r>
            <a:r>
              <a:rPr lang="en-US" dirty="0" smtClean="0"/>
              <a:t>doing? </a:t>
            </a:r>
            <a:r>
              <a:rPr lang="en-US" dirty="0"/>
              <a:t>(intellectual merit and broader impact</a:t>
            </a:r>
            <a:r>
              <a:rPr lang="en-US" dirty="0" smtClean="0"/>
              <a:t>)</a:t>
            </a:r>
            <a:endParaRPr lang="en-US" dirty="0"/>
          </a:p>
          <a:p>
            <a:pPr marL="0" indent="0">
              <a:buNone/>
            </a:pPr>
            <a:endParaRPr lang="en-US" dirty="0" smtClean="0"/>
          </a:p>
        </p:txBody>
      </p:sp>
      <p:sp>
        <p:nvSpPr>
          <p:cNvPr id="4" name="TextBox 3"/>
          <p:cNvSpPr txBox="1"/>
          <p:nvPr/>
        </p:nvSpPr>
        <p:spPr>
          <a:xfrm>
            <a:off x="1213017" y="4337752"/>
            <a:ext cx="5736851" cy="870404"/>
          </a:xfrm>
          <a:prstGeom prst="rect">
            <a:avLst/>
          </a:prstGeom>
          <a:noFill/>
        </p:spPr>
        <p:txBody>
          <a:bodyPr wrap="none" rtlCol="0">
            <a:normAutofit/>
          </a:bodyPr>
          <a:lstStyle/>
          <a:p>
            <a:r>
              <a:rPr lang="en-US" dirty="0" smtClean="0">
                <a:solidFill>
                  <a:srgbClr val="3C8C93"/>
                </a:solidFill>
              </a:rPr>
              <a:t>Remember that you are telling a story.</a:t>
            </a:r>
          </a:p>
          <a:p>
            <a:r>
              <a:rPr lang="en-US" dirty="0" smtClean="0">
                <a:solidFill>
                  <a:srgbClr val="3C8C93"/>
                </a:solidFill>
              </a:rPr>
              <a:t>Make it interesting!</a:t>
            </a:r>
            <a:endParaRPr lang="en-US" dirty="0">
              <a:solidFill>
                <a:srgbClr val="3C8C93"/>
              </a:solidFill>
            </a:endParaRPr>
          </a:p>
        </p:txBody>
      </p:sp>
    </p:spTree>
    <p:extLst>
      <p:ext uri="{BB962C8B-B14F-4D97-AF65-F5344CB8AC3E}">
        <p14:creationId xmlns:p14="http://schemas.microsoft.com/office/powerpoint/2010/main" val="33069489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 vs. Ad Hoc Letter Review</a:t>
            </a:r>
            <a:endParaRPr lang="en-US" dirty="0"/>
          </a:p>
        </p:txBody>
      </p:sp>
      <p:sp>
        <p:nvSpPr>
          <p:cNvPr id="3" name="Content Placeholder 2"/>
          <p:cNvSpPr>
            <a:spLocks noGrp="1"/>
          </p:cNvSpPr>
          <p:nvPr>
            <p:ph idx="1"/>
          </p:nvPr>
        </p:nvSpPr>
        <p:spPr/>
        <p:txBody>
          <a:bodyPr/>
          <a:lstStyle/>
          <a:p>
            <a:r>
              <a:rPr lang="en-US" dirty="0" smtClean="0"/>
              <a:t>Ad hoc reviewers</a:t>
            </a:r>
          </a:p>
          <a:p>
            <a:pPr lvl="1"/>
            <a:r>
              <a:rPr lang="en-US" dirty="0"/>
              <a:t>M</a:t>
            </a:r>
            <a:r>
              <a:rPr lang="en-US" dirty="0" smtClean="0"/>
              <a:t>ore likely to be experts in your specific area</a:t>
            </a:r>
          </a:p>
          <a:p>
            <a:pPr lvl="1"/>
            <a:r>
              <a:rPr lang="en-US" dirty="0" smtClean="0"/>
              <a:t>Don’t see each other reviews, so no exchange of ideas</a:t>
            </a:r>
          </a:p>
          <a:p>
            <a:pPr lvl="1"/>
            <a:r>
              <a:rPr lang="en-US" dirty="0" smtClean="0"/>
              <a:t>Quality and consistency across reviewers a problem</a:t>
            </a:r>
          </a:p>
          <a:p>
            <a:pPr lvl="1"/>
            <a:r>
              <a:rPr lang="en-US" dirty="0" smtClean="0"/>
              <a:t>PO resolves any inconsistencies and ranks proposals</a:t>
            </a:r>
          </a:p>
          <a:p>
            <a:r>
              <a:rPr lang="en-US" dirty="0" smtClean="0"/>
              <a:t>Panelists</a:t>
            </a:r>
          </a:p>
          <a:p>
            <a:pPr lvl="1"/>
            <a:r>
              <a:rPr lang="en-US" dirty="0" smtClean="0"/>
              <a:t>Less likely to be specialist in your research area</a:t>
            </a:r>
          </a:p>
          <a:p>
            <a:pPr lvl="1"/>
            <a:r>
              <a:rPr lang="en-US" dirty="0" smtClean="0"/>
              <a:t>Entire panel can ask questions of reviewers, and may choose to even read proposal</a:t>
            </a:r>
          </a:p>
          <a:p>
            <a:pPr lvl="1"/>
            <a:r>
              <a:rPr lang="en-US" dirty="0" smtClean="0"/>
              <a:t>More likely to develop a consistent consensus opinion</a:t>
            </a:r>
          </a:p>
          <a:p>
            <a:pPr lvl="1"/>
            <a:r>
              <a:rPr lang="en-US" dirty="0" smtClean="0"/>
              <a:t>Panel ranks a set of proposal, so PO has less influence on the outcome</a:t>
            </a:r>
          </a:p>
          <a:p>
            <a:pPr lvl="1"/>
            <a:endParaRPr lang="en-US" dirty="0" smtClean="0"/>
          </a:p>
        </p:txBody>
      </p:sp>
      <p:sp>
        <p:nvSpPr>
          <p:cNvPr id="4" name="TextBox 3"/>
          <p:cNvSpPr txBox="1"/>
          <p:nvPr/>
        </p:nvSpPr>
        <p:spPr>
          <a:xfrm>
            <a:off x="884788" y="5835988"/>
            <a:ext cx="7335179" cy="830997"/>
          </a:xfrm>
          <a:prstGeom prst="rect">
            <a:avLst/>
          </a:prstGeom>
          <a:noFill/>
        </p:spPr>
        <p:txBody>
          <a:bodyPr wrap="square" rtlCol="0">
            <a:spAutoFit/>
          </a:bodyPr>
          <a:lstStyle/>
          <a:p>
            <a:r>
              <a:rPr lang="en-US" sz="1600" dirty="0" smtClean="0">
                <a:solidFill>
                  <a:srgbClr val="3C8C93"/>
                </a:solidFill>
              </a:rPr>
              <a:t>It’s actually more complicated than this.  For example,  panel review may be supplemented by ad hoc reviews, at a PO’s discretion, in which case panel may or may not see the ad hoc reviews.</a:t>
            </a:r>
            <a:endParaRPr lang="en-US" sz="1600" dirty="0">
              <a:solidFill>
                <a:srgbClr val="3C8C93"/>
              </a:solidFill>
            </a:endParaRPr>
          </a:p>
        </p:txBody>
      </p:sp>
    </p:spTree>
    <p:extLst>
      <p:ext uri="{BB962C8B-B14F-4D97-AF65-F5344CB8AC3E}">
        <p14:creationId xmlns:p14="http://schemas.microsoft.com/office/powerpoint/2010/main" val="10203802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612143" y="1516304"/>
            <a:ext cx="6122623" cy="3206709"/>
            <a:chOff x="1298181" y="1516304"/>
            <a:chExt cx="6122623" cy="320670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368" y="3868966"/>
              <a:ext cx="1270862" cy="85404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8181" y="3868966"/>
              <a:ext cx="1270862" cy="85404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0553" y="3868966"/>
              <a:ext cx="1270862" cy="85404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1740" y="3868966"/>
              <a:ext cx="1270862" cy="85404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9942" y="3868966"/>
              <a:ext cx="1270862" cy="85404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6320" y="1516304"/>
              <a:ext cx="719328" cy="933822"/>
            </a:xfrm>
            <a:prstGeom prst="rect">
              <a:avLst/>
            </a:prstGeom>
            <a:ln w="12700" cap="sq">
              <a:solidFill>
                <a:srgbClr val="000000"/>
              </a:solidFill>
              <a:miter lim="800000"/>
            </a:ln>
            <a:effectLst>
              <a:outerShdw blurRad="50800" dist="76200" dir="2700000" algn="tl" rotWithShape="0">
                <a:prstClr val="black">
                  <a:alpha val="40000"/>
                </a:prstClr>
              </a:outerShdw>
            </a:effectLst>
          </p:spPr>
        </p:pic>
        <p:cxnSp>
          <p:nvCxnSpPr>
            <p:cNvPr id="12" name="Straight Arrow Connector 11"/>
            <p:cNvCxnSpPr/>
            <p:nvPr/>
          </p:nvCxnSpPr>
          <p:spPr>
            <a:xfrm flipH="1">
              <a:off x="2253082" y="2922316"/>
              <a:ext cx="1743239" cy="558538"/>
            </a:xfrm>
            <a:prstGeom prst="straightConnector1">
              <a:avLst/>
            </a:prstGeom>
            <a:ln>
              <a:tailEnd type="triangle" w="lg" len="lg"/>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a:off x="3144798" y="2975173"/>
              <a:ext cx="1056713" cy="690683"/>
            </a:xfrm>
            <a:prstGeom prst="straightConnector1">
              <a:avLst/>
            </a:prstGeom>
            <a:ln>
              <a:tailEnd type="triangle" w="lg" len="lg"/>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a:off x="4355985" y="3028031"/>
              <a:ext cx="0" cy="637825"/>
            </a:xfrm>
            <a:prstGeom prst="straightConnector1">
              <a:avLst/>
            </a:prstGeom>
            <a:ln>
              <a:tailEnd type="triangle" w="lg" len="lg"/>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a:off x="4570134" y="3001602"/>
              <a:ext cx="895225" cy="664254"/>
            </a:xfrm>
            <a:prstGeom prst="straightConnector1">
              <a:avLst/>
            </a:prstGeom>
            <a:ln>
              <a:tailEnd type="triangle" w="lg" len="lg"/>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4715649" y="2922316"/>
              <a:ext cx="1750255" cy="611396"/>
            </a:xfrm>
            <a:prstGeom prst="straightConnector1">
              <a:avLst/>
            </a:prstGeom>
            <a:ln>
              <a:tailEnd type="triangle" w="lg" len="lg"/>
            </a:ln>
          </p:spPr>
          <p:style>
            <a:lnRef idx="3">
              <a:schemeClr val="accent2"/>
            </a:lnRef>
            <a:fillRef idx="0">
              <a:schemeClr val="accent2"/>
            </a:fillRef>
            <a:effectRef idx="2">
              <a:schemeClr val="accent2"/>
            </a:effectRef>
            <a:fontRef idx="minor">
              <a:schemeClr val="tx1"/>
            </a:fontRef>
          </p:style>
        </p:cxnSp>
        <p:sp>
          <p:nvSpPr>
            <p:cNvPr id="27" name="TextBox 26"/>
            <p:cNvSpPr txBox="1"/>
            <p:nvPr/>
          </p:nvSpPr>
          <p:spPr>
            <a:xfrm>
              <a:off x="4081624" y="2326701"/>
              <a:ext cx="285231" cy="830997"/>
            </a:xfrm>
            <a:prstGeom prst="rect">
              <a:avLst/>
            </a:prstGeom>
            <a:noFill/>
          </p:spPr>
          <p:txBody>
            <a:bodyPr wrap="square" rtlCol="0">
              <a:spAutoFit/>
            </a:bodyPr>
            <a:lstStyle/>
            <a:p>
              <a:r>
                <a:rPr lang="en-US" sz="4800" b="1" dirty="0" smtClean="0">
                  <a:solidFill>
                    <a:srgbClr val="FF0000"/>
                  </a:solidFill>
                </a:rPr>
                <a:t>?</a:t>
              </a:r>
              <a:endParaRPr lang="en-US" sz="4800" b="1" dirty="0">
                <a:solidFill>
                  <a:srgbClr val="FF0000"/>
                </a:solidFill>
              </a:endParaRPr>
            </a:p>
          </p:txBody>
        </p:sp>
      </p:grpSp>
      <p:sp>
        <p:nvSpPr>
          <p:cNvPr id="11" name="Title 10"/>
          <p:cNvSpPr>
            <a:spLocks noGrp="1"/>
          </p:cNvSpPr>
          <p:nvPr>
            <p:ph type="title"/>
          </p:nvPr>
        </p:nvSpPr>
        <p:spPr/>
        <p:txBody>
          <a:bodyPr/>
          <a:lstStyle/>
          <a:p>
            <a:r>
              <a:rPr lang="en-US" dirty="0" smtClean="0"/>
              <a:t>Proposal Binning</a:t>
            </a:r>
            <a:br>
              <a:rPr lang="en-US" dirty="0" smtClean="0"/>
            </a:br>
            <a:endParaRPr lang="en-US" dirty="0"/>
          </a:p>
        </p:txBody>
      </p:sp>
      <p:sp>
        <p:nvSpPr>
          <p:cNvPr id="18" name="TextBox 17"/>
          <p:cNvSpPr txBox="1"/>
          <p:nvPr/>
        </p:nvSpPr>
        <p:spPr>
          <a:xfrm>
            <a:off x="1484161" y="5165349"/>
            <a:ext cx="6726671" cy="400110"/>
          </a:xfrm>
          <a:prstGeom prst="rect">
            <a:avLst/>
          </a:prstGeom>
          <a:noFill/>
        </p:spPr>
        <p:txBody>
          <a:bodyPr wrap="none" rtlCol="0">
            <a:spAutoFit/>
          </a:bodyPr>
          <a:lstStyle/>
          <a:p>
            <a:r>
              <a:rPr lang="en-US" sz="2000" dirty="0" smtClean="0"/>
              <a:t>Which proposals will be reviewed by the same panel?</a:t>
            </a:r>
            <a:endParaRPr lang="en-US" sz="2000" dirty="0"/>
          </a:p>
        </p:txBody>
      </p:sp>
    </p:spTree>
    <p:extLst>
      <p:ext uri="{BB962C8B-B14F-4D97-AF65-F5344CB8AC3E}">
        <p14:creationId xmlns:p14="http://schemas.microsoft.com/office/powerpoint/2010/main" val="17752953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278" y="4423364"/>
            <a:ext cx="5623522" cy="2218735"/>
          </a:xfrm>
          <a:prstGeom prst="rect">
            <a:avLst/>
          </a:prstGeom>
        </p:spPr>
      </p:pic>
      <p:sp>
        <p:nvSpPr>
          <p:cNvPr id="3" name="Title 2"/>
          <p:cNvSpPr>
            <a:spLocks noGrp="1"/>
          </p:cNvSpPr>
          <p:nvPr>
            <p:ph type="title"/>
          </p:nvPr>
        </p:nvSpPr>
        <p:spPr/>
        <p:txBody>
          <a:bodyPr/>
          <a:lstStyle/>
          <a:p>
            <a:r>
              <a:rPr lang="en-US" dirty="0" smtClean="0"/>
              <a:t>Panel Building</a:t>
            </a:r>
            <a:endParaRPr lang="en-US" dirty="0"/>
          </a:p>
        </p:txBody>
      </p:sp>
      <p:sp>
        <p:nvSpPr>
          <p:cNvPr id="7" name="Content Placeholder 6"/>
          <p:cNvSpPr>
            <a:spLocks noGrp="1"/>
          </p:cNvSpPr>
          <p:nvPr>
            <p:ph idx="1"/>
          </p:nvPr>
        </p:nvSpPr>
        <p:spPr>
          <a:xfrm>
            <a:off x="1027496" y="1284204"/>
            <a:ext cx="7763301" cy="3039280"/>
          </a:xfrm>
        </p:spPr>
        <p:txBody>
          <a:bodyPr>
            <a:normAutofit lnSpcReduction="10000"/>
          </a:bodyPr>
          <a:lstStyle/>
          <a:p>
            <a:r>
              <a:rPr lang="en-US" dirty="0" smtClean="0"/>
              <a:t>Program officer seeks panelists</a:t>
            </a:r>
          </a:p>
          <a:p>
            <a:pPr lvl="1"/>
            <a:r>
              <a:rPr lang="en-US" dirty="0"/>
              <a:t>w</a:t>
            </a:r>
            <a:r>
              <a:rPr lang="en-US" dirty="0" smtClean="0"/>
              <a:t>ith appropriate expertise, who agree to serve</a:t>
            </a:r>
          </a:p>
          <a:p>
            <a:r>
              <a:rPr lang="en-US" dirty="0"/>
              <a:t>Program officer assigns reviewers to proposals</a:t>
            </a:r>
          </a:p>
          <a:p>
            <a:pPr lvl="1"/>
            <a:r>
              <a:rPr lang="en-US" dirty="0"/>
              <a:t>based in part on preferences expressed by </a:t>
            </a:r>
            <a:r>
              <a:rPr lang="en-US" dirty="0" smtClean="0"/>
              <a:t>reviewers</a:t>
            </a:r>
          </a:p>
          <a:p>
            <a:r>
              <a:rPr lang="en-US" dirty="0" smtClean="0"/>
              <a:t>Typically 3 or 4 reviews per proposal</a:t>
            </a:r>
          </a:p>
          <a:p>
            <a:pPr lvl="1"/>
            <a:r>
              <a:rPr lang="en-US" dirty="0"/>
              <a:t>8 -11 proposals per reviewer</a:t>
            </a:r>
          </a:p>
          <a:p>
            <a:pPr lvl="1"/>
            <a:r>
              <a:rPr lang="en-US" dirty="0" smtClean="0"/>
              <a:t>12 - 36 </a:t>
            </a:r>
            <a:r>
              <a:rPr lang="en-US" dirty="0"/>
              <a:t>proposals per </a:t>
            </a:r>
            <a:r>
              <a:rPr lang="en-US" dirty="0" smtClean="0"/>
              <a:t>panel</a:t>
            </a:r>
          </a:p>
          <a:p>
            <a:pPr lvl="1"/>
            <a:r>
              <a:rPr lang="en-US" dirty="0" smtClean="0"/>
              <a:t>6 -18 reviewers per panel</a:t>
            </a:r>
          </a:p>
        </p:txBody>
      </p:sp>
    </p:spTree>
    <p:extLst>
      <p:ext uri="{BB962C8B-B14F-4D97-AF65-F5344CB8AC3E}">
        <p14:creationId xmlns:p14="http://schemas.microsoft.com/office/powerpoint/2010/main" val="23273768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286" y="191143"/>
            <a:ext cx="3810000" cy="2146300"/>
          </a:xfrm>
          <a:prstGeom prst="rect">
            <a:avLst/>
          </a:prstGeom>
        </p:spPr>
      </p:pic>
      <p:sp>
        <p:nvSpPr>
          <p:cNvPr id="3" name="Title 2"/>
          <p:cNvSpPr>
            <a:spLocks noGrp="1"/>
          </p:cNvSpPr>
          <p:nvPr>
            <p:ph type="title"/>
          </p:nvPr>
        </p:nvSpPr>
        <p:spPr/>
        <p:txBody>
          <a:bodyPr/>
          <a:lstStyle/>
          <a:p>
            <a:r>
              <a:rPr lang="en-US" dirty="0" smtClean="0"/>
              <a:t>Panel Review</a:t>
            </a:r>
            <a:endParaRPr lang="en-US" dirty="0"/>
          </a:p>
        </p:txBody>
      </p:sp>
      <p:sp>
        <p:nvSpPr>
          <p:cNvPr id="5" name="Content Placeholder 4"/>
          <p:cNvSpPr>
            <a:spLocks noGrp="1"/>
          </p:cNvSpPr>
          <p:nvPr>
            <p:ph idx="1"/>
          </p:nvPr>
        </p:nvSpPr>
        <p:spPr>
          <a:xfrm>
            <a:off x="1104983" y="1412623"/>
            <a:ext cx="7814251" cy="4566055"/>
          </a:xfrm>
        </p:spPr>
        <p:txBody>
          <a:bodyPr>
            <a:normAutofit/>
          </a:bodyPr>
          <a:lstStyle/>
          <a:p>
            <a:r>
              <a:rPr lang="en-US" dirty="0"/>
              <a:t>Typically </a:t>
            </a:r>
            <a:r>
              <a:rPr lang="en-US" dirty="0" smtClean="0"/>
              <a:t>meets 2 days</a:t>
            </a:r>
          </a:p>
          <a:p>
            <a:pPr marL="679450" lvl="1" indent="-342900"/>
            <a:r>
              <a:rPr lang="en-US" dirty="0" smtClean="0"/>
              <a:t>virtual or face-to-face</a:t>
            </a:r>
            <a:endParaRPr lang="en-US" dirty="0"/>
          </a:p>
          <a:p>
            <a:r>
              <a:rPr lang="en-US" dirty="0" smtClean="0">
                <a:solidFill>
                  <a:srgbClr val="3366FF"/>
                </a:solidFill>
              </a:rPr>
              <a:t>Individual reviews </a:t>
            </a:r>
            <a:r>
              <a:rPr lang="en-US" dirty="0"/>
              <a:t>submitted before </a:t>
            </a:r>
            <a:r>
              <a:rPr lang="en-US" dirty="0" smtClean="0"/>
              <a:t>meeting</a:t>
            </a:r>
          </a:p>
          <a:p>
            <a:pPr marL="679450" lvl="1" indent="-342900"/>
            <a:r>
              <a:rPr lang="en-US" dirty="0"/>
              <a:t>r</a:t>
            </a:r>
            <a:r>
              <a:rPr lang="en-US" dirty="0" smtClean="0"/>
              <a:t>atings: E, V, G, F, P</a:t>
            </a:r>
            <a:endParaRPr lang="en-US" dirty="0"/>
          </a:p>
          <a:p>
            <a:r>
              <a:rPr lang="en-US" dirty="0" smtClean="0"/>
              <a:t>Panel classifies proposals on a scale, e.g.</a:t>
            </a:r>
          </a:p>
          <a:p>
            <a:pPr marL="679450" lvl="1" indent="-342900"/>
            <a:r>
              <a:rPr lang="en-US" dirty="0" smtClean="0"/>
              <a:t>Highly Competitive, Competitive, Low Competitive, Not Competitive</a:t>
            </a:r>
          </a:p>
          <a:p>
            <a:pPr marL="679450" lvl="1" indent="-342900"/>
            <a:r>
              <a:rPr lang="en-US" dirty="0"/>
              <a:t>a</a:t>
            </a:r>
            <a:r>
              <a:rPr lang="en-US" dirty="0" smtClean="0"/>
              <a:t>nd writes </a:t>
            </a:r>
            <a:r>
              <a:rPr lang="en-US" dirty="0" smtClean="0">
                <a:solidFill>
                  <a:srgbClr val="3366FF"/>
                </a:solidFill>
              </a:rPr>
              <a:t>summary</a:t>
            </a:r>
            <a:r>
              <a:rPr lang="en-US" dirty="0" smtClean="0"/>
              <a:t> of reasons for the classification</a:t>
            </a:r>
            <a:endParaRPr lang="en-US" dirty="0"/>
          </a:p>
          <a:p>
            <a:r>
              <a:rPr lang="en-US" dirty="0" smtClean="0"/>
              <a:t>PI receives copies of reviews and panel summary</a:t>
            </a:r>
            <a:endParaRPr lang="en-US" dirty="0"/>
          </a:p>
        </p:txBody>
      </p:sp>
      <p:sp>
        <p:nvSpPr>
          <p:cNvPr id="6" name="TextBox 5"/>
          <p:cNvSpPr txBox="1"/>
          <p:nvPr/>
        </p:nvSpPr>
        <p:spPr>
          <a:xfrm>
            <a:off x="841976" y="5308038"/>
            <a:ext cx="7877468" cy="707886"/>
          </a:xfrm>
          <a:prstGeom prst="rect">
            <a:avLst/>
          </a:prstGeom>
          <a:noFill/>
        </p:spPr>
        <p:txBody>
          <a:bodyPr wrap="square" rtlCol="0">
            <a:spAutoFit/>
          </a:bodyPr>
          <a:lstStyle/>
          <a:p>
            <a:r>
              <a:rPr lang="en-US" sz="2000" dirty="0">
                <a:solidFill>
                  <a:srgbClr val="3366FF"/>
                </a:solidFill>
              </a:rPr>
              <a:t>Clear proposals usually win out over vague or ambiguous ones</a:t>
            </a:r>
          </a:p>
          <a:p>
            <a:endParaRPr lang="en-US" sz="2000" dirty="0">
              <a:solidFill>
                <a:srgbClr val="3366FF"/>
              </a:solidFill>
            </a:endParaRPr>
          </a:p>
        </p:txBody>
      </p:sp>
    </p:spTree>
    <p:extLst>
      <p:ext uri="{BB962C8B-B14F-4D97-AF65-F5344CB8AC3E}">
        <p14:creationId xmlns:p14="http://schemas.microsoft.com/office/powerpoint/2010/main" val="2210155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Process</a:t>
            </a:r>
            <a:endParaRPr lang="en-US" dirty="0"/>
          </a:p>
        </p:txBody>
      </p:sp>
      <p:sp>
        <p:nvSpPr>
          <p:cNvPr id="6" name="Content Placeholder 5"/>
          <p:cNvSpPr>
            <a:spLocks noGrp="1"/>
          </p:cNvSpPr>
          <p:nvPr>
            <p:ph idx="1"/>
          </p:nvPr>
        </p:nvSpPr>
        <p:spPr>
          <a:xfrm>
            <a:off x="1176338" y="1385888"/>
            <a:ext cx="7243420" cy="4897437"/>
          </a:xfrm>
        </p:spPr>
        <p:txBody>
          <a:bodyPr/>
          <a:lstStyle/>
          <a:p>
            <a:pPr marL="0" indent="-342900"/>
            <a:r>
              <a:rPr lang="en-US" dirty="0" smtClean="0">
                <a:solidFill>
                  <a:srgbClr val="0070C0"/>
                </a:solidFill>
              </a:rPr>
              <a:t>Program </a:t>
            </a:r>
            <a:r>
              <a:rPr lang="en-US" dirty="0">
                <a:solidFill>
                  <a:srgbClr val="0070C0"/>
                </a:solidFill>
              </a:rPr>
              <a:t>Directors</a:t>
            </a:r>
            <a:r>
              <a:rPr lang="en-US" dirty="0"/>
              <a:t> make formal fund/decline </a:t>
            </a:r>
            <a:r>
              <a:rPr lang="en-US" dirty="0" smtClean="0"/>
              <a:t>recommendations</a:t>
            </a:r>
          </a:p>
          <a:p>
            <a:pPr marL="521208" lvl="1" indent="-342900"/>
            <a:r>
              <a:rPr lang="en-US" dirty="0"/>
              <a:t>b</a:t>
            </a:r>
            <a:r>
              <a:rPr lang="en-US" dirty="0" smtClean="0"/>
              <a:t>ased on panel summary, individual reviews</a:t>
            </a:r>
          </a:p>
          <a:p>
            <a:pPr marL="521208" lvl="1" indent="-342900"/>
            <a:r>
              <a:rPr lang="en-US" dirty="0"/>
              <a:t>t</a:t>
            </a:r>
            <a:r>
              <a:rPr lang="en-US" dirty="0" smtClean="0"/>
              <a:t>aking other factors into account</a:t>
            </a:r>
          </a:p>
          <a:p>
            <a:pPr marL="521208" lvl="1" indent="-342900"/>
            <a:r>
              <a:rPr lang="en-US" dirty="0"/>
              <a:t>o</a:t>
            </a:r>
            <a:r>
              <a:rPr lang="en-US" dirty="0" smtClean="0"/>
              <a:t>ften in consultation with other program officers</a:t>
            </a:r>
            <a:endParaRPr lang="en-US" dirty="0"/>
          </a:p>
          <a:p>
            <a:pPr marL="0" indent="-342900"/>
            <a:r>
              <a:rPr lang="en-US" dirty="0">
                <a:solidFill>
                  <a:srgbClr val="0070C0"/>
                </a:solidFill>
              </a:rPr>
              <a:t>Division Directors</a:t>
            </a:r>
            <a:r>
              <a:rPr lang="en-US" dirty="0"/>
              <a:t> review, then concur or send </a:t>
            </a:r>
            <a:r>
              <a:rPr lang="en-US" dirty="0" smtClean="0"/>
              <a:t>back</a:t>
            </a:r>
          </a:p>
          <a:p>
            <a:pPr marL="0" indent="-342900"/>
            <a:r>
              <a:rPr lang="en-US" dirty="0" smtClean="0">
                <a:solidFill>
                  <a:srgbClr val="FF0000"/>
                </a:solidFill>
              </a:rPr>
              <a:t>Decline</a:t>
            </a:r>
            <a:r>
              <a:rPr lang="en-US" dirty="0"/>
              <a:t>: PI is notified by Division </a:t>
            </a:r>
            <a:r>
              <a:rPr lang="en-US" dirty="0" smtClean="0"/>
              <a:t>Director</a:t>
            </a:r>
            <a:endParaRPr lang="en-US" dirty="0"/>
          </a:p>
          <a:p>
            <a:pPr marL="0" indent="-342900"/>
            <a:r>
              <a:rPr lang="en-US" dirty="0">
                <a:solidFill>
                  <a:srgbClr val="00B050"/>
                </a:solidFill>
              </a:rPr>
              <a:t>Award</a:t>
            </a:r>
            <a:r>
              <a:rPr lang="en-US" dirty="0"/>
              <a:t>: </a:t>
            </a:r>
            <a:r>
              <a:rPr lang="en-US" dirty="0">
                <a:solidFill>
                  <a:srgbClr val="0070C0"/>
                </a:solidFill>
              </a:rPr>
              <a:t>Division of Grants and Agreements</a:t>
            </a:r>
            <a:r>
              <a:rPr lang="en-US" dirty="0"/>
              <a:t> reviews recommendation and notifies </a:t>
            </a:r>
            <a:r>
              <a:rPr lang="en-US" dirty="0">
                <a:solidFill>
                  <a:srgbClr val="0070C0"/>
                </a:solidFill>
              </a:rPr>
              <a:t>Sponsored Research Office</a:t>
            </a:r>
            <a:r>
              <a:rPr lang="en-US" dirty="0"/>
              <a:t> of the </a:t>
            </a:r>
            <a:r>
              <a:rPr lang="en-US" dirty="0" smtClean="0"/>
              <a:t>award</a:t>
            </a:r>
            <a:endParaRPr lang="en-US"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187" y="4805417"/>
            <a:ext cx="1453813" cy="145381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385" y="3802709"/>
            <a:ext cx="1051251" cy="1051251"/>
          </a:xfrm>
          <a:prstGeom prst="rect">
            <a:avLst/>
          </a:prstGeom>
        </p:spPr>
      </p:pic>
    </p:spTree>
    <p:extLst>
      <p:ext uri="{BB962C8B-B14F-4D97-AF65-F5344CB8AC3E}">
        <p14:creationId xmlns:p14="http://schemas.microsoft.com/office/powerpoint/2010/main" val="484210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Panelist Instructions and Templates</a:t>
            </a:r>
            <a:endParaRPr lang="en-US" dirty="0"/>
          </a:p>
        </p:txBody>
      </p:sp>
      <p:sp>
        <p:nvSpPr>
          <p:cNvPr id="3" name="Content Placeholder 2"/>
          <p:cNvSpPr>
            <a:spLocks noGrp="1"/>
          </p:cNvSpPr>
          <p:nvPr>
            <p:ph idx="1"/>
          </p:nvPr>
        </p:nvSpPr>
        <p:spPr/>
        <p:txBody>
          <a:bodyPr/>
          <a:lstStyle/>
          <a:p>
            <a:r>
              <a:rPr lang="en-US" dirty="0" smtClean="0"/>
              <a:t>The program officer typically provides reviewers with specific instructions, possibly a review template, and generally provides the panel with a panel summary template.</a:t>
            </a:r>
          </a:p>
          <a:p>
            <a:r>
              <a:rPr lang="en-US" dirty="0" smtClean="0"/>
              <a:t>The content is based on the NSF PAPPG and the solicitation, but may direct attention to specific aspects, and require reviews to answer specific questions.</a:t>
            </a:r>
          </a:p>
          <a:p>
            <a:endParaRPr lang="en-US" dirty="0" smtClean="0"/>
          </a:p>
        </p:txBody>
      </p:sp>
    </p:spTree>
    <p:extLst>
      <p:ext uri="{BB962C8B-B14F-4D97-AF65-F5344CB8AC3E}">
        <p14:creationId xmlns:p14="http://schemas.microsoft.com/office/powerpoint/2010/main" val="21299080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1454150" y="287338"/>
            <a:ext cx="7239000" cy="838200"/>
          </a:xfrm>
        </p:spPr>
        <p:txBody>
          <a:bodyPr/>
          <a:lstStyle/>
          <a:p>
            <a:r>
              <a:rPr lang="en-US" dirty="0" smtClean="0">
                <a:ea typeface="ＭＳ Ｐゴシック" pitchFamily="-72" charset="-128"/>
                <a:cs typeface="ＭＳ Ｐゴシック" pitchFamily="-72" charset="-128"/>
              </a:rPr>
              <a:t>Example CISE Panel Charge</a:t>
            </a:r>
          </a:p>
        </p:txBody>
      </p:sp>
      <p:sp>
        <p:nvSpPr>
          <p:cNvPr id="81922" name="Rectangle 3"/>
          <p:cNvSpPr>
            <a:spLocks noGrp="1" noChangeArrowheads="1"/>
          </p:cNvSpPr>
          <p:nvPr>
            <p:ph idx="1"/>
          </p:nvPr>
        </p:nvSpPr>
        <p:spPr>
          <a:xfrm>
            <a:off x="1176338" y="1441450"/>
            <a:ext cx="7321550" cy="4594225"/>
          </a:xfrm>
        </p:spPr>
        <p:txBody>
          <a:bodyPr/>
          <a:lstStyle/>
          <a:p>
            <a:r>
              <a:rPr lang="en-US" sz="2000" dirty="0" smtClean="0">
                <a:ea typeface="ＭＳ Ｐゴシック" pitchFamily="-72" charset="-128"/>
                <a:cs typeface="ＭＳ Ｐゴシック" pitchFamily="-72" charset="-128"/>
              </a:rPr>
              <a:t>The panel’s </a:t>
            </a:r>
            <a:r>
              <a:rPr lang="en-US" sz="2000" dirty="0" smtClean="0">
                <a:solidFill>
                  <a:srgbClr val="0000CC"/>
                </a:solidFill>
                <a:ea typeface="ＭＳ Ｐゴシック" pitchFamily="-72" charset="-128"/>
                <a:cs typeface="ＭＳ Ｐゴシック" pitchFamily="-72" charset="-128"/>
              </a:rPr>
              <a:t>recommendations are advisory</a:t>
            </a:r>
            <a:r>
              <a:rPr lang="en-US" sz="2000" dirty="0" smtClean="0">
                <a:ea typeface="ＭＳ Ｐゴシック" pitchFamily="-72" charset="-128"/>
                <a:cs typeface="ＭＳ Ｐゴシック" pitchFamily="-72" charset="-128"/>
              </a:rPr>
              <a:t> to the NSF – final recommendations for awards by the CPS team must also consider a variety of other issues</a:t>
            </a:r>
          </a:p>
          <a:p>
            <a:r>
              <a:rPr lang="en-US" sz="2000" dirty="0" smtClean="0">
                <a:ea typeface="ＭＳ Ｐゴシック" pitchFamily="-72" charset="-128"/>
                <a:cs typeface="ＭＳ Ｐゴシック" pitchFamily="-72" charset="-128"/>
              </a:rPr>
              <a:t>The panel is charged with using its individual and collective expertise and judgment to evaluate and </a:t>
            </a:r>
            <a:r>
              <a:rPr lang="en-US" sz="2000" dirty="0" smtClean="0">
                <a:solidFill>
                  <a:srgbClr val="0000CC"/>
                </a:solidFill>
                <a:ea typeface="ＭＳ Ｐゴシック" pitchFamily="-72" charset="-128"/>
                <a:cs typeface="ＭＳ Ｐゴシック" pitchFamily="-72" charset="-128"/>
              </a:rPr>
              <a:t>recommend appropriate proposals</a:t>
            </a:r>
          </a:p>
          <a:p>
            <a:pPr lvl="1"/>
            <a:r>
              <a:rPr lang="en-US" sz="1800" dirty="0" smtClean="0"/>
              <a:t>Reserve the </a:t>
            </a:r>
            <a:r>
              <a:rPr lang="en-US" sz="1800" dirty="0" smtClean="0">
                <a:solidFill>
                  <a:srgbClr val="0000CC"/>
                </a:solidFill>
              </a:rPr>
              <a:t>Highly Competitive</a:t>
            </a:r>
            <a:r>
              <a:rPr lang="en-US" sz="1800" dirty="0" smtClean="0"/>
              <a:t> (HC) ranking for only a small number of the very strongest proposals with respect to intellectual merit, broader impacts, </a:t>
            </a:r>
            <a:r>
              <a:rPr lang="en-US" sz="1800" u="sng" dirty="0" smtClean="0"/>
              <a:t>and</a:t>
            </a:r>
            <a:r>
              <a:rPr lang="en-US" sz="1800" dirty="0" smtClean="0"/>
              <a:t> the additional solicitation-specific review criteria</a:t>
            </a:r>
          </a:p>
          <a:p>
            <a:pPr lvl="1"/>
            <a:r>
              <a:rPr lang="en-US" sz="1800" dirty="0" smtClean="0">
                <a:solidFill>
                  <a:srgbClr val="0000CC"/>
                </a:solidFill>
              </a:rPr>
              <a:t>Competitive</a:t>
            </a:r>
            <a:r>
              <a:rPr lang="en-US" sz="1800" dirty="0" smtClean="0"/>
              <a:t> (C) proposals are strong with respect to intellectual merit, broader impacts, and the solicitation-specific review criteria</a:t>
            </a:r>
          </a:p>
        </p:txBody>
      </p:sp>
    </p:spTree>
    <p:extLst>
      <p:ext uri="{BB962C8B-B14F-4D97-AF65-F5344CB8AC3E}">
        <p14:creationId xmlns:p14="http://schemas.microsoft.com/office/powerpoint/2010/main" val="344796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5448"/>
            <a:ext cx="7467599" cy="869788"/>
          </a:xfrm>
        </p:spPr>
        <p:txBody>
          <a:bodyPr>
            <a:normAutofit/>
          </a:bodyPr>
          <a:lstStyle/>
          <a:p>
            <a:r>
              <a:rPr lang="en-US" sz="3200" dirty="0" smtClean="0"/>
              <a:t>Triage</a:t>
            </a:r>
            <a:endParaRPr lang="en-US" sz="3200" dirty="0"/>
          </a:p>
        </p:txBody>
      </p:sp>
      <p:sp>
        <p:nvSpPr>
          <p:cNvPr id="3" name="Content Placeholder 2"/>
          <p:cNvSpPr>
            <a:spLocks noGrp="1"/>
          </p:cNvSpPr>
          <p:nvPr>
            <p:ph idx="1"/>
          </p:nvPr>
        </p:nvSpPr>
        <p:spPr>
          <a:xfrm>
            <a:off x="865162" y="1524002"/>
            <a:ext cx="8119511" cy="1372590"/>
          </a:xfrm>
        </p:spPr>
        <p:txBody>
          <a:bodyPr/>
          <a:lstStyle/>
          <a:p>
            <a:pPr marL="0" indent="0">
              <a:spcBef>
                <a:spcPct val="50000"/>
              </a:spcBef>
              <a:buFont typeface="Wingdings" pitchFamily="2" charset="2"/>
              <a:buNone/>
            </a:pPr>
            <a:r>
              <a:rPr lang="en-US" sz="2000" dirty="0" smtClean="0"/>
              <a:t>For some programs, the review </a:t>
            </a:r>
            <a:r>
              <a:rPr lang="en-US" sz="2000" dirty="0"/>
              <a:t>panel may agree </a:t>
            </a:r>
            <a:r>
              <a:rPr lang="en-US" sz="2000" u="sng" dirty="0"/>
              <a:t>not to discuss</a:t>
            </a:r>
            <a:r>
              <a:rPr lang="en-US" sz="2000" dirty="0"/>
              <a:t> proposals that received uniformly unenthusiastic reviews. </a:t>
            </a:r>
            <a:r>
              <a:rPr lang="en-US" sz="2000" dirty="0" smtClean="0"/>
              <a:t>The triage decision will </a:t>
            </a:r>
            <a:r>
              <a:rPr lang="en-US" sz="2000" dirty="0"/>
              <a:t>be </a:t>
            </a:r>
            <a:r>
              <a:rPr lang="en-US" sz="2000" dirty="0" smtClean="0"/>
              <a:t>based </a:t>
            </a:r>
            <a:r>
              <a:rPr lang="en-US" sz="2000" dirty="0"/>
              <a:t>on unanimous consent by the panel</a:t>
            </a:r>
            <a:r>
              <a:rPr lang="en-US" sz="2000" dirty="0" smtClean="0"/>
              <a:t>.  </a:t>
            </a:r>
            <a:r>
              <a:rPr lang="en-US" sz="2000" b="1" dirty="0" smtClean="0"/>
              <a:t>Any panelist may request that a proposal be discussed.</a:t>
            </a:r>
            <a:endParaRPr lang="en-US" sz="1800" dirty="0"/>
          </a:p>
          <a:p>
            <a:pPr marL="119062" indent="0">
              <a:buNone/>
            </a:pPr>
            <a:endParaRPr lang="en-US" sz="2400" dirty="0"/>
          </a:p>
        </p:txBody>
      </p:sp>
      <p:sp>
        <p:nvSpPr>
          <p:cNvPr id="4" name="TextBox 3"/>
          <p:cNvSpPr txBox="1"/>
          <p:nvPr/>
        </p:nvSpPr>
        <p:spPr>
          <a:xfrm>
            <a:off x="1019268" y="4292885"/>
            <a:ext cx="7369659" cy="1569660"/>
          </a:xfrm>
          <a:prstGeom prst="rect">
            <a:avLst/>
          </a:prstGeom>
          <a:noFill/>
        </p:spPr>
        <p:txBody>
          <a:bodyPr wrap="square" rtlCol="0">
            <a:spAutoFit/>
          </a:bodyPr>
          <a:lstStyle/>
          <a:p>
            <a:r>
              <a:rPr lang="en-US" dirty="0">
                <a:solidFill>
                  <a:srgbClr val="3C8C93"/>
                </a:solidFill>
              </a:rPr>
              <a:t>In these cases </a:t>
            </a:r>
            <a:r>
              <a:rPr lang="en-US" dirty="0" smtClean="0">
                <a:solidFill>
                  <a:srgbClr val="3C8C93"/>
                </a:solidFill>
              </a:rPr>
              <a:t>the individual reviews may be quite contradictory</a:t>
            </a:r>
            <a:r>
              <a:rPr lang="en-US" dirty="0" smtClean="0">
                <a:solidFill>
                  <a:srgbClr val="3C8C93"/>
                </a:solidFill>
              </a:rPr>
              <a:t>, like ad hoc reviews,  </a:t>
            </a:r>
            <a:r>
              <a:rPr lang="en-US" dirty="0" smtClean="0">
                <a:solidFill>
                  <a:srgbClr val="3C8C93"/>
                </a:solidFill>
              </a:rPr>
              <a:t>since the reviewers never got a chance to resolve their differences.</a:t>
            </a:r>
            <a:endParaRPr lang="en-US" dirty="0">
              <a:solidFill>
                <a:srgbClr val="3C8C93"/>
              </a:solidFill>
            </a:endParaRPr>
          </a:p>
        </p:txBody>
      </p:sp>
    </p:spTree>
    <p:extLst>
      <p:ext uri="{BB962C8B-B14F-4D97-AF65-F5344CB8AC3E}">
        <p14:creationId xmlns:p14="http://schemas.microsoft.com/office/powerpoint/2010/main" val="4258353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dirty="0" smtClean="0"/>
              <a:t>Some Questions Asked of Panelists</a:t>
            </a:r>
          </a:p>
        </p:txBody>
      </p:sp>
      <p:sp>
        <p:nvSpPr>
          <p:cNvPr id="77826" name="Rectangle 3"/>
          <p:cNvSpPr>
            <a:spLocks noGrp="1" noChangeArrowheads="1"/>
          </p:cNvSpPr>
          <p:nvPr>
            <p:ph idx="1"/>
          </p:nvPr>
        </p:nvSpPr>
        <p:spPr/>
        <p:txBody>
          <a:bodyPr/>
          <a:lstStyle/>
          <a:p>
            <a:r>
              <a:rPr lang="en-US" sz="1800" dirty="0" smtClean="0"/>
              <a:t>If there is unfunded collaboration, e.g. from industry, are there letters of commitment?</a:t>
            </a:r>
          </a:p>
          <a:p>
            <a:r>
              <a:rPr lang="en-US" sz="1800" dirty="0" smtClean="0"/>
              <a:t>Do the backgrounds of the proposing team cover the set of skills needed to realize the project goals?  Are their planned interactions likely to achieve integration across disciplinary areas? </a:t>
            </a:r>
          </a:p>
          <a:p>
            <a:r>
              <a:rPr lang="en-US" sz="1800" dirty="0" smtClean="0"/>
              <a:t>Does the project include a plan for validation of the research?</a:t>
            </a:r>
          </a:p>
          <a:p>
            <a:r>
              <a:rPr lang="en-US" sz="1800" dirty="0" smtClean="0"/>
              <a:t>Are </a:t>
            </a:r>
            <a:r>
              <a:rPr lang="en-US" sz="1800" dirty="0"/>
              <a:t>human or vertebrate animal subjects involved? If so, is there IRB approval</a:t>
            </a:r>
            <a:r>
              <a:rPr lang="en-US" sz="1800" dirty="0" smtClean="0"/>
              <a:t>?</a:t>
            </a:r>
          </a:p>
          <a:p>
            <a:r>
              <a:rPr lang="en-US" sz="1800" dirty="0" smtClean="0"/>
              <a:t>If the proposal involves more than one PI, how is it more than just an aggregation, and how will effective continual collaboration be assured? </a:t>
            </a:r>
          </a:p>
          <a:p>
            <a:r>
              <a:rPr lang="en-US" sz="1800" dirty="0" smtClean="0"/>
              <a:t>If more than one institution, is there a compelling rationale for this structure?</a:t>
            </a:r>
          </a:p>
        </p:txBody>
      </p:sp>
    </p:spTree>
    <p:extLst>
      <p:ext uri="{BB962C8B-B14F-4D97-AF65-F5344CB8AC3E}">
        <p14:creationId xmlns:p14="http://schemas.microsoft.com/office/powerpoint/2010/main" val="1236528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185" y="276225"/>
            <a:ext cx="8073190" cy="838200"/>
          </a:xfrm>
        </p:spPr>
        <p:txBody>
          <a:bodyPr/>
          <a:lstStyle/>
          <a:p>
            <a:r>
              <a:rPr lang="en-US" dirty="0" smtClean="0"/>
              <a:t>Panelists are asked to think like investors</a:t>
            </a:r>
            <a:endParaRPr lang="en-US" dirty="0"/>
          </a:p>
        </p:txBody>
      </p:sp>
      <p:sp>
        <p:nvSpPr>
          <p:cNvPr id="3" name="Content Placeholder 2"/>
          <p:cNvSpPr>
            <a:spLocks noGrp="1"/>
          </p:cNvSpPr>
          <p:nvPr>
            <p:ph idx="1"/>
          </p:nvPr>
        </p:nvSpPr>
        <p:spPr/>
        <p:txBody>
          <a:bodyPr/>
          <a:lstStyle/>
          <a:p>
            <a:r>
              <a:rPr lang="en-US" dirty="0" smtClean="0"/>
              <a:t>They are not reviewing for a journal or conference,</a:t>
            </a:r>
            <a:br>
              <a:rPr lang="en-US" dirty="0" smtClean="0"/>
            </a:br>
            <a:r>
              <a:rPr lang="en-US" dirty="0" smtClean="0"/>
              <a:t>or awarding a prize for best- written proposal.</a:t>
            </a:r>
          </a:p>
          <a:p>
            <a:r>
              <a:rPr lang="en-US" dirty="0" smtClean="0"/>
              <a:t>They are advising the NSF on how to invest taxpayer  $$.</a:t>
            </a:r>
          </a:p>
          <a:p>
            <a:r>
              <a:rPr lang="en-US" dirty="0" smtClean="0"/>
              <a:t>So, they should balance </a:t>
            </a:r>
            <a:r>
              <a:rPr lang="en-US" dirty="0"/>
              <a:t>risk against potential </a:t>
            </a:r>
            <a:r>
              <a:rPr lang="en-US" dirty="0" smtClean="0"/>
              <a:t>payoff, and allow that game</a:t>
            </a:r>
            <a:r>
              <a:rPr lang="en-US" dirty="0"/>
              <a:t>-changing proposals are unlikely to have all the details worked out.</a:t>
            </a:r>
          </a:p>
          <a:p>
            <a:r>
              <a:rPr lang="en-US" i="1" dirty="0" smtClean="0"/>
              <a:t>But they do not always follow these instructions.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223" y="4564740"/>
            <a:ext cx="1090536" cy="1397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956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innovative </a:t>
            </a:r>
            <a:r>
              <a:rPr lang="en-US" dirty="0"/>
              <a:t>i</a:t>
            </a:r>
            <a:r>
              <a:rPr lang="en-US" dirty="0" smtClean="0"/>
              <a:t>dea?</a:t>
            </a:r>
            <a:endParaRPr lang="en-US" dirty="0"/>
          </a:p>
        </p:txBody>
      </p:sp>
      <p:sp>
        <p:nvSpPr>
          <p:cNvPr id="3" name="Content Placeholder 2"/>
          <p:cNvSpPr>
            <a:spLocks noGrp="1"/>
          </p:cNvSpPr>
          <p:nvPr>
            <p:ph idx="1"/>
          </p:nvPr>
        </p:nvSpPr>
        <p:spPr/>
        <p:txBody>
          <a:bodyPr/>
          <a:lstStyle/>
          <a:p>
            <a:r>
              <a:rPr lang="en-US" dirty="0" smtClean="0"/>
              <a:t>Something the reviewers have not seen before</a:t>
            </a:r>
          </a:p>
          <a:p>
            <a:r>
              <a:rPr lang="en-US" dirty="0" smtClean="0"/>
              <a:t>Ideally, with transformative potential</a:t>
            </a:r>
          </a:p>
          <a:p>
            <a:pPr lvl="1"/>
            <a:r>
              <a:rPr lang="en-US" i="1" dirty="0" smtClean="0"/>
              <a:t>ideas, discoveries, or tools that radically change our understanding of an important existing concept or lead to a new paradigm</a:t>
            </a:r>
          </a:p>
          <a:p>
            <a:r>
              <a:rPr lang="en-US" dirty="0"/>
              <a:t>a</a:t>
            </a:r>
            <a:r>
              <a:rPr lang="en-US" dirty="0" smtClean="0"/>
              <a:t>nd broad impact</a:t>
            </a:r>
          </a:p>
          <a:p>
            <a:pPr lvl="1"/>
            <a:r>
              <a:rPr lang="en-US" i="1" dirty="0"/>
              <a:t>t</a:t>
            </a:r>
            <a:r>
              <a:rPr lang="en-US" i="1" dirty="0" smtClean="0"/>
              <a:t>he potential to benefit society</a:t>
            </a:r>
          </a:p>
          <a:p>
            <a:r>
              <a:rPr lang="en-US" i="1" dirty="0" smtClean="0">
                <a:solidFill>
                  <a:srgbClr val="FF0000"/>
                </a:solidFill>
              </a:rPr>
              <a:t>Not:</a:t>
            </a:r>
          </a:p>
          <a:p>
            <a:pPr lvl="1"/>
            <a:r>
              <a:rPr lang="en-US" i="1" dirty="0" smtClean="0"/>
              <a:t>An incremental advance in a well-studied area</a:t>
            </a:r>
          </a:p>
          <a:p>
            <a:pPr lvl="1"/>
            <a:r>
              <a:rPr lang="en-US" i="1" dirty="0" smtClean="0"/>
              <a:t>A routine variation or recombination of old ideas</a:t>
            </a:r>
          </a:p>
          <a:p>
            <a:pPr lvl="1"/>
            <a:r>
              <a:rPr lang="en-US" i="1" dirty="0" smtClean="0"/>
              <a:t>Today’s hot topic, or a combination of buzz-words</a:t>
            </a:r>
          </a:p>
          <a:p>
            <a:pPr lvl="1"/>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8308826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NSF REVIEW CRITERIA</a:t>
            </a:r>
            <a:br>
              <a:rPr lang="en-US" dirty="0" smtClean="0"/>
            </a:br>
            <a:endParaRPr lang="en-US" dirty="0"/>
          </a:p>
        </p:txBody>
      </p:sp>
      <p:sp>
        <p:nvSpPr>
          <p:cNvPr id="3" name="Text Placeholder 2"/>
          <p:cNvSpPr>
            <a:spLocks noGrp="1"/>
          </p:cNvSpPr>
          <p:nvPr>
            <p:ph type="body" idx="1"/>
          </p:nvPr>
        </p:nvSpPr>
        <p:spPr/>
        <p:txBody>
          <a:bodyPr/>
          <a:lstStyle/>
          <a:p>
            <a:r>
              <a:rPr lang="en-US" dirty="0" smtClean="0"/>
              <a:t>Compared to </a:t>
            </a:r>
            <a:r>
              <a:rPr lang="en-US" dirty="0" err="1" smtClean="0"/>
              <a:t>Heilmeier’s</a:t>
            </a:r>
            <a:r>
              <a:rPr lang="en-US" dirty="0" smtClean="0"/>
              <a:t> questions</a:t>
            </a:r>
            <a:endParaRPr lang="en-US" dirty="0"/>
          </a:p>
        </p:txBody>
      </p:sp>
    </p:spTree>
    <p:extLst>
      <p:ext uri="{BB962C8B-B14F-4D97-AF65-F5344CB8AC3E}">
        <p14:creationId xmlns:p14="http://schemas.microsoft.com/office/powerpoint/2010/main" val="4019313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to NSF Review Criteria</a:t>
            </a:r>
            <a:endParaRPr lang="en-US" dirty="0"/>
          </a:p>
        </p:txBody>
      </p:sp>
      <p:sp>
        <p:nvSpPr>
          <p:cNvPr id="3" name="Content Placeholder 2"/>
          <p:cNvSpPr>
            <a:spLocks noGrp="1"/>
          </p:cNvSpPr>
          <p:nvPr>
            <p:ph idx="1"/>
          </p:nvPr>
        </p:nvSpPr>
        <p:spPr/>
        <p:txBody>
          <a:bodyPr/>
          <a:lstStyle/>
          <a:p>
            <a:r>
              <a:rPr lang="en-US" i="1" dirty="0" smtClean="0"/>
              <a:t>What </a:t>
            </a:r>
            <a:r>
              <a:rPr lang="en-US" i="1" dirty="0"/>
              <a:t>are you trying to do? Articulate your objectives using absolutely no jargon.</a:t>
            </a:r>
          </a:p>
          <a:p>
            <a:r>
              <a:rPr lang="en-US" sz="2000" dirty="0"/>
              <a:t> “…reviewers will be asked to consider what the proposers want to do…”</a:t>
            </a:r>
          </a:p>
          <a:p>
            <a:r>
              <a:rPr lang="en-US" sz="2000" dirty="0"/>
              <a:t>“…projects should include clearly stated goals...</a:t>
            </a:r>
            <a:r>
              <a:rPr lang="en-US" sz="2000" dirty="0" smtClean="0"/>
              <a:t>”</a:t>
            </a:r>
          </a:p>
        </p:txBody>
      </p:sp>
    </p:spTree>
    <p:extLst>
      <p:ext uri="{BB962C8B-B14F-4D97-AF65-F5344CB8AC3E}">
        <p14:creationId xmlns:p14="http://schemas.microsoft.com/office/powerpoint/2010/main" val="5808442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to NSF Review Criteria</a:t>
            </a:r>
            <a:endParaRPr lang="en-US" dirty="0"/>
          </a:p>
        </p:txBody>
      </p:sp>
      <p:sp>
        <p:nvSpPr>
          <p:cNvPr id="3" name="Content Placeholder 2"/>
          <p:cNvSpPr>
            <a:spLocks noGrp="1"/>
          </p:cNvSpPr>
          <p:nvPr>
            <p:ph idx="1"/>
          </p:nvPr>
        </p:nvSpPr>
        <p:spPr/>
        <p:txBody>
          <a:bodyPr/>
          <a:lstStyle/>
          <a:p>
            <a:r>
              <a:rPr lang="en-US" i="1" dirty="0" smtClean="0"/>
              <a:t>How </a:t>
            </a:r>
            <a:r>
              <a:rPr lang="en-US" i="1" dirty="0"/>
              <a:t>is it done today, and what are the limits of current practice? </a:t>
            </a:r>
            <a:endParaRPr lang="en-US" i="1" dirty="0" smtClean="0"/>
          </a:p>
          <a:p>
            <a:r>
              <a:rPr lang="en-US" sz="2000" dirty="0" smtClean="0"/>
              <a:t>“The </a:t>
            </a:r>
            <a:r>
              <a:rPr lang="en-US" sz="2000" dirty="0"/>
              <a:t>Project Description </a:t>
            </a:r>
            <a:r>
              <a:rPr lang="en-US" sz="2000" dirty="0" smtClean="0"/>
              <a:t>.. must include ... relation </a:t>
            </a:r>
            <a:r>
              <a:rPr lang="en-US" sz="2000" dirty="0"/>
              <a:t>to the present state of knowledge in the field, to work in progress by the PI under other support and to work in progress </a:t>
            </a:r>
            <a:r>
              <a:rPr lang="en-US" sz="2000" dirty="0" smtClean="0"/>
              <a:t>elsewhere.”</a:t>
            </a:r>
            <a:endParaRPr lang="en-US" sz="2000" dirty="0"/>
          </a:p>
        </p:txBody>
      </p:sp>
    </p:spTree>
    <p:extLst>
      <p:ext uri="{BB962C8B-B14F-4D97-AF65-F5344CB8AC3E}">
        <p14:creationId xmlns:p14="http://schemas.microsoft.com/office/powerpoint/2010/main" val="17039185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to NSF Review Criteria</a:t>
            </a:r>
            <a:endParaRPr lang="en-US" dirty="0"/>
          </a:p>
        </p:txBody>
      </p:sp>
      <p:sp>
        <p:nvSpPr>
          <p:cNvPr id="3" name="Content Placeholder 2"/>
          <p:cNvSpPr>
            <a:spLocks noGrp="1"/>
          </p:cNvSpPr>
          <p:nvPr>
            <p:ph idx="1"/>
          </p:nvPr>
        </p:nvSpPr>
        <p:spPr/>
        <p:txBody>
          <a:bodyPr/>
          <a:lstStyle/>
          <a:p>
            <a:r>
              <a:rPr lang="en-US" i="1" dirty="0" smtClean="0"/>
              <a:t>What's </a:t>
            </a:r>
            <a:r>
              <a:rPr lang="en-US" i="1" dirty="0"/>
              <a:t>new in your approach and why do you think it will be successful? </a:t>
            </a:r>
          </a:p>
          <a:p>
            <a:r>
              <a:rPr lang="en-US" sz="2000" dirty="0"/>
              <a:t>“…reviewers will be asked to consider … how they [the proposers] plan to do it …</a:t>
            </a:r>
          </a:p>
          <a:p>
            <a:r>
              <a:rPr lang="en-US" sz="2000" dirty="0"/>
              <a:t>“…projects should include …specific descriptions of the activities that the PI intends to do, and a plan in place to document the outputs of those activities…”</a:t>
            </a:r>
          </a:p>
          <a:p>
            <a:r>
              <a:rPr lang="en-US" sz="2000" dirty="0"/>
              <a:t>“To what extent do the proposed activities suggest and explore creative, original, or potentially transformative concepts?”</a:t>
            </a:r>
          </a:p>
          <a:p>
            <a:r>
              <a:rPr lang="en-US" sz="2000" dirty="0"/>
              <a:t>“Is the plan for carrying out the proposed activities well-reasoned, well-organized, and based on a sound rationale?”</a:t>
            </a:r>
          </a:p>
          <a:p>
            <a:r>
              <a:rPr lang="en-US" sz="2000" dirty="0"/>
              <a:t>“How well qualified is the individual, team, or organization to conduct the proposed activities?” </a:t>
            </a:r>
          </a:p>
        </p:txBody>
      </p:sp>
    </p:spTree>
    <p:extLst>
      <p:ext uri="{BB962C8B-B14F-4D97-AF65-F5344CB8AC3E}">
        <p14:creationId xmlns:p14="http://schemas.microsoft.com/office/powerpoint/2010/main" val="16035067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to NSF Review Criteria</a:t>
            </a:r>
            <a:endParaRPr lang="en-US" dirty="0"/>
          </a:p>
        </p:txBody>
      </p:sp>
      <p:sp>
        <p:nvSpPr>
          <p:cNvPr id="3" name="Content Placeholder 2"/>
          <p:cNvSpPr>
            <a:spLocks noGrp="1"/>
          </p:cNvSpPr>
          <p:nvPr>
            <p:ph idx="1"/>
          </p:nvPr>
        </p:nvSpPr>
        <p:spPr/>
        <p:txBody>
          <a:bodyPr/>
          <a:lstStyle/>
          <a:p>
            <a:r>
              <a:rPr lang="en-US" i="1" dirty="0" smtClean="0"/>
              <a:t>Who </a:t>
            </a:r>
            <a:r>
              <a:rPr lang="en-US" i="1" dirty="0"/>
              <a:t>cares? If </a:t>
            </a:r>
            <a:r>
              <a:rPr lang="en-US" i="1" dirty="0" smtClean="0"/>
              <a:t>you are </a:t>
            </a:r>
            <a:r>
              <a:rPr lang="en-US" i="1" dirty="0"/>
              <a:t>successful, what difference will it make? </a:t>
            </a:r>
          </a:p>
          <a:p>
            <a:r>
              <a:rPr lang="en-US" sz="2000" dirty="0"/>
              <a:t>“…reviewers will be asked to consider … why they [the proposers] want to do it … ”</a:t>
            </a:r>
          </a:p>
          <a:p>
            <a:r>
              <a:rPr lang="en-US" sz="2000" dirty="0"/>
              <a:t>“… reviewers will be asked to consider … what benefits will accrue if the project is successful … ”</a:t>
            </a:r>
          </a:p>
          <a:p>
            <a:r>
              <a:rPr lang="en-US" sz="2000" dirty="0"/>
              <a:t>“What is the potential for the proposed activity to:</a:t>
            </a:r>
          </a:p>
          <a:p>
            <a:r>
              <a:rPr lang="en-US" sz="2000" dirty="0"/>
              <a:t>       a. Advance knowledge and understanding within its own field or across different fields (Intellectual Merit); and</a:t>
            </a:r>
          </a:p>
          <a:p>
            <a:r>
              <a:rPr lang="en-US" sz="2000" dirty="0"/>
              <a:t>       b. Benefit society or advance desired societal outcomes (Broader Impacts)?”</a:t>
            </a:r>
          </a:p>
          <a:p>
            <a:endParaRPr lang="en-US" dirty="0"/>
          </a:p>
        </p:txBody>
      </p:sp>
    </p:spTree>
    <p:extLst>
      <p:ext uri="{BB962C8B-B14F-4D97-AF65-F5344CB8AC3E}">
        <p14:creationId xmlns:p14="http://schemas.microsoft.com/office/powerpoint/2010/main" val="24257414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“Broader Impacts”</a:t>
            </a:r>
            <a:endParaRPr lang="en-US" dirty="0"/>
          </a:p>
        </p:txBody>
      </p:sp>
      <p:sp>
        <p:nvSpPr>
          <p:cNvPr id="3" name="Content Placeholder 2"/>
          <p:cNvSpPr>
            <a:spLocks noGrp="1"/>
          </p:cNvSpPr>
          <p:nvPr>
            <p:ph idx="1"/>
          </p:nvPr>
        </p:nvSpPr>
        <p:spPr/>
        <p:txBody>
          <a:bodyPr/>
          <a:lstStyle/>
          <a:p>
            <a:r>
              <a:rPr lang="en-US" dirty="0" smtClean="0"/>
              <a:t>How is the project likely to “benefit </a:t>
            </a:r>
            <a:r>
              <a:rPr lang="en-US" dirty="0"/>
              <a:t>society or advance desired societal </a:t>
            </a:r>
            <a:r>
              <a:rPr lang="en-US" dirty="0" smtClean="0"/>
              <a:t>outcomes”?</a:t>
            </a:r>
          </a:p>
          <a:p>
            <a:r>
              <a:rPr lang="en-US" dirty="0" smtClean="0"/>
              <a:t>Ideally, identify specific potential impacts on the economy, society, human well-being, defense, etc.</a:t>
            </a:r>
          </a:p>
          <a:p>
            <a:pPr lvl="1"/>
            <a:r>
              <a:rPr lang="en-US" sz="2000" dirty="0" smtClean="0">
                <a:solidFill>
                  <a:srgbClr val="3366FF"/>
                </a:solidFill>
              </a:rPr>
              <a:t>Do not be limited to educational and student outreach activities</a:t>
            </a:r>
            <a:r>
              <a:rPr lang="en-US" sz="2000" dirty="0" smtClean="0"/>
              <a:t>.</a:t>
            </a:r>
          </a:p>
          <a:p>
            <a:pPr lvl="1"/>
            <a:r>
              <a:rPr lang="en-US" sz="2000" dirty="0" smtClean="0"/>
              <a:t>Plans </a:t>
            </a:r>
            <a:r>
              <a:rPr lang="en-US" sz="2000" dirty="0"/>
              <a:t>for transition to practice and dissemination to industry are </a:t>
            </a:r>
            <a:r>
              <a:rPr lang="en-US" sz="2000" dirty="0" smtClean="0"/>
              <a:t>important</a:t>
            </a:r>
          </a:p>
          <a:p>
            <a:pPr lvl="1"/>
            <a:r>
              <a:rPr lang="en-US" sz="2000" dirty="0" smtClean="0"/>
              <a:t>If you propose an activity, describe it as actionable</a:t>
            </a:r>
            <a:r>
              <a:rPr lang="en-US" sz="2000" dirty="0" smtClean="0">
                <a:solidFill>
                  <a:srgbClr val="3366FF"/>
                </a:solidFill>
              </a:rPr>
              <a:t>; identify resources, and include impact assessment</a:t>
            </a:r>
          </a:p>
          <a:p>
            <a:pPr marL="403225" lvl="1" indent="0">
              <a:buNone/>
            </a:pPr>
            <a:r>
              <a:rPr lang="en-US" sz="2000" i="1" dirty="0" smtClean="0"/>
              <a:t>“PIs </a:t>
            </a:r>
            <a:r>
              <a:rPr lang="en-US" sz="2000" i="1" dirty="0"/>
              <a:t>are expected to be accountable for carrying out the activities described in the </a:t>
            </a:r>
            <a:r>
              <a:rPr lang="en-US" sz="2000" i="1" dirty="0" smtClean="0"/>
              <a:t>funded project.”</a:t>
            </a:r>
          </a:p>
        </p:txBody>
      </p:sp>
    </p:spTree>
    <p:extLst>
      <p:ext uri="{BB962C8B-B14F-4D97-AF65-F5344CB8AC3E}">
        <p14:creationId xmlns:p14="http://schemas.microsoft.com/office/powerpoint/2010/main" val="4247311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to NSF Review Criteria</a:t>
            </a:r>
            <a:endParaRPr lang="en-US" dirty="0"/>
          </a:p>
        </p:txBody>
      </p:sp>
      <p:sp>
        <p:nvSpPr>
          <p:cNvPr id="3" name="Content Placeholder 2"/>
          <p:cNvSpPr>
            <a:spLocks noGrp="1"/>
          </p:cNvSpPr>
          <p:nvPr>
            <p:ph idx="1"/>
          </p:nvPr>
        </p:nvSpPr>
        <p:spPr/>
        <p:txBody>
          <a:bodyPr/>
          <a:lstStyle/>
          <a:p>
            <a:r>
              <a:rPr lang="en-US" i="1" dirty="0" smtClean="0"/>
              <a:t>What </a:t>
            </a:r>
            <a:r>
              <a:rPr lang="en-US" i="1" dirty="0"/>
              <a:t>are the risks and the payoffs? </a:t>
            </a:r>
          </a:p>
          <a:p>
            <a:r>
              <a:rPr lang="en-US" sz="2000" dirty="0"/>
              <a:t>For payoffs, see </a:t>
            </a:r>
            <a:r>
              <a:rPr lang="en-US" sz="2000" dirty="0" smtClean="0"/>
              <a:t>question </a:t>
            </a:r>
            <a:r>
              <a:rPr lang="en-US" sz="2000" dirty="0"/>
              <a:t>4 above.  </a:t>
            </a:r>
            <a:endParaRPr lang="en-US" sz="2000" dirty="0" smtClean="0"/>
          </a:p>
          <a:p>
            <a:r>
              <a:rPr lang="en-US" sz="2000" dirty="0" smtClean="0">
                <a:solidFill>
                  <a:srgbClr val="3366FF"/>
                </a:solidFill>
              </a:rPr>
              <a:t>Technical </a:t>
            </a:r>
            <a:r>
              <a:rPr lang="en-US" sz="2000" dirty="0">
                <a:solidFill>
                  <a:srgbClr val="3366FF"/>
                </a:solidFill>
              </a:rPr>
              <a:t>risks </a:t>
            </a:r>
            <a:r>
              <a:rPr lang="en-US" sz="2000" dirty="0"/>
              <a:t>should be covered in the Research Plan, with appropriate fallback plans if risky aspects of the initial approach should fail.</a:t>
            </a:r>
          </a:p>
          <a:p>
            <a:r>
              <a:rPr lang="en-US" sz="2000" dirty="0"/>
              <a:t>There are also </a:t>
            </a:r>
            <a:r>
              <a:rPr lang="en-US" sz="2000" dirty="0">
                <a:solidFill>
                  <a:srgbClr val="3366FF"/>
                </a:solidFill>
              </a:rPr>
              <a:t>management risks</a:t>
            </a:r>
            <a:r>
              <a:rPr lang="en-US" sz="2000" dirty="0"/>
              <a:t>.  One of the biggest risks in a collaborative project is that the collaboration will degenerate into a collection of independent activities, with no synergistic effect.  A strong collaborative proposal needs to explain how every component will contribute, and how they will be coordinated and integrated throughout the project.  Some solicitations emphasize this by calling for an explicit “management plan”, “coordination plan”, or “collaboration plan”. </a:t>
            </a:r>
          </a:p>
        </p:txBody>
      </p:sp>
    </p:spTree>
    <p:extLst>
      <p:ext uri="{BB962C8B-B14F-4D97-AF65-F5344CB8AC3E}">
        <p14:creationId xmlns:p14="http://schemas.microsoft.com/office/powerpoint/2010/main" val="12672405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to NSF Review Criteria</a:t>
            </a:r>
            <a:endParaRPr lang="en-US" dirty="0"/>
          </a:p>
        </p:txBody>
      </p:sp>
      <p:sp>
        <p:nvSpPr>
          <p:cNvPr id="3" name="Content Placeholder 2"/>
          <p:cNvSpPr>
            <a:spLocks noGrp="1"/>
          </p:cNvSpPr>
          <p:nvPr>
            <p:ph idx="1"/>
          </p:nvPr>
        </p:nvSpPr>
        <p:spPr/>
        <p:txBody>
          <a:bodyPr/>
          <a:lstStyle/>
          <a:p>
            <a:r>
              <a:rPr lang="en-US" i="1" dirty="0" smtClean="0"/>
              <a:t>How </a:t>
            </a:r>
            <a:r>
              <a:rPr lang="en-US" i="1" dirty="0"/>
              <a:t>much will it cost? How long will it take? </a:t>
            </a:r>
          </a:p>
          <a:p>
            <a:r>
              <a:rPr lang="en-US" sz="2000" dirty="0"/>
              <a:t>“Are there adequate resources available to the PI (either at the home organization or through collaborations) to carry out the proposed activities?</a:t>
            </a:r>
            <a:r>
              <a:rPr lang="en-US" sz="2000" dirty="0" smtClean="0"/>
              <a:t>”</a:t>
            </a:r>
          </a:p>
          <a:p>
            <a:r>
              <a:rPr lang="en-US" sz="2000" dirty="0" smtClean="0"/>
              <a:t>Include a project time-line</a:t>
            </a:r>
          </a:p>
          <a:p>
            <a:r>
              <a:rPr lang="en-US" sz="2000" dirty="0" smtClean="0"/>
              <a:t>Justify your budget</a:t>
            </a:r>
          </a:p>
          <a:p>
            <a:pPr marL="0" indent="0">
              <a:buNone/>
            </a:pPr>
            <a:endParaRPr lang="en-US" sz="2000" dirty="0" smtClean="0"/>
          </a:p>
          <a:p>
            <a:endParaRPr lang="en-US" dirty="0"/>
          </a:p>
          <a:p>
            <a:pPr marL="0" indent="0">
              <a:buNone/>
            </a:pPr>
            <a:endParaRPr lang="en-US" dirty="0"/>
          </a:p>
        </p:txBody>
      </p:sp>
    </p:spTree>
    <p:extLst>
      <p:ext uri="{BB962C8B-B14F-4D97-AF65-F5344CB8AC3E}">
        <p14:creationId xmlns:p14="http://schemas.microsoft.com/office/powerpoint/2010/main" val="8817811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to NSF Review Criteria</a:t>
            </a:r>
            <a:endParaRPr lang="en-US" dirty="0"/>
          </a:p>
        </p:txBody>
      </p:sp>
      <p:sp>
        <p:nvSpPr>
          <p:cNvPr id="3" name="Content Placeholder 2"/>
          <p:cNvSpPr>
            <a:spLocks noGrp="1"/>
          </p:cNvSpPr>
          <p:nvPr>
            <p:ph idx="1"/>
          </p:nvPr>
        </p:nvSpPr>
        <p:spPr/>
        <p:txBody>
          <a:bodyPr/>
          <a:lstStyle/>
          <a:p>
            <a:r>
              <a:rPr lang="en-US" i="1" dirty="0" smtClean="0"/>
              <a:t>What </a:t>
            </a:r>
            <a:r>
              <a:rPr lang="en-US" i="1" dirty="0"/>
              <a:t>are the midterm and final "exams" to check for success? </a:t>
            </a:r>
          </a:p>
          <a:p>
            <a:r>
              <a:rPr lang="en-US" sz="2000" dirty="0"/>
              <a:t>“… reviewers will be asked to consider … how they [the proposers] will know if they succeed … ”</a:t>
            </a:r>
          </a:p>
          <a:p>
            <a:r>
              <a:rPr lang="en-US" sz="2000" dirty="0"/>
              <a:t>“Does the plan incorporate a </a:t>
            </a:r>
            <a:r>
              <a:rPr lang="en-US" sz="2000" dirty="0">
                <a:solidFill>
                  <a:srgbClr val="3366FF"/>
                </a:solidFill>
              </a:rPr>
              <a:t>mechanism to assess success</a:t>
            </a:r>
            <a:r>
              <a:rPr lang="en-US" sz="2000" dirty="0"/>
              <a:t>?”</a:t>
            </a:r>
          </a:p>
          <a:p>
            <a:r>
              <a:rPr lang="en-US" sz="2000" dirty="0"/>
              <a:t>“Meaningful assessment and evaluation of NSF funded projects should be based on appropriate metrics.”</a:t>
            </a:r>
          </a:p>
          <a:p>
            <a:r>
              <a:rPr lang="en-US" sz="2000" dirty="0"/>
              <a:t>Some solicitations emphasize this requirement by calling for an “evaluation plan” or “validation plan”</a:t>
            </a:r>
            <a:r>
              <a:rPr lang="en-US" sz="2000" dirty="0" smtClean="0"/>
              <a:t>.</a:t>
            </a:r>
            <a:endParaRPr lang="en-US" sz="2000" dirty="0"/>
          </a:p>
          <a:p>
            <a:endParaRPr lang="en-US" dirty="0"/>
          </a:p>
        </p:txBody>
      </p:sp>
    </p:spTree>
    <p:extLst>
      <p:ext uri="{BB962C8B-B14F-4D97-AF65-F5344CB8AC3E}">
        <p14:creationId xmlns:p14="http://schemas.microsoft.com/office/powerpoint/2010/main" val="34950694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apply to </a:t>
            </a:r>
            <a:r>
              <a:rPr lang="en-US" u="sng" dirty="0" smtClean="0"/>
              <a:t>all</a:t>
            </a:r>
            <a:r>
              <a:rPr lang="en-US" dirty="0" smtClean="0"/>
              <a:t> of the proposal</a:t>
            </a:r>
            <a:endParaRPr lang="en-US" dirty="0"/>
          </a:p>
        </p:txBody>
      </p:sp>
      <p:sp>
        <p:nvSpPr>
          <p:cNvPr id="3" name="Content Placeholder 2"/>
          <p:cNvSpPr>
            <a:spLocks noGrp="1"/>
          </p:cNvSpPr>
          <p:nvPr>
            <p:ph idx="1"/>
          </p:nvPr>
        </p:nvSpPr>
        <p:spPr/>
        <p:txBody>
          <a:bodyPr/>
          <a:lstStyle/>
          <a:p>
            <a:r>
              <a:rPr lang="en-US" dirty="0" smtClean="0"/>
              <a:t>All the </a:t>
            </a:r>
            <a:r>
              <a:rPr lang="en-US" dirty="0"/>
              <a:t>review criteria, including the need for assessment of success, “</a:t>
            </a:r>
            <a:r>
              <a:rPr lang="en-US" i="1" dirty="0"/>
              <a:t>apply both to the technical aspects of the proposal and the way in which the project may make broader contributions</a:t>
            </a:r>
            <a:r>
              <a:rPr lang="en-US" dirty="0"/>
              <a:t>”, </a:t>
            </a:r>
            <a:r>
              <a:rPr lang="en-US" dirty="0">
                <a:solidFill>
                  <a:srgbClr val="3366FF"/>
                </a:solidFill>
              </a:rPr>
              <a:t>including proposed educational and outreach activities</a:t>
            </a:r>
            <a:r>
              <a:rPr lang="en-US" dirty="0" smtClean="0"/>
              <a:t>.</a:t>
            </a:r>
            <a:endParaRPr lang="en-US" dirty="0"/>
          </a:p>
        </p:txBody>
      </p:sp>
    </p:spTree>
    <p:extLst>
      <p:ext uri="{BB962C8B-B14F-4D97-AF65-F5344CB8AC3E}">
        <p14:creationId xmlns:p14="http://schemas.microsoft.com/office/powerpoint/2010/main" val="303145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 your idea to the right program</a:t>
            </a:r>
            <a:endParaRPr lang="en-US" dirty="0"/>
          </a:p>
        </p:txBody>
      </p:sp>
      <p:sp>
        <p:nvSpPr>
          <p:cNvPr id="3" name="Content Placeholder 2"/>
          <p:cNvSpPr>
            <a:spLocks noGrp="1"/>
          </p:cNvSpPr>
          <p:nvPr>
            <p:ph idx="1"/>
          </p:nvPr>
        </p:nvSpPr>
        <p:spPr>
          <a:xfrm>
            <a:off x="776756" y="1129048"/>
            <a:ext cx="7573962" cy="3807999"/>
          </a:xfrm>
        </p:spPr>
        <p:txBody>
          <a:bodyPr/>
          <a:lstStyle/>
          <a:p>
            <a:pPr marL="523875" indent="-457200"/>
            <a:r>
              <a:rPr lang="en-US" dirty="0" smtClean="0"/>
              <a:t>Read </a:t>
            </a:r>
            <a:r>
              <a:rPr lang="en-US" dirty="0"/>
              <a:t>the </a:t>
            </a:r>
            <a:r>
              <a:rPr lang="en-US" dirty="0" smtClean="0"/>
              <a:t>solicitation </a:t>
            </a:r>
            <a:r>
              <a:rPr lang="en-US" dirty="0"/>
              <a:t>carefully, with </a:t>
            </a:r>
            <a:r>
              <a:rPr lang="en-US" dirty="0" smtClean="0"/>
              <a:t>insight.</a:t>
            </a:r>
          </a:p>
          <a:p>
            <a:pPr marL="523875" indent="-457200"/>
            <a:r>
              <a:rPr lang="en-US" dirty="0" smtClean="0"/>
              <a:t>Can you make a convincing case that your idea fits this program?</a:t>
            </a:r>
          </a:p>
          <a:p>
            <a:pPr marL="860425" lvl="1" indent="-457200"/>
            <a:r>
              <a:rPr lang="en-US" dirty="0" smtClean="0"/>
              <a:t>If not, look for a different program.</a:t>
            </a:r>
          </a:p>
          <a:p>
            <a:pPr marL="1206500" lvl="2" indent="-457200"/>
            <a:r>
              <a:rPr lang="en-US" dirty="0" smtClean="0"/>
              <a:t>Beware the “nearest submission deadline” approach!</a:t>
            </a:r>
          </a:p>
          <a:p>
            <a:pPr marL="860425" lvl="1" indent="-457200"/>
            <a:r>
              <a:rPr lang="en-US" dirty="0" smtClean="0">
                <a:solidFill>
                  <a:srgbClr val="3366FF"/>
                </a:solidFill>
              </a:rPr>
              <a:t>Don’t waste a good idea</a:t>
            </a:r>
            <a:r>
              <a:rPr lang="en-US" dirty="0" smtClean="0"/>
              <a:t>, your time, and that of reviewers, by submitting it to a program that does not fit.</a:t>
            </a:r>
          </a:p>
          <a:p>
            <a:pPr marL="523875" indent="-457200"/>
            <a:r>
              <a:rPr lang="en-US" dirty="0" smtClean="0"/>
              <a:t>If in doubt, seek guidance from program officers*</a:t>
            </a:r>
          </a:p>
        </p:txBody>
      </p:sp>
      <p:sp>
        <p:nvSpPr>
          <p:cNvPr id="5" name="TextBox 4"/>
          <p:cNvSpPr txBox="1"/>
          <p:nvPr/>
        </p:nvSpPr>
        <p:spPr>
          <a:xfrm>
            <a:off x="1712493" y="5679030"/>
            <a:ext cx="5751123" cy="461665"/>
          </a:xfrm>
          <a:prstGeom prst="rect">
            <a:avLst/>
          </a:prstGeom>
          <a:noFill/>
        </p:spPr>
        <p:txBody>
          <a:bodyPr wrap="square" rtlCol="0">
            <a:normAutofit fontScale="62500" lnSpcReduction="20000"/>
          </a:bodyPr>
          <a:lstStyle/>
          <a:p>
            <a:r>
              <a:rPr lang="en-US" b="0" i="1" dirty="0" smtClean="0"/>
              <a:t>*</a:t>
            </a:r>
            <a:r>
              <a:rPr lang="en-US" b="0" i="1" dirty="0" smtClean="0">
                <a:hlinkClick r:id="rId2" action="ppaction://hlinksldjump"/>
              </a:rPr>
              <a:t>See slides on how and when to contact program officers, below</a:t>
            </a:r>
            <a:r>
              <a:rPr lang="en-US" b="0" i="1" dirty="0" smtClean="0"/>
              <a:t>.</a:t>
            </a:r>
            <a:endParaRPr lang="en-US" b="0" i="1" dirty="0"/>
          </a:p>
        </p:txBody>
      </p:sp>
    </p:spTree>
    <p:extLst>
      <p:ext uri="{BB962C8B-B14F-4D97-AF65-F5344CB8AC3E}">
        <p14:creationId xmlns:p14="http://schemas.microsoft.com/office/powerpoint/2010/main" val="9752332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PROPOSALS</a:t>
            </a:r>
            <a:endParaRPr lang="en-US" dirty="0"/>
          </a:p>
        </p:txBody>
      </p:sp>
      <p:sp>
        <p:nvSpPr>
          <p:cNvPr id="3" name="Text Placeholder 2"/>
          <p:cNvSpPr>
            <a:spLocks noGrp="1"/>
          </p:cNvSpPr>
          <p:nvPr>
            <p:ph type="body" idx="1"/>
          </p:nvPr>
        </p:nvSpPr>
        <p:spPr/>
        <p:txBody>
          <a:bodyPr/>
          <a:lstStyle/>
          <a:p>
            <a:r>
              <a:rPr lang="en-US" dirty="0" smtClean="0"/>
              <a:t>Special considerations for</a:t>
            </a:r>
            <a:endParaRPr lang="en-US" dirty="0"/>
          </a:p>
        </p:txBody>
      </p:sp>
    </p:spTree>
    <p:extLst>
      <p:ext uri="{BB962C8B-B14F-4D97-AF65-F5344CB8AC3E}">
        <p14:creationId xmlns:p14="http://schemas.microsoft.com/office/powerpoint/2010/main" val="19763089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pPr>
              <a:defRPr/>
            </a:pPr>
            <a:r>
              <a:rPr lang="en-US" dirty="0" smtClean="0"/>
              <a:t>CAREER Program</a:t>
            </a:r>
          </a:p>
        </p:txBody>
      </p:sp>
      <p:sp>
        <p:nvSpPr>
          <p:cNvPr id="6147" name="Rectangle 3"/>
          <p:cNvSpPr>
            <a:spLocks noGrp="1" noChangeArrowheads="1"/>
          </p:cNvSpPr>
          <p:nvPr>
            <p:ph type="body" idx="1"/>
          </p:nvPr>
        </p:nvSpPr>
        <p:spPr>
          <a:xfrm>
            <a:off x="762000" y="2209800"/>
            <a:ext cx="7772400" cy="4343400"/>
          </a:xfrm>
        </p:spPr>
        <p:txBody>
          <a:bodyPr/>
          <a:lstStyle/>
          <a:p>
            <a:pPr marL="0" indent="0">
              <a:lnSpc>
                <a:spcPct val="77000"/>
              </a:lnSpc>
              <a:buNone/>
            </a:pPr>
            <a:r>
              <a:rPr lang="en-US" i="1" dirty="0" smtClean="0"/>
              <a:t>“</a:t>
            </a:r>
            <a:r>
              <a:rPr lang="en-US" i="1" dirty="0"/>
              <a:t>The intent of the program is to provide stable support at a sufficient level and duration to </a:t>
            </a:r>
            <a:r>
              <a:rPr lang="en-US" i="1" dirty="0" smtClean="0"/>
              <a:t>enable awardees </a:t>
            </a:r>
            <a:r>
              <a:rPr lang="en-US" i="1" dirty="0"/>
              <a:t>to develop careers not only as outstanding researchers but also as educators demonstrating commitment to teaching</a:t>
            </a:r>
            <a:r>
              <a:rPr lang="en-US" i="1" dirty="0" smtClean="0"/>
              <a:t>, learning</a:t>
            </a:r>
            <a:r>
              <a:rPr lang="en-US" i="1" dirty="0"/>
              <a:t>, and dissemination of knowledge</a:t>
            </a:r>
            <a:r>
              <a:rPr lang="en-US" i="1" dirty="0" smtClean="0"/>
              <a:t>.”</a:t>
            </a:r>
          </a:p>
          <a:p>
            <a:pPr marL="0" indent="0">
              <a:lnSpc>
                <a:spcPct val="77000"/>
              </a:lnSpc>
              <a:buNone/>
            </a:pPr>
            <a:endParaRPr lang="en-US" i="1" dirty="0"/>
          </a:p>
          <a:p>
            <a:pPr marL="0" indent="0">
              <a:lnSpc>
                <a:spcPct val="77000"/>
              </a:lnSpc>
              <a:buNone/>
            </a:pPr>
            <a:r>
              <a:rPr lang="en-US" i="1" dirty="0"/>
              <a:t>[</a:t>
            </a:r>
            <a:r>
              <a:rPr lang="en-US" i="1" dirty="0" smtClean="0"/>
              <a:t>2018 CAREER solicitation]</a:t>
            </a:r>
            <a:endParaRPr lang="en-US" i="1" dirty="0"/>
          </a:p>
        </p:txBody>
      </p:sp>
    </p:spTree>
    <p:extLst>
      <p:ext uri="{BB962C8B-B14F-4D97-AF65-F5344CB8AC3E}">
        <p14:creationId xmlns:p14="http://schemas.microsoft.com/office/powerpoint/2010/main" val="4062785430"/>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pPr>
              <a:defRPr/>
            </a:pPr>
            <a:r>
              <a:rPr lang="en-US" dirty="0" smtClean="0"/>
              <a:t>CAREER Proposal Overview</a:t>
            </a:r>
          </a:p>
        </p:txBody>
      </p:sp>
      <p:sp>
        <p:nvSpPr>
          <p:cNvPr id="7171" name="Rectangle 3"/>
          <p:cNvSpPr>
            <a:spLocks noGrp="1" noChangeArrowheads="1"/>
          </p:cNvSpPr>
          <p:nvPr>
            <p:ph type="body" idx="1"/>
          </p:nvPr>
        </p:nvSpPr>
        <p:spPr>
          <a:xfrm>
            <a:off x="609600" y="1371600"/>
            <a:ext cx="7924800" cy="5181600"/>
          </a:xfrm>
        </p:spPr>
        <p:txBody>
          <a:bodyPr/>
          <a:lstStyle/>
          <a:p>
            <a:pPr marL="342900" indent="-342900">
              <a:lnSpc>
                <a:spcPct val="77000"/>
              </a:lnSpc>
            </a:pPr>
            <a:r>
              <a:rPr lang="en-US" dirty="0" smtClean="0"/>
              <a:t>Funds the academic career development of new faculty (It is not a research award.)</a:t>
            </a:r>
          </a:p>
          <a:p>
            <a:pPr marL="342900" indent="-342900">
              <a:lnSpc>
                <a:spcPct val="77000"/>
              </a:lnSpc>
            </a:pPr>
            <a:r>
              <a:rPr lang="en-US" dirty="0" smtClean="0"/>
              <a:t>Is based on a development plan, “a well-argued and specific proposal for activities that will, over a 5-year period, build a firm foundation for a </a:t>
            </a:r>
            <a:r>
              <a:rPr lang="en-US" dirty="0" smtClean="0">
                <a:solidFill>
                  <a:schemeClr val="hlink"/>
                </a:solidFill>
              </a:rPr>
              <a:t>lifetime</a:t>
            </a:r>
            <a:r>
              <a:rPr lang="en-US" dirty="0" smtClean="0"/>
              <a:t> of contributions to research and education i</a:t>
            </a:r>
            <a:r>
              <a:rPr lang="en-US" dirty="0" smtClean="0">
                <a:solidFill>
                  <a:schemeClr val="hlink"/>
                </a:solidFill>
              </a:rPr>
              <a:t>n the context </a:t>
            </a:r>
            <a:r>
              <a:rPr lang="en-US" dirty="0" smtClean="0"/>
              <a:t>of the PI’s organization”</a:t>
            </a:r>
          </a:p>
          <a:p>
            <a:pPr marL="342900" indent="-342900">
              <a:lnSpc>
                <a:spcPct val="77000"/>
              </a:lnSpc>
            </a:pPr>
            <a:r>
              <a:rPr lang="en-US" dirty="0" smtClean="0"/>
              <a:t>The proposed </a:t>
            </a:r>
            <a:r>
              <a:rPr lang="en-US" dirty="0"/>
              <a:t>project should aim to advance the employee's career goals and job responsibilities as well as the mission of the </a:t>
            </a:r>
            <a:r>
              <a:rPr lang="en-US" dirty="0" smtClean="0"/>
              <a:t>department or </a:t>
            </a:r>
            <a:r>
              <a:rPr lang="en-US" dirty="0"/>
              <a:t>organization. </a:t>
            </a:r>
            <a:endParaRPr lang="en-US" dirty="0" smtClean="0"/>
          </a:p>
          <a:p>
            <a:pPr marL="342900" indent="-342900">
              <a:lnSpc>
                <a:spcPct val="77000"/>
              </a:lnSpc>
            </a:pPr>
            <a:r>
              <a:rPr lang="en-US" dirty="0" smtClean="0"/>
              <a:t>Duration: 5 years</a:t>
            </a:r>
          </a:p>
          <a:p>
            <a:pPr marL="342900" indent="-342900">
              <a:lnSpc>
                <a:spcPct val="77000"/>
              </a:lnSpc>
            </a:pPr>
            <a:r>
              <a:rPr lang="en-US" dirty="0" smtClean="0"/>
              <a:t>Min (in most programs</a:t>
            </a:r>
            <a:r>
              <a:rPr lang="en-US" dirty="0"/>
              <a:t> </a:t>
            </a:r>
            <a:r>
              <a:rPr lang="en-US" dirty="0" smtClean="0"/>
              <a:t>also a max.) amount: $400,000</a:t>
            </a:r>
          </a:p>
          <a:p>
            <a:pPr marL="679450" lvl="1" indent="-342900">
              <a:lnSpc>
                <a:spcPct val="77000"/>
              </a:lnSpc>
            </a:pPr>
            <a:r>
              <a:rPr lang="en-US" dirty="0" smtClean="0"/>
              <a:t>Contact your program area for actual maximum</a:t>
            </a:r>
          </a:p>
        </p:txBody>
      </p:sp>
    </p:spTree>
    <p:extLst>
      <p:ext uri="{BB962C8B-B14F-4D97-AF65-F5344CB8AC3E}">
        <p14:creationId xmlns:p14="http://schemas.microsoft.com/office/powerpoint/2010/main" val="40920059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Distinguishing Features</a:t>
            </a:r>
            <a:endParaRPr lang="en-US" dirty="0"/>
          </a:p>
        </p:txBody>
      </p:sp>
      <p:sp>
        <p:nvSpPr>
          <p:cNvPr id="3" name="Content Placeholder 2"/>
          <p:cNvSpPr>
            <a:spLocks noGrp="1"/>
          </p:cNvSpPr>
          <p:nvPr>
            <p:ph idx="1"/>
          </p:nvPr>
        </p:nvSpPr>
        <p:spPr/>
        <p:txBody>
          <a:bodyPr/>
          <a:lstStyle/>
          <a:p>
            <a:r>
              <a:rPr lang="en-US" dirty="0" smtClean="0"/>
              <a:t>Is not a research award</a:t>
            </a:r>
          </a:p>
          <a:p>
            <a:r>
              <a:rPr lang="en-US" dirty="0" smtClean="0"/>
              <a:t>Is a career development award</a:t>
            </a:r>
          </a:p>
        </p:txBody>
      </p:sp>
      <p:sp>
        <p:nvSpPr>
          <p:cNvPr id="4" name="TextBox 3"/>
          <p:cNvSpPr txBox="1"/>
          <p:nvPr/>
        </p:nvSpPr>
        <p:spPr>
          <a:xfrm>
            <a:off x="1398536" y="2354373"/>
            <a:ext cx="5308729" cy="461665"/>
          </a:xfrm>
          <a:prstGeom prst="rect">
            <a:avLst/>
          </a:prstGeom>
          <a:noFill/>
        </p:spPr>
        <p:txBody>
          <a:bodyPr wrap="square" rtlCol="0">
            <a:spAutoFit/>
          </a:bodyPr>
          <a:lstStyle/>
          <a:p>
            <a:r>
              <a:rPr lang="en-US" b="0" dirty="0">
                <a:solidFill>
                  <a:srgbClr val="3C8C93"/>
                </a:solidFill>
              </a:rPr>
              <a:t>The proposal must reflect this </a:t>
            </a:r>
            <a:r>
              <a:rPr lang="en-US" b="0" dirty="0" smtClean="0">
                <a:solidFill>
                  <a:srgbClr val="3C8C93"/>
                </a:solidFill>
              </a:rPr>
              <a:t>focus.</a:t>
            </a:r>
          </a:p>
        </p:txBody>
      </p:sp>
    </p:spTree>
    <p:extLst>
      <p:ext uri="{BB962C8B-B14F-4D97-AF65-F5344CB8AC3E}">
        <p14:creationId xmlns:p14="http://schemas.microsoft.com/office/powerpoint/2010/main" val="23424936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does this mean?</a:t>
            </a:r>
            <a:endParaRPr lang="en-US" dirty="0"/>
          </a:p>
        </p:txBody>
      </p:sp>
      <p:sp>
        <p:nvSpPr>
          <p:cNvPr id="3" name="Content Placeholder 2"/>
          <p:cNvSpPr>
            <a:spLocks noGrp="1"/>
          </p:cNvSpPr>
          <p:nvPr>
            <p:ph idx="1"/>
          </p:nvPr>
        </p:nvSpPr>
        <p:spPr/>
        <p:txBody>
          <a:bodyPr/>
          <a:lstStyle/>
          <a:p>
            <a:r>
              <a:rPr lang="en-US" dirty="0"/>
              <a:t>A conventional research proposal tells a story about a research </a:t>
            </a:r>
            <a:r>
              <a:rPr lang="en-US" dirty="0" smtClean="0"/>
              <a:t>problem, including why it is important, and how you will attack it.</a:t>
            </a:r>
          </a:p>
          <a:p>
            <a:pPr lvl="1"/>
            <a:r>
              <a:rPr lang="en-US" dirty="0" smtClean="0"/>
              <a:t>If the research story is strong enough you might get away with a weak story about education.</a:t>
            </a:r>
            <a:endParaRPr lang="en-US" dirty="0"/>
          </a:p>
          <a:p>
            <a:r>
              <a:rPr lang="en-US" dirty="0"/>
              <a:t>A CAREER proposal </a:t>
            </a:r>
            <a:r>
              <a:rPr lang="en-US" dirty="0" smtClean="0"/>
              <a:t>a story about a person (you), and your plans for career development.</a:t>
            </a:r>
          </a:p>
          <a:p>
            <a:pPr lvl="1"/>
            <a:r>
              <a:rPr lang="en-US" dirty="0" smtClean="0"/>
              <a:t>Yes, you also need to have a sub-story about the research you plan, but presented in the above context.</a:t>
            </a:r>
          </a:p>
          <a:p>
            <a:pPr lvl="1"/>
            <a:r>
              <a:rPr lang="en-US" dirty="0" smtClean="0"/>
              <a:t>And, the quality of your plans for development as an educator is likely to be given equal weight.</a:t>
            </a:r>
            <a:endParaRPr lang="en-US" dirty="0"/>
          </a:p>
        </p:txBody>
      </p:sp>
    </p:spTree>
    <p:extLst>
      <p:ext uri="{BB962C8B-B14F-4D97-AF65-F5344CB8AC3E}">
        <p14:creationId xmlns:p14="http://schemas.microsoft.com/office/powerpoint/2010/main" val="36926587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CAREER-specific criteria</a:t>
            </a:r>
            <a:endParaRPr lang="en-US" dirty="0"/>
          </a:p>
        </p:txBody>
      </p:sp>
      <p:sp>
        <p:nvSpPr>
          <p:cNvPr id="3" name="Content Placeholder 2"/>
          <p:cNvSpPr>
            <a:spLocks noGrp="1"/>
          </p:cNvSpPr>
          <p:nvPr>
            <p:ph idx="1"/>
          </p:nvPr>
        </p:nvSpPr>
        <p:spPr/>
        <p:txBody>
          <a:bodyPr>
            <a:normAutofit/>
          </a:bodyPr>
          <a:lstStyle/>
          <a:p>
            <a:r>
              <a:rPr lang="en-US" dirty="0" smtClean="0"/>
              <a:t>Proposal should include, besides a description of the research activities:</a:t>
            </a:r>
          </a:p>
          <a:p>
            <a:pPr lvl="1"/>
            <a:r>
              <a:rPr lang="en-US" dirty="0" smtClean="0"/>
              <a:t> a </a:t>
            </a:r>
            <a:r>
              <a:rPr lang="en-US" dirty="0"/>
              <a:t>description of the proposed educational activities, including plans to evaluate their impact on students and </a:t>
            </a:r>
            <a:r>
              <a:rPr lang="en-US" dirty="0" smtClean="0"/>
              <a:t>other participants</a:t>
            </a:r>
            <a:endParaRPr lang="en-US" dirty="0"/>
          </a:p>
          <a:p>
            <a:pPr lvl="1"/>
            <a:r>
              <a:rPr lang="en-US" dirty="0"/>
              <a:t>a description of how the research and educational activities are integrated with one </a:t>
            </a:r>
            <a:r>
              <a:rPr lang="en-US" dirty="0" smtClean="0"/>
              <a:t>another</a:t>
            </a:r>
            <a:endParaRPr lang="en-US" dirty="0"/>
          </a:p>
          <a:p>
            <a:pPr marL="0" indent="0">
              <a:buNone/>
            </a:pPr>
            <a:r>
              <a:rPr lang="en-US" sz="2000" i="1" dirty="0" smtClean="0"/>
              <a:t>“</a:t>
            </a:r>
            <a:r>
              <a:rPr lang="en-US" sz="2000" i="1" dirty="0"/>
              <a:t>Successful applicants will propose creative, effective research and education plans, along with strategies for </a:t>
            </a:r>
            <a:r>
              <a:rPr lang="en-US" sz="2000" i="1" u="sng" dirty="0"/>
              <a:t>assessing</a:t>
            </a:r>
            <a:r>
              <a:rPr lang="en-US" sz="2000" i="1" dirty="0"/>
              <a:t> </a:t>
            </a:r>
            <a:r>
              <a:rPr lang="en-US" sz="2000" i="1" dirty="0" smtClean="0"/>
              <a:t>these components.”</a:t>
            </a:r>
            <a:r>
              <a:rPr lang="en-US" sz="2000" i="1" dirty="0"/>
              <a:t>	</a:t>
            </a:r>
          </a:p>
          <a:p>
            <a:pPr marL="0" indent="0">
              <a:buNone/>
            </a:pPr>
            <a:r>
              <a:rPr lang="en-US" sz="2000" i="1" dirty="0" smtClean="0"/>
              <a:t>“All </a:t>
            </a:r>
            <a:r>
              <a:rPr lang="en-US" sz="2000" i="1" dirty="0"/>
              <a:t>CAREER proposals should describe an </a:t>
            </a:r>
            <a:r>
              <a:rPr lang="en-US" sz="2000" i="1" u="sng" dirty="0"/>
              <a:t>integrated</a:t>
            </a:r>
            <a:r>
              <a:rPr lang="en-US" sz="2000" i="1" dirty="0"/>
              <a:t> path that will lead to a </a:t>
            </a:r>
            <a:r>
              <a:rPr lang="en-US" sz="2000" i="1" dirty="0" smtClean="0"/>
              <a:t>successful career </a:t>
            </a:r>
            <a:r>
              <a:rPr lang="en-US" sz="2000" i="1" dirty="0"/>
              <a:t>as an outstanding researcher and educator</a:t>
            </a:r>
            <a:r>
              <a:rPr lang="en-US" sz="2000" i="1" dirty="0" smtClean="0"/>
              <a:t>.”</a:t>
            </a:r>
            <a:endParaRPr lang="en-US" dirty="0"/>
          </a:p>
          <a:p>
            <a:pPr marL="0" indent="0">
              <a:buNone/>
            </a:pPr>
            <a:r>
              <a:rPr lang="en-US" sz="2000" i="1" dirty="0"/>
              <a:t>[</a:t>
            </a:r>
            <a:r>
              <a:rPr lang="en-US" sz="2000" i="1" dirty="0" smtClean="0"/>
              <a:t>2018 CAREER solicitation]</a:t>
            </a:r>
            <a:endParaRPr lang="en-US" sz="2000" i="1" dirty="0"/>
          </a:p>
        </p:txBody>
      </p:sp>
    </p:spTree>
    <p:extLst>
      <p:ext uri="{BB962C8B-B14F-4D97-AF65-F5344CB8AC3E}">
        <p14:creationId xmlns:p14="http://schemas.microsoft.com/office/powerpoint/2010/main" val="2376758840"/>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8585" name="Rectangle 9"/>
          <p:cNvSpPr>
            <a:spLocks noGrp="1" noChangeArrowheads="1"/>
          </p:cNvSpPr>
          <p:nvPr>
            <p:ph type="title"/>
          </p:nvPr>
        </p:nvSpPr>
        <p:spPr/>
        <p:txBody>
          <a:bodyPr/>
          <a:lstStyle/>
          <a:p>
            <a:pPr>
              <a:defRPr/>
            </a:pPr>
            <a:r>
              <a:rPr lang="en-US" dirty="0" smtClean="0"/>
              <a:t>Tell your story</a:t>
            </a:r>
          </a:p>
        </p:txBody>
      </p:sp>
      <p:sp>
        <p:nvSpPr>
          <p:cNvPr id="408586" name="Rectangle 10"/>
          <p:cNvSpPr>
            <a:spLocks noGrp="1" noChangeArrowheads="1"/>
          </p:cNvSpPr>
          <p:nvPr>
            <p:ph type="body" idx="1"/>
          </p:nvPr>
        </p:nvSpPr>
        <p:spPr/>
        <p:txBody>
          <a:bodyPr/>
          <a:lstStyle/>
          <a:p>
            <a:r>
              <a:rPr lang="en-US" altLang="en-US" dirty="0" smtClean="0"/>
              <a:t>Your expertise and interests</a:t>
            </a:r>
          </a:p>
          <a:p>
            <a:r>
              <a:rPr lang="en-US" altLang="en-US" dirty="0" smtClean="0"/>
              <a:t>Your career and life goals</a:t>
            </a:r>
          </a:p>
          <a:p>
            <a:r>
              <a:rPr lang="en-US" altLang="en-US" dirty="0" smtClean="0"/>
              <a:t>Your position and resources</a:t>
            </a:r>
          </a:p>
          <a:p>
            <a:pPr marL="288925" lvl="1" indent="-288925">
              <a:spcBef>
                <a:spcPts val="600"/>
              </a:spcBef>
              <a:buClr>
                <a:srgbClr val="339966"/>
              </a:buClr>
              <a:buSzPct val="80000"/>
              <a:buFont typeface="Wingdings" pitchFamily="-72" charset="2"/>
              <a:buChar char="n"/>
            </a:pPr>
            <a:r>
              <a:rPr lang="en-US" altLang="en-US" dirty="0" smtClean="0"/>
              <a:t>For what do you hope people will eventually recognize your unique achievements in </a:t>
            </a:r>
            <a:r>
              <a:rPr lang="en-US" altLang="en-US" dirty="0"/>
              <a:t>education &amp;</a:t>
            </a:r>
            <a:r>
              <a:rPr lang="en-US" altLang="en-US" dirty="0" smtClean="0"/>
              <a:t> </a:t>
            </a:r>
            <a:r>
              <a:rPr lang="en-US" altLang="en-US" dirty="0"/>
              <a:t>research</a:t>
            </a:r>
            <a:r>
              <a:rPr lang="en-US" altLang="en-US" dirty="0" smtClean="0"/>
              <a:t>?</a:t>
            </a:r>
          </a:p>
          <a:p>
            <a:pPr marL="635000" lvl="2" indent="-288925">
              <a:spcBef>
                <a:spcPts val="600"/>
              </a:spcBef>
              <a:buClr>
                <a:srgbClr val="339966"/>
              </a:buClr>
              <a:buSzPct val="80000"/>
              <a:buFont typeface="Wingdings" pitchFamily="-72" charset="2"/>
              <a:buChar char="n"/>
            </a:pPr>
            <a:r>
              <a:rPr lang="en-US" altLang="en-US" dirty="0" smtClean="0"/>
              <a:t>e.g., the foremost expert in ... </a:t>
            </a:r>
          </a:p>
          <a:p>
            <a:r>
              <a:rPr lang="en-US" altLang="en-US" dirty="0" smtClean="0"/>
              <a:t>How do your plans fit into the context of your institution and department?</a:t>
            </a:r>
          </a:p>
          <a:p>
            <a:pPr lvl="1"/>
            <a:r>
              <a:rPr lang="en-US" altLang="en-US" dirty="0" smtClean="0"/>
              <a:t>What specific research and educational </a:t>
            </a:r>
            <a:r>
              <a:rPr lang="en-US" altLang="en-US" dirty="0"/>
              <a:t>r</a:t>
            </a:r>
            <a:r>
              <a:rPr lang="en-US" altLang="en-US" dirty="0" smtClean="0"/>
              <a:t>oles does the department expect of you?</a:t>
            </a:r>
          </a:p>
          <a:p>
            <a:pPr lvl="1"/>
            <a:r>
              <a:rPr lang="en-US" altLang="en-US" dirty="0" smtClean="0"/>
              <a:t>What are the specific opportunities, challenges, and resources in your department, institution, and community?</a:t>
            </a:r>
          </a:p>
          <a:p>
            <a:pPr lvl="1"/>
            <a:endParaRPr lang="en-US" altLang="en-US" dirty="0" smtClean="0"/>
          </a:p>
        </p:txBody>
      </p:sp>
    </p:spTree>
    <p:extLst>
      <p:ext uri="{BB962C8B-B14F-4D97-AF65-F5344CB8AC3E}">
        <p14:creationId xmlns:p14="http://schemas.microsoft.com/office/powerpoint/2010/main" val="1883042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85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85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858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0858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085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858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0858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085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6"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7" name="Rectangle 7"/>
          <p:cNvSpPr>
            <a:spLocks noGrp="1" noChangeArrowheads="1"/>
          </p:cNvSpPr>
          <p:nvPr>
            <p:ph type="title"/>
          </p:nvPr>
        </p:nvSpPr>
        <p:spPr/>
        <p:txBody>
          <a:bodyPr/>
          <a:lstStyle/>
          <a:p>
            <a:pPr>
              <a:defRPr/>
            </a:pPr>
            <a:r>
              <a:rPr lang="en-US" dirty="0" smtClean="0"/>
              <a:t>What is your strategic plan?</a:t>
            </a:r>
          </a:p>
        </p:txBody>
      </p:sp>
      <p:sp>
        <p:nvSpPr>
          <p:cNvPr id="11267" name="Rectangle 8"/>
          <p:cNvSpPr>
            <a:spLocks noGrp="1" noChangeArrowheads="1"/>
          </p:cNvSpPr>
          <p:nvPr>
            <p:ph type="body" idx="1"/>
          </p:nvPr>
        </p:nvSpPr>
        <p:spPr/>
        <p:txBody>
          <a:bodyPr/>
          <a:lstStyle/>
          <a:p>
            <a:r>
              <a:rPr lang="en-US" altLang="en-US" dirty="0" smtClean="0"/>
              <a:t>Three elements:</a:t>
            </a:r>
          </a:p>
          <a:p>
            <a:pPr lvl="1"/>
            <a:r>
              <a:rPr lang="en-US" altLang="en-US" dirty="0" smtClean="0"/>
              <a:t>Where are you today?</a:t>
            </a:r>
          </a:p>
          <a:p>
            <a:pPr lvl="1"/>
            <a:r>
              <a:rPr lang="en-US" altLang="en-US" dirty="0" smtClean="0"/>
              <a:t>Where do you want to be in the future (5, 10, 20 years from now)?</a:t>
            </a:r>
          </a:p>
          <a:p>
            <a:pPr lvl="1"/>
            <a:r>
              <a:rPr lang="en-US" altLang="en-US" dirty="0" smtClean="0"/>
              <a:t>How do you get from here to there?</a:t>
            </a:r>
          </a:p>
          <a:p>
            <a:r>
              <a:rPr lang="en-US" dirty="0" smtClean="0"/>
              <a:t>In other words, a projected roadmap for your life.</a:t>
            </a:r>
          </a:p>
          <a:p>
            <a:r>
              <a:rPr lang="en-US" dirty="0" smtClean="0"/>
              <a:t>Of course, your plans will need to evolve, but this is the basis for your proposal.</a:t>
            </a:r>
          </a:p>
        </p:txBody>
      </p:sp>
    </p:spTree>
    <p:extLst>
      <p:ext uri="{BB962C8B-B14F-4D97-AF65-F5344CB8AC3E}">
        <p14:creationId xmlns:p14="http://schemas.microsoft.com/office/powerpoint/2010/main" val="3196309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8" name="Rectangle 4"/>
          <p:cNvSpPr>
            <a:spLocks noGrp="1" noChangeArrowheads="1"/>
          </p:cNvSpPr>
          <p:nvPr>
            <p:ph type="title"/>
          </p:nvPr>
        </p:nvSpPr>
        <p:spPr/>
        <p:txBody>
          <a:bodyPr/>
          <a:lstStyle/>
          <a:p>
            <a:pPr>
              <a:defRPr/>
            </a:pPr>
            <a:r>
              <a:rPr lang="en-US" smtClean="0"/>
              <a:t>Your Proposal</a:t>
            </a:r>
          </a:p>
        </p:txBody>
      </p:sp>
      <p:sp>
        <p:nvSpPr>
          <p:cNvPr id="410629" name="Rectangle 5"/>
          <p:cNvSpPr>
            <a:spLocks noGrp="1" noChangeArrowheads="1"/>
          </p:cNvSpPr>
          <p:nvPr>
            <p:ph type="body" idx="1"/>
          </p:nvPr>
        </p:nvSpPr>
        <p:spPr/>
        <p:txBody>
          <a:bodyPr/>
          <a:lstStyle/>
          <a:p>
            <a:r>
              <a:rPr lang="en-US" altLang="en-US" dirty="0" smtClean="0"/>
              <a:t>Should advance you toward your life goals</a:t>
            </a:r>
          </a:p>
          <a:p>
            <a:pPr lvl="1"/>
            <a:r>
              <a:rPr lang="en-US" altLang="en-US" dirty="0" smtClean="0"/>
              <a:t>A stepping stone to the next thing</a:t>
            </a:r>
          </a:p>
          <a:p>
            <a:r>
              <a:rPr lang="en-US" altLang="en-US" dirty="0" smtClean="0"/>
              <a:t>Should be compatible with your institution’s goals</a:t>
            </a:r>
          </a:p>
          <a:p>
            <a:pPr lvl="1"/>
            <a:r>
              <a:rPr lang="en-US" altLang="en-US" dirty="0" smtClean="0"/>
              <a:t>Supported in that by your Departmental letter</a:t>
            </a:r>
          </a:p>
          <a:p>
            <a:r>
              <a:rPr lang="en-US" altLang="en-US" dirty="0" smtClean="0"/>
              <a:t>Should represent a contribution to society at large</a:t>
            </a:r>
          </a:p>
          <a:p>
            <a:r>
              <a:rPr lang="en-US" dirty="0" smtClean="0"/>
              <a:t>Test: If you accomplish your objectives, are you better off for the effort?</a:t>
            </a:r>
          </a:p>
        </p:txBody>
      </p:sp>
    </p:spTree>
    <p:extLst>
      <p:ext uri="{BB962C8B-B14F-4D97-AF65-F5344CB8AC3E}">
        <p14:creationId xmlns:p14="http://schemas.microsoft.com/office/powerpoint/2010/main" val="1715412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Research for this Project</a:t>
            </a:r>
            <a:endParaRPr lang="en-US" dirty="0"/>
          </a:p>
        </p:txBody>
      </p:sp>
      <p:sp>
        <p:nvSpPr>
          <p:cNvPr id="3" name="Content Placeholder 2"/>
          <p:cNvSpPr>
            <a:spLocks noGrp="1"/>
          </p:cNvSpPr>
          <p:nvPr>
            <p:ph idx="1"/>
          </p:nvPr>
        </p:nvSpPr>
        <p:spPr/>
        <p:txBody>
          <a:bodyPr/>
          <a:lstStyle/>
          <a:p>
            <a:pPr>
              <a:lnSpc>
                <a:spcPct val="77000"/>
              </a:lnSpc>
            </a:pPr>
            <a:r>
              <a:rPr lang="en-US" dirty="0"/>
              <a:t>Your career involves a research </a:t>
            </a:r>
            <a:r>
              <a:rPr lang="en-US" i="1" dirty="0"/>
              <a:t>path</a:t>
            </a:r>
            <a:r>
              <a:rPr lang="en-US" dirty="0"/>
              <a:t>, not a research project</a:t>
            </a:r>
          </a:p>
          <a:p>
            <a:pPr>
              <a:lnSpc>
                <a:spcPct val="77000"/>
              </a:lnSpc>
            </a:pPr>
            <a:r>
              <a:rPr lang="en-US" dirty="0"/>
              <a:t>Determine </a:t>
            </a:r>
            <a:r>
              <a:rPr lang="en-US" dirty="0" smtClean="0"/>
              <a:t>and describe your long-term research goals, and </a:t>
            </a:r>
            <a:r>
              <a:rPr lang="en-US" dirty="0"/>
              <a:t>then identify </a:t>
            </a:r>
            <a:r>
              <a:rPr lang="en-US" i="1" dirty="0"/>
              <a:t>milestones</a:t>
            </a:r>
            <a:r>
              <a:rPr lang="en-US" dirty="0"/>
              <a:t> toward your </a:t>
            </a:r>
            <a:r>
              <a:rPr lang="en-US" dirty="0" smtClean="0"/>
              <a:t>goals.</a:t>
            </a:r>
            <a:endParaRPr lang="en-US" dirty="0"/>
          </a:p>
          <a:p>
            <a:pPr>
              <a:lnSpc>
                <a:spcPct val="77000"/>
              </a:lnSpc>
            </a:pPr>
            <a:r>
              <a:rPr lang="en-US" dirty="0"/>
              <a:t>Detail the first </a:t>
            </a:r>
            <a:r>
              <a:rPr lang="en-US" u="sng" dirty="0"/>
              <a:t>one or two</a:t>
            </a:r>
            <a:r>
              <a:rPr lang="en-US" dirty="0"/>
              <a:t> as the research </a:t>
            </a:r>
            <a:r>
              <a:rPr lang="en-US" dirty="0" smtClean="0"/>
              <a:t>objectives </a:t>
            </a:r>
            <a:r>
              <a:rPr lang="en-US" dirty="0"/>
              <a:t>for your CAREER </a:t>
            </a:r>
            <a:r>
              <a:rPr lang="en-US" dirty="0" smtClean="0"/>
              <a:t>proposal project</a:t>
            </a:r>
          </a:p>
          <a:p>
            <a:pPr lvl="1">
              <a:lnSpc>
                <a:spcPct val="77000"/>
              </a:lnSpc>
            </a:pPr>
            <a:r>
              <a:rPr lang="en-US" dirty="0" smtClean="0"/>
              <a:t>Fit the time scale and budget limitations</a:t>
            </a:r>
          </a:p>
          <a:p>
            <a:pPr lvl="1">
              <a:lnSpc>
                <a:spcPct val="77000"/>
              </a:lnSpc>
            </a:pPr>
            <a:r>
              <a:rPr lang="en-US" dirty="0" smtClean="0"/>
              <a:t>Provide enough detail, and preliminary results, to make the case those milestones are achievable</a:t>
            </a:r>
          </a:p>
          <a:p>
            <a:pPr lvl="1">
              <a:lnSpc>
                <a:spcPct val="77000"/>
              </a:lnSpc>
            </a:pPr>
            <a:r>
              <a:rPr lang="en-US" dirty="0" smtClean="0"/>
              <a:t>Provide less detail on milestones further out</a:t>
            </a:r>
          </a:p>
          <a:p>
            <a:pPr lvl="1">
              <a:lnSpc>
                <a:spcPct val="77000"/>
              </a:lnSpc>
            </a:pPr>
            <a:r>
              <a:rPr lang="en-US" dirty="0" smtClean="0"/>
              <a:t>Consider risk-mitigating alternatives in plans for longer-term higher-risk goals</a:t>
            </a:r>
          </a:p>
          <a:p>
            <a:pPr>
              <a:lnSpc>
                <a:spcPct val="77000"/>
              </a:lnSpc>
            </a:pPr>
            <a:r>
              <a:rPr lang="en-US" dirty="0" smtClean="0"/>
              <a:t>Clearly separate what this grant will fund from has been done, and what you hope to do after.</a:t>
            </a:r>
            <a:endParaRPr lang="en-US" dirty="0"/>
          </a:p>
          <a:p>
            <a:endParaRPr lang="en-US" dirty="0"/>
          </a:p>
        </p:txBody>
      </p:sp>
    </p:spTree>
    <p:extLst>
      <p:ext uri="{BB962C8B-B14F-4D97-AF65-F5344CB8AC3E}">
        <p14:creationId xmlns:p14="http://schemas.microsoft.com/office/powerpoint/2010/main" val="172237561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41411484AF99429AEE8F68DE8DC9D6" ma:contentTypeVersion="0" ma:contentTypeDescription="Create a new document." ma:contentTypeScope="" ma:versionID="f9ce0244f0a0880a0cbdf9a2b77e8c8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57E9F9-A88E-4367-8D9E-F9807F77919B}">
  <ds:schemaRefs>
    <ds:schemaRef ds:uri="http://purl.org/dc/terms/"/>
    <ds:schemaRef ds:uri="http://schemas.microsoft.com/office/2006/documentManagement/types"/>
    <ds:schemaRef ds:uri="http://www.w3.org/XML/1998/namespace"/>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5DCEF0E6-D59D-461F-AB50-BF54C94B6830}">
  <ds:schemaRefs>
    <ds:schemaRef ds:uri="http://schemas.microsoft.com/sharepoint/v3/contenttype/forms"/>
  </ds:schemaRefs>
</ds:datastoreItem>
</file>

<file path=customXml/itemProps3.xml><?xml version="1.0" encoding="utf-8"?>
<ds:datastoreItem xmlns:ds="http://schemas.openxmlformats.org/officeDocument/2006/customXml" ds:itemID="{0EE2C1BF-D7B5-41ED-B95A-60F9B3FDB6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21049</TotalTime>
  <Words>10033</Words>
  <Application>Microsoft Macintosh PowerPoint</Application>
  <PresentationFormat>On-screen Show (4:3)</PresentationFormat>
  <Paragraphs>876</Paragraphs>
  <Slides>123</Slides>
  <Notes>36</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Default Design</vt:lpstr>
      <vt:lpstr>Advice for strong NSF research proposals</vt:lpstr>
      <vt:lpstr>Outline</vt:lpstr>
      <vt:lpstr>The Two Georges </vt:lpstr>
      <vt:lpstr>George Heilmeier’s Catechism</vt:lpstr>
      <vt:lpstr>George Hazelrigg’s 12 Steps</vt:lpstr>
      <vt:lpstr>HOW To WRITE A STRONG GRANT PROPOSAL</vt:lpstr>
      <vt:lpstr>It’s simple</vt:lpstr>
      <vt:lpstr>What is an innovative idea?</vt:lpstr>
      <vt:lpstr>Match your idea to the right program</vt:lpstr>
      <vt:lpstr>Pitch it well</vt:lpstr>
      <vt:lpstr>Read &amp; heed the solicitation</vt:lpstr>
      <vt:lpstr>Example:</vt:lpstr>
      <vt:lpstr>Write a strong summary</vt:lpstr>
      <vt:lpstr>How to structure the summary</vt:lpstr>
      <vt:lpstr>What the NSF wants to know</vt:lpstr>
      <vt:lpstr>Example Summary*</vt:lpstr>
      <vt:lpstr>The next 15 pages</vt:lpstr>
      <vt:lpstr>Apply the Goldilocks Principle</vt:lpstr>
      <vt:lpstr>Intellectual Merit</vt:lpstr>
      <vt:lpstr>Make a case for novelty</vt:lpstr>
      <vt:lpstr>Target the Type of Review</vt:lpstr>
      <vt:lpstr>Broader Impacts</vt:lpstr>
      <vt:lpstr>“Broader Impacts”</vt:lpstr>
      <vt:lpstr>Broader Impact</vt:lpstr>
      <vt:lpstr>Education &amp; Outreach</vt:lpstr>
      <vt:lpstr>Results of Prior Grants &amp; Current Support</vt:lpstr>
      <vt:lpstr>Managing RANDOM FACTORS</vt:lpstr>
      <vt:lpstr>It’s a random process!</vt:lpstr>
      <vt:lpstr>Random Factors in Review</vt:lpstr>
      <vt:lpstr>Reviewer Effects</vt:lpstr>
      <vt:lpstr>Getting Good Panel Reviewers </vt:lpstr>
      <vt:lpstr>Panel Comparison Effects</vt:lpstr>
      <vt:lpstr>NSF Staff Effects</vt:lpstr>
      <vt:lpstr>Frequent MISTAKES </vt:lpstr>
      <vt:lpstr>Research Topic Mistakes</vt:lpstr>
      <vt:lpstr>Strategic Mistakes</vt:lpstr>
      <vt:lpstr>Team/Collaboration Mistakes</vt:lpstr>
      <vt:lpstr>Writing Mistakes</vt:lpstr>
      <vt:lpstr>Prior Work Mistakes</vt:lpstr>
      <vt:lpstr>Lack of Cohesion</vt:lpstr>
      <vt:lpstr>Research Plan Mistakes</vt:lpstr>
      <vt:lpstr>Broader Impacts Mistakes</vt:lpstr>
      <vt:lpstr>Education/Outreach Mistakes</vt:lpstr>
      <vt:lpstr>Budget Mistakes</vt:lpstr>
      <vt:lpstr>Presentation Mistakes</vt:lpstr>
      <vt:lpstr>Ethical Mistakes</vt:lpstr>
      <vt:lpstr>REJECTED ProposalS</vt:lpstr>
      <vt:lpstr>Interpreting Reviews</vt:lpstr>
      <vt:lpstr>Don’t be afraid to ask for information</vt:lpstr>
      <vt:lpstr>But don’t cross the lines</vt:lpstr>
      <vt:lpstr>“Competitive” Proposals</vt:lpstr>
      <vt:lpstr>CONTACTNG A PROGAM OFFICER</vt:lpstr>
      <vt:lpstr>EAGER Grants</vt:lpstr>
      <vt:lpstr>Why contact a program officer?</vt:lpstr>
      <vt:lpstr>How to contact an NSF program officer</vt:lpstr>
      <vt:lpstr>Should I Meet My Program Officer?</vt:lpstr>
      <vt:lpstr>Don’t wear out your welcome</vt:lpstr>
      <vt:lpstr>Do not ask a program officer to</vt:lpstr>
      <vt:lpstr>How to become an NSF reviewer</vt:lpstr>
      <vt:lpstr>AFTER AN AWARD</vt:lpstr>
      <vt:lpstr>Annual Reports</vt:lpstr>
      <vt:lpstr>Final Reports</vt:lpstr>
      <vt:lpstr>Overdue Reports</vt:lpstr>
      <vt:lpstr>Don’t raise any red flags in reports!</vt:lpstr>
      <vt:lpstr>Budget Management</vt:lpstr>
      <vt:lpstr>Things to avoid</vt:lpstr>
      <vt:lpstr>The NSF REVIEW PROCESS </vt:lpstr>
      <vt:lpstr>NSF Review Process - Overview</vt:lpstr>
      <vt:lpstr>Compliance Checks</vt:lpstr>
      <vt:lpstr>Panel vs. Ad Hoc Letter Review</vt:lpstr>
      <vt:lpstr>Proposal Binning </vt:lpstr>
      <vt:lpstr>Panel Building</vt:lpstr>
      <vt:lpstr>Panel Review</vt:lpstr>
      <vt:lpstr>Decision Process</vt:lpstr>
      <vt:lpstr>Panelist Instructions and Templates</vt:lpstr>
      <vt:lpstr>Example CISE Panel Charge</vt:lpstr>
      <vt:lpstr>Triage</vt:lpstr>
      <vt:lpstr>Some Questions Asked of Panelists</vt:lpstr>
      <vt:lpstr>Panelists are asked to think like investors</vt:lpstr>
      <vt:lpstr>The NSF REVIEW CRITERIA </vt:lpstr>
      <vt:lpstr>Relation to NSF Review Criteria</vt:lpstr>
      <vt:lpstr>Relation to NSF Review Criteria</vt:lpstr>
      <vt:lpstr>Relation to NSF Review Criteria</vt:lpstr>
      <vt:lpstr>Relation to NSF Review Criteria</vt:lpstr>
      <vt:lpstr>“Broader Impacts”</vt:lpstr>
      <vt:lpstr>Relation to NSF Review Criteria</vt:lpstr>
      <vt:lpstr>Relation to NSF Review Criteria</vt:lpstr>
      <vt:lpstr>Relation to NSF Review Criteria</vt:lpstr>
      <vt:lpstr>Criteria apply to all of the proposal</vt:lpstr>
      <vt:lpstr>CAREER PROPOSALS</vt:lpstr>
      <vt:lpstr>CAREER Program</vt:lpstr>
      <vt:lpstr>CAREER Proposal Overview</vt:lpstr>
      <vt:lpstr>Distinguishing Features</vt:lpstr>
      <vt:lpstr>What does this mean?</vt:lpstr>
      <vt:lpstr>CAREER-specific criteria</vt:lpstr>
      <vt:lpstr>Tell your story</vt:lpstr>
      <vt:lpstr>What is your strategic plan?</vt:lpstr>
      <vt:lpstr>Your Proposal</vt:lpstr>
      <vt:lpstr>Scope of Research for this Project</vt:lpstr>
      <vt:lpstr>Scope of CAREER Project</vt:lpstr>
      <vt:lpstr>Your CAREER Research Path</vt:lpstr>
      <vt:lpstr>Education Elements to Consider</vt:lpstr>
      <vt:lpstr>Do’s for Education Plan</vt:lpstr>
      <vt:lpstr>DOs</vt:lpstr>
      <vt:lpstr>DON’Ts</vt:lpstr>
      <vt:lpstr>Important CAREER Questions for Program Officers</vt:lpstr>
      <vt:lpstr>Multidisciplinary Research</vt:lpstr>
      <vt:lpstr>Collaborators?</vt:lpstr>
      <vt:lpstr>Considerations for 2nd &amp; 3rd Tries</vt:lpstr>
      <vt:lpstr>Considerations for PostDocs</vt:lpstr>
      <vt:lpstr>What if I already have other grants?</vt:lpstr>
      <vt:lpstr>CAREER Project Summary Example</vt:lpstr>
      <vt:lpstr>Departmental Letter</vt:lpstr>
      <vt:lpstr>CYBER-PHYSICAL SYSTEMS PROPOSALS</vt:lpstr>
      <vt:lpstr>CPS-Specific Challenges</vt:lpstr>
      <vt:lpstr>CPS-Specific Mistakes </vt:lpstr>
      <vt:lpstr>All proposals are expected to ..</vt:lpstr>
      <vt:lpstr>Don’t forget the elephant!</vt:lpstr>
      <vt:lpstr>Don’t miss the “must”!</vt:lpstr>
      <vt:lpstr>What is the Solicitation looking for in  Science of CPS?</vt:lpstr>
      <vt:lpstr>What is the Solicitation looking for in Technology for CPS?</vt:lpstr>
      <vt:lpstr>What is the Solicitation looking for in Engineering of CPS?</vt:lpstr>
      <vt:lpstr>Other CPS-Specific Issues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 2012 Panel Guidelines</dc:title>
  <dc:creator>Corman, David</dc:creator>
  <cp:lastModifiedBy>Theodore Baker</cp:lastModifiedBy>
  <cp:revision>334</cp:revision>
  <cp:lastPrinted>2014-06-30T16:40:03Z</cp:lastPrinted>
  <dcterms:modified xsi:type="dcterms:W3CDTF">2018-03-08T21:58:01Z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0x0101007241411484AF99429AEE8F68DE8DC9D6</vt:lpwstr>
  </property>
</Properties>
</file>