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tags/tag10.xml" ContentType="application/vnd.openxmlformats-officedocument.presentationml.tags+xml"/>
  <Override PartName="/ppt/notesSlides/notesSlide11.xml" ContentType="application/vnd.openxmlformats-officedocument.presentationml.notesSlide+xml"/>
  <Override PartName="/ppt/tags/tag11.xml" ContentType="application/vnd.openxmlformats-officedocument.presentationml.tags+xml"/>
  <Override PartName="/ppt/notesSlides/notesSlide12.xml" ContentType="application/vnd.openxmlformats-officedocument.presentationml.notesSlide+xml"/>
  <Override PartName="/ppt/tags/tag12.xml" ContentType="application/vnd.openxmlformats-officedocument.presentationml.tags+xml"/>
  <Override PartName="/ppt/notesSlides/notesSlide13.xml" ContentType="application/vnd.openxmlformats-officedocument.presentationml.notesSlide+xml"/>
  <Override PartName="/ppt/tags/tag13.xml" ContentType="application/vnd.openxmlformats-officedocument.presentationml.tags+xml"/>
  <Override PartName="/ppt/notesSlides/notesSlide14.xml" ContentType="application/vnd.openxmlformats-officedocument.presentationml.notesSlide+xml"/>
  <Override PartName="/ppt/tags/tag14.xml" ContentType="application/vnd.openxmlformats-officedocument.presentationml.tags+xml"/>
  <Override PartName="/ppt/notesSlides/notesSlide15.xml" ContentType="application/vnd.openxmlformats-officedocument.presentationml.notesSlide+xml"/>
  <Override PartName="/ppt/tags/tag15.xml" ContentType="application/vnd.openxmlformats-officedocument.presentationml.tags+xml"/>
  <Override PartName="/ppt/notesSlides/notesSlide16.xml" ContentType="application/vnd.openxmlformats-officedocument.presentationml.notesSlide+xml"/>
  <Override PartName="/ppt/tags/tag16.xml" ContentType="application/vnd.openxmlformats-officedocument.presentationml.tags+xml"/>
  <Override PartName="/ppt/notesSlides/notesSlide17.xml" ContentType="application/vnd.openxmlformats-officedocument.presentationml.notesSlide+xml"/>
  <Override PartName="/ppt/tags/tag17.xml" ContentType="application/vnd.openxmlformats-officedocument.presentationml.tags+xml"/>
  <Override PartName="/ppt/notesSlides/notesSlide18.xml" ContentType="application/vnd.openxmlformats-officedocument.presentationml.notesSlide+xml"/>
  <Override PartName="/ppt/tags/tag18.xml" ContentType="application/vnd.openxmlformats-officedocument.presentationml.tags+xml"/>
  <Override PartName="/ppt/notesSlides/notesSlide19.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notesSlides/notesSlide20.xml" ContentType="application/vnd.openxmlformats-officedocument.presentationml.notesSlide+xml"/>
  <Override PartName="/ppt/tags/tag21.xml" ContentType="application/vnd.openxmlformats-officedocument.presentationml.tags+xml"/>
  <Override PartName="/ppt/notesSlides/notesSlide21.xml" ContentType="application/vnd.openxmlformats-officedocument.presentationml.notesSlide+xml"/>
  <Override PartName="/ppt/tags/tag22.xml" ContentType="application/vnd.openxmlformats-officedocument.presentationml.tags+xml"/>
  <Override PartName="/ppt/notesSlides/notesSlide22.xml" ContentType="application/vnd.openxmlformats-officedocument.presentationml.notesSlide+xml"/>
  <Override PartName="/ppt/tags/tag23.xml" ContentType="application/vnd.openxmlformats-officedocument.presentationml.tags+xml"/>
  <Override PartName="/ppt/notesSlides/notesSlide23.xml" ContentType="application/vnd.openxmlformats-officedocument.presentationml.notesSlide+xml"/>
  <Override PartName="/ppt/tags/tag24.xml" ContentType="application/vnd.openxmlformats-officedocument.presentationml.tags+xml"/>
  <Override PartName="/ppt/notesSlides/notesSlide24.xml" ContentType="application/vnd.openxmlformats-officedocument.presentationml.notesSlide+xml"/>
  <Override PartName="/ppt/tags/tag25.xml" ContentType="application/vnd.openxmlformats-officedocument.presentationml.tags+xml"/>
  <Override PartName="/ppt/notesSlides/notesSlide25.xml" ContentType="application/vnd.openxmlformats-officedocument.presentationml.notesSlide+xml"/>
  <Override PartName="/ppt/tags/tag26.xml" ContentType="application/vnd.openxmlformats-officedocument.presentationml.tags+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tags/tag27.xml" ContentType="application/vnd.openxmlformats-officedocument.presentationml.tags+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tags/tag28.xml" ContentType="application/vnd.openxmlformats-officedocument.presentationml.tags+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tags/tag29.xml" ContentType="application/vnd.openxmlformats-officedocument.presentationml.tags+xml"/>
  <Override PartName="/ppt/notesSlides/notesSlide3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tags/tag30.xml" ContentType="application/vnd.openxmlformats-officedocument.presentationml.tags+xml"/>
  <Override PartName="/ppt/notesSlides/notesSlide37.xml" ContentType="application/vnd.openxmlformats-officedocument.presentationml.notesSlide+xml"/>
  <Override PartName="/ppt/tags/tag31.xml" ContentType="application/vnd.openxmlformats-officedocument.presentationml.tags+xml"/>
  <Override PartName="/ppt/notesSlides/notesSlide38.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notesSlides/notesSlide39.xml" ContentType="application/vnd.openxmlformats-officedocument.presentationml.notesSlide+xml"/>
  <Override PartName="/ppt/tags/tag35.xml" ContentType="application/vnd.openxmlformats-officedocument.presentationml.tags+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4"/>
  </p:notesMasterIdLst>
  <p:handoutMasterIdLst>
    <p:handoutMasterId r:id="rId75"/>
  </p:handoutMasterIdLst>
  <p:sldIdLst>
    <p:sldId id="375" r:id="rId2"/>
    <p:sldId id="320" r:id="rId3"/>
    <p:sldId id="299" r:id="rId4"/>
    <p:sldId id="321" r:id="rId5"/>
    <p:sldId id="322" r:id="rId6"/>
    <p:sldId id="323" r:id="rId7"/>
    <p:sldId id="324" r:id="rId8"/>
    <p:sldId id="325" r:id="rId9"/>
    <p:sldId id="326" r:id="rId10"/>
    <p:sldId id="327" r:id="rId11"/>
    <p:sldId id="369" r:id="rId12"/>
    <p:sldId id="370" r:id="rId13"/>
    <p:sldId id="373" r:id="rId14"/>
    <p:sldId id="367" r:id="rId15"/>
    <p:sldId id="368" r:id="rId16"/>
    <p:sldId id="331" r:id="rId17"/>
    <p:sldId id="371" r:id="rId18"/>
    <p:sldId id="363" r:id="rId19"/>
    <p:sldId id="332" r:id="rId20"/>
    <p:sldId id="360" r:id="rId21"/>
    <p:sldId id="333" r:id="rId22"/>
    <p:sldId id="334" r:id="rId23"/>
    <p:sldId id="286" r:id="rId24"/>
    <p:sldId id="361" r:id="rId25"/>
    <p:sldId id="264" r:id="rId26"/>
    <p:sldId id="337" r:id="rId27"/>
    <p:sldId id="309" r:id="rId28"/>
    <p:sldId id="359" r:id="rId29"/>
    <p:sldId id="365" r:id="rId30"/>
    <p:sldId id="383" r:id="rId31"/>
    <p:sldId id="374" r:id="rId32"/>
    <p:sldId id="377" r:id="rId33"/>
    <p:sldId id="384" r:id="rId34"/>
    <p:sldId id="379" r:id="rId35"/>
    <p:sldId id="380" r:id="rId36"/>
    <p:sldId id="378" r:id="rId37"/>
    <p:sldId id="354" r:id="rId38"/>
    <p:sldId id="355" r:id="rId39"/>
    <p:sldId id="356" r:id="rId40"/>
    <p:sldId id="385" r:id="rId41"/>
    <p:sldId id="382" r:id="rId42"/>
    <p:sldId id="376" r:id="rId43"/>
    <p:sldId id="358" r:id="rId44"/>
    <p:sldId id="343" r:id="rId45"/>
    <p:sldId id="275" r:id="rId46"/>
    <p:sldId id="265" r:id="rId47"/>
    <p:sldId id="284" r:id="rId48"/>
    <p:sldId id="270" r:id="rId49"/>
    <p:sldId id="273" r:id="rId50"/>
    <p:sldId id="274" r:id="rId51"/>
    <p:sldId id="330" r:id="rId52"/>
    <p:sldId id="328" r:id="rId53"/>
    <p:sldId id="278" r:id="rId54"/>
    <p:sldId id="295" r:id="rId55"/>
    <p:sldId id="298" r:id="rId56"/>
    <p:sldId id="335" r:id="rId57"/>
    <p:sldId id="338" r:id="rId58"/>
    <p:sldId id="266" r:id="rId59"/>
    <p:sldId id="292" r:id="rId60"/>
    <p:sldId id="291" r:id="rId61"/>
    <p:sldId id="290" r:id="rId62"/>
    <p:sldId id="289" r:id="rId63"/>
    <p:sldId id="288" r:id="rId64"/>
    <p:sldId id="277" r:id="rId65"/>
    <p:sldId id="312" r:id="rId66"/>
    <p:sldId id="304" r:id="rId67"/>
    <p:sldId id="306" r:id="rId68"/>
    <p:sldId id="305" r:id="rId69"/>
    <p:sldId id="319" r:id="rId70"/>
    <p:sldId id="257" r:id="rId71"/>
    <p:sldId id="302" r:id="rId72"/>
    <p:sldId id="310" r:id="rId7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BD4212-70E6-4F57-B7B8-2AB30FB33E9B}" v="1136" dt="2024-04-22T19:51:03.81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8" autoAdjust="0"/>
    <p:restoredTop sz="93504" autoAdjust="0"/>
  </p:normalViewPr>
  <p:slideViewPr>
    <p:cSldViewPr snapToGrid="0">
      <p:cViewPr varScale="1">
        <p:scale>
          <a:sx n="59" d="100"/>
          <a:sy n="59" d="100"/>
        </p:scale>
        <p:origin x="893" y="72"/>
      </p:cViewPr>
      <p:guideLst/>
    </p:cSldViewPr>
  </p:slideViewPr>
  <p:notesTextViewPr>
    <p:cViewPr>
      <p:scale>
        <a:sx n="3" d="2"/>
        <a:sy n="3" d="2"/>
      </p:scale>
      <p:origin x="0" y="0"/>
    </p:cViewPr>
  </p:notesTextViewPr>
  <p:notesViewPr>
    <p:cSldViewPr snapToGrid="0">
      <p:cViewPr varScale="1">
        <p:scale>
          <a:sx n="87" d="100"/>
          <a:sy n="87" d="100"/>
        </p:scale>
        <p:origin x="3840" y="66"/>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notesMaster" Target="notesMasters/notesMaster1.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microsoft.com/office/2016/11/relationships/changesInfo" Target="changesInfos/changesInfo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8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enqing Liu" userId="631f1924-7889-4b71-b8ef-7fe66e54a98d" providerId="ADAL" clId="{17BD4212-70E6-4F57-B7B8-2AB30FB33E9B}"/>
    <pc:docChg chg="custSel addSld modSld">
      <pc:chgData name="Wenqing Liu" userId="631f1924-7889-4b71-b8ef-7fe66e54a98d" providerId="ADAL" clId="{17BD4212-70E6-4F57-B7B8-2AB30FB33E9B}" dt="2024-04-22T19:51:03.810" v="1344"/>
      <pc:docMkLst>
        <pc:docMk/>
      </pc:docMkLst>
      <pc:sldChg chg="modTransition">
        <pc:chgData name="Wenqing Liu" userId="631f1924-7889-4b71-b8ef-7fe66e54a98d" providerId="ADAL" clId="{17BD4212-70E6-4F57-B7B8-2AB30FB33E9B}" dt="2024-04-22T19:36:53.558" v="1327"/>
        <pc:sldMkLst>
          <pc:docMk/>
          <pc:sldMk cId="1048774186" sldId="299"/>
        </pc:sldMkLst>
      </pc:sldChg>
      <pc:sldChg chg="modAnim">
        <pc:chgData name="Wenqing Liu" userId="631f1924-7889-4b71-b8ef-7fe66e54a98d" providerId="ADAL" clId="{17BD4212-70E6-4F57-B7B8-2AB30FB33E9B}" dt="2024-04-22T19:51:03.810" v="1344"/>
        <pc:sldMkLst>
          <pc:docMk/>
          <pc:sldMk cId="113861396" sldId="309"/>
        </pc:sldMkLst>
      </pc:sldChg>
      <pc:sldChg chg="modTransition">
        <pc:chgData name="Wenqing Liu" userId="631f1924-7889-4b71-b8ef-7fe66e54a98d" providerId="ADAL" clId="{17BD4212-70E6-4F57-B7B8-2AB30FB33E9B}" dt="2024-04-22T19:36:53.558" v="1327"/>
        <pc:sldMkLst>
          <pc:docMk/>
          <pc:sldMk cId="3381906758" sldId="320"/>
        </pc:sldMkLst>
      </pc:sldChg>
      <pc:sldChg chg="modTransition">
        <pc:chgData name="Wenqing Liu" userId="631f1924-7889-4b71-b8ef-7fe66e54a98d" providerId="ADAL" clId="{17BD4212-70E6-4F57-B7B8-2AB30FB33E9B}" dt="2024-04-22T19:36:53.558" v="1327"/>
        <pc:sldMkLst>
          <pc:docMk/>
          <pc:sldMk cId="4003595768" sldId="321"/>
        </pc:sldMkLst>
      </pc:sldChg>
      <pc:sldChg chg="modTransition">
        <pc:chgData name="Wenqing Liu" userId="631f1924-7889-4b71-b8ef-7fe66e54a98d" providerId="ADAL" clId="{17BD4212-70E6-4F57-B7B8-2AB30FB33E9B}" dt="2024-04-22T19:36:53.558" v="1327"/>
        <pc:sldMkLst>
          <pc:docMk/>
          <pc:sldMk cId="1005605219" sldId="322"/>
        </pc:sldMkLst>
      </pc:sldChg>
      <pc:sldChg chg="modTransition">
        <pc:chgData name="Wenqing Liu" userId="631f1924-7889-4b71-b8ef-7fe66e54a98d" providerId="ADAL" clId="{17BD4212-70E6-4F57-B7B8-2AB30FB33E9B}" dt="2024-04-22T19:36:53.558" v="1327"/>
        <pc:sldMkLst>
          <pc:docMk/>
          <pc:sldMk cId="2191310739" sldId="323"/>
        </pc:sldMkLst>
      </pc:sldChg>
      <pc:sldChg chg="modTransition">
        <pc:chgData name="Wenqing Liu" userId="631f1924-7889-4b71-b8ef-7fe66e54a98d" providerId="ADAL" clId="{17BD4212-70E6-4F57-B7B8-2AB30FB33E9B}" dt="2024-04-22T19:36:53.558" v="1327"/>
        <pc:sldMkLst>
          <pc:docMk/>
          <pc:sldMk cId="3218357744" sldId="324"/>
        </pc:sldMkLst>
      </pc:sldChg>
      <pc:sldChg chg="modTransition">
        <pc:chgData name="Wenqing Liu" userId="631f1924-7889-4b71-b8ef-7fe66e54a98d" providerId="ADAL" clId="{17BD4212-70E6-4F57-B7B8-2AB30FB33E9B}" dt="2024-04-22T19:36:53.558" v="1327"/>
        <pc:sldMkLst>
          <pc:docMk/>
          <pc:sldMk cId="372754277" sldId="325"/>
        </pc:sldMkLst>
      </pc:sldChg>
      <pc:sldChg chg="modTransition">
        <pc:chgData name="Wenqing Liu" userId="631f1924-7889-4b71-b8ef-7fe66e54a98d" providerId="ADAL" clId="{17BD4212-70E6-4F57-B7B8-2AB30FB33E9B}" dt="2024-04-22T19:36:53.558" v="1327"/>
        <pc:sldMkLst>
          <pc:docMk/>
          <pc:sldMk cId="14669563" sldId="326"/>
        </pc:sldMkLst>
      </pc:sldChg>
      <pc:sldChg chg="modTransition">
        <pc:chgData name="Wenqing Liu" userId="631f1924-7889-4b71-b8ef-7fe66e54a98d" providerId="ADAL" clId="{17BD4212-70E6-4F57-B7B8-2AB30FB33E9B}" dt="2024-04-22T19:36:53.558" v="1327"/>
        <pc:sldMkLst>
          <pc:docMk/>
          <pc:sldMk cId="2932772670" sldId="327"/>
        </pc:sldMkLst>
      </pc:sldChg>
      <pc:sldChg chg="modNotesTx">
        <pc:chgData name="Wenqing Liu" userId="631f1924-7889-4b71-b8ef-7fe66e54a98d" providerId="ADAL" clId="{17BD4212-70E6-4F57-B7B8-2AB30FB33E9B}" dt="2024-04-22T19:04:59.747" v="162" actId="20577"/>
        <pc:sldMkLst>
          <pc:docMk/>
          <pc:sldMk cId="3755293225" sldId="359"/>
        </pc:sldMkLst>
      </pc:sldChg>
      <pc:sldChg chg="modTransition">
        <pc:chgData name="Wenqing Liu" userId="631f1924-7889-4b71-b8ef-7fe66e54a98d" providerId="ADAL" clId="{17BD4212-70E6-4F57-B7B8-2AB30FB33E9B}" dt="2024-04-22T19:36:53.558" v="1327"/>
        <pc:sldMkLst>
          <pc:docMk/>
          <pc:sldMk cId="3922799409" sldId="369"/>
        </pc:sldMkLst>
      </pc:sldChg>
      <pc:sldChg chg="mod modShow">
        <pc:chgData name="Wenqing Liu" userId="631f1924-7889-4b71-b8ef-7fe66e54a98d" providerId="ADAL" clId="{17BD4212-70E6-4F57-B7B8-2AB30FB33E9B}" dt="2024-04-22T19:10:53.061" v="209" actId="729"/>
        <pc:sldMkLst>
          <pc:docMk/>
          <pc:sldMk cId="3057008161" sldId="374"/>
        </pc:sldMkLst>
      </pc:sldChg>
      <pc:sldChg chg="modTransition">
        <pc:chgData name="Wenqing Liu" userId="631f1924-7889-4b71-b8ef-7fe66e54a98d" providerId="ADAL" clId="{17BD4212-70E6-4F57-B7B8-2AB30FB33E9B}" dt="2024-04-22T19:36:53.558" v="1327"/>
        <pc:sldMkLst>
          <pc:docMk/>
          <pc:sldMk cId="2946180644" sldId="375"/>
        </pc:sldMkLst>
      </pc:sldChg>
      <pc:sldChg chg="addSp delSp modSp mod modNotesTx">
        <pc:chgData name="Wenqing Liu" userId="631f1924-7889-4b71-b8ef-7fe66e54a98d" providerId="ADAL" clId="{17BD4212-70E6-4F57-B7B8-2AB30FB33E9B}" dt="2024-04-22T19:23:39.050" v="1161" actId="20577"/>
        <pc:sldMkLst>
          <pc:docMk/>
          <pc:sldMk cId="1372688803" sldId="377"/>
        </pc:sldMkLst>
        <pc:spChg chg="del">
          <ac:chgData name="Wenqing Liu" userId="631f1924-7889-4b71-b8ef-7fe66e54a98d" providerId="ADAL" clId="{17BD4212-70E6-4F57-B7B8-2AB30FB33E9B}" dt="2024-04-22T19:13:26.666" v="443" actId="478"/>
          <ac:spMkLst>
            <pc:docMk/>
            <pc:sldMk cId="1372688803" sldId="377"/>
            <ac:spMk id="8" creationId="{54391D50-F3EF-7C3D-7397-6F9A4C53DF94}"/>
          </ac:spMkLst>
        </pc:spChg>
        <pc:spChg chg="del">
          <ac:chgData name="Wenqing Liu" userId="631f1924-7889-4b71-b8ef-7fe66e54a98d" providerId="ADAL" clId="{17BD4212-70E6-4F57-B7B8-2AB30FB33E9B}" dt="2024-04-22T19:13:26.666" v="443" actId="478"/>
          <ac:spMkLst>
            <pc:docMk/>
            <pc:sldMk cId="1372688803" sldId="377"/>
            <ac:spMk id="9" creationId="{5CD909F8-F535-1AE5-55CC-F5968FA801A0}"/>
          </ac:spMkLst>
        </pc:spChg>
        <pc:spChg chg="del">
          <ac:chgData name="Wenqing Liu" userId="631f1924-7889-4b71-b8ef-7fe66e54a98d" providerId="ADAL" clId="{17BD4212-70E6-4F57-B7B8-2AB30FB33E9B}" dt="2024-04-22T19:13:26.666" v="443" actId="478"/>
          <ac:spMkLst>
            <pc:docMk/>
            <pc:sldMk cId="1372688803" sldId="377"/>
            <ac:spMk id="10" creationId="{DD2B13BC-44D3-51DE-6014-8BC0F2EACF94}"/>
          </ac:spMkLst>
        </pc:spChg>
        <pc:spChg chg="del">
          <ac:chgData name="Wenqing Liu" userId="631f1924-7889-4b71-b8ef-7fe66e54a98d" providerId="ADAL" clId="{17BD4212-70E6-4F57-B7B8-2AB30FB33E9B}" dt="2024-04-22T19:13:26.666" v="443" actId="478"/>
          <ac:spMkLst>
            <pc:docMk/>
            <pc:sldMk cId="1372688803" sldId="377"/>
            <ac:spMk id="11" creationId="{B32A3C71-450E-3A33-5237-60083C21A52E}"/>
          </ac:spMkLst>
        </pc:spChg>
        <pc:spChg chg="del">
          <ac:chgData name="Wenqing Liu" userId="631f1924-7889-4b71-b8ef-7fe66e54a98d" providerId="ADAL" clId="{17BD4212-70E6-4F57-B7B8-2AB30FB33E9B}" dt="2024-04-22T19:13:26.666" v="443" actId="478"/>
          <ac:spMkLst>
            <pc:docMk/>
            <pc:sldMk cId="1372688803" sldId="377"/>
            <ac:spMk id="12" creationId="{02799DA5-12AA-4187-C163-F0C0FCB97508}"/>
          </ac:spMkLst>
        </pc:spChg>
        <pc:spChg chg="del">
          <ac:chgData name="Wenqing Liu" userId="631f1924-7889-4b71-b8ef-7fe66e54a98d" providerId="ADAL" clId="{17BD4212-70E6-4F57-B7B8-2AB30FB33E9B}" dt="2024-04-22T19:13:26.666" v="443" actId="478"/>
          <ac:spMkLst>
            <pc:docMk/>
            <pc:sldMk cId="1372688803" sldId="377"/>
            <ac:spMk id="13" creationId="{8911CDF0-A13F-ED88-EF99-A325DD28206F}"/>
          </ac:spMkLst>
        </pc:spChg>
        <pc:spChg chg="del">
          <ac:chgData name="Wenqing Liu" userId="631f1924-7889-4b71-b8ef-7fe66e54a98d" providerId="ADAL" clId="{17BD4212-70E6-4F57-B7B8-2AB30FB33E9B}" dt="2024-04-22T19:13:26.666" v="443" actId="478"/>
          <ac:spMkLst>
            <pc:docMk/>
            <pc:sldMk cId="1372688803" sldId="377"/>
            <ac:spMk id="14" creationId="{3E6EBCB1-9730-DB4F-2379-32039830B920}"/>
          </ac:spMkLst>
        </pc:spChg>
        <pc:spChg chg="del">
          <ac:chgData name="Wenqing Liu" userId="631f1924-7889-4b71-b8ef-7fe66e54a98d" providerId="ADAL" clId="{17BD4212-70E6-4F57-B7B8-2AB30FB33E9B}" dt="2024-04-22T19:13:26.666" v="443" actId="478"/>
          <ac:spMkLst>
            <pc:docMk/>
            <pc:sldMk cId="1372688803" sldId="377"/>
            <ac:spMk id="15" creationId="{6425A28D-12FC-DA5A-6431-AA86D93259E6}"/>
          </ac:spMkLst>
        </pc:spChg>
        <pc:spChg chg="del">
          <ac:chgData name="Wenqing Liu" userId="631f1924-7889-4b71-b8ef-7fe66e54a98d" providerId="ADAL" clId="{17BD4212-70E6-4F57-B7B8-2AB30FB33E9B}" dt="2024-04-22T19:13:26.666" v="443" actId="478"/>
          <ac:spMkLst>
            <pc:docMk/>
            <pc:sldMk cId="1372688803" sldId="377"/>
            <ac:spMk id="16" creationId="{58ADDB0D-0B17-A4D0-460B-A3619E411490}"/>
          </ac:spMkLst>
        </pc:spChg>
        <pc:spChg chg="del">
          <ac:chgData name="Wenqing Liu" userId="631f1924-7889-4b71-b8ef-7fe66e54a98d" providerId="ADAL" clId="{17BD4212-70E6-4F57-B7B8-2AB30FB33E9B}" dt="2024-04-22T19:13:26.666" v="443" actId="478"/>
          <ac:spMkLst>
            <pc:docMk/>
            <pc:sldMk cId="1372688803" sldId="377"/>
            <ac:spMk id="17" creationId="{7B049AF5-11C4-10FD-5A2B-5C8BA7F9D8B6}"/>
          </ac:spMkLst>
        </pc:spChg>
        <pc:spChg chg="del">
          <ac:chgData name="Wenqing Liu" userId="631f1924-7889-4b71-b8ef-7fe66e54a98d" providerId="ADAL" clId="{17BD4212-70E6-4F57-B7B8-2AB30FB33E9B}" dt="2024-04-22T19:13:26.666" v="443" actId="478"/>
          <ac:spMkLst>
            <pc:docMk/>
            <pc:sldMk cId="1372688803" sldId="377"/>
            <ac:spMk id="18" creationId="{8DCCD00E-CE23-3BF2-D205-FF36D1056FF5}"/>
          </ac:spMkLst>
        </pc:spChg>
        <pc:spChg chg="del">
          <ac:chgData name="Wenqing Liu" userId="631f1924-7889-4b71-b8ef-7fe66e54a98d" providerId="ADAL" clId="{17BD4212-70E6-4F57-B7B8-2AB30FB33E9B}" dt="2024-04-22T19:13:26.666" v="443" actId="478"/>
          <ac:spMkLst>
            <pc:docMk/>
            <pc:sldMk cId="1372688803" sldId="377"/>
            <ac:spMk id="19" creationId="{38387F77-A9EF-0D77-5316-F71B20691B25}"/>
          </ac:spMkLst>
        </pc:spChg>
        <pc:spChg chg="del">
          <ac:chgData name="Wenqing Liu" userId="631f1924-7889-4b71-b8ef-7fe66e54a98d" providerId="ADAL" clId="{17BD4212-70E6-4F57-B7B8-2AB30FB33E9B}" dt="2024-04-22T19:13:26.666" v="443" actId="478"/>
          <ac:spMkLst>
            <pc:docMk/>
            <pc:sldMk cId="1372688803" sldId="377"/>
            <ac:spMk id="20" creationId="{6F87EAFC-1CB6-6FD3-FBFB-63A0C12D5D8A}"/>
          </ac:spMkLst>
        </pc:spChg>
        <pc:spChg chg="del">
          <ac:chgData name="Wenqing Liu" userId="631f1924-7889-4b71-b8ef-7fe66e54a98d" providerId="ADAL" clId="{17BD4212-70E6-4F57-B7B8-2AB30FB33E9B}" dt="2024-04-22T19:13:26.666" v="443" actId="478"/>
          <ac:spMkLst>
            <pc:docMk/>
            <pc:sldMk cId="1372688803" sldId="377"/>
            <ac:spMk id="21" creationId="{C13B9EC4-01E3-45AE-5B02-9F1EF4AF72E2}"/>
          </ac:spMkLst>
        </pc:spChg>
        <pc:spChg chg="del">
          <ac:chgData name="Wenqing Liu" userId="631f1924-7889-4b71-b8ef-7fe66e54a98d" providerId="ADAL" clId="{17BD4212-70E6-4F57-B7B8-2AB30FB33E9B}" dt="2024-04-22T19:13:26.666" v="443" actId="478"/>
          <ac:spMkLst>
            <pc:docMk/>
            <pc:sldMk cId="1372688803" sldId="377"/>
            <ac:spMk id="22" creationId="{C8573A8B-2C83-A11A-1A73-15D96EFEAD1D}"/>
          </ac:spMkLst>
        </pc:spChg>
        <pc:spChg chg="del">
          <ac:chgData name="Wenqing Liu" userId="631f1924-7889-4b71-b8ef-7fe66e54a98d" providerId="ADAL" clId="{17BD4212-70E6-4F57-B7B8-2AB30FB33E9B}" dt="2024-04-22T19:13:26.666" v="443" actId="478"/>
          <ac:spMkLst>
            <pc:docMk/>
            <pc:sldMk cId="1372688803" sldId="377"/>
            <ac:spMk id="23" creationId="{042E3AE6-6622-B026-C006-1A4CBCC05966}"/>
          </ac:spMkLst>
        </pc:spChg>
        <pc:spChg chg="del">
          <ac:chgData name="Wenqing Liu" userId="631f1924-7889-4b71-b8ef-7fe66e54a98d" providerId="ADAL" clId="{17BD4212-70E6-4F57-B7B8-2AB30FB33E9B}" dt="2024-04-22T19:13:26.666" v="443" actId="478"/>
          <ac:spMkLst>
            <pc:docMk/>
            <pc:sldMk cId="1372688803" sldId="377"/>
            <ac:spMk id="25" creationId="{8770D3EB-3F86-FCF9-8BBB-069638B8EC19}"/>
          </ac:spMkLst>
        </pc:spChg>
        <pc:spChg chg="del">
          <ac:chgData name="Wenqing Liu" userId="631f1924-7889-4b71-b8ef-7fe66e54a98d" providerId="ADAL" clId="{17BD4212-70E6-4F57-B7B8-2AB30FB33E9B}" dt="2024-04-22T19:13:26.666" v="443" actId="478"/>
          <ac:spMkLst>
            <pc:docMk/>
            <pc:sldMk cId="1372688803" sldId="377"/>
            <ac:spMk id="26" creationId="{C9B001B3-5706-484E-1D46-A9BE01D478CC}"/>
          </ac:spMkLst>
        </pc:spChg>
        <pc:spChg chg="del">
          <ac:chgData name="Wenqing Liu" userId="631f1924-7889-4b71-b8ef-7fe66e54a98d" providerId="ADAL" clId="{17BD4212-70E6-4F57-B7B8-2AB30FB33E9B}" dt="2024-04-22T19:13:26.666" v="443" actId="478"/>
          <ac:spMkLst>
            <pc:docMk/>
            <pc:sldMk cId="1372688803" sldId="377"/>
            <ac:spMk id="29" creationId="{00B73F7D-7DC2-0180-F7C0-D7826AC7B661}"/>
          </ac:spMkLst>
        </pc:spChg>
        <pc:spChg chg="del">
          <ac:chgData name="Wenqing Liu" userId="631f1924-7889-4b71-b8ef-7fe66e54a98d" providerId="ADAL" clId="{17BD4212-70E6-4F57-B7B8-2AB30FB33E9B}" dt="2024-04-22T19:13:26.666" v="443" actId="478"/>
          <ac:spMkLst>
            <pc:docMk/>
            <pc:sldMk cId="1372688803" sldId="377"/>
            <ac:spMk id="32" creationId="{E3B07872-B7B2-A3A5-504E-6E7E6F15E5A3}"/>
          </ac:spMkLst>
        </pc:spChg>
        <pc:spChg chg="del">
          <ac:chgData name="Wenqing Liu" userId="631f1924-7889-4b71-b8ef-7fe66e54a98d" providerId="ADAL" clId="{17BD4212-70E6-4F57-B7B8-2AB30FB33E9B}" dt="2024-04-22T19:13:26.666" v="443" actId="478"/>
          <ac:spMkLst>
            <pc:docMk/>
            <pc:sldMk cId="1372688803" sldId="377"/>
            <ac:spMk id="35" creationId="{E4209C4D-0926-2B43-69FC-46B1C9E6493D}"/>
          </ac:spMkLst>
        </pc:spChg>
        <pc:spChg chg="del">
          <ac:chgData name="Wenqing Liu" userId="631f1924-7889-4b71-b8ef-7fe66e54a98d" providerId="ADAL" clId="{17BD4212-70E6-4F57-B7B8-2AB30FB33E9B}" dt="2024-04-22T19:13:26.666" v="443" actId="478"/>
          <ac:spMkLst>
            <pc:docMk/>
            <pc:sldMk cId="1372688803" sldId="377"/>
            <ac:spMk id="38" creationId="{6FEF3A7C-4A13-967C-BFDB-F795D69A2F29}"/>
          </ac:spMkLst>
        </pc:spChg>
        <pc:spChg chg="add mod">
          <ac:chgData name="Wenqing Liu" userId="631f1924-7889-4b71-b8ef-7fe66e54a98d" providerId="ADAL" clId="{17BD4212-70E6-4F57-B7B8-2AB30FB33E9B}" dt="2024-04-22T19:13:27.376" v="444"/>
          <ac:spMkLst>
            <pc:docMk/>
            <pc:sldMk cId="1372688803" sldId="377"/>
            <ac:spMk id="39" creationId="{55405044-AD75-1F40-2774-CF78E986F6B0}"/>
          </ac:spMkLst>
        </pc:spChg>
        <pc:spChg chg="add mod">
          <ac:chgData name="Wenqing Liu" userId="631f1924-7889-4b71-b8ef-7fe66e54a98d" providerId="ADAL" clId="{17BD4212-70E6-4F57-B7B8-2AB30FB33E9B}" dt="2024-04-22T19:13:27.376" v="444"/>
          <ac:spMkLst>
            <pc:docMk/>
            <pc:sldMk cId="1372688803" sldId="377"/>
            <ac:spMk id="40" creationId="{135F2E86-69F5-AFC2-10DE-D4BD2A9F60D4}"/>
          </ac:spMkLst>
        </pc:spChg>
        <pc:spChg chg="add mod">
          <ac:chgData name="Wenqing Liu" userId="631f1924-7889-4b71-b8ef-7fe66e54a98d" providerId="ADAL" clId="{17BD4212-70E6-4F57-B7B8-2AB30FB33E9B}" dt="2024-04-22T19:13:27.376" v="444"/>
          <ac:spMkLst>
            <pc:docMk/>
            <pc:sldMk cId="1372688803" sldId="377"/>
            <ac:spMk id="41" creationId="{5EFB7D57-F572-2B55-8DE7-A1FA9E33C8CC}"/>
          </ac:spMkLst>
        </pc:spChg>
        <pc:spChg chg="add mod">
          <ac:chgData name="Wenqing Liu" userId="631f1924-7889-4b71-b8ef-7fe66e54a98d" providerId="ADAL" clId="{17BD4212-70E6-4F57-B7B8-2AB30FB33E9B}" dt="2024-04-22T19:13:27.376" v="444"/>
          <ac:spMkLst>
            <pc:docMk/>
            <pc:sldMk cId="1372688803" sldId="377"/>
            <ac:spMk id="42" creationId="{460E24DA-8EFE-76E7-6D6A-FD994B07BADB}"/>
          </ac:spMkLst>
        </pc:spChg>
        <pc:spChg chg="add mod">
          <ac:chgData name="Wenqing Liu" userId="631f1924-7889-4b71-b8ef-7fe66e54a98d" providerId="ADAL" clId="{17BD4212-70E6-4F57-B7B8-2AB30FB33E9B}" dt="2024-04-22T19:13:27.376" v="444"/>
          <ac:spMkLst>
            <pc:docMk/>
            <pc:sldMk cId="1372688803" sldId="377"/>
            <ac:spMk id="43" creationId="{1D28B17A-8B2D-D96D-F516-E6384D4DE0E5}"/>
          </ac:spMkLst>
        </pc:spChg>
        <pc:spChg chg="add mod">
          <ac:chgData name="Wenqing Liu" userId="631f1924-7889-4b71-b8ef-7fe66e54a98d" providerId="ADAL" clId="{17BD4212-70E6-4F57-B7B8-2AB30FB33E9B}" dt="2024-04-22T19:13:27.376" v="444"/>
          <ac:spMkLst>
            <pc:docMk/>
            <pc:sldMk cId="1372688803" sldId="377"/>
            <ac:spMk id="44" creationId="{645B4634-B6A6-EEF1-E486-C346892A0BBB}"/>
          </ac:spMkLst>
        </pc:spChg>
        <pc:spChg chg="add mod">
          <ac:chgData name="Wenqing Liu" userId="631f1924-7889-4b71-b8ef-7fe66e54a98d" providerId="ADAL" clId="{17BD4212-70E6-4F57-B7B8-2AB30FB33E9B}" dt="2024-04-22T19:13:27.376" v="444"/>
          <ac:spMkLst>
            <pc:docMk/>
            <pc:sldMk cId="1372688803" sldId="377"/>
            <ac:spMk id="45" creationId="{E31DA9D5-D5FB-FA98-AFDF-F5064C5BE237}"/>
          </ac:spMkLst>
        </pc:spChg>
        <pc:spChg chg="add mod">
          <ac:chgData name="Wenqing Liu" userId="631f1924-7889-4b71-b8ef-7fe66e54a98d" providerId="ADAL" clId="{17BD4212-70E6-4F57-B7B8-2AB30FB33E9B}" dt="2024-04-22T19:13:27.376" v="444"/>
          <ac:spMkLst>
            <pc:docMk/>
            <pc:sldMk cId="1372688803" sldId="377"/>
            <ac:spMk id="46" creationId="{B24F1637-5A02-D332-E4A2-0359BCC6E031}"/>
          </ac:spMkLst>
        </pc:spChg>
        <pc:spChg chg="add mod">
          <ac:chgData name="Wenqing Liu" userId="631f1924-7889-4b71-b8ef-7fe66e54a98d" providerId="ADAL" clId="{17BD4212-70E6-4F57-B7B8-2AB30FB33E9B}" dt="2024-04-22T19:13:27.376" v="444"/>
          <ac:spMkLst>
            <pc:docMk/>
            <pc:sldMk cId="1372688803" sldId="377"/>
            <ac:spMk id="47" creationId="{5DD1EBF3-AF78-0722-4232-0EB55F8BB30D}"/>
          </ac:spMkLst>
        </pc:spChg>
        <pc:spChg chg="add mod">
          <ac:chgData name="Wenqing Liu" userId="631f1924-7889-4b71-b8ef-7fe66e54a98d" providerId="ADAL" clId="{17BD4212-70E6-4F57-B7B8-2AB30FB33E9B}" dt="2024-04-22T19:13:27.376" v="444"/>
          <ac:spMkLst>
            <pc:docMk/>
            <pc:sldMk cId="1372688803" sldId="377"/>
            <ac:spMk id="48" creationId="{CD5890D4-0EB8-21FD-1DEE-588852FE3892}"/>
          </ac:spMkLst>
        </pc:spChg>
        <pc:spChg chg="add mod">
          <ac:chgData name="Wenqing Liu" userId="631f1924-7889-4b71-b8ef-7fe66e54a98d" providerId="ADAL" clId="{17BD4212-70E6-4F57-B7B8-2AB30FB33E9B}" dt="2024-04-22T19:13:27.376" v="444"/>
          <ac:spMkLst>
            <pc:docMk/>
            <pc:sldMk cId="1372688803" sldId="377"/>
            <ac:spMk id="49" creationId="{1980EE41-3365-3F66-528F-0721AAD01222}"/>
          </ac:spMkLst>
        </pc:spChg>
        <pc:spChg chg="add mod">
          <ac:chgData name="Wenqing Liu" userId="631f1924-7889-4b71-b8ef-7fe66e54a98d" providerId="ADAL" clId="{17BD4212-70E6-4F57-B7B8-2AB30FB33E9B}" dt="2024-04-22T19:13:27.376" v="444"/>
          <ac:spMkLst>
            <pc:docMk/>
            <pc:sldMk cId="1372688803" sldId="377"/>
            <ac:spMk id="50" creationId="{55B5F0A5-44EC-9171-E818-2E9AB203E0F2}"/>
          </ac:spMkLst>
        </pc:spChg>
        <pc:spChg chg="add mod">
          <ac:chgData name="Wenqing Liu" userId="631f1924-7889-4b71-b8ef-7fe66e54a98d" providerId="ADAL" clId="{17BD4212-70E6-4F57-B7B8-2AB30FB33E9B}" dt="2024-04-22T19:13:27.376" v="444"/>
          <ac:spMkLst>
            <pc:docMk/>
            <pc:sldMk cId="1372688803" sldId="377"/>
            <ac:spMk id="51" creationId="{94994E46-9375-5FB7-8FC5-0B5E31592303}"/>
          </ac:spMkLst>
        </pc:spChg>
        <pc:spChg chg="add mod">
          <ac:chgData name="Wenqing Liu" userId="631f1924-7889-4b71-b8ef-7fe66e54a98d" providerId="ADAL" clId="{17BD4212-70E6-4F57-B7B8-2AB30FB33E9B}" dt="2024-04-22T19:13:27.376" v="444"/>
          <ac:spMkLst>
            <pc:docMk/>
            <pc:sldMk cId="1372688803" sldId="377"/>
            <ac:spMk id="52" creationId="{F351F238-4C47-0A90-D976-DD657A1A1654}"/>
          </ac:spMkLst>
        </pc:spChg>
        <pc:spChg chg="add mod">
          <ac:chgData name="Wenqing Liu" userId="631f1924-7889-4b71-b8ef-7fe66e54a98d" providerId="ADAL" clId="{17BD4212-70E6-4F57-B7B8-2AB30FB33E9B}" dt="2024-04-22T19:13:27.376" v="444"/>
          <ac:spMkLst>
            <pc:docMk/>
            <pc:sldMk cId="1372688803" sldId="377"/>
            <ac:spMk id="53" creationId="{C9C9FBA2-751C-9253-C9E1-FEDA9D4D2169}"/>
          </ac:spMkLst>
        </pc:spChg>
        <pc:spChg chg="add mod">
          <ac:chgData name="Wenqing Liu" userId="631f1924-7889-4b71-b8ef-7fe66e54a98d" providerId="ADAL" clId="{17BD4212-70E6-4F57-B7B8-2AB30FB33E9B}" dt="2024-04-22T19:13:27.376" v="444"/>
          <ac:spMkLst>
            <pc:docMk/>
            <pc:sldMk cId="1372688803" sldId="377"/>
            <ac:spMk id="54" creationId="{E37BDDEE-C685-57E5-0F90-8BF432EBE3A0}"/>
          </ac:spMkLst>
        </pc:spChg>
        <pc:spChg chg="add mod">
          <ac:chgData name="Wenqing Liu" userId="631f1924-7889-4b71-b8ef-7fe66e54a98d" providerId="ADAL" clId="{17BD4212-70E6-4F57-B7B8-2AB30FB33E9B}" dt="2024-04-22T19:13:27.376" v="444"/>
          <ac:spMkLst>
            <pc:docMk/>
            <pc:sldMk cId="1372688803" sldId="377"/>
            <ac:spMk id="56" creationId="{D4312C55-5EF3-778F-E7C0-1BD9AFF87276}"/>
          </ac:spMkLst>
        </pc:spChg>
        <pc:spChg chg="add mod">
          <ac:chgData name="Wenqing Liu" userId="631f1924-7889-4b71-b8ef-7fe66e54a98d" providerId="ADAL" clId="{17BD4212-70E6-4F57-B7B8-2AB30FB33E9B}" dt="2024-04-22T19:13:27.376" v="444"/>
          <ac:spMkLst>
            <pc:docMk/>
            <pc:sldMk cId="1372688803" sldId="377"/>
            <ac:spMk id="57" creationId="{A7F0BCDB-3A97-FD2A-F57A-04AD0F615BA4}"/>
          </ac:spMkLst>
        </pc:spChg>
        <pc:spChg chg="add mod">
          <ac:chgData name="Wenqing Liu" userId="631f1924-7889-4b71-b8ef-7fe66e54a98d" providerId="ADAL" clId="{17BD4212-70E6-4F57-B7B8-2AB30FB33E9B}" dt="2024-04-22T19:13:27.376" v="444"/>
          <ac:spMkLst>
            <pc:docMk/>
            <pc:sldMk cId="1372688803" sldId="377"/>
            <ac:spMk id="60" creationId="{6142387E-2559-392A-6417-AE293C770E08}"/>
          </ac:spMkLst>
        </pc:spChg>
        <pc:spChg chg="add mod">
          <ac:chgData name="Wenqing Liu" userId="631f1924-7889-4b71-b8ef-7fe66e54a98d" providerId="ADAL" clId="{17BD4212-70E6-4F57-B7B8-2AB30FB33E9B}" dt="2024-04-22T19:13:27.376" v="444"/>
          <ac:spMkLst>
            <pc:docMk/>
            <pc:sldMk cId="1372688803" sldId="377"/>
            <ac:spMk id="63" creationId="{115052C4-2093-2F4F-7FFC-AC317E810907}"/>
          </ac:spMkLst>
        </pc:spChg>
        <pc:spChg chg="add mod">
          <ac:chgData name="Wenqing Liu" userId="631f1924-7889-4b71-b8ef-7fe66e54a98d" providerId="ADAL" clId="{17BD4212-70E6-4F57-B7B8-2AB30FB33E9B}" dt="2024-04-22T19:13:27.376" v="444"/>
          <ac:spMkLst>
            <pc:docMk/>
            <pc:sldMk cId="1372688803" sldId="377"/>
            <ac:spMk id="66" creationId="{2E0C4FB3-9520-425B-3A98-FA42EEED0786}"/>
          </ac:spMkLst>
        </pc:spChg>
        <pc:spChg chg="add mod">
          <ac:chgData name="Wenqing Liu" userId="631f1924-7889-4b71-b8ef-7fe66e54a98d" providerId="ADAL" clId="{17BD4212-70E6-4F57-B7B8-2AB30FB33E9B}" dt="2024-04-22T19:13:27.376" v="444"/>
          <ac:spMkLst>
            <pc:docMk/>
            <pc:sldMk cId="1372688803" sldId="377"/>
            <ac:spMk id="69" creationId="{2792C8AA-5692-E180-E81F-2C8ECCE45A79}"/>
          </ac:spMkLst>
        </pc:spChg>
        <pc:spChg chg="add mod">
          <ac:chgData name="Wenqing Liu" userId="631f1924-7889-4b71-b8ef-7fe66e54a98d" providerId="ADAL" clId="{17BD4212-70E6-4F57-B7B8-2AB30FB33E9B}" dt="2024-04-22T19:13:27.376" v="444"/>
          <ac:spMkLst>
            <pc:docMk/>
            <pc:sldMk cId="1372688803" sldId="377"/>
            <ac:spMk id="70" creationId="{9D5A8C6D-C907-4BE1-6794-299D470449F0}"/>
          </ac:spMkLst>
        </pc:spChg>
        <pc:spChg chg="add mod">
          <ac:chgData name="Wenqing Liu" userId="631f1924-7889-4b71-b8ef-7fe66e54a98d" providerId="ADAL" clId="{17BD4212-70E6-4F57-B7B8-2AB30FB33E9B}" dt="2024-04-22T19:13:27.376" v="444"/>
          <ac:spMkLst>
            <pc:docMk/>
            <pc:sldMk cId="1372688803" sldId="377"/>
            <ac:spMk id="71" creationId="{03749831-C5E0-157B-0A86-1E20F5D5CF09}"/>
          </ac:spMkLst>
        </pc:spChg>
        <pc:spChg chg="add mod">
          <ac:chgData name="Wenqing Liu" userId="631f1924-7889-4b71-b8ef-7fe66e54a98d" providerId="ADAL" clId="{17BD4212-70E6-4F57-B7B8-2AB30FB33E9B}" dt="2024-04-22T19:13:27.376" v="444"/>
          <ac:spMkLst>
            <pc:docMk/>
            <pc:sldMk cId="1372688803" sldId="377"/>
            <ac:spMk id="72" creationId="{46C17F5E-D6F5-9439-9280-6DD0D9A96382}"/>
          </ac:spMkLst>
        </pc:spChg>
        <pc:spChg chg="add mod">
          <ac:chgData name="Wenqing Liu" userId="631f1924-7889-4b71-b8ef-7fe66e54a98d" providerId="ADAL" clId="{17BD4212-70E6-4F57-B7B8-2AB30FB33E9B}" dt="2024-04-22T19:13:27.376" v="444"/>
          <ac:spMkLst>
            <pc:docMk/>
            <pc:sldMk cId="1372688803" sldId="377"/>
            <ac:spMk id="73" creationId="{4737CC14-C553-DEA4-700F-FD2A4502A4CD}"/>
          </ac:spMkLst>
        </pc:spChg>
        <pc:spChg chg="add mod">
          <ac:chgData name="Wenqing Liu" userId="631f1924-7889-4b71-b8ef-7fe66e54a98d" providerId="ADAL" clId="{17BD4212-70E6-4F57-B7B8-2AB30FB33E9B}" dt="2024-04-22T19:13:27.376" v="444"/>
          <ac:spMkLst>
            <pc:docMk/>
            <pc:sldMk cId="1372688803" sldId="377"/>
            <ac:spMk id="74" creationId="{94608CDE-5735-4038-1EA4-D4B581E7E39D}"/>
          </ac:spMkLst>
        </pc:spChg>
        <pc:cxnChg chg="del mod">
          <ac:chgData name="Wenqing Liu" userId="631f1924-7889-4b71-b8ef-7fe66e54a98d" providerId="ADAL" clId="{17BD4212-70E6-4F57-B7B8-2AB30FB33E9B}" dt="2024-04-22T19:13:26.666" v="443" actId="478"/>
          <ac:cxnSpMkLst>
            <pc:docMk/>
            <pc:sldMk cId="1372688803" sldId="377"/>
            <ac:cxnSpMk id="24" creationId="{C783A729-F441-685D-E776-4C7D29768629}"/>
          </ac:cxnSpMkLst>
        </pc:cxnChg>
        <pc:cxnChg chg="del">
          <ac:chgData name="Wenqing Liu" userId="631f1924-7889-4b71-b8ef-7fe66e54a98d" providerId="ADAL" clId="{17BD4212-70E6-4F57-B7B8-2AB30FB33E9B}" dt="2024-04-22T19:13:26.666" v="443" actId="478"/>
          <ac:cxnSpMkLst>
            <pc:docMk/>
            <pc:sldMk cId="1372688803" sldId="377"/>
            <ac:cxnSpMk id="27" creationId="{979A1A2F-E847-7C4C-5DE3-E4CDBF8EB472}"/>
          </ac:cxnSpMkLst>
        </pc:cxnChg>
        <pc:cxnChg chg="del mod">
          <ac:chgData name="Wenqing Liu" userId="631f1924-7889-4b71-b8ef-7fe66e54a98d" providerId="ADAL" clId="{17BD4212-70E6-4F57-B7B8-2AB30FB33E9B}" dt="2024-04-22T19:13:26.666" v="443" actId="478"/>
          <ac:cxnSpMkLst>
            <pc:docMk/>
            <pc:sldMk cId="1372688803" sldId="377"/>
            <ac:cxnSpMk id="28" creationId="{618AD3CE-C390-0A13-2C30-B26D9D1A3F20}"/>
          </ac:cxnSpMkLst>
        </pc:cxnChg>
        <pc:cxnChg chg="del mod">
          <ac:chgData name="Wenqing Liu" userId="631f1924-7889-4b71-b8ef-7fe66e54a98d" providerId="ADAL" clId="{17BD4212-70E6-4F57-B7B8-2AB30FB33E9B}" dt="2024-04-22T19:13:26.666" v="443" actId="478"/>
          <ac:cxnSpMkLst>
            <pc:docMk/>
            <pc:sldMk cId="1372688803" sldId="377"/>
            <ac:cxnSpMk id="30" creationId="{DA3582FA-2BEF-39DB-ED6C-573510DAADA6}"/>
          </ac:cxnSpMkLst>
        </pc:cxnChg>
        <pc:cxnChg chg="del">
          <ac:chgData name="Wenqing Liu" userId="631f1924-7889-4b71-b8ef-7fe66e54a98d" providerId="ADAL" clId="{17BD4212-70E6-4F57-B7B8-2AB30FB33E9B}" dt="2024-04-22T19:13:26.666" v="443" actId="478"/>
          <ac:cxnSpMkLst>
            <pc:docMk/>
            <pc:sldMk cId="1372688803" sldId="377"/>
            <ac:cxnSpMk id="31" creationId="{C3F00AE3-8EE5-D894-574F-F51A9F474529}"/>
          </ac:cxnSpMkLst>
        </pc:cxnChg>
        <pc:cxnChg chg="del mod">
          <ac:chgData name="Wenqing Liu" userId="631f1924-7889-4b71-b8ef-7fe66e54a98d" providerId="ADAL" clId="{17BD4212-70E6-4F57-B7B8-2AB30FB33E9B}" dt="2024-04-22T19:13:26.666" v="443" actId="478"/>
          <ac:cxnSpMkLst>
            <pc:docMk/>
            <pc:sldMk cId="1372688803" sldId="377"/>
            <ac:cxnSpMk id="33" creationId="{9297EC50-5F1B-7AF6-BE21-D1EB879346E2}"/>
          </ac:cxnSpMkLst>
        </pc:cxnChg>
        <pc:cxnChg chg="del mod">
          <ac:chgData name="Wenqing Liu" userId="631f1924-7889-4b71-b8ef-7fe66e54a98d" providerId="ADAL" clId="{17BD4212-70E6-4F57-B7B8-2AB30FB33E9B}" dt="2024-04-22T19:13:26.666" v="443" actId="478"/>
          <ac:cxnSpMkLst>
            <pc:docMk/>
            <pc:sldMk cId="1372688803" sldId="377"/>
            <ac:cxnSpMk id="34" creationId="{C70B5345-236C-40D1-0324-7C0D913EBDD2}"/>
          </ac:cxnSpMkLst>
        </pc:cxnChg>
        <pc:cxnChg chg="del mod">
          <ac:chgData name="Wenqing Liu" userId="631f1924-7889-4b71-b8ef-7fe66e54a98d" providerId="ADAL" clId="{17BD4212-70E6-4F57-B7B8-2AB30FB33E9B}" dt="2024-04-22T19:13:26.666" v="443" actId="478"/>
          <ac:cxnSpMkLst>
            <pc:docMk/>
            <pc:sldMk cId="1372688803" sldId="377"/>
            <ac:cxnSpMk id="36" creationId="{4CB61DE6-D9AE-D84B-BAB6-946FB0793AD1}"/>
          </ac:cxnSpMkLst>
        </pc:cxnChg>
        <pc:cxnChg chg="del">
          <ac:chgData name="Wenqing Liu" userId="631f1924-7889-4b71-b8ef-7fe66e54a98d" providerId="ADAL" clId="{17BD4212-70E6-4F57-B7B8-2AB30FB33E9B}" dt="2024-04-22T19:13:26.666" v="443" actId="478"/>
          <ac:cxnSpMkLst>
            <pc:docMk/>
            <pc:sldMk cId="1372688803" sldId="377"/>
            <ac:cxnSpMk id="37" creationId="{0574BDD7-9EF4-B086-FEC3-BE7A100CF6E0}"/>
          </ac:cxnSpMkLst>
        </pc:cxnChg>
        <pc:cxnChg chg="add mod">
          <ac:chgData name="Wenqing Liu" userId="631f1924-7889-4b71-b8ef-7fe66e54a98d" providerId="ADAL" clId="{17BD4212-70E6-4F57-B7B8-2AB30FB33E9B}" dt="2024-04-22T19:13:27.376" v="444"/>
          <ac:cxnSpMkLst>
            <pc:docMk/>
            <pc:sldMk cId="1372688803" sldId="377"/>
            <ac:cxnSpMk id="55" creationId="{C464ECD3-D93E-2453-7F51-9F6967F18AF9}"/>
          </ac:cxnSpMkLst>
        </pc:cxnChg>
        <pc:cxnChg chg="add mod">
          <ac:chgData name="Wenqing Liu" userId="631f1924-7889-4b71-b8ef-7fe66e54a98d" providerId="ADAL" clId="{17BD4212-70E6-4F57-B7B8-2AB30FB33E9B}" dt="2024-04-22T19:13:27.376" v="444"/>
          <ac:cxnSpMkLst>
            <pc:docMk/>
            <pc:sldMk cId="1372688803" sldId="377"/>
            <ac:cxnSpMk id="58" creationId="{D61E5E34-2064-A969-C0AB-E89A33DCBBEE}"/>
          </ac:cxnSpMkLst>
        </pc:cxnChg>
        <pc:cxnChg chg="add mod">
          <ac:chgData name="Wenqing Liu" userId="631f1924-7889-4b71-b8ef-7fe66e54a98d" providerId="ADAL" clId="{17BD4212-70E6-4F57-B7B8-2AB30FB33E9B}" dt="2024-04-22T19:13:27.376" v="444"/>
          <ac:cxnSpMkLst>
            <pc:docMk/>
            <pc:sldMk cId="1372688803" sldId="377"/>
            <ac:cxnSpMk id="59" creationId="{C72406F0-85B4-3F58-C2AF-E5E8021E6FBB}"/>
          </ac:cxnSpMkLst>
        </pc:cxnChg>
        <pc:cxnChg chg="add mod">
          <ac:chgData name="Wenqing Liu" userId="631f1924-7889-4b71-b8ef-7fe66e54a98d" providerId="ADAL" clId="{17BD4212-70E6-4F57-B7B8-2AB30FB33E9B}" dt="2024-04-22T19:13:27.376" v="444"/>
          <ac:cxnSpMkLst>
            <pc:docMk/>
            <pc:sldMk cId="1372688803" sldId="377"/>
            <ac:cxnSpMk id="61" creationId="{1F090891-5295-7FDF-51F8-BF8B568246E0}"/>
          </ac:cxnSpMkLst>
        </pc:cxnChg>
        <pc:cxnChg chg="add mod">
          <ac:chgData name="Wenqing Liu" userId="631f1924-7889-4b71-b8ef-7fe66e54a98d" providerId="ADAL" clId="{17BD4212-70E6-4F57-B7B8-2AB30FB33E9B}" dt="2024-04-22T19:13:27.376" v="444"/>
          <ac:cxnSpMkLst>
            <pc:docMk/>
            <pc:sldMk cId="1372688803" sldId="377"/>
            <ac:cxnSpMk id="62" creationId="{82951966-3447-662A-7509-1C2A769A49F7}"/>
          </ac:cxnSpMkLst>
        </pc:cxnChg>
        <pc:cxnChg chg="add mod">
          <ac:chgData name="Wenqing Liu" userId="631f1924-7889-4b71-b8ef-7fe66e54a98d" providerId="ADAL" clId="{17BD4212-70E6-4F57-B7B8-2AB30FB33E9B}" dt="2024-04-22T19:13:27.376" v="444"/>
          <ac:cxnSpMkLst>
            <pc:docMk/>
            <pc:sldMk cId="1372688803" sldId="377"/>
            <ac:cxnSpMk id="64" creationId="{2C99DD56-4299-B2A8-3E31-4BC9D134A9F0}"/>
          </ac:cxnSpMkLst>
        </pc:cxnChg>
        <pc:cxnChg chg="add mod">
          <ac:chgData name="Wenqing Liu" userId="631f1924-7889-4b71-b8ef-7fe66e54a98d" providerId="ADAL" clId="{17BD4212-70E6-4F57-B7B8-2AB30FB33E9B}" dt="2024-04-22T19:13:27.376" v="444"/>
          <ac:cxnSpMkLst>
            <pc:docMk/>
            <pc:sldMk cId="1372688803" sldId="377"/>
            <ac:cxnSpMk id="65" creationId="{2DA87037-82B8-E680-F742-9D3A706A200A}"/>
          </ac:cxnSpMkLst>
        </pc:cxnChg>
        <pc:cxnChg chg="add mod">
          <ac:chgData name="Wenqing Liu" userId="631f1924-7889-4b71-b8ef-7fe66e54a98d" providerId="ADAL" clId="{17BD4212-70E6-4F57-B7B8-2AB30FB33E9B}" dt="2024-04-22T19:13:27.376" v="444"/>
          <ac:cxnSpMkLst>
            <pc:docMk/>
            <pc:sldMk cId="1372688803" sldId="377"/>
            <ac:cxnSpMk id="67" creationId="{288052AF-75B7-955A-8521-4439E92252EE}"/>
          </ac:cxnSpMkLst>
        </pc:cxnChg>
        <pc:cxnChg chg="add mod">
          <ac:chgData name="Wenqing Liu" userId="631f1924-7889-4b71-b8ef-7fe66e54a98d" providerId="ADAL" clId="{17BD4212-70E6-4F57-B7B8-2AB30FB33E9B}" dt="2024-04-22T19:13:27.376" v="444"/>
          <ac:cxnSpMkLst>
            <pc:docMk/>
            <pc:sldMk cId="1372688803" sldId="377"/>
            <ac:cxnSpMk id="68" creationId="{9CA20F63-8669-05EE-E782-F2467BA2F658}"/>
          </ac:cxnSpMkLst>
        </pc:cxnChg>
      </pc:sldChg>
      <pc:sldChg chg="mod modShow">
        <pc:chgData name="Wenqing Liu" userId="631f1924-7889-4b71-b8ef-7fe66e54a98d" providerId="ADAL" clId="{17BD4212-70E6-4F57-B7B8-2AB30FB33E9B}" dt="2024-04-22T19:17:55.423" v="446" actId="729"/>
        <pc:sldMkLst>
          <pc:docMk/>
          <pc:sldMk cId="918897138" sldId="379"/>
        </pc:sldMkLst>
      </pc:sldChg>
      <pc:sldChg chg="modSp new mod">
        <pc:chgData name="Wenqing Liu" userId="631f1924-7889-4b71-b8ef-7fe66e54a98d" providerId="ADAL" clId="{17BD4212-70E6-4F57-B7B8-2AB30FB33E9B}" dt="2024-04-22T19:24:20.826" v="1200" actId="20577"/>
        <pc:sldMkLst>
          <pc:docMk/>
          <pc:sldMk cId="3978804152" sldId="383"/>
        </pc:sldMkLst>
        <pc:spChg chg="mod">
          <ac:chgData name="Wenqing Liu" userId="631f1924-7889-4b71-b8ef-7fe66e54a98d" providerId="ADAL" clId="{17BD4212-70E6-4F57-B7B8-2AB30FB33E9B}" dt="2024-04-22T19:24:20.826" v="1200" actId="20577"/>
          <ac:spMkLst>
            <pc:docMk/>
            <pc:sldMk cId="3978804152" sldId="383"/>
            <ac:spMk id="2" creationId="{7F68957A-AA1E-3413-AE31-F1B838718F70}"/>
          </ac:spMkLst>
        </pc:spChg>
        <pc:spChg chg="mod">
          <ac:chgData name="Wenqing Liu" userId="631f1924-7889-4b71-b8ef-7fe66e54a98d" providerId="ADAL" clId="{17BD4212-70E6-4F57-B7B8-2AB30FB33E9B}" dt="2024-04-22T19:12:44.156" v="442" actId="20577"/>
          <ac:spMkLst>
            <pc:docMk/>
            <pc:sldMk cId="3978804152" sldId="383"/>
            <ac:spMk id="3" creationId="{103D37D8-2644-DF69-B7C3-80D739A1778D}"/>
          </ac:spMkLst>
        </pc:spChg>
      </pc:sldChg>
      <pc:sldChg chg="modSp new mod">
        <pc:chgData name="Wenqing Liu" userId="631f1924-7889-4b71-b8ef-7fe66e54a98d" providerId="ADAL" clId="{17BD4212-70E6-4F57-B7B8-2AB30FB33E9B}" dt="2024-04-22T19:25:20.647" v="1326" actId="20577"/>
        <pc:sldMkLst>
          <pc:docMk/>
          <pc:sldMk cId="1942644809" sldId="384"/>
        </pc:sldMkLst>
        <pc:spChg chg="mod">
          <ac:chgData name="Wenqing Liu" userId="631f1924-7889-4b71-b8ef-7fe66e54a98d" providerId="ADAL" clId="{17BD4212-70E6-4F57-B7B8-2AB30FB33E9B}" dt="2024-04-22T19:24:06.196" v="1193" actId="20577"/>
          <ac:spMkLst>
            <pc:docMk/>
            <pc:sldMk cId="1942644809" sldId="384"/>
            <ac:spMk id="2" creationId="{944C8982-9E41-A709-583D-BB25D8CFB892}"/>
          </ac:spMkLst>
        </pc:spChg>
        <pc:spChg chg="mod">
          <ac:chgData name="Wenqing Liu" userId="631f1924-7889-4b71-b8ef-7fe66e54a98d" providerId="ADAL" clId="{17BD4212-70E6-4F57-B7B8-2AB30FB33E9B}" dt="2024-04-22T19:25:20.647" v="1326" actId="20577"/>
          <ac:spMkLst>
            <pc:docMk/>
            <pc:sldMk cId="1942644809" sldId="384"/>
            <ac:spMk id="3" creationId="{C051CA7A-65FB-BF95-0AFE-A60F01D167C3}"/>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9204494915410462"/>
          <c:y val="6.5396791952714362E-2"/>
          <c:w val="0.44034167453717138"/>
          <c:h val="0.68418932694903434"/>
        </c:manualLayout>
      </c:layout>
      <c:barChart>
        <c:barDir val="col"/>
        <c:grouping val="clustered"/>
        <c:varyColors val="0"/>
        <c:ser>
          <c:idx val="0"/>
          <c:order val="0"/>
          <c:tx>
            <c:strRef>
              <c:f>'lru size'!$A$10</c:f>
              <c:strCache>
                <c:ptCount val="1"/>
                <c:pt idx="0">
                  <c:v>JANUS</c:v>
                </c:pt>
              </c:strCache>
            </c:strRef>
          </c:tx>
          <c:spPr>
            <a:solidFill>
              <a:schemeClr val="bg1"/>
            </a:solidFill>
            <a:ln>
              <a:solidFill>
                <a:schemeClr val="accent1"/>
              </a:solidFill>
            </a:ln>
            <a:effectLst/>
          </c:spPr>
          <c:invertIfNegative val="0"/>
          <c:cat>
            <c:strRef>
              <c:f>'lru size'!$B$9:$D$9</c:f>
              <c:strCache>
                <c:ptCount val="3"/>
                <c:pt idx="0">
                  <c:v>ext4</c:v>
                </c:pt>
                <c:pt idx="1">
                  <c:v>BTRFS</c:v>
                </c:pt>
                <c:pt idx="2">
                  <c:v>F2FS</c:v>
                </c:pt>
              </c:strCache>
            </c:strRef>
          </c:cat>
          <c:val>
            <c:numRef>
              <c:f>'lru size'!$B$10:$D$10</c:f>
              <c:numCache>
                <c:formatCode>General</c:formatCode>
                <c:ptCount val="3"/>
                <c:pt idx="0">
                  <c:v>111</c:v>
                </c:pt>
                <c:pt idx="1">
                  <c:v>41</c:v>
                </c:pt>
                <c:pt idx="2">
                  <c:v>90</c:v>
                </c:pt>
              </c:numCache>
            </c:numRef>
          </c:val>
          <c:extLst>
            <c:ext xmlns:c16="http://schemas.microsoft.com/office/drawing/2014/chart" uri="{C3380CC4-5D6E-409C-BE32-E72D297353CC}">
              <c16:uniqueId val="{00000000-0716-41E9-BB21-C9A80417D7BD}"/>
            </c:ext>
          </c:extLst>
        </c:ser>
        <c:ser>
          <c:idx val="1"/>
          <c:order val="1"/>
          <c:tx>
            <c:strRef>
              <c:f>'lru size'!$A$11</c:f>
              <c:strCache>
                <c:ptCount val="1"/>
                <c:pt idx="0">
                  <c:v>LRU512</c:v>
                </c:pt>
              </c:strCache>
            </c:strRef>
          </c:tx>
          <c:spPr>
            <a:solidFill>
              <a:schemeClr val="bg1">
                <a:lumMod val="85000"/>
              </a:schemeClr>
            </a:solidFill>
            <a:ln>
              <a:noFill/>
            </a:ln>
            <a:effectLst/>
          </c:spPr>
          <c:invertIfNegative val="0"/>
          <c:errBars>
            <c:errBarType val="both"/>
            <c:errValType val="cust"/>
            <c:noEndCap val="0"/>
            <c:plus>
              <c:numRef>
                <c:f>'lru size'!$B$18:$D$18</c:f>
                <c:numCache>
                  <c:formatCode>General</c:formatCode>
                  <c:ptCount val="3"/>
                  <c:pt idx="0">
                    <c:v>2</c:v>
                  </c:pt>
                  <c:pt idx="1">
                    <c:v>0.1</c:v>
                  </c:pt>
                  <c:pt idx="2">
                    <c:v>0.3</c:v>
                  </c:pt>
                </c:numCache>
              </c:numRef>
            </c:plus>
            <c:minus>
              <c:numRef>
                <c:f>'lru size'!$B$18:$D$18</c:f>
                <c:numCache>
                  <c:formatCode>General</c:formatCode>
                  <c:ptCount val="3"/>
                  <c:pt idx="0">
                    <c:v>2</c:v>
                  </c:pt>
                  <c:pt idx="1">
                    <c:v>0.1</c:v>
                  </c:pt>
                  <c:pt idx="2">
                    <c:v>0.3</c:v>
                  </c:pt>
                </c:numCache>
              </c:numRef>
            </c:minus>
            <c:spPr>
              <a:noFill/>
              <a:ln w="9525">
                <a:solidFill>
                  <a:schemeClr val="tx1">
                    <a:lumMod val="50000"/>
                    <a:lumOff val="50000"/>
                  </a:schemeClr>
                </a:solidFill>
                <a:round/>
              </a:ln>
              <a:effectLst/>
            </c:spPr>
          </c:errBars>
          <c:cat>
            <c:strRef>
              <c:f>'lru size'!$B$9:$D$9</c:f>
              <c:strCache>
                <c:ptCount val="3"/>
                <c:pt idx="0">
                  <c:v>ext4</c:v>
                </c:pt>
                <c:pt idx="1">
                  <c:v>BTRFS</c:v>
                </c:pt>
                <c:pt idx="2">
                  <c:v>F2FS</c:v>
                </c:pt>
              </c:strCache>
            </c:strRef>
          </c:cat>
          <c:val>
            <c:numRef>
              <c:f>'lru size'!$B$11:$D$11</c:f>
              <c:numCache>
                <c:formatCode>General</c:formatCode>
                <c:ptCount val="3"/>
                <c:pt idx="0">
                  <c:v>13</c:v>
                </c:pt>
                <c:pt idx="1">
                  <c:v>25</c:v>
                </c:pt>
                <c:pt idx="2">
                  <c:v>29</c:v>
                </c:pt>
              </c:numCache>
            </c:numRef>
          </c:val>
          <c:extLst>
            <c:ext xmlns:c16="http://schemas.microsoft.com/office/drawing/2014/chart" uri="{C3380CC4-5D6E-409C-BE32-E72D297353CC}">
              <c16:uniqueId val="{00000001-0716-41E9-BB21-C9A80417D7BD}"/>
            </c:ext>
          </c:extLst>
        </c:ser>
        <c:ser>
          <c:idx val="2"/>
          <c:order val="2"/>
          <c:tx>
            <c:strRef>
              <c:f>'lru size'!$A$12</c:f>
              <c:strCache>
                <c:ptCount val="1"/>
                <c:pt idx="0">
                  <c:v>LRU2K</c:v>
                </c:pt>
              </c:strCache>
            </c:strRef>
          </c:tx>
          <c:spPr>
            <a:solidFill>
              <a:schemeClr val="bg1">
                <a:lumMod val="65000"/>
              </a:schemeClr>
            </a:solidFill>
            <a:ln>
              <a:noFill/>
            </a:ln>
            <a:effectLst/>
          </c:spPr>
          <c:invertIfNegative val="0"/>
          <c:errBars>
            <c:errBarType val="both"/>
            <c:errValType val="cust"/>
            <c:noEndCap val="0"/>
            <c:plus>
              <c:numRef>
                <c:f>'lru size'!$B$19:$D$19</c:f>
                <c:numCache>
                  <c:formatCode>General</c:formatCode>
                  <c:ptCount val="3"/>
                  <c:pt idx="0">
                    <c:v>1</c:v>
                  </c:pt>
                  <c:pt idx="1">
                    <c:v>0.4</c:v>
                  </c:pt>
                  <c:pt idx="2">
                    <c:v>2</c:v>
                  </c:pt>
                </c:numCache>
              </c:numRef>
            </c:plus>
            <c:minus>
              <c:numRef>
                <c:f>'lru size'!$B$19:$D$19</c:f>
                <c:numCache>
                  <c:formatCode>General</c:formatCode>
                  <c:ptCount val="3"/>
                  <c:pt idx="0">
                    <c:v>1</c:v>
                  </c:pt>
                  <c:pt idx="1">
                    <c:v>0.4</c:v>
                  </c:pt>
                  <c:pt idx="2">
                    <c:v>2</c:v>
                  </c:pt>
                </c:numCache>
              </c:numRef>
            </c:minus>
            <c:spPr>
              <a:noFill/>
              <a:ln w="9525">
                <a:solidFill>
                  <a:schemeClr val="tx1">
                    <a:lumMod val="50000"/>
                    <a:lumOff val="50000"/>
                  </a:schemeClr>
                </a:solidFill>
                <a:round/>
              </a:ln>
              <a:effectLst/>
            </c:spPr>
          </c:errBars>
          <c:cat>
            <c:strRef>
              <c:f>'lru size'!$B$9:$D$9</c:f>
              <c:strCache>
                <c:ptCount val="3"/>
                <c:pt idx="0">
                  <c:v>ext4</c:v>
                </c:pt>
                <c:pt idx="1">
                  <c:v>BTRFS</c:v>
                </c:pt>
                <c:pt idx="2">
                  <c:v>F2FS</c:v>
                </c:pt>
              </c:strCache>
            </c:strRef>
          </c:cat>
          <c:val>
            <c:numRef>
              <c:f>'lru size'!$B$12:$D$12</c:f>
              <c:numCache>
                <c:formatCode>General</c:formatCode>
                <c:ptCount val="3"/>
                <c:pt idx="0">
                  <c:v>10</c:v>
                </c:pt>
                <c:pt idx="1">
                  <c:v>29</c:v>
                </c:pt>
                <c:pt idx="2">
                  <c:v>79</c:v>
                </c:pt>
              </c:numCache>
            </c:numRef>
          </c:val>
          <c:extLst>
            <c:ext xmlns:c16="http://schemas.microsoft.com/office/drawing/2014/chart" uri="{C3380CC4-5D6E-409C-BE32-E72D297353CC}">
              <c16:uniqueId val="{00000002-0716-41E9-BB21-C9A80417D7BD}"/>
            </c:ext>
          </c:extLst>
        </c:ser>
        <c:ser>
          <c:idx val="3"/>
          <c:order val="3"/>
          <c:tx>
            <c:strRef>
              <c:f>'lru size'!$A$13</c:f>
              <c:strCache>
                <c:ptCount val="1"/>
                <c:pt idx="0">
                  <c:v>LRU512delta</c:v>
                </c:pt>
              </c:strCache>
            </c:strRef>
          </c:tx>
          <c:spPr>
            <a:solidFill>
              <a:schemeClr val="tx1">
                <a:lumMod val="65000"/>
                <a:lumOff val="35000"/>
              </a:schemeClr>
            </a:solidFill>
            <a:ln>
              <a:noFill/>
            </a:ln>
            <a:effectLst/>
          </c:spPr>
          <c:invertIfNegative val="0"/>
          <c:errBars>
            <c:errBarType val="both"/>
            <c:errValType val="cust"/>
            <c:noEndCap val="0"/>
            <c:plus>
              <c:numRef>
                <c:f>'lru size'!$B$20:$D$20</c:f>
                <c:numCache>
                  <c:formatCode>General</c:formatCode>
                  <c:ptCount val="3"/>
                  <c:pt idx="0">
                    <c:v>0.2</c:v>
                  </c:pt>
                  <c:pt idx="1">
                    <c:v>0.5</c:v>
                  </c:pt>
                  <c:pt idx="2">
                    <c:v>3</c:v>
                  </c:pt>
                </c:numCache>
              </c:numRef>
            </c:plus>
            <c:minus>
              <c:numRef>
                <c:f>'lru size'!$B$20:$D$20</c:f>
                <c:numCache>
                  <c:formatCode>General</c:formatCode>
                  <c:ptCount val="3"/>
                  <c:pt idx="0">
                    <c:v>0.2</c:v>
                  </c:pt>
                  <c:pt idx="1">
                    <c:v>0.5</c:v>
                  </c:pt>
                  <c:pt idx="2">
                    <c:v>3</c:v>
                  </c:pt>
                </c:numCache>
              </c:numRef>
            </c:minus>
            <c:spPr>
              <a:noFill/>
              <a:ln w="9525">
                <a:solidFill>
                  <a:schemeClr val="tx1">
                    <a:lumMod val="50000"/>
                    <a:lumOff val="50000"/>
                  </a:schemeClr>
                </a:solidFill>
                <a:round/>
              </a:ln>
              <a:effectLst/>
            </c:spPr>
          </c:errBars>
          <c:cat>
            <c:strRef>
              <c:f>'lru size'!$B$9:$D$9</c:f>
              <c:strCache>
                <c:ptCount val="3"/>
                <c:pt idx="0">
                  <c:v>ext4</c:v>
                </c:pt>
                <c:pt idx="1">
                  <c:v>BTRFS</c:v>
                </c:pt>
                <c:pt idx="2">
                  <c:v>F2FS</c:v>
                </c:pt>
              </c:strCache>
            </c:strRef>
          </c:cat>
          <c:val>
            <c:numRef>
              <c:f>'lru size'!$B$13:$D$13</c:f>
              <c:numCache>
                <c:formatCode>General</c:formatCode>
                <c:ptCount val="3"/>
                <c:pt idx="0">
                  <c:v>13</c:v>
                </c:pt>
                <c:pt idx="1">
                  <c:v>19</c:v>
                </c:pt>
                <c:pt idx="2">
                  <c:v>31</c:v>
                </c:pt>
              </c:numCache>
            </c:numRef>
          </c:val>
          <c:extLst>
            <c:ext xmlns:c16="http://schemas.microsoft.com/office/drawing/2014/chart" uri="{C3380CC4-5D6E-409C-BE32-E72D297353CC}">
              <c16:uniqueId val="{00000003-0716-41E9-BB21-C9A80417D7BD}"/>
            </c:ext>
          </c:extLst>
        </c:ser>
        <c:ser>
          <c:idx val="4"/>
          <c:order val="4"/>
          <c:tx>
            <c:strRef>
              <c:f>'lru size'!$A$14</c:f>
              <c:strCache>
                <c:ptCount val="1"/>
                <c:pt idx="0">
                  <c:v>LRU2Kdelta</c:v>
                </c:pt>
              </c:strCache>
            </c:strRef>
          </c:tx>
          <c:spPr>
            <a:solidFill>
              <a:schemeClr val="tx1">
                <a:lumMod val="85000"/>
                <a:lumOff val="15000"/>
              </a:schemeClr>
            </a:solidFill>
            <a:ln>
              <a:noFill/>
            </a:ln>
            <a:effectLst/>
          </c:spPr>
          <c:invertIfNegative val="0"/>
          <c:errBars>
            <c:errBarType val="both"/>
            <c:errValType val="cust"/>
            <c:noEndCap val="0"/>
            <c:plus>
              <c:numRef>
                <c:f>'lru size'!$B$21:$D$21</c:f>
                <c:numCache>
                  <c:formatCode>General</c:formatCode>
                  <c:ptCount val="3"/>
                  <c:pt idx="0">
                    <c:v>0.4</c:v>
                  </c:pt>
                  <c:pt idx="1">
                    <c:v>0.7</c:v>
                  </c:pt>
                  <c:pt idx="2">
                    <c:v>10</c:v>
                  </c:pt>
                </c:numCache>
              </c:numRef>
            </c:plus>
            <c:minus>
              <c:numRef>
                <c:f>'lru size'!$B$21:$D$21</c:f>
                <c:numCache>
                  <c:formatCode>General</c:formatCode>
                  <c:ptCount val="3"/>
                  <c:pt idx="0">
                    <c:v>0.4</c:v>
                  </c:pt>
                  <c:pt idx="1">
                    <c:v>0.7</c:v>
                  </c:pt>
                  <c:pt idx="2">
                    <c:v>10</c:v>
                  </c:pt>
                </c:numCache>
              </c:numRef>
            </c:minus>
            <c:spPr>
              <a:noFill/>
              <a:ln w="9525">
                <a:solidFill>
                  <a:schemeClr val="tx1">
                    <a:lumMod val="50000"/>
                    <a:lumOff val="50000"/>
                  </a:schemeClr>
                </a:solidFill>
                <a:round/>
              </a:ln>
              <a:effectLst/>
            </c:spPr>
          </c:errBars>
          <c:cat>
            <c:strRef>
              <c:f>'lru size'!$B$9:$D$9</c:f>
              <c:strCache>
                <c:ptCount val="3"/>
                <c:pt idx="0">
                  <c:v>ext4</c:v>
                </c:pt>
                <c:pt idx="1">
                  <c:v>BTRFS</c:v>
                </c:pt>
                <c:pt idx="2">
                  <c:v>F2FS</c:v>
                </c:pt>
              </c:strCache>
            </c:strRef>
          </c:cat>
          <c:val>
            <c:numRef>
              <c:f>'lru size'!$B$14:$D$14</c:f>
              <c:numCache>
                <c:formatCode>General</c:formatCode>
                <c:ptCount val="3"/>
                <c:pt idx="0">
                  <c:v>14</c:v>
                </c:pt>
                <c:pt idx="1">
                  <c:v>21</c:v>
                </c:pt>
                <c:pt idx="2">
                  <c:v>88</c:v>
                </c:pt>
              </c:numCache>
            </c:numRef>
          </c:val>
          <c:extLst>
            <c:ext xmlns:c16="http://schemas.microsoft.com/office/drawing/2014/chart" uri="{C3380CC4-5D6E-409C-BE32-E72D297353CC}">
              <c16:uniqueId val="{00000004-0716-41E9-BB21-C9A80417D7BD}"/>
            </c:ext>
          </c:extLst>
        </c:ser>
        <c:dLbls>
          <c:showLegendKey val="0"/>
          <c:showVal val="0"/>
          <c:showCatName val="0"/>
          <c:showSerName val="0"/>
          <c:showPercent val="0"/>
          <c:showBubbleSize val="0"/>
        </c:dLbls>
        <c:gapWidth val="150"/>
        <c:axId val="1745213536"/>
        <c:axId val="1745208096"/>
      </c:barChart>
      <c:catAx>
        <c:axId val="1745213536"/>
        <c:scaling>
          <c:orientation val="minMax"/>
        </c:scaling>
        <c:delete val="0"/>
        <c:axPos val="b"/>
        <c:title>
          <c:tx>
            <c:rich>
              <a:bodyPr rot="0" spcFirstLastPara="1" vertOverflow="ellipsis" vert="horz" wrap="square" anchor="ctr" anchorCtr="1"/>
              <a:lstStyle/>
              <a:p>
                <a:pPr>
                  <a:defRPr sz="1800" b="1" i="0" u="none" strike="noStrike" kern="1200" cap="all" baseline="0">
                    <a:solidFill>
                      <a:schemeClr val="tx1">
                        <a:lumMod val="65000"/>
                        <a:lumOff val="35000"/>
                      </a:schemeClr>
                    </a:solidFill>
                    <a:latin typeface="+mn-lt"/>
                    <a:ea typeface="+mn-ea"/>
                    <a:cs typeface="+mn-cs"/>
                  </a:defRPr>
                </a:pPr>
                <a:r>
                  <a:rPr lang="en-US"/>
                  <a:t>file system</a:t>
                </a:r>
              </a:p>
            </c:rich>
          </c:tx>
          <c:overlay val="0"/>
          <c:spPr>
            <a:noFill/>
            <a:ln>
              <a:noFill/>
            </a:ln>
            <a:effectLst/>
          </c:spPr>
          <c:txPr>
            <a:bodyPr rot="0" spcFirstLastPara="1" vertOverflow="ellipsis" vert="horz" wrap="square" anchor="ctr" anchorCtr="1"/>
            <a:lstStyle/>
            <a:p>
              <a:pPr>
                <a:defRPr sz="1800" b="1"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cap="none" spc="0" normalizeH="0" baseline="0">
                <a:solidFill>
                  <a:schemeClr val="tx1">
                    <a:lumMod val="65000"/>
                    <a:lumOff val="35000"/>
                  </a:schemeClr>
                </a:solidFill>
                <a:latin typeface="+mn-lt"/>
                <a:ea typeface="+mn-ea"/>
                <a:cs typeface="+mn-cs"/>
              </a:defRPr>
            </a:pPr>
            <a:endParaRPr lang="en-US"/>
          </a:p>
        </c:txPr>
        <c:crossAx val="1745208096"/>
        <c:crosses val="autoZero"/>
        <c:auto val="1"/>
        <c:lblAlgn val="ctr"/>
        <c:lblOffset val="100"/>
        <c:noMultiLvlLbl val="0"/>
      </c:catAx>
      <c:valAx>
        <c:axId val="1745208096"/>
        <c:scaling>
          <c:orientation val="minMax"/>
        </c:scaling>
        <c:delete val="0"/>
        <c:axPos val="l"/>
        <c:title>
          <c:tx>
            <c:rich>
              <a:bodyPr rot="0" spcFirstLastPara="1" vertOverflow="ellipsis" wrap="square" anchor="ctr" anchorCtr="1"/>
              <a:lstStyle/>
              <a:p>
                <a:pPr>
                  <a:defRPr sz="1800" b="1" i="0" u="none" strike="noStrike" kern="1200" cap="all" baseline="0">
                    <a:solidFill>
                      <a:schemeClr val="tx1">
                        <a:lumMod val="65000"/>
                        <a:lumOff val="35000"/>
                      </a:schemeClr>
                    </a:solidFill>
                    <a:latin typeface="+mn-lt"/>
                    <a:ea typeface="+mn-ea"/>
                    <a:cs typeface="+mn-cs"/>
                  </a:defRPr>
                </a:pPr>
                <a:r>
                  <a:rPr lang="en-US"/>
                  <a:t>FUZZED size (kb)</a:t>
                </a:r>
              </a:p>
            </c:rich>
          </c:tx>
          <c:overlay val="0"/>
          <c:spPr>
            <a:noFill/>
            <a:ln>
              <a:noFill/>
            </a:ln>
            <a:effectLst/>
          </c:spPr>
          <c:txPr>
            <a:bodyPr rot="0" spcFirstLastPara="1" vertOverflow="ellipsis" wrap="square" anchor="ctr" anchorCtr="1"/>
            <a:lstStyle/>
            <a:p>
              <a:pPr>
                <a:defRPr sz="1800" b="1"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crossAx val="1745213536"/>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sz="1800" b="1"/>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2">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0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drawings/drawing1.xml><?xml version="1.0" encoding="utf-8"?>
<c:userShapes xmlns:c="http://schemas.openxmlformats.org/drawingml/2006/chart">
  <cdr:relSizeAnchor xmlns:cdr="http://schemas.openxmlformats.org/drawingml/2006/chartDrawing">
    <cdr:from>
      <cdr:x>0.37919</cdr:x>
      <cdr:y>0.27669</cdr:y>
    </cdr:from>
    <cdr:to>
      <cdr:x>0.5169</cdr:x>
      <cdr:y>0.53846</cdr:y>
    </cdr:to>
    <cdr:sp macro="" textlink="">
      <cdr:nvSpPr>
        <cdr:cNvPr id="3" name="TextBox 2">
          <a:extLst xmlns:a="http://schemas.openxmlformats.org/drawingml/2006/main">
            <a:ext uri="{FF2B5EF4-FFF2-40B4-BE49-F238E27FC236}">
              <a16:creationId xmlns:a16="http://schemas.microsoft.com/office/drawing/2014/main" id="{7F84451A-078E-D04C-B004-0BE19AA0A06C}"/>
            </a:ext>
          </a:extLst>
        </cdr:cNvPr>
        <cdr:cNvSpPr txBox="1"/>
      </cdr:nvSpPr>
      <cdr:spPr>
        <a:xfrm xmlns:a="http://schemas.openxmlformats.org/drawingml/2006/main">
          <a:off x="2517712" y="966515"/>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17A0501-F17C-80AC-03FA-F1862D69BCD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a:t>LFuzz</a:t>
            </a:r>
          </a:p>
        </p:txBody>
      </p:sp>
      <p:sp>
        <p:nvSpPr>
          <p:cNvPr id="3" name="Date Placeholder 2">
            <a:extLst>
              <a:ext uri="{FF2B5EF4-FFF2-40B4-BE49-F238E27FC236}">
                <a16:creationId xmlns:a16="http://schemas.microsoft.com/office/drawing/2014/main" id="{47574ECD-1DEE-8241-B84E-88A082565D1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9DF3FB6-0BE7-46E3-9949-A3D7DF57DE00}" type="datetimeFigureOut">
              <a:rPr lang="en-US" smtClean="0"/>
              <a:t>4/15/2026</a:t>
            </a:fld>
            <a:endParaRPr lang="en-US"/>
          </a:p>
        </p:txBody>
      </p:sp>
      <p:sp>
        <p:nvSpPr>
          <p:cNvPr id="4" name="Footer Placeholder 3">
            <a:extLst>
              <a:ext uri="{FF2B5EF4-FFF2-40B4-BE49-F238E27FC236}">
                <a16:creationId xmlns:a16="http://schemas.microsoft.com/office/drawing/2014/main" id="{9C3561B9-CFE2-6F18-DE55-E573059B6FE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26EC7C5E-ECC2-86B7-963E-814DC08B5E3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0C2E392-86DD-43E7-83F3-30B7F1BF8D46}" type="slidenum">
              <a:rPr lang="en-US" smtClean="0"/>
              <a:t>‹#›</a:t>
            </a:fld>
            <a:endParaRPr lang="en-US"/>
          </a:p>
        </p:txBody>
      </p:sp>
    </p:spTree>
    <p:extLst>
      <p:ext uri="{BB962C8B-B14F-4D97-AF65-F5344CB8AC3E}">
        <p14:creationId xmlns:p14="http://schemas.microsoft.com/office/powerpoint/2010/main" val="2386848151"/>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a:t>LFuzz</a:t>
            </a: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DF2718-593A-4917-BF2B-1F399F9E65A8}" type="datetimeFigureOut">
              <a:t>4/15/2026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F1BD77-8073-41F8-B30E-FCC2411CB667}" type="slidenum">
              <a:t>‹#›</a:t>
            </a:fld>
            <a:endParaRPr lang="en-US"/>
          </a:p>
        </p:txBody>
      </p:sp>
    </p:spTree>
    <p:extLst>
      <p:ext uri="{BB962C8B-B14F-4D97-AF65-F5344CB8AC3E}">
        <p14:creationId xmlns:p14="http://schemas.microsoft.com/office/powerpoint/2010/main" val="1588926243"/>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Name committee member’s name , thank the committee take the time to attend the dissertation defense</a:t>
            </a:r>
            <a:endParaRPr lang="en-US" dirty="0">
              <a:ea typeface="Calibri"/>
              <a:cs typeface="Calibri"/>
            </a:endParaRPr>
          </a:p>
        </p:txBody>
      </p:sp>
      <p:sp>
        <p:nvSpPr>
          <p:cNvPr id="4" name="Slide Number Placeholder 3"/>
          <p:cNvSpPr>
            <a:spLocks noGrp="1"/>
          </p:cNvSpPr>
          <p:nvPr>
            <p:ph type="sldNum" sz="quarter" idx="5"/>
          </p:nvPr>
        </p:nvSpPr>
        <p:spPr/>
        <p:txBody>
          <a:bodyPr/>
          <a:lstStyle/>
          <a:p>
            <a:fld id="{EDF1BD77-8073-41F8-B30E-FCC2411CB667}" type="slidenum">
              <a:rPr lang="en-US" smtClean="0"/>
              <a:t>1</a:t>
            </a:fld>
            <a:endParaRPr lang="en-US"/>
          </a:p>
        </p:txBody>
      </p:sp>
    </p:spTree>
    <p:extLst>
      <p:ext uri="{BB962C8B-B14F-4D97-AF65-F5344CB8AC3E}">
        <p14:creationId xmlns:p14="http://schemas.microsoft.com/office/powerpoint/2010/main" val="24004678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Merge the related works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Save the initial metadata locations and fuzzed content to save the image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Active metadata region changes over time</a:t>
            </a:r>
            <a:endParaRPr lang="en-US" dirty="0">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EDF1BD77-8073-41F8-B30E-FCC2411CB667}" type="slidenum">
              <a:rPr lang="en-US" smtClean="0"/>
              <a:t>10</a:t>
            </a:fld>
            <a:endParaRPr lang="en-US"/>
          </a:p>
        </p:txBody>
      </p:sp>
      <p:sp>
        <p:nvSpPr>
          <p:cNvPr id="5" name="Header Placeholder 4">
            <a:extLst>
              <a:ext uri="{FF2B5EF4-FFF2-40B4-BE49-F238E27FC236}">
                <a16:creationId xmlns:a16="http://schemas.microsoft.com/office/drawing/2014/main" id="{17720FAB-4AF3-F9C3-F554-82330677C352}"/>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3210605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Because the filesystem image size is too big, even for the smallest filesystem images. Leading </a:t>
            </a:r>
            <a:r>
              <a:rPr lang="en-US" dirty="0" err="1"/>
              <a:t>fuzzers</a:t>
            </a:r>
            <a:r>
              <a:rPr lang="en-US" dirty="0"/>
              <a:t> avoid saving and restoring FS images across fuzzing iterations. As the result, the states are not accumulated. Janus will use an image with fuzzed metadata and apply all filesystem requests to the image. Because the limitation on the amount of file operations, its ability to accumulate image state is limited. </a:t>
            </a:r>
            <a:r>
              <a:rPr lang="en-US" dirty="0" err="1"/>
              <a:t>Syzkaller</a:t>
            </a:r>
            <a:r>
              <a:rPr lang="en-US" dirty="0"/>
              <a:t> will delete the test directory after each test, so that the image fuzzed state will not be accumulated. Also, because the file image size is too large, but accessed area is small the fuzzed areas are often not accessed.</a:t>
            </a:r>
          </a:p>
        </p:txBody>
      </p:sp>
      <p:sp>
        <p:nvSpPr>
          <p:cNvPr id="4" name="Slide Number Placeholder 3"/>
          <p:cNvSpPr>
            <a:spLocks noGrp="1"/>
          </p:cNvSpPr>
          <p:nvPr>
            <p:ph type="sldNum" sz="quarter" idx="5"/>
          </p:nvPr>
        </p:nvSpPr>
        <p:spPr/>
        <p:txBody>
          <a:bodyPr/>
          <a:lstStyle/>
          <a:p>
            <a:fld id="{EDF1BD77-8073-41F8-B30E-FCC2411CB667}" type="slidenum">
              <a:rPr lang="en-US" smtClean="0"/>
              <a:t>11</a:t>
            </a:fld>
            <a:endParaRPr lang="en-US"/>
          </a:p>
        </p:txBody>
      </p:sp>
      <p:sp>
        <p:nvSpPr>
          <p:cNvPr id="5" name="Header Placeholder 4">
            <a:extLst>
              <a:ext uri="{FF2B5EF4-FFF2-40B4-BE49-F238E27FC236}">
                <a16:creationId xmlns:a16="http://schemas.microsoft.com/office/drawing/2014/main" id="{8B856273-9455-887E-3BFE-439190E60B11}"/>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33918849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However, we can’t just trace accessed FS regions for a sequence of file operations, fuzzed these regions, and replay file operations because after fuzzing, the accessed locations will change. For example, if the allocation bit for one metadata slot is marked as allocated after fuzzing. The next allocation will be in the next slot, Fuzzing the first slot won’t help as Subsequent accesses are to the second slot</a:t>
            </a:r>
          </a:p>
        </p:txBody>
      </p:sp>
      <p:sp>
        <p:nvSpPr>
          <p:cNvPr id="4" name="Slide Number Placeholder 3"/>
          <p:cNvSpPr>
            <a:spLocks noGrp="1"/>
          </p:cNvSpPr>
          <p:nvPr>
            <p:ph type="sldNum" sz="quarter" idx="5"/>
          </p:nvPr>
        </p:nvSpPr>
        <p:spPr/>
        <p:txBody>
          <a:bodyPr/>
          <a:lstStyle/>
          <a:p>
            <a:fld id="{EDF1BD77-8073-41F8-B30E-FCC2411CB667}" type="slidenum">
              <a:rPr lang="en-US" smtClean="0"/>
              <a:t>12</a:t>
            </a:fld>
            <a:endParaRPr lang="en-US"/>
          </a:p>
        </p:txBody>
      </p:sp>
      <p:sp>
        <p:nvSpPr>
          <p:cNvPr id="5" name="Header Placeholder 4">
            <a:extLst>
              <a:ext uri="{FF2B5EF4-FFF2-40B4-BE49-F238E27FC236}">
                <a16:creationId xmlns:a16="http://schemas.microsoft.com/office/drawing/2014/main" id="{AD757717-B544-2B9A-A5DE-F068B8D164C1}"/>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688694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further delve into the current filesystem </a:t>
            </a:r>
            <a:r>
              <a:rPr lang="en-US" dirty="0" err="1"/>
              <a:t>fuzzers</a:t>
            </a:r>
            <a:r>
              <a:rPr lang="en-US" dirty="0"/>
              <a:t> and find that: </a:t>
            </a:r>
          </a:p>
        </p:txBody>
      </p:sp>
      <p:sp>
        <p:nvSpPr>
          <p:cNvPr id="4" name="Slide Number Placeholder 3"/>
          <p:cNvSpPr>
            <a:spLocks noGrp="1"/>
          </p:cNvSpPr>
          <p:nvPr>
            <p:ph type="sldNum" sz="quarter" idx="5"/>
          </p:nvPr>
        </p:nvSpPr>
        <p:spPr/>
        <p:txBody>
          <a:bodyPr/>
          <a:lstStyle/>
          <a:p>
            <a:fld id="{EDF1BD77-8073-41F8-B30E-FCC2411CB667}" type="slidenum">
              <a:rPr lang="en-US" smtClean="0"/>
              <a:t>13</a:t>
            </a:fld>
            <a:endParaRPr lang="en-US"/>
          </a:p>
        </p:txBody>
      </p:sp>
      <p:sp>
        <p:nvSpPr>
          <p:cNvPr id="5" name="Header Placeholder 4">
            <a:extLst>
              <a:ext uri="{FF2B5EF4-FFF2-40B4-BE49-F238E27FC236}">
                <a16:creationId xmlns:a16="http://schemas.microsoft.com/office/drawing/2014/main" id="{609AF370-40B6-BC91-8715-FB50639E2937}"/>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10589268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And we traced the accessed image size In a single execution of 200+ file requests  then compare with the Janus fuzzing area, we found that the accessed bytes are too few than the fuzzed bytes. </a:t>
            </a:r>
          </a:p>
          <a:p>
            <a:r>
              <a:rPr lang="en-US" dirty="0"/>
              <a:t>We also find the overhead for saving and restoring the modified bytes maybe affordable as we stats the </a:t>
            </a:r>
            <a:r>
              <a:rPr lang="en-US" dirty="0" err="1"/>
              <a:t>pagefaults</a:t>
            </a:r>
            <a:r>
              <a:rPr lang="en-US" dirty="0"/>
              <a:t>. </a:t>
            </a:r>
          </a:p>
        </p:txBody>
      </p:sp>
      <p:sp>
        <p:nvSpPr>
          <p:cNvPr id="4" name="Slide Number Placeholder 3"/>
          <p:cNvSpPr>
            <a:spLocks noGrp="1"/>
          </p:cNvSpPr>
          <p:nvPr>
            <p:ph type="sldNum" sz="quarter" idx="5"/>
          </p:nvPr>
        </p:nvSpPr>
        <p:spPr/>
        <p:txBody>
          <a:bodyPr/>
          <a:lstStyle/>
          <a:p>
            <a:fld id="{EDF1BD77-8073-41F8-B30E-FCC2411CB667}" type="slidenum">
              <a:rPr lang="en-US" smtClean="0"/>
              <a:t>14</a:t>
            </a:fld>
            <a:endParaRPr lang="en-US"/>
          </a:p>
        </p:txBody>
      </p:sp>
      <p:sp>
        <p:nvSpPr>
          <p:cNvPr id="5" name="Header Placeholder 4">
            <a:extLst>
              <a:ext uri="{FF2B5EF4-FFF2-40B4-BE49-F238E27FC236}">
                <a16:creationId xmlns:a16="http://schemas.microsoft.com/office/drawing/2014/main" id="{9F03D48F-B7AE-F3D4-5237-4E1E04083675}"/>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26566467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modified </a:t>
            </a:r>
            <a:r>
              <a:rPr lang="en-US" dirty="0" err="1"/>
              <a:t>janus</a:t>
            </a:r>
            <a:r>
              <a:rPr lang="en-US" dirty="0"/>
              <a:t> image fuzzing stage, which apply same sequence of file requests to fuzzed image, to fuzz the referenced location and their nearby 64 bytes. </a:t>
            </a:r>
          </a:p>
          <a:p>
            <a:endParaRPr lang="en-US" dirty="0"/>
          </a:p>
        </p:txBody>
      </p:sp>
      <p:sp>
        <p:nvSpPr>
          <p:cNvPr id="4" name="Slide Number Placeholder 3"/>
          <p:cNvSpPr>
            <a:spLocks noGrp="1"/>
          </p:cNvSpPr>
          <p:nvPr>
            <p:ph type="sldNum" sz="quarter" idx="5"/>
          </p:nvPr>
        </p:nvSpPr>
        <p:spPr/>
        <p:txBody>
          <a:bodyPr/>
          <a:lstStyle/>
          <a:p>
            <a:fld id="{EDF1BD77-8073-41F8-B30E-FCC2411CB667}" type="slidenum">
              <a:rPr lang="en-US" smtClean="0"/>
              <a:t>15</a:t>
            </a:fld>
            <a:endParaRPr lang="en-US"/>
          </a:p>
        </p:txBody>
      </p:sp>
      <p:sp>
        <p:nvSpPr>
          <p:cNvPr id="5" name="Header Placeholder 4">
            <a:extLst>
              <a:ext uri="{FF2B5EF4-FFF2-40B4-BE49-F238E27FC236}">
                <a16:creationId xmlns:a16="http://schemas.microsoft.com/office/drawing/2014/main" id="{19C26470-3402-4543-4D9A-9A3D14A3B71F}"/>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42152187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4th observation is that when one block is accessed, the same location its nearby blocks are likely to be accessed after fuzzing. We collect the neighbor distance distribution, and find that the for all the systems we tested have dominating neighbor distances. We use x-axil to represent the distant and y the frequency, for ext4, the </a:t>
            </a:r>
            <a:r>
              <a:rPr lang="en-US" dirty="0" err="1"/>
              <a:t>locatins</a:t>
            </a:r>
            <a:r>
              <a:rPr lang="en-US" dirty="0"/>
              <a:t> that are 1 block away from current accessed locations are more likely to be accessed after </a:t>
            </a:r>
            <a:r>
              <a:rPr lang="en-US" dirty="0" err="1"/>
              <a:t>fuzing</a:t>
            </a:r>
            <a:endParaRPr lang="en-US" dirty="0" err="1">
              <a:ea typeface="Calibri"/>
              <a:cs typeface="Calibri"/>
            </a:endParaRPr>
          </a:p>
        </p:txBody>
      </p:sp>
      <p:sp>
        <p:nvSpPr>
          <p:cNvPr id="4" name="Slide Number Placeholder 3"/>
          <p:cNvSpPr>
            <a:spLocks noGrp="1"/>
          </p:cNvSpPr>
          <p:nvPr>
            <p:ph type="sldNum" sz="quarter" idx="5"/>
          </p:nvPr>
        </p:nvSpPr>
        <p:spPr/>
        <p:txBody>
          <a:bodyPr/>
          <a:lstStyle/>
          <a:p>
            <a:fld id="{EDF1BD77-8073-41F8-B30E-FCC2411CB667}" type="slidenum">
              <a:rPr lang="en-US" smtClean="0"/>
              <a:t>16</a:t>
            </a:fld>
            <a:endParaRPr lang="en-US"/>
          </a:p>
        </p:txBody>
      </p:sp>
      <p:sp>
        <p:nvSpPr>
          <p:cNvPr id="5" name="Header Placeholder 4">
            <a:extLst>
              <a:ext uri="{FF2B5EF4-FFF2-40B4-BE49-F238E27FC236}">
                <a16:creationId xmlns:a16="http://schemas.microsoft.com/office/drawing/2014/main" id="{8042DF2D-9533-2810-673C-A904CAD4DB08}"/>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2049445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The 4th observation is that when one block is accessed, the same location its nearby blocks are likely to be accessed after fuzzing. We collect the neighbor distance distribution, and find that the for all the systems we tested have dominating neighbor distances. We use x-axil to represent the distant and y the frequency, for ext4, the </a:t>
            </a:r>
            <a:r>
              <a:rPr lang="en-US" sz="2400" dirty="0" err="1"/>
              <a:t>locatins</a:t>
            </a:r>
            <a:r>
              <a:rPr lang="en-US" sz="2400" dirty="0"/>
              <a:t> that are 1 block away from current accessed locations are more likely to be accessed after </a:t>
            </a:r>
            <a:r>
              <a:rPr lang="en-US" sz="2400" dirty="0" err="1"/>
              <a:t>fuzing</a:t>
            </a:r>
            <a:endParaRPr lang="en-US" sz="2400">
              <a:ea typeface="Calibri"/>
              <a:cs typeface="Calibri"/>
            </a:endParaRPr>
          </a:p>
          <a:p>
            <a:endParaRPr lang="en-US" sz="2400" dirty="0"/>
          </a:p>
        </p:txBody>
      </p:sp>
      <p:sp>
        <p:nvSpPr>
          <p:cNvPr id="4" name="Slide Number Placeholder 3"/>
          <p:cNvSpPr>
            <a:spLocks noGrp="1"/>
          </p:cNvSpPr>
          <p:nvPr>
            <p:ph type="sldNum" sz="quarter" idx="5"/>
          </p:nvPr>
        </p:nvSpPr>
        <p:spPr/>
        <p:txBody>
          <a:bodyPr/>
          <a:lstStyle/>
          <a:p>
            <a:fld id="{EDF1BD77-8073-41F8-B30E-FCC2411CB667}" type="slidenum">
              <a:rPr lang="en-US" smtClean="0"/>
              <a:t>17</a:t>
            </a:fld>
            <a:endParaRPr lang="en-US"/>
          </a:p>
        </p:txBody>
      </p:sp>
      <p:sp>
        <p:nvSpPr>
          <p:cNvPr id="5" name="Header Placeholder 4">
            <a:extLst>
              <a:ext uri="{FF2B5EF4-FFF2-40B4-BE49-F238E27FC236}">
                <a16:creationId xmlns:a16="http://schemas.microsoft.com/office/drawing/2014/main" id="{FA49A0FB-F82B-229B-5F5F-502D141535A6}"/>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8123172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Based on the temporal locality in the observation, </a:t>
            </a:r>
            <a:r>
              <a:rPr lang="en-US" dirty="0" err="1"/>
              <a:t>Lfuzz</a:t>
            </a:r>
            <a:r>
              <a:rPr lang="en-US" dirty="0"/>
              <a:t> fuzz recently accessed locations as there are 70% overlapping for the accessed locations before and after fuzzing. To get the fine grained fs image access locations, </a:t>
            </a:r>
            <a:r>
              <a:rPr lang="en-US" dirty="0" err="1"/>
              <a:t>lfuzz</a:t>
            </a:r>
            <a:r>
              <a:rPr lang="en-US" dirty="0"/>
              <a:t> track all the memory accesses. Spatially, because fuzzing will change the accessed locations, </a:t>
            </a:r>
            <a:r>
              <a:rPr lang="en-US" dirty="0" err="1"/>
              <a:t>Lfuzz</a:t>
            </a:r>
            <a:r>
              <a:rPr lang="en-US" dirty="0"/>
              <a:t> fuzz 64-bytes buckets than the exactly accessed locations. And based on the 4</a:t>
            </a:r>
            <a:r>
              <a:rPr lang="en-US" baseline="30000" dirty="0"/>
              <a:t>th</a:t>
            </a:r>
            <a:r>
              <a:rPr lang="en-US" dirty="0"/>
              <a:t> observation, </a:t>
            </a:r>
            <a:r>
              <a:rPr lang="en-US" dirty="0" err="1"/>
              <a:t>lfuzz</a:t>
            </a:r>
            <a:r>
              <a:rPr lang="en-US" dirty="0"/>
              <a:t> also fuzz the high frequent distance neighbor blocks/</a:t>
            </a:r>
          </a:p>
          <a:p>
            <a:r>
              <a:rPr lang="en-US" dirty="0"/>
              <a:t>And because image state is sparse and the delta tracing overhead is acceptable, </a:t>
            </a:r>
            <a:r>
              <a:rPr lang="en-US" dirty="0" err="1"/>
              <a:t>lfuzz</a:t>
            </a:r>
            <a:r>
              <a:rPr lang="en-US" dirty="0"/>
              <a:t> save fs image deltas to accumulate </a:t>
            </a:r>
          </a:p>
        </p:txBody>
      </p:sp>
      <p:sp>
        <p:nvSpPr>
          <p:cNvPr id="4" name="Slide Number Placeholder 3"/>
          <p:cNvSpPr>
            <a:spLocks noGrp="1"/>
          </p:cNvSpPr>
          <p:nvPr>
            <p:ph type="sldNum" sz="quarter" idx="5"/>
          </p:nvPr>
        </p:nvSpPr>
        <p:spPr/>
        <p:txBody>
          <a:bodyPr/>
          <a:lstStyle/>
          <a:p>
            <a:fld id="{EDF1BD77-8073-41F8-B30E-FCC2411CB667}" type="slidenum">
              <a:rPr lang="en-US" smtClean="0"/>
              <a:t>18</a:t>
            </a:fld>
            <a:endParaRPr lang="en-US"/>
          </a:p>
        </p:txBody>
      </p:sp>
      <p:sp>
        <p:nvSpPr>
          <p:cNvPr id="5" name="Header Placeholder 4">
            <a:extLst>
              <a:ext uri="{FF2B5EF4-FFF2-40B4-BE49-F238E27FC236}">
                <a16:creationId xmlns:a16="http://schemas.microsoft.com/office/drawing/2014/main" id="{5A128A9E-0E18-11B1-95C3-54C104CCCCEF}"/>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40596170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To get the accurate image access locations, which is represented by the white square. </a:t>
            </a:r>
            <a:r>
              <a:rPr lang="en-US" dirty="0" err="1">
                <a:cs typeface="Calibri"/>
              </a:rPr>
              <a:t>lfuzz</a:t>
            </a:r>
            <a:r>
              <a:rPr lang="en-US" dirty="0">
                <a:cs typeface="Calibri"/>
              </a:rPr>
              <a:t> first get the filesystem image block number and its memory address mapping</a:t>
            </a:r>
            <a:r>
              <a:rPr lang="en-US" b="1" i="1" dirty="0">
                <a:solidFill>
                  <a:srgbClr val="6666FF"/>
                </a:solidFill>
                <a:cs typeface="Calibri"/>
              </a:rPr>
              <a:t> </a:t>
            </a:r>
            <a:r>
              <a:rPr lang="en-US" dirty="0">
                <a:cs typeface="Calibri"/>
              </a:rPr>
              <a:t>when blocks are read into memory</a:t>
            </a:r>
          </a:p>
          <a:p>
            <a:r>
              <a:rPr lang="en-US" dirty="0">
                <a:cs typeface="Calibri"/>
              </a:rPr>
              <a:t>Lookup the CPU accessed memory address for corresponding filesystem image subblock number</a:t>
            </a:r>
          </a:p>
          <a:p>
            <a:endParaRPr lang="en-US" dirty="0"/>
          </a:p>
        </p:txBody>
      </p:sp>
      <p:sp>
        <p:nvSpPr>
          <p:cNvPr id="4" name="Slide Number Placeholder 3"/>
          <p:cNvSpPr>
            <a:spLocks noGrp="1"/>
          </p:cNvSpPr>
          <p:nvPr>
            <p:ph type="sldNum" sz="quarter" idx="5"/>
          </p:nvPr>
        </p:nvSpPr>
        <p:spPr/>
        <p:txBody>
          <a:bodyPr/>
          <a:lstStyle/>
          <a:p>
            <a:fld id="{EDF1BD77-8073-41F8-B30E-FCC2411CB667}" type="slidenum">
              <a:rPr lang="en-US" smtClean="0"/>
              <a:t>19</a:t>
            </a:fld>
            <a:endParaRPr lang="en-US"/>
          </a:p>
        </p:txBody>
      </p:sp>
      <p:sp>
        <p:nvSpPr>
          <p:cNvPr id="5" name="Header Placeholder 4">
            <a:extLst>
              <a:ext uri="{FF2B5EF4-FFF2-40B4-BE49-F238E27FC236}">
                <a16:creationId xmlns:a16="http://schemas.microsoft.com/office/drawing/2014/main" id="{878CFC00-9BE4-5311-B136-5D468F27671B}"/>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13891221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374151"/>
                </a:solidFill>
                <a:effectLst/>
                <a:latin typeface="Söhne"/>
              </a:rPr>
              <a:t>Fuzzing is an automated program testing tool that generates input streams randomly to evaluate the performance of a program. Take, for instance, a heart rate monitor application. In this context, the </a:t>
            </a:r>
            <a:r>
              <a:rPr lang="en-US" b="0" i="0" dirty="0" err="1">
                <a:solidFill>
                  <a:srgbClr val="374151"/>
                </a:solidFill>
                <a:effectLst/>
                <a:latin typeface="Söhne"/>
              </a:rPr>
              <a:t>fuzzer</a:t>
            </a:r>
            <a:r>
              <a:rPr lang="en-US" b="0" i="0" dirty="0">
                <a:solidFill>
                  <a:srgbClr val="374151"/>
                </a:solidFill>
                <a:effectLst/>
                <a:latin typeface="Söhne"/>
              </a:rPr>
              <a:t> can perform two key tasks: it can provide normal input to verify the accuracy of functions, and it can also provide malformed input to test the application's ability to handle exceptional situations, such as hardware glitches</a:t>
            </a:r>
            <a:endParaRPr lang="en-US" dirty="0"/>
          </a:p>
        </p:txBody>
      </p:sp>
      <p:sp>
        <p:nvSpPr>
          <p:cNvPr id="4" name="Slide Number Placeholder 3"/>
          <p:cNvSpPr>
            <a:spLocks noGrp="1"/>
          </p:cNvSpPr>
          <p:nvPr>
            <p:ph type="sldNum" sz="quarter" idx="5"/>
          </p:nvPr>
        </p:nvSpPr>
        <p:spPr/>
        <p:txBody>
          <a:bodyPr/>
          <a:lstStyle/>
          <a:p>
            <a:fld id="{EDF1BD77-8073-41F8-B30E-FCC2411CB667}" type="slidenum">
              <a:rPr lang="en-US" smtClean="0"/>
              <a:t>2</a:t>
            </a:fld>
            <a:endParaRPr lang="en-US"/>
          </a:p>
        </p:txBody>
      </p:sp>
      <p:sp>
        <p:nvSpPr>
          <p:cNvPr id="5" name="Header Placeholder 4">
            <a:extLst>
              <a:ext uri="{FF2B5EF4-FFF2-40B4-BE49-F238E27FC236}">
                <a16:creationId xmlns:a16="http://schemas.microsoft.com/office/drawing/2014/main" id="{7FF77753-28D7-0BDC-4C08-6E95B3594BB2}"/>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28196021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cs typeface="Calibri"/>
              </a:rPr>
              <a:t>To predict the possible access location after fuzzing, first we leverage the intra block access patterns, after fuzzing the accessed bytes,  nearby bytes are likely to be accessed soon, such as </a:t>
            </a:r>
            <a:r>
              <a:rPr lang="en-US" dirty="0" err="1">
                <a:cs typeface="Calibri"/>
              </a:rPr>
              <a:t>inodes</a:t>
            </a:r>
            <a:r>
              <a:rPr lang="en-US" dirty="0">
                <a:cs typeface="Calibri"/>
              </a:rPr>
              <a:t>, bitmaps that are grouped together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cs typeface="Calibri"/>
              </a:rPr>
              <a:t>When fuzzing, not only fuzz the exact accessed location but fuzz buckets represented by the blue frame</a:t>
            </a:r>
          </a:p>
          <a:p>
            <a:endParaRPr lang="en-US" dirty="0"/>
          </a:p>
          <a:p>
            <a:endParaRPr lang="en-US" dirty="0"/>
          </a:p>
          <a:p>
            <a:r>
              <a:rPr lang="en-US" dirty="0"/>
              <a:t>legend</a:t>
            </a:r>
          </a:p>
        </p:txBody>
      </p:sp>
      <p:sp>
        <p:nvSpPr>
          <p:cNvPr id="4" name="Slide Number Placeholder 3"/>
          <p:cNvSpPr>
            <a:spLocks noGrp="1"/>
          </p:cNvSpPr>
          <p:nvPr>
            <p:ph type="sldNum" sz="quarter" idx="5"/>
          </p:nvPr>
        </p:nvSpPr>
        <p:spPr/>
        <p:txBody>
          <a:bodyPr/>
          <a:lstStyle/>
          <a:p>
            <a:fld id="{EDF1BD77-8073-41F8-B30E-FCC2411CB667}" type="slidenum">
              <a:rPr lang="en-US" smtClean="0"/>
              <a:t>21</a:t>
            </a:fld>
            <a:endParaRPr lang="en-US"/>
          </a:p>
        </p:txBody>
      </p:sp>
      <p:sp>
        <p:nvSpPr>
          <p:cNvPr id="5" name="Header Placeholder 4">
            <a:extLst>
              <a:ext uri="{FF2B5EF4-FFF2-40B4-BE49-F238E27FC236}">
                <a16:creationId xmlns:a16="http://schemas.microsoft.com/office/drawing/2014/main" id="{074AA9A2-31B3-1DFF-A1CB-351706A9CD21}"/>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15813092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cs typeface="Calibri"/>
              </a:rPr>
              <a:t>In observation 4, we found that the same locations in nearby blocks are likely to be used soon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cs typeface="Calibri"/>
              </a:rPr>
              <a:t>Add the most frequent distanced neighbor blocks to the fuzzing area as denoted by the yellow square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Add legend</a:t>
            </a:r>
          </a:p>
          <a:p>
            <a:endParaRPr lang="en-US" dirty="0"/>
          </a:p>
        </p:txBody>
      </p:sp>
      <p:sp>
        <p:nvSpPr>
          <p:cNvPr id="4" name="Slide Number Placeholder 3"/>
          <p:cNvSpPr>
            <a:spLocks noGrp="1"/>
          </p:cNvSpPr>
          <p:nvPr>
            <p:ph type="sldNum" sz="quarter" idx="5"/>
          </p:nvPr>
        </p:nvSpPr>
        <p:spPr/>
        <p:txBody>
          <a:bodyPr/>
          <a:lstStyle/>
          <a:p>
            <a:fld id="{EDF1BD77-8073-41F8-B30E-FCC2411CB667}" type="slidenum">
              <a:rPr lang="en-US" smtClean="0"/>
              <a:t>22</a:t>
            </a:fld>
            <a:endParaRPr lang="en-US"/>
          </a:p>
        </p:txBody>
      </p:sp>
      <p:sp>
        <p:nvSpPr>
          <p:cNvPr id="5" name="Header Placeholder 4">
            <a:extLst>
              <a:ext uri="{FF2B5EF4-FFF2-40B4-BE49-F238E27FC236}">
                <a16:creationId xmlns:a16="http://schemas.microsoft.com/office/drawing/2014/main" id="{81600D4F-7248-FDA8-6E18-28D491427798}"/>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32996634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New byte access to yellow fuzzed region, white fuzzed region becomes obsolete due to LRU</a:t>
            </a:r>
          </a:p>
          <a:p>
            <a:endParaRPr lang="en-US" dirty="0">
              <a:cs typeface="Calibri"/>
            </a:endParaRPr>
          </a:p>
          <a:p>
            <a:endParaRPr lang="en-US" dirty="0"/>
          </a:p>
        </p:txBody>
      </p:sp>
      <p:sp>
        <p:nvSpPr>
          <p:cNvPr id="4" name="Slide Number Placeholder 3"/>
          <p:cNvSpPr>
            <a:spLocks noGrp="1"/>
          </p:cNvSpPr>
          <p:nvPr>
            <p:ph type="sldNum" sz="quarter" idx="5"/>
          </p:nvPr>
        </p:nvSpPr>
        <p:spPr/>
        <p:txBody>
          <a:bodyPr/>
          <a:lstStyle/>
          <a:p>
            <a:fld id="{EDF1BD77-8073-41F8-B30E-FCC2411CB667}" type="slidenum">
              <a:rPr lang="en-US" smtClean="0"/>
              <a:t>23</a:t>
            </a:fld>
            <a:endParaRPr lang="en-US"/>
          </a:p>
        </p:txBody>
      </p:sp>
      <p:sp>
        <p:nvSpPr>
          <p:cNvPr id="5" name="Header Placeholder 4">
            <a:extLst>
              <a:ext uri="{FF2B5EF4-FFF2-40B4-BE49-F238E27FC236}">
                <a16:creationId xmlns:a16="http://schemas.microsoft.com/office/drawing/2014/main" id="{F0151D53-4A1F-C35E-179C-71C88AB30EC0}"/>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13740823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Explain missing write if mentioned</a:t>
            </a:r>
          </a:p>
        </p:txBody>
      </p:sp>
      <p:sp>
        <p:nvSpPr>
          <p:cNvPr id="4" name="Slide Number Placeholder 3"/>
          <p:cNvSpPr>
            <a:spLocks noGrp="1"/>
          </p:cNvSpPr>
          <p:nvPr>
            <p:ph type="sldNum" sz="quarter" idx="5"/>
          </p:nvPr>
        </p:nvSpPr>
        <p:spPr/>
        <p:txBody>
          <a:bodyPr/>
          <a:lstStyle/>
          <a:p>
            <a:fld id="{EDF1BD77-8073-41F8-B30E-FCC2411CB667}" type="slidenum">
              <a:rPr lang="en-US" smtClean="0"/>
              <a:t>24</a:t>
            </a:fld>
            <a:endParaRPr lang="en-US"/>
          </a:p>
        </p:txBody>
      </p:sp>
      <p:sp>
        <p:nvSpPr>
          <p:cNvPr id="5" name="Header Placeholder 4">
            <a:extLst>
              <a:ext uri="{FF2B5EF4-FFF2-40B4-BE49-F238E27FC236}">
                <a16:creationId xmlns:a16="http://schemas.microsoft.com/office/drawing/2014/main" id="{F31E8AEA-C05B-F5B2-1C43-5237451DC6BE}"/>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110321145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One seed image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cs typeface="Calibri"/>
              </a:rPr>
              <a:t>After file requests fuzzing, image content updated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EDF1BD77-8073-41F8-B30E-FCC2411CB667}" type="slidenum">
              <a:rPr lang="en-US" smtClean="0"/>
              <a:t>25</a:t>
            </a:fld>
            <a:endParaRPr lang="en-US"/>
          </a:p>
        </p:txBody>
      </p:sp>
      <p:sp>
        <p:nvSpPr>
          <p:cNvPr id="5" name="Header Placeholder 4">
            <a:extLst>
              <a:ext uri="{FF2B5EF4-FFF2-40B4-BE49-F238E27FC236}">
                <a16:creationId xmlns:a16="http://schemas.microsoft.com/office/drawing/2014/main" id="{197B392E-C76E-B198-65F8-37CA91DC3629}"/>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230256244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One seed image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cs typeface="Calibri"/>
              </a:rPr>
              <a:t>After file requests fuzzing, image content updated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EDF1BD77-8073-41F8-B30E-FCC2411CB667}" type="slidenum">
              <a:rPr lang="en-US" smtClean="0"/>
              <a:t>26</a:t>
            </a:fld>
            <a:endParaRPr lang="en-US"/>
          </a:p>
        </p:txBody>
      </p:sp>
      <p:sp>
        <p:nvSpPr>
          <p:cNvPr id="5" name="Header Placeholder 4">
            <a:extLst>
              <a:ext uri="{FF2B5EF4-FFF2-40B4-BE49-F238E27FC236}">
                <a16:creationId xmlns:a16="http://schemas.microsoft.com/office/drawing/2014/main" id="{AF573DF7-1CD9-E4AD-59AF-99B2F2F33CF1}"/>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151629595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DF1BD77-8073-41F8-B30E-FCC2411CB667}" type="slidenum">
              <a:rPr lang="en-US" smtClean="0"/>
              <a:t>27</a:t>
            </a:fld>
            <a:endParaRPr lang="en-US"/>
          </a:p>
        </p:txBody>
      </p:sp>
      <p:sp>
        <p:nvSpPr>
          <p:cNvPr id="5" name="Header Placeholder 4">
            <a:extLst>
              <a:ext uri="{FF2B5EF4-FFF2-40B4-BE49-F238E27FC236}">
                <a16:creationId xmlns:a16="http://schemas.microsoft.com/office/drawing/2014/main" id="{14EEEE86-98FA-9156-D1E7-6EAB1C1B23DB}"/>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299659196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Lfuzz</a:t>
            </a:r>
            <a:r>
              <a:rPr lang="en-US" dirty="0"/>
              <a:t> are built on Janus, which use </a:t>
            </a:r>
            <a:r>
              <a:rPr lang="en-US" dirty="0" err="1"/>
              <a:t>lkl</a:t>
            </a:r>
            <a:r>
              <a:rPr lang="en-US" dirty="0"/>
              <a:t> to for testing.  Explain </a:t>
            </a:r>
            <a:r>
              <a:rPr lang="en-US" dirty="0" err="1"/>
              <a:t>linux</a:t>
            </a:r>
            <a:r>
              <a:rPr lang="en-US" dirty="0"/>
              <a:t> kernel library compiled </a:t>
            </a:r>
            <a:r>
              <a:rPr lang="en-US" dirty="0" err="1"/>
              <a:t>linux</a:t>
            </a:r>
            <a:r>
              <a:rPr lang="en-US" dirty="0"/>
              <a:t> kernel as library so that it can run in user space of different operating systems, and </a:t>
            </a:r>
            <a:r>
              <a:rPr lang="en-US" dirty="0" err="1"/>
              <a:t>llvm</a:t>
            </a:r>
            <a:r>
              <a:rPr lang="en-US" dirty="0"/>
              <a:t> compiler enables user to instrument the program. </a:t>
            </a:r>
            <a:r>
              <a:rPr lang="en-US" dirty="0" err="1"/>
              <a:t>Lfuzz</a:t>
            </a:r>
            <a:r>
              <a:rPr lang="en-US" dirty="0"/>
              <a:t> instrument </a:t>
            </a:r>
            <a:r>
              <a:rPr lang="en-US" dirty="0" err="1"/>
              <a:t>endbio_io</a:t>
            </a:r>
            <a:r>
              <a:rPr lang="en-US" dirty="0"/>
              <a:t> function to get the memory address and block number mapping for the target file system image. It also instrument all the load instruction and compare with the mapping to get the accurate access locations. With the exact access locations, </a:t>
            </a:r>
            <a:r>
              <a:rPr lang="en-US" dirty="0" err="1"/>
              <a:t>lfuzz</a:t>
            </a:r>
            <a:r>
              <a:rPr lang="en-US" dirty="0"/>
              <a:t> prepare the fuzz buffer with the locality features and finally fuzz the area and apply to the test fs image. Then run the </a:t>
            </a:r>
            <a:r>
              <a:rPr lang="en-US" dirty="0" err="1"/>
              <a:t>janus</a:t>
            </a:r>
            <a:r>
              <a:rPr lang="en-US" dirty="0"/>
              <a:t> generated </a:t>
            </a:r>
            <a:r>
              <a:rPr lang="en-US" dirty="0" err="1"/>
              <a:t>syscall</a:t>
            </a:r>
            <a:r>
              <a:rPr lang="en-US" dirty="0"/>
              <a:t> sequence for testing.    </a:t>
            </a:r>
          </a:p>
        </p:txBody>
      </p:sp>
      <p:sp>
        <p:nvSpPr>
          <p:cNvPr id="4" name="Slide Number Placeholder 3"/>
          <p:cNvSpPr>
            <a:spLocks noGrp="1"/>
          </p:cNvSpPr>
          <p:nvPr>
            <p:ph type="sldNum" sz="quarter" idx="5"/>
          </p:nvPr>
        </p:nvSpPr>
        <p:spPr/>
        <p:txBody>
          <a:bodyPr/>
          <a:lstStyle/>
          <a:p>
            <a:fld id="{EDF1BD77-8073-41F8-B30E-FCC2411CB667}" type="slidenum">
              <a:rPr lang="en-US" smtClean="0"/>
              <a:t>28</a:t>
            </a:fld>
            <a:endParaRPr lang="en-US"/>
          </a:p>
        </p:txBody>
      </p:sp>
      <p:sp>
        <p:nvSpPr>
          <p:cNvPr id="5" name="Header Placeholder 4">
            <a:extLst>
              <a:ext uri="{FF2B5EF4-FFF2-40B4-BE49-F238E27FC236}">
                <a16:creationId xmlns:a16="http://schemas.microsoft.com/office/drawing/2014/main" id="{C54DB025-AF30-4F75-7818-9B8D34343408}"/>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114647158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the get deltas, </a:t>
            </a:r>
            <a:r>
              <a:rPr lang="en-US" dirty="0" err="1"/>
              <a:t>lfuzz</a:t>
            </a:r>
            <a:r>
              <a:rPr lang="en-US" dirty="0"/>
              <a:t> traced all the page faults block numbers with the user fault </a:t>
            </a:r>
            <a:r>
              <a:rPr lang="en-US" dirty="0" err="1"/>
              <a:t>fd</a:t>
            </a:r>
            <a:r>
              <a:rPr lang="en-US" dirty="0"/>
              <a:t>, then refine the delta by comparing with the image before this fuzzing </a:t>
            </a:r>
            <a:r>
              <a:rPr lang="en-US" dirty="0" err="1"/>
              <a:t>iteraration</a:t>
            </a:r>
            <a:r>
              <a:rPr lang="en-US" dirty="0"/>
              <a:t>. With the location, </a:t>
            </a:r>
            <a:r>
              <a:rPr lang="en-US" dirty="0" err="1"/>
              <a:t>lfuzz</a:t>
            </a:r>
            <a:r>
              <a:rPr lang="en-US" dirty="0"/>
              <a:t> either fully or partially save the deltas for each iteration to test if there are any new coverage.</a:t>
            </a:r>
          </a:p>
        </p:txBody>
      </p:sp>
      <p:sp>
        <p:nvSpPr>
          <p:cNvPr id="4" name="Slide Number Placeholder 3"/>
          <p:cNvSpPr>
            <a:spLocks noGrp="1"/>
          </p:cNvSpPr>
          <p:nvPr>
            <p:ph type="sldNum" sz="quarter" idx="5"/>
          </p:nvPr>
        </p:nvSpPr>
        <p:spPr/>
        <p:txBody>
          <a:bodyPr/>
          <a:lstStyle/>
          <a:p>
            <a:fld id="{EDF1BD77-8073-41F8-B30E-FCC2411CB667}" type="slidenum">
              <a:rPr lang="en-US" smtClean="0"/>
              <a:t>29</a:t>
            </a:fld>
            <a:endParaRPr lang="en-US"/>
          </a:p>
        </p:txBody>
      </p:sp>
      <p:sp>
        <p:nvSpPr>
          <p:cNvPr id="5" name="Header Placeholder 4">
            <a:extLst>
              <a:ext uri="{FF2B5EF4-FFF2-40B4-BE49-F238E27FC236}">
                <a16:creationId xmlns:a16="http://schemas.microsoft.com/office/drawing/2014/main" id="{E97645A6-3C9B-44A2-49EB-96665D88CC77}"/>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44460178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get the block number to memory address mapping. </a:t>
            </a:r>
            <a:r>
              <a:rPr lang="en-US" dirty="0" err="1"/>
              <a:t>Lfuzz</a:t>
            </a:r>
            <a:r>
              <a:rPr lang="en-US" dirty="0"/>
              <a:t> add a stub to </a:t>
            </a:r>
            <a:r>
              <a:rPr lang="en-US" dirty="0" err="1"/>
              <a:t>bio_endio</a:t>
            </a:r>
            <a:r>
              <a:rPr lang="en-US" dirty="0"/>
              <a:t> function in the block layer and instrument the stub with </a:t>
            </a:r>
            <a:r>
              <a:rPr lang="en-US" dirty="0" err="1"/>
              <a:t>llvm</a:t>
            </a:r>
            <a:r>
              <a:rPr lang="en-US" dirty="0"/>
              <a:t> to build the mapping. Then we instrument the load IR(intermediate representation) for the target filesystem, them</a:t>
            </a:r>
          </a:p>
          <a:p>
            <a:r>
              <a:rPr lang="en-US" dirty="0"/>
              <a:t>TO get the image deltas, for the state fuzzing</a:t>
            </a:r>
          </a:p>
        </p:txBody>
      </p:sp>
      <p:sp>
        <p:nvSpPr>
          <p:cNvPr id="4" name="Header Placeholder 3"/>
          <p:cNvSpPr>
            <a:spLocks noGrp="1"/>
          </p:cNvSpPr>
          <p:nvPr>
            <p:ph type="hdr" sz="quarter"/>
          </p:nvPr>
        </p:nvSpPr>
        <p:spPr/>
        <p:txBody>
          <a:bodyPr/>
          <a:lstStyle/>
          <a:p>
            <a:r>
              <a:rPr lang="en-US"/>
              <a:t>LFuzz</a:t>
            </a:r>
          </a:p>
        </p:txBody>
      </p:sp>
      <p:sp>
        <p:nvSpPr>
          <p:cNvPr id="5" name="Slide Number Placeholder 4"/>
          <p:cNvSpPr>
            <a:spLocks noGrp="1"/>
          </p:cNvSpPr>
          <p:nvPr>
            <p:ph type="sldNum" sz="quarter" idx="5"/>
          </p:nvPr>
        </p:nvSpPr>
        <p:spPr/>
        <p:txBody>
          <a:bodyPr/>
          <a:lstStyle/>
          <a:p>
            <a:fld id="{EDF1BD77-8073-41F8-B30E-FCC2411CB667}" type="slidenum">
              <a:rPr lang="en-US" smtClean="0"/>
              <a:t>31</a:t>
            </a:fld>
            <a:endParaRPr lang="en-US"/>
          </a:p>
        </p:txBody>
      </p:sp>
    </p:spTree>
    <p:extLst>
      <p:ext uri="{BB962C8B-B14F-4D97-AF65-F5344CB8AC3E}">
        <p14:creationId xmlns:p14="http://schemas.microsoft.com/office/powerpoint/2010/main" val="8887543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374151"/>
                </a:solidFill>
                <a:effectLst/>
                <a:latin typeface="Söhne"/>
              </a:rPr>
              <a:t>The filesystem is one of the most prominent parts of an operating system (OS), and it's the part that interacts directly with both applications and users. Its primary responsibility is to ensure that data's persistent state is stored reliably, even when the system experiences reboots or crashes.</a:t>
            </a:r>
          </a:p>
          <a:p>
            <a:pPr algn="l"/>
            <a:r>
              <a:rPr lang="en-US" b="0" i="0" dirty="0">
                <a:solidFill>
                  <a:srgbClr val="374151"/>
                </a:solidFill>
                <a:effectLst/>
                <a:latin typeface="Söhne"/>
              </a:rPr>
              <a:t>When it comes to bugs in the filesystem, they can have some pretty serious consequences. For instance, they could lead to data loss, and in the worst-case scenario, they might even compromise the entire system's security and stability.</a:t>
            </a:r>
          </a:p>
          <a:p>
            <a:endParaRPr lang="en-US" dirty="0"/>
          </a:p>
        </p:txBody>
      </p:sp>
      <p:sp>
        <p:nvSpPr>
          <p:cNvPr id="4" name="Slide Number Placeholder 3"/>
          <p:cNvSpPr>
            <a:spLocks noGrp="1"/>
          </p:cNvSpPr>
          <p:nvPr>
            <p:ph type="sldNum" sz="quarter" idx="5"/>
          </p:nvPr>
        </p:nvSpPr>
        <p:spPr/>
        <p:txBody>
          <a:bodyPr/>
          <a:lstStyle/>
          <a:p>
            <a:fld id="{EDF1BD77-8073-41F8-B30E-FCC2411CB667}" type="slidenum">
              <a:rPr lang="en-US" smtClean="0"/>
              <a:t>3</a:t>
            </a:fld>
            <a:endParaRPr lang="en-US"/>
          </a:p>
        </p:txBody>
      </p:sp>
      <p:sp>
        <p:nvSpPr>
          <p:cNvPr id="5" name="Header Placeholder 4">
            <a:extLst>
              <a:ext uri="{FF2B5EF4-FFF2-40B4-BE49-F238E27FC236}">
                <a16:creationId xmlns:a16="http://schemas.microsoft.com/office/drawing/2014/main" id="{4B441917-E849-F3AD-076F-F288B2B2B049}"/>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172169934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Firstly, for a corpus that has </a:t>
            </a:r>
            <a:r>
              <a:rPr lang="en-US" dirty="0" err="1"/>
              <a:t>janus</a:t>
            </a:r>
            <a:r>
              <a:rPr lang="en-US" dirty="0"/>
              <a:t> </a:t>
            </a:r>
            <a:r>
              <a:rPr lang="en-US" dirty="0" err="1"/>
              <a:t>syscall</a:t>
            </a:r>
            <a:r>
              <a:rPr lang="en-US" dirty="0"/>
              <a:t> </a:t>
            </a:r>
            <a:r>
              <a:rPr lang="en-US" dirty="0" err="1"/>
              <a:t>fuzzer</a:t>
            </a:r>
            <a:r>
              <a:rPr lang="en-US" dirty="0"/>
              <a:t> to generate the </a:t>
            </a:r>
            <a:r>
              <a:rPr lang="en-US" dirty="0" err="1"/>
              <a:t>syscall</a:t>
            </a:r>
            <a:r>
              <a:rPr lang="en-US" dirty="0"/>
              <a:t> and </a:t>
            </a:r>
            <a:r>
              <a:rPr lang="en-US" dirty="0" err="1"/>
              <a:t>lfuzz</a:t>
            </a:r>
            <a:r>
              <a:rPr lang="en-US" dirty="0"/>
              <a:t> </a:t>
            </a:r>
            <a:r>
              <a:rPr lang="en-US" dirty="0" err="1"/>
              <a:t>fuzzer</a:t>
            </a:r>
            <a:r>
              <a:rPr lang="en-US" dirty="0"/>
              <a:t> to generate the fuzzed image, it is parsed and used to prepare the </a:t>
            </a:r>
            <a:r>
              <a:rPr lang="en-US" dirty="0" err="1"/>
              <a:t>syscall</a:t>
            </a:r>
            <a:r>
              <a:rPr lang="en-US" dirty="0"/>
              <a:t> buffer and fuzzed image, then send to the </a:t>
            </a:r>
            <a:r>
              <a:rPr lang="en-US" dirty="0" err="1"/>
              <a:t>qemu</a:t>
            </a:r>
            <a:r>
              <a:rPr lang="en-US" dirty="0"/>
              <a:t>. Then the </a:t>
            </a:r>
            <a:r>
              <a:rPr lang="en-US" dirty="0" err="1"/>
              <a:t>kafl</a:t>
            </a:r>
            <a:r>
              <a:rPr lang="en-US" dirty="0"/>
              <a:t> manager signal the </a:t>
            </a:r>
            <a:r>
              <a:rPr lang="en-US" dirty="0" err="1"/>
              <a:t>qemu</a:t>
            </a:r>
            <a:r>
              <a:rPr lang="en-US" dirty="0"/>
              <a:t> to </a:t>
            </a:r>
            <a:r>
              <a:rPr lang="en-US" dirty="0" err="1"/>
              <a:t>excute</a:t>
            </a:r>
            <a:r>
              <a:rPr lang="en-US" dirty="0"/>
              <a:t> the </a:t>
            </a:r>
            <a:r>
              <a:rPr lang="en-US" dirty="0" err="1"/>
              <a:t>syscalls</a:t>
            </a:r>
            <a:r>
              <a:rPr lang="en-US" dirty="0"/>
              <a:t>. During the execution, we wrapped QEMU block layer </a:t>
            </a:r>
            <a:r>
              <a:rPr lang="en-US" dirty="0" err="1">
                <a:ea typeface="+mn-lt"/>
                <a:cs typeface="+mn-lt"/>
              </a:rPr>
              <a:t>blk_aio_read_entry</a:t>
            </a:r>
            <a:r>
              <a:rPr lang="en-US" dirty="0">
                <a:ea typeface="+mn-lt"/>
                <a:cs typeface="+mn-lt"/>
              </a:rPr>
              <a:t>()</a:t>
            </a:r>
            <a:r>
              <a:rPr lang="en-US" dirty="0">
                <a:ea typeface="+mn-ea"/>
                <a:cs typeface="+mn-cs"/>
              </a:rPr>
              <a:t> to b</a:t>
            </a:r>
            <a:r>
              <a:rPr lang="en-US" dirty="0">
                <a:ea typeface="Calibri"/>
                <a:cs typeface="Calibri"/>
              </a:rPr>
              <a:t>uild the F2M mapping </a:t>
            </a:r>
          </a:p>
          <a:p>
            <a:r>
              <a:rPr lang="en-US" dirty="0"/>
              <a:t>Meanwhile, when the guest trigger page fault, the </a:t>
            </a:r>
            <a:r>
              <a:rPr lang="en-US" dirty="0" err="1"/>
              <a:t>kvm</a:t>
            </a:r>
            <a:r>
              <a:rPr lang="en-US" dirty="0"/>
              <a:t> traced the memory addresses and mark the memory page of interests as invalid so that we can catch them later. And KVM updates the </a:t>
            </a:r>
            <a:r>
              <a:rPr lang="en-US" dirty="0" err="1"/>
              <a:t>lru</a:t>
            </a:r>
            <a:r>
              <a:rPr lang="en-US" dirty="0"/>
              <a:t> list according to the accurate access locations.</a:t>
            </a:r>
          </a:p>
          <a:p>
            <a:endParaRPr lang="en-US" dirty="0"/>
          </a:p>
          <a:p>
            <a:pPr lvl="1"/>
            <a:r>
              <a:rPr lang="en-US" dirty="0">
                <a:ea typeface="+mn-lt"/>
                <a:cs typeface="+mn-lt"/>
              </a:rPr>
              <a:t>Trace load instructions in KVM by invalidate the page of interest to get finer grained dereferenced memory address(explain why need to invalidate the page)</a:t>
            </a:r>
          </a:p>
          <a:p>
            <a:endParaRPr lang="en-US" dirty="0">
              <a:ea typeface="+mn-lt"/>
              <a:cs typeface="+mn-lt"/>
            </a:endParaRPr>
          </a:p>
          <a:p>
            <a:r>
              <a:rPr lang="en-US" dirty="0">
                <a:latin typeface="Arial"/>
                <a:ea typeface="Calibri" panose="020F0502020204030204"/>
                <a:cs typeface="Arial"/>
              </a:rPr>
              <a:t>To get the accessed memory addresses </a:t>
            </a:r>
          </a:p>
          <a:p>
            <a:r>
              <a:rPr lang="en-US" dirty="0">
                <a:latin typeface="Arial"/>
                <a:ea typeface="Calibri" panose="020F0502020204030204"/>
                <a:cs typeface="Arial"/>
              </a:rPr>
              <a:t>Lookup above mapping to get accessed on-disk bucket locations</a:t>
            </a:r>
          </a:p>
          <a:p>
            <a:r>
              <a:rPr lang="en-US" dirty="0">
                <a:latin typeface="Arial"/>
                <a:ea typeface="Calibri" panose="020F0502020204030204"/>
                <a:cs typeface="Arial"/>
              </a:rPr>
              <a:t>Built the LRU list with the accessed locations and locality patterns </a:t>
            </a:r>
            <a:endParaRPr lang="en-US" dirty="0"/>
          </a:p>
        </p:txBody>
      </p:sp>
      <p:sp>
        <p:nvSpPr>
          <p:cNvPr id="4" name="Header Placeholder 3"/>
          <p:cNvSpPr>
            <a:spLocks noGrp="1"/>
          </p:cNvSpPr>
          <p:nvPr>
            <p:ph type="hdr" sz="quarter"/>
          </p:nvPr>
        </p:nvSpPr>
        <p:spPr/>
        <p:txBody>
          <a:bodyPr/>
          <a:lstStyle/>
          <a:p>
            <a:r>
              <a:rPr lang="en-US"/>
              <a:t>LFuzz</a:t>
            </a:r>
          </a:p>
        </p:txBody>
      </p:sp>
      <p:sp>
        <p:nvSpPr>
          <p:cNvPr id="5" name="Slide Number Placeholder 4"/>
          <p:cNvSpPr>
            <a:spLocks noGrp="1"/>
          </p:cNvSpPr>
          <p:nvPr>
            <p:ph type="sldNum" sz="quarter" idx="5"/>
          </p:nvPr>
        </p:nvSpPr>
        <p:spPr/>
        <p:txBody>
          <a:bodyPr/>
          <a:lstStyle/>
          <a:p>
            <a:fld id="{EDF1BD77-8073-41F8-B30E-FCC2411CB667}" type="slidenum">
              <a:rPr lang="en-US" smtClean="0"/>
              <a:t>32</a:t>
            </a:fld>
            <a:endParaRPr lang="en-US"/>
          </a:p>
        </p:txBody>
      </p:sp>
    </p:spTree>
    <p:extLst>
      <p:ext uri="{BB962C8B-B14F-4D97-AF65-F5344CB8AC3E}">
        <p14:creationId xmlns:p14="http://schemas.microsoft.com/office/powerpoint/2010/main" val="124341205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get the block number to memory address mapping. </a:t>
            </a:r>
            <a:r>
              <a:rPr lang="en-US" dirty="0" err="1"/>
              <a:t>Lfuzz</a:t>
            </a:r>
            <a:r>
              <a:rPr lang="en-US" dirty="0"/>
              <a:t> add a stub to </a:t>
            </a:r>
            <a:r>
              <a:rPr lang="en-US" dirty="0" err="1"/>
              <a:t>bio_endio</a:t>
            </a:r>
            <a:r>
              <a:rPr lang="en-US" dirty="0"/>
              <a:t> function in the block layer and instrument the stub with </a:t>
            </a:r>
            <a:r>
              <a:rPr lang="en-US" dirty="0" err="1"/>
              <a:t>llvm</a:t>
            </a:r>
            <a:r>
              <a:rPr lang="en-US" dirty="0"/>
              <a:t> to build the mapping. Then we instrument the load IR(intermediate representation) for the target filesystem, them</a:t>
            </a:r>
          </a:p>
          <a:p>
            <a:r>
              <a:rPr lang="en-US" dirty="0"/>
              <a:t>Zap the </a:t>
            </a:r>
            <a:r>
              <a:rPr lang="en-US" dirty="0" err="1"/>
              <a:t>spte</a:t>
            </a:r>
            <a:r>
              <a:rPr lang="en-US" dirty="0"/>
              <a:t> at </a:t>
            </a:r>
            <a:r>
              <a:rPr lang="en-US" dirty="0" err="1"/>
              <a:t>kvm_mmu_page_fault</a:t>
            </a:r>
            <a:r>
              <a:rPr lang="en-US" dirty="0"/>
              <a:t>() and </a:t>
            </a:r>
            <a:r>
              <a:rPr lang="en-US" dirty="0" err="1"/>
              <a:t>handle_ept_violation</a:t>
            </a:r>
            <a:endParaRPr lang="en-US" dirty="0"/>
          </a:p>
          <a:p>
            <a:r>
              <a:rPr lang="en-US" dirty="0">
                <a:ea typeface="Calibri"/>
                <a:cs typeface="Calibri"/>
              </a:rPr>
              <a:t>First time in cache , the page fault will not happen, to update LRU, we need to intercept every single memory reference not just the first one. Need to make sure the page fault function is called every time the memory is reference.</a:t>
            </a:r>
          </a:p>
        </p:txBody>
      </p:sp>
      <p:sp>
        <p:nvSpPr>
          <p:cNvPr id="4" name="Header Placeholder 3"/>
          <p:cNvSpPr>
            <a:spLocks noGrp="1"/>
          </p:cNvSpPr>
          <p:nvPr>
            <p:ph type="hdr" sz="quarter"/>
          </p:nvPr>
        </p:nvSpPr>
        <p:spPr/>
        <p:txBody>
          <a:bodyPr/>
          <a:lstStyle/>
          <a:p>
            <a:r>
              <a:rPr lang="en-US"/>
              <a:t>LFuzz</a:t>
            </a:r>
          </a:p>
        </p:txBody>
      </p:sp>
      <p:sp>
        <p:nvSpPr>
          <p:cNvPr id="5" name="Slide Number Placeholder 4"/>
          <p:cNvSpPr>
            <a:spLocks noGrp="1"/>
          </p:cNvSpPr>
          <p:nvPr>
            <p:ph type="sldNum" sz="quarter" idx="5"/>
          </p:nvPr>
        </p:nvSpPr>
        <p:spPr/>
        <p:txBody>
          <a:bodyPr/>
          <a:lstStyle/>
          <a:p>
            <a:fld id="{EDF1BD77-8073-41F8-B30E-FCC2411CB667}" type="slidenum">
              <a:rPr lang="en-US" smtClean="0"/>
              <a:t>34</a:t>
            </a:fld>
            <a:endParaRPr lang="en-US"/>
          </a:p>
        </p:txBody>
      </p:sp>
    </p:spTree>
    <p:extLst>
      <p:ext uri="{BB962C8B-B14F-4D97-AF65-F5344CB8AC3E}">
        <p14:creationId xmlns:p14="http://schemas.microsoft.com/office/powerpoint/2010/main" val="343054753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a:t>We have run </a:t>
            </a:r>
            <a:r>
              <a:rPr lang="en-US" dirty="0" err="1"/>
              <a:t>janus</a:t>
            </a:r>
            <a:r>
              <a:rPr lang="en-US" dirty="0"/>
              <a:t> and </a:t>
            </a:r>
            <a:r>
              <a:rPr lang="en-US" dirty="0" err="1"/>
              <a:t>lfuzz</a:t>
            </a:r>
            <a:r>
              <a:rPr lang="en-US" dirty="0"/>
              <a:t> for 240 </a:t>
            </a:r>
            <a:r>
              <a:rPr lang="en-US" dirty="0" err="1"/>
              <a:t>cpu</a:t>
            </a:r>
            <a:r>
              <a:rPr lang="en-US" dirty="0"/>
              <a:t> hours and repeated 5 time,  and compare the difference edge coverage </a:t>
            </a:r>
            <a:r>
              <a:rPr lang="en-US" dirty="0" err="1"/>
              <a:t>lfuzz</a:t>
            </a:r>
            <a:r>
              <a:rPr lang="en-US" dirty="0"/>
              <a:t> have explore with </a:t>
            </a:r>
            <a:r>
              <a:rPr lang="en-US" dirty="0" err="1"/>
              <a:t>janus</a:t>
            </a:r>
            <a:r>
              <a:rPr lang="en-US" dirty="0"/>
              <a:t>.   </a:t>
            </a:r>
          </a:p>
          <a:p>
            <a:endParaRPr lang="en-US" dirty="0"/>
          </a:p>
        </p:txBody>
      </p:sp>
      <p:sp>
        <p:nvSpPr>
          <p:cNvPr id="4" name="Slide Number Placeholder 3"/>
          <p:cNvSpPr>
            <a:spLocks noGrp="1"/>
          </p:cNvSpPr>
          <p:nvPr>
            <p:ph type="sldNum" sz="quarter" idx="5"/>
          </p:nvPr>
        </p:nvSpPr>
        <p:spPr/>
        <p:txBody>
          <a:bodyPr/>
          <a:lstStyle/>
          <a:p>
            <a:fld id="{EDF1BD77-8073-41F8-B30E-FCC2411CB667}" type="slidenum">
              <a:rPr lang="en-US" smtClean="0"/>
              <a:t>37</a:t>
            </a:fld>
            <a:endParaRPr lang="en-US"/>
          </a:p>
        </p:txBody>
      </p:sp>
      <p:sp>
        <p:nvSpPr>
          <p:cNvPr id="5" name="Header Placeholder 4">
            <a:extLst>
              <a:ext uri="{FF2B5EF4-FFF2-40B4-BE49-F238E27FC236}">
                <a16:creationId xmlns:a16="http://schemas.microsoft.com/office/drawing/2014/main" id="{DB517AC6-74FC-CC32-DEF1-B6617B1DCB0D}"/>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244663065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Times New Roman" panose="02020603050405020304" pitchFamily="18" charset="0"/>
              </a:rPr>
              <a:t>We compare the fuzzing region of the difference configurations of </a:t>
            </a:r>
            <a:r>
              <a:rPr lang="en-US" sz="1800" dirty="0" err="1">
                <a:effectLst/>
                <a:latin typeface="Times New Roman" panose="02020603050405020304" pitchFamily="18" charset="0"/>
                <a:ea typeface="Times New Roman" panose="02020603050405020304" pitchFamily="18" charset="0"/>
              </a:rPr>
              <a:t>lfuzz</a:t>
            </a:r>
            <a:r>
              <a:rPr lang="en-US" sz="1800" dirty="0">
                <a:effectLst/>
                <a:latin typeface="Times New Roman" panose="02020603050405020304" pitchFamily="18" charset="0"/>
                <a:ea typeface="Times New Roman" panose="02020603050405020304" pitchFamily="18" charset="0"/>
              </a:rPr>
              <a:t> with </a:t>
            </a:r>
            <a:r>
              <a:rPr lang="en-US" sz="1800" dirty="0" err="1">
                <a:effectLst/>
                <a:latin typeface="Times New Roman" panose="02020603050405020304" pitchFamily="18" charset="0"/>
                <a:ea typeface="Times New Roman" panose="02020603050405020304" pitchFamily="18" charset="0"/>
              </a:rPr>
              <a:t>janus</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lfuzz</a:t>
            </a:r>
            <a:r>
              <a:rPr lang="en-US" sz="1800" dirty="0">
                <a:effectLst/>
                <a:latin typeface="Times New Roman" panose="02020603050405020304" pitchFamily="18" charset="0"/>
                <a:ea typeface="Times New Roman" panose="02020603050405020304" pitchFamily="18" charset="0"/>
              </a:rPr>
              <a:t> has reduce the target fuzzing region by factor of 8</a:t>
            </a:r>
            <a:endParaRPr lang="en-US" dirty="0"/>
          </a:p>
        </p:txBody>
      </p:sp>
      <p:sp>
        <p:nvSpPr>
          <p:cNvPr id="4" name="Slide Number Placeholder 3"/>
          <p:cNvSpPr>
            <a:spLocks noGrp="1"/>
          </p:cNvSpPr>
          <p:nvPr>
            <p:ph type="sldNum" sz="quarter" idx="5"/>
          </p:nvPr>
        </p:nvSpPr>
        <p:spPr/>
        <p:txBody>
          <a:bodyPr/>
          <a:lstStyle/>
          <a:p>
            <a:fld id="{EDF1BD77-8073-41F8-B30E-FCC2411CB667}" type="slidenum">
              <a:rPr lang="en-US" smtClean="0"/>
              <a:t>38</a:t>
            </a:fld>
            <a:endParaRPr lang="en-US"/>
          </a:p>
        </p:txBody>
      </p:sp>
      <p:sp>
        <p:nvSpPr>
          <p:cNvPr id="5" name="Header Placeholder 4">
            <a:extLst>
              <a:ext uri="{FF2B5EF4-FFF2-40B4-BE49-F238E27FC236}">
                <a16:creationId xmlns:a16="http://schemas.microsoft.com/office/drawing/2014/main" id="{DC9FB2B2-8BAB-7576-A075-7FC2095C8D85}"/>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377042463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ran </a:t>
            </a:r>
            <a:r>
              <a:rPr lang="en-US" dirty="0" err="1"/>
              <a:t>lfuzz</a:t>
            </a:r>
            <a:r>
              <a:rPr lang="en-US" dirty="0"/>
              <a:t> and </a:t>
            </a:r>
            <a:r>
              <a:rPr lang="en-US" dirty="0" err="1"/>
              <a:t>janus</a:t>
            </a:r>
            <a:r>
              <a:rPr lang="en-US" dirty="0"/>
              <a:t> for 7 days with 30 cores, </a:t>
            </a:r>
          </a:p>
        </p:txBody>
      </p:sp>
      <p:sp>
        <p:nvSpPr>
          <p:cNvPr id="4" name="Header Placeholder 3"/>
          <p:cNvSpPr>
            <a:spLocks noGrp="1"/>
          </p:cNvSpPr>
          <p:nvPr>
            <p:ph type="hdr" sz="quarter"/>
          </p:nvPr>
        </p:nvSpPr>
        <p:spPr/>
        <p:txBody>
          <a:bodyPr/>
          <a:lstStyle/>
          <a:p>
            <a:r>
              <a:rPr lang="en-US"/>
              <a:t>LFuzz</a:t>
            </a:r>
          </a:p>
        </p:txBody>
      </p:sp>
      <p:sp>
        <p:nvSpPr>
          <p:cNvPr id="5" name="Slide Number Placeholder 4"/>
          <p:cNvSpPr>
            <a:spLocks noGrp="1"/>
          </p:cNvSpPr>
          <p:nvPr>
            <p:ph type="sldNum" sz="quarter" idx="5"/>
          </p:nvPr>
        </p:nvSpPr>
        <p:spPr/>
        <p:txBody>
          <a:bodyPr/>
          <a:lstStyle/>
          <a:p>
            <a:fld id="{EDF1BD77-8073-41F8-B30E-FCC2411CB667}" type="slidenum">
              <a:rPr lang="en-US" smtClean="0"/>
              <a:t>39</a:t>
            </a:fld>
            <a:endParaRPr lang="en-US"/>
          </a:p>
        </p:txBody>
      </p:sp>
    </p:spTree>
    <p:extLst>
      <p:ext uri="{BB962C8B-B14F-4D97-AF65-F5344CB8AC3E}">
        <p14:creationId xmlns:p14="http://schemas.microsoft.com/office/powerpoint/2010/main" val="212280768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Currently ext4 directory handling code implicitly assumes that the directory blocks are always within the </a:t>
            </a:r>
            <a:r>
              <a:rPr lang="en-US" dirty="0" err="1"/>
              <a:t>i_size</a:t>
            </a:r>
            <a:r>
              <a:rPr lang="en-US" dirty="0"/>
              <a:t>. In fact ext4_append() will attempt to allocate next directory block based solely on </a:t>
            </a:r>
            <a:r>
              <a:rPr lang="en-US" dirty="0" err="1"/>
              <a:t>i_size</a:t>
            </a:r>
            <a:r>
              <a:rPr lang="en-US" dirty="0"/>
              <a:t> and the </a:t>
            </a:r>
            <a:r>
              <a:rPr lang="en-US" dirty="0" err="1"/>
              <a:t>i_size</a:t>
            </a:r>
            <a:r>
              <a:rPr lang="en-US" dirty="0"/>
              <a:t> is then appropriately increased after a successful allocation. However, for this to work it requires </a:t>
            </a:r>
            <a:r>
              <a:rPr lang="en-US" dirty="0" err="1"/>
              <a:t>i_size</a:t>
            </a:r>
            <a:r>
              <a:rPr lang="en-US" dirty="0"/>
              <a:t> to be correct. If, for any reason, the directory </a:t>
            </a:r>
            <a:r>
              <a:rPr lang="en-US" dirty="0" err="1"/>
              <a:t>inode</a:t>
            </a:r>
            <a:r>
              <a:rPr lang="en-US" dirty="0"/>
              <a:t> </a:t>
            </a:r>
            <a:r>
              <a:rPr lang="en-US" dirty="0" err="1"/>
              <a:t>i_size</a:t>
            </a:r>
            <a:r>
              <a:rPr lang="en-US" dirty="0"/>
              <a:t> is corrupted in a way that the directory tree refers to a valid directory block past </a:t>
            </a:r>
            <a:r>
              <a:rPr lang="en-US" dirty="0" err="1"/>
              <a:t>i_size</a:t>
            </a:r>
            <a:r>
              <a:rPr lang="en-US" dirty="0"/>
              <a:t>, we could end up corrupting parts of the directory tree structure by overwriting already used directory blocks when modifying the directory.</a:t>
            </a:r>
          </a:p>
        </p:txBody>
      </p:sp>
      <p:sp>
        <p:nvSpPr>
          <p:cNvPr id="4" name="Header Placeholder 3"/>
          <p:cNvSpPr>
            <a:spLocks noGrp="1"/>
          </p:cNvSpPr>
          <p:nvPr>
            <p:ph type="hdr" sz="quarter"/>
          </p:nvPr>
        </p:nvSpPr>
        <p:spPr/>
        <p:txBody>
          <a:bodyPr/>
          <a:lstStyle/>
          <a:p>
            <a:r>
              <a:rPr lang="en-US"/>
              <a:t>LFuzz</a:t>
            </a:r>
          </a:p>
        </p:txBody>
      </p:sp>
      <p:sp>
        <p:nvSpPr>
          <p:cNvPr id="5" name="Slide Number Placeholder 4"/>
          <p:cNvSpPr>
            <a:spLocks noGrp="1"/>
          </p:cNvSpPr>
          <p:nvPr>
            <p:ph type="sldNum" sz="quarter" idx="5"/>
          </p:nvPr>
        </p:nvSpPr>
        <p:spPr/>
        <p:txBody>
          <a:bodyPr/>
          <a:lstStyle/>
          <a:p>
            <a:fld id="{EDF1BD77-8073-41F8-B30E-FCC2411CB667}" type="slidenum">
              <a:rPr lang="en-US" smtClean="0"/>
              <a:t>40</a:t>
            </a:fld>
            <a:endParaRPr lang="en-US"/>
          </a:p>
        </p:txBody>
      </p:sp>
    </p:spTree>
    <p:extLst>
      <p:ext uri="{BB962C8B-B14F-4D97-AF65-F5344CB8AC3E}">
        <p14:creationId xmlns:p14="http://schemas.microsoft.com/office/powerpoint/2010/main" val="407390932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C5574D-9001-A7CB-4909-6EAF704CF2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5A7E28-498D-D0FB-EF88-8BDE219BA8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B1DB16-7E3C-CA8B-25DB-80F971585D45}"/>
              </a:ext>
            </a:extLst>
          </p:cNvPr>
          <p:cNvSpPr>
            <a:spLocks noGrp="1"/>
          </p:cNvSpPr>
          <p:nvPr>
            <p:ph type="body" idx="1"/>
          </p:nvPr>
        </p:nvSpPr>
        <p:spPr/>
        <p:txBody>
          <a:bodyPr/>
          <a:lstStyle/>
          <a:p>
            <a:r>
              <a:rPr lang="en-US" dirty="0"/>
              <a:t>ext4_append() must always allocate a new block, otherwise we run the risk of overwriting existing directory block corrupting the directory tree in the process resulting in all manner of problems later on. Add a sanity check to see if the logical block is already allocated and error out if it is. </a:t>
            </a:r>
            <a:br>
              <a:rPr lang="en-US" dirty="0"/>
            </a:br>
            <a:endParaRPr lang="en-US" dirty="0"/>
          </a:p>
        </p:txBody>
      </p:sp>
      <p:sp>
        <p:nvSpPr>
          <p:cNvPr id="4" name="Header Placeholder 3">
            <a:extLst>
              <a:ext uri="{FF2B5EF4-FFF2-40B4-BE49-F238E27FC236}">
                <a16:creationId xmlns:a16="http://schemas.microsoft.com/office/drawing/2014/main" id="{278BD3C2-7E8B-38C4-40A7-BD8EF3AF7E89}"/>
              </a:ext>
            </a:extLst>
          </p:cNvPr>
          <p:cNvSpPr>
            <a:spLocks noGrp="1"/>
          </p:cNvSpPr>
          <p:nvPr>
            <p:ph type="hdr" sz="quarter"/>
          </p:nvPr>
        </p:nvSpPr>
        <p:spPr/>
        <p:txBody>
          <a:bodyPr/>
          <a:lstStyle/>
          <a:p>
            <a:r>
              <a:rPr lang="en-US"/>
              <a:t>LFuzz</a:t>
            </a:r>
          </a:p>
        </p:txBody>
      </p:sp>
      <p:sp>
        <p:nvSpPr>
          <p:cNvPr id="5" name="Slide Number Placeholder 4">
            <a:extLst>
              <a:ext uri="{FF2B5EF4-FFF2-40B4-BE49-F238E27FC236}">
                <a16:creationId xmlns:a16="http://schemas.microsoft.com/office/drawing/2014/main" id="{BEA9382F-5B31-2C6B-FBD5-4598B5435C56}"/>
              </a:ext>
            </a:extLst>
          </p:cNvPr>
          <p:cNvSpPr>
            <a:spLocks noGrp="1"/>
          </p:cNvSpPr>
          <p:nvPr>
            <p:ph type="sldNum" sz="quarter" idx="5"/>
          </p:nvPr>
        </p:nvSpPr>
        <p:spPr/>
        <p:txBody>
          <a:bodyPr/>
          <a:lstStyle/>
          <a:p>
            <a:fld id="{EDF1BD77-8073-41F8-B30E-FCC2411CB667}" type="slidenum">
              <a:rPr lang="en-US" smtClean="0"/>
              <a:t>41</a:t>
            </a:fld>
            <a:endParaRPr lang="en-US"/>
          </a:p>
        </p:txBody>
      </p:sp>
    </p:spTree>
    <p:extLst>
      <p:ext uri="{BB962C8B-B14F-4D97-AF65-F5344CB8AC3E}">
        <p14:creationId xmlns:p14="http://schemas.microsoft.com/office/powerpoint/2010/main" val="103007372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conclude</a:t>
            </a:r>
          </a:p>
        </p:txBody>
      </p:sp>
      <p:sp>
        <p:nvSpPr>
          <p:cNvPr id="4" name="Slide Number Placeholder 3"/>
          <p:cNvSpPr>
            <a:spLocks noGrp="1"/>
          </p:cNvSpPr>
          <p:nvPr>
            <p:ph type="sldNum" sz="quarter" idx="5"/>
          </p:nvPr>
        </p:nvSpPr>
        <p:spPr/>
        <p:txBody>
          <a:bodyPr/>
          <a:lstStyle/>
          <a:p>
            <a:fld id="{EDF1BD77-8073-41F8-B30E-FCC2411CB667}" type="slidenum">
              <a:rPr lang="en-US" smtClean="0"/>
              <a:t>43</a:t>
            </a:fld>
            <a:endParaRPr lang="en-US"/>
          </a:p>
        </p:txBody>
      </p:sp>
      <p:sp>
        <p:nvSpPr>
          <p:cNvPr id="5" name="Header Placeholder 4">
            <a:extLst>
              <a:ext uri="{FF2B5EF4-FFF2-40B4-BE49-F238E27FC236}">
                <a16:creationId xmlns:a16="http://schemas.microsoft.com/office/drawing/2014/main" id="{6D668920-6DF5-2D96-84B8-0CE8708F056E}"/>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93093893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Last bullet</a:t>
            </a:r>
          </a:p>
        </p:txBody>
      </p:sp>
      <p:sp>
        <p:nvSpPr>
          <p:cNvPr id="4" name="Header Placeholder 3"/>
          <p:cNvSpPr>
            <a:spLocks noGrp="1"/>
          </p:cNvSpPr>
          <p:nvPr>
            <p:ph type="hdr" sz="quarter"/>
          </p:nvPr>
        </p:nvSpPr>
        <p:spPr/>
        <p:txBody>
          <a:bodyPr/>
          <a:lstStyle/>
          <a:p>
            <a:r>
              <a:rPr lang="en-US"/>
              <a:t>LFuzz</a:t>
            </a:r>
          </a:p>
        </p:txBody>
      </p:sp>
      <p:sp>
        <p:nvSpPr>
          <p:cNvPr id="5" name="Slide Number Placeholder 4"/>
          <p:cNvSpPr>
            <a:spLocks noGrp="1"/>
          </p:cNvSpPr>
          <p:nvPr>
            <p:ph type="sldNum" sz="quarter" idx="5"/>
          </p:nvPr>
        </p:nvSpPr>
        <p:spPr/>
        <p:txBody>
          <a:bodyPr/>
          <a:lstStyle/>
          <a:p>
            <a:fld id="{EDF1BD77-8073-41F8-B30E-FCC2411CB667}" type="slidenum">
              <a:rPr lang="en-US" smtClean="0"/>
              <a:t>44</a:t>
            </a:fld>
            <a:endParaRPr lang="en-US"/>
          </a:p>
        </p:txBody>
      </p:sp>
    </p:spTree>
    <p:extLst>
      <p:ext uri="{BB962C8B-B14F-4D97-AF65-F5344CB8AC3E}">
        <p14:creationId xmlns:p14="http://schemas.microsoft.com/office/powerpoint/2010/main" val="345895109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cs typeface="Calibri"/>
              </a:rPr>
              <a:t>We can use FS image locations accessed by one fuzzing iteration to predict the accessed locations for the next fuzzing iteration</a:t>
            </a:r>
          </a:p>
          <a:p>
            <a:endParaRPr lang="en-US" dirty="0"/>
          </a:p>
        </p:txBody>
      </p:sp>
      <p:sp>
        <p:nvSpPr>
          <p:cNvPr id="4" name="Slide Number Placeholder 3"/>
          <p:cNvSpPr>
            <a:spLocks noGrp="1"/>
          </p:cNvSpPr>
          <p:nvPr>
            <p:ph type="sldNum" sz="quarter" idx="5"/>
          </p:nvPr>
        </p:nvSpPr>
        <p:spPr/>
        <p:txBody>
          <a:bodyPr/>
          <a:lstStyle/>
          <a:p>
            <a:fld id="{EDF1BD77-8073-41F8-B30E-FCC2411CB667}" type="slidenum">
              <a:rPr lang="en-US" smtClean="0"/>
              <a:t>52</a:t>
            </a:fld>
            <a:endParaRPr lang="en-US"/>
          </a:p>
        </p:txBody>
      </p:sp>
      <p:sp>
        <p:nvSpPr>
          <p:cNvPr id="5" name="Header Placeholder 4">
            <a:extLst>
              <a:ext uri="{FF2B5EF4-FFF2-40B4-BE49-F238E27FC236}">
                <a16:creationId xmlns:a16="http://schemas.microsoft.com/office/drawing/2014/main" id="{0CD8832B-35D1-1793-F257-B736A617A713}"/>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30868261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374151"/>
                </a:solidFill>
                <a:effectLst/>
                <a:latin typeface="Söhne"/>
              </a:rPr>
              <a:t>To fuzz the file system, there are two input streams: file requests and a file system image. File requests include a sequence of file operations invoked by </a:t>
            </a:r>
            <a:r>
              <a:rPr lang="en-US" b="0" i="0" dirty="0" err="1">
                <a:solidFill>
                  <a:srgbClr val="374151"/>
                </a:solidFill>
                <a:effectLst/>
                <a:latin typeface="Söhne"/>
              </a:rPr>
              <a:t>syscalls</a:t>
            </a:r>
            <a:r>
              <a:rPr lang="en-US" b="0" i="0" dirty="0">
                <a:solidFill>
                  <a:srgbClr val="374151"/>
                </a:solidFill>
                <a:effectLst/>
                <a:latin typeface="Söhne"/>
              </a:rPr>
              <a:t>, such as open, read, and write. The file system image maintains the persistent state of files and their statuses.</a:t>
            </a:r>
          </a:p>
          <a:p>
            <a:pPr algn="l"/>
            <a:r>
              <a:rPr lang="en-US" b="0" i="0" dirty="0">
                <a:solidFill>
                  <a:srgbClr val="374151"/>
                </a:solidFill>
                <a:effectLst/>
                <a:latin typeface="Söhne"/>
              </a:rPr>
              <a:t>Suppose a </a:t>
            </a:r>
            <a:r>
              <a:rPr lang="en-US" b="0" i="0" dirty="0" err="1">
                <a:solidFill>
                  <a:srgbClr val="374151"/>
                </a:solidFill>
                <a:effectLst/>
                <a:latin typeface="Söhne"/>
              </a:rPr>
              <a:t>fuzzer</a:t>
            </a:r>
            <a:r>
              <a:rPr lang="en-US" b="0" i="0" dirty="0">
                <a:solidFill>
                  <a:srgbClr val="374151"/>
                </a:solidFill>
                <a:effectLst/>
                <a:latin typeface="Söhne"/>
              </a:rPr>
              <a:t> randomly generates a file request stream that starts with creating a file named 'foo' and flips some bits in a file system image, denoted by the red cylinder with F. It then sends both to the target file system. To handle the file request, the file system will first read an </a:t>
            </a:r>
            <a:r>
              <a:rPr lang="en-US" b="0" i="0" dirty="0" err="1">
                <a:solidFill>
                  <a:srgbClr val="374151"/>
                </a:solidFill>
                <a:effectLst/>
                <a:latin typeface="Söhne"/>
              </a:rPr>
              <a:t>inode</a:t>
            </a:r>
            <a:r>
              <a:rPr lang="en-US" b="0" i="0" dirty="0">
                <a:solidFill>
                  <a:srgbClr val="374151"/>
                </a:solidFill>
                <a:effectLst/>
                <a:latin typeface="Söhne"/>
              </a:rPr>
              <a:t> allocation bitmap block, denoted by the orange square. The file system has divided the storage space into blocks for indexing. The </a:t>
            </a:r>
            <a:r>
              <a:rPr lang="en-US" b="0" i="0" dirty="0" err="1">
                <a:solidFill>
                  <a:srgbClr val="374151"/>
                </a:solidFill>
                <a:effectLst/>
                <a:latin typeface="Söhne"/>
              </a:rPr>
              <a:t>inode</a:t>
            </a:r>
            <a:r>
              <a:rPr lang="en-US" b="0" i="0" dirty="0">
                <a:solidFill>
                  <a:srgbClr val="374151"/>
                </a:solidFill>
                <a:effectLst/>
                <a:latin typeface="Söhne"/>
              </a:rPr>
              <a:t> stores per-file information such as file name and file location. The </a:t>
            </a:r>
            <a:r>
              <a:rPr lang="en-US" b="0" i="0" dirty="0" err="1">
                <a:solidFill>
                  <a:srgbClr val="374151"/>
                </a:solidFill>
                <a:effectLst/>
                <a:latin typeface="Söhne"/>
              </a:rPr>
              <a:t>inode</a:t>
            </a:r>
            <a:r>
              <a:rPr lang="en-US" b="0" i="0" dirty="0">
                <a:solidFill>
                  <a:srgbClr val="374151"/>
                </a:solidFill>
                <a:effectLst/>
                <a:latin typeface="Söhne"/>
              </a:rPr>
              <a:t> allocation bitmap contains information about which </a:t>
            </a:r>
            <a:r>
              <a:rPr lang="en-US" b="0" i="0" dirty="0" err="1">
                <a:solidFill>
                  <a:srgbClr val="374151"/>
                </a:solidFill>
                <a:effectLst/>
                <a:latin typeface="Söhne"/>
              </a:rPr>
              <a:t>inodes</a:t>
            </a:r>
            <a:r>
              <a:rPr lang="en-US" b="0" i="0" dirty="0">
                <a:solidFill>
                  <a:srgbClr val="374151"/>
                </a:solidFill>
                <a:effectLst/>
                <a:latin typeface="Söhne"/>
              </a:rPr>
              <a:t> are in use and which are free. Then, the file system will update the bitmap to allocate an </a:t>
            </a:r>
            <a:r>
              <a:rPr lang="en-US" b="0" i="0" dirty="0" err="1">
                <a:solidFill>
                  <a:srgbClr val="374151"/>
                </a:solidFill>
                <a:effectLst/>
                <a:latin typeface="Söhne"/>
              </a:rPr>
              <a:t>inode</a:t>
            </a:r>
            <a:r>
              <a:rPr lang="en-US" b="0" i="0" dirty="0">
                <a:solidFill>
                  <a:srgbClr val="374151"/>
                </a:solidFill>
                <a:effectLst/>
                <a:latin typeface="Söhne"/>
              </a:rPr>
              <a:t> for the file 'foo,' represented by the gold square, and inform the </a:t>
            </a:r>
            <a:r>
              <a:rPr lang="en-US" b="0" i="0" dirty="0" err="1">
                <a:solidFill>
                  <a:srgbClr val="374151"/>
                </a:solidFill>
                <a:effectLst/>
                <a:latin typeface="Söhne"/>
              </a:rPr>
              <a:t>fuzzer</a:t>
            </a:r>
            <a:r>
              <a:rPr lang="en-US" b="0" i="0" dirty="0">
                <a:solidFill>
                  <a:srgbClr val="374151"/>
                </a:solidFill>
                <a:effectLst/>
                <a:latin typeface="Söhne"/>
              </a:rPr>
              <a:t> of the execution result.</a:t>
            </a:r>
          </a:p>
        </p:txBody>
      </p:sp>
      <p:sp>
        <p:nvSpPr>
          <p:cNvPr id="4" name="Slide Number Placeholder 3"/>
          <p:cNvSpPr>
            <a:spLocks noGrp="1"/>
          </p:cNvSpPr>
          <p:nvPr>
            <p:ph type="sldNum" sz="quarter" idx="5"/>
          </p:nvPr>
        </p:nvSpPr>
        <p:spPr/>
        <p:txBody>
          <a:bodyPr/>
          <a:lstStyle/>
          <a:p>
            <a:fld id="{EDF1BD77-8073-41F8-B30E-FCC2411CB667}" type="slidenum">
              <a:rPr lang="en-US" smtClean="0"/>
              <a:t>4</a:t>
            </a:fld>
            <a:endParaRPr lang="en-US"/>
          </a:p>
        </p:txBody>
      </p:sp>
      <p:sp>
        <p:nvSpPr>
          <p:cNvPr id="5" name="Header Placeholder 4">
            <a:extLst>
              <a:ext uri="{FF2B5EF4-FFF2-40B4-BE49-F238E27FC236}">
                <a16:creationId xmlns:a16="http://schemas.microsoft.com/office/drawing/2014/main" id="{0A1CD925-ED43-553A-99BE-C00F25D5D021}"/>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265679546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X y axis</a:t>
            </a:r>
          </a:p>
        </p:txBody>
      </p:sp>
      <p:sp>
        <p:nvSpPr>
          <p:cNvPr id="4" name="Slide Number Placeholder 3"/>
          <p:cNvSpPr>
            <a:spLocks noGrp="1"/>
          </p:cNvSpPr>
          <p:nvPr>
            <p:ph type="sldNum" sz="quarter" idx="5"/>
          </p:nvPr>
        </p:nvSpPr>
        <p:spPr/>
        <p:txBody>
          <a:bodyPr/>
          <a:lstStyle/>
          <a:p>
            <a:fld id="{EDF1BD77-8073-41F8-B30E-FCC2411CB667}" type="slidenum">
              <a:rPr lang="en-US" smtClean="0"/>
              <a:t>53</a:t>
            </a:fld>
            <a:endParaRPr lang="en-US"/>
          </a:p>
        </p:txBody>
      </p:sp>
      <p:sp>
        <p:nvSpPr>
          <p:cNvPr id="5" name="Header Placeholder 4">
            <a:extLst>
              <a:ext uri="{FF2B5EF4-FFF2-40B4-BE49-F238E27FC236}">
                <a16:creationId xmlns:a16="http://schemas.microsoft.com/office/drawing/2014/main" id="{629FF80B-720A-4060-285F-52098A4B8F61}"/>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214514948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Animation</a:t>
            </a:r>
            <a:endParaRPr lang="en-US" dirty="0"/>
          </a:p>
          <a:p>
            <a:pPr marL="628650" lvl="1" indent="-171450">
              <a:lnSpc>
                <a:spcPct val="90000"/>
              </a:lnSpc>
              <a:spcBef>
                <a:spcPts val="500"/>
              </a:spcBef>
              <a:buFont typeface="Arial"/>
              <a:buChar char="•"/>
            </a:pPr>
            <a:r>
              <a:rPr lang="en-US" dirty="0"/>
              <a:t>[</a:t>
            </a:r>
            <a:r>
              <a:rPr lang="en-US" dirty="0" err="1"/>
              <a:t>syz_mount_image</a:t>
            </a:r>
            <a:r>
              <a:rPr lang="en-US" dirty="0"/>
              <a:t>()]</a:t>
            </a:r>
            <a:endParaRPr lang="en-US" dirty="0">
              <a:cs typeface="Calibri"/>
            </a:endParaRPr>
          </a:p>
          <a:p>
            <a:endParaRPr lang="en-US" dirty="0">
              <a:cs typeface="Calibri"/>
            </a:endParaRPr>
          </a:p>
        </p:txBody>
      </p:sp>
      <p:sp>
        <p:nvSpPr>
          <p:cNvPr id="4" name="Slide Number Placeholder 3"/>
          <p:cNvSpPr>
            <a:spLocks noGrp="1"/>
          </p:cNvSpPr>
          <p:nvPr>
            <p:ph type="sldNum" sz="quarter" idx="5"/>
          </p:nvPr>
        </p:nvSpPr>
        <p:spPr/>
        <p:txBody>
          <a:bodyPr/>
          <a:lstStyle/>
          <a:p>
            <a:fld id="{EDF1BD77-8073-41F8-B30E-FCC2411CB667}" type="slidenum">
              <a:t>66</a:t>
            </a:fld>
            <a:endParaRPr lang="en-US"/>
          </a:p>
        </p:txBody>
      </p:sp>
      <p:sp>
        <p:nvSpPr>
          <p:cNvPr id="5" name="Header Placeholder 4">
            <a:extLst>
              <a:ext uri="{FF2B5EF4-FFF2-40B4-BE49-F238E27FC236}">
                <a16:creationId xmlns:a16="http://schemas.microsoft.com/office/drawing/2014/main" id="{C85BA69E-0C80-2FF4-AF25-34E3DF9870E1}"/>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127865760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Add more animation about fuzzing, filesystem, filesystem image, filesystem request, 3-4 pages</a:t>
            </a:r>
          </a:p>
        </p:txBody>
      </p:sp>
      <p:sp>
        <p:nvSpPr>
          <p:cNvPr id="4" name="Slide Number Placeholder 3"/>
          <p:cNvSpPr>
            <a:spLocks noGrp="1"/>
          </p:cNvSpPr>
          <p:nvPr>
            <p:ph type="sldNum" sz="quarter" idx="5"/>
          </p:nvPr>
        </p:nvSpPr>
        <p:spPr/>
        <p:txBody>
          <a:bodyPr/>
          <a:lstStyle/>
          <a:p>
            <a:fld id="{EDF1BD77-8073-41F8-B30E-FCC2411CB667}" type="slidenum">
              <a:t>70</a:t>
            </a:fld>
            <a:endParaRPr lang="en-US"/>
          </a:p>
        </p:txBody>
      </p:sp>
      <p:sp>
        <p:nvSpPr>
          <p:cNvPr id="5" name="Header Placeholder 4">
            <a:extLst>
              <a:ext uri="{FF2B5EF4-FFF2-40B4-BE49-F238E27FC236}">
                <a16:creationId xmlns:a16="http://schemas.microsoft.com/office/drawing/2014/main" id="{27F25741-4FD7-A0A7-3D31-6498D6BD2302}"/>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299708672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Image for metadata</a:t>
            </a:r>
          </a:p>
        </p:txBody>
      </p:sp>
      <p:sp>
        <p:nvSpPr>
          <p:cNvPr id="4" name="Slide Number Placeholder 3"/>
          <p:cNvSpPr>
            <a:spLocks noGrp="1"/>
          </p:cNvSpPr>
          <p:nvPr>
            <p:ph type="sldNum" sz="quarter" idx="5"/>
          </p:nvPr>
        </p:nvSpPr>
        <p:spPr/>
        <p:txBody>
          <a:bodyPr/>
          <a:lstStyle/>
          <a:p>
            <a:fld id="{EDF1BD77-8073-41F8-B30E-FCC2411CB667}" type="slidenum">
              <a:t>71</a:t>
            </a:fld>
            <a:endParaRPr lang="en-US"/>
          </a:p>
        </p:txBody>
      </p:sp>
      <p:sp>
        <p:nvSpPr>
          <p:cNvPr id="5" name="Header Placeholder 4">
            <a:extLst>
              <a:ext uri="{FF2B5EF4-FFF2-40B4-BE49-F238E27FC236}">
                <a16:creationId xmlns:a16="http://schemas.microsoft.com/office/drawing/2014/main" id="{28FFA3B7-99F0-53CA-CF74-F99BBB4DC899}"/>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678676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Then the </a:t>
            </a:r>
            <a:r>
              <a:rPr lang="en-US" dirty="0" err="1"/>
              <a:t>fuzzer</a:t>
            </a:r>
            <a:r>
              <a:rPr lang="en-US" dirty="0"/>
              <a:t> flip the bit in foo’s </a:t>
            </a:r>
            <a:r>
              <a:rPr lang="en-US" dirty="0" err="1"/>
              <a:t>inode</a:t>
            </a:r>
            <a:r>
              <a:rPr lang="en-US" dirty="0"/>
              <a:t>, and send a request to write a byte to foo. After received the file request, the filesystem will first read the foo’s </a:t>
            </a:r>
            <a:r>
              <a:rPr lang="en-US" dirty="0" err="1"/>
              <a:t>inode</a:t>
            </a:r>
            <a:r>
              <a:rPr lang="en-US" dirty="0"/>
              <a:t> to get the status of the file. Then read the blue square as the data allocation bitmap block, which saves the block usage information. Then update the bitmap to allocate a data block for the written byte and write the byte to the corresponding data block. If the filesystem crashed, the </a:t>
            </a:r>
            <a:r>
              <a:rPr lang="en-US" dirty="0" err="1"/>
              <a:t>fuzzer</a:t>
            </a:r>
            <a:r>
              <a:rPr lang="en-US" dirty="0"/>
              <a:t> will know there is a potential bug.</a:t>
            </a:r>
          </a:p>
          <a:p>
            <a:r>
              <a:rPr lang="en-US" dirty="0"/>
              <a:t>Explain foo’s </a:t>
            </a:r>
            <a:r>
              <a:rPr lang="en-US" dirty="0" err="1"/>
              <a:t>inode</a:t>
            </a:r>
            <a:r>
              <a:rPr lang="en-US" dirty="0"/>
              <a:t> is fuzzed</a:t>
            </a:r>
          </a:p>
          <a:p>
            <a:r>
              <a:rPr lang="en-US" dirty="0"/>
              <a:t>15-30 sec</a:t>
            </a:r>
          </a:p>
        </p:txBody>
      </p:sp>
      <p:sp>
        <p:nvSpPr>
          <p:cNvPr id="4" name="Slide Number Placeholder 3"/>
          <p:cNvSpPr>
            <a:spLocks noGrp="1"/>
          </p:cNvSpPr>
          <p:nvPr>
            <p:ph type="sldNum" sz="quarter" idx="5"/>
          </p:nvPr>
        </p:nvSpPr>
        <p:spPr/>
        <p:txBody>
          <a:bodyPr/>
          <a:lstStyle/>
          <a:p>
            <a:fld id="{EDF1BD77-8073-41F8-B30E-FCC2411CB667}" type="slidenum">
              <a:rPr lang="en-US" smtClean="0"/>
              <a:t>5</a:t>
            </a:fld>
            <a:endParaRPr lang="en-US"/>
          </a:p>
        </p:txBody>
      </p:sp>
      <p:sp>
        <p:nvSpPr>
          <p:cNvPr id="5" name="Header Placeholder 4">
            <a:extLst>
              <a:ext uri="{FF2B5EF4-FFF2-40B4-BE49-F238E27FC236}">
                <a16:creationId xmlns:a16="http://schemas.microsoft.com/office/drawing/2014/main" id="{3497C321-8D08-D8FC-63CD-2DD6CCCFF53B}"/>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32922312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Mention one of the input stream</a:t>
            </a:r>
          </a:p>
        </p:txBody>
      </p:sp>
      <p:sp>
        <p:nvSpPr>
          <p:cNvPr id="4" name="Slide Number Placeholder 3"/>
          <p:cNvSpPr>
            <a:spLocks noGrp="1"/>
          </p:cNvSpPr>
          <p:nvPr>
            <p:ph type="sldNum" sz="quarter" idx="5"/>
          </p:nvPr>
        </p:nvSpPr>
        <p:spPr/>
        <p:txBody>
          <a:bodyPr/>
          <a:lstStyle/>
          <a:p>
            <a:fld id="{EDF1BD77-8073-41F8-B30E-FCC2411CB667}" type="slidenum">
              <a:rPr lang="en-US" smtClean="0"/>
              <a:t>6</a:t>
            </a:fld>
            <a:endParaRPr lang="en-US"/>
          </a:p>
        </p:txBody>
      </p:sp>
      <p:sp>
        <p:nvSpPr>
          <p:cNvPr id="5" name="Header Placeholder 4">
            <a:extLst>
              <a:ext uri="{FF2B5EF4-FFF2-40B4-BE49-F238E27FC236}">
                <a16:creationId xmlns:a16="http://schemas.microsoft.com/office/drawing/2014/main" id="{E5A2EFA3-AB95-2E5D-9A5C-39784D71CAF7}"/>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38548003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r>
              <a:rPr lang="en-US"/>
              <a:t>LFuzz</a:t>
            </a:r>
          </a:p>
        </p:txBody>
      </p:sp>
      <p:sp>
        <p:nvSpPr>
          <p:cNvPr id="5" name="Slide Number Placeholder 4"/>
          <p:cNvSpPr>
            <a:spLocks noGrp="1"/>
          </p:cNvSpPr>
          <p:nvPr>
            <p:ph type="sldNum" sz="quarter" idx="5"/>
          </p:nvPr>
        </p:nvSpPr>
        <p:spPr/>
        <p:txBody>
          <a:bodyPr/>
          <a:lstStyle/>
          <a:p>
            <a:fld id="{EDF1BD77-8073-41F8-B30E-FCC2411CB667}" type="slidenum">
              <a:rPr lang="en-US" smtClean="0"/>
              <a:t>7</a:t>
            </a:fld>
            <a:endParaRPr lang="en-US"/>
          </a:p>
        </p:txBody>
      </p:sp>
    </p:spTree>
    <p:extLst>
      <p:ext uri="{BB962C8B-B14F-4D97-AF65-F5344CB8AC3E}">
        <p14:creationId xmlns:p14="http://schemas.microsoft.com/office/powerpoint/2010/main" val="1647139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Change to words</a:t>
            </a:r>
          </a:p>
          <a:p>
            <a:r>
              <a:rPr lang="en-US" dirty="0"/>
              <a:t>Explain the con</a:t>
            </a:r>
          </a:p>
          <a:p>
            <a:r>
              <a:rPr lang="en-US" dirty="0"/>
              <a:t>Locations limited to configuration blocks</a:t>
            </a:r>
          </a:p>
          <a:p>
            <a:r>
              <a:rPr lang="en-US" dirty="0"/>
              <a:t>Mutations limited to configurations</a:t>
            </a:r>
          </a:p>
          <a:p>
            <a:r>
              <a:rPr lang="en-US" dirty="0"/>
              <a:t>Save image for the test</a:t>
            </a:r>
          </a:p>
          <a:p>
            <a:endParaRPr lang="en-US" dirty="0"/>
          </a:p>
          <a:p>
            <a:r>
              <a:rPr lang="en-US" dirty="0"/>
              <a:t>figuration a little bit, Super block keep track of filesystem configuration, journalling mode controlled configuration, write down</a:t>
            </a:r>
          </a:p>
          <a:p>
            <a:endParaRPr lang="en-US" dirty="0"/>
          </a:p>
          <a:p>
            <a:r>
              <a:rPr lang="en-US" dirty="0"/>
              <a:t>Locations limited to file-request modified regions</a:t>
            </a:r>
          </a:p>
          <a:p>
            <a:r>
              <a:rPr lang="en-US" dirty="0"/>
              <a:t>Mutations limited to file-request modified content</a:t>
            </a:r>
          </a:p>
          <a:p>
            <a:r>
              <a:rPr lang="en-US" dirty="0"/>
              <a:t>Only save the file requests for current test</a:t>
            </a:r>
          </a:p>
          <a:p>
            <a:r>
              <a:rPr lang="en-US" dirty="0"/>
              <a:t>Image is </a:t>
            </a:r>
            <a:r>
              <a:rPr lang="en-US" b="1" dirty="0">
                <a:solidFill>
                  <a:srgbClr val="FF0000"/>
                </a:solidFill>
              </a:rPr>
              <a:t>not reset </a:t>
            </a:r>
            <a:r>
              <a:rPr lang="en-US" dirty="0"/>
              <a:t>and can be used for the next test  </a:t>
            </a:r>
          </a:p>
          <a:p>
            <a:r>
              <a:rPr lang="en-US" dirty="0"/>
              <a:t>Bugs </a:t>
            </a:r>
            <a:r>
              <a:rPr lang="en-US" b="1" dirty="0">
                <a:solidFill>
                  <a:srgbClr val="FF0000"/>
                </a:solidFill>
              </a:rPr>
              <a:t>may not be reproducible </a:t>
            </a:r>
            <a:r>
              <a:rPr lang="en-US" dirty="0"/>
              <a:t>due to effects from prior tests</a:t>
            </a:r>
          </a:p>
          <a:p>
            <a:r>
              <a:rPr lang="en-US" dirty="0"/>
              <a:t> </a:t>
            </a:r>
          </a:p>
        </p:txBody>
      </p:sp>
      <p:sp>
        <p:nvSpPr>
          <p:cNvPr id="4" name="Slide Number Placeholder 3"/>
          <p:cNvSpPr>
            <a:spLocks noGrp="1"/>
          </p:cNvSpPr>
          <p:nvPr>
            <p:ph type="sldNum" sz="quarter" idx="5"/>
          </p:nvPr>
        </p:nvSpPr>
        <p:spPr/>
        <p:txBody>
          <a:bodyPr/>
          <a:lstStyle/>
          <a:p>
            <a:fld id="{EDF1BD77-8073-41F8-B30E-FCC2411CB667}" type="slidenum">
              <a:rPr lang="en-US" smtClean="0"/>
              <a:t>8</a:t>
            </a:fld>
            <a:endParaRPr lang="en-US"/>
          </a:p>
        </p:txBody>
      </p:sp>
      <p:sp>
        <p:nvSpPr>
          <p:cNvPr id="5" name="Header Placeholder 4">
            <a:extLst>
              <a:ext uri="{FF2B5EF4-FFF2-40B4-BE49-F238E27FC236}">
                <a16:creationId xmlns:a16="http://schemas.microsoft.com/office/drawing/2014/main" id="{BB152422-EEC9-EB2A-A2CA-C7197A68BE51}"/>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7502586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Many blocks are initialized to zero; may skip fuzzing useful blocks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Some file systems left many non-zero obsolete blocks</a:t>
            </a:r>
            <a:r>
              <a:rPr lang="en-US" dirty="0">
                <a:cs typeface="Calibri"/>
              </a:rPr>
              <a:t>; f</a:t>
            </a:r>
            <a:r>
              <a:rPr lang="en-US" dirty="0"/>
              <a:t>uzzing these blocks is not useful</a:t>
            </a:r>
            <a:endParaRPr lang="en-US" dirty="0">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cs typeface="Calibri"/>
            </a:endParaRPr>
          </a:p>
          <a:p>
            <a:endParaRPr lang="en-US" dirty="0"/>
          </a:p>
        </p:txBody>
      </p:sp>
      <p:sp>
        <p:nvSpPr>
          <p:cNvPr id="4" name="Slide Number Placeholder 3"/>
          <p:cNvSpPr>
            <a:spLocks noGrp="1"/>
          </p:cNvSpPr>
          <p:nvPr>
            <p:ph type="sldNum" sz="quarter" idx="5"/>
          </p:nvPr>
        </p:nvSpPr>
        <p:spPr/>
        <p:txBody>
          <a:bodyPr/>
          <a:lstStyle/>
          <a:p>
            <a:fld id="{EDF1BD77-8073-41F8-B30E-FCC2411CB667}" type="slidenum">
              <a:rPr lang="en-US" smtClean="0"/>
              <a:t>9</a:t>
            </a:fld>
            <a:endParaRPr lang="en-US"/>
          </a:p>
        </p:txBody>
      </p:sp>
      <p:sp>
        <p:nvSpPr>
          <p:cNvPr id="5" name="Header Placeholder 4">
            <a:extLst>
              <a:ext uri="{FF2B5EF4-FFF2-40B4-BE49-F238E27FC236}">
                <a16:creationId xmlns:a16="http://schemas.microsoft.com/office/drawing/2014/main" id="{A106A6BE-64B7-DA7C-9A50-E045AD9FB50D}"/>
              </a:ext>
            </a:extLst>
          </p:cNvPr>
          <p:cNvSpPr>
            <a:spLocks noGrp="1"/>
          </p:cNvSpPr>
          <p:nvPr>
            <p:ph type="hdr" sz="quarter"/>
          </p:nvPr>
        </p:nvSpPr>
        <p:spPr/>
        <p:txBody>
          <a:bodyPr/>
          <a:lstStyle/>
          <a:p>
            <a:r>
              <a:rPr lang="en-US"/>
              <a:t>LFuzz</a:t>
            </a:r>
          </a:p>
        </p:txBody>
      </p:sp>
    </p:spTree>
    <p:extLst>
      <p:ext uri="{BB962C8B-B14F-4D97-AF65-F5344CB8AC3E}">
        <p14:creationId xmlns:p14="http://schemas.microsoft.com/office/powerpoint/2010/main" val="6871277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p>
            <a:r>
              <a:rPr lang="en-US"/>
              <a:t>Introduction Observations Design Implementation Evaluation Conclusion</a:t>
            </a:r>
          </a:p>
        </p:txBody>
      </p:sp>
      <p:sp>
        <p:nvSpPr>
          <p:cNvPr id="6" name="Slide Number Placeholder 5"/>
          <p:cNvSpPr>
            <a:spLocks noGrp="1"/>
          </p:cNvSpPr>
          <p:nvPr>
            <p:ph type="sldNum" sz="quarter" idx="12"/>
          </p:nvPr>
        </p:nvSpPr>
        <p:spPr>
          <a:xfrm>
            <a:off x="8610600" y="6366314"/>
            <a:ext cx="2743200" cy="365125"/>
          </a:xfr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AA618D9-F155-4655-8FD1-ECF577CE4F44}" type="datetime1">
              <a:rPr lang="en-US" smtClean="0"/>
              <a:t>4/15/2026</a:t>
            </a:fld>
            <a:endParaRPr lang="en-US"/>
          </a:p>
        </p:txBody>
      </p:sp>
      <p:sp>
        <p:nvSpPr>
          <p:cNvPr id="5" name="Footer Placeholder 4"/>
          <p:cNvSpPr>
            <a:spLocks noGrp="1"/>
          </p:cNvSpPr>
          <p:nvPr>
            <p:ph type="ftr" sz="quarter" idx="11"/>
          </p:nvPr>
        </p:nvSpPr>
        <p:spPr/>
        <p:txBody>
          <a:bodyPr/>
          <a:lstStyle/>
          <a:p>
            <a:r>
              <a:rPr lang="en-US"/>
              <a:t>Introduction Observations Design Implementation Evaluation Conclusion</a:t>
            </a:r>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B563413-48FE-40DB-A8BC-644DC7A3E119}" type="datetime1">
              <a:rPr lang="en-US" smtClean="0"/>
              <a:t>4/15/2026</a:t>
            </a:fld>
            <a:endParaRPr lang="en-US"/>
          </a:p>
        </p:txBody>
      </p:sp>
      <p:sp>
        <p:nvSpPr>
          <p:cNvPr id="5" name="Footer Placeholder 4"/>
          <p:cNvSpPr>
            <a:spLocks noGrp="1"/>
          </p:cNvSpPr>
          <p:nvPr>
            <p:ph type="ftr" sz="quarter" idx="11"/>
          </p:nvPr>
        </p:nvSpPr>
        <p:spPr/>
        <p:txBody>
          <a:bodyPr/>
          <a:lstStyle/>
          <a:p>
            <a:r>
              <a:rPr lang="en-US"/>
              <a:t>Introduction Observations Design Implementation Evaluation Conclusion</a:t>
            </a:r>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a:t>Introduction Observations Design Implementation Evaluation Conclusion</a:t>
            </a:r>
            <a:endParaRPr lang="en-US" dirty="0"/>
          </a:p>
        </p:txBody>
      </p:sp>
      <p:sp>
        <p:nvSpPr>
          <p:cNvPr id="6" name="Slide Number Placeholder 5"/>
          <p:cNvSpPr>
            <a:spLocks noGrp="1"/>
          </p:cNvSpPr>
          <p:nvPr>
            <p:ph type="sldNum" sz="quarter" idx="12"/>
          </p:nvPr>
        </p:nvSpPr>
        <p:spPr>
          <a:xfrm>
            <a:off x="8610600" y="6350577"/>
            <a:ext cx="2743200" cy="365125"/>
          </a:xfrm>
        </p:spPr>
        <p:txBody>
          <a:bodyPr/>
          <a:lstStyle/>
          <a:p>
            <a:pPr algn="r"/>
            <a:fld id="{330EA680-D336-4FF7-8B7A-9848BB0A1C32}" type="slidenum">
              <a:rPr lang="en-US" smtClean="0"/>
              <a:pPr algn="r"/>
              <a:t>‹#›</a:t>
            </a:fld>
            <a:endParaRPr lang="en-US" dirty="0"/>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1A1F15-660B-4A50-8B32-B0132AF84997}" type="datetime1">
              <a:rPr lang="en-US" smtClean="0"/>
              <a:t>4/15/2026</a:t>
            </a:fld>
            <a:endParaRPr lang="en-US"/>
          </a:p>
        </p:txBody>
      </p:sp>
      <p:sp>
        <p:nvSpPr>
          <p:cNvPr id="5" name="Footer Placeholder 4"/>
          <p:cNvSpPr>
            <a:spLocks noGrp="1"/>
          </p:cNvSpPr>
          <p:nvPr>
            <p:ph type="ftr" sz="quarter" idx="11"/>
          </p:nvPr>
        </p:nvSpPr>
        <p:spPr/>
        <p:txBody>
          <a:bodyPr/>
          <a:lstStyle/>
          <a:p>
            <a:r>
              <a:rPr lang="en-US"/>
              <a:t>Introduction Observations Design Implementation Evaluation Conclusion</a:t>
            </a:r>
          </a:p>
        </p:txBody>
      </p:sp>
      <p:sp>
        <p:nvSpPr>
          <p:cNvPr id="6" name="Slide Number Placeholder 5"/>
          <p:cNvSpPr>
            <a:spLocks noGrp="1"/>
          </p:cNvSpPr>
          <p:nvPr>
            <p:ph type="sldNum" sz="quarter" idx="12"/>
          </p:nvPr>
        </p:nvSpPr>
        <p:spPr>
          <a:xfrm>
            <a:off x="8604250" y="6356349"/>
            <a:ext cx="2743200" cy="365125"/>
          </a:xfrm>
        </p:spPr>
        <p:txBody>
          <a:bodyPr/>
          <a:lstStyle>
            <a:lvl1pPr algn="r">
              <a:defRPr/>
            </a:lvl1pPr>
          </a:lstStyle>
          <a:p>
            <a:fld id="{330EA680-D336-4FF7-8B7A-9848BB0A1C32}" type="slidenum">
              <a:rPr lang="en-US" smtClean="0"/>
              <a:pPr/>
              <a:t>‹#›</a:t>
            </a:fld>
            <a:endParaRPr lang="en-US" dirty="0"/>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DDF63F7-FBD6-45BB-9E62-72C54AB64955}" type="datetime1">
              <a:rPr lang="en-US" smtClean="0"/>
              <a:t>4/15/2026</a:t>
            </a:fld>
            <a:endParaRPr lang="en-US"/>
          </a:p>
        </p:txBody>
      </p:sp>
      <p:sp>
        <p:nvSpPr>
          <p:cNvPr id="6" name="Footer Placeholder 5"/>
          <p:cNvSpPr>
            <a:spLocks noGrp="1"/>
          </p:cNvSpPr>
          <p:nvPr>
            <p:ph type="ftr" sz="quarter" idx="11"/>
          </p:nvPr>
        </p:nvSpPr>
        <p:spPr/>
        <p:txBody>
          <a:bodyPr/>
          <a:lstStyle/>
          <a:p>
            <a:r>
              <a:rPr lang="en-US"/>
              <a:t>Introduction Observations Design Implementation Evaluation Conclusion</a:t>
            </a:r>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580324A-814A-4F7F-BAC1-F733B9690522}" type="datetime1">
              <a:rPr lang="en-US" smtClean="0"/>
              <a:t>4/15/2026</a:t>
            </a:fld>
            <a:endParaRPr lang="en-US"/>
          </a:p>
        </p:txBody>
      </p:sp>
      <p:sp>
        <p:nvSpPr>
          <p:cNvPr id="8" name="Footer Placeholder 7"/>
          <p:cNvSpPr>
            <a:spLocks noGrp="1"/>
          </p:cNvSpPr>
          <p:nvPr>
            <p:ph type="ftr" sz="quarter" idx="11"/>
          </p:nvPr>
        </p:nvSpPr>
        <p:spPr/>
        <p:txBody>
          <a:bodyPr/>
          <a:lstStyle/>
          <a:p>
            <a:r>
              <a:rPr lang="en-US"/>
              <a:t>Introduction Observations Design Implementation Evaluation Conclusion</a:t>
            </a:r>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1828C0B-5391-4455-AEFD-A0A74228FD5C}" type="datetime1">
              <a:rPr lang="en-US" smtClean="0"/>
              <a:t>4/15/2026</a:t>
            </a:fld>
            <a:endParaRPr lang="en-US"/>
          </a:p>
        </p:txBody>
      </p:sp>
      <p:sp>
        <p:nvSpPr>
          <p:cNvPr id="4" name="Footer Placeholder 3"/>
          <p:cNvSpPr>
            <a:spLocks noGrp="1"/>
          </p:cNvSpPr>
          <p:nvPr>
            <p:ph type="ftr" sz="quarter" idx="11"/>
          </p:nvPr>
        </p:nvSpPr>
        <p:spPr/>
        <p:txBody>
          <a:bodyPr/>
          <a:lstStyle/>
          <a:p>
            <a:r>
              <a:rPr lang="en-US"/>
              <a:t>Introduction Observations Design Implementation Evaluation Conclusion</a:t>
            </a:r>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12A358-72B4-459C-8714-D27BD0CEE507}" type="datetime1">
              <a:rPr lang="en-US" smtClean="0"/>
              <a:t>4/15/2026</a:t>
            </a:fld>
            <a:endParaRPr lang="en-US"/>
          </a:p>
        </p:txBody>
      </p:sp>
      <p:sp>
        <p:nvSpPr>
          <p:cNvPr id="3" name="Footer Placeholder 2"/>
          <p:cNvSpPr>
            <a:spLocks noGrp="1"/>
          </p:cNvSpPr>
          <p:nvPr>
            <p:ph type="ftr" sz="quarter" idx="11"/>
          </p:nvPr>
        </p:nvSpPr>
        <p:spPr/>
        <p:txBody>
          <a:bodyPr/>
          <a:lstStyle/>
          <a:p>
            <a:r>
              <a:rPr lang="en-US"/>
              <a:t>Introduction Observations Design Implementation Evaluation Conclusion</a:t>
            </a:r>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FAC21DE-70CE-450C-95EF-D6C6498C1ED5}" type="datetime1">
              <a:rPr lang="en-US" smtClean="0"/>
              <a:t>4/15/2026</a:t>
            </a:fld>
            <a:endParaRPr lang="en-US"/>
          </a:p>
        </p:txBody>
      </p:sp>
      <p:sp>
        <p:nvSpPr>
          <p:cNvPr id="6" name="Footer Placeholder 5"/>
          <p:cNvSpPr>
            <a:spLocks noGrp="1"/>
          </p:cNvSpPr>
          <p:nvPr>
            <p:ph type="ftr" sz="quarter" idx="11"/>
          </p:nvPr>
        </p:nvSpPr>
        <p:spPr/>
        <p:txBody>
          <a:bodyPr/>
          <a:lstStyle/>
          <a:p>
            <a:r>
              <a:rPr lang="en-US"/>
              <a:t>Introduction Observations Design Implementation Evaluation Conclusion</a:t>
            </a:r>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755E37-3BA5-4627-A6D6-1BC3B7721DB5}" type="datetime1">
              <a:rPr lang="en-US" smtClean="0"/>
              <a:t>4/15/2026</a:t>
            </a:fld>
            <a:endParaRPr lang="en-US"/>
          </a:p>
        </p:txBody>
      </p:sp>
      <p:sp>
        <p:nvSpPr>
          <p:cNvPr id="6" name="Footer Placeholder 5"/>
          <p:cNvSpPr>
            <a:spLocks noGrp="1"/>
          </p:cNvSpPr>
          <p:nvPr>
            <p:ph type="ftr" sz="quarter" idx="11"/>
          </p:nvPr>
        </p:nvSpPr>
        <p:spPr/>
        <p:txBody>
          <a:bodyPr/>
          <a:lstStyle/>
          <a:p>
            <a:r>
              <a:rPr lang="en-US"/>
              <a:t>Introduction Observations Design Implementation Evaluation Conclusion</a:t>
            </a:r>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err="1"/>
              <a:t>LFuzz</a:t>
            </a:r>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Introduction Observations Design Implementation Evaluation Conclusion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pPr/>
              <a:t>‹#›</a:t>
            </a:fld>
            <a:endParaRPr lang="en-US" dirty="0"/>
          </a:p>
        </p:txBody>
      </p:sp>
      <p:pic>
        <p:nvPicPr>
          <p:cNvPr id="7" name="Picture 6" descr="A gold logo with text and torch&#10;&#10;Description automatically generated">
            <a:extLst>
              <a:ext uri="{FF2B5EF4-FFF2-40B4-BE49-F238E27FC236}">
                <a16:creationId xmlns:a16="http://schemas.microsoft.com/office/drawing/2014/main" id="{0DAFE7ED-249C-04BF-62A7-177A574134BC}"/>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1019496" y="136525"/>
            <a:ext cx="863253" cy="863253"/>
          </a:xfrm>
          <a:prstGeom prst="rect">
            <a:avLst/>
          </a:prstGeom>
        </p:spPr>
      </p:pic>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2.sv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2.xml"/><Relationship Id="rId1" Type="http://schemas.openxmlformats.org/officeDocument/2006/relationships/tags" Target="../tags/tag29.xml"/><Relationship Id="rId4" Type="http://schemas.openxmlformats.org/officeDocument/2006/relationships/chart" Target="../charts/char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2.xml"/><Relationship Id="rId1" Type="http://schemas.openxmlformats.org/officeDocument/2006/relationships/tags" Target="../tags/tag30.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2.xml"/><Relationship Id="rId1" Type="http://schemas.openxmlformats.org/officeDocument/2006/relationships/tags" Target="../tags/tag31.xml"/><Relationship Id="rId4" Type="http://schemas.openxmlformats.org/officeDocument/2006/relationships/hyperlink" Target="mailto:liu@cs.fsu.edu" TargetMode="External"/></Relationships>
</file>

<file path=ppt/slides/_rels/slide4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slideLayout" Target="../slideLayouts/slideLayout4.xml"/><Relationship Id="rId1" Type="http://schemas.openxmlformats.org/officeDocument/2006/relationships/tags" Target="../tags/tag32.xml"/></Relationships>
</file>

<file path=ppt/slides/_rels/slide46.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slideLayout" Target="../slideLayouts/slideLayout2.xml"/><Relationship Id="rId1" Type="http://schemas.openxmlformats.org/officeDocument/2006/relationships/tags" Target="../tags/tag33.xml"/></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2.xml"/><Relationship Id="rId1" Type="http://schemas.openxmlformats.org/officeDocument/2006/relationships/tags" Target="../tags/tag34.xml"/><Relationship Id="rId4" Type="http://schemas.openxmlformats.org/officeDocument/2006/relationships/image" Target="../media/image5.svg"/></Relationships>
</file>

<file path=ppt/slides/_rels/slide53.xml.rels><?xml version="1.0" encoding="UTF-8" standalone="yes"?>
<Relationships xmlns="http://schemas.openxmlformats.org/package/2006/relationships"><Relationship Id="rId3" Type="http://schemas.openxmlformats.org/officeDocument/2006/relationships/notesSlide" Target="../notesSlides/notesSlide40.xml"/><Relationship Id="rId7" Type="http://schemas.openxmlformats.org/officeDocument/2006/relationships/image" Target="../media/image5.svg"/><Relationship Id="rId2" Type="http://schemas.openxmlformats.org/officeDocument/2006/relationships/slideLayout" Target="../slideLayouts/slideLayout2.xml"/><Relationship Id="rId1" Type="http://schemas.openxmlformats.org/officeDocument/2006/relationships/tags" Target="../tags/tag35.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4.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60.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Layout" Target="../slideLayouts/slideLayout4.xml"/></Relationships>
</file>

<file path=ppt/slides/_rels/slide65.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70.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047431"/>
            <a:ext cx="9144000" cy="2387600"/>
          </a:xfrm>
        </p:spPr>
        <p:txBody>
          <a:bodyPr>
            <a:normAutofit/>
          </a:bodyPr>
          <a:lstStyle/>
          <a:p>
            <a:br>
              <a:rPr lang="en-US" sz="4800" dirty="0">
                <a:ea typeface="+mj-lt"/>
                <a:cs typeface="+mj-lt"/>
              </a:rPr>
            </a:br>
            <a:r>
              <a:rPr lang="en-US" sz="4800" dirty="0" err="1">
                <a:ea typeface="+mj-lt"/>
                <a:cs typeface="+mj-lt"/>
              </a:rPr>
              <a:t>LFuzz</a:t>
            </a:r>
            <a:r>
              <a:rPr lang="en-US" sz="4800" dirty="0">
                <a:ea typeface="+mj-lt"/>
                <a:cs typeface="+mj-lt"/>
              </a:rPr>
              <a:t>:  Exploiting Locality-enabled Techniques for File-system Fuzzing</a:t>
            </a:r>
            <a:endParaRPr lang="en-US" dirty="0"/>
          </a:p>
        </p:txBody>
      </p:sp>
      <p:sp>
        <p:nvSpPr>
          <p:cNvPr id="3" name="Subtitle 2"/>
          <p:cNvSpPr>
            <a:spLocks noGrp="1"/>
          </p:cNvSpPr>
          <p:nvPr>
            <p:ph type="subTitle" idx="1"/>
          </p:nvPr>
        </p:nvSpPr>
        <p:spPr>
          <a:xfrm>
            <a:off x="1524000" y="4700588"/>
            <a:ext cx="9144000" cy="1655762"/>
          </a:xfrm>
        </p:spPr>
        <p:txBody>
          <a:bodyPr vert="horz" lIns="91440" tIns="45720" rIns="91440" bIns="45720" rtlCol="0" anchor="t">
            <a:normAutofit/>
          </a:bodyPr>
          <a:lstStyle/>
          <a:p>
            <a:r>
              <a:rPr lang="en-US" dirty="0"/>
              <a:t>Wenqing Liu and An-I Andy Wang</a:t>
            </a:r>
            <a:endParaRPr lang="en-US" dirty="0">
              <a:ea typeface="+mn-lt"/>
              <a:cs typeface="+mn-lt"/>
            </a:endParaRPr>
          </a:p>
        </p:txBody>
      </p:sp>
      <p:sp>
        <p:nvSpPr>
          <p:cNvPr id="5" name="Slide Number Placeholder 4">
            <a:extLst>
              <a:ext uri="{FF2B5EF4-FFF2-40B4-BE49-F238E27FC236}">
                <a16:creationId xmlns:a16="http://schemas.microsoft.com/office/drawing/2014/main" id="{0435FE2A-55C4-B105-0735-493581D33A6B}"/>
              </a:ext>
            </a:extLst>
          </p:cNvPr>
          <p:cNvSpPr>
            <a:spLocks noGrp="1"/>
          </p:cNvSpPr>
          <p:nvPr>
            <p:ph type="sldNum" sz="quarter" idx="12"/>
          </p:nvPr>
        </p:nvSpPr>
        <p:spPr/>
        <p:txBody>
          <a:bodyPr/>
          <a:lstStyle/>
          <a:p>
            <a:fld id="{330EA680-D336-4FF7-8B7A-9848BB0A1C32}" type="slidenum">
              <a:rPr lang="en-US" smtClean="0"/>
              <a:t>1</a:t>
            </a:fld>
            <a:endParaRPr lang="en-US"/>
          </a:p>
        </p:txBody>
      </p:sp>
      <p:sp>
        <p:nvSpPr>
          <p:cNvPr id="6" name="TextBox 5">
            <a:extLst>
              <a:ext uri="{FF2B5EF4-FFF2-40B4-BE49-F238E27FC236}">
                <a16:creationId xmlns:a16="http://schemas.microsoft.com/office/drawing/2014/main" id="{6309CE3A-D78D-64EB-AF2D-4ADB437B086E}"/>
              </a:ext>
            </a:extLst>
          </p:cNvPr>
          <p:cNvSpPr txBox="1"/>
          <p:nvPr/>
        </p:nvSpPr>
        <p:spPr>
          <a:xfrm>
            <a:off x="2971800" y="2774037"/>
            <a:ext cx="6096000" cy="738664"/>
          </a:xfrm>
          <a:prstGeom prst="rect">
            <a:avLst/>
          </a:prstGeom>
          <a:noFill/>
        </p:spPr>
        <p:txBody>
          <a:bodyPr wrap="square" lIns="91440" tIns="45720" rIns="91440" bIns="45720" anchor="t">
            <a:spAutoFit/>
          </a:bodyPr>
          <a:lstStyle/>
          <a:p>
            <a:pPr algn="ctr"/>
            <a:endParaRPr lang="en-US" sz="2400" dirty="0">
              <a:solidFill>
                <a:schemeClr val="bg1">
                  <a:lumMod val="50000"/>
                </a:schemeClr>
              </a:solidFill>
            </a:endParaRPr>
          </a:p>
          <a:p>
            <a:endParaRPr lang="en-US" dirty="0"/>
          </a:p>
        </p:txBody>
      </p:sp>
    </p:spTree>
    <p:extLst>
      <p:ext uri="{BB962C8B-B14F-4D97-AF65-F5344CB8AC3E}">
        <p14:creationId xmlns:p14="http://schemas.microsoft.com/office/powerpoint/2010/main" val="2946180644"/>
      </p:ext>
    </p:extLst>
  </p:cSld>
  <p:clrMapOvr>
    <a:masterClrMapping/>
  </p:clrMapOvr>
  <mc:AlternateContent xmlns:mc="http://schemas.openxmlformats.org/markup-compatibility/2006" xmlns:p14="http://schemas.microsoft.com/office/powerpoint/2010/main">
    <mc:Choice Requires="p14">
      <p:transition spd="slow" p14:dur="2000" advTm="26946"/>
    </mc:Choice>
    <mc:Fallback xmlns="">
      <p:transition spd="slow" advTm="26946"/>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oup 21"/>
          <p:cNvGrpSpPr/>
          <p:nvPr/>
        </p:nvGrpSpPr>
        <p:grpSpPr>
          <a:xfrm>
            <a:off x="7192389" y="3040721"/>
            <a:ext cx="3765627" cy="2588681"/>
            <a:chOff x="7192389" y="3040721"/>
            <a:chExt cx="3765627" cy="2588681"/>
          </a:xfrm>
        </p:grpSpPr>
        <p:sp>
          <p:nvSpPr>
            <p:cNvPr id="34" name="Can 10">
              <a:extLst>
                <a:ext uri="{FF2B5EF4-FFF2-40B4-BE49-F238E27FC236}">
                  <a16:creationId xmlns:a16="http://schemas.microsoft.com/office/drawing/2014/main" id="{667A1909-2BA5-01AC-9036-DE316D162405}"/>
                </a:ext>
              </a:extLst>
            </p:cNvPr>
            <p:cNvSpPr/>
            <p:nvPr/>
          </p:nvSpPr>
          <p:spPr>
            <a:xfrm>
              <a:off x="8845127" y="3040721"/>
              <a:ext cx="1504036" cy="1622842"/>
            </a:xfrm>
            <a:prstGeom prst="can">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p:cNvGrpSpPr/>
            <p:nvPr/>
          </p:nvGrpSpPr>
          <p:grpSpPr>
            <a:xfrm>
              <a:off x="7192389" y="3536104"/>
              <a:ext cx="3765627" cy="2093298"/>
              <a:chOff x="7192389" y="3536104"/>
              <a:chExt cx="3765627" cy="2093298"/>
            </a:xfrm>
          </p:grpSpPr>
          <p:cxnSp>
            <p:nvCxnSpPr>
              <p:cNvPr id="46" name="Straight Arrow Connector 45">
                <a:extLst>
                  <a:ext uri="{FF2B5EF4-FFF2-40B4-BE49-F238E27FC236}">
                    <a16:creationId xmlns:a16="http://schemas.microsoft.com/office/drawing/2014/main" id="{94F41012-05D4-B93E-E6C5-E97D4B7248AD}"/>
                  </a:ext>
                </a:extLst>
              </p:cNvPr>
              <p:cNvCxnSpPr/>
              <p:nvPr/>
            </p:nvCxnSpPr>
            <p:spPr>
              <a:xfrm>
                <a:off x="7192389" y="3864966"/>
                <a:ext cx="130501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A6BBB5D9-EE8C-B437-8B03-A77F88248E62}"/>
                  </a:ext>
                </a:extLst>
              </p:cNvPr>
              <p:cNvGrpSpPr/>
              <p:nvPr/>
            </p:nvGrpSpPr>
            <p:grpSpPr>
              <a:xfrm>
                <a:off x="7487722" y="3536104"/>
                <a:ext cx="3470294" cy="2093298"/>
                <a:chOff x="7487722" y="3536104"/>
                <a:chExt cx="3470294" cy="2093298"/>
              </a:xfrm>
            </p:grpSpPr>
            <p:sp>
              <p:nvSpPr>
                <p:cNvPr id="36" name="Rectangle 35">
                  <a:extLst>
                    <a:ext uri="{FF2B5EF4-FFF2-40B4-BE49-F238E27FC236}">
                      <a16:creationId xmlns:a16="http://schemas.microsoft.com/office/drawing/2014/main" id="{84B8F99B-3C43-400B-BED5-79C2D370EB4B}"/>
                    </a:ext>
                  </a:extLst>
                </p:cNvPr>
                <p:cNvSpPr/>
                <p:nvPr/>
              </p:nvSpPr>
              <p:spPr>
                <a:xfrm>
                  <a:off x="9282849" y="3622912"/>
                  <a:ext cx="152400" cy="157311"/>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C87D2D4C-D6B9-3DD7-4FE9-D7483EC9E6B7}"/>
                    </a:ext>
                  </a:extLst>
                </p:cNvPr>
                <p:cNvSpPr/>
                <p:nvPr/>
              </p:nvSpPr>
              <p:spPr>
                <a:xfrm>
                  <a:off x="9435249" y="3657180"/>
                  <a:ext cx="152400" cy="157311"/>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5CA6CE44-120A-D47A-9F34-D0B36B85F5E0}"/>
                    </a:ext>
                  </a:extLst>
                </p:cNvPr>
                <p:cNvSpPr/>
                <p:nvPr/>
              </p:nvSpPr>
              <p:spPr>
                <a:xfrm>
                  <a:off x="9832898" y="4244089"/>
                  <a:ext cx="152400" cy="157311"/>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1E80869A-1849-C974-859A-30A0D1A6B753}"/>
                    </a:ext>
                  </a:extLst>
                </p:cNvPr>
                <p:cNvSpPr/>
                <p:nvPr/>
              </p:nvSpPr>
              <p:spPr>
                <a:xfrm>
                  <a:off x="9520945" y="4165434"/>
                  <a:ext cx="152400" cy="157311"/>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5A6DC9DC-FC1E-A204-14FA-F612A829227B}"/>
                    </a:ext>
                  </a:extLst>
                </p:cNvPr>
                <p:cNvSpPr/>
                <p:nvPr/>
              </p:nvSpPr>
              <p:spPr>
                <a:xfrm>
                  <a:off x="9985298" y="4396489"/>
                  <a:ext cx="152400" cy="157311"/>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64BBB7DC-530E-3F14-8225-B4CB6F49F5DF}"/>
                    </a:ext>
                  </a:extLst>
                </p:cNvPr>
                <p:cNvSpPr/>
                <p:nvPr/>
              </p:nvSpPr>
              <p:spPr>
                <a:xfrm>
                  <a:off x="9224713" y="3876922"/>
                  <a:ext cx="152400" cy="157311"/>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25538119-612B-2F7F-0305-240D97A36F68}"/>
                    </a:ext>
                  </a:extLst>
                </p:cNvPr>
                <p:cNvSpPr/>
                <p:nvPr/>
              </p:nvSpPr>
              <p:spPr>
                <a:xfrm>
                  <a:off x="9444745" y="3919485"/>
                  <a:ext cx="152400" cy="157311"/>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74A223B1-A44F-E3D1-E1D0-94D14D8EFCB8}"/>
                    </a:ext>
                  </a:extLst>
                </p:cNvPr>
                <p:cNvSpPr/>
                <p:nvPr/>
              </p:nvSpPr>
              <p:spPr>
                <a:xfrm>
                  <a:off x="7487722" y="5364974"/>
                  <a:ext cx="152400" cy="157311"/>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a:extLst>
                    <a:ext uri="{FF2B5EF4-FFF2-40B4-BE49-F238E27FC236}">
                      <a16:creationId xmlns:a16="http://schemas.microsoft.com/office/drawing/2014/main" id="{457DFF2A-4E93-8395-046A-99B10F86C365}"/>
                    </a:ext>
                  </a:extLst>
                </p:cNvPr>
                <p:cNvSpPr txBox="1"/>
                <p:nvPr/>
              </p:nvSpPr>
              <p:spPr>
                <a:xfrm>
                  <a:off x="7829018" y="5260070"/>
                  <a:ext cx="3128998" cy="369332"/>
                </a:xfrm>
                <a:prstGeom prst="rect">
                  <a:avLst/>
                </a:prstGeom>
                <a:noFill/>
              </p:spPr>
              <p:txBody>
                <a:bodyPr wrap="none" rtlCol="0">
                  <a:spAutoFit/>
                </a:bodyPr>
                <a:lstStyle/>
                <a:p>
                  <a:r>
                    <a:rPr lang="en-US" dirty="0"/>
                    <a:t>Fuzzed initial metadata content</a:t>
                  </a:r>
                </a:p>
              </p:txBody>
            </p:sp>
            <p:sp>
              <p:nvSpPr>
                <p:cNvPr id="49" name="TextBox 48"/>
                <p:cNvSpPr txBox="1"/>
                <p:nvPr/>
              </p:nvSpPr>
              <p:spPr>
                <a:xfrm>
                  <a:off x="9209407" y="3536104"/>
                  <a:ext cx="322033" cy="369332"/>
                </a:xfrm>
                <a:prstGeom prst="rect">
                  <a:avLst/>
                </a:prstGeom>
                <a:noFill/>
              </p:spPr>
              <p:txBody>
                <a:bodyPr wrap="square" rtlCol="0">
                  <a:spAutoFit/>
                </a:bodyPr>
                <a:lstStyle/>
                <a:p>
                  <a:r>
                    <a:rPr lang="en-US" dirty="0"/>
                    <a:t>F</a:t>
                  </a:r>
                </a:p>
              </p:txBody>
            </p:sp>
            <p:sp>
              <p:nvSpPr>
                <p:cNvPr id="50" name="TextBox 49"/>
                <p:cNvSpPr txBox="1"/>
                <p:nvPr/>
              </p:nvSpPr>
              <p:spPr>
                <a:xfrm>
                  <a:off x="9373618" y="3830035"/>
                  <a:ext cx="322033" cy="369332"/>
                </a:xfrm>
                <a:prstGeom prst="rect">
                  <a:avLst/>
                </a:prstGeom>
                <a:noFill/>
              </p:spPr>
              <p:txBody>
                <a:bodyPr wrap="square" rtlCol="0">
                  <a:spAutoFit/>
                </a:bodyPr>
                <a:lstStyle/>
                <a:p>
                  <a:r>
                    <a:rPr lang="en-US" dirty="0"/>
                    <a:t>F</a:t>
                  </a:r>
                </a:p>
              </p:txBody>
            </p:sp>
          </p:grpSp>
        </p:grpSp>
      </p:grpSp>
      <p:sp>
        <p:nvSpPr>
          <p:cNvPr id="2" name="Title 1">
            <a:extLst>
              <a:ext uri="{FF2B5EF4-FFF2-40B4-BE49-F238E27FC236}">
                <a16:creationId xmlns:a16="http://schemas.microsoft.com/office/drawing/2014/main" id="{F416C364-E4CB-14A6-5FB1-EE2499C18A4B}"/>
              </a:ext>
            </a:extLst>
          </p:cNvPr>
          <p:cNvSpPr>
            <a:spLocks noGrp="1"/>
          </p:cNvSpPr>
          <p:nvPr>
            <p:ph type="title"/>
          </p:nvPr>
        </p:nvSpPr>
        <p:spPr/>
        <p:txBody>
          <a:bodyPr/>
          <a:lstStyle/>
          <a:p>
            <a:r>
              <a:rPr lang="en-US" dirty="0"/>
              <a:t>How Current </a:t>
            </a:r>
            <a:r>
              <a:rPr lang="en-US" dirty="0" err="1"/>
              <a:t>Fuzzers</a:t>
            </a:r>
            <a:r>
              <a:rPr lang="en-US" dirty="0"/>
              <a:t> Fuzz Image</a:t>
            </a:r>
          </a:p>
        </p:txBody>
      </p:sp>
      <p:sp>
        <p:nvSpPr>
          <p:cNvPr id="3" name="Content Placeholder 2">
            <a:extLst>
              <a:ext uri="{FF2B5EF4-FFF2-40B4-BE49-F238E27FC236}">
                <a16:creationId xmlns:a16="http://schemas.microsoft.com/office/drawing/2014/main" id="{697DD5B0-231E-C7ED-00A2-0CB9BB24E904}"/>
              </a:ext>
            </a:extLst>
          </p:cNvPr>
          <p:cNvSpPr>
            <a:spLocks noGrp="1"/>
          </p:cNvSpPr>
          <p:nvPr>
            <p:ph idx="1"/>
          </p:nvPr>
        </p:nvSpPr>
        <p:spPr>
          <a:xfrm>
            <a:off x="838200" y="1825625"/>
            <a:ext cx="10515600" cy="1113171"/>
          </a:xfrm>
        </p:spPr>
        <p:txBody>
          <a:bodyPr/>
          <a:lstStyle/>
          <a:p>
            <a:r>
              <a:rPr lang="en-US" dirty="0"/>
              <a:t>JANUS, built on AFL</a:t>
            </a:r>
          </a:p>
          <a:p>
            <a:r>
              <a:rPr lang="en-US" dirty="0"/>
              <a:t>Fuzz only a </a:t>
            </a:r>
            <a:r>
              <a:rPr lang="en-US" b="1" i="1" dirty="0"/>
              <a:t>fixed</a:t>
            </a:r>
            <a:r>
              <a:rPr lang="en-US" dirty="0"/>
              <a:t> initial metadata regions </a:t>
            </a:r>
            <a:endParaRPr lang="en-US" dirty="0">
              <a:cs typeface="Calibri"/>
            </a:endParaRPr>
          </a:p>
          <a:p>
            <a:endParaRPr lang="en-US" dirty="0"/>
          </a:p>
        </p:txBody>
      </p:sp>
      <p:sp>
        <p:nvSpPr>
          <p:cNvPr id="6" name="Can 10">
            <a:extLst>
              <a:ext uri="{FF2B5EF4-FFF2-40B4-BE49-F238E27FC236}">
                <a16:creationId xmlns:a16="http://schemas.microsoft.com/office/drawing/2014/main" id="{EC39D714-223A-2D02-3139-6C70A0CE9933}"/>
              </a:ext>
            </a:extLst>
          </p:cNvPr>
          <p:cNvSpPr/>
          <p:nvPr/>
        </p:nvSpPr>
        <p:spPr>
          <a:xfrm>
            <a:off x="1517335" y="3091196"/>
            <a:ext cx="1504036" cy="1622842"/>
          </a:xfrm>
          <a:prstGeom prst="can">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1993169D-ECBA-4068-7ED7-2B24DFB5A3D6}"/>
              </a:ext>
            </a:extLst>
          </p:cNvPr>
          <p:cNvSpPr/>
          <p:nvPr/>
        </p:nvSpPr>
        <p:spPr>
          <a:xfrm>
            <a:off x="1955057" y="3673387"/>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3200BAEE-4AC3-18F3-D912-856B3E102B34}"/>
              </a:ext>
            </a:extLst>
          </p:cNvPr>
          <p:cNvSpPr/>
          <p:nvPr/>
        </p:nvSpPr>
        <p:spPr>
          <a:xfrm>
            <a:off x="2107457" y="3707655"/>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FF8D82F-F064-3DB0-727E-3B65D26AAA98}"/>
              </a:ext>
            </a:extLst>
          </p:cNvPr>
          <p:cNvSpPr/>
          <p:nvPr/>
        </p:nvSpPr>
        <p:spPr>
          <a:xfrm>
            <a:off x="2505106" y="4294564"/>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FBD7637-F9FD-294A-5C13-81B9B56B9829}"/>
              </a:ext>
            </a:extLst>
          </p:cNvPr>
          <p:cNvSpPr/>
          <p:nvPr/>
        </p:nvSpPr>
        <p:spPr>
          <a:xfrm>
            <a:off x="2193153" y="4215909"/>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66F968B-6FEA-5520-8D3F-E33FD636CD36}"/>
              </a:ext>
            </a:extLst>
          </p:cNvPr>
          <p:cNvSpPr/>
          <p:nvPr/>
        </p:nvSpPr>
        <p:spPr>
          <a:xfrm>
            <a:off x="2657506" y="4446964"/>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6588697-CFF0-9CC4-C1A3-99ADB5C43034}"/>
              </a:ext>
            </a:extLst>
          </p:cNvPr>
          <p:cNvSpPr/>
          <p:nvPr/>
        </p:nvSpPr>
        <p:spPr>
          <a:xfrm>
            <a:off x="1896921" y="3927397"/>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CA83FC7-1BDA-F8F1-F1B7-AA06CD9117C4}"/>
              </a:ext>
            </a:extLst>
          </p:cNvPr>
          <p:cNvSpPr/>
          <p:nvPr/>
        </p:nvSpPr>
        <p:spPr>
          <a:xfrm>
            <a:off x="2116953" y="3969960"/>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79DCF18A-CBB4-174A-FE0F-1930BF1704EE}"/>
              </a:ext>
            </a:extLst>
          </p:cNvPr>
          <p:cNvSpPr/>
          <p:nvPr/>
        </p:nvSpPr>
        <p:spPr>
          <a:xfrm>
            <a:off x="1000699" y="5109476"/>
            <a:ext cx="152400" cy="15731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21907001-EDE8-B1DA-EF32-6AD385FA3D72}"/>
              </a:ext>
            </a:extLst>
          </p:cNvPr>
          <p:cNvSpPr txBox="1"/>
          <p:nvPr/>
        </p:nvSpPr>
        <p:spPr>
          <a:xfrm>
            <a:off x="1474714" y="4981620"/>
            <a:ext cx="2402453" cy="369332"/>
          </a:xfrm>
          <a:prstGeom prst="rect">
            <a:avLst/>
          </a:prstGeom>
          <a:noFill/>
        </p:spPr>
        <p:txBody>
          <a:bodyPr wrap="none" rtlCol="0">
            <a:spAutoFit/>
          </a:bodyPr>
          <a:lstStyle/>
          <a:p>
            <a:r>
              <a:rPr lang="en-US" dirty="0"/>
              <a:t>Initial metadata regions</a:t>
            </a:r>
          </a:p>
        </p:txBody>
      </p:sp>
      <p:grpSp>
        <p:nvGrpSpPr>
          <p:cNvPr id="17" name="Group 16"/>
          <p:cNvGrpSpPr/>
          <p:nvPr/>
        </p:nvGrpSpPr>
        <p:grpSpPr>
          <a:xfrm>
            <a:off x="3231469" y="3002359"/>
            <a:ext cx="4332453" cy="1479105"/>
            <a:chOff x="3231469" y="3002359"/>
            <a:chExt cx="4332453" cy="1479105"/>
          </a:xfrm>
        </p:grpSpPr>
        <p:cxnSp>
          <p:nvCxnSpPr>
            <p:cNvPr id="25" name="Straight Arrow Connector 24">
              <a:extLst>
                <a:ext uri="{FF2B5EF4-FFF2-40B4-BE49-F238E27FC236}">
                  <a16:creationId xmlns:a16="http://schemas.microsoft.com/office/drawing/2014/main" id="{967B6662-4929-B2F3-82BF-EA19DEBD5B13}"/>
                </a:ext>
              </a:extLst>
            </p:cNvPr>
            <p:cNvCxnSpPr/>
            <p:nvPr/>
          </p:nvCxnSpPr>
          <p:spPr>
            <a:xfrm>
              <a:off x="3231469" y="3882661"/>
              <a:ext cx="130501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E85B5CE6-84E3-9FD6-BF14-2C7CD01CC5C2}"/>
                </a:ext>
              </a:extLst>
            </p:cNvPr>
            <p:cNvGrpSpPr/>
            <p:nvPr/>
          </p:nvGrpSpPr>
          <p:grpSpPr>
            <a:xfrm>
              <a:off x="4669925" y="3002359"/>
              <a:ext cx="2893997" cy="1479105"/>
              <a:chOff x="4669925" y="3002359"/>
              <a:chExt cx="2893997" cy="1479105"/>
            </a:xfrm>
          </p:grpSpPr>
          <p:sp>
            <p:nvSpPr>
              <p:cNvPr id="26" name="Rectangle 25">
                <a:extLst>
                  <a:ext uri="{FF2B5EF4-FFF2-40B4-BE49-F238E27FC236}">
                    <a16:creationId xmlns:a16="http://schemas.microsoft.com/office/drawing/2014/main" id="{898C1B82-2356-9956-DCB7-11577B6608F0}"/>
                  </a:ext>
                </a:extLst>
              </p:cNvPr>
              <p:cNvSpPr/>
              <p:nvPr/>
            </p:nvSpPr>
            <p:spPr>
              <a:xfrm>
                <a:off x="5676289" y="3550576"/>
                <a:ext cx="152400" cy="15731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72B42DF5-002D-E569-B660-8E164203BB2D}"/>
                  </a:ext>
                </a:extLst>
              </p:cNvPr>
              <p:cNvSpPr/>
              <p:nvPr/>
            </p:nvSpPr>
            <p:spPr>
              <a:xfrm>
                <a:off x="5828689" y="3584844"/>
                <a:ext cx="152400" cy="15731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E766AFB1-96AB-3926-99C0-0E1799E72D63}"/>
                  </a:ext>
                </a:extLst>
              </p:cNvPr>
              <p:cNvSpPr/>
              <p:nvPr/>
            </p:nvSpPr>
            <p:spPr>
              <a:xfrm>
                <a:off x="6226338" y="4171753"/>
                <a:ext cx="152400" cy="15731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A8AD60A9-D1DA-2827-21BA-C66ECD7EED7C}"/>
                  </a:ext>
                </a:extLst>
              </p:cNvPr>
              <p:cNvSpPr/>
              <p:nvPr/>
            </p:nvSpPr>
            <p:spPr>
              <a:xfrm>
                <a:off x="5914385" y="4093098"/>
                <a:ext cx="152400" cy="15731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8A06CC09-6904-0A9C-993C-025595D5040C}"/>
                  </a:ext>
                </a:extLst>
              </p:cNvPr>
              <p:cNvSpPr/>
              <p:nvPr/>
            </p:nvSpPr>
            <p:spPr>
              <a:xfrm>
                <a:off x="6378738" y="4324153"/>
                <a:ext cx="152400" cy="15731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664A9078-4725-5B15-8642-9D287888C5CE}"/>
                  </a:ext>
                </a:extLst>
              </p:cNvPr>
              <p:cNvSpPr/>
              <p:nvPr/>
            </p:nvSpPr>
            <p:spPr>
              <a:xfrm>
                <a:off x="5618153" y="3804586"/>
                <a:ext cx="152400" cy="15731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A76220B8-B449-6519-F952-C1CE5DD02560}"/>
                  </a:ext>
                </a:extLst>
              </p:cNvPr>
              <p:cNvSpPr/>
              <p:nvPr/>
            </p:nvSpPr>
            <p:spPr>
              <a:xfrm>
                <a:off x="5838185" y="3847149"/>
                <a:ext cx="152400" cy="15731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1F897F45-04C1-0F7A-768C-C44094C1E263}"/>
                  </a:ext>
                </a:extLst>
              </p:cNvPr>
              <p:cNvSpPr txBox="1"/>
              <p:nvPr/>
            </p:nvSpPr>
            <p:spPr>
              <a:xfrm>
                <a:off x="4669925" y="3002359"/>
                <a:ext cx="2893997" cy="369332"/>
              </a:xfrm>
              <a:prstGeom prst="rect">
                <a:avLst/>
              </a:prstGeom>
              <a:noFill/>
            </p:spPr>
            <p:txBody>
              <a:bodyPr wrap="none" rtlCol="0">
                <a:spAutoFit/>
              </a:bodyPr>
              <a:lstStyle/>
              <a:p>
                <a:r>
                  <a:rPr lang="en-US" dirty="0"/>
                  <a:t>Mutate and save the content</a:t>
                </a:r>
              </a:p>
            </p:txBody>
          </p:sp>
        </p:grpSp>
      </p:grpSp>
      <p:grpSp>
        <p:nvGrpSpPr>
          <p:cNvPr id="11" name="Group 10">
            <a:extLst>
              <a:ext uri="{FF2B5EF4-FFF2-40B4-BE49-F238E27FC236}">
                <a16:creationId xmlns:a16="http://schemas.microsoft.com/office/drawing/2014/main" id="{87302009-7A3D-42C3-FCA6-51402B0D8A27}"/>
              </a:ext>
            </a:extLst>
          </p:cNvPr>
          <p:cNvGrpSpPr/>
          <p:nvPr/>
        </p:nvGrpSpPr>
        <p:grpSpPr>
          <a:xfrm>
            <a:off x="7460732" y="3630839"/>
            <a:ext cx="4855545" cy="1659847"/>
            <a:chOff x="7781531" y="3578525"/>
            <a:chExt cx="4855545" cy="1659847"/>
          </a:xfrm>
        </p:grpSpPr>
        <p:sp>
          <p:nvSpPr>
            <p:cNvPr id="19" name="Rectangle 18">
              <a:extLst>
                <a:ext uri="{FF2B5EF4-FFF2-40B4-BE49-F238E27FC236}">
                  <a16:creationId xmlns:a16="http://schemas.microsoft.com/office/drawing/2014/main" id="{9F9B9066-1200-8BB1-C3ED-4C7B7CDB31D4}"/>
                </a:ext>
              </a:extLst>
            </p:cNvPr>
            <p:cNvSpPr/>
            <p:nvPr/>
          </p:nvSpPr>
          <p:spPr>
            <a:xfrm>
              <a:off x="7781531" y="4927871"/>
              <a:ext cx="152400" cy="15731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B810D2B0-7E86-A636-A457-89D809EF72A3}"/>
                </a:ext>
              </a:extLst>
            </p:cNvPr>
            <p:cNvSpPr txBox="1"/>
            <p:nvPr/>
          </p:nvSpPr>
          <p:spPr>
            <a:xfrm>
              <a:off x="8122827" y="4869040"/>
              <a:ext cx="4514249" cy="369332"/>
            </a:xfrm>
            <a:prstGeom prst="rect">
              <a:avLst/>
            </a:prstGeom>
            <a:noFill/>
          </p:spPr>
          <p:txBody>
            <a:bodyPr wrap="none" rtlCol="0">
              <a:spAutoFit/>
            </a:bodyPr>
            <a:lstStyle/>
            <a:p>
              <a:r>
                <a:rPr lang="en-US" dirty="0"/>
                <a:t>Newly assigned metadata locations not fuzzed</a:t>
              </a:r>
            </a:p>
          </p:txBody>
        </p:sp>
        <p:sp>
          <p:nvSpPr>
            <p:cNvPr id="35" name="Rectangle 34">
              <a:extLst>
                <a:ext uri="{FF2B5EF4-FFF2-40B4-BE49-F238E27FC236}">
                  <a16:creationId xmlns:a16="http://schemas.microsoft.com/office/drawing/2014/main" id="{80CAD8E7-349C-5F0D-B80F-D4F8498B0153}"/>
                </a:ext>
              </a:extLst>
            </p:cNvPr>
            <p:cNvSpPr/>
            <p:nvPr/>
          </p:nvSpPr>
          <p:spPr>
            <a:xfrm>
              <a:off x="9123054" y="3578525"/>
              <a:ext cx="152400" cy="15731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162077FC-B2D5-3F69-A829-9E270A95C58C}"/>
                </a:ext>
              </a:extLst>
            </p:cNvPr>
            <p:cNvSpPr/>
            <p:nvPr/>
          </p:nvSpPr>
          <p:spPr>
            <a:xfrm>
              <a:off x="9680498" y="4208841"/>
              <a:ext cx="152400" cy="15731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06FA135B-B42D-1209-D0EE-E2434FCBA4EC}"/>
                </a:ext>
              </a:extLst>
            </p:cNvPr>
            <p:cNvSpPr/>
            <p:nvPr/>
          </p:nvSpPr>
          <p:spPr>
            <a:xfrm>
              <a:off x="9756698" y="3773486"/>
              <a:ext cx="152400" cy="15731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4B984F81-56C7-CBF9-C43D-591B6C5245E1}"/>
                </a:ext>
              </a:extLst>
            </p:cNvPr>
            <p:cNvSpPr/>
            <p:nvPr/>
          </p:nvSpPr>
          <p:spPr>
            <a:xfrm>
              <a:off x="9613794" y="3899321"/>
              <a:ext cx="152400" cy="15731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 name="Slide Number Placeholder 22">
            <a:extLst>
              <a:ext uri="{FF2B5EF4-FFF2-40B4-BE49-F238E27FC236}">
                <a16:creationId xmlns:a16="http://schemas.microsoft.com/office/drawing/2014/main" id="{47288716-D839-B058-2D3F-42F3245D8238}"/>
              </a:ext>
            </a:extLst>
          </p:cNvPr>
          <p:cNvSpPr>
            <a:spLocks noGrp="1"/>
          </p:cNvSpPr>
          <p:nvPr>
            <p:ph type="sldNum" sz="quarter" idx="12"/>
          </p:nvPr>
        </p:nvSpPr>
        <p:spPr/>
        <p:txBody>
          <a:bodyPr/>
          <a:lstStyle/>
          <a:p>
            <a:fld id="{330EA680-D336-4FF7-8B7A-9848BB0A1C32}" type="slidenum">
              <a:rPr lang="en-US" smtClean="0"/>
              <a:t>10</a:t>
            </a:fld>
            <a:endParaRPr lang="en-US"/>
          </a:p>
        </p:txBody>
      </p:sp>
      <p:sp>
        <p:nvSpPr>
          <p:cNvPr id="51" name="Footer Placeholder 9">
            <a:extLst>
              <a:ext uri="{FF2B5EF4-FFF2-40B4-BE49-F238E27FC236}">
                <a16:creationId xmlns:a16="http://schemas.microsoft.com/office/drawing/2014/main" id="{02D360AA-0527-7AB7-E6A8-9B70F8824E79}"/>
              </a:ext>
            </a:extLst>
          </p:cNvPr>
          <p:cNvSpPr>
            <a:spLocks noGrp="1"/>
          </p:cNvSpPr>
          <p:nvPr>
            <p:ph type="ftr" sz="quarter" idx="11"/>
          </p:nvPr>
        </p:nvSpPr>
        <p:spPr>
          <a:xfrm>
            <a:off x="3030786" y="6350577"/>
            <a:ext cx="6130428" cy="273486"/>
          </a:xfrm>
        </p:spPr>
        <p:txBody>
          <a:bodyPr/>
          <a:lstStyle/>
          <a:p>
            <a:r>
              <a:rPr lang="en-US" sz="1400" b="1" dirty="0">
                <a:solidFill>
                  <a:schemeClr val="tx1"/>
                </a:solidFill>
              </a:rPr>
              <a:t>Introduction</a:t>
            </a:r>
            <a:r>
              <a:rPr lang="en-US" sz="1400" dirty="0">
                <a:solidFill>
                  <a:schemeClr val="tx1"/>
                </a:solidFill>
              </a:rPr>
              <a:t> </a:t>
            </a:r>
            <a:r>
              <a:rPr lang="en-US" sz="1400" dirty="0">
                <a:sym typeface="Symbol" panose="05050102010706020507" pitchFamily="18" charset="2"/>
              </a:rPr>
              <a:t> </a:t>
            </a:r>
            <a:r>
              <a:rPr lang="en-US" sz="1400" dirty="0"/>
              <a:t>Observations</a:t>
            </a:r>
            <a:r>
              <a:rPr lang="en-US" sz="1400" dirty="0">
                <a:sym typeface="Symbol" panose="05050102010706020507" pitchFamily="18" charset="2"/>
              </a:rPr>
              <a:t> </a:t>
            </a:r>
            <a:r>
              <a:rPr lang="en-US" sz="1400" dirty="0"/>
              <a:t> Design </a:t>
            </a:r>
            <a:r>
              <a:rPr lang="en-US" sz="1400" dirty="0">
                <a:sym typeface="Symbol" panose="05050102010706020507" pitchFamily="18" charset="2"/>
              </a:rPr>
              <a:t> </a:t>
            </a:r>
            <a:r>
              <a:rPr lang="en-US" sz="1400" dirty="0"/>
              <a:t>Implementation</a:t>
            </a:r>
            <a:r>
              <a:rPr lang="en-US" sz="1400" dirty="0">
                <a:sym typeface="Symbol" panose="05050102010706020507" pitchFamily="18" charset="2"/>
              </a:rPr>
              <a:t> </a:t>
            </a:r>
            <a:r>
              <a:rPr lang="en-US" sz="1400" dirty="0"/>
              <a:t> Evaluation </a:t>
            </a:r>
            <a:r>
              <a:rPr lang="en-US" sz="1400" dirty="0">
                <a:sym typeface="Symbol" panose="05050102010706020507" pitchFamily="18" charset="2"/>
              </a:rPr>
              <a:t> </a:t>
            </a:r>
            <a:r>
              <a:rPr lang="en-US" sz="1400" dirty="0"/>
              <a:t>Conclusion</a:t>
            </a:r>
          </a:p>
        </p:txBody>
      </p:sp>
    </p:spTree>
    <p:custDataLst>
      <p:tags r:id="rId1"/>
    </p:custDataLst>
    <p:extLst>
      <p:ext uri="{BB962C8B-B14F-4D97-AF65-F5344CB8AC3E}">
        <p14:creationId xmlns:p14="http://schemas.microsoft.com/office/powerpoint/2010/main" val="2932772670"/>
      </p:ext>
    </p:extLst>
  </p:cSld>
  <p:clrMapOvr>
    <a:masterClrMapping/>
  </p:clrMapOvr>
  <mc:AlternateContent xmlns:mc="http://schemas.openxmlformats.org/markup-compatibility/2006" xmlns:p14="http://schemas.microsoft.com/office/powerpoint/2010/main">
    <mc:Choice Requires="p14">
      <p:transition spd="slow" p14:dur="2000" advTm="56469"/>
    </mc:Choice>
    <mc:Fallback xmlns="">
      <p:transition spd="slow" advTm="5646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nodeType="click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wipe(left)">
                                      <p:cBhvr>
                                        <p:cTn id="33" dur="500"/>
                                        <p:tgtEl>
                                          <p:spTgt spid="17"/>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nodeType="clickEffect">
                                  <p:stCondLst>
                                    <p:cond delay="0"/>
                                  </p:stCondLst>
                                  <p:childTnLst>
                                    <p:set>
                                      <p:cBhvr>
                                        <p:cTn id="37" dur="1" fill="hold">
                                          <p:stCondLst>
                                            <p:cond delay="0"/>
                                          </p:stCondLst>
                                        </p:cTn>
                                        <p:tgtEl>
                                          <p:spTgt spid="22"/>
                                        </p:tgtEl>
                                        <p:attrNameLst>
                                          <p:attrName>style.visibility</p:attrName>
                                        </p:attrNameLst>
                                      </p:cBhvr>
                                      <p:to>
                                        <p:strVal val="visible"/>
                                      </p:to>
                                    </p:set>
                                    <p:animEffect transition="in" filter="wipe(left)">
                                      <p:cBhvr>
                                        <p:cTn id="38" dur="500"/>
                                        <p:tgtEl>
                                          <p:spTgt spid="22"/>
                                        </p:tgtEl>
                                      </p:cBhvr>
                                    </p:animEffec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2" grpId="0" animBg="1"/>
      <p:bldP spid="13" grpId="0" animBg="1"/>
      <p:bldP spid="15" grpId="0" animBg="1"/>
      <p:bldP spid="16" grpId="0" animBg="1"/>
      <p:bldP spid="18" grpId="0" animBg="1"/>
      <p:bldP spid="2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Limitations of Current FS </a:t>
            </a:r>
            <a:r>
              <a:rPr lang="en-US" dirty="0" err="1"/>
              <a:t>Fuzzers</a:t>
            </a:r>
            <a:endParaRPr lang="en-US" dirty="0"/>
          </a:p>
        </p:txBody>
      </p:sp>
      <p:sp>
        <p:nvSpPr>
          <p:cNvPr id="3" name="Content Placeholder 2"/>
          <p:cNvSpPr>
            <a:spLocks noGrp="1"/>
          </p:cNvSpPr>
          <p:nvPr>
            <p:ph idx="1"/>
          </p:nvPr>
        </p:nvSpPr>
        <p:spPr/>
        <p:txBody>
          <a:bodyPr/>
          <a:lstStyle/>
          <a:p>
            <a:r>
              <a:rPr lang="en-US" dirty="0"/>
              <a:t>Even the smallest FS images are too big</a:t>
            </a:r>
          </a:p>
          <a:p>
            <a:pPr lvl="1"/>
            <a:r>
              <a:rPr lang="en-US" dirty="0"/>
              <a:t>Leading </a:t>
            </a:r>
            <a:r>
              <a:rPr lang="en-US" dirty="0" err="1"/>
              <a:t>fuzzers</a:t>
            </a:r>
            <a:r>
              <a:rPr lang="en-US" dirty="0"/>
              <a:t> avoid saving and restoring FS images across fuzzing iterations</a:t>
            </a:r>
          </a:p>
          <a:p>
            <a:pPr lvl="2"/>
            <a:r>
              <a:rPr lang="en-US" dirty="0"/>
              <a:t>JANUS restores an image by reapplying the saved file requests to the seed image</a:t>
            </a:r>
          </a:p>
          <a:p>
            <a:pPr lvl="3"/>
            <a:r>
              <a:rPr lang="en-US" dirty="0"/>
              <a:t>States are limited by the length of file requests and associated overhead</a:t>
            </a:r>
          </a:p>
          <a:p>
            <a:pPr lvl="1"/>
            <a:r>
              <a:rPr lang="en-US" dirty="0" err="1"/>
              <a:t>Syzkaller</a:t>
            </a:r>
            <a:r>
              <a:rPr lang="en-US" dirty="0"/>
              <a:t> does not save and restore FS images</a:t>
            </a:r>
          </a:p>
          <a:p>
            <a:pPr lvl="2"/>
            <a:r>
              <a:rPr lang="en-US" dirty="0"/>
              <a:t>Crashes may not be reproducible</a:t>
            </a:r>
          </a:p>
          <a:p>
            <a:pPr lvl="2"/>
            <a:endParaRPr lang="en-US" dirty="0"/>
          </a:p>
          <a:p>
            <a:r>
              <a:rPr lang="en-US" dirty="0"/>
              <a:t>Randomly fuzzed FS image areas are often not accessed</a:t>
            </a:r>
          </a:p>
          <a:p>
            <a:pPr lvl="1"/>
            <a:endParaRPr lang="en-US" dirty="0"/>
          </a:p>
        </p:txBody>
      </p:sp>
      <p:sp>
        <p:nvSpPr>
          <p:cNvPr id="5" name="Slide Number Placeholder 4"/>
          <p:cNvSpPr>
            <a:spLocks noGrp="1"/>
          </p:cNvSpPr>
          <p:nvPr>
            <p:ph type="sldNum" sz="quarter" idx="12"/>
          </p:nvPr>
        </p:nvSpPr>
        <p:spPr/>
        <p:txBody>
          <a:bodyPr/>
          <a:lstStyle/>
          <a:p>
            <a:pPr algn="r"/>
            <a:fld id="{330EA680-D336-4FF7-8B7A-9848BB0A1C32}" type="slidenum">
              <a:rPr lang="en-US" smtClean="0"/>
              <a:pPr algn="r"/>
              <a:t>11</a:t>
            </a:fld>
            <a:endParaRPr lang="en-US" dirty="0"/>
          </a:p>
        </p:txBody>
      </p:sp>
      <p:sp>
        <p:nvSpPr>
          <p:cNvPr id="6" name="Footer Placeholder 9">
            <a:extLst>
              <a:ext uri="{FF2B5EF4-FFF2-40B4-BE49-F238E27FC236}">
                <a16:creationId xmlns:a16="http://schemas.microsoft.com/office/drawing/2014/main" id="{02D360AA-0527-7AB7-E6A8-9B70F8824E79}"/>
              </a:ext>
            </a:extLst>
          </p:cNvPr>
          <p:cNvSpPr>
            <a:spLocks noGrp="1"/>
          </p:cNvSpPr>
          <p:nvPr>
            <p:ph type="ftr" sz="quarter" idx="11"/>
          </p:nvPr>
        </p:nvSpPr>
        <p:spPr>
          <a:xfrm>
            <a:off x="3030786" y="6350577"/>
            <a:ext cx="6130428" cy="273486"/>
          </a:xfrm>
        </p:spPr>
        <p:txBody>
          <a:bodyPr/>
          <a:lstStyle/>
          <a:p>
            <a:r>
              <a:rPr lang="en-US" sz="1400" b="1" dirty="0">
                <a:solidFill>
                  <a:schemeClr val="tx1"/>
                </a:solidFill>
              </a:rPr>
              <a:t>Introduction</a:t>
            </a:r>
            <a:r>
              <a:rPr lang="en-US" sz="1400" dirty="0">
                <a:solidFill>
                  <a:schemeClr val="tx1"/>
                </a:solidFill>
              </a:rPr>
              <a:t> </a:t>
            </a:r>
            <a:r>
              <a:rPr lang="en-US" sz="1400" dirty="0">
                <a:sym typeface="Symbol" panose="05050102010706020507" pitchFamily="18" charset="2"/>
              </a:rPr>
              <a:t> </a:t>
            </a:r>
            <a:r>
              <a:rPr lang="en-US" sz="1400" dirty="0"/>
              <a:t>Observations</a:t>
            </a:r>
            <a:r>
              <a:rPr lang="en-US" sz="1400" dirty="0">
                <a:sym typeface="Symbol" panose="05050102010706020507" pitchFamily="18" charset="2"/>
              </a:rPr>
              <a:t> </a:t>
            </a:r>
            <a:r>
              <a:rPr lang="en-US" sz="1400" dirty="0"/>
              <a:t> Design </a:t>
            </a:r>
            <a:r>
              <a:rPr lang="en-US" sz="1400" dirty="0">
                <a:sym typeface="Symbol" panose="05050102010706020507" pitchFamily="18" charset="2"/>
              </a:rPr>
              <a:t> </a:t>
            </a:r>
            <a:r>
              <a:rPr lang="en-US" sz="1400" dirty="0"/>
              <a:t>Implementation</a:t>
            </a:r>
            <a:r>
              <a:rPr lang="en-US" sz="1400" dirty="0">
                <a:sym typeface="Symbol" panose="05050102010706020507" pitchFamily="18" charset="2"/>
              </a:rPr>
              <a:t> </a:t>
            </a:r>
            <a:r>
              <a:rPr lang="en-US" sz="1400" dirty="0"/>
              <a:t> Evaluation </a:t>
            </a:r>
            <a:r>
              <a:rPr lang="en-US" sz="1400" dirty="0">
                <a:sym typeface="Symbol" panose="05050102010706020507" pitchFamily="18" charset="2"/>
              </a:rPr>
              <a:t> </a:t>
            </a:r>
            <a:r>
              <a:rPr lang="en-US" sz="1400" dirty="0"/>
              <a:t>Conclusion</a:t>
            </a:r>
          </a:p>
        </p:txBody>
      </p:sp>
    </p:spTree>
    <p:custDataLst>
      <p:tags r:id="rId1"/>
    </p:custDataLst>
    <p:extLst>
      <p:ext uri="{BB962C8B-B14F-4D97-AF65-F5344CB8AC3E}">
        <p14:creationId xmlns:p14="http://schemas.microsoft.com/office/powerpoint/2010/main" val="3922799409"/>
      </p:ext>
    </p:extLst>
  </p:cSld>
  <p:clrMapOvr>
    <a:masterClrMapping/>
  </p:clrMapOvr>
  <mc:AlternateContent xmlns:mc="http://schemas.openxmlformats.org/markup-compatibility/2006" xmlns:p14="http://schemas.microsoft.com/office/powerpoint/2010/main">
    <mc:Choice Requires="p14">
      <p:transition spd="slow" p14:dur="2000" advTm="15488"/>
    </mc:Choice>
    <mc:Fallback xmlns="">
      <p:transition spd="slow" advTm="1548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Limitations of Current FS </a:t>
            </a:r>
            <a:r>
              <a:rPr lang="en-US" dirty="0" err="1"/>
              <a:t>Fuzzers</a:t>
            </a:r>
            <a:endParaRPr lang="en-US" dirty="0"/>
          </a:p>
        </p:txBody>
      </p:sp>
      <p:sp>
        <p:nvSpPr>
          <p:cNvPr id="3" name="Content Placeholder 2"/>
          <p:cNvSpPr>
            <a:spLocks noGrp="1"/>
          </p:cNvSpPr>
          <p:nvPr>
            <p:ph idx="1"/>
          </p:nvPr>
        </p:nvSpPr>
        <p:spPr/>
        <p:txBody>
          <a:bodyPr/>
          <a:lstStyle/>
          <a:p>
            <a:r>
              <a:rPr lang="en-US" dirty="0"/>
              <a:t>Randomly fuzzed FS image areas are often not accessed</a:t>
            </a:r>
          </a:p>
          <a:p>
            <a:r>
              <a:rPr lang="en-US" dirty="0"/>
              <a:t>Can’t just trace accessed FS regions for a sequence of file operations, fuzzed these regions, and replay file operations</a:t>
            </a:r>
          </a:p>
          <a:p>
            <a:pPr lvl="1"/>
            <a:r>
              <a:rPr lang="en-US" dirty="0"/>
              <a:t>If the allocation bit for one metadata slot is fuzzed as allocated</a:t>
            </a:r>
          </a:p>
          <a:p>
            <a:pPr lvl="2"/>
            <a:r>
              <a:rPr lang="en-US" dirty="0"/>
              <a:t>The next allocation will be in the next slot</a:t>
            </a:r>
          </a:p>
          <a:p>
            <a:pPr lvl="2"/>
            <a:r>
              <a:rPr lang="en-US" dirty="0"/>
              <a:t>Fuzzing the first slot won’t help</a:t>
            </a:r>
          </a:p>
          <a:p>
            <a:pPr lvl="2"/>
            <a:r>
              <a:rPr lang="en-US" dirty="0"/>
              <a:t>Subsequent accesses are to the second slot</a:t>
            </a:r>
          </a:p>
        </p:txBody>
      </p:sp>
      <p:sp>
        <p:nvSpPr>
          <p:cNvPr id="5" name="Slide Number Placeholder 4"/>
          <p:cNvSpPr>
            <a:spLocks noGrp="1"/>
          </p:cNvSpPr>
          <p:nvPr>
            <p:ph type="sldNum" sz="quarter" idx="12"/>
          </p:nvPr>
        </p:nvSpPr>
        <p:spPr/>
        <p:txBody>
          <a:bodyPr/>
          <a:lstStyle/>
          <a:p>
            <a:pPr algn="r"/>
            <a:fld id="{330EA680-D336-4FF7-8B7A-9848BB0A1C32}" type="slidenum">
              <a:rPr lang="en-US" smtClean="0"/>
              <a:pPr algn="r"/>
              <a:t>12</a:t>
            </a:fld>
            <a:endParaRPr lang="en-US" dirty="0"/>
          </a:p>
        </p:txBody>
      </p:sp>
      <p:sp>
        <p:nvSpPr>
          <p:cNvPr id="6" name="Footer Placeholder 9">
            <a:extLst>
              <a:ext uri="{FF2B5EF4-FFF2-40B4-BE49-F238E27FC236}">
                <a16:creationId xmlns:a16="http://schemas.microsoft.com/office/drawing/2014/main" id="{02D360AA-0527-7AB7-E6A8-9B70F8824E79}"/>
              </a:ext>
            </a:extLst>
          </p:cNvPr>
          <p:cNvSpPr>
            <a:spLocks noGrp="1"/>
          </p:cNvSpPr>
          <p:nvPr>
            <p:ph type="ftr" sz="quarter" idx="11"/>
          </p:nvPr>
        </p:nvSpPr>
        <p:spPr>
          <a:xfrm>
            <a:off x="3030786" y="6350577"/>
            <a:ext cx="6130428" cy="273486"/>
          </a:xfrm>
        </p:spPr>
        <p:txBody>
          <a:bodyPr/>
          <a:lstStyle/>
          <a:p>
            <a:r>
              <a:rPr lang="en-US" sz="1400" b="1" dirty="0">
                <a:solidFill>
                  <a:schemeClr val="tx1"/>
                </a:solidFill>
              </a:rPr>
              <a:t>Introduction</a:t>
            </a:r>
            <a:r>
              <a:rPr lang="en-US" sz="1400" dirty="0">
                <a:solidFill>
                  <a:schemeClr val="tx1"/>
                </a:solidFill>
              </a:rPr>
              <a:t> </a:t>
            </a:r>
            <a:r>
              <a:rPr lang="en-US" sz="1400" dirty="0">
                <a:sym typeface="Symbol" panose="05050102010706020507" pitchFamily="18" charset="2"/>
              </a:rPr>
              <a:t> </a:t>
            </a:r>
            <a:r>
              <a:rPr lang="en-US" sz="1400" dirty="0"/>
              <a:t>Observations</a:t>
            </a:r>
            <a:r>
              <a:rPr lang="en-US" sz="1400" dirty="0">
                <a:sym typeface="Symbol" panose="05050102010706020507" pitchFamily="18" charset="2"/>
              </a:rPr>
              <a:t> </a:t>
            </a:r>
            <a:r>
              <a:rPr lang="en-US" sz="1400" dirty="0"/>
              <a:t> Design </a:t>
            </a:r>
            <a:r>
              <a:rPr lang="en-US" sz="1400" dirty="0">
                <a:sym typeface="Symbol" panose="05050102010706020507" pitchFamily="18" charset="2"/>
              </a:rPr>
              <a:t> </a:t>
            </a:r>
            <a:r>
              <a:rPr lang="en-US" sz="1400" dirty="0"/>
              <a:t>Implementation</a:t>
            </a:r>
            <a:r>
              <a:rPr lang="en-US" sz="1400" dirty="0">
                <a:sym typeface="Symbol" panose="05050102010706020507" pitchFamily="18" charset="2"/>
              </a:rPr>
              <a:t> </a:t>
            </a:r>
            <a:r>
              <a:rPr lang="en-US" sz="1400" dirty="0"/>
              <a:t> Evaluation </a:t>
            </a:r>
            <a:r>
              <a:rPr lang="en-US" sz="1400" dirty="0">
                <a:sym typeface="Symbol" panose="05050102010706020507" pitchFamily="18" charset="2"/>
              </a:rPr>
              <a:t> </a:t>
            </a:r>
            <a:r>
              <a:rPr lang="en-US" sz="1400" dirty="0"/>
              <a:t>Conclusion</a:t>
            </a:r>
          </a:p>
        </p:txBody>
      </p:sp>
    </p:spTree>
    <p:custDataLst>
      <p:tags r:id="rId1"/>
    </p:custDataLst>
    <p:extLst>
      <p:ext uri="{BB962C8B-B14F-4D97-AF65-F5344CB8AC3E}">
        <p14:creationId xmlns:p14="http://schemas.microsoft.com/office/powerpoint/2010/main" val="1631312868"/>
      </p:ext>
    </p:extLst>
  </p:cSld>
  <p:clrMapOvr>
    <a:masterClrMapping/>
  </p:clrMapOvr>
  <mc:AlternateContent xmlns:mc="http://schemas.openxmlformats.org/markup-compatibility/2006" xmlns:p14="http://schemas.microsoft.com/office/powerpoint/2010/main">
    <mc:Choice Requires="p14">
      <p:transition spd="slow" p14:dur="2000" advTm="46107"/>
    </mc:Choice>
    <mc:Fallback xmlns="">
      <p:transition spd="slow" advTm="4610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20B2A-434C-F729-2EF0-CB4FBB43D4BD}"/>
              </a:ext>
            </a:extLst>
          </p:cNvPr>
          <p:cNvSpPr>
            <a:spLocks noGrp="1"/>
          </p:cNvSpPr>
          <p:nvPr>
            <p:ph type="title"/>
          </p:nvPr>
        </p:nvSpPr>
        <p:spPr/>
        <p:txBody>
          <a:bodyPr/>
          <a:lstStyle/>
          <a:p>
            <a:r>
              <a:rPr lang="en-US" dirty="0"/>
              <a:t>Observation 1:  Sparse FS Image State</a:t>
            </a:r>
          </a:p>
        </p:txBody>
      </p:sp>
      <p:sp>
        <p:nvSpPr>
          <p:cNvPr id="3" name="Content Placeholder 2">
            <a:extLst>
              <a:ext uri="{FF2B5EF4-FFF2-40B4-BE49-F238E27FC236}">
                <a16:creationId xmlns:a16="http://schemas.microsoft.com/office/drawing/2014/main" id="{D6281346-868E-7A39-1343-59B857FAB7FF}"/>
              </a:ext>
            </a:extLst>
          </p:cNvPr>
          <p:cNvSpPr>
            <a:spLocks noGrp="1"/>
          </p:cNvSpPr>
          <p:nvPr>
            <p:ph idx="1"/>
          </p:nvPr>
        </p:nvSpPr>
        <p:spPr/>
        <p:txBody>
          <a:bodyPr vert="horz" lIns="91440" tIns="45720" rIns="91440" bIns="45720" rtlCol="0" anchor="t">
            <a:normAutofit/>
          </a:bodyPr>
          <a:lstStyle/>
          <a:p>
            <a:r>
              <a:rPr lang="en-US" dirty="0">
                <a:cs typeface="Calibri"/>
              </a:rPr>
              <a:t>Maximum files allowed in one minimum image </a:t>
            </a:r>
          </a:p>
          <a:p>
            <a:pPr lvl="1"/>
            <a:r>
              <a:rPr lang="en-US" dirty="0">
                <a:cs typeface="Calibri"/>
              </a:rPr>
              <a:t>5000+</a:t>
            </a:r>
          </a:p>
          <a:p>
            <a:r>
              <a:rPr lang="en-US" dirty="0">
                <a:cs typeface="Calibri Light"/>
              </a:rPr>
              <a:t>Maximum number of files accessed in one execution</a:t>
            </a:r>
            <a:endParaRPr lang="en-US" dirty="0"/>
          </a:p>
          <a:p>
            <a:pPr lvl="1"/>
            <a:r>
              <a:rPr lang="en-US" dirty="0" err="1">
                <a:cs typeface="Calibri"/>
              </a:rPr>
              <a:t>Syzkaller</a:t>
            </a:r>
            <a:endParaRPr lang="en-US" dirty="0">
              <a:cs typeface="Calibri"/>
            </a:endParaRPr>
          </a:p>
          <a:p>
            <a:pPr lvl="2"/>
            <a:r>
              <a:rPr lang="en-US" dirty="0">
                <a:cs typeface="Calibri"/>
              </a:rPr>
              <a:t>&lt; 20</a:t>
            </a:r>
          </a:p>
          <a:p>
            <a:pPr lvl="1"/>
            <a:r>
              <a:rPr lang="en-US" dirty="0">
                <a:cs typeface="Calibri"/>
              </a:rPr>
              <a:t>Janus</a:t>
            </a:r>
          </a:p>
          <a:p>
            <a:pPr lvl="2"/>
            <a:r>
              <a:rPr lang="en-US" dirty="0">
                <a:cs typeface="Calibri"/>
              </a:rPr>
              <a:t>&lt; 600</a:t>
            </a:r>
          </a:p>
          <a:p>
            <a:r>
              <a:rPr lang="en-US" dirty="0">
                <a:cs typeface="Calibri"/>
              </a:rPr>
              <a:t>The FS image is in a relative sparse </a:t>
            </a:r>
            <a:r>
              <a:rPr lang="en-US" b="1" i="1" dirty="0">
                <a:solidFill>
                  <a:srgbClr val="7030A0"/>
                </a:solidFill>
                <a:cs typeface="Calibri"/>
              </a:rPr>
              <a:t>state</a:t>
            </a:r>
            <a:r>
              <a:rPr lang="en-US" dirty="0">
                <a:solidFill>
                  <a:srgbClr val="7030A0"/>
                </a:solidFill>
                <a:cs typeface="Calibri"/>
              </a:rPr>
              <a:t> </a:t>
            </a:r>
            <a:r>
              <a:rPr lang="en-US" dirty="0">
                <a:cs typeface="Calibri"/>
              </a:rPr>
              <a:t>all the time</a:t>
            </a:r>
            <a:endParaRPr lang="en-US" dirty="0"/>
          </a:p>
          <a:p>
            <a:endParaRPr lang="en-US" dirty="0">
              <a:cs typeface="Calibri"/>
            </a:endParaRPr>
          </a:p>
        </p:txBody>
      </p:sp>
      <p:sp>
        <p:nvSpPr>
          <p:cNvPr id="4" name="Slide Number Placeholder 3">
            <a:extLst>
              <a:ext uri="{FF2B5EF4-FFF2-40B4-BE49-F238E27FC236}">
                <a16:creationId xmlns:a16="http://schemas.microsoft.com/office/drawing/2014/main" id="{2CDEA507-D6A4-FB3A-CE7D-891E878326F2}"/>
              </a:ext>
            </a:extLst>
          </p:cNvPr>
          <p:cNvSpPr>
            <a:spLocks noGrp="1"/>
          </p:cNvSpPr>
          <p:nvPr>
            <p:ph type="sldNum" sz="quarter" idx="12"/>
          </p:nvPr>
        </p:nvSpPr>
        <p:spPr/>
        <p:txBody>
          <a:bodyPr/>
          <a:lstStyle/>
          <a:p>
            <a:fld id="{330EA680-D336-4FF7-8B7A-9848BB0A1C32}" type="slidenum">
              <a:rPr lang="en-US" smtClean="0"/>
              <a:t>13</a:t>
            </a:fld>
            <a:endParaRPr lang="en-US"/>
          </a:p>
        </p:txBody>
      </p:sp>
      <p:sp>
        <p:nvSpPr>
          <p:cNvPr id="6" name="Footer Placeholder 9">
            <a:extLst>
              <a:ext uri="{FF2B5EF4-FFF2-40B4-BE49-F238E27FC236}">
                <a16:creationId xmlns:a16="http://schemas.microsoft.com/office/drawing/2014/main" id="{02D360AA-0527-7AB7-E6A8-9B70F8824E79}"/>
              </a:ext>
            </a:extLst>
          </p:cNvPr>
          <p:cNvSpPr>
            <a:spLocks noGrp="1"/>
          </p:cNvSpPr>
          <p:nvPr>
            <p:ph type="ftr" sz="quarter" idx="11"/>
          </p:nvPr>
        </p:nvSpPr>
        <p:spPr>
          <a:xfrm>
            <a:off x="3030786" y="6350577"/>
            <a:ext cx="6130428" cy="273486"/>
          </a:xfrm>
        </p:spPr>
        <p:txBody>
          <a:bodyPr/>
          <a:lstStyle/>
          <a:p>
            <a:r>
              <a:rPr lang="en-US" sz="1400" dirty="0"/>
              <a:t>Introduction</a:t>
            </a:r>
            <a:r>
              <a:rPr lang="en-US" sz="1400" dirty="0">
                <a:solidFill>
                  <a:schemeClr val="tx1"/>
                </a:solidFill>
              </a:rPr>
              <a:t> </a:t>
            </a:r>
            <a:r>
              <a:rPr lang="en-US" sz="1400" dirty="0">
                <a:sym typeface="Symbol" panose="05050102010706020507" pitchFamily="18" charset="2"/>
              </a:rPr>
              <a:t> </a:t>
            </a:r>
            <a:r>
              <a:rPr lang="en-US" sz="1400" b="1" dirty="0">
                <a:solidFill>
                  <a:schemeClr val="tx1"/>
                </a:solidFill>
              </a:rPr>
              <a:t>Observations</a:t>
            </a:r>
            <a:r>
              <a:rPr lang="en-US" sz="1400" dirty="0">
                <a:solidFill>
                  <a:schemeClr val="tx1"/>
                </a:solidFill>
                <a:sym typeface="Symbol" panose="05050102010706020507" pitchFamily="18" charset="2"/>
              </a:rPr>
              <a:t> </a:t>
            </a:r>
            <a:r>
              <a:rPr lang="en-US" sz="1400" dirty="0">
                <a:sym typeface="Symbol" panose="05050102010706020507" pitchFamily="18" charset="2"/>
              </a:rPr>
              <a:t></a:t>
            </a:r>
            <a:r>
              <a:rPr lang="en-US" sz="1400" dirty="0"/>
              <a:t> Design </a:t>
            </a:r>
            <a:r>
              <a:rPr lang="en-US" sz="1400" dirty="0">
                <a:sym typeface="Symbol" panose="05050102010706020507" pitchFamily="18" charset="2"/>
              </a:rPr>
              <a:t> </a:t>
            </a:r>
            <a:r>
              <a:rPr lang="en-US" sz="1400" dirty="0"/>
              <a:t>Implementation</a:t>
            </a:r>
            <a:r>
              <a:rPr lang="en-US" sz="1400" dirty="0">
                <a:sym typeface="Symbol" panose="05050102010706020507" pitchFamily="18" charset="2"/>
              </a:rPr>
              <a:t> </a:t>
            </a:r>
            <a:r>
              <a:rPr lang="en-US" sz="1400" dirty="0"/>
              <a:t> Evaluation </a:t>
            </a:r>
            <a:r>
              <a:rPr lang="en-US" sz="1400" dirty="0">
                <a:sym typeface="Symbol" panose="05050102010706020507" pitchFamily="18" charset="2"/>
              </a:rPr>
              <a:t> </a:t>
            </a:r>
            <a:r>
              <a:rPr lang="en-US" sz="1400" dirty="0"/>
              <a:t>Conclusion</a:t>
            </a:r>
          </a:p>
        </p:txBody>
      </p:sp>
    </p:spTree>
    <p:custDataLst>
      <p:tags r:id="rId1"/>
    </p:custDataLst>
    <p:extLst>
      <p:ext uri="{BB962C8B-B14F-4D97-AF65-F5344CB8AC3E}">
        <p14:creationId xmlns:p14="http://schemas.microsoft.com/office/powerpoint/2010/main" val="3625990459"/>
      </p:ext>
    </p:extLst>
  </p:cSld>
  <p:clrMapOvr>
    <a:masterClrMapping/>
  </p:clrMapOvr>
  <mc:AlternateContent xmlns:mc="http://schemas.openxmlformats.org/markup-compatibility/2006" xmlns:p14="http://schemas.microsoft.com/office/powerpoint/2010/main">
    <mc:Choice Requires="p14">
      <p:transition spd="slow" p14:dur="2000" advTm="38410"/>
    </mc:Choice>
    <mc:Fallback xmlns="">
      <p:transition spd="slow" advTm="3841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Observation 2:  Limited Fuzzed Image</a:t>
            </a:r>
            <a:br>
              <a:rPr lang="en-US" dirty="0"/>
            </a:br>
            <a:r>
              <a:rPr lang="en-US" dirty="0"/>
              <a:t> Area</a:t>
            </a:r>
          </a:p>
        </p:txBody>
      </p:sp>
      <p:sp>
        <p:nvSpPr>
          <p:cNvPr id="3" name="Content Placeholder 2"/>
          <p:cNvSpPr>
            <a:spLocks noGrp="1"/>
          </p:cNvSpPr>
          <p:nvPr>
            <p:ph idx="1"/>
          </p:nvPr>
        </p:nvSpPr>
        <p:spPr/>
        <p:txBody>
          <a:bodyPr/>
          <a:lstStyle/>
          <a:p>
            <a:r>
              <a:rPr lang="en-US" dirty="0"/>
              <a:t>In a single execution of 200+ file requests </a:t>
            </a:r>
          </a:p>
          <a:p>
            <a:pPr lvl="1"/>
            <a:r>
              <a:rPr lang="en-US" dirty="0"/>
              <a:t>Accessed bytes are few</a:t>
            </a:r>
          </a:p>
          <a:p>
            <a:endParaRPr lang="en-US" dirty="0"/>
          </a:p>
          <a:p>
            <a:endParaRPr lang="en-US" dirty="0"/>
          </a:p>
          <a:p>
            <a:endParaRPr lang="en-US" dirty="0"/>
          </a:p>
          <a:p>
            <a:endParaRPr lang="en-US" dirty="0"/>
          </a:p>
          <a:p>
            <a:endParaRPr lang="en-US" dirty="0"/>
          </a:p>
          <a:p>
            <a:r>
              <a:rPr lang="en-US" dirty="0"/>
              <a:t>We may afford to save and restore just the modified bytes (</a:t>
            </a:r>
            <a:r>
              <a:rPr lang="en-US" b="1" i="1" dirty="0">
                <a:solidFill>
                  <a:srgbClr val="7030A0"/>
                </a:solidFill>
              </a:rPr>
              <a:t>delta</a:t>
            </a:r>
            <a:r>
              <a:rPr lang="en-US" dirty="0"/>
              <a:t>)</a:t>
            </a:r>
          </a:p>
        </p:txBody>
      </p:sp>
      <p:sp>
        <p:nvSpPr>
          <p:cNvPr id="5" name="Slide Number Placeholder 4"/>
          <p:cNvSpPr>
            <a:spLocks noGrp="1"/>
          </p:cNvSpPr>
          <p:nvPr>
            <p:ph type="sldNum" sz="quarter" idx="12"/>
          </p:nvPr>
        </p:nvSpPr>
        <p:spPr/>
        <p:txBody>
          <a:bodyPr/>
          <a:lstStyle/>
          <a:p>
            <a:pPr algn="r"/>
            <a:fld id="{330EA680-D336-4FF7-8B7A-9848BB0A1C32}" type="slidenum">
              <a:rPr lang="en-US" smtClean="0"/>
              <a:pPr algn="r"/>
              <a:t>14</a:t>
            </a:fld>
            <a:endParaRPr lang="en-US" dirty="0"/>
          </a:p>
        </p:txBody>
      </p:sp>
      <p:graphicFrame>
        <p:nvGraphicFramePr>
          <p:cNvPr id="6" name="Table 5">
            <a:extLst>
              <a:ext uri="{FF2B5EF4-FFF2-40B4-BE49-F238E27FC236}">
                <a16:creationId xmlns:a16="http://schemas.microsoft.com/office/drawing/2014/main" id="{0CD007F2-C0B2-8A35-F739-DD22EDE85B51}"/>
              </a:ext>
            </a:extLst>
          </p:cNvPr>
          <p:cNvGraphicFramePr>
            <a:graphicFrameLocks noGrp="1"/>
          </p:cNvGraphicFramePr>
          <p:nvPr>
            <p:extLst>
              <p:ext uri="{D42A27DB-BD31-4B8C-83A1-F6EECF244321}">
                <p14:modId xmlns:p14="http://schemas.microsoft.com/office/powerpoint/2010/main" val="3349250305"/>
              </p:ext>
            </p:extLst>
          </p:nvPr>
        </p:nvGraphicFramePr>
        <p:xfrm>
          <a:off x="838200" y="3429000"/>
          <a:ext cx="10219758" cy="1457234"/>
        </p:xfrm>
        <a:graphic>
          <a:graphicData uri="http://schemas.openxmlformats.org/drawingml/2006/table">
            <a:tbl>
              <a:tblPr firstRow="1" bandRow="1">
                <a:tableStyleId>{5940675A-B579-460E-94D1-54222C63F5DA}</a:tableStyleId>
              </a:tblPr>
              <a:tblGrid>
                <a:gridCol w="5239636">
                  <a:extLst>
                    <a:ext uri="{9D8B030D-6E8A-4147-A177-3AD203B41FA5}">
                      <a16:colId xmlns:a16="http://schemas.microsoft.com/office/drawing/2014/main" val="2613595155"/>
                    </a:ext>
                  </a:extLst>
                </a:gridCol>
                <a:gridCol w="1670751">
                  <a:extLst>
                    <a:ext uri="{9D8B030D-6E8A-4147-A177-3AD203B41FA5}">
                      <a16:colId xmlns:a16="http://schemas.microsoft.com/office/drawing/2014/main" val="3069897277"/>
                    </a:ext>
                  </a:extLst>
                </a:gridCol>
                <a:gridCol w="1767139">
                  <a:extLst>
                    <a:ext uri="{9D8B030D-6E8A-4147-A177-3AD203B41FA5}">
                      <a16:colId xmlns:a16="http://schemas.microsoft.com/office/drawing/2014/main" val="3343697192"/>
                    </a:ext>
                  </a:extLst>
                </a:gridCol>
                <a:gridCol w="1542232">
                  <a:extLst>
                    <a:ext uri="{9D8B030D-6E8A-4147-A177-3AD203B41FA5}">
                      <a16:colId xmlns:a16="http://schemas.microsoft.com/office/drawing/2014/main" val="1973535282"/>
                    </a:ext>
                  </a:extLst>
                </a:gridCol>
              </a:tblGrid>
              <a:tr h="359954">
                <a:tc>
                  <a:txBody>
                    <a:bodyPr/>
                    <a:lstStyle/>
                    <a:p>
                      <a:pPr fontAlgn="ctr"/>
                      <a:endParaRPr lang="en-US" sz="1800" kern="1200" dirty="0"/>
                    </a:p>
                  </a:txBody>
                  <a:tcPr marT="0" marB="0" anchor="ctr"/>
                </a:tc>
                <a:tc>
                  <a:txBody>
                    <a:bodyPr/>
                    <a:lstStyle/>
                    <a:p>
                      <a:pPr algn="ctr" rtl="0" fontAlgn="base"/>
                      <a:r>
                        <a:rPr lang="en-US" sz="1800" kern="1200"/>
                        <a:t>ext4 </a:t>
                      </a:r>
                    </a:p>
                  </a:txBody>
                  <a:tcPr marT="0" marB="0" anchor="ctr"/>
                </a:tc>
                <a:tc>
                  <a:txBody>
                    <a:bodyPr/>
                    <a:lstStyle/>
                    <a:p>
                      <a:pPr algn="ctr" rtl="0" fontAlgn="base"/>
                      <a:r>
                        <a:rPr lang="en-US" sz="1800" kern="1200" dirty="0"/>
                        <a:t>BTRFS </a:t>
                      </a:r>
                    </a:p>
                  </a:txBody>
                  <a:tcPr marT="0" marB="0" anchor="ctr"/>
                </a:tc>
                <a:tc>
                  <a:txBody>
                    <a:bodyPr/>
                    <a:lstStyle/>
                    <a:p>
                      <a:pPr algn="ctr" rtl="0" fontAlgn="base"/>
                      <a:r>
                        <a:rPr lang="en-US" sz="1800" kern="1200"/>
                        <a:t>F2FS </a:t>
                      </a:r>
                    </a:p>
                  </a:txBody>
                  <a:tcPr marT="0" marB="0" anchor="ctr"/>
                </a:tc>
                <a:extLst>
                  <a:ext uri="{0D108BD9-81ED-4DB2-BD59-A6C34878D82A}">
                    <a16:rowId xmlns:a16="http://schemas.microsoft.com/office/drawing/2014/main" val="533146634"/>
                  </a:ext>
                </a:extLst>
              </a:tr>
              <a:tr h="365760">
                <a:tc>
                  <a:txBody>
                    <a:bodyPr/>
                    <a:lstStyle/>
                    <a:p>
                      <a:pPr algn="ctr" rtl="0" fontAlgn="base"/>
                      <a:r>
                        <a:rPr lang="en-US" sz="1800" kern="1200" dirty="0"/>
                        <a:t>Initial metadata size fuzzed under JANUS </a:t>
                      </a:r>
                    </a:p>
                  </a:txBody>
                  <a:tcPr marT="0" marB="0" anchor="ctr"/>
                </a:tc>
                <a:tc>
                  <a:txBody>
                    <a:bodyPr/>
                    <a:lstStyle/>
                    <a:p>
                      <a:pPr algn="ctr" rtl="0" fontAlgn="base"/>
                      <a:r>
                        <a:rPr lang="en-US" sz="1800" kern="1200" dirty="0"/>
                        <a:t>111KB </a:t>
                      </a:r>
                    </a:p>
                  </a:txBody>
                  <a:tcPr marT="0" marB="0" anchor="ctr"/>
                </a:tc>
                <a:tc>
                  <a:txBody>
                    <a:bodyPr/>
                    <a:lstStyle/>
                    <a:p>
                      <a:pPr algn="ctr" rtl="0" fontAlgn="base"/>
                      <a:r>
                        <a:rPr lang="en-US" sz="1800" kern="1200" dirty="0"/>
                        <a:t>41KB </a:t>
                      </a:r>
                    </a:p>
                  </a:txBody>
                  <a:tcPr marT="0" marB="0" anchor="ctr"/>
                </a:tc>
                <a:tc>
                  <a:txBody>
                    <a:bodyPr/>
                    <a:lstStyle/>
                    <a:p>
                      <a:pPr algn="ctr" rtl="0" fontAlgn="base"/>
                      <a:r>
                        <a:rPr lang="en-US" sz="1800" kern="1200" dirty="0"/>
                        <a:t>90KB </a:t>
                      </a:r>
                    </a:p>
                  </a:txBody>
                  <a:tcPr marT="0" marB="0" anchor="ctr"/>
                </a:tc>
                <a:extLst>
                  <a:ext uri="{0D108BD9-81ED-4DB2-BD59-A6C34878D82A}">
                    <a16:rowId xmlns:a16="http://schemas.microsoft.com/office/drawing/2014/main" val="534329746"/>
                  </a:ext>
                </a:extLst>
              </a:tr>
              <a:tr h="365760">
                <a:tc>
                  <a:txBody>
                    <a:bodyPr/>
                    <a:lstStyle/>
                    <a:p>
                      <a:pPr algn="ctr" rtl="0" fontAlgn="base"/>
                      <a:r>
                        <a:rPr lang="en-US" sz="1800" kern="1200"/>
                        <a:t>Accessed image size </a:t>
                      </a:r>
                    </a:p>
                  </a:txBody>
                  <a:tcPr marT="0" marB="0" anchor="ctr"/>
                </a:tc>
                <a:tc>
                  <a:txBody>
                    <a:bodyPr/>
                    <a:lstStyle/>
                    <a:p>
                      <a:pPr algn="ctr" rtl="0" fontAlgn="base"/>
                      <a:r>
                        <a:rPr lang="en-US" sz="1800" kern="1200" dirty="0">
                          <a:solidFill>
                            <a:srgbClr val="00B050"/>
                          </a:solidFill>
                        </a:rPr>
                        <a:t>1.3KB </a:t>
                      </a:r>
                    </a:p>
                  </a:txBody>
                  <a:tcPr marT="0" marB="0" anchor="ctr"/>
                </a:tc>
                <a:tc>
                  <a:txBody>
                    <a:bodyPr/>
                    <a:lstStyle/>
                    <a:p>
                      <a:pPr algn="ctr" rtl="0" fontAlgn="base"/>
                      <a:r>
                        <a:rPr lang="en-US" sz="1800" kern="1200" dirty="0">
                          <a:solidFill>
                            <a:srgbClr val="00B050"/>
                          </a:solidFill>
                        </a:rPr>
                        <a:t>3.3KB </a:t>
                      </a:r>
                    </a:p>
                  </a:txBody>
                  <a:tcPr marT="0" marB="0" anchor="ctr"/>
                </a:tc>
                <a:tc>
                  <a:txBody>
                    <a:bodyPr/>
                    <a:lstStyle/>
                    <a:p>
                      <a:pPr algn="ctr" rtl="0" fontAlgn="base"/>
                      <a:r>
                        <a:rPr lang="en-US" sz="1800" kern="1200" dirty="0">
                          <a:solidFill>
                            <a:srgbClr val="00B050"/>
                          </a:solidFill>
                        </a:rPr>
                        <a:t>12KB </a:t>
                      </a:r>
                    </a:p>
                  </a:txBody>
                  <a:tcPr marT="0" marB="0" anchor="ctr"/>
                </a:tc>
                <a:extLst>
                  <a:ext uri="{0D108BD9-81ED-4DB2-BD59-A6C34878D82A}">
                    <a16:rowId xmlns:a16="http://schemas.microsoft.com/office/drawing/2014/main" val="2268874655"/>
                  </a:ext>
                </a:extLst>
              </a:tr>
              <a:tr h="365760">
                <a:tc>
                  <a:txBody>
                    <a:bodyPr/>
                    <a:lstStyle/>
                    <a:p>
                      <a:pPr algn="ctr" rtl="0" fontAlgn="base"/>
                      <a:r>
                        <a:rPr lang="en-US" sz="1800" kern="1200" dirty="0"/>
                        <a:t>Percentage of initial metadata bytes accessed </a:t>
                      </a:r>
                    </a:p>
                  </a:txBody>
                  <a:tcPr marT="0" marB="0" anchor="ctr"/>
                </a:tc>
                <a:tc>
                  <a:txBody>
                    <a:bodyPr/>
                    <a:lstStyle/>
                    <a:p>
                      <a:pPr algn="ctr" rtl="0" fontAlgn="base"/>
                      <a:r>
                        <a:rPr lang="en-US" sz="1800" kern="1200" dirty="0">
                          <a:solidFill>
                            <a:srgbClr val="00B050"/>
                          </a:solidFill>
                        </a:rPr>
                        <a:t>1% </a:t>
                      </a:r>
                    </a:p>
                  </a:txBody>
                  <a:tcPr marT="0" marB="0" anchor="ctr"/>
                </a:tc>
                <a:tc>
                  <a:txBody>
                    <a:bodyPr/>
                    <a:lstStyle/>
                    <a:p>
                      <a:pPr algn="ctr" rtl="0" fontAlgn="base"/>
                      <a:r>
                        <a:rPr lang="en-US" sz="1800" kern="1200">
                          <a:solidFill>
                            <a:srgbClr val="00B050"/>
                          </a:solidFill>
                        </a:rPr>
                        <a:t>8% </a:t>
                      </a:r>
                    </a:p>
                  </a:txBody>
                  <a:tcPr marT="0" marB="0" anchor="ctr"/>
                </a:tc>
                <a:tc>
                  <a:txBody>
                    <a:bodyPr/>
                    <a:lstStyle/>
                    <a:p>
                      <a:pPr algn="ctr" rtl="0" fontAlgn="base"/>
                      <a:r>
                        <a:rPr lang="en-US" sz="1800" kern="1200" dirty="0">
                          <a:solidFill>
                            <a:srgbClr val="00B050"/>
                          </a:solidFill>
                        </a:rPr>
                        <a:t>13% </a:t>
                      </a:r>
                    </a:p>
                  </a:txBody>
                  <a:tcPr marT="0" marB="0" anchor="ctr"/>
                </a:tc>
                <a:extLst>
                  <a:ext uri="{0D108BD9-81ED-4DB2-BD59-A6C34878D82A}">
                    <a16:rowId xmlns:a16="http://schemas.microsoft.com/office/drawing/2014/main" val="1296058867"/>
                  </a:ext>
                </a:extLst>
              </a:tr>
            </a:tbl>
          </a:graphicData>
        </a:graphic>
      </p:graphicFrame>
      <p:sp>
        <p:nvSpPr>
          <p:cNvPr id="7" name="Footer Placeholder 9">
            <a:extLst>
              <a:ext uri="{FF2B5EF4-FFF2-40B4-BE49-F238E27FC236}">
                <a16:creationId xmlns:a16="http://schemas.microsoft.com/office/drawing/2014/main" id="{02D360AA-0527-7AB7-E6A8-9B70F8824E79}"/>
              </a:ext>
            </a:extLst>
          </p:cNvPr>
          <p:cNvSpPr>
            <a:spLocks noGrp="1"/>
          </p:cNvSpPr>
          <p:nvPr>
            <p:ph type="ftr" sz="quarter" idx="11"/>
          </p:nvPr>
        </p:nvSpPr>
        <p:spPr>
          <a:xfrm>
            <a:off x="3030786" y="6350577"/>
            <a:ext cx="6130428" cy="273486"/>
          </a:xfrm>
        </p:spPr>
        <p:txBody>
          <a:bodyPr/>
          <a:lstStyle/>
          <a:p>
            <a:r>
              <a:rPr lang="en-US" sz="1400" dirty="0"/>
              <a:t>Introduction</a:t>
            </a:r>
            <a:r>
              <a:rPr lang="en-US" sz="1400" dirty="0">
                <a:solidFill>
                  <a:schemeClr val="tx1"/>
                </a:solidFill>
              </a:rPr>
              <a:t> </a:t>
            </a:r>
            <a:r>
              <a:rPr lang="en-US" sz="1400" dirty="0">
                <a:sym typeface="Symbol" panose="05050102010706020507" pitchFamily="18" charset="2"/>
              </a:rPr>
              <a:t> </a:t>
            </a:r>
            <a:r>
              <a:rPr lang="en-US" sz="1400" b="1" dirty="0">
                <a:solidFill>
                  <a:schemeClr val="tx1"/>
                </a:solidFill>
              </a:rPr>
              <a:t>Observations</a:t>
            </a:r>
            <a:r>
              <a:rPr lang="en-US" sz="1400" dirty="0">
                <a:solidFill>
                  <a:schemeClr val="tx1"/>
                </a:solidFill>
                <a:sym typeface="Symbol" panose="05050102010706020507" pitchFamily="18" charset="2"/>
              </a:rPr>
              <a:t> </a:t>
            </a:r>
            <a:r>
              <a:rPr lang="en-US" sz="1400" dirty="0">
                <a:sym typeface="Symbol" panose="05050102010706020507" pitchFamily="18" charset="2"/>
              </a:rPr>
              <a:t></a:t>
            </a:r>
            <a:r>
              <a:rPr lang="en-US" sz="1400" dirty="0"/>
              <a:t> Design </a:t>
            </a:r>
            <a:r>
              <a:rPr lang="en-US" sz="1400" dirty="0">
                <a:sym typeface="Symbol" panose="05050102010706020507" pitchFamily="18" charset="2"/>
              </a:rPr>
              <a:t> </a:t>
            </a:r>
            <a:r>
              <a:rPr lang="en-US" sz="1400" dirty="0"/>
              <a:t>Implementation</a:t>
            </a:r>
            <a:r>
              <a:rPr lang="en-US" sz="1400" dirty="0">
                <a:sym typeface="Symbol" panose="05050102010706020507" pitchFamily="18" charset="2"/>
              </a:rPr>
              <a:t> </a:t>
            </a:r>
            <a:r>
              <a:rPr lang="en-US" sz="1400" dirty="0"/>
              <a:t> Evaluation </a:t>
            </a:r>
            <a:r>
              <a:rPr lang="en-US" sz="1400" dirty="0">
                <a:sym typeface="Symbol" panose="05050102010706020507" pitchFamily="18" charset="2"/>
              </a:rPr>
              <a:t> </a:t>
            </a:r>
            <a:r>
              <a:rPr lang="en-US" sz="1400" dirty="0"/>
              <a:t>Conclusion</a:t>
            </a:r>
          </a:p>
        </p:txBody>
      </p:sp>
    </p:spTree>
    <p:custDataLst>
      <p:tags r:id="rId1"/>
    </p:custDataLst>
    <p:extLst>
      <p:ext uri="{BB962C8B-B14F-4D97-AF65-F5344CB8AC3E}">
        <p14:creationId xmlns:p14="http://schemas.microsoft.com/office/powerpoint/2010/main" val="4148477812"/>
      </p:ext>
    </p:extLst>
  </p:cSld>
  <p:clrMapOvr>
    <a:masterClrMapping/>
  </p:clrMapOvr>
  <mc:AlternateContent xmlns:mc="http://schemas.openxmlformats.org/markup-compatibility/2006" xmlns:p14="http://schemas.microsoft.com/office/powerpoint/2010/main">
    <mc:Choice Requires="p14">
      <p:transition spd="slow" p14:dur="2000" advTm="70897"/>
    </mc:Choice>
    <mc:Fallback xmlns="">
      <p:transition spd="slow" advTm="708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Observation 3:  Temporal Locality of </a:t>
            </a:r>
            <a:br>
              <a:rPr lang="en-US" dirty="0"/>
            </a:br>
            <a:r>
              <a:rPr lang="en-US" dirty="0"/>
              <a:t>Accessed Fuzz Locations</a:t>
            </a:r>
          </a:p>
        </p:txBody>
      </p:sp>
      <p:sp>
        <p:nvSpPr>
          <p:cNvPr id="3" name="Content Placeholder 2"/>
          <p:cNvSpPr>
            <a:spLocks noGrp="1"/>
          </p:cNvSpPr>
          <p:nvPr>
            <p:ph idx="1"/>
          </p:nvPr>
        </p:nvSpPr>
        <p:spPr/>
        <p:txBody>
          <a:bodyPr/>
          <a:lstStyle/>
          <a:p>
            <a:r>
              <a:rPr lang="en-US" dirty="0">
                <a:cs typeface="Calibri"/>
              </a:rPr>
              <a:t>During the image fuzzing phase of JANUS</a:t>
            </a:r>
          </a:p>
          <a:p>
            <a:pPr lvl="1"/>
            <a:r>
              <a:rPr lang="en-US" dirty="0">
                <a:cs typeface="Calibri"/>
              </a:rPr>
              <a:t>Same sequence of file requests are applied to different fuzzed FS images</a:t>
            </a:r>
          </a:p>
          <a:p>
            <a:r>
              <a:rPr lang="en-US" dirty="0">
                <a:cs typeface="Calibri"/>
              </a:rPr>
              <a:t>Modified JANUS to fuzz the accessed locations</a:t>
            </a:r>
          </a:p>
          <a:p>
            <a:r>
              <a:rPr lang="en-US" dirty="0">
                <a:cs typeface="Calibri"/>
              </a:rPr>
              <a:t>Tested 6,000 fuzzing iterations</a:t>
            </a:r>
          </a:p>
          <a:p>
            <a:pPr lvl="1"/>
            <a:r>
              <a:rPr lang="en-US" dirty="0">
                <a:cs typeface="Calibri"/>
              </a:rPr>
              <a:t>Adjacent fuzzing iterations have &gt; 70% overlapping bytes</a:t>
            </a:r>
          </a:p>
          <a:p>
            <a:pPr lvl="1"/>
            <a:endParaRPr lang="en-US" dirty="0">
              <a:cs typeface="Calibri"/>
            </a:endParaRPr>
          </a:p>
          <a:p>
            <a:r>
              <a:rPr lang="en-US" dirty="0">
                <a:cs typeface="Calibri"/>
              </a:rPr>
              <a:t>Fuzzed current accessed image locations are likely be accessed by the next fuzzing iteration</a:t>
            </a:r>
          </a:p>
          <a:p>
            <a:endParaRPr lang="en-US" dirty="0"/>
          </a:p>
        </p:txBody>
      </p:sp>
      <p:sp>
        <p:nvSpPr>
          <p:cNvPr id="5" name="Slide Number Placeholder 4"/>
          <p:cNvSpPr>
            <a:spLocks noGrp="1"/>
          </p:cNvSpPr>
          <p:nvPr>
            <p:ph type="sldNum" sz="quarter" idx="12"/>
          </p:nvPr>
        </p:nvSpPr>
        <p:spPr/>
        <p:txBody>
          <a:bodyPr/>
          <a:lstStyle/>
          <a:p>
            <a:pPr algn="r"/>
            <a:fld id="{330EA680-D336-4FF7-8B7A-9848BB0A1C32}" type="slidenum">
              <a:rPr lang="en-US" smtClean="0"/>
              <a:pPr algn="r"/>
              <a:t>15</a:t>
            </a:fld>
            <a:endParaRPr lang="en-US" dirty="0"/>
          </a:p>
        </p:txBody>
      </p:sp>
      <p:sp>
        <p:nvSpPr>
          <p:cNvPr id="6" name="Footer Placeholder 9">
            <a:extLst>
              <a:ext uri="{FF2B5EF4-FFF2-40B4-BE49-F238E27FC236}">
                <a16:creationId xmlns:a16="http://schemas.microsoft.com/office/drawing/2014/main" id="{02D360AA-0527-7AB7-E6A8-9B70F8824E79}"/>
              </a:ext>
            </a:extLst>
          </p:cNvPr>
          <p:cNvSpPr>
            <a:spLocks noGrp="1"/>
          </p:cNvSpPr>
          <p:nvPr>
            <p:ph type="ftr" sz="quarter" idx="11"/>
          </p:nvPr>
        </p:nvSpPr>
        <p:spPr>
          <a:xfrm>
            <a:off x="3030786" y="6350577"/>
            <a:ext cx="6130428" cy="273486"/>
          </a:xfrm>
        </p:spPr>
        <p:txBody>
          <a:bodyPr/>
          <a:lstStyle/>
          <a:p>
            <a:r>
              <a:rPr lang="en-US" sz="1400" dirty="0"/>
              <a:t>Introduction</a:t>
            </a:r>
            <a:r>
              <a:rPr lang="en-US" sz="1400" dirty="0">
                <a:solidFill>
                  <a:schemeClr val="tx1"/>
                </a:solidFill>
              </a:rPr>
              <a:t> </a:t>
            </a:r>
            <a:r>
              <a:rPr lang="en-US" sz="1400" dirty="0">
                <a:sym typeface="Symbol" panose="05050102010706020507" pitchFamily="18" charset="2"/>
              </a:rPr>
              <a:t> </a:t>
            </a:r>
            <a:r>
              <a:rPr lang="en-US" sz="1400" b="1" dirty="0">
                <a:solidFill>
                  <a:schemeClr val="tx1"/>
                </a:solidFill>
              </a:rPr>
              <a:t>Observations</a:t>
            </a:r>
            <a:r>
              <a:rPr lang="en-US" sz="1400" dirty="0">
                <a:solidFill>
                  <a:schemeClr val="tx1"/>
                </a:solidFill>
                <a:sym typeface="Symbol" panose="05050102010706020507" pitchFamily="18" charset="2"/>
              </a:rPr>
              <a:t> </a:t>
            </a:r>
            <a:r>
              <a:rPr lang="en-US" sz="1400" dirty="0">
                <a:sym typeface="Symbol" panose="05050102010706020507" pitchFamily="18" charset="2"/>
              </a:rPr>
              <a:t></a:t>
            </a:r>
            <a:r>
              <a:rPr lang="en-US" sz="1400" dirty="0"/>
              <a:t> Design </a:t>
            </a:r>
            <a:r>
              <a:rPr lang="en-US" sz="1400" dirty="0">
                <a:sym typeface="Symbol" panose="05050102010706020507" pitchFamily="18" charset="2"/>
              </a:rPr>
              <a:t> </a:t>
            </a:r>
            <a:r>
              <a:rPr lang="en-US" sz="1400" dirty="0"/>
              <a:t>Implementation</a:t>
            </a:r>
            <a:r>
              <a:rPr lang="en-US" sz="1400" dirty="0">
                <a:sym typeface="Symbol" panose="05050102010706020507" pitchFamily="18" charset="2"/>
              </a:rPr>
              <a:t> </a:t>
            </a:r>
            <a:r>
              <a:rPr lang="en-US" sz="1400" dirty="0"/>
              <a:t> Evaluation </a:t>
            </a:r>
            <a:r>
              <a:rPr lang="en-US" sz="1400" dirty="0">
                <a:sym typeface="Symbol" panose="05050102010706020507" pitchFamily="18" charset="2"/>
              </a:rPr>
              <a:t> </a:t>
            </a:r>
            <a:r>
              <a:rPr lang="en-US" sz="1400" dirty="0"/>
              <a:t>Conclusion</a:t>
            </a:r>
          </a:p>
        </p:txBody>
      </p:sp>
    </p:spTree>
    <p:custDataLst>
      <p:tags r:id="rId1"/>
    </p:custDataLst>
    <p:extLst>
      <p:ext uri="{BB962C8B-B14F-4D97-AF65-F5344CB8AC3E}">
        <p14:creationId xmlns:p14="http://schemas.microsoft.com/office/powerpoint/2010/main" val="485417715"/>
      </p:ext>
    </p:extLst>
  </p:cSld>
  <p:clrMapOvr>
    <a:masterClrMapping/>
  </p:clrMapOvr>
  <mc:AlternateContent xmlns:mc="http://schemas.openxmlformats.org/markup-compatibility/2006" xmlns:p14="http://schemas.microsoft.com/office/powerpoint/2010/main">
    <mc:Choice Requires="p14">
      <p:transition spd="slow" p14:dur="2000" advTm="58741"/>
    </mc:Choice>
    <mc:Fallback xmlns="">
      <p:transition spd="slow" advTm="5874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5F3C9-ABC3-1552-CB46-C4CB699662C6}"/>
              </a:ext>
            </a:extLst>
          </p:cNvPr>
          <p:cNvSpPr>
            <a:spLocks noGrp="1"/>
          </p:cNvSpPr>
          <p:nvPr>
            <p:ph type="title"/>
          </p:nvPr>
        </p:nvSpPr>
        <p:spPr/>
        <p:txBody>
          <a:bodyPr/>
          <a:lstStyle/>
          <a:p>
            <a:r>
              <a:rPr lang="en-US" dirty="0">
                <a:ea typeface="+mj-lt"/>
                <a:cs typeface="+mj-lt"/>
              </a:rPr>
              <a:t>Observation 4:  Spatial Locality of </a:t>
            </a:r>
            <a:br>
              <a:rPr lang="en-US" dirty="0">
                <a:ea typeface="+mj-lt"/>
                <a:cs typeface="+mj-lt"/>
              </a:rPr>
            </a:br>
            <a:r>
              <a:rPr lang="en-US" dirty="0">
                <a:ea typeface="+mj-lt"/>
                <a:cs typeface="+mj-lt"/>
              </a:rPr>
              <a:t>Accessed Fuzzed Locations</a:t>
            </a:r>
            <a:endParaRPr lang="en-US" dirty="0"/>
          </a:p>
        </p:txBody>
      </p:sp>
      <p:sp>
        <p:nvSpPr>
          <p:cNvPr id="3" name="Content Placeholder 2">
            <a:extLst>
              <a:ext uri="{FF2B5EF4-FFF2-40B4-BE49-F238E27FC236}">
                <a16:creationId xmlns:a16="http://schemas.microsoft.com/office/drawing/2014/main" id="{41A01102-EF22-60C6-4D86-0D321DDB88D5}"/>
              </a:ext>
            </a:extLst>
          </p:cNvPr>
          <p:cNvSpPr>
            <a:spLocks noGrp="1"/>
          </p:cNvSpPr>
          <p:nvPr>
            <p:ph idx="1"/>
          </p:nvPr>
        </p:nvSpPr>
        <p:spPr>
          <a:xfrm>
            <a:off x="838200" y="1825625"/>
            <a:ext cx="10515600" cy="656219"/>
          </a:xfrm>
        </p:spPr>
        <p:txBody>
          <a:bodyPr/>
          <a:lstStyle/>
          <a:p>
            <a:r>
              <a:rPr lang="en-US" dirty="0"/>
              <a:t>Spatial locality: inter-block</a:t>
            </a:r>
          </a:p>
          <a:p>
            <a:endParaRPr lang="en-US" dirty="0"/>
          </a:p>
        </p:txBody>
      </p:sp>
      <p:sp>
        <p:nvSpPr>
          <p:cNvPr id="12" name="TextBox 11">
            <a:extLst>
              <a:ext uri="{FF2B5EF4-FFF2-40B4-BE49-F238E27FC236}">
                <a16:creationId xmlns:a16="http://schemas.microsoft.com/office/drawing/2014/main" id="{CCDC704A-A6B3-8A4B-74FF-C6F306A3D637}"/>
              </a:ext>
            </a:extLst>
          </p:cNvPr>
          <p:cNvSpPr txBox="1"/>
          <p:nvPr/>
        </p:nvSpPr>
        <p:spPr>
          <a:xfrm>
            <a:off x="529464" y="2638880"/>
            <a:ext cx="1627369" cy="1200329"/>
          </a:xfrm>
          <a:prstGeom prst="rect">
            <a:avLst/>
          </a:prstGeom>
          <a:noFill/>
        </p:spPr>
        <p:txBody>
          <a:bodyPr wrap="none" rtlCol="0">
            <a:spAutoFit/>
          </a:bodyPr>
          <a:lstStyle/>
          <a:p>
            <a:r>
              <a:rPr lang="en-US" dirty="0"/>
              <a:t>accessed block </a:t>
            </a:r>
          </a:p>
          <a:p>
            <a:r>
              <a:rPr lang="en-US" dirty="0"/>
              <a:t>1</a:t>
            </a:r>
          </a:p>
          <a:p>
            <a:r>
              <a:rPr lang="en-US" dirty="0"/>
              <a:t>510</a:t>
            </a:r>
          </a:p>
          <a:p>
            <a:r>
              <a:rPr lang="en-US" dirty="0"/>
              <a:t>8100</a:t>
            </a:r>
          </a:p>
        </p:txBody>
      </p:sp>
      <p:grpSp>
        <p:nvGrpSpPr>
          <p:cNvPr id="6" name="Group 5"/>
          <p:cNvGrpSpPr/>
          <p:nvPr/>
        </p:nvGrpSpPr>
        <p:grpSpPr>
          <a:xfrm>
            <a:off x="7102876" y="2616781"/>
            <a:ext cx="6924582" cy="3142043"/>
            <a:chOff x="7102876" y="2616781"/>
            <a:chExt cx="6924582" cy="3142043"/>
          </a:xfrm>
        </p:grpSpPr>
        <p:sp>
          <p:nvSpPr>
            <p:cNvPr id="33" name="TextBox 32">
              <a:extLst>
                <a:ext uri="{FF2B5EF4-FFF2-40B4-BE49-F238E27FC236}">
                  <a16:creationId xmlns:a16="http://schemas.microsoft.com/office/drawing/2014/main" id="{0069E8FE-FC92-4FA3-302E-06553381AED1}"/>
                </a:ext>
              </a:extLst>
            </p:cNvPr>
            <p:cNvSpPr txBox="1"/>
            <p:nvPr/>
          </p:nvSpPr>
          <p:spPr>
            <a:xfrm>
              <a:off x="7932938" y="2616781"/>
              <a:ext cx="6094520" cy="646331"/>
            </a:xfrm>
            <a:prstGeom prst="rect">
              <a:avLst/>
            </a:prstGeom>
            <a:noFill/>
          </p:spPr>
          <p:txBody>
            <a:bodyPr wrap="square">
              <a:spAutoFit/>
            </a:bodyPr>
            <a:lstStyle/>
            <a:p>
              <a:r>
                <a:rPr lang="en-US" dirty="0">
                  <a:cs typeface="Calibri"/>
                </a:rPr>
                <a:t>The collected neighbor distances</a:t>
              </a:r>
            </a:p>
            <a:p>
              <a:r>
                <a:rPr lang="en-US" dirty="0">
                  <a:cs typeface="Calibri"/>
                </a:rPr>
                <a:t> the two executions include: </a:t>
              </a:r>
            </a:p>
          </p:txBody>
        </p:sp>
        <p:sp>
          <p:nvSpPr>
            <p:cNvPr id="35" name="TextBox 34">
              <a:extLst>
                <a:ext uri="{FF2B5EF4-FFF2-40B4-BE49-F238E27FC236}">
                  <a16:creationId xmlns:a16="http://schemas.microsoft.com/office/drawing/2014/main" id="{2DC8D996-DB85-230D-735A-0213718AD66E}"/>
                </a:ext>
              </a:extLst>
            </p:cNvPr>
            <p:cNvSpPr txBox="1"/>
            <p:nvPr/>
          </p:nvSpPr>
          <p:spPr>
            <a:xfrm>
              <a:off x="9176541" y="3450500"/>
              <a:ext cx="1853587" cy="2308324"/>
            </a:xfrm>
            <a:prstGeom prst="rect">
              <a:avLst/>
            </a:prstGeom>
            <a:noFill/>
          </p:spPr>
          <p:txBody>
            <a:bodyPr wrap="square">
              <a:spAutoFit/>
            </a:bodyPr>
            <a:lstStyle/>
            <a:p>
              <a:r>
                <a:rPr lang="en-US" dirty="0">
                  <a:cs typeface="Calibri"/>
                </a:rPr>
                <a:t>2-1,</a:t>
              </a:r>
            </a:p>
            <a:p>
              <a:r>
                <a:rPr lang="en-US" dirty="0">
                  <a:cs typeface="Calibri"/>
                </a:rPr>
                <a:t>2-510, </a:t>
              </a:r>
            </a:p>
            <a:p>
              <a:r>
                <a:rPr lang="en-US" dirty="0">
                  <a:cs typeface="Calibri"/>
                </a:rPr>
                <a:t>2-8100, </a:t>
              </a:r>
            </a:p>
            <a:p>
              <a:endParaRPr lang="en-US" dirty="0">
                <a:cs typeface="Calibri"/>
              </a:endParaRPr>
            </a:p>
            <a:p>
              <a:endParaRPr lang="en-US" dirty="0">
                <a:cs typeface="Calibri"/>
              </a:endParaRPr>
            </a:p>
            <a:p>
              <a:r>
                <a:rPr lang="en-US" dirty="0">
                  <a:cs typeface="Calibri"/>
                </a:rPr>
                <a:t>511-1, </a:t>
              </a:r>
            </a:p>
            <a:p>
              <a:r>
                <a:rPr lang="en-US" dirty="0">
                  <a:cs typeface="Calibri"/>
                </a:rPr>
                <a:t>511-510, </a:t>
              </a:r>
            </a:p>
            <a:p>
              <a:r>
                <a:rPr lang="en-US" dirty="0">
                  <a:cs typeface="Calibri"/>
                </a:rPr>
                <a:t>511-8100</a:t>
              </a:r>
              <a:endParaRPr lang="en-US" dirty="0"/>
            </a:p>
          </p:txBody>
        </p:sp>
        <p:cxnSp>
          <p:nvCxnSpPr>
            <p:cNvPr id="36" name="Straight Arrow Connector 35">
              <a:extLst>
                <a:ext uri="{FF2B5EF4-FFF2-40B4-BE49-F238E27FC236}">
                  <a16:creationId xmlns:a16="http://schemas.microsoft.com/office/drawing/2014/main" id="{BA3ED3A4-6EF7-F655-4C44-42EB9AA117CA}"/>
                </a:ext>
              </a:extLst>
            </p:cNvPr>
            <p:cNvCxnSpPr/>
            <p:nvPr/>
          </p:nvCxnSpPr>
          <p:spPr>
            <a:xfrm>
              <a:off x="7102876" y="4657119"/>
              <a:ext cx="166012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38" name="TextBox 37">
            <a:extLst>
              <a:ext uri="{FF2B5EF4-FFF2-40B4-BE49-F238E27FC236}">
                <a16:creationId xmlns:a16="http://schemas.microsoft.com/office/drawing/2014/main" id="{C5F628B0-E64C-C655-E2D4-613E6B12DD18}"/>
              </a:ext>
            </a:extLst>
          </p:cNvPr>
          <p:cNvSpPr txBox="1"/>
          <p:nvPr/>
        </p:nvSpPr>
        <p:spPr>
          <a:xfrm>
            <a:off x="213804" y="5937787"/>
            <a:ext cx="7013358" cy="646331"/>
          </a:xfrm>
          <a:prstGeom prst="rect">
            <a:avLst/>
          </a:prstGeom>
          <a:noFill/>
        </p:spPr>
        <p:txBody>
          <a:bodyPr wrap="square">
            <a:spAutoFit/>
          </a:bodyPr>
          <a:lstStyle/>
          <a:p>
            <a:pPr lvl="1"/>
            <a:r>
              <a:rPr lang="en-US" dirty="0">
                <a:cs typeface="Calibri"/>
              </a:rPr>
              <a:t>Collected neighbor distances:  </a:t>
            </a:r>
            <a:r>
              <a:rPr lang="en-US" dirty="0">
                <a:solidFill>
                  <a:srgbClr val="7030A0"/>
                </a:solidFill>
                <a:cs typeface="Calibri"/>
              </a:rPr>
              <a:t>1</a:t>
            </a:r>
            <a:r>
              <a:rPr lang="en-US" dirty="0">
                <a:cs typeface="Calibri"/>
              </a:rPr>
              <a:t>, -508, -8098, -510, </a:t>
            </a:r>
            <a:r>
              <a:rPr lang="en-US" dirty="0">
                <a:solidFill>
                  <a:srgbClr val="7030A0"/>
                </a:solidFill>
                <a:cs typeface="Calibri"/>
              </a:rPr>
              <a:t>1</a:t>
            </a:r>
            <a:r>
              <a:rPr lang="en-US" dirty="0">
                <a:cs typeface="Calibri"/>
              </a:rPr>
              <a:t>, -</a:t>
            </a:r>
            <a:r>
              <a:rPr lang="en-US" dirty="0">
                <a:ea typeface="+mn-lt"/>
                <a:cs typeface="+mn-lt"/>
              </a:rPr>
              <a:t>7589</a:t>
            </a:r>
            <a:endParaRPr lang="en-US" dirty="0">
              <a:cs typeface="Calibri"/>
            </a:endParaRPr>
          </a:p>
          <a:p>
            <a:pPr lvl="1"/>
            <a:r>
              <a:rPr lang="en-US" dirty="0">
                <a:cs typeface="Calibri"/>
              </a:rPr>
              <a:t>Most frequent neighbor distance is</a:t>
            </a:r>
            <a:r>
              <a:rPr lang="en-US" dirty="0">
                <a:solidFill>
                  <a:srgbClr val="FF0000"/>
                </a:solidFill>
                <a:cs typeface="Calibri"/>
              </a:rPr>
              <a:t> </a:t>
            </a:r>
            <a:r>
              <a:rPr lang="en-US" dirty="0">
                <a:solidFill>
                  <a:srgbClr val="7030A0"/>
                </a:solidFill>
                <a:cs typeface="Calibri"/>
              </a:rPr>
              <a:t>1</a:t>
            </a:r>
          </a:p>
        </p:txBody>
      </p:sp>
      <p:grpSp>
        <p:nvGrpSpPr>
          <p:cNvPr id="7" name="Group 6"/>
          <p:cNvGrpSpPr/>
          <p:nvPr/>
        </p:nvGrpSpPr>
        <p:grpSpPr>
          <a:xfrm>
            <a:off x="3089428" y="2700523"/>
            <a:ext cx="6506594" cy="2798028"/>
            <a:chOff x="3089428" y="2700523"/>
            <a:chExt cx="6506594" cy="2798028"/>
          </a:xfrm>
        </p:grpSpPr>
        <p:grpSp>
          <p:nvGrpSpPr>
            <p:cNvPr id="5" name="Group 4"/>
            <p:cNvGrpSpPr/>
            <p:nvPr/>
          </p:nvGrpSpPr>
          <p:grpSpPr>
            <a:xfrm>
              <a:off x="3089428" y="2700523"/>
              <a:ext cx="6506594" cy="2798028"/>
              <a:chOff x="3089428" y="2700523"/>
              <a:chExt cx="6506594" cy="2798028"/>
            </a:xfrm>
          </p:grpSpPr>
          <p:cxnSp>
            <p:nvCxnSpPr>
              <p:cNvPr id="24" name="Straight Arrow Connector 23">
                <a:extLst>
                  <a:ext uri="{FF2B5EF4-FFF2-40B4-BE49-F238E27FC236}">
                    <a16:creationId xmlns:a16="http://schemas.microsoft.com/office/drawing/2014/main" id="{476042C5-36C3-BDA8-C348-5C1FD4231912}"/>
                  </a:ext>
                </a:extLst>
              </p:cNvPr>
              <p:cNvCxnSpPr/>
              <p:nvPr/>
            </p:nvCxnSpPr>
            <p:spPr>
              <a:xfrm>
                <a:off x="3089428" y="4797383"/>
                <a:ext cx="166012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6" name="Can 10">
                <a:extLst>
                  <a:ext uri="{FF2B5EF4-FFF2-40B4-BE49-F238E27FC236}">
                    <a16:creationId xmlns:a16="http://schemas.microsoft.com/office/drawing/2014/main" id="{8B4C4710-DBE5-DF91-D3D5-F974C94429E1}"/>
                  </a:ext>
                </a:extLst>
              </p:cNvPr>
              <p:cNvSpPr/>
              <p:nvPr/>
            </p:nvSpPr>
            <p:spPr>
              <a:xfrm>
                <a:off x="5185299" y="3875709"/>
                <a:ext cx="1504036" cy="1622842"/>
              </a:xfrm>
              <a:prstGeom prst="can">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4C102A77-2D15-2D0F-A97C-7DAB7A832CC8}"/>
                  </a:ext>
                </a:extLst>
              </p:cNvPr>
              <p:cNvSpPr txBox="1"/>
              <p:nvPr/>
            </p:nvSpPr>
            <p:spPr>
              <a:xfrm>
                <a:off x="4280901" y="2700523"/>
                <a:ext cx="5315121" cy="1200329"/>
              </a:xfrm>
              <a:prstGeom prst="rect">
                <a:avLst/>
              </a:prstGeom>
              <a:noFill/>
            </p:spPr>
            <p:txBody>
              <a:bodyPr wrap="square">
                <a:spAutoFit/>
              </a:bodyPr>
              <a:lstStyle/>
              <a:p>
                <a:r>
                  <a:rPr lang="en-US" dirty="0">
                    <a:cs typeface="Calibri"/>
                  </a:rPr>
                  <a:t>After fuzz, accessed block</a:t>
                </a:r>
              </a:p>
              <a:p>
                <a:r>
                  <a:rPr lang="en-US" dirty="0">
                    <a:cs typeface="Calibri"/>
                  </a:rPr>
                  <a:t>1,</a:t>
                </a:r>
                <a:r>
                  <a:rPr lang="en-US" dirty="0">
                    <a:solidFill>
                      <a:srgbClr val="7030A0"/>
                    </a:solidFill>
                    <a:cs typeface="Calibri"/>
                  </a:rPr>
                  <a:t>2</a:t>
                </a:r>
                <a:r>
                  <a:rPr lang="en-US" dirty="0">
                    <a:cs typeface="Calibri"/>
                  </a:rPr>
                  <a:t>,</a:t>
                </a:r>
              </a:p>
              <a:p>
                <a:r>
                  <a:rPr lang="en-US" dirty="0">
                    <a:cs typeface="Calibri"/>
                  </a:rPr>
                  <a:t>510,</a:t>
                </a:r>
                <a:r>
                  <a:rPr lang="en-US" dirty="0">
                    <a:solidFill>
                      <a:srgbClr val="7030A0"/>
                    </a:solidFill>
                    <a:cs typeface="Calibri"/>
                  </a:rPr>
                  <a:t>511</a:t>
                </a:r>
                <a:r>
                  <a:rPr lang="en-US" dirty="0">
                    <a:cs typeface="Calibri"/>
                  </a:rPr>
                  <a:t>,</a:t>
                </a:r>
              </a:p>
              <a:p>
                <a:r>
                  <a:rPr lang="en-US" dirty="0">
                    <a:cs typeface="Calibri"/>
                  </a:rPr>
                  <a:t>8100</a:t>
                </a:r>
              </a:p>
            </p:txBody>
          </p:sp>
        </p:grpSp>
        <p:sp>
          <p:nvSpPr>
            <p:cNvPr id="27" name="Rectangle 26">
              <a:extLst>
                <a:ext uri="{FF2B5EF4-FFF2-40B4-BE49-F238E27FC236}">
                  <a16:creationId xmlns:a16="http://schemas.microsoft.com/office/drawing/2014/main" id="{5B174B60-D0EF-FD58-8548-4036E1C21739}"/>
                </a:ext>
              </a:extLst>
            </p:cNvPr>
            <p:cNvSpPr/>
            <p:nvPr/>
          </p:nvSpPr>
          <p:spPr>
            <a:xfrm>
              <a:off x="5623021" y="4457900"/>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a:t>
              </a:r>
            </a:p>
          </p:txBody>
        </p:sp>
        <p:sp>
          <p:nvSpPr>
            <p:cNvPr id="28" name="Rectangle 27">
              <a:extLst>
                <a:ext uri="{FF2B5EF4-FFF2-40B4-BE49-F238E27FC236}">
                  <a16:creationId xmlns:a16="http://schemas.microsoft.com/office/drawing/2014/main" id="{6D15A8DF-7A1F-9125-8741-53913324ADA5}"/>
                </a:ext>
              </a:extLst>
            </p:cNvPr>
            <p:cNvSpPr/>
            <p:nvPr/>
          </p:nvSpPr>
          <p:spPr>
            <a:xfrm>
              <a:off x="6325470" y="5231477"/>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a:t>
              </a:r>
            </a:p>
          </p:txBody>
        </p:sp>
        <p:sp>
          <p:nvSpPr>
            <p:cNvPr id="29" name="Rectangle 28">
              <a:extLst>
                <a:ext uri="{FF2B5EF4-FFF2-40B4-BE49-F238E27FC236}">
                  <a16:creationId xmlns:a16="http://schemas.microsoft.com/office/drawing/2014/main" id="{6BA1B0DC-40BB-0E3C-3C7D-9B3B84163E9E}"/>
                </a:ext>
              </a:extLst>
            </p:cNvPr>
            <p:cNvSpPr/>
            <p:nvPr/>
          </p:nvSpPr>
          <p:spPr>
            <a:xfrm>
              <a:off x="5784917" y="4754473"/>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a:t>
              </a:r>
            </a:p>
          </p:txBody>
        </p:sp>
        <p:sp>
          <p:nvSpPr>
            <p:cNvPr id="30" name="Rectangle 29">
              <a:extLst>
                <a:ext uri="{FF2B5EF4-FFF2-40B4-BE49-F238E27FC236}">
                  <a16:creationId xmlns:a16="http://schemas.microsoft.com/office/drawing/2014/main" id="{4BD1FBE1-9C08-0523-0C34-F00165883E68}"/>
                </a:ext>
              </a:extLst>
            </p:cNvPr>
            <p:cNvSpPr/>
            <p:nvPr/>
          </p:nvSpPr>
          <p:spPr>
            <a:xfrm>
              <a:off x="5784299" y="4494887"/>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C5EE7714-74B0-4C56-1AEC-139A2D959A09}"/>
                </a:ext>
              </a:extLst>
            </p:cNvPr>
            <p:cNvSpPr/>
            <p:nvPr/>
          </p:nvSpPr>
          <p:spPr>
            <a:xfrm>
              <a:off x="5944099" y="4770100"/>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1" name="Can 10">
            <a:extLst>
              <a:ext uri="{FF2B5EF4-FFF2-40B4-BE49-F238E27FC236}">
                <a16:creationId xmlns:a16="http://schemas.microsoft.com/office/drawing/2014/main" id="{8B4C4710-DBE5-DF91-D3D5-F974C94429E1}"/>
              </a:ext>
            </a:extLst>
          </p:cNvPr>
          <p:cNvSpPr/>
          <p:nvPr/>
        </p:nvSpPr>
        <p:spPr>
          <a:xfrm>
            <a:off x="1041677" y="3875709"/>
            <a:ext cx="1504036" cy="1622842"/>
          </a:xfrm>
          <a:prstGeom prst="can">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5B174B60-D0EF-FD58-8548-4036E1C21739}"/>
              </a:ext>
            </a:extLst>
          </p:cNvPr>
          <p:cNvSpPr/>
          <p:nvPr/>
        </p:nvSpPr>
        <p:spPr>
          <a:xfrm>
            <a:off x="1479399" y="4457900"/>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6D15A8DF-7A1F-9125-8741-53913324ADA5}"/>
              </a:ext>
            </a:extLst>
          </p:cNvPr>
          <p:cNvSpPr/>
          <p:nvPr/>
        </p:nvSpPr>
        <p:spPr>
          <a:xfrm>
            <a:off x="2181848" y="5231477"/>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6BA1B0DC-40BB-0E3C-3C7D-9B3B84163E9E}"/>
              </a:ext>
            </a:extLst>
          </p:cNvPr>
          <p:cNvSpPr/>
          <p:nvPr/>
        </p:nvSpPr>
        <p:spPr>
          <a:xfrm>
            <a:off x="1641295" y="4754473"/>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34461CAE-42F8-FB44-AEB4-3025A2ABB6AC}"/>
              </a:ext>
            </a:extLst>
          </p:cNvPr>
          <p:cNvSpPr>
            <a:spLocks noGrp="1"/>
          </p:cNvSpPr>
          <p:nvPr>
            <p:ph type="sldNum" sz="quarter" idx="12"/>
          </p:nvPr>
        </p:nvSpPr>
        <p:spPr/>
        <p:txBody>
          <a:bodyPr/>
          <a:lstStyle/>
          <a:p>
            <a:fld id="{330EA680-D336-4FF7-8B7A-9848BB0A1C32}" type="slidenum">
              <a:rPr lang="en-US" smtClean="0"/>
              <a:t>16</a:t>
            </a:fld>
            <a:endParaRPr lang="en-US"/>
          </a:p>
        </p:txBody>
      </p:sp>
      <p:sp>
        <p:nvSpPr>
          <p:cNvPr id="8" name="Rectangle 7">
            <a:extLst>
              <a:ext uri="{FF2B5EF4-FFF2-40B4-BE49-F238E27FC236}">
                <a16:creationId xmlns:a16="http://schemas.microsoft.com/office/drawing/2014/main" id="{44954D8C-4310-561C-A0C3-FE90624548FB}"/>
              </a:ext>
            </a:extLst>
          </p:cNvPr>
          <p:cNvSpPr/>
          <p:nvPr/>
        </p:nvSpPr>
        <p:spPr>
          <a:xfrm>
            <a:off x="7663032" y="6050374"/>
            <a:ext cx="152400" cy="15731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297790F9-1A99-9008-C8A4-16738303073E}"/>
              </a:ext>
            </a:extLst>
          </p:cNvPr>
          <p:cNvSpPr/>
          <p:nvPr/>
        </p:nvSpPr>
        <p:spPr>
          <a:xfrm>
            <a:off x="7661552" y="6426807"/>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14C2B559-7E3C-4FA4-280A-11D7FC33BB1D}"/>
              </a:ext>
            </a:extLst>
          </p:cNvPr>
          <p:cNvSpPr txBox="1"/>
          <p:nvPr/>
        </p:nvSpPr>
        <p:spPr>
          <a:xfrm>
            <a:off x="7998781" y="5934965"/>
            <a:ext cx="3041987" cy="369332"/>
          </a:xfrm>
          <a:prstGeom prst="rect">
            <a:avLst/>
          </a:prstGeom>
          <a:noFill/>
        </p:spPr>
        <p:txBody>
          <a:bodyPr wrap="none" rtlCol="0">
            <a:spAutoFit/>
          </a:bodyPr>
          <a:lstStyle/>
          <a:p>
            <a:r>
              <a:rPr lang="en-US" dirty="0"/>
              <a:t>accessed blocks before fuzzing</a:t>
            </a:r>
          </a:p>
        </p:txBody>
      </p:sp>
      <p:sp>
        <p:nvSpPr>
          <p:cNvPr id="13" name="TextBox 12">
            <a:extLst>
              <a:ext uri="{FF2B5EF4-FFF2-40B4-BE49-F238E27FC236}">
                <a16:creationId xmlns:a16="http://schemas.microsoft.com/office/drawing/2014/main" id="{7D9659D4-84FC-7727-AF1E-AEFED8CDA722}"/>
              </a:ext>
            </a:extLst>
          </p:cNvPr>
          <p:cNvSpPr txBox="1"/>
          <p:nvPr/>
        </p:nvSpPr>
        <p:spPr>
          <a:xfrm>
            <a:off x="8000261" y="6291552"/>
            <a:ext cx="3515001" cy="369332"/>
          </a:xfrm>
          <a:prstGeom prst="rect">
            <a:avLst/>
          </a:prstGeom>
          <a:noFill/>
        </p:spPr>
        <p:txBody>
          <a:bodyPr wrap="none" rtlCol="0">
            <a:spAutoFit/>
          </a:bodyPr>
          <a:lstStyle/>
          <a:p>
            <a:r>
              <a:rPr lang="en-US" dirty="0"/>
              <a:t>Newly accessed blocks after fuzzing</a:t>
            </a:r>
          </a:p>
        </p:txBody>
      </p:sp>
    </p:spTree>
    <p:custDataLst>
      <p:tags r:id="rId1"/>
    </p:custDataLst>
    <p:extLst>
      <p:ext uri="{BB962C8B-B14F-4D97-AF65-F5344CB8AC3E}">
        <p14:creationId xmlns:p14="http://schemas.microsoft.com/office/powerpoint/2010/main" val="450402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left)">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left)">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8">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42" grpId="0" animBg="1"/>
      <p:bldP spid="43" grpId="0" animBg="1"/>
      <p:bldP spid="4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Observation 4:  Spatial Locality of </a:t>
            </a:r>
            <a:br>
              <a:rPr lang="en-US" dirty="0"/>
            </a:br>
            <a:r>
              <a:rPr lang="en-US" dirty="0"/>
              <a:t>Accessed Fuzzed Locations</a:t>
            </a:r>
          </a:p>
        </p:txBody>
      </p:sp>
      <p:sp>
        <p:nvSpPr>
          <p:cNvPr id="3" name="Content Placeholder 2"/>
          <p:cNvSpPr>
            <a:spLocks noGrp="1"/>
          </p:cNvSpPr>
          <p:nvPr>
            <p:ph idx="1"/>
          </p:nvPr>
        </p:nvSpPr>
        <p:spPr/>
        <p:txBody>
          <a:bodyPr/>
          <a:lstStyle/>
          <a:p>
            <a:r>
              <a:rPr lang="en-US" dirty="0"/>
              <a:t>When a block is accessed, </a:t>
            </a:r>
            <a:r>
              <a:rPr lang="en-US" b="1" i="1" dirty="0">
                <a:solidFill>
                  <a:srgbClr val="7030A0"/>
                </a:solidFill>
              </a:rPr>
              <a:t>neighbor blocks </a:t>
            </a:r>
            <a:r>
              <a:rPr lang="en-US" dirty="0"/>
              <a:t>with certain distances are more likely to be accessed </a:t>
            </a:r>
          </a:p>
          <a:p>
            <a:endParaRPr lang="en-US" dirty="0"/>
          </a:p>
        </p:txBody>
      </p:sp>
      <p:sp>
        <p:nvSpPr>
          <p:cNvPr id="5" name="Slide Number Placeholder 4"/>
          <p:cNvSpPr>
            <a:spLocks noGrp="1"/>
          </p:cNvSpPr>
          <p:nvPr>
            <p:ph type="sldNum" sz="quarter" idx="12"/>
          </p:nvPr>
        </p:nvSpPr>
        <p:spPr/>
        <p:txBody>
          <a:bodyPr/>
          <a:lstStyle/>
          <a:p>
            <a:pPr algn="r"/>
            <a:fld id="{330EA680-D336-4FF7-8B7A-9848BB0A1C32}" type="slidenum">
              <a:rPr lang="en-US" smtClean="0"/>
              <a:pPr algn="r"/>
              <a:t>17</a:t>
            </a:fld>
            <a:endParaRPr lang="en-US" dirty="0"/>
          </a:p>
        </p:txBody>
      </p:sp>
      <p:pic>
        <p:nvPicPr>
          <p:cNvPr id="6" name="Graphic 1875783478">
            <a:extLst>
              <a:ext uri="{FF2B5EF4-FFF2-40B4-BE49-F238E27FC236}">
                <a16:creationId xmlns:a16="http://schemas.microsoft.com/office/drawing/2014/main" id="{74E7D19D-5874-06E6-5A87-599E9D483FB5}"/>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2788956" y="2947896"/>
            <a:ext cx="5364444" cy="3229067"/>
          </a:xfrm>
          <a:prstGeom prst="rect">
            <a:avLst/>
          </a:prstGeom>
        </p:spPr>
      </p:pic>
      <p:sp>
        <p:nvSpPr>
          <p:cNvPr id="7" name="Footer Placeholder 9">
            <a:extLst>
              <a:ext uri="{FF2B5EF4-FFF2-40B4-BE49-F238E27FC236}">
                <a16:creationId xmlns:a16="http://schemas.microsoft.com/office/drawing/2014/main" id="{02D360AA-0527-7AB7-E6A8-9B70F8824E79}"/>
              </a:ext>
            </a:extLst>
          </p:cNvPr>
          <p:cNvSpPr>
            <a:spLocks noGrp="1"/>
          </p:cNvSpPr>
          <p:nvPr>
            <p:ph type="ftr" sz="quarter" idx="11"/>
          </p:nvPr>
        </p:nvSpPr>
        <p:spPr>
          <a:xfrm>
            <a:off x="3030786" y="6350577"/>
            <a:ext cx="6130428" cy="273486"/>
          </a:xfrm>
        </p:spPr>
        <p:txBody>
          <a:bodyPr/>
          <a:lstStyle/>
          <a:p>
            <a:r>
              <a:rPr lang="en-US" sz="1400" dirty="0"/>
              <a:t>Introduction</a:t>
            </a:r>
            <a:r>
              <a:rPr lang="en-US" sz="1400" dirty="0">
                <a:solidFill>
                  <a:schemeClr val="tx1"/>
                </a:solidFill>
              </a:rPr>
              <a:t> </a:t>
            </a:r>
            <a:r>
              <a:rPr lang="en-US" sz="1400" dirty="0">
                <a:sym typeface="Symbol" panose="05050102010706020507" pitchFamily="18" charset="2"/>
              </a:rPr>
              <a:t> </a:t>
            </a:r>
            <a:r>
              <a:rPr lang="en-US" sz="1400" b="1" dirty="0">
                <a:solidFill>
                  <a:schemeClr val="tx1"/>
                </a:solidFill>
              </a:rPr>
              <a:t>Observations</a:t>
            </a:r>
            <a:r>
              <a:rPr lang="en-US" sz="1400" dirty="0">
                <a:solidFill>
                  <a:schemeClr val="tx1"/>
                </a:solidFill>
                <a:sym typeface="Symbol" panose="05050102010706020507" pitchFamily="18" charset="2"/>
              </a:rPr>
              <a:t> </a:t>
            </a:r>
            <a:r>
              <a:rPr lang="en-US" sz="1400" dirty="0">
                <a:sym typeface="Symbol" panose="05050102010706020507" pitchFamily="18" charset="2"/>
              </a:rPr>
              <a:t></a:t>
            </a:r>
            <a:r>
              <a:rPr lang="en-US" sz="1400" dirty="0"/>
              <a:t> Design </a:t>
            </a:r>
            <a:r>
              <a:rPr lang="en-US" sz="1400" dirty="0">
                <a:sym typeface="Symbol" panose="05050102010706020507" pitchFamily="18" charset="2"/>
              </a:rPr>
              <a:t> </a:t>
            </a:r>
            <a:r>
              <a:rPr lang="en-US" sz="1400" dirty="0"/>
              <a:t>Implementation</a:t>
            </a:r>
            <a:r>
              <a:rPr lang="en-US" sz="1400" dirty="0">
                <a:sym typeface="Symbol" panose="05050102010706020507" pitchFamily="18" charset="2"/>
              </a:rPr>
              <a:t> </a:t>
            </a:r>
            <a:r>
              <a:rPr lang="en-US" sz="1400" dirty="0"/>
              <a:t> Evaluation </a:t>
            </a:r>
            <a:r>
              <a:rPr lang="en-US" sz="1400" dirty="0">
                <a:sym typeface="Symbol" panose="05050102010706020507" pitchFamily="18" charset="2"/>
              </a:rPr>
              <a:t> </a:t>
            </a:r>
            <a:r>
              <a:rPr lang="en-US" sz="1400" dirty="0"/>
              <a:t>Conclusion</a:t>
            </a:r>
          </a:p>
        </p:txBody>
      </p:sp>
    </p:spTree>
    <p:custDataLst>
      <p:tags r:id="rId1"/>
    </p:custDataLst>
    <p:extLst>
      <p:ext uri="{BB962C8B-B14F-4D97-AF65-F5344CB8AC3E}">
        <p14:creationId xmlns:p14="http://schemas.microsoft.com/office/powerpoint/2010/main" val="3653766531"/>
      </p:ext>
    </p:extLst>
  </p:cSld>
  <p:clrMapOvr>
    <a:masterClrMapping/>
  </p:clrMapOvr>
  <mc:AlternateContent xmlns:mc="http://schemas.openxmlformats.org/markup-compatibility/2006" xmlns:p14="http://schemas.microsoft.com/office/powerpoint/2010/main">
    <mc:Choice Requires="p14">
      <p:transition spd="slow" p14:dur="2000" advTm="54343"/>
    </mc:Choice>
    <mc:Fallback xmlns="">
      <p:transition spd="slow" advTm="5434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0B12D-0256-D581-5CDD-F26ACDE8A577}"/>
              </a:ext>
            </a:extLst>
          </p:cNvPr>
          <p:cNvSpPr>
            <a:spLocks noGrp="1"/>
          </p:cNvSpPr>
          <p:nvPr>
            <p:ph type="title"/>
          </p:nvPr>
        </p:nvSpPr>
        <p:spPr/>
        <p:txBody>
          <a:bodyPr/>
          <a:lstStyle/>
          <a:p>
            <a:r>
              <a:rPr lang="en-US" dirty="0" err="1"/>
              <a:t>LFuzz</a:t>
            </a:r>
            <a:r>
              <a:rPr lang="en-US" dirty="0"/>
              <a:t> Design Overview</a:t>
            </a:r>
          </a:p>
        </p:txBody>
      </p:sp>
      <p:sp>
        <p:nvSpPr>
          <p:cNvPr id="3" name="Content Placeholder 2">
            <a:extLst>
              <a:ext uri="{FF2B5EF4-FFF2-40B4-BE49-F238E27FC236}">
                <a16:creationId xmlns:a16="http://schemas.microsoft.com/office/drawing/2014/main" id="{B9CCAD93-ACD2-FA24-EFBF-A568EC9134F5}"/>
              </a:ext>
            </a:extLst>
          </p:cNvPr>
          <p:cNvSpPr>
            <a:spLocks noGrp="1"/>
          </p:cNvSpPr>
          <p:nvPr>
            <p:ph idx="1"/>
          </p:nvPr>
        </p:nvSpPr>
        <p:spPr/>
        <p:txBody>
          <a:bodyPr/>
          <a:lstStyle/>
          <a:p>
            <a:r>
              <a:rPr lang="en-US" dirty="0"/>
              <a:t>Temporal locality</a:t>
            </a:r>
          </a:p>
          <a:p>
            <a:pPr lvl="1"/>
            <a:r>
              <a:rPr lang="en-US" dirty="0"/>
              <a:t>Fuzz recently accessed locations</a:t>
            </a:r>
          </a:p>
          <a:p>
            <a:pPr lvl="1"/>
            <a:r>
              <a:rPr lang="en-US" dirty="0"/>
              <a:t>Track memory accesses to locate fine grained FS image accesses</a:t>
            </a:r>
          </a:p>
          <a:p>
            <a:r>
              <a:rPr lang="en-US" dirty="0"/>
              <a:t>Spatial locality</a:t>
            </a:r>
          </a:p>
          <a:p>
            <a:pPr lvl="1"/>
            <a:r>
              <a:rPr lang="en-US" dirty="0"/>
              <a:t>Fuzz 64-bytes </a:t>
            </a:r>
            <a:r>
              <a:rPr lang="en-US" b="1" i="1" dirty="0">
                <a:solidFill>
                  <a:srgbClr val="7030A0"/>
                </a:solidFill>
              </a:rPr>
              <a:t>buckets</a:t>
            </a:r>
          </a:p>
          <a:p>
            <a:pPr lvl="1"/>
            <a:r>
              <a:rPr lang="en-US" dirty="0"/>
              <a:t>Fuzz neighboring blocks</a:t>
            </a:r>
          </a:p>
          <a:p>
            <a:r>
              <a:rPr lang="en-US" dirty="0"/>
              <a:t>Use FS image deltas to accumulate and fuzz state</a:t>
            </a:r>
          </a:p>
        </p:txBody>
      </p:sp>
      <p:sp>
        <p:nvSpPr>
          <p:cNvPr id="4" name="Slide Number Placeholder 3">
            <a:extLst>
              <a:ext uri="{FF2B5EF4-FFF2-40B4-BE49-F238E27FC236}">
                <a16:creationId xmlns:a16="http://schemas.microsoft.com/office/drawing/2014/main" id="{F64BEF38-5F5F-15FD-0F52-97F179F30816}"/>
              </a:ext>
            </a:extLst>
          </p:cNvPr>
          <p:cNvSpPr>
            <a:spLocks noGrp="1"/>
          </p:cNvSpPr>
          <p:nvPr>
            <p:ph type="sldNum" sz="quarter" idx="12"/>
          </p:nvPr>
        </p:nvSpPr>
        <p:spPr/>
        <p:txBody>
          <a:bodyPr/>
          <a:lstStyle/>
          <a:p>
            <a:pPr algn="r"/>
            <a:fld id="{330EA680-D336-4FF7-8B7A-9848BB0A1C32}" type="slidenum">
              <a:rPr lang="en-US" smtClean="0"/>
              <a:pPr algn="r"/>
              <a:t>18</a:t>
            </a:fld>
            <a:endParaRPr lang="en-US" dirty="0"/>
          </a:p>
        </p:txBody>
      </p:sp>
      <p:sp>
        <p:nvSpPr>
          <p:cNvPr id="6" name="Footer Placeholder 9">
            <a:extLst>
              <a:ext uri="{FF2B5EF4-FFF2-40B4-BE49-F238E27FC236}">
                <a16:creationId xmlns:a16="http://schemas.microsoft.com/office/drawing/2014/main" id="{02D360AA-0527-7AB7-E6A8-9B70F8824E79}"/>
              </a:ext>
            </a:extLst>
          </p:cNvPr>
          <p:cNvSpPr>
            <a:spLocks noGrp="1"/>
          </p:cNvSpPr>
          <p:nvPr>
            <p:ph type="ftr" sz="quarter" idx="11"/>
          </p:nvPr>
        </p:nvSpPr>
        <p:spPr>
          <a:xfrm>
            <a:off x="3030786" y="6350577"/>
            <a:ext cx="6130428" cy="273486"/>
          </a:xfrm>
        </p:spPr>
        <p:txBody>
          <a:bodyPr vert="horz" lIns="91440" tIns="45720" rIns="91440" bIns="45720" rtlCol="0" anchor="ctr"/>
          <a:lstStyle/>
          <a:p>
            <a:r>
              <a:rPr lang="en-US" sz="1400" dirty="0"/>
              <a:t>Introduction </a:t>
            </a:r>
            <a:r>
              <a:rPr lang="en-US" sz="1400" dirty="0">
                <a:sym typeface="Symbol" panose="05050102010706020507" pitchFamily="18" charset="2"/>
              </a:rPr>
              <a:t> </a:t>
            </a:r>
            <a:r>
              <a:rPr lang="en-US" sz="1400" dirty="0"/>
              <a:t>Observations</a:t>
            </a:r>
            <a:r>
              <a:rPr lang="en-US" sz="1400" dirty="0">
                <a:sym typeface="Symbol" panose="05050102010706020507" pitchFamily="18" charset="2"/>
              </a:rPr>
              <a:t> </a:t>
            </a:r>
            <a:r>
              <a:rPr lang="en-US" sz="1400" dirty="0"/>
              <a:t> </a:t>
            </a:r>
            <a:r>
              <a:rPr lang="en-US" sz="1400" b="1" dirty="0">
                <a:solidFill>
                  <a:schemeClr val="tx1"/>
                </a:solidFill>
              </a:rPr>
              <a:t>Design</a:t>
            </a:r>
            <a:r>
              <a:rPr lang="en-US" sz="1400" dirty="0">
                <a:solidFill>
                  <a:schemeClr val="tx1"/>
                </a:solidFill>
              </a:rPr>
              <a:t> </a:t>
            </a:r>
            <a:r>
              <a:rPr lang="en-US" sz="1400" dirty="0">
                <a:sym typeface="Symbol" panose="05050102010706020507" pitchFamily="18" charset="2"/>
              </a:rPr>
              <a:t> </a:t>
            </a:r>
            <a:r>
              <a:rPr lang="en-US" sz="1400" dirty="0"/>
              <a:t>Implementation</a:t>
            </a:r>
            <a:r>
              <a:rPr lang="en-US" sz="1400" dirty="0">
                <a:sym typeface="Symbol" panose="05050102010706020507" pitchFamily="18" charset="2"/>
              </a:rPr>
              <a:t> </a:t>
            </a:r>
            <a:r>
              <a:rPr lang="en-US" sz="1400" dirty="0"/>
              <a:t> Evaluation </a:t>
            </a:r>
            <a:r>
              <a:rPr lang="en-US" sz="1400" dirty="0">
                <a:sym typeface="Symbol" panose="05050102010706020507" pitchFamily="18" charset="2"/>
              </a:rPr>
              <a:t> </a:t>
            </a:r>
            <a:r>
              <a:rPr lang="en-US" sz="1400" dirty="0"/>
              <a:t>Conclusion</a:t>
            </a:r>
          </a:p>
        </p:txBody>
      </p:sp>
    </p:spTree>
    <p:custDataLst>
      <p:tags r:id="rId1"/>
    </p:custDataLst>
    <p:extLst>
      <p:ext uri="{BB962C8B-B14F-4D97-AF65-F5344CB8AC3E}">
        <p14:creationId xmlns:p14="http://schemas.microsoft.com/office/powerpoint/2010/main" val="1468396280"/>
      </p:ext>
    </p:extLst>
  </p:cSld>
  <p:clrMapOvr>
    <a:masterClrMapping/>
  </p:clrMapOvr>
  <mc:AlternateContent xmlns:mc="http://schemas.openxmlformats.org/markup-compatibility/2006" xmlns:p14="http://schemas.microsoft.com/office/powerpoint/2010/main">
    <mc:Choice Requires="p14">
      <p:transition spd="slow" p14:dur="2000" advTm="75143"/>
    </mc:Choice>
    <mc:Fallback xmlns="">
      <p:transition spd="slow" advTm="7514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C6155-DAFF-E090-C208-12FD94622BA1}"/>
              </a:ext>
            </a:extLst>
          </p:cNvPr>
          <p:cNvSpPr>
            <a:spLocks noGrp="1"/>
          </p:cNvSpPr>
          <p:nvPr>
            <p:ph type="title"/>
          </p:nvPr>
        </p:nvSpPr>
        <p:spPr/>
        <p:txBody>
          <a:bodyPr/>
          <a:lstStyle/>
          <a:p>
            <a:r>
              <a:rPr lang="en-US" dirty="0">
                <a:cs typeface="Calibri Light"/>
              </a:rPr>
              <a:t>Get the Accessed FS Image </a:t>
            </a:r>
            <a:r>
              <a:rPr lang="en-US" dirty="0" err="1">
                <a:cs typeface="Calibri Light"/>
              </a:rPr>
              <a:t>Subblock</a:t>
            </a:r>
            <a:r>
              <a:rPr lang="en-US" dirty="0">
                <a:cs typeface="Calibri Light"/>
              </a:rPr>
              <a:t> Locations</a:t>
            </a:r>
            <a:endParaRPr lang="en-US" dirty="0"/>
          </a:p>
        </p:txBody>
      </p:sp>
      <p:grpSp>
        <p:nvGrpSpPr>
          <p:cNvPr id="12" name="Group 11">
            <a:extLst>
              <a:ext uri="{FF2B5EF4-FFF2-40B4-BE49-F238E27FC236}">
                <a16:creationId xmlns:a16="http://schemas.microsoft.com/office/drawing/2014/main" id="{E52A43BA-BC86-25B3-C086-72475DC3365E}"/>
              </a:ext>
            </a:extLst>
          </p:cNvPr>
          <p:cNvGrpSpPr/>
          <p:nvPr/>
        </p:nvGrpSpPr>
        <p:grpSpPr>
          <a:xfrm>
            <a:off x="6525087" y="2576446"/>
            <a:ext cx="3992437" cy="1830390"/>
            <a:chOff x="6525087" y="3911470"/>
            <a:chExt cx="3992437" cy="1830390"/>
          </a:xfrm>
        </p:grpSpPr>
        <p:cxnSp>
          <p:nvCxnSpPr>
            <p:cNvPr id="24" name="Straight Arrow Connector 23">
              <a:extLst>
                <a:ext uri="{FF2B5EF4-FFF2-40B4-BE49-F238E27FC236}">
                  <a16:creationId xmlns:a16="http://schemas.microsoft.com/office/drawing/2014/main" id="{D497AF9F-5120-886E-61FC-C9366184E85F}"/>
                </a:ext>
              </a:extLst>
            </p:cNvPr>
            <p:cNvCxnSpPr/>
            <p:nvPr/>
          </p:nvCxnSpPr>
          <p:spPr>
            <a:xfrm>
              <a:off x="6525087" y="4971495"/>
              <a:ext cx="100317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12A5FC3F-2219-4F10-267A-1B8A9F67A915}"/>
                </a:ext>
              </a:extLst>
            </p:cNvPr>
            <p:cNvSpPr txBox="1"/>
            <p:nvPr/>
          </p:nvSpPr>
          <p:spPr>
            <a:xfrm>
              <a:off x="8620218" y="3911470"/>
              <a:ext cx="574196" cy="369332"/>
            </a:xfrm>
            <a:prstGeom prst="rect">
              <a:avLst/>
            </a:prstGeom>
            <a:noFill/>
          </p:spPr>
          <p:txBody>
            <a:bodyPr wrap="none" rtlCol="0">
              <a:spAutoFit/>
            </a:bodyPr>
            <a:lstStyle/>
            <a:p>
              <a:r>
                <a:rPr lang="en-US" dirty="0"/>
                <a:t>CPU</a:t>
              </a:r>
            </a:p>
          </p:txBody>
        </p:sp>
        <p:sp>
          <p:nvSpPr>
            <p:cNvPr id="30" name="TextBox 29">
              <a:extLst>
                <a:ext uri="{FF2B5EF4-FFF2-40B4-BE49-F238E27FC236}">
                  <a16:creationId xmlns:a16="http://schemas.microsoft.com/office/drawing/2014/main" id="{DCA349E2-39FA-0752-CDAD-E610EB12BC1B}"/>
                </a:ext>
              </a:extLst>
            </p:cNvPr>
            <p:cNvSpPr txBox="1"/>
            <p:nvPr/>
          </p:nvSpPr>
          <p:spPr>
            <a:xfrm>
              <a:off x="8074548" y="4541531"/>
              <a:ext cx="2442976" cy="1200329"/>
            </a:xfrm>
            <a:prstGeom prst="rect">
              <a:avLst/>
            </a:prstGeom>
            <a:noFill/>
          </p:spPr>
          <p:txBody>
            <a:bodyPr wrap="none" rtlCol="0">
              <a:spAutoFit/>
            </a:bodyPr>
            <a:lstStyle/>
            <a:p>
              <a:r>
                <a:rPr lang="en-US" dirty="0"/>
                <a:t>Load  from memory</a:t>
              </a:r>
            </a:p>
            <a:p>
              <a:r>
                <a:rPr lang="en-US" dirty="0"/>
                <a:t>Look up:</a:t>
              </a:r>
            </a:p>
            <a:p>
              <a:r>
                <a:rPr lang="en-US" dirty="0"/>
                <a:t>Memory address -&gt;</a:t>
              </a:r>
            </a:p>
            <a:p>
              <a:r>
                <a:rPr lang="en-US" dirty="0"/>
                <a:t>Image </a:t>
              </a:r>
              <a:r>
                <a:rPr lang="en-US" u="sng" dirty="0"/>
                <a:t>subblock</a:t>
              </a:r>
              <a:r>
                <a:rPr lang="en-US" dirty="0"/>
                <a:t> number</a:t>
              </a:r>
            </a:p>
          </p:txBody>
        </p:sp>
      </p:grpSp>
      <p:sp>
        <p:nvSpPr>
          <p:cNvPr id="14" name="Slide Number Placeholder 13">
            <a:extLst>
              <a:ext uri="{FF2B5EF4-FFF2-40B4-BE49-F238E27FC236}">
                <a16:creationId xmlns:a16="http://schemas.microsoft.com/office/drawing/2014/main" id="{66149CC6-FA1F-8AE0-4ADA-5C541E10DB89}"/>
              </a:ext>
            </a:extLst>
          </p:cNvPr>
          <p:cNvSpPr>
            <a:spLocks noGrp="1"/>
          </p:cNvSpPr>
          <p:nvPr>
            <p:ph type="sldNum" sz="quarter" idx="12"/>
          </p:nvPr>
        </p:nvSpPr>
        <p:spPr/>
        <p:txBody>
          <a:bodyPr/>
          <a:lstStyle/>
          <a:p>
            <a:fld id="{330EA680-D336-4FF7-8B7A-9848BB0A1C32}" type="slidenum">
              <a:rPr lang="en-US" smtClean="0"/>
              <a:t>19</a:t>
            </a:fld>
            <a:endParaRPr lang="en-US"/>
          </a:p>
        </p:txBody>
      </p:sp>
      <p:grpSp>
        <p:nvGrpSpPr>
          <p:cNvPr id="21" name="Group 20">
            <a:extLst>
              <a:ext uri="{FF2B5EF4-FFF2-40B4-BE49-F238E27FC236}">
                <a16:creationId xmlns:a16="http://schemas.microsoft.com/office/drawing/2014/main" id="{945572C2-632D-4E07-4FFA-28E54CBD3652}"/>
              </a:ext>
            </a:extLst>
          </p:cNvPr>
          <p:cNvGrpSpPr/>
          <p:nvPr/>
        </p:nvGrpSpPr>
        <p:grpSpPr>
          <a:xfrm>
            <a:off x="1337862" y="2608263"/>
            <a:ext cx="2143346" cy="2785522"/>
            <a:chOff x="1337862" y="2608263"/>
            <a:chExt cx="2143346" cy="2785522"/>
          </a:xfrm>
        </p:grpSpPr>
        <p:grpSp>
          <p:nvGrpSpPr>
            <p:cNvPr id="8" name="Group 7">
              <a:extLst>
                <a:ext uri="{FF2B5EF4-FFF2-40B4-BE49-F238E27FC236}">
                  <a16:creationId xmlns:a16="http://schemas.microsoft.com/office/drawing/2014/main" id="{7763B5DA-C749-274A-DAB7-21F1095F51D8}"/>
                </a:ext>
              </a:extLst>
            </p:cNvPr>
            <p:cNvGrpSpPr/>
            <p:nvPr/>
          </p:nvGrpSpPr>
          <p:grpSpPr>
            <a:xfrm>
              <a:off x="1337862" y="2608263"/>
              <a:ext cx="1784015" cy="2203331"/>
              <a:chOff x="1337862" y="3943287"/>
              <a:chExt cx="1784015" cy="2203331"/>
            </a:xfrm>
          </p:grpSpPr>
          <p:sp>
            <p:nvSpPr>
              <p:cNvPr id="4" name="Can 10">
                <a:extLst>
                  <a:ext uri="{FF2B5EF4-FFF2-40B4-BE49-F238E27FC236}">
                    <a16:creationId xmlns:a16="http://schemas.microsoft.com/office/drawing/2014/main" id="{0FFEC77B-EFBD-93A5-3875-497958D3DCBA}"/>
                  </a:ext>
                </a:extLst>
              </p:cNvPr>
              <p:cNvSpPr/>
              <p:nvPr/>
            </p:nvSpPr>
            <p:spPr>
              <a:xfrm>
                <a:off x="1477852" y="4523776"/>
                <a:ext cx="1504036" cy="1622842"/>
              </a:xfrm>
              <a:prstGeom prst="can">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45F731D1-C5F2-FC68-D66F-721D3CCBB90D}"/>
                  </a:ext>
                </a:extLst>
              </p:cNvPr>
              <p:cNvSpPr/>
              <p:nvPr/>
            </p:nvSpPr>
            <p:spPr>
              <a:xfrm>
                <a:off x="1915574" y="5105967"/>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0985C1E7-CAB2-1397-DEAF-606812B95946}"/>
                  </a:ext>
                </a:extLst>
              </p:cNvPr>
              <p:cNvSpPr/>
              <p:nvPr/>
            </p:nvSpPr>
            <p:spPr>
              <a:xfrm>
                <a:off x="2618023" y="5879544"/>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3DCEB708-39C6-D939-9B8E-254274E66CCF}"/>
                  </a:ext>
                </a:extLst>
              </p:cNvPr>
              <p:cNvSpPr/>
              <p:nvPr/>
            </p:nvSpPr>
            <p:spPr>
              <a:xfrm>
                <a:off x="2077470" y="5402540"/>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9B624175-A7CA-D6FB-37AD-24FF305BF9D6}"/>
                  </a:ext>
                </a:extLst>
              </p:cNvPr>
              <p:cNvSpPr txBox="1"/>
              <p:nvPr/>
            </p:nvSpPr>
            <p:spPr>
              <a:xfrm>
                <a:off x="1337862" y="3943287"/>
                <a:ext cx="1784015" cy="369332"/>
              </a:xfrm>
              <a:prstGeom prst="rect">
                <a:avLst/>
              </a:prstGeom>
              <a:noFill/>
            </p:spPr>
            <p:txBody>
              <a:bodyPr wrap="none" rtlCol="0">
                <a:spAutoFit/>
              </a:bodyPr>
              <a:lstStyle/>
              <a:p>
                <a:r>
                  <a:rPr lang="en-US" dirty="0"/>
                  <a:t>Filesystem image</a:t>
                </a:r>
              </a:p>
            </p:txBody>
          </p:sp>
        </p:grpSp>
        <p:sp>
          <p:nvSpPr>
            <p:cNvPr id="15" name="Rectangle 14">
              <a:extLst>
                <a:ext uri="{FF2B5EF4-FFF2-40B4-BE49-F238E27FC236}">
                  <a16:creationId xmlns:a16="http://schemas.microsoft.com/office/drawing/2014/main" id="{5CA78853-25A1-E451-235D-661829F5149F}"/>
                </a:ext>
              </a:extLst>
            </p:cNvPr>
            <p:cNvSpPr/>
            <p:nvPr/>
          </p:nvSpPr>
          <p:spPr>
            <a:xfrm>
              <a:off x="1477852" y="5130463"/>
              <a:ext cx="152400" cy="15731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AF61EDD9-D16D-0225-A6FD-A65AB958C852}"/>
                </a:ext>
              </a:extLst>
            </p:cNvPr>
            <p:cNvSpPr txBox="1"/>
            <p:nvPr/>
          </p:nvSpPr>
          <p:spPr>
            <a:xfrm>
              <a:off x="1630252" y="5024453"/>
              <a:ext cx="1850956" cy="369332"/>
            </a:xfrm>
            <a:prstGeom prst="rect">
              <a:avLst/>
            </a:prstGeom>
            <a:noFill/>
          </p:spPr>
          <p:txBody>
            <a:bodyPr wrap="none" rtlCol="0">
              <a:spAutoFit/>
            </a:bodyPr>
            <a:lstStyle/>
            <a:p>
              <a:r>
                <a:rPr lang="en-US" dirty="0"/>
                <a:t>accessed location</a:t>
              </a:r>
            </a:p>
          </p:txBody>
        </p:sp>
      </p:grpSp>
      <p:grpSp>
        <p:nvGrpSpPr>
          <p:cNvPr id="10" name="Group 9">
            <a:extLst>
              <a:ext uri="{FF2B5EF4-FFF2-40B4-BE49-F238E27FC236}">
                <a16:creationId xmlns:a16="http://schemas.microsoft.com/office/drawing/2014/main" id="{9B995FE6-0520-1173-4542-3C7BC56474FF}"/>
              </a:ext>
            </a:extLst>
          </p:cNvPr>
          <p:cNvGrpSpPr/>
          <p:nvPr/>
        </p:nvGrpSpPr>
        <p:grpSpPr>
          <a:xfrm>
            <a:off x="2077470" y="2592109"/>
            <a:ext cx="4594720" cy="2055997"/>
            <a:chOff x="2077470" y="3927133"/>
            <a:chExt cx="4594720" cy="2055997"/>
          </a:xfrm>
        </p:grpSpPr>
        <p:cxnSp>
          <p:nvCxnSpPr>
            <p:cNvPr id="9" name="Straight Arrow Connector 8">
              <a:extLst>
                <a:ext uri="{FF2B5EF4-FFF2-40B4-BE49-F238E27FC236}">
                  <a16:creationId xmlns:a16="http://schemas.microsoft.com/office/drawing/2014/main" id="{F4597576-C46E-7FE9-3A60-BB5D1C4DFAD3}"/>
                </a:ext>
              </a:extLst>
            </p:cNvPr>
            <p:cNvCxnSpPr/>
            <p:nvPr/>
          </p:nvCxnSpPr>
          <p:spPr>
            <a:xfrm>
              <a:off x="2077470" y="5175682"/>
              <a:ext cx="1820996" cy="875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CB28A1EF-53E8-469D-FD52-6FD927624309}"/>
                </a:ext>
              </a:extLst>
            </p:cNvPr>
            <p:cNvCxnSpPr/>
            <p:nvPr/>
          </p:nvCxnSpPr>
          <p:spPr>
            <a:xfrm flipV="1">
              <a:off x="2229870" y="5263278"/>
              <a:ext cx="1668596" cy="22312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C154500F-E174-1E37-1255-48C9CFE1174F}"/>
                </a:ext>
              </a:extLst>
            </p:cNvPr>
            <p:cNvCxnSpPr/>
            <p:nvPr/>
          </p:nvCxnSpPr>
          <p:spPr>
            <a:xfrm flipV="1">
              <a:off x="2770423" y="5263278"/>
              <a:ext cx="1128043" cy="7025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1FB73140-6788-FA8E-B7BC-FD4ECA42A122}"/>
                </a:ext>
              </a:extLst>
            </p:cNvPr>
            <p:cNvSpPr txBox="1"/>
            <p:nvPr/>
          </p:nvSpPr>
          <p:spPr>
            <a:xfrm>
              <a:off x="4772728" y="3927133"/>
              <a:ext cx="976101" cy="369332"/>
            </a:xfrm>
            <a:prstGeom prst="rect">
              <a:avLst/>
            </a:prstGeom>
            <a:noFill/>
          </p:spPr>
          <p:txBody>
            <a:bodyPr wrap="none" rtlCol="0">
              <a:spAutoFit/>
            </a:bodyPr>
            <a:lstStyle/>
            <a:p>
              <a:r>
                <a:rPr lang="en-US" dirty="0"/>
                <a:t>memory</a:t>
              </a:r>
            </a:p>
          </p:txBody>
        </p:sp>
        <p:sp>
          <p:nvSpPr>
            <p:cNvPr id="22" name="TextBox 21">
              <a:extLst>
                <a:ext uri="{FF2B5EF4-FFF2-40B4-BE49-F238E27FC236}">
                  <a16:creationId xmlns:a16="http://schemas.microsoft.com/office/drawing/2014/main" id="{73389E65-338E-7933-C416-46C7044725AF}"/>
                </a:ext>
              </a:extLst>
            </p:cNvPr>
            <p:cNvSpPr txBox="1"/>
            <p:nvPr/>
          </p:nvSpPr>
          <p:spPr>
            <a:xfrm>
              <a:off x="4376690" y="4782801"/>
              <a:ext cx="2295500" cy="1200329"/>
            </a:xfrm>
            <a:prstGeom prst="rect">
              <a:avLst/>
            </a:prstGeom>
            <a:noFill/>
          </p:spPr>
          <p:txBody>
            <a:bodyPr wrap="none" rtlCol="0">
              <a:spAutoFit/>
            </a:bodyPr>
            <a:lstStyle/>
            <a:p>
              <a:r>
                <a:rPr lang="en-US" dirty="0"/>
                <a:t>Read to memory</a:t>
              </a:r>
            </a:p>
            <a:p>
              <a:r>
                <a:rPr lang="en-US" dirty="0"/>
                <a:t>Save:</a:t>
              </a:r>
            </a:p>
            <a:p>
              <a:r>
                <a:rPr lang="en-US" dirty="0"/>
                <a:t>Image </a:t>
              </a:r>
              <a:r>
                <a:rPr lang="en-US" u="sng" dirty="0"/>
                <a:t>block</a:t>
              </a:r>
              <a:r>
                <a:rPr lang="en-US" dirty="0"/>
                <a:t> number-&gt;</a:t>
              </a:r>
            </a:p>
            <a:p>
              <a:r>
                <a:rPr lang="en-US" dirty="0"/>
                <a:t>Memory address</a:t>
              </a:r>
            </a:p>
          </p:txBody>
        </p:sp>
      </p:grpSp>
      <p:sp>
        <p:nvSpPr>
          <p:cNvPr id="26" name="Footer Placeholder 9">
            <a:extLst>
              <a:ext uri="{FF2B5EF4-FFF2-40B4-BE49-F238E27FC236}">
                <a16:creationId xmlns:a16="http://schemas.microsoft.com/office/drawing/2014/main" id="{02D360AA-0527-7AB7-E6A8-9B70F8824E79}"/>
              </a:ext>
            </a:extLst>
          </p:cNvPr>
          <p:cNvSpPr>
            <a:spLocks noGrp="1"/>
          </p:cNvSpPr>
          <p:nvPr>
            <p:ph type="ftr" sz="quarter" idx="11"/>
          </p:nvPr>
        </p:nvSpPr>
        <p:spPr>
          <a:xfrm>
            <a:off x="3030786" y="6350577"/>
            <a:ext cx="6130428" cy="273486"/>
          </a:xfrm>
        </p:spPr>
        <p:txBody>
          <a:bodyPr vert="horz" lIns="91440" tIns="45720" rIns="91440" bIns="45720" rtlCol="0" anchor="ctr"/>
          <a:lstStyle/>
          <a:p>
            <a:r>
              <a:rPr lang="en-US" sz="1400" dirty="0"/>
              <a:t>Introduction </a:t>
            </a:r>
            <a:r>
              <a:rPr lang="en-US" sz="1400" dirty="0">
                <a:sym typeface="Symbol" panose="05050102010706020507" pitchFamily="18" charset="2"/>
              </a:rPr>
              <a:t> </a:t>
            </a:r>
            <a:r>
              <a:rPr lang="en-US" sz="1400" dirty="0"/>
              <a:t>Observations</a:t>
            </a:r>
            <a:r>
              <a:rPr lang="en-US" sz="1400" dirty="0">
                <a:sym typeface="Symbol" panose="05050102010706020507" pitchFamily="18" charset="2"/>
              </a:rPr>
              <a:t> </a:t>
            </a:r>
            <a:r>
              <a:rPr lang="en-US" sz="1400" dirty="0"/>
              <a:t> </a:t>
            </a:r>
            <a:r>
              <a:rPr lang="en-US" sz="1400" b="1" dirty="0">
                <a:solidFill>
                  <a:schemeClr val="tx1"/>
                </a:solidFill>
              </a:rPr>
              <a:t>Design</a:t>
            </a:r>
            <a:r>
              <a:rPr lang="en-US" sz="1400" dirty="0">
                <a:solidFill>
                  <a:schemeClr val="tx1"/>
                </a:solidFill>
              </a:rPr>
              <a:t> </a:t>
            </a:r>
            <a:r>
              <a:rPr lang="en-US" sz="1400" dirty="0">
                <a:sym typeface="Symbol" panose="05050102010706020507" pitchFamily="18" charset="2"/>
              </a:rPr>
              <a:t> </a:t>
            </a:r>
            <a:r>
              <a:rPr lang="en-US" sz="1400" dirty="0"/>
              <a:t>Implementation</a:t>
            </a:r>
            <a:r>
              <a:rPr lang="en-US" sz="1400" dirty="0">
                <a:sym typeface="Symbol" panose="05050102010706020507" pitchFamily="18" charset="2"/>
              </a:rPr>
              <a:t> </a:t>
            </a:r>
            <a:r>
              <a:rPr lang="en-US" sz="1400" dirty="0"/>
              <a:t> Evaluation </a:t>
            </a:r>
            <a:r>
              <a:rPr lang="en-US" sz="1400" dirty="0">
                <a:sym typeface="Symbol" panose="05050102010706020507" pitchFamily="18" charset="2"/>
              </a:rPr>
              <a:t> </a:t>
            </a:r>
            <a:r>
              <a:rPr lang="en-US" sz="1400" dirty="0"/>
              <a:t>Conclusion</a:t>
            </a:r>
          </a:p>
        </p:txBody>
      </p:sp>
    </p:spTree>
    <p:custDataLst>
      <p:tags r:id="rId1"/>
    </p:custDataLst>
    <p:extLst>
      <p:ext uri="{BB962C8B-B14F-4D97-AF65-F5344CB8AC3E}">
        <p14:creationId xmlns:p14="http://schemas.microsoft.com/office/powerpoint/2010/main" val="3524950575"/>
      </p:ext>
    </p:extLst>
  </p:cSld>
  <p:clrMapOvr>
    <a:masterClrMapping/>
  </p:clrMapOvr>
  <mc:AlternateContent xmlns:mc="http://schemas.openxmlformats.org/markup-compatibility/2006" xmlns:p14="http://schemas.microsoft.com/office/powerpoint/2010/main">
    <mc:Choice Requires="p14">
      <p:transition spd="slow" p14:dur="2000" advTm="38536"/>
    </mc:Choice>
    <mc:Fallback xmlns="">
      <p:transition spd="slow" advTm="3853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t>
            </a:r>
            <a:r>
              <a:rPr lang="en-US" b="1" i="1" dirty="0">
                <a:solidFill>
                  <a:srgbClr val="6666FF"/>
                </a:solidFill>
              </a:rPr>
              <a:t>Fuzzing</a:t>
            </a:r>
            <a:r>
              <a:rPr lang="en-US" dirty="0"/>
              <a:t>?</a:t>
            </a:r>
          </a:p>
        </p:txBody>
      </p:sp>
      <p:sp>
        <p:nvSpPr>
          <p:cNvPr id="4" name="Content Placeholder 3"/>
          <p:cNvSpPr>
            <a:spLocks noGrp="1"/>
          </p:cNvSpPr>
          <p:nvPr>
            <p:ph idx="1"/>
          </p:nvPr>
        </p:nvSpPr>
        <p:spPr/>
        <p:txBody>
          <a:bodyPr/>
          <a:lstStyle/>
          <a:p>
            <a:r>
              <a:rPr lang="en-US" dirty="0"/>
              <a:t>Automated program testing using a randomized input stream</a:t>
            </a:r>
          </a:p>
          <a:p>
            <a:r>
              <a:rPr lang="en-US" dirty="0"/>
              <a:t>Can be effective in detecting a certain class of bugs</a:t>
            </a:r>
          </a:p>
        </p:txBody>
      </p:sp>
      <p:sp>
        <p:nvSpPr>
          <p:cNvPr id="6" name="TextBox 5"/>
          <p:cNvSpPr txBox="1"/>
          <p:nvPr/>
        </p:nvSpPr>
        <p:spPr>
          <a:xfrm>
            <a:off x="1281604" y="4135398"/>
            <a:ext cx="1949188" cy="369332"/>
          </a:xfrm>
          <a:prstGeom prst="rect">
            <a:avLst/>
          </a:prstGeom>
          <a:noFill/>
          <a:ln>
            <a:solidFill>
              <a:schemeClr val="accent1"/>
            </a:solidFill>
          </a:ln>
        </p:spPr>
        <p:txBody>
          <a:bodyPr wrap="square" rtlCol="0">
            <a:spAutoFit/>
          </a:bodyPr>
          <a:lstStyle/>
          <a:p>
            <a:pPr algn="ctr"/>
            <a:r>
              <a:rPr lang="en-US" dirty="0" err="1"/>
              <a:t>Fuzzer</a:t>
            </a:r>
            <a:endParaRPr lang="en-US" dirty="0"/>
          </a:p>
        </p:txBody>
      </p:sp>
      <p:sp>
        <p:nvSpPr>
          <p:cNvPr id="7" name="TextBox 6"/>
          <p:cNvSpPr txBox="1"/>
          <p:nvPr/>
        </p:nvSpPr>
        <p:spPr>
          <a:xfrm>
            <a:off x="6316792" y="3766066"/>
            <a:ext cx="1245021" cy="369332"/>
          </a:xfrm>
          <a:prstGeom prst="rect">
            <a:avLst/>
          </a:prstGeom>
          <a:noFill/>
        </p:spPr>
        <p:txBody>
          <a:bodyPr wrap="none" rtlCol="0">
            <a:spAutoFit/>
          </a:bodyPr>
          <a:lstStyle/>
          <a:p>
            <a:r>
              <a:rPr lang="en-US" dirty="0"/>
              <a:t>Application</a:t>
            </a:r>
          </a:p>
        </p:txBody>
      </p:sp>
      <p:sp>
        <p:nvSpPr>
          <p:cNvPr id="8" name="TextBox 7"/>
          <p:cNvSpPr txBox="1"/>
          <p:nvPr/>
        </p:nvSpPr>
        <p:spPr>
          <a:xfrm>
            <a:off x="5884949" y="4135398"/>
            <a:ext cx="1949188" cy="369332"/>
          </a:xfrm>
          <a:prstGeom prst="rect">
            <a:avLst/>
          </a:prstGeom>
          <a:noFill/>
          <a:ln>
            <a:solidFill>
              <a:schemeClr val="accent1"/>
            </a:solidFill>
          </a:ln>
        </p:spPr>
        <p:txBody>
          <a:bodyPr wrap="none" rtlCol="0">
            <a:spAutoFit/>
          </a:bodyPr>
          <a:lstStyle/>
          <a:p>
            <a:pPr algn="ctr"/>
            <a:r>
              <a:rPr lang="en-US" dirty="0"/>
              <a:t>Heart rate monitor</a:t>
            </a:r>
          </a:p>
        </p:txBody>
      </p:sp>
      <p:grpSp>
        <p:nvGrpSpPr>
          <p:cNvPr id="9" name="Group 8"/>
          <p:cNvGrpSpPr/>
          <p:nvPr/>
        </p:nvGrpSpPr>
        <p:grpSpPr>
          <a:xfrm>
            <a:off x="7834137" y="3073569"/>
            <a:ext cx="2597299" cy="3139321"/>
            <a:chOff x="7834137" y="3073569"/>
            <a:chExt cx="2597299" cy="3139321"/>
          </a:xfrm>
        </p:grpSpPr>
        <p:sp>
          <p:nvSpPr>
            <p:cNvPr id="19" name="TextBox 18"/>
            <p:cNvSpPr txBox="1"/>
            <p:nvPr/>
          </p:nvSpPr>
          <p:spPr>
            <a:xfrm>
              <a:off x="8702245" y="3073569"/>
              <a:ext cx="1729191" cy="3139321"/>
            </a:xfrm>
            <a:prstGeom prst="rect">
              <a:avLst/>
            </a:prstGeom>
            <a:noFill/>
          </p:spPr>
          <p:txBody>
            <a:bodyPr wrap="none" rtlCol="0">
              <a:spAutoFit/>
            </a:bodyPr>
            <a:lstStyle/>
            <a:p>
              <a:pPr algn="ctr"/>
              <a:r>
                <a:rPr lang="en-US" dirty="0"/>
                <a:t>Output stream:  </a:t>
              </a:r>
            </a:p>
            <a:p>
              <a:pPr algn="ctr"/>
              <a:r>
                <a:rPr lang="en-US" dirty="0"/>
                <a:t>ERROR</a:t>
              </a:r>
            </a:p>
            <a:p>
              <a:pPr algn="ctr"/>
              <a:r>
                <a:rPr lang="en-US" dirty="0"/>
                <a:t>RESTING</a:t>
              </a:r>
            </a:p>
            <a:p>
              <a:pPr algn="ctr"/>
              <a:r>
                <a:rPr lang="en-US" dirty="0"/>
                <a:t>EXERCISING</a:t>
              </a:r>
            </a:p>
            <a:p>
              <a:pPr algn="ctr"/>
              <a:r>
                <a:rPr lang="en-US" dirty="0"/>
                <a:t>RESTING</a:t>
              </a:r>
            </a:p>
            <a:p>
              <a:pPr algn="ctr"/>
              <a:r>
                <a:rPr lang="en-US" dirty="0"/>
                <a:t>ERROR</a:t>
              </a:r>
            </a:p>
            <a:p>
              <a:pPr algn="ctr"/>
              <a:r>
                <a:rPr lang="en-US">
                  <a:solidFill>
                    <a:srgbClr val="FF0000"/>
                  </a:solidFill>
                </a:rPr>
                <a:t>&lt;CRASH&gt;</a:t>
              </a:r>
              <a:endParaRPr lang="en-US" dirty="0"/>
            </a:p>
            <a:p>
              <a:pPr algn="ctr"/>
              <a:r>
                <a:rPr lang="en-US" dirty="0"/>
                <a:t>ERROR</a:t>
              </a:r>
            </a:p>
            <a:p>
              <a:pPr algn="ctr"/>
              <a:r>
                <a:rPr lang="en-US" dirty="0">
                  <a:solidFill>
                    <a:srgbClr val="FF0000"/>
                  </a:solidFill>
                </a:rPr>
                <a:t>&lt;CRASH&gt;</a:t>
              </a:r>
            </a:p>
            <a:p>
              <a:pPr algn="ctr"/>
              <a:r>
                <a:rPr lang="en-US" dirty="0">
                  <a:solidFill>
                    <a:srgbClr val="FF0000"/>
                  </a:solidFill>
                </a:rPr>
                <a:t>&lt;CRASH&gt;</a:t>
              </a:r>
            </a:p>
            <a:p>
              <a:pPr algn="ctr"/>
              <a:r>
                <a:rPr lang="en-US" dirty="0"/>
                <a:t>…</a:t>
              </a:r>
            </a:p>
          </p:txBody>
        </p:sp>
        <p:cxnSp>
          <p:nvCxnSpPr>
            <p:cNvPr id="29" name="Straight Arrow Connector 28"/>
            <p:cNvCxnSpPr/>
            <p:nvPr/>
          </p:nvCxnSpPr>
          <p:spPr>
            <a:xfrm>
              <a:off x="7834137" y="4320064"/>
              <a:ext cx="70893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5" name="Group 4"/>
          <p:cNvGrpSpPr/>
          <p:nvPr/>
        </p:nvGrpSpPr>
        <p:grpSpPr>
          <a:xfrm>
            <a:off x="3178219" y="3073569"/>
            <a:ext cx="2767552" cy="3139321"/>
            <a:chOff x="3178219" y="3073569"/>
            <a:chExt cx="2767552" cy="3139321"/>
          </a:xfrm>
        </p:grpSpPr>
        <p:sp>
          <p:nvSpPr>
            <p:cNvPr id="11" name="TextBox 10"/>
            <p:cNvSpPr txBox="1"/>
            <p:nvPr/>
          </p:nvSpPr>
          <p:spPr>
            <a:xfrm>
              <a:off x="3178219" y="3073569"/>
              <a:ext cx="2767552" cy="3139321"/>
            </a:xfrm>
            <a:prstGeom prst="rect">
              <a:avLst/>
            </a:prstGeom>
            <a:noFill/>
          </p:spPr>
          <p:txBody>
            <a:bodyPr wrap="none" rtlCol="0">
              <a:spAutoFit/>
            </a:bodyPr>
            <a:lstStyle/>
            <a:p>
              <a:pPr algn="ctr"/>
              <a:r>
                <a:rPr lang="en-US" dirty="0"/>
                <a:t>Randomized input stream:  </a:t>
              </a:r>
            </a:p>
            <a:p>
              <a:pPr algn="ctr"/>
              <a:r>
                <a:rPr lang="en-US" dirty="0"/>
                <a:t>2000</a:t>
              </a:r>
            </a:p>
            <a:p>
              <a:pPr algn="ctr"/>
              <a:r>
                <a:rPr lang="en-US" dirty="0"/>
                <a:t>78</a:t>
              </a:r>
            </a:p>
            <a:p>
              <a:pPr algn="ctr"/>
              <a:r>
                <a:rPr lang="en-US" dirty="0"/>
                <a:t>120</a:t>
              </a:r>
            </a:p>
            <a:p>
              <a:pPr algn="ctr"/>
              <a:r>
                <a:rPr lang="en-US" dirty="0"/>
                <a:t>50</a:t>
              </a:r>
            </a:p>
            <a:p>
              <a:pPr algn="ctr"/>
              <a:r>
                <a:rPr lang="en-US" dirty="0"/>
                <a:t>60.5</a:t>
              </a:r>
            </a:p>
            <a:p>
              <a:pPr algn="ctr"/>
              <a:r>
                <a:rPr lang="en-US" dirty="0"/>
                <a:t>60..5</a:t>
              </a:r>
            </a:p>
            <a:p>
              <a:pPr algn="ctr"/>
              <a:r>
                <a:rPr lang="en-US" dirty="0"/>
                <a:t>0</a:t>
              </a:r>
            </a:p>
            <a:p>
              <a:pPr algn="ctr"/>
              <a:r>
                <a:rPr lang="en-US" dirty="0"/>
                <a:t>-1</a:t>
              </a:r>
            </a:p>
            <a:p>
              <a:pPr algn="ctr"/>
              <a:r>
                <a:rPr lang="en-US" dirty="0"/>
                <a:t>A</a:t>
              </a:r>
            </a:p>
            <a:p>
              <a:pPr algn="ctr"/>
              <a:r>
                <a:rPr lang="en-US" dirty="0"/>
                <a:t>…</a:t>
              </a:r>
            </a:p>
          </p:txBody>
        </p:sp>
        <p:cxnSp>
          <p:nvCxnSpPr>
            <p:cNvPr id="13" name="Straight Arrow Connector 12"/>
            <p:cNvCxnSpPr/>
            <p:nvPr/>
          </p:nvCxnSpPr>
          <p:spPr>
            <a:xfrm>
              <a:off x="5176016" y="4320064"/>
              <a:ext cx="70893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3239040" y="4320064"/>
              <a:ext cx="70893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3" name="Slide Number Placeholder 2">
            <a:extLst>
              <a:ext uri="{FF2B5EF4-FFF2-40B4-BE49-F238E27FC236}">
                <a16:creationId xmlns:a16="http://schemas.microsoft.com/office/drawing/2014/main" id="{3F3FD87E-307A-F269-E179-31B35C07691B}"/>
              </a:ext>
            </a:extLst>
          </p:cNvPr>
          <p:cNvSpPr>
            <a:spLocks noGrp="1"/>
          </p:cNvSpPr>
          <p:nvPr>
            <p:ph type="sldNum" sz="quarter" idx="12"/>
          </p:nvPr>
        </p:nvSpPr>
        <p:spPr/>
        <p:txBody>
          <a:bodyPr/>
          <a:lstStyle/>
          <a:p>
            <a:fld id="{330EA680-D336-4FF7-8B7A-9848BB0A1C32}" type="slidenum">
              <a:rPr lang="en-US" smtClean="0"/>
              <a:t>2</a:t>
            </a:fld>
            <a:endParaRPr lang="en-US" dirty="0"/>
          </a:p>
        </p:txBody>
      </p:sp>
      <p:sp>
        <p:nvSpPr>
          <p:cNvPr id="10" name="Footer Placeholder 9">
            <a:extLst>
              <a:ext uri="{FF2B5EF4-FFF2-40B4-BE49-F238E27FC236}">
                <a16:creationId xmlns:a16="http://schemas.microsoft.com/office/drawing/2014/main" id="{02D360AA-0527-7AB7-E6A8-9B70F8824E79}"/>
              </a:ext>
            </a:extLst>
          </p:cNvPr>
          <p:cNvSpPr>
            <a:spLocks noGrp="1"/>
          </p:cNvSpPr>
          <p:nvPr>
            <p:ph type="ftr" sz="quarter" idx="11"/>
          </p:nvPr>
        </p:nvSpPr>
        <p:spPr>
          <a:xfrm>
            <a:off x="3030786" y="6350577"/>
            <a:ext cx="6130428" cy="273486"/>
          </a:xfrm>
        </p:spPr>
        <p:txBody>
          <a:bodyPr/>
          <a:lstStyle/>
          <a:p>
            <a:r>
              <a:rPr lang="en-US" sz="1400" b="1" dirty="0">
                <a:solidFill>
                  <a:schemeClr val="tx1"/>
                </a:solidFill>
              </a:rPr>
              <a:t>Introduction</a:t>
            </a:r>
            <a:r>
              <a:rPr lang="en-US" sz="1400" dirty="0">
                <a:solidFill>
                  <a:schemeClr val="tx1"/>
                </a:solidFill>
              </a:rPr>
              <a:t> </a:t>
            </a:r>
            <a:r>
              <a:rPr lang="en-US" sz="1400" dirty="0">
                <a:sym typeface="Symbol" panose="05050102010706020507" pitchFamily="18" charset="2"/>
              </a:rPr>
              <a:t> </a:t>
            </a:r>
            <a:r>
              <a:rPr lang="en-US" sz="1400" dirty="0"/>
              <a:t>Observations</a:t>
            </a:r>
            <a:r>
              <a:rPr lang="en-US" sz="1400" dirty="0">
                <a:sym typeface="Symbol" panose="05050102010706020507" pitchFamily="18" charset="2"/>
              </a:rPr>
              <a:t> </a:t>
            </a:r>
            <a:r>
              <a:rPr lang="en-US" sz="1400" dirty="0"/>
              <a:t> Design </a:t>
            </a:r>
            <a:r>
              <a:rPr lang="en-US" sz="1400" dirty="0">
                <a:sym typeface="Symbol" panose="05050102010706020507" pitchFamily="18" charset="2"/>
              </a:rPr>
              <a:t> </a:t>
            </a:r>
            <a:r>
              <a:rPr lang="en-US" sz="1400" dirty="0"/>
              <a:t>Implementation</a:t>
            </a:r>
            <a:r>
              <a:rPr lang="en-US" sz="1400" dirty="0">
                <a:sym typeface="Symbol" panose="05050102010706020507" pitchFamily="18" charset="2"/>
              </a:rPr>
              <a:t> </a:t>
            </a:r>
            <a:r>
              <a:rPr lang="en-US" sz="1400" dirty="0"/>
              <a:t> Evaluation </a:t>
            </a:r>
            <a:r>
              <a:rPr lang="en-US" sz="1400" dirty="0">
                <a:sym typeface="Symbol" panose="05050102010706020507" pitchFamily="18" charset="2"/>
              </a:rPr>
              <a:t> </a:t>
            </a:r>
            <a:r>
              <a:rPr lang="en-US" sz="1400" dirty="0"/>
              <a:t>Conclusion</a:t>
            </a:r>
          </a:p>
        </p:txBody>
      </p:sp>
    </p:spTree>
    <p:custDataLst>
      <p:tags r:id="rId1"/>
    </p:custDataLst>
    <p:extLst>
      <p:ext uri="{BB962C8B-B14F-4D97-AF65-F5344CB8AC3E}">
        <p14:creationId xmlns:p14="http://schemas.microsoft.com/office/powerpoint/2010/main" val="3381906758"/>
      </p:ext>
    </p:extLst>
  </p:cSld>
  <p:clrMapOvr>
    <a:masterClrMapping/>
  </p:clrMapOvr>
  <mc:AlternateContent xmlns:mc="http://schemas.openxmlformats.org/markup-compatibility/2006" xmlns:p14="http://schemas.microsoft.com/office/powerpoint/2010/main">
    <mc:Choice Requires="p14">
      <p:transition spd="slow" p14:dur="2000" advTm="36115"/>
    </mc:Choice>
    <mc:Fallback xmlns="">
      <p:transition spd="slow" advTm="3611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left)">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471D8-E36A-5DBE-3C7A-7A3C10C578B6}"/>
              </a:ext>
            </a:extLst>
          </p:cNvPr>
          <p:cNvSpPr>
            <a:spLocks noGrp="1"/>
          </p:cNvSpPr>
          <p:nvPr>
            <p:ph type="title"/>
          </p:nvPr>
        </p:nvSpPr>
        <p:spPr/>
        <p:txBody>
          <a:bodyPr/>
          <a:lstStyle/>
          <a:p>
            <a:r>
              <a:rPr lang="en-US" dirty="0"/>
              <a:t>Challenge 1</a:t>
            </a:r>
          </a:p>
        </p:txBody>
      </p:sp>
      <p:sp>
        <p:nvSpPr>
          <p:cNvPr id="3" name="Content Placeholder 2">
            <a:extLst>
              <a:ext uri="{FF2B5EF4-FFF2-40B4-BE49-F238E27FC236}">
                <a16:creationId xmlns:a16="http://schemas.microsoft.com/office/drawing/2014/main" id="{D96EA32E-877A-F597-8A3B-070B3401372D}"/>
              </a:ext>
            </a:extLst>
          </p:cNvPr>
          <p:cNvSpPr>
            <a:spLocks noGrp="1"/>
          </p:cNvSpPr>
          <p:nvPr>
            <p:ph idx="1"/>
          </p:nvPr>
        </p:nvSpPr>
        <p:spPr/>
        <p:txBody>
          <a:bodyPr/>
          <a:lstStyle/>
          <a:p>
            <a:r>
              <a:rPr lang="en-US" dirty="0"/>
              <a:t>Fuzzing will change the accessed locations</a:t>
            </a:r>
          </a:p>
        </p:txBody>
      </p:sp>
      <p:sp>
        <p:nvSpPr>
          <p:cNvPr id="4" name="Slide Number Placeholder 3">
            <a:extLst>
              <a:ext uri="{FF2B5EF4-FFF2-40B4-BE49-F238E27FC236}">
                <a16:creationId xmlns:a16="http://schemas.microsoft.com/office/drawing/2014/main" id="{1A7379A9-02DD-96D9-8307-1D11024DF0E6}"/>
              </a:ext>
            </a:extLst>
          </p:cNvPr>
          <p:cNvSpPr>
            <a:spLocks noGrp="1"/>
          </p:cNvSpPr>
          <p:nvPr>
            <p:ph type="sldNum" sz="quarter" idx="12"/>
          </p:nvPr>
        </p:nvSpPr>
        <p:spPr/>
        <p:txBody>
          <a:bodyPr/>
          <a:lstStyle/>
          <a:p>
            <a:pPr algn="r"/>
            <a:fld id="{330EA680-D336-4FF7-8B7A-9848BB0A1C32}" type="slidenum">
              <a:rPr lang="en-US" smtClean="0"/>
              <a:pPr algn="r"/>
              <a:t>20</a:t>
            </a:fld>
            <a:endParaRPr lang="en-US" dirty="0"/>
          </a:p>
        </p:txBody>
      </p:sp>
      <p:sp>
        <p:nvSpPr>
          <p:cNvPr id="6" name="Footer Placeholder 9">
            <a:extLst>
              <a:ext uri="{FF2B5EF4-FFF2-40B4-BE49-F238E27FC236}">
                <a16:creationId xmlns:a16="http://schemas.microsoft.com/office/drawing/2014/main" id="{02D360AA-0527-7AB7-E6A8-9B70F8824E79}"/>
              </a:ext>
            </a:extLst>
          </p:cNvPr>
          <p:cNvSpPr>
            <a:spLocks noGrp="1"/>
          </p:cNvSpPr>
          <p:nvPr>
            <p:ph type="ftr" sz="quarter" idx="11"/>
          </p:nvPr>
        </p:nvSpPr>
        <p:spPr>
          <a:xfrm>
            <a:off x="3030786" y="6350577"/>
            <a:ext cx="6130428" cy="273486"/>
          </a:xfrm>
        </p:spPr>
        <p:txBody>
          <a:bodyPr vert="horz" lIns="91440" tIns="45720" rIns="91440" bIns="45720" rtlCol="0" anchor="ctr"/>
          <a:lstStyle/>
          <a:p>
            <a:r>
              <a:rPr lang="en-US" sz="1400" dirty="0"/>
              <a:t>Introduction </a:t>
            </a:r>
            <a:r>
              <a:rPr lang="en-US" sz="1400" dirty="0">
                <a:sym typeface="Symbol" panose="05050102010706020507" pitchFamily="18" charset="2"/>
              </a:rPr>
              <a:t> </a:t>
            </a:r>
            <a:r>
              <a:rPr lang="en-US" sz="1400" dirty="0"/>
              <a:t>Observations</a:t>
            </a:r>
            <a:r>
              <a:rPr lang="en-US" sz="1400" dirty="0">
                <a:sym typeface="Symbol" panose="05050102010706020507" pitchFamily="18" charset="2"/>
              </a:rPr>
              <a:t> </a:t>
            </a:r>
            <a:r>
              <a:rPr lang="en-US" sz="1400" dirty="0"/>
              <a:t> </a:t>
            </a:r>
            <a:r>
              <a:rPr lang="en-US" sz="1400" b="1" dirty="0">
                <a:solidFill>
                  <a:schemeClr val="tx1"/>
                </a:solidFill>
              </a:rPr>
              <a:t>Design</a:t>
            </a:r>
            <a:r>
              <a:rPr lang="en-US" sz="1400" dirty="0">
                <a:solidFill>
                  <a:schemeClr val="tx1"/>
                </a:solidFill>
              </a:rPr>
              <a:t> </a:t>
            </a:r>
            <a:r>
              <a:rPr lang="en-US" sz="1400" dirty="0">
                <a:sym typeface="Symbol" panose="05050102010706020507" pitchFamily="18" charset="2"/>
              </a:rPr>
              <a:t> </a:t>
            </a:r>
            <a:r>
              <a:rPr lang="en-US" sz="1400" dirty="0"/>
              <a:t>Implementation</a:t>
            </a:r>
            <a:r>
              <a:rPr lang="en-US" sz="1400" dirty="0">
                <a:sym typeface="Symbol" panose="05050102010706020507" pitchFamily="18" charset="2"/>
              </a:rPr>
              <a:t> </a:t>
            </a:r>
            <a:r>
              <a:rPr lang="en-US" sz="1400" dirty="0"/>
              <a:t> Evaluation </a:t>
            </a:r>
            <a:r>
              <a:rPr lang="en-US" sz="1400" dirty="0">
                <a:sym typeface="Symbol" panose="05050102010706020507" pitchFamily="18" charset="2"/>
              </a:rPr>
              <a:t> </a:t>
            </a:r>
            <a:r>
              <a:rPr lang="en-US" sz="1400" dirty="0"/>
              <a:t>Conclusion</a:t>
            </a:r>
          </a:p>
        </p:txBody>
      </p:sp>
    </p:spTree>
    <p:custDataLst>
      <p:tags r:id="rId1"/>
    </p:custDataLst>
    <p:extLst>
      <p:ext uri="{BB962C8B-B14F-4D97-AF65-F5344CB8AC3E}">
        <p14:creationId xmlns:p14="http://schemas.microsoft.com/office/powerpoint/2010/main" val="2103623903"/>
      </p:ext>
    </p:extLst>
  </p:cSld>
  <p:clrMapOvr>
    <a:masterClrMapping/>
  </p:clrMapOvr>
  <mc:AlternateContent xmlns:mc="http://schemas.openxmlformats.org/markup-compatibility/2006" xmlns:p14="http://schemas.microsoft.com/office/powerpoint/2010/main">
    <mc:Choice Requires="p14">
      <p:transition spd="slow" p14:dur="2000" advTm="9826"/>
    </mc:Choice>
    <mc:Fallback xmlns="">
      <p:transition spd="slow" advTm="982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AB27E7-66DB-1151-06CE-D8D72674F3E8}"/>
              </a:ext>
            </a:extLst>
          </p:cNvPr>
          <p:cNvSpPr>
            <a:spLocks noGrp="1"/>
          </p:cNvSpPr>
          <p:nvPr>
            <p:ph type="title"/>
          </p:nvPr>
        </p:nvSpPr>
        <p:spPr/>
        <p:txBody>
          <a:bodyPr/>
          <a:lstStyle/>
          <a:p>
            <a:r>
              <a:rPr lang="en-US" dirty="0">
                <a:cs typeface="Calibri Light"/>
              </a:rPr>
              <a:t>Use Spatial Access Patterns</a:t>
            </a:r>
            <a:endParaRPr lang="en-US" dirty="0"/>
          </a:p>
        </p:txBody>
      </p:sp>
      <p:sp>
        <p:nvSpPr>
          <p:cNvPr id="3" name="Content Placeholder 2">
            <a:extLst>
              <a:ext uri="{FF2B5EF4-FFF2-40B4-BE49-F238E27FC236}">
                <a16:creationId xmlns:a16="http://schemas.microsoft.com/office/drawing/2014/main" id="{158E8A89-4FCD-D8B5-7C55-823BF7366B98}"/>
              </a:ext>
            </a:extLst>
          </p:cNvPr>
          <p:cNvSpPr>
            <a:spLocks noGrp="1"/>
          </p:cNvSpPr>
          <p:nvPr>
            <p:ph idx="1"/>
          </p:nvPr>
        </p:nvSpPr>
        <p:spPr>
          <a:xfrm>
            <a:off x="838200" y="1825625"/>
            <a:ext cx="10515600" cy="642367"/>
          </a:xfrm>
        </p:spPr>
        <p:txBody>
          <a:bodyPr vert="horz" lIns="91440" tIns="45720" rIns="91440" bIns="45720" rtlCol="0" anchor="t">
            <a:normAutofit/>
          </a:bodyPr>
          <a:lstStyle/>
          <a:p>
            <a:r>
              <a:rPr lang="en-US" dirty="0">
                <a:ea typeface="+mn-lt"/>
                <a:cs typeface="+mn-lt"/>
              </a:rPr>
              <a:t>Intra block accessed patterns</a:t>
            </a:r>
            <a:endParaRPr lang="en-US" dirty="0"/>
          </a:p>
          <a:p>
            <a:pPr lvl="1"/>
            <a:endParaRPr lang="en-US" dirty="0">
              <a:cs typeface="Calibri"/>
            </a:endParaRPr>
          </a:p>
          <a:p>
            <a:endParaRPr lang="en-US" dirty="0">
              <a:cs typeface="Calibri"/>
            </a:endParaRPr>
          </a:p>
        </p:txBody>
      </p:sp>
      <p:sp>
        <p:nvSpPr>
          <p:cNvPr id="13" name="Slide Number Placeholder 12">
            <a:extLst>
              <a:ext uri="{FF2B5EF4-FFF2-40B4-BE49-F238E27FC236}">
                <a16:creationId xmlns:a16="http://schemas.microsoft.com/office/drawing/2014/main" id="{FCB166BF-4A6D-2810-FB3E-7EB5BB6B69A6}"/>
              </a:ext>
            </a:extLst>
          </p:cNvPr>
          <p:cNvSpPr>
            <a:spLocks noGrp="1"/>
          </p:cNvSpPr>
          <p:nvPr>
            <p:ph type="sldNum" sz="quarter" idx="12"/>
          </p:nvPr>
        </p:nvSpPr>
        <p:spPr/>
        <p:txBody>
          <a:bodyPr/>
          <a:lstStyle/>
          <a:p>
            <a:fld id="{330EA680-D336-4FF7-8B7A-9848BB0A1C32}" type="slidenum">
              <a:rPr lang="en-US" smtClean="0"/>
              <a:t>21</a:t>
            </a:fld>
            <a:endParaRPr lang="en-US" dirty="0"/>
          </a:p>
        </p:txBody>
      </p:sp>
      <p:grpSp>
        <p:nvGrpSpPr>
          <p:cNvPr id="42" name="Group 41">
            <a:extLst>
              <a:ext uri="{FF2B5EF4-FFF2-40B4-BE49-F238E27FC236}">
                <a16:creationId xmlns:a16="http://schemas.microsoft.com/office/drawing/2014/main" id="{9D01C7F2-78B5-ABCC-926C-6E323BAF71A9}"/>
              </a:ext>
            </a:extLst>
          </p:cNvPr>
          <p:cNvGrpSpPr/>
          <p:nvPr/>
        </p:nvGrpSpPr>
        <p:grpSpPr>
          <a:xfrm>
            <a:off x="886764" y="2730946"/>
            <a:ext cx="3297201" cy="2150582"/>
            <a:chOff x="886764" y="2730946"/>
            <a:chExt cx="3297201" cy="2150582"/>
          </a:xfrm>
        </p:grpSpPr>
        <p:sp>
          <p:nvSpPr>
            <p:cNvPr id="4" name="Can 10">
              <a:extLst>
                <a:ext uri="{FF2B5EF4-FFF2-40B4-BE49-F238E27FC236}">
                  <a16:creationId xmlns:a16="http://schemas.microsoft.com/office/drawing/2014/main" id="{B798C7B5-BDD7-4BAC-6CBC-3528822FA596}"/>
                </a:ext>
              </a:extLst>
            </p:cNvPr>
            <p:cNvSpPr/>
            <p:nvPr/>
          </p:nvSpPr>
          <p:spPr>
            <a:xfrm>
              <a:off x="1193765" y="2730946"/>
              <a:ext cx="1504036" cy="1622842"/>
            </a:xfrm>
            <a:prstGeom prst="can">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82B74321-401F-3AC3-B067-88BB0AC96C35}"/>
                </a:ext>
              </a:extLst>
            </p:cNvPr>
            <p:cNvSpPr/>
            <p:nvPr/>
          </p:nvSpPr>
          <p:spPr>
            <a:xfrm>
              <a:off x="1631487" y="3313137"/>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218362B3-2770-85A9-905F-6752128B652C}"/>
                </a:ext>
              </a:extLst>
            </p:cNvPr>
            <p:cNvSpPr/>
            <p:nvPr/>
          </p:nvSpPr>
          <p:spPr>
            <a:xfrm>
              <a:off x="2351691" y="4096278"/>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CCD51C16-216A-DEBC-2B51-9177058DF87D}"/>
                </a:ext>
              </a:extLst>
            </p:cNvPr>
            <p:cNvSpPr/>
            <p:nvPr/>
          </p:nvSpPr>
          <p:spPr>
            <a:xfrm>
              <a:off x="1793383" y="3609710"/>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1E9D92C-D777-6582-99B6-695CF5539F1E}"/>
                </a:ext>
              </a:extLst>
            </p:cNvPr>
            <p:cNvSpPr/>
            <p:nvPr/>
          </p:nvSpPr>
          <p:spPr>
            <a:xfrm>
              <a:off x="886764" y="4627605"/>
              <a:ext cx="152400" cy="15731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7C30B31E-31D9-0BA6-585A-E5B121635490}"/>
                </a:ext>
              </a:extLst>
            </p:cNvPr>
            <p:cNvSpPr txBox="1"/>
            <p:nvPr/>
          </p:nvSpPr>
          <p:spPr>
            <a:xfrm>
              <a:off x="1222513" y="4512196"/>
              <a:ext cx="2961452" cy="369332"/>
            </a:xfrm>
            <a:prstGeom prst="rect">
              <a:avLst/>
            </a:prstGeom>
            <a:noFill/>
          </p:spPr>
          <p:txBody>
            <a:bodyPr wrap="none" rtlCol="0">
              <a:spAutoFit/>
            </a:bodyPr>
            <a:lstStyle/>
            <a:p>
              <a:r>
                <a:rPr lang="en-US" dirty="0"/>
                <a:t>accessed bytes before fuzzing</a:t>
              </a:r>
            </a:p>
          </p:txBody>
        </p:sp>
      </p:grpSp>
      <p:grpSp>
        <p:nvGrpSpPr>
          <p:cNvPr id="43" name="Group 42">
            <a:extLst>
              <a:ext uri="{FF2B5EF4-FFF2-40B4-BE49-F238E27FC236}">
                <a16:creationId xmlns:a16="http://schemas.microsoft.com/office/drawing/2014/main" id="{7FBDA43A-A149-361C-44B9-1C518AFD1E0A}"/>
              </a:ext>
            </a:extLst>
          </p:cNvPr>
          <p:cNvGrpSpPr/>
          <p:nvPr/>
        </p:nvGrpSpPr>
        <p:grpSpPr>
          <a:xfrm>
            <a:off x="873710" y="1332046"/>
            <a:ext cx="6875611" cy="4190580"/>
            <a:chOff x="873710" y="1332046"/>
            <a:chExt cx="6875611" cy="4190580"/>
          </a:xfrm>
        </p:grpSpPr>
        <p:sp>
          <p:nvSpPr>
            <p:cNvPr id="8" name="Can 10">
              <a:extLst>
                <a:ext uri="{FF2B5EF4-FFF2-40B4-BE49-F238E27FC236}">
                  <a16:creationId xmlns:a16="http://schemas.microsoft.com/office/drawing/2014/main" id="{945A047E-168D-F3A5-532F-76B9D6762B2E}"/>
                </a:ext>
              </a:extLst>
            </p:cNvPr>
            <p:cNvSpPr/>
            <p:nvPr/>
          </p:nvSpPr>
          <p:spPr>
            <a:xfrm>
              <a:off x="5145817" y="2730946"/>
              <a:ext cx="1504036" cy="1622842"/>
            </a:xfrm>
            <a:prstGeom prst="can">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 name="Group 11">
              <a:extLst>
                <a:ext uri="{FF2B5EF4-FFF2-40B4-BE49-F238E27FC236}">
                  <a16:creationId xmlns:a16="http://schemas.microsoft.com/office/drawing/2014/main" id="{CFF50B9D-026B-DA75-D066-6A2A81AAA500}"/>
                </a:ext>
              </a:extLst>
            </p:cNvPr>
            <p:cNvGrpSpPr/>
            <p:nvPr/>
          </p:nvGrpSpPr>
          <p:grpSpPr>
            <a:xfrm>
              <a:off x="3587913" y="1332046"/>
              <a:ext cx="4161408" cy="2911979"/>
              <a:chOff x="3587913" y="2522671"/>
              <a:chExt cx="4161408" cy="2911979"/>
            </a:xfrm>
          </p:grpSpPr>
          <p:sp>
            <p:nvSpPr>
              <p:cNvPr id="9" name="Rectangle 8">
                <a:extLst>
                  <a:ext uri="{FF2B5EF4-FFF2-40B4-BE49-F238E27FC236}">
                    <a16:creationId xmlns:a16="http://schemas.microsoft.com/office/drawing/2014/main" id="{18CBA7F0-2F6A-2F66-5AD3-0F43C1B081FC}"/>
                  </a:ext>
                </a:extLst>
              </p:cNvPr>
              <p:cNvSpPr/>
              <p:nvPr/>
            </p:nvSpPr>
            <p:spPr>
              <a:xfrm>
                <a:off x="5583539" y="4503762"/>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Rectangle 9">
                <a:extLst>
                  <a:ext uri="{FF2B5EF4-FFF2-40B4-BE49-F238E27FC236}">
                    <a16:creationId xmlns:a16="http://schemas.microsoft.com/office/drawing/2014/main" id="{86EC6C1B-2FBF-B7FB-E804-63615B2EB9A5}"/>
                  </a:ext>
                </a:extLst>
              </p:cNvPr>
              <p:cNvSpPr/>
              <p:nvPr/>
            </p:nvSpPr>
            <p:spPr>
              <a:xfrm>
                <a:off x="6285988" y="5277339"/>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6D8C221F-C63E-9BC6-EF0B-04A2C69037EE}"/>
                  </a:ext>
                </a:extLst>
              </p:cNvPr>
              <p:cNvSpPr/>
              <p:nvPr/>
            </p:nvSpPr>
            <p:spPr>
              <a:xfrm>
                <a:off x="5745435" y="4800335"/>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6" name="Rectangle 15">
                <a:extLst>
                  <a:ext uri="{FF2B5EF4-FFF2-40B4-BE49-F238E27FC236}">
                    <a16:creationId xmlns:a16="http://schemas.microsoft.com/office/drawing/2014/main" id="{8522D4AA-EBF0-0009-2BB7-2AF12E0EBE6B}"/>
                  </a:ext>
                </a:extLst>
              </p:cNvPr>
              <p:cNvSpPr/>
              <p:nvPr/>
            </p:nvSpPr>
            <p:spPr>
              <a:xfrm>
                <a:off x="5745435" y="4521170"/>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15FB7D48-2231-D7B6-3B55-9CE7D0620BCC}"/>
                  </a:ext>
                </a:extLst>
              </p:cNvPr>
              <p:cNvSpPr/>
              <p:nvPr/>
            </p:nvSpPr>
            <p:spPr>
              <a:xfrm>
                <a:off x="5583539" y="4798919"/>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F2699DE3-1D02-CEC8-AAAF-EAA0C67CFC5F}"/>
                  </a:ext>
                </a:extLst>
              </p:cNvPr>
              <p:cNvSpPr txBox="1"/>
              <p:nvPr/>
            </p:nvSpPr>
            <p:spPr>
              <a:xfrm>
                <a:off x="3587913" y="2522671"/>
                <a:ext cx="4161408" cy="369332"/>
              </a:xfrm>
              <a:prstGeom prst="rect">
                <a:avLst/>
              </a:prstGeom>
              <a:noFill/>
            </p:spPr>
            <p:txBody>
              <a:bodyPr wrap="square">
                <a:spAutoFit/>
              </a:bodyPr>
              <a:lstStyle/>
              <a:p>
                <a:pPr lvl="1"/>
                <a:endParaRPr lang="en-US" dirty="0">
                  <a:cs typeface="Calibri"/>
                </a:endParaRPr>
              </a:p>
            </p:txBody>
          </p:sp>
          <p:sp>
            <p:nvSpPr>
              <p:cNvPr id="34" name="Rectangle 33">
                <a:extLst>
                  <a:ext uri="{FF2B5EF4-FFF2-40B4-BE49-F238E27FC236}">
                    <a16:creationId xmlns:a16="http://schemas.microsoft.com/office/drawing/2014/main" id="{D24885B6-3E2F-7836-F184-C283599F4D1C}"/>
                  </a:ext>
                </a:extLst>
              </p:cNvPr>
              <p:cNvSpPr/>
              <p:nvPr/>
            </p:nvSpPr>
            <p:spPr>
              <a:xfrm>
                <a:off x="6141767" y="4798919"/>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Rectangle 17">
              <a:extLst>
                <a:ext uri="{FF2B5EF4-FFF2-40B4-BE49-F238E27FC236}">
                  <a16:creationId xmlns:a16="http://schemas.microsoft.com/office/drawing/2014/main" id="{5033A886-3112-843D-B2A6-ED1EC78464B1}"/>
                </a:ext>
              </a:extLst>
            </p:cNvPr>
            <p:cNvSpPr/>
            <p:nvPr/>
          </p:nvSpPr>
          <p:spPr>
            <a:xfrm>
              <a:off x="873710" y="5288549"/>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76C62808-9244-6DE5-B5EE-8C794A4A520D}"/>
                </a:ext>
              </a:extLst>
            </p:cNvPr>
            <p:cNvSpPr txBox="1"/>
            <p:nvPr/>
          </p:nvSpPr>
          <p:spPr>
            <a:xfrm>
              <a:off x="1212419" y="5153294"/>
              <a:ext cx="3615157" cy="369332"/>
            </a:xfrm>
            <a:prstGeom prst="rect">
              <a:avLst/>
            </a:prstGeom>
            <a:noFill/>
          </p:spPr>
          <p:txBody>
            <a:bodyPr wrap="none" rtlCol="0">
              <a:spAutoFit/>
            </a:bodyPr>
            <a:lstStyle/>
            <a:p>
              <a:r>
                <a:rPr lang="en-US" dirty="0"/>
                <a:t>Possible accessed bytes after fuzzing</a:t>
              </a:r>
            </a:p>
          </p:txBody>
        </p:sp>
      </p:grpSp>
      <p:grpSp>
        <p:nvGrpSpPr>
          <p:cNvPr id="49" name="Group 48">
            <a:extLst>
              <a:ext uri="{FF2B5EF4-FFF2-40B4-BE49-F238E27FC236}">
                <a16:creationId xmlns:a16="http://schemas.microsoft.com/office/drawing/2014/main" id="{C8D53970-B8D0-8E34-7760-F8EAAD747372}"/>
              </a:ext>
            </a:extLst>
          </p:cNvPr>
          <p:cNvGrpSpPr/>
          <p:nvPr/>
        </p:nvGrpSpPr>
        <p:grpSpPr>
          <a:xfrm>
            <a:off x="5035164" y="1332046"/>
            <a:ext cx="6477935" cy="4196438"/>
            <a:chOff x="5035164" y="1332046"/>
            <a:chExt cx="6477935" cy="4196438"/>
          </a:xfrm>
        </p:grpSpPr>
        <p:grpSp>
          <p:nvGrpSpPr>
            <p:cNvPr id="44" name="Group 43">
              <a:extLst>
                <a:ext uri="{FF2B5EF4-FFF2-40B4-BE49-F238E27FC236}">
                  <a16:creationId xmlns:a16="http://schemas.microsoft.com/office/drawing/2014/main" id="{FBDC5BAB-E404-4ED4-19B6-E50DDE8755D4}"/>
                </a:ext>
              </a:extLst>
            </p:cNvPr>
            <p:cNvGrpSpPr/>
            <p:nvPr/>
          </p:nvGrpSpPr>
          <p:grpSpPr>
            <a:xfrm>
              <a:off x="5035164" y="1332046"/>
              <a:ext cx="6477935" cy="4196438"/>
              <a:chOff x="5035164" y="1332046"/>
              <a:chExt cx="6477935" cy="4196438"/>
            </a:xfrm>
          </p:grpSpPr>
          <p:sp>
            <p:nvSpPr>
              <p:cNvPr id="24" name="Can 10">
                <a:extLst>
                  <a:ext uri="{FF2B5EF4-FFF2-40B4-BE49-F238E27FC236}">
                    <a16:creationId xmlns:a16="http://schemas.microsoft.com/office/drawing/2014/main" id="{5DA8813F-FE44-2653-9834-43A56EC1E686}"/>
                  </a:ext>
                </a:extLst>
              </p:cNvPr>
              <p:cNvSpPr/>
              <p:nvPr/>
            </p:nvSpPr>
            <p:spPr>
              <a:xfrm>
                <a:off x="9199484" y="2727950"/>
                <a:ext cx="1504036" cy="1622842"/>
              </a:xfrm>
              <a:prstGeom prst="can">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4" name="Group 13">
                <a:extLst>
                  <a:ext uri="{FF2B5EF4-FFF2-40B4-BE49-F238E27FC236}">
                    <a16:creationId xmlns:a16="http://schemas.microsoft.com/office/drawing/2014/main" id="{164952B9-CA4E-16B2-1ABA-FEA24BC16B48}"/>
                  </a:ext>
                </a:extLst>
              </p:cNvPr>
              <p:cNvGrpSpPr/>
              <p:nvPr/>
            </p:nvGrpSpPr>
            <p:grpSpPr>
              <a:xfrm>
                <a:off x="8034274" y="1332046"/>
                <a:ext cx="3478825" cy="2911979"/>
                <a:chOff x="8034274" y="2522671"/>
                <a:chExt cx="3478825" cy="2911979"/>
              </a:xfrm>
            </p:grpSpPr>
            <p:sp>
              <p:nvSpPr>
                <p:cNvPr id="21" name="TextBox 20">
                  <a:extLst>
                    <a:ext uri="{FF2B5EF4-FFF2-40B4-BE49-F238E27FC236}">
                      <a16:creationId xmlns:a16="http://schemas.microsoft.com/office/drawing/2014/main" id="{F7FBE7AE-9184-E7B6-5E1E-06989CE08D05}"/>
                    </a:ext>
                  </a:extLst>
                </p:cNvPr>
                <p:cNvSpPr txBox="1"/>
                <p:nvPr/>
              </p:nvSpPr>
              <p:spPr>
                <a:xfrm>
                  <a:off x="8034274" y="2522671"/>
                  <a:ext cx="3478825" cy="369332"/>
                </a:xfrm>
                <a:prstGeom prst="rect">
                  <a:avLst/>
                </a:prstGeom>
                <a:noFill/>
              </p:spPr>
              <p:txBody>
                <a:bodyPr wrap="square">
                  <a:spAutoFit/>
                </a:bodyPr>
                <a:lstStyle/>
                <a:p>
                  <a:pPr lvl="1"/>
                  <a:endParaRPr lang="en-US" dirty="0">
                    <a:cs typeface="Calibri"/>
                  </a:endParaRPr>
                </a:p>
              </p:txBody>
            </p:sp>
            <p:sp>
              <p:nvSpPr>
                <p:cNvPr id="25" name="Rectangle 24">
                  <a:extLst>
                    <a:ext uri="{FF2B5EF4-FFF2-40B4-BE49-F238E27FC236}">
                      <a16:creationId xmlns:a16="http://schemas.microsoft.com/office/drawing/2014/main" id="{8A3EAAFB-9460-ED65-BA3D-3EAEA88BE1EC}"/>
                    </a:ext>
                  </a:extLst>
                </p:cNvPr>
                <p:cNvSpPr/>
                <p:nvPr/>
              </p:nvSpPr>
              <p:spPr>
                <a:xfrm>
                  <a:off x="9677634" y="4503762"/>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6" name="Rectangle 25">
                  <a:extLst>
                    <a:ext uri="{FF2B5EF4-FFF2-40B4-BE49-F238E27FC236}">
                      <a16:creationId xmlns:a16="http://schemas.microsoft.com/office/drawing/2014/main" id="{4D37A013-0B9B-6745-6C8D-650AD3DA935D}"/>
                    </a:ext>
                  </a:extLst>
                </p:cNvPr>
                <p:cNvSpPr/>
                <p:nvPr/>
              </p:nvSpPr>
              <p:spPr>
                <a:xfrm>
                  <a:off x="10380083" y="5277339"/>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7" name="Rectangle 26">
                  <a:extLst>
                    <a:ext uri="{FF2B5EF4-FFF2-40B4-BE49-F238E27FC236}">
                      <a16:creationId xmlns:a16="http://schemas.microsoft.com/office/drawing/2014/main" id="{9E293420-7305-F3C0-FFB7-79A7B4A9EF04}"/>
                    </a:ext>
                  </a:extLst>
                </p:cNvPr>
                <p:cNvSpPr/>
                <p:nvPr/>
              </p:nvSpPr>
              <p:spPr>
                <a:xfrm>
                  <a:off x="9839530" y="4800335"/>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8" name="Rectangle 27">
                  <a:extLst>
                    <a:ext uri="{FF2B5EF4-FFF2-40B4-BE49-F238E27FC236}">
                      <a16:creationId xmlns:a16="http://schemas.microsoft.com/office/drawing/2014/main" id="{AD25D5EB-C345-1A1E-6E69-F17578EFE388}"/>
                    </a:ext>
                  </a:extLst>
                </p:cNvPr>
                <p:cNvSpPr/>
                <p:nvPr/>
              </p:nvSpPr>
              <p:spPr>
                <a:xfrm>
                  <a:off x="9839530" y="4521170"/>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F02F0CDA-4291-5040-06EE-1681F8A3BCDE}"/>
                    </a:ext>
                  </a:extLst>
                </p:cNvPr>
                <p:cNvSpPr/>
                <p:nvPr/>
              </p:nvSpPr>
              <p:spPr>
                <a:xfrm>
                  <a:off x="9677634" y="4798919"/>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F7C8C12C-9E0C-DB4E-B30E-B7FCF687D02E}"/>
                    </a:ext>
                  </a:extLst>
                </p:cNvPr>
                <p:cNvSpPr/>
                <p:nvPr/>
              </p:nvSpPr>
              <p:spPr>
                <a:xfrm>
                  <a:off x="9579006" y="4503762"/>
                  <a:ext cx="412924" cy="452468"/>
                </a:xfrm>
                <a:prstGeom prst="rect">
                  <a:avLst/>
                </a:pr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C048DBB4-06DF-7128-823C-B79DE8A81E1A}"/>
                    </a:ext>
                  </a:extLst>
                </p:cNvPr>
                <p:cNvSpPr/>
                <p:nvPr/>
              </p:nvSpPr>
              <p:spPr>
                <a:xfrm>
                  <a:off x="10140273" y="4977814"/>
                  <a:ext cx="412924" cy="452468"/>
                </a:xfrm>
                <a:prstGeom prst="rect">
                  <a:avLst/>
                </a:pr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0EF9E1C4-8BCC-1CA4-DB02-E8875DC2231F}"/>
                    </a:ext>
                  </a:extLst>
                </p:cNvPr>
                <p:cNvSpPr/>
                <p:nvPr/>
              </p:nvSpPr>
              <p:spPr>
                <a:xfrm>
                  <a:off x="10215539" y="4751972"/>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a:extLst>
                    <a:ext uri="{FF2B5EF4-FFF2-40B4-BE49-F238E27FC236}">
                      <a16:creationId xmlns:a16="http://schemas.microsoft.com/office/drawing/2014/main" id="{DCE485E8-A3DA-EE22-794C-FE6494296D4E}"/>
                    </a:ext>
                  </a:extLst>
                </p:cNvPr>
                <p:cNvSpPr txBox="1"/>
                <p:nvPr/>
              </p:nvSpPr>
              <p:spPr>
                <a:xfrm>
                  <a:off x="10189332" y="5025873"/>
                  <a:ext cx="290464" cy="369332"/>
                </a:xfrm>
                <a:prstGeom prst="rect">
                  <a:avLst/>
                </a:prstGeom>
                <a:noFill/>
              </p:spPr>
              <p:txBody>
                <a:bodyPr wrap="none" rtlCol="0">
                  <a:spAutoFit/>
                </a:bodyPr>
                <a:lstStyle/>
                <a:p>
                  <a:r>
                    <a:rPr lang="en-US" dirty="0"/>
                    <a:t>F</a:t>
                  </a:r>
                </a:p>
              </p:txBody>
            </p:sp>
            <p:sp>
              <p:nvSpPr>
                <p:cNvPr id="37" name="TextBox 36">
                  <a:extLst>
                    <a:ext uri="{FF2B5EF4-FFF2-40B4-BE49-F238E27FC236}">
                      <a16:creationId xmlns:a16="http://schemas.microsoft.com/office/drawing/2014/main" id="{43FD0E50-AD1B-E81F-75F0-19B846E30476}"/>
                    </a:ext>
                  </a:extLst>
                </p:cNvPr>
                <p:cNvSpPr txBox="1"/>
                <p:nvPr/>
              </p:nvSpPr>
              <p:spPr>
                <a:xfrm>
                  <a:off x="9647271" y="4586898"/>
                  <a:ext cx="290464" cy="369332"/>
                </a:xfrm>
                <a:prstGeom prst="rect">
                  <a:avLst/>
                </a:prstGeom>
                <a:noFill/>
              </p:spPr>
              <p:txBody>
                <a:bodyPr wrap="none" rtlCol="0">
                  <a:spAutoFit/>
                </a:bodyPr>
                <a:lstStyle/>
                <a:p>
                  <a:r>
                    <a:rPr lang="en-US" dirty="0"/>
                    <a:t>F</a:t>
                  </a:r>
                </a:p>
              </p:txBody>
            </p:sp>
          </p:grpSp>
          <p:sp>
            <p:nvSpPr>
              <p:cNvPr id="23" name="Rectangle 22">
                <a:extLst>
                  <a:ext uri="{FF2B5EF4-FFF2-40B4-BE49-F238E27FC236}">
                    <a16:creationId xmlns:a16="http://schemas.microsoft.com/office/drawing/2014/main" id="{52E836A2-DC55-58F4-84A5-60423FA8F1B4}"/>
                  </a:ext>
                </a:extLst>
              </p:cNvPr>
              <p:cNvSpPr/>
              <p:nvPr/>
            </p:nvSpPr>
            <p:spPr>
              <a:xfrm>
                <a:off x="5035164" y="5076016"/>
                <a:ext cx="412924" cy="452468"/>
              </a:xfrm>
              <a:prstGeom prst="rect">
                <a:avLst/>
              </a:pr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a:t>
                </a:r>
              </a:p>
            </p:txBody>
          </p:sp>
          <p:sp>
            <p:nvSpPr>
              <p:cNvPr id="39" name="TextBox 38">
                <a:extLst>
                  <a:ext uri="{FF2B5EF4-FFF2-40B4-BE49-F238E27FC236}">
                    <a16:creationId xmlns:a16="http://schemas.microsoft.com/office/drawing/2014/main" id="{9FBA703A-A441-341C-351F-C96606105212}"/>
                  </a:ext>
                </a:extLst>
              </p:cNvPr>
              <p:cNvSpPr txBox="1"/>
              <p:nvPr/>
            </p:nvSpPr>
            <p:spPr>
              <a:xfrm>
                <a:off x="5613271" y="5121373"/>
                <a:ext cx="1345433" cy="369332"/>
              </a:xfrm>
              <a:prstGeom prst="rect">
                <a:avLst/>
              </a:prstGeom>
              <a:noFill/>
            </p:spPr>
            <p:txBody>
              <a:bodyPr wrap="none" rtlCol="0">
                <a:spAutoFit/>
              </a:bodyPr>
              <a:lstStyle/>
              <a:p>
                <a:r>
                  <a:rPr lang="en-US" dirty="0"/>
                  <a:t>Fuzzing area</a:t>
                </a:r>
              </a:p>
            </p:txBody>
          </p:sp>
        </p:grpSp>
        <p:sp>
          <p:nvSpPr>
            <p:cNvPr id="48" name="TextBox 47">
              <a:extLst>
                <a:ext uri="{FF2B5EF4-FFF2-40B4-BE49-F238E27FC236}">
                  <a16:creationId xmlns:a16="http://schemas.microsoft.com/office/drawing/2014/main" id="{8B41C02F-59CF-66C1-06DE-D6EA87C9F8BE}"/>
                </a:ext>
              </a:extLst>
            </p:cNvPr>
            <p:cNvSpPr txBox="1"/>
            <p:nvPr/>
          </p:nvSpPr>
          <p:spPr>
            <a:xfrm>
              <a:off x="9216605" y="2208856"/>
              <a:ext cx="1367041" cy="369332"/>
            </a:xfrm>
            <a:prstGeom prst="rect">
              <a:avLst/>
            </a:prstGeom>
            <a:noFill/>
          </p:spPr>
          <p:txBody>
            <a:bodyPr wrap="none" rtlCol="0">
              <a:spAutoFit/>
            </a:bodyPr>
            <a:lstStyle/>
            <a:p>
              <a:r>
                <a:rPr lang="en-US" dirty="0"/>
                <a:t>Fuzz </a:t>
              </a:r>
              <a:r>
                <a:rPr lang="en-US" dirty="0">
                  <a:solidFill>
                    <a:srgbClr val="7030A0"/>
                  </a:solidFill>
                </a:rPr>
                <a:t>buckets</a:t>
              </a:r>
            </a:p>
          </p:txBody>
        </p:sp>
      </p:grpSp>
      <p:sp>
        <p:nvSpPr>
          <p:cNvPr id="45" name="Footer Placeholder 9">
            <a:extLst>
              <a:ext uri="{FF2B5EF4-FFF2-40B4-BE49-F238E27FC236}">
                <a16:creationId xmlns:a16="http://schemas.microsoft.com/office/drawing/2014/main" id="{02D360AA-0527-7AB7-E6A8-9B70F8824E79}"/>
              </a:ext>
            </a:extLst>
          </p:cNvPr>
          <p:cNvSpPr>
            <a:spLocks noGrp="1"/>
          </p:cNvSpPr>
          <p:nvPr>
            <p:ph type="ftr" sz="quarter" idx="11"/>
          </p:nvPr>
        </p:nvSpPr>
        <p:spPr>
          <a:xfrm>
            <a:off x="3030786" y="6350577"/>
            <a:ext cx="6130428" cy="273486"/>
          </a:xfrm>
        </p:spPr>
        <p:txBody>
          <a:bodyPr vert="horz" lIns="91440" tIns="45720" rIns="91440" bIns="45720" rtlCol="0" anchor="ctr"/>
          <a:lstStyle/>
          <a:p>
            <a:r>
              <a:rPr lang="en-US" sz="1400" dirty="0"/>
              <a:t>Introduction </a:t>
            </a:r>
            <a:r>
              <a:rPr lang="en-US" sz="1400" dirty="0">
                <a:sym typeface="Symbol" panose="05050102010706020507" pitchFamily="18" charset="2"/>
              </a:rPr>
              <a:t> </a:t>
            </a:r>
            <a:r>
              <a:rPr lang="en-US" sz="1400" dirty="0"/>
              <a:t>Observations</a:t>
            </a:r>
            <a:r>
              <a:rPr lang="en-US" sz="1400" dirty="0">
                <a:sym typeface="Symbol" panose="05050102010706020507" pitchFamily="18" charset="2"/>
              </a:rPr>
              <a:t> </a:t>
            </a:r>
            <a:r>
              <a:rPr lang="en-US" sz="1400" dirty="0"/>
              <a:t> </a:t>
            </a:r>
            <a:r>
              <a:rPr lang="en-US" sz="1400" b="1" dirty="0">
                <a:solidFill>
                  <a:schemeClr val="tx1"/>
                </a:solidFill>
              </a:rPr>
              <a:t>Design</a:t>
            </a:r>
            <a:r>
              <a:rPr lang="en-US" sz="1400" dirty="0">
                <a:solidFill>
                  <a:schemeClr val="tx1"/>
                </a:solidFill>
              </a:rPr>
              <a:t> </a:t>
            </a:r>
            <a:r>
              <a:rPr lang="en-US" sz="1400" dirty="0">
                <a:sym typeface="Symbol" panose="05050102010706020507" pitchFamily="18" charset="2"/>
              </a:rPr>
              <a:t> </a:t>
            </a:r>
            <a:r>
              <a:rPr lang="en-US" sz="1400" dirty="0"/>
              <a:t>Implementation</a:t>
            </a:r>
            <a:r>
              <a:rPr lang="en-US" sz="1400" dirty="0">
                <a:sym typeface="Symbol" panose="05050102010706020507" pitchFamily="18" charset="2"/>
              </a:rPr>
              <a:t> </a:t>
            </a:r>
            <a:r>
              <a:rPr lang="en-US" sz="1400" dirty="0"/>
              <a:t> Evaluation </a:t>
            </a:r>
            <a:r>
              <a:rPr lang="en-US" sz="1400" dirty="0">
                <a:sym typeface="Symbol" panose="05050102010706020507" pitchFamily="18" charset="2"/>
              </a:rPr>
              <a:t> </a:t>
            </a:r>
            <a:r>
              <a:rPr lang="en-US" sz="1400" dirty="0"/>
              <a:t>Conclusion</a:t>
            </a:r>
          </a:p>
        </p:txBody>
      </p:sp>
    </p:spTree>
    <p:custDataLst>
      <p:tags r:id="rId1"/>
    </p:custDataLst>
    <p:extLst>
      <p:ext uri="{BB962C8B-B14F-4D97-AF65-F5344CB8AC3E}">
        <p14:creationId xmlns:p14="http://schemas.microsoft.com/office/powerpoint/2010/main" val="1521970779"/>
      </p:ext>
    </p:extLst>
  </p:cSld>
  <p:clrMapOvr>
    <a:masterClrMapping/>
  </p:clrMapOvr>
  <mc:AlternateContent xmlns:mc="http://schemas.openxmlformats.org/markup-compatibility/2006" xmlns:p14="http://schemas.microsoft.com/office/powerpoint/2010/main">
    <mc:Choice Requires="p14">
      <p:transition spd="slow" p14:dur="2000" advTm="55480"/>
    </mc:Choice>
    <mc:Fallback xmlns="">
      <p:transition spd="slow" advTm="5548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AB27E7-66DB-1151-06CE-D8D72674F3E8}"/>
              </a:ext>
            </a:extLst>
          </p:cNvPr>
          <p:cNvSpPr>
            <a:spLocks noGrp="1"/>
          </p:cNvSpPr>
          <p:nvPr>
            <p:ph type="title"/>
          </p:nvPr>
        </p:nvSpPr>
        <p:spPr/>
        <p:txBody>
          <a:bodyPr/>
          <a:lstStyle/>
          <a:p>
            <a:r>
              <a:rPr lang="en-US" dirty="0">
                <a:cs typeface="Calibri Light"/>
              </a:rPr>
              <a:t>Use Spatial Access Patterns</a:t>
            </a:r>
            <a:endParaRPr lang="en-US" dirty="0"/>
          </a:p>
        </p:txBody>
      </p:sp>
      <p:sp>
        <p:nvSpPr>
          <p:cNvPr id="3" name="Content Placeholder 2">
            <a:extLst>
              <a:ext uri="{FF2B5EF4-FFF2-40B4-BE49-F238E27FC236}">
                <a16:creationId xmlns:a16="http://schemas.microsoft.com/office/drawing/2014/main" id="{158E8A89-4FCD-D8B5-7C55-823BF7366B98}"/>
              </a:ext>
            </a:extLst>
          </p:cNvPr>
          <p:cNvSpPr>
            <a:spLocks noGrp="1"/>
          </p:cNvSpPr>
          <p:nvPr>
            <p:ph idx="1"/>
          </p:nvPr>
        </p:nvSpPr>
        <p:spPr>
          <a:xfrm>
            <a:off x="838200" y="1825625"/>
            <a:ext cx="10515600" cy="501274"/>
          </a:xfrm>
        </p:spPr>
        <p:txBody>
          <a:bodyPr vert="horz" lIns="91440" tIns="45720" rIns="91440" bIns="45720" rtlCol="0" anchor="t">
            <a:normAutofit/>
          </a:bodyPr>
          <a:lstStyle/>
          <a:p>
            <a:r>
              <a:rPr lang="en-US" dirty="0">
                <a:ea typeface="+mn-lt"/>
                <a:cs typeface="+mn-lt"/>
              </a:rPr>
              <a:t>Inter block accessed patterns</a:t>
            </a:r>
          </a:p>
          <a:p>
            <a:pPr lvl="1"/>
            <a:endParaRPr lang="en-US" dirty="0">
              <a:cs typeface="Calibri"/>
            </a:endParaRPr>
          </a:p>
          <a:p>
            <a:endParaRPr lang="en-US" dirty="0">
              <a:cs typeface="Calibri"/>
            </a:endParaRPr>
          </a:p>
        </p:txBody>
      </p:sp>
      <p:sp>
        <p:nvSpPr>
          <p:cNvPr id="4" name="Can 10">
            <a:extLst>
              <a:ext uri="{FF2B5EF4-FFF2-40B4-BE49-F238E27FC236}">
                <a16:creationId xmlns:a16="http://schemas.microsoft.com/office/drawing/2014/main" id="{97778854-5647-9F4A-366B-0088CA06344B}"/>
              </a:ext>
            </a:extLst>
          </p:cNvPr>
          <p:cNvSpPr/>
          <p:nvPr/>
        </p:nvSpPr>
        <p:spPr>
          <a:xfrm>
            <a:off x="1069481" y="2936148"/>
            <a:ext cx="1504036" cy="1622842"/>
          </a:xfrm>
          <a:prstGeom prst="can">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B2EF8CA8-ED76-D171-3C34-FBBB02E9E76C}"/>
              </a:ext>
            </a:extLst>
          </p:cNvPr>
          <p:cNvSpPr/>
          <p:nvPr/>
        </p:nvSpPr>
        <p:spPr>
          <a:xfrm>
            <a:off x="1507203" y="3518339"/>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4F57F0F-970E-0733-392A-85262C45BCBC}"/>
              </a:ext>
            </a:extLst>
          </p:cNvPr>
          <p:cNvSpPr/>
          <p:nvPr/>
        </p:nvSpPr>
        <p:spPr>
          <a:xfrm>
            <a:off x="2209652" y="4291916"/>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20569EEA-0959-8C4A-7F0C-E64F4744BF6A}"/>
              </a:ext>
            </a:extLst>
          </p:cNvPr>
          <p:cNvSpPr/>
          <p:nvPr/>
        </p:nvSpPr>
        <p:spPr>
          <a:xfrm>
            <a:off x="1669099" y="3814912"/>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Slide Number Placeholder 15">
            <a:extLst>
              <a:ext uri="{FF2B5EF4-FFF2-40B4-BE49-F238E27FC236}">
                <a16:creationId xmlns:a16="http://schemas.microsoft.com/office/drawing/2014/main" id="{85676DA6-5552-34A7-3C2E-0C1DBEB18D3D}"/>
              </a:ext>
            </a:extLst>
          </p:cNvPr>
          <p:cNvSpPr>
            <a:spLocks noGrp="1"/>
          </p:cNvSpPr>
          <p:nvPr>
            <p:ph type="sldNum" sz="quarter" idx="12"/>
          </p:nvPr>
        </p:nvSpPr>
        <p:spPr/>
        <p:txBody>
          <a:bodyPr/>
          <a:lstStyle/>
          <a:p>
            <a:fld id="{330EA680-D336-4FF7-8B7A-9848BB0A1C32}" type="slidenum">
              <a:rPr lang="en-US" smtClean="0"/>
              <a:t>22</a:t>
            </a:fld>
            <a:endParaRPr lang="en-US" dirty="0"/>
          </a:p>
        </p:txBody>
      </p:sp>
      <p:sp>
        <p:nvSpPr>
          <p:cNvPr id="24" name="Rectangle 23">
            <a:extLst>
              <a:ext uri="{FF2B5EF4-FFF2-40B4-BE49-F238E27FC236}">
                <a16:creationId xmlns:a16="http://schemas.microsoft.com/office/drawing/2014/main" id="{F3F1DB2A-AE83-FFF6-A050-E3CF20DEFEA9}"/>
              </a:ext>
            </a:extLst>
          </p:cNvPr>
          <p:cNvSpPr/>
          <p:nvPr/>
        </p:nvSpPr>
        <p:spPr>
          <a:xfrm>
            <a:off x="836162" y="4783116"/>
            <a:ext cx="152400" cy="15731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AAEC5E05-1CB7-128C-8493-147B1577F176}"/>
              </a:ext>
            </a:extLst>
          </p:cNvPr>
          <p:cNvSpPr txBox="1"/>
          <p:nvPr/>
        </p:nvSpPr>
        <p:spPr>
          <a:xfrm>
            <a:off x="1171911" y="4667707"/>
            <a:ext cx="2961452" cy="369332"/>
          </a:xfrm>
          <a:prstGeom prst="rect">
            <a:avLst/>
          </a:prstGeom>
          <a:noFill/>
        </p:spPr>
        <p:txBody>
          <a:bodyPr wrap="none" rtlCol="0">
            <a:spAutoFit/>
          </a:bodyPr>
          <a:lstStyle/>
          <a:p>
            <a:r>
              <a:rPr lang="en-US" dirty="0"/>
              <a:t>accessed bytes before fuzzing</a:t>
            </a:r>
          </a:p>
        </p:txBody>
      </p:sp>
      <p:grpSp>
        <p:nvGrpSpPr>
          <p:cNvPr id="52" name="Group 51">
            <a:extLst>
              <a:ext uri="{FF2B5EF4-FFF2-40B4-BE49-F238E27FC236}">
                <a16:creationId xmlns:a16="http://schemas.microsoft.com/office/drawing/2014/main" id="{0D5A2184-3E2E-F535-7EF8-28B02C484F57}"/>
              </a:ext>
            </a:extLst>
          </p:cNvPr>
          <p:cNvGrpSpPr/>
          <p:nvPr/>
        </p:nvGrpSpPr>
        <p:grpSpPr>
          <a:xfrm>
            <a:off x="838200" y="1537248"/>
            <a:ext cx="6786837" cy="4097277"/>
            <a:chOff x="838200" y="1537248"/>
            <a:chExt cx="6786837" cy="4097277"/>
          </a:xfrm>
        </p:grpSpPr>
        <p:grpSp>
          <p:nvGrpSpPr>
            <p:cNvPr id="46" name="Group 45">
              <a:extLst>
                <a:ext uri="{FF2B5EF4-FFF2-40B4-BE49-F238E27FC236}">
                  <a16:creationId xmlns:a16="http://schemas.microsoft.com/office/drawing/2014/main" id="{50A3044B-1422-310C-8685-003FEFD04C70}"/>
                </a:ext>
              </a:extLst>
            </p:cNvPr>
            <p:cNvGrpSpPr/>
            <p:nvPr/>
          </p:nvGrpSpPr>
          <p:grpSpPr>
            <a:xfrm>
              <a:off x="3463629" y="1537248"/>
              <a:ext cx="4161408" cy="3051474"/>
              <a:chOff x="3463629" y="2451648"/>
              <a:chExt cx="4161408" cy="3051474"/>
            </a:xfrm>
          </p:grpSpPr>
          <p:sp>
            <p:nvSpPr>
              <p:cNvPr id="8" name="Can 10">
                <a:extLst>
                  <a:ext uri="{FF2B5EF4-FFF2-40B4-BE49-F238E27FC236}">
                    <a16:creationId xmlns:a16="http://schemas.microsoft.com/office/drawing/2014/main" id="{B5EB522E-C3C6-6049-8FE2-7F8C80AC80CC}"/>
                  </a:ext>
                </a:extLst>
              </p:cNvPr>
              <p:cNvSpPr/>
              <p:nvPr/>
            </p:nvSpPr>
            <p:spPr>
              <a:xfrm>
                <a:off x="4945333" y="3880280"/>
                <a:ext cx="1504036" cy="1622842"/>
              </a:xfrm>
              <a:prstGeom prst="can">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2" name="Group 21">
                <a:extLst>
                  <a:ext uri="{FF2B5EF4-FFF2-40B4-BE49-F238E27FC236}">
                    <a16:creationId xmlns:a16="http://schemas.microsoft.com/office/drawing/2014/main" id="{66F9780A-39B1-2BF2-7321-A43292D7F5BA}"/>
                  </a:ext>
                </a:extLst>
              </p:cNvPr>
              <p:cNvGrpSpPr/>
              <p:nvPr/>
            </p:nvGrpSpPr>
            <p:grpSpPr>
              <a:xfrm>
                <a:off x="3463629" y="2451648"/>
                <a:ext cx="4161408" cy="2911979"/>
                <a:chOff x="3463629" y="2451648"/>
                <a:chExt cx="4161408" cy="2911979"/>
              </a:xfrm>
            </p:grpSpPr>
            <p:sp>
              <p:nvSpPr>
                <p:cNvPr id="9" name="Rectangle 8">
                  <a:extLst>
                    <a:ext uri="{FF2B5EF4-FFF2-40B4-BE49-F238E27FC236}">
                      <a16:creationId xmlns:a16="http://schemas.microsoft.com/office/drawing/2014/main" id="{EE11E6EF-F0EB-69FF-B04B-DB1815CB49F5}"/>
                    </a:ext>
                  </a:extLst>
                </p:cNvPr>
                <p:cNvSpPr/>
                <p:nvPr/>
              </p:nvSpPr>
              <p:spPr>
                <a:xfrm>
                  <a:off x="5459255" y="4432739"/>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Rectangle 9">
                  <a:extLst>
                    <a:ext uri="{FF2B5EF4-FFF2-40B4-BE49-F238E27FC236}">
                      <a16:creationId xmlns:a16="http://schemas.microsoft.com/office/drawing/2014/main" id="{D659A917-5C71-8B30-4B8D-5AD7C1F9A5DE}"/>
                    </a:ext>
                  </a:extLst>
                </p:cNvPr>
                <p:cNvSpPr/>
                <p:nvPr/>
              </p:nvSpPr>
              <p:spPr>
                <a:xfrm>
                  <a:off x="6161704" y="5206316"/>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D8EF2E5D-286F-0166-E11E-CC6D55F30099}"/>
                    </a:ext>
                  </a:extLst>
                </p:cNvPr>
                <p:cNvSpPr/>
                <p:nvPr/>
              </p:nvSpPr>
              <p:spPr>
                <a:xfrm>
                  <a:off x="5621151" y="4729312"/>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 name="Rectangle 11">
                  <a:extLst>
                    <a:ext uri="{FF2B5EF4-FFF2-40B4-BE49-F238E27FC236}">
                      <a16:creationId xmlns:a16="http://schemas.microsoft.com/office/drawing/2014/main" id="{2448D56B-B4F4-2402-86CC-410A37738D34}"/>
                    </a:ext>
                  </a:extLst>
                </p:cNvPr>
                <p:cNvSpPr/>
                <p:nvPr/>
              </p:nvSpPr>
              <p:spPr>
                <a:xfrm>
                  <a:off x="5621151" y="4450147"/>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9C9F7EE-4F28-61D8-69DB-77CD4CC15786}"/>
                    </a:ext>
                  </a:extLst>
                </p:cNvPr>
                <p:cNvSpPr/>
                <p:nvPr/>
              </p:nvSpPr>
              <p:spPr>
                <a:xfrm>
                  <a:off x="5459255" y="4727896"/>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AC61B064-1582-7D48-3C0D-1D2897CDAA7B}"/>
                    </a:ext>
                  </a:extLst>
                </p:cNvPr>
                <p:cNvSpPr txBox="1"/>
                <p:nvPr/>
              </p:nvSpPr>
              <p:spPr>
                <a:xfrm>
                  <a:off x="3463629" y="2451648"/>
                  <a:ext cx="4161408" cy="369332"/>
                </a:xfrm>
                <a:prstGeom prst="rect">
                  <a:avLst/>
                </a:prstGeom>
                <a:noFill/>
              </p:spPr>
              <p:txBody>
                <a:bodyPr wrap="square">
                  <a:spAutoFit/>
                </a:bodyPr>
                <a:lstStyle/>
                <a:p>
                  <a:pPr lvl="1"/>
                  <a:endParaRPr lang="en-US" dirty="0">
                    <a:cs typeface="Calibri"/>
                  </a:endParaRPr>
                </a:p>
              </p:txBody>
            </p:sp>
            <p:sp>
              <p:nvSpPr>
                <p:cNvPr id="26" name="Rectangle 25">
                  <a:extLst>
                    <a:ext uri="{FF2B5EF4-FFF2-40B4-BE49-F238E27FC236}">
                      <a16:creationId xmlns:a16="http://schemas.microsoft.com/office/drawing/2014/main" id="{16020252-F210-1430-A0F5-758CFCF52B27}"/>
                    </a:ext>
                  </a:extLst>
                </p:cNvPr>
                <p:cNvSpPr/>
                <p:nvPr/>
              </p:nvSpPr>
              <p:spPr>
                <a:xfrm>
                  <a:off x="6017483" y="4727896"/>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DF99F9FF-1DA7-60F4-6ABB-16EC86FC8135}"/>
                    </a:ext>
                  </a:extLst>
                </p:cNvPr>
                <p:cNvSpPr/>
                <p:nvPr/>
              </p:nvSpPr>
              <p:spPr>
                <a:xfrm>
                  <a:off x="5896977" y="4445836"/>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5" name="Rectangle 24">
              <a:extLst>
                <a:ext uri="{FF2B5EF4-FFF2-40B4-BE49-F238E27FC236}">
                  <a16:creationId xmlns:a16="http://schemas.microsoft.com/office/drawing/2014/main" id="{F54CFC3D-4835-12D1-C51F-6BCCC530272D}"/>
                </a:ext>
              </a:extLst>
            </p:cNvPr>
            <p:cNvSpPr/>
            <p:nvPr/>
          </p:nvSpPr>
          <p:spPr>
            <a:xfrm>
              <a:off x="838200" y="5413852"/>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E9537EE6-3465-E077-176A-41C6110FDDBB}"/>
                </a:ext>
              </a:extLst>
            </p:cNvPr>
            <p:cNvSpPr txBox="1"/>
            <p:nvPr/>
          </p:nvSpPr>
          <p:spPr>
            <a:xfrm>
              <a:off x="1171911" y="5265193"/>
              <a:ext cx="3607334" cy="369332"/>
            </a:xfrm>
            <a:prstGeom prst="rect">
              <a:avLst/>
            </a:prstGeom>
            <a:noFill/>
          </p:spPr>
          <p:txBody>
            <a:bodyPr wrap="none" rtlCol="0">
              <a:spAutoFit/>
            </a:bodyPr>
            <a:lstStyle/>
            <a:p>
              <a:r>
                <a:rPr lang="en-US" dirty="0"/>
                <a:t>Possible accessed bytes after fuzzing</a:t>
              </a:r>
            </a:p>
          </p:txBody>
        </p:sp>
      </p:grpSp>
      <p:grpSp>
        <p:nvGrpSpPr>
          <p:cNvPr id="56" name="Group 55">
            <a:extLst>
              <a:ext uri="{FF2B5EF4-FFF2-40B4-BE49-F238E27FC236}">
                <a16:creationId xmlns:a16="http://schemas.microsoft.com/office/drawing/2014/main" id="{B93DF622-6397-2382-34E1-958A6CB44F02}"/>
              </a:ext>
            </a:extLst>
          </p:cNvPr>
          <p:cNvGrpSpPr/>
          <p:nvPr/>
        </p:nvGrpSpPr>
        <p:grpSpPr>
          <a:xfrm>
            <a:off x="7442775" y="1484441"/>
            <a:ext cx="4664041" cy="4382418"/>
            <a:chOff x="7442775" y="1484441"/>
            <a:chExt cx="4664041" cy="4382418"/>
          </a:xfrm>
        </p:grpSpPr>
        <p:grpSp>
          <p:nvGrpSpPr>
            <p:cNvPr id="50" name="Group 49">
              <a:extLst>
                <a:ext uri="{FF2B5EF4-FFF2-40B4-BE49-F238E27FC236}">
                  <a16:creationId xmlns:a16="http://schemas.microsoft.com/office/drawing/2014/main" id="{FD948B65-B282-E55B-5DC0-ADF90950C961}"/>
                </a:ext>
              </a:extLst>
            </p:cNvPr>
            <p:cNvGrpSpPr/>
            <p:nvPr/>
          </p:nvGrpSpPr>
          <p:grpSpPr>
            <a:xfrm>
              <a:off x="7442775" y="1484441"/>
              <a:ext cx="4008889" cy="4382418"/>
              <a:chOff x="7379926" y="2451648"/>
              <a:chExt cx="4008889" cy="4382418"/>
            </a:xfrm>
          </p:grpSpPr>
          <p:sp>
            <p:nvSpPr>
              <p:cNvPr id="31" name="Can 10">
                <a:extLst>
                  <a:ext uri="{FF2B5EF4-FFF2-40B4-BE49-F238E27FC236}">
                    <a16:creationId xmlns:a16="http://schemas.microsoft.com/office/drawing/2014/main" id="{D2CDDD33-8F7E-65A1-5002-24B7C62AB029}"/>
                  </a:ext>
                </a:extLst>
              </p:cNvPr>
              <p:cNvSpPr/>
              <p:nvPr/>
            </p:nvSpPr>
            <p:spPr>
              <a:xfrm>
                <a:off x="9239912" y="3916475"/>
                <a:ext cx="1504036" cy="1622842"/>
              </a:xfrm>
              <a:prstGeom prst="can">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3" name="Group 22">
                <a:extLst>
                  <a:ext uri="{FF2B5EF4-FFF2-40B4-BE49-F238E27FC236}">
                    <a16:creationId xmlns:a16="http://schemas.microsoft.com/office/drawing/2014/main" id="{320342FD-13E0-15BB-40FA-F2290E64ADE9}"/>
                  </a:ext>
                </a:extLst>
              </p:cNvPr>
              <p:cNvGrpSpPr/>
              <p:nvPr/>
            </p:nvGrpSpPr>
            <p:grpSpPr>
              <a:xfrm>
                <a:off x="7379926" y="2451648"/>
                <a:ext cx="4008889" cy="4382418"/>
                <a:chOff x="7379926" y="2451648"/>
                <a:chExt cx="4008889" cy="4382418"/>
              </a:xfrm>
            </p:grpSpPr>
            <p:sp>
              <p:nvSpPr>
                <p:cNvPr id="15" name="TextBox 14">
                  <a:extLst>
                    <a:ext uri="{FF2B5EF4-FFF2-40B4-BE49-F238E27FC236}">
                      <a16:creationId xmlns:a16="http://schemas.microsoft.com/office/drawing/2014/main" id="{670C2BC7-6A87-B6D7-184A-E8F052AB5F62}"/>
                    </a:ext>
                  </a:extLst>
                </p:cNvPr>
                <p:cNvSpPr txBox="1"/>
                <p:nvPr/>
              </p:nvSpPr>
              <p:spPr>
                <a:xfrm>
                  <a:off x="7909990" y="2451648"/>
                  <a:ext cx="3478825" cy="369332"/>
                </a:xfrm>
                <a:prstGeom prst="rect">
                  <a:avLst/>
                </a:prstGeom>
                <a:noFill/>
              </p:spPr>
              <p:txBody>
                <a:bodyPr wrap="square">
                  <a:spAutoFit/>
                </a:bodyPr>
                <a:lstStyle/>
                <a:p>
                  <a:pPr lvl="1"/>
                  <a:endParaRPr lang="en-US" dirty="0">
                    <a:cs typeface="Calibri"/>
                  </a:endParaRPr>
                </a:p>
              </p:txBody>
            </p:sp>
            <p:sp>
              <p:nvSpPr>
                <p:cNvPr id="32" name="Rectangle 31">
                  <a:extLst>
                    <a:ext uri="{FF2B5EF4-FFF2-40B4-BE49-F238E27FC236}">
                      <a16:creationId xmlns:a16="http://schemas.microsoft.com/office/drawing/2014/main" id="{66607126-97E4-B6D3-7AE6-B80E8FFFE4D0}"/>
                    </a:ext>
                  </a:extLst>
                </p:cNvPr>
                <p:cNvSpPr/>
                <p:nvPr/>
              </p:nvSpPr>
              <p:spPr>
                <a:xfrm>
                  <a:off x="9677634" y="4503762"/>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3" name="Rectangle 32">
                  <a:extLst>
                    <a:ext uri="{FF2B5EF4-FFF2-40B4-BE49-F238E27FC236}">
                      <a16:creationId xmlns:a16="http://schemas.microsoft.com/office/drawing/2014/main" id="{3555CEF1-2E88-8438-BC5E-0FE5B1673248}"/>
                    </a:ext>
                  </a:extLst>
                </p:cNvPr>
                <p:cNvSpPr/>
                <p:nvPr/>
              </p:nvSpPr>
              <p:spPr>
                <a:xfrm>
                  <a:off x="10380083" y="5277339"/>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4" name="Rectangle 33">
                  <a:extLst>
                    <a:ext uri="{FF2B5EF4-FFF2-40B4-BE49-F238E27FC236}">
                      <a16:creationId xmlns:a16="http://schemas.microsoft.com/office/drawing/2014/main" id="{9BF6A70F-FE6A-B208-AA30-62311CE24F1B}"/>
                    </a:ext>
                  </a:extLst>
                </p:cNvPr>
                <p:cNvSpPr/>
                <p:nvPr/>
              </p:nvSpPr>
              <p:spPr>
                <a:xfrm>
                  <a:off x="9839530" y="4800335"/>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5" name="Rectangle 34">
                  <a:extLst>
                    <a:ext uri="{FF2B5EF4-FFF2-40B4-BE49-F238E27FC236}">
                      <a16:creationId xmlns:a16="http://schemas.microsoft.com/office/drawing/2014/main" id="{8ABABB08-E1DF-3106-52F3-FEDFB333CF7F}"/>
                    </a:ext>
                  </a:extLst>
                </p:cNvPr>
                <p:cNvSpPr/>
                <p:nvPr/>
              </p:nvSpPr>
              <p:spPr>
                <a:xfrm>
                  <a:off x="9839530" y="4521170"/>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5FBA85A9-A80C-F786-271E-7A541DCB3733}"/>
                    </a:ext>
                  </a:extLst>
                </p:cNvPr>
                <p:cNvSpPr/>
                <p:nvPr/>
              </p:nvSpPr>
              <p:spPr>
                <a:xfrm>
                  <a:off x="9677634" y="4798919"/>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FBC997EC-FE24-B609-3E70-C068D50DBDE1}"/>
                    </a:ext>
                  </a:extLst>
                </p:cNvPr>
                <p:cNvSpPr/>
                <p:nvPr/>
              </p:nvSpPr>
              <p:spPr>
                <a:xfrm>
                  <a:off x="9579006" y="4503762"/>
                  <a:ext cx="412924" cy="452468"/>
                </a:xfrm>
                <a:prstGeom prst="rect">
                  <a:avLst/>
                </a:pr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45038D80-0C8F-A190-DEDF-48347705435D}"/>
                    </a:ext>
                  </a:extLst>
                </p:cNvPr>
                <p:cNvSpPr/>
                <p:nvPr/>
              </p:nvSpPr>
              <p:spPr>
                <a:xfrm>
                  <a:off x="10140273" y="4977814"/>
                  <a:ext cx="412924" cy="452468"/>
                </a:xfrm>
                <a:prstGeom prst="rect">
                  <a:avLst/>
                </a:pr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8E25282C-50B4-79D7-4A29-BFF8A73F64C8}"/>
                    </a:ext>
                  </a:extLst>
                </p:cNvPr>
                <p:cNvSpPr/>
                <p:nvPr/>
              </p:nvSpPr>
              <p:spPr>
                <a:xfrm>
                  <a:off x="7379926" y="5709681"/>
                  <a:ext cx="412924" cy="452468"/>
                </a:xfrm>
                <a:prstGeom prst="rect">
                  <a:avLst/>
                </a:pr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E82F77C1-BC49-BE3A-69EB-769CAB9B6A74}"/>
                    </a:ext>
                  </a:extLst>
                </p:cNvPr>
                <p:cNvSpPr txBox="1"/>
                <p:nvPr/>
              </p:nvSpPr>
              <p:spPr>
                <a:xfrm>
                  <a:off x="7792850" y="5751249"/>
                  <a:ext cx="2042419" cy="369332"/>
                </a:xfrm>
                <a:prstGeom prst="rect">
                  <a:avLst/>
                </a:prstGeom>
                <a:noFill/>
              </p:spPr>
              <p:txBody>
                <a:bodyPr wrap="none" rtlCol="0">
                  <a:spAutoFit/>
                </a:bodyPr>
                <a:lstStyle/>
                <a:p>
                  <a:r>
                    <a:rPr lang="en-US" dirty="0"/>
                    <a:t>accessed data block</a:t>
                  </a:r>
                </a:p>
              </p:txBody>
            </p:sp>
            <p:sp>
              <p:nvSpPr>
                <p:cNvPr id="42" name="TextBox 41">
                  <a:extLst>
                    <a:ext uri="{FF2B5EF4-FFF2-40B4-BE49-F238E27FC236}">
                      <a16:creationId xmlns:a16="http://schemas.microsoft.com/office/drawing/2014/main" id="{40EDDF2B-2415-4FDB-F64E-2375650964F8}"/>
                    </a:ext>
                  </a:extLst>
                </p:cNvPr>
                <p:cNvSpPr txBox="1"/>
                <p:nvPr/>
              </p:nvSpPr>
              <p:spPr>
                <a:xfrm>
                  <a:off x="10189332" y="5025873"/>
                  <a:ext cx="290464" cy="369332"/>
                </a:xfrm>
                <a:prstGeom prst="rect">
                  <a:avLst/>
                </a:prstGeom>
                <a:noFill/>
              </p:spPr>
              <p:txBody>
                <a:bodyPr wrap="none" rtlCol="0">
                  <a:spAutoFit/>
                </a:bodyPr>
                <a:lstStyle/>
                <a:p>
                  <a:r>
                    <a:rPr lang="en-US" dirty="0"/>
                    <a:t>F</a:t>
                  </a:r>
                </a:p>
              </p:txBody>
            </p:sp>
            <p:sp>
              <p:nvSpPr>
                <p:cNvPr id="43" name="TextBox 42">
                  <a:extLst>
                    <a:ext uri="{FF2B5EF4-FFF2-40B4-BE49-F238E27FC236}">
                      <a16:creationId xmlns:a16="http://schemas.microsoft.com/office/drawing/2014/main" id="{F8CCA60A-0E44-49F2-94F3-AC074E769327}"/>
                    </a:ext>
                  </a:extLst>
                </p:cNvPr>
                <p:cNvSpPr txBox="1"/>
                <p:nvPr/>
              </p:nvSpPr>
              <p:spPr>
                <a:xfrm>
                  <a:off x="9647271" y="4586898"/>
                  <a:ext cx="290464" cy="369332"/>
                </a:xfrm>
                <a:prstGeom prst="rect">
                  <a:avLst/>
                </a:prstGeom>
                <a:noFill/>
              </p:spPr>
              <p:txBody>
                <a:bodyPr wrap="none" rtlCol="0">
                  <a:spAutoFit/>
                </a:bodyPr>
                <a:lstStyle/>
                <a:p>
                  <a:r>
                    <a:rPr lang="en-US" dirty="0"/>
                    <a:t>F</a:t>
                  </a:r>
                </a:p>
              </p:txBody>
            </p:sp>
            <p:sp>
              <p:nvSpPr>
                <p:cNvPr id="44" name="TextBox 43">
                  <a:extLst>
                    <a:ext uri="{FF2B5EF4-FFF2-40B4-BE49-F238E27FC236}">
                      <a16:creationId xmlns:a16="http://schemas.microsoft.com/office/drawing/2014/main" id="{4F2085F2-6AB1-84E7-9FA6-1998A2924BB9}"/>
                    </a:ext>
                  </a:extLst>
                </p:cNvPr>
                <p:cNvSpPr txBox="1"/>
                <p:nvPr/>
              </p:nvSpPr>
              <p:spPr>
                <a:xfrm>
                  <a:off x="7431622" y="5709681"/>
                  <a:ext cx="290464" cy="369332"/>
                </a:xfrm>
                <a:prstGeom prst="rect">
                  <a:avLst/>
                </a:prstGeom>
                <a:noFill/>
              </p:spPr>
              <p:txBody>
                <a:bodyPr wrap="none" rtlCol="0">
                  <a:spAutoFit/>
                </a:bodyPr>
                <a:lstStyle/>
                <a:p>
                  <a:r>
                    <a:rPr lang="en-US" dirty="0"/>
                    <a:t>F</a:t>
                  </a:r>
                </a:p>
              </p:txBody>
            </p:sp>
            <p:sp>
              <p:nvSpPr>
                <p:cNvPr id="45" name="Rectangle 44">
                  <a:extLst>
                    <a:ext uri="{FF2B5EF4-FFF2-40B4-BE49-F238E27FC236}">
                      <a16:creationId xmlns:a16="http://schemas.microsoft.com/office/drawing/2014/main" id="{83728553-A23B-0455-E4C2-6326E4A4B571}"/>
                    </a:ext>
                  </a:extLst>
                </p:cNvPr>
                <p:cNvSpPr/>
                <p:nvPr/>
              </p:nvSpPr>
              <p:spPr>
                <a:xfrm>
                  <a:off x="10086514" y="4505243"/>
                  <a:ext cx="412924" cy="452468"/>
                </a:xfrm>
                <a:prstGeom prst="rect">
                  <a:avLst/>
                </a:prstGeom>
                <a:noFill/>
                <a:ln w="508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820BA5D8-A595-76F8-ABBC-1339F2BC5E12}"/>
                    </a:ext>
                  </a:extLst>
                </p:cNvPr>
                <p:cNvSpPr/>
                <p:nvPr/>
              </p:nvSpPr>
              <p:spPr>
                <a:xfrm>
                  <a:off x="10226985" y="4800394"/>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F76D6FF5-9946-C3AE-2F37-17541D385A58}"/>
                    </a:ext>
                  </a:extLst>
                </p:cNvPr>
                <p:cNvSpPr/>
                <p:nvPr/>
              </p:nvSpPr>
              <p:spPr>
                <a:xfrm>
                  <a:off x="10106479" y="4518334"/>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a:extLst>
                    <a:ext uri="{FF2B5EF4-FFF2-40B4-BE49-F238E27FC236}">
                      <a16:creationId xmlns:a16="http://schemas.microsoft.com/office/drawing/2014/main" id="{FD6B22CC-E246-7476-449B-84FDF84F0845}"/>
                    </a:ext>
                  </a:extLst>
                </p:cNvPr>
                <p:cNvSpPr txBox="1"/>
                <p:nvPr/>
              </p:nvSpPr>
              <p:spPr>
                <a:xfrm>
                  <a:off x="10082351" y="4507035"/>
                  <a:ext cx="290464" cy="369332"/>
                </a:xfrm>
                <a:prstGeom prst="rect">
                  <a:avLst/>
                </a:prstGeom>
                <a:noFill/>
              </p:spPr>
              <p:txBody>
                <a:bodyPr wrap="none" rtlCol="0">
                  <a:spAutoFit/>
                </a:bodyPr>
                <a:lstStyle/>
                <a:p>
                  <a:r>
                    <a:rPr lang="en-US" dirty="0"/>
                    <a:t>F</a:t>
                  </a:r>
                </a:p>
              </p:txBody>
            </p:sp>
            <p:sp>
              <p:nvSpPr>
                <p:cNvPr id="17" name="Rectangle 16">
                  <a:extLst>
                    <a:ext uri="{FF2B5EF4-FFF2-40B4-BE49-F238E27FC236}">
                      <a16:creationId xmlns:a16="http://schemas.microsoft.com/office/drawing/2014/main" id="{E96C3FCE-8E5C-A629-7EFD-0109ACD96D90}"/>
                    </a:ext>
                  </a:extLst>
                </p:cNvPr>
                <p:cNvSpPr/>
                <p:nvPr/>
              </p:nvSpPr>
              <p:spPr>
                <a:xfrm>
                  <a:off x="10574784" y="4931372"/>
                  <a:ext cx="152400" cy="452468"/>
                </a:xfrm>
                <a:prstGeom prst="rect">
                  <a:avLst/>
                </a:prstGeom>
                <a:noFill/>
                <a:ln w="508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EC3CD549-02AB-01AF-1053-DF13871C3603}"/>
                    </a:ext>
                  </a:extLst>
                </p:cNvPr>
                <p:cNvSpPr txBox="1"/>
                <p:nvPr/>
              </p:nvSpPr>
              <p:spPr>
                <a:xfrm>
                  <a:off x="10537043" y="4965209"/>
                  <a:ext cx="290464" cy="369332"/>
                </a:xfrm>
                <a:prstGeom prst="rect">
                  <a:avLst/>
                </a:prstGeom>
                <a:noFill/>
              </p:spPr>
              <p:txBody>
                <a:bodyPr wrap="none" rtlCol="0">
                  <a:spAutoFit/>
                </a:bodyPr>
                <a:lstStyle/>
                <a:p>
                  <a:r>
                    <a:rPr lang="en-US" dirty="0"/>
                    <a:t>F</a:t>
                  </a:r>
                </a:p>
              </p:txBody>
            </p:sp>
            <p:sp>
              <p:nvSpPr>
                <p:cNvPr id="19" name="Rectangle 18">
                  <a:extLst>
                    <a:ext uri="{FF2B5EF4-FFF2-40B4-BE49-F238E27FC236}">
                      <a16:creationId xmlns:a16="http://schemas.microsoft.com/office/drawing/2014/main" id="{EECDF79C-964B-2596-5284-D835511E9D73}"/>
                    </a:ext>
                  </a:extLst>
                </p:cNvPr>
                <p:cNvSpPr/>
                <p:nvPr/>
              </p:nvSpPr>
              <p:spPr>
                <a:xfrm>
                  <a:off x="7380298" y="6202358"/>
                  <a:ext cx="412924" cy="452468"/>
                </a:xfrm>
                <a:prstGeom prst="rect">
                  <a:avLst/>
                </a:prstGeom>
                <a:noFill/>
                <a:ln w="508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0F3DF433-91D0-33FB-D9E9-DBDDB121209B}"/>
                    </a:ext>
                  </a:extLst>
                </p:cNvPr>
                <p:cNvSpPr txBox="1"/>
                <p:nvPr/>
              </p:nvSpPr>
              <p:spPr>
                <a:xfrm>
                  <a:off x="7410171" y="6255936"/>
                  <a:ext cx="290464" cy="369332"/>
                </a:xfrm>
                <a:prstGeom prst="rect">
                  <a:avLst/>
                </a:prstGeom>
                <a:noFill/>
              </p:spPr>
              <p:txBody>
                <a:bodyPr wrap="none" rtlCol="0">
                  <a:spAutoFit/>
                </a:bodyPr>
                <a:lstStyle/>
                <a:p>
                  <a:r>
                    <a:rPr lang="en-US" dirty="0"/>
                    <a:t>F</a:t>
                  </a:r>
                </a:p>
              </p:txBody>
            </p:sp>
            <p:sp>
              <p:nvSpPr>
                <p:cNvPr id="21" name="TextBox 20">
                  <a:extLst>
                    <a:ext uri="{FF2B5EF4-FFF2-40B4-BE49-F238E27FC236}">
                      <a16:creationId xmlns:a16="http://schemas.microsoft.com/office/drawing/2014/main" id="{51A2FA62-CFDD-7A12-DCFB-B6C5DF999D06}"/>
                    </a:ext>
                  </a:extLst>
                </p:cNvPr>
                <p:cNvSpPr txBox="1"/>
                <p:nvPr/>
              </p:nvSpPr>
              <p:spPr>
                <a:xfrm>
                  <a:off x="7829840" y="6187735"/>
                  <a:ext cx="2893164" cy="646331"/>
                </a:xfrm>
                <a:prstGeom prst="rect">
                  <a:avLst/>
                </a:prstGeom>
                <a:noFill/>
              </p:spPr>
              <p:txBody>
                <a:bodyPr wrap="none" rtlCol="0">
                  <a:spAutoFit/>
                </a:bodyPr>
                <a:lstStyle/>
                <a:p>
                  <a:r>
                    <a:rPr lang="en-US" dirty="0"/>
                    <a:t>High frequency neighbors of </a:t>
                  </a:r>
                </a:p>
                <a:p>
                  <a:r>
                    <a:rPr lang="en-US" dirty="0"/>
                    <a:t>accessed data block</a:t>
                  </a:r>
                </a:p>
              </p:txBody>
            </p:sp>
          </p:grpSp>
        </p:grpSp>
        <p:sp>
          <p:nvSpPr>
            <p:cNvPr id="55" name="TextBox 54">
              <a:extLst>
                <a:ext uri="{FF2B5EF4-FFF2-40B4-BE49-F238E27FC236}">
                  <a16:creationId xmlns:a16="http://schemas.microsoft.com/office/drawing/2014/main" id="{4BC86266-38B9-5A87-0C86-03D0A8CAC939}"/>
                </a:ext>
              </a:extLst>
            </p:cNvPr>
            <p:cNvSpPr txBox="1"/>
            <p:nvPr/>
          </p:nvSpPr>
          <p:spPr>
            <a:xfrm>
              <a:off x="7869309" y="2171700"/>
              <a:ext cx="4237507" cy="369332"/>
            </a:xfrm>
            <a:prstGeom prst="rect">
              <a:avLst/>
            </a:prstGeom>
            <a:noFill/>
          </p:spPr>
          <p:txBody>
            <a:bodyPr wrap="none" rtlCol="0">
              <a:spAutoFit/>
            </a:bodyPr>
            <a:lstStyle/>
            <a:p>
              <a:r>
                <a:rPr lang="en-US" dirty="0"/>
                <a:t>Fuzz the </a:t>
              </a:r>
              <a:r>
                <a:rPr lang="en-US" dirty="0">
                  <a:solidFill>
                    <a:srgbClr val="7030A0"/>
                  </a:solidFill>
                </a:rPr>
                <a:t>high frequency distance neighbors</a:t>
              </a:r>
            </a:p>
          </p:txBody>
        </p:sp>
      </p:grpSp>
      <p:sp>
        <p:nvSpPr>
          <p:cNvPr id="57" name="Footer Placeholder 9">
            <a:extLst>
              <a:ext uri="{FF2B5EF4-FFF2-40B4-BE49-F238E27FC236}">
                <a16:creationId xmlns:a16="http://schemas.microsoft.com/office/drawing/2014/main" id="{02D360AA-0527-7AB7-E6A8-9B70F8824E79}"/>
              </a:ext>
            </a:extLst>
          </p:cNvPr>
          <p:cNvSpPr>
            <a:spLocks noGrp="1"/>
          </p:cNvSpPr>
          <p:nvPr>
            <p:ph type="ftr" sz="quarter" idx="11"/>
          </p:nvPr>
        </p:nvSpPr>
        <p:spPr>
          <a:xfrm>
            <a:off x="3030786" y="6350577"/>
            <a:ext cx="6130428" cy="273486"/>
          </a:xfrm>
        </p:spPr>
        <p:txBody>
          <a:bodyPr vert="horz" lIns="91440" tIns="45720" rIns="91440" bIns="45720" rtlCol="0" anchor="ctr"/>
          <a:lstStyle/>
          <a:p>
            <a:r>
              <a:rPr lang="en-US" sz="1400" dirty="0"/>
              <a:t>Introduction </a:t>
            </a:r>
            <a:r>
              <a:rPr lang="en-US" sz="1400" dirty="0">
                <a:sym typeface="Symbol" panose="05050102010706020507" pitchFamily="18" charset="2"/>
              </a:rPr>
              <a:t> </a:t>
            </a:r>
            <a:r>
              <a:rPr lang="en-US" sz="1400" dirty="0"/>
              <a:t>Observations</a:t>
            </a:r>
            <a:r>
              <a:rPr lang="en-US" sz="1400" dirty="0">
                <a:sym typeface="Symbol" panose="05050102010706020507" pitchFamily="18" charset="2"/>
              </a:rPr>
              <a:t> </a:t>
            </a:r>
            <a:r>
              <a:rPr lang="en-US" sz="1400" dirty="0"/>
              <a:t> </a:t>
            </a:r>
            <a:r>
              <a:rPr lang="en-US" sz="1400" b="1" dirty="0">
                <a:solidFill>
                  <a:schemeClr val="tx1"/>
                </a:solidFill>
              </a:rPr>
              <a:t>Design</a:t>
            </a:r>
            <a:r>
              <a:rPr lang="en-US" sz="1400" dirty="0">
                <a:solidFill>
                  <a:schemeClr val="tx1"/>
                </a:solidFill>
              </a:rPr>
              <a:t> </a:t>
            </a:r>
            <a:r>
              <a:rPr lang="en-US" sz="1400" dirty="0">
                <a:sym typeface="Symbol" panose="05050102010706020507" pitchFamily="18" charset="2"/>
              </a:rPr>
              <a:t> </a:t>
            </a:r>
            <a:r>
              <a:rPr lang="en-US" sz="1400" dirty="0"/>
              <a:t>Implementation</a:t>
            </a:r>
            <a:r>
              <a:rPr lang="en-US" sz="1400" dirty="0">
                <a:sym typeface="Symbol" panose="05050102010706020507" pitchFamily="18" charset="2"/>
              </a:rPr>
              <a:t> </a:t>
            </a:r>
            <a:r>
              <a:rPr lang="en-US" sz="1400" dirty="0"/>
              <a:t> Evaluation </a:t>
            </a:r>
            <a:r>
              <a:rPr lang="en-US" sz="1400" dirty="0">
                <a:sym typeface="Symbol" panose="05050102010706020507" pitchFamily="18" charset="2"/>
              </a:rPr>
              <a:t> </a:t>
            </a:r>
            <a:r>
              <a:rPr lang="en-US" sz="1400" dirty="0"/>
              <a:t>Conclusion</a:t>
            </a:r>
          </a:p>
        </p:txBody>
      </p:sp>
    </p:spTree>
    <p:custDataLst>
      <p:tags r:id="rId1"/>
    </p:custDataLst>
    <p:extLst>
      <p:ext uri="{BB962C8B-B14F-4D97-AF65-F5344CB8AC3E}">
        <p14:creationId xmlns:p14="http://schemas.microsoft.com/office/powerpoint/2010/main" val="3042825129"/>
      </p:ext>
    </p:extLst>
  </p:cSld>
  <p:clrMapOvr>
    <a:masterClrMapping/>
  </p:clrMapOvr>
  <mc:AlternateContent xmlns:mc="http://schemas.openxmlformats.org/markup-compatibility/2006" xmlns:p14="http://schemas.microsoft.com/office/powerpoint/2010/main">
    <mc:Choice Requires="p14">
      <p:transition spd="slow" p14:dur="2000" advTm="25968"/>
    </mc:Choice>
    <mc:Fallback xmlns="">
      <p:transition spd="slow" advTm="2596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animBg="1"/>
      <p:bldP spid="6" grpId="0" animBg="1"/>
      <p:bldP spid="7" grpId="0" animBg="1"/>
      <p:bldP spid="24" grpId="0" animBg="1"/>
      <p:bldP spid="2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E9D79-D5E9-77A4-572F-7920D6C9679F}"/>
              </a:ext>
            </a:extLst>
          </p:cNvPr>
          <p:cNvSpPr>
            <a:spLocks noGrp="1"/>
          </p:cNvSpPr>
          <p:nvPr>
            <p:ph type="title"/>
          </p:nvPr>
        </p:nvSpPr>
        <p:spPr/>
        <p:txBody>
          <a:bodyPr/>
          <a:lstStyle/>
          <a:p>
            <a:r>
              <a:rPr lang="en-US" dirty="0">
                <a:cs typeface="Calibri Light"/>
              </a:rPr>
              <a:t>Use Temporal Access Patterns</a:t>
            </a:r>
            <a:endParaRPr lang="en-US" dirty="0"/>
          </a:p>
        </p:txBody>
      </p:sp>
      <p:sp>
        <p:nvSpPr>
          <p:cNvPr id="3" name="Content Placeholder 2">
            <a:extLst>
              <a:ext uri="{FF2B5EF4-FFF2-40B4-BE49-F238E27FC236}">
                <a16:creationId xmlns:a16="http://schemas.microsoft.com/office/drawing/2014/main" id="{47BE69EA-3765-142A-1156-AB9FE7B1548D}"/>
              </a:ext>
            </a:extLst>
          </p:cNvPr>
          <p:cNvSpPr>
            <a:spLocks noGrp="1"/>
          </p:cNvSpPr>
          <p:nvPr>
            <p:ph idx="1"/>
          </p:nvPr>
        </p:nvSpPr>
        <p:spPr>
          <a:xfrm>
            <a:off x="838200" y="1825625"/>
            <a:ext cx="10515600" cy="731778"/>
          </a:xfrm>
        </p:spPr>
        <p:txBody>
          <a:bodyPr vert="horz" lIns="91440" tIns="45720" rIns="91440" bIns="45720" rtlCol="0" anchor="t">
            <a:normAutofit fontScale="92500"/>
          </a:bodyPr>
          <a:lstStyle/>
          <a:p>
            <a:r>
              <a:rPr lang="en-US" dirty="0">
                <a:cs typeface="Calibri"/>
              </a:rPr>
              <a:t>Do not fuzz all accessed buckets but only the recent N accessed buckets</a:t>
            </a:r>
          </a:p>
          <a:p>
            <a:endParaRPr lang="en-US" dirty="0">
              <a:cs typeface="Calibri"/>
            </a:endParaRPr>
          </a:p>
        </p:txBody>
      </p:sp>
      <p:sp>
        <p:nvSpPr>
          <p:cNvPr id="32" name="TextBox 31">
            <a:extLst>
              <a:ext uri="{FF2B5EF4-FFF2-40B4-BE49-F238E27FC236}">
                <a16:creationId xmlns:a16="http://schemas.microsoft.com/office/drawing/2014/main" id="{7006FACD-0348-615D-F224-0BE6EA1FC236}"/>
              </a:ext>
            </a:extLst>
          </p:cNvPr>
          <p:cNvSpPr txBox="1"/>
          <p:nvPr/>
        </p:nvSpPr>
        <p:spPr>
          <a:xfrm>
            <a:off x="774576" y="5317306"/>
            <a:ext cx="7000024" cy="369332"/>
          </a:xfrm>
          <a:prstGeom prst="rect">
            <a:avLst/>
          </a:prstGeom>
          <a:noFill/>
        </p:spPr>
        <p:txBody>
          <a:bodyPr wrap="square">
            <a:spAutoFit/>
          </a:bodyPr>
          <a:lstStyle/>
          <a:p>
            <a:r>
              <a:rPr lang="en-US" dirty="0">
                <a:cs typeface="Calibri"/>
              </a:rPr>
              <a:t>Use </a:t>
            </a:r>
            <a:r>
              <a:rPr lang="en-US" b="1" i="1" dirty="0">
                <a:solidFill>
                  <a:srgbClr val="6666FF"/>
                </a:solidFill>
                <a:cs typeface="Calibri"/>
              </a:rPr>
              <a:t>least recently used (LRU)</a:t>
            </a:r>
            <a:r>
              <a:rPr lang="en-US" dirty="0">
                <a:cs typeface="Calibri"/>
              </a:rPr>
              <a:t> list to filter out buckets not accessed</a:t>
            </a:r>
          </a:p>
        </p:txBody>
      </p:sp>
      <p:grpSp>
        <p:nvGrpSpPr>
          <p:cNvPr id="25" name="Group 24">
            <a:extLst>
              <a:ext uri="{FF2B5EF4-FFF2-40B4-BE49-F238E27FC236}">
                <a16:creationId xmlns:a16="http://schemas.microsoft.com/office/drawing/2014/main" id="{544A6602-E39D-AFF1-B182-280BA8F426D2}"/>
              </a:ext>
            </a:extLst>
          </p:cNvPr>
          <p:cNvGrpSpPr/>
          <p:nvPr/>
        </p:nvGrpSpPr>
        <p:grpSpPr>
          <a:xfrm>
            <a:off x="7774600" y="1721614"/>
            <a:ext cx="3478825" cy="2718730"/>
            <a:chOff x="7774600" y="2836039"/>
            <a:chExt cx="3478825" cy="2718730"/>
          </a:xfrm>
        </p:grpSpPr>
        <p:sp>
          <p:nvSpPr>
            <p:cNvPr id="38" name="Can 10">
              <a:extLst>
                <a:ext uri="{FF2B5EF4-FFF2-40B4-BE49-F238E27FC236}">
                  <a16:creationId xmlns:a16="http://schemas.microsoft.com/office/drawing/2014/main" id="{CDFF0566-44C1-E338-8928-2D2C342FCBD9}"/>
                </a:ext>
              </a:extLst>
            </p:cNvPr>
            <p:cNvSpPr/>
            <p:nvPr/>
          </p:nvSpPr>
          <p:spPr>
            <a:xfrm>
              <a:off x="8584443" y="3931927"/>
              <a:ext cx="1504036" cy="1622842"/>
            </a:xfrm>
            <a:prstGeom prst="can">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 name="Group 9">
              <a:extLst>
                <a:ext uri="{FF2B5EF4-FFF2-40B4-BE49-F238E27FC236}">
                  <a16:creationId xmlns:a16="http://schemas.microsoft.com/office/drawing/2014/main" id="{F4066737-D7EF-2B07-CF9D-7AD60410089E}"/>
                </a:ext>
              </a:extLst>
            </p:cNvPr>
            <p:cNvGrpSpPr/>
            <p:nvPr/>
          </p:nvGrpSpPr>
          <p:grpSpPr>
            <a:xfrm>
              <a:off x="7774600" y="2836039"/>
              <a:ext cx="3478825" cy="2608967"/>
              <a:chOff x="7774600" y="2836039"/>
              <a:chExt cx="3478825" cy="2608967"/>
            </a:xfrm>
          </p:grpSpPr>
          <p:sp>
            <p:nvSpPr>
              <p:cNvPr id="39" name="Rectangle 38">
                <a:extLst>
                  <a:ext uri="{FF2B5EF4-FFF2-40B4-BE49-F238E27FC236}">
                    <a16:creationId xmlns:a16="http://schemas.microsoft.com/office/drawing/2014/main" id="{8F90F41A-135E-E848-1520-D456E0D5E123}"/>
                  </a:ext>
                </a:extLst>
              </p:cNvPr>
              <p:cNvSpPr/>
              <p:nvPr/>
            </p:nvSpPr>
            <p:spPr>
              <a:xfrm>
                <a:off x="9022165" y="4514118"/>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0" name="Rectangle 39">
                <a:extLst>
                  <a:ext uri="{FF2B5EF4-FFF2-40B4-BE49-F238E27FC236}">
                    <a16:creationId xmlns:a16="http://schemas.microsoft.com/office/drawing/2014/main" id="{FA81446F-75CF-8B44-8528-53B743511D94}"/>
                  </a:ext>
                </a:extLst>
              </p:cNvPr>
              <p:cNvSpPr/>
              <p:nvPr/>
            </p:nvSpPr>
            <p:spPr>
              <a:xfrm>
                <a:off x="9724614" y="5287695"/>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1" name="Rectangle 40">
                <a:extLst>
                  <a:ext uri="{FF2B5EF4-FFF2-40B4-BE49-F238E27FC236}">
                    <a16:creationId xmlns:a16="http://schemas.microsoft.com/office/drawing/2014/main" id="{85C0A9C4-23A3-BE36-583D-6D258866E54F}"/>
                  </a:ext>
                </a:extLst>
              </p:cNvPr>
              <p:cNvSpPr/>
              <p:nvPr/>
            </p:nvSpPr>
            <p:spPr>
              <a:xfrm>
                <a:off x="9184061" y="4810691"/>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2" name="Rectangle 41">
                <a:extLst>
                  <a:ext uri="{FF2B5EF4-FFF2-40B4-BE49-F238E27FC236}">
                    <a16:creationId xmlns:a16="http://schemas.microsoft.com/office/drawing/2014/main" id="{A267DEB1-BB77-1A04-2A8D-05F77E8CF414}"/>
                  </a:ext>
                </a:extLst>
              </p:cNvPr>
              <p:cNvSpPr/>
              <p:nvPr/>
            </p:nvSpPr>
            <p:spPr>
              <a:xfrm>
                <a:off x="9184061" y="4531526"/>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2D5ECEF6-667E-DAA2-2C94-6E51B0AFB499}"/>
                  </a:ext>
                </a:extLst>
              </p:cNvPr>
              <p:cNvSpPr/>
              <p:nvPr/>
            </p:nvSpPr>
            <p:spPr>
              <a:xfrm>
                <a:off x="9022165" y="4809275"/>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E1539C5B-4C6B-8125-282A-1EDD95254AF9}"/>
                  </a:ext>
                </a:extLst>
              </p:cNvPr>
              <p:cNvSpPr/>
              <p:nvPr/>
            </p:nvSpPr>
            <p:spPr>
              <a:xfrm>
                <a:off x="8923537" y="4514118"/>
                <a:ext cx="412924" cy="452468"/>
              </a:xfrm>
              <a:prstGeom prst="rect">
                <a:avLst/>
              </a:pr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3E7321EA-632C-A305-3FA7-B513E9CC9853}"/>
                  </a:ext>
                </a:extLst>
              </p:cNvPr>
              <p:cNvSpPr/>
              <p:nvPr/>
            </p:nvSpPr>
            <p:spPr>
              <a:xfrm>
                <a:off x="9560238" y="4789291"/>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CB689EB1-638F-5318-492B-163677764F53}"/>
                  </a:ext>
                </a:extLst>
              </p:cNvPr>
              <p:cNvSpPr/>
              <p:nvPr/>
            </p:nvSpPr>
            <p:spPr>
              <a:xfrm>
                <a:off x="9439732" y="4507231"/>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29C871D1-AFA8-06E9-4071-8E18BBD78218}"/>
                  </a:ext>
                </a:extLst>
              </p:cNvPr>
              <p:cNvSpPr/>
              <p:nvPr/>
            </p:nvSpPr>
            <p:spPr>
              <a:xfrm>
                <a:off x="9431046" y="4506719"/>
                <a:ext cx="412924" cy="452468"/>
              </a:xfrm>
              <a:prstGeom prst="rect">
                <a:avLst/>
              </a:pr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88DDFF31-02D4-6204-0818-9231FE0C79DE}"/>
                  </a:ext>
                </a:extLst>
              </p:cNvPr>
              <p:cNvSpPr/>
              <p:nvPr/>
            </p:nvSpPr>
            <p:spPr>
              <a:xfrm>
                <a:off x="8592343" y="5209039"/>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F1BBDA64-F431-BD7C-DFB0-0A3087870EE2}"/>
                  </a:ext>
                </a:extLst>
              </p:cNvPr>
              <p:cNvSpPr/>
              <p:nvPr/>
            </p:nvSpPr>
            <p:spPr>
              <a:xfrm>
                <a:off x="8589125" y="4966586"/>
                <a:ext cx="412924" cy="452468"/>
              </a:xfrm>
              <a:prstGeom prst="rect">
                <a:avLst/>
              </a:prstGeom>
              <a:noFill/>
              <a:ln w="508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Box 51">
                <a:extLst>
                  <a:ext uri="{FF2B5EF4-FFF2-40B4-BE49-F238E27FC236}">
                    <a16:creationId xmlns:a16="http://schemas.microsoft.com/office/drawing/2014/main" id="{60399BDF-2194-9D6A-FCAB-316E3FF3A571}"/>
                  </a:ext>
                </a:extLst>
              </p:cNvPr>
              <p:cNvSpPr txBox="1"/>
              <p:nvPr/>
            </p:nvSpPr>
            <p:spPr>
              <a:xfrm>
                <a:off x="7774600" y="2836039"/>
                <a:ext cx="3478825" cy="369332"/>
              </a:xfrm>
              <a:prstGeom prst="rect">
                <a:avLst/>
              </a:prstGeom>
              <a:noFill/>
            </p:spPr>
            <p:txBody>
              <a:bodyPr wrap="square">
                <a:spAutoFit/>
              </a:bodyPr>
              <a:lstStyle/>
              <a:p>
                <a:endParaRPr lang="en-US" dirty="0">
                  <a:cs typeface="Calibri"/>
                </a:endParaRPr>
              </a:p>
            </p:txBody>
          </p:sp>
          <p:sp>
            <p:nvSpPr>
              <p:cNvPr id="53" name="TextBox 52">
                <a:extLst>
                  <a:ext uri="{FF2B5EF4-FFF2-40B4-BE49-F238E27FC236}">
                    <a16:creationId xmlns:a16="http://schemas.microsoft.com/office/drawing/2014/main" id="{BA57E2B3-DEA8-934E-1A23-2EBD83759845}"/>
                  </a:ext>
                </a:extLst>
              </p:cNvPr>
              <p:cNvSpPr txBox="1"/>
              <p:nvPr/>
            </p:nvSpPr>
            <p:spPr>
              <a:xfrm>
                <a:off x="9005803" y="4568174"/>
                <a:ext cx="290464" cy="369332"/>
              </a:xfrm>
              <a:prstGeom prst="rect">
                <a:avLst/>
              </a:prstGeom>
              <a:noFill/>
            </p:spPr>
            <p:txBody>
              <a:bodyPr wrap="none" rtlCol="0">
                <a:spAutoFit/>
              </a:bodyPr>
              <a:lstStyle/>
              <a:p>
                <a:r>
                  <a:rPr lang="en-US" dirty="0"/>
                  <a:t>F</a:t>
                </a:r>
              </a:p>
            </p:txBody>
          </p:sp>
          <p:sp>
            <p:nvSpPr>
              <p:cNvPr id="55" name="TextBox 54">
                <a:extLst>
                  <a:ext uri="{FF2B5EF4-FFF2-40B4-BE49-F238E27FC236}">
                    <a16:creationId xmlns:a16="http://schemas.microsoft.com/office/drawing/2014/main" id="{70E3B96F-6320-4C1E-F550-8144EA1A6951}"/>
                  </a:ext>
                </a:extLst>
              </p:cNvPr>
              <p:cNvSpPr txBox="1"/>
              <p:nvPr/>
            </p:nvSpPr>
            <p:spPr>
              <a:xfrm>
                <a:off x="8621485" y="4996784"/>
                <a:ext cx="290464" cy="369332"/>
              </a:xfrm>
              <a:prstGeom prst="rect">
                <a:avLst/>
              </a:prstGeom>
              <a:noFill/>
            </p:spPr>
            <p:txBody>
              <a:bodyPr wrap="none" rtlCol="0">
                <a:spAutoFit/>
              </a:bodyPr>
              <a:lstStyle/>
              <a:p>
                <a:r>
                  <a:rPr lang="en-US" dirty="0"/>
                  <a:t>F</a:t>
                </a:r>
              </a:p>
            </p:txBody>
          </p:sp>
          <p:sp>
            <p:nvSpPr>
              <p:cNvPr id="56" name="TextBox 55">
                <a:extLst>
                  <a:ext uri="{FF2B5EF4-FFF2-40B4-BE49-F238E27FC236}">
                    <a16:creationId xmlns:a16="http://schemas.microsoft.com/office/drawing/2014/main" id="{BD31347D-8255-AD25-4D25-01CB6356550C}"/>
                  </a:ext>
                </a:extLst>
              </p:cNvPr>
              <p:cNvSpPr txBox="1"/>
              <p:nvPr/>
            </p:nvSpPr>
            <p:spPr>
              <a:xfrm>
                <a:off x="9491206" y="4553977"/>
                <a:ext cx="290464" cy="369332"/>
              </a:xfrm>
              <a:prstGeom prst="rect">
                <a:avLst/>
              </a:prstGeom>
              <a:noFill/>
            </p:spPr>
            <p:txBody>
              <a:bodyPr wrap="none" rtlCol="0">
                <a:spAutoFit/>
              </a:bodyPr>
              <a:lstStyle/>
              <a:p>
                <a:r>
                  <a:rPr lang="en-US" dirty="0"/>
                  <a:t>F</a:t>
                </a:r>
              </a:p>
            </p:txBody>
          </p:sp>
        </p:grpSp>
      </p:grpSp>
      <p:grpSp>
        <p:nvGrpSpPr>
          <p:cNvPr id="24" name="Group 23">
            <a:extLst>
              <a:ext uri="{FF2B5EF4-FFF2-40B4-BE49-F238E27FC236}">
                <a16:creationId xmlns:a16="http://schemas.microsoft.com/office/drawing/2014/main" id="{BB4224E2-F447-1E27-D5FD-66C07CC7F011}"/>
              </a:ext>
            </a:extLst>
          </p:cNvPr>
          <p:cNvGrpSpPr/>
          <p:nvPr/>
        </p:nvGrpSpPr>
        <p:grpSpPr>
          <a:xfrm>
            <a:off x="3906065" y="1577415"/>
            <a:ext cx="3478825" cy="2941351"/>
            <a:chOff x="3906065" y="2691840"/>
            <a:chExt cx="3478825" cy="2941351"/>
          </a:xfrm>
        </p:grpSpPr>
        <p:sp>
          <p:nvSpPr>
            <p:cNvPr id="16" name="Can 10">
              <a:extLst>
                <a:ext uri="{FF2B5EF4-FFF2-40B4-BE49-F238E27FC236}">
                  <a16:creationId xmlns:a16="http://schemas.microsoft.com/office/drawing/2014/main" id="{20C73CD9-ABD7-1FBA-319C-93761363779B}"/>
                </a:ext>
              </a:extLst>
            </p:cNvPr>
            <p:cNvSpPr/>
            <p:nvPr/>
          </p:nvSpPr>
          <p:spPr>
            <a:xfrm>
              <a:off x="4685659" y="4010349"/>
              <a:ext cx="1504036" cy="1622842"/>
            </a:xfrm>
            <a:prstGeom prst="can">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8">
              <a:extLst>
                <a:ext uri="{FF2B5EF4-FFF2-40B4-BE49-F238E27FC236}">
                  <a16:creationId xmlns:a16="http://schemas.microsoft.com/office/drawing/2014/main" id="{5C4ABCE9-9320-CEE3-C4B2-E4E5456641C5}"/>
                </a:ext>
              </a:extLst>
            </p:cNvPr>
            <p:cNvGrpSpPr/>
            <p:nvPr/>
          </p:nvGrpSpPr>
          <p:grpSpPr>
            <a:xfrm>
              <a:off x="3906065" y="2691840"/>
              <a:ext cx="3478825" cy="2831588"/>
              <a:chOff x="3906065" y="2691840"/>
              <a:chExt cx="3478825" cy="2831588"/>
            </a:xfrm>
          </p:grpSpPr>
          <p:sp>
            <p:nvSpPr>
              <p:cNvPr id="17" name="Rectangle 16">
                <a:extLst>
                  <a:ext uri="{FF2B5EF4-FFF2-40B4-BE49-F238E27FC236}">
                    <a16:creationId xmlns:a16="http://schemas.microsoft.com/office/drawing/2014/main" id="{72F12226-EC82-3DF0-BB86-11639D32C5F5}"/>
                  </a:ext>
                </a:extLst>
              </p:cNvPr>
              <p:cNvSpPr/>
              <p:nvPr/>
            </p:nvSpPr>
            <p:spPr>
              <a:xfrm>
                <a:off x="5123381" y="4592540"/>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8" name="Rectangle 17">
                <a:extLst>
                  <a:ext uri="{FF2B5EF4-FFF2-40B4-BE49-F238E27FC236}">
                    <a16:creationId xmlns:a16="http://schemas.microsoft.com/office/drawing/2014/main" id="{BCC3262B-94AE-C564-B714-C2C1E60F242E}"/>
                  </a:ext>
                </a:extLst>
              </p:cNvPr>
              <p:cNvSpPr/>
              <p:nvPr/>
            </p:nvSpPr>
            <p:spPr>
              <a:xfrm>
                <a:off x="5825830" y="5366117"/>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9" name="Rectangle 18">
                <a:extLst>
                  <a:ext uri="{FF2B5EF4-FFF2-40B4-BE49-F238E27FC236}">
                    <a16:creationId xmlns:a16="http://schemas.microsoft.com/office/drawing/2014/main" id="{BCD47F4C-D272-1AE2-FF1D-F4A6F0BD7994}"/>
                  </a:ext>
                </a:extLst>
              </p:cNvPr>
              <p:cNvSpPr/>
              <p:nvPr/>
            </p:nvSpPr>
            <p:spPr>
              <a:xfrm>
                <a:off x="5285277" y="4889113"/>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0" name="Rectangle 19">
                <a:extLst>
                  <a:ext uri="{FF2B5EF4-FFF2-40B4-BE49-F238E27FC236}">
                    <a16:creationId xmlns:a16="http://schemas.microsoft.com/office/drawing/2014/main" id="{F09DC974-5AF3-85E8-C9CF-655EC20BEDE4}"/>
                  </a:ext>
                </a:extLst>
              </p:cNvPr>
              <p:cNvSpPr/>
              <p:nvPr/>
            </p:nvSpPr>
            <p:spPr>
              <a:xfrm>
                <a:off x="5285277" y="4609948"/>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85E90B21-D7B2-D8FE-7E72-21B28D9E94BD}"/>
                  </a:ext>
                </a:extLst>
              </p:cNvPr>
              <p:cNvSpPr/>
              <p:nvPr/>
            </p:nvSpPr>
            <p:spPr>
              <a:xfrm>
                <a:off x="5123381" y="4887697"/>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2CDD1C78-3D3F-196A-30EA-F3DAA68F9E37}"/>
                  </a:ext>
                </a:extLst>
              </p:cNvPr>
              <p:cNvSpPr/>
              <p:nvPr/>
            </p:nvSpPr>
            <p:spPr>
              <a:xfrm>
                <a:off x="5024753" y="4592540"/>
                <a:ext cx="412924" cy="452468"/>
              </a:xfrm>
              <a:prstGeom prst="rect">
                <a:avLst/>
              </a:pr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647A2353-3F2B-1949-2D7E-1616A25C0D10}"/>
                  </a:ext>
                </a:extLst>
              </p:cNvPr>
              <p:cNvSpPr/>
              <p:nvPr/>
            </p:nvSpPr>
            <p:spPr>
              <a:xfrm>
                <a:off x="5581142" y="5066592"/>
                <a:ext cx="417802" cy="452468"/>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8A3CEA60-DDBD-1389-8276-12BAF6F63B76}"/>
                  </a:ext>
                </a:extLst>
              </p:cNvPr>
              <p:cNvSpPr/>
              <p:nvPr/>
            </p:nvSpPr>
            <p:spPr>
              <a:xfrm>
                <a:off x="5661454" y="4867713"/>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A140043B-435E-881C-BA54-8EDD91F31921}"/>
                  </a:ext>
                </a:extLst>
              </p:cNvPr>
              <p:cNvSpPr/>
              <p:nvPr/>
            </p:nvSpPr>
            <p:spPr>
              <a:xfrm>
                <a:off x="5540948" y="4585653"/>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DE26754E-E251-C747-A431-D647E6A49EF0}"/>
                  </a:ext>
                </a:extLst>
              </p:cNvPr>
              <p:cNvSpPr/>
              <p:nvPr/>
            </p:nvSpPr>
            <p:spPr>
              <a:xfrm>
                <a:off x="5532262" y="4585141"/>
                <a:ext cx="412924" cy="452468"/>
              </a:xfrm>
              <a:prstGeom prst="rect">
                <a:avLst/>
              </a:pr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C6AAF7AD-6304-FBC5-04CE-5ABE87CDEBFE}"/>
                  </a:ext>
                </a:extLst>
              </p:cNvPr>
              <p:cNvSpPr/>
              <p:nvPr/>
            </p:nvSpPr>
            <p:spPr>
              <a:xfrm>
                <a:off x="4693559" y="5287461"/>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A9AF2465-5B4A-D1B2-305B-16BD59D05A52}"/>
                  </a:ext>
                </a:extLst>
              </p:cNvPr>
              <p:cNvSpPr/>
              <p:nvPr/>
            </p:nvSpPr>
            <p:spPr>
              <a:xfrm>
                <a:off x="4690341" y="5045008"/>
                <a:ext cx="412924" cy="452468"/>
              </a:xfrm>
              <a:prstGeom prst="rect">
                <a:avLst/>
              </a:prstGeom>
              <a:noFill/>
              <a:ln w="508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xtBox 50">
                <a:extLst>
                  <a:ext uri="{FF2B5EF4-FFF2-40B4-BE49-F238E27FC236}">
                    <a16:creationId xmlns:a16="http://schemas.microsoft.com/office/drawing/2014/main" id="{FB27CC1F-8B36-FFA1-0813-68DFF4F1D0DC}"/>
                  </a:ext>
                </a:extLst>
              </p:cNvPr>
              <p:cNvSpPr txBox="1"/>
              <p:nvPr/>
            </p:nvSpPr>
            <p:spPr>
              <a:xfrm>
                <a:off x="3906065" y="2691840"/>
                <a:ext cx="3478825" cy="369332"/>
              </a:xfrm>
              <a:prstGeom prst="rect">
                <a:avLst/>
              </a:prstGeom>
              <a:noFill/>
            </p:spPr>
            <p:txBody>
              <a:bodyPr wrap="square">
                <a:spAutoFit/>
              </a:bodyPr>
              <a:lstStyle/>
              <a:p>
                <a:endParaRPr lang="en-US" dirty="0">
                  <a:cs typeface="Calibri"/>
                </a:endParaRPr>
              </a:p>
            </p:txBody>
          </p:sp>
          <p:sp>
            <p:nvSpPr>
              <p:cNvPr id="57" name="TextBox 56">
                <a:extLst>
                  <a:ext uri="{FF2B5EF4-FFF2-40B4-BE49-F238E27FC236}">
                    <a16:creationId xmlns:a16="http://schemas.microsoft.com/office/drawing/2014/main" id="{5D03CA5F-D1D5-AE2A-19E2-98485EE18DA7}"/>
                  </a:ext>
                </a:extLst>
              </p:cNvPr>
              <p:cNvSpPr txBox="1"/>
              <p:nvPr/>
            </p:nvSpPr>
            <p:spPr>
              <a:xfrm>
                <a:off x="5100658" y="4655692"/>
                <a:ext cx="290464" cy="369332"/>
              </a:xfrm>
              <a:prstGeom prst="rect">
                <a:avLst/>
              </a:prstGeom>
              <a:noFill/>
            </p:spPr>
            <p:txBody>
              <a:bodyPr wrap="none" rtlCol="0">
                <a:spAutoFit/>
              </a:bodyPr>
              <a:lstStyle/>
              <a:p>
                <a:r>
                  <a:rPr lang="en-US" dirty="0"/>
                  <a:t>F</a:t>
                </a:r>
              </a:p>
            </p:txBody>
          </p:sp>
          <p:sp>
            <p:nvSpPr>
              <p:cNvPr id="58" name="TextBox 57">
                <a:extLst>
                  <a:ext uri="{FF2B5EF4-FFF2-40B4-BE49-F238E27FC236}">
                    <a16:creationId xmlns:a16="http://schemas.microsoft.com/office/drawing/2014/main" id="{410141A8-75AF-0B1E-BC51-9B02202AD170}"/>
                  </a:ext>
                </a:extLst>
              </p:cNvPr>
              <p:cNvSpPr txBox="1"/>
              <p:nvPr/>
            </p:nvSpPr>
            <p:spPr>
              <a:xfrm>
                <a:off x="5581142" y="4621142"/>
                <a:ext cx="290464" cy="369332"/>
              </a:xfrm>
              <a:prstGeom prst="rect">
                <a:avLst/>
              </a:prstGeom>
              <a:noFill/>
            </p:spPr>
            <p:txBody>
              <a:bodyPr wrap="none" rtlCol="0">
                <a:spAutoFit/>
              </a:bodyPr>
              <a:lstStyle/>
              <a:p>
                <a:r>
                  <a:rPr lang="en-US" dirty="0"/>
                  <a:t>F</a:t>
                </a:r>
              </a:p>
            </p:txBody>
          </p:sp>
          <p:sp>
            <p:nvSpPr>
              <p:cNvPr id="59" name="TextBox 58">
                <a:extLst>
                  <a:ext uri="{FF2B5EF4-FFF2-40B4-BE49-F238E27FC236}">
                    <a16:creationId xmlns:a16="http://schemas.microsoft.com/office/drawing/2014/main" id="{BE5CDEA7-47C5-9F37-D882-D307F246853E}"/>
                  </a:ext>
                </a:extLst>
              </p:cNvPr>
              <p:cNvSpPr txBox="1"/>
              <p:nvPr/>
            </p:nvSpPr>
            <p:spPr>
              <a:xfrm>
                <a:off x="5645478" y="5137022"/>
                <a:ext cx="290464" cy="369332"/>
              </a:xfrm>
              <a:prstGeom prst="rect">
                <a:avLst/>
              </a:prstGeom>
              <a:noFill/>
            </p:spPr>
            <p:txBody>
              <a:bodyPr wrap="none" rtlCol="0">
                <a:spAutoFit/>
              </a:bodyPr>
              <a:lstStyle/>
              <a:p>
                <a:r>
                  <a:rPr lang="en-US" dirty="0"/>
                  <a:t>F</a:t>
                </a:r>
              </a:p>
            </p:txBody>
          </p:sp>
        </p:grpSp>
      </p:grpSp>
      <p:grpSp>
        <p:nvGrpSpPr>
          <p:cNvPr id="54" name="Group 53">
            <a:extLst>
              <a:ext uri="{FF2B5EF4-FFF2-40B4-BE49-F238E27FC236}">
                <a16:creationId xmlns:a16="http://schemas.microsoft.com/office/drawing/2014/main" id="{80243188-A541-1E98-4EC4-62E3232711ED}"/>
              </a:ext>
            </a:extLst>
          </p:cNvPr>
          <p:cNvGrpSpPr/>
          <p:nvPr/>
        </p:nvGrpSpPr>
        <p:grpSpPr>
          <a:xfrm>
            <a:off x="917081" y="2904802"/>
            <a:ext cx="9764813" cy="2297292"/>
            <a:chOff x="917081" y="2904802"/>
            <a:chExt cx="9764813" cy="2297292"/>
          </a:xfrm>
        </p:grpSpPr>
        <p:grpSp>
          <p:nvGrpSpPr>
            <p:cNvPr id="45" name="Group 44">
              <a:extLst>
                <a:ext uri="{FF2B5EF4-FFF2-40B4-BE49-F238E27FC236}">
                  <a16:creationId xmlns:a16="http://schemas.microsoft.com/office/drawing/2014/main" id="{C906186E-61A7-3FCC-76B6-D996469F91D0}"/>
                </a:ext>
              </a:extLst>
            </p:cNvPr>
            <p:cNvGrpSpPr/>
            <p:nvPr/>
          </p:nvGrpSpPr>
          <p:grpSpPr>
            <a:xfrm>
              <a:off x="917081" y="2904802"/>
              <a:ext cx="9764813" cy="2297292"/>
              <a:chOff x="917081" y="2904802"/>
              <a:chExt cx="9764813" cy="2297292"/>
            </a:xfrm>
          </p:grpSpPr>
          <p:sp>
            <p:nvSpPr>
              <p:cNvPr id="4" name="Can 10">
                <a:extLst>
                  <a:ext uri="{FF2B5EF4-FFF2-40B4-BE49-F238E27FC236}">
                    <a16:creationId xmlns:a16="http://schemas.microsoft.com/office/drawing/2014/main" id="{3A00BA74-7D86-A1B8-3DF1-1164DBA2E413}"/>
                  </a:ext>
                </a:extLst>
              </p:cNvPr>
              <p:cNvSpPr/>
              <p:nvPr/>
            </p:nvSpPr>
            <p:spPr>
              <a:xfrm>
                <a:off x="1069481" y="2904802"/>
                <a:ext cx="1504036" cy="1622842"/>
              </a:xfrm>
              <a:prstGeom prst="can">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B0ADE3EA-FDB6-4EAE-0A01-24A12EC20759}"/>
                  </a:ext>
                </a:extLst>
              </p:cNvPr>
              <p:cNvSpPr/>
              <p:nvPr/>
            </p:nvSpPr>
            <p:spPr>
              <a:xfrm>
                <a:off x="917081" y="4912601"/>
                <a:ext cx="152400" cy="15731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4138C7C-0334-2D98-9BF2-1809D44CD99E}"/>
                  </a:ext>
                </a:extLst>
              </p:cNvPr>
              <p:cNvSpPr/>
              <p:nvPr/>
            </p:nvSpPr>
            <p:spPr>
              <a:xfrm>
                <a:off x="4623205" y="4897545"/>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510C9203-4A9C-1103-C2C7-5097A0CB29C4}"/>
                  </a:ext>
                </a:extLst>
              </p:cNvPr>
              <p:cNvSpPr txBox="1"/>
              <p:nvPr/>
            </p:nvSpPr>
            <p:spPr>
              <a:xfrm>
                <a:off x="1252830" y="4797192"/>
                <a:ext cx="2961452" cy="369332"/>
              </a:xfrm>
              <a:prstGeom prst="rect">
                <a:avLst/>
              </a:prstGeom>
              <a:noFill/>
            </p:spPr>
            <p:txBody>
              <a:bodyPr wrap="none" rtlCol="0">
                <a:spAutoFit/>
              </a:bodyPr>
              <a:lstStyle/>
              <a:p>
                <a:r>
                  <a:rPr lang="en-US" dirty="0"/>
                  <a:t>accessed bytes before fuzzing</a:t>
                </a:r>
              </a:p>
            </p:txBody>
          </p:sp>
          <p:sp>
            <p:nvSpPr>
              <p:cNvPr id="15" name="TextBox 14">
                <a:extLst>
                  <a:ext uri="{FF2B5EF4-FFF2-40B4-BE49-F238E27FC236}">
                    <a16:creationId xmlns:a16="http://schemas.microsoft.com/office/drawing/2014/main" id="{BACA5F14-87DE-EBC7-10F8-142936CA8EBE}"/>
                  </a:ext>
                </a:extLst>
              </p:cNvPr>
              <p:cNvSpPr txBox="1"/>
              <p:nvPr/>
            </p:nvSpPr>
            <p:spPr>
              <a:xfrm>
                <a:off x="4960434" y="4780576"/>
                <a:ext cx="3607334" cy="369332"/>
              </a:xfrm>
              <a:prstGeom prst="rect">
                <a:avLst/>
              </a:prstGeom>
              <a:noFill/>
            </p:spPr>
            <p:txBody>
              <a:bodyPr wrap="none" rtlCol="0">
                <a:spAutoFit/>
              </a:bodyPr>
              <a:lstStyle/>
              <a:p>
                <a:r>
                  <a:rPr lang="en-US" dirty="0"/>
                  <a:t>Possible accessed bytes after fuzzing</a:t>
                </a:r>
              </a:p>
            </p:txBody>
          </p:sp>
          <p:sp>
            <p:nvSpPr>
              <p:cNvPr id="26" name="Rectangle 25">
                <a:extLst>
                  <a:ext uri="{FF2B5EF4-FFF2-40B4-BE49-F238E27FC236}">
                    <a16:creationId xmlns:a16="http://schemas.microsoft.com/office/drawing/2014/main" id="{190FEBD4-ACFA-ABC7-8615-D03BF77BB3A9}"/>
                  </a:ext>
                </a:extLst>
              </p:cNvPr>
              <p:cNvSpPr/>
              <p:nvPr/>
            </p:nvSpPr>
            <p:spPr>
              <a:xfrm>
                <a:off x="8828443" y="4749626"/>
                <a:ext cx="412924" cy="452468"/>
              </a:xfrm>
              <a:prstGeom prst="rect">
                <a:avLst/>
              </a:pr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a:t>
                </a:r>
              </a:p>
            </p:txBody>
          </p:sp>
          <p:sp>
            <p:nvSpPr>
              <p:cNvPr id="27" name="TextBox 26">
                <a:extLst>
                  <a:ext uri="{FF2B5EF4-FFF2-40B4-BE49-F238E27FC236}">
                    <a16:creationId xmlns:a16="http://schemas.microsoft.com/office/drawing/2014/main" id="{F49C0F65-7E8A-80CD-E7D7-70C51BF122B4}"/>
                  </a:ext>
                </a:extLst>
              </p:cNvPr>
              <p:cNvSpPr txBox="1"/>
              <p:nvPr/>
            </p:nvSpPr>
            <p:spPr>
              <a:xfrm>
                <a:off x="9336461" y="4754419"/>
                <a:ext cx="1345433" cy="369332"/>
              </a:xfrm>
              <a:prstGeom prst="rect">
                <a:avLst/>
              </a:prstGeom>
              <a:noFill/>
            </p:spPr>
            <p:txBody>
              <a:bodyPr wrap="none" rtlCol="0">
                <a:spAutoFit/>
              </a:bodyPr>
              <a:lstStyle/>
              <a:p>
                <a:r>
                  <a:rPr lang="en-US" dirty="0"/>
                  <a:t>Fuzzing area</a:t>
                </a:r>
              </a:p>
            </p:txBody>
          </p:sp>
        </p:grpSp>
        <p:sp>
          <p:nvSpPr>
            <p:cNvPr id="5" name="Rectangle 4">
              <a:extLst>
                <a:ext uri="{FF2B5EF4-FFF2-40B4-BE49-F238E27FC236}">
                  <a16:creationId xmlns:a16="http://schemas.microsoft.com/office/drawing/2014/main" id="{C76B8BAF-1A57-8486-9876-6583EA0CB303}"/>
                </a:ext>
              </a:extLst>
            </p:cNvPr>
            <p:cNvSpPr/>
            <p:nvPr/>
          </p:nvSpPr>
          <p:spPr>
            <a:xfrm>
              <a:off x="1507203" y="3486993"/>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F8F6B041-E97F-2B1B-7DC0-9F4471830B84}"/>
                </a:ext>
              </a:extLst>
            </p:cNvPr>
            <p:cNvSpPr/>
            <p:nvPr/>
          </p:nvSpPr>
          <p:spPr>
            <a:xfrm>
              <a:off x="2209652" y="4260570"/>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AD5A007D-B9A8-0195-B0C6-059472727F35}"/>
                </a:ext>
              </a:extLst>
            </p:cNvPr>
            <p:cNvSpPr/>
            <p:nvPr/>
          </p:nvSpPr>
          <p:spPr>
            <a:xfrm>
              <a:off x="1669099" y="3783566"/>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06772AC5-6007-0E0F-76D5-F54A9E09586E}"/>
                </a:ext>
              </a:extLst>
            </p:cNvPr>
            <p:cNvSpPr/>
            <p:nvPr/>
          </p:nvSpPr>
          <p:spPr>
            <a:xfrm>
              <a:off x="1430769" y="3488469"/>
              <a:ext cx="412924" cy="452468"/>
            </a:xfrm>
            <a:prstGeom prst="rect">
              <a:avLst/>
            </a:pr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a:t>
              </a:r>
            </a:p>
          </p:txBody>
        </p:sp>
        <p:sp>
          <p:nvSpPr>
            <p:cNvPr id="34" name="Rectangle 33">
              <a:extLst>
                <a:ext uri="{FF2B5EF4-FFF2-40B4-BE49-F238E27FC236}">
                  <a16:creationId xmlns:a16="http://schemas.microsoft.com/office/drawing/2014/main" id="{E7D7620C-1232-0FD0-2528-F5802BBA31CD}"/>
                </a:ext>
              </a:extLst>
            </p:cNvPr>
            <p:cNvSpPr/>
            <p:nvPr/>
          </p:nvSpPr>
          <p:spPr>
            <a:xfrm>
              <a:off x="1992036" y="3962521"/>
              <a:ext cx="412924" cy="452468"/>
            </a:xfrm>
            <a:prstGeom prst="rect">
              <a:avLst/>
            </a:pr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a:t>
              </a:r>
            </a:p>
          </p:txBody>
        </p:sp>
        <p:sp>
          <p:nvSpPr>
            <p:cNvPr id="35" name="Rectangle 34">
              <a:extLst>
                <a:ext uri="{FF2B5EF4-FFF2-40B4-BE49-F238E27FC236}">
                  <a16:creationId xmlns:a16="http://schemas.microsoft.com/office/drawing/2014/main" id="{55057B1E-CD6A-4601-505A-9D88AE1B6E3F}"/>
                </a:ext>
              </a:extLst>
            </p:cNvPr>
            <p:cNvSpPr/>
            <p:nvPr/>
          </p:nvSpPr>
          <p:spPr>
            <a:xfrm>
              <a:off x="1938278" y="3481070"/>
              <a:ext cx="412924" cy="452468"/>
            </a:xfrm>
            <a:prstGeom prst="rect">
              <a:avLst/>
            </a:pr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a:t>
              </a:r>
            </a:p>
          </p:txBody>
        </p:sp>
        <p:sp>
          <p:nvSpPr>
            <p:cNvPr id="8" name="Rectangle 7">
              <a:extLst>
                <a:ext uri="{FF2B5EF4-FFF2-40B4-BE49-F238E27FC236}">
                  <a16:creationId xmlns:a16="http://schemas.microsoft.com/office/drawing/2014/main" id="{97DD21B8-495E-FF2C-A09B-39D81E2F9726}"/>
                </a:ext>
              </a:extLst>
            </p:cNvPr>
            <p:cNvSpPr/>
            <p:nvPr/>
          </p:nvSpPr>
          <p:spPr>
            <a:xfrm>
              <a:off x="2425497" y="3856906"/>
              <a:ext cx="140761" cy="452468"/>
            </a:xfrm>
            <a:prstGeom prst="rect">
              <a:avLst/>
            </a:pr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a:t>
              </a:r>
            </a:p>
          </p:txBody>
        </p:sp>
      </p:grpSp>
      <p:sp>
        <p:nvSpPr>
          <p:cNvPr id="11" name="Slide Number Placeholder 10">
            <a:extLst>
              <a:ext uri="{FF2B5EF4-FFF2-40B4-BE49-F238E27FC236}">
                <a16:creationId xmlns:a16="http://schemas.microsoft.com/office/drawing/2014/main" id="{C51BF85A-BA00-4E28-4DC7-6B9071C2AB73}"/>
              </a:ext>
            </a:extLst>
          </p:cNvPr>
          <p:cNvSpPr>
            <a:spLocks noGrp="1"/>
          </p:cNvSpPr>
          <p:nvPr>
            <p:ph type="sldNum" sz="quarter" idx="12"/>
          </p:nvPr>
        </p:nvSpPr>
        <p:spPr/>
        <p:txBody>
          <a:bodyPr/>
          <a:lstStyle/>
          <a:p>
            <a:fld id="{330EA680-D336-4FF7-8B7A-9848BB0A1C32}" type="slidenum">
              <a:rPr lang="en-US" smtClean="0"/>
              <a:t>23</a:t>
            </a:fld>
            <a:endParaRPr lang="en-US"/>
          </a:p>
        </p:txBody>
      </p:sp>
      <p:sp>
        <p:nvSpPr>
          <p:cNvPr id="60" name="Footer Placeholder 9">
            <a:extLst>
              <a:ext uri="{FF2B5EF4-FFF2-40B4-BE49-F238E27FC236}">
                <a16:creationId xmlns:a16="http://schemas.microsoft.com/office/drawing/2014/main" id="{02D360AA-0527-7AB7-E6A8-9B70F8824E79}"/>
              </a:ext>
            </a:extLst>
          </p:cNvPr>
          <p:cNvSpPr>
            <a:spLocks noGrp="1"/>
          </p:cNvSpPr>
          <p:nvPr>
            <p:ph type="ftr" sz="quarter" idx="11"/>
          </p:nvPr>
        </p:nvSpPr>
        <p:spPr>
          <a:xfrm>
            <a:off x="3030786" y="6350577"/>
            <a:ext cx="6130428" cy="273486"/>
          </a:xfrm>
        </p:spPr>
        <p:txBody>
          <a:bodyPr vert="horz" lIns="91440" tIns="45720" rIns="91440" bIns="45720" rtlCol="0" anchor="ctr"/>
          <a:lstStyle/>
          <a:p>
            <a:r>
              <a:rPr lang="en-US" sz="1400" dirty="0"/>
              <a:t>Introduction </a:t>
            </a:r>
            <a:r>
              <a:rPr lang="en-US" sz="1400" dirty="0">
                <a:sym typeface="Symbol" panose="05050102010706020507" pitchFamily="18" charset="2"/>
              </a:rPr>
              <a:t> </a:t>
            </a:r>
            <a:r>
              <a:rPr lang="en-US" sz="1400" dirty="0"/>
              <a:t>Observations</a:t>
            </a:r>
            <a:r>
              <a:rPr lang="en-US" sz="1400" dirty="0">
                <a:sym typeface="Symbol" panose="05050102010706020507" pitchFamily="18" charset="2"/>
              </a:rPr>
              <a:t> </a:t>
            </a:r>
            <a:r>
              <a:rPr lang="en-US" sz="1400" dirty="0"/>
              <a:t> </a:t>
            </a:r>
            <a:r>
              <a:rPr lang="en-US" sz="1400" b="1" dirty="0">
                <a:solidFill>
                  <a:schemeClr val="tx1"/>
                </a:solidFill>
              </a:rPr>
              <a:t>Design</a:t>
            </a:r>
            <a:r>
              <a:rPr lang="en-US" sz="1400" dirty="0">
                <a:solidFill>
                  <a:schemeClr val="tx1"/>
                </a:solidFill>
              </a:rPr>
              <a:t> </a:t>
            </a:r>
            <a:r>
              <a:rPr lang="en-US" sz="1400" dirty="0">
                <a:sym typeface="Symbol" panose="05050102010706020507" pitchFamily="18" charset="2"/>
              </a:rPr>
              <a:t> </a:t>
            </a:r>
            <a:r>
              <a:rPr lang="en-US" sz="1400" dirty="0"/>
              <a:t>Implementation</a:t>
            </a:r>
            <a:r>
              <a:rPr lang="en-US" sz="1400" dirty="0">
                <a:sym typeface="Symbol" panose="05050102010706020507" pitchFamily="18" charset="2"/>
              </a:rPr>
              <a:t> </a:t>
            </a:r>
            <a:r>
              <a:rPr lang="en-US" sz="1400" dirty="0"/>
              <a:t> Evaluation </a:t>
            </a:r>
            <a:r>
              <a:rPr lang="en-US" sz="1400" dirty="0">
                <a:sym typeface="Symbol" panose="05050102010706020507" pitchFamily="18" charset="2"/>
              </a:rPr>
              <a:t> </a:t>
            </a:r>
            <a:r>
              <a:rPr lang="en-US" sz="1400" dirty="0"/>
              <a:t>Conclusion</a:t>
            </a:r>
          </a:p>
        </p:txBody>
      </p:sp>
    </p:spTree>
    <p:custDataLst>
      <p:tags r:id="rId1"/>
    </p:custDataLst>
    <p:extLst>
      <p:ext uri="{BB962C8B-B14F-4D97-AF65-F5344CB8AC3E}">
        <p14:creationId xmlns:p14="http://schemas.microsoft.com/office/powerpoint/2010/main" val="1558676624"/>
      </p:ext>
    </p:extLst>
  </p:cSld>
  <p:clrMapOvr>
    <a:masterClrMapping/>
  </p:clrMapOvr>
  <mc:AlternateContent xmlns:mc="http://schemas.openxmlformats.org/markup-compatibility/2006" xmlns:p14="http://schemas.microsoft.com/office/powerpoint/2010/main">
    <mc:Choice Requires="p14">
      <p:transition spd="slow" p14:dur="2000" advTm="32272"/>
    </mc:Choice>
    <mc:Fallback xmlns="">
      <p:transition spd="slow" advTm="3227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62AB3B-448F-3DAE-7F8C-CF870F9155D3}"/>
              </a:ext>
            </a:extLst>
          </p:cNvPr>
          <p:cNvSpPr>
            <a:spLocks noGrp="1"/>
          </p:cNvSpPr>
          <p:nvPr>
            <p:ph type="title"/>
          </p:nvPr>
        </p:nvSpPr>
        <p:spPr/>
        <p:txBody>
          <a:bodyPr/>
          <a:lstStyle/>
          <a:p>
            <a:r>
              <a:rPr lang="en-US" dirty="0"/>
              <a:t>Challenge 2</a:t>
            </a:r>
          </a:p>
        </p:txBody>
      </p:sp>
      <p:sp>
        <p:nvSpPr>
          <p:cNvPr id="3" name="Content Placeholder 2">
            <a:extLst>
              <a:ext uri="{FF2B5EF4-FFF2-40B4-BE49-F238E27FC236}">
                <a16:creationId xmlns:a16="http://schemas.microsoft.com/office/drawing/2014/main" id="{33A3CE91-00A4-D28D-5571-8FDFF1098761}"/>
              </a:ext>
            </a:extLst>
          </p:cNvPr>
          <p:cNvSpPr>
            <a:spLocks noGrp="1"/>
          </p:cNvSpPr>
          <p:nvPr>
            <p:ph idx="1"/>
          </p:nvPr>
        </p:nvSpPr>
        <p:spPr/>
        <p:txBody>
          <a:bodyPr/>
          <a:lstStyle/>
          <a:p>
            <a:r>
              <a:rPr lang="en-US" dirty="0"/>
              <a:t>Image is relatively sparse all the time, some state may require resource usage to reach certain state</a:t>
            </a:r>
          </a:p>
          <a:p>
            <a:r>
              <a:rPr lang="en-US" dirty="0"/>
              <a:t>Use image deltas to accumulate image states</a:t>
            </a:r>
          </a:p>
          <a:p>
            <a:r>
              <a:rPr lang="en-US" dirty="0"/>
              <a:t>Use partially restore image deltas to fuzz the image states</a:t>
            </a:r>
          </a:p>
        </p:txBody>
      </p:sp>
      <p:sp>
        <p:nvSpPr>
          <p:cNvPr id="4" name="Slide Number Placeholder 3">
            <a:extLst>
              <a:ext uri="{FF2B5EF4-FFF2-40B4-BE49-F238E27FC236}">
                <a16:creationId xmlns:a16="http://schemas.microsoft.com/office/drawing/2014/main" id="{D32E1782-4B82-DFD3-DAE1-3C771B021141}"/>
              </a:ext>
            </a:extLst>
          </p:cNvPr>
          <p:cNvSpPr>
            <a:spLocks noGrp="1"/>
          </p:cNvSpPr>
          <p:nvPr>
            <p:ph type="sldNum" sz="quarter" idx="12"/>
          </p:nvPr>
        </p:nvSpPr>
        <p:spPr/>
        <p:txBody>
          <a:bodyPr/>
          <a:lstStyle/>
          <a:p>
            <a:pPr algn="r"/>
            <a:fld id="{330EA680-D336-4FF7-8B7A-9848BB0A1C32}" type="slidenum">
              <a:rPr lang="en-US" smtClean="0"/>
              <a:pPr algn="r"/>
              <a:t>24</a:t>
            </a:fld>
            <a:endParaRPr lang="en-US" dirty="0"/>
          </a:p>
        </p:txBody>
      </p:sp>
      <p:sp>
        <p:nvSpPr>
          <p:cNvPr id="6" name="Footer Placeholder 9">
            <a:extLst>
              <a:ext uri="{FF2B5EF4-FFF2-40B4-BE49-F238E27FC236}">
                <a16:creationId xmlns:a16="http://schemas.microsoft.com/office/drawing/2014/main" id="{02D360AA-0527-7AB7-E6A8-9B70F8824E79}"/>
              </a:ext>
            </a:extLst>
          </p:cNvPr>
          <p:cNvSpPr>
            <a:spLocks noGrp="1"/>
          </p:cNvSpPr>
          <p:nvPr>
            <p:ph type="ftr" sz="quarter" idx="11"/>
          </p:nvPr>
        </p:nvSpPr>
        <p:spPr>
          <a:xfrm>
            <a:off x="3030786" y="6350577"/>
            <a:ext cx="6130428" cy="273486"/>
          </a:xfrm>
        </p:spPr>
        <p:txBody>
          <a:bodyPr vert="horz" lIns="91440" tIns="45720" rIns="91440" bIns="45720" rtlCol="0" anchor="ctr"/>
          <a:lstStyle/>
          <a:p>
            <a:r>
              <a:rPr lang="en-US" sz="1400" dirty="0"/>
              <a:t>Introduction </a:t>
            </a:r>
            <a:r>
              <a:rPr lang="en-US" sz="1400" dirty="0">
                <a:sym typeface="Symbol" panose="05050102010706020507" pitchFamily="18" charset="2"/>
              </a:rPr>
              <a:t> </a:t>
            </a:r>
            <a:r>
              <a:rPr lang="en-US" sz="1400" dirty="0"/>
              <a:t>Observations</a:t>
            </a:r>
            <a:r>
              <a:rPr lang="en-US" sz="1400" dirty="0">
                <a:sym typeface="Symbol" panose="05050102010706020507" pitchFamily="18" charset="2"/>
              </a:rPr>
              <a:t> </a:t>
            </a:r>
            <a:r>
              <a:rPr lang="en-US" sz="1400" dirty="0"/>
              <a:t> </a:t>
            </a:r>
            <a:r>
              <a:rPr lang="en-US" sz="1400" b="1" dirty="0">
                <a:solidFill>
                  <a:schemeClr val="tx1"/>
                </a:solidFill>
              </a:rPr>
              <a:t>Design</a:t>
            </a:r>
            <a:r>
              <a:rPr lang="en-US" sz="1400" dirty="0">
                <a:solidFill>
                  <a:schemeClr val="tx1"/>
                </a:solidFill>
              </a:rPr>
              <a:t> </a:t>
            </a:r>
            <a:r>
              <a:rPr lang="en-US" sz="1400" dirty="0">
                <a:sym typeface="Symbol" panose="05050102010706020507" pitchFamily="18" charset="2"/>
              </a:rPr>
              <a:t> </a:t>
            </a:r>
            <a:r>
              <a:rPr lang="en-US" sz="1400" dirty="0"/>
              <a:t>Implementation</a:t>
            </a:r>
            <a:r>
              <a:rPr lang="en-US" sz="1400" dirty="0">
                <a:sym typeface="Symbol" panose="05050102010706020507" pitchFamily="18" charset="2"/>
              </a:rPr>
              <a:t> </a:t>
            </a:r>
            <a:r>
              <a:rPr lang="en-US" sz="1400" dirty="0"/>
              <a:t> Evaluation </a:t>
            </a:r>
            <a:r>
              <a:rPr lang="en-US" sz="1400" dirty="0">
                <a:sym typeface="Symbol" panose="05050102010706020507" pitchFamily="18" charset="2"/>
              </a:rPr>
              <a:t> </a:t>
            </a:r>
            <a:r>
              <a:rPr lang="en-US" sz="1400" dirty="0"/>
              <a:t>Conclusion</a:t>
            </a:r>
          </a:p>
        </p:txBody>
      </p:sp>
    </p:spTree>
    <p:custDataLst>
      <p:tags r:id="rId1"/>
    </p:custDataLst>
    <p:extLst>
      <p:ext uri="{BB962C8B-B14F-4D97-AF65-F5344CB8AC3E}">
        <p14:creationId xmlns:p14="http://schemas.microsoft.com/office/powerpoint/2010/main" val="3534258672"/>
      </p:ext>
    </p:extLst>
  </p:cSld>
  <p:clrMapOvr>
    <a:masterClrMapping/>
  </p:clrMapOvr>
  <mc:AlternateContent xmlns:mc="http://schemas.openxmlformats.org/markup-compatibility/2006" xmlns:p14="http://schemas.microsoft.com/office/powerpoint/2010/main">
    <mc:Choice Requires="p14">
      <p:transition spd="slow" p14:dur="2000" advTm="36090"/>
    </mc:Choice>
    <mc:Fallback xmlns="">
      <p:transition spd="slow" advTm="3609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EEFC1-0B51-6567-CF5F-94FBAB949B22}"/>
              </a:ext>
            </a:extLst>
          </p:cNvPr>
          <p:cNvSpPr>
            <a:spLocks noGrp="1"/>
          </p:cNvSpPr>
          <p:nvPr>
            <p:ph type="title"/>
          </p:nvPr>
        </p:nvSpPr>
        <p:spPr/>
        <p:txBody>
          <a:bodyPr/>
          <a:lstStyle/>
          <a:p>
            <a:r>
              <a:rPr lang="en-US" dirty="0">
                <a:cs typeface="Calibri Light"/>
              </a:rPr>
              <a:t>Accumulate Image State</a:t>
            </a:r>
            <a:endParaRPr lang="en-US" dirty="0"/>
          </a:p>
        </p:txBody>
      </p:sp>
      <p:sp>
        <p:nvSpPr>
          <p:cNvPr id="3" name="Content Placeholder 2">
            <a:extLst>
              <a:ext uri="{FF2B5EF4-FFF2-40B4-BE49-F238E27FC236}">
                <a16:creationId xmlns:a16="http://schemas.microsoft.com/office/drawing/2014/main" id="{EC1DD887-3212-3B7D-9B1D-D98A4A6341AD}"/>
              </a:ext>
            </a:extLst>
          </p:cNvPr>
          <p:cNvSpPr>
            <a:spLocks noGrp="1"/>
          </p:cNvSpPr>
          <p:nvPr>
            <p:ph idx="1"/>
          </p:nvPr>
        </p:nvSpPr>
        <p:spPr>
          <a:xfrm>
            <a:off x="838200" y="1825625"/>
            <a:ext cx="10515600" cy="626023"/>
          </a:xfrm>
        </p:spPr>
        <p:txBody>
          <a:bodyPr vert="horz" lIns="91440" tIns="45720" rIns="91440" bIns="45720" rtlCol="0" anchor="t">
            <a:normAutofit fontScale="85000" lnSpcReduction="20000"/>
          </a:bodyPr>
          <a:lstStyle/>
          <a:p>
            <a:r>
              <a:rPr lang="en-US" dirty="0">
                <a:cs typeface="Calibri"/>
              </a:rPr>
              <a:t>Use FS modified image delta to reduce the overhead of saving and restoring FS images</a:t>
            </a:r>
          </a:p>
        </p:txBody>
      </p:sp>
      <p:sp>
        <p:nvSpPr>
          <p:cNvPr id="4" name="Can 10">
            <a:extLst>
              <a:ext uri="{FF2B5EF4-FFF2-40B4-BE49-F238E27FC236}">
                <a16:creationId xmlns:a16="http://schemas.microsoft.com/office/drawing/2014/main" id="{D1E4C95E-47A7-988B-0C66-08FF9AABF1D4}"/>
              </a:ext>
            </a:extLst>
          </p:cNvPr>
          <p:cNvSpPr/>
          <p:nvPr/>
        </p:nvSpPr>
        <p:spPr>
          <a:xfrm>
            <a:off x="1075704" y="3120501"/>
            <a:ext cx="1504036" cy="1622842"/>
          </a:xfrm>
          <a:prstGeom prst="can">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8">
            <a:extLst>
              <a:ext uri="{FF2B5EF4-FFF2-40B4-BE49-F238E27FC236}">
                <a16:creationId xmlns:a16="http://schemas.microsoft.com/office/drawing/2014/main" id="{E22EB107-1C19-B072-53C6-2DD0D4CED19D}"/>
              </a:ext>
            </a:extLst>
          </p:cNvPr>
          <p:cNvGrpSpPr/>
          <p:nvPr/>
        </p:nvGrpSpPr>
        <p:grpSpPr>
          <a:xfrm>
            <a:off x="1075704" y="1982202"/>
            <a:ext cx="6440212" cy="3861880"/>
            <a:chOff x="1075704" y="1982202"/>
            <a:chExt cx="6440212" cy="3861880"/>
          </a:xfrm>
        </p:grpSpPr>
        <p:grpSp>
          <p:nvGrpSpPr>
            <p:cNvPr id="5" name="Group 4">
              <a:extLst>
                <a:ext uri="{FF2B5EF4-FFF2-40B4-BE49-F238E27FC236}">
                  <a16:creationId xmlns:a16="http://schemas.microsoft.com/office/drawing/2014/main" id="{73B292EE-071A-B55C-E58D-27B9F8A69D8A}"/>
                </a:ext>
              </a:extLst>
            </p:cNvPr>
            <p:cNvGrpSpPr/>
            <p:nvPr/>
          </p:nvGrpSpPr>
          <p:grpSpPr>
            <a:xfrm>
              <a:off x="3354508" y="1982202"/>
              <a:ext cx="4161408" cy="2763094"/>
              <a:chOff x="2859701" y="2674610"/>
              <a:chExt cx="4161408" cy="2763094"/>
            </a:xfrm>
          </p:grpSpPr>
          <p:sp>
            <p:nvSpPr>
              <p:cNvPr id="8" name="Can 10">
                <a:extLst>
                  <a:ext uri="{FF2B5EF4-FFF2-40B4-BE49-F238E27FC236}">
                    <a16:creationId xmlns:a16="http://schemas.microsoft.com/office/drawing/2014/main" id="{BEA856FF-5C25-6989-BB1F-E2C9D81A28C6}"/>
                  </a:ext>
                </a:extLst>
              </p:cNvPr>
              <p:cNvSpPr/>
              <p:nvPr/>
            </p:nvSpPr>
            <p:spPr>
              <a:xfrm>
                <a:off x="4188387" y="3814862"/>
                <a:ext cx="1504036" cy="1622842"/>
              </a:xfrm>
              <a:prstGeom prst="can">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E0A4838-48BB-29F2-1180-59868397830A}"/>
                  </a:ext>
                </a:extLst>
              </p:cNvPr>
              <p:cNvSpPr/>
              <p:nvPr/>
            </p:nvSpPr>
            <p:spPr>
              <a:xfrm>
                <a:off x="5328558" y="5170630"/>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BEFA7A37-1E04-3D28-B151-AAF685226373}"/>
                  </a:ext>
                </a:extLst>
              </p:cNvPr>
              <p:cNvSpPr/>
              <p:nvPr/>
            </p:nvSpPr>
            <p:spPr>
              <a:xfrm>
                <a:off x="4788005" y="4693626"/>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 name="Rectangle 11">
                <a:extLst>
                  <a:ext uri="{FF2B5EF4-FFF2-40B4-BE49-F238E27FC236}">
                    <a16:creationId xmlns:a16="http://schemas.microsoft.com/office/drawing/2014/main" id="{D9D6B3B2-3290-15FE-38FA-6D7546C433FC}"/>
                  </a:ext>
                </a:extLst>
              </p:cNvPr>
              <p:cNvSpPr/>
              <p:nvPr/>
            </p:nvSpPr>
            <p:spPr>
              <a:xfrm>
                <a:off x="4788005" y="4414461"/>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035482C1-7CD5-3B78-56E9-2ED4D8F2E51A}"/>
                  </a:ext>
                </a:extLst>
              </p:cNvPr>
              <p:cNvSpPr/>
              <p:nvPr/>
            </p:nvSpPr>
            <p:spPr>
              <a:xfrm>
                <a:off x="4626109" y="4692210"/>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C038C046-CAC4-2B2F-9827-CEEE0BE0B42C}"/>
                  </a:ext>
                </a:extLst>
              </p:cNvPr>
              <p:cNvSpPr txBox="1"/>
              <p:nvPr/>
            </p:nvSpPr>
            <p:spPr>
              <a:xfrm>
                <a:off x="2859701" y="2674610"/>
                <a:ext cx="4161408" cy="369332"/>
              </a:xfrm>
              <a:prstGeom prst="rect">
                <a:avLst/>
              </a:prstGeom>
              <a:noFill/>
            </p:spPr>
            <p:txBody>
              <a:bodyPr wrap="square">
                <a:spAutoFit/>
              </a:bodyPr>
              <a:lstStyle/>
              <a:p>
                <a:pPr lvl="1"/>
                <a:endParaRPr lang="en-US" dirty="0">
                  <a:cs typeface="Calibri"/>
                </a:endParaRPr>
              </a:p>
            </p:txBody>
          </p:sp>
          <p:sp>
            <p:nvSpPr>
              <p:cNvPr id="15" name="Rectangle 14">
                <a:extLst>
                  <a:ext uri="{FF2B5EF4-FFF2-40B4-BE49-F238E27FC236}">
                    <a16:creationId xmlns:a16="http://schemas.microsoft.com/office/drawing/2014/main" id="{E2700D6C-B1D0-1D2D-3A0B-2E2C8BBA9164}"/>
                  </a:ext>
                </a:extLst>
              </p:cNvPr>
              <p:cNvSpPr/>
              <p:nvPr/>
            </p:nvSpPr>
            <p:spPr>
              <a:xfrm>
                <a:off x="5184337" y="4692210"/>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9BE920AA-C7BE-644C-A60E-33872705CCEA}"/>
                  </a:ext>
                </a:extLst>
              </p:cNvPr>
              <p:cNvSpPr/>
              <p:nvPr/>
            </p:nvSpPr>
            <p:spPr>
              <a:xfrm>
                <a:off x="5063831" y="4410150"/>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9" name="Rectangle 28">
              <a:extLst>
                <a:ext uri="{FF2B5EF4-FFF2-40B4-BE49-F238E27FC236}">
                  <a16:creationId xmlns:a16="http://schemas.microsoft.com/office/drawing/2014/main" id="{7BE72EA1-FB51-F538-5D94-178558C5A9B4}"/>
                </a:ext>
              </a:extLst>
            </p:cNvPr>
            <p:cNvSpPr/>
            <p:nvPr/>
          </p:nvSpPr>
          <p:spPr>
            <a:xfrm>
              <a:off x="1075704" y="5580760"/>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35B008E1-184A-C4E8-A76D-69612D4C154F}"/>
                </a:ext>
              </a:extLst>
            </p:cNvPr>
            <p:cNvSpPr txBox="1"/>
            <p:nvPr/>
          </p:nvSpPr>
          <p:spPr>
            <a:xfrm>
              <a:off x="1287169" y="5474750"/>
              <a:ext cx="3790910" cy="369332"/>
            </a:xfrm>
            <a:prstGeom prst="rect">
              <a:avLst/>
            </a:prstGeom>
            <a:noFill/>
          </p:spPr>
          <p:txBody>
            <a:bodyPr wrap="none" rtlCol="0">
              <a:spAutoFit/>
            </a:bodyPr>
            <a:lstStyle/>
            <a:p>
              <a:r>
                <a:rPr lang="en-US" dirty="0"/>
                <a:t>Locations with changed image content</a:t>
              </a:r>
            </a:p>
          </p:txBody>
        </p:sp>
      </p:grpSp>
      <p:sp>
        <p:nvSpPr>
          <p:cNvPr id="19" name="Slide Number Placeholder 18">
            <a:extLst>
              <a:ext uri="{FF2B5EF4-FFF2-40B4-BE49-F238E27FC236}">
                <a16:creationId xmlns:a16="http://schemas.microsoft.com/office/drawing/2014/main" id="{3315A3B7-3287-0460-22C2-EBA3EE775752}"/>
              </a:ext>
            </a:extLst>
          </p:cNvPr>
          <p:cNvSpPr>
            <a:spLocks noGrp="1"/>
          </p:cNvSpPr>
          <p:nvPr>
            <p:ph type="sldNum" sz="quarter" idx="12"/>
          </p:nvPr>
        </p:nvSpPr>
        <p:spPr/>
        <p:txBody>
          <a:bodyPr/>
          <a:lstStyle/>
          <a:p>
            <a:fld id="{330EA680-D336-4FF7-8B7A-9848BB0A1C32}" type="slidenum">
              <a:rPr lang="en-US" smtClean="0"/>
              <a:t>25</a:t>
            </a:fld>
            <a:endParaRPr lang="en-US" dirty="0"/>
          </a:p>
        </p:txBody>
      </p:sp>
      <p:grpSp>
        <p:nvGrpSpPr>
          <p:cNvPr id="24" name="Group 23">
            <a:extLst>
              <a:ext uri="{FF2B5EF4-FFF2-40B4-BE49-F238E27FC236}">
                <a16:creationId xmlns:a16="http://schemas.microsoft.com/office/drawing/2014/main" id="{1194BF54-4346-CF24-4923-05E0127E99A4}"/>
              </a:ext>
            </a:extLst>
          </p:cNvPr>
          <p:cNvGrpSpPr/>
          <p:nvPr/>
        </p:nvGrpSpPr>
        <p:grpSpPr>
          <a:xfrm>
            <a:off x="8164694" y="2704379"/>
            <a:ext cx="3987543" cy="2040917"/>
            <a:chOff x="8196918" y="4389879"/>
            <a:chExt cx="3987543" cy="2040917"/>
          </a:xfrm>
        </p:grpSpPr>
        <p:grpSp>
          <p:nvGrpSpPr>
            <p:cNvPr id="7" name="Group 6">
              <a:extLst>
                <a:ext uri="{FF2B5EF4-FFF2-40B4-BE49-F238E27FC236}">
                  <a16:creationId xmlns:a16="http://schemas.microsoft.com/office/drawing/2014/main" id="{DAF81C2C-0B6D-8985-E01B-7CF1606474FE}"/>
                </a:ext>
              </a:extLst>
            </p:cNvPr>
            <p:cNvGrpSpPr/>
            <p:nvPr/>
          </p:nvGrpSpPr>
          <p:grpSpPr>
            <a:xfrm>
              <a:off x="8196918" y="4807954"/>
              <a:ext cx="3987543" cy="1622842"/>
              <a:chOff x="8196918" y="4807954"/>
              <a:chExt cx="3987543" cy="1622842"/>
            </a:xfrm>
          </p:grpSpPr>
          <p:sp>
            <p:nvSpPr>
              <p:cNvPr id="39" name="Can 10">
                <a:extLst>
                  <a:ext uri="{FF2B5EF4-FFF2-40B4-BE49-F238E27FC236}">
                    <a16:creationId xmlns:a16="http://schemas.microsoft.com/office/drawing/2014/main" id="{9AC7B1CD-D2FA-97A4-0F59-15B7BA95A04B}"/>
                  </a:ext>
                </a:extLst>
              </p:cNvPr>
              <p:cNvSpPr/>
              <p:nvPr/>
            </p:nvSpPr>
            <p:spPr>
              <a:xfrm>
                <a:off x="8196918" y="4807954"/>
                <a:ext cx="1504036" cy="1622842"/>
              </a:xfrm>
              <a:prstGeom prst="can">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F5BDDA91-1AFF-926C-83C9-7AF0D28C2B43}"/>
                  </a:ext>
                </a:extLst>
              </p:cNvPr>
              <p:cNvSpPr/>
              <p:nvPr/>
            </p:nvSpPr>
            <p:spPr>
              <a:xfrm>
                <a:off x="9367579" y="6147272"/>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2" name="Rectangle 41">
                <a:extLst>
                  <a:ext uri="{FF2B5EF4-FFF2-40B4-BE49-F238E27FC236}">
                    <a16:creationId xmlns:a16="http://schemas.microsoft.com/office/drawing/2014/main" id="{C00FB943-46A1-029B-3288-F15EDBB3CB79}"/>
                  </a:ext>
                </a:extLst>
              </p:cNvPr>
              <p:cNvSpPr/>
              <p:nvPr/>
            </p:nvSpPr>
            <p:spPr>
              <a:xfrm>
                <a:off x="8827026" y="5670268"/>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3" name="Rectangle 42">
                <a:extLst>
                  <a:ext uri="{FF2B5EF4-FFF2-40B4-BE49-F238E27FC236}">
                    <a16:creationId xmlns:a16="http://schemas.microsoft.com/office/drawing/2014/main" id="{0C764D8E-3E56-0512-E637-85A243CF77EA}"/>
                  </a:ext>
                </a:extLst>
              </p:cNvPr>
              <p:cNvSpPr/>
              <p:nvPr/>
            </p:nvSpPr>
            <p:spPr>
              <a:xfrm>
                <a:off x="8827026" y="5391103"/>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A242D906-5FA3-31EC-85EA-7AC6EBBAE8DA}"/>
                  </a:ext>
                </a:extLst>
              </p:cNvPr>
              <p:cNvSpPr/>
              <p:nvPr/>
            </p:nvSpPr>
            <p:spPr>
              <a:xfrm>
                <a:off x="8665130" y="5668852"/>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FE8C862C-8443-1436-24C9-568778935068}"/>
                  </a:ext>
                </a:extLst>
              </p:cNvPr>
              <p:cNvSpPr/>
              <p:nvPr/>
            </p:nvSpPr>
            <p:spPr>
              <a:xfrm>
                <a:off x="9223358" y="5668852"/>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DF7866FC-6FD8-1CFB-825C-6CA72E35199D}"/>
                  </a:ext>
                </a:extLst>
              </p:cNvPr>
              <p:cNvSpPr/>
              <p:nvPr/>
            </p:nvSpPr>
            <p:spPr>
              <a:xfrm>
                <a:off x="9102852" y="5386792"/>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TextBox 53">
                <a:extLst>
                  <a:ext uri="{FF2B5EF4-FFF2-40B4-BE49-F238E27FC236}">
                    <a16:creationId xmlns:a16="http://schemas.microsoft.com/office/drawing/2014/main" id="{C50D7EE2-5EDD-1F51-5FEE-0091774A57E6}"/>
                  </a:ext>
                </a:extLst>
              </p:cNvPr>
              <p:cNvSpPr txBox="1"/>
              <p:nvPr/>
            </p:nvSpPr>
            <p:spPr>
              <a:xfrm>
                <a:off x="9710450" y="5199226"/>
                <a:ext cx="2474011" cy="923330"/>
              </a:xfrm>
              <a:prstGeom prst="rect">
                <a:avLst/>
              </a:prstGeom>
              <a:noFill/>
            </p:spPr>
            <p:txBody>
              <a:bodyPr wrap="none" rtlCol="0">
                <a:spAutoFit/>
              </a:bodyPr>
              <a:lstStyle/>
              <a:p>
                <a:r>
                  <a:rPr lang="en-US" dirty="0"/>
                  <a:t>Save the changed</a:t>
                </a:r>
              </a:p>
              <a:p>
                <a:r>
                  <a:rPr lang="en-US" dirty="0"/>
                  <a:t>content; the image state</a:t>
                </a:r>
              </a:p>
              <a:p>
                <a:r>
                  <a:rPr lang="en-US" dirty="0"/>
                  <a:t>can be accumulated</a:t>
                </a:r>
              </a:p>
            </p:txBody>
          </p:sp>
        </p:grpSp>
        <p:sp>
          <p:nvSpPr>
            <p:cNvPr id="22" name="TextBox 21">
              <a:extLst>
                <a:ext uri="{FF2B5EF4-FFF2-40B4-BE49-F238E27FC236}">
                  <a16:creationId xmlns:a16="http://schemas.microsoft.com/office/drawing/2014/main" id="{5A5E8324-8CE2-8C6C-3456-32AA60D5F11F}"/>
                </a:ext>
              </a:extLst>
            </p:cNvPr>
            <p:cNvSpPr txBox="1"/>
            <p:nvPr/>
          </p:nvSpPr>
          <p:spPr>
            <a:xfrm>
              <a:off x="8573672" y="4389879"/>
              <a:ext cx="750526" cy="369332"/>
            </a:xfrm>
            <a:prstGeom prst="rect">
              <a:avLst/>
            </a:prstGeom>
            <a:noFill/>
          </p:spPr>
          <p:txBody>
            <a:bodyPr wrap="none" rtlCol="0">
              <a:spAutoFit/>
            </a:bodyPr>
            <a:lstStyle/>
            <a:p>
              <a:r>
                <a:rPr lang="en-US" dirty="0"/>
                <a:t>LFUZZ</a:t>
              </a:r>
            </a:p>
          </p:txBody>
        </p:sp>
      </p:grpSp>
      <p:sp>
        <p:nvSpPr>
          <p:cNvPr id="31" name="Footer Placeholder 9">
            <a:extLst>
              <a:ext uri="{FF2B5EF4-FFF2-40B4-BE49-F238E27FC236}">
                <a16:creationId xmlns:a16="http://schemas.microsoft.com/office/drawing/2014/main" id="{02D360AA-0527-7AB7-E6A8-9B70F8824E79}"/>
              </a:ext>
            </a:extLst>
          </p:cNvPr>
          <p:cNvSpPr>
            <a:spLocks noGrp="1"/>
          </p:cNvSpPr>
          <p:nvPr>
            <p:ph type="ftr" sz="quarter" idx="11"/>
          </p:nvPr>
        </p:nvSpPr>
        <p:spPr>
          <a:xfrm>
            <a:off x="3030786" y="6350577"/>
            <a:ext cx="6130428" cy="273486"/>
          </a:xfrm>
        </p:spPr>
        <p:txBody>
          <a:bodyPr vert="horz" lIns="91440" tIns="45720" rIns="91440" bIns="45720" rtlCol="0" anchor="ctr"/>
          <a:lstStyle/>
          <a:p>
            <a:r>
              <a:rPr lang="en-US" sz="1400" dirty="0"/>
              <a:t>Introduction </a:t>
            </a:r>
            <a:r>
              <a:rPr lang="en-US" sz="1400" dirty="0">
                <a:sym typeface="Symbol" panose="05050102010706020507" pitchFamily="18" charset="2"/>
              </a:rPr>
              <a:t> </a:t>
            </a:r>
            <a:r>
              <a:rPr lang="en-US" sz="1400" dirty="0"/>
              <a:t>Observations</a:t>
            </a:r>
            <a:r>
              <a:rPr lang="en-US" sz="1400" dirty="0">
                <a:sym typeface="Symbol" panose="05050102010706020507" pitchFamily="18" charset="2"/>
              </a:rPr>
              <a:t> </a:t>
            </a:r>
            <a:r>
              <a:rPr lang="en-US" sz="1400" dirty="0"/>
              <a:t> </a:t>
            </a:r>
            <a:r>
              <a:rPr lang="en-US" sz="1400" b="1" dirty="0">
                <a:solidFill>
                  <a:schemeClr val="tx1"/>
                </a:solidFill>
              </a:rPr>
              <a:t>Design</a:t>
            </a:r>
            <a:r>
              <a:rPr lang="en-US" sz="1400" dirty="0">
                <a:solidFill>
                  <a:schemeClr val="tx1"/>
                </a:solidFill>
              </a:rPr>
              <a:t> </a:t>
            </a:r>
            <a:r>
              <a:rPr lang="en-US" sz="1400" dirty="0">
                <a:sym typeface="Symbol" panose="05050102010706020507" pitchFamily="18" charset="2"/>
              </a:rPr>
              <a:t> </a:t>
            </a:r>
            <a:r>
              <a:rPr lang="en-US" sz="1400" dirty="0"/>
              <a:t>Implementation</a:t>
            </a:r>
            <a:r>
              <a:rPr lang="en-US" sz="1400" dirty="0">
                <a:sym typeface="Symbol" panose="05050102010706020507" pitchFamily="18" charset="2"/>
              </a:rPr>
              <a:t> </a:t>
            </a:r>
            <a:r>
              <a:rPr lang="en-US" sz="1400" dirty="0"/>
              <a:t> Evaluation </a:t>
            </a:r>
            <a:r>
              <a:rPr lang="en-US" sz="1400" dirty="0">
                <a:sym typeface="Symbol" panose="05050102010706020507" pitchFamily="18" charset="2"/>
              </a:rPr>
              <a:t> </a:t>
            </a:r>
            <a:r>
              <a:rPr lang="en-US" sz="1400" dirty="0"/>
              <a:t>Conclusion</a:t>
            </a:r>
          </a:p>
        </p:txBody>
      </p:sp>
    </p:spTree>
    <p:custDataLst>
      <p:tags r:id="rId1"/>
    </p:custDataLst>
    <p:extLst>
      <p:ext uri="{BB962C8B-B14F-4D97-AF65-F5344CB8AC3E}">
        <p14:creationId xmlns:p14="http://schemas.microsoft.com/office/powerpoint/2010/main" val="996338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EEFC1-0B51-6567-CF5F-94FBAB949B22}"/>
              </a:ext>
            </a:extLst>
          </p:cNvPr>
          <p:cNvSpPr>
            <a:spLocks noGrp="1"/>
          </p:cNvSpPr>
          <p:nvPr>
            <p:ph type="title"/>
          </p:nvPr>
        </p:nvSpPr>
        <p:spPr/>
        <p:txBody>
          <a:bodyPr/>
          <a:lstStyle/>
          <a:p>
            <a:r>
              <a:rPr lang="en-US" dirty="0">
                <a:cs typeface="Calibri Light"/>
              </a:rPr>
              <a:t>Partially Updated Images</a:t>
            </a:r>
            <a:endParaRPr lang="en-US" dirty="0"/>
          </a:p>
        </p:txBody>
      </p:sp>
      <p:sp>
        <p:nvSpPr>
          <p:cNvPr id="3" name="Content Placeholder 2">
            <a:extLst>
              <a:ext uri="{FF2B5EF4-FFF2-40B4-BE49-F238E27FC236}">
                <a16:creationId xmlns:a16="http://schemas.microsoft.com/office/drawing/2014/main" id="{EC1DD887-3212-3B7D-9B1D-D98A4A6341AD}"/>
              </a:ext>
            </a:extLst>
          </p:cNvPr>
          <p:cNvSpPr>
            <a:spLocks noGrp="1"/>
          </p:cNvSpPr>
          <p:nvPr>
            <p:ph idx="1"/>
          </p:nvPr>
        </p:nvSpPr>
        <p:spPr>
          <a:xfrm>
            <a:off x="838200" y="1825625"/>
            <a:ext cx="10515600" cy="626023"/>
          </a:xfrm>
        </p:spPr>
        <p:txBody>
          <a:bodyPr vert="horz" lIns="91440" tIns="45720" rIns="91440" bIns="45720" rtlCol="0" anchor="t">
            <a:normAutofit fontScale="92500"/>
          </a:bodyPr>
          <a:lstStyle/>
          <a:p>
            <a:r>
              <a:rPr lang="en-US" dirty="0">
                <a:cs typeface="Calibri"/>
              </a:rPr>
              <a:t>Can also partially restore image deltas as an additional way to fuzz state</a:t>
            </a:r>
          </a:p>
        </p:txBody>
      </p:sp>
      <p:sp>
        <p:nvSpPr>
          <p:cNvPr id="4" name="Can 10">
            <a:extLst>
              <a:ext uri="{FF2B5EF4-FFF2-40B4-BE49-F238E27FC236}">
                <a16:creationId xmlns:a16="http://schemas.microsoft.com/office/drawing/2014/main" id="{D1E4C95E-47A7-988B-0C66-08FF9AABF1D4}"/>
              </a:ext>
            </a:extLst>
          </p:cNvPr>
          <p:cNvSpPr/>
          <p:nvPr/>
        </p:nvSpPr>
        <p:spPr>
          <a:xfrm>
            <a:off x="1069481" y="2859948"/>
            <a:ext cx="1504036" cy="1622842"/>
          </a:xfrm>
          <a:prstGeom prst="can">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8" name="Group 17">
            <a:extLst>
              <a:ext uri="{FF2B5EF4-FFF2-40B4-BE49-F238E27FC236}">
                <a16:creationId xmlns:a16="http://schemas.microsoft.com/office/drawing/2014/main" id="{3D40D982-2FBA-8A1F-B3AA-410DCBE53264}"/>
              </a:ext>
            </a:extLst>
          </p:cNvPr>
          <p:cNvGrpSpPr/>
          <p:nvPr/>
        </p:nvGrpSpPr>
        <p:grpSpPr>
          <a:xfrm>
            <a:off x="1004683" y="2824262"/>
            <a:ext cx="4687740" cy="2456919"/>
            <a:chOff x="1004683" y="2824262"/>
            <a:chExt cx="4687740" cy="2456919"/>
          </a:xfrm>
        </p:grpSpPr>
        <p:sp>
          <p:nvSpPr>
            <p:cNvPr id="8" name="Can 10">
              <a:extLst>
                <a:ext uri="{FF2B5EF4-FFF2-40B4-BE49-F238E27FC236}">
                  <a16:creationId xmlns:a16="http://schemas.microsoft.com/office/drawing/2014/main" id="{BEA856FF-5C25-6989-BB1F-E2C9D81A28C6}"/>
                </a:ext>
              </a:extLst>
            </p:cNvPr>
            <p:cNvSpPr/>
            <p:nvPr/>
          </p:nvSpPr>
          <p:spPr>
            <a:xfrm>
              <a:off x="4188387" y="2824262"/>
              <a:ext cx="1504036" cy="1622842"/>
            </a:xfrm>
            <a:prstGeom prst="can">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E0A4838-48BB-29F2-1180-59868397830A}"/>
                </a:ext>
              </a:extLst>
            </p:cNvPr>
            <p:cNvSpPr/>
            <p:nvPr/>
          </p:nvSpPr>
          <p:spPr>
            <a:xfrm>
              <a:off x="5328558" y="4180030"/>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BEFA7A37-1E04-3D28-B151-AAF685226373}"/>
                </a:ext>
              </a:extLst>
            </p:cNvPr>
            <p:cNvSpPr/>
            <p:nvPr/>
          </p:nvSpPr>
          <p:spPr>
            <a:xfrm>
              <a:off x="4788005" y="3703026"/>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 name="Rectangle 11">
              <a:extLst>
                <a:ext uri="{FF2B5EF4-FFF2-40B4-BE49-F238E27FC236}">
                  <a16:creationId xmlns:a16="http://schemas.microsoft.com/office/drawing/2014/main" id="{D9D6B3B2-3290-15FE-38FA-6D7546C433FC}"/>
                </a:ext>
              </a:extLst>
            </p:cNvPr>
            <p:cNvSpPr/>
            <p:nvPr/>
          </p:nvSpPr>
          <p:spPr>
            <a:xfrm>
              <a:off x="4788005" y="3423861"/>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035482C1-7CD5-3B78-56E9-2ED4D8F2E51A}"/>
                </a:ext>
              </a:extLst>
            </p:cNvPr>
            <p:cNvSpPr/>
            <p:nvPr/>
          </p:nvSpPr>
          <p:spPr>
            <a:xfrm>
              <a:off x="4626109" y="3701610"/>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E2700D6C-B1D0-1D2D-3A0B-2E2C8BBA9164}"/>
                </a:ext>
              </a:extLst>
            </p:cNvPr>
            <p:cNvSpPr/>
            <p:nvPr/>
          </p:nvSpPr>
          <p:spPr>
            <a:xfrm>
              <a:off x="5184337" y="3701610"/>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9BE920AA-C7BE-644C-A60E-33872705CCEA}"/>
                </a:ext>
              </a:extLst>
            </p:cNvPr>
            <p:cNvSpPr/>
            <p:nvPr/>
          </p:nvSpPr>
          <p:spPr>
            <a:xfrm>
              <a:off x="5063831" y="3419550"/>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7BE72EA1-FB51-F538-5D94-178558C5A9B4}"/>
                </a:ext>
              </a:extLst>
            </p:cNvPr>
            <p:cNvSpPr/>
            <p:nvPr/>
          </p:nvSpPr>
          <p:spPr>
            <a:xfrm>
              <a:off x="1004683" y="5017859"/>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35B008E1-184A-C4E8-A76D-69612D4C154F}"/>
                </a:ext>
              </a:extLst>
            </p:cNvPr>
            <p:cNvSpPr txBox="1"/>
            <p:nvPr/>
          </p:nvSpPr>
          <p:spPr>
            <a:xfrm>
              <a:off x="1216148" y="4911849"/>
              <a:ext cx="3790910" cy="369332"/>
            </a:xfrm>
            <a:prstGeom prst="rect">
              <a:avLst/>
            </a:prstGeom>
            <a:noFill/>
          </p:spPr>
          <p:txBody>
            <a:bodyPr wrap="none" rtlCol="0">
              <a:spAutoFit/>
            </a:bodyPr>
            <a:lstStyle/>
            <a:p>
              <a:r>
                <a:rPr lang="en-US" dirty="0"/>
                <a:t>Locations with changed image content</a:t>
              </a:r>
            </a:p>
          </p:txBody>
        </p:sp>
      </p:grpSp>
      <p:sp>
        <p:nvSpPr>
          <p:cNvPr id="7" name="Slide Number Placeholder 6">
            <a:extLst>
              <a:ext uri="{FF2B5EF4-FFF2-40B4-BE49-F238E27FC236}">
                <a16:creationId xmlns:a16="http://schemas.microsoft.com/office/drawing/2014/main" id="{C4893E3C-E64C-FCD8-6C7B-EC78D7E83CC7}"/>
              </a:ext>
            </a:extLst>
          </p:cNvPr>
          <p:cNvSpPr>
            <a:spLocks noGrp="1"/>
          </p:cNvSpPr>
          <p:nvPr>
            <p:ph type="sldNum" sz="quarter" idx="12"/>
          </p:nvPr>
        </p:nvSpPr>
        <p:spPr/>
        <p:txBody>
          <a:bodyPr/>
          <a:lstStyle/>
          <a:p>
            <a:fld id="{330EA680-D336-4FF7-8B7A-9848BB0A1C32}" type="slidenum">
              <a:rPr lang="en-US" smtClean="0"/>
              <a:t>26</a:t>
            </a:fld>
            <a:endParaRPr lang="en-US"/>
          </a:p>
        </p:txBody>
      </p:sp>
      <p:grpSp>
        <p:nvGrpSpPr>
          <p:cNvPr id="20" name="Group 19">
            <a:extLst>
              <a:ext uri="{FF2B5EF4-FFF2-40B4-BE49-F238E27FC236}">
                <a16:creationId xmlns:a16="http://schemas.microsoft.com/office/drawing/2014/main" id="{D1A7ADBE-633A-7F29-0D45-B12CD86F50AE}"/>
              </a:ext>
            </a:extLst>
          </p:cNvPr>
          <p:cNvGrpSpPr/>
          <p:nvPr/>
        </p:nvGrpSpPr>
        <p:grpSpPr>
          <a:xfrm>
            <a:off x="1006164" y="2406187"/>
            <a:ext cx="10952469" cy="3579602"/>
            <a:chOff x="1006164" y="2406187"/>
            <a:chExt cx="10952469" cy="3579602"/>
          </a:xfrm>
        </p:grpSpPr>
        <p:sp>
          <p:nvSpPr>
            <p:cNvPr id="5" name="Rectangle 4">
              <a:extLst>
                <a:ext uri="{FF2B5EF4-FFF2-40B4-BE49-F238E27FC236}">
                  <a16:creationId xmlns:a16="http://schemas.microsoft.com/office/drawing/2014/main" id="{8739A87D-5A79-18B1-17B3-5EA434724341}"/>
                </a:ext>
              </a:extLst>
            </p:cNvPr>
            <p:cNvSpPr/>
            <p:nvPr/>
          </p:nvSpPr>
          <p:spPr>
            <a:xfrm>
              <a:off x="1006164" y="5445468"/>
              <a:ext cx="152400" cy="15731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EE3202C3-FFA2-AF5E-9FAF-E0C7BE1AEE4C}"/>
                </a:ext>
              </a:extLst>
            </p:cNvPr>
            <p:cNvSpPr txBox="1"/>
            <p:nvPr/>
          </p:nvSpPr>
          <p:spPr>
            <a:xfrm>
              <a:off x="1217629" y="5339458"/>
              <a:ext cx="5374998" cy="646331"/>
            </a:xfrm>
            <a:prstGeom prst="rect">
              <a:avLst/>
            </a:prstGeom>
            <a:noFill/>
          </p:spPr>
          <p:txBody>
            <a:bodyPr wrap="none" rtlCol="0">
              <a:spAutoFit/>
            </a:bodyPr>
            <a:lstStyle/>
            <a:p>
              <a:r>
                <a:rPr lang="en-US" dirty="0"/>
                <a:t>Randomly saved locations with changed image content</a:t>
              </a:r>
            </a:p>
            <a:p>
              <a:endParaRPr lang="en-US" dirty="0"/>
            </a:p>
          </p:txBody>
        </p:sp>
        <p:grpSp>
          <p:nvGrpSpPr>
            <p:cNvPr id="19" name="Group 18">
              <a:extLst>
                <a:ext uri="{FF2B5EF4-FFF2-40B4-BE49-F238E27FC236}">
                  <a16:creationId xmlns:a16="http://schemas.microsoft.com/office/drawing/2014/main" id="{522AEA07-B2BF-1173-6A3D-B4E15DED66AB}"/>
                </a:ext>
              </a:extLst>
            </p:cNvPr>
            <p:cNvGrpSpPr/>
            <p:nvPr/>
          </p:nvGrpSpPr>
          <p:grpSpPr>
            <a:xfrm>
              <a:off x="7822395" y="2406187"/>
              <a:ext cx="4136238" cy="2040917"/>
              <a:chOff x="7749243" y="4389879"/>
              <a:chExt cx="4136238" cy="2040917"/>
            </a:xfrm>
          </p:grpSpPr>
          <p:grpSp>
            <p:nvGrpSpPr>
              <p:cNvPr id="38" name="Group 37">
                <a:extLst>
                  <a:ext uri="{FF2B5EF4-FFF2-40B4-BE49-F238E27FC236}">
                    <a16:creationId xmlns:a16="http://schemas.microsoft.com/office/drawing/2014/main" id="{DAF81C2C-0B6D-8985-E01B-7CF1606474FE}"/>
                  </a:ext>
                </a:extLst>
              </p:cNvPr>
              <p:cNvGrpSpPr/>
              <p:nvPr/>
            </p:nvGrpSpPr>
            <p:grpSpPr>
              <a:xfrm>
                <a:off x="7749243" y="4807954"/>
                <a:ext cx="4136238" cy="1622842"/>
                <a:chOff x="7749243" y="4807954"/>
                <a:chExt cx="4136238" cy="1622842"/>
              </a:xfrm>
            </p:grpSpPr>
            <p:sp>
              <p:nvSpPr>
                <p:cNvPr id="40" name="Can 10">
                  <a:extLst>
                    <a:ext uri="{FF2B5EF4-FFF2-40B4-BE49-F238E27FC236}">
                      <a16:creationId xmlns:a16="http://schemas.microsoft.com/office/drawing/2014/main" id="{9AC7B1CD-D2FA-97A4-0F59-15B7BA95A04B}"/>
                    </a:ext>
                  </a:extLst>
                </p:cNvPr>
                <p:cNvSpPr/>
                <p:nvPr/>
              </p:nvSpPr>
              <p:spPr>
                <a:xfrm>
                  <a:off x="7749243" y="4807954"/>
                  <a:ext cx="1504036" cy="1622842"/>
                </a:xfrm>
                <a:prstGeom prst="can">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F5BDDA91-1AFF-926C-83C9-7AF0D28C2B43}"/>
                    </a:ext>
                  </a:extLst>
                </p:cNvPr>
                <p:cNvSpPr/>
                <p:nvPr/>
              </p:nvSpPr>
              <p:spPr>
                <a:xfrm>
                  <a:off x="8900854" y="6147272"/>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9" name="Rectangle 48">
                  <a:extLst>
                    <a:ext uri="{FF2B5EF4-FFF2-40B4-BE49-F238E27FC236}">
                      <a16:creationId xmlns:a16="http://schemas.microsoft.com/office/drawing/2014/main" id="{C00FB943-46A1-029B-3288-F15EDBB3CB79}"/>
                    </a:ext>
                  </a:extLst>
                </p:cNvPr>
                <p:cNvSpPr/>
                <p:nvPr/>
              </p:nvSpPr>
              <p:spPr>
                <a:xfrm>
                  <a:off x="8360301" y="5670268"/>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1" name="Rectangle 50">
                  <a:extLst>
                    <a:ext uri="{FF2B5EF4-FFF2-40B4-BE49-F238E27FC236}">
                      <a16:creationId xmlns:a16="http://schemas.microsoft.com/office/drawing/2014/main" id="{0C764D8E-3E56-0512-E637-85A243CF77EA}"/>
                    </a:ext>
                  </a:extLst>
                </p:cNvPr>
                <p:cNvSpPr/>
                <p:nvPr/>
              </p:nvSpPr>
              <p:spPr>
                <a:xfrm>
                  <a:off x="8360301" y="5391103"/>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A242D906-5FA3-31EC-85EA-7AC6EBBAE8DA}"/>
                    </a:ext>
                  </a:extLst>
                </p:cNvPr>
                <p:cNvSpPr/>
                <p:nvPr/>
              </p:nvSpPr>
              <p:spPr>
                <a:xfrm>
                  <a:off x="8198405" y="5668852"/>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FE8C862C-8443-1436-24C9-568778935068}"/>
                    </a:ext>
                  </a:extLst>
                </p:cNvPr>
                <p:cNvSpPr/>
                <p:nvPr/>
              </p:nvSpPr>
              <p:spPr>
                <a:xfrm>
                  <a:off x="8756633" y="5668852"/>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DF7866FC-6FD8-1CFB-825C-6CA72E35199D}"/>
                    </a:ext>
                  </a:extLst>
                </p:cNvPr>
                <p:cNvSpPr/>
                <p:nvPr/>
              </p:nvSpPr>
              <p:spPr>
                <a:xfrm>
                  <a:off x="8636127" y="5386792"/>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Box 57">
                  <a:extLst>
                    <a:ext uri="{FF2B5EF4-FFF2-40B4-BE49-F238E27FC236}">
                      <a16:creationId xmlns:a16="http://schemas.microsoft.com/office/drawing/2014/main" id="{C50D7EE2-5EDD-1F51-5FEE-0091774A57E6}"/>
                    </a:ext>
                  </a:extLst>
                </p:cNvPr>
                <p:cNvSpPr txBox="1"/>
                <p:nvPr/>
              </p:nvSpPr>
              <p:spPr>
                <a:xfrm>
                  <a:off x="9262775" y="5199226"/>
                  <a:ext cx="2622706" cy="923330"/>
                </a:xfrm>
                <a:prstGeom prst="rect">
                  <a:avLst/>
                </a:prstGeom>
                <a:noFill/>
              </p:spPr>
              <p:txBody>
                <a:bodyPr wrap="none" rtlCol="0">
                  <a:spAutoFit/>
                </a:bodyPr>
                <a:lstStyle/>
                <a:p>
                  <a:r>
                    <a:rPr lang="en-US" dirty="0"/>
                    <a:t>Partially save the changed</a:t>
                  </a:r>
                </a:p>
                <a:p>
                  <a:r>
                    <a:rPr lang="en-US" dirty="0"/>
                    <a:t>content; the image state</a:t>
                  </a:r>
                </a:p>
                <a:p>
                  <a:r>
                    <a:rPr lang="en-US" dirty="0"/>
                    <a:t>can be fuzzed</a:t>
                  </a:r>
                </a:p>
              </p:txBody>
            </p:sp>
          </p:grpSp>
          <p:sp>
            <p:nvSpPr>
              <p:cNvPr id="17" name="TextBox 16">
                <a:extLst>
                  <a:ext uri="{FF2B5EF4-FFF2-40B4-BE49-F238E27FC236}">
                    <a16:creationId xmlns:a16="http://schemas.microsoft.com/office/drawing/2014/main" id="{23DBB6C0-E0DF-EAA0-5E3E-66BA36646EC4}"/>
                  </a:ext>
                </a:extLst>
              </p:cNvPr>
              <p:cNvSpPr txBox="1"/>
              <p:nvPr/>
            </p:nvSpPr>
            <p:spPr>
              <a:xfrm>
                <a:off x="8125997" y="4389879"/>
                <a:ext cx="750526" cy="369332"/>
              </a:xfrm>
              <a:prstGeom prst="rect">
                <a:avLst/>
              </a:prstGeom>
              <a:noFill/>
            </p:spPr>
            <p:txBody>
              <a:bodyPr wrap="none" rtlCol="0">
                <a:spAutoFit/>
              </a:bodyPr>
              <a:lstStyle/>
              <a:p>
                <a:r>
                  <a:rPr lang="en-US" dirty="0"/>
                  <a:t>LFUZZ</a:t>
                </a:r>
              </a:p>
            </p:txBody>
          </p:sp>
        </p:grpSp>
      </p:grpSp>
      <p:sp>
        <p:nvSpPr>
          <p:cNvPr id="31" name="Footer Placeholder 9">
            <a:extLst>
              <a:ext uri="{FF2B5EF4-FFF2-40B4-BE49-F238E27FC236}">
                <a16:creationId xmlns:a16="http://schemas.microsoft.com/office/drawing/2014/main" id="{02D360AA-0527-7AB7-E6A8-9B70F8824E79}"/>
              </a:ext>
            </a:extLst>
          </p:cNvPr>
          <p:cNvSpPr>
            <a:spLocks noGrp="1"/>
          </p:cNvSpPr>
          <p:nvPr>
            <p:ph type="ftr" sz="quarter" idx="11"/>
          </p:nvPr>
        </p:nvSpPr>
        <p:spPr>
          <a:xfrm>
            <a:off x="3030786" y="6350577"/>
            <a:ext cx="6130428" cy="273486"/>
          </a:xfrm>
        </p:spPr>
        <p:txBody>
          <a:bodyPr vert="horz" lIns="91440" tIns="45720" rIns="91440" bIns="45720" rtlCol="0" anchor="ctr"/>
          <a:lstStyle/>
          <a:p>
            <a:r>
              <a:rPr lang="en-US" sz="1400" dirty="0"/>
              <a:t>Introduction </a:t>
            </a:r>
            <a:r>
              <a:rPr lang="en-US" sz="1400" dirty="0">
                <a:sym typeface="Symbol" panose="05050102010706020507" pitchFamily="18" charset="2"/>
              </a:rPr>
              <a:t> </a:t>
            </a:r>
            <a:r>
              <a:rPr lang="en-US" sz="1400" dirty="0"/>
              <a:t>Observations</a:t>
            </a:r>
            <a:r>
              <a:rPr lang="en-US" sz="1400" dirty="0">
                <a:sym typeface="Symbol" panose="05050102010706020507" pitchFamily="18" charset="2"/>
              </a:rPr>
              <a:t> </a:t>
            </a:r>
            <a:r>
              <a:rPr lang="en-US" sz="1400" dirty="0"/>
              <a:t> </a:t>
            </a:r>
            <a:r>
              <a:rPr lang="en-US" sz="1400" b="1" dirty="0">
                <a:solidFill>
                  <a:schemeClr val="tx1"/>
                </a:solidFill>
              </a:rPr>
              <a:t>Design</a:t>
            </a:r>
            <a:r>
              <a:rPr lang="en-US" sz="1400" dirty="0">
                <a:solidFill>
                  <a:schemeClr val="tx1"/>
                </a:solidFill>
              </a:rPr>
              <a:t> </a:t>
            </a:r>
            <a:r>
              <a:rPr lang="en-US" sz="1400" dirty="0">
                <a:sym typeface="Symbol" panose="05050102010706020507" pitchFamily="18" charset="2"/>
              </a:rPr>
              <a:t> </a:t>
            </a:r>
            <a:r>
              <a:rPr lang="en-US" sz="1400" dirty="0"/>
              <a:t>Implementation</a:t>
            </a:r>
            <a:r>
              <a:rPr lang="en-US" sz="1400" dirty="0">
                <a:sym typeface="Symbol" panose="05050102010706020507" pitchFamily="18" charset="2"/>
              </a:rPr>
              <a:t> </a:t>
            </a:r>
            <a:r>
              <a:rPr lang="en-US" sz="1400" dirty="0"/>
              <a:t> Evaluation </a:t>
            </a:r>
            <a:r>
              <a:rPr lang="en-US" sz="1400" dirty="0">
                <a:sym typeface="Symbol" panose="05050102010706020507" pitchFamily="18" charset="2"/>
              </a:rPr>
              <a:t> </a:t>
            </a:r>
            <a:r>
              <a:rPr lang="en-US" sz="1400" dirty="0"/>
              <a:t>Conclusion</a:t>
            </a:r>
          </a:p>
        </p:txBody>
      </p:sp>
    </p:spTree>
    <p:custDataLst>
      <p:tags r:id="rId1"/>
    </p:custDataLst>
    <p:extLst>
      <p:ext uri="{BB962C8B-B14F-4D97-AF65-F5344CB8AC3E}">
        <p14:creationId xmlns:p14="http://schemas.microsoft.com/office/powerpoint/2010/main" val="971901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BB9C7-3BD2-35B8-0650-4B659E31125E}"/>
              </a:ext>
            </a:extLst>
          </p:cNvPr>
          <p:cNvSpPr>
            <a:spLocks noGrp="1"/>
          </p:cNvSpPr>
          <p:nvPr>
            <p:ph type="title"/>
          </p:nvPr>
        </p:nvSpPr>
        <p:spPr/>
        <p:txBody>
          <a:bodyPr/>
          <a:lstStyle/>
          <a:p>
            <a:r>
              <a:rPr lang="en-US">
                <a:cs typeface="Calibri Light"/>
              </a:rPr>
              <a:t>Fuzzing Scheduling</a:t>
            </a:r>
            <a:endParaRPr lang="en-US"/>
          </a:p>
        </p:txBody>
      </p:sp>
      <p:cxnSp>
        <p:nvCxnSpPr>
          <p:cNvPr id="24" name="Straight Arrow Connector 23">
            <a:extLst>
              <a:ext uri="{FF2B5EF4-FFF2-40B4-BE49-F238E27FC236}">
                <a16:creationId xmlns:a16="http://schemas.microsoft.com/office/drawing/2014/main" id="{4937F050-BACB-9683-4720-6E443C3A7996}"/>
              </a:ext>
            </a:extLst>
          </p:cNvPr>
          <p:cNvCxnSpPr/>
          <p:nvPr/>
        </p:nvCxnSpPr>
        <p:spPr>
          <a:xfrm>
            <a:off x="2535827" y="4035346"/>
            <a:ext cx="213951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BFD92905-7019-CF3C-1264-73D1ABCD9A3B}"/>
              </a:ext>
            </a:extLst>
          </p:cNvPr>
          <p:cNvSpPr txBox="1"/>
          <p:nvPr/>
        </p:nvSpPr>
        <p:spPr>
          <a:xfrm>
            <a:off x="2604586" y="3470003"/>
            <a:ext cx="2053383" cy="369332"/>
          </a:xfrm>
          <a:prstGeom prst="rect">
            <a:avLst/>
          </a:prstGeom>
          <a:noFill/>
        </p:spPr>
        <p:txBody>
          <a:bodyPr wrap="none" rtlCol="0">
            <a:spAutoFit/>
          </a:bodyPr>
          <a:lstStyle/>
          <a:p>
            <a:r>
              <a:rPr lang="en-US" dirty="0"/>
              <a:t>If no new code path</a:t>
            </a:r>
          </a:p>
        </p:txBody>
      </p:sp>
      <p:sp>
        <p:nvSpPr>
          <p:cNvPr id="28" name="TextBox 27">
            <a:extLst>
              <a:ext uri="{FF2B5EF4-FFF2-40B4-BE49-F238E27FC236}">
                <a16:creationId xmlns:a16="http://schemas.microsoft.com/office/drawing/2014/main" id="{48F23803-7F94-AB3F-3E3F-68F92CD3C74A}"/>
              </a:ext>
            </a:extLst>
          </p:cNvPr>
          <p:cNvSpPr txBox="1"/>
          <p:nvPr/>
        </p:nvSpPr>
        <p:spPr>
          <a:xfrm>
            <a:off x="4776728" y="1328524"/>
            <a:ext cx="2638543" cy="646331"/>
          </a:xfrm>
          <a:prstGeom prst="rect">
            <a:avLst/>
          </a:prstGeom>
          <a:noFill/>
        </p:spPr>
        <p:txBody>
          <a:bodyPr wrap="none" rtlCol="0">
            <a:spAutoFit/>
          </a:bodyPr>
          <a:lstStyle/>
          <a:p>
            <a:r>
              <a:rPr lang="en-US" dirty="0"/>
              <a:t>Mutate filesystem request</a:t>
            </a:r>
          </a:p>
          <a:p>
            <a:r>
              <a:rPr lang="en-US" dirty="0"/>
              <a:t>to limited times</a:t>
            </a:r>
          </a:p>
        </p:txBody>
      </p:sp>
      <p:sp>
        <p:nvSpPr>
          <p:cNvPr id="29" name="TextBox 28">
            <a:extLst>
              <a:ext uri="{FF2B5EF4-FFF2-40B4-BE49-F238E27FC236}">
                <a16:creationId xmlns:a16="http://schemas.microsoft.com/office/drawing/2014/main" id="{399B1118-8D1C-99B7-8D00-34C121338D32}"/>
              </a:ext>
            </a:extLst>
          </p:cNvPr>
          <p:cNvSpPr txBox="1"/>
          <p:nvPr/>
        </p:nvSpPr>
        <p:spPr>
          <a:xfrm>
            <a:off x="4448906" y="1917567"/>
            <a:ext cx="2789546" cy="1754326"/>
          </a:xfrm>
          <a:prstGeom prst="rect">
            <a:avLst/>
          </a:prstGeom>
          <a:noFill/>
        </p:spPr>
        <p:txBody>
          <a:bodyPr wrap="none" rtlCol="0">
            <a:spAutoFit/>
          </a:bodyPr>
          <a:lstStyle/>
          <a:p>
            <a:pPr lvl="1"/>
            <a:r>
              <a:rPr lang="en-US" dirty="0"/>
              <a:t>open(</a:t>
            </a:r>
            <a:r>
              <a:rPr lang="en-US" dirty="0">
                <a:solidFill>
                  <a:srgbClr val="FF0000"/>
                </a:solidFill>
              </a:rPr>
              <a:t>file2, type2</a:t>
            </a:r>
            <a:r>
              <a:rPr lang="en-US" dirty="0"/>
              <a:t>)</a:t>
            </a:r>
          </a:p>
          <a:p>
            <a:pPr lvl="1"/>
            <a:r>
              <a:rPr lang="en-US" dirty="0"/>
              <a:t>read(file2, </a:t>
            </a:r>
            <a:r>
              <a:rPr lang="en-US" dirty="0">
                <a:solidFill>
                  <a:srgbClr val="FF0000"/>
                </a:solidFill>
              </a:rPr>
              <a:t>size3</a:t>
            </a:r>
            <a:r>
              <a:rPr lang="en-US" dirty="0"/>
              <a:t>)</a:t>
            </a:r>
          </a:p>
          <a:p>
            <a:pPr lvl="1"/>
            <a:r>
              <a:rPr lang="en-US" dirty="0"/>
              <a:t>write(file2, </a:t>
            </a:r>
            <a:r>
              <a:rPr lang="en-US" dirty="0">
                <a:solidFill>
                  <a:srgbClr val="FF0000"/>
                </a:solidFill>
              </a:rPr>
              <a:t>loc2</a:t>
            </a:r>
            <a:r>
              <a:rPr lang="en-US" dirty="0"/>
              <a:t>, size2)</a:t>
            </a:r>
          </a:p>
          <a:p>
            <a:pPr lvl="1"/>
            <a:r>
              <a:rPr lang="en-US" dirty="0"/>
              <a:t>……</a:t>
            </a:r>
          </a:p>
          <a:p>
            <a:pPr lvl="1"/>
            <a:r>
              <a:rPr lang="en-US" dirty="0"/>
              <a:t>close(file2)</a:t>
            </a:r>
          </a:p>
          <a:p>
            <a:endParaRPr lang="en-US" dirty="0"/>
          </a:p>
        </p:txBody>
      </p:sp>
      <p:sp>
        <p:nvSpPr>
          <p:cNvPr id="30" name="TextBox 29">
            <a:extLst>
              <a:ext uri="{FF2B5EF4-FFF2-40B4-BE49-F238E27FC236}">
                <a16:creationId xmlns:a16="http://schemas.microsoft.com/office/drawing/2014/main" id="{6E85C306-5EC5-2D1D-EF43-D56D1989CAFC}"/>
              </a:ext>
            </a:extLst>
          </p:cNvPr>
          <p:cNvSpPr txBox="1"/>
          <p:nvPr/>
        </p:nvSpPr>
        <p:spPr>
          <a:xfrm>
            <a:off x="4782022" y="3542911"/>
            <a:ext cx="2050690" cy="1200329"/>
          </a:xfrm>
          <a:prstGeom prst="rect">
            <a:avLst/>
          </a:prstGeom>
          <a:noFill/>
        </p:spPr>
        <p:txBody>
          <a:bodyPr wrap="none" rtlCol="0">
            <a:spAutoFit/>
          </a:bodyPr>
          <a:lstStyle/>
          <a:p>
            <a:r>
              <a:rPr lang="en-US" dirty="0"/>
              <a:t>Generate filesystem</a:t>
            </a:r>
          </a:p>
          <a:p>
            <a:r>
              <a:rPr lang="en-US" dirty="0"/>
              <a:t> request to limited</a:t>
            </a:r>
          </a:p>
          <a:p>
            <a:r>
              <a:rPr lang="en-US" dirty="0"/>
              <a:t> times</a:t>
            </a:r>
          </a:p>
          <a:p>
            <a:endParaRPr lang="en-US" dirty="0"/>
          </a:p>
        </p:txBody>
      </p:sp>
      <p:sp>
        <p:nvSpPr>
          <p:cNvPr id="31" name="TextBox 30">
            <a:extLst>
              <a:ext uri="{FF2B5EF4-FFF2-40B4-BE49-F238E27FC236}">
                <a16:creationId xmlns:a16="http://schemas.microsoft.com/office/drawing/2014/main" id="{E54868DF-7181-7062-5DF5-A9C4DB8A7ECA}"/>
              </a:ext>
            </a:extLst>
          </p:cNvPr>
          <p:cNvSpPr txBox="1"/>
          <p:nvPr/>
        </p:nvSpPr>
        <p:spPr>
          <a:xfrm>
            <a:off x="4565801" y="4492094"/>
            <a:ext cx="2789546" cy="2585323"/>
          </a:xfrm>
          <a:prstGeom prst="rect">
            <a:avLst/>
          </a:prstGeom>
          <a:noFill/>
        </p:spPr>
        <p:txBody>
          <a:bodyPr wrap="none" rtlCol="0">
            <a:spAutoFit/>
          </a:bodyPr>
          <a:lstStyle/>
          <a:p>
            <a:pPr lvl="1"/>
            <a:r>
              <a:rPr lang="en-US" dirty="0"/>
              <a:t>open(file1, type1)</a:t>
            </a:r>
          </a:p>
          <a:p>
            <a:pPr lvl="1"/>
            <a:r>
              <a:rPr lang="en-US" dirty="0"/>
              <a:t>read(file1, size1)</a:t>
            </a:r>
          </a:p>
          <a:p>
            <a:pPr lvl="1"/>
            <a:r>
              <a:rPr lang="en-US" dirty="0"/>
              <a:t>write(file1, loc1, size2)</a:t>
            </a:r>
          </a:p>
          <a:p>
            <a:pPr lvl="1"/>
            <a:r>
              <a:rPr lang="en-US" dirty="0"/>
              <a:t>……</a:t>
            </a:r>
          </a:p>
          <a:p>
            <a:pPr lvl="1"/>
            <a:r>
              <a:rPr lang="en-US" dirty="0">
                <a:solidFill>
                  <a:srgbClr val="FF0000"/>
                </a:solidFill>
              </a:rPr>
              <a:t>stat(file2)</a:t>
            </a:r>
          </a:p>
          <a:p>
            <a:pPr lvl="1"/>
            <a:r>
              <a:rPr lang="en-US" dirty="0">
                <a:solidFill>
                  <a:srgbClr val="FF0000"/>
                </a:solidFill>
              </a:rPr>
              <a:t>rename(file2, </a:t>
            </a:r>
            <a:r>
              <a:rPr lang="en-US" dirty="0" err="1">
                <a:solidFill>
                  <a:srgbClr val="FF0000"/>
                </a:solidFill>
              </a:rPr>
              <a:t>filex</a:t>
            </a:r>
            <a:r>
              <a:rPr lang="en-US" dirty="0">
                <a:solidFill>
                  <a:srgbClr val="FF0000"/>
                </a:solidFill>
              </a:rPr>
              <a:t>)</a:t>
            </a:r>
          </a:p>
          <a:p>
            <a:pPr lvl="1"/>
            <a:r>
              <a:rPr lang="en-US" dirty="0"/>
              <a:t>……</a:t>
            </a:r>
          </a:p>
          <a:p>
            <a:pPr lvl="1"/>
            <a:r>
              <a:rPr lang="en-US" dirty="0"/>
              <a:t>close(file2)</a:t>
            </a:r>
          </a:p>
          <a:p>
            <a:endParaRPr lang="en-US" dirty="0"/>
          </a:p>
        </p:txBody>
      </p:sp>
      <p:cxnSp>
        <p:nvCxnSpPr>
          <p:cNvPr id="32" name="Straight Arrow Connector 31">
            <a:extLst>
              <a:ext uri="{FF2B5EF4-FFF2-40B4-BE49-F238E27FC236}">
                <a16:creationId xmlns:a16="http://schemas.microsoft.com/office/drawing/2014/main" id="{CA043A1D-6D6F-1B01-E859-68377794EA03}"/>
              </a:ext>
            </a:extLst>
          </p:cNvPr>
          <p:cNvCxnSpPr/>
          <p:nvPr/>
        </p:nvCxnSpPr>
        <p:spPr>
          <a:xfrm>
            <a:off x="6825234" y="3965805"/>
            <a:ext cx="213951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C1B11504-128F-0866-59D1-27C8C0C8B4B9}"/>
              </a:ext>
            </a:extLst>
          </p:cNvPr>
          <p:cNvSpPr txBox="1"/>
          <p:nvPr/>
        </p:nvSpPr>
        <p:spPr>
          <a:xfrm>
            <a:off x="6922009" y="3382418"/>
            <a:ext cx="2053383" cy="369332"/>
          </a:xfrm>
          <a:prstGeom prst="rect">
            <a:avLst/>
          </a:prstGeom>
          <a:noFill/>
        </p:spPr>
        <p:txBody>
          <a:bodyPr wrap="none" rtlCol="0">
            <a:spAutoFit/>
          </a:bodyPr>
          <a:lstStyle/>
          <a:p>
            <a:r>
              <a:rPr lang="en-US" dirty="0"/>
              <a:t>If no new code path</a:t>
            </a:r>
          </a:p>
        </p:txBody>
      </p:sp>
      <p:grpSp>
        <p:nvGrpSpPr>
          <p:cNvPr id="76" name="Group 75">
            <a:extLst>
              <a:ext uri="{FF2B5EF4-FFF2-40B4-BE49-F238E27FC236}">
                <a16:creationId xmlns:a16="http://schemas.microsoft.com/office/drawing/2014/main" id="{5B4D55D0-609E-771E-8737-69C72F50AF07}"/>
              </a:ext>
            </a:extLst>
          </p:cNvPr>
          <p:cNvGrpSpPr/>
          <p:nvPr/>
        </p:nvGrpSpPr>
        <p:grpSpPr>
          <a:xfrm>
            <a:off x="9092451" y="1455533"/>
            <a:ext cx="2020874" cy="4532683"/>
            <a:chOff x="9092451" y="1455533"/>
            <a:chExt cx="2020874" cy="4532683"/>
          </a:xfrm>
        </p:grpSpPr>
        <p:sp>
          <p:nvSpPr>
            <p:cNvPr id="34" name="Can 10">
              <a:extLst>
                <a:ext uri="{FF2B5EF4-FFF2-40B4-BE49-F238E27FC236}">
                  <a16:creationId xmlns:a16="http://schemas.microsoft.com/office/drawing/2014/main" id="{2D753857-1808-6129-FC51-283F72EFA9D9}"/>
                </a:ext>
              </a:extLst>
            </p:cNvPr>
            <p:cNvSpPr/>
            <p:nvPr/>
          </p:nvSpPr>
          <p:spPr>
            <a:xfrm>
              <a:off x="9435104" y="2083715"/>
              <a:ext cx="1504036" cy="1622842"/>
            </a:xfrm>
            <a:prstGeom prst="can">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8C82D37D-8B8E-FF9C-C843-075249541CBE}"/>
                </a:ext>
              </a:extLst>
            </p:cNvPr>
            <p:cNvSpPr/>
            <p:nvPr/>
          </p:nvSpPr>
          <p:spPr>
            <a:xfrm>
              <a:off x="10575275" y="3439483"/>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6" name="Rectangle 35">
              <a:extLst>
                <a:ext uri="{FF2B5EF4-FFF2-40B4-BE49-F238E27FC236}">
                  <a16:creationId xmlns:a16="http://schemas.microsoft.com/office/drawing/2014/main" id="{2001615C-F19F-E802-EAFD-8A75F32D034B}"/>
                </a:ext>
              </a:extLst>
            </p:cNvPr>
            <p:cNvSpPr/>
            <p:nvPr/>
          </p:nvSpPr>
          <p:spPr>
            <a:xfrm>
              <a:off x="10034722" y="2962479"/>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7" name="Rectangle 36">
              <a:extLst>
                <a:ext uri="{FF2B5EF4-FFF2-40B4-BE49-F238E27FC236}">
                  <a16:creationId xmlns:a16="http://schemas.microsoft.com/office/drawing/2014/main" id="{AEBCEC6F-B9F9-6C1A-335A-F612C729DA8C}"/>
                </a:ext>
              </a:extLst>
            </p:cNvPr>
            <p:cNvSpPr/>
            <p:nvPr/>
          </p:nvSpPr>
          <p:spPr>
            <a:xfrm>
              <a:off x="10034722" y="2683314"/>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83229034-6D9D-F495-3224-8570CD4833E0}"/>
                </a:ext>
              </a:extLst>
            </p:cNvPr>
            <p:cNvSpPr/>
            <p:nvPr/>
          </p:nvSpPr>
          <p:spPr>
            <a:xfrm>
              <a:off x="9872826" y="2961063"/>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DD44983E-A623-E327-6214-CE3D5744FC5D}"/>
                </a:ext>
              </a:extLst>
            </p:cNvPr>
            <p:cNvSpPr/>
            <p:nvPr/>
          </p:nvSpPr>
          <p:spPr>
            <a:xfrm>
              <a:off x="10431054" y="2961063"/>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ED8CEA91-698F-0AA7-0682-3A4D16F03F3E}"/>
                </a:ext>
              </a:extLst>
            </p:cNvPr>
            <p:cNvSpPr/>
            <p:nvPr/>
          </p:nvSpPr>
          <p:spPr>
            <a:xfrm>
              <a:off x="10310548" y="2679003"/>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Can 10">
              <a:extLst>
                <a:ext uri="{FF2B5EF4-FFF2-40B4-BE49-F238E27FC236}">
                  <a16:creationId xmlns:a16="http://schemas.microsoft.com/office/drawing/2014/main" id="{2A4F2BD3-631D-131C-1819-E09818A29DE0}"/>
                </a:ext>
              </a:extLst>
            </p:cNvPr>
            <p:cNvSpPr/>
            <p:nvPr/>
          </p:nvSpPr>
          <p:spPr>
            <a:xfrm>
              <a:off x="9455949" y="4365374"/>
              <a:ext cx="1504036" cy="1622842"/>
            </a:xfrm>
            <a:prstGeom prst="can">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F3AEA3B8-F636-F75E-50C0-38244919F98A}"/>
                </a:ext>
              </a:extLst>
            </p:cNvPr>
            <p:cNvSpPr/>
            <p:nvPr/>
          </p:nvSpPr>
          <p:spPr>
            <a:xfrm>
              <a:off x="10596120" y="5721142"/>
              <a:ext cx="152400" cy="15731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3" name="Rectangle 42">
              <a:extLst>
                <a:ext uri="{FF2B5EF4-FFF2-40B4-BE49-F238E27FC236}">
                  <a16:creationId xmlns:a16="http://schemas.microsoft.com/office/drawing/2014/main" id="{8D384B1A-49A3-A7DB-3F35-191E9C9B2D7F}"/>
                </a:ext>
              </a:extLst>
            </p:cNvPr>
            <p:cNvSpPr/>
            <p:nvPr/>
          </p:nvSpPr>
          <p:spPr>
            <a:xfrm>
              <a:off x="10055567" y="5244138"/>
              <a:ext cx="152400" cy="15731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4" name="Rectangle 43">
              <a:extLst>
                <a:ext uri="{FF2B5EF4-FFF2-40B4-BE49-F238E27FC236}">
                  <a16:creationId xmlns:a16="http://schemas.microsoft.com/office/drawing/2014/main" id="{1A733C50-4B9D-87E9-3CC9-B78BE52DEA9B}"/>
                </a:ext>
              </a:extLst>
            </p:cNvPr>
            <p:cNvSpPr/>
            <p:nvPr/>
          </p:nvSpPr>
          <p:spPr>
            <a:xfrm>
              <a:off x="10055567" y="4964973"/>
              <a:ext cx="152400" cy="15731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355440CA-BDF8-260C-D711-BF1E6EF53E40}"/>
                </a:ext>
              </a:extLst>
            </p:cNvPr>
            <p:cNvSpPr/>
            <p:nvPr/>
          </p:nvSpPr>
          <p:spPr>
            <a:xfrm>
              <a:off x="9893671" y="5242722"/>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1C84039D-25ED-95C4-218A-9B06007B047C}"/>
                </a:ext>
              </a:extLst>
            </p:cNvPr>
            <p:cNvSpPr/>
            <p:nvPr/>
          </p:nvSpPr>
          <p:spPr>
            <a:xfrm>
              <a:off x="10451899" y="5242722"/>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00444512-6FB6-868C-F2C7-469C1474718C}"/>
                </a:ext>
              </a:extLst>
            </p:cNvPr>
            <p:cNvSpPr/>
            <p:nvPr/>
          </p:nvSpPr>
          <p:spPr>
            <a:xfrm>
              <a:off x="10331393" y="4960662"/>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a:extLst>
                <a:ext uri="{FF2B5EF4-FFF2-40B4-BE49-F238E27FC236}">
                  <a16:creationId xmlns:a16="http://schemas.microsoft.com/office/drawing/2014/main" id="{7C932BDA-DBB4-4129-8CAA-419FE3DF7CAF}"/>
                </a:ext>
              </a:extLst>
            </p:cNvPr>
            <p:cNvSpPr txBox="1"/>
            <p:nvPr/>
          </p:nvSpPr>
          <p:spPr>
            <a:xfrm>
              <a:off x="9092451" y="1455533"/>
              <a:ext cx="2020874" cy="369332"/>
            </a:xfrm>
            <a:prstGeom prst="rect">
              <a:avLst/>
            </a:prstGeom>
            <a:noFill/>
          </p:spPr>
          <p:txBody>
            <a:bodyPr wrap="none" rtlCol="0">
              <a:spAutoFit/>
            </a:bodyPr>
            <a:lstStyle/>
            <a:p>
              <a:r>
                <a:rPr lang="en-US" dirty="0"/>
                <a:t>Save random deltas</a:t>
              </a:r>
            </a:p>
          </p:txBody>
        </p:sp>
      </p:grpSp>
      <p:grpSp>
        <p:nvGrpSpPr>
          <p:cNvPr id="77" name="Group 76">
            <a:extLst>
              <a:ext uri="{FF2B5EF4-FFF2-40B4-BE49-F238E27FC236}">
                <a16:creationId xmlns:a16="http://schemas.microsoft.com/office/drawing/2014/main" id="{AFEBBDF1-9684-B09E-4B37-77BB69BD4258}"/>
              </a:ext>
            </a:extLst>
          </p:cNvPr>
          <p:cNvGrpSpPr/>
          <p:nvPr/>
        </p:nvGrpSpPr>
        <p:grpSpPr>
          <a:xfrm>
            <a:off x="780086" y="2109165"/>
            <a:ext cx="2199443" cy="2751668"/>
            <a:chOff x="780086" y="2109165"/>
            <a:chExt cx="2199443" cy="2751668"/>
          </a:xfrm>
        </p:grpSpPr>
        <p:sp>
          <p:nvSpPr>
            <p:cNvPr id="4" name="Can 10">
              <a:extLst>
                <a:ext uri="{FF2B5EF4-FFF2-40B4-BE49-F238E27FC236}">
                  <a16:creationId xmlns:a16="http://schemas.microsoft.com/office/drawing/2014/main" id="{4B2D3C73-3056-DE06-A367-26DEAC1E89AC}"/>
                </a:ext>
              </a:extLst>
            </p:cNvPr>
            <p:cNvSpPr/>
            <p:nvPr/>
          </p:nvSpPr>
          <p:spPr>
            <a:xfrm>
              <a:off x="930388" y="3237991"/>
              <a:ext cx="1504036" cy="1622842"/>
            </a:xfrm>
            <a:prstGeom prst="can">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E1F05520-09EE-54B1-FF87-92118A843C49}"/>
                </a:ext>
              </a:extLst>
            </p:cNvPr>
            <p:cNvSpPr/>
            <p:nvPr/>
          </p:nvSpPr>
          <p:spPr>
            <a:xfrm>
              <a:off x="1368110" y="3820182"/>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 name="Rectangle 5">
              <a:extLst>
                <a:ext uri="{FF2B5EF4-FFF2-40B4-BE49-F238E27FC236}">
                  <a16:creationId xmlns:a16="http://schemas.microsoft.com/office/drawing/2014/main" id="{9145A120-EBA5-8D74-AC05-8511EDAF2D96}"/>
                </a:ext>
              </a:extLst>
            </p:cNvPr>
            <p:cNvSpPr/>
            <p:nvPr/>
          </p:nvSpPr>
          <p:spPr>
            <a:xfrm>
              <a:off x="2070559" y="4593759"/>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 name="Rectangle 6">
              <a:extLst>
                <a:ext uri="{FF2B5EF4-FFF2-40B4-BE49-F238E27FC236}">
                  <a16:creationId xmlns:a16="http://schemas.microsoft.com/office/drawing/2014/main" id="{E667C218-E9A9-9919-4AD1-FE5BC0FF3792}"/>
                </a:ext>
              </a:extLst>
            </p:cNvPr>
            <p:cNvSpPr/>
            <p:nvPr/>
          </p:nvSpPr>
          <p:spPr>
            <a:xfrm>
              <a:off x="1530006" y="4116755"/>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Rectangle 9">
              <a:extLst>
                <a:ext uri="{FF2B5EF4-FFF2-40B4-BE49-F238E27FC236}">
                  <a16:creationId xmlns:a16="http://schemas.microsoft.com/office/drawing/2014/main" id="{6E5E9366-BCD9-9468-5290-C8EDE852FB7E}"/>
                </a:ext>
              </a:extLst>
            </p:cNvPr>
            <p:cNvSpPr/>
            <p:nvPr/>
          </p:nvSpPr>
          <p:spPr>
            <a:xfrm>
              <a:off x="1269482" y="3820182"/>
              <a:ext cx="412924" cy="4524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0620B68-2138-9D13-3355-7B5A9E82F549}"/>
                </a:ext>
              </a:extLst>
            </p:cNvPr>
            <p:cNvSpPr/>
            <p:nvPr/>
          </p:nvSpPr>
          <p:spPr>
            <a:xfrm>
              <a:off x="1830749" y="4294234"/>
              <a:ext cx="412924" cy="4524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BD7A2FC4-823C-54D9-6C83-2764ECEC85F2}"/>
                </a:ext>
              </a:extLst>
            </p:cNvPr>
            <p:cNvSpPr txBox="1"/>
            <p:nvPr/>
          </p:nvSpPr>
          <p:spPr>
            <a:xfrm>
              <a:off x="1879808" y="4342293"/>
              <a:ext cx="290464" cy="369332"/>
            </a:xfrm>
            <a:prstGeom prst="rect">
              <a:avLst/>
            </a:prstGeom>
            <a:noFill/>
          </p:spPr>
          <p:txBody>
            <a:bodyPr wrap="none" rtlCol="0">
              <a:spAutoFit/>
            </a:bodyPr>
            <a:lstStyle/>
            <a:p>
              <a:r>
                <a:rPr lang="en-US" dirty="0"/>
                <a:t>F</a:t>
              </a:r>
            </a:p>
          </p:txBody>
        </p:sp>
        <p:sp>
          <p:nvSpPr>
            <p:cNvPr id="13" name="TextBox 12">
              <a:extLst>
                <a:ext uri="{FF2B5EF4-FFF2-40B4-BE49-F238E27FC236}">
                  <a16:creationId xmlns:a16="http://schemas.microsoft.com/office/drawing/2014/main" id="{A7D96000-6265-0EC4-EBC7-48497F6C60F6}"/>
                </a:ext>
              </a:extLst>
            </p:cNvPr>
            <p:cNvSpPr txBox="1"/>
            <p:nvPr/>
          </p:nvSpPr>
          <p:spPr>
            <a:xfrm>
              <a:off x="1337747" y="3903318"/>
              <a:ext cx="290464" cy="369332"/>
            </a:xfrm>
            <a:prstGeom prst="rect">
              <a:avLst/>
            </a:prstGeom>
            <a:noFill/>
          </p:spPr>
          <p:txBody>
            <a:bodyPr wrap="none" rtlCol="0">
              <a:spAutoFit/>
            </a:bodyPr>
            <a:lstStyle/>
            <a:p>
              <a:r>
                <a:rPr lang="en-US" dirty="0"/>
                <a:t>F</a:t>
              </a:r>
            </a:p>
          </p:txBody>
        </p:sp>
        <p:sp>
          <p:nvSpPr>
            <p:cNvPr id="14" name="Rectangle 13">
              <a:extLst>
                <a:ext uri="{FF2B5EF4-FFF2-40B4-BE49-F238E27FC236}">
                  <a16:creationId xmlns:a16="http://schemas.microsoft.com/office/drawing/2014/main" id="{749063B6-09CF-7273-0E87-C51EF821DB1C}"/>
                </a:ext>
              </a:extLst>
            </p:cNvPr>
            <p:cNvSpPr/>
            <p:nvPr/>
          </p:nvSpPr>
          <p:spPr>
            <a:xfrm>
              <a:off x="1723722" y="3821663"/>
              <a:ext cx="412924" cy="4524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E9F39054-E2B1-A82C-DEB1-AA8D2580560B}"/>
                </a:ext>
              </a:extLst>
            </p:cNvPr>
            <p:cNvSpPr txBox="1"/>
            <p:nvPr/>
          </p:nvSpPr>
          <p:spPr>
            <a:xfrm>
              <a:off x="1772827" y="3823455"/>
              <a:ext cx="290464" cy="369332"/>
            </a:xfrm>
            <a:prstGeom prst="rect">
              <a:avLst/>
            </a:prstGeom>
            <a:noFill/>
          </p:spPr>
          <p:txBody>
            <a:bodyPr wrap="none" rtlCol="0">
              <a:spAutoFit/>
            </a:bodyPr>
            <a:lstStyle/>
            <a:p>
              <a:r>
                <a:rPr lang="en-US" dirty="0"/>
                <a:t>F</a:t>
              </a:r>
            </a:p>
          </p:txBody>
        </p:sp>
        <p:sp>
          <p:nvSpPr>
            <p:cNvPr id="18" name="Rectangle 17">
              <a:extLst>
                <a:ext uri="{FF2B5EF4-FFF2-40B4-BE49-F238E27FC236}">
                  <a16:creationId xmlns:a16="http://schemas.microsoft.com/office/drawing/2014/main" id="{FA7D3075-019B-404A-684E-2527633A52B8}"/>
                </a:ext>
              </a:extLst>
            </p:cNvPr>
            <p:cNvSpPr/>
            <p:nvPr/>
          </p:nvSpPr>
          <p:spPr>
            <a:xfrm>
              <a:off x="2268471" y="4192787"/>
              <a:ext cx="152400" cy="4524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E8E27C41-9874-6803-A6DD-8AB1E955168C}"/>
                </a:ext>
              </a:extLst>
            </p:cNvPr>
            <p:cNvSpPr txBox="1"/>
            <p:nvPr/>
          </p:nvSpPr>
          <p:spPr>
            <a:xfrm>
              <a:off x="2227518" y="4237240"/>
              <a:ext cx="290464" cy="369332"/>
            </a:xfrm>
            <a:prstGeom prst="rect">
              <a:avLst/>
            </a:prstGeom>
            <a:noFill/>
          </p:spPr>
          <p:txBody>
            <a:bodyPr wrap="none" rtlCol="0">
              <a:spAutoFit/>
            </a:bodyPr>
            <a:lstStyle/>
            <a:p>
              <a:r>
                <a:rPr lang="en-US" dirty="0"/>
                <a:t>F</a:t>
              </a:r>
            </a:p>
          </p:txBody>
        </p:sp>
        <p:sp>
          <p:nvSpPr>
            <p:cNvPr id="22" name="TextBox 21">
              <a:extLst>
                <a:ext uri="{FF2B5EF4-FFF2-40B4-BE49-F238E27FC236}">
                  <a16:creationId xmlns:a16="http://schemas.microsoft.com/office/drawing/2014/main" id="{FBE8F455-DF6B-3B9D-0FAB-9B8664898180}"/>
                </a:ext>
              </a:extLst>
            </p:cNvPr>
            <p:cNvSpPr txBox="1"/>
            <p:nvPr/>
          </p:nvSpPr>
          <p:spPr>
            <a:xfrm>
              <a:off x="780086" y="2109165"/>
              <a:ext cx="2199443" cy="923330"/>
            </a:xfrm>
            <a:prstGeom prst="rect">
              <a:avLst/>
            </a:prstGeom>
            <a:noFill/>
          </p:spPr>
          <p:txBody>
            <a:bodyPr wrap="square">
              <a:spAutoFit/>
            </a:bodyPr>
            <a:lstStyle/>
            <a:p>
              <a:r>
                <a:rPr lang="en-US" dirty="0">
                  <a:cs typeface="Calibri"/>
                </a:rPr>
                <a:t>Fuzz the file system image for limited times</a:t>
              </a:r>
            </a:p>
          </p:txBody>
        </p:sp>
      </p:grpSp>
      <p:cxnSp>
        <p:nvCxnSpPr>
          <p:cNvPr id="56" name="Connector: Curved 55">
            <a:extLst>
              <a:ext uri="{FF2B5EF4-FFF2-40B4-BE49-F238E27FC236}">
                <a16:creationId xmlns:a16="http://schemas.microsoft.com/office/drawing/2014/main" id="{CAB55BE2-C455-A3A4-8B63-C6E41F311C2C}"/>
              </a:ext>
            </a:extLst>
          </p:cNvPr>
          <p:cNvCxnSpPr>
            <a:cxnSpLocks/>
            <a:stCxn id="4" idx="4"/>
            <a:endCxn id="4" idx="3"/>
          </p:cNvCxnSpPr>
          <p:nvPr/>
        </p:nvCxnSpPr>
        <p:spPr>
          <a:xfrm flipH="1">
            <a:off x="1682406" y="4049412"/>
            <a:ext cx="752018" cy="811421"/>
          </a:xfrm>
          <a:prstGeom prst="curvedConnector4">
            <a:avLst>
              <a:gd name="adj1" fmla="val -30398"/>
              <a:gd name="adj2" fmla="val 12817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0" name="Connector: Curved 59">
            <a:extLst>
              <a:ext uri="{FF2B5EF4-FFF2-40B4-BE49-F238E27FC236}">
                <a16:creationId xmlns:a16="http://schemas.microsoft.com/office/drawing/2014/main" id="{2CF9C157-CD0C-6C80-94BA-919AA88EE0F5}"/>
              </a:ext>
            </a:extLst>
          </p:cNvPr>
          <p:cNvCxnSpPr>
            <a:cxnSpLocks/>
            <a:endCxn id="4" idx="3"/>
          </p:cNvCxnSpPr>
          <p:nvPr/>
        </p:nvCxnSpPr>
        <p:spPr>
          <a:xfrm rot="10800000">
            <a:off x="1682406" y="4860834"/>
            <a:ext cx="3253578" cy="1756475"/>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3" name="Connector: Curved 62">
            <a:extLst>
              <a:ext uri="{FF2B5EF4-FFF2-40B4-BE49-F238E27FC236}">
                <a16:creationId xmlns:a16="http://schemas.microsoft.com/office/drawing/2014/main" id="{C4EEEB3C-FE98-AA87-7356-E73B9A763124}"/>
              </a:ext>
            </a:extLst>
          </p:cNvPr>
          <p:cNvCxnSpPr>
            <a:cxnSpLocks/>
            <a:stCxn id="41" idx="3"/>
            <a:endCxn id="4" idx="3"/>
          </p:cNvCxnSpPr>
          <p:nvPr/>
        </p:nvCxnSpPr>
        <p:spPr>
          <a:xfrm rot="5400000" flipH="1">
            <a:off x="5381495" y="1161745"/>
            <a:ext cx="1127383" cy="8525561"/>
          </a:xfrm>
          <a:prstGeom prst="curvedConnector3">
            <a:avLst>
              <a:gd name="adj1" fmla="val -20277"/>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Rectangle 67">
            <a:extLst>
              <a:ext uri="{FF2B5EF4-FFF2-40B4-BE49-F238E27FC236}">
                <a16:creationId xmlns:a16="http://schemas.microsoft.com/office/drawing/2014/main" id="{D9F53B5E-AB99-173F-AEE6-A72E3B6820D3}"/>
              </a:ext>
            </a:extLst>
          </p:cNvPr>
          <p:cNvSpPr/>
          <p:nvPr/>
        </p:nvSpPr>
        <p:spPr>
          <a:xfrm>
            <a:off x="7594839" y="199040"/>
            <a:ext cx="152400" cy="15731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a:extLst>
              <a:ext uri="{FF2B5EF4-FFF2-40B4-BE49-F238E27FC236}">
                <a16:creationId xmlns:a16="http://schemas.microsoft.com/office/drawing/2014/main" id="{8AFE463D-C5A1-CFAD-7EB5-82664F3C4E84}"/>
              </a:ext>
            </a:extLst>
          </p:cNvPr>
          <p:cNvSpPr/>
          <p:nvPr/>
        </p:nvSpPr>
        <p:spPr>
          <a:xfrm>
            <a:off x="7594839" y="743639"/>
            <a:ext cx="152400" cy="15731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a:extLst>
              <a:ext uri="{FF2B5EF4-FFF2-40B4-BE49-F238E27FC236}">
                <a16:creationId xmlns:a16="http://schemas.microsoft.com/office/drawing/2014/main" id="{A4275B98-418E-8D20-12DB-0C2A09F07387}"/>
              </a:ext>
            </a:extLst>
          </p:cNvPr>
          <p:cNvSpPr/>
          <p:nvPr/>
        </p:nvSpPr>
        <p:spPr>
          <a:xfrm>
            <a:off x="7594839" y="484583"/>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TextBox 71">
            <a:extLst>
              <a:ext uri="{FF2B5EF4-FFF2-40B4-BE49-F238E27FC236}">
                <a16:creationId xmlns:a16="http://schemas.microsoft.com/office/drawing/2014/main" id="{6E100294-2553-0B33-54E5-2CB639448789}"/>
              </a:ext>
            </a:extLst>
          </p:cNvPr>
          <p:cNvSpPr txBox="1"/>
          <p:nvPr/>
        </p:nvSpPr>
        <p:spPr>
          <a:xfrm>
            <a:off x="7731324" y="32685"/>
            <a:ext cx="1828514" cy="369332"/>
          </a:xfrm>
          <a:prstGeom prst="rect">
            <a:avLst/>
          </a:prstGeom>
          <a:noFill/>
        </p:spPr>
        <p:txBody>
          <a:bodyPr wrap="none" rtlCol="0">
            <a:spAutoFit/>
          </a:bodyPr>
          <a:lstStyle/>
          <a:p>
            <a:r>
              <a:rPr lang="en-US" dirty="0"/>
              <a:t>accessed location</a:t>
            </a:r>
          </a:p>
        </p:txBody>
      </p:sp>
      <p:sp>
        <p:nvSpPr>
          <p:cNvPr id="73" name="TextBox 72">
            <a:extLst>
              <a:ext uri="{FF2B5EF4-FFF2-40B4-BE49-F238E27FC236}">
                <a16:creationId xmlns:a16="http://schemas.microsoft.com/office/drawing/2014/main" id="{30365B82-5F45-77D3-B7B2-B08E57C91D2C}"/>
              </a:ext>
            </a:extLst>
          </p:cNvPr>
          <p:cNvSpPr txBox="1"/>
          <p:nvPr/>
        </p:nvSpPr>
        <p:spPr>
          <a:xfrm>
            <a:off x="7741680" y="309374"/>
            <a:ext cx="1287597" cy="369332"/>
          </a:xfrm>
          <a:prstGeom prst="rect">
            <a:avLst/>
          </a:prstGeom>
          <a:noFill/>
        </p:spPr>
        <p:txBody>
          <a:bodyPr wrap="none" rtlCol="0">
            <a:spAutoFit/>
          </a:bodyPr>
          <a:lstStyle/>
          <a:p>
            <a:r>
              <a:rPr lang="en-US" dirty="0"/>
              <a:t>Image delta</a:t>
            </a:r>
          </a:p>
        </p:txBody>
      </p:sp>
      <p:sp>
        <p:nvSpPr>
          <p:cNvPr id="74" name="TextBox 73">
            <a:extLst>
              <a:ext uri="{FF2B5EF4-FFF2-40B4-BE49-F238E27FC236}">
                <a16:creationId xmlns:a16="http://schemas.microsoft.com/office/drawing/2014/main" id="{D797FB31-BD6F-93E8-ABB3-A9B38469F272}"/>
              </a:ext>
            </a:extLst>
          </p:cNvPr>
          <p:cNvSpPr txBox="1"/>
          <p:nvPr/>
        </p:nvSpPr>
        <p:spPr>
          <a:xfrm>
            <a:off x="7732802" y="611216"/>
            <a:ext cx="3121817" cy="369332"/>
          </a:xfrm>
          <a:prstGeom prst="rect">
            <a:avLst/>
          </a:prstGeom>
          <a:noFill/>
        </p:spPr>
        <p:txBody>
          <a:bodyPr wrap="none" rtlCol="0">
            <a:spAutoFit/>
          </a:bodyPr>
          <a:lstStyle/>
          <a:p>
            <a:r>
              <a:rPr lang="en-US" dirty="0"/>
              <a:t>Randomly restored image delta</a:t>
            </a:r>
          </a:p>
        </p:txBody>
      </p:sp>
      <p:sp>
        <p:nvSpPr>
          <p:cNvPr id="3" name="Slide Number Placeholder 2">
            <a:extLst>
              <a:ext uri="{FF2B5EF4-FFF2-40B4-BE49-F238E27FC236}">
                <a16:creationId xmlns:a16="http://schemas.microsoft.com/office/drawing/2014/main" id="{A135B427-C780-6C23-E473-FB94062ADE85}"/>
              </a:ext>
            </a:extLst>
          </p:cNvPr>
          <p:cNvSpPr>
            <a:spLocks noGrp="1"/>
          </p:cNvSpPr>
          <p:nvPr>
            <p:ph type="sldNum" sz="quarter" idx="12"/>
          </p:nvPr>
        </p:nvSpPr>
        <p:spPr/>
        <p:txBody>
          <a:bodyPr/>
          <a:lstStyle/>
          <a:p>
            <a:fld id="{330EA680-D336-4FF7-8B7A-9848BB0A1C32}" type="slidenum">
              <a:rPr lang="en-US" smtClean="0"/>
              <a:t>27</a:t>
            </a:fld>
            <a:endParaRPr lang="en-US"/>
          </a:p>
        </p:txBody>
      </p:sp>
      <p:sp>
        <p:nvSpPr>
          <p:cNvPr id="8" name="Rectangle 7">
            <a:extLst>
              <a:ext uri="{FF2B5EF4-FFF2-40B4-BE49-F238E27FC236}">
                <a16:creationId xmlns:a16="http://schemas.microsoft.com/office/drawing/2014/main" id="{11BBF796-5F81-0751-FD18-6EB8A8DD3734}"/>
              </a:ext>
            </a:extLst>
          </p:cNvPr>
          <p:cNvSpPr/>
          <p:nvPr/>
        </p:nvSpPr>
        <p:spPr>
          <a:xfrm>
            <a:off x="7355347" y="1047014"/>
            <a:ext cx="433033" cy="40847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a:t>
            </a:r>
          </a:p>
        </p:txBody>
      </p:sp>
      <p:sp>
        <p:nvSpPr>
          <p:cNvPr id="9" name="TextBox 8">
            <a:extLst>
              <a:ext uri="{FF2B5EF4-FFF2-40B4-BE49-F238E27FC236}">
                <a16:creationId xmlns:a16="http://schemas.microsoft.com/office/drawing/2014/main" id="{4B06104D-C1FC-0600-A3C9-46FCC11CF33A}"/>
              </a:ext>
            </a:extLst>
          </p:cNvPr>
          <p:cNvSpPr txBox="1"/>
          <p:nvPr/>
        </p:nvSpPr>
        <p:spPr>
          <a:xfrm>
            <a:off x="7788384" y="1026279"/>
            <a:ext cx="1345433" cy="369332"/>
          </a:xfrm>
          <a:prstGeom prst="rect">
            <a:avLst/>
          </a:prstGeom>
          <a:noFill/>
        </p:spPr>
        <p:txBody>
          <a:bodyPr wrap="none" rtlCol="0">
            <a:spAutoFit/>
          </a:bodyPr>
          <a:lstStyle/>
          <a:p>
            <a:r>
              <a:rPr lang="en-US" dirty="0"/>
              <a:t>Fuzzing area</a:t>
            </a:r>
          </a:p>
        </p:txBody>
      </p:sp>
      <p:sp>
        <p:nvSpPr>
          <p:cNvPr id="16" name="TextBox 15">
            <a:extLst>
              <a:ext uri="{FF2B5EF4-FFF2-40B4-BE49-F238E27FC236}">
                <a16:creationId xmlns:a16="http://schemas.microsoft.com/office/drawing/2014/main" id="{6E5471FF-F58D-6664-7D41-73AB1EB53240}"/>
              </a:ext>
            </a:extLst>
          </p:cNvPr>
          <p:cNvSpPr txBox="1"/>
          <p:nvPr/>
        </p:nvSpPr>
        <p:spPr>
          <a:xfrm>
            <a:off x="1001393" y="4889604"/>
            <a:ext cx="1756828" cy="369332"/>
          </a:xfrm>
          <a:prstGeom prst="rect">
            <a:avLst/>
          </a:prstGeom>
          <a:noFill/>
        </p:spPr>
        <p:txBody>
          <a:bodyPr wrap="none" rtlCol="0">
            <a:spAutoFit/>
          </a:bodyPr>
          <a:lstStyle/>
          <a:p>
            <a:r>
              <a:rPr lang="en-US" dirty="0"/>
              <a:t>If new code path</a:t>
            </a:r>
          </a:p>
        </p:txBody>
      </p:sp>
    </p:spTree>
    <p:custDataLst>
      <p:tags r:id="rId1"/>
    </p:custDataLst>
    <p:extLst>
      <p:ext uri="{BB962C8B-B14F-4D97-AF65-F5344CB8AC3E}">
        <p14:creationId xmlns:p14="http://schemas.microsoft.com/office/powerpoint/2010/main" val="113861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76"/>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8" grpId="0"/>
      <p:bldP spid="29" grpId="0"/>
      <p:bldP spid="30" grpId="0"/>
      <p:bldP spid="31" grpId="0"/>
      <p:bldP spid="33" grpId="0"/>
      <p:bldP spid="1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21152-78CA-C0F2-71CF-0D0FC2B5E126}"/>
              </a:ext>
            </a:extLst>
          </p:cNvPr>
          <p:cNvSpPr>
            <a:spLocks noGrp="1"/>
          </p:cNvSpPr>
          <p:nvPr>
            <p:ph type="title"/>
          </p:nvPr>
        </p:nvSpPr>
        <p:spPr/>
        <p:txBody>
          <a:bodyPr/>
          <a:lstStyle/>
          <a:p>
            <a:r>
              <a:rPr lang="en-US" dirty="0" err="1"/>
              <a:t>LFuzz</a:t>
            </a:r>
            <a:r>
              <a:rPr lang="en-US" dirty="0"/>
              <a:t> Image Fuzzing Implementation</a:t>
            </a:r>
            <a:endParaRPr lang="en-US" dirty="0">
              <a:ea typeface="+mj-lt"/>
              <a:cs typeface="+mj-lt"/>
            </a:endParaRPr>
          </a:p>
        </p:txBody>
      </p:sp>
      <p:sp>
        <p:nvSpPr>
          <p:cNvPr id="4" name="Slide Number Placeholder 3">
            <a:extLst>
              <a:ext uri="{FF2B5EF4-FFF2-40B4-BE49-F238E27FC236}">
                <a16:creationId xmlns:a16="http://schemas.microsoft.com/office/drawing/2014/main" id="{E2B1E332-837F-5FD1-0169-DD2818E38B4C}"/>
              </a:ext>
            </a:extLst>
          </p:cNvPr>
          <p:cNvSpPr>
            <a:spLocks noGrp="1"/>
          </p:cNvSpPr>
          <p:nvPr>
            <p:ph type="sldNum" sz="quarter" idx="12"/>
          </p:nvPr>
        </p:nvSpPr>
        <p:spPr/>
        <p:txBody>
          <a:bodyPr/>
          <a:lstStyle/>
          <a:p>
            <a:pPr algn="r"/>
            <a:fld id="{330EA680-D336-4FF7-8B7A-9848BB0A1C32}" type="slidenum">
              <a:rPr lang="en-US" smtClean="0"/>
              <a:pPr algn="r"/>
              <a:t>28</a:t>
            </a:fld>
            <a:endParaRPr lang="en-US" dirty="0"/>
          </a:p>
        </p:txBody>
      </p:sp>
      <p:sp>
        <p:nvSpPr>
          <p:cNvPr id="6" name="Footer Placeholder 9">
            <a:extLst>
              <a:ext uri="{FF2B5EF4-FFF2-40B4-BE49-F238E27FC236}">
                <a16:creationId xmlns:a16="http://schemas.microsoft.com/office/drawing/2014/main" id="{02D360AA-0527-7AB7-E6A8-9B70F8824E79}"/>
              </a:ext>
            </a:extLst>
          </p:cNvPr>
          <p:cNvSpPr>
            <a:spLocks noGrp="1"/>
          </p:cNvSpPr>
          <p:nvPr>
            <p:ph type="ftr" sz="quarter" idx="11"/>
          </p:nvPr>
        </p:nvSpPr>
        <p:spPr>
          <a:xfrm>
            <a:off x="3030786" y="6350577"/>
            <a:ext cx="6130428" cy="273486"/>
          </a:xfrm>
        </p:spPr>
        <p:txBody>
          <a:bodyPr vert="horz" lIns="91440" tIns="45720" rIns="91440" bIns="45720" rtlCol="0" anchor="ctr"/>
          <a:lstStyle/>
          <a:p>
            <a:r>
              <a:rPr lang="en-US" sz="1400" dirty="0"/>
              <a:t>Introduction </a:t>
            </a:r>
            <a:r>
              <a:rPr lang="en-US" sz="1400" dirty="0">
                <a:sym typeface="Symbol" panose="05050102010706020507" pitchFamily="18" charset="2"/>
              </a:rPr>
              <a:t> </a:t>
            </a:r>
            <a:r>
              <a:rPr lang="en-US" sz="1400" dirty="0"/>
              <a:t>Observations</a:t>
            </a:r>
            <a:r>
              <a:rPr lang="en-US" sz="1400" dirty="0">
                <a:sym typeface="Symbol" panose="05050102010706020507" pitchFamily="18" charset="2"/>
              </a:rPr>
              <a:t> </a:t>
            </a:r>
            <a:r>
              <a:rPr lang="en-US" sz="1400" dirty="0"/>
              <a:t> Design</a:t>
            </a:r>
            <a:r>
              <a:rPr lang="en-US" sz="1400" dirty="0">
                <a:solidFill>
                  <a:schemeClr val="tx1"/>
                </a:solidFill>
              </a:rPr>
              <a:t> </a:t>
            </a:r>
            <a:r>
              <a:rPr lang="en-US" sz="1400" dirty="0">
                <a:sym typeface="Symbol" panose="05050102010706020507" pitchFamily="18" charset="2"/>
              </a:rPr>
              <a:t> </a:t>
            </a:r>
            <a:r>
              <a:rPr lang="en-US" sz="1400" b="1" dirty="0">
                <a:solidFill>
                  <a:schemeClr val="tx1"/>
                </a:solidFill>
              </a:rPr>
              <a:t>Implementation</a:t>
            </a:r>
            <a:r>
              <a:rPr lang="en-US" sz="1400" dirty="0">
                <a:solidFill>
                  <a:schemeClr val="tx1"/>
                </a:solidFill>
                <a:sym typeface="Symbol" panose="05050102010706020507" pitchFamily="18" charset="2"/>
              </a:rPr>
              <a:t> </a:t>
            </a:r>
            <a:r>
              <a:rPr lang="en-US" sz="1400" dirty="0">
                <a:sym typeface="Symbol" panose="05050102010706020507" pitchFamily="18" charset="2"/>
              </a:rPr>
              <a:t></a:t>
            </a:r>
            <a:r>
              <a:rPr lang="en-US" sz="1400" dirty="0"/>
              <a:t> Evaluation </a:t>
            </a:r>
            <a:r>
              <a:rPr lang="en-US" sz="1400" dirty="0">
                <a:sym typeface="Symbol" panose="05050102010706020507" pitchFamily="18" charset="2"/>
              </a:rPr>
              <a:t> </a:t>
            </a:r>
            <a:r>
              <a:rPr lang="en-US" sz="1400" dirty="0"/>
              <a:t>Conclusion</a:t>
            </a:r>
          </a:p>
        </p:txBody>
      </p:sp>
      <p:pic>
        <p:nvPicPr>
          <p:cNvPr id="5" name="Picture 4" descr="A diagram of a system&#10;&#10;Description automatically generated">
            <a:extLst>
              <a:ext uri="{FF2B5EF4-FFF2-40B4-BE49-F238E27FC236}">
                <a16:creationId xmlns:a16="http://schemas.microsoft.com/office/drawing/2014/main" id="{F40AD110-9692-5DB9-7710-8F935FAA58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90164" y="1690688"/>
            <a:ext cx="6961801" cy="4212183"/>
          </a:xfrm>
          <a:prstGeom prst="rect">
            <a:avLst/>
          </a:prstGeom>
        </p:spPr>
      </p:pic>
      <p:sp>
        <p:nvSpPr>
          <p:cNvPr id="3" name="Speech Bubble: Rectangle with Corners Rounded 2">
            <a:extLst>
              <a:ext uri="{FF2B5EF4-FFF2-40B4-BE49-F238E27FC236}">
                <a16:creationId xmlns:a16="http://schemas.microsoft.com/office/drawing/2014/main" id="{DF80FBB8-76CB-84AB-D726-AB1FF0A4E8D2}"/>
              </a:ext>
            </a:extLst>
          </p:cNvPr>
          <p:cNvSpPr/>
          <p:nvPr/>
        </p:nvSpPr>
        <p:spPr>
          <a:xfrm>
            <a:off x="231468" y="1690688"/>
            <a:ext cx="2401824" cy="869632"/>
          </a:xfrm>
          <a:prstGeom prst="wedgeRoundRectCallout">
            <a:avLst>
              <a:gd name="adj1" fmla="val 51787"/>
              <a:gd name="adj2" fmla="val 65948"/>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The target FS runs in a user-level Linux environment</a:t>
            </a:r>
          </a:p>
        </p:txBody>
      </p:sp>
      <p:sp>
        <p:nvSpPr>
          <p:cNvPr id="7" name="Speech Bubble: Rectangle with Corners Rounded 6">
            <a:extLst>
              <a:ext uri="{FF2B5EF4-FFF2-40B4-BE49-F238E27FC236}">
                <a16:creationId xmlns:a16="http://schemas.microsoft.com/office/drawing/2014/main" id="{16A7BFA4-B6BF-B9A4-F1BB-7848A753519C}"/>
              </a:ext>
            </a:extLst>
          </p:cNvPr>
          <p:cNvSpPr/>
          <p:nvPr/>
        </p:nvSpPr>
        <p:spPr>
          <a:xfrm>
            <a:off x="195072" y="3585815"/>
            <a:ext cx="2401824" cy="2317056"/>
          </a:xfrm>
          <a:prstGeom prst="wedgeRoundRectCallout">
            <a:avLst>
              <a:gd name="adj1" fmla="val 117433"/>
              <a:gd name="adj2" fmla="val -36940"/>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LLVM compiles FS code into an intermediary representation, so we can add tracking code before it is compiled as a part of Linux library  </a:t>
            </a:r>
          </a:p>
        </p:txBody>
      </p:sp>
    </p:spTree>
    <p:extLst>
      <p:ext uri="{BB962C8B-B14F-4D97-AF65-F5344CB8AC3E}">
        <p14:creationId xmlns:p14="http://schemas.microsoft.com/office/powerpoint/2010/main" val="37552932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21152-78CA-C0F2-71CF-0D0FC2B5E126}"/>
              </a:ext>
            </a:extLst>
          </p:cNvPr>
          <p:cNvSpPr>
            <a:spLocks noGrp="1"/>
          </p:cNvSpPr>
          <p:nvPr>
            <p:ph type="title"/>
          </p:nvPr>
        </p:nvSpPr>
        <p:spPr/>
        <p:txBody>
          <a:bodyPr/>
          <a:lstStyle/>
          <a:p>
            <a:r>
              <a:rPr lang="en-US" dirty="0" err="1"/>
              <a:t>LFuzz</a:t>
            </a:r>
            <a:r>
              <a:rPr lang="en-US" dirty="0"/>
              <a:t> Delta Fuzzing Implementation</a:t>
            </a:r>
          </a:p>
        </p:txBody>
      </p:sp>
      <p:sp>
        <p:nvSpPr>
          <p:cNvPr id="4" name="Slide Number Placeholder 3">
            <a:extLst>
              <a:ext uri="{FF2B5EF4-FFF2-40B4-BE49-F238E27FC236}">
                <a16:creationId xmlns:a16="http://schemas.microsoft.com/office/drawing/2014/main" id="{E2B1E332-837F-5FD1-0169-DD2818E38B4C}"/>
              </a:ext>
            </a:extLst>
          </p:cNvPr>
          <p:cNvSpPr>
            <a:spLocks noGrp="1"/>
          </p:cNvSpPr>
          <p:nvPr>
            <p:ph type="sldNum" sz="quarter" idx="12"/>
          </p:nvPr>
        </p:nvSpPr>
        <p:spPr/>
        <p:txBody>
          <a:bodyPr/>
          <a:lstStyle/>
          <a:p>
            <a:pPr algn="r"/>
            <a:fld id="{330EA680-D336-4FF7-8B7A-9848BB0A1C32}" type="slidenum">
              <a:rPr lang="en-US" smtClean="0"/>
              <a:pPr algn="r"/>
              <a:t>29</a:t>
            </a:fld>
            <a:endParaRPr lang="en-US" dirty="0"/>
          </a:p>
        </p:txBody>
      </p:sp>
      <p:sp>
        <p:nvSpPr>
          <p:cNvPr id="6" name="Footer Placeholder 9">
            <a:extLst>
              <a:ext uri="{FF2B5EF4-FFF2-40B4-BE49-F238E27FC236}">
                <a16:creationId xmlns:a16="http://schemas.microsoft.com/office/drawing/2014/main" id="{02D360AA-0527-7AB7-E6A8-9B70F8824E79}"/>
              </a:ext>
            </a:extLst>
          </p:cNvPr>
          <p:cNvSpPr>
            <a:spLocks noGrp="1"/>
          </p:cNvSpPr>
          <p:nvPr>
            <p:ph type="ftr" sz="quarter" idx="11"/>
          </p:nvPr>
        </p:nvSpPr>
        <p:spPr>
          <a:xfrm>
            <a:off x="3030786" y="6350577"/>
            <a:ext cx="6130428" cy="273486"/>
          </a:xfrm>
        </p:spPr>
        <p:txBody>
          <a:bodyPr vert="horz" lIns="91440" tIns="45720" rIns="91440" bIns="45720" rtlCol="0" anchor="ctr"/>
          <a:lstStyle/>
          <a:p>
            <a:r>
              <a:rPr lang="en-US" sz="1400" dirty="0"/>
              <a:t>Introduction </a:t>
            </a:r>
            <a:r>
              <a:rPr lang="en-US" sz="1400" dirty="0">
                <a:sym typeface="Symbol" panose="05050102010706020507" pitchFamily="18" charset="2"/>
              </a:rPr>
              <a:t> </a:t>
            </a:r>
            <a:r>
              <a:rPr lang="en-US" sz="1400" dirty="0"/>
              <a:t>Observations</a:t>
            </a:r>
            <a:r>
              <a:rPr lang="en-US" sz="1400" dirty="0">
                <a:sym typeface="Symbol" panose="05050102010706020507" pitchFamily="18" charset="2"/>
              </a:rPr>
              <a:t> </a:t>
            </a:r>
            <a:r>
              <a:rPr lang="en-US" sz="1400" dirty="0"/>
              <a:t> Design</a:t>
            </a:r>
            <a:r>
              <a:rPr lang="en-US" sz="1400" dirty="0">
                <a:solidFill>
                  <a:schemeClr val="tx1"/>
                </a:solidFill>
              </a:rPr>
              <a:t> </a:t>
            </a:r>
            <a:r>
              <a:rPr lang="en-US" sz="1400" dirty="0">
                <a:sym typeface="Symbol" panose="05050102010706020507" pitchFamily="18" charset="2"/>
              </a:rPr>
              <a:t> </a:t>
            </a:r>
            <a:r>
              <a:rPr lang="en-US" sz="1400" b="1" dirty="0">
                <a:solidFill>
                  <a:schemeClr val="tx1"/>
                </a:solidFill>
              </a:rPr>
              <a:t>Implementation</a:t>
            </a:r>
            <a:r>
              <a:rPr lang="en-US" sz="1400" dirty="0">
                <a:solidFill>
                  <a:schemeClr val="tx1"/>
                </a:solidFill>
                <a:sym typeface="Symbol" panose="05050102010706020507" pitchFamily="18" charset="2"/>
              </a:rPr>
              <a:t> </a:t>
            </a:r>
            <a:r>
              <a:rPr lang="en-US" sz="1400" dirty="0">
                <a:sym typeface="Symbol" panose="05050102010706020507" pitchFamily="18" charset="2"/>
              </a:rPr>
              <a:t></a:t>
            </a:r>
            <a:r>
              <a:rPr lang="en-US" sz="1400" dirty="0"/>
              <a:t> Evaluation </a:t>
            </a:r>
            <a:r>
              <a:rPr lang="en-US" sz="1400" dirty="0">
                <a:sym typeface="Symbol" panose="05050102010706020507" pitchFamily="18" charset="2"/>
              </a:rPr>
              <a:t> </a:t>
            </a:r>
            <a:r>
              <a:rPr lang="en-US" sz="1400" dirty="0"/>
              <a:t>Conclusion</a:t>
            </a:r>
          </a:p>
        </p:txBody>
      </p:sp>
      <p:pic>
        <p:nvPicPr>
          <p:cNvPr id="5" name="Picture 4" descr="A diagram of a system&#10;&#10;Description automatically generated">
            <a:extLst>
              <a:ext uri="{FF2B5EF4-FFF2-40B4-BE49-F238E27FC236}">
                <a16:creationId xmlns:a16="http://schemas.microsoft.com/office/drawing/2014/main" id="{46294B1D-2CA4-B3DF-7ADB-25F8FBA54C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43187" y="2350847"/>
            <a:ext cx="6894570" cy="3016918"/>
          </a:xfrm>
          <a:prstGeom prst="rect">
            <a:avLst/>
          </a:prstGeom>
        </p:spPr>
      </p:pic>
      <p:sp>
        <p:nvSpPr>
          <p:cNvPr id="3" name="TextBox 2"/>
          <p:cNvSpPr txBox="1"/>
          <p:nvPr/>
        </p:nvSpPr>
        <p:spPr>
          <a:xfrm>
            <a:off x="2149070" y="3851355"/>
            <a:ext cx="1763431" cy="338554"/>
          </a:xfrm>
          <a:prstGeom prst="rect">
            <a:avLst/>
          </a:prstGeom>
          <a:noFill/>
        </p:spPr>
        <p:txBody>
          <a:bodyPr wrap="none" rtlCol="0">
            <a:spAutoFit/>
          </a:bodyPr>
          <a:lstStyle/>
          <a:p>
            <a:r>
              <a:rPr lang="en-US" sz="1600" dirty="0"/>
              <a:t>Linux kernel library</a:t>
            </a:r>
          </a:p>
        </p:txBody>
      </p:sp>
    </p:spTree>
    <p:extLst>
      <p:ext uri="{BB962C8B-B14F-4D97-AF65-F5344CB8AC3E}">
        <p14:creationId xmlns:p14="http://schemas.microsoft.com/office/powerpoint/2010/main" val="2442882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Filesystem (FS)?</a:t>
            </a:r>
          </a:p>
        </p:txBody>
      </p:sp>
      <p:sp>
        <p:nvSpPr>
          <p:cNvPr id="3" name="Content Placeholder 2"/>
          <p:cNvSpPr>
            <a:spLocks noGrp="1"/>
          </p:cNvSpPr>
          <p:nvPr>
            <p:ph idx="1"/>
          </p:nvPr>
        </p:nvSpPr>
        <p:spPr/>
        <p:txBody>
          <a:bodyPr/>
          <a:lstStyle/>
          <a:p>
            <a:r>
              <a:rPr lang="en-US" dirty="0"/>
              <a:t>Most visible component of an operating system that interacts with applications and users</a:t>
            </a:r>
          </a:p>
          <a:p>
            <a:r>
              <a:rPr lang="en-US" dirty="0"/>
              <a:t>Responsible for storing persistent states in a consistent manner across reboots and crashes</a:t>
            </a:r>
          </a:p>
          <a:p>
            <a:r>
              <a:rPr lang="en-US" dirty="0"/>
              <a:t>Bugs may have serious consequences</a:t>
            </a:r>
          </a:p>
          <a:p>
            <a:pPr lvl="1"/>
            <a:r>
              <a:rPr lang="en-US" dirty="0"/>
              <a:t>Data loss</a:t>
            </a:r>
          </a:p>
          <a:p>
            <a:pPr lvl="1"/>
            <a:r>
              <a:rPr lang="en-US" dirty="0"/>
              <a:t>Gain control of the system</a:t>
            </a:r>
          </a:p>
        </p:txBody>
      </p:sp>
      <p:sp>
        <p:nvSpPr>
          <p:cNvPr id="4" name="Slide Number Placeholder 3">
            <a:extLst>
              <a:ext uri="{FF2B5EF4-FFF2-40B4-BE49-F238E27FC236}">
                <a16:creationId xmlns:a16="http://schemas.microsoft.com/office/drawing/2014/main" id="{11B020C2-B469-4551-6BC0-5337557416B4}"/>
              </a:ext>
            </a:extLst>
          </p:cNvPr>
          <p:cNvSpPr>
            <a:spLocks noGrp="1"/>
          </p:cNvSpPr>
          <p:nvPr>
            <p:ph type="sldNum" sz="quarter" idx="12"/>
          </p:nvPr>
        </p:nvSpPr>
        <p:spPr/>
        <p:txBody>
          <a:bodyPr/>
          <a:lstStyle/>
          <a:p>
            <a:fld id="{330EA680-D336-4FF7-8B7A-9848BB0A1C32}" type="slidenum">
              <a:rPr lang="en-US" smtClean="0"/>
              <a:t>3</a:t>
            </a:fld>
            <a:endParaRPr lang="en-US"/>
          </a:p>
        </p:txBody>
      </p:sp>
      <p:sp>
        <p:nvSpPr>
          <p:cNvPr id="6" name="Footer Placeholder 9">
            <a:extLst>
              <a:ext uri="{FF2B5EF4-FFF2-40B4-BE49-F238E27FC236}">
                <a16:creationId xmlns:a16="http://schemas.microsoft.com/office/drawing/2014/main" id="{02D360AA-0527-7AB7-E6A8-9B70F8824E79}"/>
              </a:ext>
            </a:extLst>
          </p:cNvPr>
          <p:cNvSpPr>
            <a:spLocks noGrp="1"/>
          </p:cNvSpPr>
          <p:nvPr>
            <p:ph type="ftr" sz="quarter" idx="11"/>
          </p:nvPr>
        </p:nvSpPr>
        <p:spPr>
          <a:xfrm>
            <a:off x="3030786" y="6350577"/>
            <a:ext cx="6130428" cy="273486"/>
          </a:xfrm>
        </p:spPr>
        <p:txBody>
          <a:bodyPr/>
          <a:lstStyle/>
          <a:p>
            <a:r>
              <a:rPr lang="en-US" sz="1400" b="1" dirty="0">
                <a:solidFill>
                  <a:schemeClr val="tx1"/>
                </a:solidFill>
              </a:rPr>
              <a:t>Introduction</a:t>
            </a:r>
            <a:r>
              <a:rPr lang="en-US" sz="1400" dirty="0">
                <a:solidFill>
                  <a:schemeClr val="tx1"/>
                </a:solidFill>
              </a:rPr>
              <a:t> </a:t>
            </a:r>
            <a:r>
              <a:rPr lang="en-US" sz="1400" dirty="0">
                <a:sym typeface="Symbol" panose="05050102010706020507" pitchFamily="18" charset="2"/>
              </a:rPr>
              <a:t> </a:t>
            </a:r>
            <a:r>
              <a:rPr lang="en-US" sz="1400" dirty="0"/>
              <a:t>Observations</a:t>
            </a:r>
            <a:r>
              <a:rPr lang="en-US" sz="1400" dirty="0">
                <a:sym typeface="Symbol" panose="05050102010706020507" pitchFamily="18" charset="2"/>
              </a:rPr>
              <a:t> </a:t>
            </a:r>
            <a:r>
              <a:rPr lang="en-US" sz="1400" dirty="0"/>
              <a:t> Design </a:t>
            </a:r>
            <a:r>
              <a:rPr lang="en-US" sz="1400" dirty="0">
                <a:sym typeface="Symbol" panose="05050102010706020507" pitchFamily="18" charset="2"/>
              </a:rPr>
              <a:t> </a:t>
            </a:r>
            <a:r>
              <a:rPr lang="en-US" sz="1400" dirty="0"/>
              <a:t>Implementation</a:t>
            </a:r>
            <a:r>
              <a:rPr lang="en-US" sz="1400" dirty="0">
                <a:sym typeface="Symbol" panose="05050102010706020507" pitchFamily="18" charset="2"/>
              </a:rPr>
              <a:t> </a:t>
            </a:r>
            <a:r>
              <a:rPr lang="en-US" sz="1400" dirty="0"/>
              <a:t> Evaluation </a:t>
            </a:r>
            <a:r>
              <a:rPr lang="en-US" sz="1400" dirty="0">
                <a:sym typeface="Symbol" panose="05050102010706020507" pitchFamily="18" charset="2"/>
              </a:rPr>
              <a:t> </a:t>
            </a:r>
            <a:r>
              <a:rPr lang="en-US" sz="1400" dirty="0"/>
              <a:t>Conclusion</a:t>
            </a:r>
          </a:p>
        </p:txBody>
      </p:sp>
    </p:spTree>
    <p:custDataLst>
      <p:tags r:id="rId1"/>
    </p:custDataLst>
    <p:extLst>
      <p:ext uri="{BB962C8B-B14F-4D97-AF65-F5344CB8AC3E}">
        <p14:creationId xmlns:p14="http://schemas.microsoft.com/office/powerpoint/2010/main" val="1048774186"/>
      </p:ext>
    </p:extLst>
  </p:cSld>
  <p:clrMapOvr>
    <a:masterClrMapping/>
  </p:clrMapOvr>
  <mc:AlternateContent xmlns:mc="http://schemas.openxmlformats.org/markup-compatibility/2006" xmlns:p14="http://schemas.microsoft.com/office/powerpoint/2010/main">
    <mc:Choice Requires="p14">
      <p:transition spd="slow" p14:dur="2000" advTm="37807"/>
    </mc:Choice>
    <mc:Fallback xmlns="">
      <p:transition spd="slow" advTm="3780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8957A-AA1E-3413-AE31-F1B838718F70}"/>
              </a:ext>
            </a:extLst>
          </p:cNvPr>
          <p:cNvSpPr>
            <a:spLocks noGrp="1"/>
          </p:cNvSpPr>
          <p:nvPr>
            <p:ph type="title"/>
          </p:nvPr>
        </p:nvSpPr>
        <p:spPr/>
        <p:txBody>
          <a:bodyPr/>
          <a:lstStyle/>
          <a:p>
            <a:r>
              <a:rPr lang="en-US" dirty="0"/>
              <a:t>Limitations of Janus-Based </a:t>
            </a:r>
            <a:r>
              <a:rPr lang="en-US" dirty="0" err="1"/>
              <a:t>LFuzz</a:t>
            </a:r>
            <a:r>
              <a:rPr lang="en-US" dirty="0"/>
              <a:t> </a:t>
            </a:r>
          </a:p>
        </p:txBody>
      </p:sp>
      <p:sp>
        <p:nvSpPr>
          <p:cNvPr id="3" name="Content Placeholder 2">
            <a:extLst>
              <a:ext uri="{FF2B5EF4-FFF2-40B4-BE49-F238E27FC236}">
                <a16:creationId xmlns:a16="http://schemas.microsoft.com/office/drawing/2014/main" id="{103D37D8-2644-DF69-B7C3-80D739A1778D}"/>
              </a:ext>
            </a:extLst>
          </p:cNvPr>
          <p:cNvSpPr>
            <a:spLocks noGrp="1"/>
          </p:cNvSpPr>
          <p:nvPr>
            <p:ph idx="1"/>
          </p:nvPr>
        </p:nvSpPr>
        <p:spPr/>
        <p:txBody>
          <a:bodyPr/>
          <a:lstStyle/>
          <a:p>
            <a:r>
              <a:rPr lang="en-US" dirty="0"/>
              <a:t>LKL is not actively maintained, the Linux kernel version supported is limited </a:t>
            </a:r>
          </a:p>
          <a:p>
            <a:r>
              <a:rPr lang="en-US" dirty="0"/>
              <a:t>LKL can only be used to test Linux-based file systems</a:t>
            </a:r>
          </a:p>
          <a:p>
            <a:r>
              <a:rPr lang="en-US" dirty="0"/>
              <a:t>LLVM needs to have source code</a:t>
            </a:r>
          </a:p>
        </p:txBody>
      </p:sp>
      <p:sp>
        <p:nvSpPr>
          <p:cNvPr id="5" name="Slide Number Placeholder 4">
            <a:extLst>
              <a:ext uri="{FF2B5EF4-FFF2-40B4-BE49-F238E27FC236}">
                <a16:creationId xmlns:a16="http://schemas.microsoft.com/office/drawing/2014/main" id="{6653A014-A62B-E257-F79E-872EF047D977}"/>
              </a:ext>
            </a:extLst>
          </p:cNvPr>
          <p:cNvSpPr>
            <a:spLocks noGrp="1"/>
          </p:cNvSpPr>
          <p:nvPr>
            <p:ph type="sldNum" sz="quarter" idx="12"/>
          </p:nvPr>
        </p:nvSpPr>
        <p:spPr/>
        <p:txBody>
          <a:bodyPr/>
          <a:lstStyle/>
          <a:p>
            <a:pPr algn="r"/>
            <a:fld id="{330EA680-D336-4FF7-8B7A-9848BB0A1C32}" type="slidenum">
              <a:rPr lang="en-US" smtClean="0"/>
              <a:pPr algn="r"/>
              <a:t>30</a:t>
            </a:fld>
            <a:endParaRPr lang="en-US" dirty="0"/>
          </a:p>
        </p:txBody>
      </p:sp>
      <p:sp>
        <p:nvSpPr>
          <p:cNvPr id="6" name="Footer Placeholder 9">
            <a:extLst>
              <a:ext uri="{FF2B5EF4-FFF2-40B4-BE49-F238E27FC236}">
                <a16:creationId xmlns:a16="http://schemas.microsoft.com/office/drawing/2014/main" id="{02D360AA-0527-7AB7-E6A8-9B70F8824E79}"/>
              </a:ext>
            </a:extLst>
          </p:cNvPr>
          <p:cNvSpPr>
            <a:spLocks noGrp="1"/>
          </p:cNvSpPr>
          <p:nvPr>
            <p:ph type="ftr" sz="quarter" idx="11"/>
          </p:nvPr>
        </p:nvSpPr>
        <p:spPr>
          <a:xfrm>
            <a:off x="3030786" y="6350577"/>
            <a:ext cx="6130428" cy="273486"/>
          </a:xfrm>
        </p:spPr>
        <p:txBody>
          <a:bodyPr vert="horz" lIns="91440" tIns="45720" rIns="91440" bIns="45720" rtlCol="0" anchor="ctr"/>
          <a:lstStyle/>
          <a:p>
            <a:r>
              <a:rPr lang="en-US" sz="1400" dirty="0"/>
              <a:t>Introduction </a:t>
            </a:r>
            <a:r>
              <a:rPr lang="en-US" sz="1400" dirty="0">
                <a:sym typeface="Symbol" panose="05050102010706020507" pitchFamily="18" charset="2"/>
              </a:rPr>
              <a:t> </a:t>
            </a:r>
            <a:r>
              <a:rPr lang="en-US" sz="1400" dirty="0"/>
              <a:t>Observations</a:t>
            </a:r>
            <a:r>
              <a:rPr lang="en-US" sz="1400" dirty="0">
                <a:sym typeface="Symbol" panose="05050102010706020507" pitchFamily="18" charset="2"/>
              </a:rPr>
              <a:t> </a:t>
            </a:r>
            <a:r>
              <a:rPr lang="en-US" sz="1400" dirty="0"/>
              <a:t> Design</a:t>
            </a:r>
            <a:r>
              <a:rPr lang="en-US" sz="1400" dirty="0">
                <a:solidFill>
                  <a:schemeClr val="tx1"/>
                </a:solidFill>
              </a:rPr>
              <a:t> </a:t>
            </a:r>
            <a:r>
              <a:rPr lang="en-US" sz="1400" dirty="0">
                <a:sym typeface="Symbol" panose="05050102010706020507" pitchFamily="18" charset="2"/>
              </a:rPr>
              <a:t> </a:t>
            </a:r>
            <a:r>
              <a:rPr lang="en-US" sz="1400" b="1" dirty="0">
                <a:solidFill>
                  <a:schemeClr val="tx1"/>
                </a:solidFill>
              </a:rPr>
              <a:t>Implementation</a:t>
            </a:r>
            <a:r>
              <a:rPr lang="en-US" sz="1400" dirty="0">
                <a:solidFill>
                  <a:schemeClr val="tx1"/>
                </a:solidFill>
                <a:sym typeface="Symbol" panose="05050102010706020507" pitchFamily="18" charset="2"/>
              </a:rPr>
              <a:t> </a:t>
            </a:r>
            <a:r>
              <a:rPr lang="en-US" sz="1400" dirty="0">
                <a:sym typeface="Symbol" panose="05050102010706020507" pitchFamily="18" charset="2"/>
              </a:rPr>
              <a:t></a:t>
            </a:r>
            <a:r>
              <a:rPr lang="en-US" sz="1400" dirty="0"/>
              <a:t> Evaluation </a:t>
            </a:r>
            <a:r>
              <a:rPr lang="en-US" sz="1400" dirty="0">
                <a:sym typeface="Symbol" panose="05050102010706020507" pitchFamily="18" charset="2"/>
              </a:rPr>
              <a:t> </a:t>
            </a:r>
            <a:r>
              <a:rPr lang="en-US" sz="1400" dirty="0"/>
              <a:t>Conclusion</a:t>
            </a:r>
          </a:p>
        </p:txBody>
      </p:sp>
    </p:spTree>
    <p:extLst>
      <p:ext uri="{BB962C8B-B14F-4D97-AF65-F5344CB8AC3E}">
        <p14:creationId xmlns:p14="http://schemas.microsoft.com/office/powerpoint/2010/main" val="39788041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FD676-57BB-F966-C978-5FC2190B8AF6}"/>
              </a:ext>
            </a:extLst>
          </p:cNvPr>
          <p:cNvSpPr>
            <a:spLocks noGrp="1"/>
          </p:cNvSpPr>
          <p:nvPr>
            <p:ph type="title"/>
          </p:nvPr>
        </p:nvSpPr>
        <p:spPr/>
        <p:txBody>
          <a:bodyPr/>
          <a:lstStyle/>
          <a:p>
            <a:r>
              <a:rPr lang="en-US" dirty="0" err="1"/>
              <a:t>LFuzz</a:t>
            </a:r>
            <a:r>
              <a:rPr lang="en-US" dirty="0"/>
              <a:t> Implementation (Janus Based)</a:t>
            </a:r>
          </a:p>
        </p:txBody>
      </p:sp>
      <p:sp>
        <p:nvSpPr>
          <p:cNvPr id="3" name="Content Placeholder 2">
            <a:extLst>
              <a:ext uri="{FF2B5EF4-FFF2-40B4-BE49-F238E27FC236}">
                <a16:creationId xmlns:a16="http://schemas.microsoft.com/office/drawing/2014/main" id="{5476A29B-EE25-65CE-FD8A-F93AA3744EC6}"/>
              </a:ext>
            </a:extLst>
          </p:cNvPr>
          <p:cNvSpPr>
            <a:spLocks noGrp="1"/>
          </p:cNvSpPr>
          <p:nvPr>
            <p:ph idx="1"/>
          </p:nvPr>
        </p:nvSpPr>
        <p:spPr/>
        <p:txBody>
          <a:bodyPr/>
          <a:lstStyle/>
          <a:p>
            <a:r>
              <a:rPr lang="en-US" dirty="0"/>
              <a:t>Instrumented block layer with LLVM</a:t>
            </a:r>
          </a:p>
          <a:p>
            <a:pPr lvl="1"/>
            <a:r>
              <a:rPr lang="en-US" dirty="0"/>
              <a:t>Instrumented the stub in </a:t>
            </a:r>
            <a:r>
              <a:rPr lang="en-US" dirty="0" err="1"/>
              <a:t>bio_endio</a:t>
            </a:r>
            <a:r>
              <a:rPr lang="en-US" dirty="0"/>
              <a:t>() to get the block number to memory address mapping</a:t>
            </a:r>
          </a:p>
          <a:p>
            <a:r>
              <a:rPr lang="en-US" dirty="0"/>
              <a:t>Instrumented load with LLVM</a:t>
            </a:r>
          </a:p>
          <a:p>
            <a:pPr lvl="1"/>
            <a:r>
              <a:rPr lang="en-US" dirty="0"/>
              <a:t>To get the accessed memory addresses </a:t>
            </a:r>
          </a:p>
          <a:p>
            <a:pPr lvl="1"/>
            <a:r>
              <a:rPr lang="en-US" dirty="0"/>
              <a:t>Lookup above mapping to get accessed on-disk bucket locations</a:t>
            </a:r>
          </a:p>
          <a:p>
            <a:pPr lvl="1"/>
            <a:r>
              <a:rPr lang="en-US" dirty="0"/>
              <a:t>Built the LRU list with the accessed locations and locality patterns </a:t>
            </a:r>
          </a:p>
          <a:p>
            <a:r>
              <a:rPr lang="en-US" dirty="0"/>
              <a:t>Traced </a:t>
            </a:r>
            <a:r>
              <a:rPr lang="en-US" dirty="0" err="1"/>
              <a:t>pagefaults</a:t>
            </a:r>
            <a:r>
              <a:rPr lang="en-US" dirty="0"/>
              <a:t> with </a:t>
            </a:r>
            <a:r>
              <a:rPr lang="en-US" dirty="0" err="1"/>
              <a:t>userfaultfd</a:t>
            </a:r>
            <a:r>
              <a:rPr lang="en-US" dirty="0"/>
              <a:t>()</a:t>
            </a:r>
          </a:p>
          <a:p>
            <a:pPr lvl="1"/>
            <a:r>
              <a:rPr lang="en-US" dirty="0"/>
              <a:t>To get the modified blocks</a:t>
            </a:r>
          </a:p>
          <a:p>
            <a:pPr lvl="1"/>
            <a:r>
              <a:rPr lang="en-US" dirty="0"/>
              <a:t>Compare with seed image to get finer grained delta</a:t>
            </a:r>
          </a:p>
        </p:txBody>
      </p:sp>
      <p:sp>
        <p:nvSpPr>
          <p:cNvPr id="4" name="Footer Placeholder 3">
            <a:extLst>
              <a:ext uri="{FF2B5EF4-FFF2-40B4-BE49-F238E27FC236}">
                <a16:creationId xmlns:a16="http://schemas.microsoft.com/office/drawing/2014/main" id="{4F94CD50-EAFC-ACED-034E-7A9F3E9FC1E0}"/>
              </a:ext>
            </a:extLst>
          </p:cNvPr>
          <p:cNvSpPr>
            <a:spLocks noGrp="1"/>
          </p:cNvSpPr>
          <p:nvPr>
            <p:ph type="ftr" sz="quarter" idx="11"/>
          </p:nvPr>
        </p:nvSpPr>
        <p:spPr>
          <a:xfrm>
            <a:off x="3474720" y="6356350"/>
            <a:ext cx="5312664" cy="365125"/>
          </a:xfrm>
        </p:spPr>
        <p:txBody>
          <a:bodyPr/>
          <a:lstStyle/>
          <a:p>
            <a:r>
              <a:rPr lang="en-US" sz="1200" dirty="0"/>
              <a:t>Introduction </a:t>
            </a:r>
            <a:r>
              <a:rPr lang="en-US" sz="1200" dirty="0">
                <a:sym typeface="Symbol" panose="05050102010706020507" pitchFamily="18" charset="2"/>
              </a:rPr>
              <a:t> </a:t>
            </a:r>
            <a:r>
              <a:rPr lang="en-US" sz="1200" dirty="0"/>
              <a:t>Observations</a:t>
            </a:r>
            <a:r>
              <a:rPr lang="en-US" sz="1200" dirty="0">
                <a:sym typeface="Symbol" panose="05050102010706020507" pitchFamily="18" charset="2"/>
              </a:rPr>
              <a:t> </a:t>
            </a:r>
            <a:r>
              <a:rPr lang="en-US" sz="1200" dirty="0"/>
              <a:t> Design</a:t>
            </a:r>
            <a:r>
              <a:rPr lang="en-US" sz="1200" dirty="0">
                <a:solidFill>
                  <a:schemeClr val="tx1"/>
                </a:solidFill>
              </a:rPr>
              <a:t> </a:t>
            </a:r>
            <a:r>
              <a:rPr lang="en-US" sz="1200" dirty="0">
                <a:sym typeface="Symbol" panose="05050102010706020507" pitchFamily="18" charset="2"/>
              </a:rPr>
              <a:t> </a:t>
            </a:r>
            <a:r>
              <a:rPr lang="en-US" sz="1200" b="1" dirty="0">
                <a:solidFill>
                  <a:schemeClr val="tx1"/>
                </a:solidFill>
              </a:rPr>
              <a:t>Implementation</a:t>
            </a:r>
            <a:r>
              <a:rPr lang="en-US" sz="1200" dirty="0">
                <a:solidFill>
                  <a:schemeClr val="tx1"/>
                </a:solidFill>
                <a:sym typeface="Symbol" panose="05050102010706020507" pitchFamily="18" charset="2"/>
              </a:rPr>
              <a:t> </a:t>
            </a:r>
            <a:r>
              <a:rPr lang="en-US" sz="1200" dirty="0">
                <a:sym typeface="Symbol" panose="05050102010706020507" pitchFamily="18" charset="2"/>
              </a:rPr>
              <a:t></a:t>
            </a:r>
            <a:r>
              <a:rPr lang="en-US" sz="1200" dirty="0">
                <a:solidFill>
                  <a:schemeClr val="bg1">
                    <a:lumMod val="65000"/>
                  </a:schemeClr>
                </a:solidFill>
              </a:rPr>
              <a:t> </a:t>
            </a:r>
            <a:r>
              <a:rPr lang="en-US" sz="1200" dirty="0">
                <a:solidFill>
                  <a:schemeClr val="bg1">
                    <a:lumMod val="50000"/>
                  </a:schemeClr>
                </a:solidFill>
              </a:rPr>
              <a:t>Evaluation</a:t>
            </a:r>
            <a:r>
              <a:rPr lang="en-US" sz="1200" dirty="0">
                <a:solidFill>
                  <a:schemeClr val="bg1">
                    <a:lumMod val="65000"/>
                  </a:schemeClr>
                </a:solidFill>
              </a:rPr>
              <a:t> </a:t>
            </a:r>
            <a:r>
              <a:rPr lang="en-US" sz="1200" dirty="0">
                <a:sym typeface="Symbol" panose="05050102010706020507" pitchFamily="18" charset="2"/>
              </a:rPr>
              <a:t> </a:t>
            </a:r>
            <a:r>
              <a:rPr lang="en-US" sz="1200" dirty="0"/>
              <a:t>Conclusion</a:t>
            </a:r>
          </a:p>
        </p:txBody>
      </p:sp>
      <p:sp>
        <p:nvSpPr>
          <p:cNvPr id="5" name="Slide Number Placeholder 4">
            <a:extLst>
              <a:ext uri="{FF2B5EF4-FFF2-40B4-BE49-F238E27FC236}">
                <a16:creationId xmlns:a16="http://schemas.microsoft.com/office/drawing/2014/main" id="{8AAFD8E6-6F23-C2AC-6665-F76508E396A6}"/>
              </a:ext>
            </a:extLst>
          </p:cNvPr>
          <p:cNvSpPr>
            <a:spLocks noGrp="1"/>
          </p:cNvSpPr>
          <p:nvPr>
            <p:ph type="sldNum" sz="quarter" idx="12"/>
          </p:nvPr>
        </p:nvSpPr>
        <p:spPr/>
        <p:txBody>
          <a:bodyPr/>
          <a:lstStyle/>
          <a:p>
            <a:pPr algn="r"/>
            <a:fld id="{330EA680-D336-4FF7-8B7A-9848BB0A1C32}" type="slidenum">
              <a:rPr lang="en-US" smtClean="0"/>
              <a:pPr algn="r"/>
              <a:t>31</a:t>
            </a:fld>
            <a:endParaRPr lang="en-US" dirty="0"/>
          </a:p>
        </p:txBody>
      </p:sp>
    </p:spTree>
    <p:custDataLst>
      <p:tags r:id="rId1"/>
    </p:custDataLst>
    <p:extLst>
      <p:ext uri="{BB962C8B-B14F-4D97-AF65-F5344CB8AC3E}">
        <p14:creationId xmlns:p14="http://schemas.microsoft.com/office/powerpoint/2010/main" val="3057008161"/>
      </p:ext>
    </p:extLst>
  </p:cSld>
  <p:clrMapOvr>
    <a:masterClrMapping/>
  </p:clrMapOvr>
  <mc:AlternateContent xmlns:mc="http://schemas.openxmlformats.org/markup-compatibility/2006" xmlns:p14="http://schemas.microsoft.com/office/powerpoint/2010/main">
    <mc:Choice Requires="p14">
      <p:transition spd="slow" p14:dur="2000" advTm="75567"/>
    </mc:Choice>
    <mc:Fallback xmlns="">
      <p:transition spd="slow" advTm="7556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2001B-E50A-36F1-78D3-303CFD2CA684}"/>
              </a:ext>
            </a:extLst>
          </p:cNvPr>
          <p:cNvSpPr>
            <a:spLocks noGrp="1"/>
          </p:cNvSpPr>
          <p:nvPr>
            <p:ph type="title"/>
          </p:nvPr>
        </p:nvSpPr>
        <p:spPr/>
        <p:txBody>
          <a:bodyPr/>
          <a:lstStyle/>
          <a:p>
            <a:r>
              <a:rPr lang="en-US" dirty="0">
                <a:cs typeface="Calibri Light"/>
              </a:rPr>
              <a:t>Implementation(</a:t>
            </a:r>
            <a:r>
              <a:rPr lang="en-US" dirty="0" err="1">
                <a:cs typeface="Calibri Light"/>
              </a:rPr>
              <a:t>kAFL</a:t>
            </a:r>
            <a:r>
              <a:rPr lang="en-US" dirty="0">
                <a:cs typeface="Calibri Light"/>
              </a:rPr>
              <a:t> based)</a:t>
            </a:r>
            <a:endParaRPr lang="en-US" dirty="0"/>
          </a:p>
        </p:txBody>
      </p:sp>
      <p:sp>
        <p:nvSpPr>
          <p:cNvPr id="4" name="Footer Placeholder 3">
            <a:extLst>
              <a:ext uri="{FF2B5EF4-FFF2-40B4-BE49-F238E27FC236}">
                <a16:creationId xmlns:a16="http://schemas.microsoft.com/office/drawing/2014/main" id="{BFE7C2BD-5FE2-99E5-B0A8-692FEAF36C04}"/>
              </a:ext>
            </a:extLst>
          </p:cNvPr>
          <p:cNvSpPr>
            <a:spLocks noGrp="1"/>
          </p:cNvSpPr>
          <p:nvPr>
            <p:ph type="ftr" sz="quarter" idx="11"/>
          </p:nvPr>
        </p:nvSpPr>
        <p:spPr/>
        <p:txBody>
          <a:bodyPr/>
          <a:lstStyle/>
          <a:p>
            <a:r>
              <a:rPr lang="en-US"/>
              <a:t>Introduction Observations Design Implementation Evaluation Conclusion</a:t>
            </a:r>
            <a:endParaRPr lang="en-US" dirty="0"/>
          </a:p>
        </p:txBody>
      </p:sp>
      <p:sp>
        <p:nvSpPr>
          <p:cNvPr id="5" name="Slide Number Placeholder 4">
            <a:extLst>
              <a:ext uri="{FF2B5EF4-FFF2-40B4-BE49-F238E27FC236}">
                <a16:creationId xmlns:a16="http://schemas.microsoft.com/office/drawing/2014/main" id="{646EDF7A-BBDD-4724-9B14-9A80220A853D}"/>
              </a:ext>
            </a:extLst>
          </p:cNvPr>
          <p:cNvSpPr>
            <a:spLocks noGrp="1"/>
          </p:cNvSpPr>
          <p:nvPr>
            <p:ph type="sldNum" sz="quarter" idx="12"/>
          </p:nvPr>
        </p:nvSpPr>
        <p:spPr/>
        <p:txBody>
          <a:bodyPr/>
          <a:lstStyle/>
          <a:p>
            <a:pPr algn="r"/>
            <a:fld id="{330EA680-D336-4FF7-8B7A-9848BB0A1C32}" type="slidenum">
              <a:rPr lang="en-US" smtClean="0"/>
              <a:pPr algn="r"/>
              <a:t>32</a:t>
            </a:fld>
            <a:endParaRPr lang="en-US" dirty="0"/>
          </a:p>
        </p:txBody>
      </p:sp>
      <p:sp>
        <p:nvSpPr>
          <p:cNvPr id="39" name="Rectangle: Rounded Corners 38">
            <a:extLst>
              <a:ext uri="{FF2B5EF4-FFF2-40B4-BE49-F238E27FC236}">
                <a16:creationId xmlns:a16="http://schemas.microsoft.com/office/drawing/2014/main" id="{55405044-AD75-1F40-2774-CF78E986F6B0}"/>
              </a:ext>
            </a:extLst>
          </p:cNvPr>
          <p:cNvSpPr/>
          <p:nvPr/>
        </p:nvSpPr>
        <p:spPr>
          <a:xfrm>
            <a:off x="5257798" y="4401300"/>
            <a:ext cx="3118103" cy="132556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Rounded Corners 39">
            <a:extLst>
              <a:ext uri="{FF2B5EF4-FFF2-40B4-BE49-F238E27FC236}">
                <a16:creationId xmlns:a16="http://schemas.microsoft.com/office/drawing/2014/main" id="{135F2E86-69F5-AFC2-10DE-D4BD2A9F60D4}"/>
              </a:ext>
            </a:extLst>
          </p:cNvPr>
          <p:cNvSpPr/>
          <p:nvPr/>
        </p:nvSpPr>
        <p:spPr>
          <a:xfrm>
            <a:off x="6107698" y="4585964"/>
            <a:ext cx="2209307" cy="930511"/>
          </a:xfrm>
          <a:prstGeom prst="round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extBox 40">
            <a:extLst>
              <a:ext uri="{FF2B5EF4-FFF2-40B4-BE49-F238E27FC236}">
                <a16:creationId xmlns:a16="http://schemas.microsoft.com/office/drawing/2014/main" id="{5EFB7D57-F572-2B55-8DE7-A1FA9E33C8CC}"/>
              </a:ext>
            </a:extLst>
          </p:cNvPr>
          <p:cNvSpPr txBox="1"/>
          <p:nvPr/>
        </p:nvSpPr>
        <p:spPr>
          <a:xfrm>
            <a:off x="5230435" y="4905993"/>
            <a:ext cx="818366" cy="646331"/>
          </a:xfrm>
          <a:prstGeom prst="rect">
            <a:avLst/>
          </a:prstGeom>
          <a:noFill/>
        </p:spPr>
        <p:txBody>
          <a:bodyPr wrap="none" rtlCol="0">
            <a:spAutoFit/>
          </a:bodyPr>
          <a:lstStyle/>
          <a:p>
            <a:r>
              <a:rPr lang="en-US" dirty="0">
                <a:solidFill>
                  <a:schemeClr val="bg1"/>
                </a:solidFill>
              </a:rPr>
              <a:t>Linux </a:t>
            </a:r>
          </a:p>
          <a:p>
            <a:r>
              <a:rPr lang="en-US" dirty="0">
                <a:solidFill>
                  <a:schemeClr val="bg1"/>
                </a:solidFill>
              </a:rPr>
              <a:t>Kernel</a:t>
            </a:r>
          </a:p>
        </p:txBody>
      </p:sp>
      <p:sp>
        <p:nvSpPr>
          <p:cNvPr id="42" name="Rectangle: Rounded Corners 41">
            <a:extLst>
              <a:ext uri="{FF2B5EF4-FFF2-40B4-BE49-F238E27FC236}">
                <a16:creationId xmlns:a16="http://schemas.microsoft.com/office/drawing/2014/main" id="{460E24DA-8EFE-76E7-6D6A-FD994B07BADB}"/>
              </a:ext>
            </a:extLst>
          </p:cNvPr>
          <p:cNvSpPr/>
          <p:nvPr/>
        </p:nvSpPr>
        <p:spPr>
          <a:xfrm>
            <a:off x="5265983" y="2714440"/>
            <a:ext cx="3020221" cy="896983"/>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extBox 42">
            <a:extLst>
              <a:ext uri="{FF2B5EF4-FFF2-40B4-BE49-F238E27FC236}">
                <a16:creationId xmlns:a16="http://schemas.microsoft.com/office/drawing/2014/main" id="{1D28B17A-8B2D-D96D-F516-E6384D4DE0E5}"/>
              </a:ext>
            </a:extLst>
          </p:cNvPr>
          <p:cNvSpPr txBox="1"/>
          <p:nvPr/>
        </p:nvSpPr>
        <p:spPr>
          <a:xfrm>
            <a:off x="5478896" y="2978265"/>
            <a:ext cx="1139414" cy="369332"/>
          </a:xfrm>
          <a:prstGeom prst="rect">
            <a:avLst/>
          </a:prstGeom>
          <a:noFill/>
        </p:spPr>
        <p:txBody>
          <a:bodyPr wrap="none" rtlCol="0">
            <a:spAutoFit/>
          </a:bodyPr>
          <a:lstStyle/>
          <a:p>
            <a:r>
              <a:rPr lang="en-US" dirty="0">
                <a:solidFill>
                  <a:schemeClr val="bg1"/>
                </a:solidFill>
              </a:rPr>
              <a:t>QEMU-PT</a:t>
            </a:r>
          </a:p>
        </p:txBody>
      </p:sp>
      <p:sp>
        <p:nvSpPr>
          <p:cNvPr id="44" name="TextBox 43">
            <a:extLst>
              <a:ext uri="{FF2B5EF4-FFF2-40B4-BE49-F238E27FC236}">
                <a16:creationId xmlns:a16="http://schemas.microsoft.com/office/drawing/2014/main" id="{645B4634-B6A6-EEF1-E486-C346892A0BBB}"/>
              </a:ext>
            </a:extLst>
          </p:cNvPr>
          <p:cNvSpPr txBox="1"/>
          <p:nvPr/>
        </p:nvSpPr>
        <p:spPr>
          <a:xfrm>
            <a:off x="5438654" y="2323588"/>
            <a:ext cx="1274451" cy="369332"/>
          </a:xfrm>
          <a:prstGeom prst="rect">
            <a:avLst/>
          </a:prstGeom>
          <a:noFill/>
        </p:spPr>
        <p:txBody>
          <a:bodyPr wrap="none" rtlCol="0">
            <a:spAutoFit/>
          </a:bodyPr>
          <a:lstStyle/>
          <a:p>
            <a:r>
              <a:rPr lang="en-US" dirty="0"/>
              <a:t>User mode</a:t>
            </a:r>
          </a:p>
        </p:txBody>
      </p:sp>
      <p:sp>
        <p:nvSpPr>
          <p:cNvPr id="45" name="TextBox 44">
            <a:extLst>
              <a:ext uri="{FF2B5EF4-FFF2-40B4-BE49-F238E27FC236}">
                <a16:creationId xmlns:a16="http://schemas.microsoft.com/office/drawing/2014/main" id="{E31DA9D5-D5FB-FA98-AFDF-F5064C5BE237}"/>
              </a:ext>
            </a:extLst>
          </p:cNvPr>
          <p:cNvSpPr txBox="1"/>
          <p:nvPr/>
        </p:nvSpPr>
        <p:spPr>
          <a:xfrm>
            <a:off x="5522976" y="5666177"/>
            <a:ext cx="1440331" cy="369332"/>
          </a:xfrm>
          <a:prstGeom prst="rect">
            <a:avLst/>
          </a:prstGeom>
          <a:noFill/>
        </p:spPr>
        <p:txBody>
          <a:bodyPr wrap="none" rtlCol="0">
            <a:spAutoFit/>
          </a:bodyPr>
          <a:lstStyle/>
          <a:p>
            <a:r>
              <a:rPr lang="en-US" dirty="0"/>
              <a:t>Kernel mode</a:t>
            </a:r>
          </a:p>
        </p:txBody>
      </p:sp>
      <p:sp>
        <p:nvSpPr>
          <p:cNvPr id="46" name="Rectangle: Rounded Corners 45">
            <a:extLst>
              <a:ext uri="{FF2B5EF4-FFF2-40B4-BE49-F238E27FC236}">
                <a16:creationId xmlns:a16="http://schemas.microsoft.com/office/drawing/2014/main" id="{B24F1637-5A02-D332-E4A2-0359BCC6E031}"/>
              </a:ext>
            </a:extLst>
          </p:cNvPr>
          <p:cNvSpPr/>
          <p:nvPr/>
        </p:nvSpPr>
        <p:spPr>
          <a:xfrm>
            <a:off x="9176752" y="2825496"/>
            <a:ext cx="1358318" cy="297968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extBox 46">
            <a:extLst>
              <a:ext uri="{FF2B5EF4-FFF2-40B4-BE49-F238E27FC236}">
                <a16:creationId xmlns:a16="http://schemas.microsoft.com/office/drawing/2014/main" id="{5DD1EBF3-AF78-0722-4232-0EB55F8BB30D}"/>
              </a:ext>
            </a:extLst>
          </p:cNvPr>
          <p:cNvSpPr txBox="1"/>
          <p:nvPr/>
        </p:nvSpPr>
        <p:spPr>
          <a:xfrm>
            <a:off x="9128659" y="2364408"/>
            <a:ext cx="1406411" cy="369332"/>
          </a:xfrm>
          <a:prstGeom prst="rect">
            <a:avLst/>
          </a:prstGeom>
          <a:noFill/>
        </p:spPr>
        <p:txBody>
          <a:bodyPr wrap="none" rtlCol="0">
            <a:spAutoFit/>
          </a:bodyPr>
          <a:lstStyle/>
          <a:p>
            <a:r>
              <a:rPr lang="en-US" dirty="0"/>
              <a:t>Guest mode</a:t>
            </a:r>
          </a:p>
        </p:txBody>
      </p:sp>
      <p:sp>
        <p:nvSpPr>
          <p:cNvPr id="48" name="TextBox 47">
            <a:extLst>
              <a:ext uri="{FF2B5EF4-FFF2-40B4-BE49-F238E27FC236}">
                <a16:creationId xmlns:a16="http://schemas.microsoft.com/office/drawing/2014/main" id="{CD5890D4-0EB8-21FD-1DEE-588852FE3892}"/>
              </a:ext>
            </a:extLst>
          </p:cNvPr>
          <p:cNvSpPr txBox="1"/>
          <p:nvPr/>
        </p:nvSpPr>
        <p:spPr>
          <a:xfrm>
            <a:off x="9292425" y="5131883"/>
            <a:ext cx="1148328" cy="369332"/>
          </a:xfrm>
          <a:prstGeom prst="rect">
            <a:avLst/>
          </a:prstGeom>
          <a:noFill/>
        </p:spPr>
        <p:txBody>
          <a:bodyPr wrap="none" rtlCol="0">
            <a:spAutoFit/>
          </a:bodyPr>
          <a:lstStyle/>
          <a:p>
            <a:r>
              <a:rPr lang="en-US" dirty="0">
                <a:solidFill>
                  <a:schemeClr val="bg1"/>
                </a:solidFill>
              </a:rPr>
              <a:t>Guest VM</a:t>
            </a:r>
          </a:p>
        </p:txBody>
      </p:sp>
      <p:sp>
        <p:nvSpPr>
          <p:cNvPr id="49" name="Rectangle: Rounded Corners 48">
            <a:extLst>
              <a:ext uri="{FF2B5EF4-FFF2-40B4-BE49-F238E27FC236}">
                <a16:creationId xmlns:a16="http://schemas.microsoft.com/office/drawing/2014/main" id="{1980EE41-3365-3F66-528F-0721AAD01222}"/>
              </a:ext>
            </a:extLst>
          </p:cNvPr>
          <p:cNvSpPr/>
          <p:nvPr/>
        </p:nvSpPr>
        <p:spPr>
          <a:xfrm>
            <a:off x="6713105" y="2892072"/>
            <a:ext cx="1453358" cy="541717"/>
          </a:xfrm>
          <a:prstGeom prst="round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err="1"/>
              <a:t>LFuzz</a:t>
            </a:r>
            <a:r>
              <a:rPr lang="en-US" dirty="0"/>
              <a:t> F2M tracer</a:t>
            </a:r>
          </a:p>
        </p:txBody>
      </p:sp>
      <p:sp>
        <p:nvSpPr>
          <p:cNvPr id="50" name="TextBox 49">
            <a:extLst>
              <a:ext uri="{FF2B5EF4-FFF2-40B4-BE49-F238E27FC236}">
                <a16:creationId xmlns:a16="http://schemas.microsoft.com/office/drawing/2014/main" id="{55B5F0A5-44EC-9171-E818-2E9AB203E0F2}"/>
              </a:ext>
            </a:extLst>
          </p:cNvPr>
          <p:cNvSpPr txBox="1"/>
          <p:nvPr/>
        </p:nvSpPr>
        <p:spPr>
          <a:xfrm>
            <a:off x="7651569" y="5228425"/>
            <a:ext cx="631455" cy="369332"/>
          </a:xfrm>
          <a:prstGeom prst="rect">
            <a:avLst/>
          </a:prstGeom>
          <a:noFill/>
        </p:spPr>
        <p:txBody>
          <a:bodyPr wrap="none" rtlCol="0">
            <a:spAutoFit/>
          </a:bodyPr>
          <a:lstStyle/>
          <a:p>
            <a:r>
              <a:rPr lang="en-US" dirty="0">
                <a:solidFill>
                  <a:schemeClr val="bg1"/>
                </a:solidFill>
              </a:rPr>
              <a:t>KVM</a:t>
            </a:r>
          </a:p>
        </p:txBody>
      </p:sp>
      <p:sp>
        <p:nvSpPr>
          <p:cNvPr id="51" name="Rectangle: Rounded Corners 50">
            <a:extLst>
              <a:ext uri="{FF2B5EF4-FFF2-40B4-BE49-F238E27FC236}">
                <a16:creationId xmlns:a16="http://schemas.microsoft.com/office/drawing/2014/main" id="{94994E46-9375-5FB7-8FC5-0B5E31592303}"/>
              </a:ext>
            </a:extLst>
          </p:cNvPr>
          <p:cNvSpPr/>
          <p:nvPr/>
        </p:nvSpPr>
        <p:spPr>
          <a:xfrm>
            <a:off x="6409946" y="4722810"/>
            <a:ext cx="1817362" cy="521842"/>
          </a:xfrm>
          <a:prstGeom prst="round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err="1"/>
              <a:t>LFuzz</a:t>
            </a:r>
            <a:r>
              <a:rPr lang="en-US" dirty="0"/>
              <a:t> memory reference tracer</a:t>
            </a:r>
          </a:p>
        </p:txBody>
      </p:sp>
      <p:sp>
        <p:nvSpPr>
          <p:cNvPr id="52" name="Rectangle: Rounded Corners 51">
            <a:extLst>
              <a:ext uri="{FF2B5EF4-FFF2-40B4-BE49-F238E27FC236}">
                <a16:creationId xmlns:a16="http://schemas.microsoft.com/office/drawing/2014/main" id="{F351F238-4C47-0A90-D976-DD657A1A1654}"/>
              </a:ext>
            </a:extLst>
          </p:cNvPr>
          <p:cNvSpPr/>
          <p:nvPr/>
        </p:nvSpPr>
        <p:spPr>
          <a:xfrm>
            <a:off x="1643719" y="2502907"/>
            <a:ext cx="1714531" cy="291638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extBox 52">
            <a:extLst>
              <a:ext uri="{FF2B5EF4-FFF2-40B4-BE49-F238E27FC236}">
                <a16:creationId xmlns:a16="http://schemas.microsoft.com/office/drawing/2014/main" id="{C9C9FBA2-751C-9253-C9E1-FEDA9D4D2169}"/>
              </a:ext>
            </a:extLst>
          </p:cNvPr>
          <p:cNvSpPr txBox="1"/>
          <p:nvPr/>
        </p:nvSpPr>
        <p:spPr>
          <a:xfrm>
            <a:off x="1840081" y="4802317"/>
            <a:ext cx="1311321" cy="369332"/>
          </a:xfrm>
          <a:prstGeom prst="rect">
            <a:avLst/>
          </a:prstGeom>
          <a:noFill/>
        </p:spPr>
        <p:txBody>
          <a:bodyPr wrap="none" rtlCol="0">
            <a:spAutoFit/>
          </a:bodyPr>
          <a:lstStyle/>
          <a:p>
            <a:r>
              <a:rPr lang="en-US" dirty="0" err="1">
                <a:solidFill>
                  <a:schemeClr val="bg1"/>
                </a:solidFill>
              </a:rPr>
              <a:t>kAFL</a:t>
            </a:r>
            <a:r>
              <a:rPr lang="en-US" dirty="0">
                <a:solidFill>
                  <a:schemeClr val="bg1"/>
                </a:solidFill>
              </a:rPr>
              <a:t> </a:t>
            </a:r>
            <a:r>
              <a:rPr lang="en-US" dirty="0" err="1">
                <a:solidFill>
                  <a:schemeClr val="bg1"/>
                </a:solidFill>
              </a:rPr>
              <a:t>fuzzer</a:t>
            </a:r>
            <a:endParaRPr lang="en-US" dirty="0">
              <a:solidFill>
                <a:schemeClr val="bg1"/>
              </a:solidFill>
            </a:endParaRPr>
          </a:p>
        </p:txBody>
      </p:sp>
      <p:sp>
        <p:nvSpPr>
          <p:cNvPr id="54" name="Rectangle: Rounded Corners 53">
            <a:extLst>
              <a:ext uri="{FF2B5EF4-FFF2-40B4-BE49-F238E27FC236}">
                <a16:creationId xmlns:a16="http://schemas.microsoft.com/office/drawing/2014/main" id="{E37BDDEE-C685-57E5-0F90-8BF432EBE3A0}"/>
              </a:ext>
            </a:extLst>
          </p:cNvPr>
          <p:cNvSpPr/>
          <p:nvPr/>
        </p:nvSpPr>
        <p:spPr>
          <a:xfrm>
            <a:off x="1773495" y="3893179"/>
            <a:ext cx="1453358" cy="541717"/>
          </a:xfrm>
          <a:prstGeom prst="round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err="1"/>
              <a:t>LFuzz</a:t>
            </a:r>
            <a:r>
              <a:rPr lang="en-US" dirty="0"/>
              <a:t> </a:t>
            </a:r>
            <a:r>
              <a:rPr lang="en-US" dirty="0" err="1"/>
              <a:t>fuzzer</a:t>
            </a:r>
            <a:endParaRPr lang="en-US" dirty="0"/>
          </a:p>
        </p:txBody>
      </p:sp>
      <p:cxnSp>
        <p:nvCxnSpPr>
          <p:cNvPr id="55" name="Straight Arrow Connector 54">
            <a:extLst>
              <a:ext uri="{FF2B5EF4-FFF2-40B4-BE49-F238E27FC236}">
                <a16:creationId xmlns:a16="http://schemas.microsoft.com/office/drawing/2014/main" id="{C464ECD3-D93E-2453-7F51-9F6967F18AF9}"/>
              </a:ext>
            </a:extLst>
          </p:cNvPr>
          <p:cNvCxnSpPr>
            <a:cxnSpLocks/>
            <a:stCxn id="51" idx="1"/>
            <a:endCxn id="60" idx="3"/>
          </p:cNvCxnSpPr>
          <p:nvPr/>
        </p:nvCxnSpPr>
        <p:spPr>
          <a:xfrm flipH="1" flipV="1">
            <a:off x="4917941" y="4981972"/>
            <a:ext cx="1492005" cy="1759"/>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56" name="Rectangle: Rounded Corners 55">
            <a:extLst>
              <a:ext uri="{FF2B5EF4-FFF2-40B4-BE49-F238E27FC236}">
                <a16:creationId xmlns:a16="http://schemas.microsoft.com/office/drawing/2014/main" id="{D4312C55-5EF3-778F-E7C0-1BD9AFF87276}"/>
              </a:ext>
            </a:extLst>
          </p:cNvPr>
          <p:cNvSpPr/>
          <p:nvPr/>
        </p:nvSpPr>
        <p:spPr>
          <a:xfrm>
            <a:off x="1818090" y="2905338"/>
            <a:ext cx="1307592" cy="85629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Janus </a:t>
            </a:r>
            <a:r>
              <a:rPr lang="en-US" dirty="0" err="1"/>
              <a:t>syscall</a:t>
            </a:r>
            <a:r>
              <a:rPr lang="en-US" dirty="0"/>
              <a:t> fuzzer.so</a:t>
            </a:r>
          </a:p>
        </p:txBody>
      </p:sp>
      <p:sp>
        <p:nvSpPr>
          <p:cNvPr id="57" name="Rectangle: Rounded Corners 56">
            <a:extLst>
              <a:ext uri="{FF2B5EF4-FFF2-40B4-BE49-F238E27FC236}">
                <a16:creationId xmlns:a16="http://schemas.microsoft.com/office/drawing/2014/main" id="{A7F0BCDB-3A97-FD2A-F57A-04AD0F615BA4}"/>
              </a:ext>
            </a:extLst>
          </p:cNvPr>
          <p:cNvSpPr/>
          <p:nvPr/>
        </p:nvSpPr>
        <p:spPr>
          <a:xfrm>
            <a:off x="9390857" y="3569225"/>
            <a:ext cx="895019" cy="532983"/>
          </a:xfrm>
          <a:prstGeom prst="round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Target FS</a:t>
            </a:r>
          </a:p>
        </p:txBody>
      </p:sp>
      <p:cxnSp>
        <p:nvCxnSpPr>
          <p:cNvPr id="58" name="Straight Arrow Connector 57">
            <a:extLst>
              <a:ext uri="{FF2B5EF4-FFF2-40B4-BE49-F238E27FC236}">
                <a16:creationId xmlns:a16="http://schemas.microsoft.com/office/drawing/2014/main" id="{D61E5E34-2064-A969-C0AB-E89A33DCBBEE}"/>
              </a:ext>
            </a:extLst>
          </p:cNvPr>
          <p:cNvCxnSpPr>
            <a:cxnSpLocks/>
          </p:cNvCxnSpPr>
          <p:nvPr/>
        </p:nvCxnSpPr>
        <p:spPr>
          <a:xfrm>
            <a:off x="8375901" y="4872493"/>
            <a:ext cx="800851" cy="2181"/>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59" name="Straight Arrow Connector 58">
            <a:extLst>
              <a:ext uri="{FF2B5EF4-FFF2-40B4-BE49-F238E27FC236}">
                <a16:creationId xmlns:a16="http://schemas.microsoft.com/office/drawing/2014/main" id="{C72406F0-85B4-3F58-C2AF-E5E8021E6FBB}"/>
              </a:ext>
            </a:extLst>
          </p:cNvPr>
          <p:cNvCxnSpPr>
            <a:cxnSpLocks/>
            <a:endCxn id="40" idx="0"/>
          </p:cNvCxnSpPr>
          <p:nvPr/>
        </p:nvCxnSpPr>
        <p:spPr>
          <a:xfrm>
            <a:off x="7212351" y="3618453"/>
            <a:ext cx="1" cy="967511"/>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60" name="Rectangle: Rounded Corners 59">
            <a:extLst>
              <a:ext uri="{FF2B5EF4-FFF2-40B4-BE49-F238E27FC236}">
                <a16:creationId xmlns:a16="http://schemas.microsoft.com/office/drawing/2014/main" id="{6142387E-2559-392A-6417-AE293C770E08}"/>
              </a:ext>
            </a:extLst>
          </p:cNvPr>
          <p:cNvSpPr/>
          <p:nvPr/>
        </p:nvSpPr>
        <p:spPr>
          <a:xfrm>
            <a:off x="3836511" y="4641596"/>
            <a:ext cx="1081430" cy="68075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err="1"/>
              <a:t>Lfuzz</a:t>
            </a:r>
            <a:r>
              <a:rPr lang="en-US" dirty="0"/>
              <a:t> </a:t>
            </a:r>
            <a:r>
              <a:rPr lang="en-US" dirty="0" err="1"/>
              <a:t>lru</a:t>
            </a:r>
            <a:endParaRPr lang="en-US" dirty="0"/>
          </a:p>
          <a:p>
            <a:pPr algn="ctr"/>
            <a:r>
              <a:rPr lang="en-US" dirty="0" err="1"/>
              <a:t>shm</a:t>
            </a:r>
            <a:endParaRPr lang="en-US" dirty="0"/>
          </a:p>
        </p:txBody>
      </p:sp>
      <p:cxnSp>
        <p:nvCxnSpPr>
          <p:cNvPr id="61" name="Straight Arrow Connector 60">
            <a:extLst>
              <a:ext uri="{FF2B5EF4-FFF2-40B4-BE49-F238E27FC236}">
                <a16:creationId xmlns:a16="http://schemas.microsoft.com/office/drawing/2014/main" id="{1F090891-5295-7FDF-51F8-BF8B568246E0}"/>
              </a:ext>
            </a:extLst>
          </p:cNvPr>
          <p:cNvCxnSpPr>
            <a:cxnSpLocks/>
            <a:stCxn id="60" idx="1"/>
            <a:endCxn id="54" idx="3"/>
          </p:cNvCxnSpPr>
          <p:nvPr/>
        </p:nvCxnSpPr>
        <p:spPr>
          <a:xfrm flipH="1" flipV="1">
            <a:off x="3226853" y="4164038"/>
            <a:ext cx="609658" cy="817934"/>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62" name="Straight Arrow Connector 61">
            <a:extLst>
              <a:ext uri="{FF2B5EF4-FFF2-40B4-BE49-F238E27FC236}">
                <a16:creationId xmlns:a16="http://schemas.microsoft.com/office/drawing/2014/main" id="{82951966-3447-662A-7509-1C2A769A49F7}"/>
              </a:ext>
            </a:extLst>
          </p:cNvPr>
          <p:cNvCxnSpPr>
            <a:cxnSpLocks/>
          </p:cNvCxnSpPr>
          <p:nvPr/>
        </p:nvCxnSpPr>
        <p:spPr>
          <a:xfrm flipV="1">
            <a:off x="3125682" y="3333484"/>
            <a:ext cx="653284" cy="11447"/>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63" name="Rectangle: Rounded Corners 62">
            <a:extLst>
              <a:ext uri="{FF2B5EF4-FFF2-40B4-BE49-F238E27FC236}">
                <a16:creationId xmlns:a16="http://schemas.microsoft.com/office/drawing/2014/main" id="{115052C4-2093-2F4F-7FFC-AC317E810907}"/>
              </a:ext>
            </a:extLst>
          </p:cNvPr>
          <p:cNvSpPr/>
          <p:nvPr/>
        </p:nvSpPr>
        <p:spPr>
          <a:xfrm>
            <a:off x="3771333" y="3869962"/>
            <a:ext cx="1154462" cy="5739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Fuzz image</a:t>
            </a:r>
          </a:p>
        </p:txBody>
      </p:sp>
      <p:cxnSp>
        <p:nvCxnSpPr>
          <p:cNvPr id="64" name="Straight Arrow Connector 63">
            <a:extLst>
              <a:ext uri="{FF2B5EF4-FFF2-40B4-BE49-F238E27FC236}">
                <a16:creationId xmlns:a16="http://schemas.microsoft.com/office/drawing/2014/main" id="{2C99DD56-4299-B2A8-3E31-4BC9D134A9F0}"/>
              </a:ext>
            </a:extLst>
          </p:cNvPr>
          <p:cNvCxnSpPr>
            <a:cxnSpLocks/>
            <a:stCxn id="54" idx="3"/>
          </p:cNvCxnSpPr>
          <p:nvPr/>
        </p:nvCxnSpPr>
        <p:spPr>
          <a:xfrm>
            <a:off x="3226853" y="4164038"/>
            <a:ext cx="556082" cy="7124"/>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65" name="Straight Arrow Connector 64">
            <a:extLst>
              <a:ext uri="{FF2B5EF4-FFF2-40B4-BE49-F238E27FC236}">
                <a16:creationId xmlns:a16="http://schemas.microsoft.com/office/drawing/2014/main" id="{2DA87037-82B8-E680-F742-9D3A706A200A}"/>
              </a:ext>
            </a:extLst>
          </p:cNvPr>
          <p:cNvCxnSpPr>
            <a:cxnSpLocks/>
            <a:stCxn id="63" idx="3"/>
          </p:cNvCxnSpPr>
          <p:nvPr/>
        </p:nvCxnSpPr>
        <p:spPr>
          <a:xfrm flipV="1">
            <a:off x="4925795" y="3385898"/>
            <a:ext cx="322156" cy="771034"/>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66" name="Rectangle: Rounded Corners 65">
            <a:extLst>
              <a:ext uri="{FF2B5EF4-FFF2-40B4-BE49-F238E27FC236}">
                <a16:creationId xmlns:a16="http://schemas.microsoft.com/office/drawing/2014/main" id="{2E0C4FB3-9520-425B-3A98-FA42EEED0786}"/>
              </a:ext>
            </a:extLst>
          </p:cNvPr>
          <p:cNvSpPr/>
          <p:nvPr/>
        </p:nvSpPr>
        <p:spPr>
          <a:xfrm>
            <a:off x="3778966" y="3082883"/>
            <a:ext cx="1081430" cy="53066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err="1"/>
              <a:t>Syscall</a:t>
            </a:r>
            <a:endParaRPr lang="en-US" dirty="0"/>
          </a:p>
          <a:p>
            <a:pPr algn="ctr"/>
            <a:r>
              <a:rPr lang="en-US" dirty="0"/>
              <a:t>buffer</a:t>
            </a:r>
          </a:p>
        </p:txBody>
      </p:sp>
      <p:cxnSp>
        <p:nvCxnSpPr>
          <p:cNvPr id="67" name="Straight Arrow Connector 66">
            <a:extLst>
              <a:ext uri="{FF2B5EF4-FFF2-40B4-BE49-F238E27FC236}">
                <a16:creationId xmlns:a16="http://schemas.microsoft.com/office/drawing/2014/main" id="{288052AF-75B7-955A-8521-4439E92252EE}"/>
              </a:ext>
            </a:extLst>
          </p:cNvPr>
          <p:cNvCxnSpPr>
            <a:cxnSpLocks/>
            <a:stCxn id="66" idx="3"/>
          </p:cNvCxnSpPr>
          <p:nvPr/>
        </p:nvCxnSpPr>
        <p:spPr>
          <a:xfrm flipV="1">
            <a:off x="4860396" y="3336553"/>
            <a:ext cx="405587" cy="11661"/>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68" name="Straight Arrow Connector 67">
            <a:extLst>
              <a:ext uri="{FF2B5EF4-FFF2-40B4-BE49-F238E27FC236}">
                <a16:creationId xmlns:a16="http://schemas.microsoft.com/office/drawing/2014/main" id="{9CA20F63-8669-05EE-E782-F2467BA2F658}"/>
              </a:ext>
            </a:extLst>
          </p:cNvPr>
          <p:cNvCxnSpPr>
            <a:cxnSpLocks/>
          </p:cNvCxnSpPr>
          <p:nvPr/>
        </p:nvCxnSpPr>
        <p:spPr>
          <a:xfrm flipV="1">
            <a:off x="3358250" y="2861966"/>
            <a:ext cx="1907733" cy="2184"/>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69" name="TextBox 68">
            <a:extLst>
              <a:ext uri="{FF2B5EF4-FFF2-40B4-BE49-F238E27FC236}">
                <a16:creationId xmlns:a16="http://schemas.microsoft.com/office/drawing/2014/main" id="{2792C8AA-5692-E180-E81F-2C8ECCE45A79}"/>
              </a:ext>
            </a:extLst>
          </p:cNvPr>
          <p:cNvSpPr txBox="1"/>
          <p:nvPr/>
        </p:nvSpPr>
        <p:spPr>
          <a:xfrm>
            <a:off x="3415633" y="2441696"/>
            <a:ext cx="1867884" cy="369332"/>
          </a:xfrm>
          <a:prstGeom prst="rect">
            <a:avLst/>
          </a:prstGeom>
          <a:noFill/>
        </p:spPr>
        <p:txBody>
          <a:bodyPr wrap="none" rtlCol="0">
            <a:spAutoFit/>
          </a:bodyPr>
          <a:lstStyle/>
          <a:p>
            <a:r>
              <a:rPr lang="en-US" dirty="0"/>
              <a:t>Control fuzz loop</a:t>
            </a:r>
          </a:p>
        </p:txBody>
      </p:sp>
      <p:sp>
        <p:nvSpPr>
          <p:cNvPr id="70" name="TextBox 69">
            <a:extLst>
              <a:ext uri="{FF2B5EF4-FFF2-40B4-BE49-F238E27FC236}">
                <a16:creationId xmlns:a16="http://schemas.microsoft.com/office/drawing/2014/main" id="{9D5A8C6D-C907-4BE1-6794-299D470449F0}"/>
              </a:ext>
            </a:extLst>
          </p:cNvPr>
          <p:cNvSpPr txBox="1"/>
          <p:nvPr/>
        </p:nvSpPr>
        <p:spPr>
          <a:xfrm>
            <a:off x="3415633" y="3993160"/>
            <a:ext cx="308098" cy="369332"/>
          </a:xfrm>
          <a:prstGeom prst="rect">
            <a:avLst/>
          </a:prstGeom>
          <a:noFill/>
        </p:spPr>
        <p:txBody>
          <a:bodyPr wrap="none" rtlCol="0">
            <a:spAutoFit/>
          </a:bodyPr>
          <a:lstStyle/>
          <a:p>
            <a:r>
              <a:rPr lang="en-US" dirty="0"/>
              <a:t>1</a:t>
            </a:r>
          </a:p>
        </p:txBody>
      </p:sp>
      <p:sp>
        <p:nvSpPr>
          <p:cNvPr id="71" name="TextBox 70">
            <a:extLst>
              <a:ext uri="{FF2B5EF4-FFF2-40B4-BE49-F238E27FC236}">
                <a16:creationId xmlns:a16="http://schemas.microsoft.com/office/drawing/2014/main" id="{03749831-C5E0-157B-0A86-1E20F5D5CF09}"/>
              </a:ext>
            </a:extLst>
          </p:cNvPr>
          <p:cNvSpPr txBox="1"/>
          <p:nvPr/>
        </p:nvSpPr>
        <p:spPr>
          <a:xfrm>
            <a:off x="3406994" y="3121174"/>
            <a:ext cx="308098" cy="369332"/>
          </a:xfrm>
          <a:prstGeom prst="rect">
            <a:avLst/>
          </a:prstGeom>
          <a:noFill/>
        </p:spPr>
        <p:txBody>
          <a:bodyPr wrap="none" rtlCol="0">
            <a:spAutoFit/>
          </a:bodyPr>
          <a:lstStyle/>
          <a:p>
            <a:r>
              <a:rPr lang="en-US" dirty="0"/>
              <a:t>1</a:t>
            </a:r>
          </a:p>
        </p:txBody>
      </p:sp>
      <p:sp>
        <p:nvSpPr>
          <p:cNvPr id="72" name="TextBox 71">
            <a:extLst>
              <a:ext uri="{FF2B5EF4-FFF2-40B4-BE49-F238E27FC236}">
                <a16:creationId xmlns:a16="http://schemas.microsoft.com/office/drawing/2014/main" id="{46C17F5E-D6F5-9439-9280-6DD0D9A96382}"/>
              </a:ext>
            </a:extLst>
          </p:cNvPr>
          <p:cNvSpPr txBox="1"/>
          <p:nvPr/>
        </p:nvSpPr>
        <p:spPr>
          <a:xfrm>
            <a:off x="7133002" y="3835716"/>
            <a:ext cx="308098" cy="369332"/>
          </a:xfrm>
          <a:prstGeom prst="rect">
            <a:avLst/>
          </a:prstGeom>
          <a:noFill/>
        </p:spPr>
        <p:txBody>
          <a:bodyPr wrap="none" rtlCol="0">
            <a:spAutoFit/>
          </a:bodyPr>
          <a:lstStyle/>
          <a:p>
            <a:r>
              <a:rPr lang="en-US" dirty="0"/>
              <a:t>2</a:t>
            </a:r>
          </a:p>
        </p:txBody>
      </p:sp>
      <p:sp>
        <p:nvSpPr>
          <p:cNvPr id="73" name="TextBox 72">
            <a:extLst>
              <a:ext uri="{FF2B5EF4-FFF2-40B4-BE49-F238E27FC236}">
                <a16:creationId xmlns:a16="http://schemas.microsoft.com/office/drawing/2014/main" id="{4737CC14-C553-DEA4-700F-FD2A4502A4CD}"/>
              </a:ext>
            </a:extLst>
          </p:cNvPr>
          <p:cNvSpPr txBox="1"/>
          <p:nvPr/>
        </p:nvSpPr>
        <p:spPr>
          <a:xfrm>
            <a:off x="8669188" y="4590346"/>
            <a:ext cx="308098" cy="369332"/>
          </a:xfrm>
          <a:prstGeom prst="rect">
            <a:avLst/>
          </a:prstGeom>
          <a:noFill/>
        </p:spPr>
        <p:txBody>
          <a:bodyPr wrap="none" rtlCol="0">
            <a:spAutoFit/>
          </a:bodyPr>
          <a:lstStyle/>
          <a:p>
            <a:r>
              <a:rPr lang="en-US" dirty="0"/>
              <a:t>2</a:t>
            </a:r>
          </a:p>
        </p:txBody>
      </p:sp>
      <p:sp>
        <p:nvSpPr>
          <p:cNvPr id="74" name="TextBox 73">
            <a:extLst>
              <a:ext uri="{FF2B5EF4-FFF2-40B4-BE49-F238E27FC236}">
                <a16:creationId xmlns:a16="http://schemas.microsoft.com/office/drawing/2014/main" id="{94608CDE-5735-4038-1EA4-D4B581E7E39D}"/>
              </a:ext>
            </a:extLst>
          </p:cNvPr>
          <p:cNvSpPr txBox="1"/>
          <p:nvPr/>
        </p:nvSpPr>
        <p:spPr>
          <a:xfrm>
            <a:off x="5452239" y="4668537"/>
            <a:ext cx="308098" cy="369332"/>
          </a:xfrm>
          <a:prstGeom prst="rect">
            <a:avLst/>
          </a:prstGeom>
          <a:noFill/>
        </p:spPr>
        <p:txBody>
          <a:bodyPr wrap="none" rtlCol="0">
            <a:spAutoFit/>
          </a:bodyPr>
          <a:lstStyle/>
          <a:p>
            <a:r>
              <a:rPr lang="en-US" dirty="0"/>
              <a:t>2</a:t>
            </a:r>
          </a:p>
        </p:txBody>
      </p:sp>
    </p:spTree>
    <p:extLst>
      <p:ext uri="{BB962C8B-B14F-4D97-AF65-F5344CB8AC3E}">
        <p14:creationId xmlns:p14="http://schemas.microsoft.com/office/powerpoint/2010/main" val="13726888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C8982-9E41-A709-583D-BB25D8CFB892}"/>
              </a:ext>
            </a:extLst>
          </p:cNvPr>
          <p:cNvSpPr>
            <a:spLocks noGrp="1"/>
          </p:cNvSpPr>
          <p:nvPr>
            <p:ph type="title"/>
          </p:nvPr>
        </p:nvSpPr>
        <p:spPr/>
        <p:txBody>
          <a:bodyPr/>
          <a:lstStyle/>
          <a:p>
            <a:r>
              <a:rPr lang="en-US" dirty="0"/>
              <a:t>Limitation of </a:t>
            </a:r>
            <a:r>
              <a:rPr lang="en-US" dirty="0" err="1"/>
              <a:t>kAFL</a:t>
            </a:r>
            <a:r>
              <a:rPr lang="en-US" dirty="0"/>
              <a:t>-Based </a:t>
            </a:r>
            <a:r>
              <a:rPr lang="en-US" dirty="0" err="1"/>
              <a:t>LFuzz</a:t>
            </a:r>
            <a:endParaRPr lang="en-US" dirty="0"/>
          </a:p>
        </p:txBody>
      </p:sp>
      <p:sp>
        <p:nvSpPr>
          <p:cNvPr id="3" name="Content Placeholder 2">
            <a:extLst>
              <a:ext uri="{FF2B5EF4-FFF2-40B4-BE49-F238E27FC236}">
                <a16:creationId xmlns:a16="http://schemas.microsoft.com/office/drawing/2014/main" id="{C051CA7A-65FB-BF95-0AFE-A60F01D167C3}"/>
              </a:ext>
            </a:extLst>
          </p:cNvPr>
          <p:cNvSpPr>
            <a:spLocks noGrp="1"/>
          </p:cNvSpPr>
          <p:nvPr>
            <p:ph idx="1"/>
          </p:nvPr>
        </p:nvSpPr>
        <p:spPr/>
        <p:txBody>
          <a:bodyPr/>
          <a:lstStyle/>
          <a:p>
            <a:r>
              <a:rPr lang="en-US" dirty="0"/>
              <a:t>Some memory accesses that target storage not intercepted </a:t>
            </a:r>
          </a:p>
          <a:p>
            <a:pPr lvl="1"/>
            <a:r>
              <a:rPr lang="en-US" dirty="0"/>
              <a:t>Possibly due to prefetching prior to enabling interception</a:t>
            </a:r>
          </a:p>
          <a:p>
            <a:pPr lvl="1"/>
            <a:r>
              <a:rPr lang="en-US" dirty="0"/>
              <a:t>Or cached memory addresses not going through the block layer</a:t>
            </a:r>
          </a:p>
          <a:p>
            <a:pPr lvl="1"/>
            <a:r>
              <a:rPr lang="en-US" dirty="0"/>
              <a:t>Memory addresses may be deallocated and reused for different purposes</a:t>
            </a:r>
          </a:p>
          <a:p>
            <a:r>
              <a:rPr lang="en-US" dirty="0"/>
              <a:t>Overhead is higher than Janus due to QEMU overhead</a:t>
            </a:r>
          </a:p>
        </p:txBody>
      </p:sp>
      <p:sp>
        <p:nvSpPr>
          <p:cNvPr id="4" name="Footer Placeholder 3">
            <a:extLst>
              <a:ext uri="{FF2B5EF4-FFF2-40B4-BE49-F238E27FC236}">
                <a16:creationId xmlns:a16="http://schemas.microsoft.com/office/drawing/2014/main" id="{E4E5A1A4-44A5-04A9-AD70-2B90BFFFD960}"/>
              </a:ext>
            </a:extLst>
          </p:cNvPr>
          <p:cNvSpPr>
            <a:spLocks noGrp="1"/>
          </p:cNvSpPr>
          <p:nvPr>
            <p:ph type="ftr" sz="quarter" idx="11"/>
          </p:nvPr>
        </p:nvSpPr>
        <p:spPr/>
        <p:txBody>
          <a:bodyPr/>
          <a:lstStyle/>
          <a:p>
            <a:r>
              <a:rPr lang="en-US"/>
              <a:t>Introduction Observations Design Implementation Evaluation Conclusion</a:t>
            </a:r>
            <a:endParaRPr lang="en-US" dirty="0"/>
          </a:p>
        </p:txBody>
      </p:sp>
      <p:sp>
        <p:nvSpPr>
          <p:cNvPr id="5" name="Slide Number Placeholder 4">
            <a:extLst>
              <a:ext uri="{FF2B5EF4-FFF2-40B4-BE49-F238E27FC236}">
                <a16:creationId xmlns:a16="http://schemas.microsoft.com/office/drawing/2014/main" id="{8868FA0C-F595-57FB-AD62-3F5AA6D39ADB}"/>
              </a:ext>
            </a:extLst>
          </p:cNvPr>
          <p:cNvSpPr>
            <a:spLocks noGrp="1"/>
          </p:cNvSpPr>
          <p:nvPr>
            <p:ph type="sldNum" sz="quarter" idx="12"/>
          </p:nvPr>
        </p:nvSpPr>
        <p:spPr/>
        <p:txBody>
          <a:bodyPr/>
          <a:lstStyle/>
          <a:p>
            <a:pPr algn="r"/>
            <a:fld id="{330EA680-D336-4FF7-8B7A-9848BB0A1C32}" type="slidenum">
              <a:rPr lang="en-US" smtClean="0"/>
              <a:pPr algn="r"/>
              <a:t>33</a:t>
            </a:fld>
            <a:endParaRPr lang="en-US" dirty="0"/>
          </a:p>
        </p:txBody>
      </p:sp>
    </p:spTree>
    <p:extLst>
      <p:ext uri="{BB962C8B-B14F-4D97-AF65-F5344CB8AC3E}">
        <p14:creationId xmlns:p14="http://schemas.microsoft.com/office/powerpoint/2010/main" val="19426448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FD676-57BB-F966-C978-5FC2190B8AF6}"/>
              </a:ext>
            </a:extLst>
          </p:cNvPr>
          <p:cNvSpPr>
            <a:spLocks noGrp="1"/>
          </p:cNvSpPr>
          <p:nvPr>
            <p:ph type="title"/>
          </p:nvPr>
        </p:nvSpPr>
        <p:spPr/>
        <p:txBody>
          <a:bodyPr/>
          <a:lstStyle/>
          <a:p>
            <a:r>
              <a:rPr lang="en-US" dirty="0"/>
              <a:t>Implementation(</a:t>
            </a:r>
            <a:r>
              <a:rPr lang="en-US" dirty="0" err="1"/>
              <a:t>kAFL</a:t>
            </a:r>
            <a:r>
              <a:rPr lang="en-US" dirty="0"/>
              <a:t> Based)</a:t>
            </a:r>
          </a:p>
        </p:txBody>
      </p:sp>
      <p:sp>
        <p:nvSpPr>
          <p:cNvPr id="3" name="Content Placeholder 2">
            <a:extLst>
              <a:ext uri="{FF2B5EF4-FFF2-40B4-BE49-F238E27FC236}">
                <a16:creationId xmlns:a16="http://schemas.microsoft.com/office/drawing/2014/main" id="{5476A29B-EE25-65CE-FD8A-F93AA3744EC6}"/>
              </a:ext>
            </a:extLst>
          </p:cNvPr>
          <p:cNvSpPr>
            <a:spLocks noGrp="1"/>
          </p:cNvSpPr>
          <p:nvPr>
            <p:ph idx="1"/>
          </p:nvPr>
        </p:nvSpPr>
        <p:spPr/>
        <p:txBody>
          <a:bodyPr vert="horz" lIns="91440" tIns="45720" rIns="91440" bIns="45720" rtlCol="0" anchor="t">
            <a:normAutofit fontScale="92500"/>
          </a:bodyPr>
          <a:lstStyle/>
          <a:p>
            <a:r>
              <a:rPr lang="en-US" dirty="0"/>
              <a:t>Wrapped QEMU block layer </a:t>
            </a:r>
            <a:r>
              <a:rPr lang="en-US" dirty="0" err="1">
                <a:ea typeface="+mn-lt"/>
                <a:cs typeface="+mn-lt"/>
              </a:rPr>
              <a:t>blk_aio_read_entry</a:t>
            </a:r>
            <a:r>
              <a:rPr lang="en-US" dirty="0">
                <a:ea typeface="+mn-lt"/>
                <a:cs typeface="+mn-lt"/>
              </a:rPr>
              <a:t>()</a:t>
            </a:r>
            <a:endParaRPr lang="en-US" dirty="0"/>
          </a:p>
          <a:p>
            <a:pPr lvl="1"/>
            <a:r>
              <a:rPr lang="en-US" dirty="0">
                <a:ea typeface="Calibri"/>
                <a:cs typeface="Calibri"/>
              </a:rPr>
              <a:t>Build the F2M mapping </a:t>
            </a:r>
          </a:p>
          <a:p>
            <a:r>
              <a:rPr lang="en-US" dirty="0"/>
              <a:t>Trace accessed memory</a:t>
            </a:r>
          </a:p>
          <a:p>
            <a:pPr lvl="1"/>
            <a:r>
              <a:rPr lang="en-US" dirty="0"/>
              <a:t>Trace load instructions in TCG with </a:t>
            </a:r>
            <a:r>
              <a:rPr lang="en-US" dirty="0" err="1"/>
              <a:t>tlb</a:t>
            </a:r>
            <a:r>
              <a:rPr lang="en-US" dirty="0"/>
              <a:t> </a:t>
            </a:r>
            <a:r>
              <a:rPr lang="en-US" dirty="0" err="1"/>
              <a:t>load_helper</a:t>
            </a:r>
            <a:endParaRPr lang="en-US" dirty="0"/>
          </a:p>
          <a:p>
            <a:pPr lvl="1"/>
            <a:r>
              <a:rPr lang="en-US" dirty="0">
                <a:ea typeface="+mn-lt"/>
                <a:cs typeface="+mn-lt"/>
              </a:rPr>
              <a:t>Trace load instructions in KVM by invalidate the page of interest to get finer grained dereferenced memory address(explain why need to invalidate the page)</a:t>
            </a:r>
          </a:p>
          <a:p>
            <a:endParaRPr lang="en-US" dirty="0">
              <a:ea typeface="+mn-lt"/>
              <a:cs typeface="+mn-lt"/>
            </a:endParaRPr>
          </a:p>
          <a:p>
            <a:r>
              <a:rPr lang="en-US" dirty="0">
                <a:latin typeface="Arial"/>
                <a:ea typeface="Calibri" panose="020F0502020204030204"/>
                <a:cs typeface="Arial"/>
              </a:rPr>
              <a:t>To get the accessed memory addresses </a:t>
            </a:r>
          </a:p>
          <a:p>
            <a:r>
              <a:rPr lang="en-US" dirty="0">
                <a:latin typeface="Arial"/>
                <a:ea typeface="Calibri" panose="020F0502020204030204"/>
                <a:cs typeface="Arial"/>
              </a:rPr>
              <a:t>Lookup above mapping to get accessed on-disk bucket locations</a:t>
            </a:r>
          </a:p>
          <a:p>
            <a:r>
              <a:rPr lang="en-US" dirty="0">
                <a:latin typeface="Arial"/>
                <a:ea typeface="Calibri" panose="020F0502020204030204"/>
                <a:cs typeface="Arial"/>
              </a:rPr>
              <a:t>Built the LRU list with the accessed locations and locality patterns </a:t>
            </a:r>
            <a:endParaRPr lang="en-US" dirty="0"/>
          </a:p>
          <a:p>
            <a:pPr lvl="1"/>
            <a:endParaRPr lang="en-US" dirty="0">
              <a:ea typeface="+mn-lt"/>
              <a:cs typeface="+mn-lt"/>
            </a:endParaRPr>
          </a:p>
          <a:p>
            <a:pPr lvl="1"/>
            <a:endParaRPr lang="en-US" dirty="0">
              <a:ea typeface="+mn-lt"/>
              <a:cs typeface="+mn-lt"/>
            </a:endParaRPr>
          </a:p>
        </p:txBody>
      </p:sp>
      <p:sp>
        <p:nvSpPr>
          <p:cNvPr id="4" name="Footer Placeholder 3">
            <a:extLst>
              <a:ext uri="{FF2B5EF4-FFF2-40B4-BE49-F238E27FC236}">
                <a16:creationId xmlns:a16="http://schemas.microsoft.com/office/drawing/2014/main" id="{4F94CD50-EAFC-ACED-034E-7A9F3E9FC1E0}"/>
              </a:ext>
            </a:extLst>
          </p:cNvPr>
          <p:cNvSpPr>
            <a:spLocks noGrp="1"/>
          </p:cNvSpPr>
          <p:nvPr>
            <p:ph type="ftr" sz="quarter" idx="11"/>
          </p:nvPr>
        </p:nvSpPr>
        <p:spPr>
          <a:xfrm>
            <a:off x="3474720" y="6356350"/>
            <a:ext cx="5312664" cy="365125"/>
          </a:xfrm>
        </p:spPr>
        <p:txBody>
          <a:bodyPr/>
          <a:lstStyle/>
          <a:p>
            <a:r>
              <a:rPr lang="en-US" sz="1200" dirty="0"/>
              <a:t>Introduction </a:t>
            </a:r>
            <a:r>
              <a:rPr lang="en-US" sz="1200" dirty="0">
                <a:sym typeface="Symbol" panose="05050102010706020507" pitchFamily="18" charset="2"/>
              </a:rPr>
              <a:t> </a:t>
            </a:r>
            <a:r>
              <a:rPr lang="en-US" sz="1200" dirty="0"/>
              <a:t>Observations</a:t>
            </a:r>
            <a:r>
              <a:rPr lang="en-US" sz="1200" dirty="0">
                <a:sym typeface="Symbol" panose="05050102010706020507" pitchFamily="18" charset="2"/>
              </a:rPr>
              <a:t> </a:t>
            </a:r>
            <a:r>
              <a:rPr lang="en-US" sz="1200" dirty="0"/>
              <a:t> Design</a:t>
            </a:r>
            <a:r>
              <a:rPr lang="en-US" sz="1200" dirty="0">
                <a:solidFill>
                  <a:schemeClr val="tx1"/>
                </a:solidFill>
              </a:rPr>
              <a:t> </a:t>
            </a:r>
            <a:r>
              <a:rPr lang="en-US" sz="1200" dirty="0">
                <a:sym typeface="Symbol" panose="05050102010706020507" pitchFamily="18" charset="2"/>
              </a:rPr>
              <a:t> </a:t>
            </a:r>
            <a:r>
              <a:rPr lang="en-US" sz="1200" b="1" dirty="0">
                <a:solidFill>
                  <a:schemeClr val="tx1"/>
                </a:solidFill>
              </a:rPr>
              <a:t>Implementation</a:t>
            </a:r>
            <a:r>
              <a:rPr lang="en-US" sz="1200" dirty="0">
                <a:solidFill>
                  <a:schemeClr val="tx1"/>
                </a:solidFill>
                <a:sym typeface="Symbol" panose="05050102010706020507" pitchFamily="18" charset="2"/>
              </a:rPr>
              <a:t> </a:t>
            </a:r>
            <a:r>
              <a:rPr lang="en-US" sz="1200" dirty="0">
                <a:sym typeface="Symbol" panose="05050102010706020507" pitchFamily="18" charset="2"/>
              </a:rPr>
              <a:t></a:t>
            </a:r>
            <a:r>
              <a:rPr lang="en-US" sz="1200" dirty="0">
                <a:solidFill>
                  <a:schemeClr val="bg1">
                    <a:lumMod val="65000"/>
                  </a:schemeClr>
                </a:solidFill>
              </a:rPr>
              <a:t> </a:t>
            </a:r>
            <a:r>
              <a:rPr lang="en-US" sz="1200" dirty="0">
                <a:solidFill>
                  <a:schemeClr val="bg1">
                    <a:lumMod val="50000"/>
                  </a:schemeClr>
                </a:solidFill>
              </a:rPr>
              <a:t>Evaluation</a:t>
            </a:r>
            <a:r>
              <a:rPr lang="en-US" sz="1200" dirty="0">
                <a:solidFill>
                  <a:schemeClr val="bg1">
                    <a:lumMod val="65000"/>
                  </a:schemeClr>
                </a:solidFill>
              </a:rPr>
              <a:t> </a:t>
            </a:r>
            <a:r>
              <a:rPr lang="en-US" sz="1200" dirty="0">
                <a:sym typeface="Symbol" panose="05050102010706020507" pitchFamily="18" charset="2"/>
              </a:rPr>
              <a:t> </a:t>
            </a:r>
            <a:r>
              <a:rPr lang="en-US" sz="1200" dirty="0"/>
              <a:t>Conclusion</a:t>
            </a:r>
          </a:p>
        </p:txBody>
      </p:sp>
      <p:sp>
        <p:nvSpPr>
          <p:cNvPr id="5" name="Slide Number Placeholder 4">
            <a:extLst>
              <a:ext uri="{FF2B5EF4-FFF2-40B4-BE49-F238E27FC236}">
                <a16:creationId xmlns:a16="http://schemas.microsoft.com/office/drawing/2014/main" id="{8AAFD8E6-6F23-C2AC-6665-F76508E396A6}"/>
              </a:ext>
            </a:extLst>
          </p:cNvPr>
          <p:cNvSpPr>
            <a:spLocks noGrp="1"/>
          </p:cNvSpPr>
          <p:nvPr>
            <p:ph type="sldNum" sz="quarter" idx="12"/>
          </p:nvPr>
        </p:nvSpPr>
        <p:spPr/>
        <p:txBody>
          <a:bodyPr/>
          <a:lstStyle/>
          <a:p>
            <a:pPr algn="r"/>
            <a:fld id="{330EA680-D336-4FF7-8B7A-9848BB0A1C32}" type="slidenum">
              <a:rPr lang="en-US" smtClean="0"/>
              <a:pPr algn="r"/>
              <a:t>34</a:t>
            </a:fld>
            <a:endParaRPr lang="en-US" dirty="0"/>
          </a:p>
        </p:txBody>
      </p:sp>
    </p:spTree>
    <p:custDataLst>
      <p:tags r:id="rId1"/>
    </p:custDataLst>
    <p:extLst>
      <p:ext uri="{BB962C8B-B14F-4D97-AF65-F5344CB8AC3E}">
        <p14:creationId xmlns:p14="http://schemas.microsoft.com/office/powerpoint/2010/main" val="918897138"/>
      </p:ext>
    </p:extLst>
  </p:cSld>
  <p:clrMapOvr>
    <a:masterClrMapping/>
  </p:clrMapOvr>
  <mc:AlternateContent xmlns:mc="http://schemas.openxmlformats.org/markup-compatibility/2006" xmlns:p14="http://schemas.microsoft.com/office/powerpoint/2010/main">
    <mc:Choice Requires="p14">
      <p:transition spd="slow" p14:dur="2000" advTm="75567"/>
    </mc:Choice>
    <mc:Fallback xmlns="">
      <p:transition spd="slow" advTm="7556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71D03-F4C7-50B0-2FAD-607AF00D208A}"/>
              </a:ext>
            </a:extLst>
          </p:cNvPr>
          <p:cNvSpPr>
            <a:spLocks noGrp="1"/>
          </p:cNvSpPr>
          <p:nvPr>
            <p:ph type="title"/>
          </p:nvPr>
        </p:nvSpPr>
        <p:spPr/>
        <p:txBody>
          <a:bodyPr/>
          <a:lstStyle/>
          <a:p>
            <a:r>
              <a:rPr lang="en-US" dirty="0">
                <a:ea typeface="Calibri Light"/>
                <a:cs typeface="Calibri Light"/>
              </a:rPr>
              <a:t>Evaluation Setup</a:t>
            </a:r>
            <a:endParaRPr lang="en-US" dirty="0"/>
          </a:p>
        </p:txBody>
      </p:sp>
      <p:sp>
        <p:nvSpPr>
          <p:cNvPr id="3" name="Content Placeholder 2">
            <a:extLst>
              <a:ext uri="{FF2B5EF4-FFF2-40B4-BE49-F238E27FC236}">
                <a16:creationId xmlns:a16="http://schemas.microsoft.com/office/drawing/2014/main" id="{D2045306-A2CC-63A5-3886-B1E72B34A884}"/>
              </a:ext>
            </a:extLst>
          </p:cNvPr>
          <p:cNvSpPr>
            <a:spLocks noGrp="1"/>
          </p:cNvSpPr>
          <p:nvPr>
            <p:ph idx="1"/>
          </p:nvPr>
        </p:nvSpPr>
        <p:spPr/>
        <p:txBody>
          <a:bodyPr vert="horz" lIns="91440" tIns="45720" rIns="91440" bIns="45720" rtlCol="0" anchor="t">
            <a:normAutofit/>
          </a:bodyPr>
          <a:lstStyle/>
          <a:p>
            <a:r>
              <a:rPr lang="en-US" dirty="0">
                <a:ea typeface="+mn-lt"/>
                <a:cs typeface="+mn-lt"/>
              </a:rPr>
              <a:t>Used the default test seed from Janus</a:t>
            </a:r>
          </a:p>
          <a:p>
            <a:r>
              <a:rPr lang="en-US" dirty="0">
                <a:ea typeface="+mn-lt"/>
                <a:cs typeface="+mn-lt"/>
              </a:rPr>
              <a:t>27 </a:t>
            </a:r>
            <a:r>
              <a:rPr lang="en-US" dirty="0" err="1">
                <a:ea typeface="+mn-lt"/>
                <a:cs typeface="+mn-lt"/>
              </a:rPr>
              <a:t>syscalls</a:t>
            </a:r>
            <a:r>
              <a:rPr lang="en-US" dirty="0">
                <a:ea typeface="+mn-lt"/>
                <a:cs typeface="+mn-lt"/>
              </a:rPr>
              <a:t> from Janus</a:t>
            </a:r>
          </a:p>
          <a:p>
            <a:pPr lvl="1"/>
            <a:r>
              <a:rPr lang="en-US" dirty="0">
                <a:ea typeface="+mn-lt"/>
                <a:cs typeface="+mn-lt"/>
              </a:rPr>
              <a:t>read(), write(), open(), seek(), getdents64(), pread64(), pwrite64(), stat(), </a:t>
            </a:r>
            <a:r>
              <a:rPr lang="en-US" dirty="0" err="1">
                <a:ea typeface="+mn-lt"/>
                <a:cs typeface="+mn-lt"/>
              </a:rPr>
              <a:t>lstat</a:t>
            </a:r>
            <a:r>
              <a:rPr lang="en-US" dirty="0">
                <a:ea typeface="+mn-lt"/>
                <a:cs typeface="+mn-lt"/>
              </a:rPr>
              <a:t>(), rename(), </a:t>
            </a:r>
            <a:r>
              <a:rPr lang="en-US" dirty="0" err="1">
                <a:ea typeface="+mn-lt"/>
                <a:cs typeface="+mn-lt"/>
              </a:rPr>
              <a:t>fsync</a:t>
            </a:r>
            <a:r>
              <a:rPr lang="en-US" dirty="0">
                <a:ea typeface="+mn-lt"/>
                <a:cs typeface="+mn-lt"/>
              </a:rPr>
              <a:t>(), </a:t>
            </a:r>
            <a:r>
              <a:rPr lang="en-US" dirty="0" err="1">
                <a:ea typeface="+mn-lt"/>
                <a:cs typeface="+mn-lt"/>
              </a:rPr>
              <a:t>fdatasync</a:t>
            </a:r>
            <a:r>
              <a:rPr lang="en-US" dirty="0">
                <a:ea typeface="+mn-lt"/>
                <a:cs typeface="+mn-lt"/>
              </a:rPr>
              <a:t>(), access(), </a:t>
            </a:r>
            <a:r>
              <a:rPr lang="en-US" dirty="0" err="1">
                <a:ea typeface="+mn-lt"/>
                <a:cs typeface="+mn-lt"/>
              </a:rPr>
              <a:t>ftruncate</a:t>
            </a:r>
            <a:r>
              <a:rPr lang="en-US" dirty="0">
                <a:ea typeface="+mn-lt"/>
                <a:cs typeface="+mn-lt"/>
              </a:rPr>
              <a:t>(), truncate(), </a:t>
            </a:r>
            <a:r>
              <a:rPr lang="en-US" dirty="0" err="1">
                <a:ea typeface="+mn-lt"/>
                <a:cs typeface="+mn-lt"/>
              </a:rPr>
              <a:t>utimes</a:t>
            </a:r>
            <a:r>
              <a:rPr lang="en-US" dirty="0">
                <a:ea typeface="+mn-lt"/>
                <a:cs typeface="+mn-lt"/>
              </a:rPr>
              <a:t>(), </a:t>
            </a:r>
            <a:r>
              <a:rPr lang="en-US" dirty="0" err="1">
                <a:ea typeface="+mn-lt"/>
                <a:cs typeface="+mn-lt"/>
              </a:rPr>
              <a:t>mkdir</a:t>
            </a:r>
            <a:r>
              <a:rPr lang="en-US" dirty="0">
                <a:ea typeface="+mn-lt"/>
                <a:cs typeface="+mn-lt"/>
              </a:rPr>
              <a:t>(), </a:t>
            </a:r>
            <a:r>
              <a:rPr lang="en-US" dirty="0" err="1">
                <a:ea typeface="+mn-lt"/>
                <a:cs typeface="+mn-lt"/>
              </a:rPr>
              <a:t>rmdir</a:t>
            </a:r>
            <a:r>
              <a:rPr lang="en-US" dirty="0">
                <a:ea typeface="+mn-lt"/>
                <a:cs typeface="+mn-lt"/>
              </a:rPr>
              <a:t>(), link(), unlink(), </a:t>
            </a:r>
            <a:r>
              <a:rPr lang="en-US" dirty="0" err="1">
                <a:ea typeface="+mn-lt"/>
                <a:cs typeface="+mn-lt"/>
              </a:rPr>
              <a:t>symlink</a:t>
            </a:r>
            <a:r>
              <a:rPr lang="en-US" dirty="0">
                <a:ea typeface="+mn-lt"/>
                <a:cs typeface="+mn-lt"/>
              </a:rPr>
              <a:t>(), </a:t>
            </a:r>
            <a:r>
              <a:rPr lang="en-US" dirty="0" err="1">
                <a:ea typeface="+mn-lt"/>
                <a:cs typeface="+mn-lt"/>
              </a:rPr>
              <a:t>readlink</a:t>
            </a:r>
            <a:r>
              <a:rPr lang="en-US" dirty="0">
                <a:ea typeface="+mn-lt"/>
                <a:cs typeface="+mn-lt"/>
              </a:rPr>
              <a:t>(), </a:t>
            </a:r>
            <a:r>
              <a:rPr lang="en-US" dirty="0" err="1">
                <a:ea typeface="+mn-lt"/>
                <a:cs typeface="+mn-lt"/>
              </a:rPr>
              <a:t>chmod</a:t>
            </a:r>
            <a:r>
              <a:rPr lang="en-US" dirty="0">
                <a:ea typeface="+mn-lt"/>
                <a:cs typeface="+mn-lt"/>
              </a:rPr>
              <a:t>(),  </a:t>
            </a:r>
            <a:r>
              <a:rPr lang="en-US" dirty="0" err="1">
                <a:ea typeface="+mn-lt"/>
                <a:cs typeface="+mn-lt"/>
              </a:rPr>
              <a:t>setxattr</a:t>
            </a:r>
            <a:r>
              <a:rPr lang="en-US" dirty="0">
                <a:ea typeface="+mn-lt"/>
                <a:cs typeface="+mn-lt"/>
              </a:rPr>
              <a:t>(), </a:t>
            </a:r>
            <a:r>
              <a:rPr lang="en-US" dirty="0" err="1">
                <a:ea typeface="+mn-lt"/>
                <a:cs typeface="+mn-lt"/>
              </a:rPr>
              <a:t>fallocate</a:t>
            </a:r>
            <a:r>
              <a:rPr lang="en-US" dirty="0">
                <a:ea typeface="+mn-lt"/>
                <a:cs typeface="+mn-lt"/>
              </a:rPr>
              <a:t>(), </a:t>
            </a:r>
            <a:r>
              <a:rPr lang="en-US" dirty="0" err="1">
                <a:ea typeface="+mn-lt"/>
                <a:cs typeface="+mn-lt"/>
              </a:rPr>
              <a:t>listxattr</a:t>
            </a:r>
            <a:r>
              <a:rPr lang="en-US" dirty="0">
                <a:ea typeface="+mn-lt"/>
                <a:cs typeface="+mn-lt"/>
              </a:rPr>
              <a:t>(), and </a:t>
            </a:r>
            <a:r>
              <a:rPr lang="en-US" dirty="0" err="1">
                <a:ea typeface="+mn-lt"/>
                <a:cs typeface="+mn-lt"/>
              </a:rPr>
              <a:t>removexattr</a:t>
            </a:r>
            <a:r>
              <a:rPr lang="en-US" dirty="0">
                <a:ea typeface="+mn-lt"/>
                <a:cs typeface="+mn-lt"/>
              </a:rPr>
              <a:t>(). </a:t>
            </a:r>
          </a:p>
          <a:p>
            <a:r>
              <a:rPr lang="en-US" dirty="0">
                <a:ea typeface="+mn-lt"/>
                <a:cs typeface="+mn-lt"/>
              </a:rPr>
              <a:t>General </a:t>
            </a:r>
            <a:r>
              <a:rPr lang="en-US" dirty="0" err="1">
                <a:ea typeface="+mn-lt"/>
                <a:cs typeface="+mn-lt"/>
              </a:rPr>
              <a:t>LFuzz</a:t>
            </a:r>
            <a:r>
              <a:rPr lang="en-US" dirty="0">
                <a:ea typeface="+mn-lt"/>
                <a:cs typeface="+mn-lt"/>
              </a:rPr>
              <a:t> overhead</a:t>
            </a:r>
          </a:p>
          <a:p>
            <a:pPr lvl="1"/>
            <a:r>
              <a:rPr lang="en-US" dirty="0">
                <a:ea typeface="+mn-lt"/>
                <a:cs typeface="+mn-lt"/>
              </a:rPr>
              <a:t>&lt; 5% for ext4, &lt; 1% for BTRFS, &lt; 15% for F2FS </a:t>
            </a:r>
          </a:p>
          <a:p>
            <a:endParaRPr lang="en-US" dirty="0">
              <a:ea typeface="Calibri"/>
              <a:cs typeface="Calibri"/>
            </a:endParaRPr>
          </a:p>
        </p:txBody>
      </p:sp>
      <p:sp>
        <p:nvSpPr>
          <p:cNvPr id="4" name="Footer Placeholder 3">
            <a:extLst>
              <a:ext uri="{FF2B5EF4-FFF2-40B4-BE49-F238E27FC236}">
                <a16:creationId xmlns:a16="http://schemas.microsoft.com/office/drawing/2014/main" id="{8ECBFEEF-99BB-7E89-B47D-7B15FC06B7E8}"/>
              </a:ext>
            </a:extLst>
          </p:cNvPr>
          <p:cNvSpPr>
            <a:spLocks noGrp="1"/>
          </p:cNvSpPr>
          <p:nvPr>
            <p:ph type="ftr" sz="quarter" idx="11"/>
          </p:nvPr>
        </p:nvSpPr>
        <p:spPr/>
        <p:txBody>
          <a:bodyPr/>
          <a:lstStyle/>
          <a:p>
            <a:r>
              <a:rPr lang="en-US"/>
              <a:t>Introduction Observations Design Implementation Evaluation Conclusion</a:t>
            </a:r>
            <a:endParaRPr lang="en-US" dirty="0"/>
          </a:p>
        </p:txBody>
      </p:sp>
      <p:sp>
        <p:nvSpPr>
          <p:cNvPr id="5" name="Slide Number Placeholder 4">
            <a:extLst>
              <a:ext uri="{FF2B5EF4-FFF2-40B4-BE49-F238E27FC236}">
                <a16:creationId xmlns:a16="http://schemas.microsoft.com/office/drawing/2014/main" id="{F79753AE-A020-30D4-B2DE-9D7AF8B89CD6}"/>
              </a:ext>
            </a:extLst>
          </p:cNvPr>
          <p:cNvSpPr>
            <a:spLocks noGrp="1"/>
          </p:cNvSpPr>
          <p:nvPr>
            <p:ph type="sldNum" sz="quarter" idx="12"/>
          </p:nvPr>
        </p:nvSpPr>
        <p:spPr/>
        <p:txBody>
          <a:bodyPr/>
          <a:lstStyle/>
          <a:p>
            <a:pPr algn="r"/>
            <a:fld id="{330EA680-D336-4FF7-8B7A-9848BB0A1C32}" type="slidenum">
              <a:rPr lang="en-US" smtClean="0"/>
              <a:pPr algn="r"/>
              <a:t>35</a:t>
            </a:fld>
            <a:endParaRPr lang="en-US" dirty="0"/>
          </a:p>
        </p:txBody>
      </p:sp>
    </p:spTree>
    <p:extLst>
      <p:ext uri="{BB962C8B-B14F-4D97-AF65-F5344CB8AC3E}">
        <p14:creationId xmlns:p14="http://schemas.microsoft.com/office/powerpoint/2010/main" val="36443421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AECAF-CAAF-C15F-A17A-F1018191AC3A}"/>
              </a:ext>
            </a:extLst>
          </p:cNvPr>
          <p:cNvSpPr>
            <a:spLocks noGrp="1"/>
          </p:cNvSpPr>
          <p:nvPr>
            <p:ph type="title"/>
          </p:nvPr>
        </p:nvSpPr>
        <p:spPr/>
        <p:txBody>
          <a:bodyPr/>
          <a:lstStyle/>
          <a:p>
            <a:r>
              <a:rPr lang="en-US" dirty="0">
                <a:cs typeface="Calibri Light"/>
              </a:rPr>
              <a:t>Code Coverage</a:t>
            </a:r>
            <a:endParaRPr lang="en-US" dirty="0"/>
          </a:p>
        </p:txBody>
      </p:sp>
      <p:sp>
        <p:nvSpPr>
          <p:cNvPr id="4" name="Footer Placeholder 3">
            <a:extLst>
              <a:ext uri="{FF2B5EF4-FFF2-40B4-BE49-F238E27FC236}">
                <a16:creationId xmlns:a16="http://schemas.microsoft.com/office/drawing/2014/main" id="{ED7FEE04-BE7D-0F9C-4AAF-7D4A00312094}"/>
              </a:ext>
            </a:extLst>
          </p:cNvPr>
          <p:cNvSpPr>
            <a:spLocks noGrp="1"/>
          </p:cNvSpPr>
          <p:nvPr>
            <p:ph type="ftr" sz="quarter" idx="11"/>
          </p:nvPr>
        </p:nvSpPr>
        <p:spPr/>
        <p:txBody>
          <a:bodyPr/>
          <a:lstStyle/>
          <a:p>
            <a:r>
              <a:rPr lang="en-US"/>
              <a:t>Introduction Observations Design Implementation Evaluation Conclusion</a:t>
            </a:r>
            <a:endParaRPr lang="en-US" dirty="0"/>
          </a:p>
        </p:txBody>
      </p:sp>
      <p:sp>
        <p:nvSpPr>
          <p:cNvPr id="5" name="Slide Number Placeholder 4">
            <a:extLst>
              <a:ext uri="{FF2B5EF4-FFF2-40B4-BE49-F238E27FC236}">
                <a16:creationId xmlns:a16="http://schemas.microsoft.com/office/drawing/2014/main" id="{7C64F4C1-2CC1-C59A-AAD6-44B740B61593}"/>
              </a:ext>
            </a:extLst>
          </p:cNvPr>
          <p:cNvSpPr>
            <a:spLocks noGrp="1"/>
          </p:cNvSpPr>
          <p:nvPr>
            <p:ph type="sldNum" sz="quarter" idx="12"/>
          </p:nvPr>
        </p:nvSpPr>
        <p:spPr/>
        <p:txBody>
          <a:bodyPr/>
          <a:lstStyle/>
          <a:p>
            <a:pPr algn="r"/>
            <a:fld id="{330EA680-D336-4FF7-8B7A-9848BB0A1C32}" type="slidenum">
              <a:rPr lang="en-US" smtClean="0"/>
              <a:pPr algn="r"/>
              <a:t>36</a:t>
            </a:fld>
            <a:endParaRPr lang="en-US" dirty="0"/>
          </a:p>
        </p:txBody>
      </p:sp>
      <p:graphicFrame>
        <p:nvGraphicFramePr>
          <p:cNvPr id="7" name="Table 6">
            <a:extLst>
              <a:ext uri="{FF2B5EF4-FFF2-40B4-BE49-F238E27FC236}">
                <a16:creationId xmlns:a16="http://schemas.microsoft.com/office/drawing/2014/main" id="{F699DACD-0A45-55F9-BD81-9C2335306316}"/>
              </a:ext>
            </a:extLst>
          </p:cNvPr>
          <p:cNvGraphicFramePr>
            <a:graphicFrameLocks noGrp="1"/>
          </p:cNvGraphicFramePr>
          <p:nvPr>
            <p:extLst>
              <p:ext uri="{D42A27DB-BD31-4B8C-83A1-F6EECF244321}">
                <p14:modId xmlns:p14="http://schemas.microsoft.com/office/powerpoint/2010/main" val="3267501171"/>
              </p:ext>
            </p:extLst>
          </p:nvPr>
        </p:nvGraphicFramePr>
        <p:xfrm>
          <a:off x="1454727" y="2020454"/>
          <a:ext cx="8457124" cy="3209047"/>
        </p:xfrm>
        <a:graphic>
          <a:graphicData uri="http://schemas.openxmlformats.org/drawingml/2006/table">
            <a:tbl>
              <a:tblPr bandRow="1">
                <a:tableStyleId>{5C22544A-7EE6-4342-B048-85BDC9FD1C3A}</a:tableStyleId>
              </a:tblPr>
              <a:tblGrid>
                <a:gridCol w="2114281">
                  <a:extLst>
                    <a:ext uri="{9D8B030D-6E8A-4147-A177-3AD203B41FA5}">
                      <a16:colId xmlns:a16="http://schemas.microsoft.com/office/drawing/2014/main" val="788391689"/>
                    </a:ext>
                  </a:extLst>
                </a:gridCol>
                <a:gridCol w="2114281">
                  <a:extLst>
                    <a:ext uri="{9D8B030D-6E8A-4147-A177-3AD203B41FA5}">
                      <a16:colId xmlns:a16="http://schemas.microsoft.com/office/drawing/2014/main" val="309048855"/>
                    </a:ext>
                  </a:extLst>
                </a:gridCol>
                <a:gridCol w="2114281">
                  <a:extLst>
                    <a:ext uri="{9D8B030D-6E8A-4147-A177-3AD203B41FA5}">
                      <a16:colId xmlns:a16="http://schemas.microsoft.com/office/drawing/2014/main" val="2502753716"/>
                    </a:ext>
                  </a:extLst>
                </a:gridCol>
                <a:gridCol w="2114281">
                  <a:extLst>
                    <a:ext uri="{9D8B030D-6E8A-4147-A177-3AD203B41FA5}">
                      <a16:colId xmlns:a16="http://schemas.microsoft.com/office/drawing/2014/main" val="701627109"/>
                    </a:ext>
                  </a:extLst>
                </a:gridCol>
              </a:tblGrid>
              <a:tr h="471919">
                <a:tc>
                  <a:txBody>
                    <a:bodyPr/>
                    <a:lstStyle/>
                    <a:p>
                      <a:pPr algn="ctr" rtl="0" fontAlgn="base"/>
                      <a:endParaRPr lang="en-US" sz="1800" dirty="0">
                        <a:effectLst/>
                        <a:latin typeface="Times New Roman"/>
                      </a:endParaRPr>
                    </a:p>
                  </a:txBody>
                  <a:tcPr marL="66675" marR="66675"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rtl="0" fontAlgn="base"/>
                      <a:r>
                        <a:rPr lang="en-US" sz="1800" dirty="0">
                          <a:effectLst/>
                          <a:latin typeface="Calibri"/>
                        </a:rPr>
                        <a:t>ext4 (25K</a:t>
                      </a:r>
                      <a:r>
                        <a:rPr lang="en-US" sz="1800" baseline="0" dirty="0">
                          <a:effectLst/>
                          <a:latin typeface="Calibri"/>
                        </a:rPr>
                        <a:t> </a:t>
                      </a:r>
                      <a:r>
                        <a:rPr lang="en-US" sz="1800" baseline="0" dirty="0" err="1">
                          <a:effectLst/>
                          <a:latin typeface="Calibri"/>
                        </a:rPr>
                        <a:t>loc</a:t>
                      </a:r>
                      <a:r>
                        <a:rPr lang="en-US" sz="1800" baseline="0" dirty="0">
                          <a:effectLst/>
                          <a:latin typeface="Calibri"/>
                        </a:rPr>
                        <a:t>)</a:t>
                      </a:r>
                      <a:endParaRPr lang="en-US" sz="1800" dirty="0">
                        <a:effectLst/>
                        <a:latin typeface="Calibri"/>
                      </a:endParaRPr>
                    </a:p>
                  </a:txBody>
                  <a:tcPr marL="66675" marR="66675"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rtl="0" fontAlgn="base"/>
                      <a:r>
                        <a:rPr lang="en-US" sz="1800" dirty="0">
                          <a:effectLst/>
                          <a:latin typeface="Calibri"/>
                        </a:rPr>
                        <a:t>BTRFS (60K </a:t>
                      </a:r>
                      <a:r>
                        <a:rPr lang="en-US" sz="1800" dirty="0" err="1">
                          <a:effectLst/>
                          <a:latin typeface="Calibri"/>
                        </a:rPr>
                        <a:t>loc</a:t>
                      </a:r>
                      <a:r>
                        <a:rPr lang="en-US" sz="1800" dirty="0">
                          <a:effectLst/>
                          <a:latin typeface="Calibri"/>
                        </a:rPr>
                        <a:t>)</a:t>
                      </a:r>
                    </a:p>
                  </a:txBody>
                  <a:tcPr marL="66675" marR="66675"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rtl="0" fontAlgn="base"/>
                      <a:r>
                        <a:rPr lang="en-US" sz="1800" dirty="0">
                          <a:effectLst/>
                          <a:latin typeface="Calibri"/>
                        </a:rPr>
                        <a:t>F2FS (16K</a:t>
                      </a:r>
                      <a:r>
                        <a:rPr lang="en-US" sz="1800" baseline="0" dirty="0">
                          <a:effectLst/>
                          <a:latin typeface="Calibri"/>
                        </a:rPr>
                        <a:t> </a:t>
                      </a:r>
                      <a:r>
                        <a:rPr lang="en-US" sz="1800" baseline="0" dirty="0" err="1">
                          <a:effectLst/>
                          <a:latin typeface="Calibri"/>
                        </a:rPr>
                        <a:t>loc</a:t>
                      </a:r>
                      <a:r>
                        <a:rPr lang="en-US" sz="1800" baseline="0" dirty="0">
                          <a:effectLst/>
                          <a:latin typeface="Calibri"/>
                        </a:rPr>
                        <a:t>)</a:t>
                      </a:r>
                      <a:endParaRPr lang="en-US" sz="1800" dirty="0">
                        <a:effectLst/>
                        <a:latin typeface="Calibri"/>
                      </a:endParaRPr>
                    </a:p>
                  </a:txBody>
                  <a:tcPr marL="66675" marR="66675"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1109424"/>
                  </a:ext>
                </a:extLst>
              </a:tr>
              <a:tr h="456188">
                <a:tc>
                  <a:txBody>
                    <a:bodyPr/>
                    <a:lstStyle/>
                    <a:p>
                      <a:pPr algn="ctr" rtl="0" fontAlgn="base"/>
                      <a:r>
                        <a:rPr lang="en-US" sz="1800" err="1">
                          <a:effectLst/>
                          <a:latin typeface="Calibri"/>
                        </a:rPr>
                        <a:t>Syzkaller</a:t>
                      </a:r>
                      <a:r>
                        <a:rPr lang="en-US" sz="1800" dirty="0">
                          <a:effectLst/>
                          <a:latin typeface="Calibri"/>
                        </a:rPr>
                        <a:t> </a:t>
                      </a:r>
                    </a:p>
                  </a:txBody>
                  <a:tcPr marL="66675" marR="66675"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rtl="0" fontAlgn="base"/>
                      <a:r>
                        <a:rPr lang="en-US" sz="1800" dirty="0">
                          <a:effectLst/>
                          <a:latin typeface="Calibri"/>
                        </a:rPr>
                        <a:t>47% </a:t>
                      </a:r>
                    </a:p>
                  </a:txBody>
                  <a:tcPr marL="66675" marR="66675"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rtl="0" fontAlgn="base"/>
                      <a:r>
                        <a:rPr lang="en-US" sz="1800" dirty="0">
                          <a:effectLst/>
                          <a:latin typeface="Calibri"/>
                        </a:rPr>
                        <a:t>30% </a:t>
                      </a:r>
                    </a:p>
                  </a:txBody>
                  <a:tcPr marL="66675" marR="66675"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rtl="0" fontAlgn="base"/>
                      <a:r>
                        <a:rPr lang="en-US" sz="1800" dirty="0">
                          <a:effectLst/>
                          <a:latin typeface="Calibri"/>
                        </a:rPr>
                        <a:t>28% </a:t>
                      </a:r>
                    </a:p>
                  </a:txBody>
                  <a:tcPr marL="66675" marR="66675"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45741737"/>
                  </a:ext>
                </a:extLst>
              </a:tr>
              <a:tr h="456188">
                <a:tc>
                  <a:txBody>
                    <a:bodyPr/>
                    <a:lstStyle/>
                    <a:p>
                      <a:pPr algn="ctr" rtl="0" fontAlgn="base"/>
                      <a:r>
                        <a:rPr lang="en-US" sz="1800" dirty="0">
                          <a:effectLst/>
                          <a:latin typeface="Calibri"/>
                        </a:rPr>
                        <a:t>JANUS </a:t>
                      </a:r>
                    </a:p>
                  </a:txBody>
                  <a:tcPr marL="66675" marR="66675"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rtl="0" fontAlgn="base"/>
                      <a:r>
                        <a:rPr lang="en-US" sz="1800" dirty="0">
                          <a:effectLst/>
                          <a:latin typeface="Calibri"/>
                        </a:rPr>
                        <a:t>50.9% </a:t>
                      </a:r>
                    </a:p>
                  </a:txBody>
                  <a:tcPr marL="66675" marR="66675"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rtl="0" fontAlgn="base"/>
                      <a:r>
                        <a:rPr lang="en-US" sz="1800" dirty="0">
                          <a:effectLst/>
                          <a:latin typeface="Calibri"/>
                        </a:rPr>
                        <a:t>42.7% </a:t>
                      </a:r>
                    </a:p>
                  </a:txBody>
                  <a:tcPr marL="66675" marR="66675"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rtl="0" fontAlgn="base"/>
                      <a:r>
                        <a:rPr lang="en-US" sz="1800" dirty="0">
                          <a:effectLst/>
                          <a:latin typeface="Calibri"/>
                        </a:rPr>
                        <a:t>63.9% </a:t>
                      </a:r>
                    </a:p>
                  </a:txBody>
                  <a:tcPr marL="66675" marR="66675"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09929341"/>
                  </a:ext>
                </a:extLst>
              </a:tr>
              <a:tr h="456188">
                <a:tc>
                  <a:txBody>
                    <a:bodyPr/>
                    <a:lstStyle/>
                    <a:p>
                      <a:pPr algn="ctr" rtl="0" fontAlgn="base"/>
                      <a:r>
                        <a:rPr lang="en-US" sz="1800" dirty="0">
                          <a:effectLst/>
                          <a:latin typeface="Calibri"/>
                        </a:rPr>
                        <a:t>LFuzz-delta-512 </a:t>
                      </a:r>
                    </a:p>
                  </a:txBody>
                  <a:tcPr marL="66675" marR="66675"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rtl="0" fontAlgn="base"/>
                      <a:r>
                        <a:rPr lang="en-US" sz="1800" dirty="0">
                          <a:effectLst/>
                          <a:latin typeface="Calibri"/>
                        </a:rPr>
                        <a:t>53.8% </a:t>
                      </a:r>
                    </a:p>
                  </a:txBody>
                  <a:tcPr marL="66675" marR="66675"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rtl="0" fontAlgn="base"/>
                      <a:r>
                        <a:rPr lang="en-US" sz="1800" dirty="0">
                          <a:effectLst/>
                          <a:latin typeface="Calibri"/>
                        </a:rPr>
                        <a:t>43.1% </a:t>
                      </a:r>
                    </a:p>
                  </a:txBody>
                  <a:tcPr marL="66675" marR="66675"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rtl="0" fontAlgn="base"/>
                      <a:r>
                        <a:rPr lang="en-US" sz="1800" b="1" dirty="0">
                          <a:effectLst/>
                          <a:latin typeface="Calibri"/>
                        </a:rPr>
                        <a:t>64.9%</a:t>
                      </a:r>
                      <a:r>
                        <a:rPr lang="en-US" sz="1800" dirty="0">
                          <a:effectLst/>
                          <a:latin typeface="Calibri"/>
                        </a:rPr>
                        <a:t> </a:t>
                      </a:r>
                    </a:p>
                  </a:txBody>
                  <a:tcPr marL="66675" marR="66675"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86489389"/>
                  </a:ext>
                </a:extLst>
              </a:tr>
              <a:tr h="456188">
                <a:tc>
                  <a:txBody>
                    <a:bodyPr/>
                    <a:lstStyle/>
                    <a:p>
                      <a:pPr algn="ctr" rtl="0" fontAlgn="base"/>
                      <a:r>
                        <a:rPr lang="en-US" sz="1800" dirty="0">
                          <a:effectLst/>
                          <a:latin typeface="Calibri"/>
                        </a:rPr>
                        <a:t>LFuzz-delta-2K </a:t>
                      </a:r>
                    </a:p>
                  </a:txBody>
                  <a:tcPr marL="66675" marR="66675"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rtl="0" fontAlgn="base"/>
                      <a:r>
                        <a:rPr lang="en-US" sz="1800" b="1" dirty="0">
                          <a:effectLst/>
                          <a:latin typeface="Calibri"/>
                        </a:rPr>
                        <a:t>55.4%</a:t>
                      </a:r>
                      <a:r>
                        <a:rPr lang="en-US" sz="1800" dirty="0">
                          <a:effectLst/>
                          <a:latin typeface="Calibri"/>
                        </a:rPr>
                        <a:t> </a:t>
                      </a:r>
                    </a:p>
                  </a:txBody>
                  <a:tcPr marL="66675" marR="66675"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rtl="0" fontAlgn="base"/>
                      <a:r>
                        <a:rPr lang="en-US" sz="1800" b="1" dirty="0">
                          <a:effectLst/>
                          <a:latin typeface="Calibri"/>
                        </a:rPr>
                        <a:t>44.7%</a:t>
                      </a:r>
                      <a:r>
                        <a:rPr lang="en-US" sz="1800" dirty="0">
                          <a:effectLst/>
                          <a:latin typeface="Calibri"/>
                        </a:rPr>
                        <a:t> </a:t>
                      </a:r>
                    </a:p>
                  </a:txBody>
                  <a:tcPr marL="66675" marR="66675"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rtl="0" fontAlgn="base"/>
                      <a:r>
                        <a:rPr lang="en-US" sz="1800" dirty="0">
                          <a:effectLst/>
                          <a:latin typeface="Calibri"/>
                        </a:rPr>
                        <a:t>64.5% </a:t>
                      </a:r>
                    </a:p>
                  </a:txBody>
                  <a:tcPr marL="66675" marR="66675"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08154134"/>
                  </a:ext>
                </a:extLst>
              </a:tr>
              <a:tr h="456188">
                <a:tc>
                  <a:txBody>
                    <a:bodyPr/>
                    <a:lstStyle/>
                    <a:p>
                      <a:pPr algn="ctr" rtl="0" fontAlgn="base"/>
                      <a:r>
                        <a:rPr lang="en-US" sz="1800" dirty="0">
                          <a:effectLst/>
                          <a:latin typeface="Calibri"/>
                        </a:rPr>
                        <a:t>LFuzz-no-delta-512 </a:t>
                      </a:r>
                    </a:p>
                  </a:txBody>
                  <a:tcPr marL="66675" marR="66675"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rtl="0" fontAlgn="base"/>
                      <a:r>
                        <a:rPr lang="en-US" sz="1800" dirty="0">
                          <a:effectLst/>
                          <a:latin typeface="Calibri"/>
                        </a:rPr>
                        <a:t>54.3% </a:t>
                      </a:r>
                    </a:p>
                  </a:txBody>
                  <a:tcPr marL="66675" marR="66675"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rtl="0" fontAlgn="base"/>
                      <a:r>
                        <a:rPr lang="en-US" sz="1800" dirty="0">
                          <a:effectLst/>
                          <a:latin typeface="Calibri"/>
                        </a:rPr>
                        <a:t>42.7% </a:t>
                      </a:r>
                    </a:p>
                  </a:txBody>
                  <a:tcPr marL="66675" marR="66675"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rtl="0" fontAlgn="base"/>
                      <a:r>
                        <a:rPr lang="en-US" sz="1800" dirty="0">
                          <a:effectLst/>
                          <a:latin typeface="Calibri"/>
                        </a:rPr>
                        <a:t>61.5% </a:t>
                      </a:r>
                    </a:p>
                  </a:txBody>
                  <a:tcPr marL="66675" marR="66675"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77578448"/>
                  </a:ext>
                </a:extLst>
              </a:tr>
              <a:tr h="456188">
                <a:tc>
                  <a:txBody>
                    <a:bodyPr/>
                    <a:lstStyle/>
                    <a:p>
                      <a:pPr algn="ctr" rtl="0" fontAlgn="base"/>
                      <a:r>
                        <a:rPr lang="en-US" sz="1800" dirty="0">
                          <a:effectLst/>
                          <a:latin typeface="Calibri"/>
                        </a:rPr>
                        <a:t>LFuzz-no-delta-2K </a:t>
                      </a:r>
                    </a:p>
                  </a:txBody>
                  <a:tcPr marL="66675" marR="66675"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rtl="0" fontAlgn="base"/>
                      <a:r>
                        <a:rPr lang="en-US" sz="1800" dirty="0">
                          <a:effectLst/>
                          <a:latin typeface="Calibri"/>
                        </a:rPr>
                        <a:t>53.2% </a:t>
                      </a:r>
                    </a:p>
                  </a:txBody>
                  <a:tcPr marL="66675" marR="66675"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rtl="0" fontAlgn="base"/>
                      <a:r>
                        <a:rPr lang="en-US" sz="1800" dirty="0">
                          <a:effectLst/>
                          <a:latin typeface="Calibri"/>
                        </a:rPr>
                        <a:t>42.9% </a:t>
                      </a:r>
                    </a:p>
                  </a:txBody>
                  <a:tcPr marL="66675" marR="66675"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rtl="0" fontAlgn="base"/>
                      <a:r>
                        <a:rPr lang="en-US" sz="1800" dirty="0">
                          <a:effectLst/>
                          <a:latin typeface="Calibri"/>
                        </a:rPr>
                        <a:t>64.5% </a:t>
                      </a:r>
                    </a:p>
                  </a:txBody>
                  <a:tcPr marL="66675" marR="66675"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51912800"/>
                  </a:ext>
                </a:extLst>
              </a:tr>
            </a:tbl>
          </a:graphicData>
        </a:graphic>
      </p:graphicFrame>
    </p:spTree>
    <p:extLst>
      <p:ext uri="{BB962C8B-B14F-4D97-AF65-F5344CB8AC3E}">
        <p14:creationId xmlns:p14="http://schemas.microsoft.com/office/powerpoint/2010/main" val="24614333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3DB96-D193-F982-ED72-2A5963DDD203}"/>
              </a:ext>
            </a:extLst>
          </p:cNvPr>
          <p:cNvSpPr>
            <a:spLocks noGrp="1"/>
          </p:cNvSpPr>
          <p:nvPr>
            <p:ph type="title"/>
          </p:nvPr>
        </p:nvSpPr>
        <p:spPr/>
        <p:txBody>
          <a:bodyPr/>
          <a:lstStyle/>
          <a:p>
            <a:r>
              <a:rPr lang="en-US" dirty="0"/>
              <a:t>Coverage Deviation Rate</a:t>
            </a:r>
          </a:p>
        </p:txBody>
      </p:sp>
      <p:sp>
        <p:nvSpPr>
          <p:cNvPr id="4" name="Slide Number Placeholder 3">
            <a:extLst>
              <a:ext uri="{FF2B5EF4-FFF2-40B4-BE49-F238E27FC236}">
                <a16:creationId xmlns:a16="http://schemas.microsoft.com/office/drawing/2014/main" id="{23C9A7D5-9CFF-CA54-4E00-0E33E690DB87}"/>
              </a:ext>
            </a:extLst>
          </p:cNvPr>
          <p:cNvSpPr>
            <a:spLocks noGrp="1"/>
          </p:cNvSpPr>
          <p:nvPr>
            <p:ph type="sldNum" sz="quarter" idx="12"/>
          </p:nvPr>
        </p:nvSpPr>
        <p:spPr/>
        <p:txBody>
          <a:bodyPr/>
          <a:lstStyle/>
          <a:p>
            <a:pPr algn="r"/>
            <a:fld id="{330EA680-D336-4FF7-8B7A-9848BB0A1C32}" type="slidenum">
              <a:rPr lang="en-US" smtClean="0"/>
              <a:pPr algn="r"/>
              <a:t>37</a:t>
            </a:fld>
            <a:endParaRPr lang="en-US" dirty="0"/>
          </a:p>
        </p:txBody>
      </p:sp>
      <p:graphicFrame>
        <p:nvGraphicFramePr>
          <p:cNvPr id="3" name="Table 7">
            <a:extLst>
              <a:ext uri="{FF2B5EF4-FFF2-40B4-BE49-F238E27FC236}">
                <a16:creationId xmlns:a16="http://schemas.microsoft.com/office/drawing/2014/main" id="{C1C58B9E-E1F8-9F52-E3A2-D9048243B03D}"/>
              </a:ext>
            </a:extLst>
          </p:cNvPr>
          <p:cNvGraphicFramePr>
            <a:graphicFrameLocks noGrp="1"/>
          </p:cNvGraphicFramePr>
          <p:nvPr>
            <p:extLst>
              <p:ext uri="{D42A27DB-BD31-4B8C-83A1-F6EECF244321}">
                <p14:modId xmlns:p14="http://schemas.microsoft.com/office/powerpoint/2010/main" val="4049900201"/>
              </p:ext>
            </p:extLst>
          </p:nvPr>
        </p:nvGraphicFramePr>
        <p:xfrm>
          <a:off x="2032000" y="2809875"/>
          <a:ext cx="8128000" cy="1478280"/>
        </p:xfrm>
        <a:graphic>
          <a:graphicData uri="http://schemas.openxmlformats.org/drawingml/2006/table">
            <a:tbl>
              <a:tblPr firstRow="1" bandRow="1">
                <a:tableStyleId>{3B4B98B0-60AC-42C2-AFA5-B58CD77FA1E5}</a:tableStyleId>
              </a:tblPr>
              <a:tblGrid>
                <a:gridCol w="4064000">
                  <a:extLst>
                    <a:ext uri="{9D8B030D-6E8A-4147-A177-3AD203B41FA5}">
                      <a16:colId xmlns:a16="http://schemas.microsoft.com/office/drawing/2014/main" val="1672110450"/>
                    </a:ext>
                  </a:extLst>
                </a:gridCol>
                <a:gridCol w="4064000">
                  <a:extLst>
                    <a:ext uri="{9D8B030D-6E8A-4147-A177-3AD203B41FA5}">
                      <a16:colId xmlns:a16="http://schemas.microsoft.com/office/drawing/2014/main" val="2291707062"/>
                    </a:ext>
                  </a:extLst>
                </a:gridCol>
              </a:tblGrid>
              <a:tr h="353652">
                <a:tc>
                  <a:txBody>
                    <a:bodyPr/>
                    <a:lstStyle/>
                    <a:p>
                      <a:pPr algn="ctr"/>
                      <a:r>
                        <a:rPr lang="en-US" dirty="0"/>
                        <a:t>File systems</a:t>
                      </a:r>
                    </a:p>
                  </a:txBody>
                  <a:tcPr/>
                </a:tc>
                <a:tc>
                  <a:txBody>
                    <a:bodyPr/>
                    <a:lstStyle/>
                    <a:p>
                      <a:pPr algn="ctr"/>
                      <a:r>
                        <a:rPr lang="en-US" dirty="0"/>
                        <a:t>Coverage Deviation Rate</a:t>
                      </a:r>
                    </a:p>
                  </a:txBody>
                  <a:tcPr/>
                </a:tc>
                <a:extLst>
                  <a:ext uri="{0D108BD9-81ED-4DB2-BD59-A6C34878D82A}">
                    <a16:rowId xmlns:a16="http://schemas.microsoft.com/office/drawing/2014/main" val="3544124914"/>
                  </a:ext>
                </a:extLst>
              </a:tr>
              <a:tr h="370840">
                <a:tc>
                  <a:txBody>
                    <a:bodyPr/>
                    <a:lstStyle/>
                    <a:p>
                      <a:pPr algn="ctr"/>
                      <a:r>
                        <a:rPr lang="en-US" dirty="0"/>
                        <a:t>ext4</a:t>
                      </a:r>
                    </a:p>
                  </a:txBody>
                  <a:tcPr/>
                </a:tc>
                <a:tc>
                  <a:txBody>
                    <a:bodyPr/>
                    <a:lstStyle/>
                    <a:p>
                      <a:pPr algn="ctr"/>
                      <a:r>
                        <a:rPr lang="en-US" dirty="0"/>
                        <a:t>15%</a:t>
                      </a:r>
                    </a:p>
                  </a:txBody>
                  <a:tcPr/>
                </a:tc>
                <a:extLst>
                  <a:ext uri="{0D108BD9-81ED-4DB2-BD59-A6C34878D82A}">
                    <a16:rowId xmlns:a16="http://schemas.microsoft.com/office/drawing/2014/main" val="3731066337"/>
                  </a:ext>
                </a:extLst>
              </a:tr>
              <a:tr h="370840">
                <a:tc>
                  <a:txBody>
                    <a:bodyPr/>
                    <a:lstStyle/>
                    <a:p>
                      <a:pPr algn="ctr"/>
                      <a:r>
                        <a:rPr lang="en-US" dirty="0"/>
                        <a:t>BTRFS</a:t>
                      </a:r>
                    </a:p>
                  </a:txBody>
                  <a:tcPr/>
                </a:tc>
                <a:tc>
                  <a:txBody>
                    <a:bodyPr/>
                    <a:lstStyle/>
                    <a:p>
                      <a:pPr algn="ctr"/>
                      <a:r>
                        <a:rPr lang="en-US" dirty="0"/>
                        <a:t>3%</a:t>
                      </a:r>
                    </a:p>
                  </a:txBody>
                  <a:tcPr/>
                </a:tc>
                <a:extLst>
                  <a:ext uri="{0D108BD9-81ED-4DB2-BD59-A6C34878D82A}">
                    <a16:rowId xmlns:a16="http://schemas.microsoft.com/office/drawing/2014/main" val="283502112"/>
                  </a:ext>
                </a:extLst>
              </a:tr>
              <a:tr h="370840">
                <a:tc>
                  <a:txBody>
                    <a:bodyPr/>
                    <a:lstStyle/>
                    <a:p>
                      <a:pPr algn="ctr"/>
                      <a:r>
                        <a:rPr lang="en-US" dirty="0"/>
                        <a:t>F2FS</a:t>
                      </a:r>
                    </a:p>
                  </a:txBody>
                  <a:tcPr/>
                </a:tc>
                <a:tc>
                  <a:txBody>
                    <a:bodyPr/>
                    <a:lstStyle/>
                    <a:p>
                      <a:pPr algn="ctr"/>
                      <a:r>
                        <a:rPr lang="en-US" dirty="0"/>
                        <a:t>7%</a:t>
                      </a:r>
                    </a:p>
                  </a:txBody>
                  <a:tcPr/>
                </a:tc>
                <a:extLst>
                  <a:ext uri="{0D108BD9-81ED-4DB2-BD59-A6C34878D82A}">
                    <a16:rowId xmlns:a16="http://schemas.microsoft.com/office/drawing/2014/main" val="3629165668"/>
                  </a:ext>
                </a:extLst>
              </a:tr>
            </a:tbl>
          </a:graphicData>
        </a:graphic>
      </p:graphicFrame>
      <p:sp>
        <p:nvSpPr>
          <p:cNvPr id="6" name="Footer Placeholder 9">
            <a:extLst>
              <a:ext uri="{FF2B5EF4-FFF2-40B4-BE49-F238E27FC236}">
                <a16:creationId xmlns:a16="http://schemas.microsoft.com/office/drawing/2014/main" id="{02D360AA-0527-7AB7-E6A8-9B70F8824E79}"/>
              </a:ext>
            </a:extLst>
          </p:cNvPr>
          <p:cNvSpPr>
            <a:spLocks noGrp="1"/>
          </p:cNvSpPr>
          <p:nvPr>
            <p:ph type="ftr" sz="quarter" idx="11"/>
          </p:nvPr>
        </p:nvSpPr>
        <p:spPr>
          <a:xfrm>
            <a:off x="3030786" y="6350577"/>
            <a:ext cx="6130428" cy="273486"/>
          </a:xfrm>
        </p:spPr>
        <p:txBody>
          <a:bodyPr vert="horz" lIns="91440" tIns="45720" rIns="91440" bIns="45720" rtlCol="0" anchor="ctr"/>
          <a:lstStyle/>
          <a:p>
            <a:r>
              <a:rPr lang="en-US" sz="1400" dirty="0"/>
              <a:t>Introduction </a:t>
            </a:r>
            <a:r>
              <a:rPr lang="en-US" sz="1400" dirty="0">
                <a:sym typeface="Symbol" panose="05050102010706020507" pitchFamily="18" charset="2"/>
              </a:rPr>
              <a:t> </a:t>
            </a:r>
            <a:r>
              <a:rPr lang="en-US" sz="1400" dirty="0"/>
              <a:t>Observations</a:t>
            </a:r>
            <a:r>
              <a:rPr lang="en-US" sz="1400" dirty="0">
                <a:sym typeface="Symbol" panose="05050102010706020507" pitchFamily="18" charset="2"/>
              </a:rPr>
              <a:t> </a:t>
            </a:r>
            <a:r>
              <a:rPr lang="en-US" sz="1400" dirty="0"/>
              <a:t> Design</a:t>
            </a:r>
            <a:r>
              <a:rPr lang="en-US" sz="1400" dirty="0">
                <a:solidFill>
                  <a:schemeClr val="tx1"/>
                </a:solidFill>
              </a:rPr>
              <a:t> </a:t>
            </a:r>
            <a:r>
              <a:rPr lang="en-US" sz="1400" dirty="0">
                <a:sym typeface="Symbol" panose="05050102010706020507" pitchFamily="18" charset="2"/>
              </a:rPr>
              <a:t> </a:t>
            </a:r>
            <a:r>
              <a:rPr lang="en-US" sz="1400" dirty="0"/>
              <a:t>Implementation</a:t>
            </a:r>
            <a:r>
              <a:rPr lang="en-US" sz="1400" dirty="0">
                <a:solidFill>
                  <a:schemeClr val="tx1"/>
                </a:solidFill>
                <a:sym typeface="Symbol" panose="05050102010706020507" pitchFamily="18" charset="2"/>
              </a:rPr>
              <a:t> </a:t>
            </a:r>
            <a:r>
              <a:rPr lang="en-US" sz="1400" dirty="0">
                <a:sym typeface="Symbol" panose="05050102010706020507" pitchFamily="18" charset="2"/>
              </a:rPr>
              <a:t></a:t>
            </a:r>
            <a:r>
              <a:rPr lang="en-US" sz="1400" dirty="0"/>
              <a:t> </a:t>
            </a:r>
            <a:r>
              <a:rPr lang="en-US" sz="1400" b="1" dirty="0">
                <a:solidFill>
                  <a:schemeClr val="tx1"/>
                </a:solidFill>
              </a:rPr>
              <a:t>Evaluation</a:t>
            </a:r>
            <a:r>
              <a:rPr lang="en-US" sz="1400" dirty="0">
                <a:solidFill>
                  <a:schemeClr val="tx1"/>
                </a:solidFill>
              </a:rPr>
              <a:t> </a:t>
            </a:r>
            <a:r>
              <a:rPr lang="en-US" sz="1400" dirty="0">
                <a:sym typeface="Symbol" panose="05050102010706020507" pitchFamily="18" charset="2"/>
              </a:rPr>
              <a:t> </a:t>
            </a:r>
            <a:r>
              <a:rPr lang="en-US" sz="1400" dirty="0"/>
              <a:t>Conclusion</a:t>
            </a:r>
          </a:p>
        </p:txBody>
      </p:sp>
      <p:sp>
        <p:nvSpPr>
          <p:cNvPr id="7" name="Content Placeholder 2">
            <a:extLst>
              <a:ext uri="{FF2B5EF4-FFF2-40B4-BE49-F238E27FC236}">
                <a16:creationId xmlns:a16="http://schemas.microsoft.com/office/drawing/2014/main" id="{AEA95813-20B2-9E02-D7AB-37A6E1BA5A3D}"/>
              </a:ext>
            </a:extLst>
          </p:cNvPr>
          <p:cNvSpPr>
            <a:spLocks noGrp="1"/>
          </p:cNvSpPr>
          <p:nvPr>
            <p:ph idx="1"/>
          </p:nvPr>
        </p:nvSpPr>
        <p:spPr>
          <a:xfrm>
            <a:off x="838200" y="1825625"/>
            <a:ext cx="10515600" cy="695633"/>
          </a:xfrm>
        </p:spPr>
        <p:txBody>
          <a:bodyPr/>
          <a:lstStyle/>
          <a:p>
            <a:r>
              <a:rPr lang="en-US" dirty="0"/>
              <a:t>Ran </a:t>
            </a:r>
            <a:r>
              <a:rPr lang="en-US" dirty="0" err="1"/>
              <a:t>LFuzz</a:t>
            </a:r>
            <a:r>
              <a:rPr lang="en-US" dirty="0"/>
              <a:t> and JANUS for 240 CPU hours</a:t>
            </a:r>
          </a:p>
          <a:p>
            <a:endParaRPr lang="en-US" dirty="0"/>
          </a:p>
        </p:txBody>
      </p:sp>
    </p:spTree>
    <p:extLst>
      <p:ext uri="{BB962C8B-B14F-4D97-AF65-F5344CB8AC3E}">
        <p14:creationId xmlns:p14="http://schemas.microsoft.com/office/powerpoint/2010/main" val="33208894"/>
      </p:ext>
    </p:extLst>
  </p:cSld>
  <p:clrMapOvr>
    <a:masterClrMapping/>
  </p:clrMapOvr>
  <mc:AlternateContent xmlns:mc="http://schemas.openxmlformats.org/markup-compatibility/2006" xmlns:p14="http://schemas.microsoft.com/office/powerpoint/2010/main">
    <mc:Choice Requires="p14">
      <p:transition spd="slow" p14:dur="2000" advTm="40592"/>
    </mc:Choice>
    <mc:Fallback xmlns="">
      <p:transition spd="slow" advTm="40592"/>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F68BFE-E09D-C70D-BDE7-C03A9FC73F31}"/>
              </a:ext>
            </a:extLst>
          </p:cNvPr>
          <p:cNvSpPr>
            <a:spLocks noGrp="1"/>
          </p:cNvSpPr>
          <p:nvPr>
            <p:ph type="title"/>
          </p:nvPr>
        </p:nvSpPr>
        <p:spPr/>
        <p:txBody>
          <a:bodyPr/>
          <a:lstStyle/>
          <a:p>
            <a:r>
              <a:rPr lang="en-US" dirty="0"/>
              <a:t>Fuzzing Region</a:t>
            </a:r>
          </a:p>
        </p:txBody>
      </p:sp>
      <p:sp>
        <p:nvSpPr>
          <p:cNvPr id="4" name="Slide Number Placeholder 3">
            <a:extLst>
              <a:ext uri="{FF2B5EF4-FFF2-40B4-BE49-F238E27FC236}">
                <a16:creationId xmlns:a16="http://schemas.microsoft.com/office/drawing/2014/main" id="{3CF2F81C-23E4-2DBE-4FAF-E09553BF3644}"/>
              </a:ext>
            </a:extLst>
          </p:cNvPr>
          <p:cNvSpPr>
            <a:spLocks noGrp="1"/>
          </p:cNvSpPr>
          <p:nvPr>
            <p:ph type="sldNum" sz="quarter" idx="12"/>
          </p:nvPr>
        </p:nvSpPr>
        <p:spPr/>
        <p:txBody>
          <a:bodyPr/>
          <a:lstStyle/>
          <a:p>
            <a:pPr algn="r"/>
            <a:fld id="{330EA680-D336-4FF7-8B7A-9848BB0A1C32}" type="slidenum">
              <a:rPr lang="en-US" smtClean="0"/>
              <a:pPr algn="r"/>
              <a:t>38</a:t>
            </a:fld>
            <a:endParaRPr lang="en-US" dirty="0"/>
          </a:p>
        </p:txBody>
      </p:sp>
      <p:graphicFrame>
        <p:nvGraphicFramePr>
          <p:cNvPr id="5" name="Chart 4">
            <a:extLst>
              <a:ext uri="{FF2B5EF4-FFF2-40B4-BE49-F238E27FC236}">
                <a16:creationId xmlns:a16="http://schemas.microsoft.com/office/drawing/2014/main" id="{B29063B6-4FAA-025F-000B-19AB7C72976C}"/>
              </a:ext>
            </a:extLst>
          </p:cNvPr>
          <p:cNvGraphicFramePr/>
          <p:nvPr>
            <p:extLst>
              <p:ext uri="{D42A27DB-BD31-4B8C-83A1-F6EECF244321}">
                <p14:modId xmlns:p14="http://schemas.microsoft.com/office/powerpoint/2010/main" val="570421986"/>
              </p:ext>
            </p:extLst>
          </p:nvPr>
        </p:nvGraphicFramePr>
        <p:xfrm>
          <a:off x="1970831" y="2163722"/>
          <a:ext cx="6639769" cy="3493153"/>
        </p:xfrm>
        <a:graphic>
          <a:graphicData uri="http://schemas.openxmlformats.org/drawingml/2006/chart">
            <c:chart xmlns:c="http://schemas.openxmlformats.org/drawingml/2006/chart" xmlns:r="http://schemas.openxmlformats.org/officeDocument/2006/relationships" r:id="rId4"/>
          </a:graphicData>
        </a:graphic>
      </p:graphicFrame>
      <p:grpSp>
        <p:nvGrpSpPr>
          <p:cNvPr id="7" name="Group 6">
            <a:extLst>
              <a:ext uri="{FF2B5EF4-FFF2-40B4-BE49-F238E27FC236}">
                <a16:creationId xmlns:a16="http://schemas.microsoft.com/office/drawing/2014/main" id="{E5C1D08B-808B-F8E6-3231-716802E4BD2E}"/>
              </a:ext>
            </a:extLst>
          </p:cNvPr>
          <p:cNvGrpSpPr/>
          <p:nvPr/>
        </p:nvGrpSpPr>
        <p:grpSpPr>
          <a:xfrm>
            <a:off x="4231767" y="2573594"/>
            <a:ext cx="650510" cy="1886392"/>
            <a:chOff x="10323576" y="1133856"/>
            <a:chExt cx="650510" cy="1389888"/>
          </a:xfrm>
        </p:grpSpPr>
        <p:sp>
          <p:nvSpPr>
            <p:cNvPr id="3" name="Right Brace 2">
              <a:extLst>
                <a:ext uri="{FF2B5EF4-FFF2-40B4-BE49-F238E27FC236}">
                  <a16:creationId xmlns:a16="http://schemas.microsoft.com/office/drawing/2014/main" id="{7E25D8E2-6A77-3221-3A9E-4F9C6B4703E9}"/>
                </a:ext>
              </a:extLst>
            </p:cNvPr>
            <p:cNvSpPr/>
            <p:nvPr/>
          </p:nvSpPr>
          <p:spPr>
            <a:xfrm>
              <a:off x="10323576" y="1133856"/>
              <a:ext cx="228600" cy="138988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TextBox 5">
              <a:extLst>
                <a:ext uri="{FF2B5EF4-FFF2-40B4-BE49-F238E27FC236}">
                  <a16:creationId xmlns:a16="http://schemas.microsoft.com/office/drawing/2014/main" id="{095CE8DB-3B1D-25F1-A1E2-2086BCB362BE}"/>
                </a:ext>
              </a:extLst>
            </p:cNvPr>
            <p:cNvSpPr txBox="1"/>
            <p:nvPr/>
          </p:nvSpPr>
          <p:spPr>
            <a:xfrm>
              <a:off x="10552176" y="1707296"/>
              <a:ext cx="421910" cy="369332"/>
            </a:xfrm>
            <a:prstGeom prst="rect">
              <a:avLst/>
            </a:prstGeom>
            <a:noFill/>
          </p:spPr>
          <p:txBody>
            <a:bodyPr wrap="none" rtlCol="0">
              <a:spAutoFit/>
            </a:bodyPr>
            <a:lstStyle/>
            <a:p>
              <a:r>
                <a:rPr lang="en-US" dirty="0"/>
                <a:t>8X</a:t>
              </a:r>
            </a:p>
          </p:txBody>
        </p:sp>
      </p:grpSp>
      <p:sp>
        <p:nvSpPr>
          <p:cNvPr id="9" name="Footer Placeholder 9">
            <a:extLst>
              <a:ext uri="{FF2B5EF4-FFF2-40B4-BE49-F238E27FC236}">
                <a16:creationId xmlns:a16="http://schemas.microsoft.com/office/drawing/2014/main" id="{02D360AA-0527-7AB7-E6A8-9B70F8824E79}"/>
              </a:ext>
            </a:extLst>
          </p:cNvPr>
          <p:cNvSpPr>
            <a:spLocks noGrp="1"/>
          </p:cNvSpPr>
          <p:nvPr>
            <p:ph type="ftr" sz="quarter" idx="11"/>
          </p:nvPr>
        </p:nvSpPr>
        <p:spPr>
          <a:xfrm>
            <a:off x="3030786" y="6350577"/>
            <a:ext cx="6130428" cy="273486"/>
          </a:xfrm>
        </p:spPr>
        <p:txBody>
          <a:bodyPr vert="horz" lIns="91440" tIns="45720" rIns="91440" bIns="45720" rtlCol="0" anchor="ctr"/>
          <a:lstStyle/>
          <a:p>
            <a:r>
              <a:rPr lang="en-US" sz="1400" dirty="0"/>
              <a:t>Introduction </a:t>
            </a:r>
            <a:r>
              <a:rPr lang="en-US" sz="1400" dirty="0">
                <a:sym typeface="Symbol" panose="05050102010706020507" pitchFamily="18" charset="2"/>
              </a:rPr>
              <a:t> </a:t>
            </a:r>
            <a:r>
              <a:rPr lang="en-US" sz="1400" dirty="0"/>
              <a:t>Observations</a:t>
            </a:r>
            <a:r>
              <a:rPr lang="en-US" sz="1400" dirty="0">
                <a:sym typeface="Symbol" panose="05050102010706020507" pitchFamily="18" charset="2"/>
              </a:rPr>
              <a:t> </a:t>
            </a:r>
            <a:r>
              <a:rPr lang="en-US" sz="1400" dirty="0"/>
              <a:t> Design</a:t>
            </a:r>
            <a:r>
              <a:rPr lang="en-US" sz="1400" dirty="0">
                <a:solidFill>
                  <a:schemeClr val="tx1"/>
                </a:solidFill>
              </a:rPr>
              <a:t> </a:t>
            </a:r>
            <a:r>
              <a:rPr lang="en-US" sz="1400" dirty="0">
                <a:sym typeface="Symbol" panose="05050102010706020507" pitchFamily="18" charset="2"/>
              </a:rPr>
              <a:t> </a:t>
            </a:r>
            <a:r>
              <a:rPr lang="en-US" sz="1400" dirty="0"/>
              <a:t>Implementation</a:t>
            </a:r>
            <a:r>
              <a:rPr lang="en-US" sz="1400" dirty="0">
                <a:solidFill>
                  <a:schemeClr val="tx1"/>
                </a:solidFill>
                <a:sym typeface="Symbol" panose="05050102010706020507" pitchFamily="18" charset="2"/>
              </a:rPr>
              <a:t> </a:t>
            </a:r>
            <a:r>
              <a:rPr lang="en-US" sz="1400" dirty="0">
                <a:sym typeface="Symbol" panose="05050102010706020507" pitchFamily="18" charset="2"/>
              </a:rPr>
              <a:t></a:t>
            </a:r>
            <a:r>
              <a:rPr lang="en-US" sz="1400" dirty="0"/>
              <a:t> </a:t>
            </a:r>
            <a:r>
              <a:rPr lang="en-US" sz="1400" b="1" dirty="0">
                <a:solidFill>
                  <a:schemeClr val="tx1"/>
                </a:solidFill>
              </a:rPr>
              <a:t>Evaluation</a:t>
            </a:r>
            <a:r>
              <a:rPr lang="en-US" sz="1400" dirty="0">
                <a:solidFill>
                  <a:schemeClr val="tx1"/>
                </a:solidFill>
              </a:rPr>
              <a:t> </a:t>
            </a:r>
            <a:r>
              <a:rPr lang="en-US" sz="1400" dirty="0">
                <a:sym typeface="Symbol" panose="05050102010706020507" pitchFamily="18" charset="2"/>
              </a:rPr>
              <a:t> </a:t>
            </a:r>
            <a:r>
              <a:rPr lang="en-US" sz="1400" dirty="0"/>
              <a:t>Conclusion</a:t>
            </a:r>
          </a:p>
        </p:txBody>
      </p:sp>
    </p:spTree>
    <p:custDataLst>
      <p:tags r:id="rId1"/>
    </p:custDataLst>
    <p:extLst>
      <p:ext uri="{BB962C8B-B14F-4D97-AF65-F5344CB8AC3E}">
        <p14:creationId xmlns:p14="http://schemas.microsoft.com/office/powerpoint/2010/main" val="2368289460"/>
      </p:ext>
    </p:extLst>
  </p:cSld>
  <p:clrMapOvr>
    <a:masterClrMapping/>
  </p:clrMapOvr>
  <mc:AlternateContent xmlns:mc="http://schemas.openxmlformats.org/markup-compatibility/2006" xmlns:p14="http://schemas.microsoft.com/office/powerpoint/2010/main">
    <mc:Choice Requires="p14">
      <p:transition spd="slow" p14:dur="2000" advTm="17875"/>
    </mc:Choice>
    <mc:Fallback xmlns="">
      <p:transition spd="slow" advTm="1787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86D77-B1BE-076D-E6C8-33C4642A3E76}"/>
              </a:ext>
            </a:extLst>
          </p:cNvPr>
          <p:cNvSpPr>
            <a:spLocks noGrp="1"/>
          </p:cNvSpPr>
          <p:nvPr>
            <p:ph type="title"/>
          </p:nvPr>
        </p:nvSpPr>
        <p:spPr/>
        <p:txBody>
          <a:bodyPr/>
          <a:lstStyle/>
          <a:p>
            <a:r>
              <a:rPr lang="en-US" dirty="0"/>
              <a:t>Number of New Bugs</a:t>
            </a:r>
          </a:p>
        </p:txBody>
      </p:sp>
      <p:graphicFrame>
        <p:nvGraphicFramePr>
          <p:cNvPr id="5" name="Table 5">
            <a:extLst>
              <a:ext uri="{FF2B5EF4-FFF2-40B4-BE49-F238E27FC236}">
                <a16:creationId xmlns:a16="http://schemas.microsoft.com/office/drawing/2014/main" id="{67605AA8-F665-3C3B-5F3E-3352CF143383}"/>
              </a:ext>
            </a:extLst>
          </p:cNvPr>
          <p:cNvGraphicFramePr>
            <a:graphicFrameLocks noGrp="1"/>
          </p:cNvGraphicFramePr>
          <p:nvPr>
            <p:ph idx="1"/>
            <p:extLst>
              <p:ext uri="{D42A27DB-BD31-4B8C-83A1-F6EECF244321}">
                <p14:modId xmlns:p14="http://schemas.microsoft.com/office/powerpoint/2010/main" val="947662769"/>
              </p:ext>
            </p:extLst>
          </p:nvPr>
        </p:nvGraphicFramePr>
        <p:xfrm>
          <a:off x="933411" y="2864146"/>
          <a:ext cx="10515597" cy="1854200"/>
        </p:xfrm>
        <a:graphic>
          <a:graphicData uri="http://schemas.openxmlformats.org/drawingml/2006/table">
            <a:tbl>
              <a:tblPr firstRow="1" bandRow="1">
                <a:tableStyleId>{3B4B98B0-60AC-42C2-AFA5-B58CD77FA1E5}</a:tableStyleId>
              </a:tblPr>
              <a:tblGrid>
                <a:gridCol w="3505199">
                  <a:extLst>
                    <a:ext uri="{9D8B030D-6E8A-4147-A177-3AD203B41FA5}">
                      <a16:colId xmlns:a16="http://schemas.microsoft.com/office/drawing/2014/main" val="2726774376"/>
                    </a:ext>
                  </a:extLst>
                </a:gridCol>
                <a:gridCol w="3505199">
                  <a:extLst>
                    <a:ext uri="{9D8B030D-6E8A-4147-A177-3AD203B41FA5}">
                      <a16:colId xmlns:a16="http://schemas.microsoft.com/office/drawing/2014/main" val="3314822080"/>
                    </a:ext>
                  </a:extLst>
                </a:gridCol>
                <a:gridCol w="3505199">
                  <a:extLst>
                    <a:ext uri="{9D8B030D-6E8A-4147-A177-3AD203B41FA5}">
                      <a16:colId xmlns:a16="http://schemas.microsoft.com/office/drawing/2014/main" val="1070321855"/>
                    </a:ext>
                  </a:extLst>
                </a:gridCol>
              </a:tblGrid>
              <a:tr h="370840">
                <a:tc>
                  <a:txBody>
                    <a:bodyPr/>
                    <a:lstStyle/>
                    <a:p>
                      <a:pPr algn="ctr"/>
                      <a:endParaRPr lang="en-US" dirty="0"/>
                    </a:p>
                  </a:txBody>
                  <a:tcPr/>
                </a:tc>
                <a:tc>
                  <a:txBody>
                    <a:bodyPr/>
                    <a:lstStyle/>
                    <a:p>
                      <a:pPr algn="ctr"/>
                      <a:r>
                        <a:rPr lang="en-US" dirty="0"/>
                        <a:t>Janus</a:t>
                      </a:r>
                    </a:p>
                  </a:txBody>
                  <a:tcPr/>
                </a:tc>
                <a:tc>
                  <a:txBody>
                    <a:bodyPr/>
                    <a:lstStyle/>
                    <a:p>
                      <a:pPr algn="ctr"/>
                      <a:r>
                        <a:rPr lang="en-US" dirty="0"/>
                        <a:t>LFUZZ</a:t>
                      </a:r>
                    </a:p>
                  </a:txBody>
                  <a:tcPr/>
                </a:tc>
                <a:extLst>
                  <a:ext uri="{0D108BD9-81ED-4DB2-BD59-A6C34878D82A}">
                    <a16:rowId xmlns:a16="http://schemas.microsoft.com/office/drawing/2014/main" val="1782682636"/>
                  </a:ext>
                </a:extLst>
              </a:tr>
              <a:tr h="370840">
                <a:tc>
                  <a:txBody>
                    <a:bodyPr/>
                    <a:lstStyle/>
                    <a:p>
                      <a:pPr algn="ctr"/>
                      <a:r>
                        <a:rPr lang="en-US" dirty="0"/>
                        <a:t>ext4</a:t>
                      </a:r>
                    </a:p>
                  </a:txBody>
                  <a:tcPr/>
                </a:tc>
                <a:tc>
                  <a:txBody>
                    <a:bodyPr/>
                    <a:lstStyle/>
                    <a:p>
                      <a:pPr algn="ctr"/>
                      <a:r>
                        <a:rPr lang="en-US" dirty="0"/>
                        <a:t>1</a:t>
                      </a:r>
                    </a:p>
                  </a:txBody>
                  <a:tcPr/>
                </a:tc>
                <a:tc>
                  <a:txBody>
                    <a:bodyPr/>
                    <a:lstStyle/>
                    <a:p>
                      <a:pPr algn="ctr"/>
                      <a:r>
                        <a:rPr lang="en-US" dirty="0"/>
                        <a:t>13</a:t>
                      </a:r>
                    </a:p>
                  </a:txBody>
                  <a:tcPr/>
                </a:tc>
                <a:extLst>
                  <a:ext uri="{0D108BD9-81ED-4DB2-BD59-A6C34878D82A}">
                    <a16:rowId xmlns:a16="http://schemas.microsoft.com/office/drawing/2014/main" val="1405927126"/>
                  </a:ext>
                </a:extLst>
              </a:tr>
              <a:tr h="370840">
                <a:tc>
                  <a:txBody>
                    <a:bodyPr/>
                    <a:lstStyle/>
                    <a:p>
                      <a:pPr algn="ctr"/>
                      <a:r>
                        <a:rPr lang="en-US" dirty="0"/>
                        <a:t>BTRFS</a:t>
                      </a:r>
                    </a:p>
                  </a:txBody>
                  <a:tcPr/>
                </a:tc>
                <a:tc>
                  <a:txBody>
                    <a:bodyPr/>
                    <a:lstStyle/>
                    <a:p>
                      <a:pPr algn="ctr"/>
                      <a:r>
                        <a:rPr lang="en-US" dirty="0"/>
                        <a:t>8</a:t>
                      </a:r>
                    </a:p>
                  </a:txBody>
                  <a:tcPr/>
                </a:tc>
                <a:tc>
                  <a:txBody>
                    <a:bodyPr/>
                    <a:lstStyle/>
                    <a:p>
                      <a:pPr algn="ctr"/>
                      <a:r>
                        <a:rPr lang="en-US" dirty="0"/>
                        <a:t>14</a:t>
                      </a:r>
                    </a:p>
                  </a:txBody>
                  <a:tcPr/>
                </a:tc>
                <a:extLst>
                  <a:ext uri="{0D108BD9-81ED-4DB2-BD59-A6C34878D82A}">
                    <a16:rowId xmlns:a16="http://schemas.microsoft.com/office/drawing/2014/main" val="3459319677"/>
                  </a:ext>
                </a:extLst>
              </a:tr>
              <a:tr h="370840">
                <a:tc>
                  <a:txBody>
                    <a:bodyPr/>
                    <a:lstStyle/>
                    <a:p>
                      <a:pPr algn="ctr"/>
                      <a:r>
                        <a:rPr lang="en-US" dirty="0"/>
                        <a:t>F2FS</a:t>
                      </a:r>
                    </a:p>
                  </a:txBody>
                  <a:tcPr/>
                </a:tc>
                <a:tc>
                  <a:txBody>
                    <a:bodyPr/>
                    <a:lstStyle/>
                    <a:p>
                      <a:pPr algn="ctr"/>
                      <a:r>
                        <a:rPr lang="en-US" dirty="0"/>
                        <a:t>4</a:t>
                      </a:r>
                    </a:p>
                  </a:txBody>
                  <a:tcPr/>
                </a:tc>
                <a:tc>
                  <a:txBody>
                    <a:bodyPr/>
                    <a:lstStyle/>
                    <a:p>
                      <a:pPr algn="ctr"/>
                      <a:r>
                        <a:rPr lang="en-US" dirty="0"/>
                        <a:t>7</a:t>
                      </a:r>
                    </a:p>
                  </a:txBody>
                  <a:tcPr/>
                </a:tc>
                <a:extLst>
                  <a:ext uri="{0D108BD9-81ED-4DB2-BD59-A6C34878D82A}">
                    <a16:rowId xmlns:a16="http://schemas.microsoft.com/office/drawing/2014/main" val="3876534097"/>
                  </a:ext>
                </a:extLst>
              </a:tr>
              <a:tr h="370840">
                <a:tc>
                  <a:txBody>
                    <a:bodyPr/>
                    <a:lstStyle/>
                    <a:p>
                      <a:pPr algn="ctr"/>
                      <a:r>
                        <a:rPr lang="en-US" dirty="0" err="1"/>
                        <a:t>vfs</a:t>
                      </a:r>
                    </a:p>
                  </a:txBody>
                  <a:tcPr/>
                </a:tc>
                <a:tc>
                  <a:txBody>
                    <a:bodyPr/>
                    <a:lstStyle/>
                    <a:p>
                      <a:pPr algn="ctr"/>
                      <a:r>
                        <a:rPr lang="en-US" dirty="0"/>
                        <a:t>1</a:t>
                      </a:r>
                    </a:p>
                  </a:txBody>
                  <a:tcPr/>
                </a:tc>
                <a:tc>
                  <a:txBody>
                    <a:bodyPr/>
                    <a:lstStyle/>
                    <a:p>
                      <a:pPr algn="ctr"/>
                      <a:r>
                        <a:rPr lang="en-US" dirty="0"/>
                        <a:t>1</a:t>
                      </a:r>
                    </a:p>
                  </a:txBody>
                  <a:tcPr/>
                </a:tc>
                <a:extLst>
                  <a:ext uri="{0D108BD9-81ED-4DB2-BD59-A6C34878D82A}">
                    <a16:rowId xmlns:a16="http://schemas.microsoft.com/office/drawing/2014/main" val="3004776733"/>
                  </a:ext>
                </a:extLst>
              </a:tr>
            </a:tbl>
          </a:graphicData>
        </a:graphic>
      </p:graphicFrame>
      <p:sp>
        <p:nvSpPr>
          <p:cNvPr id="4" name="Slide Number Placeholder 3">
            <a:extLst>
              <a:ext uri="{FF2B5EF4-FFF2-40B4-BE49-F238E27FC236}">
                <a16:creationId xmlns:a16="http://schemas.microsoft.com/office/drawing/2014/main" id="{CC5917CD-D5D3-3127-870D-6E91437639F4}"/>
              </a:ext>
            </a:extLst>
          </p:cNvPr>
          <p:cNvSpPr>
            <a:spLocks noGrp="1"/>
          </p:cNvSpPr>
          <p:nvPr>
            <p:ph type="sldNum" sz="quarter" idx="12"/>
          </p:nvPr>
        </p:nvSpPr>
        <p:spPr/>
        <p:txBody>
          <a:bodyPr/>
          <a:lstStyle/>
          <a:p>
            <a:pPr algn="r"/>
            <a:fld id="{330EA680-D336-4FF7-8B7A-9848BB0A1C32}" type="slidenum">
              <a:rPr lang="en-US" smtClean="0"/>
              <a:pPr algn="r"/>
              <a:t>39</a:t>
            </a:fld>
            <a:endParaRPr lang="en-US" dirty="0"/>
          </a:p>
        </p:txBody>
      </p:sp>
      <p:sp>
        <p:nvSpPr>
          <p:cNvPr id="7" name="Footer Placeholder 9">
            <a:extLst>
              <a:ext uri="{FF2B5EF4-FFF2-40B4-BE49-F238E27FC236}">
                <a16:creationId xmlns:a16="http://schemas.microsoft.com/office/drawing/2014/main" id="{02D360AA-0527-7AB7-E6A8-9B70F8824E79}"/>
              </a:ext>
            </a:extLst>
          </p:cNvPr>
          <p:cNvSpPr>
            <a:spLocks noGrp="1"/>
          </p:cNvSpPr>
          <p:nvPr>
            <p:ph type="ftr" sz="quarter" idx="11"/>
          </p:nvPr>
        </p:nvSpPr>
        <p:spPr>
          <a:xfrm>
            <a:off x="3030786" y="6350577"/>
            <a:ext cx="6130428" cy="273486"/>
          </a:xfrm>
        </p:spPr>
        <p:txBody>
          <a:bodyPr vert="horz" lIns="91440" tIns="45720" rIns="91440" bIns="45720" rtlCol="0" anchor="ctr"/>
          <a:lstStyle/>
          <a:p>
            <a:r>
              <a:rPr lang="en-US" sz="1400" dirty="0"/>
              <a:t>Introduction </a:t>
            </a:r>
            <a:r>
              <a:rPr lang="en-US" sz="1400" dirty="0">
                <a:sym typeface="Symbol" panose="05050102010706020507" pitchFamily="18" charset="2"/>
              </a:rPr>
              <a:t> </a:t>
            </a:r>
            <a:r>
              <a:rPr lang="en-US" sz="1400" dirty="0"/>
              <a:t>Observations</a:t>
            </a:r>
            <a:r>
              <a:rPr lang="en-US" sz="1400" dirty="0">
                <a:sym typeface="Symbol" panose="05050102010706020507" pitchFamily="18" charset="2"/>
              </a:rPr>
              <a:t> </a:t>
            </a:r>
            <a:r>
              <a:rPr lang="en-US" sz="1400" dirty="0"/>
              <a:t> Design</a:t>
            </a:r>
            <a:r>
              <a:rPr lang="en-US" sz="1400" dirty="0">
                <a:solidFill>
                  <a:schemeClr val="tx1"/>
                </a:solidFill>
              </a:rPr>
              <a:t> </a:t>
            </a:r>
            <a:r>
              <a:rPr lang="en-US" sz="1400" dirty="0">
                <a:sym typeface="Symbol" panose="05050102010706020507" pitchFamily="18" charset="2"/>
              </a:rPr>
              <a:t> </a:t>
            </a:r>
            <a:r>
              <a:rPr lang="en-US" sz="1400" dirty="0"/>
              <a:t>Implementation</a:t>
            </a:r>
            <a:r>
              <a:rPr lang="en-US" sz="1400" dirty="0">
                <a:solidFill>
                  <a:schemeClr val="tx1"/>
                </a:solidFill>
                <a:sym typeface="Symbol" panose="05050102010706020507" pitchFamily="18" charset="2"/>
              </a:rPr>
              <a:t> </a:t>
            </a:r>
            <a:r>
              <a:rPr lang="en-US" sz="1400" dirty="0">
                <a:sym typeface="Symbol" panose="05050102010706020507" pitchFamily="18" charset="2"/>
              </a:rPr>
              <a:t></a:t>
            </a:r>
            <a:r>
              <a:rPr lang="en-US" sz="1400" dirty="0"/>
              <a:t> </a:t>
            </a:r>
            <a:r>
              <a:rPr lang="en-US" sz="1400" b="1" dirty="0">
                <a:solidFill>
                  <a:schemeClr val="tx1"/>
                </a:solidFill>
              </a:rPr>
              <a:t>Evaluation</a:t>
            </a:r>
            <a:r>
              <a:rPr lang="en-US" sz="1400" dirty="0">
                <a:solidFill>
                  <a:schemeClr val="tx1"/>
                </a:solidFill>
              </a:rPr>
              <a:t> </a:t>
            </a:r>
            <a:r>
              <a:rPr lang="en-US" sz="1400" dirty="0">
                <a:sym typeface="Symbol" panose="05050102010706020507" pitchFamily="18" charset="2"/>
              </a:rPr>
              <a:t> </a:t>
            </a:r>
            <a:r>
              <a:rPr lang="en-US" sz="1400" dirty="0"/>
              <a:t>Conclusion</a:t>
            </a:r>
          </a:p>
        </p:txBody>
      </p:sp>
      <p:sp>
        <p:nvSpPr>
          <p:cNvPr id="3" name="Content Placeholder 2">
            <a:extLst>
              <a:ext uri="{FF2B5EF4-FFF2-40B4-BE49-F238E27FC236}">
                <a16:creationId xmlns:a16="http://schemas.microsoft.com/office/drawing/2014/main" id="{F2649F58-EF55-FF43-70B7-2DA9EE784A10}"/>
              </a:ext>
            </a:extLst>
          </p:cNvPr>
          <p:cNvSpPr txBox="1">
            <a:spLocks/>
          </p:cNvSpPr>
          <p:nvPr/>
        </p:nvSpPr>
        <p:spPr>
          <a:xfrm>
            <a:off x="838200" y="1825625"/>
            <a:ext cx="10515600" cy="69563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35 new bugs, 21 only found by </a:t>
            </a:r>
            <a:r>
              <a:rPr lang="en-US" dirty="0" err="1"/>
              <a:t>LFuzz</a:t>
            </a:r>
            <a:endParaRPr lang="en-US" dirty="0"/>
          </a:p>
          <a:p>
            <a:endParaRPr lang="en-US" dirty="0"/>
          </a:p>
        </p:txBody>
      </p:sp>
    </p:spTree>
    <p:extLst>
      <p:ext uri="{BB962C8B-B14F-4D97-AF65-F5344CB8AC3E}">
        <p14:creationId xmlns:p14="http://schemas.microsoft.com/office/powerpoint/2010/main" val="1091466892"/>
      </p:ext>
    </p:extLst>
  </p:cSld>
  <p:clrMapOvr>
    <a:masterClrMapping/>
  </p:clrMapOvr>
  <mc:AlternateContent xmlns:mc="http://schemas.openxmlformats.org/markup-compatibility/2006" xmlns:p14="http://schemas.microsoft.com/office/powerpoint/2010/main">
    <mc:Choice Requires="p14">
      <p:transition spd="slow" p14:dur="2000" advTm="24887"/>
    </mc:Choice>
    <mc:Fallback xmlns="">
      <p:transition spd="slow" advTm="24887"/>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 name="Group 28">
            <a:extLst>
              <a:ext uri="{FF2B5EF4-FFF2-40B4-BE49-F238E27FC236}">
                <a16:creationId xmlns:a16="http://schemas.microsoft.com/office/drawing/2014/main" id="{75971948-F295-8A8C-D6C6-FFBFAD5BD21E}"/>
              </a:ext>
            </a:extLst>
          </p:cNvPr>
          <p:cNvGrpSpPr/>
          <p:nvPr/>
        </p:nvGrpSpPr>
        <p:grpSpPr>
          <a:xfrm>
            <a:off x="1005379" y="2783414"/>
            <a:ext cx="7362345" cy="3249483"/>
            <a:chOff x="1005379" y="2783414"/>
            <a:chExt cx="7362345" cy="3249483"/>
          </a:xfrm>
        </p:grpSpPr>
        <p:sp>
          <p:nvSpPr>
            <p:cNvPr id="4" name="TextBox 3"/>
            <p:cNvSpPr txBox="1"/>
            <p:nvPr/>
          </p:nvSpPr>
          <p:spPr>
            <a:xfrm>
              <a:off x="1005379" y="3261003"/>
              <a:ext cx="1949188" cy="369332"/>
            </a:xfrm>
            <a:prstGeom prst="rect">
              <a:avLst/>
            </a:prstGeom>
            <a:noFill/>
            <a:ln>
              <a:solidFill>
                <a:schemeClr val="accent1"/>
              </a:solidFill>
            </a:ln>
          </p:spPr>
          <p:txBody>
            <a:bodyPr wrap="square" rtlCol="0">
              <a:spAutoFit/>
            </a:bodyPr>
            <a:lstStyle/>
            <a:p>
              <a:pPr algn="ctr"/>
              <a:r>
                <a:rPr lang="en-US" dirty="0" err="1"/>
                <a:t>Fuzzer</a:t>
              </a:r>
              <a:endParaRPr lang="en-US" dirty="0"/>
            </a:p>
          </p:txBody>
        </p:sp>
        <p:sp>
          <p:nvSpPr>
            <p:cNvPr id="6" name="TextBox 5"/>
            <p:cNvSpPr txBox="1"/>
            <p:nvPr/>
          </p:nvSpPr>
          <p:spPr>
            <a:xfrm>
              <a:off x="5608724" y="3261003"/>
              <a:ext cx="1949188" cy="369332"/>
            </a:xfrm>
            <a:prstGeom prst="rect">
              <a:avLst/>
            </a:prstGeom>
            <a:noFill/>
            <a:ln>
              <a:solidFill>
                <a:schemeClr val="accent1"/>
              </a:solidFill>
            </a:ln>
          </p:spPr>
          <p:txBody>
            <a:bodyPr wrap="square" rtlCol="0">
              <a:spAutoFit/>
            </a:bodyPr>
            <a:lstStyle/>
            <a:p>
              <a:pPr algn="ctr"/>
              <a:r>
                <a:rPr lang="en-US" dirty="0"/>
                <a:t>File system</a:t>
              </a:r>
            </a:p>
          </p:txBody>
        </p:sp>
        <p:cxnSp>
          <p:nvCxnSpPr>
            <p:cNvPr id="8" name="Straight Arrow Connector 7"/>
            <p:cNvCxnSpPr/>
            <p:nvPr/>
          </p:nvCxnSpPr>
          <p:spPr>
            <a:xfrm>
              <a:off x="4909328" y="3445669"/>
              <a:ext cx="70893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2972352" y="3445669"/>
              <a:ext cx="70893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Can 10"/>
            <p:cNvSpPr/>
            <p:nvPr/>
          </p:nvSpPr>
          <p:spPr>
            <a:xfrm>
              <a:off x="6272815" y="4307205"/>
              <a:ext cx="1173480" cy="1356360"/>
            </a:xfrm>
            <a:prstGeom prst="can">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Arrow Connector 12"/>
            <p:cNvCxnSpPr/>
            <p:nvPr/>
          </p:nvCxnSpPr>
          <p:spPr>
            <a:xfrm flipV="1">
              <a:off x="6646195" y="3630335"/>
              <a:ext cx="0" cy="6768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2615701" y="2783414"/>
              <a:ext cx="3332644" cy="646331"/>
            </a:xfrm>
            <a:prstGeom prst="rect">
              <a:avLst/>
            </a:prstGeom>
            <a:noFill/>
          </p:spPr>
          <p:txBody>
            <a:bodyPr wrap="none" rtlCol="0">
              <a:spAutoFit/>
            </a:bodyPr>
            <a:lstStyle/>
            <a:p>
              <a:pPr algn="ctr"/>
              <a:r>
                <a:rPr lang="en-US" dirty="0"/>
                <a:t>Randomized file request stream:  </a:t>
              </a:r>
            </a:p>
            <a:p>
              <a:pPr algn="ctr"/>
              <a:r>
                <a:rPr lang="en-US" dirty="0"/>
                <a:t>Create a file foo</a:t>
              </a:r>
            </a:p>
          </p:txBody>
        </p:sp>
        <p:sp>
          <p:nvSpPr>
            <p:cNvPr id="23" name="TextBox 22"/>
            <p:cNvSpPr txBox="1"/>
            <p:nvPr/>
          </p:nvSpPr>
          <p:spPr>
            <a:xfrm>
              <a:off x="5351385" y="5663565"/>
              <a:ext cx="3016339" cy="369332"/>
            </a:xfrm>
            <a:prstGeom prst="rect">
              <a:avLst/>
            </a:prstGeom>
            <a:noFill/>
          </p:spPr>
          <p:txBody>
            <a:bodyPr wrap="none" rtlCol="0">
              <a:spAutoFit/>
            </a:bodyPr>
            <a:lstStyle/>
            <a:p>
              <a:pPr algn="ctr"/>
              <a:r>
                <a:rPr lang="en-US" dirty="0"/>
                <a:t>Randomized file system image</a:t>
              </a:r>
            </a:p>
          </p:txBody>
        </p:sp>
        <p:sp>
          <p:nvSpPr>
            <p:cNvPr id="31" name="TextBox 30"/>
            <p:cNvSpPr txBox="1"/>
            <p:nvPr/>
          </p:nvSpPr>
          <p:spPr>
            <a:xfrm>
              <a:off x="7028737" y="4653424"/>
              <a:ext cx="290464" cy="369332"/>
            </a:xfrm>
            <a:prstGeom prst="rect">
              <a:avLst/>
            </a:prstGeom>
            <a:noFill/>
          </p:spPr>
          <p:txBody>
            <a:bodyPr wrap="none" rtlCol="0">
              <a:spAutoFit/>
            </a:bodyPr>
            <a:lstStyle/>
            <a:p>
              <a:r>
                <a:rPr lang="en-US" dirty="0"/>
                <a:t>F</a:t>
              </a:r>
            </a:p>
          </p:txBody>
        </p:sp>
        <p:cxnSp>
          <p:nvCxnSpPr>
            <p:cNvPr id="7" name="Connector: Elbow 6">
              <a:extLst>
                <a:ext uri="{FF2B5EF4-FFF2-40B4-BE49-F238E27FC236}">
                  <a16:creationId xmlns:a16="http://schemas.microsoft.com/office/drawing/2014/main" id="{02D1D8DD-EB7F-32B6-BCFC-47BD0165FE02}"/>
                </a:ext>
              </a:extLst>
            </p:cNvPr>
            <p:cNvCxnSpPr>
              <a:stCxn id="4" idx="2"/>
              <a:endCxn id="11" idx="2"/>
            </p:cNvCxnSpPr>
            <p:nvPr/>
          </p:nvCxnSpPr>
          <p:spPr>
            <a:xfrm rot="16200000" flipH="1">
              <a:off x="3448869" y="2161439"/>
              <a:ext cx="1355050" cy="4292841"/>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p>
            <a:r>
              <a:rPr lang="en-US" dirty="0"/>
              <a:t>How about fuzzing a file system?</a:t>
            </a:r>
          </a:p>
        </p:txBody>
      </p:sp>
      <p:sp>
        <p:nvSpPr>
          <p:cNvPr id="3" name="Content Placeholder 2"/>
          <p:cNvSpPr>
            <a:spLocks noGrp="1"/>
          </p:cNvSpPr>
          <p:nvPr>
            <p:ph idx="1"/>
          </p:nvPr>
        </p:nvSpPr>
        <p:spPr>
          <a:xfrm>
            <a:off x="838200" y="1825625"/>
            <a:ext cx="10515600" cy="670000"/>
          </a:xfrm>
        </p:spPr>
        <p:txBody>
          <a:bodyPr/>
          <a:lstStyle/>
          <a:p>
            <a:r>
              <a:rPr lang="en-US" dirty="0"/>
              <a:t>Two input streams:  </a:t>
            </a:r>
            <a:r>
              <a:rPr lang="en-US" b="1" i="1" dirty="0">
                <a:solidFill>
                  <a:srgbClr val="6666FF"/>
                </a:solidFill>
              </a:rPr>
              <a:t>file requests </a:t>
            </a:r>
            <a:r>
              <a:rPr lang="en-US" dirty="0"/>
              <a:t>and </a:t>
            </a:r>
            <a:r>
              <a:rPr lang="en-US" b="1" i="1" dirty="0">
                <a:solidFill>
                  <a:srgbClr val="6666FF"/>
                </a:solidFill>
              </a:rPr>
              <a:t>file system image</a:t>
            </a:r>
          </a:p>
        </p:txBody>
      </p:sp>
      <p:grpSp>
        <p:nvGrpSpPr>
          <p:cNvPr id="20" name="Group 19"/>
          <p:cNvGrpSpPr/>
          <p:nvPr/>
        </p:nvGrpSpPr>
        <p:grpSpPr>
          <a:xfrm>
            <a:off x="7557912" y="2891631"/>
            <a:ext cx="2597300" cy="646331"/>
            <a:chOff x="7834137" y="3766026"/>
            <a:chExt cx="2597300" cy="646331"/>
          </a:xfrm>
        </p:grpSpPr>
        <p:sp>
          <p:nvSpPr>
            <p:cNvPr id="21" name="TextBox 20"/>
            <p:cNvSpPr txBox="1"/>
            <p:nvPr/>
          </p:nvSpPr>
          <p:spPr>
            <a:xfrm>
              <a:off x="8702246" y="3766026"/>
              <a:ext cx="1729191" cy="646331"/>
            </a:xfrm>
            <a:prstGeom prst="rect">
              <a:avLst/>
            </a:prstGeom>
            <a:noFill/>
          </p:spPr>
          <p:txBody>
            <a:bodyPr wrap="none" rtlCol="0">
              <a:spAutoFit/>
            </a:bodyPr>
            <a:lstStyle/>
            <a:p>
              <a:pPr algn="ctr"/>
              <a:r>
                <a:rPr lang="en-US" dirty="0"/>
                <a:t>Output stream:  </a:t>
              </a:r>
            </a:p>
            <a:p>
              <a:pPr algn="ctr"/>
              <a:r>
                <a:rPr lang="en-US" dirty="0"/>
                <a:t>SUCCESS</a:t>
              </a:r>
            </a:p>
          </p:txBody>
        </p:sp>
        <p:cxnSp>
          <p:nvCxnSpPr>
            <p:cNvPr id="22" name="Straight Arrow Connector 21"/>
            <p:cNvCxnSpPr/>
            <p:nvPr/>
          </p:nvCxnSpPr>
          <p:spPr>
            <a:xfrm>
              <a:off x="7834137" y="4320064"/>
              <a:ext cx="70893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34" name="Group 33">
            <a:extLst>
              <a:ext uri="{FF2B5EF4-FFF2-40B4-BE49-F238E27FC236}">
                <a16:creationId xmlns:a16="http://schemas.microsoft.com/office/drawing/2014/main" id="{527ED099-38CA-88FB-9C93-B9D43463E02B}"/>
              </a:ext>
            </a:extLst>
          </p:cNvPr>
          <p:cNvGrpSpPr/>
          <p:nvPr/>
        </p:nvGrpSpPr>
        <p:grpSpPr>
          <a:xfrm>
            <a:off x="2335784" y="4075242"/>
            <a:ext cx="4182414" cy="774084"/>
            <a:chOff x="2335784" y="4075242"/>
            <a:chExt cx="4182414" cy="774084"/>
          </a:xfrm>
        </p:grpSpPr>
        <p:sp>
          <p:nvSpPr>
            <p:cNvPr id="18" name="TextBox 17"/>
            <p:cNvSpPr txBox="1"/>
            <p:nvPr/>
          </p:nvSpPr>
          <p:spPr>
            <a:xfrm>
              <a:off x="2335784" y="4075242"/>
              <a:ext cx="3786549" cy="369332"/>
            </a:xfrm>
            <a:prstGeom prst="rect">
              <a:avLst/>
            </a:prstGeom>
            <a:noFill/>
          </p:spPr>
          <p:txBody>
            <a:bodyPr wrap="none" rtlCol="0">
              <a:spAutoFit/>
            </a:bodyPr>
            <a:lstStyle/>
            <a:p>
              <a:r>
                <a:rPr lang="en-US" dirty="0"/>
                <a:t>Read an </a:t>
              </a:r>
              <a:r>
                <a:rPr lang="en-US" b="1" i="1" dirty="0" err="1">
                  <a:solidFill>
                    <a:schemeClr val="accent2">
                      <a:lumMod val="75000"/>
                    </a:schemeClr>
                  </a:solidFill>
                </a:rPr>
                <a:t>inode</a:t>
              </a:r>
              <a:r>
                <a:rPr lang="en-US" b="1" i="1" dirty="0">
                  <a:solidFill>
                    <a:schemeClr val="accent2">
                      <a:lumMod val="75000"/>
                    </a:schemeClr>
                  </a:solidFill>
                </a:rPr>
                <a:t> allocation bitmap</a:t>
              </a:r>
              <a:r>
                <a:rPr lang="en-US" dirty="0">
                  <a:solidFill>
                    <a:schemeClr val="accent2">
                      <a:lumMod val="75000"/>
                    </a:schemeClr>
                  </a:solidFill>
                </a:rPr>
                <a:t> </a:t>
              </a:r>
              <a:r>
                <a:rPr lang="en-US" dirty="0"/>
                <a:t>block</a:t>
              </a:r>
            </a:p>
          </p:txBody>
        </p:sp>
        <p:sp>
          <p:nvSpPr>
            <p:cNvPr id="19" name="Rectangle 18"/>
            <p:cNvSpPr/>
            <p:nvPr/>
          </p:nvSpPr>
          <p:spPr>
            <a:xfrm>
              <a:off x="6365798" y="4692015"/>
              <a:ext cx="152400" cy="15731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 name="Group 11"/>
          <p:cNvGrpSpPr/>
          <p:nvPr/>
        </p:nvGrpSpPr>
        <p:grpSpPr>
          <a:xfrm>
            <a:off x="6344831" y="3630335"/>
            <a:ext cx="5399950" cy="1411345"/>
            <a:chOff x="6621056" y="4078010"/>
            <a:chExt cx="5399950" cy="1411345"/>
          </a:xfrm>
        </p:grpSpPr>
        <p:cxnSp>
          <p:nvCxnSpPr>
            <p:cNvPr id="14" name="Straight Arrow Connector 13"/>
            <p:cNvCxnSpPr/>
            <p:nvPr/>
          </p:nvCxnSpPr>
          <p:spPr>
            <a:xfrm flipV="1">
              <a:off x="7072903" y="4078010"/>
              <a:ext cx="0" cy="676870"/>
            </a:xfrm>
            <a:prstGeom prst="straightConnector1">
              <a:avLst/>
            </a:prstGeom>
            <a:ln>
              <a:headEnd type="triangle"/>
              <a:tailEnd type="none"/>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7539266" y="4251856"/>
              <a:ext cx="4481740" cy="369332"/>
            </a:xfrm>
            <a:prstGeom prst="rect">
              <a:avLst/>
            </a:prstGeom>
            <a:noFill/>
          </p:spPr>
          <p:txBody>
            <a:bodyPr wrap="none" rtlCol="0">
              <a:spAutoFit/>
            </a:bodyPr>
            <a:lstStyle/>
            <a:p>
              <a:r>
                <a:rPr lang="en-US" dirty="0"/>
                <a:t>Update the </a:t>
              </a:r>
              <a:r>
                <a:rPr lang="en-US" dirty="0">
                  <a:solidFill>
                    <a:schemeClr val="accent2">
                      <a:lumMod val="75000"/>
                    </a:schemeClr>
                  </a:solidFill>
                </a:rPr>
                <a:t>bitmap</a:t>
              </a:r>
              <a:r>
                <a:rPr lang="en-US" dirty="0"/>
                <a:t> to allocate a per-file </a:t>
              </a:r>
              <a:r>
                <a:rPr lang="en-US" b="1" i="1" dirty="0" err="1">
                  <a:solidFill>
                    <a:schemeClr val="accent4">
                      <a:lumMod val="75000"/>
                    </a:schemeClr>
                  </a:solidFill>
                </a:rPr>
                <a:t>inode</a:t>
              </a:r>
              <a:endParaRPr lang="en-US" dirty="0">
                <a:solidFill>
                  <a:schemeClr val="accent4">
                    <a:lumMod val="75000"/>
                  </a:schemeClr>
                </a:solidFill>
              </a:endParaRPr>
            </a:p>
          </p:txBody>
        </p:sp>
        <p:sp>
          <p:nvSpPr>
            <p:cNvPr id="10" name="Rectangle 9">
              <a:extLst>
                <a:ext uri="{FF2B5EF4-FFF2-40B4-BE49-F238E27FC236}">
                  <a16:creationId xmlns:a16="http://schemas.microsoft.com/office/drawing/2014/main" id="{37C2A9D9-95E5-6DBC-6FAB-A5D1801B594D}"/>
                </a:ext>
              </a:extLst>
            </p:cNvPr>
            <p:cNvSpPr/>
            <p:nvPr/>
          </p:nvSpPr>
          <p:spPr>
            <a:xfrm>
              <a:off x="6621056" y="5332044"/>
              <a:ext cx="152400" cy="157311"/>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Slide Number Placeholder 16">
            <a:extLst>
              <a:ext uri="{FF2B5EF4-FFF2-40B4-BE49-F238E27FC236}">
                <a16:creationId xmlns:a16="http://schemas.microsoft.com/office/drawing/2014/main" id="{4E1DDB35-FC7D-D3EC-503B-AA46007BEBB0}"/>
              </a:ext>
            </a:extLst>
          </p:cNvPr>
          <p:cNvSpPr>
            <a:spLocks noGrp="1"/>
          </p:cNvSpPr>
          <p:nvPr>
            <p:ph type="sldNum" sz="quarter" idx="12"/>
          </p:nvPr>
        </p:nvSpPr>
        <p:spPr/>
        <p:txBody>
          <a:bodyPr/>
          <a:lstStyle/>
          <a:p>
            <a:fld id="{330EA680-D336-4FF7-8B7A-9848BB0A1C32}" type="slidenum">
              <a:rPr lang="en-US" smtClean="0"/>
              <a:t>4</a:t>
            </a:fld>
            <a:endParaRPr lang="en-US"/>
          </a:p>
        </p:txBody>
      </p:sp>
      <p:sp>
        <p:nvSpPr>
          <p:cNvPr id="28" name="Footer Placeholder 9">
            <a:extLst>
              <a:ext uri="{FF2B5EF4-FFF2-40B4-BE49-F238E27FC236}">
                <a16:creationId xmlns:a16="http://schemas.microsoft.com/office/drawing/2014/main" id="{02D360AA-0527-7AB7-E6A8-9B70F8824E79}"/>
              </a:ext>
            </a:extLst>
          </p:cNvPr>
          <p:cNvSpPr>
            <a:spLocks noGrp="1"/>
          </p:cNvSpPr>
          <p:nvPr>
            <p:ph type="ftr" sz="quarter" idx="11"/>
          </p:nvPr>
        </p:nvSpPr>
        <p:spPr>
          <a:xfrm>
            <a:off x="3030786" y="6350577"/>
            <a:ext cx="6130428" cy="273486"/>
          </a:xfrm>
        </p:spPr>
        <p:txBody>
          <a:bodyPr/>
          <a:lstStyle/>
          <a:p>
            <a:r>
              <a:rPr lang="en-US" sz="1400" b="1" dirty="0">
                <a:solidFill>
                  <a:schemeClr val="tx1"/>
                </a:solidFill>
              </a:rPr>
              <a:t>Introduction</a:t>
            </a:r>
            <a:r>
              <a:rPr lang="en-US" sz="1400" dirty="0">
                <a:solidFill>
                  <a:schemeClr val="tx1"/>
                </a:solidFill>
              </a:rPr>
              <a:t> </a:t>
            </a:r>
            <a:r>
              <a:rPr lang="en-US" sz="1400" dirty="0">
                <a:sym typeface="Symbol" panose="05050102010706020507" pitchFamily="18" charset="2"/>
              </a:rPr>
              <a:t> </a:t>
            </a:r>
            <a:r>
              <a:rPr lang="en-US" sz="1400" dirty="0"/>
              <a:t>Observations</a:t>
            </a:r>
            <a:r>
              <a:rPr lang="en-US" sz="1400" dirty="0">
                <a:sym typeface="Symbol" panose="05050102010706020507" pitchFamily="18" charset="2"/>
              </a:rPr>
              <a:t> </a:t>
            </a:r>
            <a:r>
              <a:rPr lang="en-US" sz="1400" dirty="0"/>
              <a:t> Design </a:t>
            </a:r>
            <a:r>
              <a:rPr lang="en-US" sz="1400" dirty="0">
                <a:sym typeface="Symbol" panose="05050102010706020507" pitchFamily="18" charset="2"/>
              </a:rPr>
              <a:t> </a:t>
            </a:r>
            <a:r>
              <a:rPr lang="en-US" sz="1400" dirty="0"/>
              <a:t>Implementation</a:t>
            </a:r>
            <a:r>
              <a:rPr lang="en-US" sz="1400" dirty="0">
                <a:sym typeface="Symbol" panose="05050102010706020507" pitchFamily="18" charset="2"/>
              </a:rPr>
              <a:t> </a:t>
            </a:r>
            <a:r>
              <a:rPr lang="en-US" sz="1400" dirty="0"/>
              <a:t> Evaluation </a:t>
            </a:r>
            <a:r>
              <a:rPr lang="en-US" sz="1400" dirty="0">
                <a:sym typeface="Symbol" panose="05050102010706020507" pitchFamily="18" charset="2"/>
              </a:rPr>
              <a:t> </a:t>
            </a:r>
            <a:r>
              <a:rPr lang="en-US" sz="1400" dirty="0"/>
              <a:t>Conclusion</a:t>
            </a:r>
          </a:p>
        </p:txBody>
      </p:sp>
    </p:spTree>
    <p:custDataLst>
      <p:tags r:id="rId1"/>
    </p:custDataLst>
    <p:extLst>
      <p:ext uri="{BB962C8B-B14F-4D97-AF65-F5344CB8AC3E}">
        <p14:creationId xmlns:p14="http://schemas.microsoft.com/office/powerpoint/2010/main" val="4003595768"/>
      </p:ext>
    </p:extLst>
  </p:cSld>
  <p:clrMapOvr>
    <a:masterClrMapping/>
  </p:clrMapOvr>
  <mc:AlternateContent xmlns:mc="http://schemas.openxmlformats.org/markup-compatibility/2006" xmlns:p14="http://schemas.microsoft.com/office/powerpoint/2010/main">
    <mc:Choice Requires="p14">
      <p:transition spd="slow" p14:dur="2000" advTm="100231"/>
    </mc:Choice>
    <mc:Fallback xmlns="">
      <p:transition spd="slow" advTm="10023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wipe(up)">
                                      <p:cBhvr>
                                        <p:cTn id="15" dur="500"/>
                                        <p:tgtEl>
                                          <p:spTgt spid="12"/>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20"/>
                                        </p:tgtEl>
                                        <p:attrNameLst>
                                          <p:attrName>style.visibility</p:attrName>
                                        </p:attrNameLst>
                                      </p:cBhvr>
                                      <p:to>
                                        <p:strVal val="visible"/>
                                      </p:to>
                                    </p:set>
                                    <p:animEffect transition="in" filter="wipe(left)">
                                      <p:cBhvr>
                                        <p:cTn id="20"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1A699-3DCD-DCDA-03A4-E041D1873462}"/>
              </a:ext>
            </a:extLst>
          </p:cNvPr>
          <p:cNvSpPr>
            <a:spLocks noGrp="1"/>
          </p:cNvSpPr>
          <p:nvPr>
            <p:ph type="title"/>
          </p:nvPr>
        </p:nvSpPr>
        <p:spPr/>
        <p:txBody>
          <a:bodyPr/>
          <a:lstStyle/>
          <a:p>
            <a:r>
              <a:rPr lang="en-US" dirty="0"/>
              <a:t>CVE--2022-1184</a:t>
            </a:r>
          </a:p>
        </p:txBody>
      </p:sp>
      <p:sp>
        <p:nvSpPr>
          <p:cNvPr id="5" name="Slide Number Placeholder 4">
            <a:extLst>
              <a:ext uri="{FF2B5EF4-FFF2-40B4-BE49-F238E27FC236}">
                <a16:creationId xmlns:a16="http://schemas.microsoft.com/office/drawing/2014/main" id="{38FF4511-3119-8846-FDF0-DE354EB723B4}"/>
              </a:ext>
            </a:extLst>
          </p:cNvPr>
          <p:cNvSpPr>
            <a:spLocks noGrp="1"/>
          </p:cNvSpPr>
          <p:nvPr>
            <p:ph type="sldNum" sz="quarter" idx="12"/>
          </p:nvPr>
        </p:nvSpPr>
        <p:spPr/>
        <p:txBody>
          <a:bodyPr/>
          <a:lstStyle/>
          <a:p>
            <a:pPr algn="r"/>
            <a:fld id="{330EA680-D336-4FF7-8B7A-9848BB0A1C32}" type="slidenum">
              <a:rPr lang="en-US" smtClean="0"/>
              <a:pPr algn="r"/>
              <a:t>40</a:t>
            </a:fld>
            <a:endParaRPr lang="en-US" dirty="0"/>
          </a:p>
        </p:txBody>
      </p:sp>
      <p:sp>
        <p:nvSpPr>
          <p:cNvPr id="7" name="TextBox 6">
            <a:extLst>
              <a:ext uri="{FF2B5EF4-FFF2-40B4-BE49-F238E27FC236}">
                <a16:creationId xmlns:a16="http://schemas.microsoft.com/office/drawing/2014/main" id="{9D0D60CD-6BA9-9C3C-8F5C-F1C10551566B}"/>
              </a:ext>
            </a:extLst>
          </p:cNvPr>
          <p:cNvSpPr txBox="1"/>
          <p:nvPr/>
        </p:nvSpPr>
        <p:spPr>
          <a:xfrm>
            <a:off x="1239819" y="1578752"/>
            <a:ext cx="10515599" cy="2308324"/>
          </a:xfrm>
          <a:prstGeom prst="rect">
            <a:avLst/>
          </a:prstGeom>
          <a:noFill/>
        </p:spPr>
        <p:txBody>
          <a:bodyPr wrap="square">
            <a:spAutoFit/>
          </a:bodyPr>
          <a:lstStyle/>
          <a:p>
            <a:r>
              <a:rPr lang="en-US" dirty="0"/>
              <a:t>@@ -63,6 +64,21 @@ static struct </a:t>
            </a:r>
            <a:r>
              <a:rPr lang="en-US" dirty="0" err="1"/>
              <a:t>buffer_head</a:t>
            </a:r>
            <a:r>
              <a:rPr lang="en-US" dirty="0"/>
              <a:t> *ext4_append(</a:t>
            </a:r>
            <a:r>
              <a:rPr lang="en-US" dirty="0" err="1"/>
              <a:t>handle_t</a:t>
            </a:r>
            <a:r>
              <a:rPr lang="en-US" dirty="0"/>
              <a:t> *handle,</a:t>
            </a:r>
          </a:p>
          <a:p>
            <a:r>
              <a:rPr lang="en-US" dirty="0"/>
              <a:t> 		return ERR_PTR(-ENOSPC);</a:t>
            </a:r>
          </a:p>
          <a:p>
            <a:r>
              <a:rPr lang="en-US" dirty="0"/>
              <a:t> </a:t>
            </a:r>
          </a:p>
          <a:p>
            <a:r>
              <a:rPr lang="en-US" dirty="0"/>
              <a:t> 	*block = </a:t>
            </a:r>
            <a:r>
              <a:rPr lang="en-US" dirty="0" err="1"/>
              <a:t>inode</a:t>
            </a:r>
            <a:r>
              <a:rPr lang="en-US" dirty="0"/>
              <a:t>-&gt;</a:t>
            </a:r>
            <a:r>
              <a:rPr lang="en-US" dirty="0" err="1">
                <a:solidFill>
                  <a:srgbClr val="FF0000"/>
                </a:solidFill>
              </a:rPr>
              <a:t>i_size</a:t>
            </a:r>
            <a:r>
              <a:rPr lang="en-US" dirty="0">
                <a:solidFill>
                  <a:srgbClr val="FF0000"/>
                </a:solidFill>
              </a:rPr>
              <a:t> </a:t>
            </a:r>
            <a:r>
              <a:rPr lang="en-US" dirty="0"/>
              <a:t>&gt;&gt; </a:t>
            </a:r>
            <a:r>
              <a:rPr lang="en-US" dirty="0" err="1"/>
              <a:t>inode</a:t>
            </a:r>
            <a:r>
              <a:rPr lang="en-US" dirty="0"/>
              <a:t>-&gt;</a:t>
            </a:r>
            <a:r>
              <a:rPr lang="en-US" dirty="0" err="1"/>
              <a:t>i_sb</a:t>
            </a:r>
            <a:r>
              <a:rPr lang="en-US" dirty="0"/>
              <a:t>-&gt;</a:t>
            </a:r>
            <a:r>
              <a:rPr lang="en-US" dirty="0" err="1"/>
              <a:t>s_blocksize_bits</a:t>
            </a:r>
            <a:r>
              <a:rPr lang="en-US" dirty="0"/>
              <a:t>;</a:t>
            </a:r>
          </a:p>
          <a:p>
            <a:endParaRPr lang="en-US" dirty="0"/>
          </a:p>
          <a:p>
            <a:r>
              <a:rPr lang="en-US" dirty="0"/>
              <a:t>	 </a:t>
            </a:r>
          </a:p>
          <a:p>
            <a:r>
              <a:rPr lang="en-US" dirty="0"/>
              <a:t> 	</a:t>
            </a:r>
            <a:r>
              <a:rPr lang="en-US" dirty="0" err="1"/>
              <a:t>bh</a:t>
            </a:r>
            <a:r>
              <a:rPr lang="en-US" dirty="0"/>
              <a:t> = </a:t>
            </a:r>
            <a:r>
              <a:rPr lang="en-US" dirty="0">
                <a:solidFill>
                  <a:srgbClr val="FF0000"/>
                </a:solidFill>
              </a:rPr>
              <a:t>ext4_bread</a:t>
            </a:r>
            <a:r>
              <a:rPr lang="en-US" dirty="0"/>
              <a:t>(handle, </a:t>
            </a:r>
            <a:r>
              <a:rPr lang="en-US" dirty="0" err="1"/>
              <a:t>inode</a:t>
            </a:r>
            <a:r>
              <a:rPr lang="en-US" dirty="0"/>
              <a:t>, </a:t>
            </a:r>
            <a:r>
              <a:rPr lang="en-US" dirty="0">
                <a:solidFill>
                  <a:srgbClr val="FF0000"/>
                </a:solidFill>
              </a:rPr>
              <a:t>*block</a:t>
            </a:r>
            <a:r>
              <a:rPr lang="en-US" dirty="0"/>
              <a:t>, EXT4_GET_BLOCKS_CREATE); </a:t>
            </a:r>
            <a:r>
              <a:rPr lang="en-US" dirty="0">
                <a:solidFill>
                  <a:srgbClr val="FF0000"/>
                </a:solidFill>
                <a:sym typeface="Wingdings" panose="05000000000000000000" pitchFamily="2" charset="2"/>
              </a:rPr>
              <a:t>corrupt or use after free</a:t>
            </a:r>
            <a:endParaRPr lang="en-US" dirty="0">
              <a:solidFill>
                <a:srgbClr val="FF0000"/>
              </a:solidFill>
            </a:endParaRPr>
          </a:p>
          <a:p>
            <a:r>
              <a:rPr lang="en-US" dirty="0"/>
              <a:t> </a:t>
            </a:r>
          </a:p>
        </p:txBody>
      </p:sp>
      <p:grpSp>
        <p:nvGrpSpPr>
          <p:cNvPr id="12" name="Group 11"/>
          <p:cNvGrpSpPr/>
          <p:nvPr/>
        </p:nvGrpSpPr>
        <p:grpSpPr>
          <a:xfrm>
            <a:off x="2761019" y="4154189"/>
            <a:ext cx="5849581" cy="1619729"/>
            <a:chOff x="1964987" y="3850306"/>
            <a:chExt cx="5849581" cy="1619729"/>
          </a:xfrm>
        </p:grpSpPr>
        <p:sp>
          <p:nvSpPr>
            <p:cNvPr id="3" name="TextBox 2"/>
            <p:cNvSpPr txBox="1"/>
            <p:nvPr/>
          </p:nvSpPr>
          <p:spPr>
            <a:xfrm>
              <a:off x="1964987" y="4182894"/>
              <a:ext cx="1361873" cy="369332"/>
            </a:xfrm>
            <a:prstGeom prst="rect">
              <a:avLst/>
            </a:prstGeom>
            <a:noFill/>
          </p:spPr>
          <p:txBody>
            <a:bodyPr wrap="square" rtlCol="0">
              <a:spAutoFit/>
            </a:bodyPr>
            <a:lstStyle/>
            <a:p>
              <a:r>
                <a:rPr lang="en-US" dirty="0" err="1"/>
                <a:t>Inode</a:t>
              </a:r>
              <a:r>
                <a:rPr lang="en-US" dirty="0"/>
                <a:t>-&gt;size</a:t>
              </a:r>
            </a:p>
          </p:txBody>
        </p:sp>
        <p:sp>
          <p:nvSpPr>
            <p:cNvPr id="6" name="Rectangle 5"/>
            <p:cNvSpPr/>
            <p:nvPr/>
          </p:nvSpPr>
          <p:spPr>
            <a:xfrm>
              <a:off x="4324752" y="4219637"/>
              <a:ext cx="1915358" cy="34504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4779386" y="3850306"/>
              <a:ext cx="1031757" cy="369332"/>
            </a:xfrm>
            <a:prstGeom prst="rect">
              <a:avLst/>
            </a:prstGeom>
            <a:noFill/>
          </p:spPr>
          <p:txBody>
            <a:bodyPr wrap="none" rtlCol="0">
              <a:spAutoFit/>
            </a:bodyPr>
            <a:lstStyle/>
            <a:p>
              <a:r>
                <a:rPr lang="en-US" dirty="0"/>
                <a:t>directory</a:t>
              </a:r>
            </a:p>
          </p:txBody>
        </p:sp>
        <p:sp>
          <p:nvSpPr>
            <p:cNvPr id="19" name="TextBox 18"/>
            <p:cNvSpPr txBox="1"/>
            <p:nvPr/>
          </p:nvSpPr>
          <p:spPr>
            <a:xfrm>
              <a:off x="1964987" y="5100703"/>
              <a:ext cx="1361873" cy="369332"/>
            </a:xfrm>
            <a:prstGeom prst="rect">
              <a:avLst/>
            </a:prstGeom>
            <a:noFill/>
          </p:spPr>
          <p:txBody>
            <a:bodyPr wrap="square" rtlCol="0">
              <a:spAutoFit/>
            </a:bodyPr>
            <a:lstStyle/>
            <a:p>
              <a:r>
                <a:rPr lang="en-US" dirty="0" err="1"/>
                <a:t>Inode</a:t>
              </a:r>
              <a:r>
                <a:rPr lang="en-US" dirty="0"/>
                <a:t>-&gt;</a:t>
              </a:r>
              <a:r>
                <a:rPr lang="en-US" dirty="0">
                  <a:solidFill>
                    <a:srgbClr val="FF0000"/>
                  </a:solidFill>
                </a:rPr>
                <a:t>size</a:t>
              </a:r>
            </a:p>
          </p:txBody>
        </p:sp>
        <p:sp>
          <p:nvSpPr>
            <p:cNvPr id="21" name="Rectangle 20"/>
            <p:cNvSpPr/>
            <p:nvPr/>
          </p:nvSpPr>
          <p:spPr>
            <a:xfrm>
              <a:off x="4324752" y="5100703"/>
              <a:ext cx="1915358" cy="3292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4665653" y="4736901"/>
              <a:ext cx="1031757" cy="369332"/>
            </a:xfrm>
            <a:prstGeom prst="rect">
              <a:avLst/>
            </a:prstGeom>
            <a:noFill/>
          </p:spPr>
          <p:txBody>
            <a:bodyPr wrap="none" rtlCol="0">
              <a:spAutoFit/>
            </a:bodyPr>
            <a:lstStyle/>
            <a:p>
              <a:r>
                <a:rPr lang="en-US" dirty="0"/>
                <a:t>directory</a:t>
              </a:r>
            </a:p>
          </p:txBody>
        </p:sp>
        <p:sp>
          <p:nvSpPr>
            <p:cNvPr id="23" name="Rectangle 22"/>
            <p:cNvSpPr/>
            <p:nvPr/>
          </p:nvSpPr>
          <p:spPr>
            <a:xfrm>
              <a:off x="6240110" y="5100703"/>
              <a:ext cx="441801" cy="329288"/>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5798310" y="4736901"/>
              <a:ext cx="2016258" cy="369332"/>
            </a:xfrm>
            <a:prstGeom prst="rect">
              <a:avLst/>
            </a:prstGeom>
            <a:noFill/>
          </p:spPr>
          <p:txBody>
            <a:bodyPr wrap="none" rtlCol="0">
              <a:spAutoFit/>
            </a:bodyPr>
            <a:lstStyle/>
            <a:p>
              <a:r>
                <a:rPr lang="en-US" dirty="0"/>
                <a:t>reuse a freed block</a:t>
              </a:r>
            </a:p>
          </p:txBody>
        </p:sp>
      </p:grpSp>
      <p:sp>
        <p:nvSpPr>
          <p:cNvPr id="24" name="Footer Placeholder 9">
            <a:extLst>
              <a:ext uri="{FF2B5EF4-FFF2-40B4-BE49-F238E27FC236}">
                <a16:creationId xmlns:a16="http://schemas.microsoft.com/office/drawing/2014/main" id="{02D360AA-0527-7AB7-E6A8-9B70F8824E79}"/>
              </a:ext>
            </a:extLst>
          </p:cNvPr>
          <p:cNvSpPr>
            <a:spLocks noGrp="1"/>
          </p:cNvSpPr>
          <p:nvPr>
            <p:ph type="ftr" sz="quarter" idx="11"/>
          </p:nvPr>
        </p:nvSpPr>
        <p:spPr>
          <a:xfrm>
            <a:off x="3030786" y="6350577"/>
            <a:ext cx="6130428" cy="273486"/>
          </a:xfrm>
        </p:spPr>
        <p:txBody>
          <a:bodyPr vert="horz" lIns="91440" tIns="45720" rIns="91440" bIns="45720" rtlCol="0" anchor="ctr"/>
          <a:lstStyle/>
          <a:p>
            <a:r>
              <a:rPr lang="en-US" sz="1400" dirty="0"/>
              <a:t>Introduction </a:t>
            </a:r>
            <a:r>
              <a:rPr lang="en-US" sz="1400" dirty="0">
                <a:sym typeface="Symbol" panose="05050102010706020507" pitchFamily="18" charset="2"/>
              </a:rPr>
              <a:t> </a:t>
            </a:r>
            <a:r>
              <a:rPr lang="en-US" sz="1400" dirty="0"/>
              <a:t>Observations</a:t>
            </a:r>
            <a:r>
              <a:rPr lang="en-US" sz="1400" dirty="0">
                <a:sym typeface="Symbol" panose="05050102010706020507" pitchFamily="18" charset="2"/>
              </a:rPr>
              <a:t> </a:t>
            </a:r>
            <a:r>
              <a:rPr lang="en-US" sz="1400" dirty="0"/>
              <a:t> Design</a:t>
            </a:r>
            <a:r>
              <a:rPr lang="en-US" sz="1400" dirty="0">
                <a:solidFill>
                  <a:schemeClr val="tx1"/>
                </a:solidFill>
              </a:rPr>
              <a:t> </a:t>
            </a:r>
            <a:r>
              <a:rPr lang="en-US" sz="1400" dirty="0">
                <a:sym typeface="Symbol" panose="05050102010706020507" pitchFamily="18" charset="2"/>
              </a:rPr>
              <a:t> </a:t>
            </a:r>
            <a:r>
              <a:rPr lang="en-US" sz="1400" dirty="0"/>
              <a:t>Implementation</a:t>
            </a:r>
            <a:r>
              <a:rPr lang="en-US" sz="1400" dirty="0">
                <a:solidFill>
                  <a:schemeClr val="tx1"/>
                </a:solidFill>
                <a:sym typeface="Symbol" panose="05050102010706020507" pitchFamily="18" charset="2"/>
              </a:rPr>
              <a:t> </a:t>
            </a:r>
            <a:r>
              <a:rPr lang="en-US" sz="1400" dirty="0">
                <a:sym typeface="Symbol" panose="05050102010706020507" pitchFamily="18" charset="2"/>
              </a:rPr>
              <a:t></a:t>
            </a:r>
            <a:r>
              <a:rPr lang="en-US" sz="1400" dirty="0"/>
              <a:t> </a:t>
            </a:r>
            <a:r>
              <a:rPr lang="en-US" sz="1400" b="1" dirty="0">
                <a:solidFill>
                  <a:schemeClr val="tx1"/>
                </a:solidFill>
              </a:rPr>
              <a:t>Evaluation</a:t>
            </a:r>
            <a:r>
              <a:rPr lang="en-US" sz="1400" dirty="0">
                <a:solidFill>
                  <a:schemeClr val="tx1"/>
                </a:solidFill>
              </a:rPr>
              <a:t> </a:t>
            </a:r>
            <a:r>
              <a:rPr lang="en-US" sz="1400" dirty="0">
                <a:sym typeface="Symbol" panose="05050102010706020507" pitchFamily="18" charset="2"/>
              </a:rPr>
              <a:t> </a:t>
            </a:r>
            <a:r>
              <a:rPr lang="en-US" sz="1400" dirty="0"/>
              <a:t>Conclusion</a:t>
            </a:r>
          </a:p>
        </p:txBody>
      </p:sp>
    </p:spTree>
    <p:extLst>
      <p:ext uri="{BB962C8B-B14F-4D97-AF65-F5344CB8AC3E}">
        <p14:creationId xmlns:p14="http://schemas.microsoft.com/office/powerpoint/2010/main" val="24988271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BFB8DC-169B-946A-5E79-CBE7D94ADB48}"/>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23D9DA91-7741-C62D-1AD5-9F80BC1F1800}"/>
              </a:ext>
            </a:extLst>
          </p:cNvPr>
          <p:cNvSpPr>
            <a:spLocks noGrp="1"/>
          </p:cNvSpPr>
          <p:nvPr>
            <p:ph type="sldNum" sz="quarter" idx="12"/>
          </p:nvPr>
        </p:nvSpPr>
        <p:spPr/>
        <p:txBody>
          <a:bodyPr/>
          <a:lstStyle/>
          <a:p>
            <a:pPr algn="r"/>
            <a:fld id="{330EA680-D336-4FF7-8B7A-9848BB0A1C32}" type="slidenum">
              <a:rPr lang="en-US" smtClean="0"/>
              <a:pPr algn="r"/>
              <a:t>41</a:t>
            </a:fld>
            <a:endParaRPr lang="en-US" dirty="0"/>
          </a:p>
        </p:txBody>
      </p:sp>
      <p:sp>
        <p:nvSpPr>
          <p:cNvPr id="8" name="TextBox 7">
            <a:extLst>
              <a:ext uri="{FF2B5EF4-FFF2-40B4-BE49-F238E27FC236}">
                <a16:creationId xmlns:a16="http://schemas.microsoft.com/office/drawing/2014/main" id="{DF51FDB3-DAB0-6F9D-26BF-8DB550939B10}"/>
              </a:ext>
            </a:extLst>
          </p:cNvPr>
          <p:cNvSpPr txBox="1"/>
          <p:nvPr/>
        </p:nvSpPr>
        <p:spPr>
          <a:xfrm>
            <a:off x="838200" y="492162"/>
            <a:ext cx="10515599" cy="6463308"/>
          </a:xfrm>
          <a:prstGeom prst="rect">
            <a:avLst/>
          </a:prstGeom>
          <a:noFill/>
        </p:spPr>
        <p:txBody>
          <a:bodyPr wrap="square">
            <a:spAutoFit/>
          </a:bodyPr>
          <a:lstStyle/>
          <a:p>
            <a:r>
              <a:rPr lang="en-US" dirty="0"/>
              <a:t>@@ -63,6 +64,21 @@ static struct </a:t>
            </a:r>
            <a:r>
              <a:rPr lang="en-US" dirty="0" err="1"/>
              <a:t>buffer_head</a:t>
            </a:r>
            <a:r>
              <a:rPr lang="en-US" dirty="0"/>
              <a:t> *ext4_append(</a:t>
            </a:r>
            <a:r>
              <a:rPr lang="en-US" dirty="0" err="1"/>
              <a:t>handle_t</a:t>
            </a:r>
            <a:r>
              <a:rPr lang="en-US" dirty="0"/>
              <a:t> *handle,</a:t>
            </a:r>
          </a:p>
          <a:p>
            <a:r>
              <a:rPr lang="en-US" dirty="0"/>
              <a:t> 		return ERR_PTR(-ENOSPC);</a:t>
            </a:r>
          </a:p>
          <a:p>
            <a:r>
              <a:rPr lang="en-US" dirty="0"/>
              <a:t> </a:t>
            </a:r>
          </a:p>
          <a:p>
            <a:r>
              <a:rPr lang="en-US" dirty="0"/>
              <a:t> 	*block = </a:t>
            </a:r>
            <a:r>
              <a:rPr lang="en-US" dirty="0" err="1"/>
              <a:t>inode</a:t>
            </a:r>
            <a:r>
              <a:rPr lang="en-US" dirty="0"/>
              <a:t>-&gt;</a:t>
            </a:r>
            <a:r>
              <a:rPr lang="en-US" dirty="0" err="1">
                <a:solidFill>
                  <a:srgbClr val="FF0000"/>
                </a:solidFill>
              </a:rPr>
              <a:t>i_size</a:t>
            </a:r>
            <a:r>
              <a:rPr lang="en-US" dirty="0">
                <a:solidFill>
                  <a:srgbClr val="FF0000"/>
                </a:solidFill>
              </a:rPr>
              <a:t> </a:t>
            </a:r>
            <a:r>
              <a:rPr lang="en-US" dirty="0"/>
              <a:t>&gt;&gt; </a:t>
            </a:r>
            <a:r>
              <a:rPr lang="en-US" dirty="0" err="1"/>
              <a:t>inode</a:t>
            </a:r>
            <a:r>
              <a:rPr lang="en-US" dirty="0"/>
              <a:t>-&gt;</a:t>
            </a:r>
            <a:r>
              <a:rPr lang="en-US" dirty="0" err="1"/>
              <a:t>i_sb</a:t>
            </a:r>
            <a:r>
              <a:rPr lang="en-US" dirty="0"/>
              <a:t>-&gt;</a:t>
            </a:r>
            <a:r>
              <a:rPr lang="en-US" dirty="0" err="1"/>
              <a:t>s_blocksize_bits</a:t>
            </a:r>
            <a:r>
              <a:rPr lang="en-US" dirty="0"/>
              <a:t>;</a:t>
            </a:r>
          </a:p>
          <a:p>
            <a:endParaRPr lang="en-US" dirty="0"/>
          </a:p>
          <a:p>
            <a:r>
              <a:rPr lang="en-US" dirty="0">
                <a:solidFill>
                  <a:srgbClr val="FF0000"/>
                </a:solidFill>
              </a:rPr>
              <a:t>+	</a:t>
            </a:r>
            <a:r>
              <a:rPr lang="en-US" dirty="0" err="1">
                <a:solidFill>
                  <a:srgbClr val="FF0000"/>
                </a:solidFill>
              </a:rPr>
              <a:t>map.m_lblk</a:t>
            </a:r>
            <a:r>
              <a:rPr lang="en-US" dirty="0">
                <a:solidFill>
                  <a:srgbClr val="FF0000"/>
                </a:solidFill>
              </a:rPr>
              <a:t> = *block;</a:t>
            </a:r>
          </a:p>
          <a:p>
            <a:r>
              <a:rPr lang="en-US" dirty="0">
                <a:solidFill>
                  <a:srgbClr val="FF0000"/>
                </a:solidFill>
              </a:rPr>
              <a:t>+	</a:t>
            </a:r>
            <a:r>
              <a:rPr lang="en-US" dirty="0" err="1">
                <a:solidFill>
                  <a:srgbClr val="FF0000"/>
                </a:solidFill>
              </a:rPr>
              <a:t>map.m_len</a:t>
            </a:r>
            <a:r>
              <a:rPr lang="en-US" dirty="0">
                <a:solidFill>
                  <a:srgbClr val="FF0000"/>
                </a:solidFill>
              </a:rPr>
              <a:t> = 1;</a:t>
            </a:r>
          </a:p>
          <a:p>
            <a:r>
              <a:rPr lang="en-US" dirty="0">
                <a:solidFill>
                  <a:srgbClr val="FF0000"/>
                </a:solidFill>
              </a:rPr>
              <a:t>+</a:t>
            </a:r>
          </a:p>
          <a:p>
            <a:r>
              <a:rPr lang="en-US" dirty="0">
                <a:solidFill>
                  <a:srgbClr val="FF0000"/>
                </a:solidFill>
              </a:rPr>
              <a:t>+	/*</a:t>
            </a:r>
          </a:p>
          <a:p>
            <a:r>
              <a:rPr lang="en-US" dirty="0">
                <a:solidFill>
                  <a:srgbClr val="FF0000"/>
                </a:solidFill>
              </a:rPr>
              <a:t>+	 * We're appending new directory block. Make sure the block is not</a:t>
            </a:r>
          </a:p>
          <a:p>
            <a:r>
              <a:rPr lang="en-US" dirty="0">
                <a:solidFill>
                  <a:srgbClr val="FF0000"/>
                </a:solidFill>
              </a:rPr>
              <a:t>+	 * allocated yet, otherwise we will end up corrupting the</a:t>
            </a:r>
          </a:p>
          <a:p>
            <a:r>
              <a:rPr lang="en-US" dirty="0">
                <a:solidFill>
                  <a:srgbClr val="FF0000"/>
                </a:solidFill>
              </a:rPr>
              <a:t>+	 * directory.</a:t>
            </a:r>
          </a:p>
          <a:p>
            <a:r>
              <a:rPr lang="en-US" dirty="0">
                <a:solidFill>
                  <a:srgbClr val="FF0000"/>
                </a:solidFill>
              </a:rPr>
              <a:t>+	 */</a:t>
            </a:r>
          </a:p>
          <a:p>
            <a:r>
              <a:rPr lang="en-US" dirty="0">
                <a:solidFill>
                  <a:srgbClr val="FF0000"/>
                </a:solidFill>
              </a:rPr>
              <a:t>+	err = ext4_map_blocks(NULL, </a:t>
            </a:r>
            <a:r>
              <a:rPr lang="en-US" dirty="0" err="1">
                <a:solidFill>
                  <a:srgbClr val="FF0000"/>
                </a:solidFill>
              </a:rPr>
              <a:t>inode</a:t>
            </a:r>
            <a:r>
              <a:rPr lang="en-US" dirty="0">
                <a:solidFill>
                  <a:srgbClr val="FF0000"/>
                </a:solidFill>
              </a:rPr>
              <a:t>, &amp;map, 0);</a:t>
            </a:r>
          </a:p>
          <a:p>
            <a:r>
              <a:rPr lang="en-US" dirty="0">
                <a:solidFill>
                  <a:srgbClr val="FF0000"/>
                </a:solidFill>
              </a:rPr>
              <a:t>+	if (err &lt; 0)</a:t>
            </a:r>
          </a:p>
          <a:p>
            <a:r>
              <a:rPr lang="en-US" dirty="0">
                <a:solidFill>
                  <a:srgbClr val="FF0000"/>
                </a:solidFill>
              </a:rPr>
              <a:t>+		return ERR_PTR(err);</a:t>
            </a:r>
          </a:p>
          <a:p>
            <a:r>
              <a:rPr lang="en-US" dirty="0">
                <a:solidFill>
                  <a:srgbClr val="FF0000"/>
                </a:solidFill>
              </a:rPr>
              <a:t>+	if (err) {</a:t>
            </a:r>
          </a:p>
          <a:p>
            <a:r>
              <a:rPr lang="en-US" dirty="0">
                <a:solidFill>
                  <a:srgbClr val="FF0000"/>
                </a:solidFill>
              </a:rPr>
              <a:t>+		EXT4_ERROR_INODE(</a:t>
            </a:r>
            <a:r>
              <a:rPr lang="en-US" dirty="0" err="1">
                <a:solidFill>
                  <a:srgbClr val="FF0000"/>
                </a:solidFill>
              </a:rPr>
              <a:t>inode</a:t>
            </a:r>
            <a:r>
              <a:rPr lang="en-US" dirty="0">
                <a:solidFill>
                  <a:srgbClr val="FF0000"/>
                </a:solidFill>
              </a:rPr>
              <a:t>, "Logical block already allocated");</a:t>
            </a:r>
          </a:p>
          <a:p>
            <a:r>
              <a:rPr lang="en-US" dirty="0">
                <a:solidFill>
                  <a:srgbClr val="FF0000"/>
                </a:solidFill>
              </a:rPr>
              <a:t>+		return ERR_PTR(-EFSCORRUPTED);</a:t>
            </a:r>
          </a:p>
          <a:p>
            <a:r>
              <a:rPr lang="en-US" dirty="0">
                <a:solidFill>
                  <a:srgbClr val="FF0000"/>
                </a:solidFill>
              </a:rPr>
              <a:t>+	}//              check if *block is out of range</a:t>
            </a:r>
          </a:p>
          <a:p>
            <a:endParaRPr lang="en-US" dirty="0">
              <a:solidFill>
                <a:srgbClr val="FF0000"/>
              </a:solidFill>
            </a:endParaRPr>
          </a:p>
          <a:p>
            <a:r>
              <a:rPr lang="en-US" dirty="0"/>
              <a:t> 	</a:t>
            </a:r>
            <a:r>
              <a:rPr lang="en-US" dirty="0" err="1"/>
              <a:t>bh</a:t>
            </a:r>
            <a:r>
              <a:rPr lang="en-US" dirty="0"/>
              <a:t> = ext4_bread(handle, </a:t>
            </a:r>
            <a:r>
              <a:rPr lang="en-US" dirty="0" err="1"/>
              <a:t>inode</a:t>
            </a:r>
            <a:r>
              <a:rPr lang="en-US" dirty="0"/>
              <a:t>, *block, EXT4_GET_BLOCKS_CREATE);</a:t>
            </a:r>
          </a:p>
          <a:p>
            <a:r>
              <a:rPr lang="en-US" dirty="0"/>
              <a:t> </a:t>
            </a:r>
          </a:p>
        </p:txBody>
      </p:sp>
    </p:spTree>
    <p:extLst>
      <p:ext uri="{BB962C8B-B14F-4D97-AF65-F5344CB8AC3E}">
        <p14:creationId xmlns:p14="http://schemas.microsoft.com/office/powerpoint/2010/main" val="365035009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C06C2-83EA-7254-7A5E-B1FA135729BC}"/>
              </a:ext>
            </a:extLst>
          </p:cNvPr>
          <p:cNvSpPr>
            <a:spLocks noGrp="1"/>
          </p:cNvSpPr>
          <p:nvPr>
            <p:ph type="title"/>
          </p:nvPr>
        </p:nvSpPr>
        <p:spPr/>
        <p:txBody>
          <a:bodyPr/>
          <a:lstStyle/>
          <a:p>
            <a:r>
              <a:rPr lang="en-US" dirty="0">
                <a:cs typeface="Calibri Light"/>
              </a:rPr>
              <a:t>Future Work</a:t>
            </a:r>
            <a:endParaRPr lang="en-US" dirty="0"/>
          </a:p>
        </p:txBody>
      </p:sp>
      <p:sp>
        <p:nvSpPr>
          <p:cNvPr id="3" name="Content Placeholder 2">
            <a:extLst>
              <a:ext uri="{FF2B5EF4-FFF2-40B4-BE49-F238E27FC236}">
                <a16:creationId xmlns:a16="http://schemas.microsoft.com/office/drawing/2014/main" id="{14BA3CC7-6CC1-0B2A-00A7-9FAB82480F1D}"/>
              </a:ext>
            </a:extLst>
          </p:cNvPr>
          <p:cNvSpPr>
            <a:spLocks noGrp="1"/>
          </p:cNvSpPr>
          <p:nvPr>
            <p:ph idx="1"/>
          </p:nvPr>
        </p:nvSpPr>
        <p:spPr/>
        <p:txBody>
          <a:bodyPr vert="horz" lIns="91440" tIns="45720" rIns="91440" bIns="45720" rtlCol="0" anchor="t">
            <a:normAutofit/>
          </a:bodyPr>
          <a:lstStyle/>
          <a:p>
            <a:r>
              <a:rPr lang="en-US" dirty="0">
                <a:cs typeface="Calibri"/>
              </a:rPr>
              <a:t>Add symbolic execution to the </a:t>
            </a:r>
            <a:r>
              <a:rPr lang="en-US" dirty="0" err="1">
                <a:cs typeface="Calibri"/>
              </a:rPr>
              <a:t>kAFL</a:t>
            </a:r>
            <a:r>
              <a:rPr lang="en-US" dirty="0">
                <a:cs typeface="Calibri"/>
              </a:rPr>
              <a:t>-based </a:t>
            </a:r>
            <a:r>
              <a:rPr lang="en-US" dirty="0" err="1">
                <a:cs typeface="Calibri"/>
              </a:rPr>
              <a:t>LFuzz</a:t>
            </a:r>
            <a:r>
              <a:rPr lang="en-US" dirty="0">
                <a:cs typeface="Calibri"/>
              </a:rPr>
              <a:t> implantation to bypass hard branches</a:t>
            </a:r>
          </a:p>
          <a:p>
            <a:r>
              <a:rPr lang="en-US" dirty="0">
                <a:ea typeface="Calibri"/>
                <a:cs typeface="Calibri"/>
              </a:rPr>
              <a:t>Add </a:t>
            </a:r>
            <a:r>
              <a:rPr lang="en-US" dirty="0" err="1">
                <a:ea typeface="Calibri"/>
                <a:cs typeface="Calibri"/>
              </a:rPr>
              <a:t>ioctl</a:t>
            </a:r>
            <a:r>
              <a:rPr lang="en-US" dirty="0">
                <a:ea typeface="Calibri"/>
                <a:cs typeface="Calibri"/>
              </a:rPr>
              <a:t>() </a:t>
            </a:r>
            <a:r>
              <a:rPr lang="en-US" dirty="0" err="1">
                <a:ea typeface="Calibri"/>
                <a:cs typeface="Calibri"/>
              </a:rPr>
              <a:t>syscall</a:t>
            </a:r>
            <a:r>
              <a:rPr lang="en-US" dirty="0">
                <a:ea typeface="Calibri"/>
                <a:cs typeface="Calibri"/>
              </a:rPr>
              <a:t> fuzzing</a:t>
            </a:r>
          </a:p>
          <a:p>
            <a:endParaRPr lang="en-US" dirty="0">
              <a:ea typeface="Calibri"/>
              <a:cs typeface="Calibri"/>
            </a:endParaRPr>
          </a:p>
        </p:txBody>
      </p:sp>
      <p:sp>
        <p:nvSpPr>
          <p:cNvPr id="4" name="Footer Placeholder 3">
            <a:extLst>
              <a:ext uri="{FF2B5EF4-FFF2-40B4-BE49-F238E27FC236}">
                <a16:creationId xmlns:a16="http://schemas.microsoft.com/office/drawing/2014/main" id="{123CEA6C-4983-F681-9219-E7C561138268}"/>
              </a:ext>
            </a:extLst>
          </p:cNvPr>
          <p:cNvSpPr>
            <a:spLocks noGrp="1"/>
          </p:cNvSpPr>
          <p:nvPr>
            <p:ph type="ftr" sz="quarter" idx="11"/>
          </p:nvPr>
        </p:nvSpPr>
        <p:spPr/>
        <p:txBody>
          <a:bodyPr/>
          <a:lstStyle/>
          <a:p>
            <a:r>
              <a:rPr lang="en-US"/>
              <a:t>Introduction Observations Design Implementation Evaluation Conclusion</a:t>
            </a:r>
            <a:endParaRPr lang="en-US" dirty="0"/>
          </a:p>
        </p:txBody>
      </p:sp>
      <p:sp>
        <p:nvSpPr>
          <p:cNvPr id="5" name="Slide Number Placeholder 4">
            <a:extLst>
              <a:ext uri="{FF2B5EF4-FFF2-40B4-BE49-F238E27FC236}">
                <a16:creationId xmlns:a16="http://schemas.microsoft.com/office/drawing/2014/main" id="{B9F9DC6F-7206-07A5-DBB4-509A6F196A95}"/>
              </a:ext>
            </a:extLst>
          </p:cNvPr>
          <p:cNvSpPr>
            <a:spLocks noGrp="1"/>
          </p:cNvSpPr>
          <p:nvPr>
            <p:ph type="sldNum" sz="quarter" idx="12"/>
          </p:nvPr>
        </p:nvSpPr>
        <p:spPr/>
        <p:txBody>
          <a:bodyPr/>
          <a:lstStyle/>
          <a:p>
            <a:pPr algn="r"/>
            <a:fld id="{330EA680-D336-4FF7-8B7A-9848BB0A1C32}" type="slidenum">
              <a:rPr lang="en-US" smtClean="0"/>
              <a:pPr algn="r"/>
              <a:t>42</a:t>
            </a:fld>
            <a:endParaRPr lang="en-US" dirty="0"/>
          </a:p>
        </p:txBody>
      </p:sp>
    </p:spTree>
    <p:extLst>
      <p:ext uri="{BB962C8B-B14F-4D97-AF65-F5344CB8AC3E}">
        <p14:creationId xmlns:p14="http://schemas.microsoft.com/office/powerpoint/2010/main" val="290656962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CA6A-AEEC-73B7-F678-71C5012638FA}"/>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4B9BBF2C-1593-694E-D223-5BC70D691B4F}"/>
              </a:ext>
            </a:extLst>
          </p:cNvPr>
          <p:cNvSpPr>
            <a:spLocks noGrp="1"/>
          </p:cNvSpPr>
          <p:nvPr>
            <p:ph idx="1"/>
          </p:nvPr>
        </p:nvSpPr>
        <p:spPr/>
        <p:txBody>
          <a:bodyPr/>
          <a:lstStyle/>
          <a:p>
            <a:r>
              <a:rPr lang="en-US" dirty="0" err="1"/>
              <a:t>LFuzz</a:t>
            </a:r>
            <a:r>
              <a:rPr lang="en-US" dirty="0"/>
              <a:t> explored temporal and spatial localities, deltas, and partially recovered images</a:t>
            </a:r>
          </a:p>
          <a:p>
            <a:r>
              <a:rPr lang="en-US" dirty="0" err="1"/>
              <a:t>LFuzz</a:t>
            </a:r>
            <a:r>
              <a:rPr lang="en-US" dirty="0"/>
              <a:t> deviates from JANUS’ coverage by up to 15%</a:t>
            </a:r>
          </a:p>
          <a:p>
            <a:r>
              <a:rPr lang="en-US" dirty="0" err="1"/>
              <a:t>LFuzz</a:t>
            </a:r>
            <a:r>
              <a:rPr lang="en-US" dirty="0"/>
              <a:t> can reduce the fuzzing region by up to 8x compared to JANUS</a:t>
            </a:r>
          </a:p>
          <a:p>
            <a:r>
              <a:rPr lang="en-US" dirty="0" err="1"/>
              <a:t>LFuzz</a:t>
            </a:r>
            <a:r>
              <a:rPr lang="en-US" dirty="0"/>
              <a:t> found 21 new bugs</a:t>
            </a:r>
          </a:p>
          <a:p>
            <a:endParaRPr lang="en-US" dirty="0"/>
          </a:p>
        </p:txBody>
      </p:sp>
      <p:sp>
        <p:nvSpPr>
          <p:cNvPr id="4" name="Slide Number Placeholder 3">
            <a:extLst>
              <a:ext uri="{FF2B5EF4-FFF2-40B4-BE49-F238E27FC236}">
                <a16:creationId xmlns:a16="http://schemas.microsoft.com/office/drawing/2014/main" id="{8D0A51E2-2E09-4F33-3714-D71025E2B1DC}"/>
              </a:ext>
            </a:extLst>
          </p:cNvPr>
          <p:cNvSpPr>
            <a:spLocks noGrp="1"/>
          </p:cNvSpPr>
          <p:nvPr>
            <p:ph type="sldNum" sz="quarter" idx="12"/>
          </p:nvPr>
        </p:nvSpPr>
        <p:spPr/>
        <p:txBody>
          <a:bodyPr/>
          <a:lstStyle/>
          <a:p>
            <a:pPr algn="r"/>
            <a:fld id="{330EA680-D336-4FF7-8B7A-9848BB0A1C32}" type="slidenum">
              <a:rPr lang="en-US" smtClean="0"/>
              <a:pPr algn="r"/>
              <a:t>43</a:t>
            </a:fld>
            <a:endParaRPr lang="en-US" dirty="0"/>
          </a:p>
        </p:txBody>
      </p:sp>
      <p:sp>
        <p:nvSpPr>
          <p:cNvPr id="6" name="Footer Placeholder 9">
            <a:extLst>
              <a:ext uri="{FF2B5EF4-FFF2-40B4-BE49-F238E27FC236}">
                <a16:creationId xmlns:a16="http://schemas.microsoft.com/office/drawing/2014/main" id="{02D360AA-0527-7AB7-E6A8-9B70F8824E79}"/>
              </a:ext>
            </a:extLst>
          </p:cNvPr>
          <p:cNvSpPr>
            <a:spLocks noGrp="1"/>
          </p:cNvSpPr>
          <p:nvPr>
            <p:ph type="ftr" sz="quarter" idx="11"/>
          </p:nvPr>
        </p:nvSpPr>
        <p:spPr>
          <a:xfrm>
            <a:off x="3030786" y="6350577"/>
            <a:ext cx="6130428" cy="273486"/>
          </a:xfrm>
        </p:spPr>
        <p:txBody>
          <a:bodyPr vert="horz" lIns="91440" tIns="45720" rIns="91440" bIns="45720" rtlCol="0" anchor="ctr"/>
          <a:lstStyle/>
          <a:p>
            <a:r>
              <a:rPr lang="en-US" sz="1400" dirty="0"/>
              <a:t>Introduction </a:t>
            </a:r>
            <a:r>
              <a:rPr lang="en-US" sz="1400" dirty="0">
                <a:sym typeface="Symbol" panose="05050102010706020507" pitchFamily="18" charset="2"/>
              </a:rPr>
              <a:t> </a:t>
            </a:r>
            <a:r>
              <a:rPr lang="en-US" sz="1400" dirty="0"/>
              <a:t>Observations</a:t>
            </a:r>
            <a:r>
              <a:rPr lang="en-US" sz="1400" dirty="0">
                <a:sym typeface="Symbol" panose="05050102010706020507" pitchFamily="18" charset="2"/>
              </a:rPr>
              <a:t> </a:t>
            </a:r>
            <a:r>
              <a:rPr lang="en-US" sz="1400" dirty="0"/>
              <a:t> Design</a:t>
            </a:r>
            <a:r>
              <a:rPr lang="en-US" sz="1400" dirty="0">
                <a:solidFill>
                  <a:schemeClr val="tx1"/>
                </a:solidFill>
              </a:rPr>
              <a:t> </a:t>
            </a:r>
            <a:r>
              <a:rPr lang="en-US" sz="1400" dirty="0">
                <a:sym typeface="Symbol" panose="05050102010706020507" pitchFamily="18" charset="2"/>
              </a:rPr>
              <a:t> </a:t>
            </a:r>
            <a:r>
              <a:rPr lang="en-US" sz="1400" dirty="0"/>
              <a:t>Implementation</a:t>
            </a:r>
            <a:r>
              <a:rPr lang="en-US" sz="1400" dirty="0">
                <a:solidFill>
                  <a:schemeClr val="tx1"/>
                </a:solidFill>
                <a:sym typeface="Symbol" panose="05050102010706020507" pitchFamily="18" charset="2"/>
              </a:rPr>
              <a:t> </a:t>
            </a:r>
            <a:r>
              <a:rPr lang="en-US" sz="1400" dirty="0">
                <a:sym typeface="Symbol" panose="05050102010706020507" pitchFamily="18" charset="2"/>
              </a:rPr>
              <a:t></a:t>
            </a:r>
            <a:r>
              <a:rPr lang="en-US" sz="1400" dirty="0"/>
              <a:t> Evaluation</a:t>
            </a:r>
            <a:r>
              <a:rPr lang="en-US" sz="1400" dirty="0">
                <a:solidFill>
                  <a:schemeClr val="tx1"/>
                </a:solidFill>
              </a:rPr>
              <a:t> </a:t>
            </a:r>
            <a:r>
              <a:rPr lang="en-US" sz="1400" dirty="0">
                <a:sym typeface="Symbol" panose="05050102010706020507" pitchFamily="18" charset="2"/>
              </a:rPr>
              <a:t> </a:t>
            </a:r>
            <a:r>
              <a:rPr lang="en-US" sz="1400" b="1" dirty="0">
                <a:solidFill>
                  <a:schemeClr val="tx1"/>
                </a:solidFill>
              </a:rPr>
              <a:t>Conclusion</a:t>
            </a:r>
          </a:p>
        </p:txBody>
      </p:sp>
    </p:spTree>
    <p:custDataLst>
      <p:tags r:id="rId1"/>
    </p:custDataLst>
    <p:extLst>
      <p:ext uri="{BB962C8B-B14F-4D97-AF65-F5344CB8AC3E}">
        <p14:creationId xmlns:p14="http://schemas.microsoft.com/office/powerpoint/2010/main" val="750618095"/>
      </p:ext>
    </p:extLst>
  </p:cSld>
  <p:clrMapOvr>
    <a:masterClrMapping/>
  </p:clrMapOvr>
  <mc:AlternateContent xmlns:mc="http://schemas.openxmlformats.org/markup-compatibility/2006" xmlns:p14="http://schemas.microsoft.com/office/powerpoint/2010/main">
    <mc:Choice Requires="p14">
      <p:transition spd="slow" p14:dur="2000" advTm="38411"/>
    </mc:Choice>
    <mc:Fallback xmlns="">
      <p:transition spd="slow" advTm="3841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A706C1-E2E4-30E4-AFB9-A3F333653E7F}"/>
              </a:ext>
            </a:extLst>
          </p:cNvPr>
          <p:cNvSpPr>
            <a:spLocks noGrp="1"/>
          </p:cNvSpPr>
          <p:nvPr>
            <p:ph idx="1"/>
          </p:nvPr>
        </p:nvSpPr>
        <p:spPr/>
        <p:txBody>
          <a:bodyPr/>
          <a:lstStyle/>
          <a:p>
            <a:pPr marL="0" indent="0" algn="ctr">
              <a:buNone/>
            </a:pPr>
            <a:r>
              <a:rPr lang="en-US" dirty="0">
                <a:hlinkClick r:id="rId4"/>
              </a:rPr>
              <a:t>liu@cs.fsu.edu</a:t>
            </a:r>
            <a:r>
              <a:rPr lang="en-US" dirty="0"/>
              <a:t> Wenqing Liu</a:t>
            </a:r>
          </a:p>
          <a:p>
            <a:pPr marL="0" indent="0" algn="ctr">
              <a:buNone/>
            </a:pPr>
            <a:r>
              <a:rPr lang="en-US" dirty="0"/>
              <a:t>Thank you!</a:t>
            </a:r>
          </a:p>
        </p:txBody>
      </p:sp>
      <p:sp>
        <p:nvSpPr>
          <p:cNvPr id="4" name="Slide Number Placeholder 3">
            <a:extLst>
              <a:ext uri="{FF2B5EF4-FFF2-40B4-BE49-F238E27FC236}">
                <a16:creationId xmlns:a16="http://schemas.microsoft.com/office/drawing/2014/main" id="{AD4DD800-CD20-2A4D-E212-EDC08B9678D5}"/>
              </a:ext>
            </a:extLst>
          </p:cNvPr>
          <p:cNvSpPr>
            <a:spLocks noGrp="1"/>
          </p:cNvSpPr>
          <p:nvPr>
            <p:ph type="sldNum" sz="quarter" idx="12"/>
          </p:nvPr>
        </p:nvSpPr>
        <p:spPr/>
        <p:txBody>
          <a:bodyPr/>
          <a:lstStyle/>
          <a:p>
            <a:fld id="{330EA680-D336-4FF7-8B7A-9848BB0A1C32}" type="slidenum">
              <a:rPr lang="en-US" smtClean="0"/>
              <a:t>44</a:t>
            </a:fld>
            <a:endParaRPr lang="en-US"/>
          </a:p>
        </p:txBody>
      </p:sp>
    </p:spTree>
    <p:custDataLst>
      <p:tags r:id="rId1"/>
    </p:custDataLst>
    <p:extLst>
      <p:ext uri="{BB962C8B-B14F-4D97-AF65-F5344CB8AC3E}">
        <p14:creationId xmlns:p14="http://schemas.microsoft.com/office/powerpoint/2010/main" val="1939051662"/>
      </p:ext>
    </p:extLst>
  </p:cSld>
  <p:clrMapOvr>
    <a:masterClrMapping/>
  </p:clrMapOvr>
  <mc:AlternateContent xmlns:mc="http://schemas.openxmlformats.org/markup-compatibility/2006" xmlns:p14="http://schemas.microsoft.com/office/powerpoint/2010/main">
    <mc:Choice Requires="p14">
      <p:transition spd="slow" p14:dur="2000" advTm="12024"/>
    </mc:Choice>
    <mc:Fallback xmlns="">
      <p:transition spd="slow" advTm="1202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B70CC-A0E3-9A52-F574-8BFB4364C83B}"/>
              </a:ext>
            </a:extLst>
          </p:cNvPr>
          <p:cNvSpPr>
            <a:spLocks noGrp="1"/>
          </p:cNvSpPr>
          <p:nvPr>
            <p:ph type="title"/>
          </p:nvPr>
        </p:nvSpPr>
        <p:spPr/>
        <p:txBody>
          <a:bodyPr/>
          <a:lstStyle/>
          <a:p>
            <a:r>
              <a:rPr lang="en-US" dirty="0">
                <a:cs typeface="Calibri Light"/>
              </a:rPr>
              <a:t>Evidence of Locality</a:t>
            </a:r>
            <a:endParaRPr lang="en-US" dirty="0"/>
          </a:p>
        </p:txBody>
      </p:sp>
      <p:sp>
        <p:nvSpPr>
          <p:cNvPr id="3" name="Content Placeholder 2">
            <a:extLst>
              <a:ext uri="{FF2B5EF4-FFF2-40B4-BE49-F238E27FC236}">
                <a16:creationId xmlns:a16="http://schemas.microsoft.com/office/drawing/2014/main" id="{0B14A89B-FF9B-86A8-76E6-F2B1C5E4968A}"/>
              </a:ext>
            </a:extLst>
          </p:cNvPr>
          <p:cNvSpPr>
            <a:spLocks noGrp="1"/>
          </p:cNvSpPr>
          <p:nvPr>
            <p:ph sz="half" idx="1"/>
          </p:nvPr>
        </p:nvSpPr>
        <p:spPr>
          <a:xfrm>
            <a:off x="838200" y="1825625"/>
            <a:ext cx="9779493" cy="1467991"/>
          </a:xfrm>
        </p:spPr>
        <p:txBody>
          <a:bodyPr vert="horz" lIns="91440" tIns="45720" rIns="91440" bIns="45720" rtlCol="0" anchor="t">
            <a:normAutofit/>
          </a:bodyPr>
          <a:lstStyle/>
          <a:p>
            <a:r>
              <a:rPr lang="en-US" dirty="0"/>
              <a:t>Temporal locality</a:t>
            </a:r>
          </a:p>
          <a:p>
            <a:r>
              <a:rPr lang="en-US" dirty="0">
                <a:cs typeface="Calibri"/>
              </a:rPr>
              <a:t>Some filesystems (BTRFS, F2FS) have copy-on-write features</a:t>
            </a:r>
          </a:p>
          <a:p>
            <a:endParaRPr lang="en-US" dirty="0"/>
          </a:p>
          <a:p>
            <a:endParaRPr lang="en-US" dirty="0">
              <a:cs typeface="Calibri"/>
            </a:endParaRPr>
          </a:p>
        </p:txBody>
      </p:sp>
      <p:sp>
        <p:nvSpPr>
          <p:cNvPr id="6" name="Rectangle 5">
            <a:extLst>
              <a:ext uri="{FF2B5EF4-FFF2-40B4-BE49-F238E27FC236}">
                <a16:creationId xmlns:a16="http://schemas.microsoft.com/office/drawing/2014/main" id="{9348B335-A9F9-C50B-2937-B80F5503323F}"/>
              </a:ext>
            </a:extLst>
          </p:cNvPr>
          <p:cNvSpPr/>
          <p:nvPr/>
        </p:nvSpPr>
        <p:spPr>
          <a:xfrm>
            <a:off x="4115855" y="5237045"/>
            <a:ext cx="918307" cy="9183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a:cs typeface="Calibri"/>
              </a:rPr>
              <a:t>Original</a:t>
            </a:r>
            <a:endParaRPr lang="en-US" err="1"/>
          </a:p>
          <a:p>
            <a:pPr algn="ctr"/>
            <a:r>
              <a:rPr lang="en-US">
                <a:cs typeface="Calibri"/>
              </a:rPr>
              <a:t>block</a:t>
            </a:r>
          </a:p>
        </p:txBody>
      </p:sp>
      <p:grpSp>
        <p:nvGrpSpPr>
          <p:cNvPr id="4" name="Group 3"/>
          <p:cNvGrpSpPr/>
          <p:nvPr/>
        </p:nvGrpSpPr>
        <p:grpSpPr>
          <a:xfrm>
            <a:off x="4229668" y="3488353"/>
            <a:ext cx="2025648" cy="1735261"/>
            <a:chOff x="4229668" y="3488353"/>
            <a:chExt cx="2025648" cy="1735261"/>
          </a:xfrm>
        </p:grpSpPr>
        <p:sp>
          <p:nvSpPr>
            <p:cNvPr id="5" name="Rectangle 4">
              <a:extLst>
                <a:ext uri="{FF2B5EF4-FFF2-40B4-BE49-F238E27FC236}">
                  <a16:creationId xmlns:a16="http://schemas.microsoft.com/office/drawing/2014/main" id="{E1C383B8-3690-E5DD-E3A5-FABF56EBC957}"/>
                </a:ext>
              </a:extLst>
            </p:cNvPr>
            <p:cNvSpPr/>
            <p:nvPr/>
          </p:nvSpPr>
          <p:spPr>
            <a:xfrm>
              <a:off x="5337009" y="3488353"/>
              <a:ext cx="918307" cy="9183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a:cs typeface="Calibri"/>
                </a:rPr>
                <a:t>In mem</a:t>
              </a:r>
            </a:p>
          </p:txBody>
        </p:sp>
        <p:cxnSp>
          <p:nvCxnSpPr>
            <p:cNvPr id="8" name="Straight Arrow Connector 7">
              <a:extLst>
                <a:ext uri="{FF2B5EF4-FFF2-40B4-BE49-F238E27FC236}">
                  <a16:creationId xmlns:a16="http://schemas.microsoft.com/office/drawing/2014/main" id="{5C787D2C-79AF-29B6-0FCD-F1EDE629938C}"/>
                </a:ext>
              </a:extLst>
            </p:cNvPr>
            <p:cNvCxnSpPr>
              <a:cxnSpLocks/>
            </p:cNvCxnSpPr>
            <p:nvPr/>
          </p:nvCxnSpPr>
          <p:spPr>
            <a:xfrm flipV="1">
              <a:off x="4522500" y="3988785"/>
              <a:ext cx="777632" cy="12348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6">
              <a:extLst>
                <a:ext uri="{FF2B5EF4-FFF2-40B4-BE49-F238E27FC236}">
                  <a16:creationId xmlns:a16="http://schemas.microsoft.com/office/drawing/2014/main" id="{2F511945-3CEC-5B78-D018-159451F1BBF5}"/>
                </a:ext>
              </a:extLst>
            </p:cNvPr>
            <p:cNvSpPr txBox="1"/>
            <p:nvPr/>
          </p:nvSpPr>
          <p:spPr>
            <a:xfrm>
              <a:off x="4229668" y="4344627"/>
              <a:ext cx="633046"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a:t>read</a:t>
              </a:r>
              <a:endParaRPr lang="en-US" dirty="0">
                <a:cs typeface="Calibri"/>
              </a:endParaRPr>
            </a:p>
          </p:txBody>
        </p:sp>
      </p:grpSp>
      <p:grpSp>
        <p:nvGrpSpPr>
          <p:cNvPr id="13" name="Group 12"/>
          <p:cNvGrpSpPr/>
          <p:nvPr/>
        </p:nvGrpSpPr>
        <p:grpSpPr>
          <a:xfrm>
            <a:off x="6290730" y="3973153"/>
            <a:ext cx="1361585" cy="2182198"/>
            <a:chOff x="6290730" y="3973153"/>
            <a:chExt cx="1361585" cy="2182198"/>
          </a:xfrm>
        </p:grpSpPr>
        <p:sp>
          <p:nvSpPr>
            <p:cNvPr id="7" name="Rectangle 6">
              <a:extLst>
                <a:ext uri="{FF2B5EF4-FFF2-40B4-BE49-F238E27FC236}">
                  <a16:creationId xmlns:a16="http://schemas.microsoft.com/office/drawing/2014/main" id="{68782CEC-713F-F4C2-175A-FBC3207B39C5}"/>
                </a:ext>
              </a:extLst>
            </p:cNvPr>
            <p:cNvSpPr/>
            <p:nvPr/>
          </p:nvSpPr>
          <p:spPr>
            <a:xfrm>
              <a:off x="6734008" y="5237044"/>
              <a:ext cx="918307" cy="9183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a:cs typeface="Calibri"/>
                </a:rPr>
                <a:t>New</a:t>
              </a:r>
            </a:p>
            <a:p>
              <a:pPr algn="ctr"/>
              <a:r>
                <a:rPr lang="en-US">
                  <a:cs typeface="Calibri"/>
                </a:rPr>
                <a:t>block</a:t>
              </a:r>
            </a:p>
          </p:txBody>
        </p:sp>
        <p:cxnSp>
          <p:nvCxnSpPr>
            <p:cNvPr id="9" name="Straight Arrow Connector 8">
              <a:extLst>
                <a:ext uri="{FF2B5EF4-FFF2-40B4-BE49-F238E27FC236}">
                  <a16:creationId xmlns:a16="http://schemas.microsoft.com/office/drawing/2014/main" id="{F55F566C-F101-755A-F159-79A01B3AB348}"/>
                </a:ext>
              </a:extLst>
            </p:cNvPr>
            <p:cNvCxnSpPr>
              <a:cxnSpLocks/>
            </p:cNvCxnSpPr>
            <p:nvPr/>
          </p:nvCxnSpPr>
          <p:spPr>
            <a:xfrm>
              <a:off x="6290730" y="3973153"/>
              <a:ext cx="933939" cy="12367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TextBox 7">
              <a:extLst>
                <a:ext uri="{FF2B5EF4-FFF2-40B4-BE49-F238E27FC236}">
                  <a16:creationId xmlns:a16="http://schemas.microsoft.com/office/drawing/2014/main" id="{C209CA99-80ED-50AF-4696-77A569552E4F}"/>
                </a:ext>
              </a:extLst>
            </p:cNvPr>
            <p:cNvSpPr txBox="1"/>
            <p:nvPr/>
          </p:nvSpPr>
          <p:spPr>
            <a:xfrm>
              <a:off x="6701283" y="4286011"/>
              <a:ext cx="701430"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a:t>write</a:t>
              </a:r>
              <a:endParaRPr lang="en-US">
                <a:cs typeface="Calibri"/>
              </a:endParaRPr>
            </a:p>
          </p:txBody>
        </p:sp>
      </p:grpSp>
      <p:sp>
        <p:nvSpPr>
          <p:cNvPr id="12" name="TextBox 11">
            <a:extLst>
              <a:ext uri="{FF2B5EF4-FFF2-40B4-BE49-F238E27FC236}">
                <a16:creationId xmlns:a16="http://schemas.microsoft.com/office/drawing/2014/main" id="{3A8996BD-6841-D26F-C18E-A6ADB1C254F1}"/>
              </a:ext>
            </a:extLst>
          </p:cNvPr>
          <p:cNvSpPr txBox="1"/>
          <p:nvPr/>
        </p:nvSpPr>
        <p:spPr>
          <a:xfrm>
            <a:off x="-115115" y="6237903"/>
            <a:ext cx="6094520" cy="646331"/>
          </a:xfrm>
          <a:prstGeom prst="rect">
            <a:avLst/>
          </a:prstGeom>
          <a:noFill/>
        </p:spPr>
        <p:txBody>
          <a:bodyPr wrap="square">
            <a:spAutoFit/>
          </a:bodyPr>
          <a:lstStyle/>
          <a:p>
            <a:pPr lvl="1"/>
            <a:r>
              <a:rPr lang="en-US" dirty="0">
                <a:cs typeface="Calibri"/>
              </a:rPr>
              <a:t>These accessed locations should be removed from the fuzzing area </a:t>
            </a:r>
          </a:p>
        </p:txBody>
      </p:sp>
      <p:sp>
        <p:nvSpPr>
          <p:cNvPr id="14" name="TextBox 13">
            <a:extLst>
              <a:ext uri="{FF2B5EF4-FFF2-40B4-BE49-F238E27FC236}">
                <a16:creationId xmlns:a16="http://schemas.microsoft.com/office/drawing/2014/main" id="{BF527BDE-3DFB-30F2-001B-25A6BF6F0CC5}"/>
              </a:ext>
            </a:extLst>
          </p:cNvPr>
          <p:cNvSpPr txBox="1"/>
          <p:nvPr/>
        </p:nvSpPr>
        <p:spPr>
          <a:xfrm>
            <a:off x="1867345" y="2887057"/>
            <a:ext cx="7729416" cy="369332"/>
          </a:xfrm>
          <a:prstGeom prst="rect">
            <a:avLst/>
          </a:prstGeom>
          <a:noFill/>
        </p:spPr>
        <p:txBody>
          <a:bodyPr wrap="square">
            <a:spAutoFit/>
          </a:bodyPr>
          <a:lstStyle/>
          <a:p>
            <a:pPr lvl="1"/>
            <a:r>
              <a:rPr lang="en-US" dirty="0">
                <a:cs typeface="Calibri"/>
              </a:rPr>
              <a:t>Some locations will be obsolete in terms of content when writing happens</a:t>
            </a:r>
          </a:p>
        </p:txBody>
      </p:sp>
      <p:sp>
        <p:nvSpPr>
          <p:cNvPr id="15" name="Slide Number Placeholder 14">
            <a:extLst>
              <a:ext uri="{FF2B5EF4-FFF2-40B4-BE49-F238E27FC236}">
                <a16:creationId xmlns:a16="http://schemas.microsoft.com/office/drawing/2014/main" id="{E9F54DB9-CD6F-2358-D509-7F538FE538D9}"/>
              </a:ext>
            </a:extLst>
          </p:cNvPr>
          <p:cNvSpPr>
            <a:spLocks noGrp="1"/>
          </p:cNvSpPr>
          <p:nvPr>
            <p:ph type="sldNum" sz="quarter" idx="12"/>
          </p:nvPr>
        </p:nvSpPr>
        <p:spPr/>
        <p:txBody>
          <a:bodyPr/>
          <a:lstStyle/>
          <a:p>
            <a:fld id="{330EA680-D336-4FF7-8B7A-9848BB0A1C32}" type="slidenum">
              <a:rPr lang="en-US" smtClean="0"/>
              <a:t>45</a:t>
            </a:fld>
            <a:endParaRPr lang="en-US"/>
          </a:p>
        </p:txBody>
      </p:sp>
      <p:sp>
        <p:nvSpPr>
          <p:cNvPr id="16" name="Footer Placeholder 15">
            <a:extLst>
              <a:ext uri="{FF2B5EF4-FFF2-40B4-BE49-F238E27FC236}">
                <a16:creationId xmlns:a16="http://schemas.microsoft.com/office/drawing/2014/main" id="{647FCD2A-2F9B-2830-B97D-23B2D21B6D74}"/>
              </a:ext>
            </a:extLst>
          </p:cNvPr>
          <p:cNvSpPr>
            <a:spLocks noGrp="1"/>
          </p:cNvSpPr>
          <p:nvPr>
            <p:ph type="ftr" sz="quarter" idx="11"/>
          </p:nvPr>
        </p:nvSpPr>
        <p:spPr/>
        <p:txBody>
          <a:bodyPr/>
          <a:lstStyle/>
          <a:p>
            <a:r>
              <a:rPr lang="en-US"/>
              <a:t>Introduction Observations Design Implementation Evaluation Conclusion</a:t>
            </a:r>
          </a:p>
        </p:txBody>
      </p:sp>
      <p:pic>
        <p:nvPicPr>
          <p:cNvPr id="17" name="Graphic 17">
            <a:extLst>
              <a:ext uri="{FF2B5EF4-FFF2-40B4-BE49-F238E27FC236}">
                <a16:creationId xmlns:a16="http://schemas.microsoft.com/office/drawing/2014/main" id="{31DAEFF6-6F6C-797E-D8FD-309923A49F33}"/>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3"/>
              </a:ext>
            </a:extLst>
          </a:blip>
          <a:stretch>
            <a:fillRect/>
          </a:stretch>
        </p:blipFill>
        <p:spPr>
          <a:xfrm>
            <a:off x="10052304" y="4718304"/>
            <a:ext cx="2057400" cy="2057400"/>
          </a:xfrm>
          <a:prstGeom prst="ellipse">
            <a:avLst/>
          </a:prstGeom>
        </p:spPr>
      </p:pic>
      <p:pic>
        <p:nvPicPr>
          <p:cNvPr id="24" name="Camera 23">
            <a:extLst>
              <a:ext uri="{FF2B5EF4-FFF2-40B4-BE49-F238E27FC236}">
                <a16:creationId xmlns:a16="http://schemas.microsoft.com/office/drawing/2014/main" id="{DEE828AE-1E0E-FEE5-F34A-5686A5A1291E}"/>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3"/>
              </a:ext>
            </a:extLst>
          </a:blip>
          <a:stretch>
            <a:fillRect/>
          </a:stretch>
        </p:blipFill>
        <p:spPr>
          <a:xfrm>
            <a:off x="9844033" y="0"/>
            <a:ext cx="1214584" cy="1214584"/>
          </a:xfrm>
          <a:prstGeom prst="ellipse">
            <a:avLst/>
          </a:prstGeom>
          <a:ln>
            <a:noFill/>
          </a:ln>
          <a:effectLst>
            <a:outerShdw blurRad="190500" algn="tl" rotWithShape="0">
              <a:srgbClr val="000000">
                <a:alpha val="30000"/>
              </a:srgbClr>
            </a:outerShdw>
          </a:effectLst>
        </p:spPr>
      </p:pic>
    </p:spTree>
    <p:custDataLst>
      <p:tags r:id="rId1"/>
    </p:custDataLst>
    <p:extLst>
      <p:ext uri="{BB962C8B-B14F-4D97-AF65-F5344CB8AC3E}">
        <p14:creationId xmlns:p14="http://schemas.microsoft.com/office/powerpoint/2010/main" val="376360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down)">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nodeType="click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wipe(up)">
                                      <p:cBhvr>
                                        <p:cTn id="24" dur="500"/>
                                        <p:tgtEl>
                                          <p:spTgt spid="13"/>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P spid="12" grpId="0"/>
      <p:bldP spid="14" grpId="0"/>
    </p:bldLst>
  </p:timing>
</p:sld>
</file>

<file path=ppt/slides/slide4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61764-446A-C643-290B-34B53130F15A}"/>
              </a:ext>
            </a:extLst>
          </p:cNvPr>
          <p:cNvSpPr>
            <a:spLocks noGrp="1"/>
          </p:cNvSpPr>
          <p:nvPr>
            <p:ph type="title"/>
          </p:nvPr>
        </p:nvSpPr>
        <p:spPr/>
        <p:txBody>
          <a:bodyPr/>
          <a:lstStyle/>
          <a:p>
            <a:r>
              <a:rPr lang="en-US" dirty="0">
                <a:cs typeface="Calibri Light"/>
              </a:rPr>
              <a:t>Use accessed Patterns for Fuzzing</a:t>
            </a:r>
            <a:endParaRPr lang="en-US" dirty="0"/>
          </a:p>
        </p:txBody>
      </p:sp>
      <p:sp>
        <p:nvSpPr>
          <p:cNvPr id="3" name="Content Placeholder 2">
            <a:extLst>
              <a:ext uri="{FF2B5EF4-FFF2-40B4-BE49-F238E27FC236}">
                <a16:creationId xmlns:a16="http://schemas.microsoft.com/office/drawing/2014/main" id="{0BCF184C-0B53-1ED8-B001-D812F7DD15C9}"/>
              </a:ext>
            </a:extLst>
          </p:cNvPr>
          <p:cNvSpPr>
            <a:spLocks noGrp="1"/>
          </p:cNvSpPr>
          <p:nvPr>
            <p:ph idx="1"/>
          </p:nvPr>
        </p:nvSpPr>
        <p:spPr/>
        <p:txBody>
          <a:bodyPr vert="horz" lIns="91440" tIns="45720" rIns="91440" bIns="45720" rtlCol="0" anchor="t">
            <a:normAutofit/>
          </a:bodyPr>
          <a:lstStyle/>
          <a:p>
            <a:r>
              <a:rPr lang="en-US" dirty="0">
                <a:cs typeface="Calibri"/>
              </a:rPr>
              <a:t>Spatial accessed pattern</a:t>
            </a:r>
          </a:p>
          <a:p>
            <a:pPr lvl="1"/>
            <a:r>
              <a:rPr lang="en-US" dirty="0">
                <a:cs typeface="Calibri"/>
              </a:rPr>
              <a:t>Intra block accessed pattern</a:t>
            </a:r>
          </a:p>
          <a:p>
            <a:pPr lvl="1"/>
            <a:r>
              <a:rPr lang="en-US" dirty="0">
                <a:cs typeface="Calibri"/>
              </a:rPr>
              <a:t>Inter block accessed pattern</a:t>
            </a:r>
          </a:p>
          <a:p>
            <a:r>
              <a:rPr lang="en-US" dirty="0">
                <a:cs typeface="Calibri"/>
              </a:rPr>
              <a:t>Temporal accessed pattern</a:t>
            </a:r>
          </a:p>
          <a:p>
            <a:pPr lvl="1"/>
            <a:r>
              <a:rPr lang="en-US" dirty="0">
                <a:cs typeface="Calibri"/>
              </a:rPr>
              <a:t>Filter out obsolete accessed location</a:t>
            </a:r>
          </a:p>
        </p:txBody>
      </p:sp>
      <p:sp>
        <p:nvSpPr>
          <p:cNvPr id="4" name="Slide Number Placeholder 3">
            <a:extLst>
              <a:ext uri="{FF2B5EF4-FFF2-40B4-BE49-F238E27FC236}">
                <a16:creationId xmlns:a16="http://schemas.microsoft.com/office/drawing/2014/main" id="{6E44F5BE-32A7-1925-3B51-E37767A1C916}"/>
              </a:ext>
            </a:extLst>
          </p:cNvPr>
          <p:cNvSpPr>
            <a:spLocks noGrp="1"/>
          </p:cNvSpPr>
          <p:nvPr>
            <p:ph type="sldNum" sz="quarter" idx="12"/>
          </p:nvPr>
        </p:nvSpPr>
        <p:spPr/>
        <p:txBody>
          <a:bodyPr/>
          <a:lstStyle/>
          <a:p>
            <a:fld id="{330EA680-D336-4FF7-8B7A-9848BB0A1C32}" type="slidenum">
              <a:rPr lang="en-US" smtClean="0"/>
              <a:t>46</a:t>
            </a:fld>
            <a:endParaRPr lang="en-US"/>
          </a:p>
        </p:txBody>
      </p:sp>
      <p:sp>
        <p:nvSpPr>
          <p:cNvPr id="5" name="Footer Placeholder 4">
            <a:extLst>
              <a:ext uri="{FF2B5EF4-FFF2-40B4-BE49-F238E27FC236}">
                <a16:creationId xmlns:a16="http://schemas.microsoft.com/office/drawing/2014/main" id="{0985A8A2-A13C-597C-59A2-16A7AF8CE3D0}"/>
              </a:ext>
            </a:extLst>
          </p:cNvPr>
          <p:cNvSpPr>
            <a:spLocks noGrp="1"/>
          </p:cNvSpPr>
          <p:nvPr>
            <p:ph type="ftr" sz="quarter" idx="11"/>
          </p:nvPr>
        </p:nvSpPr>
        <p:spPr/>
        <p:txBody>
          <a:bodyPr/>
          <a:lstStyle/>
          <a:p>
            <a:r>
              <a:rPr lang="en-US"/>
              <a:t>Introduction Observations Design Implementation Evaluation Conclusion</a:t>
            </a:r>
            <a:endParaRPr lang="en-US" dirty="0"/>
          </a:p>
        </p:txBody>
      </p:sp>
      <p:pic>
        <p:nvPicPr>
          <p:cNvPr id="12" name="Camera 11">
            <a:extLst>
              <a:ext uri="{FF2B5EF4-FFF2-40B4-BE49-F238E27FC236}">
                <a16:creationId xmlns:a16="http://schemas.microsoft.com/office/drawing/2014/main" id="{14E1588B-29EC-E1E3-D190-79D8D46BC457}"/>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2"/>
              </a:ext>
            </a:extLst>
          </a:blip>
          <a:stretch>
            <a:fillRect/>
          </a:stretch>
        </p:blipFill>
        <p:spPr>
          <a:xfrm>
            <a:off x="9844033" y="0"/>
            <a:ext cx="1214584" cy="1214584"/>
          </a:xfrm>
          <a:prstGeom prst="ellipse">
            <a:avLst/>
          </a:prstGeom>
          <a:ln>
            <a:noFill/>
          </a:ln>
          <a:effectLst>
            <a:outerShdw blurRad="190500" algn="tl" rotWithShape="0">
              <a:srgbClr val="000000">
                <a:alpha val="30000"/>
              </a:srgbClr>
            </a:outerShdw>
          </a:effectLst>
        </p:spPr>
      </p:pic>
    </p:spTree>
    <p:extLst>
      <p:ext uri="{BB962C8B-B14F-4D97-AF65-F5344CB8AC3E}">
        <p14:creationId xmlns:p14="http://schemas.microsoft.com/office/powerpoint/2010/main" val="2798665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AB27E7-66DB-1151-06CE-D8D72674F3E8}"/>
              </a:ext>
            </a:extLst>
          </p:cNvPr>
          <p:cNvSpPr>
            <a:spLocks noGrp="1"/>
          </p:cNvSpPr>
          <p:nvPr>
            <p:ph type="title"/>
          </p:nvPr>
        </p:nvSpPr>
        <p:spPr/>
        <p:txBody>
          <a:bodyPr/>
          <a:lstStyle/>
          <a:p>
            <a:r>
              <a:rPr lang="en-US" dirty="0">
                <a:cs typeface="Calibri Light"/>
              </a:rPr>
              <a:t>Use Spatial access Pattern</a:t>
            </a:r>
            <a:endParaRPr lang="en-US" dirty="0"/>
          </a:p>
        </p:txBody>
      </p:sp>
      <p:sp>
        <p:nvSpPr>
          <p:cNvPr id="3" name="Content Placeholder 2">
            <a:extLst>
              <a:ext uri="{FF2B5EF4-FFF2-40B4-BE49-F238E27FC236}">
                <a16:creationId xmlns:a16="http://schemas.microsoft.com/office/drawing/2014/main" id="{158E8A89-4FCD-D8B5-7C55-823BF7366B98}"/>
              </a:ext>
            </a:extLst>
          </p:cNvPr>
          <p:cNvSpPr>
            <a:spLocks noGrp="1"/>
          </p:cNvSpPr>
          <p:nvPr>
            <p:ph idx="1"/>
          </p:nvPr>
        </p:nvSpPr>
        <p:spPr/>
        <p:txBody>
          <a:bodyPr vert="horz" lIns="91440" tIns="45720" rIns="91440" bIns="45720" rtlCol="0" anchor="t">
            <a:normAutofit/>
          </a:bodyPr>
          <a:lstStyle/>
          <a:p>
            <a:r>
              <a:rPr lang="en-US" dirty="0">
                <a:ea typeface="+mn-lt"/>
                <a:cs typeface="+mn-lt"/>
              </a:rPr>
              <a:t>Intra block accessed pattern</a:t>
            </a:r>
            <a:endParaRPr lang="en-US" dirty="0"/>
          </a:p>
          <a:p>
            <a:pPr lvl="1"/>
            <a:r>
              <a:rPr lang="en-US" dirty="0">
                <a:cs typeface="Calibri"/>
              </a:rPr>
              <a:t>Nearby bytes are likely to be accessed soon, such as </a:t>
            </a:r>
            <a:r>
              <a:rPr lang="en-US" dirty="0" err="1">
                <a:cs typeface="Calibri"/>
              </a:rPr>
              <a:t>inode</a:t>
            </a:r>
            <a:r>
              <a:rPr lang="en-US" dirty="0">
                <a:cs typeface="Calibri"/>
              </a:rPr>
              <a:t>, bitmap that grouped together</a:t>
            </a:r>
          </a:p>
          <a:p>
            <a:pPr lvl="1"/>
            <a:r>
              <a:rPr lang="en-US" dirty="0">
                <a:cs typeface="Calibri"/>
              </a:rPr>
              <a:t>When fuzzing, not only fuzz the exact accessed location, but fuzz a N-byte </a:t>
            </a:r>
            <a:r>
              <a:rPr lang="en-US" b="1" i="1" dirty="0">
                <a:cs typeface="Calibri"/>
              </a:rPr>
              <a:t>buckets</a:t>
            </a:r>
          </a:p>
          <a:p>
            <a:r>
              <a:rPr lang="en-US" dirty="0">
                <a:ea typeface="+mn-lt"/>
                <a:cs typeface="+mn-lt"/>
              </a:rPr>
              <a:t>Inter block accessed pattern</a:t>
            </a:r>
          </a:p>
          <a:p>
            <a:pPr lvl="1"/>
            <a:r>
              <a:rPr lang="en-US" dirty="0">
                <a:cs typeface="Calibri"/>
              </a:rPr>
              <a:t>Nearby blocks are likely to be used soon, such as new blocks, new tree items</a:t>
            </a:r>
          </a:p>
          <a:p>
            <a:pPr lvl="1"/>
            <a:r>
              <a:rPr lang="en-US" dirty="0">
                <a:cs typeface="Calibri"/>
              </a:rPr>
              <a:t>Add the most frequent distanced neighbor blocks to the fuzzing area</a:t>
            </a:r>
          </a:p>
          <a:p>
            <a:pPr lvl="1"/>
            <a:endParaRPr lang="en-US" dirty="0">
              <a:cs typeface="Calibri"/>
            </a:endParaRPr>
          </a:p>
          <a:p>
            <a:endParaRPr lang="en-US" dirty="0">
              <a:cs typeface="Calibri"/>
            </a:endParaRPr>
          </a:p>
        </p:txBody>
      </p:sp>
      <p:sp>
        <p:nvSpPr>
          <p:cNvPr id="4" name="Slide Number Placeholder 3">
            <a:extLst>
              <a:ext uri="{FF2B5EF4-FFF2-40B4-BE49-F238E27FC236}">
                <a16:creationId xmlns:a16="http://schemas.microsoft.com/office/drawing/2014/main" id="{656E74E5-C0DC-4E09-D6CE-3288016D2632}"/>
              </a:ext>
            </a:extLst>
          </p:cNvPr>
          <p:cNvSpPr>
            <a:spLocks noGrp="1"/>
          </p:cNvSpPr>
          <p:nvPr>
            <p:ph type="sldNum" sz="quarter" idx="12"/>
          </p:nvPr>
        </p:nvSpPr>
        <p:spPr/>
        <p:txBody>
          <a:bodyPr/>
          <a:lstStyle/>
          <a:p>
            <a:fld id="{330EA680-D336-4FF7-8B7A-9848BB0A1C32}" type="slidenum">
              <a:rPr lang="en-US" smtClean="0"/>
              <a:t>47</a:t>
            </a:fld>
            <a:endParaRPr lang="en-US"/>
          </a:p>
        </p:txBody>
      </p:sp>
      <p:sp>
        <p:nvSpPr>
          <p:cNvPr id="5" name="Footer Placeholder 4">
            <a:extLst>
              <a:ext uri="{FF2B5EF4-FFF2-40B4-BE49-F238E27FC236}">
                <a16:creationId xmlns:a16="http://schemas.microsoft.com/office/drawing/2014/main" id="{75F50B93-34A6-F38D-B015-943624C29D07}"/>
              </a:ext>
            </a:extLst>
          </p:cNvPr>
          <p:cNvSpPr>
            <a:spLocks noGrp="1"/>
          </p:cNvSpPr>
          <p:nvPr>
            <p:ph type="ftr" sz="quarter" idx="11"/>
          </p:nvPr>
        </p:nvSpPr>
        <p:spPr/>
        <p:txBody>
          <a:bodyPr/>
          <a:lstStyle/>
          <a:p>
            <a:r>
              <a:rPr lang="en-US"/>
              <a:t>Introduction Observations Design Implementation Evaluation Conclusion</a:t>
            </a:r>
            <a:endParaRPr lang="en-US" dirty="0"/>
          </a:p>
        </p:txBody>
      </p:sp>
    </p:spTree>
    <p:extLst>
      <p:ext uri="{BB962C8B-B14F-4D97-AF65-F5344CB8AC3E}">
        <p14:creationId xmlns:p14="http://schemas.microsoft.com/office/powerpoint/2010/main" val="1309052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8C0AE-E1C1-E3C4-B016-C8A8C353613E}"/>
              </a:ext>
            </a:extLst>
          </p:cNvPr>
          <p:cNvSpPr>
            <a:spLocks noGrp="1"/>
          </p:cNvSpPr>
          <p:nvPr>
            <p:ph type="title"/>
          </p:nvPr>
        </p:nvSpPr>
        <p:spPr/>
        <p:txBody>
          <a:bodyPr/>
          <a:lstStyle/>
          <a:p>
            <a:r>
              <a:rPr lang="en-US" dirty="0">
                <a:cs typeface="Calibri Light"/>
              </a:rPr>
              <a:t>Evidence of Locality</a:t>
            </a:r>
            <a:endParaRPr lang="en-US" dirty="0"/>
          </a:p>
        </p:txBody>
      </p:sp>
      <p:sp>
        <p:nvSpPr>
          <p:cNvPr id="3" name="Content Placeholder 2">
            <a:extLst>
              <a:ext uri="{FF2B5EF4-FFF2-40B4-BE49-F238E27FC236}">
                <a16:creationId xmlns:a16="http://schemas.microsoft.com/office/drawing/2014/main" id="{FC3A44E1-F1D0-E8C4-C8D7-B90B060FA964}"/>
              </a:ext>
            </a:extLst>
          </p:cNvPr>
          <p:cNvSpPr>
            <a:spLocks noGrp="1"/>
          </p:cNvSpPr>
          <p:nvPr>
            <p:ph idx="1"/>
          </p:nvPr>
        </p:nvSpPr>
        <p:spPr/>
        <p:txBody>
          <a:bodyPr vert="horz" lIns="91440" tIns="45720" rIns="91440" bIns="45720" rtlCol="0" anchor="t">
            <a:normAutofit/>
          </a:bodyPr>
          <a:lstStyle/>
          <a:p>
            <a:r>
              <a:rPr lang="en-US" dirty="0">
                <a:cs typeface="Calibri"/>
              </a:rPr>
              <a:t>Overlapped accessed image locations between two fuzzing iterations</a:t>
            </a:r>
          </a:p>
          <a:p>
            <a:pPr lvl="1"/>
            <a:r>
              <a:rPr lang="en-US" dirty="0">
                <a:cs typeface="Calibri"/>
              </a:rPr>
              <a:t>The fuzzing area is the accessed location set L1 of iteration n</a:t>
            </a:r>
          </a:p>
          <a:p>
            <a:pPr lvl="1"/>
            <a:r>
              <a:rPr lang="en-US" dirty="0">
                <a:cs typeface="Calibri"/>
              </a:rPr>
              <a:t>Fuzz the accessed location and apply to image, get  the new accessed location set L2 of iteration n+1</a:t>
            </a:r>
            <a:endParaRPr lang="en-US" dirty="0"/>
          </a:p>
          <a:p>
            <a:pPr lvl="1"/>
            <a:r>
              <a:rPr lang="en-US" dirty="0">
                <a:cs typeface="Calibri"/>
              </a:rPr>
              <a:t>Compare the relation between L1 and L2</a:t>
            </a:r>
          </a:p>
          <a:p>
            <a:r>
              <a:rPr lang="en-US" dirty="0">
                <a:cs typeface="Calibri"/>
              </a:rPr>
              <a:t>Relationship between one accessed image location with the next accessed location</a:t>
            </a:r>
          </a:p>
          <a:p>
            <a:pPr lvl="1"/>
            <a:r>
              <a:rPr lang="en-US" dirty="0">
                <a:cs typeface="Calibri"/>
              </a:rPr>
              <a:t>In one iteration, the accessed locations could be grouped together or sparsely</a:t>
            </a:r>
          </a:p>
          <a:p>
            <a:pPr lvl="1"/>
            <a:r>
              <a:rPr lang="en-US" dirty="0">
                <a:cs typeface="Calibri"/>
              </a:rPr>
              <a:t>Analyze the distribution</a:t>
            </a:r>
          </a:p>
          <a:p>
            <a:pPr lvl="1"/>
            <a:endParaRPr lang="en-US" dirty="0">
              <a:cs typeface="Calibri"/>
            </a:endParaRPr>
          </a:p>
          <a:p>
            <a:endParaRPr lang="en-US" dirty="0">
              <a:cs typeface="Calibri"/>
            </a:endParaRPr>
          </a:p>
        </p:txBody>
      </p:sp>
      <p:sp>
        <p:nvSpPr>
          <p:cNvPr id="4" name="Slide Number Placeholder 3">
            <a:extLst>
              <a:ext uri="{FF2B5EF4-FFF2-40B4-BE49-F238E27FC236}">
                <a16:creationId xmlns:a16="http://schemas.microsoft.com/office/drawing/2014/main" id="{599773C2-9F4E-0D84-04CE-B249B9366A08}"/>
              </a:ext>
            </a:extLst>
          </p:cNvPr>
          <p:cNvSpPr>
            <a:spLocks noGrp="1"/>
          </p:cNvSpPr>
          <p:nvPr>
            <p:ph type="sldNum" sz="quarter" idx="12"/>
          </p:nvPr>
        </p:nvSpPr>
        <p:spPr/>
        <p:txBody>
          <a:bodyPr/>
          <a:lstStyle/>
          <a:p>
            <a:fld id="{330EA680-D336-4FF7-8B7A-9848BB0A1C32}" type="slidenum">
              <a:rPr lang="en-US" smtClean="0"/>
              <a:t>48</a:t>
            </a:fld>
            <a:endParaRPr lang="en-US"/>
          </a:p>
        </p:txBody>
      </p:sp>
      <p:sp>
        <p:nvSpPr>
          <p:cNvPr id="5" name="Footer Placeholder 4">
            <a:extLst>
              <a:ext uri="{FF2B5EF4-FFF2-40B4-BE49-F238E27FC236}">
                <a16:creationId xmlns:a16="http://schemas.microsoft.com/office/drawing/2014/main" id="{A30422CA-C86F-E5D1-4092-E7A948281862}"/>
              </a:ext>
            </a:extLst>
          </p:cNvPr>
          <p:cNvSpPr>
            <a:spLocks noGrp="1"/>
          </p:cNvSpPr>
          <p:nvPr>
            <p:ph type="ftr" sz="quarter" idx="11"/>
          </p:nvPr>
        </p:nvSpPr>
        <p:spPr/>
        <p:txBody>
          <a:bodyPr/>
          <a:lstStyle/>
          <a:p>
            <a:r>
              <a:rPr lang="en-US"/>
              <a:t>Introduction Observations Design Implementation Evaluation Conclusion</a:t>
            </a:r>
            <a:endParaRPr lang="en-US" dirty="0"/>
          </a:p>
        </p:txBody>
      </p:sp>
    </p:spTree>
    <p:extLst>
      <p:ext uri="{BB962C8B-B14F-4D97-AF65-F5344CB8AC3E}">
        <p14:creationId xmlns:p14="http://schemas.microsoft.com/office/powerpoint/2010/main" val="11848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A1946-CD13-CB2E-647C-41A0829C2786}"/>
              </a:ext>
            </a:extLst>
          </p:cNvPr>
          <p:cNvSpPr>
            <a:spLocks noGrp="1"/>
          </p:cNvSpPr>
          <p:nvPr>
            <p:ph type="title"/>
          </p:nvPr>
        </p:nvSpPr>
        <p:spPr/>
        <p:txBody>
          <a:bodyPr/>
          <a:lstStyle/>
          <a:p>
            <a:r>
              <a:rPr lang="en-US">
                <a:cs typeface="Calibri Light"/>
              </a:rPr>
              <a:t>Temporal Locality</a:t>
            </a:r>
            <a:endParaRPr lang="en-US"/>
          </a:p>
        </p:txBody>
      </p:sp>
      <p:sp>
        <p:nvSpPr>
          <p:cNvPr id="3" name="Content Placeholder 2">
            <a:extLst>
              <a:ext uri="{FF2B5EF4-FFF2-40B4-BE49-F238E27FC236}">
                <a16:creationId xmlns:a16="http://schemas.microsoft.com/office/drawing/2014/main" id="{C4E8F6D3-5F85-3BA0-4356-137D496E2DA9}"/>
              </a:ext>
            </a:extLst>
          </p:cNvPr>
          <p:cNvSpPr>
            <a:spLocks noGrp="1"/>
          </p:cNvSpPr>
          <p:nvPr>
            <p:ph idx="1"/>
          </p:nvPr>
        </p:nvSpPr>
        <p:spPr/>
        <p:txBody>
          <a:bodyPr vert="horz" lIns="91440" tIns="45720" rIns="91440" bIns="45720" rtlCol="0" anchor="t">
            <a:normAutofit/>
          </a:bodyPr>
          <a:lstStyle/>
          <a:p>
            <a:r>
              <a:rPr lang="en-US" dirty="0">
                <a:cs typeface="Calibri"/>
              </a:rPr>
              <a:t>&gt;70% of FS image locations accessed by one iteration overlap with the locations accessed by the next iteration </a:t>
            </a:r>
          </a:p>
          <a:p>
            <a:r>
              <a:rPr lang="en-US" dirty="0">
                <a:cs typeface="Calibri"/>
              </a:rPr>
              <a:t>We can use accessed FS image locations by one fuzzing iteration to predict the accessed locations for the next fuzzing iteration</a:t>
            </a:r>
          </a:p>
        </p:txBody>
      </p:sp>
      <p:sp>
        <p:nvSpPr>
          <p:cNvPr id="4" name="Slide Number Placeholder 3">
            <a:extLst>
              <a:ext uri="{FF2B5EF4-FFF2-40B4-BE49-F238E27FC236}">
                <a16:creationId xmlns:a16="http://schemas.microsoft.com/office/drawing/2014/main" id="{A8712BFB-29FB-444D-A8DB-18D82F75F8BF}"/>
              </a:ext>
            </a:extLst>
          </p:cNvPr>
          <p:cNvSpPr>
            <a:spLocks noGrp="1"/>
          </p:cNvSpPr>
          <p:nvPr>
            <p:ph type="sldNum" sz="quarter" idx="12"/>
          </p:nvPr>
        </p:nvSpPr>
        <p:spPr/>
        <p:txBody>
          <a:bodyPr/>
          <a:lstStyle/>
          <a:p>
            <a:fld id="{330EA680-D336-4FF7-8B7A-9848BB0A1C32}" type="slidenum">
              <a:rPr lang="en-US" smtClean="0"/>
              <a:t>49</a:t>
            </a:fld>
            <a:endParaRPr lang="en-US"/>
          </a:p>
        </p:txBody>
      </p:sp>
      <p:sp>
        <p:nvSpPr>
          <p:cNvPr id="5" name="Footer Placeholder 4">
            <a:extLst>
              <a:ext uri="{FF2B5EF4-FFF2-40B4-BE49-F238E27FC236}">
                <a16:creationId xmlns:a16="http://schemas.microsoft.com/office/drawing/2014/main" id="{1F2FB276-ED0E-8656-0879-DD8631EB66BB}"/>
              </a:ext>
            </a:extLst>
          </p:cNvPr>
          <p:cNvSpPr>
            <a:spLocks noGrp="1"/>
          </p:cNvSpPr>
          <p:nvPr>
            <p:ph type="ftr" sz="quarter" idx="11"/>
          </p:nvPr>
        </p:nvSpPr>
        <p:spPr/>
        <p:txBody>
          <a:bodyPr/>
          <a:lstStyle/>
          <a:p>
            <a:r>
              <a:rPr lang="en-US"/>
              <a:t>Introduction Observations Design Implementation Evaluation Conclusion</a:t>
            </a:r>
            <a:endParaRPr lang="en-US" dirty="0"/>
          </a:p>
        </p:txBody>
      </p:sp>
    </p:spTree>
    <p:extLst>
      <p:ext uri="{BB962C8B-B14F-4D97-AF65-F5344CB8AC3E}">
        <p14:creationId xmlns:p14="http://schemas.microsoft.com/office/powerpoint/2010/main" val="3140694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a:extLst>
              <a:ext uri="{FF2B5EF4-FFF2-40B4-BE49-F238E27FC236}">
                <a16:creationId xmlns:a16="http://schemas.microsoft.com/office/drawing/2014/main" id="{93135B26-5CCE-E850-253B-D941806C2C34}"/>
              </a:ext>
            </a:extLst>
          </p:cNvPr>
          <p:cNvGrpSpPr/>
          <p:nvPr/>
        </p:nvGrpSpPr>
        <p:grpSpPr>
          <a:xfrm>
            <a:off x="891079" y="2608934"/>
            <a:ext cx="7086108" cy="3500163"/>
            <a:chOff x="891079" y="2608934"/>
            <a:chExt cx="7086108" cy="3500163"/>
          </a:xfrm>
        </p:grpSpPr>
        <p:sp>
          <p:nvSpPr>
            <p:cNvPr id="4" name="TextBox 3"/>
            <p:cNvSpPr txBox="1"/>
            <p:nvPr/>
          </p:nvSpPr>
          <p:spPr>
            <a:xfrm>
              <a:off x="891079" y="3337203"/>
              <a:ext cx="1949188" cy="369332"/>
            </a:xfrm>
            <a:prstGeom prst="rect">
              <a:avLst/>
            </a:prstGeom>
            <a:noFill/>
            <a:ln>
              <a:solidFill>
                <a:schemeClr val="accent1"/>
              </a:solidFill>
            </a:ln>
          </p:spPr>
          <p:txBody>
            <a:bodyPr wrap="square" rtlCol="0">
              <a:spAutoFit/>
            </a:bodyPr>
            <a:lstStyle/>
            <a:p>
              <a:pPr algn="ctr"/>
              <a:r>
                <a:rPr lang="en-US" dirty="0" err="1"/>
                <a:t>Fuzzer</a:t>
              </a:r>
              <a:endParaRPr lang="en-US" dirty="0"/>
            </a:p>
          </p:txBody>
        </p:sp>
        <p:sp>
          <p:nvSpPr>
            <p:cNvPr id="6" name="TextBox 5"/>
            <p:cNvSpPr txBox="1"/>
            <p:nvPr/>
          </p:nvSpPr>
          <p:spPr>
            <a:xfrm>
              <a:off x="5494424" y="3337203"/>
              <a:ext cx="1949188" cy="369332"/>
            </a:xfrm>
            <a:prstGeom prst="rect">
              <a:avLst/>
            </a:prstGeom>
            <a:noFill/>
            <a:ln>
              <a:solidFill>
                <a:schemeClr val="accent1"/>
              </a:solidFill>
            </a:ln>
          </p:spPr>
          <p:txBody>
            <a:bodyPr wrap="square" rtlCol="0">
              <a:spAutoFit/>
            </a:bodyPr>
            <a:lstStyle/>
            <a:p>
              <a:pPr algn="ctr"/>
              <a:r>
                <a:rPr lang="en-US" dirty="0"/>
                <a:t>File system</a:t>
              </a:r>
            </a:p>
          </p:txBody>
        </p:sp>
        <p:cxnSp>
          <p:nvCxnSpPr>
            <p:cNvPr id="8" name="Straight Arrow Connector 7"/>
            <p:cNvCxnSpPr/>
            <p:nvPr/>
          </p:nvCxnSpPr>
          <p:spPr>
            <a:xfrm>
              <a:off x="4785491" y="3521869"/>
              <a:ext cx="70893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2848515" y="3521869"/>
              <a:ext cx="70893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Can 10"/>
            <p:cNvSpPr/>
            <p:nvPr/>
          </p:nvSpPr>
          <p:spPr>
            <a:xfrm>
              <a:off x="5882278" y="4383405"/>
              <a:ext cx="1173480" cy="1356360"/>
            </a:xfrm>
            <a:prstGeom prst="can">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Arrow Connector 12"/>
            <p:cNvCxnSpPr/>
            <p:nvPr/>
          </p:nvCxnSpPr>
          <p:spPr>
            <a:xfrm flipV="1">
              <a:off x="6255658" y="3706535"/>
              <a:ext cx="0" cy="6768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2549634" y="2608934"/>
              <a:ext cx="3332644" cy="923330"/>
            </a:xfrm>
            <a:prstGeom prst="rect">
              <a:avLst/>
            </a:prstGeom>
            <a:noFill/>
          </p:spPr>
          <p:txBody>
            <a:bodyPr wrap="none" rtlCol="0">
              <a:spAutoFit/>
            </a:bodyPr>
            <a:lstStyle/>
            <a:p>
              <a:pPr algn="ctr"/>
              <a:r>
                <a:rPr lang="en-US" dirty="0"/>
                <a:t>Randomized file request stream:  </a:t>
              </a:r>
            </a:p>
            <a:p>
              <a:pPr algn="ctr"/>
              <a:r>
                <a:rPr lang="en-US" dirty="0">
                  <a:solidFill>
                    <a:schemeClr val="bg1">
                      <a:lumMod val="75000"/>
                    </a:schemeClr>
                  </a:solidFill>
                </a:rPr>
                <a:t>Create a file foo</a:t>
              </a:r>
            </a:p>
            <a:p>
              <a:pPr algn="ctr"/>
              <a:r>
                <a:rPr lang="en-US" dirty="0"/>
                <a:t>Write a byte to foo</a:t>
              </a:r>
            </a:p>
          </p:txBody>
        </p:sp>
        <p:sp>
          <p:nvSpPr>
            <p:cNvPr id="23" name="TextBox 22"/>
            <p:cNvSpPr txBox="1"/>
            <p:nvPr/>
          </p:nvSpPr>
          <p:spPr>
            <a:xfrm>
              <a:off x="4960848" y="5739765"/>
              <a:ext cx="3016339" cy="369332"/>
            </a:xfrm>
            <a:prstGeom prst="rect">
              <a:avLst/>
            </a:prstGeom>
            <a:noFill/>
          </p:spPr>
          <p:txBody>
            <a:bodyPr wrap="none" rtlCol="0">
              <a:spAutoFit/>
            </a:bodyPr>
            <a:lstStyle/>
            <a:p>
              <a:pPr algn="ctr"/>
              <a:r>
                <a:rPr lang="en-US" dirty="0"/>
                <a:t>Randomized file system image</a:t>
              </a:r>
            </a:p>
          </p:txBody>
        </p:sp>
        <p:sp>
          <p:nvSpPr>
            <p:cNvPr id="10" name="TextBox 9"/>
            <p:cNvSpPr txBox="1"/>
            <p:nvPr/>
          </p:nvSpPr>
          <p:spPr>
            <a:xfrm>
              <a:off x="6327006" y="4949874"/>
              <a:ext cx="290464" cy="369332"/>
            </a:xfrm>
            <a:prstGeom prst="rect">
              <a:avLst/>
            </a:prstGeom>
            <a:noFill/>
          </p:spPr>
          <p:txBody>
            <a:bodyPr wrap="none" rtlCol="0">
              <a:spAutoFit/>
            </a:bodyPr>
            <a:lstStyle/>
            <a:p>
              <a:r>
                <a:rPr lang="en-US" dirty="0"/>
                <a:t>F</a:t>
              </a:r>
            </a:p>
          </p:txBody>
        </p:sp>
        <p:cxnSp>
          <p:nvCxnSpPr>
            <p:cNvPr id="15" name="Connector: Elbow 14">
              <a:extLst>
                <a:ext uri="{FF2B5EF4-FFF2-40B4-BE49-F238E27FC236}">
                  <a16:creationId xmlns:a16="http://schemas.microsoft.com/office/drawing/2014/main" id="{22F7D04F-0A6A-F6D9-A6A7-10592A2C5489}"/>
                </a:ext>
              </a:extLst>
            </p:cNvPr>
            <p:cNvCxnSpPr/>
            <p:nvPr/>
          </p:nvCxnSpPr>
          <p:spPr>
            <a:xfrm rot="16200000" flipH="1">
              <a:off x="3196450" y="2375757"/>
              <a:ext cx="1355050" cy="4016605"/>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p>
            <a:r>
              <a:rPr lang="en-US" dirty="0"/>
              <a:t>How about fuzzing a file system?</a:t>
            </a:r>
          </a:p>
        </p:txBody>
      </p:sp>
      <p:sp>
        <p:nvSpPr>
          <p:cNvPr id="3" name="Content Placeholder 2"/>
          <p:cNvSpPr>
            <a:spLocks noGrp="1"/>
          </p:cNvSpPr>
          <p:nvPr>
            <p:ph idx="1"/>
          </p:nvPr>
        </p:nvSpPr>
        <p:spPr>
          <a:xfrm>
            <a:off x="838200" y="1825625"/>
            <a:ext cx="10515600" cy="586144"/>
          </a:xfrm>
        </p:spPr>
        <p:txBody>
          <a:bodyPr/>
          <a:lstStyle/>
          <a:p>
            <a:r>
              <a:rPr lang="en-US" dirty="0"/>
              <a:t>Two input streams:  </a:t>
            </a:r>
            <a:r>
              <a:rPr lang="en-US" b="1" i="1" dirty="0">
                <a:solidFill>
                  <a:srgbClr val="6666FF"/>
                </a:solidFill>
              </a:rPr>
              <a:t>file requests </a:t>
            </a:r>
            <a:r>
              <a:rPr lang="en-US" dirty="0"/>
              <a:t>and </a:t>
            </a:r>
            <a:r>
              <a:rPr lang="en-US" b="1" i="1" dirty="0">
                <a:solidFill>
                  <a:srgbClr val="6666FF"/>
                </a:solidFill>
              </a:rPr>
              <a:t>file system image</a:t>
            </a:r>
          </a:p>
        </p:txBody>
      </p:sp>
      <p:grpSp>
        <p:nvGrpSpPr>
          <p:cNvPr id="20" name="Group 19"/>
          <p:cNvGrpSpPr/>
          <p:nvPr/>
        </p:nvGrpSpPr>
        <p:grpSpPr>
          <a:xfrm>
            <a:off x="7443612" y="2609034"/>
            <a:ext cx="2346079" cy="923330"/>
            <a:chOff x="7834137" y="3407229"/>
            <a:chExt cx="2346079" cy="923330"/>
          </a:xfrm>
        </p:grpSpPr>
        <p:sp>
          <p:nvSpPr>
            <p:cNvPr id="21" name="TextBox 20"/>
            <p:cNvSpPr txBox="1"/>
            <p:nvPr/>
          </p:nvSpPr>
          <p:spPr>
            <a:xfrm>
              <a:off x="8451025" y="3407229"/>
              <a:ext cx="1729191" cy="923330"/>
            </a:xfrm>
            <a:prstGeom prst="rect">
              <a:avLst/>
            </a:prstGeom>
            <a:noFill/>
          </p:spPr>
          <p:txBody>
            <a:bodyPr wrap="none" rtlCol="0">
              <a:spAutoFit/>
            </a:bodyPr>
            <a:lstStyle/>
            <a:p>
              <a:pPr algn="ctr"/>
              <a:r>
                <a:rPr lang="en-US" dirty="0"/>
                <a:t>Output stream:  </a:t>
              </a:r>
            </a:p>
            <a:p>
              <a:pPr algn="ctr"/>
              <a:r>
                <a:rPr lang="en-US" dirty="0">
                  <a:solidFill>
                    <a:schemeClr val="bg1">
                      <a:lumMod val="75000"/>
                    </a:schemeClr>
                  </a:solidFill>
                </a:rPr>
                <a:t>SUCCESS</a:t>
              </a:r>
            </a:p>
            <a:p>
              <a:pPr algn="ctr"/>
              <a:r>
                <a:rPr lang="en-US" dirty="0">
                  <a:solidFill>
                    <a:srgbClr val="FF0000"/>
                  </a:solidFill>
                </a:rPr>
                <a:t>&lt;CRASH&gt;</a:t>
              </a:r>
            </a:p>
          </p:txBody>
        </p:sp>
        <p:cxnSp>
          <p:nvCxnSpPr>
            <p:cNvPr id="22" name="Straight Arrow Connector 21"/>
            <p:cNvCxnSpPr/>
            <p:nvPr/>
          </p:nvCxnSpPr>
          <p:spPr>
            <a:xfrm>
              <a:off x="7834137" y="4320064"/>
              <a:ext cx="70893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39" name="Group 38">
            <a:extLst>
              <a:ext uri="{FF2B5EF4-FFF2-40B4-BE49-F238E27FC236}">
                <a16:creationId xmlns:a16="http://schemas.microsoft.com/office/drawing/2014/main" id="{E111987F-AD85-E3F4-6E6A-2B2E6CAA75A5}"/>
              </a:ext>
            </a:extLst>
          </p:cNvPr>
          <p:cNvGrpSpPr/>
          <p:nvPr/>
        </p:nvGrpSpPr>
        <p:grpSpPr>
          <a:xfrm>
            <a:off x="2367388" y="3832681"/>
            <a:ext cx="4177829" cy="1384995"/>
            <a:chOff x="2367388" y="3832681"/>
            <a:chExt cx="4177829" cy="1384995"/>
          </a:xfrm>
        </p:grpSpPr>
        <p:sp>
          <p:nvSpPr>
            <p:cNvPr id="18" name="TextBox 17"/>
            <p:cNvSpPr txBox="1"/>
            <p:nvPr/>
          </p:nvSpPr>
          <p:spPr>
            <a:xfrm>
              <a:off x="2367388" y="3832681"/>
              <a:ext cx="1735796" cy="646331"/>
            </a:xfrm>
            <a:prstGeom prst="rect">
              <a:avLst/>
            </a:prstGeom>
            <a:noFill/>
          </p:spPr>
          <p:txBody>
            <a:bodyPr wrap="none" rtlCol="0">
              <a:spAutoFit/>
            </a:bodyPr>
            <a:lstStyle/>
            <a:p>
              <a:r>
                <a:rPr lang="en-US" dirty="0"/>
                <a:t>Read foo’s </a:t>
              </a:r>
              <a:r>
                <a:rPr lang="en-US" dirty="0" err="1">
                  <a:solidFill>
                    <a:schemeClr val="accent4">
                      <a:lumMod val="75000"/>
                    </a:schemeClr>
                  </a:solidFill>
                </a:rPr>
                <a:t>inode</a:t>
              </a:r>
              <a:endParaRPr lang="en-US" dirty="0">
                <a:solidFill>
                  <a:schemeClr val="accent4">
                    <a:lumMod val="75000"/>
                  </a:schemeClr>
                </a:solidFill>
              </a:endParaRPr>
            </a:p>
            <a:p>
              <a:endParaRPr lang="en-US" dirty="0"/>
            </a:p>
          </p:txBody>
        </p:sp>
        <p:sp>
          <p:nvSpPr>
            <p:cNvPr id="27" name="Rectangle 26"/>
            <p:cNvSpPr/>
            <p:nvPr/>
          </p:nvSpPr>
          <p:spPr>
            <a:xfrm>
              <a:off x="6392817" y="5060365"/>
              <a:ext cx="152400" cy="157311"/>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a:t>
              </a:r>
            </a:p>
          </p:txBody>
        </p:sp>
      </p:grpSp>
      <p:grpSp>
        <p:nvGrpSpPr>
          <p:cNvPr id="7" name="Group 6"/>
          <p:cNvGrpSpPr/>
          <p:nvPr/>
        </p:nvGrpSpPr>
        <p:grpSpPr>
          <a:xfrm>
            <a:off x="6682378" y="3706535"/>
            <a:ext cx="4625504" cy="676870"/>
            <a:chOff x="7072903" y="4078010"/>
            <a:chExt cx="4625504" cy="676870"/>
          </a:xfrm>
        </p:grpSpPr>
        <p:cxnSp>
          <p:nvCxnSpPr>
            <p:cNvPr id="14" name="Straight Arrow Connector 13"/>
            <p:cNvCxnSpPr/>
            <p:nvPr/>
          </p:nvCxnSpPr>
          <p:spPr>
            <a:xfrm flipV="1">
              <a:off x="7072903" y="4078010"/>
              <a:ext cx="0" cy="676870"/>
            </a:xfrm>
            <a:prstGeom prst="straightConnector1">
              <a:avLst/>
            </a:prstGeom>
            <a:ln>
              <a:headEnd type="triangle"/>
              <a:tailEnd type="none"/>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7518160" y="4212947"/>
              <a:ext cx="4180247" cy="369332"/>
            </a:xfrm>
            <a:prstGeom prst="rect">
              <a:avLst/>
            </a:prstGeom>
            <a:noFill/>
          </p:spPr>
          <p:txBody>
            <a:bodyPr wrap="none" rtlCol="0">
              <a:spAutoFit/>
            </a:bodyPr>
            <a:lstStyle/>
            <a:p>
              <a:r>
                <a:rPr lang="en-US" dirty="0"/>
                <a:t>Update the </a:t>
              </a:r>
              <a:r>
                <a:rPr lang="en-US" dirty="0">
                  <a:solidFill>
                    <a:srgbClr val="00B0F0"/>
                  </a:solidFill>
                </a:rPr>
                <a:t>bitmap</a:t>
              </a:r>
              <a:r>
                <a:rPr lang="en-US" dirty="0"/>
                <a:t> to allocate a data block</a:t>
              </a:r>
            </a:p>
          </p:txBody>
        </p:sp>
      </p:grpSp>
      <p:grpSp>
        <p:nvGrpSpPr>
          <p:cNvPr id="28" name="Group 27"/>
          <p:cNvGrpSpPr/>
          <p:nvPr/>
        </p:nvGrpSpPr>
        <p:grpSpPr>
          <a:xfrm>
            <a:off x="6682378" y="4523293"/>
            <a:ext cx="6930302" cy="1001177"/>
            <a:chOff x="6682378" y="4523293"/>
            <a:chExt cx="6930302" cy="1001177"/>
          </a:xfrm>
        </p:grpSpPr>
        <p:sp>
          <p:nvSpPr>
            <p:cNvPr id="24" name="Rectangle 23"/>
            <p:cNvSpPr/>
            <p:nvPr/>
          </p:nvSpPr>
          <p:spPr>
            <a:xfrm>
              <a:off x="6682378" y="5367159"/>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49B27AFA-B5CA-71A1-6A5D-B0D2B815B48C}"/>
                </a:ext>
              </a:extLst>
            </p:cNvPr>
            <p:cNvSpPr txBox="1"/>
            <p:nvPr/>
          </p:nvSpPr>
          <p:spPr>
            <a:xfrm>
              <a:off x="7518160" y="4523293"/>
              <a:ext cx="6094520" cy="369332"/>
            </a:xfrm>
            <a:prstGeom prst="rect">
              <a:avLst/>
            </a:prstGeom>
            <a:noFill/>
          </p:spPr>
          <p:txBody>
            <a:bodyPr wrap="square">
              <a:spAutoFit/>
            </a:bodyPr>
            <a:lstStyle/>
            <a:p>
              <a:r>
                <a:rPr lang="en-US" dirty="0"/>
                <a:t>Write a byte to the </a:t>
              </a:r>
              <a:r>
                <a:rPr lang="en-US" dirty="0">
                  <a:solidFill>
                    <a:srgbClr val="6666FF"/>
                  </a:solidFill>
                </a:rPr>
                <a:t>data block</a:t>
              </a:r>
            </a:p>
          </p:txBody>
        </p:sp>
      </p:grpSp>
      <p:sp>
        <p:nvSpPr>
          <p:cNvPr id="29" name="Slide Number Placeholder 28">
            <a:extLst>
              <a:ext uri="{FF2B5EF4-FFF2-40B4-BE49-F238E27FC236}">
                <a16:creationId xmlns:a16="http://schemas.microsoft.com/office/drawing/2014/main" id="{F86BDB2C-98F1-503F-0552-316EC432209B}"/>
              </a:ext>
            </a:extLst>
          </p:cNvPr>
          <p:cNvSpPr>
            <a:spLocks noGrp="1"/>
          </p:cNvSpPr>
          <p:nvPr>
            <p:ph type="sldNum" sz="quarter" idx="12"/>
          </p:nvPr>
        </p:nvSpPr>
        <p:spPr/>
        <p:txBody>
          <a:bodyPr/>
          <a:lstStyle/>
          <a:p>
            <a:fld id="{330EA680-D336-4FF7-8B7A-9848BB0A1C32}" type="slidenum">
              <a:rPr lang="en-US" smtClean="0"/>
              <a:t>5</a:t>
            </a:fld>
            <a:endParaRPr lang="en-US"/>
          </a:p>
        </p:txBody>
      </p:sp>
      <p:grpSp>
        <p:nvGrpSpPr>
          <p:cNvPr id="40" name="Group 39">
            <a:extLst>
              <a:ext uri="{FF2B5EF4-FFF2-40B4-BE49-F238E27FC236}">
                <a16:creationId xmlns:a16="http://schemas.microsoft.com/office/drawing/2014/main" id="{2AF75214-E397-9250-2F14-55A6097B2FD1}"/>
              </a:ext>
            </a:extLst>
          </p:cNvPr>
          <p:cNvGrpSpPr/>
          <p:nvPr/>
        </p:nvGrpSpPr>
        <p:grpSpPr>
          <a:xfrm>
            <a:off x="2362543" y="4146885"/>
            <a:ext cx="6805612" cy="992045"/>
            <a:chOff x="2362543" y="4146885"/>
            <a:chExt cx="6805612" cy="992045"/>
          </a:xfrm>
        </p:grpSpPr>
        <p:sp>
          <p:nvSpPr>
            <p:cNvPr id="19" name="Rectangle 18"/>
            <p:cNvSpPr/>
            <p:nvPr/>
          </p:nvSpPr>
          <p:spPr>
            <a:xfrm>
              <a:off x="6135071" y="4981619"/>
              <a:ext cx="152400" cy="157311"/>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B0F0"/>
                </a:solidFill>
              </a:endParaRPr>
            </a:p>
          </p:txBody>
        </p:sp>
        <p:sp>
          <p:nvSpPr>
            <p:cNvPr id="38" name="TextBox 37">
              <a:extLst>
                <a:ext uri="{FF2B5EF4-FFF2-40B4-BE49-F238E27FC236}">
                  <a16:creationId xmlns:a16="http://schemas.microsoft.com/office/drawing/2014/main" id="{13ED1F79-6E45-FDED-31E1-82FF4ABEC5A0}"/>
                </a:ext>
              </a:extLst>
            </p:cNvPr>
            <p:cNvSpPr txBox="1"/>
            <p:nvPr/>
          </p:nvSpPr>
          <p:spPr>
            <a:xfrm>
              <a:off x="2362543" y="4146885"/>
              <a:ext cx="6805612" cy="369332"/>
            </a:xfrm>
            <a:prstGeom prst="rect">
              <a:avLst/>
            </a:prstGeom>
            <a:noFill/>
          </p:spPr>
          <p:txBody>
            <a:bodyPr wrap="square">
              <a:spAutoFit/>
            </a:bodyPr>
            <a:lstStyle/>
            <a:p>
              <a:r>
                <a:rPr lang="en-US" dirty="0"/>
                <a:t>Read a </a:t>
              </a:r>
              <a:r>
                <a:rPr lang="en-US" b="1" i="1" dirty="0">
                  <a:solidFill>
                    <a:srgbClr val="00B0F0"/>
                  </a:solidFill>
                </a:rPr>
                <a:t>data allocation bitmap </a:t>
              </a:r>
              <a:r>
                <a:rPr lang="en-US" dirty="0"/>
                <a:t>block</a:t>
              </a:r>
            </a:p>
          </p:txBody>
        </p:sp>
      </p:grpSp>
      <p:sp>
        <p:nvSpPr>
          <p:cNvPr id="34" name="Footer Placeholder 9">
            <a:extLst>
              <a:ext uri="{FF2B5EF4-FFF2-40B4-BE49-F238E27FC236}">
                <a16:creationId xmlns:a16="http://schemas.microsoft.com/office/drawing/2014/main" id="{02D360AA-0527-7AB7-E6A8-9B70F8824E79}"/>
              </a:ext>
            </a:extLst>
          </p:cNvPr>
          <p:cNvSpPr>
            <a:spLocks noGrp="1"/>
          </p:cNvSpPr>
          <p:nvPr>
            <p:ph type="ftr" sz="quarter" idx="11"/>
          </p:nvPr>
        </p:nvSpPr>
        <p:spPr>
          <a:xfrm>
            <a:off x="3030786" y="6350577"/>
            <a:ext cx="6130428" cy="273486"/>
          </a:xfrm>
        </p:spPr>
        <p:txBody>
          <a:bodyPr/>
          <a:lstStyle/>
          <a:p>
            <a:r>
              <a:rPr lang="en-US" sz="1400" b="1" dirty="0">
                <a:solidFill>
                  <a:schemeClr val="tx1"/>
                </a:solidFill>
              </a:rPr>
              <a:t>Introduction</a:t>
            </a:r>
            <a:r>
              <a:rPr lang="en-US" sz="1400" dirty="0">
                <a:solidFill>
                  <a:schemeClr val="tx1"/>
                </a:solidFill>
              </a:rPr>
              <a:t> </a:t>
            </a:r>
            <a:r>
              <a:rPr lang="en-US" sz="1400" dirty="0">
                <a:sym typeface="Symbol" panose="05050102010706020507" pitchFamily="18" charset="2"/>
              </a:rPr>
              <a:t> </a:t>
            </a:r>
            <a:r>
              <a:rPr lang="en-US" sz="1400" dirty="0"/>
              <a:t>Observations</a:t>
            </a:r>
            <a:r>
              <a:rPr lang="en-US" sz="1400" dirty="0">
                <a:sym typeface="Symbol" panose="05050102010706020507" pitchFamily="18" charset="2"/>
              </a:rPr>
              <a:t> </a:t>
            </a:r>
            <a:r>
              <a:rPr lang="en-US" sz="1400" dirty="0"/>
              <a:t> Design </a:t>
            </a:r>
            <a:r>
              <a:rPr lang="en-US" sz="1400" dirty="0">
                <a:sym typeface="Symbol" panose="05050102010706020507" pitchFamily="18" charset="2"/>
              </a:rPr>
              <a:t> </a:t>
            </a:r>
            <a:r>
              <a:rPr lang="en-US" sz="1400" dirty="0"/>
              <a:t>Implementation</a:t>
            </a:r>
            <a:r>
              <a:rPr lang="en-US" sz="1400" dirty="0">
                <a:sym typeface="Symbol" panose="05050102010706020507" pitchFamily="18" charset="2"/>
              </a:rPr>
              <a:t> </a:t>
            </a:r>
            <a:r>
              <a:rPr lang="en-US" sz="1400" dirty="0"/>
              <a:t> Evaluation </a:t>
            </a:r>
            <a:r>
              <a:rPr lang="en-US" sz="1400" dirty="0">
                <a:sym typeface="Symbol" panose="05050102010706020507" pitchFamily="18" charset="2"/>
              </a:rPr>
              <a:t> </a:t>
            </a:r>
            <a:r>
              <a:rPr lang="en-US" sz="1400" dirty="0"/>
              <a:t>Conclusion</a:t>
            </a:r>
          </a:p>
        </p:txBody>
      </p:sp>
    </p:spTree>
    <p:custDataLst>
      <p:tags r:id="rId1"/>
    </p:custDataLst>
    <p:extLst>
      <p:ext uri="{BB962C8B-B14F-4D97-AF65-F5344CB8AC3E}">
        <p14:creationId xmlns:p14="http://schemas.microsoft.com/office/powerpoint/2010/main" val="1005605219"/>
      </p:ext>
    </p:extLst>
  </p:cSld>
  <p:clrMapOvr>
    <a:masterClrMapping/>
  </p:clrMapOvr>
  <mc:AlternateContent xmlns:mc="http://schemas.openxmlformats.org/markup-compatibility/2006" xmlns:p14="http://schemas.microsoft.com/office/powerpoint/2010/main">
    <mc:Choice Requires="p14">
      <p:transition spd="slow" p14:dur="2000" advTm="71219"/>
    </mc:Choice>
    <mc:Fallback xmlns="">
      <p:transition spd="slow" advTm="7121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2" presetClass="entr" presetSubtype="1"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up)">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nodeType="clickEffect">
                                  <p:stCondLst>
                                    <p:cond delay="0"/>
                                  </p:stCondLst>
                                  <p:childTnLst>
                                    <p:set>
                                      <p:cBhvr>
                                        <p:cTn id="23" dur="1" fill="hold">
                                          <p:stCondLst>
                                            <p:cond delay="0"/>
                                          </p:stCondLst>
                                        </p:cTn>
                                        <p:tgtEl>
                                          <p:spTgt spid="28"/>
                                        </p:tgtEl>
                                        <p:attrNameLst>
                                          <p:attrName>style.visibility</p:attrName>
                                        </p:attrNameLst>
                                      </p:cBhvr>
                                      <p:to>
                                        <p:strVal val="visible"/>
                                      </p:to>
                                    </p:set>
                                    <p:animEffect transition="in" filter="wipe(up)">
                                      <p:cBhvr>
                                        <p:cTn id="24" dur="500"/>
                                        <p:tgtEl>
                                          <p:spTgt spid="28"/>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1" fill="hold" nodeType="clickEffect">
                                  <p:stCondLst>
                                    <p:cond delay="0"/>
                                  </p:stCondLst>
                                  <p:childTnLst>
                                    <p:set>
                                      <p:cBhvr>
                                        <p:cTn id="28" dur="1" fill="hold">
                                          <p:stCondLst>
                                            <p:cond delay="0"/>
                                          </p:stCondLst>
                                        </p:cTn>
                                        <p:tgtEl>
                                          <p:spTgt spid="20"/>
                                        </p:tgtEl>
                                        <p:attrNameLst>
                                          <p:attrName>style.visibility</p:attrName>
                                        </p:attrNameLst>
                                      </p:cBhvr>
                                      <p:to>
                                        <p:strVal val="visible"/>
                                      </p:to>
                                    </p:set>
                                    <p:animEffect transition="in" filter="wipe(up)">
                                      <p:cBhvr>
                                        <p:cTn id="29"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85B7C-DE47-D7FA-E36D-7CA14CFAD2B2}"/>
              </a:ext>
            </a:extLst>
          </p:cNvPr>
          <p:cNvSpPr>
            <a:spLocks noGrp="1"/>
          </p:cNvSpPr>
          <p:nvPr>
            <p:ph type="title"/>
          </p:nvPr>
        </p:nvSpPr>
        <p:spPr/>
        <p:txBody>
          <a:bodyPr/>
          <a:lstStyle/>
          <a:p>
            <a:r>
              <a:rPr lang="en-US">
                <a:cs typeface="Calibri Light"/>
              </a:rPr>
              <a:t>Spatial Locality</a:t>
            </a:r>
            <a:endParaRPr lang="en-US"/>
          </a:p>
        </p:txBody>
      </p:sp>
      <p:sp>
        <p:nvSpPr>
          <p:cNvPr id="3" name="Content Placeholder 2">
            <a:extLst>
              <a:ext uri="{FF2B5EF4-FFF2-40B4-BE49-F238E27FC236}">
                <a16:creationId xmlns:a16="http://schemas.microsoft.com/office/drawing/2014/main" id="{9D8C9C62-66A5-6872-50FE-86793E9D9BEA}"/>
              </a:ext>
            </a:extLst>
          </p:cNvPr>
          <p:cNvSpPr>
            <a:spLocks noGrp="1"/>
          </p:cNvSpPr>
          <p:nvPr>
            <p:ph idx="1"/>
          </p:nvPr>
        </p:nvSpPr>
        <p:spPr/>
        <p:txBody>
          <a:bodyPr vert="horz" lIns="91440" tIns="45720" rIns="91440" bIns="45720" rtlCol="0" anchor="t">
            <a:noAutofit/>
          </a:bodyPr>
          <a:lstStyle/>
          <a:p>
            <a:r>
              <a:rPr lang="en-US" dirty="0">
                <a:cs typeface="Calibri"/>
              </a:rPr>
              <a:t>Filesystems are likely to use the next available resource, it could be</a:t>
            </a:r>
          </a:p>
          <a:p>
            <a:pPr lvl="1"/>
            <a:r>
              <a:rPr lang="en-US" dirty="0">
                <a:cs typeface="Calibri"/>
              </a:rPr>
              <a:t>The next free </a:t>
            </a:r>
            <a:r>
              <a:rPr lang="en-US" dirty="0" err="1">
                <a:cs typeface="Calibri"/>
              </a:rPr>
              <a:t>inode</a:t>
            </a:r>
            <a:endParaRPr lang="en-US" dirty="0">
              <a:cs typeface="Calibri"/>
            </a:endParaRPr>
          </a:p>
          <a:p>
            <a:pPr lvl="1"/>
            <a:r>
              <a:rPr lang="en-US" dirty="0">
                <a:cs typeface="Calibri"/>
              </a:rPr>
              <a:t>The next free tree item</a:t>
            </a:r>
          </a:p>
          <a:p>
            <a:pPr lvl="1"/>
            <a:r>
              <a:rPr lang="en-US" dirty="0">
                <a:cs typeface="Calibri"/>
              </a:rPr>
              <a:t>The next free block</a:t>
            </a:r>
          </a:p>
          <a:p>
            <a:r>
              <a:rPr lang="en-US" dirty="0">
                <a:cs typeface="Calibri"/>
              </a:rPr>
              <a:t>The neighbor distances shows the pattern to newly access near blocks</a:t>
            </a:r>
          </a:p>
          <a:p>
            <a:pPr lvl="1"/>
            <a:r>
              <a:rPr lang="en-US" dirty="0">
                <a:cs typeface="Calibri"/>
              </a:rPr>
              <a:t>Execution 1 accessed block: 1,510, 8100</a:t>
            </a:r>
          </a:p>
          <a:p>
            <a:pPr lvl="1"/>
            <a:r>
              <a:rPr lang="en-US" dirty="0">
                <a:cs typeface="Calibri"/>
              </a:rPr>
              <a:t>Execution 2 accessed block:1,2,510,511,8100</a:t>
            </a:r>
          </a:p>
          <a:p>
            <a:pPr lvl="1"/>
            <a:r>
              <a:rPr lang="en-US" dirty="0">
                <a:cs typeface="Calibri"/>
              </a:rPr>
              <a:t>The collected neighbor distances the two executions include: 2-1,2-510, 2-8100, 511-1, 511-510, 511-8100=&gt;1, -508, -8098, -510, 1, -</a:t>
            </a:r>
            <a:r>
              <a:rPr lang="en-US" dirty="0">
                <a:ea typeface="+mn-lt"/>
                <a:cs typeface="+mn-lt"/>
              </a:rPr>
              <a:t>7589</a:t>
            </a:r>
            <a:endParaRPr lang="en-US" dirty="0">
              <a:cs typeface="Calibri"/>
            </a:endParaRPr>
          </a:p>
          <a:p>
            <a:pPr lvl="1"/>
            <a:r>
              <a:rPr lang="en-US" dirty="0">
                <a:cs typeface="Calibri"/>
              </a:rPr>
              <a:t>Most frequent neighbor distance is 1</a:t>
            </a:r>
          </a:p>
          <a:p>
            <a:pPr lvl="1"/>
            <a:endParaRPr lang="en-US" dirty="0">
              <a:cs typeface="Calibri"/>
            </a:endParaRPr>
          </a:p>
          <a:p>
            <a:endParaRPr lang="en-US" dirty="0">
              <a:cs typeface="Calibri"/>
            </a:endParaRPr>
          </a:p>
        </p:txBody>
      </p:sp>
      <p:sp>
        <p:nvSpPr>
          <p:cNvPr id="4" name="Slide Number Placeholder 3">
            <a:extLst>
              <a:ext uri="{FF2B5EF4-FFF2-40B4-BE49-F238E27FC236}">
                <a16:creationId xmlns:a16="http://schemas.microsoft.com/office/drawing/2014/main" id="{AAC124BB-CFFF-8358-ED00-8BCABCC362E6}"/>
              </a:ext>
            </a:extLst>
          </p:cNvPr>
          <p:cNvSpPr>
            <a:spLocks noGrp="1"/>
          </p:cNvSpPr>
          <p:nvPr>
            <p:ph type="sldNum" sz="quarter" idx="12"/>
          </p:nvPr>
        </p:nvSpPr>
        <p:spPr/>
        <p:txBody>
          <a:bodyPr/>
          <a:lstStyle/>
          <a:p>
            <a:fld id="{330EA680-D336-4FF7-8B7A-9848BB0A1C32}" type="slidenum">
              <a:rPr lang="en-US" smtClean="0"/>
              <a:t>50</a:t>
            </a:fld>
            <a:endParaRPr lang="en-US"/>
          </a:p>
        </p:txBody>
      </p:sp>
      <p:sp>
        <p:nvSpPr>
          <p:cNvPr id="5" name="Footer Placeholder 4">
            <a:extLst>
              <a:ext uri="{FF2B5EF4-FFF2-40B4-BE49-F238E27FC236}">
                <a16:creationId xmlns:a16="http://schemas.microsoft.com/office/drawing/2014/main" id="{7E1EA507-05C1-6E89-7AFE-0DC4EB58EB57}"/>
              </a:ext>
            </a:extLst>
          </p:cNvPr>
          <p:cNvSpPr>
            <a:spLocks noGrp="1"/>
          </p:cNvSpPr>
          <p:nvPr>
            <p:ph type="ftr" sz="quarter" idx="11"/>
          </p:nvPr>
        </p:nvSpPr>
        <p:spPr/>
        <p:txBody>
          <a:bodyPr/>
          <a:lstStyle/>
          <a:p>
            <a:r>
              <a:rPr lang="en-US"/>
              <a:t>Introduction Observations Design Implementation Evaluation Conclusion</a:t>
            </a:r>
            <a:endParaRPr lang="en-US" dirty="0"/>
          </a:p>
        </p:txBody>
      </p:sp>
    </p:spTree>
    <p:extLst>
      <p:ext uri="{BB962C8B-B14F-4D97-AF65-F5344CB8AC3E}">
        <p14:creationId xmlns:p14="http://schemas.microsoft.com/office/powerpoint/2010/main" val="537022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D102C-E775-A14C-49F0-2041B190654D}"/>
              </a:ext>
            </a:extLst>
          </p:cNvPr>
          <p:cNvSpPr>
            <a:spLocks noGrp="1"/>
          </p:cNvSpPr>
          <p:nvPr>
            <p:ph type="title"/>
          </p:nvPr>
        </p:nvSpPr>
        <p:spPr/>
        <p:txBody>
          <a:bodyPr/>
          <a:lstStyle/>
          <a:p>
            <a:r>
              <a:rPr lang="en-US" dirty="0">
                <a:cs typeface="Calibri Light"/>
              </a:rPr>
              <a:t>Evidence of Locality</a:t>
            </a:r>
            <a:endParaRPr lang="en-US" dirty="0"/>
          </a:p>
        </p:txBody>
      </p:sp>
      <p:sp>
        <p:nvSpPr>
          <p:cNvPr id="3" name="Content Placeholder 2">
            <a:extLst>
              <a:ext uri="{FF2B5EF4-FFF2-40B4-BE49-F238E27FC236}">
                <a16:creationId xmlns:a16="http://schemas.microsoft.com/office/drawing/2014/main" id="{770EAAAB-06D0-41AA-8045-92BDA76F8819}"/>
              </a:ext>
            </a:extLst>
          </p:cNvPr>
          <p:cNvSpPr>
            <a:spLocks noGrp="1"/>
          </p:cNvSpPr>
          <p:nvPr>
            <p:ph idx="1"/>
          </p:nvPr>
        </p:nvSpPr>
        <p:spPr>
          <a:xfrm>
            <a:off x="838200" y="1825625"/>
            <a:ext cx="10515600" cy="2710864"/>
          </a:xfrm>
        </p:spPr>
        <p:txBody>
          <a:bodyPr>
            <a:normAutofit/>
          </a:bodyPr>
          <a:lstStyle/>
          <a:p>
            <a:r>
              <a:rPr lang="en-US" b="1" i="1" dirty="0">
                <a:solidFill>
                  <a:srgbClr val="7030A0"/>
                </a:solidFill>
              </a:rPr>
              <a:t>Spatial locality</a:t>
            </a:r>
            <a:r>
              <a:rPr lang="en-US" dirty="0"/>
              <a:t>: intra-block</a:t>
            </a:r>
          </a:p>
          <a:p>
            <a:r>
              <a:rPr lang="en-US" dirty="0">
                <a:cs typeface="Calibri"/>
              </a:rPr>
              <a:t>When checking with </a:t>
            </a:r>
            <a:r>
              <a:rPr lang="en-US" dirty="0">
                <a:solidFill>
                  <a:srgbClr val="0070C0"/>
                </a:solidFill>
                <a:cs typeface="Calibri"/>
              </a:rPr>
              <a:t>Linux source code</a:t>
            </a:r>
            <a:r>
              <a:rPr lang="en-US" dirty="0">
                <a:cs typeface="Calibri"/>
              </a:rPr>
              <a:t>, filesystems are likely to use the next available resource.  It could be:</a:t>
            </a:r>
          </a:p>
          <a:p>
            <a:pPr lvl="1"/>
            <a:r>
              <a:rPr lang="en-US" dirty="0">
                <a:cs typeface="Calibri"/>
              </a:rPr>
              <a:t>The next free </a:t>
            </a:r>
            <a:r>
              <a:rPr lang="en-US" dirty="0" err="1">
                <a:cs typeface="Calibri"/>
              </a:rPr>
              <a:t>inode</a:t>
            </a:r>
            <a:endParaRPr lang="en-US" dirty="0">
              <a:cs typeface="Calibri"/>
            </a:endParaRPr>
          </a:p>
          <a:p>
            <a:pPr lvl="1"/>
            <a:r>
              <a:rPr lang="en-US" dirty="0">
                <a:cs typeface="Calibri"/>
              </a:rPr>
              <a:t>The next free block</a:t>
            </a:r>
          </a:p>
          <a:p>
            <a:endParaRPr lang="en-US" dirty="0"/>
          </a:p>
        </p:txBody>
      </p:sp>
      <p:sp>
        <p:nvSpPr>
          <p:cNvPr id="4" name="Slide Number Placeholder 3">
            <a:extLst>
              <a:ext uri="{FF2B5EF4-FFF2-40B4-BE49-F238E27FC236}">
                <a16:creationId xmlns:a16="http://schemas.microsoft.com/office/drawing/2014/main" id="{A32BC558-1076-4BCD-D1D5-4C2B3F77F9AD}"/>
              </a:ext>
            </a:extLst>
          </p:cNvPr>
          <p:cNvSpPr>
            <a:spLocks noGrp="1"/>
          </p:cNvSpPr>
          <p:nvPr>
            <p:ph type="sldNum" sz="quarter" idx="12"/>
          </p:nvPr>
        </p:nvSpPr>
        <p:spPr/>
        <p:txBody>
          <a:bodyPr/>
          <a:lstStyle/>
          <a:p>
            <a:fld id="{330EA680-D336-4FF7-8B7A-9848BB0A1C32}" type="slidenum">
              <a:rPr lang="en-US" smtClean="0"/>
              <a:t>51</a:t>
            </a:fld>
            <a:endParaRPr lang="en-US"/>
          </a:p>
        </p:txBody>
      </p:sp>
      <p:sp>
        <p:nvSpPr>
          <p:cNvPr id="5" name="Footer Placeholder 4">
            <a:extLst>
              <a:ext uri="{FF2B5EF4-FFF2-40B4-BE49-F238E27FC236}">
                <a16:creationId xmlns:a16="http://schemas.microsoft.com/office/drawing/2014/main" id="{8867290D-C9CF-3DF8-1DD4-8C9B7EFDC2B1}"/>
              </a:ext>
            </a:extLst>
          </p:cNvPr>
          <p:cNvSpPr>
            <a:spLocks noGrp="1"/>
          </p:cNvSpPr>
          <p:nvPr>
            <p:ph type="ftr" sz="quarter" idx="11"/>
          </p:nvPr>
        </p:nvSpPr>
        <p:spPr/>
        <p:txBody>
          <a:bodyPr/>
          <a:lstStyle/>
          <a:p>
            <a:r>
              <a:rPr lang="en-US"/>
              <a:t>Introduction Observations Design Implementation Evaluation Conclusion</a:t>
            </a:r>
            <a:endParaRPr lang="en-US" dirty="0"/>
          </a:p>
        </p:txBody>
      </p:sp>
      <p:pic>
        <p:nvPicPr>
          <p:cNvPr id="6" name="Graphic 6">
            <a:extLst>
              <a:ext uri="{FF2B5EF4-FFF2-40B4-BE49-F238E27FC236}">
                <a16:creationId xmlns:a16="http://schemas.microsoft.com/office/drawing/2014/main" id="{008ADE36-B16A-6FBD-F03F-9DF36AF81E87}"/>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3"/>
              </a:ext>
            </a:extLst>
          </a:blip>
          <a:stretch>
            <a:fillRect/>
          </a:stretch>
        </p:blipFill>
        <p:spPr>
          <a:xfrm>
            <a:off x="10052304" y="4718304"/>
            <a:ext cx="2057400" cy="2057400"/>
          </a:xfrm>
          <a:prstGeom prst="ellipse">
            <a:avLst/>
          </a:prstGeom>
        </p:spPr>
      </p:pic>
      <p:pic>
        <p:nvPicPr>
          <p:cNvPr id="13" name="Camera 12">
            <a:extLst>
              <a:ext uri="{FF2B5EF4-FFF2-40B4-BE49-F238E27FC236}">
                <a16:creationId xmlns:a16="http://schemas.microsoft.com/office/drawing/2014/main" id="{FACA91C9-6927-A974-E895-09031E364890}"/>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3"/>
              </a:ext>
            </a:extLst>
          </a:blip>
          <a:stretch>
            <a:fillRect/>
          </a:stretch>
        </p:blipFill>
        <p:spPr>
          <a:xfrm>
            <a:off x="9844033" y="0"/>
            <a:ext cx="1214584" cy="1214584"/>
          </a:xfrm>
          <a:prstGeom prst="ellipse">
            <a:avLst/>
          </a:prstGeom>
          <a:ln>
            <a:noFill/>
          </a:ln>
          <a:effectLst>
            <a:outerShdw blurRad="190500" algn="tl" rotWithShape="0">
              <a:srgbClr val="000000">
                <a:alpha val="30000"/>
              </a:srgbClr>
            </a:outerShdw>
          </a:effectLst>
        </p:spPr>
      </p:pic>
    </p:spTree>
    <p:custDataLst>
      <p:tags r:id="rId1"/>
    </p:custDataLst>
    <p:extLst>
      <p:ext uri="{BB962C8B-B14F-4D97-AF65-F5344CB8AC3E}">
        <p14:creationId xmlns:p14="http://schemas.microsoft.com/office/powerpoint/2010/main" val="2223853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95ACE-8189-22CB-6173-2637578021CB}"/>
              </a:ext>
            </a:extLst>
          </p:cNvPr>
          <p:cNvSpPr>
            <a:spLocks noGrp="1"/>
          </p:cNvSpPr>
          <p:nvPr>
            <p:ph type="title"/>
          </p:nvPr>
        </p:nvSpPr>
        <p:spPr/>
        <p:txBody>
          <a:bodyPr/>
          <a:lstStyle/>
          <a:p>
            <a:r>
              <a:rPr lang="en-US" dirty="0">
                <a:cs typeface="Calibri Light"/>
              </a:rPr>
              <a:t>Evidence of Locality</a:t>
            </a:r>
            <a:endParaRPr lang="en-US" dirty="0"/>
          </a:p>
        </p:txBody>
      </p:sp>
      <p:sp>
        <p:nvSpPr>
          <p:cNvPr id="3" name="Content Placeholder 2">
            <a:extLst>
              <a:ext uri="{FF2B5EF4-FFF2-40B4-BE49-F238E27FC236}">
                <a16:creationId xmlns:a16="http://schemas.microsoft.com/office/drawing/2014/main" id="{60503172-DD60-3EAB-87FA-BBE30F4DB5E6}"/>
              </a:ext>
            </a:extLst>
          </p:cNvPr>
          <p:cNvSpPr>
            <a:spLocks noGrp="1"/>
          </p:cNvSpPr>
          <p:nvPr>
            <p:ph idx="1"/>
          </p:nvPr>
        </p:nvSpPr>
        <p:spPr>
          <a:xfrm>
            <a:off x="838200" y="1825625"/>
            <a:ext cx="10515600" cy="669000"/>
          </a:xfrm>
        </p:spPr>
        <p:txBody>
          <a:bodyPr/>
          <a:lstStyle/>
          <a:p>
            <a:r>
              <a:rPr lang="en-US" b="1" i="1" dirty="0">
                <a:solidFill>
                  <a:srgbClr val="7030A0"/>
                </a:solidFill>
              </a:rPr>
              <a:t>Temporal locality</a:t>
            </a:r>
          </a:p>
        </p:txBody>
      </p:sp>
      <p:grpSp>
        <p:nvGrpSpPr>
          <p:cNvPr id="27" name="Group 26">
            <a:extLst>
              <a:ext uri="{FF2B5EF4-FFF2-40B4-BE49-F238E27FC236}">
                <a16:creationId xmlns:a16="http://schemas.microsoft.com/office/drawing/2014/main" id="{AA2A87B7-A6C1-4FE0-AFEE-08409DCC541B}"/>
              </a:ext>
            </a:extLst>
          </p:cNvPr>
          <p:cNvGrpSpPr/>
          <p:nvPr/>
        </p:nvGrpSpPr>
        <p:grpSpPr>
          <a:xfrm>
            <a:off x="529464" y="2638880"/>
            <a:ext cx="5083956" cy="3316936"/>
            <a:chOff x="529464" y="2638880"/>
            <a:chExt cx="5083956" cy="3316936"/>
          </a:xfrm>
        </p:grpSpPr>
        <p:sp>
          <p:nvSpPr>
            <p:cNvPr id="4" name="Can 10">
              <a:extLst>
                <a:ext uri="{FF2B5EF4-FFF2-40B4-BE49-F238E27FC236}">
                  <a16:creationId xmlns:a16="http://schemas.microsoft.com/office/drawing/2014/main" id="{8341DE04-6F0B-0F58-FF94-0AD79B916C6C}"/>
                </a:ext>
              </a:extLst>
            </p:cNvPr>
            <p:cNvSpPr/>
            <p:nvPr/>
          </p:nvSpPr>
          <p:spPr>
            <a:xfrm>
              <a:off x="1916831" y="3641612"/>
              <a:ext cx="1504036" cy="1622842"/>
            </a:xfrm>
            <a:prstGeom prst="can">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B80E608-712A-8145-B124-D9A6989F66AF}"/>
                </a:ext>
              </a:extLst>
            </p:cNvPr>
            <p:cNvSpPr/>
            <p:nvPr/>
          </p:nvSpPr>
          <p:spPr>
            <a:xfrm>
              <a:off x="2354553" y="4223803"/>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AD3963EE-DBB9-FB65-55EE-F4CFF7FEDA7B}"/>
                </a:ext>
              </a:extLst>
            </p:cNvPr>
            <p:cNvSpPr/>
            <p:nvPr/>
          </p:nvSpPr>
          <p:spPr>
            <a:xfrm>
              <a:off x="2506953" y="4258071"/>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6865A468-2796-804C-6187-AF56CA9D8E00}"/>
                </a:ext>
              </a:extLst>
            </p:cNvPr>
            <p:cNvSpPr/>
            <p:nvPr/>
          </p:nvSpPr>
          <p:spPr>
            <a:xfrm>
              <a:off x="2904602" y="4844980"/>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9DACF8F-8BBF-CFC6-1F06-009E3C0C36DC}"/>
                </a:ext>
              </a:extLst>
            </p:cNvPr>
            <p:cNvSpPr/>
            <p:nvPr/>
          </p:nvSpPr>
          <p:spPr>
            <a:xfrm>
              <a:off x="2592649" y="4766325"/>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0720B12F-C2B3-BFF6-F391-531029AFF473}"/>
                </a:ext>
              </a:extLst>
            </p:cNvPr>
            <p:cNvSpPr/>
            <p:nvPr/>
          </p:nvSpPr>
          <p:spPr>
            <a:xfrm>
              <a:off x="3057002" y="4997380"/>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9A66D26-B884-B9DF-CA3D-A28F7B605B99}"/>
                </a:ext>
              </a:extLst>
            </p:cNvPr>
            <p:cNvSpPr/>
            <p:nvPr/>
          </p:nvSpPr>
          <p:spPr>
            <a:xfrm>
              <a:off x="2296417" y="4477813"/>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9CA5AB0-30A6-80C3-2340-4F6E93793921}"/>
                </a:ext>
              </a:extLst>
            </p:cNvPr>
            <p:cNvSpPr/>
            <p:nvPr/>
          </p:nvSpPr>
          <p:spPr>
            <a:xfrm>
              <a:off x="2516449" y="4520376"/>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C5C17DEC-67D9-3A76-FB01-737F915DBEB1}"/>
                </a:ext>
              </a:extLst>
            </p:cNvPr>
            <p:cNvSpPr txBox="1"/>
            <p:nvPr/>
          </p:nvSpPr>
          <p:spPr>
            <a:xfrm>
              <a:off x="529464" y="2638880"/>
              <a:ext cx="5083956" cy="923330"/>
            </a:xfrm>
            <a:prstGeom prst="rect">
              <a:avLst/>
            </a:prstGeom>
            <a:noFill/>
          </p:spPr>
          <p:txBody>
            <a:bodyPr wrap="none" rtlCol="0">
              <a:spAutoFit/>
            </a:bodyPr>
            <a:lstStyle/>
            <a:p>
              <a:r>
                <a:rPr lang="en-US" dirty="0"/>
                <a:t>Suppose we obtained the accessed locations of </a:t>
              </a:r>
            </a:p>
            <a:p>
              <a:r>
                <a:rPr lang="en-US" dirty="0"/>
                <a:t>one fuzz iteration.  What will the accessed locations </a:t>
              </a:r>
            </a:p>
            <a:p>
              <a:r>
                <a:rPr lang="en-US" dirty="0"/>
                <a:t>be changed to? </a:t>
              </a:r>
            </a:p>
          </p:txBody>
        </p:sp>
        <p:sp>
          <p:nvSpPr>
            <p:cNvPr id="25" name="Rectangle 24">
              <a:extLst>
                <a:ext uri="{FF2B5EF4-FFF2-40B4-BE49-F238E27FC236}">
                  <a16:creationId xmlns:a16="http://schemas.microsoft.com/office/drawing/2014/main" id="{3BA80E56-8877-7FAD-2C85-42E62AC05C7C}"/>
                </a:ext>
              </a:extLst>
            </p:cNvPr>
            <p:cNvSpPr/>
            <p:nvPr/>
          </p:nvSpPr>
          <p:spPr>
            <a:xfrm>
              <a:off x="735426" y="5686655"/>
              <a:ext cx="152400" cy="15731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8233D511-CFDA-1FEA-3793-C8609B4C94E9}"/>
                </a:ext>
              </a:extLst>
            </p:cNvPr>
            <p:cNvSpPr txBox="1"/>
            <p:nvPr/>
          </p:nvSpPr>
          <p:spPr>
            <a:xfrm>
              <a:off x="950015" y="5586484"/>
              <a:ext cx="1634486" cy="369332"/>
            </a:xfrm>
            <a:prstGeom prst="rect">
              <a:avLst/>
            </a:prstGeom>
            <a:noFill/>
          </p:spPr>
          <p:txBody>
            <a:bodyPr wrap="none" rtlCol="0">
              <a:spAutoFit/>
            </a:bodyPr>
            <a:lstStyle/>
            <a:p>
              <a:r>
                <a:rPr lang="en-US" dirty="0"/>
                <a:t>accessed bytes </a:t>
              </a:r>
            </a:p>
          </p:txBody>
        </p:sp>
      </p:grpSp>
      <p:cxnSp>
        <p:nvCxnSpPr>
          <p:cNvPr id="28" name="Straight Arrow Connector 27">
            <a:extLst>
              <a:ext uri="{FF2B5EF4-FFF2-40B4-BE49-F238E27FC236}">
                <a16:creationId xmlns:a16="http://schemas.microsoft.com/office/drawing/2014/main" id="{3FCEC518-EE7F-97C5-513F-07F7C380934E}"/>
              </a:ext>
            </a:extLst>
          </p:cNvPr>
          <p:cNvCxnSpPr/>
          <p:nvPr/>
        </p:nvCxnSpPr>
        <p:spPr>
          <a:xfrm>
            <a:off x="4811697" y="4556121"/>
            <a:ext cx="166012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51" name="Group 50">
            <a:extLst>
              <a:ext uri="{FF2B5EF4-FFF2-40B4-BE49-F238E27FC236}">
                <a16:creationId xmlns:a16="http://schemas.microsoft.com/office/drawing/2014/main" id="{72617F42-367C-205B-1CA2-63FA385EAA10}"/>
              </a:ext>
            </a:extLst>
          </p:cNvPr>
          <p:cNvGrpSpPr/>
          <p:nvPr/>
        </p:nvGrpSpPr>
        <p:grpSpPr>
          <a:xfrm>
            <a:off x="5757178" y="2610518"/>
            <a:ext cx="5610225" cy="3937094"/>
            <a:chOff x="5757178" y="2610518"/>
            <a:chExt cx="5610225" cy="3937094"/>
          </a:xfrm>
        </p:grpSpPr>
        <p:sp>
          <p:nvSpPr>
            <p:cNvPr id="36" name="TextBox 35">
              <a:extLst>
                <a:ext uri="{FF2B5EF4-FFF2-40B4-BE49-F238E27FC236}">
                  <a16:creationId xmlns:a16="http://schemas.microsoft.com/office/drawing/2014/main" id="{7F552E2B-14C5-5AD6-5C14-A89E4FBE8807}"/>
                </a:ext>
              </a:extLst>
            </p:cNvPr>
            <p:cNvSpPr txBox="1"/>
            <p:nvPr/>
          </p:nvSpPr>
          <p:spPr>
            <a:xfrm>
              <a:off x="6052282" y="2610518"/>
              <a:ext cx="5315121" cy="369332"/>
            </a:xfrm>
            <a:prstGeom prst="rect">
              <a:avLst/>
            </a:prstGeom>
            <a:noFill/>
          </p:spPr>
          <p:txBody>
            <a:bodyPr wrap="square">
              <a:spAutoFit/>
            </a:bodyPr>
            <a:lstStyle/>
            <a:p>
              <a:r>
                <a:rPr lang="en-US" dirty="0">
                  <a:cs typeface="Calibri"/>
                </a:rPr>
                <a:t>Two fuzzing iterations have &gt; 70% overlapping bytes</a:t>
              </a:r>
            </a:p>
          </p:txBody>
        </p:sp>
        <p:grpSp>
          <p:nvGrpSpPr>
            <p:cNvPr id="50" name="Group 49">
              <a:extLst>
                <a:ext uri="{FF2B5EF4-FFF2-40B4-BE49-F238E27FC236}">
                  <a16:creationId xmlns:a16="http://schemas.microsoft.com/office/drawing/2014/main" id="{F8F6EF03-C627-7D57-16BA-CE95C4444F9B}"/>
                </a:ext>
              </a:extLst>
            </p:cNvPr>
            <p:cNvGrpSpPr/>
            <p:nvPr/>
          </p:nvGrpSpPr>
          <p:grpSpPr>
            <a:xfrm>
              <a:off x="5757178" y="3598702"/>
              <a:ext cx="3293626" cy="2948910"/>
              <a:chOff x="5757178" y="3598702"/>
              <a:chExt cx="3293626" cy="2948910"/>
            </a:xfrm>
          </p:grpSpPr>
          <p:sp>
            <p:nvSpPr>
              <p:cNvPr id="14" name="Can 10">
                <a:extLst>
                  <a:ext uri="{FF2B5EF4-FFF2-40B4-BE49-F238E27FC236}">
                    <a16:creationId xmlns:a16="http://schemas.microsoft.com/office/drawing/2014/main" id="{17F3549D-67FD-C08F-3595-6F4B6BDA3A78}"/>
                  </a:ext>
                </a:extLst>
              </p:cNvPr>
              <p:cNvSpPr/>
              <p:nvPr/>
            </p:nvSpPr>
            <p:spPr>
              <a:xfrm>
                <a:off x="7546768" y="3598702"/>
                <a:ext cx="1504036" cy="1622842"/>
              </a:xfrm>
              <a:prstGeom prst="can">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7" name="Group 46">
                <a:extLst>
                  <a:ext uri="{FF2B5EF4-FFF2-40B4-BE49-F238E27FC236}">
                    <a16:creationId xmlns:a16="http://schemas.microsoft.com/office/drawing/2014/main" id="{1629B570-9169-0E7E-7027-ABBE8F5D6ECE}"/>
                  </a:ext>
                </a:extLst>
              </p:cNvPr>
              <p:cNvGrpSpPr/>
              <p:nvPr/>
            </p:nvGrpSpPr>
            <p:grpSpPr>
              <a:xfrm>
                <a:off x="5757178" y="4180893"/>
                <a:ext cx="3082161" cy="2366719"/>
                <a:chOff x="5757178" y="4180893"/>
                <a:chExt cx="3082161" cy="2366719"/>
              </a:xfrm>
            </p:grpSpPr>
            <p:sp>
              <p:nvSpPr>
                <p:cNvPr id="15" name="Rectangle 14">
                  <a:extLst>
                    <a:ext uri="{FF2B5EF4-FFF2-40B4-BE49-F238E27FC236}">
                      <a16:creationId xmlns:a16="http://schemas.microsoft.com/office/drawing/2014/main" id="{6DABD646-1711-D8C8-D043-0A2DF822741B}"/>
                    </a:ext>
                  </a:extLst>
                </p:cNvPr>
                <p:cNvSpPr/>
                <p:nvPr/>
              </p:nvSpPr>
              <p:spPr>
                <a:xfrm>
                  <a:off x="7984490" y="4180893"/>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a:t>
                  </a:r>
                </a:p>
              </p:txBody>
            </p:sp>
            <p:sp>
              <p:nvSpPr>
                <p:cNvPr id="16" name="Rectangle 15">
                  <a:extLst>
                    <a:ext uri="{FF2B5EF4-FFF2-40B4-BE49-F238E27FC236}">
                      <a16:creationId xmlns:a16="http://schemas.microsoft.com/office/drawing/2014/main" id="{01976D18-6DF4-FC61-EBEB-7C204B2868EB}"/>
                    </a:ext>
                  </a:extLst>
                </p:cNvPr>
                <p:cNvSpPr/>
                <p:nvPr/>
              </p:nvSpPr>
              <p:spPr>
                <a:xfrm>
                  <a:off x="8136890" y="4215161"/>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a:t>
                  </a:r>
                </a:p>
              </p:txBody>
            </p:sp>
            <p:sp>
              <p:nvSpPr>
                <p:cNvPr id="17" name="Rectangle 16">
                  <a:extLst>
                    <a:ext uri="{FF2B5EF4-FFF2-40B4-BE49-F238E27FC236}">
                      <a16:creationId xmlns:a16="http://schemas.microsoft.com/office/drawing/2014/main" id="{3D5A990F-4F6C-5EBB-1D51-6032D29C74D1}"/>
                    </a:ext>
                  </a:extLst>
                </p:cNvPr>
                <p:cNvSpPr/>
                <p:nvPr/>
              </p:nvSpPr>
              <p:spPr>
                <a:xfrm>
                  <a:off x="8534539" y="4802070"/>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a:t>
                  </a:r>
                </a:p>
              </p:txBody>
            </p:sp>
            <p:sp>
              <p:nvSpPr>
                <p:cNvPr id="19" name="Rectangle 18">
                  <a:extLst>
                    <a:ext uri="{FF2B5EF4-FFF2-40B4-BE49-F238E27FC236}">
                      <a16:creationId xmlns:a16="http://schemas.microsoft.com/office/drawing/2014/main" id="{43F3A8FC-0FCF-743A-7A64-51B5464F2BD7}"/>
                    </a:ext>
                  </a:extLst>
                </p:cNvPr>
                <p:cNvSpPr/>
                <p:nvPr/>
              </p:nvSpPr>
              <p:spPr>
                <a:xfrm>
                  <a:off x="8686939" y="4954470"/>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a:t>
                  </a:r>
                </a:p>
              </p:txBody>
            </p:sp>
            <p:sp>
              <p:nvSpPr>
                <p:cNvPr id="21" name="Rectangle 20">
                  <a:extLst>
                    <a:ext uri="{FF2B5EF4-FFF2-40B4-BE49-F238E27FC236}">
                      <a16:creationId xmlns:a16="http://schemas.microsoft.com/office/drawing/2014/main" id="{04414295-9ABD-E854-61DF-5A85180E118B}"/>
                    </a:ext>
                  </a:extLst>
                </p:cNvPr>
                <p:cNvSpPr/>
                <p:nvPr/>
              </p:nvSpPr>
              <p:spPr>
                <a:xfrm>
                  <a:off x="8146386" y="4477466"/>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a:t>
                  </a:r>
                </a:p>
              </p:txBody>
            </p:sp>
            <p:grpSp>
              <p:nvGrpSpPr>
                <p:cNvPr id="45" name="Group 44">
                  <a:extLst>
                    <a:ext uri="{FF2B5EF4-FFF2-40B4-BE49-F238E27FC236}">
                      <a16:creationId xmlns:a16="http://schemas.microsoft.com/office/drawing/2014/main" id="{AB070504-34EB-4DDA-BB49-E007D7AFC17C}"/>
                    </a:ext>
                  </a:extLst>
                </p:cNvPr>
                <p:cNvGrpSpPr/>
                <p:nvPr/>
              </p:nvGrpSpPr>
              <p:grpSpPr>
                <a:xfrm>
                  <a:off x="5757178" y="5624282"/>
                  <a:ext cx="2321576" cy="923330"/>
                  <a:chOff x="5757178" y="5624282"/>
                  <a:chExt cx="2321576" cy="923330"/>
                </a:xfrm>
              </p:grpSpPr>
              <p:sp>
                <p:nvSpPr>
                  <p:cNvPr id="29" name="Rectangle 28">
                    <a:extLst>
                      <a:ext uri="{FF2B5EF4-FFF2-40B4-BE49-F238E27FC236}">
                        <a16:creationId xmlns:a16="http://schemas.microsoft.com/office/drawing/2014/main" id="{4768AD4F-ADB1-DDF6-0749-1AC39759BE6F}"/>
                      </a:ext>
                    </a:extLst>
                  </p:cNvPr>
                  <p:cNvSpPr/>
                  <p:nvPr/>
                </p:nvSpPr>
                <p:spPr>
                  <a:xfrm>
                    <a:off x="5757178" y="5724453"/>
                    <a:ext cx="152400" cy="157311"/>
                  </a:xfrm>
                  <a:prstGeom prst="rect">
                    <a:avLst/>
                  </a:prstGeom>
                  <a:solidFill>
                    <a:srgbClr val="6666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B7D8D142-A73F-9A88-DA6D-A652D9D4F745}"/>
                      </a:ext>
                    </a:extLst>
                  </p:cNvPr>
                  <p:cNvSpPr txBox="1"/>
                  <p:nvPr/>
                </p:nvSpPr>
                <p:spPr>
                  <a:xfrm>
                    <a:off x="5971767" y="5624282"/>
                    <a:ext cx="2106987" cy="923330"/>
                  </a:xfrm>
                  <a:prstGeom prst="rect">
                    <a:avLst/>
                  </a:prstGeom>
                  <a:noFill/>
                </p:spPr>
                <p:txBody>
                  <a:bodyPr wrap="square" rtlCol="0">
                    <a:spAutoFit/>
                  </a:bodyPr>
                  <a:lstStyle/>
                  <a:p>
                    <a:r>
                      <a:rPr lang="en-US" dirty="0"/>
                      <a:t>Fuzzed accessed bytes (</a:t>
                    </a:r>
                    <a:r>
                      <a:rPr lang="en-US" dirty="0">
                        <a:solidFill>
                          <a:srgbClr val="FF0000"/>
                        </a:solidFill>
                      </a:rPr>
                      <a:t>overlapping locations</a:t>
                    </a:r>
                    <a:r>
                      <a:rPr lang="en-US" dirty="0"/>
                      <a:t>)</a:t>
                    </a:r>
                  </a:p>
                </p:txBody>
              </p:sp>
            </p:grpSp>
          </p:grpSp>
        </p:grpSp>
      </p:grpSp>
      <p:grpSp>
        <p:nvGrpSpPr>
          <p:cNvPr id="48" name="Group 47">
            <a:extLst>
              <a:ext uri="{FF2B5EF4-FFF2-40B4-BE49-F238E27FC236}">
                <a16:creationId xmlns:a16="http://schemas.microsoft.com/office/drawing/2014/main" id="{FC737E89-4208-928E-90E4-0506259769E5}"/>
              </a:ext>
            </a:extLst>
          </p:cNvPr>
          <p:cNvGrpSpPr/>
          <p:nvPr/>
        </p:nvGrpSpPr>
        <p:grpSpPr>
          <a:xfrm>
            <a:off x="7926354" y="4434903"/>
            <a:ext cx="3427446" cy="2158876"/>
            <a:chOff x="7926354" y="4434903"/>
            <a:chExt cx="3427446" cy="2158876"/>
          </a:xfrm>
        </p:grpSpPr>
        <p:sp>
          <p:nvSpPr>
            <p:cNvPr id="18" name="Rectangle 17">
              <a:extLst>
                <a:ext uri="{FF2B5EF4-FFF2-40B4-BE49-F238E27FC236}">
                  <a16:creationId xmlns:a16="http://schemas.microsoft.com/office/drawing/2014/main" id="{680E34EF-F72A-CF8F-4C8E-F2F6CE6000DE}"/>
                </a:ext>
              </a:extLst>
            </p:cNvPr>
            <p:cNvSpPr/>
            <p:nvPr/>
          </p:nvSpPr>
          <p:spPr>
            <a:xfrm>
              <a:off x="8222586" y="4723415"/>
              <a:ext cx="152400" cy="157311"/>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a:t>
              </a:r>
            </a:p>
          </p:txBody>
        </p:sp>
        <p:sp>
          <p:nvSpPr>
            <p:cNvPr id="20" name="Rectangle 19">
              <a:extLst>
                <a:ext uri="{FF2B5EF4-FFF2-40B4-BE49-F238E27FC236}">
                  <a16:creationId xmlns:a16="http://schemas.microsoft.com/office/drawing/2014/main" id="{F9A968C5-D52A-597A-90E7-DDD51D1D9B4A}"/>
                </a:ext>
              </a:extLst>
            </p:cNvPr>
            <p:cNvSpPr/>
            <p:nvPr/>
          </p:nvSpPr>
          <p:spPr>
            <a:xfrm>
              <a:off x="7926354" y="4434903"/>
              <a:ext cx="152400" cy="157311"/>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a:t>
              </a:r>
            </a:p>
          </p:txBody>
        </p:sp>
        <p:grpSp>
          <p:nvGrpSpPr>
            <p:cNvPr id="43" name="Group 42">
              <a:extLst>
                <a:ext uri="{FF2B5EF4-FFF2-40B4-BE49-F238E27FC236}">
                  <a16:creationId xmlns:a16="http://schemas.microsoft.com/office/drawing/2014/main" id="{B177DF99-A3D7-49C7-8802-2A6D24260AC5}"/>
                </a:ext>
              </a:extLst>
            </p:cNvPr>
            <p:cNvGrpSpPr/>
            <p:nvPr/>
          </p:nvGrpSpPr>
          <p:grpSpPr>
            <a:xfrm>
              <a:off x="8374232" y="5947448"/>
              <a:ext cx="2979568" cy="646331"/>
              <a:chOff x="8374232" y="5947448"/>
              <a:chExt cx="2979568" cy="646331"/>
            </a:xfrm>
          </p:grpSpPr>
          <p:sp>
            <p:nvSpPr>
              <p:cNvPr id="32" name="Rectangle 31">
                <a:extLst>
                  <a:ext uri="{FF2B5EF4-FFF2-40B4-BE49-F238E27FC236}">
                    <a16:creationId xmlns:a16="http://schemas.microsoft.com/office/drawing/2014/main" id="{2B79503F-9497-0145-2A1E-0FDB33100D37}"/>
                  </a:ext>
                </a:extLst>
              </p:cNvPr>
              <p:cNvSpPr/>
              <p:nvPr/>
            </p:nvSpPr>
            <p:spPr>
              <a:xfrm>
                <a:off x="8374232" y="6068321"/>
                <a:ext cx="152400" cy="157311"/>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a:extLst>
                  <a:ext uri="{FF2B5EF4-FFF2-40B4-BE49-F238E27FC236}">
                    <a16:creationId xmlns:a16="http://schemas.microsoft.com/office/drawing/2014/main" id="{B6F89273-2B89-55C2-960C-D69BA33B86A4}"/>
                  </a:ext>
                </a:extLst>
              </p:cNvPr>
              <p:cNvSpPr txBox="1"/>
              <p:nvPr/>
            </p:nvSpPr>
            <p:spPr>
              <a:xfrm>
                <a:off x="8711321" y="5947448"/>
                <a:ext cx="2642479" cy="646331"/>
              </a:xfrm>
              <a:prstGeom prst="rect">
                <a:avLst/>
              </a:prstGeom>
              <a:noFill/>
            </p:spPr>
            <p:txBody>
              <a:bodyPr wrap="square" rtlCol="0">
                <a:spAutoFit/>
              </a:bodyPr>
              <a:lstStyle/>
              <a:p>
                <a:r>
                  <a:rPr lang="en-US" dirty="0"/>
                  <a:t>Fuzzed but not accessed bytes </a:t>
                </a:r>
              </a:p>
            </p:txBody>
          </p:sp>
        </p:grpSp>
      </p:grpSp>
      <p:sp>
        <p:nvSpPr>
          <p:cNvPr id="44" name="Slide Number Placeholder 43">
            <a:extLst>
              <a:ext uri="{FF2B5EF4-FFF2-40B4-BE49-F238E27FC236}">
                <a16:creationId xmlns:a16="http://schemas.microsoft.com/office/drawing/2014/main" id="{0D250B94-5B20-8879-0ECA-BDCFA239CE18}"/>
              </a:ext>
            </a:extLst>
          </p:cNvPr>
          <p:cNvSpPr>
            <a:spLocks noGrp="1"/>
          </p:cNvSpPr>
          <p:nvPr>
            <p:ph type="sldNum" sz="quarter" idx="12"/>
          </p:nvPr>
        </p:nvSpPr>
        <p:spPr/>
        <p:txBody>
          <a:bodyPr/>
          <a:lstStyle/>
          <a:p>
            <a:fld id="{330EA680-D336-4FF7-8B7A-9848BB0A1C32}" type="slidenum">
              <a:rPr lang="en-US" smtClean="0"/>
              <a:t>52</a:t>
            </a:fld>
            <a:endParaRPr lang="en-US"/>
          </a:p>
        </p:txBody>
      </p:sp>
      <p:grpSp>
        <p:nvGrpSpPr>
          <p:cNvPr id="54" name="Group 53">
            <a:extLst>
              <a:ext uri="{FF2B5EF4-FFF2-40B4-BE49-F238E27FC236}">
                <a16:creationId xmlns:a16="http://schemas.microsoft.com/office/drawing/2014/main" id="{CA34EF5B-B67D-BE28-7368-2B35A4897F6B}"/>
              </a:ext>
            </a:extLst>
          </p:cNvPr>
          <p:cNvGrpSpPr/>
          <p:nvPr/>
        </p:nvGrpSpPr>
        <p:grpSpPr>
          <a:xfrm>
            <a:off x="8289290" y="4367503"/>
            <a:ext cx="2640584" cy="1610445"/>
            <a:chOff x="8289290" y="4367503"/>
            <a:chExt cx="2640584" cy="1610445"/>
          </a:xfrm>
        </p:grpSpPr>
        <p:grpSp>
          <p:nvGrpSpPr>
            <p:cNvPr id="12" name="Group 11">
              <a:extLst>
                <a:ext uri="{FF2B5EF4-FFF2-40B4-BE49-F238E27FC236}">
                  <a16:creationId xmlns:a16="http://schemas.microsoft.com/office/drawing/2014/main" id="{AAEDE173-70DD-011F-40C9-47991A64F3A9}"/>
                </a:ext>
              </a:extLst>
            </p:cNvPr>
            <p:cNvGrpSpPr/>
            <p:nvPr/>
          </p:nvGrpSpPr>
          <p:grpSpPr>
            <a:xfrm>
              <a:off x="8289290" y="4367561"/>
              <a:ext cx="2640584" cy="1610387"/>
              <a:chOff x="8289290" y="4367561"/>
              <a:chExt cx="2640584" cy="1610387"/>
            </a:xfrm>
          </p:grpSpPr>
          <p:sp>
            <p:nvSpPr>
              <p:cNvPr id="22" name="Rectangle 21">
                <a:extLst>
                  <a:ext uri="{FF2B5EF4-FFF2-40B4-BE49-F238E27FC236}">
                    <a16:creationId xmlns:a16="http://schemas.microsoft.com/office/drawing/2014/main" id="{E4DAC247-5FA6-96FC-90CD-191F8A3A079F}"/>
                  </a:ext>
                </a:extLst>
              </p:cNvPr>
              <p:cNvSpPr/>
              <p:nvPr/>
            </p:nvSpPr>
            <p:spPr>
              <a:xfrm>
                <a:off x="8289290" y="4367561"/>
                <a:ext cx="152400" cy="15731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DD34AED5-F58B-A1DF-6F27-79CE9F2E0DB7}"/>
                  </a:ext>
                </a:extLst>
              </p:cNvPr>
              <p:cNvSpPr/>
              <p:nvPr/>
            </p:nvSpPr>
            <p:spPr>
              <a:xfrm>
                <a:off x="8594090" y="4672361"/>
                <a:ext cx="152400" cy="15731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0E5DC487-A691-8D1F-13F5-ED4D4F39C423}"/>
                  </a:ext>
                </a:extLst>
              </p:cNvPr>
              <p:cNvSpPr/>
              <p:nvPr/>
            </p:nvSpPr>
            <p:spPr>
              <a:xfrm>
                <a:off x="8372874" y="5697671"/>
                <a:ext cx="152400" cy="15731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04C6F23C-C496-C3E5-1757-CCAB313662BF}"/>
                  </a:ext>
                </a:extLst>
              </p:cNvPr>
              <p:cNvSpPr txBox="1"/>
              <p:nvPr/>
            </p:nvSpPr>
            <p:spPr>
              <a:xfrm>
                <a:off x="8709843" y="5608616"/>
                <a:ext cx="2220031" cy="369332"/>
              </a:xfrm>
              <a:prstGeom prst="rect">
                <a:avLst/>
              </a:prstGeom>
              <a:noFill/>
            </p:spPr>
            <p:txBody>
              <a:bodyPr wrap="none" rtlCol="0">
                <a:spAutoFit/>
              </a:bodyPr>
              <a:lstStyle/>
              <a:p>
                <a:r>
                  <a:rPr lang="en-US" dirty="0"/>
                  <a:t>Newly accessed bytes</a:t>
                </a:r>
              </a:p>
            </p:txBody>
          </p:sp>
        </p:grpSp>
        <p:sp>
          <p:nvSpPr>
            <p:cNvPr id="52" name="Rectangle 51">
              <a:extLst>
                <a:ext uri="{FF2B5EF4-FFF2-40B4-BE49-F238E27FC236}">
                  <a16:creationId xmlns:a16="http://schemas.microsoft.com/office/drawing/2014/main" id="{40954E0F-2875-B071-742E-6FCA5C27DFE9}"/>
                </a:ext>
              </a:extLst>
            </p:cNvPr>
            <p:cNvSpPr/>
            <p:nvPr/>
          </p:nvSpPr>
          <p:spPr>
            <a:xfrm>
              <a:off x="8525274" y="4367503"/>
              <a:ext cx="152400" cy="15731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 name="Footer Placeholder 22">
            <a:extLst>
              <a:ext uri="{FF2B5EF4-FFF2-40B4-BE49-F238E27FC236}">
                <a16:creationId xmlns:a16="http://schemas.microsoft.com/office/drawing/2014/main" id="{18A21319-8081-40F7-21C7-7BA46291F30F}"/>
              </a:ext>
            </a:extLst>
          </p:cNvPr>
          <p:cNvSpPr>
            <a:spLocks noGrp="1"/>
          </p:cNvSpPr>
          <p:nvPr>
            <p:ph type="ftr" sz="quarter" idx="11"/>
          </p:nvPr>
        </p:nvSpPr>
        <p:spPr/>
        <p:txBody>
          <a:bodyPr/>
          <a:lstStyle/>
          <a:p>
            <a:r>
              <a:rPr lang="en-US"/>
              <a:t>Introduction Observations Design Implementation Evaluation Conclusion</a:t>
            </a:r>
            <a:endParaRPr lang="en-US" dirty="0"/>
          </a:p>
        </p:txBody>
      </p:sp>
      <p:pic>
        <p:nvPicPr>
          <p:cNvPr id="35" name="Graphic 36">
            <a:extLst>
              <a:ext uri="{FF2B5EF4-FFF2-40B4-BE49-F238E27FC236}">
                <a16:creationId xmlns:a16="http://schemas.microsoft.com/office/drawing/2014/main" id="{D214637B-A0E1-8014-B1A0-F485C27EF13B}"/>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4"/>
              </a:ext>
            </a:extLst>
          </a:blip>
          <a:stretch>
            <a:fillRect/>
          </a:stretch>
        </p:blipFill>
        <p:spPr>
          <a:xfrm>
            <a:off x="10052304" y="4718304"/>
            <a:ext cx="2057400" cy="2057400"/>
          </a:xfrm>
          <a:prstGeom prst="ellipse">
            <a:avLst/>
          </a:prstGeom>
        </p:spPr>
      </p:pic>
      <p:pic>
        <p:nvPicPr>
          <p:cNvPr id="46" name="Camera 45">
            <a:extLst>
              <a:ext uri="{FF2B5EF4-FFF2-40B4-BE49-F238E27FC236}">
                <a16:creationId xmlns:a16="http://schemas.microsoft.com/office/drawing/2014/main" id="{8204C25F-7613-90C7-6789-40BA8C2B8E88}"/>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4"/>
              </a:ext>
            </a:extLst>
          </a:blip>
          <a:stretch>
            <a:fillRect/>
          </a:stretch>
        </p:blipFill>
        <p:spPr>
          <a:xfrm>
            <a:off x="9844033" y="0"/>
            <a:ext cx="1214584" cy="1214584"/>
          </a:xfrm>
          <a:prstGeom prst="ellipse">
            <a:avLst/>
          </a:prstGeom>
          <a:ln>
            <a:noFill/>
          </a:ln>
          <a:effectLst>
            <a:outerShdw blurRad="190500" algn="tl" rotWithShape="0">
              <a:srgbClr val="000000">
                <a:alpha val="30000"/>
              </a:srgbClr>
            </a:outerShdw>
          </a:effectLst>
        </p:spPr>
      </p:pic>
    </p:spTree>
    <p:custDataLst>
      <p:tags r:id="rId1"/>
    </p:custDataLst>
    <p:extLst>
      <p:ext uri="{BB962C8B-B14F-4D97-AF65-F5344CB8AC3E}">
        <p14:creationId xmlns:p14="http://schemas.microsoft.com/office/powerpoint/2010/main" val="1333154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C940A-C575-7999-36B9-B37F931CACBD}"/>
              </a:ext>
            </a:extLst>
          </p:cNvPr>
          <p:cNvSpPr>
            <a:spLocks noGrp="1"/>
          </p:cNvSpPr>
          <p:nvPr>
            <p:ph type="title"/>
          </p:nvPr>
        </p:nvSpPr>
        <p:spPr/>
        <p:txBody>
          <a:bodyPr/>
          <a:lstStyle/>
          <a:p>
            <a:r>
              <a:rPr lang="en-US">
                <a:cs typeface="Calibri Light"/>
              </a:rPr>
              <a:t>Neighbor Distance Distributions</a:t>
            </a:r>
          </a:p>
        </p:txBody>
      </p:sp>
      <p:pic>
        <p:nvPicPr>
          <p:cNvPr id="6" name="Picture 6" descr="Chart, histogram, scatter chart&#10;&#10;Description automatically generated">
            <a:extLst>
              <a:ext uri="{FF2B5EF4-FFF2-40B4-BE49-F238E27FC236}">
                <a16:creationId xmlns:a16="http://schemas.microsoft.com/office/drawing/2014/main" id="{A62DBE6D-5E7E-7310-5136-C61FF7A335B5}"/>
              </a:ext>
            </a:extLst>
          </p:cNvPr>
          <p:cNvPicPr>
            <a:picLocks noChangeAspect="1"/>
          </p:cNvPicPr>
          <p:nvPr/>
        </p:nvPicPr>
        <p:blipFill>
          <a:blip r:embed="rId4"/>
          <a:stretch>
            <a:fillRect/>
          </a:stretch>
        </p:blipFill>
        <p:spPr>
          <a:xfrm>
            <a:off x="670949" y="1276252"/>
            <a:ext cx="4463367" cy="2702560"/>
          </a:xfrm>
          <a:prstGeom prst="rect">
            <a:avLst/>
          </a:prstGeom>
        </p:spPr>
      </p:pic>
      <p:sp>
        <p:nvSpPr>
          <p:cNvPr id="7" name="TextBox 6">
            <a:extLst>
              <a:ext uri="{FF2B5EF4-FFF2-40B4-BE49-F238E27FC236}">
                <a16:creationId xmlns:a16="http://schemas.microsoft.com/office/drawing/2014/main" id="{DFCBF539-F9E3-414D-DFD4-1089A673D041}"/>
              </a:ext>
            </a:extLst>
          </p:cNvPr>
          <p:cNvSpPr txBox="1"/>
          <p:nvPr/>
        </p:nvSpPr>
        <p:spPr>
          <a:xfrm>
            <a:off x="3979566" y="1790530"/>
            <a:ext cx="137648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cs typeface="Calibri"/>
              </a:rPr>
              <a:t>ext4:  1, -1</a:t>
            </a:r>
            <a:endParaRPr lang="en-US" dirty="0"/>
          </a:p>
        </p:txBody>
      </p:sp>
      <p:pic>
        <p:nvPicPr>
          <p:cNvPr id="4" name="Picture 4" descr="Chart, scatter chart&#10;&#10;Description automatically generated">
            <a:extLst>
              <a:ext uri="{FF2B5EF4-FFF2-40B4-BE49-F238E27FC236}">
                <a16:creationId xmlns:a16="http://schemas.microsoft.com/office/drawing/2014/main" id="{5A6EC802-55AB-12C7-7405-450864712D40}"/>
              </a:ext>
            </a:extLst>
          </p:cNvPr>
          <p:cNvPicPr>
            <a:picLocks noChangeAspect="1"/>
          </p:cNvPicPr>
          <p:nvPr/>
        </p:nvPicPr>
        <p:blipFill>
          <a:blip r:embed="rId5"/>
          <a:stretch>
            <a:fillRect/>
          </a:stretch>
        </p:blipFill>
        <p:spPr>
          <a:xfrm>
            <a:off x="7117862" y="1226038"/>
            <a:ext cx="4648200" cy="2803768"/>
          </a:xfrm>
          <a:prstGeom prst="rect">
            <a:avLst/>
          </a:prstGeom>
        </p:spPr>
      </p:pic>
      <p:sp>
        <p:nvSpPr>
          <p:cNvPr id="8" name="TextBox 7">
            <a:extLst>
              <a:ext uri="{FF2B5EF4-FFF2-40B4-BE49-F238E27FC236}">
                <a16:creationId xmlns:a16="http://schemas.microsoft.com/office/drawing/2014/main" id="{BF12969E-5C8A-F3AE-C5C2-86E518283288}"/>
              </a:ext>
            </a:extLst>
          </p:cNvPr>
          <p:cNvSpPr txBox="1"/>
          <p:nvPr/>
        </p:nvSpPr>
        <p:spPr>
          <a:xfrm>
            <a:off x="10641483" y="1690688"/>
            <a:ext cx="142463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cs typeface="Calibri"/>
              </a:rPr>
              <a:t>BTRFS:  -5, -6</a:t>
            </a:r>
            <a:endParaRPr lang="en-US" dirty="0"/>
          </a:p>
        </p:txBody>
      </p:sp>
      <p:pic>
        <p:nvPicPr>
          <p:cNvPr id="5" name="Picture 6" descr="Chart, histogram, scatter chart&#10;&#10;Description automatically generated">
            <a:extLst>
              <a:ext uri="{FF2B5EF4-FFF2-40B4-BE49-F238E27FC236}">
                <a16:creationId xmlns:a16="http://schemas.microsoft.com/office/drawing/2014/main" id="{DAB2672F-96D5-FE2D-1078-A7B56B00C239}"/>
              </a:ext>
            </a:extLst>
          </p:cNvPr>
          <p:cNvPicPr>
            <a:picLocks noChangeAspect="1"/>
          </p:cNvPicPr>
          <p:nvPr/>
        </p:nvPicPr>
        <p:blipFill>
          <a:blip r:embed="rId6"/>
          <a:stretch>
            <a:fillRect/>
          </a:stretch>
        </p:blipFill>
        <p:spPr>
          <a:xfrm>
            <a:off x="3767015" y="4078654"/>
            <a:ext cx="4276969" cy="2569307"/>
          </a:xfrm>
          <a:prstGeom prst="rect">
            <a:avLst/>
          </a:prstGeom>
        </p:spPr>
      </p:pic>
      <p:sp>
        <p:nvSpPr>
          <p:cNvPr id="9" name="TextBox 8">
            <a:extLst>
              <a:ext uri="{FF2B5EF4-FFF2-40B4-BE49-F238E27FC236}">
                <a16:creationId xmlns:a16="http://schemas.microsoft.com/office/drawing/2014/main" id="{ABF115B1-2F87-5A92-EA27-3BECED85DDFC}"/>
              </a:ext>
            </a:extLst>
          </p:cNvPr>
          <p:cNvSpPr txBox="1"/>
          <p:nvPr/>
        </p:nvSpPr>
        <p:spPr>
          <a:xfrm>
            <a:off x="6994768" y="4738077"/>
            <a:ext cx="141444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cs typeface="Calibri"/>
              </a:rPr>
              <a:t>F2FS:  1, -1</a:t>
            </a:r>
            <a:endParaRPr lang="en-US" dirty="0"/>
          </a:p>
        </p:txBody>
      </p:sp>
      <p:sp>
        <p:nvSpPr>
          <p:cNvPr id="3" name="Slide Number Placeholder 2">
            <a:extLst>
              <a:ext uri="{FF2B5EF4-FFF2-40B4-BE49-F238E27FC236}">
                <a16:creationId xmlns:a16="http://schemas.microsoft.com/office/drawing/2014/main" id="{92CF5659-C9D9-37D7-4327-B88909207BC9}"/>
              </a:ext>
            </a:extLst>
          </p:cNvPr>
          <p:cNvSpPr>
            <a:spLocks noGrp="1"/>
          </p:cNvSpPr>
          <p:nvPr>
            <p:ph type="sldNum" sz="quarter" idx="12"/>
          </p:nvPr>
        </p:nvSpPr>
        <p:spPr/>
        <p:txBody>
          <a:bodyPr/>
          <a:lstStyle/>
          <a:p>
            <a:fld id="{330EA680-D336-4FF7-8B7A-9848BB0A1C32}" type="slidenum">
              <a:rPr lang="en-US" smtClean="0"/>
              <a:t>53</a:t>
            </a:fld>
            <a:endParaRPr lang="en-US"/>
          </a:p>
        </p:txBody>
      </p:sp>
      <p:sp>
        <p:nvSpPr>
          <p:cNvPr id="10" name="Footer Placeholder 9">
            <a:extLst>
              <a:ext uri="{FF2B5EF4-FFF2-40B4-BE49-F238E27FC236}">
                <a16:creationId xmlns:a16="http://schemas.microsoft.com/office/drawing/2014/main" id="{5C9F09EC-3252-8919-07A0-5F1E7D687C71}"/>
              </a:ext>
            </a:extLst>
          </p:cNvPr>
          <p:cNvSpPr>
            <a:spLocks noGrp="1"/>
          </p:cNvSpPr>
          <p:nvPr>
            <p:ph type="ftr" sz="quarter" idx="11"/>
          </p:nvPr>
        </p:nvSpPr>
        <p:spPr/>
        <p:txBody>
          <a:bodyPr/>
          <a:lstStyle/>
          <a:p>
            <a:r>
              <a:rPr lang="en-US"/>
              <a:t>Introduction Observations Design Implementation Evaluation Conclusion</a:t>
            </a:r>
            <a:endParaRPr lang="en-US" dirty="0"/>
          </a:p>
        </p:txBody>
      </p:sp>
      <p:pic>
        <p:nvPicPr>
          <p:cNvPr id="11" name="Graphic 11">
            <a:extLst>
              <a:ext uri="{FF2B5EF4-FFF2-40B4-BE49-F238E27FC236}">
                <a16:creationId xmlns:a16="http://schemas.microsoft.com/office/drawing/2014/main" id="{B797DB30-55B0-EAD9-FFC5-5D38A413AEDB}"/>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7"/>
              </a:ext>
            </a:extLst>
          </a:blip>
          <a:stretch>
            <a:fillRect/>
          </a:stretch>
        </p:blipFill>
        <p:spPr>
          <a:xfrm>
            <a:off x="10052304" y="4718304"/>
            <a:ext cx="2057400" cy="2057400"/>
          </a:xfrm>
          <a:prstGeom prst="ellipse">
            <a:avLst/>
          </a:prstGeom>
        </p:spPr>
      </p:pic>
      <p:pic>
        <p:nvPicPr>
          <p:cNvPr id="18" name="Camera 17">
            <a:extLst>
              <a:ext uri="{FF2B5EF4-FFF2-40B4-BE49-F238E27FC236}">
                <a16:creationId xmlns:a16="http://schemas.microsoft.com/office/drawing/2014/main" id="{4AB61BD7-2F80-0544-B206-FA09ADEA2E8B}"/>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7"/>
              </a:ext>
            </a:extLst>
          </a:blip>
          <a:stretch>
            <a:fillRect/>
          </a:stretch>
        </p:blipFill>
        <p:spPr>
          <a:xfrm>
            <a:off x="9844033" y="0"/>
            <a:ext cx="1214584" cy="1214584"/>
          </a:xfrm>
          <a:prstGeom prst="ellipse">
            <a:avLst/>
          </a:prstGeom>
          <a:ln>
            <a:noFill/>
          </a:ln>
          <a:effectLst>
            <a:outerShdw blurRad="190500" algn="tl" rotWithShape="0">
              <a:srgbClr val="000000">
                <a:alpha val="30000"/>
              </a:srgbClr>
            </a:outerShdw>
          </a:effectLst>
        </p:spPr>
      </p:pic>
    </p:spTree>
    <p:custDataLst>
      <p:tags r:id="rId1"/>
    </p:custDataLst>
    <p:extLst>
      <p:ext uri="{BB962C8B-B14F-4D97-AF65-F5344CB8AC3E}">
        <p14:creationId xmlns:p14="http://schemas.microsoft.com/office/powerpoint/2010/main" val="2328919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5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A611B-1F93-54FC-F036-99EC0A07C61A}"/>
              </a:ext>
            </a:extLst>
          </p:cNvPr>
          <p:cNvSpPr>
            <a:spLocks noGrp="1"/>
          </p:cNvSpPr>
          <p:nvPr>
            <p:ph type="title"/>
          </p:nvPr>
        </p:nvSpPr>
        <p:spPr/>
        <p:txBody>
          <a:bodyPr/>
          <a:lstStyle/>
          <a:p>
            <a:r>
              <a:rPr lang="en-US">
                <a:cs typeface="Calibri Light"/>
              </a:rPr>
              <a:t>LFUZZ Implementation</a:t>
            </a:r>
            <a:endParaRPr lang="en-US"/>
          </a:p>
        </p:txBody>
      </p:sp>
      <p:grpSp>
        <p:nvGrpSpPr>
          <p:cNvPr id="74" name="Group 73"/>
          <p:cNvGrpSpPr/>
          <p:nvPr/>
        </p:nvGrpSpPr>
        <p:grpSpPr>
          <a:xfrm>
            <a:off x="1643216" y="1370095"/>
            <a:ext cx="9130281" cy="5390443"/>
            <a:chOff x="2494986" y="1232309"/>
            <a:chExt cx="9130281" cy="5390443"/>
          </a:xfrm>
        </p:grpSpPr>
        <p:sp>
          <p:nvSpPr>
            <p:cNvPr id="35" name="Rectangle: Rounded Corners 34">
              <a:extLst>
                <a:ext uri="{FF2B5EF4-FFF2-40B4-BE49-F238E27FC236}">
                  <a16:creationId xmlns:a16="http://schemas.microsoft.com/office/drawing/2014/main" id="{62500E2D-E0AE-F0B1-2474-FC6A7E1378BB}"/>
                </a:ext>
              </a:extLst>
            </p:cNvPr>
            <p:cNvSpPr/>
            <p:nvPr/>
          </p:nvSpPr>
          <p:spPr>
            <a:xfrm>
              <a:off x="7303234" y="5261489"/>
              <a:ext cx="1525085" cy="890085"/>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cs typeface="Calibri"/>
                </a:rPr>
                <a:t>buffer to fuzz</a:t>
              </a:r>
            </a:p>
          </p:txBody>
        </p:sp>
        <p:cxnSp>
          <p:nvCxnSpPr>
            <p:cNvPr id="37" name="Straight Arrow Connector 36">
              <a:extLst>
                <a:ext uri="{FF2B5EF4-FFF2-40B4-BE49-F238E27FC236}">
                  <a16:creationId xmlns:a16="http://schemas.microsoft.com/office/drawing/2014/main" id="{E92D0AB5-DC4D-DB04-311F-3B87B96376B9}"/>
                </a:ext>
              </a:extLst>
            </p:cNvPr>
            <p:cNvCxnSpPr>
              <a:stCxn id="15" idx="3"/>
              <a:endCxn id="26" idx="1"/>
            </p:cNvCxnSpPr>
            <p:nvPr/>
          </p:nvCxnSpPr>
          <p:spPr>
            <a:xfrm>
              <a:off x="9293443" y="4231170"/>
              <a:ext cx="651796" cy="810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95EA2196-1734-FE5D-0900-A7A9004798D9}"/>
                </a:ext>
              </a:extLst>
            </p:cNvPr>
            <p:cNvCxnSpPr/>
            <p:nvPr/>
          </p:nvCxnSpPr>
          <p:spPr>
            <a:xfrm flipH="1">
              <a:off x="4644530" y="1553227"/>
              <a:ext cx="5234979" cy="1965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54" name="Group 53"/>
            <p:cNvGrpSpPr/>
            <p:nvPr/>
          </p:nvGrpSpPr>
          <p:grpSpPr>
            <a:xfrm>
              <a:off x="6838111" y="3440948"/>
              <a:ext cx="2811287" cy="1580443"/>
              <a:chOff x="6903509" y="3333396"/>
              <a:chExt cx="2811287" cy="1580443"/>
            </a:xfrm>
          </p:grpSpPr>
          <p:sp>
            <p:nvSpPr>
              <p:cNvPr id="15" name="Rectangle: Rounded Corners 14">
                <a:extLst>
                  <a:ext uri="{FF2B5EF4-FFF2-40B4-BE49-F238E27FC236}">
                    <a16:creationId xmlns:a16="http://schemas.microsoft.com/office/drawing/2014/main" id="{B4A6D205-D1D8-15FA-6A81-0B0C2F90A7B3}"/>
                  </a:ext>
                </a:extLst>
              </p:cNvPr>
              <p:cNvSpPr/>
              <p:nvPr/>
            </p:nvSpPr>
            <p:spPr>
              <a:xfrm>
                <a:off x="6903509" y="3333396"/>
                <a:ext cx="2455332" cy="158044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Rounded Corners 16">
                <a:extLst>
                  <a:ext uri="{FF2B5EF4-FFF2-40B4-BE49-F238E27FC236}">
                    <a16:creationId xmlns:a16="http://schemas.microsoft.com/office/drawing/2014/main" id="{F3D7AC64-35F2-50B2-BB0B-DBB8B2A17ADA}"/>
                  </a:ext>
                </a:extLst>
              </p:cNvPr>
              <p:cNvSpPr/>
              <p:nvPr/>
            </p:nvSpPr>
            <p:spPr>
              <a:xfrm>
                <a:off x="7414973" y="3739446"/>
                <a:ext cx="1525085" cy="890085"/>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a:cs typeface="Calibri"/>
                  </a:rPr>
                  <a:t>image delta</a:t>
                </a:r>
              </a:p>
            </p:txBody>
          </p:sp>
          <p:sp>
            <p:nvSpPr>
              <p:cNvPr id="38" name="TextBox 37">
                <a:extLst>
                  <a:ext uri="{FF2B5EF4-FFF2-40B4-BE49-F238E27FC236}">
                    <a16:creationId xmlns:a16="http://schemas.microsoft.com/office/drawing/2014/main" id="{8020110F-6BD7-27E5-41C8-93D4F424739E}"/>
                  </a:ext>
                </a:extLst>
              </p:cNvPr>
              <p:cNvSpPr txBox="1"/>
              <p:nvPr/>
            </p:nvSpPr>
            <p:spPr>
              <a:xfrm>
                <a:off x="7028040" y="3373260"/>
                <a:ext cx="268675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solidFill>
                      <a:schemeClr val="bg1"/>
                    </a:solidFill>
                  </a:rPr>
                  <a:t>image delta collector</a:t>
                </a:r>
              </a:p>
            </p:txBody>
          </p:sp>
        </p:grpSp>
        <p:grpSp>
          <p:nvGrpSpPr>
            <p:cNvPr id="70" name="Group 69"/>
            <p:cNvGrpSpPr/>
            <p:nvPr/>
          </p:nvGrpSpPr>
          <p:grpSpPr>
            <a:xfrm>
              <a:off x="9692045" y="1232309"/>
              <a:ext cx="1933222" cy="5390443"/>
              <a:chOff x="10079676" y="1250790"/>
              <a:chExt cx="1933222" cy="5390443"/>
            </a:xfrm>
          </p:grpSpPr>
          <p:sp>
            <p:nvSpPr>
              <p:cNvPr id="16" name="Rectangle: Rounded Corners 15">
                <a:extLst>
                  <a:ext uri="{FF2B5EF4-FFF2-40B4-BE49-F238E27FC236}">
                    <a16:creationId xmlns:a16="http://schemas.microsoft.com/office/drawing/2014/main" id="{969444A6-0AE2-A037-6BE9-C1B64C14EF74}"/>
                  </a:ext>
                </a:extLst>
              </p:cNvPr>
              <p:cNvSpPr/>
              <p:nvPr/>
            </p:nvSpPr>
            <p:spPr>
              <a:xfrm>
                <a:off x="10079676" y="1250790"/>
                <a:ext cx="1933222" cy="539044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Rounded Corners 29">
                <a:extLst>
                  <a:ext uri="{FF2B5EF4-FFF2-40B4-BE49-F238E27FC236}">
                    <a16:creationId xmlns:a16="http://schemas.microsoft.com/office/drawing/2014/main" id="{1D9EA497-31F5-F7CB-4EE2-F18B5870D095}"/>
                  </a:ext>
                </a:extLst>
              </p:cNvPr>
              <p:cNvSpPr/>
              <p:nvPr/>
            </p:nvSpPr>
            <p:spPr>
              <a:xfrm>
                <a:off x="10337946" y="5043539"/>
                <a:ext cx="1525085" cy="89008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cs typeface="Calibri"/>
                  </a:rPr>
                  <a:t>image </a:t>
                </a:r>
                <a:r>
                  <a:rPr lang="en-US" b="1" dirty="0" err="1">
                    <a:cs typeface="Calibri"/>
                  </a:rPr>
                  <a:t>mutator</a:t>
                </a:r>
                <a:endParaRPr lang="en-US" b="1" dirty="0"/>
              </a:p>
            </p:txBody>
          </p:sp>
          <p:sp>
            <p:nvSpPr>
              <p:cNvPr id="25" name="Rectangle: Rounded Corners 24">
                <a:extLst>
                  <a:ext uri="{FF2B5EF4-FFF2-40B4-BE49-F238E27FC236}">
                    <a16:creationId xmlns:a16="http://schemas.microsoft.com/office/drawing/2014/main" id="{DF657E7D-292C-71C0-8BC6-1EB47F284DE4}"/>
                  </a:ext>
                </a:extLst>
              </p:cNvPr>
              <p:cNvSpPr/>
              <p:nvPr/>
            </p:nvSpPr>
            <p:spPr>
              <a:xfrm>
                <a:off x="10308759" y="1480145"/>
                <a:ext cx="1525085" cy="89008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ea typeface="ＭＳ Ｐゴシック"/>
                    <a:cs typeface="Calibri"/>
                  </a:rPr>
                  <a:t>file request </a:t>
                </a:r>
                <a:r>
                  <a:rPr lang="en-US" b="1" dirty="0" err="1">
                    <a:cs typeface="Calibri"/>
                  </a:rPr>
                  <a:t>mutator</a:t>
                </a:r>
                <a:endParaRPr lang="en-US" b="1" dirty="0">
                  <a:cs typeface="Calibri"/>
                </a:endParaRPr>
              </a:p>
            </p:txBody>
          </p:sp>
          <p:sp>
            <p:nvSpPr>
              <p:cNvPr id="26" name="Rectangle: Rounded Corners 25">
                <a:extLst>
                  <a:ext uri="{FF2B5EF4-FFF2-40B4-BE49-F238E27FC236}">
                    <a16:creationId xmlns:a16="http://schemas.microsoft.com/office/drawing/2014/main" id="{62D4508C-9A30-0810-B308-1C88A68B217B}"/>
                  </a:ext>
                </a:extLst>
              </p:cNvPr>
              <p:cNvSpPr/>
              <p:nvPr/>
            </p:nvSpPr>
            <p:spPr>
              <a:xfrm>
                <a:off x="10332870" y="3812717"/>
                <a:ext cx="1525085" cy="890085"/>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cs typeface="Calibri"/>
                  </a:rPr>
                  <a:t>image to test</a:t>
                </a:r>
              </a:p>
            </p:txBody>
          </p:sp>
          <p:cxnSp>
            <p:nvCxnSpPr>
              <p:cNvPr id="31" name="Straight Arrow Connector 30">
                <a:extLst>
                  <a:ext uri="{FF2B5EF4-FFF2-40B4-BE49-F238E27FC236}">
                    <a16:creationId xmlns:a16="http://schemas.microsoft.com/office/drawing/2014/main" id="{CE0C8549-15F0-70EF-1556-E05221995F19}"/>
                  </a:ext>
                </a:extLst>
              </p:cNvPr>
              <p:cNvCxnSpPr>
                <a:cxnSpLocks/>
                <a:stCxn id="30" idx="0"/>
                <a:endCxn id="26" idx="2"/>
              </p:cNvCxnSpPr>
              <p:nvPr/>
            </p:nvCxnSpPr>
            <p:spPr>
              <a:xfrm flipH="1" flipV="1">
                <a:off x="11095413" y="4702802"/>
                <a:ext cx="5076" cy="34073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 name="Rectangle: Rounded Corners 31">
                <a:extLst>
                  <a:ext uri="{FF2B5EF4-FFF2-40B4-BE49-F238E27FC236}">
                    <a16:creationId xmlns:a16="http://schemas.microsoft.com/office/drawing/2014/main" id="{9E7BAEA0-01A2-7805-28DA-650542557188}"/>
                  </a:ext>
                </a:extLst>
              </p:cNvPr>
              <p:cNvSpPr/>
              <p:nvPr/>
            </p:nvSpPr>
            <p:spPr>
              <a:xfrm>
                <a:off x="10308760" y="2765239"/>
                <a:ext cx="1525085" cy="890085"/>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cs typeface="Calibri"/>
                  </a:rPr>
                  <a:t>file requests to test</a:t>
                </a:r>
              </a:p>
            </p:txBody>
          </p:sp>
          <p:cxnSp>
            <p:nvCxnSpPr>
              <p:cNvPr id="36" name="Straight Arrow Connector 35">
                <a:extLst>
                  <a:ext uri="{FF2B5EF4-FFF2-40B4-BE49-F238E27FC236}">
                    <a16:creationId xmlns:a16="http://schemas.microsoft.com/office/drawing/2014/main" id="{FD347EAD-C656-F372-54AA-DCB4CC1C79F3}"/>
                  </a:ext>
                </a:extLst>
              </p:cNvPr>
              <p:cNvCxnSpPr>
                <a:cxnSpLocks/>
                <a:stCxn id="25" idx="2"/>
                <a:endCxn id="32" idx="0"/>
              </p:cNvCxnSpPr>
              <p:nvPr/>
            </p:nvCxnSpPr>
            <p:spPr>
              <a:xfrm>
                <a:off x="11071302" y="2370230"/>
                <a:ext cx="1" cy="39500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CDFF2B16-D035-2507-74E4-7AB403BDFE02}"/>
                  </a:ext>
                </a:extLst>
              </p:cNvPr>
              <p:cNvSpPr txBox="1"/>
              <p:nvPr/>
            </p:nvSpPr>
            <p:spPr>
              <a:xfrm>
                <a:off x="10267139" y="6076801"/>
                <a:ext cx="152755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b="1" err="1">
                    <a:solidFill>
                      <a:schemeClr val="bg1"/>
                    </a:solidFill>
                  </a:rPr>
                  <a:t>mutator</a:t>
                </a:r>
                <a:endParaRPr lang="en-US" b="1">
                  <a:solidFill>
                    <a:schemeClr val="bg1"/>
                  </a:solidFill>
                </a:endParaRPr>
              </a:p>
            </p:txBody>
          </p:sp>
        </p:grpSp>
        <p:cxnSp>
          <p:nvCxnSpPr>
            <p:cNvPr id="4" name="Straight Arrow Connector 3">
              <a:extLst>
                <a:ext uri="{FF2B5EF4-FFF2-40B4-BE49-F238E27FC236}">
                  <a16:creationId xmlns:a16="http://schemas.microsoft.com/office/drawing/2014/main" id="{6C286AD5-7E2E-5880-4696-A7813EA5FC07}"/>
                </a:ext>
              </a:extLst>
            </p:cNvPr>
            <p:cNvCxnSpPr>
              <a:stCxn id="35" idx="3"/>
            </p:cNvCxnSpPr>
            <p:nvPr/>
          </p:nvCxnSpPr>
          <p:spPr>
            <a:xfrm>
              <a:off x="8828319" y="5706532"/>
              <a:ext cx="1121996" cy="668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4" name="Group 43"/>
            <p:cNvGrpSpPr/>
            <p:nvPr/>
          </p:nvGrpSpPr>
          <p:grpSpPr>
            <a:xfrm>
              <a:off x="2494986" y="1250790"/>
              <a:ext cx="4007556" cy="4010699"/>
              <a:chOff x="1079085" y="1360282"/>
              <a:chExt cx="4007556" cy="4010699"/>
            </a:xfrm>
          </p:grpSpPr>
          <p:sp>
            <p:nvSpPr>
              <p:cNvPr id="27" name="Rectangle: Rounded Corners 26">
                <a:extLst>
                  <a:ext uri="{FF2B5EF4-FFF2-40B4-BE49-F238E27FC236}">
                    <a16:creationId xmlns:a16="http://schemas.microsoft.com/office/drawing/2014/main" id="{EE98918A-B27B-0767-EB9D-BB918C2CC8AC}"/>
                  </a:ext>
                </a:extLst>
              </p:cNvPr>
              <p:cNvSpPr/>
              <p:nvPr/>
            </p:nvSpPr>
            <p:spPr>
              <a:xfrm>
                <a:off x="1079085" y="1360282"/>
                <a:ext cx="2106897" cy="8803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cs typeface="Calibri"/>
                  </a:rPr>
                  <a:t>Linux kernel library</a:t>
                </a:r>
              </a:p>
            </p:txBody>
          </p:sp>
          <p:grpSp>
            <p:nvGrpSpPr>
              <p:cNvPr id="24" name="Group 23"/>
              <p:cNvGrpSpPr/>
              <p:nvPr/>
            </p:nvGrpSpPr>
            <p:grpSpPr>
              <a:xfrm>
                <a:off x="1079085" y="2565233"/>
                <a:ext cx="4007556" cy="2805748"/>
                <a:chOff x="389148" y="2689298"/>
                <a:chExt cx="4007556" cy="2805748"/>
              </a:xfrm>
            </p:grpSpPr>
            <p:sp>
              <p:nvSpPr>
                <p:cNvPr id="3" name="Rectangle: Rounded Corners 2">
                  <a:extLst>
                    <a:ext uri="{FF2B5EF4-FFF2-40B4-BE49-F238E27FC236}">
                      <a16:creationId xmlns:a16="http://schemas.microsoft.com/office/drawing/2014/main" id="{45C75E5D-0029-E6C8-0BFA-C818A1A8EB90}"/>
                    </a:ext>
                  </a:extLst>
                </p:cNvPr>
                <p:cNvSpPr/>
                <p:nvPr/>
              </p:nvSpPr>
              <p:spPr>
                <a:xfrm>
                  <a:off x="389148" y="2689298"/>
                  <a:ext cx="4007556" cy="2805748"/>
                </a:xfrm>
                <a:prstGeom prst="roundRect">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5" name="Rectangle: Rounded Corners 4">
                  <a:extLst>
                    <a:ext uri="{FF2B5EF4-FFF2-40B4-BE49-F238E27FC236}">
                      <a16:creationId xmlns:a16="http://schemas.microsoft.com/office/drawing/2014/main" id="{E50975E5-CA5D-A01E-7151-37C028AAA246}"/>
                    </a:ext>
                  </a:extLst>
                </p:cNvPr>
                <p:cNvSpPr/>
                <p:nvPr/>
              </p:nvSpPr>
              <p:spPr>
                <a:xfrm>
                  <a:off x="513424" y="4161087"/>
                  <a:ext cx="1647052" cy="1233193"/>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cs typeface="Calibri"/>
                    </a:rPr>
                    <a:t>Build block to memory address mapping</a:t>
                  </a:r>
                </a:p>
              </p:txBody>
            </p:sp>
            <p:sp>
              <p:nvSpPr>
                <p:cNvPr id="7" name="Rectangle: Rounded Corners 6">
                  <a:extLst>
                    <a:ext uri="{FF2B5EF4-FFF2-40B4-BE49-F238E27FC236}">
                      <a16:creationId xmlns:a16="http://schemas.microsoft.com/office/drawing/2014/main" id="{399EA25B-920E-5208-1A48-D67CFADAA6EC}"/>
                    </a:ext>
                  </a:extLst>
                </p:cNvPr>
                <p:cNvSpPr/>
                <p:nvPr/>
              </p:nvSpPr>
              <p:spPr>
                <a:xfrm>
                  <a:off x="517105" y="3129456"/>
                  <a:ext cx="1643371" cy="994527"/>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cs typeface="Calibri"/>
                    </a:rPr>
                    <a:t>load memory address range checking</a:t>
                  </a:r>
                  <a:endParaRPr lang="en-US" b="1" dirty="0"/>
                </a:p>
              </p:txBody>
            </p:sp>
            <p:sp>
              <p:nvSpPr>
                <p:cNvPr id="9" name="Rectangle: Rounded Corners 8">
                  <a:extLst>
                    <a:ext uri="{FF2B5EF4-FFF2-40B4-BE49-F238E27FC236}">
                      <a16:creationId xmlns:a16="http://schemas.microsoft.com/office/drawing/2014/main" id="{F31C8E84-B117-BC87-B71E-599B803DF9D8}"/>
                    </a:ext>
                  </a:extLst>
                </p:cNvPr>
                <p:cNvSpPr/>
                <p:nvPr/>
              </p:nvSpPr>
              <p:spPr>
                <a:xfrm>
                  <a:off x="2781975" y="3654792"/>
                  <a:ext cx="1553307" cy="1260292"/>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cs typeface="Calibri"/>
                    </a:rPr>
                    <a:t>accessed sub block location LRU list</a:t>
                  </a:r>
                </a:p>
              </p:txBody>
            </p:sp>
            <p:sp>
              <p:nvSpPr>
                <p:cNvPr id="14" name="TextBox 13">
                  <a:extLst>
                    <a:ext uri="{FF2B5EF4-FFF2-40B4-BE49-F238E27FC236}">
                      <a16:creationId xmlns:a16="http://schemas.microsoft.com/office/drawing/2014/main" id="{7DDF626A-744E-52D8-2BCB-C24C996E4BFE}"/>
                    </a:ext>
                  </a:extLst>
                </p:cNvPr>
                <p:cNvSpPr txBox="1"/>
                <p:nvPr/>
              </p:nvSpPr>
              <p:spPr>
                <a:xfrm>
                  <a:off x="2288433" y="3237725"/>
                  <a:ext cx="879740" cy="3752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solidFill>
                        <a:schemeClr val="bg1"/>
                      </a:solidFill>
                    </a:rPr>
                    <a:t>LLVM</a:t>
                  </a:r>
                  <a:endParaRPr lang="en-US" b="1" dirty="0">
                    <a:solidFill>
                      <a:schemeClr val="bg1"/>
                    </a:solidFill>
                    <a:cs typeface="Calibri"/>
                  </a:endParaRPr>
                </a:p>
              </p:txBody>
            </p:sp>
            <p:cxnSp>
              <p:nvCxnSpPr>
                <p:cNvPr id="29" name="Straight Arrow Connector 28">
                  <a:extLst>
                    <a:ext uri="{FF2B5EF4-FFF2-40B4-BE49-F238E27FC236}">
                      <a16:creationId xmlns:a16="http://schemas.microsoft.com/office/drawing/2014/main" id="{E4B49706-B199-31C6-03B4-8E627314367F}"/>
                    </a:ext>
                  </a:extLst>
                </p:cNvPr>
                <p:cNvCxnSpPr>
                  <a:cxnSpLocks/>
                </p:cNvCxnSpPr>
                <p:nvPr/>
              </p:nvCxnSpPr>
              <p:spPr>
                <a:xfrm flipH="1" flipV="1">
                  <a:off x="2074603" y="4142946"/>
                  <a:ext cx="712842" cy="2575"/>
                </a:xfrm>
                <a:prstGeom prst="straightConnector1">
                  <a:avLst/>
                </a:prstGeom>
                <a:ln>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3B5B7D2-0B8F-CBB4-2955-17FEE6CB980C}"/>
                    </a:ext>
                  </a:extLst>
                </p:cNvPr>
                <p:cNvSpPr txBox="1"/>
                <p:nvPr/>
              </p:nvSpPr>
              <p:spPr>
                <a:xfrm>
                  <a:off x="1225378" y="2734231"/>
                  <a:ext cx="253624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b="1" dirty="0">
                      <a:solidFill>
                        <a:schemeClr val="bg1"/>
                      </a:solidFill>
                    </a:rPr>
                    <a:t>fuzz buffer prep module</a:t>
                  </a:r>
                </a:p>
              </p:txBody>
            </p:sp>
          </p:grpSp>
          <p:cxnSp>
            <p:nvCxnSpPr>
              <p:cNvPr id="28" name="Straight Arrow Connector 27">
                <a:extLst>
                  <a:ext uri="{FF2B5EF4-FFF2-40B4-BE49-F238E27FC236}">
                    <a16:creationId xmlns:a16="http://schemas.microsoft.com/office/drawing/2014/main" id="{E4C82DAD-7D62-109C-4BCE-504B2F1761F6}"/>
                  </a:ext>
                </a:extLst>
              </p:cNvPr>
              <p:cNvCxnSpPr>
                <a:cxnSpLocks/>
              </p:cNvCxnSpPr>
              <p:nvPr/>
            </p:nvCxnSpPr>
            <p:spPr>
              <a:xfrm flipH="1">
                <a:off x="1608689" y="2240598"/>
                <a:ext cx="7043" cy="80697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cxnSp>
          <p:nvCxnSpPr>
            <p:cNvPr id="65" name="Elbow Connector 64"/>
            <p:cNvCxnSpPr>
              <a:stCxn id="3" idx="2"/>
              <a:endCxn id="35" idx="1"/>
            </p:cNvCxnSpPr>
            <p:nvPr/>
          </p:nvCxnSpPr>
          <p:spPr>
            <a:xfrm rot="16200000" flipH="1">
              <a:off x="5678478" y="4081775"/>
              <a:ext cx="445043" cy="2804470"/>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 name="Elbow Connector 66"/>
            <p:cNvCxnSpPr>
              <a:stCxn id="27" idx="3"/>
              <a:endCxn id="15" idx="0"/>
            </p:cNvCxnSpPr>
            <p:nvPr/>
          </p:nvCxnSpPr>
          <p:spPr>
            <a:xfrm>
              <a:off x="4601883" y="1690948"/>
              <a:ext cx="3463894" cy="1750000"/>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cxnSp>
        <p:nvCxnSpPr>
          <p:cNvPr id="11" name="Elbow Connector 66">
            <a:extLst>
              <a:ext uri="{FF2B5EF4-FFF2-40B4-BE49-F238E27FC236}">
                <a16:creationId xmlns:a16="http://schemas.microsoft.com/office/drawing/2014/main" id="{A87A5685-75BF-5B8A-34E9-9AD42B311475}"/>
              </a:ext>
            </a:extLst>
          </p:cNvPr>
          <p:cNvCxnSpPr>
            <a:cxnSpLocks/>
            <a:stCxn id="32" idx="1"/>
            <a:endCxn id="15" idx="0"/>
          </p:cNvCxnSpPr>
          <p:nvPr/>
        </p:nvCxnSpPr>
        <p:spPr>
          <a:xfrm rot="10800000" flipV="1">
            <a:off x="7214007" y="3329586"/>
            <a:ext cx="1855352" cy="249147"/>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1" name="Slide Number Placeholder 40">
            <a:extLst>
              <a:ext uri="{FF2B5EF4-FFF2-40B4-BE49-F238E27FC236}">
                <a16:creationId xmlns:a16="http://schemas.microsoft.com/office/drawing/2014/main" id="{1D3B65A9-0B93-7956-9EC7-7D4ECF52D2F6}"/>
              </a:ext>
            </a:extLst>
          </p:cNvPr>
          <p:cNvSpPr>
            <a:spLocks noGrp="1"/>
          </p:cNvSpPr>
          <p:nvPr>
            <p:ph type="sldNum" sz="quarter" idx="12"/>
          </p:nvPr>
        </p:nvSpPr>
        <p:spPr/>
        <p:txBody>
          <a:bodyPr/>
          <a:lstStyle/>
          <a:p>
            <a:fld id="{330EA680-D336-4FF7-8B7A-9848BB0A1C32}" type="slidenum">
              <a:rPr lang="en-US" smtClean="0"/>
              <a:t>54</a:t>
            </a:fld>
            <a:endParaRPr lang="en-US"/>
          </a:p>
        </p:txBody>
      </p:sp>
      <p:sp>
        <p:nvSpPr>
          <p:cNvPr id="10" name="Footer Placeholder 9">
            <a:extLst>
              <a:ext uri="{FF2B5EF4-FFF2-40B4-BE49-F238E27FC236}">
                <a16:creationId xmlns:a16="http://schemas.microsoft.com/office/drawing/2014/main" id="{C75DD470-2CD8-08D4-D10F-204E96CFCCD9}"/>
              </a:ext>
            </a:extLst>
          </p:cNvPr>
          <p:cNvSpPr>
            <a:spLocks noGrp="1"/>
          </p:cNvSpPr>
          <p:nvPr>
            <p:ph type="ftr" sz="quarter" idx="11"/>
          </p:nvPr>
        </p:nvSpPr>
        <p:spPr/>
        <p:txBody>
          <a:bodyPr/>
          <a:lstStyle/>
          <a:p>
            <a:r>
              <a:rPr lang="en-US"/>
              <a:t>Introduction Observations Design Implementation Evaluation Conclusion</a:t>
            </a:r>
            <a:endParaRPr lang="en-US" dirty="0"/>
          </a:p>
        </p:txBody>
      </p:sp>
      <p:pic>
        <p:nvPicPr>
          <p:cNvPr id="12" name="Graphic 12">
            <a:extLst>
              <a:ext uri="{FF2B5EF4-FFF2-40B4-BE49-F238E27FC236}">
                <a16:creationId xmlns:a16="http://schemas.microsoft.com/office/drawing/2014/main" id="{BFDA15A6-E905-991D-F07F-F3B8550860C3}"/>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2"/>
              </a:ext>
            </a:extLst>
          </a:blip>
          <a:stretch>
            <a:fillRect/>
          </a:stretch>
        </p:blipFill>
        <p:spPr>
          <a:xfrm>
            <a:off x="10052304" y="4718304"/>
            <a:ext cx="2057400" cy="2057400"/>
          </a:xfrm>
          <a:prstGeom prst="ellipse">
            <a:avLst/>
          </a:prstGeom>
        </p:spPr>
      </p:pic>
      <p:pic>
        <p:nvPicPr>
          <p:cNvPr id="33" name="Camera 32">
            <a:extLst>
              <a:ext uri="{FF2B5EF4-FFF2-40B4-BE49-F238E27FC236}">
                <a16:creationId xmlns:a16="http://schemas.microsoft.com/office/drawing/2014/main" id="{4C0489D3-23FD-8A04-2E01-D62171E66796}"/>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2"/>
              </a:ext>
            </a:extLst>
          </a:blip>
          <a:stretch>
            <a:fillRect/>
          </a:stretch>
        </p:blipFill>
        <p:spPr>
          <a:xfrm>
            <a:off x="9844033" y="0"/>
            <a:ext cx="1214584" cy="1214584"/>
          </a:xfrm>
          <a:prstGeom prst="ellipse">
            <a:avLst/>
          </a:prstGeom>
          <a:ln>
            <a:noFill/>
          </a:ln>
          <a:effectLst>
            <a:outerShdw blurRad="190500" algn="tl" rotWithShape="0">
              <a:srgbClr val="000000">
                <a:alpha val="30000"/>
              </a:srgbClr>
            </a:outerShdw>
          </a:effectLst>
        </p:spPr>
      </p:pic>
    </p:spTree>
    <p:extLst>
      <p:ext uri="{BB962C8B-B14F-4D97-AF65-F5344CB8AC3E}">
        <p14:creationId xmlns:p14="http://schemas.microsoft.com/office/powerpoint/2010/main" val="33862287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BE813-D761-7343-DD8F-65E7FB0C973B}"/>
              </a:ext>
            </a:extLst>
          </p:cNvPr>
          <p:cNvSpPr>
            <a:spLocks noGrp="1"/>
          </p:cNvSpPr>
          <p:nvPr>
            <p:ph type="title"/>
          </p:nvPr>
        </p:nvSpPr>
        <p:spPr/>
        <p:txBody>
          <a:bodyPr/>
          <a:lstStyle/>
          <a:p>
            <a:r>
              <a:rPr lang="en-US" dirty="0">
                <a:cs typeface="Calibri Light"/>
              </a:rPr>
              <a:t>Image Delta or LFUZZ alone </a:t>
            </a:r>
            <a:endParaRPr lang="en-US" dirty="0"/>
          </a:p>
        </p:txBody>
      </p:sp>
      <p:sp>
        <p:nvSpPr>
          <p:cNvPr id="3" name="Content Placeholder 2">
            <a:extLst>
              <a:ext uri="{FF2B5EF4-FFF2-40B4-BE49-F238E27FC236}">
                <a16:creationId xmlns:a16="http://schemas.microsoft.com/office/drawing/2014/main" id="{A2C75D6A-E5C1-04F5-D8B2-00286398DE7F}"/>
              </a:ext>
            </a:extLst>
          </p:cNvPr>
          <p:cNvSpPr>
            <a:spLocks noGrp="1"/>
          </p:cNvSpPr>
          <p:nvPr>
            <p:ph idx="1"/>
          </p:nvPr>
        </p:nvSpPr>
        <p:spPr/>
        <p:txBody>
          <a:bodyPr vert="horz" lIns="91440" tIns="45720" rIns="91440" bIns="45720" rtlCol="0" anchor="t">
            <a:normAutofit/>
          </a:bodyPr>
          <a:lstStyle/>
          <a:p>
            <a:r>
              <a:rPr lang="en-US" dirty="0">
                <a:cs typeface="Calibri"/>
              </a:rPr>
              <a:t>Test how well each method works alone</a:t>
            </a:r>
          </a:p>
          <a:p>
            <a:r>
              <a:rPr lang="en-US" dirty="0">
                <a:cs typeface="Calibri"/>
              </a:rPr>
              <a:t>There are other minor parameters </a:t>
            </a:r>
          </a:p>
          <a:p>
            <a:pPr lvl="1"/>
            <a:r>
              <a:rPr lang="en-US" dirty="0">
                <a:cs typeface="Calibri"/>
              </a:rPr>
              <a:t>Missing write fuzzing</a:t>
            </a:r>
          </a:p>
          <a:p>
            <a:pPr lvl="1"/>
            <a:r>
              <a:rPr lang="en-US" dirty="0">
                <a:cs typeface="Calibri"/>
              </a:rPr>
              <a:t>No delta</a:t>
            </a:r>
          </a:p>
        </p:txBody>
      </p:sp>
      <p:sp>
        <p:nvSpPr>
          <p:cNvPr id="4" name="Slide Number Placeholder 3">
            <a:extLst>
              <a:ext uri="{FF2B5EF4-FFF2-40B4-BE49-F238E27FC236}">
                <a16:creationId xmlns:a16="http://schemas.microsoft.com/office/drawing/2014/main" id="{37FBDBFD-7DB3-2E13-5DCD-AA12CEE06C6E}"/>
              </a:ext>
            </a:extLst>
          </p:cNvPr>
          <p:cNvSpPr>
            <a:spLocks noGrp="1"/>
          </p:cNvSpPr>
          <p:nvPr>
            <p:ph type="sldNum" sz="quarter" idx="12"/>
          </p:nvPr>
        </p:nvSpPr>
        <p:spPr/>
        <p:txBody>
          <a:bodyPr/>
          <a:lstStyle/>
          <a:p>
            <a:fld id="{330EA680-D336-4FF7-8B7A-9848BB0A1C32}" type="slidenum">
              <a:rPr lang="en-US" smtClean="0"/>
              <a:t>55</a:t>
            </a:fld>
            <a:endParaRPr lang="en-US"/>
          </a:p>
        </p:txBody>
      </p:sp>
      <p:sp>
        <p:nvSpPr>
          <p:cNvPr id="5" name="Footer Placeholder 4">
            <a:extLst>
              <a:ext uri="{FF2B5EF4-FFF2-40B4-BE49-F238E27FC236}">
                <a16:creationId xmlns:a16="http://schemas.microsoft.com/office/drawing/2014/main" id="{A6F6F450-5996-75CB-B784-742259266D11}"/>
              </a:ext>
            </a:extLst>
          </p:cNvPr>
          <p:cNvSpPr>
            <a:spLocks noGrp="1"/>
          </p:cNvSpPr>
          <p:nvPr>
            <p:ph type="ftr" sz="quarter" idx="11"/>
          </p:nvPr>
        </p:nvSpPr>
        <p:spPr/>
        <p:txBody>
          <a:bodyPr/>
          <a:lstStyle/>
          <a:p>
            <a:r>
              <a:rPr lang="en-US"/>
              <a:t>Introduction Observations Design Implementation Evaluation Conclusion</a:t>
            </a:r>
            <a:endParaRPr lang="en-US" dirty="0"/>
          </a:p>
        </p:txBody>
      </p:sp>
      <p:pic>
        <p:nvPicPr>
          <p:cNvPr id="12" name="Camera 11">
            <a:extLst>
              <a:ext uri="{FF2B5EF4-FFF2-40B4-BE49-F238E27FC236}">
                <a16:creationId xmlns:a16="http://schemas.microsoft.com/office/drawing/2014/main" id="{58FA4CE5-A243-39E5-E739-1167F346FA01}"/>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2"/>
              </a:ext>
            </a:extLst>
          </a:blip>
          <a:stretch>
            <a:fillRect/>
          </a:stretch>
        </p:blipFill>
        <p:spPr>
          <a:xfrm>
            <a:off x="9844033" y="0"/>
            <a:ext cx="1214584" cy="1214584"/>
          </a:xfrm>
          <a:prstGeom prst="ellipse">
            <a:avLst/>
          </a:prstGeom>
          <a:ln>
            <a:noFill/>
          </a:ln>
          <a:effectLst>
            <a:outerShdw blurRad="190500" algn="tl" rotWithShape="0">
              <a:srgbClr val="000000">
                <a:alpha val="30000"/>
              </a:srgbClr>
            </a:outerShdw>
          </a:effectLst>
        </p:spPr>
      </p:pic>
    </p:spTree>
    <p:extLst>
      <p:ext uri="{BB962C8B-B14F-4D97-AF65-F5344CB8AC3E}">
        <p14:creationId xmlns:p14="http://schemas.microsoft.com/office/powerpoint/2010/main" val="1440880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EEFC1-0B51-6567-CF5F-94FBAB949B22}"/>
              </a:ext>
            </a:extLst>
          </p:cNvPr>
          <p:cNvSpPr>
            <a:spLocks noGrp="1"/>
          </p:cNvSpPr>
          <p:nvPr>
            <p:ph type="title"/>
          </p:nvPr>
        </p:nvSpPr>
        <p:spPr/>
        <p:txBody>
          <a:bodyPr/>
          <a:lstStyle/>
          <a:p>
            <a:r>
              <a:rPr lang="en-US">
                <a:cs typeface="Calibri Light"/>
              </a:rPr>
              <a:t>Accumulate Image State</a:t>
            </a:r>
            <a:endParaRPr lang="en-US"/>
          </a:p>
        </p:txBody>
      </p:sp>
      <p:sp>
        <p:nvSpPr>
          <p:cNvPr id="3" name="Content Placeholder 2">
            <a:extLst>
              <a:ext uri="{FF2B5EF4-FFF2-40B4-BE49-F238E27FC236}">
                <a16:creationId xmlns:a16="http://schemas.microsoft.com/office/drawing/2014/main" id="{EC1DD887-3212-3B7D-9B1D-D98A4A6341AD}"/>
              </a:ext>
            </a:extLst>
          </p:cNvPr>
          <p:cNvSpPr>
            <a:spLocks noGrp="1"/>
          </p:cNvSpPr>
          <p:nvPr>
            <p:ph idx="1"/>
          </p:nvPr>
        </p:nvSpPr>
        <p:spPr/>
        <p:txBody>
          <a:bodyPr vert="horz" lIns="91440" tIns="45720" rIns="91440" bIns="45720" rtlCol="0" anchor="t">
            <a:normAutofit/>
          </a:bodyPr>
          <a:lstStyle/>
          <a:p>
            <a:r>
              <a:rPr lang="en-US" dirty="0">
                <a:cs typeface="Calibri"/>
              </a:rPr>
              <a:t>Use FS modified image delta to reduce the overhead and saving and restoring FS images</a:t>
            </a:r>
          </a:p>
          <a:p>
            <a:endParaRPr lang="en-US" dirty="0">
              <a:cs typeface="Calibri"/>
            </a:endParaRPr>
          </a:p>
          <a:p>
            <a:r>
              <a:rPr lang="en-US" dirty="0">
                <a:cs typeface="Calibri"/>
              </a:rPr>
              <a:t>Can also use partially restored image deltas as an additional way to fuzz</a:t>
            </a:r>
          </a:p>
          <a:p>
            <a:pPr lvl="1"/>
            <a:r>
              <a:rPr lang="en-US" dirty="0">
                <a:cs typeface="Calibri"/>
              </a:rPr>
              <a:t>Emulates missing writes</a:t>
            </a:r>
          </a:p>
        </p:txBody>
      </p:sp>
      <p:sp>
        <p:nvSpPr>
          <p:cNvPr id="4" name="Slide Number Placeholder 3">
            <a:extLst>
              <a:ext uri="{FF2B5EF4-FFF2-40B4-BE49-F238E27FC236}">
                <a16:creationId xmlns:a16="http://schemas.microsoft.com/office/drawing/2014/main" id="{EA4E4D60-215F-9ED1-863F-F5EBAF61847C}"/>
              </a:ext>
            </a:extLst>
          </p:cNvPr>
          <p:cNvSpPr>
            <a:spLocks noGrp="1"/>
          </p:cNvSpPr>
          <p:nvPr>
            <p:ph type="sldNum" sz="quarter" idx="12"/>
          </p:nvPr>
        </p:nvSpPr>
        <p:spPr/>
        <p:txBody>
          <a:bodyPr/>
          <a:lstStyle/>
          <a:p>
            <a:fld id="{330EA680-D336-4FF7-8B7A-9848BB0A1C32}" type="slidenum">
              <a:rPr lang="en-US" smtClean="0"/>
              <a:t>56</a:t>
            </a:fld>
            <a:endParaRPr lang="en-US"/>
          </a:p>
        </p:txBody>
      </p:sp>
      <p:sp>
        <p:nvSpPr>
          <p:cNvPr id="5" name="Footer Placeholder 4">
            <a:extLst>
              <a:ext uri="{FF2B5EF4-FFF2-40B4-BE49-F238E27FC236}">
                <a16:creationId xmlns:a16="http://schemas.microsoft.com/office/drawing/2014/main" id="{07FDB655-8A19-EBAC-C76F-50826221452F}"/>
              </a:ext>
            </a:extLst>
          </p:cNvPr>
          <p:cNvSpPr>
            <a:spLocks noGrp="1"/>
          </p:cNvSpPr>
          <p:nvPr>
            <p:ph type="ftr" sz="quarter" idx="11"/>
          </p:nvPr>
        </p:nvSpPr>
        <p:spPr/>
        <p:txBody>
          <a:bodyPr/>
          <a:lstStyle/>
          <a:p>
            <a:r>
              <a:rPr lang="en-US"/>
              <a:t>Introduction Observations Design Implementation Evaluation Conclusion</a:t>
            </a:r>
            <a:endParaRPr lang="en-US" dirty="0"/>
          </a:p>
        </p:txBody>
      </p:sp>
      <p:pic>
        <p:nvPicPr>
          <p:cNvPr id="12" name="Camera 11">
            <a:extLst>
              <a:ext uri="{FF2B5EF4-FFF2-40B4-BE49-F238E27FC236}">
                <a16:creationId xmlns:a16="http://schemas.microsoft.com/office/drawing/2014/main" id="{20135E0E-B3A7-33CC-79A9-13639D83F1EA}"/>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2"/>
              </a:ext>
            </a:extLst>
          </a:blip>
          <a:stretch>
            <a:fillRect/>
          </a:stretch>
        </p:blipFill>
        <p:spPr>
          <a:xfrm>
            <a:off x="9844033" y="0"/>
            <a:ext cx="1214584" cy="1214584"/>
          </a:xfrm>
          <a:prstGeom prst="ellipse">
            <a:avLst/>
          </a:prstGeom>
          <a:ln>
            <a:noFill/>
          </a:ln>
          <a:effectLst>
            <a:outerShdw blurRad="190500" algn="tl" rotWithShape="0">
              <a:srgbClr val="000000">
                <a:alpha val="30000"/>
              </a:srgbClr>
            </a:outerShdw>
          </a:effectLst>
        </p:spPr>
      </p:pic>
    </p:spTree>
    <p:extLst>
      <p:ext uri="{BB962C8B-B14F-4D97-AF65-F5344CB8AC3E}">
        <p14:creationId xmlns:p14="http://schemas.microsoft.com/office/powerpoint/2010/main" val="4006217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BB9C7-3BD2-35B8-0650-4B659E31125E}"/>
              </a:ext>
            </a:extLst>
          </p:cNvPr>
          <p:cNvSpPr>
            <a:spLocks noGrp="1"/>
          </p:cNvSpPr>
          <p:nvPr>
            <p:ph type="title"/>
          </p:nvPr>
        </p:nvSpPr>
        <p:spPr/>
        <p:txBody>
          <a:bodyPr/>
          <a:lstStyle/>
          <a:p>
            <a:r>
              <a:rPr lang="en-US">
                <a:cs typeface="Calibri Light"/>
              </a:rPr>
              <a:t>Fuzzing Scheduling</a:t>
            </a:r>
            <a:endParaRPr lang="en-US"/>
          </a:p>
        </p:txBody>
      </p:sp>
      <p:sp>
        <p:nvSpPr>
          <p:cNvPr id="3" name="Content Placeholder 2">
            <a:extLst>
              <a:ext uri="{FF2B5EF4-FFF2-40B4-BE49-F238E27FC236}">
                <a16:creationId xmlns:a16="http://schemas.microsoft.com/office/drawing/2014/main" id="{4E27CC01-2557-553C-6FE9-A795CCFE7139}"/>
              </a:ext>
            </a:extLst>
          </p:cNvPr>
          <p:cNvSpPr>
            <a:spLocks noGrp="1"/>
          </p:cNvSpPr>
          <p:nvPr>
            <p:ph idx="1"/>
          </p:nvPr>
        </p:nvSpPr>
        <p:spPr/>
        <p:txBody>
          <a:bodyPr vert="horz" lIns="91440" tIns="45720" rIns="91440" bIns="45720" rtlCol="0" anchor="t">
            <a:normAutofit/>
          </a:bodyPr>
          <a:lstStyle/>
          <a:p>
            <a:r>
              <a:rPr lang="en-US" dirty="0" err="1">
                <a:cs typeface="Calibri"/>
              </a:rPr>
              <a:t>Lfuzz</a:t>
            </a:r>
            <a:endParaRPr lang="en-US" dirty="0">
              <a:cs typeface="Calibri"/>
            </a:endParaRPr>
          </a:p>
          <a:p>
            <a:r>
              <a:rPr lang="en-US" dirty="0" err="1">
                <a:cs typeface="Calibri"/>
              </a:rPr>
              <a:t>Syscall</a:t>
            </a:r>
            <a:r>
              <a:rPr lang="en-US" dirty="0">
                <a:cs typeface="Calibri"/>
              </a:rPr>
              <a:t> fuzzing(from </a:t>
            </a:r>
            <a:r>
              <a:rPr lang="en-US" dirty="0" err="1">
                <a:cs typeface="Calibri"/>
              </a:rPr>
              <a:t>janus</a:t>
            </a:r>
            <a:r>
              <a:rPr lang="en-US" dirty="0">
                <a:cs typeface="Calibri"/>
              </a:rPr>
              <a:t>)</a:t>
            </a:r>
          </a:p>
          <a:p>
            <a:pPr lvl="1"/>
            <a:r>
              <a:rPr lang="en-US" dirty="0">
                <a:cs typeface="Calibri"/>
              </a:rPr>
              <a:t>Mutate </a:t>
            </a:r>
            <a:r>
              <a:rPr lang="en-US" dirty="0" err="1">
                <a:cs typeface="Calibri"/>
              </a:rPr>
              <a:t>syscall</a:t>
            </a:r>
            <a:r>
              <a:rPr lang="en-US" dirty="0">
                <a:cs typeface="Calibri"/>
              </a:rPr>
              <a:t> argument</a:t>
            </a:r>
          </a:p>
          <a:p>
            <a:pPr lvl="1"/>
            <a:r>
              <a:rPr lang="en-US" dirty="0">
                <a:cs typeface="Calibri"/>
              </a:rPr>
              <a:t>Append </a:t>
            </a:r>
            <a:r>
              <a:rPr lang="en-US" dirty="0" err="1">
                <a:cs typeface="Calibri"/>
              </a:rPr>
              <a:t>syscall</a:t>
            </a:r>
            <a:endParaRPr lang="en-US" dirty="0">
              <a:cs typeface="Calibri"/>
            </a:endParaRPr>
          </a:p>
          <a:p>
            <a:r>
              <a:rPr lang="en-US" dirty="0">
                <a:cs typeface="Calibri"/>
              </a:rPr>
              <a:t>Image delta fuzzing</a:t>
            </a:r>
          </a:p>
        </p:txBody>
      </p:sp>
      <p:sp>
        <p:nvSpPr>
          <p:cNvPr id="4" name="Slide Number Placeholder 3">
            <a:extLst>
              <a:ext uri="{FF2B5EF4-FFF2-40B4-BE49-F238E27FC236}">
                <a16:creationId xmlns:a16="http://schemas.microsoft.com/office/drawing/2014/main" id="{10CFC975-4FF5-BEBB-3278-90C1ABABB347}"/>
              </a:ext>
            </a:extLst>
          </p:cNvPr>
          <p:cNvSpPr>
            <a:spLocks noGrp="1"/>
          </p:cNvSpPr>
          <p:nvPr>
            <p:ph type="sldNum" sz="quarter" idx="12"/>
          </p:nvPr>
        </p:nvSpPr>
        <p:spPr/>
        <p:txBody>
          <a:bodyPr/>
          <a:lstStyle/>
          <a:p>
            <a:fld id="{330EA680-D336-4FF7-8B7A-9848BB0A1C32}" type="slidenum">
              <a:rPr lang="en-US" smtClean="0"/>
              <a:t>57</a:t>
            </a:fld>
            <a:endParaRPr lang="en-US"/>
          </a:p>
        </p:txBody>
      </p:sp>
      <p:sp>
        <p:nvSpPr>
          <p:cNvPr id="5" name="Footer Placeholder 4">
            <a:extLst>
              <a:ext uri="{FF2B5EF4-FFF2-40B4-BE49-F238E27FC236}">
                <a16:creationId xmlns:a16="http://schemas.microsoft.com/office/drawing/2014/main" id="{ECB6BFEF-6204-CFD3-0833-88F357FC2484}"/>
              </a:ext>
            </a:extLst>
          </p:cNvPr>
          <p:cNvSpPr>
            <a:spLocks noGrp="1"/>
          </p:cNvSpPr>
          <p:nvPr>
            <p:ph type="ftr" sz="quarter" idx="11"/>
          </p:nvPr>
        </p:nvSpPr>
        <p:spPr/>
        <p:txBody>
          <a:bodyPr/>
          <a:lstStyle/>
          <a:p>
            <a:r>
              <a:rPr lang="en-US"/>
              <a:t>Introduction Observations Design Implementation Evaluation Conclusion</a:t>
            </a:r>
            <a:endParaRPr lang="en-US" dirty="0"/>
          </a:p>
        </p:txBody>
      </p:sp>
      <p:pic>
        <p:nvPicPr>
          <p:cNvPr id="12" name="Camera 11">
            <a:extLst>
              <a:ext uri="{FF2B5EF4-FFF2-40B4-BE49-F238E27FC236}">
                <a16:creationId xmlns:a16="http://schemas.microsoft.com/office/drawing/2014/main" id="{A7B11D38-2272-FD2D-CEB1-3956CBC9729C}"/>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2"/>
              </a:ext>
            </a:extLst>
          </a:blip>
          <a:stretch>
            <a:fillRect/>
          </a:stretch>
        </p:blipFill>
        <p:spPr>
          <a:xfrm>
            <a:off x="9844033" y="0"/>
            <a:ext cx="1214584" cy="1214584"/>
          </a:xfrm>
          <a:prstGeom prst="ellipse">
            <a:avLst/>
          </a:prstGeom>
          <a:ln>
            <a:noFill/>
          </a:ln>
          <a:effectLst>
            <a:outerShdw blurRad="190500" algn="tl" rotWithShape="0">
              <a:srgbClr val="000000">
                <a:alpha val="30000"/>
              </a:srgbClr>
            </a:outerShdw>
          </a:effectLst>
        </p:spPr>
      </p:pic>
    </p:spTree>
    <p:extLst>
      <p:ext uri="{BB962C8B-B14F-4D97-AF65-F5344CB8AC3E}">
        <p14:creationId xmlns:p14="http://schemas.microsoft.com/office/powerpoint/2010/main" val="347332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1A9D6-90FB-30AB-C9BF-8CFD511C352A}"/>
              </a:ext>
            </a:extLst>
          </p:cNvPr>
          <p:cNvSpPr>
            <a:spLocks noGrp="1"/>
          </p:cNvSpPr>
          <p:nvPr>
            <p:ph type="title"/>
          </p:nvPr>
        </p:nvSpPr>
        <p:spPr/>
        <p:txBody>
          <a:bodyPr/>
          <a:lstStyle/>
          <a:p>
            <a:r>
              <a:rPr lang="en-US" dirty="0">
                <a:cs typeface="Calibri Light"/>
              </a:rPr>
              <a:t>Collect the accessed Locations</a:t>
            </a:r>
            <a:endParaRPr lang="en-US" dirty="0"/>
          </a:p>
        </p:txBody>
      </p:sp>
      <p:sp>
        <p:nvSpPr>
          <p:cNvPr id="3" name="Content Placeholder 2">
            <a:extLst>
              <a:ext uri="{FF2B5EF4-FFF2-40B4-BE49-F238E27FC236}">
                <a16:creationId xmlns:a16="http://schemas.microsoft.com/office/drawing/2014/main" id="{FA253AA7-D978-D8B6-0E4A-30738EB17F26}"/>
              </a:ext>
            </a:extLst>
          </p:cNvPr>
          <p:cNvSpPr>
            <a:spLocks noGrp="1"/>
          </p:cNvSpPr>
          <p:nvPr>
            <p:ph idx="1"/>
          </p:nvPr>
        </p:nvSpPr>
        <p:spPr/>
        <p:txBody>
          <a:bodyPr vert="horz" lIns="91440" tIns="45720" rIns="91440" bIns="45720" rtlCol="0" anchor="t">
            <a:normAutofit/>
          </a:bodyPr>
          <a:lstStyle/>
          <a:p>
            <a:r>
              <a:rPr lang="en-US" dirty="0">
                <a:cs typeface="Calibri"/>
              </a:rPr>
              <a:t>Instrument the </a:t>
            </a:r>
            <a:r>
              <a:rPr lang="en-US" dirty="0" err="1">
                <a:latin typeface="Courier New" panose="02070309020205020404" pitchFamily="49" charset="0"/>
                <a:cs typeface="Courier New" panose="02070309020205020404" pitchFamily="49" charset="0"/>
              </a:rPr>
              <a:t>bio_endio</a:t>
            </a:r>
            <a:r>
              <a:rPr lang="en-US" dirty="0">
                <a:cs typeface="Calibri"/>
              </a:rPr>
              <a:t> stub to get the memory address of cached image locations</a:t>
            </a:r>
          </a:p>
          <a:p>
            <a:r>
              <a:rPr lang="en-US" dirty="0">
                <a:cs typeface="Calibri"/>
              </a:rPr>
              <a:t>Instrument the </a:t>
            </a:r>
            <a:r>
              <a:rPr lang="en-US" dirty="0">
                <a:latin typeface="Courier New" panose="02070309020205020404" pitchFamily="49" charset="0"/>
                <a:cs typeface="Courier New" panose="02070309020205020404" pitchFamily="49" charset="0"/>
              </a:rPr>
              <a:t>load</a:t>
            </a:r>
            <a:r>
              <a:rPr lang="en-US" dirty="0">
                <a:cs typeface="Calibri"/>
              </a:rPr>
              <a:t> instruction to get the accessed memory address in the range of cached image locations</a:t>
            </a:r>
          </a:p>
          <a:p>
            <a:r>
              <a:rPr lang="en-US" dirty="0">
                <a:cs typeface="Calibri"/>
              </a:rPr>
              <a:t>Infer the accessed on-disk location from cached image location and accessed memory address</a:t>
            </a:r>
          </a:p>
        </p:txBody>
      </p:sp>
      <p:sp>
        <p:nvSpPr>
          <p:cNvPr id="4" name="Slide Number Placeholder 3">
            <a:extLst>
              <a:ext uri="{FF2B5EF4-FFF2-40B4-BE49-F238E27FC236}">
                <a16:creationId xmlns:a16="http://schemas.microsoft.com/office/drawing/2014/main" id="{3145FC4E-4FB3-A707-2090-148366ADF3AF}"/>
              </a:ext>
            </a:extLst>
          </p:cNvPr>
          <p:cNvSpPr>
            <a:spLocks noGrp="1"/>
          </p:cNvSpPr>
          <p:nvPr>
            <p:ph type="sldNum" sz="quarter" idx="12"/>
          </p:nvPr>
        </p:nvSpPr>
        <p:spPr/>
        <p:txBody>
          <a:bodyPr/>
          <a:lstStyle/>
          <a:p>
            <a:fld id="{330EA680-D336-4FF7-8B7A-9848BB0A1C32}" type="slidenum">
              <a:rPr lang="en-US" smtClean="0"/>
              <a:t>58</a:t>
            </a:fld>
            <a:endParaRPr lang="en-US"/>
          </a:p>
        </p:txBody>
      </p:sp>
      <p:sp>
        <p:nvSpPr>
          <p:cNvPr id="5" name="Footer Placeholder 4">
            <a:extLst>
              <a:ext uri="{FF2B5EF4-FFF2-40B4-BE49-F238E27FC236}">
                <a16:creationId xmlns:a16="http://schemas.microsoft.com/office/drawing/2014/main" id="{3EC59983-394D-BD54-1CC6-CBBC1B5C67FD}"/>
              </a:ext>
            </a:extLst>
          </p:cNvPr>
          <p:cNvSpPr>
            <a:spLocks noGrp="1"/>
          </p:cNvSpPr>
          <p:nvPr>
            <p:ph type="ftr" sz="quarter" idx="11"/>
          </p:nvPr>
        </p:nvSpPr>
        <p:spPr/>
        <p:txBody>
          <a:bodyPr/>
          <a:lstStyle/>
          <a:p>
            <a:r>
              <a:rPr lang="en-US"/>
              <a:t>Introduction Observations Design Implementation Evaluation Conclusion</a:t>
            </a:r>
            <a:endParaRPr lang="en-US" dirty="0"/>
          </a:p>
        </p:txBody>
      </p:sp>
      <p:pic>
        <p:nvPicPr>
          <p:cNvPr id="12" name="Camera 11">
            <a:extLst>
              <a:ext uri="{FF2B5EF4-FFF2-40B4-BE49-F238E27FC236}">
                <a16:creationId xmlns:a16="http://schemas.microsoft.com/office/drawing/2014/main" id="{B87B43E3-2DBC-AEC2-F277-E840359BDB2D}"/>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2"/>
              </a:ext>
            </a:extLst>
          </a:blip>
          <a:stretch>
            <a:fillRect/>
          </a:stretch>
        </p:blipFill>
        <p:spPr>
          <a:xfrm>
            <a:off x="9844033" y="0"/>
            <a:ext cx="1214584" cy="1214584"/>
          </a:xfrm>
          <a:prstGeom prst="ellipse">
            <a:avLst/>
          </a:prstGeom>
          <a:ln>
            <a:noFill/>
          </a:ln>
          <a:effectLst>
            <a:outerShdw blurRad="190500" algn="tl" rotWithShape="0">
              <a:srgbClr val="000000">
                <a:alpha val="30000"/>
              </a:srgbClr>
            </a:outerShdw>
          </a:effectLst>
        </p:spPr>
      </p:pic>
    </p:spTree>
    <p:extLst>
      <p:ext uri="{BB962C8B-B14F-4D97-AF65-F5344CB8AC3E}">
        <p14:creationId xmlns:p14="http://schemas.microsoft.com/office/powerpoint/2010/main" val="237455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 name="Flowchart: Document 11">
            <a:extLst>
              <a:ext uri="{FF2B5EF4-FFF2-40B4-BE49-F238E27FC236}">
                <a16:creationId xmlns:a16="http://schemas.microsoft.com/office/drawing/2014/main" id="{E0640A2B-0138-4947-1581-4FD9001E1320}"/>
              </a:ext>
            </a:extLst>
          </p:cNvPr>
          <p:cNvSpPr/>
          <p:nvPr/>
        </p:nvSpPr>
        <p:spPr>
          <a:xfrm>
            <a:off x="4634345" y="1581357"/>
            <a:ext cx="2008907" cy="2571749"/>
          </a:xfrm>
          <a:prstGeom prst="flowChartDocumen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US" b="1">
                <a:solidFill>
                  <a:srgbClr val="FFFF00"/>
                </a:solidFill>
                <a:ea typeface="Calibri"/>
                <a:cs typeface="Calibri"/>
              </a:rPr>
              <a:t>call </a:t>
            </a:r>
            <a:r>
              <a:rPr lang="en-US" b="1" err="1">
                <a:solidFill>
                  <a:srgbClr val="FFFF00"/>
                </a:solidFill>
                <a:ea typeface="Calibri"/>
                <a:cs typeface="Calibri"/>
              </a:rPr>
              <a:t>bio_endio</a:t>
            </a:r>
            <a:endParaRPr lang="en-US" b="1">
              <a:solidFill>
                <a:srgbClr val="FFFF00"/>
              </a:solidFill>
              <a:ea typeface="Calibri"/>
              <a:cs typeface="Calibri"/>
            </a:endParaRPr>
          </a:p>
          <a:p>
            <a:pPr algn="ctr"/>
            <a:r>
              <a:rPr lang="en-US">
                <a:ea typeface="Calibri"/>
                <a:cs typeface="Calibri"/>
              </a:rPr>
              <a:t>…</a:t>
            </a:r>
          </a:p>
          <a:p>
            <a:r>
              <a:rPr lang="en-US">
                <a:ea typeface="Calibri"/>
                <a:cs typeface="Calibri"/>
              </a:rPr>
              <a:t>load </a:t>
            </a:r>
            <a:r>
              <a:rPr lang="en-US">
                <a:ea typeface="+mn-lt"/>
                <a:cs typeface="+mn-lt"/>
              </a:rPr>
              <a:t>7ff0041a3008</a:t>
            </a:r>
          </a:p>
          <a:p>
            <a:pPr algn="ctr"/>
            <a:r>
              <a:rPr lang="en-US">
                <a:ea typeface="+mn-lt"/>
                <a:cs typeface="+mn-lt"/>
              </a:rPr>
              <a:t>...</a:t>
            </a:r>
          </a:p>
          <a:p>
            <a:pPr algn="ctr"/>
            <a:endParaRPr lang="en-US">
              <a:ea typeface="Calibri"/>
              <a:cs typeface="Calibri"/>
            </a:endParaRPr>
          </a:p>
          <a:p>
            <a:pPr algn="ctr"/>
            <a:endParaRPr lang="en-US">
              <a:ea typeface="Calibri"/>
              <a:cs typeface="Calibri"/>
            </a:endParaRPr>
          </a:p>
        </p:txBody>
      </p:sp>
      <p:sp>
        <p:nvSpPr>
          <p:cNvPr id="2" name="Title 1">
            <a:extLst>
              <a:ext uri="{FF2B5EF4-FFF2-40B4-BE49-F238E27FC236}">
                <a16:creationId xmlns:a16="http://schemas.microsoft.com/office/drawing/2014/main" id="{1F688EBA-52AE-8041-D9EA-35490831F58C}"/>
              </a:ext>
            </a:extLst>
          </p:cNvPr>
          <p:cNvSpPr>
            <a:spLocks noGrp="1"/>
          </p:cNvSpPr>
          <p:nvPr>
            <p:ph type="title"/>
          </p:nvPr>
        </p:nvSpPr>
        <p:spPr/>
        <p:txBody>
          <a:bodyPr/>
          <a:lstStyle/>
          <a:p>
            <a:r>
              <a:rPr lang="en-US">
                <a:cs typeface="Calibri Light"/>
              </a:rPr>
              <a:t>Utilize locality for fuzzing</a:t>
            </a:r>
            <a:endParaRPr lang="en-US"/>
          </a:p>
        </p:txBody>
      </p:sp>
      <p:sp>
        <p:nvSpPr>
          <p:cNvPr id="18" name="TextBox 17">
            <a:extLst>
              <a:ext uri="{FF2B5EF4-FFF2-40B4-BE49-F238E27FC236}">
                <a16:creationId xmlns:a16="http://schemas.microsoft.com/office/drawing/2014/main" id="{C68AFA87-80A0-2CC1-5343-689E2AEBEC7F}"/>
              </a:ext>
            </a:extLst>
          </p:cNvPr>
          <p:cNvSpPr txBox="1"/>
          <p:nvPr/>
        </p:nvSpPr>
        <p:spPr>
          <a:xfrm>
            <a:off x="656359" y="4472658"/>
            <a:ext cx="3592689" cy="646331"/>
          </a:xfrm>
          <a:prstGeom prst="rect">
            <a:avLst/>
          </a:prstGeom>
          <a:noFill/>
        </p:spPr>
        <p:txBody>
          <a:bodyPr wrap="square" lIns="91440" tIns="45720" rIns="91440" bIns="45720" rtlCol="0" anchor="t">
            <a:spAutoFit/>
          </a:bodyPr>
          <a:lstStyle/>
          <a:p>
            <a:r>
              <a:rPr lang="en-US"/>
              <a:t>LRU list (</a:t>
            </a:r>
            <a:r>
              <a:rPr lang="en-US">
                <a:ea typeface="+mn-lt"/>
                <a:cs typeface="+mn-lt"/>
              </a:rPr>
              <a:t>size is 15; </a:t>
            </a:r>
            <a:r>
              <a:rPr lang="en-US"/>
              <a:t>offset is 64 byte aligned)</a:t>
            </a:r>
          </a:p>
        </p:txBody>
      </p:sp>
      <p:sp>
        <p:nvSpPr>
          <p:cNvPr id="32" name="Multidocument 31">
            <a:extLst>
              <a:ext uri="{FF2B5EF4-FFF2-40B4-BE49-F238E27FC236}">
                <a16:creationId xmlns:a16="http://schemas.microsoft.com/office/drawing/2014/main" id="{ED3D6693-98F7-6108-987C-B2E9936E2538}"/>
              </a:ext>
            </a:extLst>
          </p:cNvPr>
          <p:cNvSpPr/>
          <p:nvPr/>
        </p:nvSpPr>
        <p:spPr>
          <a:xfrm>
            <a:off x="1592185" y="2057400"/>
            <a:ext cx="2121408" cy="1517904"/>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err="1">
                <a:ea typeface="+mn-lt"/>
                <a:cs typeface="+mn-lt"/>
              </a:rPr>
              <a:t>blk_nbr</a:t>
            </a:r>
            <a:r>
              <a:rPr lang="en-US">
                <a:ea typeface="+mn-lt"/>
                <a:cs typeface="+mn-lt"/>
              </a:rPr>
              <a:t>=9221</a:t>
            </a:r>
          </a:p>
          <a:p>
            <a:pPr algn="ctr"/>
            <a:r>
              <a:rPr lang="en-US">
                <a:ea typeface="+mn-lt"/>
                <a:cs typeface="+mn-lt"/>
              </a:rPr>
              <a:t>Offset=64</a:t>
            </a:r>
          </a:p>
          <a:p>
            <a:pPr algn="ctr"/>
            <a:r>
              <a:rPr lang="en-US">
                <a:ea typeface="+mn-lt"/>
                <a:cs typeface="+mn-lt"/>
              </a:rPr>
              <a:t>Time Stamp=15</a:t>
            </a:r>
          </a:p>
          <a:p>
            <a:pPr algn="ctr"/>
            <a:endParaRPr lang="en-US">
              <a:ea typeface="Calibri"/>
              <a:cs typeface="Calibri"/>
            </a:endParaRPr>
          </a:p>
        </p:txBody>
      </p:sp>
      <p:sp>
        <p:nvSpPr>
          <p:cNvPr id="33" name="Document 32">
            <a:extLst>
              <a:ext uri="{FF2B5EF4-FFF2-40B4-BE49-F238E27FC236}">
                <a16:creationId xmlns:a16="http://schemas.microsoft.com/office/drawing/2014/main" id="{5A8CF493-0350-9DB1-64D9-B5EBE133279E}"/>
              </a:ext>
            </a:extLst>
          </p:cNvPr>
          <p:cNvSpPr/>
          <p:nvPr/>
        </p:nvSpPr>
        <p:spPr>
          <a:xfrm>
            <a:off x="1026519" y="2816429"/>
            <a:ext cx="1828800" cy="1225296"/>
          </a:xfrm>
          <a:prstGeom prst="flowChartDocumen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err="1">
                <a:ea typeface="+mn-lt"/>
                <a:cs typeface="+mn-lt"/>
              </a:rPr>
              <a:t>blk_nbr</a:t>
            </a:r>
            <a:r>
              <a:rPr lang="en-US">
                <a:ea typeface="+mn-lt"/>
                <a:cs typeface="+mn-lt"/>
              </a:rPr>
              <a:t>=9221</a:t>
            </a:r>
            <a:endParaRPr lang="en-US">
              <a:ea typeface="Calibri"/>
              <a:cs typeface="Calibri"/>
            </a:endParaRPr>
          </a:p>
          <a:p>
            <a:pPr algn="ctr"/>
            <a:r>
              <a:rPr lang="en-US"/>
              <a:t>Offset=128</a:t>
            </a:r>
            <a:endParaRPr lang="en-US">
              <a:ea typeface="Calibri"/>
              <a:cs typeface="Calibri"/>
            </a:endParaRPr>
          </a:p>
          <a:p>
            <a:pPr algn="ctr"/>
            <a:r>
              <a:rPr lang="en-US"/>
              <a:t>Time Stamp=1</a:t>
            </a:r>
            <a:endParaRPr lang="en-US">
              <a:ea typeface="Calibri"/>
              <a:cs typeface="Calibri"/>
            </a:endParaRPr>
          </a:p>
        </p:txBody>
      </p:sp>
      <p:sp>
        <p:nvSpPr>
          <p:cNvPr id="4" name="TextBox 3">
            <a:extLst>
              <a:ext uri="{FF2B5EF4-FFF2-40B4-BE49-F238E27FC236}">
                <a16:creationId xmlns:a16="http://schemas.microsoft.com/office/drawing/2014/main" id="{1DBD4302-DA26-A0F9-50C1-E7C542796579}"/>
              </a:ext>
            </a:extLst>
          </p:cNvPr>
          <p:cNvSpPr txBox="1"/>
          <p:nvPr/>
        </p:nvSpPr>
        <p:spPr>
          <a:xfrm>
            <a:off x="8027843" y="4468957"/>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cached block list</a:t>
            </a:r>
          </a:p>
        </p:txBody>
      </p:sp>
      <p:sp>
        <p:nvSpPr>
          <p:cNvPr id="3" name="Flowchart: Multidocument 2">
            <a:extLst>
              <a:ext uri="{FF2B5EF4-FFF2-40B4-BE49-F238E27FC236}">
                <a16:creationId xmlns:a16="http://schemas.microsoft.com/office/drawing/2014/main" id="{ADF8A48E-EB2B-E58C-4611-E718D5002D4E}"/>
              </a:ext>
            </a:extLst>
          </p:cNvPr>
          <p:cNvSpPr/>
          <p:nvPr/>
        </p:nvSpPr>
        <p:spPr>
          <a:xfrm>
            <a:off x="8111419" y="1915182"/>
            <a:ext cx="2060863" cy="1515340"/>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US" err="1">
                <a:ea typeface="+mn-lt"/>
                <a:cs typeface="+mn-lt"/>
              </a:rPr>
              <a:t>blk_nbr</a:t>
            </a:r>
            <a:r>
              <a:rPr lang="en-US">
                <a:ea typeface="+mn-lt"/>
                <a:cs typeface="+mn-lt"/>
              </a:rPr>
              <a:t>=5121</a:t>
            </a:r>
            <a:endParaRPr lang="en-US"/>
          </a:p>
          <a:p>
            <a:pPr algn="ctr"/>
            <a:r>
              <a:rPr lang="en-US" err="1">
                <a:ea typeface="+mn-lt"/>
                <a:cs typeface="+mn-lt"/>
              </a:rPr>
              <a:t>addr</a:t>
            </a:r>
            <a:r>
              <a:rPr lang="en-US">
                <a:ea typeface="+mn-lt"/>
                <a:cs typeface="+mn-lt"/>
              </a:rPr>
              <a:t>=7ff004195000</a:t>
            </a:r>
            <a:endParaRPr lang="en-US">
              <a:ea typeface="Calibri" panose="020F0502020204030204"/>
              <a:cs typeface="Calibri" panose="020F0502020204030204"/>
            </a:endParaRPr>
          </a:p>
        </p:txBody>
      </p:sp>
      <p:sp>
        <p:nvSpPr>
          <p:cNvPr id="5" name="Flowchart: Document 4">
            <a:extLst>
              <a:ext uri="{FF2B5EF4-FFF2-40B4-BE49-F238E27FC236}">
                <a16:creationId xmlns:a16="http://schemas.microsoft.com/office/drawing/2014/main" id="{635358CE-7623-0F09-ABEF-7170C977D3D1}"/>
              </a:ext>
            </a:extLst>
          </p:cNvPr>
          <p:cNvSpPr/>
          <p:nvPr/>
        </p:nvSpPr>
        <p:spPr>
          <a:xfrm>
            <a:off x="7504833" y="2867231"/>
            <a:ext cx="1775112" cy="1255567"/>
          </a:xfrm>
          <a:prstGeom prst="flowChart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err="1">
                <a:ea typeface="+mn-lt"/>
                <a:cs typeface="+mn-lt"/>
              </a:rPr>
              <a:t>blk_nbr</a:t>
            </a:r>
            <a:r>
              <a:rPr lang="en-US">
                <a:ea typeface="+mn-lt"/>
                <a:cs typeface="+mn-lt"/>
              </a:rPr>
              <a:t>=9217 </a:t>
            </a:r>
          </a:p>
          <a:p>
            <a:pPr algn="ctr"/>
            <a:r>
              <a:rPr lang="en-US" err="1">
                <a:ea typeface="+mn-lt"/>
                <a:cs typeface="+mn-lt"/>
              </a:rPr>
              <a:t>addr</a:t>
            </a:r>
            <a:r>
              <a:rPr lang="en-US">
                <a:ea typeface="+mn-lt"/>
                <a:cs typeface="+mn-lt"/>
              </a:rPr>
              <a:t>=7ff0041a3000</a:t>
            </a:r>
            <a:endParaRPr lang="en-US">
              <a:ea typeface="Calibri"/>
              <a:cs typeface="Calibri"/>
            </a:endParaRPr>
          </a:p>
        </p:txBody>
      </p:sp>
      <p:sp>
        <p:nvSpPr>
          <p:cNvPr id="11" name="TextBox 10">
            <a:extLst>
              <a:ext uri="{FF2B5EF4-FFF2-40B4-BE49-F238E27FC236}">
                <a16:creationId xmlns:a16="http://schemas.microsoft.com/office/drawing/2014/main" id="{9251FC70-184F-6C21-4113-947FEA9D9047}"/>
              </a:ext>
            </a:extLst>
          </p:cNvPr>
          <p:cNvSpPr txBox="1"/>
          <p:nvPr/>
        </p:nvSpPr>
        <p:spPr>
          <a:xfrm>
            <a:off x="4968585" y="4697794"/>
            <a:ext cx="3592689" cy="369332"/>
          </a:xfrm>
          <a:prstGeom prst="rect">
            <a:avLst/>
          </a:prstGeom>
          <a:noFill/>
        </p:spPr>
        <p:txBody>
          <a:bodyPr wrap="square" lIns="91440" tIns="45720" rIns="91440" bIns="45720" rtlCol="0" anchor="t">
            <a:spAutoFit/>
          </a:bodyPr>
          <a:lstStyle/>
          <a:p>
            <a:pPr algn="l"/>
            <a:r>
              <a:rPr lang="en-US">
                <a:ea typeface="Calibri"/>
                <a:cs typeface="Calibri"/>
              </a:rPr>
              <a:t>Instructions</a:t>
            </a:r>
          </a:p>
        </p:txBody>
      </p:sp>
      <p:sp>
        <p:nvSpPr>
          <p:cNvPr id="6" name="Slide Number Placeholder 5">
            <a:extLst>
              <a:ext uri="{FF2B5EF4-FFF2-40B4-BE49-F238E27FC236}">
                <a16:creationId xmlns:a16="http://schemas.microsoft.com/office/drawing/2014/main" id="{3E0B8D38-058D-8D3D-6457-5460410A8AF9}"/>
              </a:ext>
            </a:extLst>
          </p:cNvPr>
          <p:cNvSpPr>
            <a:spLocks noGrp="1"/>
          </p:cNvSpPr>
          <p:nvPr>
            <p:ph type="sldNum" sz="quarter" idx="12"/>
          </p:nvPr>
        </p:nvSpPr>
        <p:spPr/>
        <p:txBody>
          <a:bodyPr/>
          <a:lstStyle/>
          <a:p>
            <a:fld id="{330EA680-D336-4FF7-8B7A-9848BB0A1C32}" type="slidenum">
              <a:rPr lang="en-US" smtClean="0"/>
              <a:t>59</a:t>
            </a:fld>
            <a:endParaRPr lang="en-US"/>
          </a:p>
        </p:txBody>
      </p:sp>
      <p:sp>
        <p:nvSpPr>
          <p:cNvPr id="7" name="Footer Placeholder 6">
            <a:extLst>
              <a:ext uri="{FF2B5EF4-FFF2-40B4-BE49-F238E27FC236}">
                <a16:creationId xmlns:a16="http://schemas.microsoft.com/office/drawing/2014/main" id="{D7FB4078-728A-6040-4627-F0646DB4136C}"/>
              </a:ext>
            </a:extLst>
          </p:cNvPr>
          <p:cNvSpPr>
            <a:spLocks noGrp="1"/>
          </p:cNvSpPr>
          <p:nvPr>
            <p:ph type="ftr" sz="quarter" idx="11"/>
          </p:nvPr>
        </p:nvSpPr>
        <p:spPr/>
        <p:txBody>
          <a:bodyPr/>
          <a:lstStyle/>
          <a:p>
            <a:r>
              <a:rPr lang="en-US"/>
              <a:t>Introduction Observations Design Implementation Evaluation Conclusion</a:t>
            </a:r>
            <a:endParaRPr lang="en-US" dirty="0"/>
          </a:p>
        </p:txBody>
      </p:sp>
      <p:pic>
        <p:nvPicPr>
          <p:cNvPr id="16" name="Camera 15">
            <a:extLst>
              <a:ext uri="{FF2B5EF4-FFF2-40B4-BE49-F238E27FC236}">
                <a16:creationId xmlns:a16="http://schemas.microsoft.com/office/drawing/2014/main" id="{D81DFB87-2C9E-FFB5-5546-DF4D4BB2BA15}"/>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2"/>
              </a:ext>
            </a:extLst>
          </a:blip>
          <a:stretch>
            <a:fillRect/>
          </a:stretch>
        </p:blipFill>
        <p:spPr>
          <a:xfrm>
            <a:off x="9844033" y="0"/>
            <a:ext cx="1214584" cy="1214584"/>
          </a:xfrm>
          <a:prstGeom prst="ellipse">
            <a:avLst/>
          </a:prstGeom>
          <a:ln>
            <a:noFill/>
          </a:ln>
          <a:effectLst>
            <a:outerShdw blurRad="190500" algn="tl" rotWithShape="0">
              <a:srgbClr val="000000">
                <a:alpha val="30000"/>
              </a:srgbClr>
            </a:outerShdw>
          </a:effectLst>
        </p:spPr>
      </p:pic>
    </p:spTree>
    <p:extLst>
      <p:ext uri="{BB962C8B-B14F-4D97-AF65-F5344CB8AC3E}">
        <p14:creationId xmlns:p14="http://schemas.microsoft.com/office/powerpoint/2010/main" val="28434322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0E35B-61A1-3823-D90C-2F027ECCC182}"/>
              </a:ext>
            </a:extLst>
          </p:cNvPr>
          <p:cNvSpPr>
            <a:spLocks noGrp="1"/>
          </p:cNvSpPr>
          <p:nvPr>
            <p:ph type="title"/>
          </p:nvPr>
        </p:nvSpPr>
        <p:spPr/>
        <p:txBody>
          <a:bodyPr/>
          <a:lstStyle/>
          <a:p>
            <a:r>
              <a:rPr lang="en-US" dirty="0"/>
              <a:t>File Request Fuzzing</a:t>
            </a:r>
          </a:p>
        </p:txBody>
      </p:sp>
      <p:sp>
        <p:nvSpPr>
          <p:cNvPr id="6" name="TextBox 5">
            <a:extLst>
              <a:ext uri="{FF2B5EF4-FFF2-40B4-BE49-F238E27FC236}">
                <a16:creationId xmlns:a16="http://schemas.microsoft.com/office/drawing/2014/main" id="{3DB1546F-2D05-0EEA-2558-FAFFAE8ECB57}"/>
              </a:ext>
            </a:extLst>
          </p:cNvPr>
          <p:cNvSpPr txBox="1"/>
          <p:nvPr/>
        </p:nvSpPr>
        <p:spPr>
          <a:xfrm>
            <a:off x="648070" y="3781882"/>
            <a:ext cx="2789546" cy="1754326"/>
          </a:xfrm>
          <a:prstGeom prst="rect">
            <a:avLst/>
          </a:prstGeom>
          <a:noFill/>
        </p:spPr>
        <p:txBody>
          <a:bodyPr wrap="none" rtlCol="0">
            <a:spAutoFit/>
          </a:bodyPr>
          <a:lstStyle/>
          <a:p>
            <a:pPr lvl="1"/>
            <a:r>
              <a:rPr lang="en-US" dirty="0"/>
              <a:t>open(file1, type1)</a:t>
            </a:r>
          </a:p>
          <a:p>
            <a:pPr lvl="1"/>
            <a:r>
              <a:rPr lang="en-US" dirty="0"/>
              <a:t>read(file1, size1)</a:t>
            </a:r>
          </a:p>
          <a:p>
            <a:pPr lvl="1"/>
            <a:r>
              <a:rPr lang="en-US" dirty="0"/>
              <a:t>write(file1, loc1, size2)</a:t>
            </a:r>
          </a:p>
          <a:p>
            <a:pPr lvl="1"/>
            <a:r>
              <a:rPr lang="en-US" dirty="0"/>
              <a:t>……</a:t>
            </a:r>
          </a:p>
          <a:p>
            <a:pPr lvl="1"/>
            <a:r>
              <a:rPr lang="en-US" dirty="0"/>
              <a:t>close(file1)</a:t>
            </a:r>
          </a:p>
          <a:p>
            <a:endParaRPr lang="en-US" dirty="0"/>
          </a:p>
        </p:txBody>
      </p:sp>
      <p:sp>
        <p:nvSpPr>
          <p:cNvPr id="7" name="TextBox 6">
            <a:extLst>
              <a:ext uri="{FF2B5EF4-FFF2-40B4-BE49-F238E27FC236}">
                <a16:creationId xmlns:a16="http://schemas.microsoft.com/office/drawing/2014/main" id="{8B27349A-FCC8-0231-8AF2-411F5B1A4592}"/>
              </a:ext>
            </a:extLst>
          </p:cNvPr>
          <p:cNvSpPr txBox="1"/>
          <p:nvPr/>
        </p:nvSpPr>
        <p:spPr>
          <a:xfrm>
            <a:off x="1802167" y="3178200"/>
            <a:ext cx="625492" cy="369332"/>
          </a:xfrm>
          <a:prstGeom prst="rect">
            <a:avLst/>
          </a:prstGeom>
          <a:noFill/>
        </p:spPr>
        <p:txBody>
          <a:bodyPr wrap="none" rtlCol="0">
            <a:spAutoFit/>
          </a:bodyPr>
          <a:lstStyle/>
          <a:p>
            <a:r>
              <a:rPr lang="en-US" b="1" i="1" dirty="0">
                <a:solidFill>
                  <a:srgbClr val="6666FF"/>
                </a:solidFill>
              </a:rPr>
              <a:t>seed</a:t>
            </a:r>
            <a:endParaRPr lang="en-US" sz="2800" b="1" i="1" dirty="0">
              <a:solidFill>
                <a:srgbClr val="6666FF"/>
              </a:solidFill>
            </a:endParaRPr>
          </a:p>
        </p:txBody>
      </p:sp>
      <p:sp>
        <p:nvSpPr>
          <p:cNvPr id="8" name="TextBox 7">
            <a:extLst>
              <a:ext uri="{FF2B5EF4-FFF2-40B4-BE49-F238E27FC236}">
                <a16:creationId xmlns:a16="http://schemas.microsoft.com/office/drawing/2014/main" id="{075F0803-F330-0882-B21F-633D66786BA6}"/>
              </a:ext>
            </a:extLst>
          </p:cNvPr>
          <p:cNvSpPr txBox="1"/>
          <p:nvPr/>
        </p:nvSpPr>
        <p:spPr>
          <a:xfrm>
            <a:off x="5232687" y="3178200"/>
            <a:ext cx="863313" cy="369332"/>
          </a:xfrm>
          <a:prstGeom prst="rect">
            <a:avLst/>
          </a:prstGeom>
          <a:noFill/>
        </p:spPr>
        <p:txBody>
          <a:bodyPr wrap="none" rtlCol="0">
            <a:spAutoFit/>
          </a:bodyPr>
          <a:lstStyle/>
          <a:p>
            <a:r>
              <a:rPr lang="en-US" dirty="0"/>
              <a:t>mutate</a:t>
            </a:r>
          </a:p>
        </p:txBody>
      </p:sp>
      <p:sp>
        <p:nvSpPr>
          <p:cNvPr id="9" name="TextBox 8">
            <a:extLst>
              <a:ext uri="{FF2B5EF4-FFF2-40B4-BE49-F238E27FC236}">
                <a16:creationId xmlns:a16="http://schemas.microsoft.com/office/drawing/2014/main" id="{9AFAB79D-6D30-88CB-FE29-9234EA832FCD}"/>
              </a:ext>
            </a:extLst>
          </p:cNvPr>
          <p:cNvSpPr txBox="1"/>
          <p:nvPr/>
        </p:nvSpPr>
        <p:spPr>
          <a:xfrm>
            <a:off x="4155949" y="3781882"/>
            <a:ext cx="2789546" cy="1754326"/>
          </a:xfrm>
          <a:prstGeom prst="rect">
            <a:avLst/>
          </a:prstGeom>
          <a:noFill/>
        </p:spPr>
        <p:txBody>
          <a:bodyPr wrap="none" rtlCol="0">
            <a:spAutoFit/>
          </a:bodyPr>
          <a:lstStyle/>
          <a:p>
            <a:pPr lvl="1"/>
            <a:r>
              <a:rPr lang="en-US" dirty="0"/>
              <a:t>open(</a:t>
            </a:r>
            <a:r>
              <a:rPr lang="en-US" dirty="0">
                <a:solidFill>
                  <a:srgbClr val="FF0000"/>
                </a:solidFill>
              </a:rPr>
              <a:t>file2, type2</a:t>
            </a:r>
            <a:r>
              <a:rPr lang="en-US" dirty="0"/>
              <a:t>)</a:t>
            </a:r>
          </a:p>
          <a:p>
            <a:pPr lvl="1"/>
            <a:r>
              <a:rPr lang="en-US" dirty="0"/>
              <a:t>read(file2, </a:t>
            </a:r>
            <a:r>
              <a:rPr lang="en-US" dirty="0">
                <a:solidFill>
                  <a:srgbClr val="FF0000"/>
                </a:solidFill>
              </a:rPr>
              <a:t>size3</a:t>
            </a:r>
            <a:r>
              <a:rPr lang="en-US" dirty="0"/>
              <a:t>)</a:t>
            </a:r>
          </a:p>
          <a:p>
            <a:pPr lvl="1"/>
            <a:r>
              <a:rPr lang="en-US" dirty="0"/>
              <a:t>write(file2, </a:t>
            </a:r>
            <a:r>
              <a:rPr lang="en-US" dirty="0">
                <a:solidFill>
                  <a:srgbClr val="FF0000"/>
                </a:solidFill>
              </a:rPr>
              <a:t>loc2</a:t>
            </a:r>
            <a:r>
              <a:rPr lang="en-US" dirty="0"/>
              <a:t>, size2)</a:t>
            </a:r>
          </a:p>
          <a:p>
            <a:pPr lvl="1"/>
            <a:r>
              <a:rPr lang="en-US" dirty="0"/>
              <a:t>……</a:t>
            </a:r>
          </a:p>
          <a:p>
            <a:pPr lvl="1"/>
            <a:r>
              <a:rPr lang="en-US" dirty="0"/>
              <a:t>close(file2)</a:t>
            </a:r>
          </a:p>
          <a:p>
            <a:endParaRPr lang="en-US" dirty="0"/>
          </a:p>
        </p:txBody>
      </p:sp>
      <p:sp>
        <p:nvSpPr>
          <p:cNvPr id="10" name="TextBox 9">
            <a:extLst>
              <a:ext uri="{FF2B5EF4-FFF2-40B4-BE49-F238E27FC236}">
                <a16:creationId xmlns:a16="http://schemas.microsoft.com/office/drawing/2014/main" id="{F970EA50-E803-991F-E29E-D024C4347FDC}"/>
              </a:ext>
            </a:extLst>
          </p:cNvPr>
          <p:cNvSpPr txBox="1"/>
          <p:nvPr/>
        </p:nvSpPr>
        <p:spPr>
          <a:xfrm>
            <a:off x="8634325" y="3178200"/>
            <a:ext cx="1789208" cy="369332"/>
          </a:xfrm>
          <a:prstGeom prst="rect">
            <a:avLst/>
          </a:prstGeom>
          <a:noFill/>
        </p:spPr>
        <p:txBody>
          <a:bodyPr wrap="none" rtlCol="0">
            <a:spAutoFit/>
          </a:bodyPr>
          <a:lstStyle/>
          <a:p>
            <a:r>
              <a:rPr lang="en-US" dirty="0"/>
              <a:t>Permute/append</a:t>
            </a:r>
          </a:p>
        </p:txBody>
      </p:sp>
      <p:sp>
        <p:nvSpPr>
          <p:cNvPr id="11" name="TextBox 10">
            <a:extLst>
              <a:ext uri="{FF2B5EF4-FFF2-40B4-BE49-F238E27FC236}">
                <a16:creationId xmlns:a16="http://schemas.microsoft.com/office/drawing/2014/main" id="{0C853913-BDAC-0273-590E-730D421BAE88}"/>
              </a:ext>
            </a:extLst>
          </p:cNvPr>
          <p:cNvSpPr txBox="1"/>
          <p:nvPr/>
        </p:nvSpPr>
        <p:spPr>
          <a:xfrm>
            <a:off x="7788405" y="3781882"/>
            <a:ext cx="2756204" cy="2585323"/>
          </a:xfrm>
          <a:prstGeom prst="rect">
            <a:avLst/>
          </a:prstGeom>
          <a:noFill/>
        </p:spPr>
        <p:txBody>
          <a:bodyPr wrap="none" rtlCol="0">
            <a:spAutoFit/>
          </a:bodyPr>
          <a:lstStyle/>
          <a:p>
            <a:pPr lvl="1"/>
            <a:r>
              <a:rPr lang="en-US" dirty="0"/>
              <a:t>open(file1, type1)</a:t>
            </a:r>
          </a:p>
          <a:p>
            <a:pPr lvl="1"/>
            <a:r>
              <a:rPr lang="en-US" dirty="0"/>
              <a:t>write(file1, loc1, size2)</a:t>
            </a:r>
          </a:p>
          <a:p>
            <a:pPr lvl="1"/>
            <a:r>
              <a:rPr lang="en-US" dirty="0"/>
              <a:t>read(file1, size1)</a:t>
            </a:r>
          </a:p>
          <a:p>
            <a:pPr lvl="1"/>
            <a:r>
              <a:rPr lang="en-US" dirty="0"/>
              <a:t>……</a:t>
            </a:r>
          </a:p>
          <a:p>
            <a:pPr lvl="1"/>
            <a:r>
              <a:rPr lang="en-US" dirty="0">
                <a:solidFill>
                  <a:srgbClr val="FF0000"/>
                </a:solidFill>
              </a:rPr>
              <a:t>stat(file2)</a:t>
            </a:r>
          </a:p>
          <a:p>
            <a:pPr lvl="1"/>
            <a:r>
              <a:rPr lang="en-US" dirty="0">
                <a:solidFill>
                  <a:srgbClr val="FF0000"/>
                </a:solidFill>
              </a:rPr>
              <a:t>rename(file2, </a:t>
            </a:r>
            <a:r>
              <a:rPr lang="en-US" dirty="0" err="1">
                <a:solidFill>
                  <a:srgbClr val="FF0000"/>
                </a:solidFill>
              </a:rPr>
              <a:t>filex</a:t>
            </a:r>
            <a:r>
              <a:rPr lang="en-US" dirty="0">
                <a:solidFill>
                  <a:srgbClr val="FF0000"/>
                </a:solidFill>
              </a:rPr>
              <a:t>)</a:t>
            </a:r>
          </a:p>
          <a:p>
            <a:pPr lvl="1"/>
            <a:r>
              <a:rPr lang="en-US" dirty="0"/>
              <a:t>……</a:t>
            </a:r>
          </a:p>
          <a:p>
            <a:pPr lvl="1"/>
            <a:r>
              <a:rPr lang="en-US" dirty="0"/>
              <a:t>close(file2)</a:t>
            </a:r>
          </a:p>
          <a:p>
            <a:endParaRPr lang="en-US" dirty="0"/>
          </a:p>
        </p:txBody>
      </p:sp>
      <p:sp>
        <p:nvSpPr>
          <p:cNvPr id="13" name="Content Placeholder 2">
            <a:extLst>
              <a:ext uri="{FF2B5EF4-FFF2-40B4-BE49-F238E27FC236}">
                <a16:creationId xmlns:a16="http://schemas.microsoft.com/office/drawing/2014/main" id="{60B8E418-3D9E-8685-DFEB-D94A9E2C5F48}"/>
              </a:ext>
            </a:extLst>
          </p:cNvPr>
          <p:cNvSpPr>
            <a:spLocks noGrp="1"/>
          </p:cNvSpPr>
          <p:nvPr>
            <p:ph idx="1"/>
          </p:nvPr>
        </p:nvSpPr>
        <p:spPr>
          <a:xfrm>
            <a:off x="838200" y="1657120"/>
            <a:ext cx="10515600" cy="988426"/>
          </a:xfrm>
        </p:spPr>
        <p:txBody>
          <a:bodyPr>
            <a:normAutofit/>
          </a:bodyPr>
          <a:lstStyle/>
          <a:p>
            <a:r>
              <a:rPr lang="en-US" dirty="0"/>
              <a:t>Fuzz the file request </a:t>
            </a:r>
            <a:r>
              <a:rPr lang="en-US" b="1" i="1" dirty="0">
                <a:solidFill>
                  <a:srgbClr val="6666FF"/>
                </a:solidFill>
              </a:rPr>
              <a:t>arguments</a:t>
            </a:r>
          </a:p>
          <a:p>
            <a:r>
              <a:rPr lang="en-US" dirty="0"/>
              <a:t>Fuzz the </a:t>
            </a:r>
            <a:r>
              <a:rPr lang="en-US" b="1" i="1" dirty="0">
                <a:solidFill>
                  <a:srgbClr val="6666FF"/>
                </a:solidFill>
              </a:rPr>
              <a:t>permutation</a:t>
            </a:r>
            <a:r>
              <a:rPr lang="en-US" dirty="0"/>
              <a:t> of file requests</a:t>
            </a:r>
          </a:p>
        </p:txBody>
      </p:sp>
      <p:sp>
        <p:nvSpPr>
          <p:cNvPr id="15" name="TextBox 14">
            <a:extLst>
              <a:ext uri="{FF2B5EF4-FFF2-40B4-BE49-F238E27FC236}">
                <a16:creationId xmlns:a16="http://schemas.microsoft.com/office/drawing/2014/main" id="{ACD53494-D7BE-44C0-E487-019785599406}"/>
              </a:ext>
            </a:extLst>
          </p:cNvPr>
          <p:cNvSpPr txBox="1"/>
          <p:nvPr/>
        </p:nvSpPr>
        <p:spPr>
          <a:xfrm>
            <a:off x="318577" y="5839457"/>
            <a:ext cx="6094520" cy="369332"/>
          </a:xfrm>
          <a:prstGeom prst="rect">
            <a:avLst/>
          </a:prstGeom>
          <a:noFill/>
        </p:spPr>
        <p:txBody>
          <a:bodyPr wrap="square">
            <a:spAutoFit/>
          </a:bodyPr>
          <a:lstStyle/>
          <a:p>
            <a:r>
              <a:rPr lang="en-US" dirty="0"/>
              <a:t>Must follow the file system rules (e.g., read after open)</a:t>
            </a:r>
          </a:p>
        </p:txBody>
      </p:sp>
      <p:sp>
        <p:nvSpPr>
          <p:cNvPr id="3" name="Slide Number Placeholder 2">
            <a:extLst>
              <a:ext uri="{FF2B5EF4-FFF2-40B4-BE49-F238E27FC236}">
                <a16:creationId xmlns:a16="http://schemas.microsoft.com/office/drawing/2014/main" id="{0C506FFA-AC72-1A1E-9958-4EC7F9BEAF55}"/>
              </a:ext>
            </a:extLst>
          </p:cNvPr>
          <p:cNvSpPr>
            <a:spLocks noGrp="1"/>
          </p:cNvSpPr>
          <p:nvPr>
            <p:ph type="sldNum" sz="quarter" idx="12"/>
          </p:nvPr>
        </p:nvSpPr>
        <p:spPr/>
        <p:txBody>
          <a:bodyPr/>
          <a:lstStyle/>
          <a:p>
            <a:fld id="{330EA680-D336-4FF7-8B7A-9848BB0A1C32}" type="slidenum">
              <a:rPr lang="en-US" smtClean="0"/>
              <a:t>6</a:t>
            </a:fld>
            <a:endParaRPr lang="en-US"/>
          </a:p>
        </p:txBody>
      </p:sp>
      <p:sp>
        <p:nvSpPr>
          <p:cNvPr id="14" name="Footer Placeholder 9">
            <a:extLst>
              <a:ext uri="{FF2B5EF4-FFF2-40B4-BE49-F238E27FC236}">
                <a16:creationId xmlns:a16="http://schemas.microsoft.com/office/drawing/2014/main" id="{02D360AA-0527-7AB7-E6A8-9B70F8824E79}"/>
              </a:ext>
            </a:extLst>
          </p:cNvPr>
          <p:cNvSpPr>
            <a:spLocks noGrp="1"/>
          </p:cNvSpPr>
          <p:nvPr>
            <p:ph type="ftr" sz="quarter" idx="11"/>
          </p:nvPr>
        </p:nvSpPr>
        <p:spPr>
          <a:xfrm>
            <a:off x="3030786" y="6350577"/>
            <a:ext cx="6130428" cy="273486"/>
          </a:xfrm>
        </p:spPr>
        <p:txBody>
          <a:bodyPr/>
          <a:lstStyle/>
          <a:p>
            <a:r>
              <a:rPr lang="en-US" sz="1400" b="1" dirty="0">
                <a:solidFill>
                  <a:schemeClr val="tx1"/>
                </a:solidFill>
              </a:rPr>
              <a:t>Introduction</a:t>
            </a:r>
            <a:r>
              <a:rPr lang="en-US" sz="1400" dirty="0">
                <a:solidFill>
                  <a:schemeClr val="tx1"/>
                </a:solidFill>
              </a:rPr>
              <a:t> </a:t>
            </a:r>
            <a:r>
              <a:rPr lang="en-US" sz="1400" dirty="0">
                <a:sym typeface="Symbol" panose="05050102010706020507" pitchFamily="18" charset="2"/>
              </a:rPr>
              <a:t> </a:t>
            </a:r>
            <a:r>
              <a:rPr lang="en-US" sz="1400" dirty="0"/>
              <a:t>Observations</a:t>
            </a:r>
            <a:r>
              <a:rPr lang="en-US" sz="1400" dirty="0">
                <a:sym typeface="Symbol" panose="05050102010706020507" pitchFamily="18" charset="2"/>
              </a:rPr>
              <a:t> </a:t>
            </a:r>
            <a:r>
              <a:rPr lang="en-US" sz="1400" dirty="0"/>
              <a:t> Design </a:t>
            </a:r>
            <a:r>
              <a:rPr lang="en-US" sz="1400" dirty="0">
                <a:sym typeface="Symbol" panose="05050102010706020507" pitchFamily="18" charset="2"/>
              </a:rPr>
              <a:t> </a:t>
            </a:r>
            <a:r>
              <a:rPr lang="en-US" sz="1400" dirty="0"/>
              <a:t>Implementation</a:t>
            </a:r>
            <a:r>
              <a:rPr lang="en-US" sz="1400" dirty="0">
                <a:sym typeface="Symbol" panose="05050102010706020507" pitchFamily="18" charset="2"/>
              </a:rPr>
              <a:t> </a:t>
            </a:r>
            <a:r>
              <a:rPr lang="en-US" sz="1400" dirty="0"/>
              <a:t> Evaluation </a:t>
            </a:r>
            <a:r>
              <a:rPr lang="en-US" sz="1400" dirty="0">
                <a:sym typeface="Symbol" panose="05050102010706020507" pitchFamily="18" charset="2"/>
              </a:rPr>
              <a:t> </a:t>
            </a:r>
            <a:r>
              <a:rPr lang="en-US" sz="1400" dirty="0"/>
              <a:t>Conclusion</a:t>
            </a:r>
          </a:p>
        </p:txBody>
      </p:sp>
    </p:spTree>
    <p:custDataLst>
      <p:tags r:id="rId1"/>
    </p:custDataLst>
    <p:extLst>
      <p:ext uri="{BB962C8B-B14F-4D97-AF65-F5344CB8AC3E}">
        <p14:creationId xmlns:p14="http://schemas.microsoft.com/office/powerpoint/2010/main" val="2191310739"/>
      </p:ext>
    </p:extLst>
  </p:cSld>
  <p:clrMapOvr>
    <a:masterClrMapping/>
  </p:clrMapOvr>
  <mc:AlternateContent xmlns:mc="http://schemas.openxmlformats.org/markup-compatibility/2006" xmlns:p14="http://schemas.microsoft.com/office/powerpoint/2010/main">
    <mc:Choice Requires="p14">
      <p:transition spd="slow" p14:dur="2000" advTm="62545"/>
    </mc:Choice>
    <mc:Fallback xmlns="">
      <p:transition spd="slow" advTm="6254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3" grpId="0" uiExpand="1" build="p"/>
      <p:bldP spid="15" grpId="0"/>
    </p:bldLst>
  </p:timing>
</p:sld>
</file>

<file path=ppt/slides/slide6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688EBA-52AE-8041-D9EA-35490831F58C}"/>
              </a:ext>
            </a:extLst>
          </p:cNvPr>
          <p:cNvSpPr>
            <a:spLocks noGrp="1"/>
          </p:cNvSpPr>
          <p:nvPr>
            <p:ph type="title"/>
          </p:nvPr>
        </p:nvSpPr>
        <p:spPr/>
        <p:txBody>
          <a:bodyPr/>
          <a:lstStyle/>
          <a:p>
            <a:r>
              <a:rPr lang="en-US">
                <a:ea typeface="+mj-lt"/>
                <a:cs typeface="+mj-lt"/>
              </a:rPr>
              <a:t>Utilize locality for fuzzing</a:t>
            </a:r>
            <a:endParaRPr lang="en-US"/>
          </a:p>
        </p:txBody>
      </p:sp>
      <p:sp>
        <p:nvSpPr>
          <p:cNvPr id="18" name="TextBox 17">
            <a:extLst>
              <a:ext uri="{FF2B5EF4-FFF2-40B4-BE49-F238E27FC236}">
                <a16:creationId xmlns:a16="http://schemas.microsoft.com/office/drawing/2014/main" id="{C68AFA87-80A0-2CC1-5343-689E2AEBEC7F}"/>
              </a:ext>
            </a:extLst>
          </p:cNvPr>
          <p:cNvSpPr txBox="1"/>
          <p:nvPr/>
        </p:nvSpPr>
        <p:spPr>
          <a:xfrm>
            <a:off x="656359" y="4472658"/>
            <a:ext cx="3592689" cy="646331"/>
          </a:xfrm>
          <a:prstGeom prst="rect">
            <a:avLst/>
          </a:prstGeom>
          <a:noFill/>
        </p:spPr>
        <p:txBody>
          <a:bodyPr wrap="square" lIns="91440" tIns="45720" rIns="91440" bIns="45720" rtlCol="0" anchor="t">
            <a:spAutoFit/>
          </a:bodyPr>
          <a:lstStyle/>
          <a:p>
            <a:r>
              <a:rPr lang="en-US"/>
              <a:t>LRU list (</a:t>
            </a:r>
            <a:r>
              <a:rPr lang="en-US">
                <a:ea typeface="+mn-lt"/>
                <a:cs typeface="+mn-lt"/>
              </a:rPr>
              <a:t>size is 15; </a:t>
            </a:r>
            <a:r>
              <a:rPr lang="en-US"/>
              <a:t>offset is 64 byte aligned)</a:t>
            </a:r>
          </a:p>
        </p:txBody>
      </p:sp>
      <p:sp>
        <p:nvSpPr>
          <p:cNvPr id="32" name="Multidocument 31">
            <a:extLst>
              <a:ext uri="{FF2B5EF4-FFF2-40B4-BE49-F238E27FC236}">
                <a16:creationId xmlns:a16="http://schemas.microsoft.com/office/drawing/2014/main" id="{ED3D6693-98F7-6108-987C-B2E9936E2538}"/>
              </a:ext>
            </a:extLst>
          </p:cNvPr>
          <p:cNvSpPr/>
          <p:nvPr/>
        </p:nvSpPr>
        <p:spPr>
          <a:xfrm>
            <a:off x="1592185" y="2057400"/>
            <a:ext cx="2121408" cy="1517904"/>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err="1">
                <a:ea typeface="+mn-lt"/>
                <a:cs typeface="+mn-lt"/>
              </a:rPr>
              <a:t>blk_nbr</a:t>
            </a:r>
            <a:r>
              <a:rPr lang="en-US">
                <a:ea typeface="+mn-lt"/>
                <a:cs typeface="+mn-lt"/>
              </a:rPr>
              <a:t>=9221</a:t>
            </a:r>
          </a:p>
          <a:p>
            <a:pPr algn="ctr"/>
            <a:r>
              <a:rPr lang="en-US">
                <a:ea typeface="+mn-lt"/>
                <a:cs typeface="+mn-lt"/>
              </a:rPr>
              <a:t>Offset=64</a:t>
            </a:r>
          </a:p>
          <a:p>
            <a:pPr algn="ctr"/>
            <a:r>
              <a:rPr lang="en-US">
                <a:ea typeface="+mn-lt"/>
                <a:cs typeface="+mn-lt"/>
              </a:rPr>
              <a:t>Time Stamp=15</a:t>
            </a:r>
          </a:p>
          <a:p>
            <a:pPr algn="ctr"/>
            <a:endParaRPr lang="en-US">
              <a:ea typeface="Calibri"/>
              <a:cs typeface="Calibri"/>
            </a:endParaRPr>
          </a:p>
        </p:txBody>
      </p:sp>
      <p:sp>
        <p:nvSpPr>
          <p:cNvPr id="33" name="Document 32">
            <a:extLst>
              <a:ext uri="{FF2B5EF4-FFF2-40B4-BE49-F238E27FC236}">
                <a16:creationId xmlns:a16="http://schemas.microsoft.com/office/drawing/2014/main" id="{5A8CF493-0350-9DB1-64D9-B5EBE133279E}"/>
              </a:ext>
            </a:extLst>
          </p:cNvPr>
          <p:cNvSpPr/>
          <p:nvPr/>
        </p:nvSpPr>
        <p:spPr>
          <a:xfrm>
            <a:off x="1026519" y="2816429"/>
            <a:ext cx="1828800" cy="1225296"/>
          </a:xfrm>
          <a:prstGeom prst="flowChartDocumen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err="1">
                <a:ea typeface="+mn-lt"/>
                <a:cs typeface="+mn-lt"/>
              </a:rPr>
              <a:t>blk_nbr</a:t>
            </a:r>
            <a:r>
              <a:rPr lang="en-US">
                <a:ea typeface="+mn-lt"/>
                <a:cs typeface="+mn-lt"/>
              </a:rPr>
              <a:t>=9221</a:t>
            </a:r>
            <a:endParaRPr lang="en-US">
              <a:ea typeface="Calibri"/>
              <a:cs typeface="Calibri"/>
            </a:endParaRPr>
          </a:p>
          <a:p>
            <a:pPr algn="ctr"/>
            <a:r>
              <a:rPr lang="en-US"/>
              <a:t>Offset=128</a:t>
            </a:r>
            <a:endParaRPr lang="en-US">
              <a:ea typeface="Calibri"/>
              <a:cs typeface="Calibri"/>
            </a:endParaRPr>
          </a:p>
          <a:p>
            <a:pPr algn="ctr"/>
            <a:r>
              <a:rPr lang="en-US"/>
              <a:t>Time Stamp=1</a:t>
            </a:r>
            <a:endParaRPr lang="en-US">
              <a:ea typeface="Calibri"/>
              <a:cs typeface="Calibri"/>
            </a:endParaRPr>
          </a:p>
        </p:txBody>
      </p:sp>
      <p:sp>
        <p:nvSpPr>
          <p:cNvPr id="4" name="TextBox 3">
            <a:extLst>
              <a:ext uri="{FF2B5EF4-FFF2-40B4-BE49-F238E27FC236}">
                <a16:creationId xmlns:a16="http://schemas.microsoft.com/office/drawing/2014/main" id="{1DBD4302-DA26-A0F9-50C1-E7C542796579}"/>
              </a:ext>
            </a:extLst>
          </p:cNvPr>
          <p:cNvSpPr txBox="1"/>
          <p:nvPr/>
        </p:nvSpPr>
        <p:spPr>
          <a:xfrm>
            <a:off x="8027843" y="4468957"/>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cached block list</a:t>
            </a:r>
          </a:p>
        </p:txBody>
      </p:sp>
      <p:sp>
        <p:nvSpPr>
          <p:cNvPr id="3" name="Flowchart: Multidocument 2">
            <a:extLst>
              <a:ext uri="{FF2B5EF4-FFF2-40B4-BE49-F238E27FC236}">
                <a16:creationId xmlns:a16="http://schemas.microsoft.com/office/drawing/2014/main" id="{ADF8A48E-EB2B-E58C-4611-E718D5002D4E}"/>
              </a:ext>
            </a:extLst>
          </p:cNvPr>
          <p:cNvSpPr/>
          <p:nvPr/>
        </p:nvSpPr>
        <p:spPr>
          <a:xfrm>
            <a:off x="8111419" y="1915182"/>
            <a:ext cx="2060863" cy="1515340"/>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US" err="1">
                <a:ea typeface="+mn-lt"/>
                <a:cs typeface="+mn-lt"/>
              </a:rPr>
              <a:t>blk_nbr</a:t>
            </a:r>
            <a:r>
              <a:rPr lang="en-US">
                <a:ea typeface="+mn-lt"/>
                <a:cs typeface="+mn-lt"/>
              </a:rPr>
              <a:t>=5121</a:t>
            </a:r>
            <a:endParaRPr lang="en-US"/>
          </a:p>
          <a:p>
            <a:pPr algn="ctr"/>
            <a:r>
              <a:rPr lang="en-US" err="1">
                <a:ea typeface="+mn-lt"/>
                <a:cs typeface="+mn-lt"/>
              </a:rPr>
              <a:t>addr</a:t>
            </a:r>
            <a:r>
              <a:rPr lang="en-US">
                <a:ea typeface="+mn-lt"/>
                <a:cs typeface="+mn-lt"/>
              </a:rPr>
              <a:t>=7ff004195000</a:t>
            </a:r>
            <a:endParaRPr lang="en-US">
              <a:ea typeface="Calibri" panose="020F0502020204030204"/>
              <a:cs typeface="Calibri" panose="020F0502020204030204"/>
            </a:endParaRPr>
          </a:p>
        </p:txBody>
      </p:sp>
      <p:sp>
        <p:nvSpPr>
          <p:cNvPr id="5" name="Flowchart: Document 4">
            <a:extLst>
              <a:ext uri="{FF2B5EF4-FFF2-40B4-BE49-F238E27FC236}">
                <a16:creationId xmlns:a16="http://schemas.microsoft.com/office/drawing/2014/main" id="{635358CE-7623-0F09-ABEF-7170C977D3D1}"/>
              </a:ext>
            </a:extLst>
          </p:cNvPr>
          <p:cNvSpPr/>
          <p:nvPr/>
        </p:nvSpPr>
        <p:spPr>
          <a:xfrm>
            <a:off x="7903151" y="2313049"/>
            <a:ext cx="1775112" cy="1255567"/>
          </a:xfrm>
          <a:prstGeom prst="flowChart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err="1">
                <a:ea typeface="+mn-lt"/>
                <a:cs typeface="+mn-lt"/>
              </a:rPr>
              <a:t>blk_nbr</a:t>
            </a:r>
            <a:r>
              <a:rPr lang="en-US">
                <a:ea typeface="+mn-lt"/>
                <a:cs typeface="+mn-lt"/>
              </a:rPr>
              <a:t>=9217 </a:t>
            </a:r>
          </a:p>
          <a:p>
            <a:pPr algn="ctr"/>
            <a:r>
              <a:rPr lang="en-US" err="1">
                <a:ea typeface="+mn-lt"/>
                <a:cs typeface="+mn-lt"/>
              </a:rPr>
              <a:t>addr</a:t>
            </a:r>
            <a:r>
              <a:rPr lang="en-US">
                <a:ea typeface="+mn-lt"/>
                <a:cs typeface="+mn-lt"/>
              </a:rPr>
              <a:t>=7ff0041a3000</a:t>
            </a:r>
            <a:endParaRPr lang="en-US">
              <a:ea typeface="Calibri"/>
              <a:cs typeface="Calibri"/>
            </a:endParaRPr>
          </a:p>
        </p:txBody>
      </p:sp>
      <p:sp>
        <p:nvSpPr>
          <p:cNvPr id="9" name="TextBox 8">
            <a:extLst>
              <a:ext uri="{FF2B5EF4-FFF2-40B4-BE49-F238E27FC236}">
                <a16:creationId xmlns:a16="http://schemas.microsoft.com/office/drawing/2014/main" id="{AAC91D10-A2B8-83F2-3B3D-81205E1C74CC}"/>
              </a:ext>
            </a:extLst>
          </p:cNvPr>
          <p:cNvSpPr txBox="1"/>
          <p:nvPr/>
        </p:nvSpPr>
        <p:spPr>
          <a:xfrm>
            <a:off x="656358" y="5624317"/>
            <a:ext cx="3592689" cy="369332"/>
          </a:xfrm>
          <a:prstGeom prst="rect">
            <a:avLst/>
          </a:prstGeom>
          <a:noFill/>
        </p:spPr>
        <p:txBody>
          <a:bodyPr wrap="square" lIns="91440" tIns="45720" rIns="91440" bIns="45720" rtlCol="0" anchor="t">
            <a:spAutoFit/>
          </a:bodyPr>
          <a:lstStyle/>
          <a:p>
            <a:r>
              <a:rPr lang="en-US">
                <a:ea typeface="Calibri"/>
                <a:cs typeface="Calibri"/>
              </a:rPr>
              <a:t>Update cached block list</a:t>
            </a:r>
          </a:p>
        </p:txBody>
      </p:sp>
      <p:sp>
        <p:nvSpPr>
          <p:cNvPr id="6" name="Flowchart: Document 5">
            <a:extLst>
              <a:ext uri="{FF2B5EF4-FFF2-40B4-BE49-F238E27FC236}">
                <a16:creationId xmlns:a16="http://schemas.microsoft.com/office/drawing/2014/main" id="{E0640A2B-0138-4947-1581-4FD9001E1320}"/>
              </a:ext>
            </a:extLst>
          </p:cNvPr>
          <p:cNvSpPr/>
          <p:nvPr/>
        </p:nvSpPr>
        <p:spPr>
          <a:xfrm>
            <a:off x="4634345" y="1581357"/>
            <a:ext cx="2008907" cy="2571749"/>
          </a:xfrm>
          <a:prstGeom prst="flowChartDocumen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US">
                <a:ea typeface="Calibri"/>
                <a:cs typeface="Calibri"/>
              </a:rPr>
              <a:t>call </a:t>
            </a:r>
            <a:r>
              <a:rPr lang="en-US" err="1">
                <a:ea typeface="Calibri"/>
                <a:cs typeface="Calibri"/>
              </a:rPr>
              <a:t>bio_endio</a:t>
            </a:r>
            <a:endParaRPr lang="en-US">
              <a:ea typeface="Calibri"/>
              <a:cs typeface="Calibri"/>
            </a:endParaRPr>
          </a:p>
          <a:p>
            <a:pPr algn="ctr"/>
            <a:r>
              <a:rPr lang="en-US">
                <a:solidFill>
                  <a:srgbClr val="FFFF00"/>
                </a:solidFill>
                <a:ea typeface="Calibri"/>
                <a:cs typeface="Calibri"/>
              </a:rPr>
              <a:t>…</a:t>
            </a:r>
          </a:p>
          <a:p>
            <a:r>
              <a:rPr lang="en-US">
                <a:ea typeface="Calibri"/>
                <a:cs typeface="Calibri"/>
              </a:rPr>
              <a:t>load </a:t>
            </a:r>
            <a:r>
              <a:rPr lang="en-US">
                <a:ea typeface="+mn-lt"/>
                <a:cs typeface="+mn-lt"/>
              </a:rPr>
              <a:t>7ff0041a3008</a:t>
            </a:r>
          </a:p>
          <a:p>
            <a:pPr algn="ctr"/>
            <a:r>
              <a:rPr lang="en-US">
                <a:ea typeface="+mn-lt"/>
                <a:cs typeface="+mn-lt"/>
              </a:rPr>
              <a:t>...</a:t>
            </a:r>
          </a:p>
          <a:p>
            <a:pPr algn="ctr"/>
            <a:endParaRPr lang="en-US">
              <a:ea typeface="Calibri"/>
              <a:cs typeface="Calibri"/>
            </a:endParaRPr>
          </a:p>
          <a:p>
            <a:pPr algn="ctr"/>
            <a:endParaRPr lang="en-US">
              <a:ea typeface="Calibri"/>
              <a:cs typeface="Calibri"/>
            </a:endParaRPr>
          </a:p>
        </p:txBody>
      </p:sp>
      <p:sp>
        <p:nvSpPr>
          <p:cNvPr id="11" name="TextBox 10">
            <a:extLst>
              <a:ext uri="{FF2B5EF4-FFF2-40B4-BE49-F238E27FC236}">
                <a16:creationId xmlns:a16="http://schemas.microsoft.com/office/drawing/2014/main" id="{9251FC70-184F-6C21-4113-947FEA9D9047}"/>
              </a:ext>
            </a:extLst>
          </p:cNvPr>
          <p:cNvSpPr txBox="1"/>
          <p:nvPr/>
        </p:nvSpPr>
        <p:spPr>
          <a:xfrm>
            <a:off x="4942608" y="4472658"/>
            <a:ext cx="3592689" cy="369332"/>
          </a:xfrm>
          <a:prstGeom prst="rect">
            <a:avLst/>
          </a:prstGeom>
          <a:noFill/>
        </p:spPr>
        <p:txBody>
          <a:bodyPr wrap="square" lIns="91440" tIns="45720" rIns="91440" bIns="45720" rtlCol="0" anchor="t">
            <a:spAutoFit/>
          </a:bodyPr>
          <a:lstStyle/>
          <a:p>
            <a:pPr algn="l"/>
            <a:r>
              <a:rPr lang="en-US">
                <a:ea typeface="Calibri"/>
                <a:cs typeface="Calibri"/>
              </a:rPr>
              <a:t>Instructions</a:t>
            </a:r>
          </a:p>
        </p:txBody>
      </p:sp>
      <p:sp>
        <p:nvSpPr>
          <p:cNvPr id="12" name="Flowchart: Document 11">
            <a:extLst>
              <a:ext uri="{FF2B5EF4-FFF2-40B4-BE49-F238E27FC236}">
                <a16:creationId xmlns:a16="http://schemas.microsoft.com/office/drawing/2014/main" id="{12DC98DD-A447-00B1-652B-DDF067B2ECEE}"/>
              </a:ext>
            </a:extLst>
          </p:cNvPr>
          <p:cNvSpPr/>
          <p:nvPr/>
        </p:nvSpPr>
        <p:spPr>
          <a:xfrm>
            <a:off x="7461537" y="2867230"/>
            <a:ext cx="1775112" cy="1255567"/>
          </a:xfrm>
          <a:prstGeom prst="flowChartDocumen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US" b="1" err="1"/>
              <a:t>blk_nbr</a:t>
            </a:r>
            <a:r>
              <a:rPr lang="en-US" b="1"/>
              <a:t>=9228 </a:t>
            </a:r>
          </a:p>
          <a:p>
            <a:r>
              <a:rPr lang="en-US" b="1"/>
              <a:t> </a:t>
            </a:r>
            <a:r>
              <a:rPr lang="en-US" b="1" err="1"/>
              <a:t>addr</a:t>
            </a:r>
            <a:r>
              <a:rPr lang="en-US" b="1"/>
              <a:t>=7ff0041b0000</a:t>
            </a:r>
            <a:endParaRPr lang="en-US" b="1">
              <a:ea typeface="Calibri"/>
              <a:cs typeface="Calibri"/>
            </a:endParaRPr>
          </a:p>
        </p:txBody>
      </p:sp>
      <p:sp>
        <p:nvSpPr>
          <p:cNvPr id="7" name="Slide Number Placeholder 6">
            <a:extLst>
              <a:ext uri="{FF2B5EF4-FFF2-40B4-BE49-F238E27FC236}">
                <a16:creationId xmlns:a16="http://schemas.microsoft.com/office/drawing/2014/main" id="{BA0A4239-837E-80C0-51F8-413231862993}"/>
              </a:ext>
            </a:extLst>
          </p:cNvPr>
          <p:cNvSpPr>
            <a:spLocks noGrp="1"/>
          </p:cNvSpPr>
          <p:nvPr>
            <p:ph type="sldNum" sz="quarter" idx="12"/>
          </p:nvPr>
        </p:nvSpPr>
        <p:spPr/>
        <p:txBody>
          <a:bodyPr/>
          <a:lstStyle/>
          <a:p>
            <a:fld id="{330EA680-D336-4FF7-8B7A-9848BB0A1C32}" type="slidenum">
              <a:rPr lang="en-US" smtClean="0"/>
              <a:t>60</a:t>
            </a:fld>
            <a:endParaRPr lang="en-US"/>
          </a:p>
        </p:txBody>
      </p:sp>
      <p:sp>
        <p:nvSpPr>
          <p:cNvPr id="8" name="Footer Placeholder 7">
            <a:extLst>
              <a:ext uri="{FF2B5EF4-FFF2-40B4-BE49-F238E27FC236}">
                <a16:creationId xmlns:a16="http://schemas.microsoft.com/office/drawing/2014/main" id="{B77480F5-907C-73F0-9A94-7AC6AF97629E}"/>
              </a:ext>
            </a:extLst>
          </p:cNvPr>
          <p:cNvSpPr>
            <a:spLocks noGrp="1"/>
          </p:cNvSpPr>
          <p:nvPr>
            <p:ph type="ftr" sz="quarter" idx="11"/>
          </p:nvPr>
        </p:nvSpPr>
        <p:spPr/>
        <p:txBody>
          <a:bodyPr/>
          <a:lstStyle/>
          <a:p>
            <a:r>
              <a:rPr lang="en-US"/>
              <a:t>Introduction Observations Design Implementation Evaluation Conclusion</a:t>
            </a:r>
            <a:endParaRPr lang="en-US" dirty="0"/>
          </a:p>
        </p:txBody>
      </p:sp>
      <p:pic>
        <p:nvPicPr>
          <p:cNvPr id="19" name="Camera 18">
            <a:extLst>
              <a:ext uri="{FF2B5EF4-FFF2-40B4-BE49-F238E27FC236}">
                <a16:creationId xmlns:a16="http://schemas.microsoft.com/office/drawing/2014/main" id="{A33C5A58-0F0C-15A1-A6E0-909CA554A4C9}"/>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2"/>
              </a:ext>
            </a:extLst>
          </a:blip>
          <a:stretch>
            <a:fillRect/>
          </a:stretch>
        </p:blipFill>
        <p:spPr>
          <a:xfrm>
            <a:off x="9844033" y="0"/>
            <a:ext cx="1214584" cy="1214584"/>
          </a:xfrm>
          <a:prstGeom prst="ellipse">
            <a:avLst/>
          </a:prstGeom>
          <a:ln>
            <a:noFill/>
          </a:ln>
          <a:effectLst>
            <a:outerShdw blurRad="190500" algn="tl" rotWithShape="0">
              <a:srgbClr val="000000">
                <a:alpha val="30000"/>
              </a:srgbClr>
            </a:outerShdw>
          </a:effectLst>
        </p:spPr>
      </p:pic>
    </p:spTree>
    <p:extLst>
      <p:ext uri="{BB962C8B-B14F-4D97-AF65-F5344CB8AC3E}">
        <p14:creationId xmlns:p14="http://schemas.microsoft.com/office/powerpoint/2010/main" val="298893034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688EBA-52AE-8041-D9EA-35490831F58C}"/>
              </a:ext>
            </a:extLst>
          </p:cNvPr>
          <p:cNvSpPr>
            <a:spLocks noGrp="1"/>
          </p:cNvSpPr>
          <p:nvPr>
            <p:ph type="title"/>
          </p:nvPr>
        </p:nvSpPr>
        <p:spPr/>
        <p:txBody>
          <a:bodyPr/>
          <a:lstStyle/>
          <a:p>
            <a:r>
              <a:rPr lang="en-US">
                <a:ea typeface="+mj-lt"/>
                <a:cs typeface="+mj-lt"/>
              </a:rPr>
              <a:t>Utilize locality for fuzzing</a:t>
            </a:r>
            <a:endParaRPr lang="en-US"/>
          </a:p>
        </p:txBody>
      </p:sp>
      <p:sp>
        <p:nvSpPr>
          <p:cNvPr id="18" name="TextBox 17">
            <a:extLst>
              <a:ext uri="{FF2B5EF4-FFF2-40B4-BE49-F238E27FC236}">
                <a16:creationId xmlns:a16="http://schemas.microsoft.com/office/drawing/2014/main" id="{C68AFA87-80A0-2CC1-5343-689E2AEBEC7F}"/>
              </a:ext>
            </a:extLst>
          </p:cNvPr>
          <p:cNvSpPr txBox="1"/>
          <p:nvPr/>
        </p:nvSpPr>
        <p:spPr>
          <a:xfrm>
            <a:off x="656359" y="4472658"/>
            <a:ext cx="3592689" cy="646331"/>
          </a:xfrm>
          <a:prstGeom prst="rect">
            <a:avLst/>
          </a:prstGeom>
          <a:noFill/>
        </p:spPr>
        <p:txBody>
          <a:bodyPr wrap="square" lIns="91440" tIns="45720" rIns="91440" bIns="45720" rtlCol="0" anchor="t">
            <a:spAutoFit/>
          </a:bodyPr>
          <a:lstStyle/>
          <a:p>
            <a:r>
              <a:rPr lang="en-US"/>
              <a:t>LRU list (</a:t>
            </a:r>
            <a:r>
              <a:rPr lang="en-US">
                <a:ea typeface="+mn-lt"/>
                <a:cs typeface="+mn-lt"/>
              </a:rPr>
              <a:t>size is 15; </a:t>
            </a:r>
            <a:r>
              <a:rPr lang="en-US"/>
              <a:t>offset is 64 byte aligned)</a:t>
            </a:r>
          </a:p>
        </p:txBody>
      </p:sp>
      <p:sp>
        <p:nvSpPr>
          <p:cNvPr id="32" name="Multidocument 31">
            <a:extLst>
              <a:ext uri="{FF2B5EF4-FFF2-40B4-BE49-F238E27FC236}">
                <a16:creationId xmlns:a16="http://schemas.microsoft.com/office/drawing/2014/main" id="{ED3D6693-98F7-6108-987C-B2E9936E2538}"/>
              </a:ext>
            </a:extLst>
          </p:cNvPr>
          <p:cNvSpPr/>
          <p:nvPr/>
        </p:nvSpPr>
        <p:spPr>
          <a:xfrm>
            <a:off x="1592185" y="2057400"/>
            <a:ext cx="2121408" cy="1517904"/>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err="1">
                <a:ea typeface="+mn-lt"/>
                <a:cs typeface="+mn-lt"/>
              </a:rPr>
              <a:t>blk_nbr</a:t>
            </a:r>
            <a:r>
              <a:rPr lang="en-US">
                <a:ea typeface="+mn-lt"/>
                <a:cs typeface="+mn-lt"/>
              </a:rPr>
              <a:t>=9221</a:t>
            </a:r>
          </a:p>
          <a:p>
            <a:pPr algn="ctr"/>
            <a:r>
              <a:rPr lang="en-US">
                <a:ea typeface="+mn-lt"/>
                <a:cs typeface="+mn-lt"/>
              </a:rPr>
              <a:t>Offset=64</a:t>
            </a:r>
          </a:p>
          <a:p>
            <a:pPr algn="ctr"/>
            <a:r>
              <a:rPr lang="en-US">
                <a:ea typeface="+mn-lt"/>
                <a:cs typeface="+mn-lt"/>
              </a:rPr>
              <a:t>Time Stamp=15</a:t>
            </a:r>
          </a:p>
          <a:p>
            <a:pPr algn="ctr"/>
            <a:endParaRPr lang="en-US">
              <a:ea typeface="Calibri"/>
              <a:cs typeface="Calibri"/>
            </a:endParaRPr>
          </a:p>
        </p:txBody>
      </p:sp>
      <p:sp>
        <p:nvSpPr>
          <p:cNvPr id="33" name="Document 32">
            <a:extLst>
              <a:ext uri="{FF2B5EF4-FFF2-40B4-BE49-F238E27FC236}">
                <a16:creationId xmlns:a16="http://schemas.microsoft.com/office/drawing/2014/main" id="{5A8CF493-0350-9DB1-64D9-B5EBE133279E}"/>
              </a:ext>
            </a:extLst>
          </p:cNvPr>
          <p:cNvSpPr/>
          <p:nvPr/>
        </p:nvSpPr>
        <p:spPr>
          <a:xfrm>
            <a:off x="1026519" y="2816429"/>
            <a:ext cx="1828800" cy="1225296"/>
          </a:xfrm>
          <a:prstGeom prst="flowChartDocumen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err="1">
                <a:ea typeface="+mn-lt"/>
                <a:cs typeface="+mn-lt"/>
              </a:rPr>
              <a:t>blk_nbr</a:t>
            </a:r>
            <a:r>
              <a:rPr lang="en-US">
                <a:ea typeface="+mn-lt"/>
                <a:cs typeface="+mn-lt"/>
              </a:rPr>
              <a:t>=9221</a:t>
            </a:r>
            <a:endParaRPr lang="en-US">
              <a:ea typeface="Calibri"/>
              <a:cs typeface="Calibri"/>
            </a:endParaRPr>
          </a:p>
          <a:p>
            <a:pPr algn="ctr"/>
            <a:r>
              <a:rPr lang="en-US"/>
              <a:t>Offset=128</a:t>
            </a:r>
            <a:endParaRPr lang="en-US">
              <a:ea typeface="Calibri"/>
              <a:cs typeface="Calibri"/>
            </a:endParaRPr>
          </a:p>
          <a:p>
            <a:pPr algn="ctr"/>
            <a:r>
              <a:rPr lang="en-US"/>
              <a:t>Time Stamp=1</a:t>
            </a:r>
            <a:endParaRPr lang="en-US">
              <a:ea typeface="Calibri"/>
              <a:cs typeface="Calibri"/>
            </a:endParaRPr>
          </a:p>
        </p:txBody>
      </p:sp>
      <p:sp>
        <p:nvSpPr>
          <p:cNvPr id="4" name="TextBox 3">
            <a:extLst>
              <a:ext uri="{FF2B5EF4-FFF2-40B4-BE49-F238E27FC236}">
                <a16:creationId xmlns:a16="http://schemas.microsoft.com/office/drawing/2014/main" id="{1DBD4302-DA26-A0F9-50C1-E7C542796579}"/>
              </a:ext>
            </a:extLst>
          </p:cNvPr>
          <p:cNvSpPr txBox="1"/>
          <p:nvPr/>
        </p:nvSpPr>
        <p:spPr>
          <a:xfrm>
            <a:off x="8027843" y="4468957"/>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cached block list</a:t>
            </a:r>
          </a:p>
        </p:txBody>
      </p:sp>
      <p:sp>
        <p:nvSpPr>
          <p:cNvPr id="3" name="Flowchart: Multidocument 2">
            <a:extLst>
              <a:ext uri="{FF2B5EF4-FFF2-40B4-BE49-F238E27FC236}">
                <a16:creationId xmlns:a16="http://schemas.microsoft.com/office/drawing/2014/main" id="{ADF8A48E-EB2B-E58C-4611-E718D5002D4E}"/>
              </a:ext>
            </a:extLst>
          </p:cNvPr>
          <p:cNvSpPr/>
          <p:nvPr/>
        </p:nvSpPr>
        <p:spPr>
          <a:xfrm>
            <a:off x="8407254" y="1807606"/>
            <a:ext cx="2060863" cy="1515340"/>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US" err="1">
                <a:ea typeface="+mn-lt"/>
                <a:cs typeface="+mn-lt"/>
              </a:rPr>
              <a:t>blk_nbr</a:t>
            </a:r>
            <a:r>
              <a:rPr lang="en-US">
                <a:ea typeface="+mn-lt"/>
                <a:cs typeface="+mn-lt"/>
              </a:rPr>
              <a:t>=5121</a:t>
            </a:r>
            <a:endParaRPr lang="en-US"/>
          </a:p>
          <a:p>
            <a:pPr algn="ctr"/>
            <a:r>
              <a:rPr lang="en-US" err="1">
                <a:ea typeface="+mn-lt"/>
                <a:cs typeface="+mn-lt"/>
              </a:rPr>
              <a:t>addr</a:t>
            </a:r>
            <a:r>
              <a:rPr lang="en-US">
                <a:ea typeface="+mn-lt"/>
                <a:cs typeface="+mn-lt"/>
              </a:rPr>
              <a:t>=7ff004195000</a:t>
            </a:r>
            <a:endParaRPr lang="en-US">
              <a:ea typeface="Calibri" panose="020F0502020204030204"/>
              <a:cs typeface="Calibri" panose="020F0502020204030204"/>
            </a:endParaRPr>
          </a:p>
        </p:txBody>
      </p:sp>
      <p:sp>
        <p:nvSpPr>
          <p:cNvPr id="5" name="Flowchart: Document 4">
            <a:extLst>
              <a:ext uri="{FF2B5EF4-FFF2-40B4-BE49-F238E27FC236}">
                <a16:creationId xmlns:a16="http://schemas.microsoft.com/office/drawing/2014/main" id="{635358CE-7623-0F09-ABEF-7170C977D3D1}"/>
              </a:ext>
            </a:extLst>
          </p:cNvPr>
          <p:cNvSpPr/>
          <p:nvPr/>
        </p:nvSpPr>
        <p:spPr>
          <a:xfrm>
            <a:off x="8198986" y="2205473"/>
            <a:ext cx="1775112" cy="1255567"/>
          </a:xfrm>
          <a:prstGeom prst="flowChartDocumen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err="1">
                <a:ea typeface="+mn-lt"/>
                <a:cs typeface="+mn-lt"/>
              </a:rPr>
              <a:t>blk_nbr</a:t>
            </a:r>
            <a:r>
              <a:rPr lang="en-US">
                <a:ea typeface="+mn-lt"/>
                <a:cs typeface="+mn-lt"/>
              </a:rPr>
              <a:t>=9217 </a:t>
            </a:r>
          </a:p>
          <a:p>
            <a:pPr algn="ctr"/>
            <a:r>
              <a:rPr lang="en-US" b="1" err="1">
                <a:solidFill>
                  <a:srgbClr val="FFFF00"/>
                </a:solidFill>
                <a:ea typeface="+mn-lt"/>
                <a:cs typeface="+mn-lt"/>
              </a:rPr>
              <a:t>addr</a:t>
            </a:r>
            <a:r>
              <a:rPr lang="en-US" b="1">
                <a:solidFill>
                  <a:srgbClr val="FFFF00"/>
                </a:solidFill>
                <a:ea typeface="+mn-lt"/>
                <a:cs typeface="+mn-lt"/>
              </a:rPr>
              <a:t>=7ff0041a3000</a:t>
            </a:r>
            <a:endParaRPr lang="en-US" b="1">
              <a:solidFill>
                <a:srgbClr val="FFFF00"/>
              </a:solidFill>
              <a:ea typeface="Calibri"/>
              <a:cs typeface="Calibri"/>
            </a:endParaRPr>
          </a:p>
        </p:txBody>
      </p:sp>
      <p:sp>
        <p:nvSpPr>
          <p:cNvPr id="9" name="TextBox 8">
            <a:extLst>
              <a:ext uri="{FF2B5EF4-FFF2-40B4-BE49-F238E27FC236}">
                <a16:creationId xmlns:a16="http://schemas.microsoft.com/office/drawing/2014/main" id="{AAC91D10-A2B8-83F2-3B3D-81205E1C74CC}"/>
              </a:ext>
            </a:extLst>
          </p:cNvPr>
          <p:cNvSpPr txBox="1"/>
          <p:nvPr/>
        </p:nvSpPr>
        <p:spPr>
          <a:xfrm>
            <a:off x="656358" y="5624317"/>
            <a:ext cx="7394030" cy="923330"/>
          </a:xfrm>
          <a:prstGeom prst="rect">
            <a:avLst/>
          </a:prstGeom>
          <a:noFill/>
        </p:spPr>
        <p:txBody>
          <a:bodyPr wrap="square" lIns="91440" tIns="45720" rIns="91440" bIns="45720" rtlCol="0" anchor="t">
            <a:spAutoFit/>
          </a:bodyPr>
          <a:lstStyle/>
          <a:p>
            <a:r>
              <a:rPr lang="en-US">
                <a:ea typeface="Calibri"/>
                <a:cs typeface="Calibri"/>
              </a:rPr>
              <a:t>load address </a:t>
            </a:r>
            <a:r>
              <a:rPr lang="en-US">
                <a:ea typeface="+mn-lt"/>
                <a:cs typeface="+mn-lt"/>
              </a:rPr>
              <a:t>7ff0041a3008 is in the range of cached block number 9217,  7ff0041a3000+pagesize</a:t>
            </a:r>
            <a:endParaRPr lang="en-US"/>
          </a:p>
          <a:p>
            <a:endParaRPr lang="en-US">
              <a:ea typeface="Calibri"/>
              <a:cs typeface="Calibri"/>
            </a:endParaRPr>
          </a:p>
        </p:txBody>
      </p:sp>
      <p:sp>
        <p:nvSpPr>
          <p:cNvPr id="6" name="Flowchart: Document 5">
            <a:extLst>
              <a:ext uri="{FF2B5EF4-FFF2-40B4-BE49-F238E27FC236}">
                <a16:creationId xmlns:a16="http://schemas.microsoft.com/office/drawing/2014/main" id="{E0640A2B-0138-4947-1581-4FD9001E1320}"/>
              </a:ext>
            </a:extLst>
          </p:cNvPr>
          <p:cNvSpPr/>
          <p:nvPr/>
        </p:nvSpPr>
        <p:spPr>
          <a:xfrm>
            <a:off x="4634345" y="1581357"/>
            <a:ext cx="2008907" cy="2571749"/>
          </a:xfrm>
          <a:prstGeom prst="flowChartDocumen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US">
                <a:ea typeface="Calibri"/>
                <a:cs typeface="Calibri"/>
              </a:rPr>
              <a:t>call </a:t>
            </a:r>
            <a:r>
              <a:rPr lang="en-US" err="1">
                <a:ea typeface="Calibri"/>
                <a:cs typeface="Calibri"/>
              </a:rPr>
              <a:t>bio_endio</a:t>
            </a:r>
            <a:endParaRPr lang="en-US">
              <a:ea typeface="Calibri"/>
              <a:cs typeface="Calibri"/>
            </a:endParaRPr>
          </a:p>
          <a:p>
            <a:pPr algn="ctr"/>
            <a:r>
              <a:rPr lang="en-US">
                <a:ea typeface="Calibri"/>
                <a:cs typeface="Calibri"/>
              </a:rPr>
              <a:t>…</a:t>
            </a:r>
          </a:p>
          <a:p>
            <a:r>
              <a:rPr lang="en-US" b="1">
                <a:solidFill>
                  <a:srgbClr val="FFFF00"/>
                </a:solidFill>
                <a:ea typeface="Calibri"/>
                <a:cs typeface="Calibri"/>
              </a:rPr>
              <a:t>load </a:t>
            </a:r>
            <a:r>
              <a:rPr lang="en-US" b="1">
                <a:solidFill>
                  <a:srgbClr val="FFFF00"/>
                </a:solidFill>
                <a:ea typeface="+mn-lt"/>
                <a:cs typeface="+mn-lt"/>
              </a:rPr>
              <a:t>7ff0041a3008</a:t>
            </a:r>
            <a:endParaRPr lang="en-US" b="1">
              <a:solidFill>
                <a:srgbClr val="FFFF00"/>
              </a:solidFill>
              <a:cs typeface="Calibri"/>
            </a:endParaRPr>
          </a:p>
          <a:p>
            <a:pPr algn="ctr"/>
            <a:r>
              <a:rPr lang="en-US">
                <a:ea typeface="+mn-lt"/>
                <a:cs typeface="+mn-lt"/>
              </a:rPr>
              <a:t>...</a:t>
            </a:r>
          </a:p>
          <a:p>
            <a:pPr algn="ctr"/>
            <a:endParaRPr lang="en-US">
              <a:ea typeface="Calibri"/>
              <a:cs typeface="Calibri"/>
            </a:endParaRPr>
          </a:p>
          <a:p>
            <a:pPr algn="ctr"/>
            <a:endParaRPr lang="en-US">
              <a:ea typeface="Calibri"/>
              <a:cs typeface="Calibri"/>
            </a:endParaRPr>
          </a:p>
        </p:txBody>
      </p:sp>
      <p:sp>
        <p:nvSpPr>
          <p:cNvPr id="11" name="TextBox 10">
            <a:extLst>
              <a:ext uri="{FF2B5EF4-FFF2-40B4-BE49-F238E27FC236}">
                <a16:creationId xmlns:a16="http://schemas.microsoft.com/office/drawing/2014/main" id="{9251FC70-184F-6C21-4113-947FEA9D9047}"/>
              </a:ext>
            </a:extLst>
          </p:cNvPr>
          <p:cNvSpPr txBox="1"/>
          <p:nvPr/>
        </p:nvSpPr>
        <p:spPr>
          <a:xfrm>
            <a:off x="4942608" y="4472658"/>
            <a:ext cx="3592689" cy="369332"/>
          </a:xfrm>
          <a:prstGeom prst="rect">
            <a:avLst/>
          </a:prstGeom>
          <a:noFill/>
        </p:spPr>
        <p:txBody>
          <a:bodyPr wrap="square" lIns="91440" tIns="45720" rIns="91440" bIns="45720" rtlCol="0" anchor="t">
            <a:spAutoFit/>
          </a:bodyPr>
          <a:lstStyle/>
          <a:p>
            <a:pPr algn="l"/>
            <a:r>
              <a:rPr lang="en-US">
                <a:ea typeface="Calibri"/>
                <a:cs typeface="Calibri"/>
              </a:rPr>
              <a:t>Instructions</a:t>
            </a:r>
          </a:p>
        </p:txBody>
      </p:sp>
      <p:sp>
        <p:nvSpPr>
          <p:cNvPr id="12" name="Flowchart: Document 11">
            <a:extLst>
              <a:ext uri="{FF2B5EF4-FFF2-40B4-BE49-F238E27FC236}">
                <a16:creationId xmlns:a16="http://schemas.microsoft.com/office/drawing/2014/main" id="{12DC98DD-A447-00B1-652B-DDF067B2ECEE}"/>
              </a:ext>
            </a:extLst>
          </p:cNvPr>
          <p:cNvSpPr/>
          <p:nvPr/>
        </p:nvSpPr>
        <p:spPr>
          <a:xfrm>
            <a:off x="7348357" y="3109278"/>
            <a:ext cx="1775112" cy="1255567"/>
          </a:xfrm>
          <a:prstGeom prst="flowChartDocumen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US" err="1">
                <a:solidFill>
                  <a:srgbClr val="FFFF00"/>
                </a:solidFill>
              </a:rPr>
              <a:t>blk_nbr</a:t>
            </a:r>
            <a:r>
              <a:rPr lang="en-US">
                <a:solidFill>
                  <a:srgbClr val="FFFF00"/>
                </a:solidFill>
              </a:rPr>
              <a:t>=9228 </a:t>
            </a:r>
          </a:p>
          <a:p>
            <a:r>
              <a:rPr lang="en-US">
                <a:solidFill>
                  <a:srgbClr val="FFFF00"/>
                </a:solidFill>
              </a:rPr>
              <a:t> </a:t>
            </a:r>
            <a:r>
              <a:rPr lang="en-US" err="1">
                <a:solidFill>
                  <a:srgbClr val="FFFF00"/>
                </a:solidFill>
              </a:rPr>
              <a:t>addr</a:t>
            </a:r>
            <a:r>
              <a:rPr lang="en-US">
                <a:solidFill>
                  <a:srgbClr val="FFFF00"/>
                </a:solidFill>
              </a:rPr>
              <a:t>=7ff0041b0000</a:t>
            </a:r>
            <a:endParaRPr lang="en-US">
              <a:solidFill>
                <a:srgbClr val="FFFF00"/>
              </a:solidFill>
              <a:ea typeface="Calibri"/>
              <a:cs typeface="Calibri"/>
            </a:endParaRPr>
          </a:p>
        </p:txBody>
      </p:sp>
      <p:sp>
        <p:nvSpPr>
          <p:cNvPr id="7" name="Slide Number Placeholder 6">
            <a:extLst>
              <a:ext uri="{FF2B5EF4-FFF2-40B4-BE49-F238E27FC236}">
                <a16:creationId xmlns:a16="http://schemas.microsoft.com/office/drawing/2014/main" id="{3C7D5BF6-AE47-6B0D-2591-E3E7C4B41AB8}"/>
              </a:ext>
            </a:extLst>
          </p:cNvPr>
          <p:cNvSpPr>
            <a:spLocks noGrp="1"/>
          </p:cNvSpPr>
          <p:nvPr>
            <p:ph type="sldNum" sz="quarter" idx="12"/>
          </p:nvPr>
        </p:nvSpPr>
        <p:spPr/>
        <p:txBody>
          <a:bodyPr/>
          <a:lstStyle/>
          <a:p>
            <a:fld id="{330EA680-D336-4FF7-8B7A-9848BB0A1C32}" type="slidenum">
              <a:rPr lang="en-US" smtClean="0"/>
              <a:t>61</a:t>
            </a:fld>
            <a:endParaRPr lang="en-US"/>
          </a:p>
        </p:txBody>
      </p:sp>
      <p:sp>
        <p:nvSpPr>
          <p:cNvPr id="8" name="Footer Placeholder 7">
            <a:extLst>
              <a:ext uri="{FF2B5EF4-FFF2-40B4-BE49-F238E27FC236}">
                <a16:creationId xmlns:a16="http://schemas.microsoft.com/office/drawing/2014/main" id="{7D61E8D4-332F-7EFD-805B-86EADD5FD9AB}"/>
              </a:ext>
            </a:extLst>
          </p:cNvPr>
          <p:cNvSpPr>
            <a:spLocks noGrp="1"/>
          </p:cNvSpPr>
          <p:nvPr>
            <p:ph type="ftr" sz="quarter" idx="11"/>
          </p:nvPr>
        </p:nvSpPr>
        <p:spPr/>
        <p:txBody>
          <a:bodyPr/>
          <a:lstStyle/>
          <a:p>
            <a:r>
              <a:rPr lang="en-US"/>
              <a:t>Introduction Observations Design Implementation Evaluation Conclusion</a:t>
            </a:r>
            <a:endParaRPr lang="en-US" dirty="0"/>
          </a:p>
        </p:txBody>
      </p:sp>
      <p:pic>
        <p:nvPicPr>
          <p:cNvPr id="19" name="Camera 18">
            <a:extLst>
              <a:ext uri="{FF2B5EF4-FFF2-40B4-BE49-F238E27FC236}">
                <a16:creationId xmlns:a16="http://schemas.microsoft.com/office/drawing/2014/main" id="{105B327D-3E1A-9173-4939-069290B6F014}"/>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2"/>
              </a:ext>
            </a:extLst>
          </a:blip>
          <a:stretch>
            <a:fillRect/>
          </a:stretch>
        </p:blipFill>
        <p:spPr>
          <a:xfrm>
            <a:off x="9844033" y="0"/>
            <a:ext cx="1214584" cy="1214584"/>
          </a:xfrm>
          <a:prstGeom prst="ellipse">
            <a:avLst/>
          </a:prstGeom>
          <a:ln>
            <a:noFill/>
          </a:ln>
          <a:effectLst>
            <a:outerShdw blurRad="190500" algn="tl" rotWithShape="0">
              <a:srgbClr val="000000">
                <a:alpha val="30000"/>
              </a:srgbClr>
            </a:outerShdw>
          </a:effectLst>
        </p:spPr>
      </p:pic>
    </p:spTree>
    <p:extLst>
      <p:ext uri="{BB962C8B-B14F-4D97-AF65-F5344CB8AC3E}">
        <p14:creationId xmlns:p14="http://schemas.microsoft.com/office/powerpoint/2010/main" val="4533864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688EBA-52AE-8041-D9EA-35490831F58C}"/>
              </a:ext>
            </a:extLst>
          </p:cNvPr>
          <p:cNvSpPr>
            <a:spLocks noGrp="1"/>
          </p:cNvSpPr>
          <p:nvPr>
            <p:ph type="title"/>
          </p:nvPr>
        </p:nvSpPr>
        <p:spPr/>
        <p:txBody>
          <a:bodyPr/>
          <a:lstStyle/>
          <a:p>
            <a:r>
              <a:rPr lang="en-US">
                <a:ea typeface="+mj-lt"/>
                <a:cs typeface="+mj-lt"/>
              </a:rPr>
              <a:t>Utilize locality for fuzzing</a:t>
            </a:r>
            <a:endParaRPr lang="en-US"/>
          </a:p>
        </p:txBody>
      </p:sp>
      <p:sp>
        <p:nvSpPr>
          <p:cNvPr id="18" name="TextBox 17">
            <a:extLst>
              <a:ext uri="{FF2B5EF4-FFF2-40B4-BE49-F238E27FC236}">
                <a16:creationId xmlns:a16="http://schemas.microsoft.com/office/drawing/2014/main" id="{C68AFA87-80A0-2CC1-5343-689E2AEBEC7F}"/>
              </a:ext>
            </a:extLst>
          </p:cNvPr>
          <p:cNvSpPr txBox="1"/>
          <p:nvPr/>
        </p:nvSpPr>
        <p:spPr>
          <a:xfrm>
            <a:off x="656359" y="4472658"/>
            <a:ext cx="3592689" cy="646331"/>
          </a:xfrm>
          <a:prstGeom prst="rect">
            <a:avLst/>
          </a:prstGeom>
          <a:noFill/>
        </p:spPr>
        <p:txBody>
          <a:bodyPr wrap="square" lIns="91440" tIns="45720" rIns="91440" bIns="45720" rtlCol="0" anchor="t">
            <a:spAutoFit/>
          </a:bodyPr>
          <a:lstStyle/>
          <a:p>
            <a:r>
              <a:rPr lang="en-US"/>
              <a:t>LRU list(Size is </a:t>
            </a:r>
            <a:r>
              <a:rPr lang="en-US">
                <a:solidFill>
                  <a:srgbClr val="FF0000"/>
                </a:solidFill>
                <a:highlight>
                  <a:srgbClr val="FFFF00"/>
                </a:highlight>
              </a:rPr>
              <a:t>17</a:t>
            </a:r>
            <a:r>
              <a:rPr lang="en-US"/>
              <a:t>; Offset is 64 byte aligned )</a:t>
            </a:r>
          </a:p>
        </p:txBody>
      </p:sp>
      <p:sp>
        <p:nvSpPr>
          <p:cNvPr id="32" name="Multidocument 31">
            <a:extLst>
              <a:ext uri="{FF2B5EF4-FFF2-40B4-BE49-F238E27FC236}">
                <a16:creationId xmlns:a16="http://schemas.microsoft.com/office/drawing/2014/main" id="{ED3D6693-98F7-6108-987C-B2E9936E2538}"/>
              </a:ext>
            </a:extLst>
          </p:cNvPr>
          <p:cNvSpPr/>
          <p:nvPr/>
        </p:nvSpPr>
        <p:spPr>
          <a:xfrm>
            <a:off x="1592185" y="1641764"/>
            <a:ext cx="2121408" cy="1517904"/>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err="1">
                <a:ea typeface="+mn-lt"/>
                <a:cs typeface="+mn-lt"/>
              </a:rPr>
              <a:t>blk_nbr</a:t>
            </a:r>
            <a:r>
              <a:rPr lang="en-US">
                <a:ea typeface="+mn-lt"/>
                <a:cs typeface="+mn-lt"/>
              </a:rPr>
              <a:t>=9221</a:t>
            </a:r>
          </a:p>
          <a:p>
            <a:pPr algn="ctr"/>
            <a:r>
              <a:rPr lang="en-US">
                <a:ea typeface="+mn-lt"/>
                <a:cs typeface="+mn-lt"/>
              </a:rPr>
              <a:t>Offset=64</a:t>
            </a:r>
          </a:p>
          <a:p>
            <a:pPr algn="ctr"/>
            <a:r>
              <a:rPr lang="en-US">
                <a:ea typeface="+mn-lt"/>
                <a:cs typeface="+mn-lt"/>
              </a:rPr>
              <a:t>Time Stamp=15</a:t>
            </a:r>
          </a:p>
          <a:p>
            <a:pPr algn="ctr"/>
            <a:endParaRPr lang="en-US">
              <a:ea typeface="Calibri"/>
              <a:cs typeface="Calibri"/>
            </a:endParaRPr>
          </a:p>
        </p:txBody>
      </p:sp>
      <p:sp>
        <p:nvSpPr>
          <p:cNvPr id="33" name="Document 32">
            <a:extLst>
              <a:ext uri="{FF2B5EF4-FFF2-40B4-BE49-F238E27FC236}">
                <a16:creationId xmlns:a16="http://schemas.microsoft.com/office/drawing/2014/main" id="{5A8CF493-0350-9DB1-64D9-B5EBE133279E}"/>
              </a:ext>
            </a:extLst>
          </p:cNvPr>
          <p:cNvSpPr/>
          <p:nvPr/>
        </p:nvSpPr>
        <p:spPr>
          <a:xfrm>
            <a:off x="1026519" y="2400793"/>
            <a:ext cx="1828800" cy="1225296"/>
          </a:xfrm>
          <a:prstGeom prst="flowChartDocumen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err="1">
                <a:ea typeface="+mn-lt"/>
                <a:cs typeface="+mn-lt"/>
              </a:rPr>
              <a:t>blk_nbr</a:t>
            </a:r>
            <a:r>
              <a:rPr lang="en-US" b="1">
                <a:ea typeface="+mn-lt"/>
                <a:cs typeface="+mn-lt"/>
              </a:rPr>
              <a:t>=9217</a:t>
            </a:r>
            <a:endParaRPr lang="en-US" b="1">
              <a:ea typeface="Calibri"/>
              <a:cs typeface="Calibri"/>
            </a:endParaRPr>
          </a:p>
          <a:p>
            <a:pPr algn="ctr"/>
            <a:r>
              <a:rPr lang="en-US" b="1"/>
              <a:t>Offset=0</a:t>
            </a:r>
            <a:endParaRPr lang="en-US" b="1">
              <a:ea typeface="Calibri"/>
              <a:cs typeface="Calibri"/>
            </a:endParaRPr>
          </a:p>
          <a:p>
            <a:pPr algn="ctr"/>
            <a:r>
              <a:rPr lang="en-US" b="1"/>
              <a:t>Time Stamp=16</a:t>
            </a:r>
            <a:endParaRPr lang="en-US" b="1">
              <a:ea typeface="Calibri"/>
              <a:cs typeface="Calibri"/>
            </a:endParaRPr>
          </a:p>
        </p:txBody>
      </p:sp>
      <p:sp>
        <p:nvSpPr>
          <p:cNvPr id="4" name="TextBox 3">
            <a:extLst>
              <a:ext uri="{FF2B5EF4-FFF2-40B4-BE49-F238E27FC236}">
                <a16:creationId xmlns:a16="http://schemas.microsoft.com/office/drawing/2014/main" id="{1DBD4302-DA26-A0F9-50C1-E7C542796579}"/>
              </a:ext>
            </a:extLst>
          </p:cNvPr>
          <p:cNvSpPr txBox="1"/>
          <p:nvPr/>
        </p:nvSpPr>
        <p:spPr>
          <a:xfrm>
            <a:off x="8027843" y="4468957"/>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cached block list</a:t>
            </a:r>
          </a:p>
        </p:txBody>
      </p:sp>
      <p:sp>
        <p:nvSpPr>
          <p:cNvPr id="3" name="Flowchart: Multidocument 2">
            <a:extLst>
              <a:ext uri="{FF2B5EF4-FFF2-40B4-BE49-F238E27FC236}">
                <a16:creationId xmlns:a16="http://schemas.microsoft.com/office/drawing/2014/main" id="{ADF8A48E-EB2B-E58C-4611-E718D5002D4E}"/>
              </a:ext>
            </a:extLst>
          </p:cNvPr>
          <p:cNvSpPr/>
          <p:nvPr/>
        </p:nvSpPr>
        <p:spPr>
          <a:xfrm>
            <a:off x="8111419" y="1915182"/>
            <a:ext cx="2060863" cy="1515340"/>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US" err="1">
                <a:ea typeface="+mn-lt"/>
                <a:cs typeface="+mn-lt"/>
              </a:rPr>
              <a:t>blk_nbr</a:t>
            </a:r>
            <a:r>
              <a:rPr lang="en-US">
                <a:ea typeface="+mn-lt"/>
                <a:cs typeface="+mn-lt"/>
              </a:rPr>
              <a:t>=5121</a:t>
            </a:r>
            <a:endParaRPr lang="en-US"/>
          </a:p>
          <a:p>
            <a:pPr algn="ctr"/>
            <a:r>
              <a:rPr lang="en-US" err="1">
                <a:ea typeface="+mn-lt"/>
                <a:cs typeface="+mn-lt"/>
              </a:rPr>
              <a:t>addr</a:t>
            </a:r>
            <a:r>
              <a:rPr lang="en-US">
                <a:ea typeface="+mn-lt"/>
                <a:cs typeface="+mn-lt"/>
              </a:rPr>
              <a:t>=7ff004195000</a:t>
            </a:r>
            <a:endParaRPr lang="en-US">
              <a:ea typeface="Calibri" panose="020F0502020204030204"/>
              <a:cs typeface="Calibri" panose="020F0502020204030204"/>
            </a:endParaRPr>
          </a:p>
        </p:txBody>
      </p:sp>
      <p:sp>
        <p:nvSpPr>
          <p:cNvPr id="5" name="Flowchart: Document 4">
            <a:extLst>
              <a:ext uri="{FF2B5EF4-FFF2-40B4-BE49-F238E27FC236}">
                <a16:creationId xmlns:a16="http://schemas.microsoft.com/office/drawing/2014/main" id="{635358CE-7623-0F09-ABEF-7170C977D3D1}"/>
              </a:ext>
            </a:extLst>
          </p:cNvPr>
          <p:cNvSpPr/>
          <p:nvPr/>
        </p:nvSpPr>
        <p:spPr>
          <a:xfrm>
            <a:off x="7903151" y="2313049"/>
            <a:ext cx="1775112" cy="1255567"/>
          </a:xfrm>
          <a:prstGeom prst="flowChart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err="1">
                <a:ea typeface="+mn-lt"/>
                <a:cs typeface="+mn-lt"/>
              </a:rPr>
              <a:t>blk_nbr</a:t>
            </a:r>
            <a:r>
              <a:rPr lang="en-US">
                <a:ea typeface="+mn-lt"/>
                <a:cs typeface="+mn-lt"/>
              </a:rPr>
              <a:t>=9217 </a:t>
            </a:r>
          </a:p>
          <a:p>
            <a:pPr algn="ctr"/>
            <a:r>
              <a:rPr lang="en-US" err="1">
                <a:ea typeface="+mn-lt"/>
                <a:cs typeface="+mn-lt"/>
              </a:rPr>
              <a:t>addr</a:t>
            </a:r>
            <a:r>
              <a:rPr lang="en-US">
                <a:ea typeface="+mn-lt"/>
                <a:cs typeface="+mn-lt"/>
              </a:rPr>
              <a:t>=7ff0041a3000</a:t>
            </a:r>
            <a:endParaRPr lang="en-US">
              <a:ea typeface="Calibri"/>
              <a:cs typeface="Calibri"/>
            </a:endParaRPr>
          </a:p>
        </p:txBody>
      </p:sp>
      <p:sp>
        <p:nvSpPr>
          <p:cNvPr id="9" name="TextBox 8">
            <a:extLst>
              <a:ext uri="{FF2B5EF4-FFF2-40B4-BE49-F238E27FC236}">
                <a16:creationId xmlns:a16="http://schemas.microsoft.com/office/drawing/2014/main" id="{AAC91D10-A2B8-83F2-3B3D-81205E1C74CC}"/>
              </a:ext>
            </a:extLst>
          </p:cNvPr>
          <p:cNvSpPr txBox="1"/>
          <p:nvPr/>
        </p:nvSpPr>
        <p:spPr>
          <a:xfrm>
            <a:off x="656358" y="5624317"/>
            <a:ext cx="7394030" cy="923330"/>
          </a:xfrm>
          <a:prstGeom prst="rect">
            <a:avLst/>
          </a:prstGeom>
          <a:noFill/>
        </p:spPr>
        <p:txBody>
          <a:bodyPr wrap="square" lIns="91440" tIns="45720" rIns="91440" bIns="45720" rtlCol="0" anchor="t">
            <a:spAutoFit/>
          </a:bodyPr>
          <a:lstStyle/>
          <a:p>
            <a:r>
              <a:rPr lang="en-US">
                <a:cs typeface="Calibri"/>
              </a:rPr>
              <a:t>Save the new accessed location and corresponding neighbor blocks to LRU list</a:t>
            </a:r>
          </a:p>
          <a:p>
            <a:endParaRPr lang="en-US">
              <a:ea typeface="Calibri"/>
              <a:cs typeface="Calibri"/>
            </a:endParaRPr>
          </a:p>
        </p:txBody>
      </p:sp>
      <p:sp>
        <p:nvSpPr>
          <p:cNvPr id="6" name="Flowchart: Document 5">
            <a:extLst>
              <a:ext uri="{FF2B5EF4-FFF2-40B4-BE49-F238E27FC236}">
                <a16:creationId xmlns:a16="http://schemas.microsoft.com/office/drawing/2014/main" id="{E0640A2B-0138-4947-1581-4FD9001E1320}"/>
              </a:ext>
            </a:extLst>
          </p:cNvPr>
          <p:cNvSpPr/>
          <p:nvPr/>
        </p:nvSpPr>
        <p:spPr>
          <a:xfrm>
            <a:off x="4634345" y="1581357"/>
            <a:ext cx="2008907" cy="2571749"/>
          </a:xfrm>
          <a:prstGeom prst="flowChartDocumen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US">
                <a:ea typeface="Calibri"/>
                <a:cs typeface="Calibri"/>
              </a:rPr>
              <a:t>call </a:t>
            </a:r>
            <a:r>
              <a:rPr lang="en-US" err="1">
                <a:ea typeface="Calibri"/>
                <a:cs typeface="Calibri"/>
              </a:rPr>
              <a:t>bio_endio</a:t>
            </a:r>
            <a:endParaRPr lang="en-US">
              <a:ea typeface="Calibri"/>
              <a:cs typeface="Calibri"/>
            </a:endParaRPr>
          </a:p>
          <a:p>
            <a:pPr algn="ctr"/>
            <a:r>
              <a:rPr lang="en-US">
                <a:ea typeface="Calibri"/>
                <a:cs typeface="Calibri"/>
              </a:rPr>
              <a:t>…</a:t>
            </a:r>
          </a:p>
          <a:p>
            <a:r>
              <a:rPr lang="en-US" b="1">
                <a:solidFill>
                  <a:srgbClr val="FFFF00"/>
                </a:solidFill>
                <a:ea typeface="Calibri"/>
                <a:cs typeface="Calibri"/>
              </a:rPr>
              <a:t>load </a:t>
            </a:r>
            <a:r>
              <a:rPr lang="en-US" b="1">
                <a:solidFill>
                  <a:srgbClr val="FFFF00"/>
                </a:solidFill>
                <a:ea typeface="+mn-lt"/>
                <a:cs typeface="+mn-lt"/>
              </a:rPr>
              <a:t>7ff0041a3008</a:t>
            </a:r>
            <a:endParaRPr lang="en-US" b="1">
              <a:solidFill>
                <a:srgbClr val="FFFF00"/>
              </a:solidFill>
            </a:endParaRPr>
          </a:p>
          <a:p>
            <a:pPr algn="ctr"/>
            <a:r>
              <a:rPr lang="en-US">
                <a:ea typeface="+mn-lt"/>
                <a:cs typeface="+mn-lt"/>
              </a:rPr>
              <a:t>...</a:t>
            </a:r>
          </a:p>
          <a:p>
            <a:pPr algn="ctr"/>
            <a:endParaRPr lang="en-US">
              <a:ea typeface="Calibri"/>
              <a:cs typeface="Calibri"/>
            </a:endParaRPr>
          </a:p>
          <a:p>
            <a:pPr algn="ctr"/>
            <a:endParaRPr lang="en-US">
              <a:ea typeface="Calibri"/>
              <a:cs typeface="Calibri"/>
            </a:endParaRPr>
          </a:p>
        </p:txBody>
      </p:sp>
      <p:sp>
        <p:nvSpPr>
          <p:cNvPr id="11" name="TextBox 10">
            <a:extLst>
              <a:ext uri="{FF2B5EF4-FFF2-40B4-BE49-F238E27FC236}">
                <a16:creationId xmlns:a16="http://schemas.microsoft.com/office/drawing/2014/main" id="{9251FC70-184F-6C21-4113-947FEA9D9047}"/>
              </a:ext>
            </a:extLst>
          </p:cNvPr>
          <p:cNvSpPr txBox="1"/>
          <p:nvPr/>
        </p:nvSpPr>
        <p:spPr>
          <a:xfrm>
            <a:off x="4942608" y="4472658"/>
            <a:ext cx="3592689" cy="369332"/>
          </a:xfrm>
          <a:prstGeom prst="rect">
            <a:avLst/>
          </a:prstGeom>
          <a:noFill/>
        </p:spPr>
        <p:txBody>
          <a:bodyPr wrap="square" lIns="91440" tIns="45720" rIns="91440" bIns="45720" rtlCol="0" anchor="t">
            <a:spAutoFit/>
          </a:bodyPr>
          <a:lstStyle/>
          <a:p>
            <a:pPr algn="l"/>
            <a:r>
              <a:rPr lang="en-US">
                <a:ea typeface="Calibri"/>
                <a:cs typeface="Calibri"/>
              </a:rPr>
              <a:t>Instructions</a:t>
            </a:r>
          </a:p>
        </p:txBody>
      </p:sp>
      <p:sp>
        <p:nvSpPr>
          <p:cNvPr id="12" name="Flowchart: Document 11">
            <a:extLst>
              <a:ext uri="{FF2B5EF4-FFF2-40B4-BE49-F238E27FC236}">
                <a16:creationId xmlns:a16="http://schemas.microsoft.com/office/drawing/2014/main" id="{12DC98DD-A447-00B1-652B-DDF067B2ECEE}"/>
              </a:ext>
            </a:extLst>
          </p:cNvPr>
          <p:cNvSpPr/>
          <p:nvPr/>
        </p:nvSpPr>
        <p:spPr>
          <a:xfrm>
            <a:off x="7366287" y="2867230"/>
            <a:ext cx="1775112" cy="1255567"/>
          </a:xfrm>
          <a:prstGeom prst="flowChartDocumen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US" b="1" err="1"/>
              <a:t>blk_nbr</a:t>
            </a:r>
            <a:r>
              <a:rPr lang="en-US" b="1"/>
              <a:t>=9228 </a:t>
            </a:r>
          </a:p>
          <a:p>
            <a:r>
              <a:rPr lang="en-US" b="1"/>
              <a:t> </a:t>
            </a:r>
            <a:r>
              <a:rPr lang="en-US" b="1" err="1"/>
              <a:t>addr</a:t>
            </a:r>
            <a:r>
              <a:rPr lang="en-US" b="1"/>
              <a:t>=7ff0041b0000</a:t>
            </a:r>
            <a:endParaRPr lang="en-US" b="1">
              <a:ea typeface="Calibri"/>
              <a:cs typeface="Calibri"/>
            </a:endParaRPr>
          </a:p>
        </p:txBody>
      </p:sp>
      <p:sp>
        <p:nvSpPr>
          <p:cNvPr id="7" name="Document 32">
            <a:extLst>
              <a:ext uri="{FF2B5EF4-FFF2-40B4-BE49-F238E27FC236}">
                <a16:creationId xmlns:a16="http://schemas.microsoft.com/office/drawing/2014/main" id="{5421347B-4540-A7F4-EB64-C20BAD8CC4C9}"/>
              </a:ext>
            </a:extLst>
          </p:cNvPr>
          <p:cNvSpPr/>
          <p:nvPr/>
        </p:nvSpPr>
        <p:spPr>
          <a:xfrm>
            <a:off x="584905" y="3015588"/>
            <a:ext cx="1759528" cy="1372500"/>
          </a:xfrm>
          <a:prstGeom prst="flowChartDocumen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err="1">
                <a:ea typeface="+mn-lt"/>
                <a:cs typeface="+mn-lt"/>
              </a:rPr>
              <a:t>blk_nbr</a:t>
            </a:r>
            <a:r>
              <a:rPr lang="en-US" b="1">
                <a:ea typeface="+mn-lt"/>
                <a:cs typeface="+mn-lt"/>
              </a:rPr>
              <a:t>=9217+top_nb_distance</a:t>
            </a:r>
            <a:endParaRPr lang="en-US" b="1">
              <a:ea typeface="Calibri"/>
              <a:cs typeface="Calibri"/>
            </a:endParaRPr>
          </a:p>
          <a:p>
            <a:pPr algn="ctr"/>
            <a:r>
              <a:rPr lang="en-US" b="1"/>
              <a:t>Offset=0</a:t>
            </a:r>
            <a:endParaRPr lang="en-US" b="1">
              <a:ea typeface="Calibri"/>
              <a:cs typeface="Calibri"/>
            </a:endParaRPr>
          </a:p>
          <a:p>
            <a:pPr algn="ctr"/>
            <a:r>
              <a:rPr lang="en-US" b="1"/>
              <a:t>Time Stamp=17</a:t>
            </a:r>
            <a:endParaRPr lang="en-US" b="1">
              <a:ea typeface="Calibri"/>
              <a:cs typeface="Calibri"/>
            </a:endParaRPr>
          </a:p>
        </p:txBody>
      </p:sp>
      <p:sp>
        <p:nvSpPr>
          <p:cNvPr id="8" name="Slide Number Placeholder 7">
            <a:extLst>
              <a:ext uri="{FF2B5EF4-FFF2-40B4-BE49-F238E27FC236}">
                <a16:creationId xmlns:a16="http://schemas.microsoft.com/office/drawing/2014/main" id="{5C822AD6-AD50-2485-A500-47D476AF8E77}"/>
              </a:ext>
            </a:extLst>
          </p:cNvPr>
          <p:cNvSpPr>
            <a:spLocks noGrp="1"/>
          </p:cNvSpPr>
          <p:nvPr>
            <p:ph type="sldNum" sz="quarter" idx="12"/>
          </p:nvPr>
        </p:nvSpPr>
        <p:spPr/>
        <p:txBody>
          <a:bodyPr/>
          <a:lstStyle/>
          <a:p>
            <a:fld id="{330EA680-D336-4FF7-8B7A-9848BB0A1C32}" type="slidenum">
              <a:rPr lang="en-US" smtClean="0"/>
              <a:t>62</a:t>
            </a:fld>
            <a:endParaRPr lang="en-US"/>
          </a:p>
        </p:txBody>
      </p:sp>
      <p:sp>
        <p:nvSpPr>
          <p:cNvPr id="10" name="Footer Placeholder 9">
            <a:extLst>
              <a:ext uri="{FF2B5EF4-FFF2-40B4-BE49-F238E27FC236}">
                <a16:creationId xmlns:a16="http://schemas.microsoft.com/office/drawing/2014/main" id="{6064A345-2D7A-AC30-85ED-9D7E0FC1CA41}"/>
              </a:ext>
            </a:extLst>
          </p:cNvPr>
          <p:cNvSpPr>
            <a:spLocks noGrp="1"/>
          </p:cNvSpPr>
          <p:nvPr>
            <p:ph type="ftr" sz="quarter" idx="11"/>
          </p:nvPr>
        </p:nvSpPr>
        <p:spPr/>
        <p:txBody>
          <a:bodyPr/>
          <a:lstStyle/>
          <a:p>
            <a:r>
              <a:rPr lang="en-US"/>
              <a:t>Introduction Observations Design Implementation Evaluation Conclusion</a:t>
            </a:r>
            <a:endParaRPr lang="en-US" dirty="0"/>
          </a:p>
        </p:txBody>
      </p:sp>
      <p:pic>
        <p:nvPicPr>
          <p:cNvPr id="20" name="Camera 19">
            <a:extLst>
              <a:ext uri="{FF2B5EF4-FFF2-40B4-BE49-F238E27FC236}">
                <a16:creationId xmlns:a16="http://schemas.microsoft.com/office/drawing/2014/main" id="{86C54BD0-F3E7-B3D1-248C-000D721DBB6F}"/>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2"/>
              </a:ext>
            </a:extLst>
          </a:blip>
          <a:stretch>
            <a:fillRect/>
          </a:stretch>
        </p:blipFill>
        <p:spPr>
          <a:xfrm>
            <a:off x="9844033" y="0"/>
            <a:ext cx="1214584" cy="1214584"/>
          </a:xfrm>
          <a:prstGeom prst="ellipse">
            <a:avLst/>
          </a:prstGeom>
          <a:ln>
            <a:noFill/>
          </a:ln>
          <a:effectLst>
            <a:outerShdw blurRad="190500" algn="tl" rotWithShape="0">
              <a:srgbClr val="000000">
                <a:alpha val="30000"/>
              </a:srgbClr>
            </a:outerShdw>
          </a:effectLst>
        </p:spPr>
      </p:pic>
    </p:spTree>
    <p:extLst>
      <p:ext uri="{BB962C8B-B14F-4D97-AF65-F5344CB8AC3E}">
        <p14:creationId xmlns:p14="http://schemas.microsoft.com/office/powerpoint/2010/main" val="218968779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688EBA-52AE-8041-D9EA-35490831F58C}"/>
              </a:ext>
            </a:extLst>
          </p:cNvPr>
          <p:cNvSpPr>
            <a:spLocks noGrp="1"/>
          </p:cNvSpPr>
          <p:nvPr>
            <p:ph type="title"/>
          </p:nvPr>
        </p:nvSpPr>
        <p:spPr/>
        <p:txBody>
          <a:bodyPr/>
          <a:lstStyle/>
          <a:p>
            <a:r>
              <a:rPr lang="en-US">
                <a:ea typeface="+mj-lt"/>
                <a:cs typeface="+mj-lt"/>
              </a:rPr>
              <a:t>Utilize locality for fuzzing</a:t>
            </a:r>
            <a:endParaRPr lang="en-US"/>
          </a:p>
        </p:txBody>
      </p:sp>
      <p:sp>
        <p:nvSpPr>
          <p:cNvPr id="18" name="TextBox 17">
            <a:extLst>
              <a:ext uri="{FF2B5EF4-FFF2-40B4-BE49-F238E27FC236}">
                <a16:creationId xmlns:a16="http://schemas.microsoft.com/office/drawing/2014/main" id="{C68AFA87-80A0-2CC1-5343-689E2AEBEC7F}"/>
              </a:ext>
            </a:extLst>
          </p:cNvPr>
          <p:cNvSpPr txBox="1"/>
          <p:nvPr/>
        </p:nvSpPr>
        <p:spPr>
          <a:xfrm>
            <a:off x="656359" y="4472658"/>
            <a:ext cx="3592689" cy="646331"/>
          </a:xfrm>
          <a:prstGeom prst="rect">
            <a:avLst/>
          </a:prstGeom>
          <a:noFill/>
        </p:spPr>
        <p:txBody>
          <a:bodyPr wrap="square" lIns="91440" tIns="45720" rIns="91440" bIns="45720" rtlCol="0" anchor="t">
            <a:spAutoFit/>
          </a:bodyPr>
          <a:lstStyle/>
          <a:p>
            <a:r>
              <a:rPr lang="en-US"/>
              <a:t>LRU list (size is </a:t>
            </a:r>
            <a:r>
              <a:rPr lang="en-US">
                <a:solidFill>
                  <a:srgbClr val="FF0000"/>
                </a:solidFill>
                <a:highlight>
                  <a:srgbClr val="FFFF00"/>
                </a:highlight>
              </a:rPr>
              <a:t>17</a:t>
            </a:r>
            <a:r>
              <a:rPr lang="en-US"/>
              <a:t>; offset is 64 byte aligned)</a:t>
            </a:r>
          </a:p>
        </p:txBody>
      </p:sp>
      <p:sp>
        <p:nvSpPr>
          <p:cNvPr id="32" name="Multidocument 31">
            <a:extLst>
              <a:ext uri="{FF2B5EF4-FFF2-40B4-BE49-F238E27FC236}">
                <a16:creationId xmlns:a16="http://schemas.microsoft.com/office/drawing/2014/main" id="{ED3D6693-98F7-6108-987C-B2E9936E2538}"/>
              </a:ext>
            </a:extLst>
          </p:cNvPr>
          <p:cNvSpPr/>
          <p:nvPr/>
        </p:nvSpPr>
        <p:spPr>
          <a:xfrm>
            <a:off x="1661458" y="1702377"/>
            <a:ext cx="2121408" cy="1517904"/>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err="1">
                <a:ea typeface="+mn-lt"/>
                <a:cs typeface="+mn-lt"/>
              </a:rPr>
              <a:t>blk_nbr</a:t>
            </a:r>
            <a:r>
              <a:rPr lang="en-US">
                <a:ea typeface="+mn-lt"/>
                <a:cs typeface="+mn-lt"/>
              </a:rPr>
              <a:t>=9221</a:t>
            </a:r>
          </a:p>
          <a:p>
            <a:pPr algn="ctr"/>
            <a:r>
              <a:rPr lang="en-US">
                <a:ea typeface="+mn-lt"/>
                <a:cs typeface="+mn-lt"/>
              </a:rPr>
              <a:t>Offset=64</a:t>
            </a:r>
          </a:p>
          <a:p>
            <a:pPr algn="ctr"/>
            <a:r>
              <a:rPr lang="en-US">
                <a:ea typeface="+mn-lt"/>
                <a:cs typeface="+mn-lt"/>
              </a:rPr>
              <a:t>Time Stamp=15</a:t>
            </a:r>
          </a:p>
          <a:p>
            <a:pPr algn="ctr"/>
            <a:endParaRPr lang="en-US">
              <a:ea typeface="Calibri"/>
              <a:cs typeface="Calibri"/>
            </a:endParaRPr>
          </a:p>
        </p:txBody>
      </p:sp>
      <p:sp>
        <p:nvSpPr>
          <p:cNvPr id="33" name="Document 32">
            <a:extLst>
              <a:ext uri="{FF2B5EF4-FFF2-40B4-BE49-F238E27FC236}">
                <a16:creationId xmlns:a16="http://schemas.microsoft.com/office/drawing/2014/main" id="{5A8CF493-0350-9DB1-64D9-B5EBE133279E}"/>
              </a:ext>
            </a:extLst>
          </p:cNvPr>
          <p:cNvSpPr/>
          <p:nvPr/>
        </p:nvSpPr>
        <p:spPr>
          <a:xfrm>
            <a:off x="1095792" y="2461406"/>
            <a:ext cx="1828800" cy="1225296"/>
          </a:xfrm>
          <a:prstGeom prst="flowChartDocumen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err="1">
                <a:ea typeface="+mn-lt"/>
                <a:cs typeface="+mn-lt"/>
              </a:rPr>
              <a:t>blk_nbr</a:t>
            </a:r>
            <a:r>
              <a:rPr lang="en-US">
                <a:ea typeface="+mn-lt"/>
                <a:cs typeface="+mn-lt"/>
              </a:rPr>
              <a:t>=9217</a:t>
            </a:r>
            <a:endParaRPr lang="en-US">
              <a:ea typeface="Calibri"/>
              <a:cs typeface="Calibri"/>
            </a:endParaRPr>
          </a:p>
          <a:p>
            <a:pPr algn="ctr"/>
            <a:r>
              <a:rPr lang="en-US"/>
              <a:t>Offset=0</a:t>
            </a:r>
            <a:endParaRPr lang="en-US">
              <a:ea typeface="Calibri"/>
              <a:cs typeface="Calibri"/>
            </a:endParaRPr>
          </a:p>
          <a:p>
            <a:pPr algn="ctr"/>
            <a:r>
              <a:rPr lang="en-US"/>
              <a:t>Time Stamp=16</a:t>
            </a:r>
            <a:endParaRPr lang="en-US">
              <a:ea typeface="Calibri"/>
              <a:cs typeface="Calibri"/>
            </a:endParaRPr>
          </a:p>
        </p:txBody>
      </p:sp>
      <p:sp>
        <p:nvSpPr>
          <p:cNvPr id="7" name="Rectangle 6">
            <a:extLst>
              <a:ext uri="{FF2B5EF4-FFF2-40B4-BE49-F238E27FC236}">
                <a16:creationId xmlns:a16="http://schemas.microsoft.com/office/drawing/2014/main" id="{E0044B8B-84C7-F030-7A8E-C16E334FF39B}"/>
              </a:ext>
            </a:extLst>
          </p:cNvPr>
          <p:cNvSpPr/>
          <p:nvPr/>
        </p:nvSpPr>
        <p:spPr>
          <a:xfrm>
            <a:off x="6816436" y="1690254"/>
            <a:ext cx="4927022" cy="26063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FBFFDF4-C5B3-5C88-9289-F48240B98E05}"/>
              </a:ext>
            </a:extLst>
          </p:cNvPr>
          <p:cNvSpPr/>
          <p:nvPr/>
        </p:nvSpPr>
        <p:spPr>
          <a:xfrm>
            <a:off x="7175789" y="3131993"/>
            <a:ext cx="675409" cy="588819"/>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a:cs typeface="Calibri"/>
              </a:rPr>
              <a:t>Blk 9217</a:t>
            </a:r>
            <a:endParaRPr lang="en-US"/>
          </a:p>
        </p:txBody>
      </p:sp>
      <p:sp>
        <p:nvSpPr>
          <p:cNvPr id="10" name="Rectangle 9">
            <a:extLst>
              <a:ext uri="{FF2B5EF4-FFF2-40B4-BE49-F238E27FC236}">
                <a16:creationId xmlns:a16="http://schemas.microsoft.com/office/drawing/2014/main" id="{D88A95E5-FDF4-4CFF-6587-134E43BA9172}"/>
              </a:ext>
            </a:extLst>
          </p:cNvPr>
          <p:cNvSpPr/>
          <p:nvPr/>
        </p:nvSpPr>
        <p:spPr>
          <a:xfrm>
            <a:off x="4764231" y="4911436"/>
            <a:ext cx="1039092" cy="8052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43A9650D-6BE2-EB74-D51D-959C69DDC1CE}"/>
              </a:ext>
            </a:extLst>
          </p:cNvPr>
          <p:cNvSpPr txBox="1"/>
          <p:nvPr/>
        </p:nvSpPr>
        <p:spPr>
          <a:xfrm>
            <a:off x="8175048" y="1317048"/>
            <a:ext cx="224097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cs typeface="Calibri"/>
              </a:rPr>
              <a:t>Image of this testcase</a:t>
            </a:r>
          </a:p>
        </p:txBody>
      </p:sp>
      <p:sp>
        <p:nvSpPr>
          <p:cNvPr id="23" name="Rectangle 22">
            <a:extLst>
              <a:ext uri="{FF2B5EF4-FFF2-40B4-BE49-F238E27FC236}">
                <a16:creationId xmlns:a16="http://schemas.microsoft.com/office/drawing/2014/main" id="{02EB1942-BB97-81EA-81C3-0D230C0B0E07}"/>
              </a:ext>
            </a:extLst>
          </p:cNvPr>
          <p:cNvSpPr/>
          <p:nvPr/>
        </p:nvSpPr>
        <p:spPr>
          <a:xfrm>
            <a:off x="7180117" y="3136321"/>
            <a:ext cx="181841" cy="216476"/>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Arrow: Right 20">
            <a:extLst>
              <a:ext uri="{FF2B5EF4-FFF2-40B4-BE49-F238E27FC236}">
                <a16:creationId xmlns:a16="http://schemas.microsoft.com/office/drawing/2014/main" id="{C0A69A5B-3576-F11F-7120-A1B104542221}"/>
              </a:ext>
            </a:extLst>
          </p:cNvPr>
          <p:cNvSpPr/>
          <p:nvPr/>
        </p:nvSpPr>
        <p:spPr>
          <a:xfrm>
            <a:off x="4675943" y="3182353"/>
            <a:ext cx="684068" cy="4849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A79F69B5-669D-73AE-9632-39928CFDF299}"/>
              </a:ext>
            </a:extLst>
          </p:cNvPr>
          <p:cNvSpPr/>
          <p:nvPr/>
        </p:nvSpPr>
        <p:spPr>
          <a:xfrm>
            <a:off x="4764230" y="4911434"/>
            <a:ext cx="181841" cy="216476"/>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Connector: Curved 24">
            <a:extLst>
              <a:ext uri="{FF2B5EF4-FFF2-40B4-BE49-F238E27FC236}">
                <a16:creationId xmlns:a16="http://schemas.microsoft.com/office/drawing/2014/main" id="{95A96521-7F0E-ACDF-CA9E-49B2A40E34C2}"/>
              </a:ext>
            </a:extLst>
          </p:cNvPr>
          <p:cNvCxnSpPr/>
          <p:nvPr/>
        </p:nvCxnSpPr>
        <p:spPr>
          <a:xfrm flipH="1">
            <a:off x="4959927" y="3240232"/>
            <a:ext cx="2168236" cy="1771648"/>
          </a:xfrm>
          <a:prstGeom prst="curvedConnector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986940E1-855D-DE46-6E15-614B6C2C8334}"/>
              </a:ext>
            </a:extLst>
          </p:cNvPr>
          <p:cNvSpPr txBox="1"/>
          <p:nvPr/>
        </p:nvSpPr>
        <p:spPr>
          <a:xfrm>
            <a:off x="4676775" y="5759161"/>
            <a:ext cx="127115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cs typeface="Calibri"/>
              </a:rPr>
              <a:t>Fuzz Buffer</a:t>
            </a:r>
          </a:p>
        </p:txBody>
      </p:sp>
      <p:sp>
        <p:nvSpPr>
          <p:cNvPr id="11" name="Document 32">
            <a:extLst>
              <a:ext uri="{FF2B5EF4-FFF2-40B4-BE49-F238E27FC236}">
                <a16:creationId xmlns:a16="http://schemas.microsoft.com/office/drawing/2014/main" id="{AF4B1E85-31E4-4E94-4FE5-D1756820AB2B}"/>
              </a:ext>
            </a:extLst>
          </p:cNvPr>
          <p:cNvSpPr/>
          <p:nvPr/>
        </p:nvSpPr>
        <p:spPr>
          <a:xfrm>
            <a:off x="697473" y="2833747"/>
            <a:ext cx="1759528" cy="1372500"/>
          </a:xfrm>
          <a:prstGeom prst="flowChartDocumen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err="1">
                <a:ea typeface="+mn-lt"/>
                <a:cs typeface="+mn-lt"/>
              </a:rPr>
              <a:t>blk_nbr</a:t>
            </a:r>
            <a:r>
              <a:rPr lang="en-US" b="1">
                <a:ea typeface="+mn-lt"/>
                <a:cs typeface="+mn-lt"/>
              </a:rPr>
              <a:t>=9217+top_nb_distance</a:t>
            </a:r>
            <a:endParaRPr lang="en-US" b="1">
              <a:ea typeface="Calibri"/>
              <a:cs typeface="Calibri"/>
            </a:endParaRPr>
          </a:p>
          <a:p>
            <a:pPr algn="ctr"/>
            <a:r>
              <a:rPr lang="en-US" b="1"/>
              <a:t>Offset=0</a:t>
            </a:r>
            <a:endParaRPr lang="en-US" b="1">
              <a:ea typeface="Calibri"/>
              <a:cs typeface="Calibri"/>
            </a:endParaRPr>
          </a:p>
          <a:p>
            <a:pPr algn="ctr"/>
            <a:r>
              <a:rPr lang="en-US" b="1"/>
              <a:t>Time Stamp=17</a:t>
            </a:r>
            <a:endParaRPr lang="en-US" b="1">
              <a:ea typeface="Calibri"/>
              <a:cs typeface="Calibri"/>
            </a:endParaRPr>
          </a:p>
        </p:txBody>
      </p:sp>
      <p:sp>
        <p:nvSpPr>
          <p:cNvPr id="3" name="Slide Number Placeholder 2">
            <a:extLst>
              <a:ext uri="{FF2B5EF4-FFF2-40B4-BE49-F238E27FC236}">
                <a16:creationId xmlns:a16="http://schemas.microsoft.com/office/drawing/2014/main" id="{33DCE1A0-6540-17D8-871F-40E7CD881623}"/>
              </a:ext>
            </a:extLst>
          </p:cNvPr>
          <p:cNvSpPr>
            <a:spLocks noGrp="1"/>
          </p:cNvSpPr>
          <p:nvPr>
            <p:ph type="sldNum" sz="quarter" idx="12"/>
          </p:nvPr>
        </p:nvSpPr>
        <p:spPr/>
        <p:txBody>
          <a:bodyPr/>
          <a:lstStyle/>
          <a:p>
            <a:fld id="{330EA680-D336-4FF7-8B7A-9848BB0A1C32}" type="slidenum">
              <a:rPr lang="en-US" smtClean="0"/>
              <a:t>63</a:t>
            </a:fld>
            <a:endParaRPr lang="en-US"/>
          </a:p>
        </p:txBody>
      </p:sp>
      <p:sp>
        <p:nvSpPr>
          <p:cNvPr id="4" name="Footer Placeholder 3">
            <a:extLst>
              <a:ext uri="{FF2B5EF4-FFF2-40B4-BE49-F238E27FC236}">
                <a16:creationId xmlns:a16="http://schemas.microsoft.com/office/drawing/2014/main" id="{D3222EA8-550B-8853-C0F1-3530444D24AE}"/>
              </a:ext>
            </a:extLst>
          </p:cNvPr>
          <p:cNvSpPr>
            <a:spLocks noGrp="1"/>
          </p:cNvSpPr>
          <p:nvPr>
            <p:ph type="ftr" sz="quarter" idx="11"/>
          </p:nvPr>
        </p:nvSpPr>
        <p:spPr/>
        <p:txBody>
          <a:bodyPr/>
          <a:lstStyle/>
          <a:p>
            <a:r>
              <a:rPr lang="en-US"/>
              <a:t>Introduction Observations Design Implementation Evaluation Conclusion</a:t>
            </a:r>
            <a:endParaRPr lang="en-US" dirty="0"/>
          </a:p>
        </p:txBody>
      </p:sp>
      <p:pic>
        <p:nvPicPr>
          <p:cNvPr id="15" name="Camera 14">
            <a:extLst>
              <a:ext uri="{FF2B5EF4-FFF2-40B4-BE49-F238E27FC236}">
                <a16:creationId xmlns:a16="http://schemas.microsoft.com/office/drawing/2014/main" id="{61D4144D-4CA6-0B46-F0D8-FE113C1732F5}"/>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2"/>
              </a:ext>
            </a:extLst>
          </a:blip>
          <a:stretch>
            <a:fillRect/>
          </a:stretch>
        </p:blipFill>
        <p:spPr>
          <a:xfrm>
            <a:off x="9844033" y="0"/>
            <a:ext cx="1214584" cy="1214584"/>
          </a:xfrm>
          <a:prstGeom prst="ellipse">
            <a:avLst/>
          </a:prstGeom>
          <a:ln>
            <a:noFill/>
          </a:ln>
          <a:effectLst>
            <a:outerShdw blurRad="190500" algn="tl" rotWithShape="0">
              <a:srgbClr val="000000">
                <a:alpha val="30000"/>
              </a:srgbClr>
            </a:outerShdw>
          </a:effectLst>
        </p:spPr>
      </p:pic>
    </p:spTree>
    <p:extLst>
      <p:ext uri="{BB962C8B-B14F-4D97-AF65-F5344CB8AC3E}">
        <p14:creationId xmlns:p14="http://schemas.microsoft.com/office/powerpoint/2010/main" val="76507875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D2502-1553-B8D1-82A2-A9DB241D697B}"/>
              </a:ext>
            </a:extLst>
          </p:cNvPr>
          <p:cNvSpPr>
            <a:spLocks noGrp="1"/>
          </p:cNvSpPr>
          <p:nvPr>
            <p:ph type="title"/>
          </p:nvPr>
        </p:nvSpPr>
        <p:spPr/>
        <p:txBody>
          <a:bodyPr/>
          <a:lstStyle/>
          <a:p>
            <a:r>
              <a:rPr lang="en-US" dirty="0">
                <a:cs typeface="Calibri Light"/>
              </a:rPr>
              <a:t>Get the accessed FS image location</a:t>
            </a:r>
            <a:endParaRPr lang="en-US" dirty="0"/>
          </a:p>
        </p:txBody>
      </p:sp>
      <p:sp>
        <p:nvSpPr>
          <p:cNvPr id="3" name="Content Placeholder 2">
            <a:extLst>
              <a:ext uri="{FF2B5EF4-FFF2-40B4-BE49-F238E27FC236}">
                <a16:creationId xmlns:a16="http://schemas.microsoft.com/office/drawing/2014/main" id="{716A5CB7-6746-E8A2-EE45-A0E15090F0A0}"/>
              </a:ext>
            </a:extLst>
          </p:cNvPr>
          <p:cNvSpPr>
            <a:spLocks noGrp="1"/>
          </p:cNvSpPr>
          <p:nvPr>
            <p:ph sz="half" idx="1"/>
          </p:nvPr>
        </p:nvSpPr>
        <p:spPr/>
        <p:txBody>
          <a:bodyPr vert="horz" lIns="91440" tIns="45720" rIns="91440" bIns="45720" rtlCol="0" anchor="t">
            <a:normAutofit/>
          </a:bodyPr>
          <a:lstStyle/>
          <a:p>
            <a:r>
              <a:rPr lang="en-US" dirty="0">
                <a:cs typeface="Calibri"/>
              </a:rPr>
              <a:t>Get the block number and memory address cached into memory from block layer</a:t>
            </a:r>
          </a:p>
          <a:p>
            <a:r>
              <a:rPr lang="en-US" dirty="0">
                <a:cs typeface="Calibri"/>
              </a:rPr>
              <a:t>Get the accessed memory address from every load instruction</a:t>
            </a:r>
          </a:p>
          <a:p>
            <a:r>
              <a:rPr lang="en-US" dirty="0">
                <a:cs typeface="Calibri"/>
              </a:rPr>
              <a:t>If loads are inside cached pages, the block and offset </a:t>
            </a:r>
            <a:r>
              <a:rPr lang="en-US" dirty="0"/>
              <a:t>are</a:t>
            </a:r>
            <a:r>
              <a:rPr lang="en-US" dirty="0">
                <a:cs typeface="Calibri"/>
              </a:rPr>
              <a:t> accessed</a:t>
            </a:r>
          </a:p>
        </p:txBody>
      </p:sp>
      <p:sp>
        <p:nvSpPr>
          <p:cNvPr id="4" name="TextBox 3"/>
          <p:cNvSpPr txBox="1"/>
          <p:nvPr/>
        </p:nvSpPr>
        <p:spPr>
          <a:xfrm>
            <a:off x="6434726" y="5646929"/>
            <a:ext cx="3460818" cy="369330"/>
          </a:xfrm>
          <a:prstGeom prst="rect">
            <a:avLst/>
          </a:prstGeom>
          <a:noFill/>
          <a:ln>
            <a:solidFill>
              <a:schemeClr val="accent1"/>
            </a:solidFill>
          </a:ln>
        </p:spPr>
        <p:txBody>
          <a:bodyPr wrap="square" rtlCol="0">
            <a:spAutoFit/>
          </a:bodyPr>
          <a:lstStyle/>
          <a:p>
            <a:pPr algn="ctr"/>
            <a:r>
              <a:rPr lang="en-US"/>
              <a:t>block layer</a:t>
            </a:r>
          </a:p>
        </p:txBody>
      </p:sp>
      <p:sp>
        <p:nvSpPr>
          <p:cNvPr id="5" name="Rectangle 4"/>
          <p:cNvSpPr/>
          <p:nvPr/>
        </p:nvSpPr>
        <p:spPr>
          <a:xfrm>
            <a:off x="6438378" y="2567834"/>
            <a:ext cx="3457184" cy="1603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6856956" y="3012670"/>
            <a:ext cx="425885" cy="438085"/>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7649880" y="3012670"/>
            <a:ext cx="425885" cy="438085"/>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8413038" y="4734837"/>
            <a:ext cx="425885" cy="438085"/>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Down Arrow 15"/>
          <p:cNvSpPr/>
          <p:nvPr/>
        </p:nvSpPr>
        <p:spPr>
          <a:xfrm flipV="1">
            <a:off x="7476431" y="4360379"/>
            <a:ext cx="515255" cy="10403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7649880" y="2221844"/>
            <a:ext cx="976101" cy="369332"/>
          </a:xfrm>
          <a:prstGeom prst="rect">
            <a:avLst/>
          </a:prstGeom>
          <a:noFill/>
        </p:spPr>
        <p:txBody>
          <a:bodyPr wrap="none" rtlCol="0">
            <a:spAutoFit/>
          </a:bodyPr>
          <a:lstStyle/>
          <a:p>
            <a:r>
              <a:rPr lang="en-US"/>
              <a:t>memory</a:t>
            </a:r>
          </a:p>
        </p:txBody>
      </p:sp>
      <p:sp>
        <p:nvSpPr>
          <p:cNvPr id="18" name="Rectangle 17"/>
          <p:cNvSpPr/>
          <p:nvPr/>
        </p:nvSpPr>
        <p:spPr>
          <a:xfrm>
            <a:off x="9757740" y="2569196"/>
            <a:ext cx="137804" cy="15505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8303888" y="4609903"/>
            <a:ext cx="425885" cy="438085"/>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9757740" y="1649358"/>
            <a:ext cx="1920269" cy="646331"/>
          </a:xfrm>
          <a:prstGeom prst="rect">
            <a:avLst/>
          </a:prstGeom>
          <a:noFill/>
        </p:spPr>
        <p:txBody>
          <a:bodyPr wrap="none" rtlCol="0">
            <a:spAutoFit/>
          </a:bodyPr>
          <a:lstStyle/>
          <a:p>
            <a:r>
              <a:rPr lang="en-US" dirty="0"/>
              <a:t>accessed memory </a:t>
            </a:r>
          </a:p>
          <a:p>
            <a:r>
              <a:rPr lang="en-US" dirty="0"/>
              <a:t>addresses</a:t>
            </a:r>
          </a:p>
        </p:txBody>
      </p:sp>
      <p:cxnSp>
        <p:nvCxnSpPr>
          <p:cNvPr id="22" name="Straight Arrow Connector 21"/>
          <p:cNvCxnSpPr>
            <a:stCxn id="20" idx="2"/>
            <a:endCxn id="18" idx="0"/>
          </p:cNvCxnSpPr>
          <p:nvPr/>
        </p:nvCxnSpPr>
        <p:spPr>
          <a:xfrm flipH="1">
            <a:off x="9826642" y="2295689"/>
            <a:ext cx="891233" cy="2735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9271312" y="3078683"/>
            <a:ext cx="137804" cy="15505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7931125" y="3292506"/>
            <a:ext cx="137804" cy="15505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5" name="Group 34"/>
          <p:cNvGrpSpPr/>
          <p:nvPr/>
        </p:nvGrpSpPr>
        <p:grpSpPr>
          <a:xfrm>
            <a:off x="8514196" y="3457997"/>
            <a:ext cx="425903" cy="438085"/>
            <a:chOff x="6431053" y="2562746"/>
            <a:chExt cx="425903" cy="438085"/>
          </a:xfrm>
        </p:grpSpPr>
        <p:sp>
          <p:nvSpPr>
            <p:cNvPr id="6" name="Rectangle 5"/>
            <p:cNvSpPr/>
            <p:nvPr/>
          </p:nvSpPr>
          <p:spPr>
            <a:xfrm>
              <a:off x="6431071" y="2562746"/>
              <a:ext cx="425885" cy="438085"/>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6431053" y="2569196"/>
              <a:ext cx="137804" cy="15505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7" name="Rectangle 26"/>
          <p:cNvSpPr/>
          <p:nvPr/>
        </p:nvSpPr>
        <p:spPr>
          <a:xfrm>
            <a:off x="6889792" y="3655909"/>
            <a:ext cx="137804" cy="15505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9826642" y="4316323"/>
            <a:ext cx="1960408" cy="646331"/>
          </a:xfrm>
          <a:prstGeom prst="rect">
            <a:avLst/>
          </a:prstGeom>
          <a:noFill/>
        </p:spPr>
        <p:txBody>
          <a:bodyPr wrap="none" rtlCol="0">
            <a:spAutoFit/>
          </a:bodyPr>
          <a:lstStyle/>
          <a:p>
            <a:r>
              <a:rPr lang="en-US" dirty="0"/>
              <a:t>accessed FS image </a:t>
            </a:r>
          </a:p>
          <a:p>
            <a:r>
              <a:rPr lang="en-US" dirty="0"/>
              <a:t>locations</a:t>
            </a:r>
          </a:p>
        </p:txBody>
      </p:sp>
      <p:cxnSp>
        <p:nvCxnSpPr>
          <p:cNvPr id="32" name="Straight Arrow Connector 31"/>
          <p:cNvCxnSpPr>
            <a:stCxn id="30" idx="1"/>
          </p:cNvCxnSpPr>
          <p:nvPr/>
        </p:nvCxnSpPr>
        <p:spPr>
          <a:xfrm flipH="1" flipV="1">
            <a:off x="8137930" y="3557392"/>
            <a:ext cx="1688712" cy="108209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30" idx="1"/>
          </p:cNvCxnSpPr>
          <p:nvPr/>
        </p:nvCxnSpPr>
        <p:spPr>
          <a:xfrm flipH="1" flipV="1">
            <a:off x="8682737" y="3629330"/>
            <a:ext cx="1143905" cy="101015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7983728" y="5114718"/>
            <a:ext cx="1774012" cy="369332"/>
          </a:xfrm>
          <a:prstGeom prst="rect">
            <a:avLst/>
          </a:prstGeom>
          <a:noFill/>
        </p:spPr>
        <p:txBody>
          <a:bodyPr wrap="none" rtlCol="0">
            <a:spAutoFit/>
          </a:bodyPr>
          <a:lstStyle/>
          <a:p>
            <a:r>
              <a:rPr lang="en-US"/>
              <a:t>file image blocks</a:t>
            </a:r>
          </a:p>
        </p:txBody>
      </p:sp>
      <p:sp>
        <p:nvSpPr>
          <p:cNvPr id="7" name="Slide Number Placeholder 6">
            <a:extLst>
              <a:ext uri="{FF2B5EF4-FFF2-40B4-BE49-F238E27FC236}">
                <a16:creationId xmlns:a16="http://schemas.microsoft.com/office/drawing/2014/main" id="{9DA673CD-979B-55A4-7647-D554923B91F9}"/>
              </a:ext>
            </a:extLst>
          </p:cNvPr>
          <p:cNvSpPr>
            <a:spLocks noGrp="1"/>
          </p:cNvSpPr>
          <p:nvPr>
            <p:ph type="sldNum" sz="quarter" idx="12"/>
          </p:nvPr>
        </p:nvSpPr>
        <p:spPr/>
        <p:txBody>
          <a:bodyPr/>
          <a:lstStyle/>
          <a:p>
            <a:fld id="{330EA680-D336-4FF7-8B7A-9848BB0A1C32}" type="slidenum">
              <a:rPr lang="en-US" smtClean="0"/>
              <a:t>64</a:t>
            </a:fld>
            <a:endParaRPr lang="en-US"/>
          </a:p>
        </p:txBody>
      </p:sp>
      <p:sp>
        <p:nvSpPr>
          <p:cNvPr id="8" name="Footer Placeholder 7">
            <a:extLst>
              <a:ext uri="{FF2B5EF4-FFF2-40B4-BE49-F238E27FC236}">
                <a16:creationId xmlns:a16="http://schemas.microsoft.com/office/drawing/2014/main" id="{46A97C1A-3626-C89E-61C6-DA87E56E5A5A}"/>
              </a:ext>
            </a:extLst>
          </p:cNvPr>
          <p:cNvSpPr>
            <a:spLocks noGrp="1"/>
          </p:cNvSpPr>
          <p:nvPr>
            <p:ph type="ftr" sz="quarter" idx="11"/>
          </p:nvPr>
        </p:nvSpPr>
        <p:spPr/>
        <p:txBody>
          <a:bodyPr/>
          <a:lstStyle/>
          <a:p>
            <a:r>
              <a:rPr lang="en-US"/>
              <a:t>Introduction Observations Design Implementation Evaluation Conclusion</a:t>
            </a:r>
          </a:p>
        </p:txBody>
      </p:sp>
      <p:pic>
        <p:nvPicPr>
          <p:cNvPr id="28" name="Camera 27">
            <a:extLst>
              <a:ext uri="{FF2B5EF4-FFF2-40B4-BE49-F238E27FC236}">
                <a16:creationId xmlns:a16="http://schemas.microsoft.com/office/drawing/2014/main" id="{C9564DBC-0763-7262-5A20-8502BD1D2BC3}"/>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2"/>
              </a:ext>
            </a:extLst>
          </a:blip>
          <a:stretch>
            <a:fillRect/>
          </a:stretch>
        </p:blipFill>
        <p:spPr>
          <a:xfrm>
            <a:off x="9844033" y="0"/>
            <a:ext cx="1214584" cy="1214584"/>
          </a:xfrm>
          <a:prstGeom prst="ellipse">
            <a:avLst/>
          </a:prstGeom>
          <a:ln>
            <a:noFill/>
          </a:ln>
          <a:effectLst>
            <a:outerShdw blurRad="190500" algn="tl" rotWithShape="0">
              <a:srgbClr val="000000">
                <a:alpha val="30000"/>
              </a:srgbClr>
            </a:outerShdw>
          </a:effectLst>
        </p:spPr>
      </p:pic>
    </p:spTree>
    <p:extLst>
      <p:ext uri="{BB962C8B-B14F-4D97-AF65-F5344CB8AC3E}">
        <p14:creationId xmlns:p14="http://schemas.microsoft.com/office/powerpoint/2010/main" val="659728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FF5C1-15F6-85FD-6870-04A0104AAB87}"/>
              </a:ext>
            </a:extLst>
          </p:cNvPr>
          <p:cNvSpPr>
            <a:spLocks noGrp="1"/>
          </p:cNvSpPr>
          <p:nvPr>
            <p:ph type="title"/>
          </p:nvPr>
        </p:nvSpPr>
        <p:spPr/>
        <p:txBody>
          <a:bodyPr/>
          <a:lstStyle/>
          <a:p>
            <a:r>
              <a:rPr lang="en-US" dirty="0"/>
              <a:t>What is File System?</a:t>
            </a:r>
          </a:p>
        </p:txBody>
      </p:sp>
      <p:sp>
        <p:nvSpPr>
          <p:cNvPr id="3" name="Content Placeholder 2">
            <a:extLst>
              <a:ext uri="{FF2B5EF4-FFF2-40B4-BE49-F238E27FC236}">
                <a16:creationId xmlns:a16="http://schemas.microsoft.com/office/drawing/2014/main" id="{A638F858-D151-09E0-70FF-7643501A608C}"/>
              </a:ext>
            </a:extLst>
          </p:cNvPr>
          <p:cNvSpPr>
            <a:spLocks noGrp="1"/>
          </p:cNvSpPr>
          <p:nvPr>
            <p:ph idx="1"/>
          </p:nvPr>
        </p:nvSpPr>
        <p:spPr/>
        <p:txBody>
          <a:bodyPr>
            <a:normAutofit fontScale="85000" lnSpcReduction="20000"/>
          </a:bodyPr>
          <a:lstStyle/>
          <a:p>
            <a:r>
              <a:rPr lang="en-US" dirty="0"/>
              <a:t>Suppose we need to save some information on a computer, which include device info, employee info, project info…</a:t>
            </a:r>
          </a:p>
          <a:p>
            <a:r>
              <a:rPr lang="en-US" dirty="0"/>
              <a:t>What do we do?</a:t>
            </a:r>
          </a:p>
          <a:p>
            <a:pPr lvl="1"/>
            <a:r>
              <a:rPr lang="en-US" dirty="0"/>
              <a:t>Create the corresponding files, set the file name and file type</a:t>
            </a:r>
          </a:p>
          <a:p>
            <a:pPr lvl="1"/>
            <a:r>
              <a:rPr lang="en-US" dirty="0"/>
              <a:t>Input the content</a:t>
            </a:r>
          </a:p>
          <a:p>
            <a:pPr lvl="1"/>
            <a:r>
              <a:rPr lang="en-US" dirty="0"/>
              <a:t>Save the files</a:t>
            </a:r>
          </a:p>
          <a:p>
            <a:r>
              <a:rPr lang="en-US" dirty="0"/>
              <a:t>How does the computer handle it?</a:t>
            </a:r>
          </a:p>
          <a:p>
            <a:pPr lvl="1"/>
            <a:r>
              <a:rPr lang="en-US" dirty="0"/>
              <a:t>User space</a:t>
            </a:r>
          </a:p>
          <a:p>
            <a:pPr lvl="2"/>
            <a:r>
              <a:rPr lang="en-US" dirty="0"/>
              <a:t>Submit the filesystem request to the filesystem to create file</a:t>
            </a:r>
          </a:p>
          <a:p>
            <a:pPr lvl="2"/>
            <a:r>
              <a:rPr lang="en-US" dirty="0"/>
              <a:t>Submit the filesystem request to read the input</a:t>
            </a:r>
          </a:p>
          <a:p>
            <a:pPr lvl="2"/>
            <a:r>
              <a:rPr lang="en-US" dirty="0"/>
              <a:t>Submit the filesystem request to save the files</a:t>
            </a:r>
          </a:p>
          <a:p>
            <a:pPr lvl="1"/>
            <a:r>
              <a:rPr lang="en-US" dirty="0"/>
              <a:t>Filesystem</a:t>
            </a:r>
          </a:p>
          <a:p>
            <a:pPr lvl="2"/>
            <a:r>
              <a:rPr lang="en-US" dirty="0"/>
              <a:t>Create the corresponding date structure for file</a:t>
            </a:r>
          </a:p>
          <a:p>
            <a:pPr lvl="2"/>
            <a:r>
              <a:rPr lang="en-US" dirty="0"/>
              <a:t>Read in the content </a:t>
            </a:r>
          </a:p>
          <a:p>
            <a:pPr lvl="2"/>
            <a:r>
              <a:rPr lang="en-US" dirty="0"/>
              <a:t>Write to the storage device </a:t>
            </a:r>
          </a:p>
        </p:txBody>
      </p:sp>
      <p:sp>
        <p:nvSpPr>
          <p:cNvPr id="4" name="Slide Number Placeholder 3">
            <a:extLst>
              <a:ext uri="{FF2B5EF4-FFF2-40B4-BE49-F238E27FC236}">
                <a16:creationId xmlns:a16="http://schemas.microsoft.com/office/drawing/2014/main" id="{912BAE7D-98C7-6E86-A34F-641595434478}"/>
              </a:ext>
            </a:extLst>
          </p:cNvPr>
          <p:cNvSpPr>
            <a:spLocks noGrp="1"/>
          </p:cNvSpPr>
          <p:nvPr>
            <p:ph type="sldNum" sz="quarter" idx="12"/>
          </p:nvPr>
        </p:nvSpPr>
        <p:spPr/>
        <p:txBody>
          <a:bodyPr/>
          <a:lstStyle/>
          <a:p>
            <a:fld id="{330EA680-D336-4FF7-8B7A-9848BB0A1C32}" type="slidenum">
              <a:rPr lang="en-US" smtClean="0"/>
              <a:t>65</a:t>
            </a:fld>
            <a:endParaRPr lang="en-US"/>
          </a:p>
        </p:txBody>
      </p:sp>
      <p:sp>
        <p:nvSpPr>
          <p:cNvPr id="5" name="Footer Placeholder 4">
            <a:extLst>
              <a:ext uri="{FF2B5EF4-FFF2-40B4-BE49-F238E27FC236}">
                <a16:creationId xmlns:a16="http://schemas.microsoft.com/office/drawing/2014/main" id="{6042BB99-6B30-8C58-6A3B-C2075D86C7EF}"/>
              </a:ext>
            </a:extLst>
          </p:cNvPr>
          <p:cNvSpPr>
            <a:spLocks noGrp="1"/>
          </p:cNvSpPr>
          <p:nvPr>
            <p:ph type="ftr" sz="quarter" idx="11"/>
          </p:nvPr>
        </p:nvSpPr>
        <p:spPr/>
        <p:txBody>
          <a:bodyPr/>
          <a:lstStyle/>
          <a:p>
            <a:r>
              <a:rPr lang="en-US"/>
              <a:t>Introduction Observations Design Implementation Evaluation Conclusion</a:t>
            </a:r>
            <a:endParaRPr lang="en-US" dirty="0"/>
          </a:p>
        </p:txBody>
      </p:sp>
      <p:pic>
        <p:nvPicPr>
          <p:cNvPr id="12" name="Camera 11">
            <a:extLst>
              <a:ext uri="{FF2B5EF4-FFF2-40B4-BE49-F238E27FC236}">
                <a16:creationId xmlns:a16="http://schemas.microsoft.com/office/drawing/2014/main" id="{F754EF52-C2B1-0234-B2C8-A3B1DCD70D32}"/>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2"/>
              </a:ext>
            </a:extLst>
          </a:blip>
          <a:stretch>
            <a:fillRect/>
          </a:stretch>
        </p:blipFill>
        <p:spPr>
          <a:xfrm>
            <a:off x="9844033" y="0"/>
            <a:ext cx="1214584" cy="1214584"/>
          </a:xfrm>
          <a:prstGeom prst="ellipse">
            <a:avLst/>
          </a:prstGeom>
          <a:ln>
            <a:noFill/>
          </a:ln>
          <a:effectLst>
            <a:outerShdw blurRad="190500" algn="tl" rotWithShape="0">
              <a:srgbClr val="000000">
                <a:alpha val="30000"/>
              </a:srgbClr>
            </a:outerShdw>
          </a:effectLst>
        </p:spPr>
      </p:pic>
    </p:spTree>
    <p:extLst>
      <p:ext uri="{BB962C8B-B14F-4D97-AF65-F5344CB8AC3E}">
        <p14:creationId xmlns:p14="http://schemas.microsoft.com/office/powerpoint/2010/main" val="366854523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Current </a:t>
            </a:r>
            <a:r>
              <a:rPr lang="en-US" dirty="0" err="1"/>
              <a:t>Fuzzers</a:t>
            </a:r>
            <a:r>
              <a:rPr lang="en-US" dirty="0"/>
              <a:t> Fuzz Image</a:t>
            </a:r>
          </a:p>
        </p:txBody>
      </p:sp>
      <p:sp>
        <p:nvSpPr>
          <p:cNvPr id="3" name="Content Placeholder 2"/>
          <p:cNvSpPr>
            <a:spLocks noGrp="1"/>
          </p:cNvSpPr>
          <p:nvPr>
            <p:ph idx="1"/>
          </p:nvPr>
        </p:nvSpPr>
        <p:spPr/>
        <p:txBody>
          <a:bodyPr vert="horz" lIns="91440" tIns="45720" rIns="91440" bIns="45720" rtlCol="0" anchor="t">
            <a:normAutofit/>
          </a:bodyPr>
          <a:lstStyle/>
          <a:p>
            <a:r>
              <a:rPr lang="en-US" dirty="0" err="1"/>
              <a:t>Syzkaller</a:t>
            </a:r>
            <a:r>
              <a:rPr lang="en-US" dirty="0"/>
              <a:t>, perhaps the most popular operating-system </a:t>
            </a:r>
            <a:r>
              <a:rPr lang="en-US" dirty="0" err="1"/>
              <a:t>fuzzer</a:t>
            </a:r>
            <a:endParaRPr lang="en-US" dirty="0"/>
          </a:p>
          <a:p>
            <a:r>
              <a:rPr lang="en-US" dirty="0"/>
              <a:t>Loop</a:t>
            </a:r>
            <a:endParaRPr lang="en-US" dirty="0">
              <a:cs typeface="Calibri"/>
            </a:endParaRPr>
          </a:p>
          <a:p>
            <a:pPr lvl="1"/>
            <a:r>
              <a:rPr lang="en-US" dirty="0">
                <a:ea typeface="+mn-lt"/>
                <a:cs typeface="+mn-lt"/>
              </a:rPr>
              <a:t>Create filesystem with random configurations</a:t>
            </a:r>
          </a:p>
          <a:p>
            <a:pPr lvl="2"/>
            <a:r>
              <a:rPr lang="en-US" dirty="0">
                <a:ea typeface="+mn-lt"/>
                <a:cs typeface="+mn-lt"/>
              </a:rPr>
              <a:t>Randomly</a:t>
            </a:r>
            <a:r>
              <a:rPr lang="en-US" dirty="0"/>
              <a:t> pick a file system creation configuration</a:t>
            </a:r>
            <a:endParaRPr lang="en-US" dirty="0">
              <a:cs typeface="Calibri"/>
            </a:endParaRPr>
          </a:p>
          <a:p>
            <a:pPr lvl="2"/>
            <a:r>
              <a:rPr lang="en-US" dirty="0"/>
              <a:t>Create a file system with pre-populated files</a:t>
            </a:r>
            <a:endParaRPr lang="en-US" dirty="0">
              <a:cs typeface="Calibri"/>
            </a:endParaRPr>
          </a:p>
          <a:p>
            <a:pPr lvl="2"/>
            <a:r>
              <a:rPr lang="en-US" b="1" i="1" dirty="0">
                <a:ea typeface="+mn-lt"/>
                <a:cs typeface="+mn-lt"/>
              </a:rPr>
              <a:t>With</a:t>
            </a:r>
            <a:r>
              <a:rPr lang="en-US" dirty="0">
                <a:ea typeface="+mn-lt"/>
                <a:cs typeface="+mn-lt"/>
              </a:rPr>
              <a:t> resetting the file system</a:t>
            </a:r>
            <a:r>
              <a:rPr lang="en-US" dirty="0">
                <a:solidFill>
                  <a:srgbClr val="FF0000"/>
                </a:solidFill>
                <a:ea typeface="+mn-lt"/>
                <a:cs typeface="+mn-lt"/>
              </a:rPr>
              <a:t> content</a:t>
            </a:r>
            <a:endParaRPr lang="en-US" dirty="0"/>
          </a:p>
          <a:p>
            <a:pPr lvl="1"/>
            <a:r>
              <a:rPr lang="en-US" dirty="0"/>
              <a:t>Fuzz with different filesystem request sequences</a:t>
            </a:r>
            <a:endParaRPr lang="en-US" dirty="0">
              <a:cs typeface="Calibri"/>
            </a:endParaRPr>
          </a:p>
          <a:p>
            <a:pPr lvl="2"/>
            <a:r>
              <a:rPr lang="en-US" b="1" i="1" dirty="0"/>
              <a:t>Without</a:t>
            </a:r>
            <a:r>
              <a:rPr lang="en-US" dirty="0"/>
              <a:t> resetting the file system</a:t>
            </a:r>
            <a:r>
              <a:rPr lang="en-US" dirty="0">
                <a:solidFill>
                  <a:srgbClr val="FF0000"/>
                </a:solidFill>
              </a:rPr>
              <a:t> content</a:t>
            </a:r>
            <a:r>
              <a:rPr lang="en-US" dirty="0"/>
              <a:t>(until reach time limit or crash)</a:t>
            </a:r>
            <a:endParaRPr lang="en-US" dirty="0">
              <a:cs typeface="Calibri"/>
            </a:endParaRPr>
          </a:p>
          <a:p>
            <a:pPr lvl="2"/>
            <a:r>
              <a:rPr lang="en-US" dirty="0">
                <a:cs typeface="Calibri"/>
              </a:rPr>
              <a:t>Replaying the latest filesystem request sequence may not reproduce the bug</a:t>
            </a:r>
          </a:p>
          <a:p>
            <a:pPr lvl="1"/>
            <a:endParaRPr lang="en-US" dirty="0">
              <a:cs typeface="Calibri"/>
            </a:endParaRPr>
          </a:p>
        </p:txBody>
      </p:sp>
      <p:sp>
        <p:nvSpPr>
          <p:cNvPr id="4" name="Slide Number Placeholder 3">
            <a:extLst>
              <a:ext uri="{FF2B5EF4-FFF2-40B4-BE49-F238E27FC236}">
                <a16:creationId xmlns:a16="http://schemas.microsoft.com/office/drawing/2014/main" id="{ABED77A9-C04D-C255-D0C3-BC6D0134B202}"/>
              </a:ext>
            </a:extLst>
          </p:cNvPr>
          <p:cNvSpPr>
            <a:spLocks noGrp="1"/>
          </p:cNvSpPr>
          <p:nvPr>
            <p:ph type="sldNum" sz="quarter" idx="12"/>
          </p:nvPr>
        </p:nvSpPr>
        <p:spPr/>
        <p:txBody>
          <a:bodyPr/>
          <a:lstStyle/>
          <a:p>
            <a:fld id="{330EA680-D336-4FF7-8B7A-9848BB0A1C32}" type="slidenum">
              <a:rPr lang="en-US" smtClean="0"/>
              <a:t>66</a:t>
            </a:fld>
            <a:endParaRPr lang="en-US"/>
          </a:p>
        </p:txBody>
      </p:sp>
      <p:sp>
        <p:nvSpPr>
          <p:cNvPr id="5" name="Footer Placeholder 4">
            <a:extLst>
              <a:ext uri="{FF2B5EF4-FFF2-40B4-BE49-F238E27FC236}">
                <a16:creationId xmlns:a16="http://schemas.microsoft.com/office/drawing/2014/main" id="{A9EAC68A-1ED5-4EC8-670F-07DEA9201008}"/>
              </a:ext>
            </a:extLst>
          </p:cNvPr>
          <p:cNvSpPr>
            <a:spLocks noGrp="1"/>
          </p:cNvSpPr>
          <p:nvPr>
            <p:ph type="ftr" sz="quarter" idx="11"/>
          </p:nvPr>
        </p:nvSpPr>
        <p:spPr/>
        <p:txBody>
          <a:bodyPr/>
          <a:lstStyle/>
          <a:p>
            <a:r>
              <a:rPr lang="en-US"/>
              <a:t>Introduction Observations Design Implementation Evaluation Conclusion</a:t>
            </a:r>
            <a:endParaRPr lang="en-US" dirty="0"/>
          </a:p>
        </p:txBody>
      </p:sp>
      <p:pic>
        <p:nvPicPr>
          <p:cNvPr id="12" name="Camera 11">
            <a:extLst>
              <a:ext uri="{FF2B5EF4-FFF2-40B4-BE49-F238E27FC236}">
                <a16:creationId xmlns:a16="http://schemas.microsoft.com/office/drawing/2014/main" id="{A114D5AF-6FB4-6400-CEC3-6EB4D07DA76B}"/>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3"/>
              </a:ext>
            </a:extLst>
          </a:blip>
          <a:stretch>
            <a:fillRect/>
          </a:stretch>
        </p:blipFill>
        <p:spPr>
          <a:xfrm>
            <a:off x="9844033" y="0"/>
            <a:ext cx="1214584" cy="1214584"/>
          </a:xfrm>
          <a:prstGeom prst="ellipse">
            <a:avLst/>
          </a:prstGeom>
          <a:ln>
            <a:noFill/>
          </a:ln>
          <a:effectLst>
            <a:outerShdw blurRad="190500" algn="tl" rotWithShape="0">
              <a:srgbClr val="000000">
                <a:alpha val="30000"/>
              </a:srgbClr>
            </a:outerShdw>
          </a:effectLst>
        </p:spPr>
      </p:pic>
    </p:spTree>
    <p:extLst>
      <p:ext uri="{BB962C8B-B14F-4D97-AF65-F5344CB8AC3E}">
        <p14:creationId xmlns:p14="http://schemas.microsoft.com/office/powerpoint/2010/main" val="3156697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File-System Fuzzing Background (Cont’d)</a:t>
            </a:r>
          </a:p>
        </p:txBody>
      </p:sp>
      <p:sp>
        <p:nvSpPr>
          <p:cNvPr id="3" name="Content Placeholder 2"/>
          <p:cNvSpPr>
            <a:spLocks noGrp="1"/>
          </p:cNvSpPr>
          <p:nvPr>
            <p:ph idx="1"/>
          </p:nvPr>
        </p:nvSpPr>
        <p:spPr/>
        <p:txBody>
          <a:bodyPr vert="horz" lIns="91440" tIns="45720" rIns="91440" bIns="45720" rtlCol="0" anchor="t">
            <a:normAutofit/>
          </a:bodyPr>
          <a:lstStyle/>
          <a:p>
            <a:r>
              <a:rPr lang="en-US" dirty="0"/>
              <a:t>AFL, a popular </a:t>
            </a:r>
            <a:r>
              <a:rPr lang="en-US" dirty="0" err="1"/>
              <a:t>fuzzer</a:t>
            </a:r>
            <a:r>
              <a:rPr lang="en-US" dirty="0"/>
              <a:t> based on genetic algorithms</a:t>
            </a:r>
          </a:p>
          <a:p>
            <a:pPr lvl="1"/>
            <a:r>
              <a:rPr lang="en-US" dirty="0"/>
              <a:t>Has been used to fuzz file system images</a:t>
            </a:r>
            <a:endParaRPr lang="en-US" dirty="0">
              <a:cs typeface="Calibri"/>
            </a:endParaRPr>
          </a:p>
          <a:p>
            <a:pPr lvl="2"/>
            <a:r>
              <a:rPr lang="en-US" dirty="0"/>
              <a:t>Fuzz only </a:t>
            </a:r>
            <a:r>
              <a:rPr lang="en-US" b="1" i="1" dirty="0"/>
              <a:t>non-zero</a:t>
            </a:r>
            <a:r>
              <a:rPr lang="en-US" dirty="0"/>
              <a:t> sub-blocks</a:t>
            </a:r>
            <a:endParaRPr lang="en-US" dirty="0">
              <a:cs typeface="Calibri"/>
            </a:endParaRPr>
          </a:p>
          <a:p>
            <a:pPr lvl="2"/>
            <a:r>
              <a:rPr lang="en-US" dirty="0"/>
              <a:t>Problems</a:t>
            </a:r>
            <a:endParaRPr lang="en-US" dirty="0">
              <a:cs typeface="Calibri"/>
            </a:endParaRPr>
          </a:p>
          <a:p>
            <a:pPr lvl="3"/>
            <a:r>
              <a:rPr lang="en-US" dirty="0"/>
              <a:t>Many blocks are initialized to zero</a:t>
            </a:r>
            <a:endParaRPr lang="en-US" dirty="0">
              <a:cs typeface="Calibri"/>
            </a:endParaRPr>
          </a:p>
          <a:p>
            <a:pPr lvl="4"/>
            <a:r>
              <a:rPr lang="en-US" dirty="0"/>
              <a:t>May skip fuzzing useful blocks</a:t>
            </a:r>
            <a:endParaRPr lang="en-US" dirty="0">
              <a:cs typeface="Calibri"/>
            </a:endParaRPr>
          </a:p>
          <a:p>
            <a:pPr lvl="3"/>
            <a:r>
              <a:rPr lang="en-US" dirty="0"/>
              <a:t>Some file systems left many non-zero obsolete blocks</a:t>
            </a:r>
            <a:endParaRPr lang="en-US" dirty="0">
              <a:cs typeface="Calibri"/>
            </a:endParaRPr>
          </a:p>
          <a:p>
            <a:pPr lvl="4"/>
            <a:r>
              <a:rPr lang="en-US" dirty="0"/>
              <a:t>Fuzzing these blocks are not useful</a:t>
            </a:r>
            <a:endParaRPr lang="en-US" dirty="0">
              <a:cs typeface="Calibri"/>
            </a:endParaRPr>
          </a:p>
          <a:p>
            <a:pPr marL="457200" lvl="1" indent="0">
              <a:buNone/>
            </a:pPr>
            <a:endParaRPr lang="en-US" dirty="0">
              <a:cs typeface="Calibri"/>
            </a:endParaRPr>
          </a:p>
        </p:txBody>
      </p:sp>
      <p:sp>
        <p:nvSpPr>
          <p:cNvPr id="4" name="Slide Number Placeholder 3">
            <a:extLst>
              <a:ext uri="{FF2B5EF4-FFF2-40B4-BE49-F238E27FC236}">
                <a16:creationId xmlns:a16="http://schemas.microsoft.com/office/drawing/2014/main" id="{2075BEAA-EF40-A50C-B002-6FA4FC3E8965}"/>
              </a:ext>
            </a:extLst>
          </p:cNvPr>
          <p:cNvSpPr>
            <a:spLocks noGrp="1"/>
          </p:cNvSpPr>
          <p:nvPr>
            <p:ph type="sldNum" sz="quarter" idx="12"/>
          </p:nvPr>
        </p:nvSpPr>
        <p:spPr/>
        <p:txBody>
          <a:bodyPr/>
          <a:lstStyle/>
          <a:p>
            <a:fld id="{330EA680-D336-4FF7-8B7A-9848BB0A1C32}" type="slidenum">
              <a:rPr lang="en-US" smtClean="0"/>
              <a:t>67</a:t>
            </a:fld>
            <a:endParaRPr lang="en-US"/>
          </a:p>
        </p:txBody>
      </p:sp>
      <p:sp>
        <p:nvSpPr>
          <p:cNvPr id="5" name="Footer Placeholder 4">
            <a:extLst>
              <a:ext uri="{FF2B5EF4-FFF2-40B4-BE49-F238E27FC236}">
                <a16:creationId xmlns:a16="http://schemas.microsoft.com/office/drawing/2014/main" id="{337964B6-5955-B0F3-14D1-2FFA78E8E3EF}"/>
              </a:ext>
            </a:extLst>
          </p:cNvPr>
          <p:cNvSpPr>
            <a:spLocks noGrp="1"/>
          </p:cNvSpPr>
          <p:nvPr>
            <p:ph type="ftr" sz="quarter" idx="11"/>
          </p:nvPr>
        </p:nvSpPr>
        <p:spPr/>
        <p:txBody>
          <a:bodyPr/>
          <a:lstStyle/>
          <a:p>
            <a:r>
              <a:rPr lang="en-US"/>
              <a:t>Introduction Observations Design Implementation Evaluation Conclusion</a:t>
            </a:r>
            <a:endParaRPr lang="en-US" dirty="0"/>
          </a:p>
        </p:txBody>
      </p:sp>
      <p:pic>
        <p:nvPicPr>
          <p:cNvPr id="12" name="Camera 11">
            <a:extLst>
              <a:ext uri="{FF2B5EF4-FFF2-40B4-BE49-F238E27FC236}">
                <a16:creationId xmlns:a16="http://schemas.microsoft.com/office/drawing/2014/main" id="{78C3236F-26C4-5AD4-9B27-AF4E214BD500}"/>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2"/>
              </a:ext>
            </a:extLst>
          </a:blip>
          <a:stretch>
            <a:fillRect/>
          </a:stretch>
        </p:blipFill>
        <p:spPr>
          <a:xfrm>
            <a:off x="9844033" y="0"/>
            <a:ext cx="1214584" cy="1214584"/>
          </a:xfrm>
          <a:prstGeom prst="ellipse">
            <a:avLst/>
          </a:prstGeom>
          <a:ln>
            <a:noFill/>
          </a:ln>
          <a:effectLst>
            <a:outerShdw blurRad="190500" algn="tl" rotWithShape="0">
              <a:srgbClr val="000000">
                <a:alpha val="30000"/>
              </a:srgbClr>
            </a:outerShdw>
          </a:effectLst>
        </p:spPr>
      </p:pic>
    </p:spTree>
    <p:extLst>
      <p:ext uri="{BB962C8B-B14F-4D97-AF65-F5344CB8AC3E}">
        <p14:creationId xmlns:p14="http://schemas.microsoft.com/office/powerpoint/2010/main" val="928046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File-System Fuzzing Background (Cont’d)</a:t>
            </a:r>
          </a:p>
        </p:txBody>
      </p:sp>
      <p:sp>
        <p:nvSpPr>
          <p:cNvPr id="3" name="Content Placeholder 2"/>
          <p:cNvSpPr>
            <a:spLocks noGrp="1"/>
          </p:cNvSpPr>
          <p:nvPr>
            <p:ph idx="1"/>
          </p:nvPr>
        </p:nvSpPr>
        <p:spPr/>
        <p:txBody>
          <a:bodyPr vert="horz" lIns="91440" tIns="45720" rIns="91440" bIns="45720" rtlCol="0" anchor="t">
            <a:normAutofit/>
          </a:bodyPr>
          <a:lstStyle/>
          <a:p>
            <a:r>
              <a:rPr lang="en-US" dirty="0"/>
              <a:t>JANUS, built on AFL</a:t>
            </a:r>
          </a:p>
          <a:p>
            <a:r>
              <a:rPr lang="en-US" dirty="0"/>
              <a:t>Fuzz only a </a:t>
            </a:r>
            <a:r>
              <a:rPr lang="en-US" b="1" i="1" dirty="0"/>
              <a:t>fixed</a:t>
            </a:r>
            <a:r>
              <a:rPr lang="en-US" dirty="0"/>
              <a:t> initial metadata region </a:t>
            </a:r>
            <a:endParaRPr lang="en-US" dirty="0">
              <a:cs typeface="Calibri"/>
            </a:endParaRPr>
          </a:p>
          <a:p>
            <a:pPr lvl="1"/>
            <a:r>
              <a:rPr lang="en-US" dirty="0"/>
              <a:t>Active metadata region changes over time</a:t>
            </a:r>
            <a:endParaRPr lang="en-US" dirty="0">
              <a:cs typeface="Calibri"/>
            </a:endParaRPr>
          </a:p>
          <a:p>
            <a:r>
              <a:rPr lang="en-US" dirty="0"/>
              <a:t>Replay file system requests on the initial fuzzed metadata locations to regenerate modified file system images to avoid saving or fuzzing the whole images</a:t>
            </a:r>
            <a:endParaRPr lang="en-US" dirty="0">
              <a:cs typeface="Calibri"/>
            </a:endParaRPr>
          </a:p>
        </p:txBody>
      </p:sp>
      <p:sp>
        <p:nvSpPr>
          <p:cNvPr id="4" name="Slide Number Placeholder 3">
            <a:extLst>
              <a:ext uri="{FF2B5EF4-FFF2-40B4-BE49-F238E27FC236}">
                <a16:creationId xmlns:a16="http://schemas.microsoft.com/office/drawing/2014/main" id="{8E9ED4E3-701B-1F31-EC18-64006C11E68A}"/>
              </a:ext>
            </a:extLst>
          </p:cNvPr>
          <p:cNvSpPr>
            <a:spLocks noGrp="1"/>
          </p:cNvSpPr>
          <p:nvPr>
            <p:ph type="sldNum" sz="quarter" idx="12"/>
          </p:nvPr>
        </p:nvSpPr>
        <p:spPr/>
        <p:txBody>
          <a:bodyPr/>
          <a:lstStyle/>
          <a:p>
            <a:fld id="{330EA680-D336-4FF7-8B7A-9848BB0A1C32}" type="slidenum">
              <a:rPr lang="en-US" smtClean="0"/>
              <a:t>68</a:t>
            </a:fld>
            <a:endParaRPr lang="en-US"/>
          </a:p>
        </p:txBody>
      </p:sp>
      <p:sp>
        <p:nvSpPr>
          <p:cNvPr id="5" name="Footer Placeholder 4">
            <a:extLst>
              <a:ext uri="{FF2B5EF4-FFF2-40B4-BE49-F238E27FC236}">
                <a16:creationId xmlns:a16="http://schemas.microsoft.com/office/drawing/2014/main" id="{EFA5EA81-9C17-D7C0-5E24-E0EED3FC2D68}"/>
              </a:ext>
            </a:extLst>
          </p:cNvPr>
          <p:cNvSpPr>
            <a:spLocks noGrp="1"/>
          </p:cNvSpPr>
          <p:nvPr>
            <p:ph type="ftr" sz="quarter" idx="11"/>
          </p:nvPr>
        </p:nvSpPr>
        <p:spPr/>
        <p:txBody>
          <a:bodyPr/>
          <a:lstStyle/>
          <a:p>
            <a:r>
              <a:rPr lang="en-US"/>
              <a:t>Introduction Observations Design Implementation Evaluation Conclusion</a:t>
            </a:r>
            <a:endParaRPr lang="en-US" dirty="0"/>
          </a:p>
        </p:txBody>
      </p:sp>
      <p:pic>
        <p:nvPicPr>
          <p:cNvPr id="12" name="Camera 11">
            <a:extLst>
              <a:ext uri="{FF2B5EF4-FFF2-40B4-BE49-F238E27FC236}">
                <a16:creationId xmlns:a16="http://schemas.microsoft.com/office/drawing/2014/main" id="{775E7062-8F66-DC59-DBCC-E274B3872BA7}"/>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2"/>
              </a:ext>
            </a:extLst>
          </a:blip>
          <a:stretch>
            <a:fillRect/>
          </a:stretch>
        </p:blipFill>
        <p:spPr>
          <a:xfrm>
            <a:off x="9844033" y="0"/>
            <a:ext cx="1214584" cy="1214584"/>
          </a:xfrm>
          <a:prstGeom prst="ellipse">
            <a:avLst/>
          </a:prstGeom>
          <a:ln>
            <a:noFill/>
          </a:ln>
          <a:effectLst>
            <a:outerShdw blurRad="190500" algn="tl" rotWithShape="0">
              <a:srgbClr val="000000">
                <a:alpha val="30000"/>
              </a:srgbClr>
            </a:outerShdw>
          </a:effectLst>
        </p:spPr>
      </p:pic>
    </p:spTree>
    <p:extLst>
      <p:ext uri="{BB962C8B-B14F-4D97-AF65-F5344CB8AC3E}">
        <p14:creationId xmlns:p14="http://schemas.microsoft.com/office/powerpoint/2010/main" val="2743449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1B6E36-0313-7C30-B303-923911CD6777}"/>
              </a:ext>
            </a:extLst>
          </p:cNvPr>
          <p:cNvSpPr>
            <a:spLocks noGrp="1"/>
          </p:cNvSpPr>
          <p:nvPr>
            <p:ph type="title"/>
          </p:nvPr>
        </p:nvSpPr>
        <p:spPr/>
        <p:txBody>
          <a:bodyPr/>
          <a:lstStyle/>
          <a:p>
            <a:r>
              <a:rPr lang="en-US" dirty="0"/>
              <a:t>How to Fuzz Filesystem?</a:t>
            </a:r>
          </a:p>
        </p:txBody>
      </p:sp>
      <p:sp>
        <p:nvSpPr>
          <p:cNvPr id="3" name="Content Placeholder 2">
            <a:extLst>
              <a:ext uri="{FF2B5EF4-FFF2-40B4-BE49-F238E27FC236}">
                <a16:creationId xmlns:a16="http://schemas.microsoft.com/office/drawing/2014/main" id="{31082B38-5467-8221-F2A8-A2CF41AC215A}"/>
              </a:ext>
            </a:extLst>
          </p:cNvPr>
          <p:cNvSpPr>
            <a:spLocks noGrp="1"/>
          </p:cNvSpPr>
          <p:nvPr>
            <p:ph idx="1"/>
          </p:nvPr>
        </p:nvSpPr>
        <p:spPr/>
        <p:txBody>
          <a:bodyPr/>
          <a:lstStyle/>
          <a:p>
            <a:r>
              <a:rPr lang="en-US" dirty="0">
                <a:cs typeface="Calibri"/>
              </a:rPr>
              <a:t>A file system (FS) takes two input streams—file requests and FS image </a:t>
            </a:r>
          </a:p>
          <a:p>
            <a:r>
              <a:rPr lang="en-US" dirty="0">
                <a:cs typeface="Calibri"/>
              </a:rPr>
              <a:t>Randomizing file system request type (e.g., read/write) and arguments (e.g., option flags)  broadens the testing coverage</a:t>
            </a:r>
          </a:p>
          <a:p>
            <a:r>
              <a:rPr lang="en-US" dirty="0">
                <a:solidFill>
                  <a:srgbClr val="FF0000"/>
                </a:solidFill>
                <a:cs typeface="Calibri"/>
              </a:rPr>
              <a:t>Mutating content of random FS image locations is a different story…</a:t>
            </a:r>
          </a:p>
          <a:p>
            <a:pPr lvl="1"/>
            <a:r>
              <a:rPr lang="en-US" dirty="0">
                <a:solidFill>
                  <a:srgbClr val="FF0000"/>
                </a:solidFill>
                <a:cs typeface="Calibri"/>
              </a:rPr>
              <a:t>Mutated image locations often are not the accessed by system requests</a:t>
            </a:r>
          </a:p>
          <a:p>
            <a:endParaRPr lang="en-US" dirty="0"/>
          </a:p>
        </p:txBody>
      </p:sp>
      <p:sp>
        <p:nvSpPr>
          <p:cNvPr id="4" name="Slide Number Placeholder 3">
            <a:extLst>
              <a:ext uri="{FF2B5EF4-FFF2-40B4-BE49-F238E27FC236}">
                <a16:creationId xmlns:a16="http://schemas.microsoft.com/office/drawing/2014/main" id="{BCD682D6-2121-5C4B-445C-0321085628A7}"/>
              </a:ext>
            </a:extLst>
          </p:cNvPr>
          <p:cNvSpPr>
            <a:spLocks noGrp="1"/>
          </p:cNvSpPr>
          <p:nvPr>
            <p:ph type="sldNum" sz="quarter" idx="12"/>
          </p:nvPr>
        </p:nvSpPr>
        <p:spPr/>
        <p:txBody>
          <a:bodyPr/>
          <a:lstStyle/>
          <a:p>
            <a:fld id="{330EA680-D336-4FF7-8B7A-9848BB0A1C32}" type="slidenum">
              <a:rPr lang="en-US" smtClean="0"/>
              <a:t>69</a:t>
            </a:fld>
            <a:endParaRPr lang="en-US"/>
          </a:p>
        </p:txBody>
      </p:sp>
      <p:sp>
        <p:nvSpPr>
          <p:cNvPr id="5" name="Footer Placeholder 4">
            <a:extLst>
              <a:ext uri="{FF2B5EF4-FFF2-40B4-BE49-F238E27FC236}">
                <a16:creationId xmlns:a16="http://schemas.microsoft.com/office/drawing/2014/main" id="{5B90CB1A-18E4-0D0E-7BDE-4E73EDAE00B9}"/>
              </a:ext>
            </a:extLst>
          </p:cNvPr>
          <p:cNvSpPr>
            <a:spLocks noGrp="1"/>
          </p:cNvSpPr>
          <p:nvPr>
            <p:ph type="ftr" sz="quarter" idx="11"/>
          </p:nvPr>
        </p:nvSpPr>
        <p:spPr/>
        <p:txBody>
          <a:bodyPr/>
          <a:lstStyle/>
          <a:p>
            <a:r>
              <a:rPr lang="en-US"/>
              <a:t>Introduction Observations Design Implementation Evaluation Conclusion</a:t>
            </a:r>
            <a:endParaRPr lang="en-US" dirty="0"/>
          </a:p>
        </p:txBody>
      </p:sp>
      <p:pic>
        <p:nvPicPr>
          <p:cNvPr id="12" name="Camera 11">
            <a:extLst>
              <a:ext uri="{FF2B5EF4-FFF2-40B4-BE49-F238E27FC236}">
                <a16:creationId xmlns:a16="http://schemas.microsoft.com/office/drawing/2014/main" id="{902E4B4E-20E5-5CD6-94D7-B0CEFD68AEDC}"/>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2"/>
              </a:ext>
            </a:extLst>
          </a:blip>
          <a:stretch>
            <a:fillRect/>
          </a:stretch>
        </p:blipFill>
        <p:spPr>
          <a:xfrm>
            <a:off x="9844033" y="0"/>
            <a:ext cx="1214584" cy="1214584"/>
          </a:xfrm>
          <a:prstGeom prst="ellipse">
            <a:avLst/>
          </a:prstGeom>
          <a:ln>
            <a:noFill/>
          </a:ln>
          <a:effectLst>
            <a:outerShdw blurRad="190500" algn="tl" rotWithShape="0">
              <a:srgbClr val="000000">
                <a:alpha val="30000"/>
              </a:srgbClr>
            </a:outerShdw>
          </a:effectLst>
        </p:spPr>
      </p:pic>
    </p:spTree>
    <p:extLst>
      <p:ext uri="{BB962C8B-B14F-4D97-AF65-F5344CB8AC3E}">
        <p14:creationId xmlns:p14="http://schemas.microsoft.com/office/powerpoint/2010/main" val="3395328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492D0-D981-74C3-148E-B00EF4CD92C2}"/>
              </a:ext>
            </a:extLst>
          </p:cNvPr>
          <p:cNvSpPr>
            <a:spLocks noGrp="1"/>
          </p:cNvSpPr>
          <p:nvPr>
            <p:ph type="title"/>
          </p:nvPr>
        </p:nvSpPr>
        <p:spPr/>
        <p:txBody>
          <a:bodyPr/>
          <a:lstStyle/>
          <a:p>
            <a:r>
              <a:rPr lang="en-US" dirty="0"/>
              <a:t>File Image Fuzzing</a:t>
            </a:r>
          </a:p>
        </p:txBody>
      </p:sp>
      <p:sp>
        <p:nvSpPr>
          <p:cNvPr id="3" name="Content Placeholder 2">
            <a:extLst>
              <a:ext uri="{FF2B5EF4-FFF2-40B4-BE49-F238E27FC236}">
                <a16:creationId xmlns:a16="http://schemas.microsoft.com/office/drawing/2014/main" id="{437AE3D8-1783-5A1B-CF07-266A22944149}"/>
              </a:ext>
            </a:extLst>
          </p:cNvPr>
          <p:cNvSpPr>
            <a:spLocks noGrp="1"/>
          </p:cNvSpPr>
          <p:nvPr>
            <p:ph idx="1"/>
          </p:nvPr>
        </p:nvSpPr>
        <p:spPr>
          <a:xfrm>
            <a:off x="838200" y="1825625"/>
            <a:ext cx="10515600" cy="882064"/>
          </a:xfrm>
        </p:spPr>
        <p:txBody>
          <a:bodyPr/>
          <a:lstStyle/>
          <a:p>
            <a:r>
              <a:rPr lang="en-US" dirty="0">
                <a:cs typeface="Calibri"/>
              </a:rPr>
              <a:t>Mutating the content of random FS image locations is a different story…</a:t>
            </a:r>
          </a:p>
          <a:p>
            <a:endParaRPr lang="en-US" dirty="0"/>
          </a:p>
        </p:txBody>
      </p:sp>
      <p:sp>
        <p:nvSpPr>
          <p:cNvPr id="9" name="TextBox 8">
            <a:extLst>
              <a:ext uri="{FF2B5EF4-FFF2-40B4-BE49-F238E27FC236}">
                <a16:creationId xmlns:a16="http://schemas.microsoft.com/office/drawing/2014/main" id="{FD8F865E-973B-D247-ED59-5EBD0FD44292}"/>
              </a:ext>
            </a:extLst>
          </p:cNvPr>
          <p:cNvSpPr txBox="1"/>
          <p:nvPr/>
        </p:nvSpPr>
        <p:spPr>
          <a:xfrm>
            <a:off x="5009224" y="4694341"/>
            <a:ext cx="2530136" cy="369332"/>
          </a:xfrm>
          <a:prstGeom prst="rect">
            <a:avLst/>
          </a:prstGeom>
          <a:noFill/>
        </p:spPr>
        <p:txBody>
          <a:bodyPr wrap="square" rtlCol="0">
            <a:spAutoFit/>
          </a:bodyPr>
          <a:lstStyle/>
          <a:p>
            <a:r>
              <a:rPr lang="en-US" dirty="0"/>
              <a:t>accessed size is small</a:t>
            </a:r>
          </a:p>
        </p:txBody>
      </p:sp>
      <p:sp>
        <p:nvSpPr>
          <p:cNvPr id="10" name="Rectangle 9">
            <a:extLst>
              <a:ext uri="{FF2B5EF4-FFF2-40B4-BE49-F238E27FC236}">
                <a16:creationId xmlns:a16="http://schemas.microsoft.com/office/drawing/2014/main" id="{D34B2C9C-3DF1-5724-D419-2268DF31DBDC}"/>
              </a:ext>
            </a:extLst>
          </p:cNvPr>
          <p:cNvSpPr/>
          <p:nvPr/>
        </p:nvSpPr>
        <p:spPr>
          <a:xfrm>
            <a:off x="5611183" y="3444052"/>
            <a:ext cx="152400" cy="15731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740E8CE-BEFF-A9EF-4E8C-6805B2CBF543}"/>
              </a:ext>
            </a:extLst>
          </p:cNvPr>
          <p:cNvSpPr/>
          <p:nvPr/>
        </p:nvSpPr>
        <p:spPr>
          <a:xfrm>
            <a:off x="5770978" y="3488439"/>
            <a:ext cx="152400" cy="15731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695DF2A-3F6A-D7D0-6BF7-44271F3C72BE}"/>
              </a:ext>
            </a:extLst>
          </p:cNvPr>
          <p:cNvSpPr/>
          <p:nvPr/>
        </p:nvSpPr>
        <p:spPr>
          <a:xfrm>
            <a:off x="5948532" y="3532833"/>
            <a:ext cx="152400" cy="15731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6583968D-8A34-D6C8-B2B5-8F886071D02C}"/>
              </a:ext>
            </a:extLst>
          </p:cNvPr>
          <p:cNvSpPr/>
          <p:nvPr/>
        </p:nvSpPr>
        <p:spPr>
          <a:xfrm>
            <a:off x="6365786" y="4074369"/>
            <a:ext cx="152400" cy="15731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Can 10">
            <a:extLst>
              <a:ext uri="{FF2B5EF4-FFF2-40B4-BE49-F238E27FC236}">
                <a16:creationId xmlns:a16="http://schemas.microsoft.com/office/drawing/2014/main" id="{85132BE6-A7FD-2ECE-4329-EE51FB19D950}"/>
              </a:ext>
            </a:extLst>
          </p:cNvPr>
          <p:cNvSpPr/>
          <p:nvPr/>
        </p:nvSpPr>
        <p:spPr>
          <a:xfrm>
            <a:off x="8655231" y="2842626"/>
            <a:ext cx="1504036" cy="1622842"/>
          </a:xfrm>
          <a:prstGeom prst="can">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651C2D3E-FC10-1E9D-EE4C-3FA082284336}"/>
              </a:ext>
            </a:extLst>
          </p:cNvPr>
          <p:cNvSpPr/>
          <p:nvPr/>
        </p:nvSpPr>
        <p:spPr>
          <a:xfrm>
            <a:off x="8728971" y="3486962"/>
            <a:ext cx="152400" cy="15731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B65E792B-19C0-8784-7966-C867A73ABE9F}"/>
              </a:ext>
            </a:extLst>
          </p:cNvPr>
          <p:cNvSpPr/>
          <p:nvPr/>
        </p:nvSpPr>
        <p:spPr>
          <a:xfrm>
            <a:off x="8888766" y="3531349"/>
            <a:ext cx="152400" cy="15731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17B0CB44-F3CF-3E27-2C02-A8F92AA1E67B}"/>
              </a:ext>
            </a:extLst>
          </p:cNvPr>
          <p:cNvSpPr/>
          <p:nvPr/>
        </p:nvSpPr>
        <p:spPr>
          <a:xfrm>
            <a:off x="9066320" y="3575743"/>
            <a:ext cx="152400" cy="15731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462E9AA0-F852-1BAB-23DC-72F8783B7B33}"/>
              </a:ext>
            </a:extLst>
          </p:cNvPr>
          <p:cNvSpPr/>
          <p:nvPr/>
        </p:nvSpPr>
        <p:spPr>
          <a:xfrm>
            <a:off x="9483574" y="4117279"/>
            <a:ext cx="152400" cy="15731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C4E2BE59-6E65-690B-CECC-84084E989BA7}"/>
              </a:ext>
            </a:extLst>
          </p:cNvPr>
          <p:cNvSpPr/>
          <p:nvPr/>
        </p:nvSpPr>
        <p:spPr>
          <a:xfrm>
            <a:off x="8728971" y="3338004"/>
            <a:ext cx="1099597" cy="103868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EE5E5940-5626-A49D-94AD-EBE2A224C6F7}"/>
              </a:ext>
            </a:extLst>
          </p:cNvPr>
          <p:cNvSpPr/>
          <p:nvPr/>
        </p:nvSpPr>
        <p:spPr>
          <a:xfrm>
            <a:off x="8655231" y="3249227"/>
            <a:ext cx="666322" cy="630315"/>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7AA1AECC-BDAC-181A-4AF6-ECA6D70B8402}"/>
              </a:ext>
            </a:extLst>
          </p:cNvPr>
          <p:cNvSpPr txBox="1"/>
          <p:nvPr/>
        </p:nvSpPr>
        <p:spPr>
          <a:xfrm>
            <a:off x="8234036" y="4608214"/>
            <a:ext cx="3211619" cy="369332"/>
          </a:xfrm>
          <a:prstGeom prst="rect">
            <a:avLst/>
          </a:prstGeom>
          <a:noFill/>
        </p:spPr>
        <p:txBody>
          <a:bodyPr wrap="square" rtlCol="0">
            <a:spAutoFit/>
          </a:bodyPr>
          <a:lstStyle/>
          <a:p>
            <a:r>
              <a:rPr lang="en-US" dirty="0"/>
              <a:t>How to decide where to fuzz?</a:t>
            </a:r>
          </a:p>
        </p:txBody>
      </p:sp>
      <p:sp>
        <p:nvSpPr>
          <p:cNvPr id="4" name="TextBox 3"/>
          <p:cNvSpPr txBox="1"/>
          <p:nvPr/>
        </p:nvSpPr>
        <p:spPr>
          <a:xfrm>
            <a:off x="9145748" y="3793329"/>
            <a:ext cx="290464" cy="369332"/>
          </a:xfrm>
          <a:prstGeom prst="rect">
            <a:avLst/>
          </a:prstGeom>
          <a:noFill/>
        </p:spPr>
        <p:txBody>
          <a:bodyPr wrap="none" rtlCol="0">
            <a:spAutoFit/>
          </a:bodyPr>
          <a:lstStyle/>
          <a:p>
            <a:r>
              <a:rPr lang="en-US" dirty="0"/>
              <a:t>F</a:t>
            </a:r>
          </a:p>
        </p:txBody>
      </p:sp>
      <p:sp>
        <p:nvSpPr>
          <p:cNvPr id="26" name="TextBox 25"/>
          <p:cNvSpPr txBox="1"/>
          <p:nvPr/>
        </p:nvSpPr>
        <p:spPr>
          <a:xfrm>
            <a:off x="8849009" y="3406547"/>
            <a:ext cx="290464" cy="369332"/>
          </a:xfrm>
          <a:prstGeom prst="rect">
            <a:avLst/>
          </a:prstGeom>
          <a:noFill/>
        </p:spPr>
        <p:txBody>
          <a:bodyPr wrap="none" rtlCol="0">
            <a:spAutoFit/>
          </a:bodyPr>
          <a:lstStyle/>
          <a:p>
            <a:r>
              <a:rPr lang="en-US" dirty="0"/>
              <a:t>F</a:t>
            </a:r>
          </a:p>
        </p:txBody>
      </p:sp>
      <p:sp>
        <p:nvSpPr>
          <p:cNvPr id="28" name="TextBox 27">
            <a:extLst>
              <a:ext uri="{FF2B5EF4-FFF2-40B4-BE49-F238E27FC236}">
                <a16:creationId xmlns:a16="http://schemas.microsoft.com/office/drawing/2014/main" id="{C93E8830-9E1A-A155-9A99-2AEA7B2F1964}"/>
              </a:ext>
            </a:extLst>
          </p:cNvPr>
          <p:cNvSpPr txBox="1"/>
          <p:nvPr/>
        </p:nvSpPr>
        <p:spPr>
          <a:xfrm>
            <a:off x="8234036" y="5875485"/>
            <a:ext cx="3331465" cy="646331"/>
          </a:xfrm>
          <a:prstGeom prst="rect">
            <a:avLst/>
          </a:prstGeom>
          <a:noFill/>
        </p:spPr>
        <p:txBody>
          <a:bodyPr wrap="square">
            <a:spAutoFit/>
          </a:bodyPr>
          <a:lstStyle/>
          <a:p>
            <a:r>
              <a:rPr lang="en-US" dirty="0"/>
              <a:t>If fuzz black square, many fuzzed locations will not be accessed</a:t>
            </a:r>
          </a:p>
        </p:txBody>
      </p:sp>
      <p:sp>
        <p:nvSpPr>
          <p:cNvPr id="30" name="TextBox 29">
            <a:extLst>
              <a:ext uri="{FF2B5EF4-FFF2-40B4-BE49-F238E27FC236}">
                <a16:creationId xmlns:a16="http://schemas.microsoft.com/office/drawing/2014/main" id="{D6AE741C-DA7D-B6E7-507E-E1E2662270C2}"/>
              </a:ext>
            </a:extLst>
          </p:cNvPr>
          <p:cNvSpPr txBox="1"/>
          <p:nvPr/>
        </p:nvSpPr>
        <p:spPr>
          <a:xfrm>
            <a:off x="8234036" y="5105363"/>
            <a:ext cx="3331465" cy="646331"/>
          </a:xfrm>
          <a:prstGeom prst="rect">
            <a:avLst/>
          </a:prstGeom>
          <a:noFill/>
        </p:spPr>
        <p:txBody>
          <a:bodyPr wrap="square">
            <a:spAutoFit/>
          </a:bodyPr>
          <a:lstStyle/>
          <a:p>
            <a:r>
              <a:rPr lang="en-US" dirty="0"/>
              <a:t>If fuzz white square, may never fuzz some accessed bytes</a:t>
            </a:r>
          </a:p>
        </p:txBody>
      </p:sp>
      <p:sp>
        <p:nvSpPr>
          <p:cNvPr id="6" name="Slide Number Placeholder 5">
            <a:extLst>
              <a:ext uri="{FF2B5EF4-FFF2-40B4-BE49-F238E27FC236}">
                <a16:creationId xmlns:a16="http://schemas.microsoft.com/office/drawing/2014/main" id="{A40549C3-80CF-96DE-126E-AFDD867A9661}"/>
              </a:ext>
            </a:extLst>
          </p:cNvPr>
          <p:cNvSpPr>
            <a:spLocks noGrp="1"/>
          </p:cNvSpPr>
          <p:nvPr>
            <p:ph type="sldNum" sz="quarter" idx="12"/>
          </p:nvPr>
        </p:nvSpPr>
        <p:spPr/>
        <p:txBody>
          <a:bodyPr/>
          <a:lstStyle/>
          <a:p>
            <a:fld id="{330EA680-D336-4FF7-8B7A-9848BB0A1C32}" type="slidenum">
              <a:rPr lang="en-US" smtClean="0"/>
              <a:t>7</a:t>
            </a:fld>
            <a:endParaRPr lang="en-US"/>
          </a:p>
        </p:txBody>
      </p:sp>
      <p:grpSp>
        <p:nvGrpSpPr>
          <p:cNvPr id="29" name="Group 28">
            <a:extLst>
              <a:ext uri="{FF2B5EF4-FFF2-40B4-BE49-F238E27FC236}">
                <a16:creationId xmlns:a16="http://schemas.microsoft.com/office/drawing/2014/main" id="{7878B21B-3334-C4E5-4DE2-97967F89E414}"/>
              </a:ext>
            </a:extLst>
          </p:cNvPr>
          <p:cNvGrpSpPr/>
          <p:nvPr/>
        </p:nvGrpSpPr>
        <p:grpSpPr>
          <a:xfrm>
            <a:off x="916377" y="2842626"/>
            <a:ext cx="3398171" cy="3540689"/>
            <a:chOff x="916377" y="2842626"/>
            <a:chExt cx="3398171" cy="3540689"/>
          </a:xfrm>
        </p:grpSpPr>
        <p:sp>
          <p:nvSpPr>
            <p:cNvPr id="7" name="TextBox 6">
              <a:extLst>
                <a:ext uri="{FF2B5EF4-FFF2-40B4-BE49-F238E27FC236}">
                  <a16:creationId xmlns:a16="http://schemas.microsoft.com/office/drawing/2014/main" id="{B3971F6B-D5E1-F24F-A838-F71D2CE94B19}"/>
                </a:ext>
              </a:extLst>
            </p:cNvPr>
            <p:cNvSpPr txBox="1"/>
            <p:nvPr/>
          </p:nvSpPr>
          <p:spPr>
            <a:xfrm>
              <a:off x="1784412" y="4694341"/>
              <a:ext cx="2530136" cy="646331"/>
            </a:xfrm>
            <a:prstGeom prst="rect">
              <a:avLst/>
            </a:prstGeom>
            <a:noFill/>
          </p:spPr>
          <p:txBody>
            <a:bodyPr wrap="square" rtlCol="0">
              <a:spAutoFit/>
            </a:bodyPr>
            <a:lstStyle/>
            <a:p>
              <a:r>
                <a:rPr lang="en-US" dirty="0"/>
                <a:t>Filesystem image</a:t>
              </a:r>
            </a:p>
            <a:p>
              <a:r>
                <a:rPr lang="en-US" dirty="0"/>
                <a:t> is large</a:t>
              </a:r>
            </a:p>
          </p:txBody>
        </p:sp>
        <p:sp>
          <p:nvSpPr>
            <p:cNvPr id="14" name="Can 10">
              <a:extLst>
                <a:ext uri="{FF2B5EF4-FFF2-40B4-BE49-F238E27FC236}">
                  <a16:creationId xmlns:a16="http://schemas.microsoft.com/office/drawing/2014/main" id="{7FB0A2D3-7429-B4A0-09AA-CA8D33575BFC}"/>
                </a:ext>
              </a:extLst>
            </p:cNvPr>
            <p:cNvSpPr/>
            <p:nvPr/>
          </p:nvSpPr>
          <p:spPr>
            <a:xfrm>
              <a:off x="2129897" y="2842626"/>
              <a:ext cx="1504036" cy="1622842"/>
            </a:xfrm>
            <a:prstGeom prst="can">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DCBE6DE8-A05F-87AB-5BC2-295242AE6340}"/>
                </a:ext>
              </a:extLst>
            </p:cNvPr>
            <p:cNvSpPr/>
            <p:nvPr/>
          </p:nvSpPr>
          <p:spPr>
            <a:xfrm>
              <a:off x="2203637" y="3486962"/>
              <a:ext cx="152400" cy="15731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2CC8827B-2FC3-A664-27DD-4CF72EC2446B}"/>
                </a:ext>
              </a:extLst>
            </p:cNvPr>
            <p:cNvSpPr/>
            <p:nvPr/>
          </p:nvSpPr>
          <p:spPr>
            <a:xfrm>
              <a:off x="2363432" y="3531349"/>
              <a:ext cx="152400" cy="15731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F1F2DAB-DA8E-77F7-B847-7F4B8B3F165F}"/>
                </a:ext>
              </a:extLst>
            </p:cNvPr>
            <p:cNvSpPr/>
            <p:nvPr/>
          </p:nvSpPr>
          <p:spPr>
            <a:xfrm>
              <a:off x="2540986" y="3575743"/>
              <a:ext cx="152400" cy="15731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A21F59E2-0ECE-86C0-CD5D-D14760C92FC4}"/>
                </a:ext>
              </a:extLst>
            </p:cNvPr>
            <p:cNvSpPr/>
            <p:nvPr/>
          </p:nvSpPr>
          <p:spPr>
            <a:xfrm>
              <a:off x="2958240" y="4117279"/>
              <a:ext cx="152400" cy="15731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1D9E447A-E274-ED9D-2A81-026A203AEA26}"/>
                </a:ext>
              </a:extLst>
            </p:cNvPr>
            <p:cNvSpPr/>
            <p:nvPr/>
          </p:nvSpPr>
          <p:spPr>
            <a:xfrm>
              <a:off x="916377" y="6119994"/>
              <a:ext cx="152400" cy="15731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0B6E9A13-87EB-13FB-4882-62012420D551}"/>
                </a:ext>
              </a:extLst>
            </p:cNvPr>
            <p:cNvSpPr txBox="1"/>
            <p:nvPr/>
          </p:nvSpPr>
          <p:spPr>
            <a:xfrm>
              <a:off x="1131708" y="6013983"/>
              <a:ext cx="1918282" cy="369332"/>
            </a:xfrm>
            <a:prstGeom prst="rect">
              <a:avLst/>
            </a:prstGeom>
            <a:noFill/>
          </p:spPr>
          <p:txBody>
            <a:bodyPr wrap="none" rtlCol="0">
              <a:spAutoFit/>
            </a:bodyPr>
            <a:lstStyle/>
            <a:p>
              <a:r>
                <a:rPr lang="en-US" dirty="0"/>
                <a:t>accessed locations</a:t>
              </a:r>
            </a:p>
          </p:txBody>
        </p:sp>
      </p:grpSp>
    </p:spTree>
    <p:custDataLst>
      <p:tags r:id="rId1"/>
    </p:custDataLst>
    <p:extLst>
      <p:ext uri="{BB962C8B-B14F-4D97-AF65-F5344CB8AC3E}">
        <p14:creationId xmlns:p14="http://schemas.microsoft.com/office/powerpoint/2010/main" val="3218357744"/>
      </p:ext>
    </p:extLst>
  </p:cSld>
  <p:clrMapOvr>
    <a:masterClrMapping/>
  </p:clrMapOvr>
  <mc:AlternateContent xmlns:mc="http://schemas.openxmlformats.org/markup-compatibility/2006" xmlns:p14="http://schemas.microsoft.com/office/powerpoint/2010/main">
    <mc:Choice Requires="p14">
      <p:transition spd="slow" p14:dur="2000" advTm="47384"/>
    </mc:Choice>
    <mc:Fallback xmlns="">
      <p:transition spd="slow" advTm="4738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4"/>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animBg="1"/>
      <p:bldP spid="11" grpId="0" animBg="1"/>
      <p:bldP spid="12" grpId="0" animBg="1"/>
      <p:bldP spid="13" grpId="0" animBg="1"/>
      <p:bldP spid="19" grpId="0" animBg="1"/>
      <p:bldP spid="20" grpId="0" animBg="1"/>
      <p:bldP spid="21" grpId="0" animBg="1"/>
      <p:bldP spid="22" grpId="0" animBg="1"/>
      <p:bldP spid="23" grpId="0" animBg="1"/>
      <p:bldP spid="24" grpId="0" animBg="1"/>
      <p:bldP spid="25" grpId="0" animBg="1"/>
      <p:bldP spid="27" grpId="0"/>
      <p:bldP spid="4" grpId="0"/>
      <p:bldP spid="26" grpId="0"/>
      <p:bldP spid="28" grpId="0"/>
      <p:bldP spid="30" grpId="0"/>
    </p:bldLst>
  </p:timing>
</p:sld>
</file>

<file path=ppt/slides/slide7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B366B-E632-E458-FCDD-0F3D633514C2}"/>
              </a:ext>
            </a:extLst>
          </p:cNvPr>
          <p:cNvSpPr>
            <a:spLocks noGrp="1"/>
          </p:cNvSpPr>
          <p:nvPr>
            <p:ph type="title"/>
          </p:nvPr>
        </p:nvSpPr>
        <p:spPr/>
        <p:txBody>
          <a:bodyPr/>
          <a:lstStyle/>
          <a:p>
            <a:r>
              <a:rPr lang="en-US" dirty="0">
                <a:cs typeface="Calibri Light"/>
              </a:rPr>
              <a:t>Problem Statement</a:t>
            </a:r>
            <a:endParaRPr lang="en-US" dirty="0"/>
          </a:p>
        </p:txBody>
      </p:sp>
      <p:sp>
        <p:nvSpPr>
          <p:cNvPr id="3" name="Content Placeholder 2">
            <a:extLst>
              <a:ext uri="{FF2B5EF4-FFF2-40B4-BE49-F238E27FC236}">
                <a16:creationId xmlns:a16="http://schemas.microsoft.com/office/drawing/2014/main" id="{8AAC2512-59E6-370E-4897-723EA61DEF5A}"/>
              </a:ext>
            </a:extLst>
          </p:cNvPr>
          <p:cNvSpPr>
            <a:spLocks noGrp="1"/>
          </p:cNvSpPr>
          <p:nvPr>
            <p:ph idx="1"/>
          </p:nvPr>
        </p:nvSpPr>
        <p:spPr/>
        <p:txBody>
          <a:bodyPr vert="horz" lIns="91440" tIns="45720" rIns="91440" bIns="45720" rtlCol="0" anchor="t">
            <a:noAutofit/>
          </a:bodyPr>
          <a:lstStyle/>
          <a:p>
            <a:r>
              <a:rPr lang="en-US" dirty="0">
                <a:cs typeface="Calibri"/>
              </a:rPr>
              <a:t>Fuzzing is a useful tool to perform software testing via random input</a:t>
            </a:r>
          </a:p>
          <a:p>
            <a:r>
              <a:rPr lang="en-US" dirty="0">
                <a:cs typeface="Calibri"/>
              </a:rPr>
              <a:t>A file system (FS) takes two input streams—system calls and an FS image </a:t>
            </a:r>
          </a:p>
          <a:p>
            <a:r>
              <a:rPr lang="en-US" dirty="0">
                <a:cs typeface="Calibri"/>
              </a:rPr>
              <a:t>Randomizing file system calls broadens the testing coverage</a:t>
            </a:r>
          </a:p>
          <a:p>
            <a:r>
              <a:rPr lang="en-US" dirty="0">
                <a:solidFill>
                  <a:srgbClr val="FF0000"/>
                </a:solidFill>
                <a:cs typeface="Calibri"/>
              </a:rPr>
              <a:t>Mutating content of random FS image locations is a different story…</a:t>
            </a:r>
          </a:p>
          <a:p>
            <a:pPr lvl="1"/>
            <a:r>
              <a:rPr lang="en-US" dirty="0">
                <a:solidFill>
                  <a:srgbClr val="FF0000"/>
                </a:solidFill>
                <a:cs typeface="Calibri"/>
              </a:rPr>
              <a:t>Mutated image locations often are not the accessed by system calls</a:t>
            </a:r>
          </a:p>
          <a:p>
            <a:endParaRPr lang="en-US" dirty="0">
              <a:ea typeface="+mn-lt"/>
              <a:cs typeface="+mn-lt"/>
            </a:endParaRPr>
          </a:p>
        </p:txBody>
      </p:sp>
      <p:sp>
        <p:nvSpPr>
          <p:cNvPr id="5" name="Slide Number Placeholder 4">
            <a:extLst>
              <a:ext uri="{FF2B5EF4-FFF2-40B4-BE49-F238E27FC236}">
                <a16:creationId xmlns:a16="http://schemas.microsoft.com/office/drawing/2014/main" id="{6C17BCFC-FEE8-BAC8-49F5-FAE701DE204F}"/>
              </a:ext>
            </a:extLst>
          </p:cNvPr>
          <p:cNvSpPr>
            <a:spLocks noGrp="1"/>
          </p:cNvSpPr>
          <p:nvPr>
            <p:ph type="sldNum" sz="quarter" idx="12"/>
          </p:nvPr>
        </p:nvSpPr>
        <p:spPr/>
        <p:txBody>
          <a:bodyPr/>
          <a:lstStyle/>
          <a:p>
            <a:fld id="{330EA680-D336-4FF7-8B7A-9848BB0A1C32}" type="slidenum">
              <a:rPr lang="en-US" smtClean="0"/>
              <a:t>70</a:t>
            </a:fld>
            <a:endParaRPr lang="en-US"/>
          </a:p>
        </p:txBody>
      </p:sp>
      <p:sp>
        <p:nvSpPr>
          <p:cNvPr id="4" name="Footer Placeholder 3">
            <a:extLst>
              <a:ext uri="{FF2B5EF4-FFF2-40B4-BE49-F238E27FC236}">
                <a16:creationId xmlns:a16="http://schemas.microsoft.com/office/drawing/2014/main" id="{6C83F99A-0948-0C76-34C9-FF3D3DBF95BC}"/>
              </a:ext>
            </a:extLst>
          </p:cNvPr>
          <p:cNvSpPr>
            <a:spLocks noGrp="1"/>
          </p:cNvSpPr>
          <p:nvPr>
            <p:ph type="ftr" sz="quarter" idx="11"/>
          </p:nvPr>
        </p:nvSpPr>
        <p:spPr/>
        <p:txBody>
          <a:bodyPr/>
          <a:lstStyle/>
          <a:p>
            <a:r>
              <a:rPr lang="en-US"/>
              <a:t>Introduction Observations Design Implementation Evaluation Conclusion</a:t>
            </a:r>
            <a:endParaRPr lang="en-US" dirty="0"/>
          </a:p>
        </p:txBody>
      </p:sp>
      <p:pic>
        <p:nvPicPr>
          <p:cNvPr id="12" name="Camera 11">
            <a:extLst>
              <a:ext uri="{FF2B5EF4-FFF2-40B4-BE49-F238E27FC236}">
                <a16:creationId xmlns:a16="http://schemas.microsoft.com/office/drawing/2014/main" id="{201BB7D0-0E09-6D9B-EA31-0E88FE1B1EED}"/>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3"/>
              </a:ext>
            </a:extLst>
          </a:blip>
          <a:stretch>
            <a:fillRect/>
          </a:stretch>
        </p:blipFill>
        <p:spPr>
          <a:xfrm>
            <a:off x="9844033" y="0"/>
            <a:ext cx="1214584" cy="1214584"/>
          </a:xfrm>
          <a:prstGeom prst="ellipse">
            <a:avLst/>
          </a:prstGeom>
          <a:ln>
            <a:noFill/>
          </a:ln>
          <a:effectLst>
            <a:outerShdw blurRad="190500" algn="tl" rotWithShape="0">
              <a:srgbClr val="000000">
                <a:alpha val="30000"/>
              </a:srgbClr>
            </a:outerShdw>
          </a:effectLst>
        </p:spPr>
      </p:pic>
    </p:spTree>
    <p:extLst>
      <p:ext uri="{BB962C8B-B14F-4D97-AF65-F5344CB8AC3E}">
        <p14:creationId xmlns:p14="http://schemas.microsoft.com/office/powerpoint/2010/main" val="128700280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6FE8B-6BB3-5776-1CDA-29BA6E7A8055}"/>
              </a:ext>
            </a:extLst>
          </p:cNvPr>
          <p:cNvSpPr>
            <a:spLocks noGrp="1"/>
          </p:cNvSpPr>
          <p:nvPr>
            <p:ph type="title"/>
          </p:nvPr>
        </p:nvSpPr>
        <p:spPr/>
        <p:txBody>
          <a:bodyPr/>
          <a:lstStyle/>
          <a:p>
            <a:r>
              <a:rPr lang="en-US">
                <a:cs typeface="Calibri Light"/>
              </a:rPr>
              <a:t>Filesystem</a:t>
            </a:r>
            <a:endParaRPr lang="en-US"/>
          </a:p>
        </p:txBody>
      </p:sp>
      <p:sp>
        <p:nvSpPr>
          <p:cNvPr id="3" name="Content Placeholder 2">
            <a:extLst>
              <a:ext uri="{FF2B5EF4-FFF2-40B4-BE49-F238E27FC236}">
                <a16:creationId xmlns:a16="http://schemas.microsoft.com/office/drawing/2014/main" id="{F79A8DE0-5E82-B555-B683-9B1A64A287F2}"/>
              </a:ext>
            </a:extLst>
          </p:cNvPr>
          <p:cNvSpPr>
            <a:spLocks noGrp="1"/>
          </p:cNvSpPr>
          <p:nvPr>
            <p:ph idx="1"/>
          </p:nvPr>
        </p:nvSpPr>
        <p:spPr/>
        <p:txBody>
          <a:bodyPr vert="horz" lIns="91440" tIns="45720" rIns="91440" bIns="45720" rtlCol="0" anchor="t">
            <a:normAutofit/>
          </a:bodyPr>
          <a:lstStyle/>
          <a:p>
            <a:r>
              <a:rPr lang="en-US" dirty="0">
                <a:cs typeface="Calibri"/>
              </a:rPr>
              <a:t>Major metadata structures</a:t>
            </a:r>
          </a:p>
          <a:p>
            <a:pPr lvl="1"/>
            <a:r>
              <a:rPr lang="en-US" dirty="0">
                <a:cs typeface="Calibri"/>
              </a:rPr>
              <a:t>Super block</a:t>
            </a:r>
          </a:p>
          <a:p>
            <a:pPr lvl="1"/>
            <a:r>
              <a:rPr lang="en-US" dirty="0">
                <a:cs typeface="Calibri"/>
              </a:rPr>
              <a:t>Bitmap or tree</a:t>
            </a:r>
          </a:p>
          <a:p>
            <a:pPr lvl="1"/>
            <a:r>
              <a:rPr lang="en-US" dirty="0" err="1">
                <a:cs typeface="Calibri"/>
              </a:rPr>
              <a:t>Inode</a:t>
            </a:r>
            <a:endParaRPr lang="en-US" dirty="0">
              <a:cs typeface="Calibri"/>
            </a:endParaRPr>
          </a:p>
          <a:p>
            <a:pPr lvl="1"/>
            <a:r>
              <a:rPr lang="en-US" dirty="0">
                <a:cs typeface="Calibri"/>
              </a:rPr>
              <a:t>Journal </a:t>
            </a:r>
          </a:p>
          <a:p>
            <a:r>
              <a:rPr lang="en-US" dirty="0">
                <a:cs typeface="Calibri"/>
              </a:rPr>
              <a:t>How to access data</a:t>
            </a:r>
          </a:p>
          <a:p>
            <a:pPr lvl="1"/>
            <a:r>
              <a:rPr lang="en-US" dirty="0">
                <a:cs typeface="Calibri"/>
              </a:rPr>
              <a:t>Block layer</a:t>
            </a:r>
          </a:p>
        </p:txBody>
      </p:sp>
      <p:sp>
        <p:nvSpPr>
          <p:cNvPr id="4" name="Slide Number Placeholder 3">
            <a:extLst>
              <a:ext uri="{FF2B5EF4-FFF2-40B4-BE49-F238E27FC236}">
                <a16:creationId xmlns:a16="http://schemas.microsoft.com/office/drawing/2014/main" id="{17365258-DE2E-9FED-AF72-E0E1A8843F22}"/>
              </a:ext>
            </a:extLst>
          </p:cNvPr>
          <p:cNvSpPr>
            <a:spLocks noGrp="1"/>
          </p:cNvSpPr>
          <p:nvPr>
            <p:ph type="sldNum" sz="quarter" idx="12"/>
          </p:nvPr>
        </p:nvSpPr>
        <p:spPr/>
        <p:txBody>
          <a:bodyPr/>
          <a:lstStyle/>
          <a:p>
            <a:fld id="{330EA680-D336-4FF7-8B7A-9848BB0A1C32}" type="slidenum">
              <a:rPr lang="en-US" smtClean="0"/>
              <a:t>71</a:t>
            </a:fld>
            <a:endParaRPr lang="en-US"/>
          </a:p>
        </p:txBody>
      </p:sp>
      <p:sp>
        <p:nvSpPr>
          <p:cNvPr id="5" name="Footer Placeholder 4">
            <a:extLst>
              <a:ext uri="{FF2B5EF4-FFF2-40B4-BE49-F238E27FC236}">
                <a16:creationId xmlns:a16="http://schemas.microsoft.com/office/drawing/2014/main" id="{B016496D-27CB-D39D-614D-974FAD4C138D}"/>
              </a:ext>
            </a:extLst>
          </p:cNvPr>
          <p:cNvSpPr>
            <a:spLocks noGrp="1"/>
          </p:cNvSpPr>
          <p:nvPr>
            <p:ph type="ftr" sz="quarter" idx="11"/>
          </p:nvPr>
        </p:nvSpPr>
        <p:spPr/>
        <p:txBody>
          <a:bodyPr/>
          <a:lstStyle/>
          <a:p>
            <a:r>
              <a:rPr lang="en-US"/>
              <a:t>Introduction Observations Design Implementation Evaluation Conclusion</a:t>
            </a:r>
            <a:endParaRPr lang="en-US" dirty="0"/>
          </a:p>
        </p:txBody>
      </p:sp>
      <p:pic>
        <p:nvPicPr>
          <p:cNvPr id="12" name="Camera 11">
            <a:extLst>
              <a:ext uri="{FF2B5EF4-FFF2-40B4-BE49-F238E27FC236}">
                <a16:creationId xmlns:a16="http://schemas.microsoft.com/office/drawing/2014/main" id="{A3A4B6BC-5F60-EEE0-6DE2-292F3D406BBD}"/>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3"/>
              </a:ext>
            </a:extLst>
          </a:blip>
          <a:stretch>
            <a:fillRect/>
          </a:stretch>
        </p:blipFill>
        <p:spPr>
          <a:xfrm>
            <a:off x="9844033" y="0"/>
            <a:ext cx="1214584" cy="1214584"/>
          </a:xfrm>
          <a:prstGeom prst="ellipse">
            <a:avLst/>
          </a:prstGeom>
          <a:ln>
            <a:noFill/>
          </a:ln>
          <a:effectLst>
            <a:outerShdw blurRad="190500" algn="tl" rotWithShape="0">
              <a:srgbClr val="000000">
                <a:alpha val="30000"/>
              </a:srgbClr>
            </a:outerShdw>
          </a:effectLst>
        </p:spPr>
      </p:pic>
    </p:spTree>
    <p:extLst>
      <p:ext uri="{BB962C8B-B14F-4D97-AF65-F5344CB8AC3E}">
        <p14:creationId xmlns:p14="http://schemas.microsoft.com/office/powerpoint/2010/main" val="3099197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F9FF6-B18B-7576-14C5-5D348A34697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DCF1E5E-6FBA-6804-E16D-E03147424C6F}"/>
              </a:ext>
            </a:extLst>
          </p:cNvPr>
          <p:cNvSpPr>
            <a:spLocks noGrp="1"/>
          </p:cNvSpPr>
          <p:nvPr>
            <p:ph idx="1"/>
          </p:nvPr>
        </p:nvSpPr>
        <p:spPr/>
        <p:txBody>
          <a:bodyPr vert="horz" lIns="91440" tIns="45720" rIns="91440" bIns="45720" rtlCol="0" anchor="t">
            <a:normAutofit/>
          </a:bodyPr>
          <a:lstStyle/>
          <a:p>
            <a:r>
              <a:rPr lang="en-US" dirty="0">
                <a:ea typeface="+mn-lt"/>
                <a:cs typeface="+mn-lt"/>
              </a:rPr>
              <a:t>Since FS images are large, some fuzzing tools avoid savings and storing file system images</a:t>
            </a:r>
          </a:p>
          <a:p>
            <a:pPr lvl="1"/>
            <a:r>
              <a:rPr lang="en-US" dirty="0">
                <a:ea typeface="+mn-lt"/>
                <a:cs typeface="+mn-lt"/>
              </a:rPr>
              <a:t>May have poor bug reproducibility or need to regenerate mutated images on demand</a:t>
            </a:r>
            <a:endParaRPr lang="en-US" dirty="0"/>
          </a:p>
        </p:txBody>
      </p:sp>
      <p:sp>
        <p:nvSpPr>
          <p:cNvPr id="4" name="Slide Number Placeholder 3">
            <a:extLst>
              <a:ext uri="{FF2B5EF4-FFF2-40B4-BE49-F238E27FC236}">
                <a16:creationId xmlns:a16="http://schemas.microsoft.com/office/drawing/2014/main" id="{3A2CAF5A-6BAE-7C16-6146-E216176442EB}"/>
              </a:ext>
            </a:extLst>
          </p:cNvPr>
          <p:cNvSpPr>
            <a:spLocks noGrp="1"/>
          </p:cNvSpPr>
          <p:nvPr>
            <p:ph type="sldNum" sz="quarter" idx="12"/>
          </p:nvPr>
        </p:nvSpPr>
        <p:spPr/>
        <p:txBody>
          <a:bodyPr/>
          <a:lstStyle/>
          <a:p>
            <a:fld id="{330EA680-D336-4FF7-8B7A-9848BB0A1C32}" type="slidenum">
              <a:rPr lang="en-US" smtClean="0"/>
              <a:t>72</a:t>
            </a:fld>
            <a:endParaRPr lang="en-US"/>
          </a:p>
        </p:txBody>
      </p:sp>
      <p:sp>
        <p:nvSpPr>
          <p:cNvPr id="5" name="Footer Placeholder 4">
            <a:extLst>
              <a:ext uri="{FF2B5EF4-FFF2-40B4-BE49-F238E27FC236}">
                <a16:creationId xmlns:a16="http://schemas.microsoft.com/office/drawing/2014/main" id="{E3DF4771-7B87-D09B-5837-C69DD59C9633}"/>
              </a:ext>
            </a:extLst>
          </p:cNvPr>
          <p:cNvSpPr>
            <a:spLocks noGrp="1"/>
          </p:cNvSpPr>
          <p:nvPr>
            <p:ph type="ftr" sz="quarter" idx="11"/>
          </p:nvPr>
        </p:nvSpPr>
        <p:spPr/>
        <p:txBody>
          <a:bodyPr/>
          <a:lstStyle/>
          <a:p>
            <a:r>
              <a:rPr lang="en-US"/>
              <a:t>Introduction Observations Design Implementation Evaluation Conclusion</a:t>
            </a:r>
            <a:endParaRPr lang="en-US" dirty="0"/>
          </a:p>
        </p:txBody>
      </p:sp>
      <p:pic>
        <p:nvPicPr>
          <p:cNvPr id="12" name="Camera 11">
            <a:extLst>
              <a:ext uri="{FF2B5EF4-FFF2-40B4-BE49-F238E27FC236}">
                <a16:creationId xmlns:a16="http://schemas.microsoft.com/office/drawing/2014/main" id="{91B74ABF-58B6-9CE2-DE71-A7B2F27ADE03}"/>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2"/>
              </a:ext>
            </a:extLst>
          </a:blip>
          <a:stretch>
            <a:fillRect/>
          </a:stretch>
        </p:blipFill>
        <p:spPr>
          <a:xfrm>
            <a:off x="9844033" y="0"/>
            <a:ext cx="1214584" cy="1214584"/>
          </a:xfrm>
          <a:prstGeom prst="ellipse">
            <a:avLst/>
          </a:prstGeom>
          <a:ln>
            <a:noFill/>
          </a:ln>
          <a:effectLst>
            <a:outerShdw blurRad="190500" algn="tl" rotWithShape="0">
              <a:srgbClr val="000000">
                <a:alpha val="30000"/>
              </a:srgbClr>
            </a:outerShdw>
          </a:effectLst>
        </p:spPr>
      </p:pic>
    </p:spTree>
    <p:extLst>
      <p:ext uri="{BB962C8B-B14F-4D97-AF65-F5344CB8AC3E}">
        <p14:creationId xmlns:p14="http://schemas.microsoft.com/office/powerpoint/2010/main" val="3151154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E8F7A-BE55-EAF8-130C-05A4ED2532E5}"/>
              </a:ext>
            </a:extLst>
          </p:cNvPr>
          <p:cNvSpPr>
            <a:spLocks noGrp="1"/>
          </p:cNvSpPr>
          <p:nvPr>
            <p:ph type="title"/>
          </p:nvPr>
        </p:nvSpPr>
        <p:spPr/>
        <p:txBody>
          <a:bodyPr/>
          <a:lstStyle/>
          <a:p>
            <a:r>
              <a:rPr lang="en-US" dirty="0"/>
              <a:t>How Current </a:t>
            </a:r>
            <a:r>
              <a:rPr lang="en-US" dirty="0" err="1"/>
              <a:t>Fuzzers</a:t>
            </a:r>
            <a:r>
              <a:rPr lang="en-US" dirty="0"/>
              <a:t> Fuzz Image</a:t>
            </a:r>
          </a:p>
        </p:txBody>
      </p:sp>
      <p:sp>
        <p:nvSpPr>
          <p:cNvPr id="3" name="Content Placeholder 2">
            <a:extLst>
              <a:ext uri="{FF2B5EF4-FFF2-40B4-BE49-F238E27FC236}">
                <a16:creationId xmlns:a16="http://schemas.microsoft.com/office/drawing/2014/main" id="{355D57D5-5319-3C84-9ABE-D786D78712B8}"/>
              </a:ext>
            </a:extLst>
          </p:cNvPr>
          <p:cNvSpPr>
            <a:spLocks noGrp="1"/>
          </p:cNvSpPr>
          <p:nvPr>
            <p:ph idx="1"/>
          </p:nvPr>
        </p:nvSpPr>
        <p:spPr>
          <a:xfrm>
            <a:off x="838200" y="1825625"/>
            <a:ext cx="10515600" cy="704511"/>
          </a:xfrm>
        </p:spPr>
        <p:txBody>
          <a:bodyPr/>
          <a:lstStyle/>
          <a:p>
            <a:r>
              <a:rPr lang="en-US" dirty="0" err="1"/>
              <a:t>Syzkaller</a:t>
            </a:r>
            <a:r>
              <a:rPr lang="en-US" dirty="0"/>
              <a:t>, perhaps the most popular operating-system </a:t>
            </a:r>
            <a:r>
              <a:rPr lang="en-US" dirty="0" err="1"/>
              <a:t>fuzzer</a:t>
            </a:r>
            <a:endParaRPr lang="en-US" dirty="0"/>
          </a:p>
          <a:p>
            <a:endParaRPr lang="en-US" dirty="0"/>
          </a:p>
        </p:txBody>
      </p:sp>
      <p:sp>
        <p:nvSpPr>
          <p:cNvPr id="4" name="TextBox 3">
            <a:extLst>
              <a:ext uri="{FF2B5EF4-FFF2-40B4-BE49-F238E27FC236}">
                <a16:creationId xmlns:a16="http://schemas.microsoft.com/office/drawing/2014/main" id="{9AAC1BE0-CF78-5EF1-7A8C-81F7190775EE}"/>
              </a:ext>
            </a:extLst>
          </p:cNvPr>
          <p:cNvSpPr txBox="1"/>
          <p:nvPr/>
        </p:nvSpPr>
        <p:spPr>
          <a:xfrm>
            <a:off x="2148393" y="2693604"/>
            <a:ext cx="1378198" cy="369332"/>
          </a:xfrm>
          <a:prstGeom prst="rect">
            <a:avLst/>
          </a:prstGeom>
          <a:noFill/>
        </p:spPr>
        <p:txBody>
          <a:bodyPr wrap="none" rtlCol="0">
            <a:spAutoFit/>
          </a:bodyPr>
          <a:lstStyle/>
          <a:p>
            <a:r>
              <a:rPr lang="en-US" dirty="0"/>
              <a:t>Image </a:t>
            </a:r>
            <a:r>
              <a:rPr lang="en-US" dirty="0" err="1"/>
              <a:t>fuzzer</a:t>
            </a:r>
            <a:endParaRPr lang="en-US" dirty="0"/>
          </a:p>
        </p:txBody>
      </p:sp>
      <p:sp>
        <p:nvSpPr>
          <p:cNvPr id="5" name="TextBox 4">
            <a:extLst>
              <a:ext uri="{FF2B5EF4-FFF2-40B4-BE49-F238E27FC236}">
                <a16:creationId xmlns:a16="http://schemas.microsoft.com/office/drawing/2014/main" id="{2205D978-883F-3006-CED4-D98958176DE4}"/>
              </a:ext>
            </a:extLst>
          </p:cNvPr>
          <p:cNvSpPr txBox="1"/>
          <p:nvPr/>
        </p:nvSpPr>
        <p:spPr>
          <a:xfrm>
            <a:off x="8009370" y="2668606"/>
            <a:ext cx="1898725" cy="369332"/>
          </a:xfrm>
          <a:prstGeom prst="rect">
            <a:avLst/>
          </a:prstGeom>
          <a:noFill/>
        </p:spPr>
        <p:txBody>
          <a:bodyPr wrap="none" rtlCol="0">
            <a:spAutoFit/>
          </a:bodyPr>
          <a:lstStyle/>
          <a:p>
            <a:r>
              <a:rPr lang="en-US" dirty="0"/>
              <a:t>File request </a:t>
            </a:r>
            <a:r>
              <a:rPr lang="en-US" dirty="0" err="1"/>
              <a:t>fuzzer</a:t>
            </a:r>
            <a:endParaRPr lang="en-US" dirty="0"/>
          </a:p>
        </p:txBody>
      </p:sp>
      <p:sp>
        <p:nvSpPr>
          <p:cNvPr id="7" name="TextBox 6">
            <a:extLst>
              <a:ext uri="{FF2B5EF4-FFF2-40B4-BE49-F238E27FC236}">
                <a16:creationId xmlns:a16="http://schemas.microsoft.com/office/drawing/2014/main" id="{80843CBD-D25E-51A3-6E62-E757C6EF9B51}"/>
              </a:ext>
            </a:extLst>
          </p:cNvPr>
          <p:cNvSpPr txBox="1"/>
          <p:nvPr/>
        </p:nvSpPr>
        <p:spPr>
          <a:xfrm>
            <a:off x="-284145" y="3077493"/>
            <a:ext cx="6094520" cy="369332"/>
          </a:xfrm>
          <a:prstGeom prst="rect">
            <a:avLst/>
          </a:prstGeom>
          <a:noFill/>
        </p:spPr>
        <p:txBody>
          <a:bodyPr wrap="square">
            <a:spAutoFit/>
          </a:bodyPr>
          <a:lstStyle/>
          <a:p>
            <a:pPr lvl="1"/>
            <a:r>
              <a:rPr lang="en-US" dirty="0">
                <a:ea typeface="+mn-lt"/>
                <a:cs typeface="+mn-lt"/>
              </a:rPr>
              <a:t>Create filesystem images with random configurations</a:t>
            </a:r>
          </a:p>
        </p:txBody>
      </p:sp>
      <p:sp>
        <p:nvSpPr>
          <p:cNvPr id="8" name="Can 10">
            <a:extLst>
              <a:ext uri="{FF2B5EF4-FFF2-40B4-BE49-F238E27FC236}">
                <a16:creationId xmlns:a16="http://schemas.microsoft.com/office/drawing/2014/main" id="{B61C335C-155C-CFD5-D26A-DA29B87B763E}"/>
              </a:ext>
            </a:extLst>
          </p:cNvPr>
          <p:cNvSpPr/>
          <p:nvPr/>
        </p:nvSpPr>
        <p:spPr>
          <a:xfrm>
            <a:off x="2148393" y="3830714"/>
            <a:ext cx="1504036" cy="1622842"/>
          </a:xfrm>
          <a:prstGeom prst="can">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3B12CF1D-3EA4-8E88-C0FC-53E40811B033}"/>
              </a:ext>
            </a:extLst>
          </p:cNvPr>
          <p:cNvSpPr/>
          <p:nvPr/>
        </p:nvSpPr>
        <p:spPr>
          <a:xfrm>
            <a:off x="2222133" y="4475050"/>
            <a:ext cx="152400" cy="157311"/>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2" name="Rectangle 11">
            <a:extLst>
              <a:ext uri="{FF2B5EF4-FFF2-40B4-BE49-F238E27FC236}">
                <a16:creationId xmlns:a16="http://schemas.microsoft.com/office/drawing/2014/main" id="{F176F3DF-2623-F4BE-7681-BA47120D5E23}"/>
              </a:ext>
            </a:extLst>
          </p:cNvPr>
          <p:cNvSpPr/>
          <p:nvPr/>
        </p:nvSpPr>
        <p:spPr>
          <a:xfrm>
            <a:off x="2976736" y="5105367"/>
            <a:ext cx="152400" cy="157311"/>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Arrow Connector 13">
            <a:extLst>
              <a:ext uri="{FF2B5EF4-FFF2-40B4-BE49-F238E27FC236}">
                <a16:creationId xmlns:a16="http://schemas.microsoft.com/office/drawing/2014/main" id="{2C06B2A0-5BFB-0BD7-4859-D796F1A6FFD0}"/>
              </a:ext>
            </a:extLst>
          </p:cNvPr>
          <p:cNvCxnSpPr>
            <a:cxnSpLocks/>
            <a:endCxn id="9" idx="1"/>
          </p:cNvCxnSpPr>
          <p:nvPr/>
        </p:nvCxnSpPr>
        <p:spPr>
          <a:xfrm>
            <a:off x="1473693" y="4553705"/>
            <a:ext cx="748440"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AF026062-398E-534C-3B1F-72011573CDBD}"/>
              </a:ext>
            </a:extLst>
          </p:cNvPr>
          <p:cNvCxnSpPr>
            <a:endCxn id="12" idx="1"/>
          </p:cNvCxnSpPr>
          <p:nvPr/>
        </p:nvCxnSpPr>
        <p:spPr>
          <a:xfrm>
            <a:off x="1473693" y="4553705"/>
            <a:ext cx="1503043" cy="6303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E13EE7D6-ACFD-2924-264B-0EC3A9A6E9BC}"/>
              </a:ext>
            </a:extLst>
          </p:cNvPr>
          <p:cNvSpPr txBox="1"/>
          <p:nvPr/>
        </p:nvSpPr>
        <p:spPr>
          <a:xfrm>
            <a:off x="189843" y="4154667"/>
            <a:ext cx="1125052" cy="369332"/>
          </a:xfrm>
          <a:prstGeom prst="rect">
            <a:avLst/>
          </a:prstGeom>
          <a:noFill/>
        </p:spPr>
        <p:txBody>
          <a:bodyPr wrap="none" rtlCol="0">
            <a:spAutoFit/>
          </a:bodyPr>
          <a:lstStyle/>
          <a:p>
            <a:r>
              <a:rPr lang="en-US" b="1" i="1" dirty="0">
                <a:solidFill>
                  <a:srgbClr val="7030A0"/>
                </a:solidFill>
              </a:rPr>
              <a:t>metadata</a:t>
            </a:r>
            <a:endParaRPr lang="en-US" dirty="0"/>
          </a:p>
        </p:txBody>
      </p:sp>
      <p:sp>
        <p:nvSpPr>
          <p:cNvPr id="20" name="TextBox 19">
            <a:extLst>
              <a:ext uri="{FF2B5EF4-FFF2-40B4-BE49-F238E27FC236}">
                <a16:creationId xmlns:a16="http://schemas.microsoft.com/office/drawing/2014/main" id="{183BB1F4-50CC-70A5-3302-8B9D7DA7DBC4}"/>
              </a:ext>
            </a:extLst>
          </p:cNvPr>
          <p:cNvSpPr txBox="1"/>
          <p:nvPr/>
        </p:nvSpPr>
        <p:spPr>
          <a:xfrm>
            <a:off x="6260751" y="3104676"/>
            <a:ext cx="6094520" cy="646331"/>
          </a:xfrm>
          <a:prstGeom prst="rect">
            <a:avLst/>
          </a:prstGeom>
          <a:noFill/>
        </p:spPr>
        <p:txBody>
          <a:bodyPr wrap="square">
            <a:spAutoFit/>
          </a:bodyPr>
          <a:lstStyle/>
          <a:p>
            <a:pPr lvl="1"/>
            <a:r>
              <a:rPr lang="en-US" dirty="0">
                <a:ea typeface="+mn-lt"/>
                <a:cs typeface="+mn-lt"/>
              </a:rPr>
              <a:t>Issue a file-request stream per test on the initial FS image</a:t>
            </a:r>
          </a:p>
          <a:p>
            <a:pPr lvl="1"/>
            <a:r>
              <a:rPr lang="en-US" b="1" i="1" dirty="0">
                <a:ea typeface="+mn-lt"/>
                <a:cs typeface="+mn-lt"/>
              </a:rPr>
              <a:t>Delete tested files afterward</a:t>
            </a:r>
          </a:p>
        </p:txBody>
      </p:sp>
      <p:sp>
        <p:nvSpPr>
          <p:cNvPr id="21" name="Can 10">
            <a:extLst>
              <a:ext uri="{FF2B5EF4-FFF2-40B4-BE49-F238E27FC236}">
                <a16:creationId xmlns:a16="http://schemas.microsoft.com/office/drawing/2014/main" id="{B876325A-7A14-0E04-626D-BBA0855CE9B6}"/>
              </a:ext>
            </a:extLst>
          </p:cNvPr>
          <p:cNvSpPr/>
          <p:nvPr/>
        </p:nvSpPr>
        <p:spPr>
          <a:xfrm>
            <a:off x="8479668" y="3814434"/>
            <a:ext cx="1504036" cy="1622842"/>
          </a:xfrm>
          <a:prstGeom prst="can">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55EA63DF-D867-C618-1BB9-0A83D0454B36}"/>
              </a:ext>
            </a:extLst>
          </p:cNvPr>
          <p:cNvSpPr/>
          <p:nvPr/>
        </p:nvSpPr>
        <p:spPr>
          <a:xfrm>
            <a:off x="8703058" y="4486968"/>
            <a:ext cx="152400" cy="15731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3" name="Rectangle 22">
            <a:extLst>
              <a:ext uri="{FF2B5EF4-FFF2-40B4-BE49-F238E27FC236}">
                <a16:creationId xmlns:a16="http://schemas.microsoft.com/office/drawing/2014/main" id="{F77425DF-A6B1-2141-AD53-7C68464F0CF0}"/>
              </a:ext>
            </a:extLst>
          </p:cNvPr>
          <p:cNvSpPr/>
          <p:nvPr/>
        </p:nvSpPr>
        <p:spPr>
          <a:xfrm>
            <a:off x="9305281" y="4632361"/>
            <a:ext cx="152400" cy="15731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Arrow Connector 23">
            <a:extLst>
              <a:ext uri="{FF2B5EF4-FFF2-40B4-BE49-F238E27FC236}">
                <a16:creationId xmlns:a16="http://schemas.microsoft.com/office/drawing/2014/main" id="{642AE36D-5360-1297-00D7-BDDCA82AC0B2}"/>
              </a:ext>
            </a:extLst>
          </p:cNvPr>
          <p:cNvCxnSpPr>
            <a:cxnSpLocks/>
            <a:endCxn id="22" idx="1"/>
          </p:cNvCxnSpPr>
          <p:nvPr/>
        </p:nvCxnSpPr>
        <p:spPr>
          <a:xfrm>
            <a:off x="7954618" y="4565623"/>
            <a:ext cx="748440"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FED1FD67-2CAD-FA75-9989-150EE14CFFC9}"/>
              </a:ext>
            </a:extLst>
          </p:cNvPr>
          <p:cNvCxnSpPr>
            <a:cxnSpLocks/>
            <a:endCxn id="23" idx="1"/>
          </p:cNvCxnSpPr>
          <p:nvPr/>
        </p:nvCxnSpPr>
        <p:spPr>
          <a:xfrm>
            <a:off x="7954618" y="4553705"/>
            <a:ext cx="1350663" cy="1573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82577D7-8337-D3E0-4784-A09EC1C4636D}"/>
              </a:ext>
            </a:extLst>
          </p:cNvPr>
          <p:cNvSpPr txBox="1"/>
          <p:nvPr/>
        </p:nvSpPr>
        <p:spPr>
          <a:xfrm>
            <a:off x="6260751" y="4325547"/>
            <a:ext cx="1878271" cy="646331"/>
          </a:xfrm>
          <a:prstGeom prst="rect">
            <a:avLst/>
          </a:prstGeom>
          <a:noFill/>
        </p:spPr>
        <p:txBody>
          <a:bodyPr wrap="none" rtlCol="0">
            <a:spAutoFit/>
          </a:bodyPr>
          <a:lstStyle/>
          <a:p>
            <a:r>
              <a:rPr lang="en-US" dirty="0"/>
              <a:t>Newly created file</a:t>
            </a:r>
          </a:p>
          <a:p>
            <a:r>
              <a:rPr lang="en-US" dirty="0"/>
              <a:t>Related locations </a:t>
            </a:r>
          </a:p>
        </p:txBody>
      </p:sp>
      <p:sp>
        <p:nvSpPr>
          <p:cNvPr id="6" name="Slide Number Placeholder 5">
            <a:extLst>
              <a:ext uri="{FF2B5EF4-FFF2-40B4-BE49-F238E27FC236}">
                <a16:creationId xmlns:a16="http://schemas.microsoft.com/office/drawing/2014/main" id="{A0EEBF9B-84B3-985D-CDA4-8269880DC6DD}"/>
              </a:ext>
            </a:extLst>
          </p:cNvPr>
          <p:cNvSpPr>
            <a:spLocks noGrp="1"/>
          </p:cNvSpPr>
          <p:nvPr>
            <p:ph type="sldNum" sz="quarter" idx="12"/>
          </p:nvPr>
        </p:nvSpPr>
        <p:spPr/>
        <p:txBody>
          <a:bodyPr/>
          <a:lstStyle/>
          <a:p>
            <a:fld id="{330EA680-D336-4FF7-8B7A-9848BB0A1C32}" type="slidenum">
              <a:rPr lang="en-US" smtClean="0"/>
              <a:t>8</a:t>
            </a:fld>
            <a:endParaRPr lang="en-US" dirty="0"/>
          </a:p>
        </p:txBody>
      </p:sp>
      <p:sp>
        <p:nvSpPr>
          <p:cNvPr id="26" name="Footer Placeholder 9">
            <a:extLst>
              <a:ext uri="{FF2B5EF4-FFF2-40B4-BE49-F238E27FC236}">
                <a16:creationId xmlns:a16="http://schemas.microsoft.com/office/drawing/2014/main" id="{02D360AA-0527-7AB7-E6A8-9B70F8824E79}"/>
              </a:ext>
            </a:extLst>
          </p:cNvPr>
          <p:cNvSpPr>
            <a:spLocks noGrp="1"/>
          </p:cNvSpPr>
          <p:nvPr>
            <p:ph type="ftr" sz="quarter" idx="11"/>
          </p:nvPr>
        </p:nvSpPr>
        <p:spPr>
          <a:xfrm>
            <a:off x="3030786" y="6350577"/>
            <a:ext cx="6130428" cy="273486"/>
          </a:xfrm>
        </p:spPr>
        <p:txBody>
          <a:bodyPr/>
          <a:lstStyle/>
          <a:p>
            <a:r>
              <a:rPr lang="en-US" sz="1400" b="1" dirty="0">
                <a:solidFill>
                  <a:schemeClr val="tx1"/>
                </a:solidFill>
              </a:rPr>
              <a:t>Introduction</a:t>
            </a:r>
            <a:r>
              <a:rPr lang="en-US" sz="1400" dirty="0">
                <a:solidFill>
                  <a:schemeClr val="tx1"/>
                </a:solidFill>
              </a:rPr>
              <a:t> </a:t>
            </a:r>
            <a:r>
              <a:rPr lang="en-US" sz="1400" dirty="0">
                <a:sym typeface="Symbol" panose="05050102010706020507" pitchFamily="18" charset="2"/>
              </a:rPr>
              <a:t> </a:t>
            </a:r>
            <a:r>
              <a:rPr lang="en-US" sz="1400" dirty="0"/>
              <a:t>Observations</a:t>
            </a:r>
            <a:r>
              <a:rPr lang="en-US" sz="1400" dirty="0">
                <a:sym typeface="Symbol" panose="05050102010706020507" pitchFamily="18" charset="2"/>
              </a:rPr>
              <a:t> </a:t>
            </a:r>
            <a:r>
              <a:rPr lang="en-US" sz="1400" dirty="0"/>
              <a:t> Design </a:t>
            </a:r>
            <a:r>
              <a:rPr lang="en-US" sz="1400" dirty="0">
                <a:sym typeface="Symbol" panose="05050102010706020507" pitchFamily="18" charset="2"/>
              </a:rPr>
              <a:t> </a:t>
            </a:r>
            <a:r>
              <a:rPr lang="en-US" sz="1400" dirty="0"/>
              <a:t>Implementation</a:t>
            </a:r>
            <a:r>
              <a:rPr lang="en-US" sz="1400" dirty="0">
                <a:sym typeface="Symbol" panose="05050102010706020507" pitchFamily="18" charset="2"/>
              </a:rPr>
              <a:t> </a:t>
            </a:r>
            <a:r>
              <a:rPr lang="en-US" sz="1400" dirty="0"/>
              <a:t> Evaluation </a:t>
            </a:r>
            <a:r>
              <a:rPr lang="en-US" sz="1400" dirty="0">
                <a:sym typeface="Symbol" panose="05050102010706020507" pitchFamily="18" charset="2"/>
              </a:rPr>
              <a:t> </a:t>
            </a:r>
            <a:r>
              <a:rPr lang="en-US" sz="1400" dirty="0"/>
              <a:t>Conclusion</a:t>
            </a:r>
          </a:p>
        </p:txBody>
      </p:sp>
    </p:spTree>
    <p:custDataLst>
      <p:tags r:id="rId1"/>
    </p:custDataLst>
    <p:extLst>
      <p:ext uri="{BB962C8B-B14F-4D97-AF65-F5344CB8AC3E}">
        <p14:creationId xmlns:p14="http://schemas.microsoft.com/office/powerpoint/2010/main" val="372754277"/>
      </p:ext>
    </p:extLst>
  </p:cSld>
  <p:clrMapOvr>
    <a:masterClrMapping/>
  </p:clrMapOvr>
  <mc:AlternateContent xmlns:mc="http://schemas.openxmlformats.org/markup-compatibility/2006" xmlns:p14="http://schemas.microsoft.com/office/powerpoint/2010/main">
    <mc:Choice Requires="p14">
      <p:transition spd="slow" p14:dur="2000" advTm="59165"/>
    </mc:Choice>
    <mc:Fallback xmlns="">
      <p:transition spd="slow" advTm="5916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3"/>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4"/>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5"/>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P spid="7" grpId="0"/>
      <p:bldP spid="8" grpId="0" animBg="1"/>
      <p:bldP spid="9" grpId="0" animBg="1"/>
      <p:bldP spid="12" grpId="0" animBg="1"/>
      <p:bldP spid="19" grpId="0"/>
      <p:bldP spid="20" grpId="0"/>
      <p:bldP spid="21" grpId="0" animBg="1"/>
      <p:bldP spid="22" grpId="0" animBg="1"/>
      <p:bldP spid="23" grpId="0" animBg="1"/>
      <p:bldP spid="2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2CADA8-900D-3DA6-53F4-D57F1B86ABA7}"/>
              </a:ext>
            </a:extLst>
          </p:cNvPr>
          <p:cNvSpPr>
            <a:spLocks noGrp="1"/>
          </p:cNvSpPr>
          <p:nvPr>
            <p:ph type="title"/>
          </p:nvPr>
        </p:nvSpPr>
        <p:spPr/>
        <p:txBody>
          <a:bodyPr/>
          <a:lstStyle/>
          <a:p>
            <a:r>
              <a:rPr lang="en-US" dirty="0"/>
              <a:t>How Current </a:t>
            </a:r>
            <a:r>
              <a:rPr lang="en-US" dirty="0" err="1"/>
              <a:t>Fuzzers</a:t>
            </a:r>
            <a:r>
              <a:rPr lang="en-US" dirty="0"/>
              <a:t> Fuzz Image</a:t>
            </a:r>
          </a:p>
        </p:txBody>
      </p:sp>
      <p:sp>
        <p:nvSpPr>
          <p:cNvPr id="3" name="Content Placeholder 2">
            <a:extLst>
              <a:ext uri="{FF2B5EF4-FFF2-40B4-BE49-F238E27FC236}">
                <a16:creationId xmlns:a16="http://schemas.microsoft.com/office/drawing/2014/main" id="{028A40EE-BC7B-22F8-A700-5551DC14DED8}"/>
              </a:ext>
            </a:extLst>
          </p:cNvPr>
          <p:cNvSpPr>
            <a:spLocks noGrp="1"/>
          </p:cNvSpPr>
          <p:nvPr>
            <p:ph idx="1"/>
          </p:nvPr>
        </p:nvSpPr>
        <p:spPr>
          <a:xfrm>
            <a:off x="838200" y="1825625"/>
            <a:ext cx="10515600" cy="899820"/>
          </a:xfrm>
        </p:spPr>
        <p:txBody>
          <a:bodyPr/>
          <a:lstStyle/>
          <a:p>
            <a:r>
              <a:rPr lang="en-US" dirty="0"/>
              <a:t>AFL, a popular </a:t>
            </a:r>
            <a:r>
              <a:rPr lang="en-US" dirty="0" err="1"/>
              <a:t>fuzzer</a:t>
            </a:r>
            <a:r>
              <a:rPr lang="en-US" dirty="0"/>
              <a:t> based on genetic algorithms, has been applied to fuzz file system images</a:t>
            </a:r>
            <a:endParaRPr lang="en-US" dirty="0">
              <a:cs typeface="Calibri"/>
            </a:endParaRPr>
          </a:p>
          <a:p>
            <a:endParaRPr lang="en-US" dirty="0"/>
          </a:p>
        </p:txBody>
      </p:sp>
      <p:sp>
        <p:nvSpPr>
          <p:cNvPr id="4" name="Can 10">
            <a:extLst>
              <a:ext uri="{FF2B5EF4-FFF2-40B4-BE49-F238E27FC236}">
                <a16:creationId xmlns:a16="http://schemas.microsoft.com/office/drawing/2014/main" id="{94C68326-C011-629A-BAF6-91444645F1C2}"/>
              </a:ext>
            </a:extLst>
          </p:cNvPr>
          <p:cNvSpPr/>
          <p:nvPr/>
        </p:nvSpPr>
        <p:spPr>
          <a:xfrm>
            <a:off x="4322681" y="3419673"/>
            <a:ext cx="1504036" cy="1622842"/>
          </a:xfrm>
          <a:prstGeom prst="can">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D4AFB9DF-8CE7-CD54-8460-A12A4CB784B6}"/>
              </a:ext>
            </a:extLst>
          </p:cNvPr>
          <p:cNvSpPr txBox="1"/>
          <p:nvPr/>
        </p:nvSpPr>
        <p:spPr>
          <a:xfrm>
            <a:off x="2708437" y="2745924"/>
            <a:ext cx="6094520" cy="369332"/>
          </a:xfrm>
          <a:prstGeom prst="rect">
            <a:avLst/>
          </a:prstGeom>
          <a:noFill/>
        </p:spPr>
        <p:txBody>
          <a:bodyPr wrap="square">
            <a:spAutoFit/>
          </a:bodyPr>
          <a:lstStyle/>
          <a:p>
            <a:pPr lvl="2"/>
            <a:r>
              <a:rPr lang="en-US" dirty="0"/>
              <a:t>Fuzz only </a:t>
            </a:r>
            <a:r>
              <a:rPr lang="en-US" b="1" i="1" dirty="0"/>
              <a:t>non-zero</a:t>
            </a:r>
            <a:r>
              <a:rPr lang="en-US" dirty="0"/>
              <a:t> sub-blocks</a:t>
            </a:r>
            <a:endParaRPr lang="en-US" dirty="0">
              <a:cs typeface="Calibri"/>
            </a:endParaRPr>
          </a:p>
        </p:txBody>
      </p:sp>
      <p:grpSp>
        <p:nvGrpSpPr>
          <p:cNvPr id="33" name="Group 32">
            <a:extLst>
              <a:ext uri="{FF2B5EF4-FFF2-40B4-BE49-F238E27FC236}">
                <a16:creationId xmlns:a16="http://schemas.microsoft.com/office/drawing/2014/main" id="{139E6916-278D-1B91-EF0D-2D082973E13C}"/>
              </a:ext>
            </a:extLst>
          </p:cNvPr>
          <p:cNvGrpSpPr/>
          <p:nvPr/>
        </p:nvGrpSpPr>
        <p:grpSpPr>
          <a:xfrm>
            <a:off x="-799735" y="4001864"/>
            <a:ext cx="12549512" cy="2202290"/>
            <a:chOff x="-799735" y="4001864"/>
            <a:chExt cx="12549512" cy="2202290"/>
          </a:xfrm>
        </p:grpSpPr>
        <p:sp>
          <p:nvSpPr>
            <p:cNvPr id="14" name="TextBox 13">
              <a:extLst>
                <a:ext uri="{FF2B5EF4-FFF2-40B4-BE49-F238E27FC236}">
                  <a16:creationId xmlns:a16="http://schemas.microsoft.com/office/drawing/2014/main" id="{4D93638C-6D02-3160-19AC-48A57F629845}"/>
                </a:ext>
              </a:extLst>
            </p:cNvPr>
            <p:cNvSpPr txBox="1"/>
            <p:nvPr/>
          </p:nvSpPr>
          <p:spPr>
            <a:xfrm>
              <a:off x="-799735" y="5834822"/>
              <a:ext cx="10244831" cy="369332"/>
            </a:xfrm>
            <a:prstGeom prst="rect">
              <a:avLst/>
            </a:prstGeom>
            <a:noFill/>
          </p:spPr>
          <p:txBody>
            <a:bodyPr wrap="square">
              <a:spAutoFit/>
            </a:bodyPr>
            <a:lstStyle/>
            <a:p>
              <a:pPr lvl="3"/>
              <a:endParaRPr lang="en-US" dirty="0">
                <a:cs typeface="Calibri"/>
              </a:endParaRPr>
            </a:p>
          </p:txBody>
        </p:sp>
        <p:grpSp>
          <p:nvGrpSpPr>
            <p:cNvPr id="29" name="Group 28">
              <a:extLst>
                <a:ext uri="{FF2B5EF4-FFF2-40B4-BE49-F238E27FC236}">
                  <a16:creationId xmlns:a16="http://schemas.microsoft.com/office/drawing/2014/main" id="{71BFDD5C-46D0-E5E8-5F0E-9B78DA7DC94E}"/>
                </a:ext>
              </a:extLst>
            </p:cNvPr>
            <p:cNvGrpSpPr/>
            <p:nvPr/>
          </p:nvGrpSpPr>
          <p:grpSpPr>
            <a:xfrm>
              <a:off x="4760403" y="4001864"/>
              <a:ext cx="6989374" cy="1266772"/>
              <a:chOff x="4760403" y="4001864"/>
              <a:chExt cx="6989374" cy="1266772"/>
            </a:xfrm>
          </p:grpSpPr>
          <p:sp>
            <p:nvSpPr>
              <p:cNvPr id="6" name="Rectangle 5">
                <a:extLst>
                  <a:ext uri="{FF2B5EF4-FFF2-40B4-BE49-F238E27FC236}">
                    <a16:creationId xmlns:a16="http://schemas.microsoft.com/office/drawing/2014/main" id="{92AB446B-FB28-4A1C-6A20-8FAA4D55901C}"/>
                  </a:ext>
                </a:extLst>
              </p:cNvPr>
              <p:cNvSpPr/>
              <p:nvPr/>
            </p:nvSpPr>
            <p:spPr>
              <a:xfrm>
                <a:off x="4760403" y="4001864"/>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8C76D159-DF2E-F1DF-AEF0-E60D57624A27}"/>
                  </a:ext>
                </a:extLst>
              </p:cNvPr>
              <p:cNvSpPr/>
              <p:nvPr/>
            </p:nvSpPr>
            <p:spPr>
              <a:xfrm>
                <a:off x="5310452" y="4623041"/>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F4457834-4595-04F9-E8E9-5A1C34C69253}"/>
                  </a:ext>
                </a:extLst>
              </p:cNvPr>
              <p:cNvSpPr/>
              <p:nvPr/>
            </p:nvSpPr>
            <p:spPr>
              <a:xfrm>
                <a:off x="4922299" y="4298437"/>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D131FB2B-4313-6E77-7590-B4F2D15A97A5}"/>
                  </a:ext>
                </a:extLst>
              </p:cNvPr>
              <p:cNvSpPr/>
              <p:nvPr/>
            </p:nvSpPr>
            <p:spPr>
              <a:xfrm>
                <a:off x="6992526" y="4728316"/>
                <a:ext cx="152400" cy="157311"/>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324E9921-BDDC-8004-90E7-935358BED540}"/>
                  </a:ext>
                </a:extLst>
              </p:cNvPr>
              <p:cNvSpPr txBox="1"/>
              <p:nvPr/>
            </p:nvSpPr>
            <p:spPr>
              <a:xfrm>
                <a:off x="7324078" y="4622305"/>
                <a:ext cx="4425699" cy="646331"/>
              </a:xfrm>
              <a:prstGeom prst="rect">
                <a:avLst/>
              </a:prstGeom>
              <a:noFill/>
            </p:spPr>
            <p:txBody>
              <a:bodyPr wrap="none" rtlCol="0">
                <a:spAutoFit/>
              </a:bodyPr>
              <a:lstStyle/>
              <a:p>
                <a:r>
                  <a:rPr lang="en-US" dirty="0"/>
                  <a:t>Not fuzzed zero sub-blocks that are accessed </a:t>
                </a:r>
              </a:p>
              <a:p>
                <a:r>
                  <a:rPr lang="en-US" dirty="0"/>
                  <a:t>   (e.g., bitmaps)</a:t>
                </a:r>
              </a:p>
            </p:txBody>
          </p:sp>
        </p:grpSp>
      </p:grpSp>
      <p:grpSp>
        <p:nvGrpSpPr>
          <p:cNvPr id="22" name="Group 21">
            <a:extLst>
              <a:ext uri="{FF2B5EF4-FFF2-40B4-BE49-F238E27FC236}">
                <a16:creationId xmlns:a16="http://schemas.microsoft.com/office/drawing/2014/main" id="{1BC3DD0D-2880-AE1C-5B31-E501905E9A0A}"/>
              </a:ext>
            </a:extLst>
          </p:cNvPr>
          <p:cNvGrpSpPr/>
          <p:nvPr/>
        </p:nvGrpSpPr>
        <p:grpSpPr>
          <a:xfrm>
            <a:off x="4702267" y="3558079"/>
            <a:ext cx="7065143" cy="1374673"/>
            <a:chOff x="4702267" y="3558079"/>
            <a:chExt cx="7065143" cy="1374673"/>
          </a:xfrm>
        </p:grpSpPr>
        <p:sp>
          <p:nvSpPr>
            <p:cNvPr id="7" name="Rectangle 6">
              <a:extLst>
                <a:ext uri="{FF2B5EF4-FFF2-40B4-BE49-F238E27FC236}">
                  <a16:creationId xmlns:a16="http://schemas.microsoft.com/office/drawing/2014/main" id="{D20E86A7-562F-0A4B-9907-A193C83A0E10}"/>
                </a:ext>
              </a:extLst>
            </p:cNvPr>
            <p:cNvSpPr/>
            <p:nvPr/>
          </p:nvSpPr>
          <p:spPr>
            <a:xfrm>
              <a:off x="4912803" y="4036132"/>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7DA0589-F651-494C-2F80-8047C7ABD17F}"/>
                </a:ext>
              </a:extLst>
            </p:cNvPr>
            <p:cNvSpPr/>
            <p:nvPr/>
          </p:nvSpPr>
          <p:spPr>
            <a:xfrm>
              <a:off x="4998499" y="4544386"/>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F895D145-24D2-A456-F61E-C6095B62FF89}"/>
                </a:ext>
              </a:extLst>
            </p:cNvPr>
            <p:cNvSpPr/>
            <p:nvPr/>
          </p:nvSpPr>
          <p:spPr>
            <a:xfrm>
              <a:off x="5462852" y="4775441"/>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F46D4185-7045-73AB-852E-F876D4C496CF}"/>
                </a:ext>
              </a:extLst>
            </p:cNvPr>
            <p:cNvSpPr/>
            <p:nvPr/>
          </p:nvSpPr>
          <p:spPr>
            <a:xfrm>
              <a:off x="4702267" y="4255874"/>
              <a:ext cx="152400" cy="157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E4FC3B38-F336-876E-1DBD-B434681B0673}"/>
                </a:ext>
              </a:extLst>
            </p:cNvPr>
            <p:cNvSpPr/>
            <p:nvPr/>
          </p:nvSpPr>
          <p:spPr>
            <a:xfrm>
              <a:off x="6982782" y="3664748"/>
              <a:ext cx="152400" cy="15731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6197995E-D458-7FF9-F062-CB7973A0D7C5}"/>
                </a:ext>
              </a:extLst>
            </p:cNvPr>
            <p:cNvSpPr txBox="1"/>
            <p:nvPr/>
          </p:nvSpPr>
          <p:spPr>
            <a:xfrm>
              <a:off x="7324078" y="3558079"/>
              <a:ext cx="4443332" cy="369332"/>
            </a:xfrm>
            <a:prstGeom prst="rect">
              <a:avLst/>
            </a:prstGeom>
            <a:noFill/>
          </p:spPr>
          <p:txBody>
            <a:bodyPr wrap="none" rtlCol="0">
              <a:spAutoFit/>
            </a:bodyPr>
            <a:lstStyle/>
            <a:p>
              <a:r>
                <a:rPr lang="en-US" dirty="0"/>
                <a:t>Fuzzed non-zero sub-blocks that are accessed</a:t>
              </a:r>
            </a:p>
          </p:txBody>
        </p:sp>
        <p:sp>
          <p:nvSpPr>
            <p:cNvPr id="27" name="TextBox 26"/>
            <p:cNvSpPr txBox="1"/>
            <p:nvPr/>
          </p:nvSpPr>
          <p:spPr>
            <a:xfrm>
              <a:off x="4833944" y="3919859"/>
              <a:ext cx="290464" cy="369332"/>
            </a:xfrm>
            <a:prstGeom prst="rect">
              <a:avLst/>
            </a:prstGeom>
            <a:noFill/>
          </p:spPr>
          <p:txBody>
            <a:bodyPr wrap="none" rtlCol="0">
              <a:spAutoFit/>
            </a:bodyPr>
            <a:lstStyle/>
            <a:p>
              <a:r>
                <a:rPr lang="en-US" dirty="0"/>
                <a:t>F</a:t>
              </a:r>
            </a:p>
          </p:txBody>
        </p:sp>
      </p:grpSp>
      <p:grpSp>
        <p:nvGrpSpPr>
          <p:cNvPr id="32" name="Group 31">
            <a:extLst>
              <a:ext uri="{FF2B5EF4-FFF2-40B4-BE49-F238E27FC236}">
                <a16:creationId xmlns:a16="http://schemas.microsoft.com/office/drawing/2014/main" id="{7A705BD1-B559-A92F-2E7B-32043CEB8D75}"/>
              </a:ext>
            </a:extLst>
          </p:cNvPr>
          <p:cNvGrpSpPr/>
          <p:nvPr/>
        </p:nvGrpSpPr>
        <p:grpSpPr>
          <a:xfrm>
            <a:off x="-799736" y="3957477"/>
            <a:ext cx="12993545" cy="2555965"/>
            <a:chOff x="-799736" y="3957477"/>
            <a:chExt cx="12993545" cy="2555965"/>
          </a:xfrm>
        </p:grpSpPr>
        <p:grpSp>
          <p:nvGrpSpPr>
            <p:cNvPr id="13" name="Group 12">
              <a:extLst>
                <a:ext uri="{FF2B5EF4-FFF2-40B4-BE49-F238E27FC236}">
                  <a16:creationId xmlns:a16="http://schemas.microsoft.com/office/drawing/2014/main" id="{5A046E81-59FE-1E6A-1ABB-64775A2650E2}"/>
                </a:ext>
              </a:extLst>
            </p:cNvPr>
            <p:cNvGrpSpPr/>
            <p:nvPr/>
          </p:nvGrpSpPr>
          <p:grpSpPr>
            <a:xfrm>
              <a:off x="4600608" y="3957477"/>
              <a:ext cx="7593201" cy="787627"/>
              <a:chOff x="4600608" y="3957477"/>
              <a:chExt cx="7593201" cy="787627"/>
            </a:xfrm>
          </p:grpSpPr>
          <p:grpSp>
            <p:nvGrpSpPr>
              <p:cNvPr id="9" name="Group 8">
                <a:extLst>
                  <a:ext uri="{FF2B5EF4-FFF2-40B4-BE49-F238E27FC236}">
                    <a16:creationId xmlns:a16="http://schemas.microsoft.com/office/drawing/2014/main" id="{387AB75A-0C30-167C-6B1D-A7A4498C14DC}"/>
                  </a:ext>
                </a:extLst>
              </p:cNvPr>
              <p:cNvGrpSpPr/>
              <p:nvPr/>
            </p:nvGrpSpPr>
            <p:grpSpPr>
              <a:xfrm>
                <a:off x="4600608" y="3957477"/>
                <a:ext cx="7593201" cy="787627"/>
                <a:chOff x="4600608" y="3957477"/>
                <a:chExt cx="7593201" cy="787627"/>
              </a:xfrm>
            </p:grpSpPr>
            <p:sp>
              <p:nvSpPr>
                <p:cNvPr id="5" name="Rectangle 4">
                  <a:extLst>
                    <a:ext uri="{FF2B5EF4-FFF2-40B4-BE49-F238E27FC236}">
                      <a16:creationId xmlns:a16="http://schemas.microsoft.com/office/drawing/2014/main" id="{E0DAA9C3-85FC-69B9-30ED-16985A1CB601}"/>
                    </a:ext>
                  </a:extLst>
                </p:cNvPr>
                <p:cNvSpPr/>
                <p:nvPr/>
              </p:nvSpPr>
              <p:spPr>
                <a:xfrm>
                  <a:off x="4600608" y="3957477"/>
                  <a:ext cx="152400" cy="15731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EAC0F0E-6301-BEF9-8659-BD153C55591E}"/>
                    </a:ext>
                  </a:extLst>
                </p:cNvPr>
                <p:cNvSpPr/>
                <p:nvPr/>
              </p:nvSpPr>
              <p:spPr>
                <a:xfrm>
                  <a:off x="5158052" y="4587793"/>
                  <a:ext cx="152400" cy="15731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1967B06-8857-DDCF-4BB5-A268242FDD0D}"/>
                    </a:ext>
                  </a:extLst>
                </p:cNvPr>
                <p:cNvSpPr/>
                <p:nvPr/>
              </p:nvSpPr>
              <p:spPr>
                <a:xfrm>
                  <a:off x="5234252" y="4152438"/>
                  <a:ext cx="152400" cy="15731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862D06A1-D602-CAEB-872E-7AF4070C5A2E}"/>
                    </a:ext>
                  </a:extLst>
                </p:cNvPr>
                <p:cNvSpPr/>
                <p:nvPr/>
              </p:nvSpPr>
              <p:spPr>
                <a:xfrm>
                  <a:off x="5091348" y="4278273"/>
                  <a:ext cx="152400" cy="15731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306C1D25-9AC5-4B83-45F3-F0E1EBDE078E}"/>
                    </a:ext>
                  </a:extLst>
                </p:cNvPr>
                <p:cNvSpPr/>
                <p:nvPr/>
              </p:nvSpPr>
              <p:spPr>
                <a:xfrm>
                  <a:off x="6982782" y="4113765"/>
                  <a:ext cx="152400" cy="15731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10DB909E-DD13-2854-1A51-BDCF56481F2C}"/>
                    </a:ext>
                  </a:extLst>
                </p:cNvPr>
                <p:cNvSpPr txBox="1"/>
                <p:nvPr/>
              </p:nvSpPr>
              <p:spPr>
                <a:xfrm>
                  <a:off x="7324078" y="4004830"/>
                  <a:ext cx="4869731" cy="646331"/>
                </a:xfrm>
                <a:prstGeom prst="rect">
                  <a:avLst/>
                </a:prstGeom>
                <a:noFill/>
              </p:spPr>
              <p:txBody>
                <a:bodyPr wrap="none" rtlCol="0">
                  <a:spAutoFit/>
                </a:bodyPr>
                <a:lstStyle/>
                <a:p>
                  <a:r>
                    <a:rPr lang="en-US" dirty="0"/>
                    <a:t>Fuzzed non-zero sub-blocks that are not accessed </a:t>
                  </a:r>
                </a:p>
                <a:p>
                  <a:r>
                    <a:rPr lang="en-US" dirty="0"/>
                    <a:t>   (maybe obsolete)  </a:t>
                  </a:r>
                </a:p>
              </p:txBody>
            </p:sp>
          </p:grpSp>
          <p:sp>
            <p:nvSpPr>
              <p:cNvPr id="28" name="TextBox 27"/>
              <p:cNvSpPr txBox="1"/>
              <p:nvPr/>
            </p:nvSpPr>
            <p:spPr>
              <a:xfrm>
                <a:off x="5031559" y="4172262"/>
                <a:ext cx="322033" cy="369332"/>
              </a:xfrm>
              <a:prstGeom prst="rect">
                <a:avLst/>
              </a:prstGeom>
              <a:noFill/>
            </p:spPr>
            <p:txBody>
              <a:bodyPr wrap="square" rtlCol="0">
                <a:spAutoFit/>
              </a:bodyPr>
              <a:lstStyle/>
              <a:p>
                <a:r>
                  <a:rPr lang="en-US" dirty="0"/>
                  <a:t>F</a:t>
                </a:r>
              </a:p>
            </p:txBody>
          </p:sp>
        </p:grpSp>
        <p:sp>
          <p:nvSpPr>
            <p:cNvPr id="31" name="TextBox 30">
              <a:extLst>
                <a:ext uri="{FF2B5EF4-FFF2-40B4-BE49-F238E27FC236}">
                  <a16:creationId xmlns:a16="http://schemas.microsoft.com/office/drawing/2014/main" id="{15F39846-EF5F-C2AF-AA14-D45BD8A7C50B}"/>
                </a:ext>
              </a:extLst>
            </p:cNvPr>
            <p:cNvSpPr txBox="1"/>
            <p:nvPr/>
          </p:nvSpPr>
          <p:spPr>
            <a:xfrm>
              <a:off x="-799736" y="6144110"/>
              <a:ext cx="7934917" cy="369332"/>
            </a:xfrm>
            <a:prstGeom prst="rect">
              <a:avLst/>
            </a:prstGeom>
            <a:noFill/>
          </p:spPr>
          <p:txBody>
            <a:bodyPr wrap="square">
              <a:spAutoFit/>
            </a:bodyPr>
            <a:lstStyle/>
            <a:p>
              <a:pPr lvl="3"/>
              <a:endParaRPr lang="en-US" dirty="0">
                <a:cs typeface="Calibri"/>
              </a:endParaRPr>
            </a:p>
          </p:txBody>
        </p:sp>
      </p:grpSp>
      <p:sp>
        <p:nvSpPr>
          <p:cNvPr id="34" name="Slide Number Placeholder 33">
            <a:extLst>
              <a:ext uri="{FF2B5EF4-FFF2-40B4-BE49-F238E27FC236}">
                <a16:creationId xmlns:a16="http://schemas.microsoft.com/office/drawing/2014/main" id="{8D7D44F6-0D8E-13A5-2149-654717808640}"/>
              </a:ext>
            </a:extLst>
          </p:cNvPr>
          <p:cNvSpPr>
            <a:spLocks noGrp="1"/>
          </p:cNvSpPr>
          <p:nvPr>
            <p:ph type="sldNum" sz="quarter" idx="12"/>
          </p:nvPr>
        </p:nvSpPr>
        <p:spPr/>
        <p:txBody>
          <a:bodyPr/>
          <a:lstStyle/>
          <a:p>
            <a:fld id="{330EA680-D336-4FF7-8B7A-9848BB0A1C32}" type="slidenum">
              <a:rPr lang="en-US" smtClean="0"/>
              <a:t>9</a:t>
            </a:fld>
            <a:endParaRPr lang="en-US"/>
          </a:p>
        </p:txBody>
      </p:sp>
      <p:sp>
        <p:nvSpPr>
          <p:cNvPr id="36" name="Footer Placeholder 9">
            <a:extLst>
              <a:ext uri="{FF2B5EF4-FFF2-40B4-BE49-F238E27FC236}">
                <a16:creationId xmlns:a16="http://schemas.microsoft.com/office/drawing/2014/main" id="{02D360AA-0527-7AB7-E6A8-9B70F8824E79}"/>
              </a:ext>
            </a:extLst>
          </p:cNvPr>
          <p:cNvSpPr>
            <a:spLocks noGrp="1"/>
          </p:cNvSpPr>
          <p:nvPr>
            <p:ph type="ftr" sz="quarter" idx="11"/>
          </p:nvPr>
        </p:nvSpPr>
        <p:spPr>
          <a:xfrm>
            <a:off x="3030786" y="6350577"/>
            <a:ext cx="6130428" cy="273486"/>
          </a:xfrm>
        </p:spPr>
        <p:txBody>
          <a:bodyPr/>
          <a:lstStyle/>
          <a:p>
            <a:r>
              <a:rPr lang="en-US" sz="1400" b="1" dirty="0">
                <a:solidFill>
                  <a:schemeClr val="tx1"/>
                </a:solidFill>
              </a:rPr>
              <a:t>Introduction</a:t>
            </a:r>
            <a:r>
              <a:rPr lang="en-US" sz="1400" dirty="0">
                <a:solidFill>
                  <a:schemeClr val="tx1"/>
                </a:solidFill>
              </a:rPr>
              <a:t> </a:t>
            </a:r>
            <a:r>
              <a:rPr lang="en-US" sz="1400" dirty="0">
                <a:sym typeface="Symbol" panose="05050102010706020507" pitchFamily="18" charset="2"/>
              </a:rPr>
              <a:t> </a:t>
            </a:r>
            <a:r>
              <a:rPr lang="en-US" sz="1400" dirty="0"/>
              <a:t>Observations</a:t>
            </a:r>
            <a:r>
              <a:rPr lang="en-US" sz="1400" dirty="0">
                <a:sym typeface="Symbol" panose="05050102010706020507" pitchFamily="18" charset="2"/>
              </a:rPr>
              <a:t> </a:t>
            </a:r>
            <a:r>
              <a:rPr lang="en-US" sz="1400" dirty="0"/>
              <a:t> Design </a:t>
            </a:r>
            <a:r>
              <a:rPr lang="en-US" sz="1400" dirty="0">
                <a:sym typeface="Symbol" panose="05050102010706020507" pitchFamily="18" charset="2"/>
              </a:rPr>
              <a:t> </a:t>
            </a:r>
            <a:r>
              <a:rPr lang="en-US" sz="1400" dirty="0"/>
              <a:t>Implementation</a:t>
            </a:r>
            <a:r>
              <a:rPr lang="en-US" sz="1400" dirty="0">
                <a:sym typeface="Symbol" panose="05050102010706020507" pitchFamily="18" charset="2"/>
              </a:rPr>
              <a:t> </a:t>
            </a:r>
            <a:r>
              <a:rPr lang="en-US" sz="1400" dirty="0"/>
              <a:t> Evaluation </a:t>
            </a:r>
            <a:r>
              <a:rPr lang="en-US" sz="1400" dirty="0">
                <a:sym typeface="Symbol" panose="05050102010706020507" pitchFamily="18" charset="2"/>
              </a:rPr>
              <a:t> </a:t>
            </a:r>
            <a:r>
              <a:rPr lang="en-US" sz="1400" dirty="0"/>
              <a:t>Conclusion</a:t>
            </a:r>
          </a:p>
        </p:txBody>
      </p:sp>
    </p:spTree>
    <p:custDataLst>
      <p:tags r:id="rId1"/>
    </p:custDataLst>
    <p:extLst>
      <p:ext uri="{BB962C8B-B14F-4D97-AF65-F5344CB8AC3E}">
        <p14:creationId xmlns:p14="http://schemas.microsoft.com/office/powerpoint/2010/main" val="14669563"/>
      </p:ext>
    </p:extLst>
  </p:cSld>
  <p:clrMapOvr>
    <a:masterClrMapping/>
  </p:clrMapOvr>
  <mc:AlternateContent xmlns:mc="http://schemas.openxmlformats.org/markup-compatibility/2006" xmlns:p14="http://schemas.microsoft.com/office/powerpoint/2010/main">
    <mc:Choice Requires="p14">
      <p:transition spd="slow" p14:dur="2000" advTm="64303"/>
    </mc:Choice>
    <mc:Fallback xmlns="">
      <p:transition spd="slow" advTm="6430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14.6|4.9"/>
</p:tagLst>
</file>

<file path=ppt/tags/tag10.xml><?xml version="1.0" encoding="utf-8"?>
<p:tagLst xmlns:a="http://schemas.openxmlformats.org/drawingml/2006/main" xmlns:r="http://schemas.openxmlformats.org/officeDocument/2006/relationships" xmlns:p="http://schemas.openxmlformats.org/presentationml/2006/main">
  <p:tag name="TIMING" val="|1.7"/>
</p:tagLst>
</file>

<file path=ppt/tags/tag11.xml><?xml version="1.0" encoding="utf-8"?>
<p:tagLst xmlns:a="http://schemas.openxmlformats.org/drawingml/2006/main" xmlns:r="http://schemas.openxmlformats.org/officeDocument/2006/relationships" xmlns:p="http://schemas.openxmlformats.org/presentationml/2006/main">
  <p:tag name="TIMING" val="|0.6|0.6|20.8|9.7|5.3|3.6"/>
</p:tagLst>
</file>

<file path=ppt/tags/tag12.xml><?xml version="1.0" encoding="utf-8"?>
<p:tagLst xmlns:a="http://schemas.openxmlformats.org/drawingml/2006/main" xmlns:r="http://schemas.openxmlformats.org/officeDocument/2006/relationships" xmlns:p="http://schemas.openxmlformats.org/presentationml/2006/main">
  <p:tag name="TIMING" val="|10.8|8.2|11.8"/>
</p:tagLst>
</file>

<file path=ppt/tags/tag13.xml><?xml version="1.0" encoding="utf-8"?>
<p:tagLst xmlns:a="http://schemas.openxmlformats.org/drawingml/2006/main" xmlns:r="http://schemas.openxmlformats.org/officeDocument/2006/relationships" xmlns:p="http://schemas.openxmlformats.org/presentationml/2006/main">
  <p:tag name="TIMING" val="|2.6|17.3|35.9"/>
</p:tagLst>
</file>

<file path=ppt/tags/tag14.xml><?xml version="1.0" encoding="utf-8"?>
<p:tagLst xmlns:a="http://schemas.openxmlformats.org/drawingml/2006/main" xmlns:r="http://schemas.openxmlformats.org/officeDocument/2006/relationships" xmlns:p="http://schemas.openxmlformats.org/presentationml/2006/main">
  <p:tag name="TIMING" val="|11.2|10.5|13|12.5"/>
</p:tagLst>
</file>

<file path=ppt/tags/tag15.xml><?xml version="1.0" encoding="utf-8"?>
<p:tagLst xmlns:a="http://schemas.openxmlformats.org/drawingml/2006/main" xmlns:r="http://schemas.openxmlformats.org/officeDocument/2006/relationships" xmlns:p="http://schemas.openxmlformats.org/presentationml/2006/main">
  <p:tag name="TIMING" val="|9.6|5|23.8|19.4|5"/>
</p:tagLst>
</file>

<file path=ppt/tags/tag16.xml><?xml version="1.0" encoding="utf-8"?>
<p:tagLst xmlns:a="http://schemas.openxmlformats.org/drawingml/2006/main" xmlns:r="http://schemas.openxmlformats.org/officeDocument/2006/relationships" xmlns:p="http://schemas.openxmlformats.org/presentationml/2006/main">
  <p:tag name="TIMING" val="|14.8"/>
</p:tagLst>
</file>

<file path=ppt/tags/tag17.xml><?xml version="1.0" encoding="utf-8"?>
<p:tagLst xmlns:a="http://schemas.openxmlformats.org/drawingml/2006/main" xmlns:r="http://schemas.openxmlformats.org/officeDocument/2006/relationships" xmlns:p="http://schemas.openxmlformats.org/presentationml/2006/main">
  <p:tag name="TIMING" val="|7.1|29.1|21.7"/>
</p:tagLst>
</file>

<file path=ppt/tags/tag18.xml><?xml version="1.0" encoding="utf-8"?>
<p:tagLst xmlns:a="http://schemas.openxmlformats.org/drawingml/2006/main" xmlns:r="http://schemas.openxmlformats.org/officeDocument/2006/relationships" xmlns:p="http://schemas.openxmlformats.org/presentationml/2006/main">
  <p:tag name="TIMING" val="|2.2|8.1|9.4"/>
</p:tagLst>
</file>

<file path=ppt/tags/tag19.xml><?xml version="1.0" encoding="utf-8"?>
<p:tagLst xmlns:a="http://schemas.openxmlformats.org/drawingml/2006/main" xmlns:r="http://schemas.openxmlformats.org/officeDocument/2006/relationships" xmlns:p="http://schemas.openxmlformats.org/presentationml/2006/main">
  <p:tag name="TIMING" val="|2.2"/>
</p:tagLst>
</file>

<file path=ppt/tags/tag2.xml><?xml version="1.0" encoding="utf-8"?>
<p:tagLst xmlns:a="http://schemas.openxmlformats.org/drawingml/2006/main" xmlns:r="http://schemas.openxmlformats.org/officeDocument/2006/relationships" xmlns:p="http://schemas.openxmlformats.org/presentationml/2006/main">
  <p:tag name="TIMING" val="|0.8|10|9.8|5.4|2.3"/>
</p:tagLst>
</file>

<file path=ppt/tags/tag20.xml><?xml version="1.0" encoding="utf-8"?>
<p:tagLst xmlns:a="http://schemas.openxmlformats.org/drawingml/2006/main" xmlns:r="http://schemas.openxmlformats.org/officeDocument/2006/relationships" xmlns:p="http://schemas.openxmlformats.org/presentationml/2006/main">
  <p:tag name="TIMING" val="|6.1|5.9|3|20.7"/>
</p:tagLst>
</file>

<file path=ppt/tags/tag21.xml><?xml version="1.0" encoding="utf-8"?>
<p:tagLst xmlns:a="http://schemas.openxmlformats.org/drawingml/2006/main" xmlns:r="http://schemas.openxmlformats.org/officeDocument/2006/relationships" xmlns:p="http://schemas.openxmlformats.org/presentationml/2006/main">
  <p:tag name="TIMING" val="|1.6|9.6|0.6|3"/>
</p:tagLst>
</file>

<file path=ppt/tags/tag22.xml><?xml version="1.0" encoding="utf-8"?>
<p:tagLst xmlns:a="http://schemas.openxmlformats.org/drawingml/2006/main" xmlns:r="http://schemas.openxmlformats.org/officeDocument/2006/relationships" xmlns:p="http://schemas.openxmlformats.org/presentationml/2006/main">
  <p:tag name="TIMING" val="|3.1|1.1|0.9|14.7|6.9"/>
</p:tagLst>
</file>

<file path=ppt/tags/tag23.xml><?xml version="1.0" encoding="utf-8"?>
<p:tagLst xmlns:a="http://schemas.openxmlformats.org/drawingml/2006/main" xmlns:r="http://schemas.openxmlformats.org/officeDocument/2006/relationships" xmlns:p="http://schemas.openxmlformats.org/presentationml/2006/main">
  <p:tag name="TIMING" val="|1.9|16.7|7.6"/>
</p:tagLst>
</file>

<file path=ppt/tags/tag24.xml><?xml version="1.0" encoding="utf-8"?>
<p:tagLst xmlns:a="http://schemas.openxmlformats.org/drawingml/2006/main" xmlns:r="http://schemas.openxmlformats.org/officeDocument/2006/relationships" xmlns:p="http://schemas.openxmlformats.org/presentationml/2006/main">
  <p:tag name="TIMING" val="|6.6|0.6|6.6|10.9"/>
</p:tagLst>
</file>

<file path=ppt/tags/tag25.xml><?xml version="1.0" encoding="utf-8"?>
<p:tagLst xmlns:a="http://schemas.openxmlformats.org/drawingml/2006/main" xmlns:r="http://schemas.openxmlformats.org/officeDocument/2006/relationships" xmlns:p="http://schemas.openxmlformats.org/presentationml/2006/main">
  <p:tag name="TIMING" val="|0.8"/>
</p:tagLst>
</file>

<file path=ppt/tags/tag26.xml><?xml version="1.0" encoding="utf-8"?>
<p:tagLst xmlns:a="http://schemas.openxmlformats.org/drawingml/2006/main" xmlns:r="http://schemas.openxmlformats.org/officeDocument/2006/relationships" xmlns:p="http://schemas.openxmlformats.org/presentationml/2006/main">
  <p:tag name="TIMING" val="|0.7|4.8|25.4|0.8|7.9|5.9|10.2|0.6|5.8"/>
</p:tagLst>
</file>

<file path=ppt/tags/tag27.xml><?xml version="1.0" encoding="utf-8"?>
<p:tagLst xmlns:a="http://schemas.openxmlformats.org/drawingml/2006/main" xmlns:r="http://schemas.openxmlformats.org/officeDocument/2006/relationships" xmlns:p="http://schemas.openxmlformats.org/presentationml/2006/main">
  <p:tag name="TIMING" val="|7.7|10.3|33.5"/>
</p:tagLst>
</file>

<file path=ppt/tags/tag28.xml><?xml version="1.0" encoding="utf-8"?>
<p:tagLst xmlns:a="http://schemas.openxmlformats.org/drawingml/2006/main" xmlns:r="http://schemas.openxmlformats.org/officeDocument/2006/relationships" xmlns:p="http://schemas.openxmlformats.org/presentationml/2006/main">
  <p:tag name="TIMING" val="|7.7|10.3|33.5"/>
</p:tagLst>
</file>

<file path=ppt/tags/tag29.xml><?xml version="1.0" encoding="utf-8"?>
<p:tagLst xmlns:a="http://schemas.openxmlformats.org/drawingml/2006/main" xmlns:r="http://schemas.openxmlformats.org/officeDocument/2006/relationships" xmlns:p="http://schemas.openxmlformats.org/presentationml/2006/main">
  <p:tag name="TIMING" val="|1.5|9.8"/>
</p:tagLst>
</file>

<file path=ppt/tags/tag3.xml><?xml version="1.0" encoding="utf-8"?>
<p:tagLst xmlns:a="http://schemas.openxmlformats.org/drawingml/2006/main" xmlns:r="http://schemas.openxmlformats.org/officeDocument/2006/relationships" xmlns:p="http://schemas.openxmlformats.org/presentationml/2006/main">
  <p:tag name="TIMING" val="|27.6|24.2|32.1|8.3"/>
</p:tagLst>
</file>

<file path=ppt/tags/tag30.xml><?xml version="1.0" encoding="utf-8"?>
<p:tagLst xmlns:a="http://schemas.openxmlformats.org/drawingml/2006/main" xmlns:r="http://schemas.openxmlformats.org/officeDocument/2006/relationships" xmlns:p="http://schemas.openxmlformats.org/presentationml/2006/main">
  <p:tag name="TIMING" val="|1|11.6|8.3|7.6"/>
</p:tagLst>
</file>

<file path=ppt/tags/tag31.xml><?xml version="1.0" encoding="utf-8"?>
<p:tagLst xmlns:a="http://schemas.openxmlformats.org/drawingml/2006/main" xmlns:r="http://schemas.openxmlformats.org/officeDocument/2006/relationships" xmlns:p="http://schemas.openxmlformats.org/presentationml/2006/main">
  <p:tag name="TIMING" val="|2.1|4.8"/>
</p:tagLst>
</file>

<file path=ppt/tags/tag32.xml><?xml version="1.0" encoding="utf-8"?>
<p:tagLst xmlns:a="http://schemas.openxmlformats.org/drawingml/2006/main" xmlns:r="http://schemas.openxmlformats.org/officeDocument/2006/relationships" xmlns:p="http://schemas.openxmlformats.org/presentationml/2006/main">
  <p:tag name="TIMING" val="|0.5|3.1|5.7|3.2|6.8|27|6.5"/>
</p:tagLst>
</file>

<file path=ppt/tags/tag33.xml><?xml version="1.0" encoding="utf-8"?>
<p:tagLst xmlns:a="http://schemas.openxmlformats.org/drawingml/2006/main" xmlns:r="http://schemas.openxmlformats.org/officeDocument/2006/relationships" xmlns:p="http://schemas.openxmlformats.org/presentationml/2006/main">
  <p:tag name="TIMING" val="|0.9|3.1|7.1|21.9"/>
</p:tagLst>
</file>

<file path=ppt/tags/tag34.xml><?xml version="1.0" encoding="utf-8"?>
<p:tagLst xmlns:a="http://schemas.openxmlformats.org/drawingml/2006/main" xmlns:r="http://schemas.openxmlformats.org/officeDocument/2006/relationships" xmlns:p="http://schemas.openxmlformats.org/presentationml/2006/main">
  <p:tag name="TIMING" val="|17.8|1.6|8.5|0.7|6.6|18.9"/>
</p:tagLst>
</file>

<file path=ppt/tags/tag35.xml><?xml version="1.0" encoding="utf-8"?>
<p:tagLst xmlns:a="http://schemas.openxmlformats.org/drawingml/2006/main" xmlns:r="http://schemas.openxmlformats.org/officeDocument/2006/relationships" xmlns:p="http://schemas.openxmlformats.org/presentationml/2006/main">
  <p:tag name="TIMING" val="|6.3|0.7|1|0.5|1|0.5"/>
</p:tagLst>
</file>

<file path=ppt/tags/tag4.xml><?xml version="1.0" encoding="utf-8"?>
<p:tagLst xmlns:a="http://schemas.openxmlformats.org/drawingml/2006/main" xmlns:r="http://schemas.openxmlformats.org/officeDocument/2006/relationships" xmlns:p="http://schemas.openxmlformats.org/presentationml/2006/main">
  <p:tag name="TIMING" val="|0.7|0.2|0.5|0.4|0|0.3"/>
</p:tagLst>
</file>

<file path=ppt/tags/tag5.xml><?xml version="1.0" encoding="utf-8"?>
<p:tagLst xmlns:a="http://schemas.openxmlformats.org/drawingml/2006/main" xmlns:r="http://schemas.openxmlformats.org/officeDocument/2006/relationships" xmlns:p="http://schemas.openxmlformats.org/presentationml/2006/main">
  <p:tag name="TIMING" val="|0|8|17.1|3.1|20.5"/>
</p:tagLst>
</file>

<file path=ppt/tags/tag6.xml><?xml version="1.0" encoding="utf-8"?>
<p:tagLst xmlns:a="http://schemas.openxmlformats.org/drawingml/2006/main" xmlns:r="http://schemas.openxmlformats.org/officeDocument/2006/relationships" xmlns:p="http://schemas.openxmlformats.org/presentationml/2006/main">
  <p:tag name="TIMING" val="|5.4|15.3|3.1|3.2|11.4"/>
</p:tagLst>
</file>

<file path=ppt/tags/tag7.xml><?xml version="1.0" encoding="utf-8"?>
<p:tagLst xmlns:a="http://schemas.openxmlformats.org/drawingml/2006/main" xmlns:r="http://schemas.openxmlformats.org/officeDocument/2006/relationships" xmlns:p="http://schemas.openxmlformats.org/presentationml/2006/main">
  <p:tag name="TIMING" val="|0.8|5.1|2.4|33.1|2.9|6.3"/>
</p:tagLst>
</file>

<file path=ppt/tags/tag8.xml><?xml version="1.0" encoding="utf-8"?>
<p:tagLst xmlns:a="http://schemas.openxmlformats.org/drawingml/2006/main" xmlns:r="http://schemas.openxmlformats.org/officeDocument/2006/relationships" xmlns:p="http://schemas.openxmlformats.org/presentationml/2006/main">
  <p:tag name="TIMING" val="|8.6|13.2|7.3|15.3"/>
</p:tagLst>
</file>

<file path=ppt/tags/tag9.xml><?xml version="1.0" encoding="utf-8"?>
<p:tagLst xmlns:a="http://schemas.openxmlformats.org/drawingml/2006/main" xmlns:r="http://schemas.openxmlformats.org/officeDocument/2006/relationships" xmlns:p="http://schemas.openxmlformats.org/presentationml/2006/main">
  <p:tag name="TIMING" val="|0.6|7.9|22|8.2|8.8"/>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23369</TotalTime>
  <Words>6873</Words>
  <Application>Microsoft Office PowerPoint</Application>
  <PresentationFormat>Widescreen</PresentationFormat>
  <Paragraphs>1087</Paragraphs>
  <Slides>72</Slides>
  <Notes>43</Notes>
  <HiddenSlides>31</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72</vt:i4>
      </vt:variant>
    </vt:vector>
  </HeadingPairs>
  <TitlesOfParts>
    <vt:vector size="82" baseType="lpstr">
      <vt:lpstr>MS PGothic</vt:lpstr>
      <vt:lpstr>Arial</vt:lpstr>
      <vt:lpstr>Calibri</vt:lpstr>
      <vt:lpstr>Calibri Light</vt:lpstr>
      <vt:lpstr>Courier New</vt:lpstr>
      <vt:lpstr>Söhne</vt:lpstr>
      <vt:lpstr>Symbol</vt:lpstr>
      <vt:lpstr>Times New Roman</vt:lpstr>
      <vt:lpstr>Wingdings</vt:lpstr>
      <vt:lpstr>office theme</vt:lpstr>
      <vt:lpstr> LFuzz:  Exploiting Locality-enabled Techniques for File-system Fuzzing</vt:lpstr>
      <vt:lpstr>What is Fuzzing?</vt:lpstr>
      <vt:lpstr>Why Filesystem (FS)?</vt:lpstr>
      <vt:lpstr>How about fuzzing a file system?</vt:lpstr>
      <vt:lpstr>How about fuzzing a file system?</vt:lpstr>
      <vt:lpstr>File Request Fuzzing</vt:lpstr>
      <vt:lpstr>File Image Fuzzing</vt:lpstr>
      <vt:lpstr>How Current Fuzzers Fuzz Image</vt:lpstr>
      <vt:lpstr>How Current Fuzzers Fuzz Image</vt:lpstr>
      <vt:lpstr>How Current Fuzzers Fuzz Image</vt:lpstr>
      <vt:lpstr>Limitations of Current FS Fuzzers</vt:lpstr>
      <vt:lpstr>Limitations of Current FS Fuzzers</vt:lpstr>
      <vt:lpstr>Observation 1:  Sparse FS Image State</vt:lpstr>
      <vt:lpstr>Observation 2:  Limited Fuzzed Image  Area</vt:lpstr>
      <vt:lpstr>Observation 3:  Temporal Locality of  Accessed Fuzz Locations</vt:lpstr>
      <vt:lpstr>Observation 4:  Spatial Locality of  Accessed Fuzzed Locations</vt:lpstr>
      <vt:lpstr>Observation 4:  Spatial Locality of  Accessed Fuzzed Locations</vt:lpstr>
      <vt:lpstr>LFuzz Design Overview</vt:lpstr>
      <vt:lpstr>Get the Accessed FS Image Subblock Locations</vt:lpstr>
      <vt:lpstr>Challenge 1</vt:lpstr>
      <vt:lpstr>Use Spatial Access Patterns</vt:lpstr>
      <vt:lpstr>Use Spatial Access Patterns</vt:lpstr>
      <vt:lpstr>Use Temporal Access Patterns</vt:lpstr>
      <vt:lpstr>Challenge 2</vt:lpstr>
      <vt:lpstr>Accumulate Image State</vt:lpstr>
      <vt:lpstr>Partially Updated Images</vt:lpstr>
      <vt:lpstr>Fuzzing Scheduling</vt:lpstr>
      <vt:lpstr>LFuzz Image Fuzzing Implementation</vt:lpstr>
      <vt:lpstr>LFuzz Delta Fuzzing Implementation</vt:lpstr>
      <vt:lpstr>Limitations of Janus-Based LFuzz </vt:lpstr>
      <vt:lpstr>LFuzz Implementation (Janus Based)</vt:lpstr>
      <vt:lpstr>Implementation(kAFL based)</vt:lpstr>
      <vt:lpstr>Limitation of kAFL-Based LFuzz</vt:lpstr>
      <vt:lpstr>Implementation(kAFL Based)</vt:lpstr>
      <vt:lpstr>Evaluation Setup</vt:lpstr>
      <vt:lpstr>Code Coverage</vt:lpstr>
      <vt:lpstr>Coverage Deviation Rate</vt:lpstr>
      <vt:lpstr>Fuzzing Region</vt:lpstr>
      <vt:lpstr>Number of New Bugs</vt:lpstr>
      <vt:lpstr>CVE--2022-1184</vt:lpstr>
      <vt:lpstr>PowerPoint Presentation</vt:lpstr>
      <vt:lpstr>Future Work</vt:lpstr>
      <vt:lpstr>Conclusion</vt:lpstr>
      <vt:lpstr>PowerPoint Presentation</vt:lpstr>
      <vt:lpstr>Evidence of Locality</vt:lpstr>
      <vt:lpstr>Use accessed Patterns for Fuzzing</vt:lpstr>
      <vt:lpstr>Use Spatial access Pattern</vt:lpstr>
      <vt:lpstr>Evidence of Locality</vt:lpstr>
      <vt:lpstr>Temporal Locality</vt:lpstr>
      <vt:lpstr>Spatial Locality</vt:lpstr>
      <vt:lpstr>Evidence of Locality</vt:lpstr>
      <vt:lpstr>Evidence of Locality</vt:lpstr>
      <vt:lpstr>Neighbor Distance Distributions</vt:lpstr>
      <vt:lpstr>LFUZZ Implementation</vt:lpstr>
      <vt:lpstr>Image Delta or LFUZZ alone </vt:lpstr>
      <vt:lpstr>Accumulate Image State</vt:lpstr>
      <vt:lpstr>Fuzzing Scheduling</vt:lpstr>
      <vt:lpstr>Collect the accessed Locations</vt:lpstr>
      <vt:lpstr>Utilize locality for fuzzing</vt:lpstr>
      <vt:lpstr>Utilize locality for fuzzing</vt:lpstr>
      <vt:lpstr>Utilize locality for fuzzing</vt:lpstr>
      <vt:lpstr>Utilize locality for fuzzing</vt:lpstr>
      <vt:lpstr>Utilize locality for fuzzing</vt:lpstr>
      <vt:lpstr>Get the accessed FS image location</vt:lpstr>
      <vt:lpstr>What is File System?</vt:lpstr>
      <vt:lpstr>How Current Fuzzers Fuzz Image</vt:lpstr>
      <vt:lpstr>File-System Fuzzing Background (Cont’d)</vt:lpstr>
      <vt:lpstr>File-System Fuzzing Background (Cont’d)</vt:lpstr>
      <vt:lpstr>How to Fuzz Filesystem?</vt:lpstr>
      <vt:lpstr>Problem Statement</vt:lpstr>
      <vt:lpstr>Filesystem</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Vinci</dc:creator>
  <cp:lastModifiedBy>An-I Wang</cp:lastModifiedBy>
  <cp:revision>546</cp:revision>
  <dcterms:created xsi:type="dcterms:W3CDTF">2022-10-03T18:21:11Z</dcterms:created>
  <dcterms:modified xsi:type="dcterms:W3CDTF">2026-04-15T17:55:38Z</dcterms:modified>
</cp:coreProperties>
</file>