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0"/>
  </p:notesMasterIdLst>
  <p:handoutMasterIdLst>
    <p:handoutMasterId r:id="rId61"/>
  </p:handoutMasterIdLst>
  <p:sldIdLst>
    <p:sldId id="270" r:id="rId2"/>
    <p:sldId id="415" r:id="rId3"/>
    <p:sldId id="373" r:id="rId4"/>
    <p:sldId id="416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52" r:id="rId59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8080"/>
    <a:srgbClr val="5F5F5F"/>
    <a:srgbClr val="3399FF"/>
    <a:srgbClr val="000066"/>
    <a:srgbClr val="0033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2354" autoAdjust="0"/>
  </p:normalViewPr>
  <p:slideViewPr>
    <p:cSldViewPr>
      <p:cViewPr varScale="1">
        <p:scale>
          <a:sx n="60" d="100"/>
          <a:sy n="60" d="100"/>
        </p:scale>
        <p:origin x="160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8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4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512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005" y="3372911"/>
            <a:ext cx="7506603" cy="31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311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9311" y="6744721"/>
            <a:ext cx="4435304" cy="354580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04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971525" y="6325111"/>
            <a:ext cx="4571948" cy="3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6" tIns="48328" rIns="96656" bIns="48328" anchor="b">
            <a:prstTxWarp prst="textNoShape">
              <a:avLst/>
            </a:prstTxWarp>
          </a:bodyPr>
          <a:lstStyle/>
          <a:p>
            <a:pPr algn="r" defTabSz="966556"/>
            <a:fld id="{9F63A661-24DF-4F4A-B7A3-2DEDD0222FDE}" type="slidenum">
              <a:rPr lang="en-US" sz="1200">
                <a:latin typeface="Arial" charset="0"/>
              </a:rPr>
              <a:pPr algn="r" defTabSz="966556"/>
              <a:t>26</a:t>
            </a:fld>
            <a:endParaRPr lang="en-US" sz="1200" dirty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6" tIns="48328" rIns="96656" bIns="48328"/>
          <a:lstStyle/>
          <a:p>
            <a:pPr marL="237515" indent="-237515">
              <a:buFontTx/>
              <a:buAutoNum type="arabicPeriod"/>
            </a:pPr>
            <a:endParaRPr lang="en-US" sz="700" b="1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95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9311" y="6744721"/>
            <a:ext cx="4435304" cy="354580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60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A3BD639-5748-DA4E-BBB5-31F4DFD0612B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2F8E756-C8D9-3840-8381-99A41BDD7AC5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3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CEC60CF-DF93-5A47-BE5F-05B4EE194EEA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8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0B4B12-C603-9E47-882B-1009ED42A08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dirty="0"/>
              <a:t>Recall: a </a:t>
            </a:r>
            <a:r>
              <a:rPr lang="en-US" dirty="0">
                <a:solidFill>
                  <a:srgbClr val="E0E525"/>
                </a:solidFill>
              </a:rPr>
              <a:t>duplicate ACK</a:t>
            </a:r>
            <a:r>
              <a:rPr lang="en-US" dirty="0"/>
              <a:t> means that an </a:t>
            </a:r>
            <a:r>
              <a:rPr lang="en-US" dirty="0">
                <a:solidFill>
                  <a:srgbClr val="E0E525"/>
                </a:solidFill>
              </a:rPr>
              <a:t>out-of sequence segment was received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Notes: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duplicate ACKs due packet reordering!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if window is small don’t get duplicate ACKs!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4459D-2902-1F42-A9C6-D0554F453F7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25" y="490538"/>
            <a:ext cx="3340100" cy="2505075"/>
          </a:xfrm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28" y="3165890"/>
            <a:ext cx="7827007" cy="300621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46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4459D-2902-1F42-A9C6-D0554F453F7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25" y="490538"/>
            <a:ext cx="3340100" cy="2505075"/>
          </a:xfrm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28" y="3165890"/>
            <a:ext cx="7827007" cy="300621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17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6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9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8AF9B-F60B-DA42-A56F-E73B469C3D6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77" y="3163687"/>
            <a:ext cx="7726309" cy="29963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7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F69D8-D8E9-9A41-9EB8-38DD3B6A7F4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77" y="3163687"/>
            <a:ext cx="7726309" cy="29963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641655" cy="62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5497" y="764704"/>
            <a:ext cx="8919592" cy="547258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6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6538"/>
            <a:ext cx="2895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000">
                <a:solidFill>
                  <a:schemeClr val="tx2"/>
                </a:solidFill>
                <a:latin typeface="Arial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r>
              <a:rPr lang="en-US" dirty="0"/>
              <a:t>S</a:t>
            </a:r>
            <a:fld id="{506C1A5C-4FDF-C44E-BC76-91514750FC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88670"/>
            <a:ext cx="8955089" cy="5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12"/>
            <a:ext cx="8569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5" r:id="rId4"/>
    <p:sldLayoutId id="2147483666" r:id="rId5"/>
    <p:sldLayoutId id="2147483668" r:id="rId6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charset="2"/>
        <a:buChar char="Ø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Courier New"/>
        <a:buChar char="o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2"/>
        <a:buChar char="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tp://ftp.netperf.org/netperf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iperf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.png"/><Relationship Id="rId22" Type="http://schemas.openxmlformats.org/officeDocument/2006/relationships/oleObject" Target="../embeddings/oleObject1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339752" y="2060575"/>
            <a:ext cx="669674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mtClean="0">
                <a:solidFill>
                  <a:srgbClr val="0066FF"/>
                </a:solidFill>
                <a:latin typeface="Arial" charset="0"/>
              </a:rPr>
              <a:t>Networks</a:t>
            </a:r>
            <a:endParaRPr lang="en-AU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28587"/>
            <a:ext cx="8439471" cy="565679"/>
          </a:xfrm>
        </p:spPr>
        <p:txBody>
          <a:bodyPr/>
          <a:lstStyle/>
          <a:p>
            <a:r>
              <a:rPr lang="en-US" sz="3200" dirty="0"/>
              <a:t>Transmission Control Protocol (TCP)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Connection oriented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Explicit set-up and tear-down of TCP session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Stream-of-bytes service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Sends and receives a stream of bytes, not messages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Reliable, in-order delivery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Checksums to detect corrupted data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Acknowledgments &amp; retransmissions for reliable delivery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 numbers to detect losses and reorder data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2000" dirty="0"/>
              <a:t>Flow control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1800" dirty="0"/>
              <a:t>Prevent overflow of the receiver’s buffer space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Congestion control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800" dirty="0"/>
              <a:t>Adapt to network congestion for the greater good</a:t>
            </a:r>
          </a:p>
        </p:txBody>
      </p:sp>
    </p:spTree>
    <p:extLst>
      <p:ext uri="{BB962C8B-B14F-4D97-AF65-F5344CB8AC3E}">
        <p14:creationId xmlns:p14="http://schemas.microsoft.com/office/powerpoint/2010/main" val="177022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0840"/>
            <a:ext cx="8281987" cy="646113"/>
          </a:xfrm>
          <a:noFill/>
        </p:spPr>
        <p:txBody>
          <a:bodyPr/>
          <a:lstStyle/>
          <a:p>
            <a:r>
              <a:rPr lang="en-US" sz="3600" dirty="0"/>
              <a:t>TCP Byte stream definition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TCP is a byte-oriented protocol, which means that the sender writes bytes into a TCP connection and the receiver reads bytes out of the TCP connection. </a:t>
            </a:r>
          </a:p>
          <a:p>
            <a:pPr>
              <a:buFont typeface="Wingdings" charset="2"/>
              <a:buNone/>
            </a:pPr>
            <a:endParaRPr lang="en-US" sz="2800" dirty="0"/>
          </a:p>
          <a:p>
            <a:r>
              <a:rPr lang="en-US" sz="2800" dirty="0"/>
              <a:t>Although “byte stream” describes the service TCP offers to application processes, TCP does not, itself, transmit individual bytes over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9799705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28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Byte Streaming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0" y="1589088"/>
            <a:ext cx="5029200" cy="609600"/>
            <a:chOff x="912" y="1104"/>
            <a:chExt cx="3648" cy="384"/>
          </a:xfrm>
        </p:grpSpPr>
        <p:sp>
          <p:nvSpPr>
            <p:cNvPr id="922628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29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30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31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2632" name="Line 8"/>
          <p:cNvSpPr>
            <a:spLocks noChangeShapeType="1"/>
          </p:cNvSpPr>
          <p:nvPr/>
        </p:nvSpPr>
        <p:spPr bwMode="auto">
          <a:xfrm>
            <a:off x="1447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1600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4" name="Line 10"/>
          <p:cNvSpPr>
            <a:spLocks noChangeShapeType="1"/>
          </p:cNvSpPr>
          <p:nvPr/>
        </p:nvSpPr>
        <p:spPr bwMode="auto">
          <a:xfrm>
            <a:off x="1752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5" name="Line 11"/>
          <p:cNvSpPr>
            <a:spLocks noChangeShapeType="1"/>
          </p:cNvSpPr>
          <p:nvPr/>
        </p:nvSpPr>
        <p:spPr bwMode="auto">
          <a:xfrm>
            <a:off x="1905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6" name="Line 12"/>
          <p:cNvSpPr>
            <a:spLocks noChangeShapeType="1"/>
          </p:cNvSpPr>
          <p:nvPr/>
        </p:nvSpPr>
        <p:spPr bwMode="auto">
          <a:xfrm>
            <a:off x="2057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7" name="Line 13"/>
          <p:cNvSpPr>
            <a:spLocks noChangeShapeType="1"/>
          </p:cNvSpPr>
          <p:nvPr/>
        </p:nvSpPr>
        <p:spPr bwMode="auto">
          <a:xfrm>
            <a:off x="2209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8" name="Line 14"/>
          <p:cNvSpPr>
            <a:spLocks noChangeShapeType="1"/>
          </p:cNvSpPr>
          <p:nvPr/>
        </p:nvSpPr>
        <p:spPr bwMode="auto">
          <a:xfrm>
            <a:off x="2362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9" name="Line 15"/>
          <p:cNvSpPr>
            <a:spLocks noChangeShapeType="1"/>
          </p:cNvSpPr>
          <p:nvPr/>
        </p:nvSpPr>
        <p:spPr bwMode="auto">
          <a:xfrm>
            <a:off x="2514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0" name="Line 16"/>
          <p:cNvSpPr>
            <a:spLocks noChangeShapeType="1"/>
          </p:cNvSpPr>
          <p:nvPr/>
        </p:nvSpPr>
        <p:spPr bwMode="auto">
          <a:xfrm>
            <a:off x="2667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1" name="Line 17"/>
          <p:cNvSpPr>
            <a:spLocks noChangeShapeType="1"/>
          </p:cNvSpPr>
          <p:nvPr/>
        </p:nvSpPr>
        <p:spPr bwMode="auto">
          <a:xfrm>
            <a:off x="2819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2" name="Line 18"/>
          <p:cNvSpPr>
            <a:spLocks noChangeShapeType="1"/>
          </p:cNvSpPr>
          <p:nvPr/>
        </p:nvSpPr>
        <p:spPr bwMode="auto">
          <a:xfrm>
            <a:off x="2971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3" name="Line 19"/>
          <p:cNvSpPr>
            <a:spLocks noChangeShapeType="1"/>
          </p:cNvSpPr>
          <p:nvPr/>
        </p:nvSpPr>
        <p:spPr bwMode="auto">
          <a:xfrm>
            <a:off x="3124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4" name="Line 20"/>
          <p:cNvSpPr>
            <a:spLocks noChangeShapeType="1"/>
          </p:cNvSpPr>
          <p:nvPr/>
        </p:nvSpPr>
        <p:spPr bwMode="auto">
          <a:xfrm>
            <a:off x="3276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5" name="Line 21"/>
          <p:cNvSpPr>
            <a:spLocks noChangeShapeType="1"/>
          </p:cNvSpPr>
          <p:nvPr/>
        </p:nvSpPr>
        <p:spPr bwMode="auto">
          <a:xfrm>
            <a:off x="3429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6" name="Line 22"/>
          <p:cNvSpPr>
            <a:spLocks noChangeShapeType="1"/>
          </p:cNvSpPr>
          <p:nvPr/>
        </p:nvSpPr>
        <p:spPr bwMode="auto">
          <a:xfrm>
            <a:off x="3581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7" name="Line 23"/>
          <p:cNvSpPr>
            <a:spLocks noChangeShapeType="1"/>
          </p:cNvSpPr>
          <p:nvPr/>
        </p:nvSpPr>
        <p:spPr bwMode="auto">
          <a:xfrm>
            <a:off x="3733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8" name="Line 24"/>
          <p:cNvSpPr>
            <a:spLocks noChangeShapeType="1"/>
          </p:cNvSpPr>
          <p:nvPr/>
        </p:nvSpPr>
        <p:spPr bwMode="auto">
          <a:xfrm>
            <a:off x="3886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9" name="Line 25"/>
          <p:cNvSpPr>
            <a:spLocks noChangeShapeType="1"/>
          </p:cNvSpPr>
          <p:nvPr/>
        </p:nvSpPr>
        <p:spPr bwMode="auto">
          <a:xfrm>
            <a:off x="4038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0" name="Line 26"/>
          <p:cNvSpPr>
            <a:spLocks noChangeShapeType="1"/>
          </p:cNvSpPr>
          <p:nvPr/>
        </p:nvSpPr>
        <p:spPr bwMode="auto">
          <a:xfrm>
            <a:off x="4191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1" name="Line 27"/>
          <p:cNvSpPr>
            <a:spLocks noChangeShapeType="1"/>
          </p:cNvSpPr>
          <p:nvPr/>
        </p:nvSpPr>
        <p:spPr bwMode="auto">
          <a:xfrm>
            <a:off x="4343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2" name="Line 28"/>
          <p:cNvSpPr>
            <a:spLocks noChangeShapeType="1"/>
          </p:cNvSpPr>
          <p:nvPr/>
        </p:nvSpPr>
        <p:spPr bwMode="auto">
          <a:xfrm>
            <a:off x="4495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3" name="Line 29"/>
          <p:cNvSpPr>
            <a:spLocks noChangeShapeType="1"/>
          </p:cNvSpPr>
          <p:nvPr/>
        </p:nvSpPr>
        <p:spPr bwMode="auto">
          <a:xfrm>
            <a:off x="4648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4" name="Line 30"/>
          <p:cNvSpPr>
            <a:spLocks noChangeShapeType="1"/>
          </p:cNvSpPr>
          <p:nvPr/>
        </p:nvSpPr>
        <p:spPr bwMode="auto">
          <a:xfrm>
            <a:off x="4800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5" name="Line 31"/>
          <p:cNvSpPr>
            <a:spLocks noChangeShapeType="1"/>
          </p:cNvSpPr>
          <p:nvPr/>
        </p:nvSpPr>
        <p:spPr bwMode="auto">
          <a:xfrm>
            <a:off x="4953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6" name="Line 32"/>
          <p:cNvSpPr>
            <a:spLocks noChangeShapeType="1"/>
          </p:cNvSpPr>
          <p:nvPr/>
        </p:nvSpPr>
        <p:spPr bwMode="auto">
          <a:xfrm>
            <a:off x="5105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7" name="Line 33"/>
          <p:cNvSpPr>
            <a:spLocks noChangeShapeType="1"/>
          </p:cNvSpPr>
          <p:nvPr/>
        </p:nvSpPr>
        <p:spPr bwMode="auto">
          <a:xfrm>
            <a:off x="5257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8" name="Line 34"/>
          <p:cNvSpPr>
            <a:spLocks noChangeShapeType="1"/>
          </p:cNvSpPr>
          <p:nvPr/>
        </p:nvSpPr>
        <p:spPr bwMode="auto">
          <a:xfrm>
            <a:off x="5410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9" name="Line 35"/>
          <p:cNvSpPr>
            <a:spLocks noChangeShapeType="1"/>
          </p:cNvSpPr>
          <p:nvPr/>
        </p:nvSpPr>
        <p:spPr bwMode="auto">
          <a:xfrm>
            <a:off x="5562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0" name="Line 36"/>
          <p:cNvSpPr>
            <a:spLocks noChangeShapeType="1"/>
          </p:cNvSpPr>
          <p:nvPr/>
        </p:nvSpPr>
        <p:spPr bwMode="auto">
          <a:xfrm>
            <a:off x="5715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1" name="Line 37"/>
          <p:cNvSpPr>
            <a:spLocks noChangeShapeType="1"/>
          </p:cNvSpPr>
          <p:nvPr/>
        </p:nvSpPr>
        <p:spPr bwMode="auto">
          <a:xfrm>
            <a:off x="5867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2" name="Line 38"/>
          <p:cNvSpPr>
            <a:spLocks noChangeShapeType="1"/>
          </p:cNvSpPr>
          <p:nvPr/>
        </p:nvSpPr>
        <p:spPr bwMode="auto">
          <a:xfrm>
            <a:off x="6019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3" name="Line 39"/>
          <p:cNvSpPr>
            <a:spLocks noChangeShapeType="1"/>
          </p:cNvSpPr>
          <p:nvPr/>
        </p:nvSpPr>
        <p:spPr bwMode="auto">
          <a:xfrm>
            <a:off x="6172200" y="1595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4" name="Line 40"/>
          <p:cNvSpPr>
            <a:spLocks noChangeShapeType="1"/>
          </p:cNvSpPr>
          <p:nvPr/>
        </p:nvSpPr>
        <p:spPr bwMode="auto">
          <a:xfrm>
            <a:off x="6324600" y="1595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5" name="Text Box 41"/>
          <p:cNvSpPr txBox="1">
            <a:spLocks noChangeArrowheads="1"/>
          </p:cNvSpPr>
          <p:nvPr/>
        </p:nvSpPr>
        <p:spPr bwMode="auto">
          <a:xfrm rot="5390887">
            <a:off x="1243806" y="17502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2666" name="Text Box 42"/>
          <p:cNvSpPr txBox="1">
            <a:spLocks noChangeArrowheads="1"/>
          </p:cNvSpPr>
          <p:nvPr/>
        </p:nvSpPr>
        <p:spPr bwMode="auto">
          <a:xfrm rot="5390887">
            <a:off x="1396206" y="17502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2667" name="Text Box 43"/>
          <p:cNvSpPr txBox="1">
            <a:spLocks noChangeArrowheads="1"/>
          </p:cNvSpPr>
          <p:nvPr/>
        </p:nvSpPr>
        <p:spPr bwMode="auto">
          <a:xfrm rot="5390887">
            <a:off x="1550194" y="17518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2668" name="Text Box 44"/>
          <p:cNvSpPr txBox="1">
            <a:spLocks noChangeArrowheads="1"/>
          </p:cNvSpPr>
          <p:nvPr/>
        </p:nvSpPr>
        <p:spPr bwMode="auto">
          <a:xfrm rot="5390887">
            <a:off x="1702594" y="17518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2669" name="Line 45"/>
          <p:cNvSpPr>
            <a:spLocks noChangeShapeType="1"/>
          </p:cNvSpPr>
          <p:nvPr/>
        </p:nvSpPr>
        <p:spPr bwMode="auto">
          <a:xfrm>
            <a:off x="2133600" y="2052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743200" y="4800600"/>
            <a:ext cx="5029200" cy="609600"/>
            <a:chOff x="912" y="1104"/>
            <a:chExt cx="3648" cy="384"/>
          </a:xfrm>
        </p:grpSpPr>
        <p:sp>
          <p:nvSpPr>
            <p:cNvPr id="922671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2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3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4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2675" name="Line 51"/>
          <p:cNvSpPr>
            <a:spLocks noChangeShapeType="1"/>
          </p:cNvSpPr>
          <p:nvPr/>
        </p:nvSpPr>
        <p:spPr bwMode="auto">
          <a:xfrm>
            <a:off x="2743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6" name="Line 52"/>
          <p:cNvSpPr>
            <a:spLocks noChangeShapeType="1"/>
          </p:cNvSpPr>
          <p:nvPr/>
        </p:nvSpPr>
        <p:spPr bwMode="auto">
          <a:xfrm>
            <a:off x="2895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7" name="Line 53"/>
          <p:cNvSpPr>
            <a:spLocks noChangeShapeType="1"/>
          </p:cNvSpPr>
          <p:nvPr/>
        </p:nvSpPr>
        <p:spPr bwMode="auto">
          <a:xfrm>
            <a:off x="3048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8" name="Line 54"/>
          <p:cNvSpPr>
            <a:spLocks noChangeShapeType="1"/>
          </p:cNvSpPr>
          <p:nvPr/>
        </p:nvSpPr>
        <p:spPr bwMode="auto">
          <a:xfrm>
            <a:off x="3200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9" name="Line 55"/>
          <p:cNvSpPr>
            <a:spLocks noChangeShapeType="1"/>
          </p:cNvSpPr>
          <p:nvPr/>
        </p:nvSpPr>
        <p:spPr bwMode="auto">
          <a:xfrm>
            <a:off x="3352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0" name="Line 56"/>
          <p:cNvSpPr>
            <a:spLocks noChangeShapeType="1"/>
          </p:cNvSpPr>
          <p:nvPr/>
        </p:nvSpPr>
        <p:spPr bwMode="auto">
          <a:xfrm>
            <a:off x="3505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1" name="Line 57"/>
          <p:cNvSpPr>
            <a:spLocks noChangeShapeType="1"/>
          </p:cNvSpPr>
          <p:nvPr/>
        </p:nvSpPr>
        <p:spPr bwMode="auto">
          <a:xfrm>
            <a:off x="3657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2" name="Line 58"/>
          <p:cNvSpPr>
            <a:spLocks noChangeShapeType="1"/>
          </p:cNvSpPr>
          <p:nvPr/>
        </p:nvSpPr>
        <p:spPr bwMode="auto">
          <a:xfrm>
            <a:off x="3810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3" name="Line 59"/>
          <p:cNvSpPr>
            <a:spLocks noChangeShapeType="1"/>
          </p:cNvSpPr>
          <p:nvPr/>
        </p:nvSpPr>
        <p:spPr bwMode="auto">
          <a:xfrm>
            <a:off x="3962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4" name="Line 60"/>
          <p:cNvSpPr>
            <a:spLocks noChangeShapeType="1"/>
          </p:cNvSpPr>
          <p:nvPr/>
        </p:nvSpPr>
        <p:spPr bwMode="auto">
          <a:xfrm>
            <a:off x="4114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5" name="Line 61"/>
          <p:cNvSpPr>
            <a:spLocks noChangeShapeType="1"/>
          </p:cNvSpPr>
          <p:nvPr/>
        </p:nvSpPr>
        <p:spPr bwMode="auto">
          <a:xfrm>
            <a:off x="4267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6" name="Line 62"/>
          <p:cNvSpPr>
            <a:spLocks noChangeShapeType="1"/>
          </p:cNvSpPr>
          <p:nvPr/>
        </p:nvSpPr>
        <p:spPr bwMode="auto">
          <a:xfrm>
            <a:off x="4419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7" name="Line 63"/>
          <p:cNvSpPr>
            <a:spLocks noChangeShapeType="1"/>
          </p:cNvSpPr>
          <p:nvPr/>
        </p:nvSpPr>
        <p:spPr bwMode="auto">
          <a:xfrm>
            <a:off x="4572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8" name="Line 64"/>
          <p:cNvSpPr>
            <a:spLocks noChangeShapeType="1"/>
          </p:cNvSpPr>
          <p:nvPr/>
        </p:nvSpPr>
        <p:spPr bwMode="auto">
          <a:xfrm>
            <a:off x="4724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9" name="Line 65"/>
          <p:cNvSpPr>
            <a:spLocks noChangeShapeType="1"/>
          </p:cNvSpPr>
          <p:nvPr/>
        </p:nvSpPr>
        <p:spPr bwMode="auto">
          <a:xfrm>
            <a:off x="4876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0" name="Line 66"/>
          <p:cNvSpPr>
            <a:spLocks noChangeShapeType="1"/>
          </p:cNvSpPr>
          <p:nvPr/>
        </p:nvSpPr>
        <p:spPr bwMode="auto">
          <a:xfrm>
            <a:off x="5029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1" name="Line 67"/>
          <p:cNvSpPr>
            <a:spLocks noChangeShapeType="1"/>
          </p:cNvSpPr>
          <p:nvPr/>
        </p:nvSpPr>
        <p:spPr bwMode="auto">
          <a:xfrm>
            <a:off x="5181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2" name="Line 68"/>
          <p:cNvSpPr>
            <a:spLocks noChangeShapeType="1"/>
          </p:cNvSpPr>
          <p:nvPr/>
        </p:nvSpPr>
        <p:spPr bwMode="auto">
          <a:xfrm>
            <a:off x="5334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3" name="Line 69"/>
          <p:cNvSpPr>
            <a:spLocks noChangeShapeType="1"/>
          </p:cNvSpPr>
          <p:nvPr/>
        </p:nvSpPr>
        <p:spPr bwMode="auto">
          <a:xfrm>
            <a:off x="5486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4" name="Line 70"/>
          <p:cNvSpPr>
            <a:spLocks noChangeShapeType="1"/>
          </p:cNvSpPr>
          <p:nvPr/>
        </p:nvSpPr>
        <p:spPr bwMode="auto">
          <a:xfrm>
            <a:off x="5638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5" name="Line 71"/>
          <p:cNvSpPr>
            <a:spLocks noChangeShapeType="1"/>
          </p:cNvSpPr>
          <p:nvPr/>
        </p:nvSpPr>
        <p:spPr bwMode="auto">
          <a:xfrm>
            <a:off x="5791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6" name="Line 72"/>
          <p:cNvSpPr>
            <a:spLocks noChangeShapeType="1"/>
          </p:cNvSpPr>
          <p:nvPr/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7" name="Line 73"/>
          <p:cNvSpPr>
            <a:spLocks noChangeShapeType="1"/>
          </p:cNvSpPr>
          <p:nvPr/>
        </p:nvSpPr>
        <p:spPr bwMode="auto">
          <a:xfrm>
            <a:off x="6096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8" name="Line 74"/>
          <p:cNvSpPr>
            <a:spLocks noChangeShapeType="1"/>
          </p:cNvSpPr>
          <p:nvPr/>
        </p:nvSpPr>
        <p:spPr bwMode="auto">
          <a:xfrm>
            <a:off x="6248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9" name="Line 75"/>
          <p:cNvSpPr>
            <a:spLocks noChangeShapeType="1"/>
          </p:cNvSpPr>
          <p:nvPr/>
        </p:nvSpPr>
        <p:spPr bwMode="auto">
          <a:xfrm>
            <a:off x="6400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0" name="Line 76"/>
          <p:cNvSpPr>
            <a:spLocks noChangeShapeType="1"/>
          </p:cNvSpPr>
          <p:nvPr/>
        </p:nvSpPr>
        <p:spPr bwMode="auto">
          <a:xfrm>
            <a:off x="6553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1" name="Line 77"/>
          <p:cNvSpPr>
            <a:spLocks noChangeShapeType="1"/>
          </p:cNvSpPr>
          <p:nvPr/>
        </p:nvSpPr>
        <p:spPr bwMode="auto">
          <a:xfrm>
            <a:off x="6705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2" name="Line 78"/>
          <p:cNvSpPr>
            <a:spLocks noChangeShapeType="1"/>
          </p:cNvSpPr>
          <p:nvPr/>
        </p:nvSpPr>
        <p:spPr bwMode="auto">
          <a:xfrm>
            <a:off x="6858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3" name="Line 79"/>
          <p:cNvSpPr>
            <a:spLocks noChangeShapeType="1"/>
          </p:cNvSpPr>
          <p:nvPr/>
        </p:nvSpPr>
        <p:spPr bwMode="auto">
          <a:xfrm>
            <a:off x="7010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4" name="Line 80"/>
          <p:cNvSpPr>
            <a:spLocks noChangeShapeType="1"/>
          </p:cNvSpPr>
          <p:nvPr/>
        </p:nvSpPr>
        <p:spPr bwMode="auto">
          <a:xfrm>
            <a:off x="7162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5" name="Line 81"/>
          <p:cNvSpPr>
            <a:spLocks noChangeShapeType="1"/>
          </p:cNvSpPr>
          <p:nvPr/>
        </p:nvSpPr>
        <p:spPr bwMode="auto">
          <a:xfrm>
            <a:off x="7315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6" name="Line 82"/>
          <p:cNvSpPr>
            <a:spLocks noChangeShapeType="1"/>
          </p:cNvSpPr>
          <p:nvPr/>
        </p:nvSpPr>
        <p:spPr bwMode="auto">
          <a:xfrm>
            <a:off x="7467600" y="48006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7" name="Line 83"/>
          <p:cNvSpPr>
            <a:spLocks noChangeShapeType="1"/>
          </p:cNvSpPr>
          <p:nvPr/>
        </p:nvSpPr>
        <p:spPr bwMode="auto">
          <a:xfrm>
            <a:off x="7620000" y="48006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8" name="Text Box 84"/>
          <p:cNvSpPr txBox="1">
            <a:spLocks noChangeArrowheads="1"/>
          </p:cNvSpPr>
          <p:nvPr/>
        </p:nvSpPr>
        <p:spPr bwMode="auto">
          <a:xfrm rot="5390887">
            <a:off x="25407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2709" name="Text Box 85"/>
          <p:cNvSpPr txBox="1">
            <a:spLocks noChangeArrowheads="1"/>
          </p:cNvSpPr>
          <p:nvPr/>
        </p:nvSpPr>
        <p:spPr bwMode="auto">
          <a:xfrm rot="5390887">
            <a:off x="26931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2710" name="Text Box 86"/>
          <p:cNvSpPr txBox="1">
            <a:spLocks noChangeArrowheads="1"/>
          </p:cNvSpPr>
          <p:nvPr/>
        </p:nvSpPr>
        <p:spPr bwMode="auto">
          <a:xfrm rot="5390887">
            <a:off x="28455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2711" name="Text Box 87"/>
          <p:cNvSpPr txBox="1">
            <a:spLocks noChangeArrowheads="1"/>
          </p:cNvSpPr>
          <p:nvPr/>
        </p:nvSpPr>
        <p:spPr bwMode="auto">
          <a:xfrm rot="5390887">
            <a:off x="29979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2712" name="Line 88"/>
          <p:cNvSpPr>
            <a:spLocks noChangeShapeType="1"/>
          </p:cNvSpPr>
          <p:nvPr/>
        </p:nvSpPr>
        <p:spPr bwMode="auto">
          <a:xfrm>
            <a:off x="3429000" y="49530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3" name="Line 89"/>
          <p:cNvSpPr>
            <a:spLocks noChangeShapeType="1"/>
          </p:cNvSpPr>
          <p:nvPr/>
        </p:nvSpPr>
        <p:spPr bwMode="auto">
          <a:xfrm>
            <a:off x="3429000" y="52578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4" name="Text Box 90"/>
          <p:cNvSpPr txBox="1">
            <a:spLocks noChangeArrowheads="1"/>
          </p:cNvSpPr>
          <p:nvPr/>
        </p:nvSpPr>
        <p:spPr bwMode="auto">
          <a:xfrm>
            <a:off x="304800" y="1066800"/>
            <a:ext cx="118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A</a:t>
            </a:r>
          </a:p>
        </p:txBody>
      </p:sp>
      <p:sp>
        <p:nvSpPr>
          <p:cNvPr id="922715" name="Text Box 91"/>
          <p:cNvSpPr txBox="1">
            <a:spLocks noChangeArrowheads="1"/>
          </p:cNvSpPr>
          <p:nvPr/>
        </p:nvSpPr>
        <p:spPr bwMode="auto">
          <a:xfrm>
            <a:off x="304800" y="427196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B</a:t>
            </a:r>
          </a:p>
        </p:txBody>
      </p:sp>
      <p:sp>
        <p:nvSpPr>
          <p:cNvPr id="922716" name="Text Box 92"/>
          <p:cNvSpPr txBox="1">
            <a:spLocks noChangeArrowheads="1"/>
          </p:cNvSpPr>
          <p:nvPr/>
        </p:nvSpPr>
        <p:spPr bwMode="auto">
          <a:xfrm rot="5390887">
            <a:off x="2272506" y="1815307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2717" name="Line 93"/>
          <p:cNvSpPr>
            <a:spLocks noChangeShapeType="1"/>
          </p:cNvSpPr>
          <p:nvPr/>
        </p:nvSpPr>
        <p:spPr bwMode="auto">
          <a:xfrm>
            <a:off x="2133600" y="1824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8" name="Text Box 94"/>
          <p:cNvSpPr txBox="1">
            <a:spLocks noChangeArrowheads="1"/>
          </p:cNvSpPr>
          <p:nvPr/>
        </p:nvSpPr>
        <p:spPr bwMode="auto">
          <a:xfrm rot="5390887">
            <a:off x="3569494" y="5017294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2719" name="Line 95"/>
          <p:cNvSpPr>
            <a:spLocks noChangeShapeType="1"/>
          </p:cNvSpPr>
          <p:nvPr/>
        </p:nvSpPr>
        <p:spPr bwMode="auto">
          <a:xfrm>
            <a:off x="1485900" y="22844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0" name="Line 96"/>
          <p:cNvSpPr>
            <a:spLocks noChangeShapeType="1"/>
          </p:cNvSpPr>
          <p:nvPr/>
        </p:nvSpPr>
        <p:spPr bwMode="auto">
          <a:xfrm>
            <a:off x="1981200" y="22860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1" name="Line 97"/>
          <p:cNvSpPr>
            <a:spLocks noChangeShapeType="1"/>
          </p:cNvSpPr>
          <p:nvPr/>
        </p:nvSpPr>
        <p:spPr bwMode="auto">
          <a:xfrm>
            <a:off x="2476500" y="22875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2" name="Line 98"/>
          <p:cNvSpPr>
            <a:spLocks noChangeShapeType="1"/>
          </p:cNvSpPr>
          <p:nvPr/>
        </p:nvSpPr>
        <p:spPr bwMode="auto">
          <a:xfrm>
            <a:off x="2971800" y="22891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3" name="Line 99"/>
          <p:cNvSpPr>
            <a:spLocks noChangeShapeType="1"/>
          </p:cNvSpPr>
          <p:nvPr/>
        </p:nvSpPr>
        <p:spPr bwMode="auto">
          <a:xfrm>
            <a:off x="3467100" y="22907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4" name="Line 100"/>
          <p:cNvSpPr>
            <a:spLocks noChangeShapeType="1"/>
          </p:cNvSpPr>
          <p:nvPr/>
        </p:nvSpPr>
        <p:spPr bwMode="auto">
          <a:xfrm>
            <a:off x="3962400" y="22923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5" name="Line 101"/>
          <p:cNvSpPr>
            <a:spLocks noChangeShapeType="1"/>
          </p:cNvSpPr>
          <p:nvPr/>
        </p:nvSpPr>
        <p:spPr bwMode="auto">
          <a:xfrm>
            <a:off x="4457700" y="22939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6" name="Line 102"/>
          <p:cNvSpPr>
            <a:spLocks noChangeShapeType="1"/>
          </p:cNvSpPr>
          <p:nvPr/>
        </p:nvSpPr>
        <p:spPr bwMode="auto">
          <a:xfrm>
            <a:off x="4953000" y="22955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7" name="Line 103"/>
          <p:cNvSpPr>
            <a:spLocks noChangeShapeType="1"/>
          </p:cNvSpPr>
          <p:nvPr/>
        </p:nvSpPr>
        <p:spPr bwMode="auto">
          <a:xfrm>
            <a:off x="5448300" y="22971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0840"/>
            <a:ext cx="8281987" cy="646113"/>
          </a:xfrm>
          <a:noFill/>
        </p:spPr>
        <p:txBody>
          <a:bodyPr/>
          <a:lstStyle/>
          <a:p>
            <a:r>
              <a:rPr lang="en-US" sz="3600" dirty="0"/>
              <a:t>TCP Segment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7563"/>
            <a:ext cx="8955089" cy="5419725"/>
          </a:xfrm>
        </p:spPr>
        <p:txBody>
          <a:bodyPr/>
          <a:lstStyle/>
          <a:p>
            <a:r>
              <a:rPr lang="en-US" sz="2800" dirty="0"/>
              <a:t>TCP on the source host buffers enough bytes from the sending process to fill a reasonably sized packet and then sends this packet to its peer on the destination host. </a:t>
            </a:r>
          </a:p>
          <a:p>
            <a:endParaRPr lang="en-US" sz="2800" dirty="0"/>
          </a:p>
          <a:p>
            <a:r>
              <a:rPr lang="en-US" sz="2800" dirty="0"/>
              <a:t>TCP on the destination host then empties the contents of the packet into a receive buffer, and the receiving process reads from this buffer at its leisure.</a:t>
            </a:r>
          </a:p>
          <a:p>
            <a:endParaRPr lang="en-US" sz="2800" dirty="0"/>
          </a:p>
          <a:p>
            <a:r>
              <a:rPr lang="en-US" sz="2800" dirty="0"/>
              <a:t>The packets exchanged between TCP peers are called </a:t>
            </a:r>
            <a:r>
              <a:rPr lang="en-US" sz="2800" i="1" dirty="0"/>
              <a:t>segments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3464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86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Emulated Using TCP “Segments”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924676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7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8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9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4680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1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2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3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4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5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6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7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8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0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1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2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3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4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5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6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7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8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9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0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1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2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3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4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5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6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7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8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9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0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1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2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3" name="Text Box 41"/>
          <p:cNvSpPr txBox="1">
            <a:spLocks noChangeArrowheads="1"/>
          </p:cNvSpPr>
          <p:nvPr/>
        </p:nvSpPr>
        <p:spPr bwMode="auto">
          <a:xfrm rot="5390887">
            <a:off x="1243806" y="22836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4714" name="Text Box 42"/>
          <p:cNvSpPr txBox="1">
            <a:spLocks noChangeArrowheads="1"/>
          </p:cNvSpPr>
          <p:nvPr/>
        </p:nvSpPr>
        <p:spPr bwMode="auto">
          <a:xfrm rot="5390887">
            <a:off x="1396206" y="22836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4715" name="Text Box 43"/>
          <p:cNvSpPr txBox="1">
            <a:spLocks noChangeArrowheads="1"/>
          </p:cNvSpPr>
          <p:nvPr/>
        </p:nvSpPr>
        <p:spPr bwMode="auto">
          <a:xfrm rot="5390887">
            <a:off x="1550194" y="22852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4716" name="Text Box 44"/>
          <p:cNvSpPr txBox="1">
            <a:spLocks noChangeArrowheads="1"/>
          </p:cNvSpPr>
          <p:nvPr/>
        </p:nvSpPr>
        <p:spPr bwMode="auto">
          <a:xfrm rot="5390887">
            <a:off x="1702594" y="22852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4717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924719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0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1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2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4723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4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5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6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7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8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9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0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1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2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3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4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5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6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7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8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9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0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1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2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3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4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5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6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7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8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9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0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1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2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3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4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5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6" name="Text Box 84"/>
          <p:cNvSpPr txBox="1">
            <a:spLocks noChangeArrowheads="1"/>
          </p:cNvSpPr>
          <p:nvPr/>
        </p:nvSpPr>
        <p:spPr bwMode="auto">
          <a:xfrm rot="5390887">
            <a:off x="25407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4757" name="Text Box 85"/>
          <p:cNvSpPr txBox="1">
            <a:spLocks noChangeArrowheads="1"/>
          </p:cNvSpPr>
          <p:nvPr/>
        </p:nvSpPr>
        <p:spPr bwMode="auto">
          <a:xfrm rot="5390887">
            <a:off x="26931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4758" name="Text Box 86"/>
          <p:cNvSpPr txBox="1">
            <a:spLocks noChangeArrowheads="1"/>
          </p:cNvSpPr>
          <p:nvPr/>
        </p:nvSpPr>
        <p:spPr bwMode="auto">
          <a:xfrm rot="5390887">
            <a:off x="28455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4759" name="Text Box 87"/>
          <p:cNvSpPr txBox="1">
            <a:spLocks noChangeArrowheads="1"/>
          </p:cNvSpPr>
          <p:nvPr/>
        </p:nvSpPr>
        <p:spPr bwMode="auto">
          <a:xfrm rot="5390887">
            <a:off x="29979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4760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1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2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18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A</a:t>
            </a:r>
          </a:p>
        </p:txBody>
      </p:sp>
      <p:sp>
        <p:nvSpPr>
          <p:cNvPr id="924763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B</a:t>
            </a:r>
          </a:p>
        </p:txBody>
      </p:sp>
      <p:sp>
        <p:nvSpPr>
          <p:cNvPr id="924764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5" name="Text Box 93"/>
          <p:cNvSpPr txBox="1">
            <a:spLocks noChangeArrowheads="1"/>
          </p:cNvSpPr>
          <p:nvPr/>
        </p:nvSpPr>
        <p:spPr bwMode="auto">
          <a:xfrm rot="5390887">
            <a:off x="2272506" y="2348707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4766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7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8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9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0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1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2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3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4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5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6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7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8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9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0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1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2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731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924783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73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924784" name="Text Box 112"/>
          <p:cNvSpPr txBox="1">
            <a:spLocks noChangeArrowheads="1"/>
          </p:cNvSpPr>
          <p:nvPr/>
        </p:nvSpPr>
        <p:spPr bwMode="auto">
          <a:xfrm rot="5390887">
            <a:off x="3569494" y="5550694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4785" name="AutoShape 113"/>
          <p:cNvSpPr>
            <a:spLocks noChangeArrowheads="1"/>
          </p:cNvSpPr>
          <p:nvPr/>
        </p:nvSpPr>
        <p:spPr bwMode="auto">
          <a:xfrm>
            <a:off x="3727450" y="2890837"/>
            <a:ext cx="3892550" cy="1393825"/>
          </a:xfrm>
          <a:prstGeom prst="wedgeRectCallout">
            <a:avLst>
              <a:gd name="adj1" fmla="val -72481"/>
              <a:gd name="adj2" fmla="val -98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 eaLnBrk="0" hangingPunct="0"/>
            <a:r>
              <a:rPr lang="en-US" sz="1800" b="0" dirty="0">
                <a:latin typeface="Times New Roman"/>
                <a:cs typeface="Times New Roman"/>
              </a:rPr>
              <a:t>Segment sent when:</a:t>
            </a: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Segment = max 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dirty="0" smtClean="0">
                <a:latin typeface="Times New Roman"/>
                <a:cs typeface="Times New Roman"/>
              </a:rPr>
              <a:t>egment size (MSS),</a:t>
            </a:r>
            <a:endParaRPr lang="en-US" sz="1800" dirty="0">
              <a:latin typeface="Times New Roman"/>
              <a:cs typeface="Times New Roman"/>
            </a:endParaRP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Not </a:t>
            </a:r>
            <a:r>
              <a:rPr lang="en-US" sz="1800" dirty="0">
                <a:latin typeface="Times New Roman"/>
                <a:cs typeface="Times New Roman"/>
              </a:rPr>
              <a:t>full, but times out, or</a:t>
            </a: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“</a:t>
            </a:r>
            <a:r>
              <a:rPr lang="en-US" sz="1800" dirty="0">
                <a:latin typeface="Times New Roman"/>
                <a:cs typeface="Times New Roman"/>
              </a:rPr>
              <a:t>Pushed” by application.</a:t>
            </a:r>
          </a:p>
        </p:txBody>
      </p:sp>
    </p:spTree>
    <p:extLst>
      <p:ext uri="{BB962C8B-B14F-4D97-AF65-F5344CB8AC3E}">
        <p14:creationId xmlns:p14="http://schemas.microsoft.com/office/powerpoint/2010/main" val="182887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1557338"/>
          </a:xfrm>
        </p:spPr>
        <p:txBody>
          <a:bodyPr/>
          <a:lstStyle/>
          <a:p>
            <a:r>
              <a:rPr lang="en-US" sz="2000" dirty="0"/>
              <a:t>Allow a larger amount of data “in flight”</a:t>
            </a:r>
          </a:p>
          <a:p>
            <a:pPr lvl="1"/>
            <a:r>
              <a:rPr lang="en-US" sz="1800" dirty="0"/>
              <a:t>Allow sender to get ahead of the receiver</a:t>
            </a:r>
          </a:p>
          <a:p>
            <a:pPr lvl="1"/>
            <a:r>
              <a:rPr lang="en-US" sz="1800" dirty="0"/>
              <a:t>… though not </a:t>
            </a:r>
            <a:r>
              <a:rPr lang="en-US" sz="1800" i="1" dirty="0"/>
              <a:t>too far</a:t>
            </a:r>
            <a:r>
              <a:rPr lang="en-US" sz="1800" dirty="0"/>
              <a:t> ahead</a:t>
            </a: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1116013" y="22098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1555788" y="2363787"/>
            <a:ext cx="204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Sending process</a:t>
            </a:r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5187950" y="22098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5540900" y="2363787"/>
            <a:ext cx="222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Receiving process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>
            <a:off x="654050" y="31829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3" name="Line 9"/>
          <p:cNvSpPr>
            <a:spLocks noChangeShapeType="1"/>
          </p:cNvSpPr>
          <p:nvPr/>
        </p:nvSpPr>
        <p:spPr bwMode="auto">
          <a:xfrm>
            <a:off x="4916488" y="32083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4" name="Rectangle 10"/>
          <p:cNvSpPr>
            <a:spLocks noChangeArrowheads="1"/>
          </p:cNvSpPr>
          <p:nvPr/>
        </p:nvSpPr>
        <p:spPr bwMode="auto">
          <a:xfrm>
            <a:off x="808038" y="39004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6" name="Rectangle 12"/>
          <p:cNvSpPr>
            <a:spLocks noChangeArrowheads="1"/>
          </p:cNvSpPr>
          <p:nvPr/>
        </p:nvSpPr>
        <p:spPr bwMode="auto">
          <a:xfrm>
            <a:off x="1768475" y="3900487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7" name="Rectangle 13"/>
          <p:cNvSpPr>
            <a:spLocks noChangeArrowheads="1"/>
          </p:cNvSpPr>
          <p:nvPr/>
        </p:nvSpPr>
        <p:spPr bwMode="auto">
          <a:xfrm>
            <a:off x="2728913" y="39004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9" name="Rectangle 15"/>
          <p:cNvSpPr>
            <a:spLocks noChangeArrowheads="1"/>
          </p:cNvSpPr>
          <p:nvPr/>
        </p:nvSpPr>
        <p:spPr bwMode="auto">
          <a:xfrm>
            <a:off x="3687763" y="390207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1" name="Freeform 17"/>
          <p:cNvSpPr>
            <a:spLocks/>
          </p:cNvSpPr>
          <p:nvPr/>
        </p:nvSpPr>
        <p:spPr bwMode="auto">
          <a:xfrm>
            <a:off x="2420938" y="2978150"/>
            <a:ext cx="1268412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121"/>
              </a:cxn>
              <a:cxn ang="0">
                <a:pos x="799" y="460"/>
              </a:cxn>
            </a:cxnLst>
            <a:rect l="0" t="0" r="r" b="b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2" name="Line 18"/>
          <p:cNvSpPr>
            <a:spLocks noChangeShapeType="1"/>
          </p:cNvSpPr>
          <p:nvPr/>
        </p:nvSpPr>
        <p:spPr bwMode="auto">
          <a:xfrm flipV="1">
            <a:off x="1768475" y="44767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3" name="Line 19"/>
          <p:cNvSpPr>
            <a:spLocks noChangeShapeType="1"/>
          </p:cNvSpPr>
          <p:nvPr/>
        </p:nvSpPr>
        <p:spPr bwMode="auto">
          <a:xfrm flipH="1" flipV="1">
            <a:off x="2728913" y="4476750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559226" y="4976812"/>
            <a:ext cx="2023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ACKed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1428070" y="5654675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sent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485666" y="31321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TCP</a:t>
            </a:r>
          </a:p>
        </p:txBody>
      </p:sp>
      <p:sp>
        <p:nvSpPr>
          <p:cNvPr id="938009" name="Rectangle 25"/>
          <p:cNvSpPr>
            <a:spLocks noChangeArrowheads="1"/>
          </p:cNvSpPr>
          <p:nvPr/>
        </p:nvSpPr>
        <p:spPr bwMode="auto">
          <a:xfrm>
            <a:off x="5072063" y="37973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0" name="Rectangle 26"/>
          <p:cNvSpPr>
            <a:spLocks noChangeArrowheads="1"/>
          </p:cNvSpPr>
          <p:nvPr/>
        </p:nvSpPr>
        <p:spPr bwMode="auto">
          <a:xfrm>
            <a:off x="5686425" y="37973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1" name="Rectangle 27"/>
          <p:cNvSpPr>
            <a:spLocks noChangeArrowheads="1"/>
          </p:cNvSpPr>
          <p:nvPr/>
        </p:nvSpPr>
        <p:spPr bwMode="auto">
          <a:xfrm>
            <a:off x="6953250" y="37973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2" name="Rectangle 28"/>
          <p:cNvSpPr>
            <a:spLocks noChangeArrowheads="1"/>
          </p:cNvSpPr>
          <p:nvPr/>
        </p:nvSpPr>
        <p:spPr bwMode="auto">
          <a:xfrm>
            <a:off x="7643813" y="37988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3" name="Text Box 29"/>
          <p:cNvSpPr txBox="1">
            <a:spLocks noChangeArrowheads="1"/>
          </p:cNvSpPr>
          <p:nvPr/>
        </p:nvSpPr>
        <p:spPr bwMode="auto">
          <a:xfrm>
            <a:off x="4749691" y="31702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TCP</a:t>
            </a:r>
          </a:p>
        </p:txBody>
      </p:sp>
      <p:sp>
        <p:nvSpPr>
          <p:cNvPr id="938014" name="Freeform 30"/>
          <p:cNvSpPr>
            <a:spLocks/>
          </p:cNvSpPr>
          <p:nvPr/>
        </p:nvSpPr>
        <p:spPr bwMode="auto">
          <a:xfrm>
            <a:off x="5646738" y="2901950"/>
            <a:ext cx="1382712" cy="882650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701" y="193"/>
              </a:cxn>
              <a:cxn ang="0">
                <a:pos x="871" y="0"/>
              </a:cxn>
            </a:cxnLst>
            <a:rect l="0" t="0" r="r" b="b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5" name="Line 31"/>
          <p:cNvSpPr>
            <a:spLocks noChangeShapeType="1"/>
          </p:cNvSpPr>
          <p:nvPr/>
        </p:nvSpPr>
        <p:spPr bwMode="auto">
          <a:xfrm flipV="1">
            <a:off x="6953250" y="428466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4945328" y="4821237"/>
            <a:ext cx="2288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Next byte expected</a:t>
            </a:r>
          </a:p>
        </p:txBody>
      </p:sp>
      <p:sp>
        <p:nvSpPr>
          <p:cNvPr id="938017" name="Text Box 33"/>
          <p:cNvSpPr txBox="1">
            <a:spLocks noChangeArrowheads="1"/>
          </p:cNvSpPr>
          <p:nvPr/>
        </p:nvSpPr>
        <p:spPr bwMode="auto">
          <a:xfrm>
            <a:off x="1320249" y="3286125"/>
            <a:ext cx="201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written</a:t>
            </a:r>
          </a:p>
        </p:txBody>
      </p:sp>
      <p:sp>
        <p:nvSpPr>
          <p:cNvPr id="938018" name="Text Box 34"/>
          <p:cNvSpPr txBox="1">
            <a:spLocks noChangeArrowheads="1"/>
          </p:cNvSpPr>
          <p:nvPr/>
        </p:nvSpPr>
        <p:spPr bwMode="auto">
          <a:xfrm>
            <a:off x="6530801" y="3273425"/>
            <a:ext cx="1749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read</a:t>
            </a:r>
          </a:p>
        </p:txBody>
      </p:sp>
      <p:sp>
        <p:nvSpPr>
          <p:cNvPr id="938020" name="Rectangle 36"/>
          <p:cNvSpPr>
            <a:spLocks noChangeArrowheads="1"/>
          </p:cNvSpPr>
          <p:nvPr/>
        </p:nvSpPr>
        <p:spPr bwMode="auto">
          <a:xfrm>
            <a:off x="7299325" y="37846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21" name="Line 37"/>
          <p:cNvSpPr>
            <a:spLocks noChangeShapeType="1"/>
          </p:cNvSpPr>
          <p:nvPr/>
        </p:nvSpPr>
        <p:spPr bwMode="auto">
          <a:xfrm flipH="1" flipV="1">
            <a:off x="7624763" y="4322762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22" name="Text Box 38"/>
          <p:cNvSpPr txBox="1">
            <a:spLocks noChangeArrowheads="1"/>
          </p:cNvSpPr>
          <p:nvPr/>
        </p:nvSpPr>
        <p:spPr bwMode="auto">
          <a:xfrm>
            <a:off x="5862461" y="5500687"/>
            <a:ext cx="2199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received</a:t>
            </a:r>
          </a:p>
        </p:txBody>
      </p:sp>
    </p:spTree>
    <p:extLst>
      <p:ext uri="{BB962C8B-B14F-4D97-AF65-F5344CB8AC3E}">
        <p14:creationId xmlns:p14="http://schemas.microsoft.com/office/powerpoint/2010/main" val="47502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Buffering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idx="1"/>
          </p:nvPr>
        </p:nvSpPr>
        <p:spPr>
          <a:xfrm>
            <a:off x="117020" y="694266"/>
            <a:ext cx="8798380" cy="2872847"/>
          </a:xfrm>
        </p:spPr>
        <p:txBody>
          <a:bodyPr/>
          <a:lstStyle/>
          <a:p>
            <a:r>
              <a:rPr lang="en-US" sz="2000" dirty="0"/>
              <a:t>Window size</a:t>
            </a:r>
          </a:p>
          <a:p>
            <a:pPr lvl="1"/>
            <a:r>
              <a:rPr lang="en-US" sz="1800" dirty="0"/>
              <a:t>Amount that can be sent without acknowledgment</a:t>
            </a:r>
          </a:p>
          <a:p>
            <a:pPr lvl="1"/>
            <a:r>
              <a:rPr lang="en-US" sz="1800" dirty="0"/>
              <a:t>Receiver needs to be able to store this amount of data</a:t>
            </a:r>
          </a:p>
          <a:p>
            <a:r>
              <a:rPr lang="en-US" sz="2000" dirty="0"/>
              <a:t>Receiver advertises the window to the sender</a:t>
            </a:r>
          </a:p>
          <a:p>
            <a:pPr lvl="1"/>
            <a:r>
              <a:rPr lang="en-US" sz="1800" dirty="0"/>
              <a:t>Tells the sender the amount of free space left</a:t>
            </a:r>
          </a:p>
          <a:p>
            <a:pPr lvl="1"/>
            <a:r>
              <a:rPr lang="en-US" sz="1800" dirty="0"/>
              <a:t>… and the sender agrees not to exceed this amount</a:t>
            </a:r>
          </a:p>
        </p:txBody>
      </p:sp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1828800" y="394999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3" name="Line 5"/>
          <p:cNvSpPr>
            <a:spLocks noChangeShapeType="1"/>
          </p:cNvSpPr>
          <p:nvPr/>
        </p:nvSpPr>
        <p:spPr bwMode="auto">
          <a:xfrm>
            <a:off x="1828800" y="455959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4" name="Line 6"/>
          <p:cNvSpPr>
            <a:spLocks noChangeShapeType="1"/>
          </p:cNvSpPr>
          <p:nvPr/>
        </p:nvSpPr>
        <p:spPr bwMode="auto">
          <a:xfrm flipH="1">
            <a:off x="6394450" y="39499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5" name="Line 7"/>
          <p:cNvSpPr>
            <a:spLocks noChangeShapeType="1"/>
          </p:cNvSpPr>
          <p:nvPr/>
        </p:nvSpPr>
        <p:spPr bwMode="auto">
          <a:xfrm flipH="1">
            <a:off x="6394450" y="45595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6" name="Line 8"/>
          <p:cNvSpPr>
            <a:spLocks noChangeShapeType="1"/>
          </p:cNvSpPr>
          <p:nvPr/>
        </p:nvSpPr>
        <p:spPr bwMode="auto">
          <a:xfrm>
            <a:off x="1828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7" name="Line 9"/>
          <p:cNvSpPr>
            <a:spLocks noChangeShapeType="1"/>
          </p:cNvSpPr>
          <p:nvPr/>
        </p:nvSpPr>
        <p:spPr bwMode="auto">
          <a:xfrm>
            <a:off x="1981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8" name="Line 10"/>
          <p:cNvSpPr>
            <a:spLocks noChangeShapeType="1"/>
          </p:cNvSpPr>
          <p:nvPr/>
        </p:nvSpPr>
        <p:spPr bwMode="auto">
          <a:xfrm>
            <a:off x="2133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9" name="Line 11"/>
          <p:cNvSpPr>
            <a:spLocks noChangeShapeType="1"/>
          </p:cNvSpPr>
          <p:nvPr/>
        </p:nvSpPr>
        <p:spPr bwMode="auto">
          <a:xfrm>
            <a:off x="2286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0" name="Line 12"/>
          <p:cNvSpPr>
            <a:spLocks noChangeShapeType="1"/>
          </p:cNvSpPr>
          <p:nvPr/>
        </p:nvSpPr>
        <p:spPr bwMode="auto">
          <a:xfrm>
            <a:off x="2438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1" name="Line 13"/>
          <p:cNvSpPr>
            <a:spLocks noChangeShapeType="1"/>
          </p:cNvSpPr>
          <p:nvPr/>
        </p:nvSpPr>
        <p:spPr bwMode="auto">
          <a:xfrm>
            <a:off x="2590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2" name="Line 14"/>
          <p:cNvSpPr>
            <a:spLocks noChangeShapeType="1"/>
          </p:cNvSpPr>
          <p:nvPr/>
        </p:nvSpPr>
        <p:spPr bwMode="auto">
          <a:xfrm>
            <a:off x="2743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3" name="Line 15"/>
          <p:cNvSpPr>
            <a:spLocks noChangeShapeType="1"/>
          </p:cNvSpPr>
          <p:nvPr/>
        </p:nvSpPr>
        <p:spPr bwMode="auto">
          <a:xfrm>
            <a:off x="2895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4" name="Line 16"/>
          <p:cNvSpPr>
            <a:spLocks noChangeShapeType="1"/>
          </p:cNvSpPr>
          <p:nvPr/>
        </p:nvSpPr>
        <p:spPr bwMode="auto">
          <a:xfrm>
            <a:off x="3048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5" name="Line 17"/>
          <p:cNvSpPr>
            <a:spLocks noChangeShapeType="1"/>
          </p:cNvSpPr>
          <p:nvPr/>
        </p:nvSpPr>
        <p:spPr bwMode="auto">
          <a:xfrm>
            <a:off x="3200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6" name="Line 18"/>
          <p:cNvSpPr>
            <a:spLocks noChangeShapeType="1"/>
          </p:cNvSpPr>
          <p:nvPr/>
        </p:nvSpPr>
        <p:spPr bwMode="auto">
          <a:xfrm>
            <a:off x="3352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7" name="Line 19"/>
          <p:cNvSpPr>
            <a:spLocks noChangeShapeType="1"/>
          </p:cNvSpPr>
          <p:nvPr/>
        </p:nvSpPr>
        <p:spPr bwMode="auto">
          <a:xfrm>
            <a:off x="3505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8" name="Line 20"/>
          <p:cNvSpPr>
            <a:spLocks noChangeShapeType="1"/>
          </p:cNvSpPr>
          <p:nvPr/>
        </p:nvSpPr>
        <p:spPr bwMode="auto">
          <a:xfrm>
            <a:off x="3657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9" name="Line 21"/>
          <p:cNvSpPr>
            <a:spLocks noChangeShapeType="1"/>
          </p:cNvSpPr>
          <p:nvPr/>
        </p:nvSpPr>
        <p:spPr bwMode="auto">
          <a:xfrm>
            <a:off x="3810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0" name="Line 22"/>
          <p:cNvSpPr>
            <a:spLocks noChangeShapeType="1"/>
          </p:cNvSpPr>
          <p:nvPr/>
        </p:nvSpPr>
        <p:spPr bwMode="auto">
          <a:xfrm>
            <a:off x="3962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1" name="Line 23"/>
          <p:cNvSpPr>
            <a:spLocks noChangeShapeType="1"/>
          </p:cNvSpPr>
          <p:nvPr/>
        </p:nvSpPr>
        <p:spPr bwMode="auto">
          <a:xfrm>
            <a:off x="4114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2" name="Line 24"/>
          <p:cNvSpPr>
            <a:spLocks noChangeShapeType="1"/>
          </p:cNvSpPr>
          <p:nvPr/>
        </p:nvSpPr>
        <p:spPr bwMode="auto">
          <a:xfrm>
            <a:off x="4267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3" name="Line 25"/>
          <p:cNvSpPr>
            <a:spLocks noChangeShapeType="1"/>
          </p:cNvSpPr>
          <p:nvPr/>
        </p:nvSpPr>
        <p:spPr bwMode="auto">
          <a:xfrm>
            <a:off x="4419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4" name="Line 26"/>
          <p:cNvSpPr>
            <a:spLocks noChangeShapeType="1"/>
          </p:cNvSpPr>
          <p:nvPr/>
        </p:nvSpPr>
        <p:spPr bwMode="auto">
          <a:xfrm>
            <a:off x="4572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5" name="Line 27"/>
          <p:cNvSpPr>
            <a:spLocks noChangeShapeType="1"/>
          </p:cNvSpPr>
          <p:nvPr/>
        </p:nvSpPr>
        <p:spPr bwMode="auto">
          <a:xfrm>
            <a:off x="4724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6" name="Line 28"/>
          <p:cNvSpPr>
            <a:spLocks noChangeShapeType="1"/>
          </p:cNvSpPr>
          <p:nvPr/>
        </p:nvSpPr>
        <p:spPr bwMode="auto">
          <a:xfrm>
            <a:off x="4876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7" name="Line 29"/>
          <p:cNvSpPr>
            <a:spLocks noChangeShapeType="1"/>
          </p:cNvSpPr>
          <p:nvPr/>
        </p:nvSpPr>
        <p:spPr bwMode="auto">
          <a:xfrm>
            <a:off x="5029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8" name="Line 30"/>
          <p:cNvSpPr>
            <a:spLocks noChangeShapeType="1"/>
          </p:cNvSpPr>
          <p:nvPr/>
        </p:nvSpPr>
        <p:spPr bwMode="auto">
          <a:xfrm>
            <a:off x="5181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9" name="Line 31"/>
          <p:cNvSpPr>
            <a:spLocks noChangeShapeType="1"/>
          </p:cNvSpPr>
          <p:nvPr/>
        </p:nvSpPr>
        <p:spPr bwMode="auto">
          <a:xfrm>
            <a:off x="5334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0" name="Line 32"/>
          <p:cNvSpPr>
            <a:spLocks noChangeShapeType="1"/>
          </p:cNvSpPr>
          <p:nvPr/>
        </p:nvSpPr>
        <p:spPr bwMode="auto">
          <a:xfrm>
            <a:off x="5486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1" name="Line 33"/>
          <p:cNvSpPr>
            <a:spLocks noChangeShapeType="1"/>
          </p:cNvSpPr>
          <p:nvPr/>
        </p:nvSpPr>
        <p:spPr bwMode="auto">
          <a:xfrm>
            <a:off x="5638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2" name="Line 34"/>
          <p:cNvSpPr>
            <a:spLocks noChangeShapeType="1"/>
          </p:cNvSpPr>
          <p:nvPr/>
        </p:nvSpPr>
        <p:spPr bwMode="auto">
          <a:xfrm>
            <a:off x="5791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3" name="Line 35"/>
          <p:cNvSpPr>
            <a:spLocks noChangeShapeType="1"/>
          </p:cNvSpPr>
          <p:nvPr/>
        </p:nvSpPr>
        <p:spPr bwMode="auto">
          <a:xfrm>
            <a:off x="5943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4" name="Line 36"/>
          <p:cNvSpPr>
            <a:spLocks noChangeShapeType="1"/>
          </p:cNvSpPr>
          <p:nvPr/>
        </p:nvSpPr>
        <p:spPr bwMode="auto">
          <a:xfrm>
            <a:off x="6096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5" name="Line 37"/>
          <p:cNvSpPr>
            <a:spLocks noChangeShapeType="1"/>
          </p:cNvSpPr>
          <p:nvPr/>
        </p:nvSpPr>
        <p:spPr bwMode="auto">
          <a:xfrm>
            <a:off x="6248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6" name="Line 38"/>
          <p:cNvSpPr>
            <a:spLocks noChangeShapeType="1"/>
          </p:cNvSpPr>
          <p:nvPr/>
        </p:nvSpPr>
        <p:spPr bwMode="auto">
          <a:xfrm>
            <a:off x="6400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6553200" y="394999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8" name="Line 40"/>
          <p:cNvSpPr>
            <a:spLocks noChangeShapeType="1"/>
          </p:cNvSpPr>
          <p:nvPr/>
        </p:nvSpPr>
        <p:spPr bwMode="auto">
          <a:xfrm>
            <a:off x="6705600" y="394999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9" name="Rectangle 41"/>
          <p:cNvSpPr>
            <a:spLocks noChangeArrowheads="1"/>
          </p:cNvSpPr>
          <p:nvPr/>
        </p:nvSpPr>
        <p:spPr bwMode="auto">
          <a:xfrm>
            <a:off x="2743200" y="3573760"/>
            <a:ext cx="28956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0" name="Line 42"/>
          <p:cNvSpPr>
            <a:spLocks noChangeShapeType="1"/>
          </p:cNvSpPr>
          <p:nvPr/>
        </p:nvSpPr>
        <p:spPr bwMode="auto">
          <a:xfrm flipH="1">
            <a:off x="1365250" y="39499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1" name="Line 43"/>
          <p:cNvSpPr>
            <a:spLocks noChangeShapeType="1"/>
          </p:cNvSpPr>
          <p:nvPr/>
        </p:nvSpPr>
        <p:spPr bwMode="auto">
          <a:xfrm flipH="1">
            <a:off x="1365250" y="45595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2" name="Line 44"/>
          <p:cNvSpPr>
            <a:spLocks noChangeShapeType="1"/>
          </p:cNvSpPr>
          <p:nvPr/>
        </p:nvSpPr>
        <p:spPr bwMode="auto">
          <a:xfrm>
            <a:off x="1530350" y="395476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3" name="Line 45"/>
          <p:cNvSpPr>
            <a:spLocks noChangeShapeType="1"/>
          </p:cNvSpPr>
          <p:nvPr/>
        </p:nvSpPr>
        <p:spPr bwMode="auto">
          <a:xfrm>
            <a:off x="1682750" y="395476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4" name="Line 46"/>
          <p:cNvSpPr>
            <a:spLocks noChangeShapeType="1"/>
          </p:cNvSpPr>
          <p:nvPr/>
        </p:nvSpPr>
        <p:spPr bwMode="auto">
          <a:xfrm>
            <a:off x="4114800" y="357376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5" name="Line 47"/>
          <p:cNvSpPr>
            <a:spLocks noChangeShapeType="1"/>
          </p:cNvSpPr>
          <p:nvPr/>
        </p:nvSpPr>
        <p:spPr bwMode="auto">
          <a:xfrm>
            <a:off x="2743200" y="342136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6" name="Text Box 48"/>
          <p:cNvSpPr txBox="1">
            <a:spLocks noChangeArrowheads="1"/>
          </p:cNvSpPr>
          <p:nvPr/>
        </p:nvSpPr>
        <p:spPr bwMode="auto">
          <a:xfrm>
            <a:off x="3200400" y="3040360"/>
            <a:ext cx="1723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 dirty="0">
                <a:solidFill>
                  <a:srgbClr val="000099"/>
                </a:solidFill>
                <a:latin typeface="Comic Sans MS" charset="0"/>
              </a:rPr>
              <a:t>Window Size</a:t>
            </a:r>
          </a:p>
        </p:txBody>
      </p:sp>
      <p:sp>
        <p:nvSpPr>
          <p:cNvPr id="939057" name="Line 49"/>
          <p:cNvSpPr>
            <a:spLocks noChangeShapeType="1"/>
          </p:cNvSpPr>
          <p:nvPr/>
        </p:nvSpPr>
        <p:spPr bwMode="auto">
          <a:xfrm flipH="1">
            <a:off x="1219200" y="502156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8" name="Line 50"/>
          <p:cNvSpPr>
            <a:spLocks noChangeShapeType="1"/>
          </p:cNvSpPr>
          <p:nvPr/>
        </p:nvSpPr>
        <p:spPr bwMode="auto">
          <a:xfrm>
            <a:off x="5638800" y="502156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9" name="Line 51"/>
          <p:cNvSpPr>
            <a:spLocks noChangeShapeType="1"/>
          </p:cNvSpPr>
          <p:nvPr/>
        </p:nvSpPr>
        <p:spPr bwMode="auto">
          <a:xfrm>
            <a:off x="2743200" y="502156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0" name="Line 52"/>
          <p:cNvSpPr>
            <a:spLocks noChangeShapeType="1"/>
          </p:cNvSpPr>
          <p:nvPr/>
        </p:nvSpPr>
        <p:spPr bwMode="auto">
          <a:xfrm>
            <a:off x="4114800" y="502156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1" name="Line 53"/>
          <p:cNvSpPr>
            <a:spLocks noChangeShapeType="1"/>
          </p:cNvSpPr>
          <p:nvPr/>
        </p:nvSpPr>
        <p:spPr bwMode="auto">
          <a:xfrm>
            <a:off x="27432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2" name="Line 54"/>
          <p:cNvSpPr>
            <a:spLocks noChangeShapeType="1"/>
          </p:cNvSpPr>
          <p:nvPr/>
        </p:nvSpPr>
        <p:spPr bwMode="auto">
          <a:xfrm>
            <a:off x="41148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3" name="Line 55"/>
          <p:cNvSpPr>
            <a:spLocks noChangeShapeType="1"/>
          </p:cNvSpPr>
          <p:nvPr/>
        </p:nvSpPr>
        <p:spPr bwMode="auto">
          <a:xfrm>
            <a:off x="56388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4" name="Text Box 56"/>
          <p:cNvSpPr txBox="1">
            <a:spLocks noChangeArrowheads="1"/>
          </p:cNvSpPr>
          <p:nvPr/>
        </p:nvSpPr>
        <p:spPr bwMode="auto">
          <a:xfrm>
            <a:off x="2741692" y="5024735"/>
            <a:ext cx="1246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Outstanding</a:t>
            </a:r>
          </a:p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Un-ack’d data</a:t>
            </a:r>
          </a:p>
        </p:txBody>
      </p:sp>
      <p:sp>
        <p:nvSpPr>
          <p:cNvPr id="939065" name="Text Box 57"/>
          <p:cNvSpPr txBox="1">
            <a:spLocks noChangeArrowheads="1"/>
          </p:cNvSpPr>
          <p:nvPr/>
        </p:nvSpPr>
        <p:spPr bwMode="auto">
          <a:xfrm>
            <a:off x="4402676" y="5024735"/>
            <a:ext cx="822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Data OK </a:t>
            </a:r>
          </a:p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to send</a:t>
            </a:r>
          </a:p>
        </p:txBody>
      </p:sp>
      <p:sp>
        <p:nvSpPr>
          <p:cNvPr id="939066" name="Text Box 58"/>
          <p:cNvSpPr txBox="1">
            <a:spLocks noChangeArrowheads="1"/>
          </p:cNvSpPr>
          <p:nvPr/>
        </p:nvSpPr>
        <p:spPr bwMode="auto">
          <a:xfrm>
            <a:off x="5687419" y="5024735"/>
            <a:ext cx="1123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Comic Sans MS" charset="0"/>
              </a:rPr>
              <a:t>Data not OK </a:t>
            </a:r>
          </a:p>
          <a:p>
            <a:pPr eaLnBrk="0" hangingPunct="0"/>
            <a:r>
              <a:rPr lang="en-US" sz="1200" dirty="0">
                <a:latin typeface="Comic Sans MS" charset="0"/>
              </a:rPr>
              <a:t>to send yet</a:t>
            </a:r>
          </a:p>
        </p:txBody>
      </p:sp>
      <p:sp>
        <p:nvSpPr>
          <p:cNvPr id="939067" name="Text Box 59"/>
          <p:cNvSpPr txBox="1">
            <a:spLocks noChangeArrowheads="1"/>
          </p:cNvSpPr>
          <p:nvPr/>
        </p:nvSpPr>
        <p:spPr bwMode="auto">
          <a:xfrm>
            <a:off x="1417723" y="5024735"/>
            <a:ext cx="1098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Comic Sans MS" charset="0"/>
              </a:rPr>
              <a:t>Data ACK’d </a:t>
            </a:r>
          </a:p>
          <a:p>
            <a:pPr eaLnBrk="0" hangingPunct="0"/>
            <a:endParaRPr lang="en-US" sz="12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1" y="141289"/>
            <a:ext cx="8424936" cy="557213"/>
          </a:xfrm>
        </p:spPr>
        <p:txBody>
          <a:bodyPr/>
          <a:lstStyle/>
          <a:p>
            <a:r>
              <a:rPr lang="en-US" sz="2800" dirty="0"/>
              <a:t>Three-way Handshake to Establish Connection</a:t>
            </a:r>
          </a:p>
        </p:txBody>
      </p:sp>
      <p:sp>
        <p:nvSpPr>
          <p:cNvPr id="92979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4302125"/>
            <a:ext cx="8920163" cy="2022475"/>
          </a:xfrm>
        </p:spPr>
        <p:txBody>
          <a:bodyPr/>
          <a:lstStyle/>
          <a:p>
            <a:r>
              <a:rPr lang="en-US" sz="2800" dirty="0"/>
              <a:t>Three-way handshake to establish connection</a:t>
            </a:r>
          </a:p>
          <a:p>
            <a:pPr lvl="1"/>
            <a:r>
              <a:rPr lang="en-US" sz="2400" dirty="0"/>
              <a:t>Host A sends a </a:t>
            </a:r>
            <a:r>
              <a:rPr lang="en-US" sz="2400" b="1" dirty="0">
                <a:solidFill>
                  <a:srgbClr val="0000FF"/>
                </a:solidFill>
              </a:rPr>
              <a:t>SYN</a:t>
            </a:r>
            <a:r>
              <a:rPr lang="en-US" sz="2400" dirty="0"/>
              <a:t> (open) to the host B</a:t>
            </a:r>
          </a:p>
          <a:p>
            <a:pPr lvl="1"/>
            <a:r>
              <a:rPr lang="en-US" sz="2400" dirty="0"/>
              <a:t>Host B returns a SYN acknowledgment (</a:t>
            </a:r>
            <a:r>
              <a:rPr lang="en-US" sz="2400" b="1" dirty="0">
                <a:solidFill>
                  <a:srgbClr val="FF3300"/>
                </a:solidFill>
              </a:rPr>
              <a:t>SYN ACK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Host A sends 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ACK</a:t>
            </a:r>
            <a:r>
              <a:rPr lang="en-US" sz="2400" dirty="0"/>
              <a:t> to acknowledge the SYN ACK</a:t>
            </a:r>
          </a:p>
        </p:txBody>
      </p:sp>
      <p:sp>
        <p:nvSpPr>
          <p:cNvPr id="929796" name="Line 1028"/>
          <p:cNvSpPr>
            <a:spLocks noChangeShapeType="1"/>
          </p:cNvSpPr>
          <p:nvPr/>
        </p:nvSpPr>
        <p:spPr bwMode="auto">
          <a:xfrm rot="5400000" flipV="1">
            <a:off x="3109119" y="1029493"/>
            <a:ext cx="287338" cy="16033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7" name="Line 1029"/>
          <p:cNvSpPr>
            <a:spLocks noChangeShapeType="1"/>
          </p:cNvSpPr>
          <p:nvPr/>
        </p:nvSpPr>
        <p:spPr bwMode="auto">
          <a:xfrm rot="5400000">
            <a:off x="3099594" y="1567656"/>
            <a:ext cx="300038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8" name="Line 1030"/>
          <p:cNvSpPr>
            <a:spLocks noChangeShapeType="1"/>
          </p:cNvSpPr>
          <p:nvPr/>
        </p:nvSpPr>
        <p:spPr bwMode="auto">
          <a:xfrm rot="5400000" flipV="1">
            <a:off x="3011488" y="2225675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9" name="Line 1031"/>
          <p:cNvSpPr>
            <a:spLocks noChangeShapeType="1"/>
          </p:cNvSpPr>
          <p:nvPr/>
        </p:nvSpPr>
        <p:spPr bwMode="auto">
          <a:xfrm rot="5400000" flipV="1">
            <a:off x="3009107" y="2764630"/>
            <a:ext cx="469900" cy="1598613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0" name="Text Box 1032"/>
          <p:cNvSpPr txBox="1">
            <a:spLocks noChangeArrowheads="1"/>
          </p:cNvSpPr>
          <p:nvPr/>
        </p:nvSpPr>
        <p:spPr bwMode="auto">
          <a:xfrm rot="605430">
            <a:off x="2897616" y="1342994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SYN</a:t>
            </a:r>
          </a:p>
        </p:txBody>
      </p:sp>
      <p:sp>
        <p:nvSpPr>
          <p:cNvPr id="929801" name="Text Box 1033"/>
          <p:cNvSpPr txBox="1">
            <a:spLocks noChangeArrowheads="1"/>
          </p:cNvSpPr>
          <p:nvPr/>
        </p:nvSpPr>
        <p:spPr bwMode="auto">
          <a:xfrm rot="10146980" flipH="1" flipV="1">
            <a:off x="2589213" y="1982757"/>
            <a:ext cx="130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3300"/>
                </a:solidFill>
                <a:latin typeface="Times New Roman" charset="0"/>
              </a:rPr>
              <a:t>SYN ACK</a:t>
            </a:r>
          </a:p>
        </p:txBody>
      </p:sp>
      <p:sp>
        <p:nvSpPr>
          <p:cNvPr id="929802" name="Text Box 1034"/>
          <p:cNvSpPr txBox="1">
            <a:spLocks noChangeArrowheads="1"/>
          </p:cNvSpPr>
          <p:nvPr/>
        </p:nvSpPr>
        <p:spPr bwMode="auto">
          <a:xfrm rot="1044999">
            <a:off x="3111789" y="2751107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ACK</a:t>
            </a:r>
          </a:p>
        </p:txBody>
      </p:sp>
      <p:sp>
        <p:nvSpPr>
          <p:cNvPr id="929803" name="Text Box 1035"/>
          <p:cNvSpPr txBox="1">
            <a:spLocks noChangeArrowheads="1"/>
          </p:cNvSpPr>
          <p:nvPr/>
        </p:nvSpPr>
        <p:spPr bwMode="auto">
          <a:xfrm rot="1003808">
            <a:off x="2900939" y="3171794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Data</a:t>
            </a:r>
          </a:p>
        </p:txBody>
      </p:sp>
      <p:sp>
        <p:nvSpPr>
          <p:cNvPr id="929804" name="Line 1036"/>
          <p:cNvSpPr>
            <a:spLocks noChangeShapeType="1"/>
          </p:cNvSpPr>
          <p:nvPr/>
        </p:nvSpPr>
        <p:spPr bwMode="auto">
          <a:xfrm rot="16200000" flipH="1">
            <a:off x="2599531" y="2921794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5" name="Line 1037"/>
          <p:cNvSpPr>
            <a:spLocks noChangeShapeType="1"/>
          </p:cNvSpPr>
          <p:nvPr/>
        </p:nvSpPr>
        <p:spPr bwMode="auto">
          <a:xfrm rot="5400000">
            <a:off x="1048544" y="2882106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6" name="Text Box 1038"/>
          <p:cNvSpPr txBox="1">
            <a:spLocks noChangeArrowheads="1"/>
          </p:cNvSpPr>
          <p:nvPr/>
        </p:nvSpPr>
        <p:spPr bwMode="auto">
          <a:xfrm>
            <a:off x="2274888" y="10287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929807" name="Text Box 1039"/>
          <p:cNvSpPr txBox="1">
            <a:spLocks noChangeArrowheads="1"/>
          </p:cNvSpPr>
          <p:nvPr/>
        </p:nvSpPr>
        <p:spPr bwMode="auto">
          <a:xfrm>
            <a:off x="3841750" y="99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sp>
        <p:nvSpPr>
          <p:cNvPr id="929808" name="Line 1040"/>
          <p:cNvSpPr>
            <a:spLocks noChangeShapeType="1"/>
          </p:cNvSpPr>
          <p:nvPr/>
        </p:nvSpPr>
        <p:spPr bwMode="auto">
          <a:xfrm rot="5400000" flipV="1">
            <a:off x="3037682" y="3105943"/>
            <a:ext cx="469900" cy="1598613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9" name="Text Box 1041"/>
          <p:cNvSpPr txBox="1">
            <a:spLocks noChangeArrowheads="1"/>
          </p:cNvSpPr>
          <p:nvPr/>
        </p:nvSpPr>
        <p:spPr bwMode="auto">
          <a:xfrm rot="1003808">
            <a:off x="2929514" y="3513107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Data</a:t>
            </a:r>
          </a:p>
        </p:txBody>
      </p:sp>
      <p:sp>
        <p:nvSpPr>
          <p:cNvPr id="929810" name="Text Box 1042"/>
          <p:cNvSpPr txBox="1">
            <a:spLocks noChangeArrowheads="1"/>
          </p:cNvSpPr>
          <p:nvPr/>
        </p:nvSpPr>
        <p:spPr bwMode="auto">
          <a:xfrm>
            <a:off x="5148263" y="1911350"/>
            <a:ext cx="2535237" cy="19389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 charset="0"/>
              </a:rPr>
              <a:t>Each host tells its </a:t>
            </a:r>
            <a:r>
              <a:rPr lang="en-US" sz="2400" dirty="0" smtClean="0">
                <a:latin typeface="Helvetica" charset="0"/>
              </a:rPr>
              <a:t>initial sequence number (ISN) </a:t>
            </a:r>
            <a:r>
              <a:rPr lang="en-US" sz="2400" dirty="0">
                <a:latin typeface="Helvetica" charset="0"/>
              </a:rPr>
              <a:t>to the other host.</a:t>
            </a:r>
          </a:p>
        </p:txBody>
      </p:sp>
    </p:spTree>
    <p:extLst>
      <p:ext uri="{BB962C8B-B14F-4D97-AF65-F5344CB8AC3E}">
        <p14:creationId xmlns:p14="http://schemas.microsoft.com/office/powerpoint/2010/main" val="202889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Tearing Down the Connection</a:t>
            </a:r>
          </a:p>
        </p:txBody>
      </p:sp>
      <p:sp>
        <p:nvSpPr>
          <p:cNvPr id="904203" name="Rectangle 11"/>
          <p:cNvSpPr>
            <a:spLocks noGrp="1" noChangeArrowheads="1"/>
          </p:cNvSpPr>
          <p:nvPr>
            <p:ph idx="1"/>
          </p:nvPr>
        </p:nvSpPr>
        <p:spPr>
          <a:xfrm>
            <a:off x="0" y="3975123"/>
            <a:ext cx="8959850" cy="2470127"/>
          </a:xfrm>
        </p:spPr>
        <p:txBody>
          <a:bodyPr/>
          <a:lstStyle/>
          <a:p>
            <a:r>
              <a:rPr lang="en-US" sz="2800" dirty="0"/>
              <a:t>Closing the connection</a:t>
            </a:r>
          </a:p>
          <a:p>
            <a:pPr lvl="1"/>
            <a:r>
              <a:rPr lang="en-US" sz="2400" dirty="0"/>
              <a:t>Finish (FIN) to close and receive remaining bytes</a:t>
            </a:r>
          </a:p>
          <a:p>
            <a:pPr lvl="1"/>
            <a:r>
              <a:rPr lang="en-US" sz="2400" dirty="0"/>
              <a:t>And other host sends a FIN ACK to acknowledge</a:t>
            </a:r>
          </a:p>
          <a:p>
            <a:pPr lvl="1"/>
            <a:r>
              <a:rPr lang="en-US" sz="2400" dirty="0"/>
              <a:t>Reset (RST) to close and not receive remaining bytes</a:t>
            </a:r>
          </a:p>
          <a:p>
            <a:endParaRPr lang="en-US" sz="2800" dirty="0"/>
          </a:p>
        </p:txBody>
      </p:sp>
      <p:sp>
        <p:nvSpPr>
          <p:cNvPr id="904204" name="Line 12"/>
          <p:cNvSpPr>
            <a:spLocks noChangeShapeType="1"/>
          </p:cNvSpPr>
          <p:nvPr/>
        </p:nvSpPr>
        <p:spPr bwMode="auto">
          <a:xfrm flipV="1">
            <a:off x="1883767" y="141049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5" name="Line 13"/>
          <p:cNvSpPr>
            <a:spLocks noChangeShapeType="1"/>
          </p:cNvSpPr>
          <p:nvPr/>
        </p:nvSpPr>
        <p:spPr bwMode="auto">
          <a:xfrm>
            <a:off x="2401292" y="142795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6" name="Line 14"/>
          <p:cNvSpPr>
            <a:spLocks noChangeShapeType="1"/>
          </p:cNvSpPr>
          <p:nvPr/>
        </p:nvSpPr>
        <p:spPr bwMode="auto">
          <a:xfrm flipV="1">
            <a:off x="2993430" y="142477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7" name="Line 15"/>
          <p:cNvSpPr>
            <a:spLocks noChangeShapeType="1"/>
          </p:cNvSpPr>
          <p:nvPr/>
        </p:nvSpPr>
        <p:spPr bwMode="auto">
          <a:xfrm flipV="1">
            <a:off x="3525242" y="142001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8" name="Text Box 16"/>
          <p:cNvSpPr txBox="1">
            <a:spLocks noChangeArrowheads="1"/>
          </p:cNvSpPr>
          <p:nvPr/>
        </p:nvSpPr>
        <p:spPr bwMode="auto">
          <a:xfrm rot="-4794570">
            <a:off x="1389689" y="2016091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SYN</a:t>
            </a:r>
          </a:p>
        </p:txBody>
      </p:sp>
      <p:sp>
        <p:nvSpPr>
          <p:cNvPr id="904209" name="Text Box 17"/>
          <p:cNvSpPr txBox="1">
            <a:spLocks noChangeArrowheads="1"/>
          </p:cNvSpPr>
          <p:nvPr/>
        </p:nvSpPr>
        <p:spPr bwMode="auto">
          <a:xfrm rot="-16887197">
            <a:off x="2116912" y="2008947"/>
            <a:ext cx="1292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SYN ACK</a:t>
            </a:r>
          </a:p>
        </p:txBody>
      </p:sp>
      <p:sp>
        <p:nvSpPr>
          <p:cNvPr id="904210" name="Text Box 18"/>
          <p:cNvSpPr txBox="1">
            <a:spLocks noChangeArrowheads="1"/>
          </p:cNvSpPr>
          <p:nvPr/>
        </p:nvSpPr>
        <p:spPr bwMode="auto">
          <a:xfrm rot="-4355001">
            <a:off x="2783375" y="1787491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  <p:sp>
        <p:nvSpPr>
          <p:cNvPr id="904211" name="Text Box 19"/>
          <p:cNvSpPr txBox="1">
            <a:spLocks noChangeArrowheads="1"/>
          </p:cNvSpPr>
          <p:nvPr/>
        </p:nvSpPr>
        <p:spPr bwMode="auto">
          <a:xfrm rot="-4396192">
            <a:off x="3233718" y="2029585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Data</a:t>
            </a:r>
          </a:p>
        </p:txBody>
      </p:sp>
      <p:sp>
        <p:nvSpPr>
          <p:cNvPr id="904212" name="Line 20"/>
          <p:cNvSpPr>
            <a:spLocks noChangeShapeType="1"/>
          </p:cNvSpPr>
          <p:nvPr/>
        </p:nvSpPr>
        <p:spPr bwMode="auto">
          <a:xfrm flipV="1">
            <a:off x="5476280" y="1421603"/>
            <a:ext cx="234950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3" name="Line 21"/>
          <p:cNvSpPr>
            <a:spLocks noChangeShapeType="1"/>
          </p:cNvSpPr>
          <p:nvPr/>
        </p:nvSpPr>
        <p:spPr bwMode="auto">
          <a:xfrm>
            <a:off x="5989042" y="1420015"/>
            <a:ext cx="277813" cy="1573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4" name="Text Box 22"/>
          <p:cNvSpPr txBox="1">
            <a:spLocks noChangeArrowheads="1"/>
          </p:cNvSpPr>
          <p:nvPr/>
        </p:nvSpPr>
        <p:spPr bwMode="auto">
          <a:xfrm rot="-4702247">
            <a:off x="5145409" y="1986722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</a:t>
            </a:r>
          </a:p>
        </p:txBody>
      </p:sp>
      <p:sp>
        <p:nvSpPr>
          <p:cNvPr id="904215" name="Text Box 23"/>
          <p:cNvSpPr txBox="1">
            <a:spLocks noChangeArrowheads="1"/>
          </p:cNvSpPr>
          <p:nvPr/>
        </p:nvSpPr>
        <p:spPr bwMode="auto">
          <a:xfrm rot="4688575">
            <a:off x="5712293" y="1976403"/>
            <a:ext cx="1191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 ACK</a:t>
            </a:r>
          </a:p>
        </p:txBody>
      </p:sp>
      <p:sp>
        <p:nvSpPr>
          <p:cNvPr id="904216" name="Line 24"/>
          <p:cNvSpPr>
            <a:spLocks noChangeShapeType="1"/>
          </p:cNvSpPr>
          <p:nvPr/>
        </p:nvSpPr>
        <p:spPr bwMode="auto">
          <a:xfrm>
            <a:off x="4118967" y="142160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7" name="Line 25"/>
          <p:cNvSpPr>
            <a:spLocks noChangeShapeType="1"/>
          </p:cNvSpPr>
          <p:nvPr/>
        </p:nvSpPr>
        <p:spPr bwMode="auto">
          <a:xfrm flipV="1">
            <a:off x="1675805" y="139144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8" name="Line 26"/>
          <p:cNvSpPr>
            <a:spLocks noChangeShapeType="1"/>
          </p:cNvSpPr>
          <p:nvPr/>
        </p:nvSpPr>
        <p:spPr bwMode="auto">
          <a:xfrm flipV="1">
            <a:off x="1691680" y="300434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9" name="Text Box 27"/>
          <p:cNvSpPr txBox="1">
            <a:spLocks noChangeArrowheads="1"/>
          </p:cNvSpPr>
          <p:nvPr/>
        </p:nvSpPr>
        <p:spPr bwMode="auto">
          <a:xfrm rot="4676639">
            <a:off x="4134338" y="2017678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  <p:sp>
        <p:nvSpPr>
          <p:cNvPr id="904220" name="Line 28"/>
          <p:cNvSpPr>
            <a:spLocks noChangeShapeType="1"/>
          </p:cNvSpPr>
          <p:nvPr/>
        </p:nvSpPr>
        <p:spPr bwMode="auto">
          <a:xfrm>
            <a:off x="2966442" y="324564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1" name="Text Box 29"/>
          <p:cNvSpPr txBox="1">
            <a:spLocks noChangeArrowheads="1"/>
          </p:cNvSpPr>
          <p:nvPr/>
        </p:nvSpPr>
        <p:spPr bwMode="auto">
          <a:xfrm>
            <a:off x="2363192" y="3030504"/>
            <a:ext cx="63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time</a:t>
            </a:r>
            <a:endParaRPr lang="en-US" sz="2800" b="0" dirty="0">
              <a:latin typeface="Times New Roman" charset="0"/>
            </a:endParaRPr>
          </a:p>
        </p:txBody>
      </p:sp>
      <p:sp>
        <p:nvSpPr>
          <p:cNvPr id="904222" name="Text Box 30"/>
          <p:cNvSpPr txBox="1">
            <a:spLocks noChangeArrowheads="1"/>
          </p:cNvSpPr>
          <p:nvPr/>
        </p:nvSpPr>
        <p:spPr bwMode="auto">
          <a:xfrm>
            <a:off x="1186855" y="2786823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0000"/>
                </a:solidFill>
                <a:latin typeface="Times New Roman" charset="0"/>
              </a:rPr>
              <a:t>A</a:t>
            </a:r>
          </a:p>
        </p:txBody>
      </p:sp>
      <p:sp>
        <p:nvSpPr>
          <p:cNvPr id="904223" name="Text Box 31"/>
          <p:cNvSpPr txBox="1">
            <a:spLocks noChangeArrowheads="1"/>
          </p:cNvSpPr>
          <p:nvPr/>
        </p:nvSpPr>
        <p:spPr bwMode="auto">
          <a:xfrm>
            <a:off x="1143992" y="124853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0000"/>
                </a:solidFill>
                <a:latin typeface="Times New Roman" charset="0"/>
              </a:rPr>
              <a:t>B</a:t>
            </a:r>
          </a:p>
        </p:txBody>
      </p:sp>
      <p:sp>
        <p:nvSpPr>
          <p:cNvPr id="904224" name="Oval 32"/>
          <p:cNvSpPr>
            <a:spLocks noChangeArrowheads="1"/>
          </p:cNvSpPr>
          <p:nvPr/>
        </p:nvSpPr>
        <p:spPr bwMode="auto">
          <a:xfrm>
            <a:off x="4658717" y="275669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5" name="Oval 33"/>
          <p:cNvSpPr>
            <a:spLocks noChangeArrowheads="1"/>
          </p:cNvSpPr>
          <p:nvPr/>
        </p:nvSpPr>
        <p:spPr bwMode="auto">
          <a:xfrm>
            <a:off x="4865092" y="276462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6" name="Oval 34"/>
          <p:cNvSpPr>
            <a:spLocks noChangeArrowheads="1"/>
          </p:cNvSpPr>
          <p:nvPr/>
        </p:nvSpPr>
        <p:spPr bwMode="auto">
          <a:xfrm>
            <a:off x="5080992" y="275669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7" name="Line 35"/>
          <p:cNvSpPr>
            <a:spLocks noChangeShapeType="1"/>
          </p:cNvSpPr>
          <p:nvPr/>
        </p:nvSpPr>
        <p:spPr bwMode="auto">
          <a:xfrm>
            <a:off x="6638330" y="1429540"/>
            <a:ext cx="277812" cy="1573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8" name="Text Box 36"/>
          <p:cNvSpPr txBox="1">
            <a:spLocks noChangeArrowheads="1"/>
          </p:cNvSpPr>
          <p:nvPr/>
        </p:nvSpPr>
        <p:spPr bwMode="auto">
          <a:xfrm rot="4688575">
            <a:off x="6658297" y="1986722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</a:t>
            </a:r>
          </a:p>
        </p:txBody>
      </p:sp>
      <p:sp>
        <p:nvSpPr>
          <p:cNvPr id="904229" name="Line 37"/>
          <p:cNvSpPr>
            <a:spLocks noChangeShapeType="1"/>
          </p:cNvSpPr>
          <p:nvPr/>
        </p:nvSpPr>
        <p:spPr bwMode="auto">
          <a:xfrm flipV="1">
            <a:off x="7441605" y="1391440"/>
            <a:ext cx="234950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30" name="Text Box 38"/>
          <p:cNvSpPr txBox="1">
            <a:spLocks noChangeArrowheads="1"/>
          </p:cNvSpPr>
          <p:nvPr/>
        </p:nvSpPr>
        <p:spPr bwMode="auto">
          <a:xfrm rot="-4702247">
            <a:off x="7045813" y="1954178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184130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Transport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UDP</a:t>
            </a:r>
          </a:p>
          <a:p>
            <a:pPr lvl="1"/>
            <a:r>
              <a:rPr lang="en-US" dirty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TCP</a:t>
            </a:r>
          </a:p>
          <a:p>
            <a:r>
              <a:rPr lang="en-US" dirty="0">
                <a:solidFill>
                  <a:srgbClr val="FF6600"/>
                </a:solidFill>
              </a:rPr>
              <a:t>Sockets </a:t>
            </a:r>
            <a:r>
              <a:rPr lang="mr-IN" dirty="0">
                <a:solidFill>
                  <a:srgbClr val="FF6600"/>
                </a:solidFill>
              </a:rPr>
              <a:t>–</a:t>
            </a:r>
            <a:r>
              <a:rPr lang="en-US" dirty="0">
                <a:solidFill>
                  <a:srgbClr val="FF6600"/>
                </a:solidFill>
              </a:rPr>
              <a:t> Programming Review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TCP/IP Implementation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7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Transport Protocols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UDP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TCP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Programming Review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TCP/IP Implementation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8587"/>
            <a:ext cx="8206680" cy="565679"/>
          </a:xfrm>
        </p:spPr>
        <p:txBody>
          <a:bodyPr/>
          <a:lstStyle/>
          <a:p>
            <a:r>
              <a:rPr lang="en-US" sz="3200" dirty="0"/>
              <a:t>Socket: End Point of Communication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>
          <a:xfrm>
            <a:off x="10579" y="732366"/>
            <a:ext cx="9133421" cy="3122084"/>
          </a:xfrm>
        </p:spPr>
        <p:txBody>
          <a:bodyPr/>
          <a:lstStyle/>
          <a:p>
            <a:r>
              <a:rPr lang="en-US" sz="2800" dirty="0"/>
              <a:t>Sending message from one process to another</a:t>
            </a:r>
          </a:p>
          <a:p>
            <a:pPr lvl="1"/>
            <a:r>
              <a:rPr lang="en-US" sz="2400" dirty="0"/>
              <a:t>Message must traverse the underlying network</a:t>
            </a:r>
          </a:p>
          <a:p>
            <a:r>
              <a:rPr lang="en-US" sz="2800" dirty="0"/>
              <a:t>Process sends and receives through a “socket”</a:t>
            </a:r>
          </a:p>
          <a:p>
            <a:pPr lvl="1"/>
            <a:r>
              <a:rPr lang="en-US" sz="2400" dirty="0"/>
              <a:t>In essence, the doorway leading in/out of the house</a:t>
            </a:r>
          </a:p>
          <a:p>
            <a:r>
              <a:rPr lang="en-US" sz="2800" dirty="0"/>
              <a:t>Socket as an Application Programming Interface</a:t>
            </a:r>
          </a:p>
          <a:p>
            <a:pPr lvl="1"/>
            <a:r>
              <a:rPr lang="en-US" sz="2400" dirty="0"/>
              <a:t>Supports the creation of network applications</a:t>
            </a:r>
          </a:p>
        </p:txBody>
      </p:sp>
      <p:sp>
        <p:nvSpPr>
          <p:cNvPr id="727045" name="Oval 5"/>
          <p:cNvSpPr>
            <a:spLocks noChangeArrowheads="1"/>
          </p:cNvSpPr>
          <p:nvPr/>
        </p:nvSpPr>
        <p:spPr bwMode="auto">
          <a:xfrm>
            <a:off x="609600" y="365760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46" name="Oval 6"/>
          <p:cNvSpPr>
            <a:spLocks noChangeArrowheads="1"/>
          </p:cNvSpPr>
          <p:nvPr/>
        </p:nvSpPr>
        <p:spPr bwMode="auto">
          <a:xfrm>
            <a:off x="5870575" y="365760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993775" y="4464050"/>
            <a:ext cx="97013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socket</a:t>
            </a: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216650" y="4464050"/>
            <a:ext cx="97013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socket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801687" y="3849687"/>
            <a:ext cx="1766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User process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6100762" y="3836987"/>
            <a:ext cx="1766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User process</a:t>
            </a:r>
          </a:p>
        </p:txBody>
      </p:sp>
      <p:sp>
        <p:nvSpPr>
          <p:cNvPr id="727053" name="Text Box 13"/>
          <p:cNvSpPr txBox="1">
            <a:spLocks noChangeArrowheads="1"/>
          </p:cNvSpPr>
          <p:nvPr/>
        </p:nvSpPr>
        <p:spPr bwMode="auto">
          <a:xfrm>
            <a:off x="1050925" y="5067300"/>
            <a:ext cx="1414170" cy="9048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Operating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727054" name="Text Box 14"/>
          <p:cNvSpPr txBox="1">
            <a:spLocks noChangeArrowheads="1"/>
          </p:cNvSpPr>
          <p:nvPr/>
        </p:nvSpPr>
        <p:spPr bwMode="auto">
          <a:xfrm>
            <a:off x="6292850" y="5080000"/>
            <a:ext cx="1414170" cy="9048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Operating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727055" name="Cloud"/>
          <p:cNvSpPr>
            <a:spLocks noChangeAspect="1" noEditPoints="1" noChangeArrowheads="1"/>
          </p:cNvSpPr>
          <p:nvPr/>
        </p:nvSpPr>
        <p:spPr bwMode="auto">
          <a:xfrm>
            <a:off x="3067050" y="5080000"/>
            <a:ext cx="2689225" cy="779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56" name="Line 16"/>
          <p:cNvSpPr>
            <a:spLocks noChangeShapeType="1"/>
          </p:cNvSpPr>
          <p:nvPr/>
        </p:nvSpPr>
        <p:spPr bwMode="auto">
          <a:xfrm flipV="1">
            <a:off x="2606675" y="5462587"/>
            <a:ext cx="3648075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Receiving Process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sz="2400" dirty="0"/>
              <a:t>Sending process must identify the receiver</a:t>
            </a:r>
          </a:p>
          <a:p>
            <a:pPr lvl="1"/>
            <a:r>
              <a:rPr lang="en-US" sz="2000" dirty="0"/>
              <a:t>Name or address of the receiving end host</a:t>
            </a:r>
          </a:p>
          <a:p>
            <a:pPr lvl="1"/>
            <a:r>
              <a:rPr lang="en-US" sz="2000" dirty="0"/>
              <a:t>Identifier that specifies the receiving process</a:t>
            </a:r>
          </a:p>
          <a:p>
            <a:r>
              <a:rPr lang="en-US" sz="2400" dirty="0"/>
              <a:t>Receiving process</a:t>
            </a:r>
          </a:p>
          <a:p>
            <a:pPr lvl="1"/>
            <a:r>
              <a:rPr lang="en-US" sz="2000" dirty="0"/>
              <a:t>Host with a 32-bit IP address that uniquely identifies the host</a:t>
            </a:r>
          </a:p>
          <a:p>
            <a:pPr lvl="1"/>
            <a:r>
              <a:rPr lang="en-US" sz="2000" dirty="0"/>
              <a:t>And a 16-bit port that uniquely identifies the socket/service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762000" y="3505200"/>
            <a:ext cx="6956425" cy="2057400"/>
            <a:chOff x="539750" y="4732338"/>
            <a:chExt cx="7940675" cy="235426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55625" y="5581650"/>
              <a:ext cx="1295400" cy="11430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975225" y="5105400"/>
              <a:ext cx="3505200" cy="19812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484938" y="5224463"/>
              <a:ext cx="1746250" cy="796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Web server</a:t>
              </a:r>
            </a:p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(</a:t>
              </a:r>
              <a:r>
                <a:rPr lang="en-US" sz="1200" b="0" dirty="0">
                  <a:solidFill>
                    <a:srgbClr val="0000FF"/>
                  </a:solidFill>
                  <a:latin typeface="Helvetica" charset="0"/>
                </a:rPr>
                <a:t>port 80</a:t>
              </a:r>
              <a:r>
                <a:rPr lang="en-US" sz="1200" b="0" dirty="0">
                  <a:latin typeface="Helvetica" charset="0"/>
                </a:rPr>
                <a:t>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39750" y="5189538"/>
              <a:ext cx="1275259" cy="352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0" dirty="0">
                  <a:latin typeface="Helvetica" charset="0"/>
                </a:rPr>
                <a:t>Client host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03825" y="4732338"/>
              <a:ext cx="2965450" cy="352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0" dirty="0">
                  <a:latin typeface="Helvetica" charset="0"/>
                </a:rPr>
                <a:t>Server host </a:t>
              </a:r>
              <a:r>
                <a:rPr lang="en-US" sz="1400" b="0" dirty="0">
                  <a:solidFill>
                    <a:srgbClr val="009900"/>
                  </a:solidFill>
                  <a:latin typeface="Helvetica" charset="0"/>
                </a:rPr>
                <a:t>128.2.194.242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698625" y="6096000"/>
              <a:ext cx="342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499225" y="6172200"/>
              <a:ext cx="1746250" cy="796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Echo server</a:t>
              </a:r>
            </a:p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(port 7)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35163" y="5045075"/>
              <a:ext cx="2935287" cy="9509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0" dirty="0">
                  <a:latin typeface="Helvetica" charset="0"/>
                </a:rPr>
                <a:t>Service request for</a:t>
              </a:r>
            </a:p>
            <a:p>
              <a:pPr eaLnBrk="0" hangingPunct="0"/>
              <a:r>
                <a:rPr lang="en-US" sz="1600" b="0" dirty="0">
                  <a:solidFill>
                    <a:srgbClr val="009900"/>
                  </a:solidFill>
                  <a:latin typeface="Helvetica" charset="0"/>
                </a:rPr>
                <a:t>128.2.194.242</a:t>
              </a:r>
              <a:r>
                <a:rPr lang="en-US" sz="1600" b="0" dirty="0">
                  <a:latin typeface="Helvetica" charset="0"/>
                </a:rPr>
                <a:t>:</a:t>
              </a:r>
              <a:r>
                <a:rPr lang="en-US" sz="1600" b="0" dirty="0">
                  <a:solidFill>
                    <a:srgbClr val="0000FF"/>
                  </a:solidFill>
                  <a:latin typeface="Helvetica" charset="0"/>
                </a:rPr>
                <a:t>80</a:t>
              </a:r>
            </a:p>
            <a:p>
              <a:pPr eaLnBrk="0" hangingPunct="0"/>
              <a:r>
                <a:rPr lang="en-US" sz="1600" b="0" dirty="0">
                  <a:latin typeface="Helvetica" charset="0"/>
                </a:rPr>
                <a:t>(i.e., the Web server)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6118225" y="5791200"/>
              <a:ext cx="457200" cy="2286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5127625" y="5867400"/>
              <a:ext cx="1066800" cy="457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b="0" dirty="0">
                  <a:latin typeface="Helvetica" charset="0"/>
                </a:rPr>
                <a:t>OS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30069" y="5909662"/>
              <a:ext cx="997310" cy="4457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91430" tIns="45716" rIns="91430" bIns="45716" anchor="ctr">
              <a:prstTxWarp prst="textNoShape">
                <a:avLst/>
              </a:prstTxWarp>
              <a:spAutoFit/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Client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43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14572" y="1365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14572" y="195334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598737" y="5556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4960937" y="42608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4884737" y="50228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2827337" y="984250"/>
            <a:ext cx="718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Server</a:t>
            </a:r>
            <a:endParaRPr lang="en-US" sz="1800" b="1" dirty="0">
              <a:latin typeface="+mn-lt"/>
            </a:endParaRP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6256337" y="2279650"/>
            <a:ext cx="641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Client</a:t>
            </a:r>
            <a:endParaRPr lang="en-US" sz="1800" b="1" dirty="0">
              <a:latin typeface="+mn-lt"/>
            </a:endParaRP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2614572" y="3129544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accept()</a:t>
            </a: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2614572" y="4380055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read()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217737" y="371764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Blocks until server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latin typeface="Times New Roman"/>
                <a:cs typeface="Times New Roman"/>
              </a:rPr>
              <a:t> receives a connect request</a:t>
            </a:r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H="1">
            <a:off x="3741737" y="4413250"/>
            <a:ext cx="2362200" cy="152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3741737" y="5099050"/>
            <a:ext cx="2286000" cy="228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Line 20"/>
          <p:cNvSpPr>
            <a:spLocks noChangeShapeType="1"/>
          </p:cNvSpPr>
          <p:nvPr/>
        </p:nvSpPr>
        <p:spPr bwMode="auto">
          <a:xfrm>
            <a:off x="3132137" y="17462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251520" y="115669"/>
            <a:ext cx="7673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sz="3600"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dirty="0"/>
              <a:t>TCP Socket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614572" y="2541446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listen()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614572" y="4968153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03937" y="26606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103937" y="5861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103937" y="50609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read()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103937" y="34607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connect()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103937" y="42608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046537" y="3727450"/>
            <a:ext cx="1981200" cy="228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3132137" y="23558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3132137" y="29654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3132137" y="34988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3132137" y="41084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3132137" y="47942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132137" y="53276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637337" y="30416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6637337" y="38798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6637337" y="46418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637337" y="5480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4610171" y="3440668"/>
            <a:ext cx="872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+mn-lt"/>
              </a:rPr>
              <a:t>3-way </a:t>
            </a:r>
            <a:br>
              <a:rPr lang="en-US" sz="1200" b="0" dirty="0">
                <a:solidFill>
                  <a:srgbClr val="000000"/>
                </a:solidFill>
                <a:latin typeface="+mn-lt"/>
              </a:rPr>
            </a:br>
            <a:r>
              <a:rPr lang="en-US" sz="1200" b="0" dirty="0">
                <a:solidFill>
                  <a:srgbClr val="000000"/>
                </a:solidFill>
                <a:latin typeface="+mn-lt"/>
              </a:rPr>
              <a:t>handshaking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7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64" y="152400"/>
            <a:ext cx="8033072" cy="609600"/>
          </a:xfrm>
        </p:spPr>
        <p:txBody>
          <a:bodyPr/>
          <a:lstStyle/>
          <a:p>
            <a:r>
              <a:rPr lang="en-US" dirty="0"/>
              <a:t>Example – TCP Client and Server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610600" cy="5142971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Initialization:</a:t>
            </a:r>
          </a:p>
          <a:p>
            <a:pPr marL="914400" lvl="1" indent="-457200"/>
            <a:r>
              <a:rPr lang="en-US" sz="2400" b="1" dirty="0"/>
              <a:t>socket</a:t>
            </a:r>
            <a:r>
              <a:rPr lang="en-US" sz="2400" dirty="0"/>
              <a:t> – create socket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bind </a:t>
            </a:r>
            <a:r>
              <a:rPr lang="en-US" sz="2400" dirty="0"/>
              <a:t>– bind to an address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Connection Establishment</a:t>
            </a:r>
          </a:p>
          <a:p>
            <a:pPr marL="933450" lvl="1" indent="-533400"/>
            <a:r>
              <a:rPr lang="en-US" sz="2400" b="1" dirty="0"/>
              <a:t>listen </a:t>
            </a:r>
            <a:r>
              <a:rPr lang="en-US" sz="2400" dirty="0"/>
              <a:t> – listen to new connection request</a:t>
            </a:r>
            <a:endParaRPr lang="en-US" sz="2400" b="1" dirty="0"/>
          </a:p>
          <a:p>
            <a:pPr marL="933450" lvl="1" indent="-533400"/>
            <a:r>
              <a:rPr lang="en-US" sz="2400" b="1" dirty="0"/>
              <a:t>accept  </a:t>
            </a:r>
            <a:r>
              <a:rPr lang="en-US" sz="2400" dirty="0"/>
              <a:t>– accept request and create a new socket</a:t>
            </a:r>
            <a:endParaRPr lang="en-US" sz="2400" b="1" dirty="0"/>
          </a:p>
          <a:p>
            <a:pPr marL="933450" lvl="1" indent="-533400"/>
            <a:r>
              <a:rPr lang="en-US" sz="2400" b="1" dirty="0"/>
              <a:t>connect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request for new connection</a:t>
            </a:r>
            <a:endParaRPr lang="en-US" sz="2400" b="1" dirty="0"/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Transmission: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write</a:t>
            </a:r>
            <a:r>
              <a:rPr lang="en-US" sz="2400" dirty="0"/>
              <a:t> – send message to server</a:t>
            </a:r>
          </a:p>
          <a:p>
            <a:pPr marL="914400" lvl="1" indent="-457200"/>
            <a:r>
              <a:rPr lang="en-US" sz="2400" b="1" dirty="0"/>
              <a:t>read</a:t>
            </a:r>
            <a:r>
              <a:rPr lang="en-US" sz="2400" dirty="0"/>
              <a:t> – receive message from server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Termination: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close</a:t>
            </a:r>
            <a:r>
              <a:rPr lang="en-US" sz="2400" dirty="0"/>
              <a:t> - close socket </a:t>
            </a:r>
          </a:p>
        </p:txBody>
      </p:sp>
    </p:spTree>
    <p:extLst>
      <p:ext uri="{BB962C8B-B14F-4D97-AF65-F5344CB8AC3E}">
        <p14:creationId xmlns:p14="http://schemas.microsoft.com/office/powerpoint/2010/main" val="197884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33600" y="137318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133600" y="2127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33600" y="5099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562600" y="3506788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sendto()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667001" y="17462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4343400" y="35750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4419600" y="44132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2426684" y="1039813"/>
            <a:ext cx="718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Server</a:t>
            </a:r>
            <a:endParaRPr lang="en-US" sz="1800" b="1" dirty="0">
              <a:latin typeface="+mn-lt"/>
            </a:endParaRP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5791200" y="1316851"/>
            <a:ext cx="641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Client</a:t>
            </a:r>
            <a:endParaRPr lang="en-US" sz="1800" b="1" dirty="0">
              <a:latin typeface="+mn-lt"/>
            </a:endParaRP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2133600" y="2938463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recvfrom()</a:t>
            </a: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2133600" y="43370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sendto()</a:t>
            </a:r>
          </a:p>
        </p:txBody>
      </p:sp>
      <p:sp>
        <p:nvSpPr>
          <p:cNvPr id="105" name="Rectangle 91"/>
          <p:cNvSpPr>
            <a:spLocks noChangeArrowheads="1"/>
          </p:cNvSpPr>
          <p:nvPr/>
        </p:nvSpPr>
        <p:spPr bwMode="auto">
          <a:xfrm>
            <a:off x="5562600" y="44894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recvfrom()</a:t>
            </a: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5562600" y="52514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5562600" y="18986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62600" y="2584450"/>
            <a:ext cx="1135063" cy="455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0" dirty="0">
                <a:latin typeface="+mn-lt"/>
              </a:rPr>
              <a:t>optional</a:t>
            </a:r>
            <a:br>
              <a:rPr lang="en-US" sz="1400" b="0" dirty="0">
                <a:latin typeface="+mn-lt"/>
              </a:rPr>
            </a:br>
            <a:r>
              <a:rPr lang="en-US" sz="1400" b="0" dirty="0">
                <a:latin typeface="+mn-lt"/>
              </a:rPr>
              <a:t>bind()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816312" y="3570585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Blocks until server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latin typeface="Times New Roman"/>
                <a:cs typeface="Times New Roman"/>
              </a:rPr>
              <a:t> receives data from client</a:t>
            </a:r>
          </a:p>
        </p:txBody>
      </p:sp>
      <p:sp>
        <p:nvSpPr>
          <p:cNvPr id="112" name="Line 20"/>
          <p:cNvSpPr>
            <a:spLocks noChangeShapeType="1"/>
          </p:cNvSpPr>
          <p:nvPr/>
        </p:nvSpPr>
        <p:spPr bwMode="auto">
          <a:xfrm>
            <a:off x="2667001" y="25082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667001" y="3346451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H="1">
            <a:off x="3581400" y="3803649"/>
            <a:ext cx="1981200" cy="15240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3276600" y="4565650"/>
            <a:ext cx="2286000" cy="152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Line 20"/>
          <p:cNvSpPr>
            <a:spLocks noChangeShapeType="1"/>
          </p:cNvSpPr>
          <p:nvPr/>
        </p:nvSpPr>
        <p:spPr bwMode="auto">
          <a:xfrm>
            <a:off x="2667000" y="3956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Line 20"/>
          <p:cNvSpPr>
            <a:spLocks noChangeShapeType="1"/>
          </p:cNvSpPr>
          <p:nvPr/>
        </p:nvSpPr>
        <p:spPr bwMode="auto">
          <a:xfrm>
            <a:off x="2667000" y="4718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Line 20"/>
          <p:cNvSpPr>
            <a:spLocks noChangeShapeType="1"/>
          </p:cNvSpPr>
          <p:nvPr/>
        </p:nvSpPr>
        <p:spPr bwMode="auto">
          <a:xfrm>
            <a:off x="6096000" y="48704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323528" y="115669"/>
            <a:ext cx="7601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dirty="0"/>
              <a:t>UDP socket</a:t>
            </a:r>
          </a:p>
        </p:txBody>
      </p:sp>
      <p:sp>
        <p:nvSpPr>
          <p:cNvPr id="121" name="Line 20"/>
          <p:cNvSpPr>
            <a:spLocks noChangeShapeType="1"/>
          </p:cNvSpPr>
          <p:nvPr/>
        </p:nvSpPr>
        <p:spPr bwMode="auto">
          <a:xfrm>
            <a:off x="6096000" y="22796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Line 20"/>
          <p:cNvSpPr>
            <a:spLocks noChangeShapeType="1"/>
          </p:cNvSpPr>
          <p:nvPr/>
        </p:nvSpPr>
        <p:spPr bwMode="auto">
          <a:xfrm>
            <a:off x="6096000" y="30416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6096000" y="3879850"/>
            <a:ext cx="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033072" cy="609600"/>
          </a:xfrm>
        </p:spPr>
        <p:txBody>
          <a:bodyPr/>
          <a:lstStyle/>
          <a:p>
            <a:r>
              <a:rPr lang="en-US" dirty="0"/>
              <a:t>UDP Client and Server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610600" cy="5142971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Initialization:</a:t>
            </a:r>
          </a:p>
          <a:p>
            <a:pPr marL="914400" lvl="1" indent="-457200"/>
            <a:r>
              <a:rPr lang="en-US" sz="2400" b="1" dirty="0"/>
              <a:t>socket</a:t>
            </a:r>
            <a:r>
              <a:rPr lang="en-US" sz="2400" dirty="0"/>
              <a:t> – create socket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bind </a:t>
            </a:r>
            <a:r>
              <a:rPr lang="en-US" sz="2400" dirty="0"/>
              <a:t>– bind to an address. Optional for the client</a:t>
            </a:r>
          </a:p>
          <a:p>
            <a:pPr marL="914400" lvl="1" indent="-457200"/>
            <a:r>
              <a:rPr lang="en-US" sz="2400" dirty="0"/>
              <a:t>Must use SOCK_DGRAM for the protocol</a:t>
            </a:r>
          </a:p>
          <a:p>
            <a:pPr marL="914400" lvl="1" indent="-457200"/>
            <a:r>
              <a:rPr lang="en-US" sz="2400" dirty="0"/>
              <a:t>No connection establishment. Less overhead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Transmission: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sendto </a:t>
            </a:r>
            <a:r>
              <a:rPr lang="en-US" sz="2400" dirty="0"/>
              <a:t>– send message</a:t>
            </a:r>
          </a:p>
          <a:p>
            <a:pPr marL="914400" lvl="1" indent="-457200"/>
            <a:r>
              <a:rPr lang="en-US" sz="2400" b="1" dirty="0"/>
              <a:t>recvfrom</a:t>
            </a:r>
            <a:r>
              <a:rPr lang="en-US" sz="2400" dirty="0"/>
              <a:t> – receive message from socket</a:t>
            </a:r>
          </a:p>
          <a:p>
            <a:pPr marL="914400" lvl="1" indent="-457200"/>
            <a:r>
              <a:rPr lang="en-US" sz="2400" dirty="0"/>
              <a:t>Must be done at the boundaries of datagrams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Termination: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close</a:t>
            </a:r>
            <a:r>
              <a:rPr lang="en-US" sz="2400" dirty="0"/>
              <a:t> - close socket </a:t>
            </a:r>
          </a:p>
        </p:txBody>
      </p:sp>
    </p:spTree>
    <p:extLst>
      <p:ext uri="{BB962C8B-B14F-4D97-AF65-F5344CB8AC3E}">
        <p14:creationId xmlns:p14="http://schemas.microsoft.com/office/powerpoint/2010/main" val="201219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9469"/>
            <a:ext cx="824478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Software Architecture of Sockets</a:t>
            </a:r>
          </a:p>
        </p:txBody>
      </p:sp>
      <p:sp>
        <p:nvSpPr>
          <p:cNvPr id="33805" name="Rectangle 27"/>
          <p:cNvSpPr>
            <a:spLocks noChangeArrowheads="1"/>
          </p:cNvSpPr>
          <p:nvPr/>
        </p:nvSpPr>
        <p:spPr bwMode="auto">
          <a:xfrm>
            <a:off x="2743200" y="3276600"/>
            <a:ext cx="10668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TCP</a:t>
            </a:r>
          </a:p>
        </p:txBody>
      </p:sp>
      <p:sp>
        <p:nvSpPr>
          <p:cNvPr id="33806" name="Rectangle 30"/>
          <p:cNvSpPr>
            <a:spLocks noChangeArrowheads="1"/>
          </p:cNvSpPr>
          <p:nvPr/>
        </p:nvSpPr>
        <p:spPr bwMode="auto">
          <a:xfrm>
            <a:off x="6237064" y="4725144"/>
            <a:ext cx="838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ARP</a:t>
            </a:r>
          </a:p>
        </p:txBody>
      </p:sp>
      <p:sp>
        <p:nvSpPr>
          <p:cNvPr id="33807" name="Rectangle 27"/>
          <p:cNvSpPr>
            <a:spLocks noChangeArrowheads="1"/>
          </p:cNvSpPr>
          <p:nvPr/>
        </p:nvSpPr>
        <p:spPr bwMode="auto">
          <a:xfrm>
            <a:off x="4800600" y="3276600"/>
            <a:ext cx="990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UDP</a:t>
            </a:r>
          </a:p>
        </p:txBody>
      </p:sp>
      <p:sp>
        <p:nvSpPr>
          <p:cNvPr id="33797" name="Rectangle 36"/>
          <p:cNvSpPr>
            <a:spLocks noChangeArrowheads="1"/>
          </p:cNvSpPr>
          <p:nvPr/>
        </p:nvSpPr>
        <p:spPr bwMode="auto">
          <a:xfrm>
            <a:off x="2743200" y="990600"/>
            <a:ext cx="3048000" cy="381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Application</a:t>
            </a:r>
            <a:endParaRPr lang="en-US" sz="1600" dirty="0">
              <a:latin typeface="Arial" charset="0"/>
            </a:endParaRPr>
          </a:p>
        </p:txBody>
      </p:sp>
      <p:sp>
        <p:nvSpPr>
          <p:cNvPr id="33800" name="Rectangle 38"/>
          <p:cNvSpPr>
            <a:spLocks noChangeArrowheads="1"/>
          </p:cNvSpPr>
          <p:nvPr/>
        </p:nvSpPr>
        <p:spPr bwMode="auto">
          <a:xfrm>
            <a:off x="2743200" y="1752600"/>
            <a:ext cx="3048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BSD Socket</a:t>
            </a:r>
          </a:p>
        </p:txBody>
      </p:sp>
      <p:sp>
        <p:nvSpPr>
          <p:cNvPr id="33799" name="Rectangle 33"/>
          <p:cNvSpPr>
            <a:spLocks noChangeArrowheads="1"/>
          </p:cNvSpPr>
          <p:nvPr/>
        </p:nvSpPr>
        <p:spPr bwMode="auto">
          <a:xfrm>
            <a:off x="2743200" y="2438400"/>
            <a:ext cx="3048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INET Socket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2743200" y="4191000"/>
            <a:ext cx="3048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 smtClean="0">
                <a:latin typeface="Arial" charset="0"/>
              </a:rPr>
              <a:t>IP (caches some MAC </a:t>
            </a:r>
            <a:r>
              <a:rPr lang="en-US" sz="1600" dirty="0" err="1" smtClean="0">
                <a:latin typeface="Arial" charset="0"/>
              </a:rPr>
              <a:t>addr</a:t>
            </a:r>
            <a:r>
              <a:rPr lang="en-US" sz="1600" dirty="0" smtClean="0">
                <a:latin typeface="Arial" charset="0"/>
              </a:rPr>
              <a:t>)s</a:t>
            </a:r>
            <a:endParaRPr lang="en-US" sz="1600" dirty="0">
              <a:latin typeface="Arial" charset="0"/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2743200" y="5029200"/>
            <a:ext cx="3048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Networks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(Ethernet, WIFI, </a:t>
            </a:r>
            <a:r>
              <a:rPr lang="en-US" sz="1600" dirty="0" err="1">
                <a:latin typeface="Arial" charset="0"/>
              </a:rPr>
              <a:t>etc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cxnSp>
        <p:nvCxnSpPr>
          <p:cNvPr id="19" name="Straight Arrow Connector 18"/>
          <p:cNvCxnSpPr>
            <a:stCxn id="33797" idx="2"/>
            <a:endCxn id="33800" idx="0"/>
          </p:cNvCxnSpPr>
          <p:nvPr/>
        </p:nvCxnSpPr>
        <p:spPr bwMode="auto">
          <a:xfrm rot="5400000">
            <a:off x="4076700" y="1562100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4075905" y="2323306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33799" idx="2"/>
            <a:endCxn id="33805" idx="0"/>
          </p:cNvCxnSpPr>
          <p:nvPr/>
        </p:nvCxnSpPr>
        <p:spPr bwMode="auto">
          <a:xfrm rot="5400000">
            <a:off x="3619500" y="2628900"/>
            <a:ext cx="304800" cy="990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33805" idx="2"/>
            <a:endCxn id="16" idx="0"/>
          </p:cNvCxnSpPr>
          <p:nvPr/>
        </p:nvCxnSpPr>
        <p:spPr bwMode="auto">
          <a:xfrm rot="16200000" flipH="1">
            <a:off x="3581400" y="3505200"/>
            <a:ext cx="381000" cy="990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4073520" y="4837906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33799" idx="2"/>
            <a:endCxn id="33807" idx="0"/>
          </p:cNvCxnSpPr>
          <p:nvPr/>
        </p:nvCxnSpPr>
        <p:spPr bwMode="auto">
          <a:xfrm rot="16200000" flipH="1">
            <a:off x="4629150" y="2609850"/>
            <a:ext cx="304800" cy="1028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3806" idx="0"/>
          </p:cNvCxnSpPr>
          <p:nvPr/>
        </p:nvCxnSpPr>
        <p:spPr bwMode="auto">
          <a:xfrm>
            <a:off x="5779864" y="4458444"/>
            <a:ext cx="876300" cy="266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33806" idx="2"/>
          </p:cNvCxnSpPr>
          <p:nvPr/>
        </p:nvCxnSpPr>
        <p:spPr bwMode="auto">
          <a:xfrm rot="5400000">
            <a:off x="6103714" y="4782294"/>
            <a:ext cx="228600" cy="876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3807" idx="2"/>
            <a:endCxn id="16" idx="0"/>
          </p:cNvCxnSpPr>
          <p:nvPr/>
        </p:nvCxnSpPr>
        <p:spPr bwMode="auto">
          <a:xfrm rot="5400000">
            <a:off x="4591050" y="3486150"/>
            <a:ext cx="381000" cy="1028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ounded Rectangular Callout 3"/>
          <p:cNvSpPr/>
          <p:nvPr/>
        </p:nvSpPr>
        <p:spPr bwMode="auto">
          <a:xfrm>
            <a:off x="7183028" y="2708920"/>
            <a:ext cx="1260871" cy="1951980"/>
          </a:xfrm>
          <a:prstGeom prst="wedgeRoundRectCallout">
            <a:avLst>
              <a:gd name="adj1" fmla="val -79623"/>
              <a:gd name="adj2" fmla="val 4301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98" y="2775912"/>
            <a:ext cx="1184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</a:rPr>
              <a:t>Address resolution protocol:  maps IP address to MAC addresses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04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5669"/>
            <a:ext cx="82296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Socket buffer: </a:t>
            </a:r>
            <a:r>
              <a:rPr lang="en-US" sz="3600" dirty="0" err="1" smtClean="0"/>
              <a:t>struct</a:t>
            </a:r>
            <a:r>
              <a:rPr lang="en-US" sz="3600" dirty="0" smtClean="0"/>
              <a:t> </a:t>
            </a:r>
            <a:r>
              <a:rPr lang="en-US" sz="3600" dirty="0" err="1" smtClean="0"/>
              <a:t>sk_buff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6088826" cy="434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4024" y="11430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Double Link List of sk_buff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9041" y="1143000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</a:rPr>
              <a:t>Pointers to the data buffer</a:t>
            </a:r>
          </a:p>
        </p:txBody>
      </p:sp>
    </p:spTree>
    <p:extLst>
      <p:ext uri="{BB962C8B-B14F-4D97-AF65-F5344CB8AC3E}">
        <p14:creationId xmlns:p14="http://schemas.microsoft.com/office/powerpoint/2010/main" val="16993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sk_buff cont’d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0" y="1628800"/>
            <a:ext cx="7206071" cy="40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Sending Data via Sockets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989" y="-682461"/>
            <a:ext cx="5916711" cy="8622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966" y="6248400"/>
            <a:ext cx="481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Courtesy of Glenn Herrin, Univ. of New Hampshire</a:t>
            </a:r>
          </a:p>
        </p:txBody>
      </p:sp>
    </p:spTree>
    <p:extLst>
      <p:ext uri="{BB962C8B-B14F-4D97-AF65-F5344CB8AC3E}">
        <p14:creationId xmlns:p14="http://schemas.microsoft.com/office/powerpoint/2010/main" val="3792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3336"/>
            <a:ext cx="8363272" cy="646331"/>
          </a:xfrm>
        </p:spPr>
        <p:txBody>
          <a:bodyPr/>
          <a:lstStyle/>
          <a:p>
            <a:r>
              <a:rPr lang="en-US" dirty="0"/>
              <a:t>Communication Is Important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0" y="764704"/>
            <a:ext cx="8955089" cy="5472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charset="2"/>
              <a:buChar char="Ø"/>
              <a:defRPr sz="28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Courier New"/>
              <a:buChar char="o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2"/>
              <a:buChar char="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r>
              <a:rPr lang="en-US" sz="2800" kern="0" dirty="0"/>
              <a:t>Various computer environments</a:t>
            </a:r>
          </a:p>
          <a:p>
            <a:pPr lvl="1"/>
            <a:r>
              <a:rPr lang="en-US" sz="2400" kern="0" dirty="0"/>
              <a:t>Embedded </a:t>
            </a:r>
            <a:r>
              <a:rPr lang="en-US" sz="2400" kern="0" dirty="0" smtClean="0"/>
              <a:t>devices </a:t>
            </a:r>
            <a:r>
              <a:rPr lang="en-US" sz="2400" kern="0" dirty="0"/>
              <a:t>(sensors)</a:t>
            </a:r>
          </a:p>
          <a:p>
            <a:pPr lvl="1"/>
            <a:r>
              <a:rPr lang="en-US" sz="2400" kern="0" dirty="0"/>
              <a:t>Hand-held devices</a:t>
            </a:r>
          </a:p>
          <a:p>
            <a:pPr lvl="1"/>
            <a:r>
              <a:rPr lang="en-US" sz="2400" kern="0" dirty="0"/>
              <a:t>Desktop computers and Servers</a:t>
            </a:r>
          </a:p>
          <a:p>
            <a:pPr lvl="1"/>
            <a:r>
              <a:rPr lang="en-US" sz="2400" kern="0" dirty="0"/>
              <a:t>Large-scale data centers and supercomputers</a:t>
            </a:r>
          </a:p>
          <a:p>
            <a:r>
              <a:rPr lang="en-US" sz="2800" kern="0" dirty="0"/>
              <a:t>Performance, power, and reliability</a:t>
            </a:r>
          </a:p>
          <a:p>
            <a:pPr lvl="1"/>
            <a:r>
              <a:rPr lang="en-US" sz="2400" kern="0" dirty="0"/>
              <a:t>Main energy consumer in embedded and mobile devices</a:t>
            </a:r>
          </a:p>
          <a:p>
            <a:pPr lvl="1"/>
            <a:r>
              <a:rPr lang="en-US" sz="2400" kern="0" dirty="0"/>
              <a:t>Main latency bottlenecks in wide-area networks</a:t>
            </a:r>
          </a:p>
          <a:p>
            <a:pPr lvl="2"/>
            <a:r>
              <a:rPr lang="en-US" sz="2000" kern="0" dirty="0"/>
              <a:t>Propagation delay: 2*10</a:t>
            </a:r>
            <a:r>
              <a:rPr lang="en-US" sz="2000" kern="0" baseline="30000" dirty="0"/>
              <a:t>8</a:t>
            </a:r>
            <a:r>
              <a:rPr lang="en-US" sz="2000" kern="0" dirty="0"/>
              <a:t> meters/sec; </a:t>
            </a:r>
            <a:r>
              <a:rPr lang="en-US" sz="2000" kern="0" dirty="0">
                <a:solidFill>
                  <a:srgbClr val="FF0000"/>
                </a:solidFill>
              </a:rPr>
              <a:t>5 ns per meter</a:t>
            </a:r>
            <a:r>
              <a:rPr lang="en-US" sz="2000" kern="0" dirty="0"/>
              <a:t>.</a:t>
            </a:r>
            <a:endParaRPr lang="en-US" sz="2000" kern="0" baseline="30000" dirty="0"/>
          </a:p>
          <a:p>
            <a:r>
              <a:rPr lang="en-US" sz="2800" kern="0" dirty="0"/>
              <a:t>Latency matters in servers and data centers</a:t>
            </a:r>
          </a:p>
          <a:p>
            <a:pPr lvl="1"/>
            <a:r>
              <a:rPr lang="en-US" sz="2400" kern="0" dirty="0"/>
              <a:t>Processor: 1 IOPS </a:t>
            </a:r>
            <a:r>
              <a:rPr lang="en-US" sz="2400" kern="0" dirty="0">
                <a:sym typeface="Wingdings"/>
              </a:rPr>
              <a:t> </a:t>
            </a:r>
            <a:r>
              <a:rPr lang="en-US" sz="2400" kern="0" dirty="0">
                <a:solidFill>
                  <a:srgbClr val="FF0000"/>
                </a:solidFill>
              </a:rPr>
              <a:t>1 ns per instruction</a:t>
            </a:r>
          </a:p>
          <a:p>
            <a:pPr lvl="1"/>
            <a:r>
              <a:rPr lang="en-US" sz="2400" kern="0" dirty="0"/>
              <a:t>Memory: 10 GB/sec </a:t>
            </a:r>
            <a:r>
              <a:rPr lang="en-US" sz="2400" kern="0" dirty="0">
                <a:sym typeface="Wingdings"/>
              </a:rPr>
              <a:t>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rgbClr val="FF0000"/>
                </a:solidFill>
              </a:rPr>
              <a:t>1 ns per 10B</a:t>
            </a:r>
            <a:r>
              <a:rPr lang="en-US" sz="2400" kern="0" dirty="0"/>
              <a:t> 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01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Receiving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82998" y="-1063426"/>
            <a:ext cx="5567069" cy="917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481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Courtesy of Glenn Herrin, Univ. of New Hampshire</a:t>
            </a:r>
          </a:p>
        </p:txBody>
      </p:sp>
    </p:spTree>
    <p:extLst>
      <p:ext uri="{BB962C8B-B14F-4D97-AF65-F5344CB8AC3E}">
        <p14:creationId xmlns:p14="http://schemas.microsoft.com/office/powerpoint/2010/main" val="183176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7397"/>
            <a:ext cx="7715572" cy="653703"/>
          </a:xfrm>
        </p:spPr>
        <p:txBody>
          <a:bodyPr/>
          <a:lstStyle/>
          <a:p>
            <a:pPr algn="l"/>
            <a:r>
              <a:rPr lang="en-US" sz="3600" dirty="0"/>
              <a:t>Example Data Flow from A to B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14572" y="12954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14572" y="188349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1042966" y="3886200"/>
            <a:ext cx="8212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User space</a:t>
            </a:r>
            <a:endParaRPr lang="en-US" sz="1800" b="1" dirty="0">
              <a:latin typeface="+mn-lt"/>
            </a:endParaRPr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A</a:t>
            </a:r>
            <a:endParaRPr lang="en-US" sz="1800" b="1" dirty="0">
              <a:latin typeface="+mn-lt"/>
            </a:endParaRPr>
          </a:p>
        </p:txBody>
      </p:sp>
      <p:sp>
        <p:nvSpPr>
          <p:cNvPr id="9" name="Rectangle 87"/>
          <p:cNvSpPr>
            <a:spLocks noChangeArrowheads="1"/>
          </p:cNvSpPr>
          <p:nvPr/>
        </p:nvSpPr>
        <p:spPr bwMode="auto">
          <a:xfrm>
            <a:off x="6493594" y="1905000"/>
            <a:ext cx="166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B</a:t>
            </a:r>
            <a:endParaRPr lang="en-US" sz="1800" b="1" dirty="0">
              <a:latin typeface="+mn-lt"/>
            </a:endParaRPr>
          </a:p>
        </p:txBody>
      </p:sp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2598737" y="31178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accept()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90800" y="373380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685800" y="4191000"/>
            <a:ext cx="6934200" cy="76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132137" y="16764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90800" y="2508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listen()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103937" y="22860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103937" y="30861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connect()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3733800" y="3276600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stealth" w="med" len="lg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132137" y="2286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124200" y="2895600"/>
            <a:ext cx="1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637337" y="2667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4648200" y="2819400"/>
            <a:ext cx="872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+mn-lt"/>
              </a:rPr>
              <a:t>3-way </a:t>
            </a:r>
            <a:br>
              <a:rPr lang="en-US" sz="1200" b="0" dirty="0">
                <a:solidFill>
                  <a:srgbClr val="000000"/>
                </a:solidFill>
                <a:latin typeface="+mn-lt"/>
              </a:rPr>
            </a:br>
            <a:r>
              <a:rPr lang="en-US" sz="1200" b="0" dirty="0">
                <a:solidFill>
                  <a:srgbClr val="000000"/>
                </a:solidFill>
                <a:latin typeface="+mn-lt"/>
              </a:rPr>
              <a:t>handshaking</a:t>
            </a:r>
            <a:endParaRPr lang="en-US" sz="1800" b="0" dirty="0">
              <a:latin typeface="+mn-lt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505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998426" y="4419600"/>
            <a:ext cx="9580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Kernel space</a:t>
            </a:r>
            <a:endParaRPr lang="en-US" sz="1800" b="1" dirty="0">
              <a:latin typeface="+mn-lt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590800" y="441960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sys_write()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438400" y="5029200"/>
            <a:ext cx="14398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socket_write()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133600" y="5638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socket_sendmesg()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124200" y="4114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24200" y="48006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124200" y="5410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0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198"/>
            <a:ext cx="7829872" cy="636033"/>
          </a:xfrm>
        </p:spPr>
        <p:txBody>
          <a:bodyPr/>
          <a:lstStyle/>
          <a:p>
            <a:r>
              <a:rPr lang="en-US" sz="3600" dirty="0"/>
              <a:t>Socket </a:t>
            </a:r>
            <a:r>
              <a:rPr lang="en-US" sz="3600" dirty="0">
                <a:sym typeface="Wingdings"/>
              </a:rPr>
              <a:t> INET  TCP</a:t>
            </a:r>
            <a:endParaRPr lang="en-US" dirty="0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A</a:t>
            </a:r>
            <a:endParaRPr lang="en-US" sz="1800" b="1" dirty="0">
              <a:latin typeface="+mn-lt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219200" y="1447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 err="1">
                <a:latin typeface="+mn-lt"/>
              </a:rPr>
              <a:t>socket_sendmesg</a:t>
            </a:r>
            <a:r>
              <a:rPr lang="en-US" sz="1600" b="0" dirty="0">
                <a:latin typeface="+mn-lt"/>
              </a:rPr>
              <a:t>()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219200" y="2179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inet_sendmesg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219200" y="29108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tcp_v4_sendmesg()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1219200" y="3642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tcp_do_sendmesg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3429000"/>
            <a:ext cx="314841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allocate </a:t>
            </a:r>
            <a:r>
              <a:rPr lang="en-US" sz="1400" b="0" err="1">
                <a:latin typeface="+mn-lt"/>
              </a:rPr>
              <a:t>sk_buff</a:t>
            </a:r>
            <a:r>
              <a:rPr lang="en-US" sz="1400" b="0">
                <a:latin typeface="+mn-lt"/>
              </a:rPr>
              <a:t> and data storage</a:t>
            </a:r>
            <a:br>
              <a:rPr lang="en-US" sz="1400" b="0">
                <a:latin typeface="+mn-lt"/>
              </a:rPr>
            </a:br>
            <a:r>
              <a:rPr lang="en-US" sz="1400" b="0" err="1">
                <a:latin typeface="+mn-lt"/>
              </a:rPr>
              <a:t>skb_put</a:t>
            </a:r>
            <a:r>
              <a:rPr lang="en-US" sz="1400" b="0">
                <a:latin typeface="+mn-lt"/>
              </a:rPr>
              <a:t>(): copy data from user space</a:t>
            </a:r>
            <a:br>
              <a:rPr lang="en-US" sz="1400" b="0">
                <a:latin typeface="+mn-lt"/>
              </a:rPr>
            </a:br>
            <a:r>
              <a:rPr lang="en-US" sz="1400" b="0" err="1">
                <a:latin typeface="+mn-lt"/>
              </a:rPr>
              <a:t>skb_push</a:t>
            </a:r>
            <a:r>
              <a:rPr lang="en-US" sz="1400" b="0">
                <a:latin typeface="+mn-lt"/>
              </a:rPr>
              <a:t>(): add header</a:t>
            </a:r>
          </a:p>
        </p:txBody>
      </p:sp>
      <p:sp>
        <p:nvSpPr>
          <p:cNvPr id="32" name="Left Arrow 31"/>
          <p:cNvSpPr/>
          <p:nvPr/>
        </p:nvSpPr>
        <p:spPr bwMode="auto">
          <a:xfrm flipV="1">
            <a:off x="3429000" y="37338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219200" y="43738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tcp_send_skb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219200" y="510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tcp_transmit_skb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5181600"/>
            <a:ext cx="33137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Complete TCP header and checksum it</a:t>
            </a:r>
          </a:p>
        </p:txBody>
      </p:sp>
      <p:sp>
        <p:nvSpPr>
          <p:cNvPr id="36" name="Left Arrow 35"/>
          <p:cNvSpPr/>
          <p:nvPr/>
        </p:nvSpPr>
        <p:spPr bwMode="auto">
          <a:xfrm flipV="1">
            <a:off x="3429000" y="52578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2133600" y="1828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2133600" y="2590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2133600" y="32766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2133600" y="47244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4953000" y="2743200"/>
            <a:ext cx="19129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  <a:latin typeface="+mn-lt"/>
              </a:rPr>
              <a:t>Ready to send </a:t>
            </a:r>
            <a:r>
              <a:rPr lang="en-US" sz="1400" b="0" err="1">
                <a:solidFill>
                  <a:srgbClr val="000000"/>
                </a:solidFill>
                <a:latin typeface="+mn-lt"/>
              </a:rPr>
              <a:t>sk_buff’s</a:t>
            </a:r>
            <a:endParaRPr lang="en-US" sz="1400" b="0">
              <a:latin typeface="+mn-lt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257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638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019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400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14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1"/>
            <a:ext cx="7772400" cy="749439"/>
          </a:xfrm>
        </p:spPr>
        <p:txBody>
          <a:bodyPr/>
          <a:lstStyle/>
          <a:p>
            <a:r>
              <a:rPr lang="en-US" sz="3600"/>
              <a:t>TCP</a:t>
            </a:r>
            <a:r>
              <a:rPr lang="en-US" sz="3600">
                <a:sym typeface="Wingdings"/>
              </a:rPr>
              <a:t> IP Device 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Media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A</a:t>
            </a:r>
            <a:endParaRPr lang="en-US" sz="1800" b="1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247900" y="129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tcp_transmit_skb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47900" y="2118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ip_queue_xmit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8025" y="1905000"/>
            <a:ext cx="20109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Find destination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Possible fragmentation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Add IP header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Checksum the header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267200" y="22860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2941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</a:t>
            </a:r>
            <a:r>
              <a:rPr lang="en-US" sz="1600" b="0">
                <a:latin typeface="+mn-lt"/>
              </a:rPr>
              <a:t>-&gt;output()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7642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dev_queue_xmit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1020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dev-&gt;</a:t>
            </a:r>
            <a:r>
              <a:rPr lang="en-US" sz="1600" b="0" err="1">
                <a:latin typeface="+mn-lt"/>
              </a:rPr>
              <a:t>hard_start_xmit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5872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q-&gt;</a:t>
            </a:r>
            <a:r>
              <a:rPr lang="en-US" sz="1600" b="0" err="1">
                <a:latin typeface="+mn-lt"/>
              </a:rPr>
              <a:t>enqueue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16764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200400" y="25146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352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114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9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772400" cy="701040"/>
          </a:xfrm>
        </p:spPr>
        <p:txBody>
          <a:bodyPr/>
          <a:lstStyle/>
          <a:p>
            <a:r>
              <a:rPr lang="en-US" sz="3600" err="1"/>
              <a:t>Media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Device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247900" y="129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net_bh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47900" y="2118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do_bottom_half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2941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skb_queue_tail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7642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netif_rx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1020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ei_interrupt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5872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ei_receive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16764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200400" y="25146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352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114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34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6632"/>
            <a:ext cx="7772400" cy="622796"/>
          </a:xfrm>
        </p:spPr>
        <p:txBody>
          <a:bodyPr/>
          <a:lstStyle/>
          <a:p>
            <a:r>
              <a:rPr lang="en-US" sz="3600" err="1"/>
              <a:t>Device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IP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297680"/>
            <a:ext cx="15714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Find header</a:t>
            </a:r>
          </a:p>
          <a:p>
            <a:pPr algn="l"/>
            <a:r>
              <a:rPr lang="en-US" sz="1400">
                <a:latin typeface="+mn-lt"/>
              </a:rPr>
              <a:t>Extract Protocol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449375" y="445008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1828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ip_local_deliver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26517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ip_recv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429768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net_bh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34747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skb_clone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22402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30022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38404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800" y="1859280"/>
            <a:ext cx="1961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Possible reassembly</a:t>
            </a:r>
          </a:p>
        </p:txBody>
      </p:sp>
      <p:sp>
        <p:nvSpPr>
          <p:cNvPr id="26" name="Left Arrow 25"/>
          <p:cNvSpPr/>
          <p:nvPr/>
        </p:nvSpPr>
        <p:spPr bwMode="auto">
          <a:xfrm flipV="1">
            <a:off x="4343400" y="1938457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2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772400" cy="662940"/>
          </a:xfrm>
        </p:spPr>
        <p:txBody>
          <a:bodyPr/>
          <a:lstStyle/>
          <a:p>
            <a:r>
              <a:rPr lang="en-US" sz="3600"/>
              <a:t>IP</a:t>
            </a:r>
            <a:r>
              <a:rPr lang="en-US" sz="3600">
                <a:sym typeface="Wingdings"/>
              </a:rPr>
              <a:t> TCP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72000"/>
            <a:ext cx="19159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Validate TCP header</a:t>
            </a:r>
            <a:br>
              <a:rPr lang="en-US" sz="1400">
                <a:latin typeface="+mn-lt"/>
              </a:rPr>
            </a:br>
            <a:r>
              <a:rPr lang="en-US" sz="1400">
                <a:latin typeface="+mn-lt"/>
              </a:rPr>
              <a:t>Send ACK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449375" y="48006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30277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skb_queu_tail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8506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tcp_v4_do_rcv()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9658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ip_recv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6736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tcp_v4_rcv()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4391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2011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50393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9800" y="22860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tcp_data_queue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209800" y="15240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data_ready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3200400" y="2667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200400" y="1905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5334000" y="1676400"/>
            <a:ext cx="12887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 err="1">
                <a:solidFill>
                  <a:srgbClr val="000000"/>
                </a:solidFill>
                <a:latin typeface="+mn-lt"/>
              </a:rPr>
              <a:t>Recv’d</a:t>
            </a:r>
            <a:r>
              <a:rPr lang="en-US" sz="1600" b="0">
                <a:solidFill>
                  <a:srgbClr val="000000"/>
                </a:solidFill>
                <a:latin typeface="+mn-lt"/>
              </a:rPr>
              <a:t> packet </a:t>
            </a:r>
            <a:br>
              <a:rPr lang="en-US" sz="1600" b="0">
                <a:solidFill>
                  <a:srgbClr val="000000"/>
                </a:solidFill>
                <a:latin typeface="+mn-lt"/>
              </a:rPr>
            </a:br>
            <a:r>
              <a:rPr lang="en-US" sz="1600" b="0">
                <a:solidFill>
                  <a:srgbClr val="000000"/>
                </a:solidFill>
                <a:latin typeface="+mn-lt"/>
              </a:rPr>
              <a:t>queue</a:t>
            </a:r>
            <a:endParaRPr lang="en-US" sz="1600" b="0">
              <a:latin typeface="+mn-lt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257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638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019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6400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5" name="Left Arrow 34"/>
          <p:cNvSpPr/>
          <p:nvPr/>
        </p:nvSpPr>
        <p:spPr bwMode="auto">
          <a:xfrm flipH="1" flipV="1">
            <a:off x="4191000" y="23622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7000"/>
            <a:ext cx="7772400" cy="533400"/>
          </a:xfrm>
        </p:spPr>
        <p:txBody>
          <a:bodyPr/>
          <a:lstStyle/>
          <a:p>
            <a:r>
              <a:rPr lang="en-US" sz="3600"/>
              <a:t>TCP</a:t>
            </a:r>
            <a:r>
              <a:rPr lang="en-US" sz="3600">
                <a:sym typeface="Wingdings"/>
              </a:rPr>
              <a:t> Application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1828800" y="4572000"/>
            <a:ext cx="12887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 err="1">
                <a:solidFill>
                  <a:srgbClr val="000000"/>
                </a:solidFill>
                <a:latin typeface="+mn-lt"/>
              </a:rPr>
              <a:t>Recv’d</a:t>
            </a:r>
            <a:r>
              <a:rPr lang="en-US" sz="1600" b="0">
                <a:solidFill>
                  <a:srgbClr val="000000"/>
                </a:solidFill>
                <a:latin typeface="+mn-lt"/>
              </a:rPr>
              <a:t> packet </a:t>
            </a:r>
            <a:br>
              <a:rPr lang="en-US" sz="1600" b="0">
                <a:solidFill>
                  <a:srgbClr val="000000"/>
                </a:solidFill>
                <a:latin typeface="+mn-lt"/>
              </a:rPr>
            </a:br>
            <a:r>
              <a:rPr lang="en-US" sz="1600" b="0">
                <a:solidFill>
                  <a:srgbClr val="000000"/>
                </a:solidFill>
                <a:latin typeface="+mn-lt"/>
              </a:rPr>
              <a:t>queue</a:t>
            </a:r>
            <a:endParaRPr lang="en-US" sz="1600" b="0">
              <a:latin typeface="+mn-lt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076700" y="3733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Sock_read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5029200" y="685800"/>
            <a:ext cx="166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499769" y="12192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socket()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99769" y="18288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connect()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5067300" y="1600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V="1">
            <a:off x="914400" y="2895600"/>
            <a:ext cx="7010400" cy="76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99769" y="2432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read()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5067300" y="22098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5067300" y="28194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499769" y="30480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sys_read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076700" y="44196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Inet_rcvmesg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076700" y="510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tcp_rcvmesg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1752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133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514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2895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5067300" y="3429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5067300" y="4114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5067300" y="4800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618108"/>
          </a:xfrm>
        </p:spPr>
        <p:txBody>
          <a:bodyPr/>
          <a:lstStyle/>
          <a:p>
            <a:r>
              <a:rPr lang="en-US" sz="3600"/>
              <a:t>Data Flow Summary</a:t>
            </a:r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836712"/>
            <a:ext cx="8382000" cy="5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buClr>
                <a:srgbClr val="0033CC"/>
              </a:buClr>
              <a:buChar char="n"/>
              <a:defRPr sz="2800">
                <a:solidFill>
                  <a:srgbClr val="003399"/>
                </a:solidFill>
                <a:latin typeface="+mn-lt"/>
              </a:defRPr>
            </a:lvl1pPr>
            <a:lvl2pPr marL="742950" lvl="1" indent="-285750">
              <a:buClr>
                <a:srgbClr val="003399"/>
              </a:buClr>
              <a:buSzPct val="55000"/>
              <a:buFont typeface="Wingdings" charset="2"/>
              <a:buChar char="Ø"/>
              <a:defRPr sz="2400">
                <a:solidFill>
                  <a:srgbClr val="0033CC"/>
                </a:solidFill>
                <a:latin typeface="+mn-lt"/>
              </a:defRPr>
            </a:lvl2pPr>
            <a:lvl3pPr marL="1143000" lvl="2" indent="-228600">
              <a:buClr>
                <a:srgbClr val="0033CC"/>
              </a:buClr>
              <a:buFont typeface="Courier New"/>
              <a:buChar char="o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>
              <a:buClr>
                <a:srgbClr val="000066"/>
              </a:buClr>
              <a:buFont typeface="Wingdings" charset="2"/>
              <a:buChar char="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>
              <a:buClr>
                <a:srgbClr val="3399FF"/>
              </a:buClr>
              <a:buSzPct val="50000"/>
              <a:buChar char="n"/>
              <a:defRPr sz="2000">
                <a:solidFill>
                  <a:srgbClr val="3399F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r>
              <a:rPr lang="en-US" dirty="0"/>
              <a:t>At least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data copies</a:t>
            </a:r>
          </a:p>
          <a:p>
            <a:pPr lvl="1"/>
            <a:r>
              <a:rPr lang="en-US" dirty="0"/>
              <a:t>Application to TCP </a:t>
            </a:r>
            <a:r>
              <a:rPr lang="en-US" dirty="0" err="1"/>
              <a:t>sk_buff’s</a:t>
            </a:r>
            <a:endParaRPr lang="en-US" dirty="0"/>
          </a:p>
          <a:p>
            <a:pPr lvl="1"/>
            <a:r>
              <a:rPr lang="en-US" dirty="0" err="1"/>
              <a:t>Sk_buff’s</a:t>
            </a:r>
            <a:r>
              <a:rPr lang="en-US" dirty="0"/>
              <a:t> to network media</a:t>
            </a:r>
          </a:p>
          <a:p>
            <a:pPr lvl="1"/>
            <a:r>
              <a:rPr lang="en-US" dirty="0"/>
              <a:t>Media to TCP </a:t>
            </a:r>
            <a:r>
              <a:rPr lang="en-US" dirty="0" err="1"/>
              <a:t>sk_buff’s</a:t>
            </a:r>
            <a:endParaRPr lang="en-US" dirty="0"/>
          </a:p>
          <a:p>
            <a:pPr lvl="1"/>
            <a:r>
              <a:rPr lang="en-US" dirty="0"/>
              <a:t>TCP to Application</a:t>
            </a:r>
          </a:p>
          <a:p>
            <a:r>
              <a:rPr lang="en-US" dirty="0"/>
              <a:t>Cost per byte: checksum and data copying</a:t>
            </a:r>
          </a:p>
          <a:p>
            <a:r>
              <a:rPr lang="en-US" dirty="0"/>
              <a:t>Cost per packet: </a:t>
            </a:r>
          </a:p>
          <a:p>
            <a:pPr lvl="1"/>
            <a:r>
              <a:rPr lang="en-US" dirty="0"/>
              <a:t>Interrupt processing</a:t>
            </a:r>
          </a:p>
          <a:p>
            <a:pPr lvl="1"/>
            <a:r>
              <a:rPr lang="en-US" dirty="0" err="1"/>
              <a:t>sk_buff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header filling in and extraction</a:t>
            </a:r>
          </a:p>
        </p:txBody>
      </p:sp>
    </p:spTree>
    <p:extLst>
      <p:ext uri="{BB962C8B-B14F-4D97-AF65-F5344CB8AC3E}">
        <p14:creationId xmlns:p14="http://schemas.microsoft.com/office/powerpoint/2010/main" val="13257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0" y="128587"/>
            <a:ext cx="6919224" cy="565679"/>
          </a:xfrm>
        </p:spPr>
        <p:txBody>
          <a:bodyPr/>
          <a:lstStyle/>
          <a:p>
            <a:r>
              <a:rPr lang="en-US"/>
              <a:t>Sockets Performance Metrics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55089" cy="54005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Latency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Time for an end-to-end message from source to destination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Typically measure with a ping-pong or request/reply pair of same-size messages</a:t>
            </a:r>
          </a:p>
          <a:p>
            <a:r>
              <a:rPr lang="en-US" sz="2800" kern="1200" dirty="0"/>
              <a:t>Breakdown of Latency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Sender and Receiver overheads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Queue delay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128919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3988"/>
            <a:ext cx="8363272" cy="565679"/>
          </a:xfrm>
        </p:spPr>
        <p:txBody>
          <a:bodyPr/>
          <a:lstStyle/>
          <a:p>
            <a:r>
              <a:rPr lang="en-US" dirty="0"/>
              <a:t>Conventional Communication Stack</a:t>
            </a:r>
          </a:p>
        </p:txBody>
      </p:sp>
      <p:sp>
        <p:nvSpPr>
          <p:cNvPr id="1075203" name="Rectangle 3"/>
          <p:cNvSpPr>
            <a:spLocks noChangeArrowheads="1"/>
          </p:cNvSpPr>
          <p:nvPr/>
        </p:nvSpPr>
        <p:spPr bwMode="auto">
          <a:xfrm>
            <a:off x="693738" y="1430337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703263" y="2622550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05" name="Text Box 5"/>
          <p:cNvSpPr txBox="1">
            <a:spLocks noChangeArrowheads="1"/>
          </p:cNvSpPr>
          <p:nvPr/>
        </p:nvSpPr>
        <p:spPr bwMode="auto">
          <a:xfrm>
            <a:off x="806450" y="1530350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HTTP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890588" y="2720975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TCP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8975" y="3810000"/>
            <a:ext cx="914400" cy="582612"/>
            <a:chOff x="323" y="2664"/>
            <a:chExt cx="576" cy="367"/>
          </a:xfrm>
        </p:grpSpPr>
        <p:sp>
          <p:nvSpPr>
            <p:cNvPr id="1075208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09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sp>
        <p:nvSpPr>
          <p:cNvPr id="1075210" name="Rectangle 10"/>
          <p:cNvSpPr>
            <a:spLocks noChangeArrowheads="1"/>
          </p:cNvSpPr>
          <p:nvPr/>
        </p:nvSpPr>
        <p:spPr bwMode="auto">
          <a:xfrm>
            <a:off x="669925" y="5040312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677863" y="5078412"/>
            <a:ext cx="898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12" name="Line 12"/>
          <p:cNvSpPr>
            <a:spLocks noChangeShapeType="1"/>
          </p:cNvSpPr>
          <p:nvPr/>
        </p:nvSpPr>
        <p:spPr bwMode="auto">
          <a:xfrm>
            <a:off x="1147763" y="20050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3" name="Line 13"/>
          <p:cNvSpPr>
            <a:spLocks noChangeShapeType="1"/>
          </p:cNvSpPr>
          <p:nvPr/>
        </p:nvSpPr>
        <p:spPr bwMode="auto">
          <a:xfrm>
            <a:off x="1147763" y="32115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4" name="Line 14"/>
          <p:cNvSpPr>
            <a:spLocks noChangeShapeType="1"/>
          </p:cNvSpPr>
          <p:nvPr/>
        </p:nvSpPr>
        <p:spPr bwMode="auto">
          <a:xfrm>
            <a:off x="1147763" y="440372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5" name="Rectangle 15"/>
          <p:cNvSpPr>
            <a:spLocks noChangeArrowheads="1"/>
          </p:cNvSpPr>
          <p:nvPr/>
        </p:nvSpPr>
        <p:spPr bwMode="auto">
          <a:xfrm>
            <a:off x="538163" y="1228725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6" name="Rectangle 16"/>
          <p:cNvSpPr>
            <a:spLocks noChangeArrowheads="1"/>
          </p:cNvSpPr>
          <p:nvPr/>
        </p:nvSpPr>
        <p:spPr bwMode="auto">
          <a:xfrm>
            <a:off x="7648575" y="1430337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7658100" y="2622550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7643813" y="3810000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7659688" y="500062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0" name="Text Box 20"/>
          <p:cNvSpPr txBox="1">
            <a:spLocks noChangeArrowheads="1"/>
          </p:cNvSpPr>
          <p:nvPr/>
        </p:nvSpPr>
        <p:spPr bwMode="auto">
          <a:xfrm>
            <a:off x="7761288" y="1530350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HTTP</a:t>
            </a:r>
          </a:p>
        </p:txBody>
      </p:sp>
      <p:sp>
        <p:nvSpPr>
          <p:cNvPr id="1075221" name="Text Box 21"/>
          <p:cNvSpPr txBox="1">
            <a:spLocks noChangeArrowheads="1"/>
          </p:cNvSpPr>
          <p:nvPr/>
        </p:nvSpPr>
        <p:spPr bwMode="auto">
          <a:xfrm>
            <a:off x="7845425" y="2720975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TCP</a:t>
            </a:r>
          </a:p>
        </p:txBody>
      </p:sp>
      <p:sp>
        <p:nvSpPr>
          <p:cNvPr id="1075222" name="Text Box 22"/>
          <p:cNvSpPr txBox="1">
            <a:spLocks noChangeArrowheads="1"/>
          </p:cNvSpPr>
          <p:nvPr/>
        </p:nvSpPr>
        <p:spPr bwMode="auto">
          <a:xfrm>
            <a:off x="7940675" y="392588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IP</a:t>
            </a:r>
          </a:p>
        </p:txBody>
      </p:sp>
      <p:sp>
        <p:nvSpPr>
          <p:cNvPr id="1075223" name="Text Box 23"/>
          <p:cNvSpPr txBox="1">
            <a:spLocks noChangeArrowheads="1"/>
          </p:cNvSpPr>
          <p:nvPr/>
        </p:nvSpPr>
        <p:spPr bwMode="auto">
          <a:xfrm>
            <a:off x="7683500" y="50403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24" name="Line 24"/>
          <p:cNvSpPr>
            <a:spLocks noChangeShapeType="1"/>
          </p:cNvSpPr>
          <p:nvPr/>
        </p:nvSpPr>
        <p:spPr bwMode="auto">
          <a:xfrm>
            <a:off x="8102600" y="20050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5" name="Line 25"/>
          <p:cNvSpPr>
            <a:spLocks noChangeShapeType="1"/>
          </p:cNvSpPr>
          <p:nvPr/>
        </p:nvSpPr>
        <p:spPr bwMode="auto">
          <a:xfrm>
            <a:off x="8102600" y="32115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6" name="Line 26"/>
          <p:cNvSpPr>
            <a:spLocks noChangeShapeType="1"/>
          </p:cNvSpPr>
          <p:nvPr/>
        </p:nvSpPr>
        <p:spPr bwMode="auto">
          <a:xfrm>
            <a:off x="8102600" y="440372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7" name="Rectangle 27"/>
          <p:cNvSpPr>
            <a:spLocks noChangeArrowheads="1"/>
          </p:cNvSpPr>
          <p:nvPr/>
        </p:nvSpPr>
        <p:spPr bwMode="auto">
          <a:xfrm>
            <a:off x="7493000" y="1228725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8" name="Line 28"/>
          <p:cNvSpPr>
            <a:spLocks noChangeShapeType="1"/>
          </p:cNvSpPr>
          <p:nvPr/>
        </p:nvSpPr>
        <p:spPr bwMode="auto">
          <a:xfrm>
            <a:off x="1139825" y="5626100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9" name="Line 29"/>
          <p:cNvSpPr>
            <a:spLocks noChangeShapeType="1"/>
          </p:cNvSpPr>
          <p:nvPr/>
        </p:nvSpPr>
        <p:spPr bwMode="auto">
          <a:xfrm>
            <a:off x="808038" y="599916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905125" y="3838575"/>
            <a:ext cx="914400" cy="582612"/>
            <a:chOff x="323" y="2664"/>
            <a:chExt cx="576" cy="367"/>
          </a:xfrm>
        </p:grpSpPr>
        <p:sp>
          <p:nvSpPr>
            <p:cNvPr id="1075231" name="Rectangle 31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32" name="Text Box 32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49900" y="3838575"/>
            <a:ext cx="914400" cy="582612"/>
            <a:chOff x="323" y="2664"/>
            <a:chExt cx="576" cy="367"/>
          </a:xfrm>
        </p:grpSpPr>
        <p:sp>
          <p:nvSpPr>
            <p:cNvPr id="1075234" name="Rectangle 34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35" name="Text Box 35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sp>
        <p:nvSpPr>
          <p:cNvPr id="1075236" name="Rectangle 36"/>
          <p:cNvSpPr>
            <a:spLocks noChangeArrowheads="1"/>
          </p:cNvSpPr>
          <p:nvPr/>
        </p:nvSpPr>
        <p:spPr bwMode="auto">
          <a:xfrm>
            <a:off x="2306638" y="5040312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37" name="Text Box 37"/>
          <p:cNvSpPr txBox="1">
            <a:spLocks noChangeArrowheads="1"/>
          </p:cNvSpPr>
          <p:nvPr/>
        </p:nvSpPr>
        <p:spPr bwMode="auto">
          <a:xfrm>
            <a:off x="2306638" y="5040312"/>
            <a:ext cx="898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205538" y="5014912"/>
            <a:ext cx="914400" cy="606425"/>
            <a:chOff x="323" y="3421"/>
            <a:chExt cx="581" cy="367"/>
          </a:xfrm>
        </p:grpSpPr>
        <p:sp>
          <p:nvSpPr>
            <p:cNvPr id="1075239" name="Rectangle 39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40" name="Text Box 40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0" dirty="0">
                  <a:latin typeface="Times New Roman" charset="0"/>
                </a:rPr>
                <a:t>Ethernet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600" b="0" dirty="0">
                  <a:latin typeface="Times New Roman" charset="0"/>
                </a:rPr>
                <a:t>interface</a:t>
              </a:r>
            </a:p>
          </p:txBody>
        </p:sp>
      </p:grpSp>
      <p:sp>
        <p:nvSpPr>
          <p:cNvPr id="1075241" name="Line 41"/>
          <p:cNvSpPr>
            <a:spLocks noChangeShapeType="1"/>
          </p:cNvSpPr>
          <p:nvPr/>
        </p:nvSpPr>
        <p:spPr bwMode="auto">
          <a:xfrm flipH="1">
            <a:off x="2744788" y="565467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2" name="Line 42"/>
          <p:cNvSpPr>
            <a:spLocks noChangeShapeType="1"/>
          </p:cNvSpPr>
          <p:nvPr/>
        </p:nvSpPr>
        <p:spPr bwMode="auto">
          <a:xfrm flipH="1">
            <a:off x="2725738" y="4418012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3" name="Line 43"/>
          <p:cNvSpPr>
            <a:spLocks noChangeShapeType="1"/>
          </p:cNvSpPr>
          <p:nvPr/>
        </p:nvSpPr>
        <p:spPr bwMode="auto">
          <a:xfrm>
            <a:off x="3529013" y="4432300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4" name="Rectangle 44"/>
          <p:cNvSpPr>
            <a:spLocks noChangeArrowheads="1"/>
          </p:cNvSpPr>
          <p:nvPr/>
        </p:nvSpPr>
        <p:spPr bwMode="auto">
          <a:xfrm>
            <a:off x="3614738" y="5014912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5" name="Text Box 45"/>
          <p:cNvSpPr txBox="1">
            <a:spLocks noChangeArrowheads="1"/>
          </p:cNvSpPr>
          <p:nvPr/>
        </p:nvSpPr>
        <p:spPr bwMode="auto">
          <a:xfrm>
            <a:off x="3635375" y="50403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SONET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46" name="Rectangle 46"/>
          <p:cNvSpPr>
            <a:spLocks noChangeArrowheads="1"/>
          </p:cNvSpPr>
          <p:nvPr/>
        </p:nvSpPr>
        <p:spPr bwMode="auto">
          <a:xfrm>
            <a:off x="4889500" y="5027612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7" name="Text Box 47"/>
          <p:cNvSpPr txBox="1">
            <a:spLocks noChangeArrowheads="1"/>
          </p:cNvSpPr>
          <p:nvPr/>
        </p:nvSpPr>
        <p:spPr bwMode="auto">
          <a:xfrm>
            <a:off x="4902200" y="50784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SONET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48" name="Line 48"/>
          <p:cNvSpPr>
            <a:spLocks noChangeShapeType="1"/>
          </p:cNvSpPr>
          <p:nvPr/>
        </p:nvSpPr>
        <p:spPr bwMode="auto">
          <a:xfrm flipH="1">
            <a:off x="6680200" y="5614987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9" name="Line 49"/>
          <p:cNvSpPr>
            <a:spLocks noChangeShapeType="1"/>
          </p:cNvSpPr>
          <p:nvPr/>
        </p:nvSpPr>
        <p:spPr bwMode="auto">
          <a:xfrm flipH="1">
            <a:off x="6223000" y="596106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0" name="Line 50"/>
          <p:cNvSpPr>
            <a:spLocks noChangeShapeType="1"/>
          </p:cNvSpPr>
          <p:nvPr/>
        </p:nvSpPr>
        <p:spPr bwMode="auto">
          <a:xfrm>
            <a:off x="8132763" y="5618162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1" name="Line 51"/>
          <p:cNvSpPr>
            <a:spLocks noChangeShapeType="1"/>
          </p:cNvSpPr>
          <p:nvPr/>
        </p:nvSpPr>
        <p:spPr bwMode="auto">
          <a:xfrm flipH="1">
            <a:off x="5302250" y="4445000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2" name="Line 52"/>
          <p:cNvSpPr>
            <a:spLocks noChangeShapeType="1"/>
          </p:cNvSpPr>
          <p:nvPr/>
        </p:nvSpPr>
        <p:spPr bwMode="auto">
          <a:xfrm>
            <a:off x="6119813" y="4445000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3" name="Rectangle 53"/>
          <p:cNvSpPr>
            <a:spLocks noChangeArrowheads="1"/>
          </p:cNvSpPr>
          <p:nvPr/>
        </p:nvSpPr>
        <p:spPr bwMode="auto">
          <a:xfrm>
            <a:off x="2144713" y="363855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4" name="Rectangle 54"/>
          <p:cNvSpPr>
            <a:spLocks noChangeArrowheads="1"/>
          </p:cNvSpPr>
          <p:nvPr/>
        </p:nvSpPr>
        <p:spPr bwMode="auto">
          <a:xfrm>
            <a:off x="4776788" y="363855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5" name="Line 55"/>
          <p:cNvSpPr>
            <a:spLocks noChangeShapeType="1"/>
          </p:cNvSpPr>
          <p:nvPr/>
        </p:nvSpPr>
        <p:spPr bwMode="auto">
          <a:xfrm flipH="1">
            <a:off x="4054475" y="561657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6" name="Line 56"/>
          <p:cNvSpPr>
            <a:spLocks noChangeShapeType="1"/>
          </p:cNvSpPr>
          <p:nvPr/>
        </p:nvSpPr>
        <p:spPr bwMode="auto">
          <a:xfrm flipH="1">
            <a:off x="5314950" y="562927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7" name="Line 57"/>
          <p:cNvSpPr>
            <a:spLocks noChangeShapeType="1"/>
          </p:cNvSpPr>
          <p:nvPr/>
        </p:nvSpPr>
        <p:spPr bwMode="auto">
          <a:xfrm>
            <a:off x="4071938" y="5961062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8" name="Text Box 58"/>
          <p:cNvSpPr txBox="1">
            <a:spLocks noChangeArrowheads="1"/>
          </p:cNvSpPr>
          <p:nvPr/>
        </p:nvSpPr>
        <p:spPr bwMode="auto">
          <a:xfrm>
            <a:off x="860425" y="852487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3333FF"/>
                </a:solidFill>
                <a:latin typeface="Times New Roman" charset="0"/>
              </a:rPr>
              <a:t>host</a:t>
            </a:r>
          </a:p>
        </p:txBody>
      </p:sp>
      <p:sp>
        <p:nvSpPr>
          <p:cNvPr id="1075259" name="Text Box 59"/>
          <p:cNvSpPr txBox="1">
            <a:spLocks noChangeArrowheads="1"/>
          </p:cNvSpPr>
          <p:nvPr/>
        </p:nvSpPr>
        <p:spPr bwMode="auto">
          <a:xfrm>
            <a:off x="7815263" y="838200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3333FF"/>
                </a:solidFill>
                <a:latin typeface="Times New Roman" charset="0"/>
              </a:rPr>
              <a:t>host</a:t>
            </a:r>
          </a:p>
        </p:txBody>
      </p:sp>
      <p:sp>
        <p:nvSpPr>
          <p:cNvPr id="1075260" name="Text Box 60"/>
          <p:cNvSpPr txBox="1">
            <a:spLocks noChangeArrowheads="1"/>
          </p:cNvSpPr>
          <p:nvPr/>
        </p:nvSpPr>
        <p:spPr bwMode="auto">
          <a:xfrm>
            <a:off x="2981325" y="3235325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router</a:t>
            </a:r>
          </a:p>
        </p:txBody>
      </p:sp>
      <p:sp>
        <p:nvSpPr>
          <p:cNvPr id="1075261" name="Text Box 61"/>
          <p:cNvSpPr txBox="1">
            <a:spLocks noChangeArrowheads="1"/>
          </p:cNvSpPr>
          <p:nvPr/>
        </p:nvSpPr>
        <p:spPr bwMode="auto">
          <a:xfrm>
            <a:off x="5611813" y="3249612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router</a:t>
            </a:r>
          </a:p>
        </p:txBody>
      </p:sp>
      <p:sp>
        <p:nvSpPr>
          <p:cNvPr id="1075262" name="Line 62"/>
          <p:cNvSpPr>
            <a:spLocks noChangeShapeType="1"/>
          </p:cNvSpPr>
          <p:nvPr/>
        </p:nvSpPr>
        <p:spPr bwMode="auto">
          <a:xfrm>
            <a:off x="1619250" y="1727200"/>
            <a:ext cx="606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3" name="Line 63"/>
          <p:cNvSpPr>
            <a:spLocks noChangeShapeType="1"/>
          </p:cNvSpPr>
          <p:nvPr/>
        </p:nvSpPr>
        <p:spPr bwMode="auto">
          <a:xfrm>
            <a:off x="1647825" y="2917825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4" name="Text Box 64"/>
          <p:cNvSpPr txBox="1">
            <a:spLocks noChangeArrowheads="1"/>
          </p:cNvSpPr>
          <p:nvPr/>
        </p:nvSpPr>
        <p:spPr bwMode="auto">
          <a:xfrm>
            <a:off x="4005263" y="1358900"/>
            <a:ext cx="1500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HTTP message</a:t>
            </a:r>
          </a:p>
        </p:txBody>
      </p:sp>
      <p:sp>
        <p:nvSpPr>
          <p:cNvPr id="1075265" name="Text Box 65"/>
          <p:cNvSpPr txBox="1">
            <a:spLocks noChangeArrowheads="1"/>
          </p:cNvSpPr>
          <p:nvPr/>
        </p:nvSpPr>
        <p:spPr bwMode="auto">
          <a:xfrm>
            <a:off x="3352712" y="2539792"/>
            <a:ext cx="2727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TCP </a:t>
            </a:r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segment (20 bytes – 64K)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1075266" name="Line 66"/>
          <p:cNvSpPr>
            <a:spLocks noChangeShapeType="1"/>
          </p:cNvSpPr>
          <p:nvPr/>
        </p:nvSpPr>
        <p:spPr bwMode="auto">
          <a:xfrm flipV="1">
            <a:off x="1620838" y="4122737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7" name="Line 67"/>
          <p:cNvSpPr>
            <a:spLocks noChangeShapeType="1"/>
          </p:cNvSpPr>
          <p:nvPr/>
        </p:nvSpPr>
        <p:spPr bwMode="auto">
          <a:xfrm flipV="1">
            <a:off x="3851275" y="4137025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8" name="Line 68"/>
          <p:cNvSpPr>
            <a:spLocks noChangeShapeType="1"/>
          </p:cNvSpPr>
          <p:nvPr/>
        </p:nvSpPr>
        <p:spPr bwMode="auto">
          <a:xfrm flipV="1">
            <a:off x="6469063" y="4122737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9" name="Text Box 69"/>
          <p:cNvSpPr txBox="1">
            <a:spLocks noChangeArrowheads="1"/>
          </p:cNvSpPr>
          <p:nvPr/>
        </p:nvSpPr>
        <p:spPr bwMode="auto">
          <a:xfrm>
            <a:off x="1776413" y="3795712"/>
            <a:ext cx="101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1075270" name="Text Box 70"/>
          <p:cNvSpPr txBox="1">
            <a:spLocks noChangeArrowheads="1"/>
          </p:cNvSpPr>
          <p:nvPr/>
        </p:nvSpPr>
        <p:spPr bwMode="auto">
          <a:xfrm>
            <a:off x="6597650" y="3824287"/>
            <a:ext cx="101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1075271" name="Text Box 71"/>
          <p:cNvSpPr txBox="1">
            <a:spLocks noChangeArrowheads="1"/>
          </p:cNvSpPr>
          <p:nvPr/>
        </p:nvSpPr>
        <p:spPr bwMode="auto">
          <a:xfrm>
            <a:off x="4200525" y="3810000"/>
            <a:ext cx="101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72" name="Text Box 65"/>
          <p:cNvSpPr txBox="1">
            <a:spLocks noChangeArrowheads="1"/>
          </p:cNvSpPr>
          <p:nvPr/>
        </p:nvSpPr>
        <p:spPr bwMode="auto">
          <a:xfrm>
            <a:off x="3893706" y="3252371"/>
            <a:ext cx="1571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(20 bytes – 64K)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405981" y="6034672"/>
            <a:ext cx="2872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(Synchronous Optical Network 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74" name="Text Box 65"/>
          <p:cNvSpPr txBox="1">
            <a:spLocks noChangeArrowheads="1"/>
          </p:cNvSpPr>
          <p:nvPr/>
        </p:nvSpPr>
        <p:spPr bwMode="auto">
          <a:xfrm>
            <a:off x="6210621" y="6032083"/>
            <a:ext cx="2451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(packet size:  64B - 1518B)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6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Bandwidth and CPU Utilization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Bandwidth (throughput)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The amount of data transferred in a unit of time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Dependent on data size, block size of transfer, </a:t>
            </a:r>
            <a:r>
              <a:rPr lang="en-US" sz="2400" kern="1200" dirty="0" err="1">
                <a:ea typeface="+mn-ea"/>
                <a:cs typeface="+mn-cs"/>
              </a:rPr>
              <a:t>etc</a:t>
            </a:r>
            <a:endParaRPr lang="en-US" sz="2400" kern="1200" dirty="0">
              <a:ea typeface="+mn-ea"/>
              <a:cs typeface="+mn-cs"/>
            </a:endParaRPr>
          </a:p>
          <a:p>
            <a:r>
              <a:rPr lang="en-US" sz="2800" kern="1200" dirty="0"/>
              <a:t>CPU Utilization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CPU time spent in processing network protocols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Include per-packet cost and per-byte cost</a:t>
            </a:r>
          </a:p>
        </p:txBody>
      </p:sp>
    </p:spTree>
    <p:extLst>
      <p:ext uri="{BB962C8B-B14F-4D97-AF65-F5344CB8AC3E}">
        <p14:creationId xmlns:p14="http://schemas.microsoft.com/office/powerpoint/2010/main" val="1588859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Utilization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Measures the amount of CPU time spent in networking</a:t>
            </a:r>
          </a:p>
          <a:p>
            <a:r>
              <a:rPr lang="en-US" sz="2800" kern="1200"/>
              <a:t>CPU may also be referred as overhead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As it is needed because of network protocols</a:t>
            </a:r>
          </a:p>
          <a:p>
            <a:r>
              <a:rPr lang="en-US" sz="2800" kern="1200"/>
              <a:t>High for small message transfers</a:t>
            </a:r>
          </a:p>
          <a:p>
            <a:r>
              <a:rPr lang="en-US" sz="2800" kern="1200"/>
              <a:t>Low for large messages</a:t>
            </a:r>
          </a:p>
          <a:p>
            <a:r>
              <a:rPr lang="en-US" sz="2800" kern="1200"/>
              <a:t>Much is also due to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518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Benchmark: netperf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55089" cy="54005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Available:</a:t>
            </a:r>
          </a:p>
          <a:p>
            <a:pPr lvl="1"/>
            <a:r>
              <a:rPr lang="en-US" sz="2400" kern="1200">
                <a:ea typeface="+mn-ea"/>
                <a:cs typeface="+mn-cs"/>
                <a:hlinkClick r:id="rId2" action="ppaction://hlinkfile"/>
              </a:rPr>
              <a:t>ftp://ftp.netperf.org//netperf/</a:t>
            </a:r>
            <a:endParaRPr lang="en-US" sz="2400" kern="1200">
              <a:ea typeface="+mn-ea"/>
              <a:cs typeface="+mn-cs"/>
            </a:endParaRPr>
          </a:p>
          <a:p>
            <a:r>
              <a:rPr lang="en-US" sz="2800" kern="1200"/>
              <a:t>Compilation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./configure &amp;&amp; make </a:t>
            </a:r>
          </a:p>
          <a:p>
            <a:r>
              <a:rPr lang="en-US" sz="2800" kern="1200"/>
              <a:t>Programs: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./netserver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./netperf -H hostname [options]</a:t>
            </a:r>
          </a:p>
          <a:p>
            <a:r>
              <a:rPr lang="en-US" sz="2800" kern="1200"/>
              <a:t>Tests: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TCP_RR, TCP_STREAM, TCP_MAERTS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UDP_RR, UDP_STREAM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Also can measure CPU utilization </a:t>
            </a:r>
          </a:p>
        </p:txBody>
      </p:sp>
    </p:spTree>
    <p:extLst>
      <p:ext uri="{BB962C8B-B14F-4D97-AF65-F5344CB8AC3E}">
        <p14:creationId xmlns:p14="http://schemas.microsoft.com/office/powerpoint/2010/main" val="1308630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Benchmark: iperf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Available:</a:t>
            </a:r>
          </a:p>
          <a:p>
            <a:pPr lvl="1"/>
            <a:r>
              <a:rPr lang="en-US" sz="2400" kern="1200">
                <a:ea typeface="+mn-ea"/>
                <a:cs typeface="+mn-cs"/>
                <a:hlinkClick r:id="rId2"/>
              </a:rPr>
              <a:t>http://sourceforge.net/projects/iperf/</a:t>
            </a:r>
            <a:endParaRPr lang="en-US" sz="2400" kern="1200">
              <a:ea typeface="+mn-ea"/>
              <a:cs typeface="+mn-cs"/>
            </a:endParaRPr>
          </a:p>
          <a:p>
            <a:r>
              <a:rPr lang="en-US" sz="2800" kern="1200"/>
              <a:t>Compilation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./configure &amp;&amp; make </a:t>
            </a:r>
          </a:p>
          <a:p>
            <a:r>
              <a:rPr lang="en-US" sz="2800" kern="1200"/>
              <a:t>Programs: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./iperf [-s|-c host] [options]</a:t>
            </a:r>
          </a:p>
          <a:p>
            <a:r>
              <a:rPr lang="en-US" sz="2800" kern="1200"/>
              <a:t>Tests: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TCP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UDP with an option: –u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Multiple parallel flows: -P#</a:t>
            </a:r>
          </a:p>
        </p:txBody>
      </p:sp>
    </p:spTree>
    <p:extLst>
      <p:ext uri="{BB962C8B-B14F-4D97-AF65-F5344CB8AC3E}">
        <p14:creationId xmlns:p14="http://schemas.microsoft.com/office/powerpoint/2010/main" val="1778549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</a:t>
            </a:r>
            <a:r>
              <a:rPr lang="en-US" err="1"/>
              <a:t>Tunables</a:t>
            </a:r>
            <a:endParaRPr lang="en-US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Socket Buffer Size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net.ipv4.tcp_rmem (/proc/sys/net/ipv4/</a:t>
            </a:r>
            <a:r>
              <a:rPr lang="en-US" sz="2400" kern="1200" dirty="0" err="1">
                <a:ea typeface="+mn-ea"/>
                <a:cs typeface="+mn-cs"/>
              </a:rPr>
              <a:t>tcp_rmem</a:t>
            </a:r>
            <a:r>
              <a:rPr lang="en-US" sz="2400" kern="1200" dirty="0">
                <a:ea typeface="+mn-ea"/>
                <a:cs typeface="+mn-cs"/>
              </a:rPr>
              <a:t>)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(min, default, max)</a:t>
            </a:r>
          </a:p>
          <a:p>
            <a:pPr lvl="1"/>
            <a:r>
              <a:rPr lang="en-US" sz="2400" kern="1200" dirty="0" err="1">
                <a:ea typeface="+mn-ea"/>
                <a:cs typeface="+mn-cs"/>
              </a:rPr>
              <a:t>tcp_wmem</a:t>
            </a:r>
            <a:r>
              <a:rPr lang="en-US" sz="2400" kern="1200" dirty="0">
                <a:ea typeface="+mn-ea"/>
                <a:cs typeface="+mn-cs"/>
              </a:rPr>
              <a:t>: </a:t>
            </a:r>
          </a:p>
          <a:p>
            <a:pPr lvl="1"/>
            <a:r>
              <a:rPr lang="en-US" sz="2400" kern="1200" dirty="0" err="1">
                <a:ea typeface="+mn-ea"/>
                <a:cs typeface="+mn-cs"/>
              </a:rPr>
              <a:t>tcp_mem</a:t>
            </a:r>
            <a:r>
              <a:rPr lang="en-US" sz="2400" kern="1200" dirty="0">
                <a:ea typeface="+mn-ea"/>
                <a:cs typeface="+mn-cs"/>
              </a:rPr>
              <a:t> (threshold for memory pressure)</a:t>
            </a:r>
          </a:p>
          <a:p>
            <a:r>
              <a:rPr lang="en-US" sz="2800" kern="1200" dirty="0"/>
              <a:t>Send and Receive Segment Offload</a:t>
            </a:r>
          </a:p>
          <a:p>
            <a:r>
              <a:rPr lang="en-US" sz="2800" kern="1200" dirty="0"/>
              <a:t>Interrupt coalescing</a:t>
            </a:r>
          </a:p>
          <a:p>
            <a:r>
              <a:rPr lang="en-US" sz="2800" kern="1200" dirty="0"/>
              <a:t>Others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TCP_NODELAY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TCP SACK</a:t>
            </a:r>
          </a:p>
        </p:txBody>
      </p:sp>
    </p:spTree>
    <p:extLst>
      <p:ext uri="{BB962C8B-B14F-4D97-AF65-F5344CB8AC3E}">
        <p14:creationId xmlns:p14="http://schemas.microsoft.com/office/powerpoint/2010/main" val="1254446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449488" y="1158329"/>
            <a:ext cx="14828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Topic 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339752" y="2060575"/>
            <a:ext cx="669674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66FF"/>
                </a:solidFill>
                <a:latin typeface="Arial" charset="0"/>
              </a:rPr>
              <a:t>TCP/IP Congestion Avoidance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40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44" y="0"/>
            <a:ext cx="7772400" cy="685800"/>
          </a:xfrm>
        </p:spPr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892480" cy="5544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A host sends packets without a reservation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host reacts to observable events.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Each source determines how much capacity is available to a given flow in the network.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ACKs are used to </a:t>
            </a:r>
            <a:r>
              <a:rPr lang="en-US" sz="2800" i="1" dirty="0">
                <a:solidFill>
                  <a:schemeClr val="tx1"/>
                </a:solidFill>
              </a:rPr>
              <a:t>‘</a:t>
            </a:r>
            <a:r>
              <a:rPr lang="en-US" sz="2800" i="1" dirty="0">
                <a:solidFill>
                  <a:srgbClr val="FF0000"/>
                </a:solidFill>
              </a:rPr>
              <a:t>pace</a:t>
            </a:r>
            <a:r>
              <a:rPr lang="en-US" sz="2800" i="1" dirty="0">
                <a:solidFill>
                  <a:schemeClr val="tx1"/>
                </a:solidFill>
              </a:rPr>
              <a:t>’</a:t>
            </a:r>
            <a:r>
              <a:rPr lang="en-US" sz="2800" dirty="0">
                <a:solidFill>
                  <a:schemeClr val="tx1"/>
                </a:solidFill>
              </a:rPr>
              <a:t> the transmission of packets such that TCP is “self-clocking”. </a:t>
            </a:r>
          </a:p>
        </p:txBody>
      </p:sp>
    </p:spTree>
    <p:extLst>
      <p:ext uri="{BB962C8B-B14F-4D97-AF65-F5344CB8AC3E}">
        <p14:creationId xmlns:p14="http://schemas.microsoft.com/office/powerpoint/2010/main" val="734400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5590"/>
            <a:ext cx="8610600" cy="523220"/>
          </a:xfrm>
        </p:spPr>
        <p:txBody>
          <a:bodyPr/>
          <a:lstStyle/>
          <a:p>
            <a:r>
              <a:rPr lang="en-US" sz="2800" dirty="0"/>
              <a:t>AIMD </a:t>
            </a:r>
            <a:r>
              <a:rPr lang="en-US" sz="2400" dirty="0"/>
              <a:t>(Additive Increase / Multiplicative Decrease)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8810"/>
            <a:ext cx="8763000" cy="5224790"/>
          </a:xfrm>
        </p:spPr>
        <p:txBody>
          <a:bodyPr/>
          <a:lstStyle/>
          <a:p>
            <a:r>
              <a:rPr lang="en-US" sz="2800" dirty="0"/>
              <a:t>CongestionWindow (</a:t>
            </a:r>
            <a:r>
              <a:rPr lang="en-US" sz="2800" dirty="0">
                <a:solidFill>
                  <a:srgbClr val="FF0000"/>
                </a:solidFill>
              </a:rPr>
              <a:t>cwnd</a:t>
            </a:r>
            <a:r>
              <a:rPr lang="en-US" sz="2800" dirty="0"/>
              <a:t>) is a variable held by the TCP source for each connection.</a:t>
            </a:r>
            <a:endParaRPr lang="en-US" sz="1600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cwnd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set based on the perceived level of congestion. The Host receives </a:t>
            </a:r>
            <a:r>
              <a:rPr lang="en-US" sz="2800" i="1" dirty="0"/>
              <a:t>implicit </a:t>
            </a:r>
            <a:r>
              <a:rPr lang="en-US" sz="2800" dirty="0"/>
              <a:t>(packet drop) or </a:t>
            </a:r>
            <a:r>
              <a:rPr lang="en-US" sz="2800" i="1" dirty="0"/>
              <a:t>explicit</a:t>
            </a:r>
            <a:r>
              <a:rPr lang="en-US" sz="2800" dirty="0"/>
              <a:t> (packet mark) indications of internal congestion.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1944" y="1916832"/>
            <a:ext cx="8466584" cy="1296144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MaxWindow ::</a:t>
            </a:r>
            <a:r>
              <a:rPr lang="en-US" sz="2400" dirty="0">
                <a:solidFill>
                  <a:srgbClr val="66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min (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CongestionWindow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AdvertisedWindow)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EffectiveWindow = MaxWindow – (LastByteSent -LastByteAcked)</a:t>
            </a:r>
          </a:p>
        </p:txBody>
      </p:sp>
    </p:spTree>
    <p:extLst>
      <p:ext uri="{BB962C8B-B14F-4D97-AF65-F5344CB8AC3E}">
        <p14:creationId xmlns:p14="http://schemas.microsoft.com/office/powerpoint/2010/main" val="574590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6981"/>
            <a:ext cx="8305800" cy="510548"/>
          </a:xfrm>
        </p:spPr>
        <p:txBody>
          <a:bodyPr/>
          <a:lstStyle/>
          <a:p>
            <a:r>
              <a:rPr lang="en-US" sz="3600" dirty="0"/>
              <a:t>Additive Increase</a:t>
            </a:r>
            <a:endParaRPr lang="en-US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4704"/>
            <a:ext cx="6169891" cy="5184576"/>
          </a:xfrm>
        </p:spPr>
        <p:txBody>
          <a:bodyPr/>
          <a:lstStyle/>
          <a:p>
            <a:r>
              <a:rPr lang="en-US" sz="2000" dirty="0"/>
              <a:t>Additive Increase is a reaction to perceived available capacity.</a:t>
            </a:r>
          </a:p>
          <a:p>
            <a:r>
              <a:rPr lang="en-US" sz="2000" dirty="0"/>
              <a:t>For each “cwnd’s worth” of packets sent, increase cwnd by 1 packet.</a:t>
            </a:r>
          </a:p>
          <a:p>
            <a:r>
              <a:rPr lang="en-US" sz="2000" dirty="0"/>
              <a:t>In practice, </a:t>
            </a:r>
            <a:r>
              <a:rPr lang="en-US" sz="2000" dirty="0">
                <a:solidFill>
                  <a:srgbClr val="FF0000"/>
                </a:solidFill>
              </a:rPr>
              <a:t>cwnd </a:t>
            </a:r>
            <a:r>
              <a:rPr lang="en-US" sz="2000" dirty="0"/>
              <a:t>is incremented </a:t>
            </a:r>
            <a:r>
              <a:rPr lang="en-US" sz="2000" u="sng" dirty="0"/>
              <a:t>fractionally</a:t>
            </a:r>
            <a:r>
              <a:rPr lang="en-US" sz="2000" dirty="0"/>
              <a:t> for each arriving ACK.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3309973"/>
            <a:ext cx="5424044" cy="1620875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increment = MSS x (MSS /cwnd)</a:t>
            </a:r>
          </a:p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cwnd = cwnd + increment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172200" y="1066800"/>
            <a:ext cx="2403475" cy="3889375"/>
            <a:chOff x="4366" y="814"/>
            <a:chExt cx="1041" cy="215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 dirty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4320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652" y="116632"/>
            <a:ext cx="8382000" cy="609600"/>
          </a:xfrm>
        </p:spPr>
        <p:txBody>
          <a:bodyPr/>
          <a:lstStyle/>
          <a:p>
            <a:r>
              <a:rPr lang="en-US" sz="3600" dirty="0"/>
              <a:t>Multiplicative Decrease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686800" cy="460776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key assumption is that a dropped packet and the resultant timeout are due to congestion at a router or a switch.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TCP reacts to a timeout by  </a:t>
            </a:r>
            <a:r>
              <a:rPr lang="en-US" sz="2400" dirty="0">
                <a:solidFill>
                  <a:srgbClr val="FF0000"/>
                </a:solidFill>
              </a:rPr>
              <a:t>halving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cwnd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Although cwnd is defined in bytes, the literature often discusses congestion control in terms of packets.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Formally, MSS == Maximum Segment Size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cwnd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not allowed below the size of a single packet.</a:t>
            </a:r>
          </a:p>
        </p:txBody>
      </p:sp>
    </p:spTree>
    <p:extLst>
      <p:ext uri="{BB962C8B-B14F-4D97-AF65-F5344CB8AC3E}">
        <p14:creationId xmlns:p14="http://schemas.microsoft.com/office/powerpoint/2010/main" val="7497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3500"/>
            <a:ext cx="8064673" cy="554038"/>
          </a:xfrm>
        </p:spPr>
        <p:txBody>
          <a:bodyPr/>
          <a:lstStyle/>
          <a:p>
            <a:r>
              <a:rPr lang="en-US" dirty="0"/>
              <a:t>Transport Protocols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4704"/>
            <a:ext cx="5111750" cy="5636096"/>
          </a:xfrm>
        </p:spPr>
        <p:txBody>
          <a:bodyPr/>
          <a:lstStyle/>
          <a:p>
            <a:r>
              <a:rPr lang="en-US" sz="2400" dirty="0"/>
              <a:t>Provide</a:t>
            </a:r>
            <a:r>
              <a:rPr lang="en-US" sz="2400" i="1" dirty="0">
                <a:solidFill>
                  <a:srgbClr val="FF0000"/>
                </a:solidFill>
              </a:rPr>
              <a:t> logical communication</a:t>
            </a:r>
            <a:r>
              <a:rPr lang="en-US" sz="2400" dirty="0"/>
              <a:t> between application processes running on different hosts</a:t>
            </a:r>
          </a:p>
          <a:p>
            <a:r>
              <a:rPr lang="en-US" sz="2400" dirty="0"/>
              <a:t>Run on end hosts </a:t>
            </a:r>
          </a:p>
          <a:p>
            <a:pPr lvl="1"/>
            <a:r>
              <a:rPr lang="en-US" sz="2000" dirty="0"/>
              <a:t>Sender: breaks application messages into </a:t>
            </a:r>
            <a:r>
              <a:rPr lang="en-US" sz="2000" dirty="0">
                <a:solidFill>
                  <a:srgbClr val="FF0000"/>
                </a:solidFill>
              </a:rPr>
              <a:t>segments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and passes to network layer</a:t>
            </a:r>
          </a:p>
          <a:p>
            <a:pPr lvl="1"/>
            <a:r>
              <a:rPr lang="en-US" sz="2000" dirty="0"/>
              <a:t>Receiver: reassembles segments into messages, passes to application layer</a:t>
            </a:r>
          </a:p>
          <a:p>
            <a:r>
              <a:rPr lang="en-US" sz="2400" dirty="0"/>
              <a:t>Multiple transport protocol available to applications</a:t>
            </a:r>
          </a:p>
          <a:p>
            <a:pPr lvl="1"/>
            <a:r>
              <a:rPr lang="en-US" sz="2000" dirty="0"/>
              <a:t>Internet: TCP and UDP</a:t>
            </a:r>
          </a:p>
        </p:txBody>
      </p:sp>
      <p:graphicFrame>
        <p:nvGraphicFramePr>
          <p:cNvPr id="848953" name="Object 5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7515594"/>
              </p:ext>
            </p:extLst>
          </p:nvPr>
        </p:nvGraphicFramePr>
        <p:xfrm>
          <a:off x="6186488" y="34194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Clip" r:id="rId3" imgW="1307948" imgH="1084823" progId="">
                  <p:embed/>
                </p:oleObj>
              </mc:Choice>
              <mc:Fallback>
                <p:oleObj name="Clip" r:id="rId3" imgW="1307948" imgH="10848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419475"/>
                        <a:ext cx="1304925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0" name="Freeform 4"/>
          <p:cNvSpPr>
            <a:spLocks/>
          </p:cNvSpPr>
          <p:nvPr/>
        </p:nvSpPr>
        <p:spPr bwMode="auto">
          <a:xfrm>
            <a:off x="7089775" y="2522538"/>
            <a:ext cx="1798638" cy="1674812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01" name="Freeform 5"/>
          <p:cNvSpPr>
            <a:spLocks/>
          </p:cNvSpPr>
          <p:nvPr/>
        </p:nvSpPr>
        <p:spPr bwMode="auto">
          <a:xfrm>
            <a:off x="5210175" y="2379663"/>
            <a:ext cx="1866900" cy="1589087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02" name="Freeform 6"/>
          <p:cNvSpPr>
            <a:spLocks/>
          </p:cNvSpPr>
          <p:nvPr/>
        </p:nvSpPr>
        <p:spPr bwMode="auto">
          <a:xfrm>
            <a:off x="5578475" y="3830638"/>
            <a:ext cx="2974975" cy="221932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27650" y="2514600"/>
            <a:ext cx="733425" cy="319088"/>
            <a:chOff x="3552" y="246"/>
            <a:chExt cx="527" cy="248"/>
          </a:xfrm>
        </p:grpSpPr>
        <p:graphicFrame>
          <p:nvGraphicFramePr>
            <p:cNvPr id="848904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Clip" r:id="rId5" imgW="1307948" imgH="1084823" progId="">
                    <p:embed/>
                  </p:oleObj>
                </mc:Choice>
                <mc:Fallback>
                  <p:oleObj name="Clip" r:id="rId5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05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Clip" r:id="rId6" imgW="682388" imgH="481084" progId="">
                    <p:embed/>
                  </p:oleObj>
                </mc:Choice>
                <mc:Fallback>
                  <p:oleObj name="Clip" r:id="rId6" imgW="682388" imgH="4810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06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27650" y="3109913"/>
            <a:ext cx="733425" cy="319087"/>
            <a:chOff x="3552" y="246"/>
            <a:chExt cx="527" cy="248"/>
          </a:xfrm>
        </p:grpSpPr>
        <p:graphicFrame>
          <p:nvGraphicFramePr>
            <p:cNvPr id="848908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Clip" r:id="rId8" imgW="1307948" imgH="1084823" progId="">
                    <p:embed/>
                  </p:oleObj>
                </mc:Choice>
                <mc:Fallback>
                  <p:oleObj name="Clip" r:id="rId8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09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9" name="Clip" r:id="rId9" imgW="682388" imgH="481084" progId="">
                    <p:embed/>
                  </p:oleObj>
                </mc:Choice>
                <mc:Fallback>
                  <p:oleObj name="Clip" r:id="rId9" imgW="682388" imgH="4810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03888" y="2897188"/>
            <a:ext cx="69850" cy="214312"/>
            <a:chOff x="3842" y="406"/>
            <a:chExt cx="51" cy="167"/>
          </a:xfrm>
        </p:grpSpPr>
        <p:sp>
          <p:nvSpPr>
            <p:cNvPr id="848912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3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4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173788" y="3400425"/>
            <a:ext cx="209550" cy="395288"/>
            <a:chOff x="4180" y="783"/>
            <a:chExt cx="150" cy="307"/>
          </a:xfrm>
        </p:grpSpPr>
        <p:sp>
          <p:nvSpPr>
            <p:cNvPr id="84891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-5400000">
            <a:off x="6486526" y="3478212"/>
            <a:ext cx="80962" cy="233363"/>
            <a:chOff x="3842" y="406"/>
            <a:chExt cx="51" cy="167"/>
          </a:xfrm>
        </p:grpSpPr>
        <p:sp>
          <p:nvSpPr>
            <p:cNvPr id="848925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6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7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28" name="Line 32"/>
          <p:cNvSpPr>
            <a:spLocks noChangeShapeType="1"/>
          </p:cNvSpPr>
          <p:nvPr/>
        </p:nvSpPr>
        <p:spPr bwMode="auto">
          <a:xfrm>
            <a:off x="6310313" y="3308350"/>
            <a:ext cx="495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29" name="Line 33"/>
          <p:cNvSpPr>
            <a:spLocks noChangeShapeType="1"/>
          </p:cNvSpPr>
          <p:nvPr/>
        </p:nvSpPr>
        <p:spPr bwMode="auto">
          <a:xfrm>
            <a:off x="6313488" y="3305175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auto">
          <a:xfrm>
            <a:off x="6808788" y="3303588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1" name="Line 35"/>
          <p:cNvSpPr>
            <a:spLocks noChangeShapeType="1"/>
          </p:cNvSpPr>
          <p:nvPr/>
        </p:nvSpPr>
        <p:spPr bwMode="auto">
          <a:xfrm>
            <a:off x="6010275" y="276860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2" name="Line 36"/>
          <p:cNvSpPr>
            <a:spLocks noChangeShapeType="1"/>
          </p:cNvSpPr>
          <p:nvPr/>
        </p:nvSpPr>
        <p:spPr bwMode="auto">
          <a:xfrm flipV="1">
            <a:off x="6022975" y="3054350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3" name="Line 37"/>
          <p:cNvSpPr>
            <a:spLocks noChangeShapeType="1"/>
          </p:cNvSpPr>
          <p:nvPr/>
        </p:nvSpPr>
        <p:spPr bwMode="auto">
          <a:xfrm flipV="1">
            <a:off x="6550025" y="3140075"/>
            <a:ext cx="1588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669088" y="3378200"/>
            <a:ext cx="209550" cy="395288"/>
            <a:chOff x="4180" y="783"/>
            <a:chExt cx="150" cy="307"/>
          </a:xfrm>
        </p:grpSpPr>
        <p:sp>
          <p:nvSpPr>
            <p:cNvPr id="848935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6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7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8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9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0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1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2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711825" y="3997325"/>
            <a:ext cx="479425" cy="925513"/>
            <a:chOff x="3314" y="1248"/>
            <a:chExt cx="344" cy="694"/>
          </a:xfrm>
        </p:grpSpPr>
        <p:graphicFrame>
          <p:nvGraphicFramePr>
            <p:cNvPr id="848944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0" name="Clip" r:id="rId10" imgW="1307948" imgH="1084823" progId="">
                    <p:embed/>
                  </p:oleObj>
                </mc:Choice>
                <mc:Fallback>
                  <p:oleObj name="Clip" r:id="rId10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45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aphicFrame>
          <p:nvGraphicFramePr>
            <p:cNvPr id="848946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Clip" r:id="rId11" imgW="1307948" imgH="1084823" progId="">
                    <p:embed/>
                  </p:oleObj>
                </mc:Choice>
                <mc:Fallback>
                  <p:oleObj name="Clip" r:id="rId11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47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848949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8950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8951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848952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aphicFrame>
        <p:nvGraphicFramePr>
          <p:cNvPr id="84895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69076"/>
              </p:ext>
            </p:extLst>
          </p:nvPr>
        </p:nvGraphicFramePr>
        <p:xfrm>
          <a:off x="5965825" y="499586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Clip" r:id="rId12" imgW="1307948" imgH="1084823" progId="">
                  <p:embed/>
                </p:oleObj>
              </mc:Choice>
              <mc:Fallback>
                <p:oleObj name="Clip" r:id="rId12" imgW="1307948" imgH="10848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995863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55" name="Oval 59"/>
          <p:cNvSpPr>
            <a:spLocks noChangeArrowheads="1"/>
          </p:cNvSpPr>
          <p:nvPr/>
        </p:nvSpPr>
        <p:spPr bwMode="auto">
          <a:xfrm rot="-5400000">
            <a:off x="6382544" y="5099844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6" name="Oval 60"/>
          <p:cNvSpPr>
            <a:spLocks noChangeArrowheads="1"/>
          </p:cNvSpPr>
          <p:nvPr/>
        </p:nvSpPr>
        <p:spPr bwMode="auto">
          <a:xfrm rot="-5400000">
            <a:off x="6467476" y="5097462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7" name="Oval 61"/>
          <p:cNvSpPr>
            <a:spLocks noChangeArrowheads="1"/>
          </p:cNvSpPr>
          <p:nvPr/>
        </p:nvSpPr>
        <p:spPr bwMode="auto">
          <a:xfrm rot="-5400000">
            <a:off x="6545263" y="5102225"/>
            <a:ext cx="61912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8" name="Line 62"/>
          <p:cNvSpPr>
            <a:spLocks noChangeShapeType="1"/>
          </p:cNvSpPr>
          <p:nvPr/>
        </p:nvSpPr>
        <p:spPr bwMode="auto">
          <a:xfrm rot="-5400000">
            <a:off x="6804819" y="4982369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9" name="Line 63"/>
          <p:cNvSpPr>
            <a:spLocks noChangeShapeType="1"/>
          </p:cNvSpPr>
          <p:nvPr/>
        </p:nvSpPr>
        <p:spPr bwMode="auto">
          <a:xfrm rot="5400000" flipH="1">
            <a:off x="6178550" y="4973638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0" name="Line 64"/>
          <p:cNvSpPr>
            <a:spLocks noChangeShapeType="1"/>
          </p:cNvSpPr>
          <p:nvPr/>
        </p:nvSpPr>
        <p:spPr bwMode="auto">
          <a:xfrm rot="16200000" flipV="1">
            <a:off x="6525419" y="4634707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1" name="Line 65"/>
          <p:cNvSpPr>
            <a:spLocks noChangeShapeType="1"/>
          </p:cNvSpPr>
          <p:nvPr/>
        </p:nvSpPr>
        <p:spPr bwMode="auto">
          <a:xfrm flipV="1">
            <a:off x="6191250" y="4573588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2" name="Line 66"/>
          <p:cNvSpPr>
            <a:spLocks noChangeShapeType="1"/>
          </p:cNvSpPr>
          <p:nvPr/>
        </p:nvSpPr>
        <p:spPr bwMode="auto">
          <a:xfrm>
            <a:off x="6792913" y="4619625"/>
            <a:ext cx="303212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3" name="Line 67"/>
          <p:cNvSpPr>
            <a:spLocks noChangeShapeType="1"/>
          </p:cNvSpPr>
          <p:nvPr/>
        </p:nvSpPr>
        <p:spPr bwMode="auto">
          <a:xfrm flipH="1">
            <a:off x="7588250" y="4616450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aphicFrame>
        <p:nvGraphicFramePr>
          <p:cNvPr id="848964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99942"/>
              </p:ext>
            </p:extLst>
          </p:nvPr>
        </p:nvGraphicFramePr>
        <p:xfrm>
          <a:off x="7766050" y="4168775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lip" r:id="rId13" imgW="983488" imgH="1209040" progId="">
                  <p:embed/>
                </p:oleObj>
              </mc:Choice>
              <mc:Fallback>
                <p:oleObj name="Clip" r:id="rId13" imgW="983488" imgH="120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168775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6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50341"/>
              </p:ext>
            </p:extLst>
          </p:nvPr>
        </p:nvGraphicFramePr>
        <p:xfrm>
          <a:off x="6429375" y="4249738"/>
          <a:ext cx="2032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Clip" r:id="rId15" imgW="983488" imgH="1209040" progId="">
                  <p:embed/>
                </p:oleObj>
              </mc:Choice>
              <mc:Fallback>
                <p:oleObj name="Clip" r:id="rId15" imgW="983488" imgH="120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249738"/>
                        <a:ext cx="203200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777038" y="5446713"/>
            <a:ext cx="406400" cy="427037"/>
            <a:chOff x="2870" y="1518"/>
            <a:chExt cx="292" cy="320"/>
          </a:xfrm>
        </p:grpSpPr>
        <p:graphicFrame>
          <p:nvGraphicFramePr>
            <p:cNvPr id="848967" name="Object 7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5" name="Clip" r:id="rId16" imgW="827508" imgH="841085" progId="">
                    <p:embed/>
                  </p:oleObj>
                </mc:Choice>
                <mc:Fallback>
                  <p:oleObj name="Clip" r:id="rId16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68" name="Object 7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Clip" r:id="rId18" imgW="1268977" imgH="1200107" progId="">
                    <p:embed/>
                  </p:oleObj>
                </mc:Choice>
                <mc:Fallback>
                  <p:oleObj name="Clip" r:id="rId18" imgW="1268977" imgH="120010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554913" y="5478463"/>
            <a:ext cx="406400" cy="427037"/>
            <a:chOff x="2870" y="1518"/>
            <a:chExt cx="292" cy="320"/>
          </a:xfrm>
        </p:grpSpPr>
        <p:graphicFrame>
          <p:nvGraphicFramePr>
            <p:cNvPr id="848970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Clip" r:id="rId20" imgW="827508" imgH="841085" progId="">
                    <p:embed/>
                  </p:oleObj>
                </mc:Choice>
                <mc:Fallback>
                  <p:oleObj name="Clip" r:id="rId20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71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Clip" r:id="rId21" imgW="1268977" imgH="1200107" progId="">
                    <p:embed/>
                  </p:oleObj>
                </mc:Choice>
                <mc:Fallback>
                  <p:oleObj name="Clip" r:id="rId21" imgW="1268977" imgH="120010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7140575" y="5194300"/>
            <a:ext cx="379413" cy="376238"/>
            <a:chOff x="4733" y="2082"/>
            <a:chExt cx="272" cy="282"/>
          </a:xfrm>
        </p:grpSpPr>
        <p:graphicFrame>
          <p:nvGraphicFramePr>
            <p:cNvPr id="848973" name="Object 77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" name="Clip" r:id="rId22" imgW="827508" imgH="841085" progId="">
                    <p:embed/>
                  </p:oleObj>
                </mc:Choice>
                <mc:Fallback>
                  <p:oleObj name="Clip" r:id="rId22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74" name="Rectangle 78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75" name="Line 79"/>
          <p:cNvSpPr>
            <a:spLocks noChangeShapeType="1"/>
          </p:cNvSpPr>
          <p:nvPr/>
        </p:nvSpPr>
        <p:spPr bwMode="auto">
          <a:xfrm>
            <a:off x="7446963" y="50974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8167688" y="4521200"/>
            <a:ext cx="207962" cy="409575"/>
            <a:chOff x="4180" y="783"/>
            <a:chExt cx="150" cy="307"/>
          </a:xfrm>
        </p:grpSpPr>
        <p:sp>
          <p:nvSpPr>
            <p:cNvPr id="848977" name="AutoShape 8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78" name="Rectangle 8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79" name="Rectangle 8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0" name="AutoShape 8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1" name="Line 8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2" name="Line 8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3" name="Rectangle 8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4" name="Rectangle 8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154988" y="4965700"/>
            <a:ext cx="207962" cy="409575"/>
            <a:chOff x="4180" y="783"/>
            <a:chExt cx="150" cy="307"/>
          </a:xfrm>
        </p:grpSpPr>
        <p:sp>
          <p:nvSpPr>
            <p:cNvPr id="848986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7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8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9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0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1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2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3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94" name="Line 98"/>
          <p:cNvSpPr>
            <a:spLocks noChangeShapeType="1"/>
          </p:cNvSpPr>
          <p:nvPr/>
        </p:nvSpPr>
        <p:spPr bwMode="auto">
          <a:xfrm rot="5400000" flipH="1">
            <a:off x="7781131" y="48950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5" name="Line 99"/>
          <p:cNvSpPr>
            <a:spLocks noChangeShapeType="1"/>
          </p:cNvSpPr>
          <p:nvPr/>
        </p:nvSpPr>
        <p:spPr bwMode="auto">
          <a:xfrm rot="-5400000">
            <a:off x="8135144" y="5147469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6" name="Line 100"/>
          <p:cNvSpPr>
            <a:spLocks noChangeShapeType="1"/>
          </p:cNvSpPr>
          <p:nvPr/>
        </p:nvSpPr>
        <p:spPr bwMode="auto">
          <a:xfrm rot="-5400000">
            <a:off x="8124825" y="4678363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7" name="Line 101"/>
          <p:cNvSpPr>
            <a:spLocks noChangeShapeType="1"/>
          </p:cNvSpPr>
          <p:nvPr/>
        </p:nvSpPr>
        <p:spPr bwMode="auto">
          <a:xfrm flipV="1">
            <a:off x="6804025" y="281940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8" name="Line 102"/>
          <p:cNvSpPr>
            <a:spLocks noChangeShapeType="1"/>
          </p:cNvSpPr>
          <p:nvPr/>
        </p:nvSpPr>
        <p:spPr bwMode="auto">
          <a:xfrm>
            <a:off x="7739063" y="28035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9" name="Line 103"/>
          <p:cNvSpPr>
            <a:spLocks noChangeShapeType="1"/>
          </p:cNvSpPr>
          <p:nvPr/>
        </p:nvSpPr>
        <p:spPr bwMode="auto">
          <a:xfrm flipH="1">
            <a:off x="8258175" y="31400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0" name="Line 104"/>
          <p:cNvSpPr>
            <a:spLocks noChangeShapeType="1"/>
          </p:cNvSpPr>
          <p:nvPr/>
        </p:nvSpPr>
        <p:spPr bwMode="auto">
          <a:xfrm>
            <a:off x="7488238" y="29162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1" name="Line 105"/>
          <p:cNvSpPr>
            <a:spLocks noChangeShapeType="1"/>
          </p:cNvSpPr>
          <p:nvPr/>
        </p:nvSpPr>
        <p:spPr bwMode="auto">
          <a:xfrm>
            <a:off x="7513638" y="3563938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2" name="Line 106"/>
          <p:cNvSpPr>
            <a:spLocks noChangeShapeType="1"/>
          </p:cNvSpPr>
          <p:nvPr/>
        </p:nvSpPr>
        <p:spPr bwMode="auto">
          <a:xfrm flipH="1">
            <a:off x="7974013" y="4029075"/>
            <a:ext cx="26670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3" name="Line 107"/>
          <p:cNvSpPr>
            <a:spLocks noChangeShapeType="1"/>
          </p:cNvSpPr>
          <p:nvPr/>
        </p:nvSpPr>
        <p:spPr bwMode="auto">
          <a:xfrm flipH="1">
            <a:off x="7747000" y="3108325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4" name="Line 108"/>
          <p:cNvSpPr>
            <a:spLocks noChangeShapeType="1"/>
          </p:cNvSpPr>
          <p:nvPr/>
        </p:nvSpPr>
        <p:spPr bwMode="auto">
          <a:xfrm flipH="1">
            <a:off x="7756525" y="254793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5" name="Line 109"/>
          <p:cNvSpPr>
            <a:spLocks noChangeShapeType="1"/>
          </p:cNvSpPr>
          <p:nvPr/>
        </p:nvSpPr>
        <p:spPr bwMode="auto">
          <a:xfrm flipH="1">
            <a:off x="8474075" y="2724150"/>
            <a:ext cx="201613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6284913" y="2916238"/>
            <a:ext cx="501650" cy="233362"/>
            <a:chOff x="3600" y="219"/>
            <a:chExt cx="360" cy="175"/>
          </a:xfrm>
        </p:grpSpPr>
        <p:sp>
          <p:nvSpPr>
            <p:cNvPr id="849007" name="Oval 1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08" name="Line 1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09" name="Line 1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10" name="Rectangle 1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11" name="Oval 1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16" name="Group 1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13" name="Line 1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4" name="Line 1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5" name="Line 1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17" name="Group 1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17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8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9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7237413" y="2687638"/>
            <a:ext cx="501650" cy="233362"/>
            <a:chOff x="3600" y="219"/>
            <a:chExt cx="360" cy="175"/>
          </a:xfrm>
        </p:grpSpPr>
        <p:sp>
          <p:nvSpPr>
            <p:cNvPr id="849021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2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3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4" name="Rectangle 1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25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27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28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29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31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32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33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1" name="Group 138"/>
          <p:cNvGrpSpPr>
            <a:grpSpLocks/>
          </p:cNvGrpSpPr>
          <p:nvPr/>
        </p:nvGrpSpPr>
        <p:grpSpPr bwMode="auto">
          <a:xfrm>
            <a:off x="7254875" y="3344863"/>
            <a:ext cx="501650" cy="233362"/>
            <a:chOff x="3600" y="219"/>
            <a:chExt cx="360" cy="175"/>
          </a:xfrm>
        </p:grpSpPr>
        <p:sp>
          <p:nvSpPr>
            <p:cNvPr id="849035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6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7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8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39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41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2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3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45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6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7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4" name="Group 152"/>
          <p:cNvGrpSpPr>
            <a:grpSpLocks/>
          </p:cNvGrpSpPr>
          <p:nvPr/>
        </p:nvGrpSpPr>
        <p:grpSpPr bwMode="auto">
          <a:xfrm>
            <a:off x="8224838" y="2895600"/>
            <a:ext cx="500062" cy="233363"/>
            <a:chOff x="3600" y="219"/>
            <a:chExt cx="360" cy="175"/>
          </a:xfrm>
        </p:grpSpPr>
        <p:sp>
          <p:nvSpPr>
            <p:cNvPr id="849049" name="Oval 1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0" name="Line 1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1" name="Line 1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2" name="Rectangle 1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53" name="Oval 1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5" name="Group 1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55" name="Line 1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56" name="Line 1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57" name="Line 1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6" name="Group 1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59" name="Line 1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60" name="Line 1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61" name="Line 1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8031163" y="3792538"/>
            <a:ext cx="501650" cy="233362"/>
            <a:chOff x="3600" y="219"/>
            <a:chExt cx="360" cy="175"/>
          </a:xfrm>
        </p:grpSpPr>
        <p:sp>
          <p:nvSpPr>
            <p:cNvPr id="849063" name="Oval 1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4" name="Line 1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5" name="Line 1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6" name="Rectangle 1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67" name="Oval 1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8" name="Group 1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69" name="Line 1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0" name="Line 1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1" name="Line 1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9" name="Group 1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73" name="Line 1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4" name="Line 1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5" name="Line 1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30" name="Group 180"/>
          <p:cNvGrpSpPr>
            <a:grpSpLocks/>
          </p:cNvGrpSpPr>
          <p:nvPr/>
        </p:nvGrpSpPr>
        <p:grpSpPr bwMode="auto">
          <a:xfrm>
            <a:off x="7697788" y="4376738"/>
            <a:ext cx="501650" cy="234950"/>
            <a:chOff x="3600" y="219"/>
            <a:chExt cx="360" cy="175"/>
          </a:xfrm>
        </p:grpSpPr>
        <p:sp>
          <p:nvSpPr>
            <p:cNvPr id="849077" name="Oval 18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78" name="Line 18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79" name="Line 18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80" name="Rectangle 18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81" name="Oval 18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31" name="Group 18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83" name="Line 1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4" name="Line 1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5" name="Line 1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896" name="Group 19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87" name="Line 1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8" name="Line 1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9" name="Line 1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848897" name="Group 194"/>
          <p:cNvGrpSpPr>
            <a:grpSpLocks/>
          </p:cNvGrpSpPr>
          <p:nvPr/>
        </p:nvGrpSpPr>
        <p:grpSpPr bwMode="auto">
          <a:xfrm>
            <a:off x="7088188" y="4865688"/>
            <a:ext cx="500062" cy="233362"/>
            <a:chOff x="3600" y="219"/>
            <a:chExt cx="360" cy="175"/>
          </a:xfrm>
        </p:grpSpPr>
        <p:sp>
          <p:nvSpPr>
            <p:cNvPr id="849091" name="Oval 1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2" name="Line 1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3" name="Line 1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4" name="Rectangle 1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95" name="Oval 1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848903" name="Group 2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97" name="Line 2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98" name="Line 2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99" name="Line 2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907" name="Group 2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101" name="Line 2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02" name="Line 2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03" name="Line 2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848911" name="Group 208"/>
          <p:cNvGrpSpPr>
            <a:grpSpLocks/>
          </p:cNvGrpSpPr>
          <p:nvPr/>
        </p:nvGrpSpPr>
        <p:grpSpPr bwMode="auto">
          <a:xfrm>
            <a:off x="6284913" y="4489450"/>
            <a:ext cx="501650" cy="233363"/>
            <a:chOff x="3600" y="219"/>
            <a:chExt cx="360" cy="175"/>
          </a:xfrm>
        </p:grpSpPr>
        <p:sp>
          <p:nvSpPr>
            <p:cNvPr id="849105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6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7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8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09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848915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111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2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3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924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115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6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7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sp>
        <p:nvSpPr>
          <p:cNvPr id="849118" name="Line 222"/>
          <p:cNvSpPr>
            <a:spLocks noChangeShapeType="1"/>
          </p:cNvSpPr>
          <p:nvPr/>
        </p:nvSpPr>
        <p:spPr bwMode="auto">
          <a:xfrm flipV="1">
            <a:off x="6540500" y="4702175"/>
            <a:ext cx="1588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848934" name="Group 223"/>
          <p:cNvGrpSpPr>
            <a:grpSpLocks/>
          </p:cNvGrpSpPr>
          <p:nvPr/>
        </p:nvGrpSpPr>
        <p:grpSpPr bwMode="auto">
          <a:xfrm>
            <a:off x="4994275" y="2036764"/>
            <a:ext cx="814388" cy="895350"/>
            <a:chOff x="4180" y="744"/>
            <a:chExt cx="513" cy="564"/>
          </a:xfrm>
        </p:grpSpPr>
        <p:sp>
          <p:nvSpPr>
            <p:cNvPr id="849120" name="Rectangle 2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1" name="Rectangle 2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2" name="Rectangle 2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3" name="Text Box 2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b="0" dirty="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900" b="0" dirty="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24" name="Line 2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5" name="Line 2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6" name="Line 2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43" name="Group 231"/>
          <p:cNvGrpSpPr>
            <a:grpSpLocks/>
          </p:cNvGrpSpPr>
          <p:nvPr/>
        </p:nvGrpSpPr>
        <p:grpSpPr bwMode="auto">
          <a:xfrm>
            <a:off x="8118475" y="4922839"/>
            <a:ext cx="814388" cy="895350"/>
            <a:chOff x="4180" y="744"/>
            <a:chExt cx="513" cy="564"/>
          </a:xfrm>
        </p:grpSpPr>
        <p:sp>
          <p:nvSpPr>
            <p:cNvPr id="849128" name="Rectangle 232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9" name="Rectangle 233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0" name="Rectangle 234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1" name="Text Box 235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b="0" dirty="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900" b="0" dirty="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32" name="Line 236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3" name="Line 237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4" name="Line 238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48" name="Group 239"/>
          <p:cNvGrpSpPr>
            <a:grpSpLocks/>
          </p:cNvGrpSpPr>
          <p:nvPr/>
        </p:nvGrpSpPr>
        <p:grpSpPr bwMode="auto">
          <a:xfrm>
            <a:off x="7456488" y="4041779"/>
            <a:ext cx="814387" cy="728663"/>
            <a:chOff x="2923" y="3345"/>
            <a:chExt cx="513" cy="459"/>
          </a:xfrm>
        </p:grpSpPr>
        <p:sp>
          <p:nvSpPr>
            <p:cNvPr id="849136" name="Rectangle 24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7" name="Rectangle 24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8" name="Text Box 24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39" name="Line 24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0" name="Line 24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66" name="Group 245"/>
          <p:cNvGrpSpPr>
            <a:grpSpLocks/>
          </p:cNvGrpSpPr>
          <p:nvPr/>
        </p:nvGrpSpPr>
        <p:grpSpPr bwMode="auto">
          <a:xfrm>
            <a:off x="7989888" y="3460754"/>
            <a:ext cx="814387" cy="728663"/>
            <a:chOff x="2923" y="3345"/>
            <a:chExt cx="513" cy="459"/>
          </a:xfrm>
        </p:grpSpPr>
        <p:sp>
          <p:nvSpPr>
            <p:cNvPr id="849142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3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4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45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6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69" name="Group 251"/>
          <p:cNvGrpSpPr>
            <a:grpSpLocks/>
          </p:cNvGrpSpPr>
          <p:nvPr/>
        </p:nvGrpSpPr>
        <p:grpSpPr bwMode="auto">
          <a:xfrm>
            <a:off x="7104063" y="3155954"/>
            <a:ext cx="814387" cy="728663"/>
            <a:chOff x="2923" y="3345"/>
            <a:chExt cx="513" cy="459"/>
          </a:xfrm>
        </p:grpSpPr>
        <p:sp>
          <p:nvSpPr>
            <p:cNvPr id="849148" name="Rectangle 25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9" name="Rectangle 25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0" name="Text Box 25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51" name="Line 25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2" name="Line 25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72" name="Group 257"/>
          <p:cNvGrpSpPr>
            <a:grpSpLocks/>
          </p:cNvGrpSpPr>
          <p:nvPr/>
        </p:nvGrpSpPr>
        <p:grpSpPr bwMode="auto">
          <a:xfrm>
            <a:off x="7037388" y="2384429"/>
            <a:ext cx="814387" cy="728663"/>
            <a:chOff x="2923" y="3345"/>
            <a:chExt cx="513" cy="459"/>
          </a:xfrm>
        </p:grpSpPr>
        <p:sp>
          <p:nvSpPr>
            <p:cNvPr id="849154" name="Rectangle 25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5" name="Rectangle 25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6" name="Text Box 26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57" name="Line 26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8" name="Line 26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76" name="Group 263"/>
          <p:cNvGrpSpPr>
            <a:grpSpLocks/>
          </p:cNvGrpSpPr>
          <p:nvPr/>
        </p:nvGrpSpPr>
        <p:grpSpPr bwMode="auto">
          <a:xfrm>
            <a:off x="6103938" y="2670179"/>
            <a:ext cx="814387" cy="728663"/>
            <a:chOff x="2923" y="3345"/>
            <a:chExt cx="513" cy="459"/>
          </a:xfrm>
        </p:grpSpPr>
        <p:sp>
          <p:nvSpPr>
            <p:cNvPr id="849160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1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2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63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4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85" name="Group 269"/>
          <p:cNvGrpSpPr>
            <a:grpSpLocks/>
          </p:cNvGrpSpPr>
          <p:nvPr/>
        </p:nvGrpSpPr>
        <p:grpSpPr bwMode="auto">
          <a:xfrm rot="2937887">
            <a:off x="5049447" y="3489871"/>
            <a:ext cx="3781425" cy="434975"/>
            <a:chOff x="2936" y="3579"/>
            <a:chExt cx="2382" cy="274"/>
          </a:xfrm>
        </p:grpSpPr>
        <p:sp>
          <p:nvSpPr>
            <p:cNvPr id="849166" name="Rectangle 270"/>
            <p:cNvSpPr>
              <a:spLocks noChangeArrowheads="1"/>
            </p:cNvSpPr>
            <p:nvPr/>
          </p:nvSpPr>
          <p:spPr bwMode="auto">
            <a:xfrm>
              <a:off x="3167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7" name="Text Box 271"/>
            <p:cNvSpPr txBox="1">
              <a:spLocks noChangeArrowheads="1"/>
            </p:cNvSpPr>
            <p:nvPr/>
          </p:nvSpPr>
          <p:spPr bwMode="auto">
            <a:xfrm>
              <a:off x="3426" y="3640"/>
              <a:ext cx="14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Comic Sans MS" charset="0"/>
                </a:rPr>
                <a:t>logical end-end transport</a:t>
              </a:r>
              <a:endParaRPr lang="en-US" sz="1400" b="0" dirty="0">
                <a:latin typeface="Comic Sans MS" charset="0"/>
              </a:endParaRPr>
            </a:p>
          </p:txBody>
        </p:sp>
        <p:sp>
          <p:nvSpPr>
            <p:cNvPr id="849168" name="Freeform 272"/>
            <p:cNvSpPr>
              <a:spLocks/>
            </p:cNvSpPr>
            <p:nvPr/>
          </p:nvSpPr>
          <p:spPr bwMode="auto">
            <a:xfrm>
              <a:off x="2936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9" name="Freeform 273"/>
            <p:cNvSpPr>
              <a:spLocks/>
            </p:cNvSpPr>
            <p:nvPr/>
          </p:nvSpPr>
          <p:spPr bwMode="auto">
            <a:xfrm flipH="1">
              <a:off x="5036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979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156"/>
            <a:ext cx="80772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AIMD Drawbacks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Linear additive increase takes too long to ramp up a new TCP connection from cold start.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TCP </a:t>
            </a:r>
            <a:r>
              <a:rPr lang="en-US" sz="2800" dirty="0" smtClean="0">
                <a:solidFill>
                  <a:srgbClr val="FF0000"/>
                </a:solidFill>
              </a:rPr>
              <a:t>Tahoe </a:t>
            </a:r>
            <a:r>
              <a:rPr lang="en-US" i="1" dirty="0">
                <a:solidFill>
                  <a:srgbClr val="FF0000"/>
                </a:solidFill>
              </a:rPr>
              <a:t>Slow start </a:t>
            </a:r>
            <a:r>
              <a:rPr lang="en-US" sz="2800" dirty="0" smtClean="0">
                <a:solidFill>
                  <a:schemeClr val="tx1"/>
                </a:solidFill>
              </a:rPr>
              <a:t>provides </a:t>
            </a:r>
            <a:r>
              <a:rPr lang="en-US" sz="2800" dirty="0">
                <a:solidFill>
                  <a:schemeClr val="tx1"/>
                </a:solidFill>
              </a:rPr>
              <a:t>an initial exponential increase in the size of cwnd.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7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/>
              <a:t>TCP Tahoe 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Slow Start</a:t>
            </a:r>
            <a:r>
              <a:rPr lang="en-US" sz="2400" dirty="0"/>
              <a:t> </a:t>
            </a:r>
            <a:r>
              <a:rPr lang="en-US" sz="2400" dirty="0" smtClean="0"/>
              <a:t>– Increases the window size exponentially (e.g., for every </a:t>
            </a:r>
            <a:r>
              <a:rPr lang="en-US" sz="2400" dirty="0" err="1" smtClean="0"/>
              <a:t>ack</a:t>
            </a:r>
            <a:r>
              <a:rPr lang="en-US" sz="2400" dirty="0" smtClean="0"/>
              <a:t>, sends two packets)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Congestion Avoidance </a:t>
            </a:r>
            <a:r>
              <a:rPr lang="en-US" sz="2400" dirty="0"/>
              <a:t>- Reducing sender’s window size by half at experience of loss, and increase the sender’s window at the rate of about </a:t>
            </a:r>
            <a:r>
              <a:rPr lang="en-US" sz="2400" i="1" dirty="0"/>
              <a:t>one packet per RTT </a:t>
            </a:r>
            <a:r>
              <a:rPr lang="en-US" sz="2400" dirty="0">
                <a:solidFill>
                  <a:schemeClr val="tx1"/>
                </a:solidFill>
                <a:sym typeface="Wingdings" charset="2"/>
              </a:rPr>
              <a:t>(round-trip time) </a:t>
            </a:r>
            <a:r>
              <a:rPr lang="en-US" sz="2400" i="1" dirty="0" smtClean="0"/>
              <a:t>(</a:t>
            </a:r>
            <a:r>
              <a:rPr lang="en-US" sz="2400" i="1" dirty="0"/>
              <a:t>NOTE: not per ack)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Fast Retransmit </a:t>
            </a:r>
            <a:r>
              <a:rPr lang="en-US" sz="2400" dirty="0"/>
              <a:t>- Don’t wait for retransmit timer to go off, retransmit packet if </a:t>
            </a:r>
            <a:r>
              <a:rPr lang="en-US" sz="2400" i="1" dirty="0"/>
              <a:t>3 duplicate </a:t>
            </a:r>
            <a:r>
              <a:rPr lang="en-US" sz="2400" i="1" dirty="0" err="1"/>
              <a:t>acks</a:t>
            </a:r>
            <a:r>
              <a:rPr lang="en-US" sz="2400" i="1" dirty="0"/>
              <a:t> </a:t>
            </a:r>
            <a:r>
              <a:rPr lang="en-US" sz="2400" dirty="0"/>
              <a:t>received</a:t>
            </a:r>
          </a:p>
        </p:txBody>
      </p:sp>
    </p:spTree>
    <p:extLst>
      <p:ext uri="{BB962C8B-B14F-4D97-AF65-F5344CB8AC3E}">
        <p14:creationId xmlns:p14="http://schemas.microsoft.com/office/powerpoint/2010/main" val="12311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5719"/>
            <a:ext cx="7772400" cy="5847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Tahoe Slow Start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4704"/>
            <a:ext cx="6304716" cy="532859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source starts with cwnd = 1.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Every time an ACK arrives, cwnd is incremented.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  <a:sym typeface="Wingdings" charset="2"/>
              </a:rPr>
              <a:t>cwnd</a:t>
            </a:r>
            <a:r>
              <a:rPr lang="en-US" sz="1800" dirty="0">
                <a:solidFill>
                  <a:schemeClr val="tx1"/>
                </a:solidFill>
                <a:sym typeface="Wingdings" charset="2"/>
              </a:rPr>
              <a:t> is effectively doubled per </a:t>
            </a:r>
            <a:r>
              <a:rPr lang="en-US" sz="1800" dirty="0" smtClean="0">
                <a:solidFill>
                  <a:schemeClr val="tx1"/>
                </a:solidFill>
                <a:sym typeface="Wingdings" charset="2"/>
              </a:rPr>
              <a:t>RTT.</a:t>
            </a:r>
            <a:endParaRPr lang="en-US" sz="1800" dirty="0">
              <a:solidFill>
                <a:schemeClr val="tx1"/>
              </a:solidFill>
              <a:sym typeface="Wingdings" charset="2"/>
            </a:endParaRPr>
          </a:p>
          <a:p>
            <a:pPr lvl="1"/>
            <a:endParaRPr lang="en-US" sz="2000" dirty="0">
              <a:solidFill>
                <a:schemeClr val="tx1"/>
              </a:solidFill>
              <a:sym typeface="Wingdings" charset="2"/>
            </a:endParaRPr>
          </a:p>
          <a:p>
            <a:r>
              <a:rPr lang="en-US" sz="2400" dirty="0">
                <a:solidFill>
                  <a:schemeClr val="tx1"/>
                </a:solidFill>
                <a:sym typeface="Wingdings" charset="2"/>
              </a:rPr>
              <a:t>Two slow start situations: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At the very beginning of a connection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When the connection goes dead waiting for a timeout to occur (i.e., the advertized window goes to zero!)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charset="2"/>
              </a:rPr>
              <a:t>It has to be guarded by a threshold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ssthresh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308725" y="1012825"/>
            <a:ext cx="2149475" cy="4321175"/>
            <a:chOff x="4029" y="907"/>
            <a:chExt cx="1072" cy="248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029" y="907"/>
              <a:ext cx="20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85" y="907"/>
              <a:ext cx="31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170" y="1016"/>
              <a:ext cx="1" cy="2357"/>
            </a:xfrm>
            <a:prstGeom prst="line">
              <a:avLst/>
            </a:prstGeom>
            <a:noFill/>
            <a:ln w="1905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037" y="1023"/>
              <a:ext cx="1" cy="2350"/>
            </a:xfrm>
            <a:prstGeom prst="line">
              <a:avLst/>
            </a:prstGeom>
            <a:noFill/>
            <a:ln w="1905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173" y="2561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960" y="2750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173" y="2508"/>
              <a:ext cx="797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60" y="2697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4235" y="2731"/>
              <a:ext cx="796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176" y="2958"/>
              <a:ext cx="68" cy="3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30"/>
                </a:cxn>
                <a:cxn ang="0">
                  <a:pos x="68" y="25"/>
                </a:cxn>
                <a:cxn ang="0">
                  <a:pos x="56" y="0"/>
                </a:cxn>
              </a:cxnLst>
              <a:rect l="0" t="0" r="r" b="b"/>
              <a:pathLst>
                <a:path w="68" h="30">
                  <a:moveTo>
                    <a:pt x="56" y="0"/>
                  </a:moveTo>
                  <a:lnTo>
                    <a:pt x="0" y="30"/>
                  </a:lnTo>
                  <a:lnTo>
                    <a:pt x="68" y="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173" y="2609"/>
              <a:ext cx="803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960" y="2801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176" y="2073"/>
              <a:ext cx="794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960" y="2260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173" y="2020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960" y="2210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173" y="1593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960" y="1782"/>
              <a:ext cx="71" cy="3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3"/>
                </a:cxn>
                <a:cxn ang="0">
                  <a:pos x="16" y="0"/>
                </a:cxn>
                <a:cxn ang="0">
                  <a:pos x="0" y="26"/>
                </a:cxn>
              </a:cxnLst>
              <a:rect l="0" t="0" r="r" b="b"/>
              <a:pathLst>
                <a:path w="71" h="33">
                  <a:moveTo>
                    <a:pt x="0" y="26"/>
                  </a:moveTo>
                  <a:lnTo>
                    <a:pt x="71" y="33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173" y="1057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960" y="1247"/>
              <a:ext cx="71" cy="3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2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2">
                  <a:moveTo>
                    <a:pt x="0" y="25"/>
                  </a:moveTo>
                  <a:lnTo>
                    <a:pt x="71" y="32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4173" y="1535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960" y="1727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173" y="2122"/>
              <a:ext cx="80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960" y="2314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173" y="2175"/>
              <a:ext cx="80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960" y="2364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4235" y="2782"/>
              <a:ext cx="796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173" y="3009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4235" y="1762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173" y="1988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4235" y="1817"/>
              <a:ext cx="796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173" y="2041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4235" y="1281"/>
              <a:ext cx="796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173" y="1505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4173" y="2662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960" y="2849"/>
              <a:ext cx="71" cy="3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3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3">
                  <a:moveTo>
                    <a:pt x="0" y="26"/>
                  </a:moveTo>
                  <a:lnTo>
                    <a:pt x="71" y="33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4173" y="2764"/>
              <a:ext cx="797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960" y="2955"/>
              <a:ext cx="71" cy="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4"/>
                </a:cxn>
              </a:cxnLst>
              <a:rect l="0" t="0" r="r" b="b"/>
              <a:pathLst>
                <a:path w="71" h="30">
                  <a:moveTo>
                    <a:pt x="0" y="24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173" y="2713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960" y="2902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4173" y="2815"/>
              <a:ext cx="803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960" y="3004"/>
              <a:ext cx="68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8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68" h="30">
                  <a:moveTo>
                    <a:pt x="0" y="25"/>
                  </a:moveTo>
                  <a:lnTo>
                    <a:pt x="68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4173" y="2868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960" y="3055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H="1">
              <a:off x="4235" y="2833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173" y="3062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 flipH="1">
              <a:off x="4232" y="2242"/>
              <a:ext cx="799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173" y="2475"/>
              <a:ext cx="68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68" y="26"/>
                </a:cxn>
                <a:cxn ang="0">
                  <a:pos x="59" y="0"/>
                </a:cxn>
              </a:cxnLst>
              <a:rect l="0" t="0" r="r" b="b"/>
              <a:pathLst>
                <a:path w="68" h="28">
                  <a:moveTo>
                    <a:pt x="59" y="0"/>
                  </a:moveTo>
                  <a:lnTo>
                    <a:pt x="0" y="28"/>
                  </a:lnTo>
                  <a:lnTo>
                    <a:pt x="68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4235" y="2293"/>
              <a:ext cx="796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173" y="2526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H="1">
              <a:off x="4235" y="2346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173" y="2577"/>
              <a:ext cx="68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68" y="25"/>
                </a:cxn>
                <a:cxn ang="0">
                  <a:pos x="59" y="0"/>
                </a:cxn>
              </a:cxnLst>
              <a:rect l="0" t="0" r="r" b="b"/>
              <a:pathLst>
                <a:path w="68" h="27">
                  <a:moveTo>
                    <a:pt x="59" y="0"/>
                  </a:moveTo>
                  <a:lnTo>
                    <a:pt x="0" y="27"/>
                  </a:lnTo>
                  <a:lnTo>
                    <a:pt x="68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H="1">
              <a:off x="4232" y="2397"/>
              <a:ext cx="799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173" y="2630"/>
              <a:ext cx="68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68" y="25"/>
                </a:cxn>
                <a:cxn ang="0">
                  <a:pos x="59" y="0"/>
                </a:cxn>
              </a:cxnLst>
              <a:rect l="0" t="0" r="r" b="b"/>
              <a:pathLst>
                <a:path w="68" h="28">
                  <a:moveTo>
                    <a:pt x="59" y="0"/>
                  </a:moveTo>
                  <a:lnTo>
                    <a:pt x="0" y="28"/>
                  </a:lnTo>
                  <a:lnTo>
                    <a:pt x="68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H="1">
              <a:off x="4235" y="2884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173" y="3112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H="1">
              <a:off x="4235" y="2935"/>
              <a:ext cx="793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176" y="3163"/>
              <a:ext cx="68" cy="2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8"/>
                </a:cxn>
                <a:cxn ang="0">
                  <a:pos x="68" y="26"/>
                </a:cxn>
                <a:cxn ang="0">
                  <a:pos x="56" y="0"/>
                </a:cxn>
              </a:cxnLst>
              <a:rect l="0" t="0" r="r" b="b"/>
              <a:pathLst>
                <a:path w="68" h="28">
                  <a:moveTo>
                    <a:pt x="56" y="0"/>
                  </a:moveTo>
                  <a:lnTo>
                    <a:pt x="0" y="28"/>
                  </a:lnTo>
                  <a:lnTo>
                    <a:pt x="68" y="2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 flipH="1">
              <a:off x="4235" y="2988"/>
              <a:ext cx="793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173" y="3212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H="1">
              <a:off x="4235" y="3036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173" y="3265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H="1">
              <a:off x="4235" y="3087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173" y="3313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8"/>
            <p:cNvSpPr>
              <a:spLocks noEditPoints="1"/>
            </p:cNvSpPr>
            <p:nvPr/>
          </p:nvSpPr>
          <p:spPr bwMode="auto">
            <a:xfrm>
              <a:off x="4634" y="3309"/>
              <a:ext cx="19" cy="85"/>
            </a:xfrm>
            <a:custGeom>
              <a:avLst/>
              <a:gdLst/>
              <a:ahLst/>
              <a:cxnLst>
                <a:cxn ang="0">
                  <a:pos x="19" y="81"/>
                </a:cxn>
                <a:cxn ang="0">
                  <a:pos x="19" y="81"/>
                </a:cxn>
                <a:cxn ang="0">
                  <a:pos x="19" y="74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4" y="85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9" y="85"/>
                </a:cxn>
                <a:cxn ang="0">
                  <a:pos x="19" y="81"/>
                </a:cxn>
                <a:cxn ang="0">
                  <a:pos x="19" y="81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9" y="3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4" y="39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9" y="48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9" y="7"/>
                </a:cxn>
              </a:cxnLst>
              <a:rect l="0" t="0" r="r" b="b"/>
              <a:pathLst>
                <a:path w="19" h="85">
                  <a:moveTo>
                    <a:pt x="19" y="81"/>
                  </a:moveTo>
                  <a:lnTo>
                    <a:pt x="19" y="81"/>
                  </a:lnTo>
                  <a:lnTo>
                    <a:pt x="19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39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063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481665" y="10668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assume ssthresh = 8*MSS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62754" y="12700"/>
            <a:ext cx="572529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>
              <a:spcBef>
                <a:spcPct val="0"/>
              </a:spcBef>
              <a:defRPr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sz="2400" dirty="0"/>
              <a:t>Example: Slow Start/Congestion Avoidance</a:t>
            </a:r>
          </a:p>
        </p:txBody>
      </p:sp>
      <p:sp>
        <p:nvSpPr>
          <p:cNvPr id="1029" name="Text Box 135"/>
          <p:cNvSpPr txBox="1">
            <a:spLocks noChangeArrowheads="1"/>
          </p:cNvSpPr>
          <p:nvPr/>
        </p:nvSpPr>
        <p:spPr bwMode="auto">
          <a:xfrm>
            <a:off x="1419225" y="1695450"/>
            <a:ext cx="121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000" b="1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charset="0"/>
            </a:endParaRPr>
          </a:p>
        </p:txBody>
      </p:sp>
      <p:sp>
        <p:nvSpPr>
          <p:cNvPr id="1030" name="Text Box 137"/>
          <p:cNvSpPr txBox="1">
            <a:spLocks noChangeArrowheads="1"/>
          </p:cNvSpPr>
          <p:nvPr/>
        </p:nvSpPr>
        <p:spPr bwMode="auto">
          <a:xfrm>
            <a:off x="4660900" y="45847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10</a:t>
            </a:r>
          </a:p>
        </p:txBody>
      </p:sp>
      <p:sp>
        <p:nvSpPr>
          <p:cNvPr id="1031" name="Text Box 146"/>
          <p:cNvSpPr txBox="1">
            <a:spLocks noChangeArrowheads="1"/>
          </p:cNvSpPr>
          <p:nvPr/>
        </p:nvSpPr>
        <p:spPr bwMode="auto">
          <a:xfrm>
            <a:off x="4775200" y="17145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4</a:t>
            </a:r>
          </a:p>
        </p:txBody>
      </p:sp>
      <p:sp>
        <p:nvSpPr>
          <p:cNvPr id="1032" name="AutoShape 188"/>
          <p:cNvSpPr>
            <a:spLocks noChangeArrowheads="1"/>
          </p:cNvSpPr>
          <p:nvPr/>
        </p:nvSpPr>
        <p:spPr bwMode="auto">
          <a:xfrm rot="-839043">
            <a:off x="6166219" y="3042463"/>
            <a:ext cx="2590800" cy="782587"/>
          </a:xfrm>
          <a:prstGeom prst="leftArrow">
            <a:avLst>
              <a:gd name="adj1" fmla="val 28481"/>
              <a:gd name="adj2" fmla="val 47265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Eight ACKs</a:t>
            </a:r>
          </a:p>
        </p:txBody>
      </p:sp>
      <p:sp>
        <p:nvSpPr>
          <p:cNvPr id="1033" name="Line 101"/>
          <p:cNvSpPr>
            <a:spLocks noChangeShapeType="1"/>
          </p:cNvSpPr>
          <p:nvPr/>
        </p:nvSpPr>
        <p:spPr bwMode="auto">
          <a:xfrm>
            <a:off x="6172200" y="393700"/>
            <a:ext cx="0" cy="623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4" name="Line 102"/>
          <p:cNvSpPr>
            <a:spLocks noChangeShapeType="1"/>
          </p:cNvSpPr>
          <p:nvPr/>
        </p:nvSpPr>
        <p:spPr bwMode="auto">
          <a:xfrm>
            <a:off x="8763000" y="3810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5" name="Line 103"/>
          <p:cNvSpPr>
            <a:spLocks noChangeShapeType="1"/>
          </p:cNvSpPr>
          <p:nvPr/>
        </p:nvSpPr>
        <p:spPr bwMode="auto">
          <a:xfrm>
            <a:off x="6191250" y="479425"/>
            <a:ext cx="2571750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6" name="Line 104"/>
          <p:cNvSpPr>
            <a:spLocks noChangeShapeType="1"/>
          </p:cNvSpPr>
          <p:nvPr/>
        </p:nvSpPr>
        <p:spPr bwMode="auto">
          <a:xfrm rot="289955" flipH="1">
            <a:off x="6202363" y="757238"/>
            <a:ext cx="2495550" cy="4889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7" name="Line 105"/>
          <p:cNvSpPr>
            <a:spLocks noChangeShapeType="1"/>
          </p:cNvSpPr>
          <p:nvPr/>
        </p:nvSpPr>
        <p:spPr bwMode="auto">
          <a:xfrm>
            <a:off x="6191250" y="13081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8" name="Line 106"/>
          <p:cNvSpPr>
            <a:spLocks noChangeShapeType="1"/>
          </p:cNvSpPr>
          <p:nvPr/>
        </p:nvSpPr>
        <p:spPr bwMode="auto">
          <a:xfrm>
            <a:off x="6191250" y="1184275"/>
            <a:ext cx="2571750" cy="339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9" name="Line 107"/>
          <p:cNvSpPr>
            <a:spLocks noChangeShapeType="1"/>
          </p:cNvSpPr>
          <p:nvPr/>
        </p:nvSpPr>
        <p:spPr bwMode="auto">
          <a:xfrm rot="281585" flipH="1">
            <a:off x="6200775" y="1446213"/>
            <a:ext cx="2571750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0" name="Line 108"/>
          <p:cNvSpPr>
            <a:spLocks noChangeShapeType="1"/>
          </p:cNvSpPr>
          <p:nvPr/>
        </p:nvSpPr>
        <p:spPr bwMode="auto">
          <a:xfrm rot="256020" flipH="1">
            <a:off x="6199188" y="1595438"/>
            <a:ext cx="2495550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1" name="Line 109"/>
          <p:cNvSpPr>
            <a:spLocks noChangeShapeType="1"/>
          </p:cNvSpPr>
          <p:nvPr/>
        </p:nvSpPr>
        <p:spPr bwMode="auto">
          <a:xfrm>
            <a:off x="6191250" y="20701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2" name="Line 110"/>
          <p:cNvSpPr>
            <a:spLocks noChangeShapeType="1"/>
          </p:cNvSpPr>
          <p:nvPr/>
        </p:nvSpPr>
        <p:spPr bwMode="auto">
          <a:xfrm>
            <a:off x="6191250" y="19939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3" name="Line 111"/>
          <p:cNvSpPr>
            <a:spLocks noChangeShapeType="1"/>
          </p:cNvSpPr>
          <p:nvPr/>
        </p:nvSpPr>
        <p:spPr bwMode="auto">
          <a:xfrm>
            <a:off x="6191250" y="19177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4" name="Line 112"/>
          <p:cNvSpPr>
            <a:spLocks noChangeShapeType="1"/>
          </p:cNvSpPr>
          <p:nvPr/>
        </p:nvSpPr>
        <p:spPr bwMode="auto">
          <a:xfrm>
            <a:off x="6191250" y="18415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5" name="Text Box 144"/>
          <p:cNvSpPr txBox="1">
            <a:spLocks noChangeArrowheads="1"/>
          </p:cNvSpPr>
          <p:nvPr/>
        </p:nvSpPr>
        <p:spPr bwMode="auto">
          <a:xfrm>
            <a:off x="5514975" y="69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46" name="Text Box 145"/>
          <p:cNvSpPr txBox="1">
            <a:spLocks noChangeArrowheads="1"/>
          </p:cNvSpPr>
          <p:nvPr/>
        </p:nvSpPr>
        <p:spPr bwMode="auto">
          <a:xfrm>
            <a:off x="4800600" y="10033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2</a:t>
            </a:r>
          </a:p>
        </p:txBody>
      </p:sp>
      <p:sp>
        <p:nvSpPr>
          <p:cNvPr id="1047" name="Text Box 147"/>
          <p:cNvSpPr txBox="1">
            <a:spLocks noChangeArrowheads="1"/>
          </p:cNvSpPr>
          <p:nvPr/>
        </p:nvSpPr>
        <p:spPr bwMode="auto">
          <a:xfrm>
            <a:off x="4838700" y="24638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cwnd= 8</a:t>
            </a:r>
          </a:p>
        </p:txBody>
      </p:sp>
      <p:sp>
        <p:nvSpPr>
          <p:cNvPr id="1048" name="Line 154"/>
          <p:cNvSpPr>
            <a:spLocks noChangeShapeType="1"/>
          </p:cNvSpPr>
          <p:nvPr/>
        </p:nvSpPr>
        <p:spPr bwMode="auto">
          <a:xfrm rot="256020" flipH="1">
            <a:off x="6208713" y="2132013"/>
            <a:ext cx="2551112" cy="468312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9" name="Line 155"/>
          <p:cNvSpPr>
            <a:spLocks noChangeShapeType="1"/>
          </p:cNvSpPr>
          <p:nvPr/>
        </p:nvSpPr>
        <p:spPr bwMode="auto">
          <a:xfrm rot="256020" flipH="1">
            <a:off x="6208713" y="2208213"/>
            <a:ext cx="25622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0" name="Line 156"/>
          <p:cNvSpPr>
            <a:spLocks noChangeShapeType="1"/>
          </p:cNvSpPr>
          <p:nvPr/>
        </p:nvSpPr>
        <p:spPr bwMode="auto">
          <a:xfrm rot="256020" flipH="1">
            <a:off x="6208713" y="2284413"/>
            <a:ext cx="25622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1" name="Line 157"/>
          <p:cNvSpPr>
            <a:spLocks noChangeShapeType="1"/>
          </p:cNvSpPr>
          <p:nvPr/>
        </p:nvSpPr>
        <p:spPr bwMode="auto">
          <a:xfrm rot="256020" flipH="1">
            <a:off x="6208713" y="2357438"/>
            <a:ext cx="24860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2" name="Text Box 158"/>
          <p:cNvSpPr txBox="1">
            <a:spLocks noChangeArrowheads="1"/>
          </p:cNvSpPr>
          <p:nvPr/>
        </p:nvSpPr>
        <p:spPr bwMode="auto">
          <a:xfrm>
            <a:off x="4850099" y="4032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</a:t>
            </a:r>
          </a:p>
        </p:txBody>
      </p:sp>
      <p:sp>
        <p:nvSpPr>
          <p:cNvPr id="1053" name="Text Box 180"/>
          <p:cNvSpPr txBox="1">
            <a:spLocks noChangeArrowheads="1"/>
          </p:cNvSpPr>
          <p:nvPr/>
        </p:nvSpPr>
        <p:spPr bwMode="auto">
          <a:xfrm>
            <a:off x="4876800" y="35941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9</a:t>
            </a:r>
          </a:p>
        </p:txBody>
      </p:sp>
      <p:sp>
        <p:nvSpPr>
          <p:cNvPr id="1054" name="AutoShape 185"/>
          <p:cNvSpPr>
            <a:spLocks noChangeArrowheads="1"/>
          </p:cNvSpPr>
          <p:nvPr/>
        </p:nvSpPr>
        <p:spPr bwMode="auto">
          <a:xfrm rot="633927">
            <a:off x="6207985" y="2436675"/>
            <a:ext cx="2551594" cy="832113"/>
          </a:xfrm>
          <a:prstGeom prst="rightArrow">
            <a:avLst>
              <a:gd name="adj1" fmla="val 26194"/>
              <a:gd name="adj2" fmla="val 34942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Eight packets</a:t>
            </a:r>
          </a:p>
        </p:txBody>
      </p:sp>
      <p:sp>
        <p:nvSpPr>
          <p:cNvPr id="1055" name="Oval 193"/>
          <p:cNvSpPr>
            <a:spLocks noChangeArrowheads="1"/>
          </p:cNvSpPr>
          <p:nvPr/>
        </p:nvSpPr>
        <p:spPr bwMode="auto">
          <a:xfrm>
            <a:off x="7391400" y="6213475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6" name="Oval 194"/>
          <p:cNvSpPr>
            <a:spLocks noChangeArrowheads="1"/>
          </p:cNvSpPr>
          <p:nvPr/>
        </p:nvSpPr>
        <p:spPr bwMode="auto">
          <a:xfrm>
            <a:off x="7391400" y="635635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7" name="Oval 195"/>
          <p:cNvSpPr>
            <a:spLocks noChangeArrowheads="1"/>
          </p:cNvSpPr>
          <p:nvPr/>
        </p:nvSpPr>
        <p:spPr bwMode="auto">
          <a:xfrm>
            <a:off x="7391400" y="64897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8" name="AutoShape 201"/>
          <p:cNvSpPr>
            <a:spLocks noChangeArrowheads="1"/>
          </p:cNvSpPr>
          <p:nvPr/>
        </p:nvSpPr>
        <p:spPr bwMode="auto">
          <a:xfrm rot="-843032">
            <a:off x="6155377" y="4184399"/>
            <a:ext cx="2619375" cy="767543"/>
          </a:xfrm>
          <a:prstGeom prst="leftArrow">
            <a:avLst>
              <a:gd name="adj1" fmla="val 28481"/>
              <a:gd name="adj2" fmla="val 47786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Nine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</a:rPr>
              <a:t>ACKs</a:t>
            </a: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9" name="AutoShape 202"/>
          <p:cNvSpPr>
            <a:spLocks noChangeArrowheads="1"/>
          </p:cNvSpPr>
          <p:nvPr/>
        </p:nvSpPr>
        <p:spPr bwMode="auto">
          <a:xfrm rot="697554">
            <a:off x="6160734" y="3488636"/>
            <a:ext cx="2598738" cy="907018"/>
          </a:xfrm>
          <a:prstGeom prst="rightArrow">
            <a:avLst>
              <a:gd name="adj1" fmla="val 26194"/>
              <a:gd name="adj2" fmla="val 35787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Nine packets</a:t>
            </a:r>
          </a:p>
        </p:txBody>
      </p:sp>
      <p:sp>
        <p:nvSpPr>
          <p:cNvPr id="1060" name="AutoShape 203"/>
          <p:cNvSpPr>
            <a:spLocks noChangeArrowheads="1"/>
          </p:cNvSpPr>
          <p:nvPr/>
        </p:nvSpPr>
        <p:spPr bwMode="auto">
          <a:xfrm rot="-855417">
            <a:off x="6169243" y="5246819"/>
            <a:ext cx="2628900" cy="784859"/>
          </a:xfrm>
          <a:prstGeom prst="leftArrow">
            <a:avLst>
              <a:gd name="adj1" fmla="val 28481"/>
              <a:gd name="adj2" fmla="val 47960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Ten ACKs</a:t>
            </a:r>
          </a:p>
        </p:txBody>
      </p:sp>
      <p:sp>
        <p:nvSpPr>
          <p:cNvPr id="1061" name="AutoShape 204"/>
          <p:cNvSpPr>
            <a:spLocks noChangeArrowheads="1"/>
          </p:cNvSpPr>
          <p:nvPr/>
        </p:nvSpPr>
        <p:spPr bwMode="auto">
          <a:xfrm rot="628147">
            <a:off x="6182862" y="4570474"/>
            <a:ext cx="2589213" cy="980796"/>
          </a:xfrm>
          <a:prstGeom prst="rightArrow">
            <a:avLst>
              <a:gd name="adj1" fmla="val 26194"/>
              <a:gd name="adj2" fmla="val 35656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Ten packets</a:t>
            </a:r>
          </a:p>
        </p:txBody>
      </p:sp>
      <p:sp>
        <p:nvSpPr>
          <p:cNvPr id="1062" name="Text Box 205"/>
          <p:cNvSpPr txBox="1">
            <a:spLocks noChangeArrowheads="1"/>
          </p:cNvSpPr>
          <p:nvPr/>
        </p:nvSpPr>
        <p:spPr bwMode="auto">
          <a:xfrm>
            <a:off x="4648200" y="5664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2057400"/>
          <a:ext cx="46482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hart" r:id="rId4" imgW="5918200" imgH="3619500" progId="Excel.Sheet.8">
                  <p:embed/>
                </p:oleObj>
              </mc:Choice>
              <mc:Fallback>
                <p:oleObj name="Chart" r:id="rId4" imgW="5918200" imgH="3619500" progId="Excel.Shee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46482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Line 183"/>
          <p:cNvSpPr>
            <a:spLocks noChangeShapeType="1"/>
          </p:cNvSpPr>
          <p:nvPr/>
        </p:nvSpPr>
        <p:spPr bwMode="auto">
          <a:xfrm flipV="1">
            <a:off x="1308100" y="2933700"/>
            <a:ext cx="306070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4" name="Text Box 184"/>
          <p:cNvSpPr txBox="1">
            <a:spLocks noChangeArrowheads="1"/>
          </p:cNvSpPr>
          <p:nvPr/>
        </p:nvSpPr>
        <p:spPr bwMode="auto">
          <a:xfrm>
            <a:off x="1079500" y="25781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ssthresh</a:t>
            </a:r>
          </a:p>
        </p:txBody>
      </p:sp>
      <p:sp>
        <p:nvSpPr>
          <p:cNvPr id="1065" name="Text Box 209"/>
          <p:cNvSpPr txBox="1">
            <a:spLocks noChangeArrowheads="1"/>
          </p:cNvSpPr>
          <p:nvPr/>
        </p:nvSpPr>
        <p:spPr bwMode="auto">
          <a:xfrm>
            <a:off x="5981700" y="-127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</a:rPr>
              <a:t>S</a:t>
            </a:r>
          </a:p>
        </p:txBody>
      </p:sp>
      <p:sp>
        <p:nvSpPr>
          <p:cNvPr id="1066" name="Text Box 210"/>
          <p:cNvSpPr txBox="1">
            <a:spLocks noChangeArrowheads="1"/>
          </p:cNvSpPr>
          <p:nvPr/>
        </p:nvSpPr>
        <p:spPr bwMode="auto">
          <a:xfrm>
            <a:off x="8585200" y="-2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0882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5413"/>
            <a:ext cx="8534400" cy="4841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Clr>
                <a:schemeClr val="tx1"/>
              </a:buClr>
              <a:buSzPct val="60000"/>
              <a:buFont typeface="Wingdings" pitchFamily="2" charset="2"/>
            </a:pPr>
            <a:r>
              <a:rPr lang="en-US" sz="2800" kern="1200" dirty="0"/>
              <a:t>Protocol of Slow Start &amp; Congestion Avoidance</a:t>
            </a:r>
          </a:p>
        </p:txBody>
      </p:sp>
      <p:sp>
        <p:nvSpPr>
          <p:cNvPr id="20483" name="Line 9"/>
          <p:cNvSpPr>
            <a:spLocks noChangeShapeType="1"/>
          </p:cNvSpPr>
          <p:nvPr/>
        </p:nvSpPr>
        <p:spPr bwMode="auto">
          <a:xfrm flipV="1">
            <a:off x="2209800" y="3733800"/>
            <a:ext cx="304800" cy="76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371600" y="3733800"/>
            <a:ext cx="1143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i="1" dirty="0">
                <a:solidFill>
                  <a:srgbClr val="FF0000"/>
                </a:solidFill>
              </a:rPr>
              <a:t>ssthresh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-1" y="764704"/>
            <a:ext cx="4622801" cy="56886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Initially:</a:t>
            </a:r>
          </a:p>
          <a:p>
            <a:pPr marL="342900" indent="-34290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	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</a:t>
            </a:r>
            <a:r>
              <a:rPr lang="en-US" sz="2400" dirty="0">
                <a:latin typeface="Calibri" charset="0"/>
                <a:sym typeface="Math3" charset="0"/>
              </a:rPr>
              <a:t> = 1*MSS</a:t>
            </a:r>
          </a:p>
          <a:p>
            <a:pPr marL="342900" indent="-34290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	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ssthresh</a:t>
            </a:r>
            <a:r>
              <a:rPr lang="en-US" sz="2400" dirty="0">
                <a:latin typeface="Calibri" charset="0"/>
                <a:sym typeface="Math3" charset="0"/>
              </a:rPr>
              <a:t> = very high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If a new ACK comes: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	if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 &lt; ssthresh</a:t>
            </a:r>
            <a:r>
              <a:rPr lang="en-US" sz="2400" dirty="0">
                <a:latin typeface="Calibri" charset="0"/>
                <a:sym typeface="Math3" charset="0"/>
              </a:rPr>
              <a:t> </a:t>
            </a:r>
            <a:r>
              <a:rPr lang="en-US" sz="2400" dirty="0">
                <a:latin typeface="Calibri" charset="0"/>
                <a:sym typeface="Wingdings" charset="2"/>
              </a:rPr>
              <a:t> update cwnd according to slow start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Wingdings" charset="2"/>
              </a:rPr>
              <a:t>cwnd &gt; ssthresh</a:t>
            </a:r>
            <a:r>
              <a:rPr lang="en-US" sz="2400" dirty="0">
                <a:latin typeface="Calibri" charset="0"/>
                <a:sym typeface="Wingdings" charset="2"/>
              </a:rPr>
              <a:t>  update cwnd according to congestion avoidance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cwnd = ssthresh  either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timeout (i.e. loss) :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ssthresh</a:t>
            </a:r>
            <a:r>
              <a:rPr lang="en-US" sz="2400" dirty="0">
                <a:latin typeface="Calibri" charset="0"/>
                <a:sym typeface="Math3" charset="0"/>
              </a:rPr>
              <a:t> = flight size/2;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</a:t>
            </a:r>
            <a:r>
              <a:rPr lang="en-US" sz="2400" dirty="0">
                <a:latin typeface="Calibri" charset="0"/>
                <a:sym typeface="Math3" charset="0"/>
              </a:rPr>
              <a:t> = 1*MSS</a:t>
            </a:r>
          </a:p>
        </p:txBody>
      </p:sp>
      <p:sp>
        <p:nvSpPr>
          <p:cNvPr id="20486" name="Arc 52"/>
          <p:cNvSpPr>
            <a:spLocks/>
          </p:cNvSpPr>
          <p:nvPr/>
        </p:nvSpPr>
        <p:spPr bwMode="auto">
          <a:xfrm>
            <a:off x="4931023" y="2913658"/>
            <a:ext cx="835025" cy="1522413"/>
          </a:xfrm>
          <a:custGeom>
            <a:avLst/>
            <a:gdLst>
              <a:gd name="T0" fmla="*/ 32280866 w 21600"/>
              <a:gd name="T1" fmla="*/ 0 h 21600"/>
              <a:gd name="T2" fmla="*/ 0 w 21600"/>
              <a:gd name="T3" fmla="*/ 10730283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7" name="Line 53"/>
          <p:cNvSpPr>
            <a:spLocks noChangeShapeType="1"/>
          </p:cNvSpPr>
          <p:nvPr/>
        </p:nvSpPr>
        <p:spPr bwMode="auto">
          <a:xfrm>
            <a:off x="5766048" y="2913658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8" name="Line 54"/>
          <p:cNvSpPr>
            <a:spLocks noChangeShapeType="1"/>
          </p:cNvSpPr>
          <p:nvPr/>
        </p:nvSpPr>
        <p:spPr bwMode="auto">
          <a:xfrm>
            <a:off x="5975598" y="3643908"/>
            <a:ext cx="5619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9" name="Line 55"/>
          <p:cNvSpPr>
            <a:spLocks noChangeShapeType="1"/>
          </p:cNvSpPr>
          <p:nvPr/>
        </p:nvSpPr>
        <p:spPr bwMode="auto">
          <a:xfrm>
            <a:off x="7143998" y="3339108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Line 56"/>
          <p:cNvSpPr>
            <a:spLocks noChangeShapeType="1"/>
          </p:cNvSpPr>
          <p:nvPr/>
        </p:nvSpPr>
        <p:spPr bwMode="auto">
          <a:xfrm>
            <a:off x="4931023" y="1981796"/>
            <a:ext cx="0" cy="2451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1" name="Line 57"/>
          <p:cNvSpPr>
            <a:spLocks noChangeShapeType="1"/>
          </p:cNvSpPr>
          <p:nvPr/>
        </p:nvSpPr>
        <p:spPr bwMode="auto">
          <a:xfrm>
            <a:off x="4931023" y="4432896"/>
            <a:ext cx="388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2" name="Rectangle 58"/>
          <p:cNvSpPr>
            <a:spLocks noChangeArrowheads="1"/>
          </p:cNvSpPr>
          <p:nvPr/>
        </p:nvSpPr>
        <p:spPr bwMode="auto">
          <a:xfrm>
            <a:off x="8433048" y="458688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time</a:t>
            </a:r>
          </a:p>
        </p:txBody>
      </p:sp>
      <p:sp>
        <p:nvSpPr>
          <p:cNvPr id="20493" name="Rectangle 59"/>
          <p:cNvSpPr>
            <a:spLocks noChangeArrowheads="1"/>
          </p:cNvSpPr>
          <p:nvPr/>
        </p:nvSpPr>
        <p:spPr bwMode="auto">
          <a:xfrm>
            <a:off x="4623048" y="1700808"/>
            <a:ext cx="7032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cwnd</a:t>
            </a:r>
          </a:p>
        </p:txBody>
      </p:sp>
      <p:sp>
        <p:nvSpPr>
          <p:cNvPr id="20494" name="Line 60"/>
          <p:cNvSpPr>
            <a:spLocks noChangeShapeType="1"/>
          </p:cNvSpPr>
          <p:nvPr/>
        </p:nvSpPr>
        <p:spPr bwMode="auto">
          <a:xfrm>
            <a:off x="5975598" y="2902546"/>
            <a:ext cx="0" cy="153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5" name="Arc 61"/>
          <p:cNvSpPr>
            <a:spLocks/>
          </p:cNvSpPr>
          <p:nvPr/>
        </p:nvSpPr>
        <p:spPr bwMode="auto">
          <a:xfrm>
            <a:off x="5975598" y="3635971"/>
            <a:ext cx="542925" cy="796925"/>
          </a:xfrm>
          <a:custGeom>
            <a:avLst/>
            <a:gdLst>
              <a:gd name="T0" fmla="*/ 13646647 w 21600"/>
              <a:gd name="T1" fmla="*/ 0 h 21600"/>
              <a:gd name="T2" fmla="*/ 0 w 21600"/>
              <a:gd name="T3" fmla="*/ 2940228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96" name="Line 62"/>
          <p:cNvSpPr>
            <a:spLocks noChangeShapeType="1"/>
          </p:cNvSpPr>
          <p:nvPr/>
        </p:nvSpPr>
        <p:spPr bwMode="auto">
          <a:xfrm flipV="1">
            <a:off x="6518523" y="3343871"/>
            <a:ext cx="638175" cy="2921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7" name="Line 63"/>
          <p:cNvSpPr>
            <a:spLocks noChangeShapeType="1"/>
          </p:cNvSpPr>
          <p:nvPr/>
        </p:nvSpPr>
        <p:spPr bwMode="auto">
          <a:xfrm>
            <a:off x="7353548" y="3331171"/>
            <a:ext cx="0" cy="1101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Line 64"/>
          <p:cNvSpPr>
            <a:spLocks noChangeShapeType="1"/>
          </p:cNvSpPr>
          <p:nvPr/>
        </p:nvSpPr>
        <p:spPr bwMode="auto">
          <a:xfrm>
            <a:off x="7353548" y="3882033"/>
            <a:ext cx="541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9" name="Arc 65"/>
          <p:cNvSpPr>
            <a:spLocks/>
          </p:cNvSpPr>
          <p:nvPr/>
        </p:nvSpPr>
        <p:spPr bwMode="auto">
          <a:xfrm>
            <a:off x="7353548" y="3882033"/>
            <a:ext cx="500063" cy="550863"/>
          </a:xfrm>
          <a:custGeom>
            <a:avLst/>
            <a:gdLst>
              <a:gd name="T0" fmla="*/ 11576990 w 21600"/>
              <a:gd name="T1" fmla="*/ 0 h 21600"/>
              <a:gd name="T2" fmla="*/ 0 w 21600"/>
              <a:gd name="T3" fmla="*/ 1404861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500" name="Line 66"/>
          <p:cNvSpPr>
            <a:spLocks noChangeShapeType="1"/>
          </p:cNvSpPr>
          <p:nvPr/>
        </p:nvSpPr>
        <p:spPr bwMode="auto">
          <a:xfrm flipV="1">
            <a:off x="7853611" y="3515321"/>
            <a:ext cx="752475" cy="3667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1" name="Rectangle 67"/>
          <p:cNvSpPr>
            <a:spLocks noChangeArrowheads="1"/>
          </p:cNvSpPr>
          <p:nvPr/>
        </p:nvSpPr>
        <p:spPr bwMode="auto">
          <a:xfrm>
            <a:off x="5994648" y="2462808"/>
            <a:ext cx="2057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Loss, e.g. timeout</a:t>
            </a:r>
          </a:p>
        </p:txBody>
      </p:sp>
      <p:sp>
        <p:nvSpPr>
          <p:cNvPr id="20502" name="Rectangle 68"/>
          <p:cNvSpPr>
            <a:spLocks noChangeArrowheads="1"/>
          </p:cNvSpPr>
          <p:nvPr/>
        </p:nvSpPr>
        <p:spPr bwMode="auto">
          <a:xfrm>
            <a:off x="5080248" y="4672608"/>
            <a:ext cx="2971800" cy="314326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slow start – in green</a:t>
            </a:r>
          </a:p>
        </p:txBody>
      </p:sp>
      <p:sp>
        <p:nvSpPr>
          <p:cNvPr id="20503" name="Rectangle 69"/>
          <p:cNvSpPr>
            <a:spLocks noChangeArrowheads="1"/>
          </p:cNvSpPr>
          <p:nvPr/>
        </p:nvSpPr>
        <p:spPr bwMode="auto">
          <a:xfrm>
            <a:off x="5080248" y="5206007"/>
            <a:ext cx="3886200" cy="501651"/>
          </a:xfrm>
          <a:prstGeom prst="rect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congestion avoidance – in blue</a:t>
            </a:r>
          </a:p>
        </p:txBody>
      </p:sp>
      <p:sp>
        <p:nvSpPr>
          <p:cNvPr id="20504" name="Line 77"/>
          <p:cNvSpPr>
            <a:spLocks noChangeShapeType="1"/>
          </p:cNvSpPr>
          <p:nvPr/>
        </p:nvSpPr>
        <p:spPr bwMode="auto">
          <a:xfrm>
            <a:off x="4927848" y="245328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5" name="Text Box 78"/>
          <p:cNvSpPr txBox="1">
            <a:spLocks noChangeArrowheads="1"/>
          </p:cNvSpPr>
          <p:nvPr/>
        </p:nvSpPr>
        <p:spPr bwMode="auto">
          <a:xfrm>
            <a:off x="5978773" y="1675408"/>
            <a:ext cx="175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ym typeface="Math3" charset="0"/>
              </a:rPr>
              <a:t>(initial) ssthresh</a:t>
            </a:r>
          </a:p>
        </p:txBody>
      </p:sp>
      <p:sp>
        <p:nvSpPr>
          <p:cNvPr id="20506" name="Line 79"/>
          <p:cNvSpPr>
            <a:spLocks noChangeShapeType="1"/>
          </p:cNvSpPr>
          <p:nvPr/>
        </p:nvSpPr>
        <p:spPr bwMode="auto">
          <a:xfrm flipH="1">
            <a:off x="5766048" y="2072283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7" name="Line 81"/>
          <p:cNvSpPr>
            <a:spLocks noChangeShapeType="1"/>
          </p:cNvSpPr>
          <p:nvPr/>
        </p:nvSpPr>
        <p:spPr bwMode="auto">
          <a:xfrm flipH="1">
            <a:off x="5918448" y="2758083"/>
            <a:ext cx="4572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8" name="Line 82"/>
          <p:cNvSpPr>
            <a:spLocks noChangeShapeType="1"/>
          </p:cNvSpPr>
          <p:nvPr/>
        </p:nvSpPr>
        <p:spPr bwMode="auto">
          <a:xfrm>
            <a:off x="6756648" y="2758083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5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847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  <a:buSzPct val="60000"/>
              <a:buFont typeface="Wingdings" pitchFamily="2" charset="2"/>
            </a:pPr>
            <a:r>
              <a:rPr lang="en-US" sz="3200" kern="1200" dirty="0"/>
              <a:t>Fast Retransmit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7175"/>
            <a:ext cx="8229600" cy="444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Coarse timeouts remained a problem, and Fast retransmit was added with TCP Tahoe.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Since the receiver responds every time a packet arrives, this implies the sender will see duplicate ACKs.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Use </a:t>
            </a:r>
            <a:r>
              <a:rPr lang="en-US" sz="2400" b="1" dirty="0">
                <a:solidFill>
                  <a:schemeClr val="tx1"/>
                </a:solidFill>
              </a:rPr>
              <a:t>duplicated ACKs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(out of sequence </a:t>
            </a:r>
            <a:r>
              <a:rPr lang="en-US" sz="2400" dirty="0" err="1" smtClean="0">
                <a:solidFill>
                  <a:schemeClr val="tx1"/>
                </a:solidFill>
              </a:rPr>
              <a:t>acks</a:t>
            </a:r>
            <a:r>
              <a:rPr lang="en-US" sz="2400" dirty="0" smtClean="0">
                <a:solidFill>
                  <a:schemeClr val="tx1"/>
                </a:solidFill>
              </a:rPr>
              <a:t>) to </a:t>
            </a:r>
            <a:r>
              <a:rPr lang="en-US" sz="2400" dirty="0">
                <a:solidFill>
                  <a:schemeClr val="tx1"/>
                </a:solidFill>
              </a:rPr>
              <a:t>signal lost packet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Three duplicated Acks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5800" y="45720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ClrTx/>
              <a:buFontTx/>
              <a:buChar char="•"/>
            </a:pPr>
            <a:endParaRPr lang="en-US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0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88925" y="126920"/>
            <a:ext cx="7772400" cy="43521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TCP Tahoe’s Fast Retransmit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29345" y="764704"/>
            <a:ext cx="3066650" cy="48965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Sender receives 3 dupACKS.</a:t>
            </a:r>
            <a:endParaRPr lang="en-US" sz="2000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ym typeface="Wingdings" charset="2"/>
              </a:rPr>
              <a:t>Sender </a:t>
            </a:r>
            <a:r>
              <a:rPr lang="en-US" sz="1600" dirty="0"/>
              <a:t>infers that the segment is lost.</a:t>
            </a:r>
            <a:endParaRPr lang="en-US" sz="1600" dirty="0">
              <a:sym typeface="Wingdings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ym typeface="Wingdings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charset="2"/>
              </a:rPr>
              <a:t>Sender re-sends the segment immediately!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Sender returns to slow-start.</a:t>
            </a:r>
          </a:p>
        </p:txBody>
      </p:sp>
      <p:sp>
        <p:nvSpPr>
          <p:cNvPr id="22532" name="Line 139"/>
          <p:cNvSpPr>
            <a:spLocks noChangeShapeType="1"/>
          </p:cNvSpPr>
          <p:nvPr/>
        </p:nvSpPr>
        <p:spPr bwMode="auto">
          <a:xfrm flipH="1">
            <a:off x="4251325" y="1390650"/>
            <a:ext cx="0" cy="37338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3" name="Line 140"/>
          <p:cNvSpPr>
            <a:spLocks noChangeShapeType="1"/>
          </p:cNvSpPr>
          <p:nvPr/>
        </p:nvSpPr>
        <p:spPr bwMode="auto">
          <a:xfrm flipH="1">
            <a:off x="7923213" y="1390650"/>
            <a:ext cx="19050" cy="3743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2534" name="Group 141"/>
          <p:cNvGrpSpPr>
            <a:grpSpLocks/>
          </p:cNvGrpSpPr>
          <p:nvPr/>
        </p:nvGrpSpPr>
        <p:grpSpPr bwMode="auto">
          <a:xfrm>
            <a:off x="4283075" y="1811338"/>
            <a:ext cx="3659188" cy="307975"/>
            <a:chOff x="3092" y="1417"/>
            <a:chExt cx="2305" cy="194"/>
          </a:xfrm>
        </p:grpSpPr>
        <p:sp>
          <p:nvSpPr>
            <p:cNvPr id="22591" name="Line 142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92" name="Freeform 143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35" name="Rectangle 144"/>
          <p:cNvSpPr>
            <a:spLocks noChangeArrowheads="1"/>
          </p:cNvSpPr>
          <p:nvPr/>
        </p:nvSpPr>
        <p:spPr bwMode="auto">
          <a:xfrm rot="-300000">
            <a:off x="4708525" y="18478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1</a:t>
            </a:r>
            <a:endParaRPr lang="en-US" sz="1200" dirty="0"/>
          </a:p>
        </p:txBody>
      </p:sp>
      <p:grpSp>
        <p:nvGrpSpPr>
          <p:cNvPr id="22536" name="Group 145"/>
          <p:cNvGrpSpPr>
            <a:grpSpLocks/>
          </p:cNvGrpSpPr>
          <p:nvPr/>
        </p:nvGrpSpPr>
        <p:grpSpPr bwMode="auto">
          <a:xfrm>
            <a:off x="3336925" y="1409700"/>
            <a:ext cx="4605338" cy="301625"/>
            <a:chOff x="2425" y="1153"/>
            <a:chExt cx="2901" cy="190"/>
          </a:xfrm>
        </p:grpSpPr>
        <p:sp>
          <p:nvSpPr>
            <p:cNvPr id="22587" name="Line 146"/>
            <p:cNvSpPr>
              <a:spLocks noChangeShapeType="1"/>
            </p:cNvSpPr>
            <p:nvPr/>
          </p:nvSpPr>
          <p:spPr bwMode="auto">
            <a:xfrm>
              <a:off x="3021" y="1229"/>
              <a:ext cx="2256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8" name="Freeform 147"/>
            <p:cNvSpPr>
              <a:spLocks/>
            </p:cNvSpPr>
            <p:nvPr/>
          </p:nvSpPr>
          <p:spPr bwMode="auto">
            <a:xfrm>
              <a:off x="5269" y="1289"/>
              <a:ext cx="57" cy="54"/>
            </a:xfrm>
            <a:custGeom>
              <a:avLst/>
              <a:gdLst>
                <a:gd name="T0" fmla="*/ 3 w 57"/>
                <a:gd name="T1" fmla="*/ 0 h 54"/>
                <a:gd name="T2" fmla="*/ 57 w 57"/>
                <a:gd name="T3" fmla="*/ 29 h 54"/>
                <a:gd name="T4" fmla="*/ 0 w 57"/>
                <a:gd name="T5" fmla="*/ 54 h 54"/>
                <a:gd name="T6" fmla="*/ 3 w 5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4"/>
                <a:gd name="T14" fmla="*/ 57 w 5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4">
                  <a:moveTo>
                    <a:pt x="3" y="0"/>
                  </a:moveTo>
                  <a:lnTo>
                    <a:pt x="57" y="29"/>
                  </a:lnTo>
                  <a:lnTo>
                    <a:pt x="0" y="5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2589" name="Rectangle 148"/>
            <p:cNvSpPr>
              <a:spLocks noChangeArrowheads="1"/>
            </p:cNvSpPr>
            <p:nvPr/>
          </p:nvSpPr>
          <p:spPr bwMode="auto">
            <a:xfrm rot="120000">
              <a:off x="3999" y="1153"/>
              <a:ext cx="4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100" b="1" dirty="0">
                  <a:solidFill>
                    <a:srgbClr val="0000FF"/>
                  </a:solidFill>
                </a:rPr>
                <a:t>segment 1</a:t>
              </a:r>
              <a:endParaRPr lang="en-US" sz="1600" dirty="0"/>
            </a:p>
          </p:txBody>
        </p:sp>
        <p:sp>
          <p:nvSpPr>
            <p:cNvPr id="22590" name="Rectangle 149"/>
            <p:cNvSpPr>
              <a:spLocks noChangeArrowheads="1"/>
            </p:cNvSpPr>
            <p:nvPr/>
          </p:nvSpPr>
          <p:spPr bwMode="auto">
            <a:xfrm>
              <a:off x="2425" y="1172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500" b="1" dirty="0">
                  <a:solidFill>
                    <a:srgbClr val="FF0000"/>
                  </a:solidFill>
                </a:rPr>
                <a:t>cwnd = 1</a:t>
              </a:r>
              <a:endParaRPr lang="en-US" sz="1600" dirty="0"/>
            </a:p>
          </p:txBody>
        </p:sp>
      </p:grpSp>
      <p:sp>
        <p:nvSpPr>
          <p:cNvPr id="22537" name="Rectangle 150"/>
          <p:cNvSpPr>
            <a:spLocks noChangeArrowheads="1"/>
          </p:cNvSpPr>
          <p:nvPr/>
        </p:nvSpPr>
        <p:spPr bwMode="auto">
          <a:xfrm>
            <a:off x="3336925" y="2073275"/>
            <a:ext cx="809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FF0000"/>
                </a:solidFill>
              </a:rPr>
              <a:t>cwnd = 2</a:t>
            </a:r>
            <a:endParaRPr lang="en-US" sz="1600" dirty="0"/>
          </a:p>
        </p:txBody>
      </p:sp>
      <p:sp>
        <p:nvSpPr>
          <p:cNvPr id="22538" name="Freeform 151"/>
          <p:cNvSpPr>
            <a:spLocks/>
          </p:cNvSpPr>
          <p:nvPr/>
        </p:nvSpPr>
        <p:spPr bwMode="auto">
          <a:xfrm>
            <a:off x="7869238" y="253206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39" name="Line 152"/>
          <p:cNvSpPr>
            <a:spLocks noChangeShapeType="1"/>
          </p:cNvSpPr>
          <p:nvPr/>
        </p:nvSpPr>
        <p:spPr bwMode="auto">
          <a:xfrm>
            <a:off x="4300538" y="2224088"/>
            <a:ext cx="3582987" cy="13970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0" name="Freeform 153"/>
          <p:cNvSpPr>
            <a:spLocks/>
          </p:cNvSpPr>
          <p:nvPr/>
        </p:nvSpPr>
        <p:spPr bwMode="auto">
          <a:xfrm>
            <a:off x="7869238" y="2319338"/>
            <a:ext cx="90487" cy="85725"/>
          </a:xfrm>
          <a:custGeom>
            <a:avLst/>
            <a:gdLst>
              <a:gd name="T0" fmla="*/ 4762 w 57"/>
              <a:gd name="T1" fmla="*/ 0 h 54"/>
              <a:gd name="T2" fmla="*/ 90487 w 57"/>
              <a:gd name="T3" fmla="*/ 46037 h 54"/>
              <a:gd name="T4" fmla="*/ 0 w 57"/>
              <a:gd name="T5" fmla="*/ 85725 h 54"/>
              <a:gd name="T6" fmla="*/ 4762 w 5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4"/>
              <a:gd name="T14" fmla="*/ 57 w 5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4">
                <a:moveTo>
                  <a:pt x="3" y="0"/>
                </a:moveTo>
                <a:lnTo>
                  <a:pt x="57" y="29"/>
                </a:lnTo>
                <a:lnTo>
                  <a:pt x="0" y="54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41" name="Rectangle 154"/>
          <p:cNvSpPr>
            <a:spLocks noChangeArrowheads="1"/>
          </p:cNvSpPr>
          <p:nvPr/>
        </p:nvSpPr>
        <p:spPr bwMode="auto">
          <a:xfrm rot="120000">
            <a:off x="5775325" y="210661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2</a:t>
            </a:r>
            <a:endParaRPr lang="en-US" sz="1200" dirty="0"/>
          </a:p>
        </p:txBody>
      </p:sp>
      <p:sp>
        <p:nvSpPr>
          <p:cNvPr id="22542" name="Line 155"/>
          <p:cNvSpPr>
            <a:spLocks noChangeShapeType="1"/>
          </p:cNvSpPr>
          <p:nvPr/>
        </p:nvSpPr>
        <p:spPr bwMode="auto">
          <a:xfrm>
            <a:off x="4300538" y="2436813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3" name="Rectangle 156"/>
          <p:cNvSpPr>
            <a:spLocks noChangeArrowheads="1"/>
          </p:cNvSpPr>
          <p:nvPr/>
        </p:nvSpPr>
        <p:spPr bwMode="auto">
          <a:xfrm rot="120000">
            <a:off x="5775325" y="231616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3</a:t>
            </a:r>
            <a:endParaRPr lang="en-US" sz="1200" dirty="0"/>
          </a:p>
        </p:txBody>
      </p:sp>
      <p:sp>
        <p:nvSpPr>
          <p:cNvPr id="22544" name="Line 157"/>
          <p:cNvSpPr>
            <a:spLocks noChangeShapeType="1"/>
          </p:cNvSpPr>
          <p:nvPr/>
        </p:nvSpPr>
        <p:spPr bwMode="auto">
          <a:xfrm flipV="1">
            <a:off x="4281488" y="2713038"/>
            <a:ext cx="3627437" cy="2778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5" name="Freeform 158"/>
          <p:cNvSpPr>
            <a:spLocks/>
          </p:cNvSpPr>
          <p:nvPr/>
        </p:nvSpPr>
        <p:spPr bwMode="auto">
          <a:xfrm>
            <a:off x="4291013" y="2946400"/>
            <a:ext cx="66675" cy="61913"/>
          </a:xfrm>
          <a:custGeom>
            <a:avLst/>
            <a:gdLst>
              <a:gd name="T0" fmla="*/ 61913 w 42"/>
              <a:gd name="T1" fmla="*/ 0 h 39"/>
              <a:gd name="T2" fmla="*/ 0 w 42"/>
              <a:gd name="T3" fmla="*/ 36513 h 39"/>
              <a:gd name="T4" fmla="*/ 66675 w 42"/>
              <a:gd name="T5" fmla="*/ 61913 h 39"/>
              <a:gd name="T6" fmla="*/ 61913 w 4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9"/>
              <a:gd name="T14" fmla="*/ 42 w 4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9">
                <a:moveTo>
                  <a:pt x="39" y="0"/>
                </a:moveTo>
                <a:lnTo>
                  <a:pt x="0" y="23"/>
                </a:lnTo>
                <a:lnTo>
                  <a:pt x="42" y="39"/>
                </a:lnTo>
                <a:lnTo>
                  <a:pt x="39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46" name="Rectangle 159"/>
          <p:cNvSpPr>
            <a:spLocks noChangeArrowheads="1"/>
          </p:cNvSpPr>
          <p:nvPr/>
        </p:nvSpPr>
        <p:spPr bwMode="auto">
          <a:xfrm rot="-300000">
            <a:off x="4556125" y="278130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47" name="Rectangle 160"/>
          <p:cNvSpPr>
            <a:spLocks noChangeArrowheads="1"/>
          </p:cNvSpPr>
          <p:nvPr/>
        </p:nvSpPr>
        <p:spPr bwMode="auto">
          <a:xfrm>
            <a:off x="3336925" y="2986088"/>
            <a:ext cx="809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FF0000"/>
                </a:solidFill>
              </a:rPr>
              <a:t>cwnd = 4</a:t>
            </a:r>
            <a:endParaRPr lang="en-US" sz="1600" dirty="0"/>
          </a:p>
        </p:txBody>
      </p:sp>
      <p:sp>
        <p:nvSpPr>
          <p:cNvPr id="22548" name="Rectangle 161"/>
          <p:cNvSpPr>
            <a:spLocks noChangeArrowheads="1"/>
          </p:cNvSpPr>
          <p:nvPr/>
        </p:nvSpPr>
        <p:spPr bwMode="auto">
          <a:xfrm rot="120000">
            <a:off x="5775325" y="309086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4</a:t>
            </a:r>
            <a:endParaRPr lang="en-US" sz="1200" dirty="0"/>
          </a:p>
        </p:txBody>
      </p:sp>
      <p:sp>
        <p:nvSpPr>
          <p:cNvPr id="22549" name="Line 162"/>
          <p:cNvSpPr>
            <a:spLocks noChangeShapeType="1"/>
          </p:cNvSpPr>
          <p:nvPr/>
        </p:nvSpPr>
        <p:spPr bwMode="auto">
          <a:xfrm>
            <a:off x="4300538" y="3208338"/>
            <a:ext cx="2544762" cy="109537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0" name="Line 163"/>
          <p:cNvSpPr>
            <a:spLocks noChangeShapeType="1"/>
          </p:cNvSpPr>
          <p:nvPr/>
        </p:nvSpPr>
        <p:spPr bwMode="auto">
          <a:xfrm>
            <a:off x="4300538" y="3421063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1" name="Freeform 164"/>
          <p:cNvSpPr>
            <a:spLocks/>
          </p:cNvSpPr>
          <p:nvPr/>
        </p:nvSpPr>
        <p:spPr bwMode="auto">
          <a:xfrm>
            <a:off x="7869238" y="351631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2" name="Rectangle 165"/>
          <p:cNvSpPr>
            <a:spLocks noChangeArrowheads="1"/>
          </p:cNvSpPr>
          <p:nvPr/>
        </p:nvSpPr>
        <p:spPr bwMode="auto">
          <a:xfrm rot="120000">
            <a:off x="5775325" y="330041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5</a:t>
            </a:r>
            <a:endParaRPr lang="en-US" sz="1200" dirty="0"/>
          </a:p>
        </p:txBody>
      </p:sp>
      <p:sp>
        <p:nvSpPr>
          <p:cNvPr id="22553" name="Line 166"/>
          <p:cNvSpPr>
            <a:spLocks noChangeShapeType="1"/>
          </p:cNvSpPr>
          <p:nvPr/>
        </p:nvSpPr>
        <p:spPr bwMode="auto">
          <a:xfrm>
            <a:off x="4300538" y="3630613"/>
            <a:ext cx="3582987" cy="13811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4" name="Freeform 167"/>
          <p:cNvSpPr>
            <a:spLocks/>
          </p:cNvSpPr>
          <p:nvPr/>
        </p:nvSpPr>
        <p:spPr bwMode="auto">
          <a:xfrm>
            <a:off x="7869238" y="372586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5" name="Rectangle 168"/>
          <p:cNvSpPr>
            <a:spLocks noChangeArrowheads="1"/>
          </p:cNvSpPr>
          <p:nvPr/>
        </p:nvSpPr>
        <p:spPr bwMode="auto">
          <a:xfrm rot="120000">
            <a:off x="5775325" y="3511550"/>
            <a:ext cx="754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6</a:t>
            </a:r>
            <a:endParaRPr lang="en-US" sz="1200" dirty="0"/>
          </a:p>
        </p:txBody>
      </p:sp>
      <p:sp>
        <p:nvSpPr>
          <p:cNvPr id="22556" name="Line 169"/>
          <p:cNvSpPr>
            <a:spLocks noChangeShapeType="1"/>
          </p:cNvSpPr>
          <p:nvPr/>
        </p:nvSpPr>
        <p:spPr bwMode="auto">
          <a:xfrm>
            <a:off x="4300538" y="3841750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7" name="Freeform 170"/>
          <p:cNvSpPr>
            <a:spLocks/>
          </p:cNvSpPr>
          <p:nvPr/>
        </p:nvSpPr>
        <p:spPr bwMode="auto">
          <a:xfrm>
            <a:off x="7869238" y="3937000"/>
            <a:ext cx="90487" cy="85725"/>
          </a:xfrm>
          <a:custGeom>
            <a:avLst/>
            <a:gdLst>
              <a:gd name="T0" fmla="*/ 4762 w 57"/>
              <a:gd name="T1" fmla="*/ 0 h 54"/>
              <a:gd name="T2" fmla="*/ 90487 w 57"/>
              <a:gd name="T3" fmla="*/ 46037 h 54"/>
              <a:gd name="T4" fmla="*/ 0 w 57"/>
              <a:gd name="T5" fmla="*/ 85725 h 54"/>
              <a:gd name="T6" fmla="*/ 4762 w 5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4"/>
              <a:gd name="T14" fmla="*/ 57 w 5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4">
                <a:moveTo>
                  <a:pt x="3" y="0"/>
                </a:moveTo>
                <a:lnTo>
                  <a:pt x="57" y="29"/>
                </a:lnTo>
                <a:lnTo>
                  <a:pt x="0" y="54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8" name="Rectangle 171"/>
          <p:cNvSpPr>
            <a:spLocks noChangeArrowheads="1"/>
          </p:cNvSpPr>
          <p:nvPr/>
        </p:nvSpPr>
        <p:spPr bwMode="auto">
          <a:xfrm rot="120000">
            <a:off x="5775325" y="3722688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7</a:t>
            </a:r>
            <a:endParaRPr lang="en-US" sz="1200" dirty="0"/>
          </a:p>
        </p:txBody>
      </p:sp>
      <p:grpSp>
        <p:nvGrpSpPr>
          <p:cNvPr id="22559" name="Group 172"/>
          <p:cNvGrpSpPr>
            <a:grpSpLocks/>
          </p:cNvGrpSpPr>
          <p:nvPr/>
        </p:nvGrpSpPr>
        <p:grpSpPr bwMode="auto">
          <a:xfrm>
            <a:off x="4251325" y="2454275"/>
            <a:ext cx="3659188" cy="307975"/>
            <a:chOff x="3092" y="1417"/>
            <a:chExt cx="2305" cy="194"/>
          </a:xfrm>
        </p:grpSpPr>
        <p:sp>
          <p:nvSpPr>
            <p:cNvPr id="22585" name="Line 173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6" name="Freeform 174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60" name="Rectangle 175"/>
          <p:cNvSpPr>
            <a:spLocks noChangeArrowheads="1"/>
          </p:cNvSpPr>
          <p:nvPr/>
        </p:nvSpPr>
        <p:spPr bwMode="auto">
          <a:xfrm rot="-300000">
            <a:off x="4556125" y="25336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2</a:t>
            </a:r>
            <a:endParaRPr lang="en-US" sz="1200" dirty="0"/>
          </a:p>
        </p:txBody>
      </p:sp>
      <p:grpSp>
        <p:nvGrpSpPr>
          <p:cNvPr id="22561" name="Group 200"/>
          <p:cNvGrpSpPr>
            <a:grpSpLocks/>
          </p:cNvGrpSpPr>
          <p:nvPr/>
        </p:nvGrpSpPr>
        <p:grpSpPr bwMode="auto">
          <a:xfrm>
            <a:off x="6778625" y="3244850"/>
            <a:ext cx="152400" cy="152400"/>
            <a:chOff x="4262" y="2028"/>
            <a:chExt cx="96" cy="96"/>
          </a:xfrm>
        </p:grpSpPr>
        <p:sp>
          <p:nvSpPr>
            <p:cNvPr id="22583" name="Line 176"/>
            <p:cNvSpPr>
              <a:spLocks noChangeShapeType="1"/>
            </p:cNvSpPr>
            <p:nvPr/>
          </p:nvSpPr>
          <p:spPr bwMode="auto">
            <a:xfrm>
              <a:off x="4262" y="2028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4" name="Line 177"/>
            <p:cNvSpPr>
              <a:spLocks noChangeShapeType="1"/>
            </p:cNvSpPr>
            <p:nvPr/>
          </p:nvSpPr>
          <p:spPr bwMode="auto">
            <a:xfrm flipH="1">
              <a:off x="4262" y="2028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562" name="Group 178"/>
          <p:cNvGrpSpPr>
            <a:grpSpLocks/>
          </p:cNvGrpSpPr>
          <p:nvPr/>
        </p:nvGrpSpPr>
        <p:grpSpPr bwMode="auto">
          <a:xfrm>
            <a:off x="4251325" y="3673475"/>
            <a:ext cx="3659188" cy="307975"/>
            <a:chOff x="3092" y="1417"/>
            <a:chExt cx="2305" cy="194"/>
          </a:xfrm>
        </p:grpSpPr>
        <p:sp>
          <p:nvSpPr>
            <p:cNvPr id="22581" name="Line 179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2" name="Freeform 180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22563" name="Group 181"/>
          <p:cNvGrpSpPr>
            <a:grpSpLocks/>
          </p:cNvGrpSpPr>
          <p:nvPr/>
        </p:nvGrpSpPr>
        <p:grpSpPr bwMode="auto">
          <a:xfrm>
            <a:off x="4251325" y="3905250"/>
            <a:ext cx="3659188" cy="307975"/>
            <a:chOff x="3092" y="1417"/>
            <a:chExt cx="2305" cy="194"/>
          </a:xfrm>
        </p:grpSpPr>
        <p:sp>
          <p:nvSpPr>
            <p:cNvPr id="22579" name="Line 182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0" name="Freeform 183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22564" name="Group 184"/>
          <p:cNvGrpSpPr>
            <a:grpSpLocks/>
          </p:cNvGrpSpPr>
          <p:nvPr/>
        </p:nvGrpSpPr>
        <p:grpSpPr bwMode="auto">
          <a:xfrm>
            <a:off x="4251325" y="4159250"/>
            <a:ext cx="3659188" cy="307975"/>
            <a:chOff x="3092" y="1417"/>
            <a:chExt cx="2305" cy="194"/>
          </a:xfrm>
        </p:grpSpPr>
        <p:sp>
          <p:nvSpPr>
            <p:cNvPr id="22577" name="Line 185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78" name="Freeform 186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65" name="AutoShape 187"/>
          <p:cNvSpPr>
            <a:spLocks/>
          </p:cNvSpPr>
          <p:nvPr/>
        </p:nvSpPr>
        <p:spPr bwMode="auto">
          <a:xfrm>
            <a:off x="4098925" y="390525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66" name="Text Box 188"/>
          <p:cNvSpPr txBox="1">
            <a:spLocks noChangeArrowheads="1"/>
          </p:cNvSpPr>
          <p:nvPr/>
        </p:nvSpPr>
        <p:spPr bwMode="auto">
          <a:xfrm>
            <a:off x="2895600" y="3962400"/>
            <a:ext cx="1243013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/>
              <a:t>3 duplicate</a:t>
            </a:r>
          </a:p>
          <a:p>
            <a:pPr algn="ctr" eaLnBrk="0" hangingPunct="0"/>
            <a:r>
              <a:rPr lang="en-US" sz="1600" b="1" dirty="0"/>
              <a:t>ACKs</a:t>
            </a:r>
          </a:p>
        </p:txBody>
      </p:sp>
      <p:sp>
        <p:nvSpPr>
          <p:cNvPr id="22567" name="Rectangle 190"/>
          <p:cNvSpPr>
            <a:spLocks noChangeArrowheads="1"/>
          </p:cNvSpPr>
          <p:nvPr/>
        </p:nvSpPr>
        <p:spPr bwMode="auto">
          <a:xfrm rot="-300000">
            <a:off x="4497388" y="42386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68" name="Rectangle 191"/>
          <p:cNvSpPr>
            <a:spLocks noChangeArrowheads="1"/>
          </p:cNvSpPr>
          <p:nvPr/>
        </p:nvSpPr>
        <p:spPr bwMode="auto">
          <a:xfrm rot="-300000">
            <a:off x="4448175" y="377190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69" name="Rectangle 192"/>
          <p:cNvSpPr>
            <a:spLocks noChangeArrowheads="1"/>
          </p:cNvSpPr>
          <p:nvPr/>
        </p:nvSpPr>
        <p:spPr bwMode="auto">
          <a:xfrm rot="-300000">
            <a:off x="4479925" y="39814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70" name="Line 193"/>
          <p:cNvSpPr>
            <a:spLocks noChangeShapeType="1"/>
          </p:cNvSpPr>
          <p:nvPr/>
        </p:nvSpPr>
        <p:spPr bwMode="auto">
          <a:xfrm>
            <a:off x="4271963" y="4603750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71" name="Rectangle 194"/>
          <p:cNvSpPr>
            <a:spLocks noChangeArrowheads="1"/>
          </p:cNvSpPr>
          <p:nvPr/>
        </p:nvSpPr>
        <p:spPr bwMode="auto">
          <a:xfrm rot="120000">
            <a:off x="5727700" y="4471988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4</a:t>
            </a:r>
            <a:endParaRPr lang="en-US" sz="1200" dirty="0"/>
          </a:p>
        </p:txBody>
      </p:sp>
      <p:sp>
        <p:nvSpPr>
          <p:cNvPr id="22572" name="Freeform 195"/>
          <p:cNvSpPr>
            <a:spLocks/>
          </p:cNvSpPr>
          <p:nvPr/>
        </p:nvSpPr>
        <p:spPr bwMode="auto">
          <a:xfrm>
            <a:off x="7859713" y="4687888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73" name="Text Box 198"/>
          <p:cNvSpPr txBox="1">
            <a:spLocks noChangeArrowheads="1"/>
          </p:cNvSpPr>
          <p:nvPr/>
        </p:nvSpPr>
        <p:spPr bwMode="auto">
          <a:xfrm>
            <a:off x="5695950" y="5486400"/>
            <a:ext cx="17526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fast-retransmit</a:t>
            </a:r>
          </a:p>
          <a:p>
            <a:pPr algn="ctr">
              <a:spcBef>
                <a:spcPct val="50000"/>
              </a:spcBef>
            </a:pPr>
            <a:r>
              <a:rPr lang="en-US" sz="1600" b="1" dirty="0"/>
              <a:t>of  segment 4</a:t>
            </a:r>
          </a:p>
        </p:txBody>
      </p:sp>
      <p:sp>
        <p:nvSpPr>
          <p:cNvPr id="22574" name="AutoShape 199"/>
          <p:cNvSpPr>
            <a:spLocks noChangeArrowheads="1"/>
          </p:cNvSpPr>
          <p:nvPr/>
        </p:nvSpPr>
        <p:spPr bwMode="auto">
          <a:xfrm rot="-2771590">
            <a:off x="4705350" y="4333875"/>
            <a:ext cx="457200" cy="1828800"/>
          </a:xfrm>
          <a:prstGeom prst="upArrow">
            <a:avLst>
              <a:gd name="adj1" fmla="val 37500"/>
              <a:gd name="adj2" fmla="val 211111"/>
            </a:avLst>
          </a:prstGeom>
          <a:solidFill>
            <a:srgbClr val="336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75" name="Text Box 201"/>
          <p:cNvSpPr txBox="1">
            <a:spLocks noChangeArrowheads="1"/>
          </p:cNvSpPr>
          <p:nvPr/>
        </p:nvSpPr>
        <p:spPr bwMode="auto">
          <a:xfrm>
            <a:off x="4140200" y="10414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576" name="Text Box 202"/>
          <p:cNvSpPr txBox="1">
            <a:spLocks noChangeArrowheads="1"/>
          </p:cNvSpPr>
          <p:nvPr/>
        </p:nvSpPr>
        <p:spPr bwMode="auto">
          <a:xfrm>
            <a:off x="7747000" y="10414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R</a:t>
            </a: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27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7773"/>
            <a:ext cx="8583613" cy="2883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Fast Retransmit Benefits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305800" cy="437403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Generally, fast retransmit eliminates about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800" u="sng" dirty="0">
                <a:solidFill>
                  <a:schemeClr val="tx1"/>
                </a:solidFill>
              </a:rPr>
              <a:t>half</a:t>
            </a:r>
            <a:r>
              <a:rPr lang="en-US" sz="2800" dirty="0">
                <a:solidFill>
                  <a:schemeClr val="tx1"/>
                </a:solidFill>
              </a:rPr>
              <a:t> the coarse-grain timeouts.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This yields roughly a 20% improvement in throughput.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Note – fast retransmit does not eliminate all the timeouts due to small window sizes at the source.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45720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ClrTx/>
              <a:buFontTx/>
              <a:buChar char="•"/>
            </a:pPr>
            <a:endParaRPr lang="en-US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2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9491"/>
            <a:ext cx="8435280" cy="584775"/>
          </a:xfrm>
        </p:spPr>
        <p:txBody>
          <a:bodyPr/>
          <a:lstStyle/>
          <a:p>
            <a:r>
              <a:rPr lang="en-US" sz="3200" b="1" dirty="0" smtClean="0"/>
              <a:t>Various TCP </a:t>
            </a:r>
            <a:r>
              <a:rPr lang="en-US" sz="3200" b="1" dirty="0"/>
              <a:t>Protocol Variants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382000" cy="50682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Tahoe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Slow start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Congestion Avoidance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Fast Retransmit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Reno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Fast Recovery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</a:t>
            </a:r>
            <a:r>
              <a:rPr lang="en-US" sz="2000" dirty="0" err="1">
                <a:solidFill>
                  <a:schemeClr val="tx1"/>
                </a:solidFill>
              </a:rPr>
              <a:t>newReno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Partial </a:t>
            </a:r>
            <a:r>
              <a:rPr lang="en-US" sz="1800" dirty="0" err="1">
                <a:solidFill>
                  <a:schemeClr val="tx1"/>
                </a:solidFill>
              </a:rPr>
              <a:t>Ack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Vegas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Predict Congestion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Modified slow start and congestion avoidance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Aggressive retransmission and congestion window update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SACK</a:t>
            </a:r>
          </a:p>
        </p:txBody>
      </p:sp>
    </p:spTree>
    <p:extLst>
      <p:ext uri="{BB962C8B-B14F-4D97-AF65-F5344CB8AC3E}">
        <p14:creationId xmlns:p14="http://schemas.microsoft.com/office/powerpoint/2010/main" val="43698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Transport Layer 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sz="2800" dirty="0"/>
              <a:t>Application layer</a:t>
            </a:r>
          </a:p>
          <a:p>
            <a:pPr lvl="1"/>
            <a:r>
              <a:rPr lang="en-US" sz="2400" dirty="0"/>
              <a:t>Communication for specific applications</a:t>
            </a:r>
          </a:p>
          <a:p>
            <a:pPr lvl="1"/>
            <a:r>
              <a:rPr lang="en-US" sz="2400" dirty="0"/>
              <a:t>E.g., HTTP and FTP</a:t>
            </a:r>
          </a:p>
          <a:p>
            <a:r>
              <a:rPr lang="en-US" sz="2800" dirty="0"/>
              <a:t>Transport layer</a:t>
            </a:r>
          </a:p>
          <a:p>
            <a:pPr lvl="1"/>
            <a:r>
              <a:rPr lang="en-US" sz="2400" dirty="0"/>
              <a:t>Communication between processes (e.g., socket)</a:t>
            </a:r>
          </a:p>
          <a:p>
            <a:pPr lvl="1"/>
            <a:r>
              <a:rPr lang="en-US" sz="2400" dirty="0"/>
              <a:t>Relies on network layer and serves the application layer</a:t>
            </a:r>
          </a:p>
          <a:p>
            <a:pPr lvl="1"/>
            <a:r>
              <a:rPr lang="en-US" sz="2400" dirty="0"/>
              <a:t>E.g., TCP and UDP</a:t>
            </a:r>
          </a:p>
          <a:p>
            <a:r>
              <a:rPr lang="en-US" sz="2800" dirty="0"/>
              <a:t>Network layer</a:t>
            </a:r>
          </a:p>
          <a:p>
            <a:pPr lvl="1"/>
            <a:r>
              <a:rPr lang="en-US" sz="2400" dirty="0"/>
              <a:t>Logical communication between nodes</a:t>
            </a:r>
          </a:p>
          <a:p>
            <a:pPr lvl="1"/>
            <a:r>
              <a:rPr lang="en-US" sz="2400" dirty="0"/>
              <a:t>Hides details of the link technology</a:t>
            </a:r>
          </a:p>
          <a:p>
            <a:pPr lvl="1"/>
            <a:r>
              <a:rPr lang="en-US" sz="2400" dirty="0"/>
              <a:t>E.g., IP</a:t>
            </a:r>
          </a:p>
        </p:txBody>
      </p:sp>
    </p:spTree>
    <p:extLst>
      <p:ext uri="{BB962C8B-B14F-4D97-AF65-F5344CB8AC3E}">
        <p14:creationId xmlns:p14="http://schemas.microsoft.com/office/powerpoint/2010/main" val="70607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Transport Protocols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Datagram messaging service (UDP)</a:t>
            </a:r>
          </a:p>
          <a:p>
            <a:r>
              <a:rPr lang="en-US" dirty="0"/>
              <a:t>Reliable, in-order delivery (TCP)</a:t>
            </a:r>
          </a:p>
          <a:p>
            <a:pPr lvl="1"/>
            <a:r>
              <a:rPr lang="en-US" dirty="0"/>
              <a:t>Connection set-up</a:t>
            </a:r>
          </a:p>
          <a:p>
            <a:pPr lvl="1"/>
            <a:r>
              <a:rPr lang="en-US" dirty="0"/>
              <a:t>Discarding of corrupted packets</a:t>
            </a:r>
          </a:p>
          <a:p>
            <a:pPr lvl="1"/>
            <a:r>
              <a:rPr lang="en-US" dirty="0"/>
              <a:t>Retransmission of lost packets</a:t>
            </a:r>
          </a:p>
          <a:p>
            <a:pPr lvl="1"/>
            <a:r>
              <a:rPr lang="en-US" dirty="0"/>
              <a:t>Flow control</a:t>
            </a:r>
          </a:p>
          <a:p>
            <a:pPr lvl="1"/>
            <a:r>
              <a:rPr lang="en-US" dirty="0"/>
              <a:t>Congestion control</a:t>
            </a:r>
          </a:p>
          <a:p>
            <a:r>
              <a:rPr lang="en-US" dirty="0"/>
              <a:t>Other services not available</a:t>
            </a:r>
          </a:p>
          <a:p>
            <a:pPr lvl="1"/>
            <a:r>
              <a:rPr lang="en-US" dirty="0"/>
              <a:t>Delay guarantees</a:t>
            </a:r>
          </a:p>
          <a:p>
            <a:pPr lvl="1"/>
            <a:r>
              <a:rPr lang="en-US" dirty="0"/>
              <a:t>Bandwidth guarantees</a:t>
            </a:r>
          </a:p>
        </p:txBody>
      </p:sp>
    </p:spTree>
    <p:extLst>
      <p:ext uri="{BB962C8B-B14F-4D97-AF65-F5344CB8AC3E}">
        <p14:creationId xmlns:p14="http://schemas.microsoft.com/office/powerpoint/2010/main" val="4506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Simple Demultiplexer (UDP)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Extends host-to-host delivery service of the underlying network into a process-to-process communication </a:t>
            </a:r>
            <a:r>
              <a:rPr lang="en-US" sz="2800" dirty="0" smtClean="0"/>
              <a:t>service (via ports)</a:t>
            </a:r>
            <a:endParaRPr lang="en-US" sz="2800" dirty="0"/>
          </a:p>
          <a:p>
            <a:r>
              <a:rPr lang="en-US" sz="2800" dirty="0"/>
              <a:t>Adds a level of demultiplexing which allows multiple application processes on each host to share the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4391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05-02-978012385059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228725"/>
            <a:ext cx="3914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UDP multiplexing of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213" y="5405438"/>
            <a:ext cx="31686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j-lt"/>
              </a:rPr>
              <a:t>UDP Message Queue</a:t>
            </a:r>
          </a:p>
        </p:txBody>
      </p:sp>
    </p:spTree>
    <p:extLst>
      <p:ext uri="{BB962C8B-B14F-4D97-AF65-F5344CB8AC3E}">
        <p14:creationId xmlns:p14="http://schemas.microsoft.com/office/powerpoint/2010/main" val="927586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14813</TotalTime>
  <Words>2514</Words>
  <Application>Microsoft Office PowerPoint</Application>
  <PresentationFormat>On-screen Show (4:3)</PresentationFormat>
  <Paragraphs>658</Paragraphs>
  <Slides>58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MS PGothic</vt:lpstr>
      <vt:lpstr>Arial</vt:lpstr>
      <vt:lpstr>Arial Black</vt:lpstr>
      <vt:lpstr>Calibri</vt:lpstr>
      <vt:lpstr>Comic Sans MS</vt:lpstr>
      <vt:lpstr>Courier New</vt:lpstr>
      <vt:lpstr>Helvetica</vt:lpstr>
      <vt:lpstr>Math3</vt:lpstr>
      <vt:lpstr>Myriad Roman</vt:lpstr>
      <vt:lpstr>Times New Roman</vt:lpstr>
      <vt:lpstr>Wingdings</vt:lpstr>
      <vt:lpstr>1_cod4e</vt:lpstr>
      <vt:lpstr>Clip</vt:lpstr>
      <vt:lpstr>Chart</vt:lpstr>
      <vt:lpstr>PowerPoint Presentation</vt:lpstr>
      <vt:lpstr>Networking</vt:lpstr>
      <vt:lpstr>Communication Is Important</vt:lpstr>
      <vt:lpstr>Conventional Communication Stack</vt:lpstr>
      <vt:lpstr>Transport Protocols</vt:lpstr>
      <vt:lpstr>Roles of Transport Layer </vt:lpstr>
      <vt:lpstr>Internet Transport Protocols</vt:lpstr>
      <vt:lpstr>Simple Demultiplexer (UDP)</vt:lpstr>
      <vt:lpstr>UDP multiplexing of applications</vt:lpstr>
      <vt:lpstr>Transmission Control Protocol (TCP)</vt:lpstr>
      <vt:lpstr>TCP Byte stream definition</vt:lpstr>
      <vt:lpstr>TCP: Byte Streaming</vt:lpstr>
      <vt:lpstr>TCP Segment</vt:lpstr>
      <vt:lpstr>Emulated Using TCP “Segments”</vt:lpstr>
      <vt:lpstr>Sliding Window</vt:lpstr>
      <vt:lpstr>Receiver Buffering</vt:lpstr>
      <vt:lpstr>Three-way Handshake to Establish Connection</vt:lpstr>
      <vt:lpstr>Tearing Down the Connection</vt:lpstr>
      <vt:lpstr>Outline</vt:lpstr>
      <vt:lpstr>Socket: End Point of Communication</vt:lpstr>
      <vt:lpstr>Identifying the Receiving Process</vt:lpstr>
      <vt:lpstr>PowerPoint Presentation</vt:lpstr>
      <vt:lpstr>Example – TCP Client and Server</vt:lpstr>
      <vt:lpstr>PowerPoint Presentation</vt:lpstr>
      <vt:lpstr>UDP Client and Server</vt:lpstr>
      <vt:lpstr>Software Architecture of Sockets</vt:lpstr>
      <vt:lpstr>Socket buffer: struct sk_buff</vt:lpstr>
      <vt:lpstr>sk_buff cont’d</vt:lpstr>
      <vt:lpstr>Sending Data via Sockets</vt:lpstr>
      <vt:lpstr>Receiving Data</vt:lpstr>
      <vt:lpstr>Example Data Flow from A to B</vt:lpstr>
      <vt:lpstr>Socket  INET  TCP</vt:lpstr>
      <vt:lpstr>TCP IP Device  Media</vt:lpstr>
      <vt:lpstr>Media Device</vt:lpstr>
      <vt:lpstr>Device IP</vt:lpstr>
      <vt:lpstr>IP TCP</vt:lpstr>
      <vt:lpstr>TCP Application</vt:lpstr>
      <vt:lpstr>Data Flow Summary</vt:lpstr>
      <vt:lpstr>Sockets Performance Metrics</vt:lpstr>
      <vt:lpstr>Bandwidth and CPU Utilization</vt:lpstr>
      <vt:lpstr>CPU Utilization</vt:lpstr>
      <vt:lpstr>Benchmark: netperf</vt:lpstr>
      <vt:lpstr>Benchmark: iperf</vt:lpstr>
      <vt:lpstr>Performance Tunables</vt:lpstr>
      <vt:lpstr>PowerPoint Presentation</vt:lpstr>
      <vt:lpstr>TCP Congestion Control</vt:lpstr>
      <vt:lpstr>AIMD (Additive Increase / Multiplicative Decrease)</vt:lpstr>
      <vt:lpstr>Additive Increase</vt:lpstr>
      <vt:lpstr>Multiplicative Decrease</vt:lpstr>
      <vt:lpstr>AIMD Drawbacks</vt:lpstr>
      <vt:lpstr>TCP Tahoe </vt:lpstr>
      <vt:lpstr>Tahoe Slow Start</vt:lpstr>
      <vt:lpstr>PowerPoint Presentation</vt:lpstr>
      <vt:lpstr>Protocol of Slow Start &amp; Congestion Avoidance</vt:lpstr>
      <vt:lpstr>Fast Retransmit</vt:lpstr>
      <vt:lpstr>TCP Tahoe’s Fast Retransmit</vt:lpstr>
      <vt:lpstr>Fast Retransmit Benefits</vt:lpstr>
      <vt:lpstr>Various TCP Protocol Variants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Fundamentals of Quantitative Design and Analysis</dc:title>
  <dc:subject>Quantitative Design and Analysis</dc:subject>
  <dc:creator>John L. Hennessy, David A. Patterson, Jason D. Bakos</dc:creator>
  <cp:keywords>computer architecture, computer organization, energy efficiency, quantitative analysis, performance analysis, energy, static power, dynamic power, integrated circuit, reliability, availability, parallelism, real-time performance, soft real-time, price-performance, clusters, warehouse-scale computers, supercomputers, embedded computers, vector architecture, GPU architecture, graphical processor unit, Moore’s Law</cp:keywords>
  <dc:description>Copyright © 2012, Elsevier Inc. All rights reserved.</dc:description>
  <cp:lastModifiedBy>awang90210@gmail.com</cp:lastModifiedBy>
  <cp:revision>338</cp:revision>
  <cp:lastPrinted>2018-02-15T15:51:21Z</cp:lastPrinted>
  <dcterms:created xsi:type="dcterms:W3CDTF">2008-07-27T22:34:41Z</dcterms:created>
  <dcterms:modified xsi:type="dcterms:W3CDTF">2024-02-13T14:04:54Z</dcterms:modified>
</cp:coreProperties>
</file>