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08"/>
  </p:notesMasterIdLst>
  <p:sldIdLst>
    <p:sldId id="308" r:id="rId2"/>
    <p:sldId id="297" r:id="rId3"/>
    <p:sldId id="309" r:id="rId4"/>
    <p:sldId id="310" r:id="rId5"/>
    <p:sldId id="258" r:id="rId6"/>
    <p:sldId id="293" r:id="rId7"/>
    <p:sldId id="264" r:id="rId8"/>
    <p:sldId id="260" r:id="rId9"/>
    <p:sldId id="261" r:id="rId10"/>
    <p:sldId id="262" r:id="rId11"/>
    <p:sldId id="296" r:id="rId12"/>
    <p:sldId id="295" r:id="rId13"/>
    <p:sldId id="263" r:id="rId14"/>
    <p:sldId id="267" r:id="rId15"/>
    <p:sldId id="284" r:id="rId16"/>
    <p:sldId id="285" r:id="rId17"/>
    <p:sldId id="268" r:id="rId18"/>
    <p:sldId id="269" r:id="rId19"/>
    <p:sldId id="272" r:id="rId20"/>
    <p:sldId id="299" r:id="rId21"/>
    <p:sldId id="270" r:id="rId22"/>
    <p:sldId id="271" r:id="rId23"/>
    <p:sldId id="273" r:id="rId24"/>
    <p:sldId id="275" r:id="rId25"/>
    <p:sldId id="286" r:id="rId26"/>
    <p:sldId id="291" r:id="rId27"/>
    <p:sldId id="300" r:id="rId28"/>
    <p:sldId id="301" r:id="rId29"/>
    <p:sldId id="278" r:id="rId30"/>
    <p:sldId id="283" r:id="rId31"/>
    <p:sldId id="279" r:id="rId32"/>
    <p:sldId id="294" r:id="rId33"/>
    <p:sldId id="276" r:id="rId34"/>
    <p:sldId id="311" r:id="rId35"/>
    <p:sldId id="312" r:id="rId36"/>
    <p:sldId id="313" r:id="rId37"/>
    <p:sldId id="315" r:id="rId38"/>
    <p:sldId id="316" r:id="rId39"/>
    <p:sldId id="317" r:id="rId40"/>
    <p:sldId id="330" r:id="rId41"/>
    <p:sldId id="331" r:id="rId42"/>
    <p:sldId id="332" r:id="rId43"/>
    <p:sldId id="333" r:id="rId44"/>
    <p:sldId id="334" r:id="rId45"/>
    <p:sldId id="337" r:id="rId46"/>
    <p:sldId id="338" r:id="rId47"/>
    <p:sldId id="339" r:id="rId48"/>
    <p:sldId id="340" r:id="rId49"/>
    <p:sldId id="341" r:id="rId50"/>
    <p:sldId id="342" r:id="rId51"/>
    <p:sldId id="343" r:id="rId52"/>
    <p:sldId id="344" r:id="rId53"/>
    <p:sldId id="345" r:id="rId54"/>
    <p:sldId id="346" r:id="rId55"/>
    <p:sldId id="347" r:id="rId56"/>
    <p:sldId id="348" r:id="rId57"/>
    <p:sldId id="351" r:id="rId58"/>
    <p:sldId id="352" r:id="rId59"/>
    <p:sldId id="353" r:id="rId60"/>
    <p:sldId id="354" r:id="rId61"/>
    <p:sldId id="355" r:id="rId62"/>
    <p:sldId id="356" r:id="rId63"/>
    <p:sldId id="357" r:id="rId64"/>
    <p:sldId id="358" r:id="rId65"/>
    <p:sldId id="359" r:id="rId66"/>
    <p:sldId id="360" r:id="rId67"/>
    <p:sldId id="361" r:id="rId68"/>
    <p:sldId id="362" r:id="rId69"/>
    <p:sldId id="363" r:id="rId70"/>
    <p:sldId id="364" r:id="rId71"/>
    <p:sldId id="365" r:id="rId72"/>
    <p:sldId id="366" r:id="rId73"/>
    <p:sldId id="367" r:id="rId74"/>
    <p:sldId id="368" r:id="rId75"/>
    <p:sldId id="369" r:id="rId76"/>
    <p:sldId id="371" r:id="rId77"/>
    <p:sldId id="373" r:id="rId78"/>
    <p:sldId id="374" r:id="rId79"/>
    <p:sldId id="375" r:id="rId80"/>
    <p:sldId id="376" r:id="rId81"/>
    <p:sldId id="377" r:id="rId82"/>
    <p:sldId id="378" r:id="rId83"/>
    <p:sldId id="379" r:id="rId84"/>
    <p:sldId id="380" r:id="rId85"/>
    <p:sldId id="381" r:id="rId86"/>
    <p:sldId id="382" r:id="rId87"/>
    <p:sldId id="383" r:id="rId88"/>
    <p:sldId id="384" r:id="rId89"/>
    <p:sldId id="385" r:id="rId90"/>
    <p:sldId id="386" r:id="rId91"/>
    <p:sldId id="387" r:id="rId92"/>
    <p:sldId id="388" r:id="rId93"/>
    <p:sldId id="389" r:id="rId94"/>
    <p:sldId id="390" r:id="rId95"/>
    <p:sldId id="391" r:id="rId96"/>
    <p:sldId id="392" r:id="rId97"/>
    <p:sldId id="393" r:id="rId98"/>
    <p:sldId id="394" r:id="rId99"/>
    <p:sldId id="395" r:id="rId100"/>
    <p:sldId id="396" r:id="rId101"/>
    <p:sldId id="397" r:id="rId102"/>
    <p:sldId id="398" r:id="rId103"/>
    <p:sldId id="399" r:id="rId104"/>
    <p:sldId id="400" r:id="rId105"/>
    <p:sldId id="401" r:id="rId106"/>
    <p:sldId id="402" r:id="rId10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00CC"/>
    <a:srgbClr val="CCFFFF"/>
    <a:srgbClr val="66FFFF"/>
    <a:srgbClr val="FFCCFF"/>
    <a:srgbClr val="FFFF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5" d="100"/>
          <a:sy n="55" d="100"/>
        </p:scale>
        <p:origin x="1522" y="3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notesMaster" Target="notesMasters/notes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527AD485-562B-4665-A9D0-23B05C9719F5}" type="datetimeFigureOut">
              <a:rPr lang="en-US"/>
              <a:pPr>
                <a:defRPr/>
              </a:pPr>
              <a:t>11/12/2025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3C7733C1-ED98-490B-A49D-DE1AD88F8908}" type="slidenum">
              <a:rPr lang="en-US" altLang="en-US"/>
              <a:pPr>
                <a:defRPr/>
              </a:pPr>
              <a:t>‹#›</a:t>
            </a:fld>
            <a:endParaRPr lang="en-US" altLang="en-US"/>
          </a:p>
        </p:txBody>
      </p:sp>
    </p:spTree>
    <p:extLst>
      <p:ext uri="{BB962C8B-B14F-4D97-AF65-F5344CB8AC3E}">
        <p14:creationId xmlns:p14="http://schemas.microsoft.com/office/powerpoint/2010/main" val="2902714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BA60497B-17BF-4AED-9A1F-1AEDD120DE0A}" type="slidenum">
              <a:rPr lang="en-US" altLang="en-US" smtClean="0">
                <a:latin typeface="Times New Roman" panose="02020603050405020304" pitchFamily="18" charset="0"/>
              </a:rPr>
              <a:pPr/>
              <a:t>1</a:t>
            </a:fld>
            <a:endParaRPr lang="en-US" altLang="en-US">
              <a:latin typeface="Times New Roman" panose="02020603050405020304" pitchFamily="18" charset="0"/>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8226701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124208-B1B3-47A0-AC10-8B5F34814209}" type="slidenum">
              <a:rPr lang="en-US" altLang="en-US" smtClean="0"/>
              <a:pPr/>
              <a:t>13</a:t>
            </a:fld>
            <a:endParaRPr lang="en-US" altLang="en-US"/>
          </a:p>
        </p:txBody>
      </p:sp>
    </p:spTree>
    <p:extLst>
      <p:ext uri="{BB962C8B-B14F-4D97-AF65-F5344CB8AC3E}">
        <p14:creationId xmlns:p14="http://schemas.microsoft.com/office/powerpoint/2010/main" val="9026005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7A72E95-15FC-4B64-9C39-ED54F0BBC11B}" type="slidenum">
              <a:rPr lang="en-US" altLang="en-US" smtClean="0"/>
              <a:pPr/>
              <a:t>14</a:t>
            </a:fld>
            <a:endParaRPr lang="en-US" altLang="en-US"/>
          </a:p>
        </p:txBody>
      </p:sp>
    </p:spTree>
    <p:extLst>
      <p:ext uri="{BB962C8B-B14F-4D97-AF65-F5344CB8AC3E}">
        <p14:creationId xmlns:p14="http://schemas.microsoft.com/office/powerpoint/2010/main" val="23230475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3A4F0C9-1859-44F4-8504-003201F107D1}" type="slidenum">
              <a:rPr lang="en-US" altLang="en-US" smtClean="0"/>
              <a:pPr/>
              <a:t>15</a:t>
            </a:fld>
            <a:endParaRPr lang="en-US" altLang="en-US"/>
          </a:p>
        </p:txBody>
      </p:sp>
    </p:spTree>
    <p:extLst>
      <p:ext uri="{BB962C8B-B14F-4D97-AF65-F5344CB8AC3E}">
        <p14:creationId xmlns:p14="http://schemas.microsoft.com/office/powerpoint/2010/main" val="4391203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0FF1905-713D-4032-8A31-3EAC630DBE2C}" type="slidenum">
              <a:rPr lang="en-US" altLang="en-US" smtClean="0"/>
              <a:pPr/>
              <a:t>16</a:t>
            </a:fld>
            <a:endParaRPr lang="en-US" altLang="en-US"/>
          </a:p>
        </p:txBody>
      </p:sp>
    </p:spTree>
    <p:extLst>
      <p:ext uri="{BB962C8B-B14F-4D97-AF65-F5344CB8AC3E}">
        <p14:creationId xmlns:p14="http://schemas.microsoft.com/office/powerpoint/2010/main" val="2727813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6D1236-E834-4EC7-A021-5C780952C8D0}" type="slidenum">
              <a:rPr lang="en-US" altLang="en-US" smtClean="0"/>
              <a:pPr/>
              <a:t>17</a:t>
            </a:fld>
            <a:endParaRPr lang="en-US" altLang="en-US"/>
          </a:p>
        </p:txBody>
      </p:sp>
    </p:spTree>
    <p:extLst>
      <p:ext uri="{BB962C8B-B14F-4D97-AF65-F5344CB8AC3E}">
        <p14:creationId xmlns:p14="http://schemas.microsoft.com/office/powerpoint/2010/main" val="776645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867EF30-AE91-4762-81CF-6218F7E9125F}" type="slidenum">
              <a:rPr lang="en-US" altLang="en-US" smtClean="0"/>
              <a:pPr/>
              <a:t>18</a:t>
            </a:fld>
            <a:endParaRPr lang="en-US" altLang="en-US"/>
          </a:p>
        </p:txBody>
      </p:sp>
    </p:spTree>
    <p:extLst>
      <p:ext uri="{BB962C8B-B14F-4D97-AF65-F5344CB8AC3E}">
        <p14:creationId xmlns:p14="http://schemas.microsoft.com/office/powerpoint/2010/main" val="20624511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0B38712-3A0A-483F-88D0-7E28F010A949}" type="slidenum">
              <a:rPr lang="en-US" altLang="en-US" smtClean="0"/>
              <a:pPr/>
              <a:t>19</a:t>
            </a:fld>
            <a:endParaRPr lang="en-US" altLang="en-US"/>
          </a:p>
        </p:txBody>
      </p:sp>
    </p:spTree>
    <p:extLst>
      <p:ext uri="{BB962C8B-B14F-4D97-AF65-F5344CB8AC3E}">
        <p14:creationId xmlns:p14="http://schemas.microsoft.com/office/powerpoint/2010/main" val="9725870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DE9C8A9-C33E-4EA1-B54E-CA01B0A2114F}" type="slidenum">
              <a:rPr lang="en-US" altLang="en-US" smtClean="0"/>
              <a:pPr/>
              <a:t>21</a:t>
            </a:fld>
            <a:endParaRPr lang="en-US" altLang="en-US"/>
          </a:p>
        </p:txBody>
      </p:sp>
    </p:spTree>
    <p:extLst>
      <p:ext uri="{BB962C8B-B14F-4D97-AF65-F5344CB8AC3E}">
        <p14:creationId xmlns:p14="http://schemas.microsoft.com/office/powerpoint/2010/main" val="1748170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D9DD911-65D6-4B7D-B353-C675CF219B15}" type="slidenum">
              <a:rPr lang="en-US" altLang="en-US" smtClean="0"/>
              <a:pPr/>
              <a:t>22</a:t>
            </a:fld>
            <a:endParaRPr lang="en-US" altLang="en-US"/>
          </a:p>
        </p:txBody>
      </p:sp>
    </p:spTree>
    <p:extLst>
      <p:ext uri="{BB962C8B-B14F-4D97-AF65-F5344CB8AC3E}">
        <p14:creationId xmlns:p14="http://schemas.microsoft.com/office/powerpoint/2010/main" val="25244434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F193A1C-0B46-4B59-AB0F-29815EF2BD2F}" type="slidenum">
              <a:rPr lang="en-US" altLang="en-US" smtClean="0"/>
              <a:pPr/>
              <a:t>23</a:t>
            </a:fld>
            <a:endParaRPr lang="en-US" altLang="en-US"/>
          </a:p>
        </p:txBody>
      </p:sp>
    </p:spTree>
    <p:extLst>
      <p:ext uri="{BB962C8B-B14F-4D97-AF65-F5344CB8AC3E}">
        <p14:creationId xmlns:p14="http://schemas.microsoft.com/office/powerpoint/2010/main" val="3779325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5D1A85E-DD14-428C-A3D2-1E064876AF00}" type="slidenum">
              <a:rPr lang="en-US" altLang="en-US" smtClean="0"/>
              <a:pPr/>
              <a:t>5</a:t>
            </a:fld>
            <a:endParaRPr lang="en-US" altLang="en-US"/>
          </a:p>
        </p:txBody>
      </p:sp>
    </p:spTree>
    <p:extLst>
      <p:ext uri="{BB962C8B-B14F-4D97-AF65-F5344CB8AC3E}">
        <p14:creationId xmlns:p14="http://schemas.microsoft.com/office/powerpoint/2010/main" val="9030481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EB11C2F-A1DE-4D61-B70E-BB6CC2413361}" type="slidenum">
              <a:rPr lang="en-US" altLang="en-US" smtClean="0"/>
              <a:pPr/>
              <a:t>24</a:t>
            </a:fld>
            <a:endParaRPr lang="en-US" altLang="en-US"/>
          </a:p>
        </p:txBody>
      </p:sp>
    </p:spTree>
    <p:extLst>
      <p:ext uri="{BB962C8B-B14F-4D97-AF65-F5344CB8AC3E}">
        <p14:creationId xmlns:p14="http://schemas.microsoft.com/office/powerpoint/2010/main" val="26790886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AAFFF6-0125-41BA-BDAC-E4BF1FA58F2F}" type="slidenum">
              <a:rPr lang="en-US" altLang="en-US" smtClean="0"/>
              <a:pPr/>
              <a:t>25</a:t>
            </a:fld>
            <a:endParaRPr lang="en-US" altLang="en-US"/>
          </a:p>
        </p:txBody>
      </p:sp>
    </p:spTree>
    <p:extLst>
      <p:ext uri="{BB962C8B-B14F-4D97-AF65-F5344CB8AC3E}">
        <p14:creationId xmlns:p14="http://schemas.microsoft.com/office/powerpoint/2010/main" val="3022369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F7D4B7-814D-48A0-884F-1AFDEDD41326}" type="slidenum">
              <a:rPr lang="en-US" altLang="en-US" smtClean="0"/>
              <a:pPr/>
              <a:t>26</a:t>
            </a:fld>
            <a:endParaRPr lang="en-US" altLang="en-US"/>
          </a:p>
        </p:txBody>
      </p:sp>
    </p:spTree>
    <p:extLst>
      <p:ext uri="{BB962C8B-B14F-4D97-AF65-F5344CB8AC3E}">
        <p14:creationId xmlns:p14="http://schemas.microsoft.com/office/powerpoint/2010/main" val="34019515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2AAFFF6-0125-41BA-BDAC-E4BF1FA58F2F}" type="slidenum">
              <a:rPr lang="en-US" altLang="en-US" smtClean="0"/>
              <a:pPr/>
              <a:t>27</a:t>
            </a:fld>
            <a:endParaRPr lang="en-US" altLang="en-US"/>
          </a:p>
        </p:txBody>
      </p:sp>
    </p:spTree>
    <p:extLst>
      <p:ext uri="{BB962C8B-B14F-4D97-AF65-F5344CB8AC3E}">
        <p14:creationId xmlns:p14="http://schemas.microsoft.com/office/powerpoint/2010/main" val="15210605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54751D8-7102-4A06-B1E9-22143CCA865A}" type="slidenum">
              <a:rPr lang="en-US" altLang="en-US" smtClean="0"/>
              <a:pPr/>
              <a:t>28</a:t>
            </a:fld>
            <a:endParaRPr lang="en-US" altLang="en-US"/>
          </a:p>
        </p:txBody>
      </p:sp>
    </p:spTree>
    <p:extLst>
      <p:ext uri="{BB962C8B-B14F-4D97-AF65-F5344CB8AC3E}">
        <p14:creationId xmlns:p14="http://schemas.microsoft.com/office/powerpoint/2010/main" val="13566532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D9166C2-3401-46AE-AD05-ED17BEDA635D}" type="slidenum">
              <a:rPr lang="en-US" altLang="en-US" smtClean="0"/>
              <a:pPr/>
              <a:t>29</a:t>
            </a:fld>
            <a:endParaRPr lang="en-US" altLang="en-US"/>
          </a:p>
        </p:txBody>
      </p:sp>
    </p:spTree>
    <p:extLst>
      <p:ext uri="{BB962C8B-B14F-4D97-AF65-F5344CB8AC3E}">
        <p14:creationId xmlns:p14="http://schemas.microsoft.com/office/powerpoint/2010/main" val="95041667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95A2E0-1481-418A-9215-B366856C7DD5}" type="slidenum">
              <a:rPr lang="en-US" altLang="en-US" smtClean="0"/>
              <a:pPr/>
              <a:t>30</a:t>
            </a:fld>
            <a:endParaRPr lang="en-US" altLang="en-US"/>
          </a:p>
        </p:txBody>
      </p:sp>
    </p:spTree>
    <p:extLst>
      <p:ext uri="{BB962C8B-B14F-4D97-AF65-F5344CB8AC3E}">
        <p14:creationId xmlns:p14="http://schemas.microsoft.com/office/powerpoint/2010/main" val="19185269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F927B7-76B4-4F56-98DA-052ACBF2D46A}" type="slidenum">
              <a:rPr lang="en-US" altLang="en-US" smtClean="0"/>
              <a:pPr/>
              <a:t>31</a:t>
            </a:fld>
            <a:endParaRPr lang="en-US" altLang="en-US"/>
          </a:p>
        </p:txBody>
      </p:sp>
    </p:spTree>
    <p:extLst>
      <p:ext uri="{BB962C8B-B14F-4D97-AF65-F5344CB8AC3E}">
        <p14:creationId xmlns:p14="http://schemas.microsoft.com/office/powerpoint/2010/main" val="191666382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8874885-5E8B-4948-8970-26D6ED794E51}" type="slidenum">
              <a:rPr lang="en-US" altLang="en-US" smtClean="0"/>
              <a:pPr/>
              <a:t>32</a:t>
            </a:fld>
            <a:endParaRPr lang="en-US" altLang="en-US"/>
          </a:p>
        </p:txBody>
      </p:sp>
    </p:spTree>
    <p:extLst>
      <p:ext uri="{BB962C8B-B14F-4D97-AF65-F5344CB8AC3E}">
        <p14:creationId xmlns:p14="http://schemas.microsoft.com/office/powerpoint/2010/main" val="16721136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524303C-DD49-4519-83FB-54BD130EDA48}" type="slidenum">
              <a:rPr lang="en-US" altLang="en-US" smtClean="0"/>
              <a:pPr/>
              <a:t>33</a:t>
            </a:fld>
            <a:endParaRPr lang="en-US" altLang="en-US"/>
          </a:p>
        </p:txBody>
      </p:sp>
    </p:spTree>
    <p:extLst>
      <p:ext uri="{BB962C8B-B14F-4D97-AF65-F5344CB8AC3E}">
        <p14:creationId xmlns:p14="http://schemas.microsoft.com/office/powerpoint/2010/main" val="2703833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968409A-17A2-4F01-9970-9DA22E0B6D04}" type="slidenum">
              <a:rPr lang="en-US" altLang="en-US" smtClean="0"/>
              <a:pPr/>
              <a:t>6</a:t>
            </a:fld>
            <a:endParaRPr lang="en-US" altLang="en-US"/>
          </a:p>
        </p:txBody>
      </p:sp>
    </p:spTree>
    <p:extLst>
      <p:ext uri="{BB962C8B-B14F-4D97-AF65-F5344CB8AC3E}">
        <p14:creationId xmlns:p14="http://schemas.microsoft.com/office/powerpoint/2010/main" val="15412760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0A8427-C32F-4BB6-BE55-5AA3C04ED2C4}" type="slidenum">
              <a:rPr lang="en-US" altLang="en-US" smtClean="0"/>
              <a:pPr/>
              <a:t>34</a:t>
            </a:fld>
            <a:endParaRPr lang="en-US" altLang="en-US"/>
          </a:p>
        </p:txBody>
      </p:sp>
    </p:spTree>
    <p:extLst>
      <p:ext uri="{BB962C8B-B14F-4D97-AF65-F5344CB8AC3E}">
        <p14:creationId xmlns:p14="http://schemas.microsoft.com/office/powerpoint/2010/main" val="40108190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BDDC802-25D5-4A36-BA93-B508E358952F}" type="slidenum">
              <a:rPr lang="en-US" altLang="en-US" smtClean="0"/>
              <a:pPr/>
              <a:t>35</a:t>
            </a:fld>
            <a:endParaRPr lang="en-US" altLang="en-US"/>
          </a:p>
        </p:txBody>
      </p:sp>
    </p:spTree>
    <p:extLst>
      <p:ext uri="{BB962C8B-B14F-4D97-AF65-F5344CB8AC3E}">
        <p14:creationId xmlns:p14="http://schemas.microsoft.com/office/powerpoint/2010/main" val="35534252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BDAAA5-C520-435C-8D33-54C8AD078503}" type="slidenum">
              <a:rPr lang="en-US" altLang="en-US" smtClean="0"/>
              <a:pPr/>
              <a:t>36</a:t>
            </a:fld>
            <a:endParaRPr lang="en-US" altLang="en-US"/>
          </a:p>
        </p:txBody>
      </p:sp>
    </p:spTree>
    <p:extLst>
      <p:ext uri="{BB962C8B-B14F-4D97-AF65-F5344CB8AC3E}">
        <p14:creationId xmlns:p14="http://schemas.microsoft.com/office/powerpoint/2010/main" val="170608473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F92EDD6-04FF-4D8D-B4DA-81783159A418}" type="slidenum">
              <a:rPr lang="en-US" altLang="en-US" smtClean="0"/>
              <a:pPr/>
              <a:t>37</a:t>
            </a:fld>
            <a:endParaRPr lang="en-US" altLang="en-US"/>
          </a:p>
        </p:txBody>
      </p:sp>
    </p:spTree>
    <p:extLst>
      <p:ext uri="{BB962C8B-B14F-4D97-AF65-F5344CB8AC3E}">
        <p14:creationId xmlns:p14="http://schemas.microsoft.com/office/powerpoint/2010/main" val="20246095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1F5A6AD-909C-4E95-B140-42B38D170FBD}" type="slidenum">
              <a:rPr lang="en-US" altLang="en-US" smtClean="0"/>
              <a:pPr/>
              <a:t>38</a:t>
            </a:fld>
            <a:endParaRPr lang="en-US" altLang="en-US"/>
          </a:p>
        </p:txBody>
      </p:sp>
    </p:spTree>
    <p:extLst>
      <p:ext uri="{BB962C8B-B14F-4D97-AF65-F5344CB8AC3E}">
        <p14:creationId xmlns:p14="http://schemas.microsoft.com/office/powerpoint/2010/main" val="338802186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1077891-F3D0-4DC2-AA81-625084566CB3}" type="slidenum">
              <a:rPr lang="en-US" altLang="en-US" smtClean="0"/>
              <a:pPr/>
              <a:t>39</a:t>
            </a:fld>
            <a:endParaRPr lang="en-US" altLang="en-US"/>
          </a:p>
        </p:txBody>
      </p:sp>
    </p:spTree>
    <p:extLst>
      <p:ext uri="{BB962C8B-B14F-4D97-AF65-F5344CB8AC3E}">
        <p14:creationId xmlns:p14="http://schemas.microsoft.com/office/powerpoint/2010/main" val="3958822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F860895-453B-4814-8972-4633EA84246E}" type="slidenum">
              <a:rPr lang="en-US" altLang="en-US" smtClean="0"/>
              <a:pPr/>
              <a:t>40</a:t>
            </a:fld>
            <a:endParaRPr lang="en-US" altLang="en-US"/>
          </a:p>
        </p:txBody>
      </p:sp>
    </p:spTree>
    <p:extLst>
      <p:ext uri="{BB962C8B-B14F-4D97-AF65-F5344CB8AC3E}">
        <p14:creationId xmlns:p14="http://schemas.microsoft.com/office/powerpoint/2010/main" val="411628972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C5A73B-440D-43F2-9B1B-CB0F4F817BF1}" type="slidenum">
              <a:rPr lang="en-US" altLang="en-US" smtClean="0"/>
              <a:pPr/>
              <a:t>41</a:t>
            </a:fld>
            <a:endParaRPr lang="en-US" altLang="en-US"/>
          </a:p>
        </p:txBody>
      </p:sp>
    </p:spTree>
    <p:extLst>
      <p:ext uri="{BB962C8B-B14F-4D97-AF65-F5344CB8AC3E}">
        <p14:creationId xmlns:p14="http://schemas.microsoft.com/office/powerpoint/2010/main" val="38570020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FCEA015-CC72-4670-8E98-571DEE68BEDA}" type="slidenum">
              <a:rPr lang="en-US" altLang="en-US" smtClean="0"/>
              <a:pPr/>
              <a:t>42</a:t>
            </a:fld>
            <a:endParaRPr lang="en-US" altLang="en-US"/>
          </a:p>
        </p:txBody>
      </p:sp>
    </p:spTree>
    <p:extLst>
      <p:ext uri="{BB962C8B-B14F-4D97-AF65-F5344CB8AC3E}">
        <p14:creationId xmlns:p14="http://schemas.microsoft.com/office/powerpoint/2010/main" val="185864793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1FB432-7D79-4A58-8125-2A76E9C7A271}" type="slidenum">
              <a:rPr lang="en-US" altLang="en-US" smtClean="0"/>
              <a:pPr/>
              <a:t>43</a:t>
            </a:fld>
            <a:endParaRPr lang="en-US" altLang="en-US"/>
          </a:p>
        </p:txBody>
      </p:sp>
    </p:spTree>
    <p:extLst>
      <p:ext uri="{BB962C8B-B14F-4D97-AF65-F5344CB8AC3E}">
        <p14:creationId xmlns:p14="http://schemas.microsoft.com/office/powerpoint/2010/main" val="599266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D06EA44-98BF-4DF9-BAC0-CEBC6C9844FC}" type="slidenum">
              <a:rPr lang="en-US" altLang="en-US" smtClean="0"/>
              <a:pPr/>
              <a:t>7</a:t>
            </a:fld>
            <a:endParaRPr lang="en-US" altLang="en-US"/>
          </a:p>
        </p:txBody>
      </p:sp>
    </p:spTree>
    <p:extLst>
      <p:ext uri="{BB962C8B-B14F-4D97-AF65-F5344CB8AC3E}">
        <p14:creationId xmlns:p14="http://schemas.microsoft.com/office/powerpoint/2010/main" val="31744875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6FDC92-8A34-4566-BEF9-C9958B06DF24}" type="slidenum">
              <a:rPr lang="en-US" altLang="en-US" smtClean="0"/>
              <a:pPr/>
              <a:t>44</a:t>
            </a:fld>
            <a:endParaRPr lang="en-US" altLang="en-US"/>
          </a:p>
        </p:txBody>
      </p:sp>
    </p:spTree>
    <p:extLst>
      <p:ext uri="{BB962C8B-B14F-4D97-AF65-F5344CB8AC3E}">
        <p14:creationId xmlns:p14="http://schemas.microsoft.com/office/powerpoint/2010/main" val="39418405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FE6742A-3ADC-4E01-B74E-B26ED9E1B3F7}" type="slidenum">
              <a:rPr lang="en-US" altLang="en-US" smtClean="0"/>
              <a:pPr/>
              <a:t>45</a:t>
            </a:fld>
            <a:endParaRPr lang="en-US" altLang="en-US"/>
          </a:p>
        </p:txBody>
      </p:sp>
    </p:spTree>
    <p:extLst>
      <p:ext uri="{BB962C8B-B14F-4D97-AF65-F5344CB8AC3E}">
        <p14:creationId xmlns:p14="http://schemas.microsoft.com/office/powerpoint/2010/main" val="165811629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1955AAC-3191-4854-A242-CE29FDF4CEC4}" type="slidenum">
              <a:rPr lang="en-US" altLang="en-US" smtClean="0"/>
              <a:pPr/>
              <a:t>46</a:t>
            </a:fld>
            <a:endParaRPr lang="en-US" altLang="en-US"/>
          </a:p>
        </p:txBody>
      </p:sp>
    </p:spTree>
    <p:extLst>
      <p:ext uri="{BB962C8B-B14F-4D97-AF65-F5344CB8AC3E}">
        <p14:creationId xmlns:p14="http://schemas.microsoft.com/office/powerpoint/2010/main" val="5445400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06274DD-BC18-4F65-A857-1AC87DF5C3B7}" type="slidenum">
              <a:rPr lang="en-US" altLang="en-US" smtClean="0"/>
              <a:pPr/>
              <a:t>47</a:t>
            </a:fld>
            <a:endParaRPr lang="en-US" altLang="en-US"/>
          </a:p>
        </p:txBody>
      </p:sp>
    </p:spTree>
    <p:extLst>
      <p:ext uri="{BB962C8B-B14F-4D97-AF65-F5344CB8AC3E}">
        <p14:creationId xmlns:p14="http://schemas.microsoft.com/office/powerpoint/2010/main" val="45806976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F14EA8-4D22-4209-A042-164A802E79C5}" type="slidenum">
              <a:rPr lang="en-US" altLang="en-US" smtClean="0"/>
              <a:pPr/>
              <a:t>48</a:t>
            </a:fld>
            <a:endParaRPr lang="en-US" altLang="en-US"/>
          </a:p>
        </p:txBody>
      </p:sp>
    </p:spTree>
    <p:extLst>
      <p:ext uri="{BB962C8B-B14F-4D97-AF65-F5344CB8AC3E}">
        <p14:creationId xmlns:p14="http://schemas.microsoft.com/office/powerpoint/2010/main" val="281818241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BD8219F-BF58-4552-8112-F70185788A95}" type="slidenum">
              <a:rPr lang="en-US" altLang="en-US" smtClean="0"/>
              <a:pPr/>
              <a:t>49</a:t>
            </a:fld>
            <a:endParaRPr lang="en-US" altLang="en-US"/>
          </a:p>
        </p:txBody>
      </p:sp>
    </p:spTree>
    <p:extLst>
      <p:ext uri="{BB962C8B-B14F-4D97-AF65-F5344CB8AC3E}">
        <p14:creationId xmlns:p14="http://schemas.microsoft.com/office/powerpoint/2010/main" val="272395392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3BC9F2F-899B-4010-868A-A5D71A757009}" type="slidenum">
              <a:rPr lang="en-US" altLang="en-US" smtClean="0"/>
              <a:pPr/>
              <a:t>50</a:t>
            </a:fld>
            <a:endParaRPr lang="en-US" altLang="en-US"/>
          </a:p>
        </p:txBody>
      </p:sp>
    </p:spTree>
    <p:extLst>
      <p:ext uri="{BB962C8B-B14F-4D97-AF65-F5344CB8AC3E}">
        <p14:creationId xmlns:p14="http://schemas.microsoft.com/office/powerpoint/2010/main" val="346463703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0E5C5D6-9C78-4AD2-AA56-5053933EC51F}" type="slidenum">
              <a:rPr lang="en-US" altLang="en-US" smtClean="0"/>
              <a:pPr/>
              <a:t>51</a:t>
            </a:fld>
            <a:endParaRPr lang="en-US" altLang="en-US"/>
          </a:p>
        </p:txBody>
      </p:sp>
    </p:spTree>
    <p:extLst>
      <p:ext uri="{BB962C8B-B14F-4D97-AF65-F5344CB8AC3E}">
        <p14:creationId xmlns:p14="http://schemas.microsoft.com/office/powerpoint/2010/main" val="330092774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D7685A-6469-48AB-B724-D87654022B6D}" type="slidenum">
              <a:rPr lang="en-US" altLang="en-US" smtClean="0"/>
              <a:pPr/>
              <a:t>52</a:t>
            </a:fld>
            <a:endParaRPr lang="en-US" altLang="en-US"/>
          </a:p>
        </p:txBody>
      </p:sp>
    </p:spTree>
    <p:extLst>
      <p:ext uri="{BB962C8B-B14F-4D97-AF65-F5344CB8AC3E}">
        <p14:creationId xmlns:p14="http://schemas.microsoft.com/office/powerpoint/2010/main" val="292126955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5E80E6D-B849-482E-AD3A-FA4A446D28E9}" type="slidenum">
              <a:rPr lang="en-US" altLang="en-US" smtClean="0"/>
              <a:pPr/>
              <a:t>53</a:t>
            </a:fld>
            <a:endParaRPr lang="en-US" altLang="en-US"/>
          </a:p>
        </p:txBody>
      </p:sp>
    </p:spTree>
    <p:extLst>
      <p:ext uri="{BB962C8B-B14F-4D97-AF65-F5344CB8AC3E}">
        <p14:creationId xmlns:p14="http://schemas.microsoft.com/office/powerpoint/2010/main" val="1641330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EB1EEE9-E5E6-405B-B9CD-D07C58653D0A}" type="slidenum">
              <a:rPr lang="en-US" altLang="en-US" smtClean="0"/>
              <a:pPr/>
              <a:t>8</a:t>
            </a:fld>
            <a:endParaRPr lang="en-US" altLang="en-US"/>
          </a:p>
        </p:txBody>
      </p:sp>
    </p:spTree>
    <p:extLst>
      <p:ext uri="{BB962C8B-B14F-4D97-AF65-F5344CB8AC3E}">
        <p14:creationId xmlns:p14="http://schemas.microsoft.com/office/powerpoint/2010/main" val="25343803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B0E0293-9469-4C04-AFBD-2A7CED4733EE}" type="slidenum">
              <a:rPr lang="en-US" altLang="en-US" smtClean="0"/>
              <a:pPr/>
              <a:t>54</a:t>
            </a:fld>
            <a:endParaRPr lang="en-US" altLang="en-US"/>
          </a:p>
        </p:txBody>
      </p:sp>
    </p:spTree>
    <p:extLst>
      <p:ext uri="{BB962C8B-B14F-4D97-AF65-F5344CB8AC3E}">
        <p14:creationId xmlns:p14="http://schemas.microsoft.com/office/powerpoint/2010/main" val="406063799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7D41C0E-95FF-47A3-80CB-9ADE9E94F5B6}" type="slidenum">
              <a:rPr lang="en-US" altLang="en-US" smtClean="0"/>
              <a:pPr/>
              <a:t>55</a:t>
            </a:fld>
            <a:endParaRPr lang="en-US" altLang="en-US"/>
          </a:p>
        </p:txBody>
      </p:sp>
    </p:spTree>
    <p:extLst>
      <p:ext uri="{BB962C8B-B14F-4D97-AF65-F5344CB8AC3E}">
        <p14:creationId xmlns:p14="http://schemas.microsoft.com/office/powerpoint/2010/main" val="290581787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D4272E6-C5E0-4B06-9433-EEAC27FCE80D}" type="slidenum">
              <a:rPr lang="en-US" altLang="en-US" smtClean="0"/>
              <a:pPr/>
              <a:t>56</a:t>
            </a:fld>
            <a:endParaRPr lang="en-US" altLang="en-US"/>
          </a:p>
        </p:txBody>
      </p:sp>
    </p:spTree>
    <p:extLst>
      <p:ext uri="{BB962C8B-B14F-4D97-AF65-F5344CB8AC3E}">
        <p14:creationId xmlns:p14="http://schemas.microsoft.com/office/powerpoint/2010/main" val="400494135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77D9EF-B3F9-4386-81ED-D2D0C9BAA584}" type="slidenum">
              <a:rPr lang="en-US" altLang="en-US" smtClean="0"/>
              <a:pPr/>
              <a:t>57</a:t>
            </a:fld>
            <a:endParaRPr lang="en-US" altLang="en-US"/>
          </a:p>
        </p:txBody>
      </p:sp>
    </p:spTree>
    <p:extLst>
      <p:ext uri="{BB962C8B-B14F-4D97-AF65-F5344CB8AC3E}">
        <p14:creationId xmlns:p14="http://schemas.microsoft.com/office/powerpoint/2010/main" val="37594898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3C6064E-429C-4758-BFC2-CC38C93AA915}" type="slidenum">
              <a:rPr lang="en-US" altLang="en-US" smtClean="0"/>
              <a:pPr/>
              <a:t>84</a:t>
            </a:fld>
            <a:endParaRPr lang="en-US" altLang="en-US"/>
          </a:p>
        </p:txBody>
      </p:sp>
      <p:sp>
        <p:nvSpPr>
          <p:cNvPr id="100355" name="Rectangle 2"/>
          <p:cNvSpPr>
            <a:spLocks noGrp="1" noRot="1" noChangeAspect="1" noChangeArrowheads="1" noTextEdit="1"/>
          </p:cNvSpPr>
          <p:nvPr>
            <p:ph type="sldImg"/>
          </p:nvPr>
        </p:nvSpPr>
        <p:spPr bwMode="auto">
          <a:xfrm>
            <a:off x="1174750" y="695325"/>
            <a:ext cx="4635500" cy="3476625"/>
          </a:xfrm>
          <a:solidFill>
            <a:srgbClr val="FFFFFF"/>
          </a:solidFill>
          <a:ln>
            <a:solidFill>
              <a:srgbClr val="000000"/>
            </a:solidFill>
            <a:miter lim="800000"/>
            <a:headEnd/>
            <a:tailEnd/>
          </a:ln>
        </p:spPr>
      </p:sp>
      <p:sp>
        <p:nvSpPr>
          <p:cNvPr id="100356" name="Rectangle 3"/>
          <p:cNvSpPr>
            <a:spLocks noGrp="1" noChangeArrowheads="1"/>
          </p:cNvSpPr>
          <p:nvPr>
            <p:ph type="body" idx="1"/>
          </p:nvPr>
        </p:nvSpPr>
        <p:spPr bwMode="auto">
          <a:xfrm>
            <a:off x="931863" y="4403725"/>
            <a:ext cx="5121275" cy="417195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altLang="en-US"/>
              <a:t>Let’s first take a look at the structure of Linux memory managers.  The Linux memory manager is structured in layers.  At the bottom layer, we have the page allocator, which keeps track of individual page allocation and attribute information.</a:t>
            </a:r>
          </a:p>
        </p:txBody>
      </p:sp>
    </p:spTree>
    <p:extLst>
      <p:ext uri="{BB962C8B-B14F-4D97-AF65-F5344CB8AC3E}">
        <p14:creationId xmlns:p14="http://schemas.microsoft.com/office/powerpoint/2010/main" val="6979540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1A6499D-CDC9-4811-AA54-743196BB32E1}" type="slidenum">
              <a:rPr lang="en-US" altLang="en-US" smtClean="0"/>
              <a:pPr/>
              <a:t>85</a:t>
            </a:fld>
            <a:endParaRPr lang="en-US" altLang="en-US"/>
          </a:p>
        </p:txBody>
      </p:sp>
      <p:sp>
        <p:nvSpPr>
          <p:cNvPr id="102403" name="Rectangle 2"/>
          <p:cNvSpPr>
            <a:spLocks noGrp="1" noRot="1" noChangeAspect="1" noChangeArrowheads="1" noTextEdit="1"/>
          </p:cNvSpPr>
          <p:nvPr>
            <p:ph type="sldImg"/>
          </p:nvPr>
        </p:nvSpPr>
        <p:spPr bwMode="auto">
          <a:xfrm>
            <a:off x="1174750" y="695325"/>
            <a:ext cx="4635500" cy="3476625"/>
          </a:xfrm>
          <a:solidFill>
            <a:srgbClr val="FFFFFF"/>
          </a:solidFill>
          <a:ln>
            <a:solidFill>
              <a:srgbClr val="000000"/>
            </a:solidFill>
            <a:miter lim="800000"/>
            <a:headEnd/>
            <a:tailEnd/>
          </a:ln>
        </p:spPr>
      </p:sp>
      <p:sp>
        <p:nvSpPr>
          <p:cNvPr id="102404" name="Rectangle 3"/>
          <p:cNvSpPr>
            <a:spLocks noGrp="1" noChangeArrowheads="1"/>
          </p:cNvSpPr>
          <p:nvPr>
            <p:ph type="body" idx="1"/>
          </p:nvPr>
        </p:nvSpPr>
        <p:spPr bwMode="auto">
          <a:xfrm>
            <a:off x="931863" y="4403725"/>
            <a:ext cx="5121275" cy="417195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altLang="en-US" b="1"/>
              <a:t>Above the page allocator, we have the zone allocator, which divides memory into zones with different purposes.  Some examples are IO buffering, DMA, and high memory.  Within each zone, memory is allocated in power-of-two sizes.</a:t>
            </a:r>
          </a:p>
        </p:txBody>
      </p:sp>
    </p:spTree>
    <p:extLst>
      <p:ext uri="{BB962C8B-B14F-4D97-AF65-F5344CB8AC3E}">
        <p14:creationId xmlns:p14="http://schemas.microsoft.com/office/powerpoint/2010/main" val="136060550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A63BDC8-6E11-4156-8556-3D4374E33266}" type="slidenum">
              <a:rPr lang="en-US" altLang="en-US" smtClean="0"/>
              <a:pPr/>
              <a:t>86</a:t>
            </a:fld>
            <a:endParaRPr lang="en-US" altLang="en-US"/>
          </a:p>
        </p:txBody>
      </p:sp>
      <p:sp>
        <p:nvSpPr>
          <p:cNvPr id="104451" name="Rectangle 2"/>
          <p:cNvSpPr>
            <a:spLocks noGrp="1" noRot="1" noChangeAspect="1" noChangeArrowheads="1" noTextEdit="1"/>
          </p:cNvSpPr>
          <p:nvPr>
            <p:ph type="sldImg"/>
          </p:nvPr>
        </p:nvSpPr>
        <p:spPr bwMode="auto">
          <a:xfrm>
            <a:off x="1174750" y="695325"/>
            <a:ext cx="4635500" cy="3476625"/>
          </a:xfrm>
          <a:solidFill>
            <a:srgbClr val="FFFFFF"/>
          </a:solidFill>
          <a:ln>
            <a:solidFill>
              <a:srgbClr val="000000"/>
            </a:solidFill>
            <a:miter lim="800000"/>
            <a:headEnd/>
            <a:tailEnd/>
          </a:ln>
        </p:spPr>
      </p:sp>
      <p:sp>
        <p:nvSpPr>
          <p:cNvPr id="104452" name="Rectangle 3"/>
          <p:cNvSpPr>
            <a:spLocks noGrp="1" noChangeArrowheads="1"/>
          </p:cNvSpPr>
          <p:nvPr>
            <p:ph type="body" idx="1"/>
          </p:nvPr>
        </p:nvSpPr>
        <p:spPr bwMode="auto">
          <a:xfrm>
            <a:off x="931863" y="4403725"/>
            <a:ext cx="5121275" cy="4171950"/>
          </a:xfrm>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US" altLang="en-US" b="1"/>
              <a:t>At the top level, we have the slab allocator, which groups allocations by sizes to reduce internal memory fragmentation.  For example, if you frequently allocate a data structure of 54 bytes, the slab allocator will allocate a pageful of data structures with that size at a time to reduce allocation overhead and minimize fragmentation. </a:t>
            </a:r>
          </a:p>
        </p:txBody>
      </p:sp>
    </p:spTree>
    <p:extLst>
      <p:ext uri="{BB962C8B-B14F-4D97-AF65-F5344CB8AC3E}">
        <p14:creationId xmlns:p14="http://schemas.microsoft.com/office/powerpoint/2010/main" val="244485314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2E6BD1F5-A6F1-414F-A04A-0F9DBF4BF5ED}" type="slidenum">
              <a:rPr lang="en-US" altLang="en-US" smtClean="0">
                <a:latin typeface="Times New Roman" panose="02020603050405020304" pitchFamily="18" charset="0"/>
              </a:rPr>
              <a:pPr/>
              <a:t>88</a:t>
            </a:fld>
            <a:endParaRPr lang="en-US" altLang="en-US">
              <a:latin typeface="Times New Roman" panose="02020603050405020304" pitchFamily="18"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6364736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94DE394D-49EF-4355-8192-F1E478A6E8A4}" type="slidenum">
              <a:rPr lang="en-US" altLang="en-US" smtClean="0">
                <a:latin typeface="Times New Roman" panose="02020603050405020304" pitchFamily="18" charset="0"/>
              </a:rPr>
              <a:pPr/>
              <a:t>89</a:t>
            </a:fld>
            <a:endParaRPr lang="en-US" altLang="en-US">
              <a:latin typeface="Times New Roman" panose="02020603050405020304" pitchFamily="18" charset="0"/>
            </a:endParaRPr>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83691999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885A8793-8888-4EAD-99E7-32544D84EF5F}" type="slidenum">
              <a:rPr lang="en-US" altLang="en-US" smtClean="0">
                <a:latin typeface="Times New Roman" panose="02020603050405020304" pitchFamily="18" charset="0"/>
              </a:rPr>
              <a:pPr/>
              <a:t>90</a:t>
            </a:fld>
            <a:endParaRPr lang="en-US" altLang="en-US">
              <a:latin typeface="Times New Roman" panose="02020603050405020304" pitchFamily="18" charset="0"/>
            </a:endParaRPr>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042898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314FF49-B478-445F-B976-58B563AFB09A}" type="slidenum">
              <a:rPr lang="en-US" altLang="en-US" smtClean="0"/>
              <a:pPr/>
              <a:t>9</a:t>
            </a:fld>
            <a:endParaRPr lang="en-US" altLang="en-US"/>
          </a:p>
        </p:txBody>
      </p:sp>
    </p:spTree>
    <p:extLst>
      <p:ext uri="{BB962C8B-B14F-4D97-AF65-F5344CB8AC3E}">
        <p14:creationId xmlns:p14="http://schemas.microsoft.com/office/powerpoint/2010/main" val="20963035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284A4E3F-366E-445A-90C3-65B6ED61582B}" type="slidenum">
              <a:rPr lang="en-US" altLang="en-US" smtClean="0">
                <a:latin typeface="Times New Roman" panose="02020603050405020304" pitchFamily="18" charset="0"/>
              </a:rPr>
              <a:pPr/>
              <a:t>91</a:t>
            </a:fld>
            <a:endParaRPr lang="en-US" altLang="en-US">
              <a:latin typeface="Times New Roman" panose="02020603050405020304" pitchFamily="18" charset="0"/>
            </a:endParaRPr>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4422588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79987B3E-C9D7-472D-8335-3EE417FEAC4E}" type="slidenum">
              <a:rPr lang="en-US" altLang="en-US" smtClean="0">
                <a:latin typeface="Times New Roman" panose="02020603050405020304" pitchFamily="18" charset="0"/>
              </a:rPr>
              <a:pPr/>
              <a:t>92</a:t>
            </a:fld>
            <a:endParaRPr lang="en-US" altLang="en-US">
              <a:latin typeface="Times New Roman" panose="02020603050405020304" pitchFamily="18" charset="0"/>
            </a:endParaRPr>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01202630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265F2708-39BD-46FF-9BE0-316A040A4686}" type="slidenum">
              <a:rPr lang="en-US" altLang="en-US" smtClean="0">
                <a:latin typeface="Times New Roman" panose="02020603050405020304" pitchFamily="18" charset="0"/>
              </a:rPr>
              <a:pPr/>
              <a:t>93</a:t>
            </a:fld>
            <a:endParaRPr lang="en-US" altLang="en-US">
              <a:latin typeface="Times New Roman" panose="02020603050405020304" pitchFamily="18"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93985713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4D491ADC-DF4C-4993-BE89-A1A1F1BA0C04}" type="slidenum">
              <a:rPr lang="en-US" altLang="en-US" smtClean="0">
                <a:latin typeface="Times New Roman" panose="02020603050405020304" pitchFamily="18" charset="0"/>
              </a:rPr>
              <a:pPr/>
              <a:t>94</a:t>
            </a:fld>
            <a:endParaRPr lang="en-US" altLang="en-US">
              <a:latin typeface="Times New Roman" panose="02020603050405020304" pitchFamily="18"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26049075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47D6A4D5-595C-45CC-BCB6-3FC5BB195661}" type="slidenum">
              <a:rPr lang="en-US" altLang="en-US" smtClean="0">
                <a:latin typeface="Times New Roman" panose="02020603050405020304" pitchFamily="18" charset="0"/>
              </a:rPr>
              <a:pPr/>
              <a:t>95</a:t>
            </a:fld>
            <a:endParaRPr lang="en-US" altLang="en-US">
              <a:latin typeface="Times New Roman" panose="02020603050405020304" pitchFamily="18" charset="0"/>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91067530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6EF8A705-E86F-4437-8CA3-312F3F08867F}" type="slidenum">
              <a:rPr lang="en-US" altLang="en-US" smtClean="0">
                <a:latin typeface="Times New Roman" panose="02020603050405020304" pitchFamily="18" charset="0"/>
              </a:rPr>
              <a:pPr/>
              <a:t>96</a:t>
            </a:fld>
            <a:endParaRPr lang="en-US" altLang="en-US">
              <a:latin typeface="Times New Roman" panose="02020603050405020304" pitchFamily="18"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15595015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D2780908-6900-46F0-96CF-538E5EA68D27}" type="slidenum">
              <a:rPr lang="en-US" altLang="en-US" smtClean="0">
                <a:latin typeface="Times New Roman" panose="02020603050405020304" pitchFamily="18" charset="0"/>
              </a:rPr>
              <a:pPr/>
              <a:t>97</a:t>
            </a:fld>
            <a:endParaRPr lang="en-US" altLang="en-US">
              <a:latin typeface="Times New Roman" panose="02020603050405020304" pitchFamily="18" charset="0"/>
            </a:endParaRPr>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98032577"/>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D02B2FDF-BD41-4861-9845-443689002047}" type="slidenum">
              <a:rPr lang="en-US" altLang="en-US" smtClean="0">
                <a:latin typeface="Times New Roman" panose="02020603050405020304" pitchFamily="18" charset="0"/>
              </a:rPr>
              <a:pPr/>
              <a:t>98</a:t>
            </a:fld>
            <a:endParaRPr lang="en-US" altLang="en-US">
              <a:latin typeface="Times New Roman" panose="02020603050405020304" pitchFamily="18" charset="0"/>
            </a:endParaRPr>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17884951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5F4E01D5-38CA-4886-9C0A-7F92BD3F02E7}" type="slidenum">
              <a:rPr lang="en-US" altLang="en-US" smtClean="0">
                <a:latin typeface="Times New Roman" panose="02020603050405020304" pitchFamily="18" charset="0"/>
              </a:rPr>
              <a:pPr/>
              <a:t>99</a:t>
            </a:fld>
            <a:endParaRPr lang="en-US" altLang="en-US">
              <a:latin typeface="Times New Roman" panose="02020603050405020304" pitchFamily="18" charset="0"/>
            </a:endParaRPr>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9223236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C679ED75-86C1-4D2F-B54D-A22C055523AD}" type="slidenum">
              <a:rPr lang="en-US" altLang="en-US" smtClean="0">
                <a:latin typeface="Times New Roman" panose="02020603050405020304" pitchFamily="18" charset="0"/>
              </a:rPr>
              <a:pPr/>
              <a:t>100</a:t>
            </a:fld>
            <a:endParaRPr lang="en-US" altLang="en-US">
              <a:latin typeface="Times New Roman" panose="02020603050405020304" pitchFamily="18"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20944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A3BEE66-D01C-4C1C-A041-36A53D9BEEF1}" type="slidenum">
              <a:rPr lang="en-US" altLang="en-US" smtClean="0"/>
              <a:pPr/>
              <a:t>10</a:t>
            </a:fld>
            <a:endParaRPr lang="en-US" altLang="en-US"/>
          </a:p>
        </p:txBody>
      </p:sp>
    </p:spTree>
    <p:extLst>
      <p:ext uri="{BB962C8B-B14F-4D97-AF65-F5344CB8AC3E}">
        <p14:creationId xmlns:p14="http://schemas.microsoft.com/office/powerpoint/2010/main" val="25045056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0BE07C7F-EA8A-4D59-BB5F-785D967000D3}" type="slidenum">
              <a:rPr lang="en-US" altLang="en-US" smtClean="0">
                <a:latin typeface="Times New Roman" panose="02020603050405020304" pitchFamily="18" charset="0"/>
              </a:rPr>
              <a:pPr/>
              <a:t>101</a:t>
            </a:fld>
            <a:endParaRPr lang="en-US" altLang="en-US">
              <a:latin typeface="Times New Roman" panose="02020603050405020304" pitchFamily="18"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78345928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EA0B803E-AD1A-4802-8719-6EF6655D3454}" type="slidenum">
              <a:rPr lang="en-US" altLang="en-US" smtClean="0">
                <a:latin typeface="Times New Roman" panose="02020603050405020304" pitchFamily="18" charset="0"/>
              </a:rPr>
              <a:pPr/>
              <a:t>102</a:t>
            </a:fld>
            <a:endParaRPr lang="en-US" altLang="en-US">
              <a:latin typeface="Times New Roman" panose="02020603050405020304" pitchFamily="18"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18564454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F8EB05C2-125D-4673-9413-3B1987078506}" type="slidenum">
              <a:rPr lang="en-US" altLang="en-US" smtClean="0">
                <a:latin typeface="Times New Roman" panose="02020603050405020304" pitchFamily="18" charset="0"/>
              </a:rPr>
              <a:pPr/>
              <a:t>103</a:t>
            </a:fld>
            <a:endParaRPr lang="en-US" altLang="en-US">
              <a:latin typeface="Times New Roman" panose="02020603050405020304" pitchFamily="18"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590734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924F7BF4-057D-477C-A93F-0A980FDB2986}" type="slidenum">
              <a:rPr lang="en-US" altLang="en-US" smtClean="0">
                <a:latin typeface="Times New Roman" panose="02020603050405020304" pitchFamily="18" charset="0"/>
              </a:rPr>
              <a:pPr/>
              <a:t>104</a:t>
            </a:fld>
            <a:endParaRPr lang="en-US" altLang="en-US">
              <a:latin typeface="Times New Roman" panose="02020603050405020304" pitchFamily="18"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79519433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EFA63348-75F1-466A-8986-F7106270352F}" type="slidenum">
              <a:rPr lang="en-US" altLang="en-US" smtClean="0">
                <a:latin typeface="Times New Roman" panose="02020603050405020304" pitchFamily="18" charset="0"/>
              </a:rPr>
              <a:pPr/>
              <a:t>105</a:t>
            </a:fld>
            <a:endParaRPr lang="en-US" altLang="en-US">
              <a:latin typeface="Times New Roman" panose="02020603050405020304" pitchFamily="18"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1100760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defTabSz="930275">
              <a:defRPr>
                <a:solidFill>
                  <a:schemeClr val="tx1"/>
                </a:solidFill>
                <a:latin typeface="Verdana" panose="020B0604030504040204" pitchFamily="34" charset="0"/>
              </a:defRPr>
            </a:lvl1pPr>
            <a:lvl2pPr marL="742950" indent="-285750" defTabSz="930275">
              <a:defRPr>
                <a:solidFill>
                  <a:schemeClr val="tx1"/>
                </a:solidFill>
                <a:latin typeface="Verdana" panose="020B0604030504040204" pitchFamily="34" charset="0"/>
              </a:defRPr>
            </a:lvl2pPr>
            <a:lvl3pPr marL="1143000" indent="-228600" defTabSz="930275">
              <a:defRPr>
                <a:solidFill>
                  <a:schemeClr val="tx1"/>
                </a:solidFill>
                <a:latin typeface="Verdana" panose="020B0604030504040204" pitchFamily="34" charset="0"/>
              </a:defRPr>
            </a:lvl3pPr>
            <a:lvl4pPr marL="1600200" indent="-228600" defTabSz="930275">
              <a:defRPr>
                <a:solidFill>
                  <a:schemeClr val="tx1"/>
                </a:solidFill>
                <a:latin typeface="Verdana" panose="020B0604030504040204" pitchFamily="34" charset="0"/>
              </a:defRPr>
            </a:lvl4pPr>
            <a:lvl5pPr marL="2057400" indent="-228600" defTabSz="930275">
              <a:defRPr>
                <a:solidFill>
                  <a:schemeClr val="tx1"/>
                </a:solidFill>
                <a:latin typeface="Verdana" panose="020B0604030504040204" pitchFamily="34" charset="0"/>
              </a:defRPr>
            </a:lvl5pPr>
            <a:lvl6pPr marL="2514600" indent="-228600" defTabSz="930275" eaLnBrk="0" fontAlgn="base" hangingPunct="0">
              <a:spcBef>
                <a:spcPct val="0"/>
              </a:spcBef>
              <a:spcAft>
                <a:spcPct val="0"/>
              </a:spcAft>
              <a:defRPr>
                <a:solidFill>
                  <a:schemeClr val="tx1"/>
                </a:solidFill>
                <a:latin typeface="Verdana" panose="020B0604030504040204" pitchFamily="34" charset="0"/>
              </a:defRPr>
            </a:lvl6pPr>
            <a:lvl7pPr marL="2971800" indent="-228600" defTabSz="930275" eaLnBrk="0" fontAlgn="base" hangingPunct="0">
              <a:spcBef>
                <a:spcPct val="0"/>
              </a:spcBef>
              <a:spcAft>
                <a:spcPct val="0"/>
              </a:spcAft>
              <a:defRPr>
                <a:solidFill>
                  <a:schemeClr val="tx1"/>
                </a:solidFill>
                <a:latin typeface="Verdana" panose="020B0604030504040204" pitchFamily="34" charset="0"/>
              </a:defRPr>
            </a:lvl7pPr>
            <a:lvl8pPr marL="3429000" indent="-228600" defTabSz="930275" eaLnBrk="0" fontAlgn="base" hangingPunct="0">
              <a:spcBef>
                <a:spcPct val="0"/>
              </a:spcBef>
              <a:spcAft>
                <a:spcPct val="0"/>
              </a:spcAft>
              <a:defRPr>
                <a:solidFill>
                  <a:schemeClr val="tx1"/>
                </a:solidFill>
                <a:latin typeface="Verdana" panose="020B0604030504040204" pitchFamily="34" charset="0"/>
              </a:defRPr>
            </a:lvl8pPr>
            <a:lvl9pPr marL="3886200" indent="-228600" defTabSz="930275" eaLnBrk="0" fontAlgn="base" hangingPunct="0">
              <a:spcBef>
                <a:spcPct val="0"/>
              </a:spcBef>
              <a:spcAft>
                <a:spcPct val="0"/>
              </a:spcAft>
              <a:defRPr>
                <a:solidFill>
                  <a:schemeClr val="tx1"/>
                </a:solidFill>
                <a:latin typeface="Verdana" panose="020B0604030504040204" pitchFamily="34" charset="0"/>
              </a:defRPr>
            </a:lvl9pPr>
          </a:lstStyle>
          <a:p>
            <a:fld id="{0AA7E77B-A4F4-48A9-8E92-29E55D0168E7}" type="slidenum">
              <a:rPr lang="en-US" altLang="en-US" smtClean="0">
                <a:latin typeface="Times New Roman" panose="02020603050405020304" pitchFamily="18" charset="0"/>
              </a:rPr>
              <a:pPr/>
              <a:t>106</a:t>
            </a:fld>
            <a:endParaRPr lang="en-US" altLang="en-US">
              <a:latin typeface="Times New Roman" panose="02020603050405020304" pitchFamily="18"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9001589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BA3B650-5DFB-44EE-A230-51570C790628}" type="slidenum">
              <a:rPr lang="en-US" altLang="en-US" smtClean="0"/>
              <a:pPr/>
              <a:t>11</a:t>
            </a:fld>
            <a:endParaRPr lang="en-US" altLang="en-US"/>
          </a:p>
        </p:txBody>
      </p:sp>
    </p:spTree>
    <p:extLst>
      <p:ext uri="{BB962C8B-B14F-4D97-AF65-F5344CB8AC3E}">
        <p14:creationId xmlns:p14="http://schemas.microsoft.com/office/powerpoint/2010/main" val="10170947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8CE649D-40F4-43D5-BA88-34D51DD1F52F}" type="slidenum">
              <a:rPr lang="en-US" altLang="en-US" smtClean="0"/>
              <a:pPr/>
              <a:t>12</a:t>
            </a:fld>
            <a:endParaRPr lang="en-US" altLang="en-US"/>
          </a:p>
        </p:txBody>
      </p:sp>
    </p:spTree>
    <p:extLst>
      <p:ext uri="{BB962C8B-B14F-4D97-AF65-F5344CB8AC3E}">
        <p14:creationId xmlns:p14="http://schemas.microsoft.com/office/powerpoint/2010/main" val="1676981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rotWithShape="0">
          <a:gsLst>
            <a:gs pos="0">
              <a:schemeClr val="bg1"/>
            </a:gs>
            <a:gs pos="100000">
              <a:srgbClr val="32324A"/>
            </a:gs>
          </a:gsLst>
          <a:lin ang="2700000" scaled="1"/>
        </a:gra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498475" y="1311275"/>
            <a:ext cx="10429875" cy="5908675"/>
            <a:chOff x="-313" y="824"/>
            <a:chExt cx="6570" cy="3722"/>
          </a:xfrm>
        </p:grpSpPr>
        <p:sp>
          <p:nvSpPr>
            <p:cNvPr id="5"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6"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7"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8"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9"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0"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1"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2"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3"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4"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5"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6"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7"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8"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19" name="Rectangle 17"/>
            <p:cNvSpPr>
              <a:spLocks noChangeArrowheads="1"/>
            </p:cNvSpPr>
            <p:nvPr userDrawn="1"/>
          </p:nvSpPr>
          <p:spPr bwMode="hidden">
            <a:xfrm rot="18603245" flipV="1">
              <a:off x="4054"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latin typeface="Arial" charset="0"/>
              </a:endParaRPr>
            </a:p>
          </p:txBody>
        </p:sp>
        <p:sp>
          <p:nvSpPr>
            <p:cNvPr id="20" name="Rectangle 18"/>
            <p:cNvSpPr>
              <a:spLocks noChangeArrowheads="1"/>
            </p:cNvSpPr>
            <p:nvPr userDrawn="1"/>
          </p:nvSpPr>
          <p:spPr bwMode="hidden">
            <a:xfrm rot="39991575" flipH="1" flipV="1">
              <a:off x="5386"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latin typeface="Arial" charset="0"/>
              </a:endParaRPr>
            </a:p>
          </p:txBody>
        </p:sp>
        <p:sp>
          <p:nvSpPr>
            <p:cNvPr id="21"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2"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3"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4"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5"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6"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latin typeface="Arial" charset="0"/>
              </a:endParaRPr>
            </a:p>
          </p:txBody>
        </p:sp>
        <p:sp>
          <p:nvSpPr>
            <p:cNvPr id="27"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28"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29"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30"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31"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latin typeface="Arial" charset="0"/>
              </a:endParaRPr>
            </a:p>
          </p:txBody>
        </p:sp>
        <p:sp>
          <p:nvSpPr>
            <p:cNvPr id="32"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33"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34"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35"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36"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latin typeface="Arial" charset="0"/>
              </a:endParaRPr>
            </a:p>
          </p:txBody>
        </p:sp>
        <p:sp>
          <p:nvSpPr>
            <p:cNvPr id="37"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38"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39"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40"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41"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42"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43"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44"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45"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46"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47"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48"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49"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50"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51"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52"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53"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54"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55"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56"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57"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58"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59"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0"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3"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4"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5"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6"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7"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8"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9"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70"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71"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72"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73"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74"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75"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76"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77"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78"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79"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80"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81"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82"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83"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84"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85"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86"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87"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88"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89"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90"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91"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92"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93"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94"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95"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96"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97"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98"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99"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0"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1"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2"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3"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4"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5"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06"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07"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08"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09"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10"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11"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112"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113"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114"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15"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16"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17"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18"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19"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20"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21"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22"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23"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24"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25"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126"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127"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128"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129"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30"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31"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32"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3"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4"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5"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6"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7"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8"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39"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140"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41"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42"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43"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44"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45"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46"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47"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48"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49"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50"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51"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2"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53"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154"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5"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6"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7"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8"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59"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0"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1"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2"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3"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4"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5"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6"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7"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8"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69"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0"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171"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172"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173"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174"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5"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6"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7"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8"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79"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80"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81"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82"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183"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4"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5"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6"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7"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8"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89"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90"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91"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192"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93"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94"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195"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96"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97"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198" name="Oval 196"/>
            <p:cNvSpPr>
              <a:spLocks noChangeArrowheads="1"/>
            </p:cNvSpPr>
            <p:nvPr/>
          </p:nvSpPr>
          <p:spPr bwMode="hidden">
            <a:xfrm>
              <a:off x="3255" y="4071"/>
              <a:ext cx="196" cy="10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199" name="Oval 197"/>
            <p:cNvSpPr>
              <a:spLocks noChangeArrowheads="1"/>
            </p:cNvSpPr>
            <p:nvPr/>
          </p:nvSpPr>
          <p:spPr bwMode="hidden">
            <a:xfrm>
              <a:off x="3651" y="3693"/>
              <a:ext cx="196" cy="11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0" name="Oval 198"/>
            <p:cNvSpPr>
              <a:spLocks noChangeArrowheads="1"/>
            </p:cNvSpPr>
            <p:nvPr/>
          </p:nvSpPr>
          <p:spPr bwMode="hidden">
            <a:xfrm>
              <a:off x="4773" y="3705"/>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201" name="Oval 199"/>
            <p:cNvSpPr>
              <a:spLocks noChangeArrowheads="1"/>
            </p:cNvSpPr>
            <p:nvPr/>
          </p:nvSpPr>
          <p:spPr bwMode="hidden">
            <a:xfrm>
              <a:off x="4491" y="4049"/>
              <a:ext cx="196" cy="10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202" name="Oval 200"/>
            <p:cNvSpPr>
              <a:spLocks noChangeArrowheads="1"/>
            </p:cNvSpPr>
            <p:nvPr/>
          </p:nvSpPr>
          <p:spPr bwMode="hidden">
            <a:xfrm>
              <a:off x="3989" y="3396"/>
              <a:ext cx="168" cy="96"/>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3" name="Oval 201"/>
            <p:cNvSpPr>
              <a:spLocks noChangeArrowheads="1"/>
            </p:cNvSpPr>
            <p:nvPr/>
          </p:nvSpPr>
          <p:spPr bwMode="hidden">
            <a:xfrm>
              <a:off x="4263" y="3141"/>
              <a:ext cx="167"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4" name="Oval 202"/>
            <p:cNvSpPr>
              <a:spLocks noChangeArrowheads="1"/>
            </p:cNvSpPr>
            <p:nvPr/>
          </p:nvSpPr>
          <p:spPr bwMode="hidden">
            <a:xfrm>
              <a:off x="5044" y="3418"/>
              <a:ext cx="167" cy="95"/>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205" name="Oval 203"/>
            <p:cNvSpPr>
              <a:spLocks noChangeArrowheads="1"/>
            </p:cNvSpPr>
            <p:nvPr/>
          </p:nvSpPr>
          <p:spPr bwMode="hidden">
            <a:xfrm>
              <a:off x="4553" y="28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6" name="Oval 204"/>
            <p:cNvSpPr>
              <a:spLocks noChangeArrowheads="1"/>
            </p:cNvSpPr>
            <p:nvPr/>
          </p:nvSpPr>
          <p:spPr bwMode="hidden">
            <a:xfrm>
              <a:off x="5293" y="3116"/>
              <a:ext cx="168" cy="95"/>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7" name="Oval 205"/>
            <p:cNvSpPr>
              <a:spLocks noChangeArrowheads="1"/>
            </p:cNvSpPr>
            <p:nvPr/>
          </p:nvSpPr>
          <p:spPr bwMode="hidden">
            <a:xfrm>
              <a:off x="5497" y="2879"/>
              <a:ext cx="156" cy="89"/>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208" name="Oval 206"/>
            <p:cNvSpPr>
              <a:spLocks noChangeArrowheads="1"/>
            </p:cNvSpPr>
            <p:nvPr/>
          </p:nvSpPr>
          <p:spPr bwMode="hidden">
            <a:xfrm>
              <a:off x="4772" y="2673"/>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09" name="Oval 207"/>
            <p:cNvSpPr>
              <a:spLocks noChangeArrowheads="1"/>
            </p:cNvSpPr>
            <p:nvPr/>
          </p:nvSpPr>
          <p:spPr bwMode="hidden">
            <a:xfrm>
              <a:off x="4966" y="2488"/>
              <a:ext cx="156" cy="84"/>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0" name="Oval 208"/>
            <p:cNvSpPr>
              <a:spLocks noChangeArrowheads="1"/>
            </p:cNvSpPr>
            <p:nvPr/>
          </p:nvSpPr>
          <p:spPr bwMode="hidden">
            <a:xfrm>
              <a:off x="5444" y="2052"/>
              <a:ext cx="134"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1" name="Oval 209"/>
            <p:cNvSpPr>
              <a:spLocks noChangeArrowheads="1"/>
            </p:cNvSpPr>
            <p:nvPr/>
          </p:nvSpPr>
          <p:spPr bwMode="hidden">
            <a:xfrm>
              <a:off x="5161" y="2314"/>
              <a:ext cx="140" cy="7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2" name="Oval 210"/>
            <p:cNvSpPr>
              <a:spLocks noChangeArrowheads="1"/>
            </p:cNvSpPr>
            <p:nvPr/>
          </p:nvSpPr>
          <p:spPr bwMode="hidden">
            <a:xfrm>
              <a:off x="5318" y="2176"/>
              <a:ext cx="134" cy="61"/>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3" name="Oval 211"/>
            <p:cNvSpPr>
              <a:spLocks noChangeArrowheads="1"/>
            </p:cNvSpPr>
            <p:nvPr/>
          </p:nvSpPr>
          <p:spPr bwMode="hidden">
            <a:xfrm>
              <a:off x="5581" y="1933"/>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214" name="Oval 212"/>
            <p:cNvSpPr>
              <a:spLocks noChangeArrowheads="1"/>
            </p:cNvSpPr>
            <p:nvPr/>
          </p:nvSpPr>
          <p:spPr bwMode="hidden">
            <a:xfrm>
              <a:off x="5689" y="1811"/>
              <a:ext cx="128" cy="61"/>
            </a:xfrm>
            <a:prstGeom prst="ellipse">
              <a:avLst/>
            </a:prstGeom>
            <a:gradFill rotWithShape="0">
              <a:gsLst>
                <a:gs pos="0">
                  <a:schemeClr val="bg1"/>
                </a:gs>
                <a:gs pos="100000">
                  <a:schemeClr val="bg1">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215" name="Oval 213"/>
            <p:cNvSpPr>
              <a:spLocks noChangeArrowheads="1"/>
            </p:cNvSpPr>
            <p:nvPr/>
          </p:nvSpPr>
          <p:spPr bwMode="hidden">
            <a:xfrm>
              <a:off x="5663" y="2680"/>
              <a:ext cx="156" cy="83"/>
            </a:xfrm>
            <a:prstGeom prst="ellipse">
              <a:avLst/>
            </a:prstGeom>
            <a:gradFill rotWithShape="0">
              <a:gsLst>
                <a:gs pos="0">
                  <a:schemeClr val="bg1"/>
                </a:gs>
                <a:gs pos="100000">
                  <a:schemeClr val="bg1">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6"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217"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218"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219" name="Oval 217"/>
            <p:cNvSpPr>
              <a:spLocks noChangeArrowheads="1"/>
            </p:cNvSpPr>
            <p:nvPr/>
          </p:nvSpPr>
          <p:spPr bwMode="hidden">
            <a:xfrm>
              <a:off x="5624" y="4010"/>
              <a:ext cx="201" cy="106"/>
            </a:xfrm>
            <a:prstGeom prst="ellipse">
              <a:avLst/>
            </a:prstGeom>
            <a:gradFill rotWithShape="0">
              <a:gsLst>
                <a:gs pos="0">
                  <a:schemeClr val="bg1"/>
                </a:gs>
                <a:gs pos="100000">
                  <a:schemeClr val="bg1">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grpSp>
      <p:sp>
        <p:nvSpPr>
          <p:cNvPr id="7386" name="Rectangle 218"/>
          <p:cNvSpPr>
            <a:spLocks noGrp="1" noChangeArrowheads="1"/>
          </p:cNvSpPr>
          <p:nvPr>
            <p:ph type="ctrTitle" sz="quarter"/>
          </p:nvPr>
        </p:nvSpPr>
        <p:spPr>
          <a:xfrm>
            <a:off x="685800" y="1844675"/>
            <a:ext cx="7772400" cy="1736725"/>
          </a:xfrm>
        </p:spPr>
        <p:txBody>
          <a:bodyPr anchor="b" anchorCtr="1"/>
          <a:lstStyle>
            <a:lvl1pPr>
              <a:defRPr sz="5400"/>
            </a:lvl1pPr>
          </a:lstStyle>
          <a:p>
            <a:r>
              <a:rPr lang="en-US"/>
              <a:t>Click to edit Master title style</a:t>
            </a:r>
          </a:p>
        </p:txBody>
      </p:sp>
      <p:sp>
        <p:nvSpPr>
          <p:cNvPr id="7387" name="Rectangle 219"/>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20" name="Rectangle 220"/>
          <p:cNvSpPr>
            <a:spLocks noGrp="1" noChangeArrowheads="1"/>
          </p:cNvSpPr>
          <p:nvPr>
            <p:ph type="dt" sz="quarter" idx="10"/>
          </p:nvPr>
        </p:nvSpPr>
        <p:spPr/>
        <p:txBody>
          <a:bodyPr/>
          <a:lstStyle>
            <a:lvl1pPr>
              <a:defRPr/>
            </a:lvl1pPr>
          </a:lstStyle>
          <a:p>
            <a:pPr>
              <a:defRPr/>
            </a:pPr>
            <a:endParaRPr lang="en-US"/>
          </a:p>
        </p:txBody>
      </p:sp>
      <p:sp>
        <p:nvSpPr>
          <p:cNvPr id="221" name="Rectangle 221"/>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222" name="Rectangle 222"/>
          <p:cNvSpPr>
            <a:spLocks noGrp="1" noChangeArrowheads="1"/>
          </p:cNvSpPr>
          <p:nvPr>
            <p:ph type="sldNum" sz="quarter" idx="12"/>
          </p:nvPr>
        </p:nvSpPr>
        <p:spPr/>
        <p:txBody>
          <a:bodyPr/>
          <a:lstStyle>
            <a:lvl1pPr>
              <a:defRPr/>
            </a:lvl1pPr>
          </a:lstStyle>
          <a:p>
            <a:pPr>
              <a:defRPr/>
            </a:pPr>
            <a:fld id="{0A3DCB20-A300-4D9B-8C5F-B2F4A91D2B2D}" type="slidenum">
              <a:rPr lang="en-US" altLang="en-US"/>
              <a:pPr>
                <a:defRPr/>
              </a:pPr>
              <a:t>‹#›</a:t>
            </a:fld>
            <a:endParaRPr lang="en-US" altLang="en-US"/>
          </a:p>
        </p:txBody>
      </p:sp>
    </p:spTree>
    <p:extLst>
      <p:ext uri="{BB962C8B-B14F-4D97-AF65-F5344CB8AC3E}">
        <p14:creationId xmlns:p14="http://schemas.microsoft.com/office/powerpoint/2010/main" val="1920881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p:cNvSpPr>
            <a:spLocks noGrp="1" noChangeArrowheads="1"/>
          </p:cNvSpPr>
          <p:nvPr>
            <p:ph type="sldNum" sz="quarter" idx="10"/>
          </p:nvPr>
        </p:nvSpPr>
        <p:spPr>
          <a:ln/>
        </p:spPr>
        <p:txBody>
          <a:bodyPr/>
          <a:lstStyle>
            <a:lvl1pPr>
              <a:defRPr/>
            </a:lvl1pPr>
          </a:lstStyle>
          <a:p>
            <a:pPr>
              <a:defRPr/>
            </a:pPr>
            <a:fld id="{33DA26CA-510A-489F-A3AF-15D09227D235}" type="slidenum">
              <a:rPr lang="en-US" altLang="en-US"/>
              <a:pPr>
                <a:defRPr/>
              </a:pPr>
              <a:t>‹#›</a:t>
            </a:fld>
            <a:endParaRPr lang="en-US" alt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89410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9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9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p:cNvSpPr>
            <a:spLocks noGrp="1" noChangeArrowheads="1"/>
          </p:cNvSpPr>
          <p:nvPr>
            <p:ph type="sldNum" sz="quarter" idx="10"/>
          </p:nvPr>
        </p:nvSpPr>
        <p:spPr>
          <a:ln/>
        </p:spPr>
        <p:txBody>
          <a:bodyPr/>
          <a:lstStyle>
            <a:lvl1pPr>
              <a:defRPr/>
            </a:lvl1pPr>
          </a:lstStyle>
          <a:p>
            <a:pPr>
              <a:defRPr/>
            </a:pPr>
            <a:fld id="{1D0FDEBE-C472-46BC-82EB-9471C0B42AE5}" type="slidenum">
              <a:rPr lang="en-US" altLang="en-US"/>
              <a:pPr>
                <a:defRPr/>
              </a:pPr>
              <a:t>‹#›</a:t>
            </a:fld>
            <a:endParaRPr lang="en-US" alt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12574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1143000"/>
          </a:xfrm>
        </p:spPr>
        <p:txBody>
          <a:bodyPr/>
          <a:lstStyle/>
          <a:p>
            <a:r>
              <a:rPr lang="en-US"/>
              <a:t>Click to edit Master title style</a:t>
            </a:r>
          </a:p>
        </p:txBody>
      </p:sp>
      <p:sp>
        <p:nvSpPr>
          <p:cNvPr id="3" name="Text Placeholder 2"/>
          <p:cNvSpPr>
            <a:spLocks noGrp="1"/>
          </p:cNvSpPr>
          <p:nvPr>
            <p:ph type="body" sz="half" idx="1"/>
          </p:nvPr>
        </p:nvSpPr>
        <p:spPr>
          <a:xfrm>
            <a:off x="1370013" y="1827213"/>
            <a:ext cx="3579812"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dt" sz="half" idx="10"/>
          </p:nvPr>
        </p:nvSpPr>
        <p:spPr>
          <a:ln/>
        </p:spPr>
        <p:txBody>
          <a:bodyPr/>
          <a:lstStyle>
            <a:lvl1pPr>
              <a:defRPr/>
            </a:lvl1pPr>
          </a:lstStyle>
          <a:p>
            <a:pPr>
              <a:defRPr/>
            </a:pPr>
            <a:endParaRPr lang="en-US"/>
          </a:p>
        </p:txBody>
      </p:sp>
      <p:sp>
        <p:nvSpPr>
          <p:cNvPr id="6" name="Rectangle 9"/>
          <p:cNvSpPr>
            <a:spLocks noGrp="1" noChangeArrowheads="1"/>
          </p:cNvSpPr>
          <p:nvPr>
            <p:ph type="ftr" sz="quarter" idx="11"/>
          </p:nvPr>
        </p:nvSpPr>
        <p:spPr>
          <a:ln/>
        </p:spPr>
        <p:txBody>
          <a:bodyPr/>
          <a:lstStyle>
            <a:lvl1pPr>
              <a:defRPr/>
            </a:lvl1pPr>
          </a:lstStyle>
          <a:p>
            <a:pPr>
              <a:defRPr/>
            </a:pPr>
            <a:endParaRPr lang="en-US"/>
          </a:p>
        </p:txBody>
      </p:sp>
      <p:sp>
        <p:nvSpPr>
          <p:cNvPr id="7" name="Rectangle 10"/>
          <p:cNvSpPr>
            <a:spLocks noGrp="1" noChangeArrowheads="1"/>
          </p:cNvSpPr>
          <p:nvPr>
            <p:ph type="sldNum" sz="quarter" idx="12"/>
          </p:nvPr>
        </p:nvSpPr>
        <p:spPr>
          <a:ln/>
        </p:spPr>
        <p:txBody>
          <a:bodyPr/>
          <a:lstStyle>
            <a:lvl1pPr>
              <a:defRPr/>
            </a:lvl1pPr>
          </a:lstStyle>
          <a:p>
            <a:pPr>
              <a:defRPr/>
            </a:pPr>
            <a:fld id="{B8BEAE75-743A-4C65-BC29-4998DDB59286}" type="slidenum">
              <a:rPr lang="en-US" altLang="en-US"/>
              <a:pPr>
                <a:defRPr/>
              </a:pPr>
              <a:t>‹#›</a:t>
            </a:fld>
            <a:endParaRPr lang="en-US" altLang="en-US"/>
          </a:p>
        </p:txBody>
      </p:sp>
    </p:spTree>
    <p:extLst>
      <p:ext uri="{BB962C8B-B14F-4D97-AF65-F5344CB8AC3E}">
        <p14:creationId xmlns:p14="http://schemas.microsoft.com/office/powerpoint/2010/main" val="3409063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18"/>
          <p:cNvSpPr>
            <a:spLocks noGrp="1" noChangeArrowheads="1"/>
          </p:cNvSpPr>
          <p:nvPr>
            <p:ph type="sldNum" sz="quarter" idx="10"/>
          </p:nvPr>
        </p:nvSpPr>
        <p:spPr>
          <a:ln/>
        </p:spPr>
        <p:txBody>
          <a:bodyPr/>
          <a:lstStyle>
            <a:lvl1pPr>
              <a:defRPr/>
            </a:lvl1pPr>
          </a:lstStyle>
          <a:p>
            <a:pPr>
              <a:defRPr/>
            </a:pPr>
            <a:fld id="{3AE40439-1246-412F-B7F2-48EBF1E017EE}" type="slidenum">
              <a:rPr lang="en-US" altLang="en-US"/>
              <a:pPr>
                <a:defRPr/>
              </a:pPr>
              <a:t>‹#›</a:t>
            </a:fld>
            <a:endParaRPr lang="en-US" alt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453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18"/>
          <p:cNvSpPr>
            <a:spLocks noGrp="1" noChangeArrowheads="1"/>
          </p:cNvSpPr>
          <p:nvPr>
            <p:ph type="sldNum" sz="quarter" idx="10"/>
          </p:nvPr>
        </p:nvSpPr>
        <p:spPr>
          <a:ln/>
        </p:spPr>
        <p:txBody>
          <a:bodyPr/>
          <a:lstStyle>
            <a:lvl1pPr>
              <a:defRPr/>
            </a:lvl1pPr>
          </a:lstStyle>
          <a:p>
            <a:pPr>
              <a:defRPr/>
            </a:pPr>
            <a:fld id="{5941D434-732C-4DA8-A9F6-257D7C2FCE9F}" type="slidenum">
              <a:rPr lang="en-US" altLang="en-US"/>
              <a:pPr>
                <a:defRPr/>
              </a:pPr>
              <a:t>‹#›</a:t>
            </a:fld>
            <a:endParaRPr lang="en-US" altLang="en-US"/>
          </a:p>
        </p:txBody>
      </p:sp>
      <p:sp>
        <p:nvSpPr>
          <p:cNvPr id="5" name="Rectangle 219"/>
          <p:cNvSpPr>
            <a:spLocks noGrp="1" noChangeArrowheads="1"/>
          </p:cNvSpPr>
          <p:nvPr>
            <p:ph type="dt" sz="half" idx="11"/>
          </p:nvPr>
        </p:nvSpPr>
        <p:spPr>
          <a:ln/>
        </p:spPr>
        <p:txBody>
          <a:bodyPr/>
          <a:lstStyle>
            <a:lvl1pPr>
              <a:defRPr/>
            </a:lvl1pPr>
          </a:lstStyle>
          <a:p>
            <a:pPr>
              <a:defRPr/>
            </a:pPr>
            <a:endParaRPr lang="en-US"/>
          </a:p>
        </p:txBody>
      </p:sp>
      <p:sp>
        <p:nvSpPr>
          <p:cNvPr id="6"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4356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3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18"/>
          <p:cNvSpPr>
            <a:spLocks noGrp="1" noChangeArrowheads="1"/>
          </p:cNvSpPr>
          <p:nvPr>
            <p:ph type="sldNum" sz="quarter" idx="10"/>
          </p:nvPr>
        </p:nvSpPr>
        <p:spPr>
          <a:ln/>
        </p:spPr>
        <p:txBody>
          <a:bodyPr/>
          <a:lstStyle>
            <a:lvl1pPr>
              <a:defRPr/>
            </a:lvl1pPr>
          </a:lstStyle>
          <a:p>
            <a:pPr>
              <a:defRPr/>
            </a:pPr>
            <a:fld id="{955B0408-378A-4FAD-969C-82767CB6C892}" type="slidenum">
              <a:rPr lang="en-US" altLang="en-US"/>
              <a:pPr>
                <a:defRPr/>
              </a:pPr>
              <a:t>‹#›</a:t>
            </a:fld>
            <a:endParaRPr lang="en-US" alt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4235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18"/>
          <p:cNvSpPr>
            <a:spLocks noGrp="1" noChangeArrowheads="1"/>
          </p:cNvSpPr>
          <p:nvPr>
            <p:ph type="sldNum" sz="quarter" idx="10"/>
          </p:nvPr>
        </p:nvSpPr>
        <p:spPr>
          <a:ln/>
        </p:spPr>
        <p:txBody>
          <a:bodyPr/>
          <a:lstStyle>
            <a:lvl1pPr>
              <a:defRPr/>
            </a:lvl1pPr>
          </a:lstStyle>
          <a:p>
            <a:pPr>
              <a:defRPr/>
            </a:pPr>
            <a:fld id="{4C04C6F5-6106-4D8C-9EF0-0F125A263411}" type="slidenum">
              <a:rPr lang="en-US" altLang="en-US"/>
              <a:pPr>
                <a:defRPr/>
              </a:pPr>
              <a:t>‹#›</a:t>
            </a:fld>
            <a:endParaRPr lang="en-US" altLang="en-US"/>
          </a:p>
        </p:txBody>
      </p:sp>
      <p:sp>
        <p:nvSpPr>
          <p:cNvPr id="8" name="Rectangle 219"/>
          <p:cNvSpPr>
            <a:spLocks noGrp="1" noChangeArrowheads="1"/>
          </p:cNvSpPr>
          <p:nvPr>
            <p:ph type="dt" sz="half" idx="11"/>
          </p:nvPr>
        </p:nvSpPr>
        <p:spPr>
          <a:ln/>
        </p:spPr>
        <p:txBody>
          <a:bodyPr/>
          <a:lstStyle>
            <a:lvl1pPr>
              <a:defRPr/>
            </a:lvl1pPr>
          </a:lstStyle>
          <a:p>
            <a:pPr>
              <a:defRPr/>
            </a:pPr>
            <a:endParaRPr lang="en-US"/>
          </a:p>
        </p:txBody>
      </p:sp>
      <p:sp>
        <p:nvSpPr>
          <p:cNvPr id="9"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54374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18"/>
          <p:cNvSpPr>
            <a:spLocks noGrp="1" noChangeArrowheads="1"/>
          </p:cNvSpPr>
          <p:nvPr>
            <p:ph type="sldNum" sz="quarter" idx="10"/>
          </p:nvPr>
        </p:nvSpPr>
        <p:spPr>
          <a:ln/>
        </p:spPr>
        <p:txBody>
          <a:bodyPr/>
          <a:lstStyle>
            <a:lvl1pPr>
              <a:defRPr/>
            </a:lvl1pPr>
          </a:lstStyle>
          <a:p>
            <a:pPr>
              <a:defRPr/>
            </a:pPr>
            <a:fld id="{1B64537D-F62B-4B57-A5A1-CC6C66445D31}" type="slidenum">
              <a:rPr lang="en-US" altLang="en-US"/>
              <a:pPr>
                <a:defRPr/>
              </a:pPr>
              <a:t>‹#›</a:t>
            </a:fld>
            <a:endParaRPr lang="en-US" altLang="en-US"/>
          </a:p>
        </p:txBody>
      </p:sp>
      <p:sp>
        <p:nvSpPr>
          <p:cNvPr id="4" name="Rectangle 219"/>
          <p:cNvSpPr>
            <a:spLocks noGrp="1" noChangeArrowheads="1"/>
          </p:cNvSpPr>
          <p:nvPr>
            <p:ph type="dt" sz="half" idx="11"/>
          </p:nvPr>
        </p:nvSpPr>
        <p:spPr>
          <a:ln/>
        </p:spPr>
        <p:txBody>
          <a:bodyPr/>
          <a:lstStyle>
            <a:lvl1pPr>
              <a:defRPr/>
            </a:lvl1pPr>
          </a:lstStyle>
          <a:p>
            <a:pPr>
              <a:defRPr/>
            </a:pPr>
            <a:endParaRPr lang="en-US"/>
          </a:p>
        </p:txBody>
      </p:sp>
      <p:sp>
        <p:nvSpPr>
          <p:cNvPr id="5"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59680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18"/>
          <p:cNvSpPr>
            <a:spLocks noGrp="1" noChangeArrowheads="1"/>
          </p:cNvSpPr>
          <p:nvPr>
            <p:ph type="sldNum" sz="quarter" idx="10"/>
          </p:nvPr>
        </p:nvSpPr>
        <p:spPr>
          <a:ln/>
        </p:spPr>
        <p:txBody>
          <a:bodyPr/>
          <a:lstStyle>
            <a:lvl1pPr>
              <a:defRPr/>
            </a:lvl1pPr>
          </a:lstStyle>
          <a:p>
            <a:pPr>
              <a:defRPr/>
            </a:pPr>
            <a:fld id="{DE5D6DEC-EEB0-4CFA-B501-831AADDE64EB}" type="slidenum">
              <a:rPr lang="en-US" altLang="en-US"/>
              <a:pPr>
                <a:defRPr/>
              </a:pPr>
              <a:t>‹#›</a:t>
            </a:fld>
            <a:endParaRPr lang="en-US" altLang="en-US"/>
          </a:p>
        </p:txBody>
      </p:sp>
      <p:sp>
        <p:nvSpPr>
          <p:cNvPr id="3" name="Rectangle 219"/>
          <p:cNvSpPr>
            <a:spLocks noGrp="1" noChangeArrowheads="1"/>
          </p:cNvSpPr>
          <p:nvPr>
            <p:ph type="dt" sz="half" idx="11"/>
          </p:nvPr>
        </p:nvSpPr>
        <p:spPr>
          <a:ln/>
        </p:spPr>
        <p:txBody>
          <a:bodyPr/>
          <a:lstStyle>
            <a:lvl1pPr>
              <a:defRPr/>
            </a:lvl1pPr>
          </a:lstStyle>
          <a:p>
            <a:pPr>
              <a:defRPr/>
            </a:pPr>
            <a:endParaRPr lang="en-US"/>
          </a:p>
        </p:txBody>
      </p:sp>
      <p:sp>
        <p:nvSpPr>
          <p:cNvPr id="4"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3490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6F76EA81-BEA0-4C57-B27E-1CEC4BC2C784}" type="slidenum">
              <a:rPr lang="en-US" altLang="en-US"/>
              <a:pPr>
                <a:defRPr/>
              </a:pPr>
              <a:t>‹#›</a:t>
            </a:fld>
            <a:endParaRPr lang="en-US" alt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2659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18"/>
          <p:cNvSpPr>
            <a:spLocks noGrp="1" noChangeArrowheads="1"/>
          </p:cNvSpPr>
          <p:nvPr>
            <p:ph type="sldNum" sz="quarter" idx="10"/>
          </p:nvPr>
        </p:nvSpPr>
        <p:spPr>
          <a:ln/>
        </p:spPr>
        <p:txBody>
          <a:bodyPr/>
          <a:lstStyle>
            <a:lvl1pPr>
              <a:defRPr/>
            </a:lvl1pPr>
          </a:lstStyle>
          <a:p>
            <a:pPr>
              <a:defRPr/>
            </a:pPr>
            <a:fld id="{DBA65BD0-9C4B-4F1B-963A-DFD51077CC16}" type="slidenum">
              <a:rPr lang="en-US" altLang="en-US"/>
              <a:pPr>
                <a:defRPr/>
              </a:pPr>
              <a:t>‹#›</a:t>
            </a:fld>
            <a:endParaRPr lang="en-US" altLang="en-US"/>
          </a:p>
        </p:txBody>
      </p:sp>
      <p:sp>
        <p:nvSpPr>
          <p:cNvPr id="6" name="Rectangle 219"/>
          <p:cNvSpPr>
            <a:spLocks noGrp="1" noChangeArrowheads="1"/>
          </p:cNvSpPr>
          <p:nvPr>
            <p:ph type="dt" sz="half" idx="11"/>
          </p:nvPr>
        </p:nvSpPr>
        <p:spPr>
          <a:ln/>
        </p:spPr>
        <p:txBody>
          <a:bodyPr/>
          <a:lstStyle>
            <a:lvl1pPr>
              <a:defRPr/>
            </a:lvl1pPr>
          </a:lstStyle>
          <a:p>
            <a:pPr>
              <a:defRPr/>
            </a:pPr>
            <a:endParaRPr lang="en-US"/>
          </a:p>
        </p:txBody>
      </p:sp>
      <p:sp>
        <p:nvSpPr>
          <p:cNvPr id="7" name="Rectangle 220"/>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63558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2F2F47"/>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496888" y="1308100"/>
            <a:ext cx="10429876" cy="5908675"/>
            <a:chOff x="-313" y="824"/>
            <a:chExt cx="6570" cy="3722"/>
          </a:xfrm>
        </p:grpSpPr>
        <p:sp>
          <p:nvSpPr>
            <p:cNvPr id="6147" name="Rectangle 3"/>
            <p:cNvSpPr>
              <a:spLocks noChangeArrowheads="1"/>
            </p:cNvSpPr>
            <p:nvPr userDrawn="1"/>
          </p:nvSpPr>
          <p:spPr bwMode="hidden">
            <a:xfrm rot="20798144" flipV="1">
              <a:off x="-14" y="1033"/>
              <a:ext cx="1744"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48" name="Rectangle 4"/>
            <p:cNvSpPr>
              <a:spLocks noChangeArrowheads="1"/>
            </p:cNvSpPr>
            <p:nvPr userDrawn="1"/>
          </p:nvSpPr>
          <p:spPr bwMode="hidden">
            <a:xfrm rot="20774366" flipV="1">
              <a:off x="-24" y="1127"/>
              <a:ext cx="203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49" name="Rectangle 5"/>
            <p:cNvSpPr>
              <a:spLocks noChangeArrowheads="1"/>
            </p:cNvSpPr>
            <p:nvPr userDrawn="1"/>
          </p:nvSpPr>
          <p:spPr bwMode="hidden">
            <a:xfrm rot="20757421" flipV="1">
              <a:off x="-27" y="1198"/>
              <a:ext cx="224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0" name="Rectangle 6"/>
            <p:cNvSpPr>
              <a:spLocks noChangeArrowheads="1"/>
            </p:cNvSpPr>
            <p:nvPr userDrawn="1"/>
          </p:nvSpPr>
          <p:spPr bwMode="hidden">
            <a:xfrm rot="20684206" flipV="1">
              <a:off x="-43" y="1283"/>
              <a:ext cx="2476"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1" name="Rectangle 7"/>
            <p:cNvSpPr>
              <a:spLocks noChangeArrowheads="1"/>
            </p:cNvSpPr>
            <p:nvPr userDrawn="1"/>
          </p:nvSpPr>
          <p:spPr bwMode="hidden">
            <a:xfrm rot="20631226" flipV="1">
              <a:off x="-51" y="1397"/>
              <a:ext cx="2770"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2" name="Rectangle 8"/>
            <p:cNvSpPr>
              <a:spLocks noChangeArrowheads="1"/>
            </p:cNvSpPr>
            <p:nvPr userDrawn="1"/>
          </p:nvSpPr>
          <p:spPr bwMode="hidden">
            <a:xfrm rot="20554235" flipV="1">
              <a:off x="-65" y="1523"/>
              <a:ext cx="3058"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3" name="Rectangle 9"/>
            <p:cNvSpPr>
              <a:spLocks noChangeArrowheads="1"/>
            </p:cNvSpPr>
            <p:nvPr userDrawn="1"/>
          </p:nvSpPr>
          <p:spPr bwMode="hidden">
            <a:xfrm rot="20466593" flipV="1">
              <a:off x="-93" y="1694"/>
              <a:ext cx="3403" cy="6"/>
            </a:xfrm>
            <a:prstGeom prst="rect">
              <a:avLst/>
            </a:prstGeom>
            <a:gradFill rotWithShape="0">
              <a:gsLst>
                <a:gs pos="0">
                  <a:schemeClr val="bg1">
                    <a:gamma/>
                    <a:shade val="90980"/>
                    <a:invGamma/>
                  </a:schemeClr>
                </a:gs>
                <a:gs pos="100000">
                  <a:schemeClr val="bg1"/>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4" name="Rectangle 10"/>
            <p:cNvSpPr>
              <a:spLocks noChangeArrowheads="1"/>
            </p:cNvSpPr>
            <p:nvPr userDrawn="1"/>
          </p:nvSpPr>
          <p:spPr bwMode="hidden">
            <a:xfrm rot="20343219" flipV="1">
              <a:off x="-99" y="1863"/>
              <a:ext cx="3749" cy="6"/>
            </a:xfrm>
            <a:prstGeom prst="rect">
              <a:avLst/>
            </a:prstGeom>
            <a:gradFill rotWithShape="0">
              <a:gsLst>
                <a:gs pos="0">
                  <a:schemeClr val="bg1"/>
                </a:gs>
                <a:gs pos="100000">
                  <a:schemeClr val="bg1">
                    <a:gamma/>
                    <a:shade val="8470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5" name="Rectangle 11"/>
            <p:cNvSpPr>
              <a:spLocks noChangeArrowheads="1"/>
            </p:cNvSpPr>
            <p:nvPr userDrawn="1"/>
          </p:nvSpPr>
          <p:spPr bwMode="hidden">
            <a:xfrm rot="20211065" flipV="1">
              <a:off x="-165" y="2053"/>
              <a:ext cx="4209" cy="6"/>
            </a:xfrm>
            <a:prstGeom prst="rect">
              <a:avLst/>
            </a:prstGeom>
            <a:gradFill rotWithShape="0">
              <a:gsLst>
                <a:gs pos="0">
                  <a:schemeClr val="bg1"/>
                </a:gs>
                <a:gs pos="100000">
                  <a:schemeClr val="bg1">
                    <a:gamma/>
                    <a:shade val="7568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6" name="Rectangle 12"/>
            <p:cNvSpPr>
              <a:spLocks noChangeArrowheads="1"/>
            </p:cNvSpPr>
            <p:nvPr userDrawn="1"/>
          </p:nvSpPr>
          <p:spPr bwMode="hidden">
            <a:xfrm rot="20102912" flipV="1">
              <a:off x="-214" y="2289"/>
              <a:ext cx="4612"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7" name="Rectangle 13"/>
            <p:cNvSpPr>
              <a:spLocks noChangeArrowheads="1"/>
            </p:cNvSpPr>
            <p:nvPr userDrawn="1"/>
          </p:nvSpPr>
          <p:spPr bwMode="hidden">
            <a:xfrm rot="19923405" flipV="1">
              <a:off x="-313" y="2617"/>
              <a:ext cx="5200"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8" name="Rectangle 14"/>
            <p:cNvSpPr>
              <a:spLocks noChangeArrowheads="1"/>
            </p:cNvSpPr>
            <p:nvPr userDrawn="1"/>
          </p:nvSpPr>
          <p:spPr bwMode="hidden">
            <a:xfrm rot="19686284" flipV="1">
              <a:off x="9" y="2881"/>
              <a:ext cx="5401" cy="6"/>
            </a:xfrm>
            <a:prstGeom prst="rect">
              <a:avLst/>
            </a:prstGeom>
            <a:gradFill rotWithShape="0">
              <a:gsLst>
                <a:gs pos="0">
                  <a:schemeClr val="bg1"/>
                </a:gs>
                <a:gs pos="100000">
                  <a:schemeClr val="bg1">
                    <a:gamma/>
                    <a:shade val="46275"/>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59" name="Rectangle 15"/>
            <p:cNvSpPr>
              <a:spLocks noChangeArrowheads="1"/>
            </p:cNvSpPr>
            <p:nvPr userDrawn="1"/>
          </p:nvSpPr>
          <p:spPr bwMode="hidden">
            <a:xfrm rot="19383534" flipV="1">
              <a:off x="1319" y="2928"/>
              <a:ext cx="4612" cy="6"/>
            </a:xfrm>
            <a:prstGeom prst="rect">
              <a:avLst/>
            </a:prstGeom>
            <a:gradFill rotWithShape="0">
              <a:gsLst>
                <a:gs pos="0">
                  <a:schemeClr val="bg1"/>
                </a:gs>
                <a:gs pos="100000">
                  <a:schemeClr val="bg1">
                    <a:gamma/>
                    <a:shade val="30196"/>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60" name="Rectangle 16"/>
            <p:cNvSpPr>
              <a:spLocks noChangeArrowheads="1"/>
            </p:cNvSpPr>
            <p:nvPr userDrawn="1"/>
          </p:nvSpPr>
          <p:spPr bwMode="hidden">
            <a:xfrm rot="18994182" flipV="1">
              <a:off x="2681" y="3071"/>
              <a:ext cx="3576" cy="6"/>
            </a:xfrm>
            <a:prstGeom prst="rect">
              <a:avLst/>
            </a:prstGeom>
            <a:gradFill rotWithShape="0">
              <a:gsLst>
                <a:gs pos="0">
                  <a:schemeClr val="bg1"/>
                </a:gs>
                <a:gs pos="100000">
                  <a:schemeClr val="bg1">
                    <a:gamma/>
                    <a:shade val="313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61" name="Rectangle 17"/>
            <p:cNvSpPr>
              <a:spLocks noChangeArrowheads="1"/>
            </p:cNvSpPr>
            <p:nvPr userDrawn="1"/>
          </p:nvSpPr>
          <p:spPr bwMode="hidden">
            <a:xfrm rot="18603245" flipV="1">
              <a:off x="4053" y="3503"/>
              <a:ext cx="2079"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latin typeface="Arial" charset="0"/>
              </a:endParaRPr>
            </a:p>
          </p:txBody>
        </p:sp>
        <p:sp>
          <p:nvSpPr>
            <p:cNvPr id="6162" name="Rectangle 18"/>
            <p:cNvSpPr>
              <a:spLocks noChangeArrowheads="1"/>
            </p:cNvSpPr>
            <p:nvPr userDrawn="1"/>
          </p:nvSpPr>
          <p:spPr bwMode="hidden">
            <a:xfrm rot="39991575" flipH="1" flipV="1">
              <a:off x="5368" y="4167"/>
              <a:ext cx="501" cy="6"/>
            </a:xfrm>
            <a:prstGeom prst="rect">
              <a:avLst/>
            </a:prstGeom>
            <a:gradFill rotWithShape="0">
              <a:gsLst>
                <a:gs pos="0">
                  <a:schemeClr val="bg1"/>
                </a:gs>
                <a:gs pos="100000">
                  <a:schemeClr val="bg1">
                    <a:gamma/>
                    <a:shade val="0"/>
                    <a:invGamma/>
                  </a:schemeClr>
                </a:gs>
              </a:gsLst>
              <a:lin ang="2700000" scaled="1"/>
            </a:gradFill>
            <a:ln w="9525">
              <a:noFill/>
              <a:miter lim="800000"/>
              <a:headEnd/>
              <a:tailEnd/>
            </a:ln>
            <a:effectLst/>
          </p:spPr>
          <p:txBody>
            <a:bodyPr rot="10800000" vert="eaVert"/>
            <a:lstStyle/>
            <a:p>
              <a:pPr algn="ctr" eaLnBrk="1" hangingPunct="1">
                <a:defRPr/>
              </a:pPr>
              <a:endParaRPr lang="en-US">
                <a:effectLst>
                  <a:outerShdw blurRad="38100" dist="38100" dir="2700000" algn="tl">
                    <a:srgbClr val="000000"/>
                  </a:outerShdw>
                </a:effectLst>
                <a:latin typeface="Arial" charset="0"/>
              </a:endParaRPr>
            </a:p>
          </p:txBody>
        </p:sp>
        <p:sp>
          <p:nvSpPr>
            <p:cNvPr id="6163" name="Rectangle 19"/>
            <p:cNvSpPr>
              <a:spLocks noChangeArrowheads="1"/>
            </p:cNvSpPr>
            <p:nvPr userDrawn="1"/>
          </p:nvSpPr>
          <p:spPr bwMode="hidden">
            <a:xfrm rot="-20541361">
              <a:off x="-146" y="2360"/>
              <a:ext cx="6046"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4" name="Rectangle 20"/>
            <p:cNvSpPr>
              <a:spLocks noChangeArrowheads="1"/>
            </p:cNvSpPr>
            <p:nvPr userDrawn="1"/>
          </p:nvSpPr>
          <p:spPr bwMode="hidden">
            <a:xfrm rot="-20036206">
              <a:off x="-198" y="3396"/>
              <a:ext cx="4142"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5" name="Rectangle 21"/>
            <p:cNvSpPr>
              <a:spLocks noChangeArrowheads="1"/>
            </p:cNvSpPr>
            <p:nvPr userDrawn="1"/>
          </p:nvSpPr>
          <p:spPr bwMode="hidden">
            <a:xfrm rot="1732981">
              <a:off x="-165" y="3624"/>
              <a:ext cx="2804" cy="6"/>
            </a:xfrm>
            <a:prstGeom prst="rect">
              <a:avLst/>
            </a:prstGeom>
            <a:gradFill rotWithShape="0">
              <a:gsLst>
                <a:gs pos="0">
                  <a:schemeClr val="bg1"/>
                </a:gs>
                <a:gs pos="100000">
                  <a:schemeClr val="bg1">
                    <a:gamma/>
                    <a:shade val="63529"/>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6" name="Rectangle 22"/>
            <p:cNvSpPr>
              <a:spLocks noChangeArrowheads="1"/>
            </p:cNvSpPr>
            <p:nvPr userDrawn="1"/>
          </p:nvSpPr>
          <p:spPr bwMode="hidden">
            <a:xfrm rot="1969083">
              <a:off x="-110" y="3922"/>
              <a:ext cx="1400" cy="6"/>
            </a:xfrm>
            <a:prstGeom prst="rect">
              <a:avLst/>
            </a:prstGeom>
            <a:gradFill rotWithShape="0">
              <a:gsLst>
                <a:gs pos="0">
                  <a:schemeClr val="bg1"/>
                </a:gs>
                <a:gs pos="100000">
                  <a:schemeClr val="bg1">
                    <a:gamma/>
                    <a:shade val="6980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7" name="Rectangle 23"/>
            <p:cNvSpPr>
              <a:spLocks noChangeArrowheads="1"/>
            </p:cNvSpPr>
            <p:nvPr userDrawn="1"/>
          </p:nvSpPr>
          <p:spPr bwMode="hidden">
            <a:xfrm rot="-20213826">
              <a:off x="-216" y="3221"/>
              <a:ext cx="5477" cy="6"/>
            </a:xfrm>
            <a:prstGeom prst="rect">
              <a:avLst/>
            </a:prstGeom>
            <a:gradFill rotWithShape="0">
              <a:gsLst>
                <a:gs pos="0">
                  <a:schemeClr val="bg1"/>
                </a:gs>
                <a:gs pos="100000">
                  <a:schemeClr val="bg1">
                    <a:gamma/>
                    <a:shade val="4862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8" name="Rectangle 24"/>
            <p:cNvSpPr>
              <a:spLocks noChangeArrowheads="1"/>
            </p:cNvSpPr>
            <p:nvPr userDrawn="1"/>
          </p:nvSpPr>
          <p:spPr bwMode="hidden">
            <a:xfrm rot="22583969">
              <a:off x="-115" y="2129"/>
              <a:ext cx="6016" cy="6"/>
            </a:xfrm>
            <a:prstGeom prst="rect">
              <a:avLst/>
            </a:prstGeom>
            <a:gradFill rotWithShape="0">
              <a:gsLst>
                <a:gs pos="0">
                  <a:schemeClr val="bg1"/>
                </a:gs>
                <a:gs pos="100000">
                  <a:schemeClr val="bg1">
                    <a:gamma/>
                    <a:shade val="57647"/>
                    <a:invGamma/>
                  </a:schemeClr>
                </a:gs>
              </a:gsLst>
              <a:lin ang="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69" name="Rectangle 25"/>
            <p:cNvSpPr>
              <a:spLocks noChangeArrowheads="1"/>
            </p:cNvSpPr>
            <p:nvPr userDrawn="1"/>
          </p:nvSpPr>
          <p:spPr bwMode="hidden">
            <a:xfrm rot="930109" flipV="1">
              <a:off x="80" y="1946"/>
              <a:ext cx="575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0" name="Rectangle 26"/>
            <p:cNvSpPr>
              <a:spLocks noChangeArrowheads="1"/>
            </p:cNvSpPr>
            <p:nvPr userDrawn="1"/>
          </p:nvSpPr>
          <p:spPr bwMode="hidden">
            <a:xfrm rot="-20731987">
              <a:off x="374" y="1802"/>
              <a:ext cx="5475"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71" name="Rectangle 27"/>
            <p:cNvSpPr>
              <a:spLocks noChangeArrowheads="1"/>
            </p:cNvSpPr>
            <p:nvPr userDrawn="1"/>
          </p:nvSpPr>
          <p:spPr bwMode="hidden">
            <a:xfrm rot="-64024402">
              <a:off x="848" y="1582"/>
              <a:ext cx="4976"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72" name="Rectangle 28"/>
            <p:cNvSpPr>
              <a:spLocks noChangeArrowheads="1"/>
            </p:cNvSpPr>
            <p:nvPr userDrawn="1"/>
          </p:nvSpPr>
          <p:spPr bwMode="hidden">
            <a:xfrm rot="-42464612">
              <a:off x="1053" y="1476"/>
              <a:ext cx="4759"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73" name="Rectangle 29"/>
            <p:cNvSpPr>
              <a:spLocks noChangeArrowheads="1"/>
            </p:cNvSpPr>
            <p:nvPr userDrawn="1"/>
          </p:nvSpPr>
          <p:spPr bwMode="hidden">
            <a:xfrm rot="-20907336">
              <a:off x="1244" y="1377"/>
              <a:ext cx="4557"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a:lstStyle/>
            <a:p>
              <a:pPr algn="ctr" eaLnBrk="1" hangingPunct="1">
                <a:defRPr/>
              </a:pPr>
              <a:endParaRPr lang="en-US">
                <a:effectLst>
                  <a:outerShdw blurRad="38100" dist="38100" dir="2700000" algn="tl">
                    <a:srgbClr val="000000"/>
                  </a:outerShdw>
                </a:effectLst>
                <a:latin typeface="Arial" charset="0"/>
              </a:endParaRPr>
            </a:p>
          </p:txBody>
        </p:sp>
        <p:sp>
          <p:nvSpPr>
            <p:cNvPr id="6174" name="Rectangle 30"/>
            <p:cNvSpPr>
              <a:spLocks noChangeArrowheads="1"/>
            </p:cNvSpPr>
            <p:nvPr userDrawn="1"/>
          </p:nvSpPr>
          <p:spPr bwMode="hidden">
            <a:xfrm rot="655690" flipV="1">
              <a:off x="1487" y="1305"/>
              <a:ext cx="431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5" name="Rectangle 31"/>
            <p:cNvSpPr>
              <a:spLocks noChangeArrowheads="1"/>
            </p:cNvSpPr>
            <p:nvPr userDrawn="1"/>
          </p:nvSpPr>
          <p:spPr bwMode="hidden">
            <a:xfrm rot="636921" flipV="1">
              <a:off x="1650" y="1218"/>
              <a:ext cx="4154" cy="6"/>
            </a:xfrm>
            <a:prstGeom prst="rect">
              <a:avLst/>
            </a:prstGeom>
            <a:gradFill rotWithShape="0">
              <a:gsLst>
                <a:gs pos="0">
                  <a:schemeClr val="bg1"/>
                </a:gs>
                <a:gs pos="100000">
                  <a:schemeClr val="bg1">
                    <a:gamma/>
                    <a:shade val="66667"/>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6" name="Rectangle 32"/>
            <p:cNvSpPr>
              <a:spLocks noChangeArrowheads="1"/>
            </p:cNvSpPr>
            <p:nvPr userDrawn="1"/>
          </p:nvSpPr>
          <p:spPr bwMode="hidden">
            <a:xfrm rot="803987" flipV="1">
              <a:off x="611" y="1684"/>
              <a:ext cx="5204" cy="6"/>
            </a:xfrm>
            <a:prstGeom prst="rect">
              <a:avLst/>
            </a:prstGeom>
            <a:gradFill rotWithShape="0">
              <a:gsLst>
                <a:gs pos="0">
                  <a:schemeClr val="bg1"/>
                </a:gs>
                <a:gs pos="100000">
                  <a:schemeClr val="bg1">
                    <a:gamma/>
                    <a:shade val="60784"/>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7" name="Rectangle 33"/>
            <p:cNvSpPr>
              <a:spLocks noChangeArrowheads="1"/>
            </p:cNvSpPr>
            <p:nvPr userDrawn="1"/>
          </p:nvSpPr>
          <p:spPr bwMode="hidden">
            <a:xfrm rot="1273217" flipV="1">
              <a:off x="-204" y="2976"/>
              <a:ext cx="6150" cy="6"/>
            </a:xfrm>
            <a:prstGeom prst="rect">
              <a:avLst/>
            </a:prstGeom>
            <a:gradFill rotWithShape="0">
              <a:gsLst>
                <a:gs pos="0">
                  <a:schemeClr val="bg1"/>
                </a:gs>
                <a:gs pos="100000">
                  <a:schemeClr val="bg1">
                    <a:gamma/>
                    <a:shade val="54510"/>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8" name="Rectangle 34"/>
            <p:cNvSpPr>
              <a:spLocks noChangeArrowheads="1"/>
            </p:cNvSpPr>
            <p:nvPr userDrawn="1"/>
          </p:nvSpPr>
          <p:spPr bwMode="hidden">
            <a:xfrm rot="1169729" flipV="1">
              <a:off x="-174" y="2663"/>
              <a:ext cx="6104" cy="6"/>
            </a:xfrm>
            <a:prstGeom prst="rect">
              <a:avLst/>
            </a:prstGeom>
            <a:gradFill rotWithShape="0">
              <a:gsLst>
                <a:gs pos="0">
                  <a:schemeClr val="bg1"/>
                </a:gs>
                <a:gs pos="100000">
                  <a:schemeClr val="bg1">
                    <a:gamma/>
                    <a:shade val="51373"/>
                    <a:invGamma/>
                  </a:schemeClr>
                </a:gs>
              </a:gsLst>
              <a:lin ang="2700000" scaled="1"/>
            </a:gradFill>
            <a:ln w="9525">
              <a:noFill/>
              <a:miter lim="800000"/>
              <a:headEnd/>
              <a:tailEnd/>
            </a:ln>
            <a:effectLst/>
          </p:spPr>
          <p:txBody>
            <a:bodyPr rot="10800000"/>
            <a:lstStyle/>
            <a:p>
              <a:pPr algn="ctr" eaLnBrk="1" hangingPunct="1">
                <a:defRPr/>
              </a:pPr>
              <a:endParaRPr lang="en-US">
                <a:effectLst>
                  <a:outerShdw blurRad="38100" dist="38100" dir="2700000" algn="tl">
                    <a:srgbClr val="000000"/>
                  </a:outerShdw>
                </a:effectLst>
                <a:latin typeface="Arial" charset="0"/>
              </a:endParaRPr>
            </a:p>
          </p:txBody>
        </p:sp>
        <p:sp>
          <p:nvSpPr>
            <p:cNvPr id="6179" name="Oval 35"/>
            <p:cNvSpPr>
              <a:spLocks noChangeArrowheads="1"/>
            </p:cNvSpPr>
            <p:nvPr/>
          </p:nvSpPr>
          <p:spPr bwMode="hidden">
            <a:xfrm>
              <a:off x="740" y="3359"/>
              <a:ext cx="168" cy="9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0" name="Oval 36"/>
            <p:cNvSpPr>
              <a:spLocks noChangeArrowheads="1"/>
            </p:cNvSpPr>
            <p:nvPr/>
          </p:nvSpPr>
          <p:spPr bwMode="hidden">
            <a:xfrm>
              <a:off x="236" y="3074"/>
              <a:ext cx="168" cy="9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1" name="Oval 37"/>
            <p:cNvSpPr>
              <a:spLocks noChangeArrowheads="1"/>
            </p:cNvSpPr>
            <p:nvPr/>
          </p:nvSpPr>
          <p:spPr bwMode="hidden">
            <a:xfrm>
              <a:off x="159" y="3652"/>
              <a:ext cx="196" cy="106"/>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2" name="Oval 38"/>
            <p:cNvSpPr>
              <a:spLocks noChangeArrowheads="1"/>
            </p:cNvSpPr>
            <p:nvPr/>
          </p:nvSpPr>
          <p:spPr bwMode="hidden">
            <a:xfrm>
              <a:off x="2077" y="2661"/>
              <a:ext cx="156" cy="8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3" name="Oval 39"/>
            <p:cNvSpPr>
              <a:spLocks noChangeArrowheads="1"/>
            </p:cNvSpPr>
            <p:nvPr/>
          </p:nvSpPr>
          <p:spPr bwMode="hidden">
            <a:xfrm>
              <a:off x="1223" y="3076"/>
              <a:ext cx="168" cy="9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4" name="Oval 40"/>
            <p:cNvSpPr>
              <a:spLocks noChangeArrowheads="1"/>
            </p:cNvSpPr>
            <p:nvPr/>
          </p:nvSpPr>
          <p:spPr bwMode="hidden">
            <a:xfrm>
              <a:off x="1686" y="2857"/>
              <a:ext cx="156" cy="9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5" name="Oval 41"/>
            <p:cNvSpPr>
              <a:spLocks noChangeArrowheads="1"/>
            </p:cNvSpPr>
            <p:nvPr/>
          </p:nvSpPr>
          <p:spPr bwMode="hidden">
            <a:xfrm>
              <a:off x="750" y="2839"/>
              <a:ext cx="151"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6" name="Oval 42"/>
            <p:cNvSpPr>
              <a:spLocks noChangeArrowheads="1"/>
            </p:cNvSpPr>
            <p:nvPr/>
          </p:nvSpPr>
          <p:spPr bwMode="hidden">
            <a:xfrm>
              <a:off x="367" y="2656"/>
              <a:ext cx="150" cy="84"/>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7" name="Oval 43"/>
            <p:cNvSpPr>
              <a:spLocks noChangeArrowheads="1"/>
            </p:cNvSpPr>
            <p:nvPr/>
          </p:nvSpPr>
          <p:spPr bwMode="hidden">
            <a:xfrm>
              <a:off x="1172" y="2642"/>
              <a:ext cx="156" cy="8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8" name="Oval 44"/>
            <p:cNvSpPr>
              <a:spLocks noChangeArrowheads="1"/>
            </p:cNvSpPr>
            <p:nvPr/>
          </p:nvSpPr>
          <p:spPr bwMode="hidden">
            <a:xfrm>
              <a:off x="2401" y="2485"/>
              <a:ext cx="156" cy="83"/>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89" name="Oval 45"/>
            <p:cNvSpPr>
              <a:spLocks noChangeArrowheads="1"/>
            </p:cNvSpPr>
            <p:nvPr/>
          </p:nvSpPr>
          <p:spPr bwMode="hidden">
            <a:xfrm>
              <a:off x="1910" y="2314"/>
              <a:ext cx="134" cy="73"/>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0" name="Oval 46"/>
            <p:cNvSpPr>
              <a:spLocks noChangeArrowheads="1"/>
            </p:cNvSpPr>
            <p:nvPr/>
          </p:nvSpPr>
          <p:spPr bwMode="hidden">
            <a:xfrm>
              <a:off x="2254" y="2154"/>
              <a:ext cx="134"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1" name="Oval 47"/>
            <p:cNvSpPr>
              <a:spLocks noChangeArrowheads="1"/>
            </p:cNvSpPr>
            <p:nvPr/>
          </p:nvSpPr>
          <p:spPr bwMode="hidden">
            <a:xfrm>
              <a:off x="2742" y="2305"/>
              <a:ext cx="140" cy="72"/>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2" name="Oval 48"/>
            <p:cNvSpPr>
              <a:spLocks noChangeArrowheads="1"/>
            </p:cNvSpPr>
            <p:nvPr/>
          </p:nvSpPr>
          <p:spPr bwMode="hidden">
            <a:xfrm>
              <a:off x="2812" y="1898"/>
              <a:ext cx="129"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3" name="Oval 49"/>
            <p:cNvSpPr>
              <a:spLocks noChangeArrowheads="1"/>
            </p:cNvSpPr>
            <p:nvPr/>
          </p:nvSpPr>
          <p:spPr bwMode="hidden">
            <a:xfrm>
              <a:off x="3721" y="1792"/>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4" name="Oval 50"/>
            <p:cNvSpPr>
              <a:spLocks noChangeArrowheads="1"/>
            </p:cNvSpPr>
            <p:nvPr/>
          </p:nvSpPr>
          <p:spPr bwMode="hidden">
            <a:xfrm>
              <a:off x="3528" y="1896"/>
              <a:ext cx="128" cy="61"/>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5" name="Oval 51"/>
            <p:cNvSpPr>
              <a:spLocks noChangeArrowheads="1"/>
            </p:cNvSpPr>
            <p:nvPr/>
          </p:nvSpPr>
          <p:spPr bwMode="hidden">
            <a:xfrm>
              <a:off x="3064" y="1778"/>
              <a:ext cx="128" cy="6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6" name="Oval 52"/>
            <p:cNvSpPr>
              <a:spLocks noChangeArrowheads="1"/>
            </p:cNvSpPr>
            <p:nvPr/>
          </p:nvSpPr>
          <p:spPr bwMode="hidden">
            <a:xfrm>
              <a:off x="3277" y="2024"/>
              <a:ext cx="134" cy="73"/>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7" name="Oval 53"/>
            <p:cNvSpPr>
              <a:spLocks noChangeArrowheads="1"/>
            </p:cNvSpPr>
            <p:nvPr/>
          </p:nvSpPr>
          <p:spPr bwMode="hidden">
            <a:xfrm>
              <a:off x="3027" y="2160"/>
              <a:ext cx="133" cy="61"/>
            </a:xfrm>
            <a:prstGeom prst="ellipse">
              <a:avLst/>
            </a:prstGeom>
            <a:gradFill rotWithShape="0">
              <a:gsLst>
                <a:gs pos="0">
                  <a:schemeClr val="bg1"/>
                </a:gs>
                <a:gs pos="100000">
                  <a:schemeClr val="bg1">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8" name="Oval 54"/>
            <p:cNvSpPr>
              <a:spLocks noChangeArrowheads="1"/>
            </p:cNvSpPr>
            <p:nvPr/>
          </p:nvSpPr>
          <p:spPr bwMode="hidden">
            <a:xfrm>
              <a:off x="1569" y="2453"/>
              <a:ext cx="150" cy="9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199" name="Oval 55"/>
            <p:cNvSpPr>
              <a:spLocks noChangeArrowheads="1"/>
            </p:cNvSpPr>
            <p:nvPr/>
          </p:nvSpPr>
          <p:spPr bwMode="hidden">
            <a:xfrm>
              <a:off x="1863" y="2028"/>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0" name="Oval 56"/>
            <p:cNvSpPr>
              <a:spLocks noChangeArrowheads="1"/>
            </p:cNvSpPr>
            <p:nvPr/>
          </p:nvSpPr>
          <p:spPr bwMode="hidden">
            <a:xfrm>
              <a:off x="1513" y="2175"/>
              <a:ext cx="139" cy="6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1" name="Oval 57"/>
            <p:cNvSpPr>
              <a:spLocks noChangeArrowheads="1"/>
            </p:cNvSpPr>
            <p:nvPr/>
          </p:nvSpPr>
          <p:spPr bwMode="hidden">
            <a:xfrm>
              <a:off x="1191" y="2311"/>
              <a:ext cx="134" cy="72"/>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2" name="Oval 58"/>
            <p:cNvSpPr>
              <a:spLocks noChangeArrowheads="1"/>
            </p:cNvSpPr>
            <p:nvPr/>
          </p:nvSpPr>
          <p:spPr bwMode="hidden">
            <a:xfrm>
              <a:off x="1154" y="2047"/>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3" name="Oval 59"/>
            <p:cNvSpPr>
              <a:spLocks noChangeArrowheads="1"/>
            </p:cNvSpPr>
            <p:nvPr/>
          </p:nvSpPr>
          <p:spPr bwMode="hidden">
            <a:xfrm>
              <a:off x="1142" y="1803"/>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4" name="Oval 60"/>
            <p:cNvSpPr>
              <a:spLocks noChangeArrowheads="1"/>
            </p:cNvSpPr>
            <p:nvPr/>
          </p:nvSpPr>
          <p:spPr bwMode="hidden">
            <a:xfrm>
              <a:off x="1500" y="1912"/>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5" name="Oval 61"/>
            <p:cNvSpPr>
              <a:spLocks noChangeArrowheads="1"/>
            </p:cNvSpPr>
            <p:nvPr/>
          </p:nvSpPr>
          <p:spPr bwMode="hidden">
            <a:xfrm>
              <a:off x="1804" y="1801"/>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6" name="Oval 62"/>
            <p:cNvSpPr>
              <a:spLocks noChangeArrowheads="1"/>
            </p:cNvSpPr>
            <p:nvPr/>
          </p:nvSpPr>
          <p:spPr bwMode="hidden">
            <a:xfrm>
              <a:off x="2159" y="1905"/>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7" name="Oval 63"/>
            <p:cNvSpPr>
              <a:spLocks noChangeArrowheads="1"/>
            </p:cNvSpPr>
            <p:nvPr/>
          </p:nvSpPr>
          <p:spPr bwMode="hidden">
            <a:xfrm>
              <a:off x="2432" y="1787"/>
              <a:ext cx="128"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8" name="Oval 64"/>
            <p:cNvSpPr>
              <a:spLocks noChangeArrowheads="1"/>
            </p:cNvSpPr>
            <p:nvPr/>
          </p:nvSpPr>
          <p:spPr bwMode="hidden">
            <a:xfrm>
              <a:off x="470" y="2032"/>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09" name="Oval 65"/>
            <p:cNvSpPr>
              <a:spLocks noChangeArrowheads="1"/>
            </p:cNvSpPr>
            <p:nvPr/>
          </p:nvSpPr>
          <p:spPr bwMode="hidden">
            <a:xfrm>
              <a:off x="68" y="2166"/>
              <a:ext cx="134" cy="73"/>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0" name="Oval 66"/>
            <p:cNvSpPr>
              <a:spLocks noChangeArrowheads="1"/>
            </p:cNvSpPr>
            <p:nvPr/>
          </p:nvSpPr>
          <p:spPr bwMode="hidden">
            <a:xfrm>
              <a:off x="798" y="1916"/>
              <a:ext cx="128" cy="6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1" name="Oval 67"/>
            <p:cNvSpPr>
              <a:spLocks noChangeArrowheads="1"/>
            </p:cNvSpPr>
            <p:nvPr/>
          </p:nvSpPr>
          <p:spPr bwMode="hidden">
            <a:xfrm>
              <a:off x="455" y="1797"/>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2" name="Oval 68"/>
            <p:cNvSpPr>
              <a:spLocks noChangeArrowheads="1"/>
            </p:cNvSpPr>
            <p:nvPr/>
          </p:nvSpPr>
          <p:spPr bwMode="hidden">
            <a:xfrm>
              <a:off x="113" y="1901"/>
              <a:ext cx="128" cy="6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3" name="Oval 69"/>
            <p:cNvSpPr>
              <a:spLocks noChangeArrowheads="1"/>
            </p:cNvSpPr>
            <p:nvPr/>
          </p:nvSpPr>
          <p:spPr bwMode="hidden">
            <a:xfrm>
              <a:off x="432" y="2323"/>
              <a:ext cx="139"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4" name="Oval 70"/>
            <p:cNvSpPr>
              <a:spLocks noChangeArrowheads="1"/>
            </p:cNvSpPr>
            <p:nvPr/>
          </p:nvSpPr>
          <p:spPr bwMode="hidden">
            <a:xfrm>
              <a:off x="814" y="2178"/>
              <a:ext cx="134" cy="6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5" name="Oval 71"/>
            <p:cNvSpPr>
              <a:spLocks noChangeArrowheads="1"/>
            </p:cNvSpPr>
            <p:nvPr/>
          </p:nvSpPr>
          <p:spPr bwMode="hidden">
            <a:xfrm>
              <a:off x="789" y="2472"/>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6" name="Oval 72"/>
            <p:cNvSpPr>
              <a:spLocks noChangeArrowheads="1"/>
            </p:cNvSpPr>
            <p:nvPr/>
          </p:nvSpPr>
          <p:spPr bwMode="hidden">
            <a:xfrm>
              <a:off x="2544" y="2015"/>
              <a:ext cx="140" cy="72"/>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7" name="Oval 73"/>
            <p:cNvSpPr>
              <a:spLocks noChangeArrowheads="1"/>
            </p:cNvSpPr>
            <p:nvPr/>
          </p:nvSpPr>
          <p:spPr bwMode="hidden">
            <a:xfrm>
              <a:off x="1457" y="1700"/>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8" name="Oval 74"/>
            <p:cNvSpPr>
              <a:spLocks noChangeArrowheads="1"/>
            </p:cNvSpPr>
            <p:nvPr/>
          </p:nvSpPr>
          <p:spPr bwMode="hidden">
            <a:xfrm>
              <a:off x="1747"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19" name="Oval 75"/>
            <p:cNvSpPr>
              <a:spLocks noChangeArrowheads="1"/>
            </p:cNvSpPr>
            <p:nvPr/>
          </p:nvSpPr>
          <p:spPr bwMode="hidden">
            <a:xfrm>
              <a:off x="1385"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0" name="Oval 76"/>
            <p:cNvSpPr>
              <a:spLocks noChangeArrowheads="1"/>
            </p:cNvSpPr>
            <p:nvPr/>
          </p:nvSpPr>
          <p:spPr bwMode="hidden">
            <a:xfrm>
              <a:off x="1093" y="1595"/>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1" name="Oval 77"/>
            <p:cNvSpPr>
              <a:spLocks noChangeArrowheads="1"/>
            </p:cNvSpPr>
            <p:nvPr/>
          </p:nvSpPr>
          <p:spPr bwMode="hidden">
            <a:xfrm>
              <a:off x="792" y="1690"/>
              <a:ext cx="124"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2" name="Oval 78"/>
            <p:cNvSpPr>
              <a:spLocks noChangeArrowheads="1"/>
            </p:cNvSpPr>
            <p:nvPr/>
          </p:nvSpPr>
          <p:spPr bwMode="hidden">
            <a:xfrm>
              <a:off x="2011" y="1512"/>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3" name="Oval 79"/>
            <p:cNvSpPr>
              <a:spLocks noChangeArrowheads="1"/>
            </p:cNvSpPr>
            <p:nvPr/>
          </p:nvSpPr>
          <p:spPr bwMode="hidden">
            <a:xfrm>
              <a:off x="2087" y="169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4" name="Oval 80"/>
            <p:cNvSpPr>
              <a:spLocks noChangeArrowheads="1"/>
            </p:cNvSpPr>
            <p:nvPr/>
          </p:nvSpPr>
          <p:spPr bwMode="hidden">
            <a:xfrm>
              <a:off x="2345" y="1601"/>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5" name="Oval 81"/>
            <p:cNvSpPr>
              <a:spLocks noChangeArrowheads="1"/>
            </p:cNvSpPr>
            <p:nvPr/>
          </p:nvSpPr>
          <p:spPr bwMode="hidden">
            <a:xfrm>
              <a:off x="2684" y="1686"/>
              <a:ext cx="123"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6" name="Oval 82"/>
            <p:cNvSpPr>
              <a:spLocks noChangeArrowheads="1"/>
            </p:cNvSpPr>
            <p:nvPr/>
          </p:nvSpPr>
          <p:spPr bwMode="hidden">
            <a:xfrm>
              <a:off x="806" y="1512"/>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7" name="Oval 83"/>
            <p:cNvSpPr>
              <a:spLocks noChangeArrowheads="1"/>
            </p:cNvSpPr>
            <p:nvPr/>
          </p:nvSpPr>
          <p:spPr bwMode="hidden">
            <a:xfrm>
              <a:off x="495" y="1597"/>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8" name="Oval 84"/>
            <p:cNvSpPr>
              <a:spLocks noChangeArrowheads="1"/>
            </p:cNvSpPr>
            <p:nvPr/>
          </p:nvSpPr>
          <p:spPr bwMode="hidden">
            <a:xfrm>
              <a:off x="228" y="1508"/>
              <a:ext cx="123"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29" name="Oval 85"/>
            <p:cNvSpPr>
              <a:spLocks noChangeArrowheads="1"/>
            </p:cNvSpPr>
            <p:nvPr/>
          </p:nvSpPr>
          <p:spPr bwMode="hidden">
            <a:xfrm>
              <a:off x="157" y="1698"/>
              <a:ext cx="123"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0" name="Oval 86"/>
            <p:cNvSpPr>
              <a:spLocks noChangeArrowheads="1"/>
            </p:cNvSpPr>
            <p:nvPr/>
          </p:nvSpPr>
          <p:spPr bwMode="hidden">
            <a:xfrm>
              <a:off x="2887" y="1595"/>
              <a:ext cx="124"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1" name="Oval 87"/>
            <p:cNvSpPr>
              <a:spLocks noChangeArrowheads="1"/>
            </p:cNvSpPr>
            <p:nvPr/>
          </p:nvSpPr>
          <p:spPr bwMode="hidden">
            <a:xfrm>
              <a:off x="3079" y="1511"/>
              <a:ext cx="124"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2" name="Oval 88"/>
            <p:cNvSpPr>
              <a:spLocks noChangeArrowheads="1"/>
            </p:cNvSpPr>
            <p:nvPr/>
          </p:nvSpPr>
          <p:spPr bwMode="hidden">
            <a:xfrm>
              <a:off x="3270" y="1688"/>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3" name="Oval 89"/>
            <p:cNvSpPr>
              <a:spLocks noChangeArrowheads="1"/>
            </p:cNvSpPr>
            <p:nvPr/>
          </p:nvSpPr>
          <p:spPr bwMode="hidden">
            <a:xfrm>
              <a:off x="3453" y="1599"/>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4" name="Oval 90"/>
            <p:cNvSpPr>
              <a:spLocks noChangeArrowheads="1"/>
            </p:cNvSpPr>
            <p:nvPr/>
          </p:nvSpPr>
          <p:spPr bwMode="hidden">
            <a:xfrm>
              <a:off x="3651" y="1506"/>
              <a:ext cx="123"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5" name="Oval 91"/>
            <p:cNvSpPr>
              <a:spLocks noChangeArrowheads="1"/>
            </p:cNvSpPr>
            <p:nvPr/>
          </p:nvSpPr>
          <p:spPr bwMode="hidden">
            <a:xfrm>
              <a:off x="4251" y="1513"/>
              <a:ext cx="124"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6" name="Oval 92"/>
            <p:cNvSpPr>
              <a:spLocks noChangeArrowheads="1"/>
            </p:cNvSpPr>
            <p:nvPr/>
          </p:nvSpPr>
          <p:spPr bwMode="hidden">
            <a:xfrm>
              <a:off x="3901" y="1701"/>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7" name="Oval 93"/>
            <p:cNvSpPr>
              <a:spLocks noChangeArrowheads="1"/>
            </p:cNvSpPr>
            <p:nvPr/>
          </p:nvSpPr>
          <p:spPr bwMode="hidden">
            <a:xfrm>
              <a:off x="4086" y="1608"/>
              <a:ext cx="128" cy="50"/>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8" name="Oval 94"/>
            <p:cNvSpPr>
              <a:spLocks noChangeArrowheads="1"/>
            </p:cNvSpPr>
            <p:nvPr/>
          </p:nvSpPr>
          <p:spPr bwMode="hidden">
            <a:xfrm>
              <a:off x="1282" y="3653"/>
              <a:ext cx="196" cy="11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39" name="Oval 95"/>
            <p:cNvSpPr>
              <a:spLocks noChangeArrowheads="1"/>
            </p:cNvSpPr>
            <p:nvPr/>
          </p:nvSpPr>
          <p:spPr bwMode="hidden">
            <a:xfrm>
              <a:off x="707" y="4014"/>
              <a:ext cx="191" cy="11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0" name="Oval 96"/>
            <p:cNvSpPr>
              <a:spLocks noChangeArrowheads="1"/>
            </p:cNvSpPr>
            <p:nvPr/>
          </p:nvSpPr>
          <p:spPr bwMode="hidden">
            <a:xfrm>
              <a:off x="2229" y="309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1" name="Oval 97"/>
            <p:cNvSpPr>
              <a:spLocks noChangeArrowheads="1"/>
            </p:cNvSpPr>
            <p:nvPr/>
          </p:nvSpPr>
          <p:spPr bwMode="hidden">
            <a:xfrm>
              <a:off x="2604" y="2867"/>
              <a:ext cx="156" cy="89"/>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2" name="Oval 98"/>
            <p:cNvSpPr>
              <a:spLocks noChangeArrowheads="1"/>
            </p:cNvSpPr>
            <p:nvPr/>
          </p:nvSpPr>
          <p:spPr bwMode="hidden">
            <a:xfrm>
              <a:off x="2907" y="2668"/>
              <a:ext cx="156" cy="84"/>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3" name="Oval 99"/>
            <p:cNvSpPr>
              <a:spLocks noChangeArrowheads="1"/>
            </p:cNvSpPr>
            <p:nvPr/>
          </p:nvSpPr>
          <p:spPr bwMode="hidden">
            <a:xfrm>
              <a:off x="3248" y="2454"/>
              <a:ext cx="150" cy="9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4" name="Oval 100"/>
            <p:cNvSpPr>
              <a:spLocks noChangeArrowheads="1"/>
            </p:cNvSpPr>
            <p:nvPr/>
          </p:nvSpPr>
          <p:spPr bwMode="hidden">
            <a:xfrm>
              <a:off x="1801" y="3360"/>
              <a:ext cx="168" cy="95"/>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5" name="Oval 101"/>
            <p:cNvSpPr>
              <a:spLocks noChangeArrowheads="1"/>
            </p:cNvSpPr>
            <p:nvPr/>
          </p:nvSpPr>
          <p:spPr bwMode="hidden">
            <a:xfrm>
              <a:off x="3512" y="2302"/>
              <a:ext cx="134" cy="73"/>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6" name="Oval 102"/>
            <p:cNvSpPr>
              <a:spLocks noChangeArrowheads="1"/>
            </p:cNvSpPr>
            <p:nvPr/>
          </p:nvSpPr>
          <p:spPr bwMode="hidden">
            <a:xfrm>
              <a:off x="3980" y="2014"/>
              <a:ext cx="134" cy="72"/>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7" name="Oval 103"/>
            <p:cNvSpPr>
              <a:spLocks noChangeArrowheads="1"/>
            </p:cNvSpPr>
            <p:nvPr/>
          </p:nvSpPr>
          <p:spPr bwMode="hidden">
            <a:xfrm>
              <a:off x="3753" y="2158"/>
              <a:ext cx="134" cy="6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8" name="Oval 104"/>
            <p:cNvSpPr>
              <a:spLocks noChangeArrowheads="1"/>
            </p:cNvSpPr>
            <p:nvPr/>
          </p:nvSpPr>
          <p:spPr bwMode="hidden">
            <a:xfrm>
              <a:off x="4176" y="1898"/>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49" name="Oval 105"/>
            <p:cNvSpPr>
              <a:spLocks noChangeArrowheads="1"/>
            </p:cNvSpPr>
            <p:nvPr/>
          </p:nvSpPr>
          <p:spPr bwMode="hidden">
            <a:xfrm>
              <a:off x="4338" y="1797"/>
              <a:ext cx="12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0" name="Oval 106"/>
            <p:cNvSpPr>
              <a:spLocks noChangeArrowheads="1"/>
            </p:cNvSpPr>
            <p:nvPr/>
          </p:nvSpPr>
          <p:spPr bwMode="hidden">
            <a:xfrm>
              <a:off x="4505" y="1700"/>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1" name="Oval 107"/>
            <p:cNvSpPr>
              <a:spLocks noChangeArrowheads="1"/>
            </p:cNvSpPr>
            <p:nvPr/>
          </p:nvSpPr>
          <p:spPr bwMode="hidden">
            <a:xfrm>
              <a:off x="4661" y="1603"/>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2" name="Oval 108"/>
            <p:cNvSpPr>
              <a:spLocks noChangeArrowheads="1"/>
            </p:cNvSpPr>
            <p:nvPr/>
          </p:nvSpPr>
          <p:spPr bwMode="hidden">
            <a:xfrm>
              <a:off x="4803" y="1512"/>
              <a:ext cx="128" cy="51"/>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3" name="Oval 109"/>
            <p:cNvSpPr>
              <a:spLocks noChangeArrowheads="1"/>
            </p:cNvSpPr>
            <p:nvPr/>
          </p:nvSpPr>
          <p:spPr bwMode="hidden">
            <a:xfrm>
              <a:off x="4930" y="1431"/>
              <a:ext cx="111" cy="50"/>
            </a:xfrm>
            <a:prstGeom prst="ellipse">
              <a:avLst/>
            </a:prstGeom>
            <a:gradFill rotWithShape="0">
              <a:gsLst>
                <a:gs pos="0">
                  <a:schemeClr val="bg2"/>
                </a:gs>
                <a:gs pos="100000">
                  <a:schemeClr val="bg2">
                    <a:gamma/>
                    <a:shade val="6078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4" name="Oval 110"/>
            <p:cNvSpPr>
              <a:spLocks noChangeArrowheads="1"/>
            </p:cNvSpPr>
            <p:nvPr/>
          </p:nvSpPr>
          <p:spPr bwMode="hidden">
            <a:xfrm>
              <a:off x="3835" y="1430"/>
              <a:ext cx="112" cy="50"/>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5" name="Oval 111"/>
            <p:cNvSpPr>
              <a:spLocks noChangeArrowheads="1"/>
            </p:cNvSpPr>
            <p:nvPr/>
          </p:nvSpPr>
          <p:spPr bwMode="hidden">
            <a:xfrm>
              <a:off x="3286" y="1430"/>
              <a:ext cx="112" cy="50"/>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6" name="Oval 112"/>
            <p:cNvSpPr>
              <a:spLocks noChangeArrowheads="1"/>
            </p:cNvSpPr>
            <p:nvPr/>
          </p:nvSpPr>
          <p:spPr bwMode="hidden">
            <a:xfrm>
              <a:off x="2972" y="1366"/>
              <a:ext cx="111"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7" name="Oval 113"/>
            <p:cNvSpPr>
              <a:spLocks noChangeArrowheads="1"/>
            </p:cNvSpPr>
            <p:nvPr/>
          </p:nvSpPr>
          <p:spPr bwMode="hidden">
            <a:xfrm>
              <a:off x="3152" y="1292"/>
              <a:ext cx="112" cy="50"/>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8" name="Oval 114"/>
            <p:cNvSpPr>
              <a:spLocks noChangeArrowheads="1"/>
            </p:cNvSpPr>
            <p:nvPr/>
          </p:nvSpPr>
          <p:spPr bwMode="hidden">
            <a:xfrm>
              <a:off x="3020" y="1170"/>
              <a:ext cx="112"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59" name="Oval 115"/>
            <p:cNvSpPr>
              <a:spLocks noChangeArrowheads="1"/>
            </p:cNvSpPr>
            <p:nvPr/>
          </p:nvSpPr>
          <p:spPr bwMode="hidden">
            <a:xfrm>
              <a:off x="2443" y="1368"/>
              <a:ext cx="112" cy="51"/>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0" name="Oval 116"/>
            <p:cNvSpPr>
              <a:spLocks noChangeArrowheads="1"/>
            </p:cNvSpPr>
            <p:nvPr/>
          </p:nvSpPr>
          <p:spPr bwMode="hidden">
            <a:xfrm>
              <a:off x="2301" y="1220"/>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1" name="Oval 117"/>
            <p:cNvSpPr>
              <a:spLocks noChangeArrowheads="1"/>
            </p:cNvSpPr>
            <p:nvPr/>
          </p:nvSpPr>
          <p:spPr bwMode="hidden">
            <a:xfrm>
              <a:off x="2095" y="1284"/>
              <a:ext cx="112"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2" name="Oval 118"/>
            <p:cNvSpPr>
              <a:spLocks noChangeArrowheads="1"/>
            </p:cNvSpPr>
            <p:nvPr/>
          </p:nvSpPr>
          <p:spPr bwMode="hidden">
            <a:xfrm>
              <a:off x="2228" y="1442"/>
              <a:ext cx="111" cy="50"/>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3" name="Oval 119"/>
            <p:cNvSpPr>
              <a:spLocks noChangeArrowheads="1"/>
            </p:cNvSpPr>
            <p:nvPr/>
          </p:nvSpPr>
          <p:spPr bwMode="hidden">
            <a:xfrm>
              <a:off x="1109" y="1424"/>
              <a:ext cx="112" cy="50"/>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4" name="Oval 120"/>
            <p:cNvSpPr>
              <a:spLocks noChangeArrowheads="1"/>
            </p:cNvSpPr>
            <p:nvPr/>
          </p:nvSpPr>
          <p:spPr bwMode="hidden">
            <a:xfrm>
              <a:off x="611" y="1284"/>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5" name="Oval 121"/>
            <p:cNvSpPr>
              <a:spLocks noChangeArrowheads="1"/>
            </p:cNvSpPr>
            <p:nvPr/>
          </p:nvSpPr>
          <p:spPr bwMode="hidden">
            <a:xfrm>
              <a:off x="305" y="1358"/>
              <a:ext cx="111" cy="51"/>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6" name="Oval 122"/>
            <p:cNvSpPr>
              <a:spLocks noChangeArrowheads="1"/>
            </p:cNvSpPr>
            <p:nvPr/>
          </p:nvSpPr>
          <p:spPr bwMode="hidden">
            <a:xfrm>
              <a:off x="156" y="1154"/>
              <a:ext cx="112" cy="50"/>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7" name="Oval 123"/>
            <p:cNvSpPr>
              <a:spLocks noChangeArrowheads="1"/>
            </p:cNvSpPr>
            <p:nvPr/>
          </p:nvSpPr>
          <p:spPr bwMode="hidden">
            <a:xfrm>
              <a:off x="4538" y="1365"/>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8" name="Oval 124"/>
            <p:cNvSpPr>
              <a:spLocks noChangeArrowheads="1"/>
            </p:cNvSpPr>
            <p:nvPr/>
          </p:nvSpPr>
          <p:spPr bwMode="hidden">
            <a:xfrm>
              <a:off x="4407" y="1440"/>
              <a:ext cx="105" cy="44"/>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69" name="Oval 125"/>
            <p:cNvSpPr>
              <a:spLocks noChangeArrowheads="1"/>
            </p:cNvSpPr>
            <p:nvPr/>
          </p:nvSpPr>
          <p:spPr bwMode="hidden">
            <a:xfrm>
              <a:off x="3992" y="1356"/>
              <a:ext cx="106" cy="45"/>
            </a:xfrm>
            <a:prstGeom prst="ellipse">
              <a:avLst/>
            </a:prstGeom>
            <a:gradFill rotWithShape="0">
              <a:gsLst>
                <a:gs pos="0">
                  <a:schemeClr val="bg1"/>
                </a:gs>
                <a:gs pos="100000">
                  <a:schemeClr val="bg1">
                    <a:gamma/>
                    <a:shade val="66667"/>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0" name="Oval 126"/>
            <p:cNvSpPr>
              <a:spLocks noChangeArrowheads="1"/>
            </p:cNvSpPr>
            <p:nvPr/>
          </p:nvSpPr>
          <p:spPr bwMode="hidden">
            <a:xfrm>
              <a:off x="3466" y="1356"/>
              <a:ext cx="106" cy="45"/>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1" name="Oval 127"/>
            <p:cNvSpPr>
              <a:spLocks noChangeArrowheads="1"/>
            </p:cNvSpPr>
            <p:nvPr/>
          </p:nvSpPr>
          <p:spPr bwMode="hidden">
            <a:xfrm>
              <a:off x="2852" y="1228"/>
              <a:ext cx="106"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2" name="Oval 128"/>
            <p:cNvSpPr>
              <a:spLocks noChangeArrowheads="1"/>
            </p:cNvSpPr>
            <p:nvPr/>
          </p:nvSpPr>
          <p:spPr bwMode="hidden">
            <a:xfrm>
              <a:off x="2678" y="1109"/>
              <a:ext cx="106" cy="44"/>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3" name="Oval 129"/>
            <p:cNvSpPr>
              <a:spLocks noChangeArrowheads="1"/>
            </p:cNvSpPr>
            <p:nvPr/>
          </p:nvSpPr>
          <p:spPr bwMode="hidden">
            <a:xfrm>
              <a:off x="2859" y="1045"/>
              <a:ext cx="106"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4" name="Oval 130"/>
            <p:cNvSpPr>
              <a:spLocks noChangeArrowheads="1"/>
            </p:cNvSpPr>
            <p:nvPr/>
          </p:nvSpPr>
          <p:spPr bwMode="hidden">
            <a:xfrm>
              <a:off x="1942" y="104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5" name="Oval 131"/>
            <p:cNvSpPr>
              <a:spLocks noChangeArrowheads="1"/>
            </p:cNvSpPr>
            <p:nvPr/>
          </p:nvSpPr>
          <p:spPr bwMode="hidden">
            <a:xfrm>
              <a:off x="1088" y="1277"/>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6" name="Oval 132"/>
            <p:cNvSpPr>
              <a:spLocks noChangeArrowheads="1"/>
            </p:cNvSpPr>
            <p:nvPr/>
          </p:nvSpPr>
          <p:spPr bwMode="hidden">
            <a:xfrm>
              <a:off x="827" y="13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7" name="Oval 133"/>
            <p:cNvSpPr>
              <a:spLocks noChangeArrowheads="1"/>
            </p:cNvSpPr>
            <p:nvPr/>
          </p:nvSpPr>
          <p:spPr bwMode="hidden">
            <a:xfrm>
              <a:off x="537" y="1428"/>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8" name="Oval 134"/>
            <p:cNvSpPr>
              <a:spLocks noChangeArrowheads="1"/>
            </p:cNvSpPr>
            <p:nvPr/>
          </p:nvSpPr>
          <p:spPr bwMode="hidden">
            <a:xfrm>
              <a:off x="635" y="106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79" name="Oval 135"/>
            <p:cNvSpPr>
              <a:spLocks noChangeArrowheads="1"/>
            </p:cNvSpPr>
            <p:nvPr/>
          </p:nvSpPr>
          <p:spPr bwMode="hidden">
            <a:xfrm>
              <a:off x="1540" y="1050"/>
              <a:ext cx="106"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0" name="Oval 136"/>
            <p:cNvSpPr>
              <a:spLocks noChangeArrowheads="1"/>
            </p:cNvSpPr>
            <p:nvPr/>
          </p:nvSpPr>
          <p:spPr bwMode="hidden">
            <a:xfrm>
              <a:off x="1120" y="1063"/>
              <a:ext cx="10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1" name="Oval 137"/>
            <p:cNvSpPr>
              <a:spLocks noChangeArrowheads="1"/>
            </p:cNvSpPr>
            <p:nvPr/>
          </p:nvSpPr>
          <p:spPr bwMode="hidden">
            <a:xfrm>
              <a:off x="4131" y="1284"/>
              <a:ext cx="111" cy="45"/>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2" name="Oval 138"/>
            <p:cNvSpPr>
              <a:spLocks noChangeArrowheads="1"/>
            </p:cNvSpPr>
            <p:nvPr/>
          </p:nvSpPr>
          <p:spPr bwMode="hidden">
            <a:xfrm>
              <a:off x="3477" y="1163"/>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3" name="Oval 139"/>
            <p:cNvSpPr>
              <a:spLocks noChangeArrowheads="1"/>
            </p:cNvSpPr>
            <p:nvPr/>
          </p:nvSpPr>
          <p:spPr bwMode="hidden">
            <a:xfrm>
              <a:off x="3315" y="1229"/>
              <a:ext cx="112" cy="45"/>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4" name="Oval 140"/>
            <p:cNvSpPr>
              <a:spLocks noChangeArrowheads="1"/>
            </p:cNvSpPr>
            <p:nvPr/>
          </p:nvSpPr>
          <p:spPr bwMode="hidden">
            <a:xfrm>
              <a:off x="3174" y="1112"/>
              <a:ext cx="112" cy="44"/>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5" name="Oval 141"/>
            <p:cNvSpPr>
              <a:spLocks noChangeArrowheads="1"/>
            </p:cNvSpPr>
            <p:nvPr/>
          </p:nvSpPr>
          <p:spPr bwMode="hidden">
            <a:xfrm>
              <a:off x="2396" y="1051"/>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6" name="Oval 142"/>
            <p:cNvSpPr>
              <a:spLocks noChangeArrowheads="1"/>
            </p:cNvSpPr>
            <p:nvPr/>
          </p:nvSpPr>
          <p:spPr bwMode="hidden">
            <a:xfrm>
              <a:off x="2769" y="1446"/>
              <a:ext cx="111" cy="44"/>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7" name="Oval 143"/>
            <p:cNvSpPr>
              <a:spLocks noChangeArrowheads="1"/>
            </p:cNvSpPr>
            <p:nvPr/>
          </p:nvSpPr>
          <p:spPr bwMode="hidden">
            <a:xfrm>
              <a:off x="2656" y="1294"/>
              <a:ext cx="112" cy="45"/>
            </a:xfrm>
            <a:prstGeom prst="ellipse">
              <a:avLst/>
            </a:prstGeom>
            <a:gradFill rotWithShape="0">
              <a:gsLst>
                <a:gs pos="0">
                  <a:schemeClr val="bg1"/>
                </a:gs>
                <a:gs pos="100000">
                  <a:schemeClr val="bg1">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8" name="Oval 144"/>
            <p:cNvSpPr>
              <a:spLocks noChangeArrowheads="1"/>
            </p:cNvSpPr>
            <p:nvPr/>
          </p:nvSpPr>
          <p:spPr bwMode="hidden">
            <a:xfrm>
              <a:off x="2501" y="1159"/>
              <a:ext cx="111"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89" name="Oval 145"/>
            <p:cNvSpPr>
              <a:spLocks noChangeArrowheads="1"/>
            </p:cNvSpPr>
            <p:nvPr/>
          </p:nvSpPr>
          <p:spPr bwMode="hidden">
            <a:xfrm>
              <a:off x="2222" y="1101"/>
              <a:ext cx="112" cy="44"/>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0" name="Oval 146"/>
            <p:cNvSpPr>
              <a:spLocks noChangeArrowheads="1"/>
            </p:cNvSpPr>
            <p:nvPr/>
          </p:nvSpPr>
          <p:spPr bwMode="hidden">
            <a:xfrm>
              <a:off x="2029" y="1162"/>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1" name="Oval 147"/>
            <p:cNvSpPr>
              <a:spLocks noChangeArrowheads="1"/>
            </p:cNvSpPr>
            <p:nvPr/>
          </p:nvSpPr>
          <p:spPr bwMode="hidden">
            <a:xfrm>
              <a:off x="1875" y="1356"/>
              <a:ext cx="112" cy="45"/>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2" name="Oval 148"/>
            <p:cNvSpPr>
              <a:spLocks noChangeArrowheads="1"/>
            </p:cNvSpPr>
            <p:nvPr/>
          </p:nvSpPr>
          <p:spPr bwMode="hidden">
            <a:xfrm>
              <a:off x="1809" y="1223"/>
              <a:ext cx="111"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3" name="Oval 149"/>
            <p:cNvSpPr>
              <a:spLocks noChangeArrowheads="1"/>
            </p:cNvSpPr>
            <p:nvPr/>
          </p:nvSpPr>
          <p:spPr bwMode="hidden">
            <a:xfrm>
              <a:off x="1738" y="1098"/>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4" name="Oval 150"/>
            <p:cNvSpPr>
              <a:spLocks noChangeArrowheads="1"/>
            </p:cNvSpPr>
            <p:nvPr/>
          </p:nvSpPr>
          <p:spPr bwMode="hidden">
            <a:xfrm>
              <a:off x="1583" y="1289"/>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5" name="Oval 151"/>
            <p:cNvSpPr>
              <a:spLocks noChangeArrowheads="1"/>
            </p:cNvSpPr>
            <p:nvPr/>
          </p:nvSpPr>
          <p:spPr bwMode="hidden">
            <a:xfrm>
              <a:off x="1379" y="1343"/>
              <a:ext cx="112" cy="45"/>
            </a:xfrm>
            <a:prstGeom prst="ellipse">
              <a:avLst/>
            </a:prstGeom>
            <a:gradFill rotWithShape="0">
              <a:gsLst>
                <a:gs pos="0">
                  <a:schemeClr val="bg1"/>
                </a:gs>
                <a:gs pos="100000">
                  <a:schemeClr val="bg1">
                    <a:gamma/>
                    <a:shade val="87843"/>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6" name="Oval 152"/>
            <p:cNvSpPr>
              <a:spLocks noChangeArrowheads="1"/>
            </p:cNvSpPr>
            <p:nvPr/>
          </p:nvSpPr>
          <p:spPr bwMode="hidden">
            <a:xfrm>
              <a:off x="1529" y="1156"/>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7" name="Oval 153"/>
            <p:cNvSpPr>
              <a:spLocks noChangeArrowheads="1"/>
            </p:cNvSpPr>
            <p:nvPr/>
          </p:nvSpPr>
          <p:spPr bwMode="hidden">
            <a:xfrm>
              <a:off x="1294" y="1222"/>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8" name="Oval 154"/>
            <p:cNvSpPr>
              <a:spLocks noChangeArrowheads="1"/>
            </p:cNvSpPr>
            <p:nvPr/>
          </p:nvSpPr>
          <p:spPr bwMode="hidden">
            <a:xfrm>
              <a:off x="1314" y="1112"/>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299" name="Oval 155"/>
            <p:cNvSpPr>
              <a:spLocks noChangeArrowheads="1"/>
            </p:cNvSpPr>
            <p:nvPr/>
          </p:nvSpPr>
          <p:spPr bwMode="hidden">
            <a:xfrm>
              <a:off x="1082" y="116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0" name="Oval 156"/>
            <p:cNvSpPr>
              <a:spLocks noChangeArrowheads="1"/>
            </p:cNvSpPr>
            <p:nvPr/>
          </p:nvSpPr>
          <p:spPr bwMode="hidden">
            <a:xfrm>
              <a:off x="877" y="1121"/>
              <a:ext cx="112"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1" name="Oval 157"/>
            <p:cNvSpPr>
              <a:spLocks noChangeArrowheads="1"/>
            </p:cNvSpPr>
            <p:nvPr/>
          </p:nvSpPr>
          <p:spPr bwMode="hidden">
            <a:xfrm>
              <a:off x="875" y="1216"/>
              <a:ext cx="11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2" name="Oval 158"/>
            <p:cNvSpPr>
              <a:spLocks noChangeArrowheads="1"/>
            </p:cNvSpPr>
            <p:nvPr/>
          </p:nvSpPr>
          <p:spPr bwMode="hidden">
            <a:xfrm>
              <a:off x="680" y="117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3" name="Oval 159"/>
            <p:cNvSpPr>
              <a:spLocks noChangeArrowheads="1"/>
            </p:cNvSpPr>
            <p:nvPr/>
          </p:nvSpPr>
          <p:spPr bwMode="hidden">
            <a:xfrm>
              <a:off x="411" y="123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4" name="Oval 160"/>
            <p:cNvSpPr>
              <a:spLocks noChangeArrowheads="1"/>
            </p:cNvSpPr>
            <p:nvPr/>
          </p:nvSpPr>
          <p:spPr bwMode="hidden">
            <a:xfrm>
              <a:off x="434" y="1100"/>
              <a:ext cx="112"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5" name="Oval 161"/>
            <p:cNvSpPr>
              <a:spLocks noChangeArrowheads="1"/>
            </p:cNvSpPr>
            <p:nvPr/>
          </p:nvSpPr>
          <p:spPr bwMode="hidden">
            <a:xfrm>
              <a:off x="119" y="1312"/>
              <a:ext cx="111"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6" name="Oval 162"/>
            <p:cNvSpPr>
              <a:spLocks noChangeArrowheads="1"/>
            </p:cNvSpPr>
            <p:nvPr/>
          </p:nvSpPr>
          <p:spPr bwMode="hidden">
            <a:xfrm>
              <a:off x="858" y="1001"/>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7" name="Oval 163"/>
            <p:cNvSpPr>
              <a:spLocks noChangeArrowheads="1"/>
            </p:cNvSpPr>
            <p:nvPr/>
          </p:nvSpPr>
          <p:spPr bwMode="hidden">
            <a:xfrm>
              <a:off x="1341" y="1013"/>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8" name="Oval 164"/>
            <p:cNvSpPr>
              <a:spLocks noChangeArrowheads="1"/>
            </p:cNvSpPr>
            <p:nvPr/>
          </p:nvSpPr>
          <p:spPr bwMode="hidden">
            <a:xfrm>
              <a:off x="1739" y="1008"/>
              <a:ext cx="101" cy="38"/>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09" name="Oval 165"/>
            <p:cNvSpPr>
              <a:spLocks noChangeArrowheads="1"/>
            </p:cNvSpPr>
            <p:nvPr/>
          </p:nvSpPr>
          <p:spPr bwMode="hidden">
            <a:xfrm>
              <a:off x="2116" y="1001"/>
              <a:ext cx="100"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0" name="Oval 166"/>
            <p:cNvSpPr>
              <a:spLocks noChangeArrowheads="1"/>
            </p:cNvSpPr>
            <p:nvPr/>
          </p:nvSpPr>
          <p:spPr bwMode="hidden">
            <a:xfrm>
              <a:off x="2320" y="941"/>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1" name="Oval 167"/>
            <p:cNvSpPr>
              <a:spLocks noChangeArrowheads="1"/>
            </p:cNvSpPr>
            <p:nvPr/>
          </p:nvSpPr>
          <p:spPr bwMode="hidden">
            <a:xfrm>
              <a:off x="2601" y="995"/>
              <a:ext cx="101" cy="39"/>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2" name="Oval 168"/>
            <p:cNvSpPr>
              <a:spLocks noChangeArrowheads="1"/>
            </p:cNvSpPr>
            <p:nvPr/>
          </p:nvSpPr>
          <p:spPr bwMode="hidden">
            <a:xfrm>
              <a:off x="1667" y="1420"/>
              <a:ext cx="106" cy="51"/>
            </a:xfrm>
            <a:prstGeom prst="ellipse">
              <a:avLst/>
            </a:prstGeom>
            <a:gradFill rotWithShape="0">
              <a:gsLst>
                <a:gs pos="0">
                  <a:schemeClr val="bg1"/>
                </a:gs>
                <a:gs pos="100000">
                  <a:schemeClr val="bg1">
                    <a:gamma/>
                    <a:shade val="8470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3" name="Oval 169"/>
            <p:cNvSpPr>
              <a:spLocks noChangeArrowheads="1"/>
            </p:cNvSpPr>
            <p:nvPr/>
          </p:nvSpPr>
          <p:spPr bwMode="hidden">
            <a:xfrm>
              <a:off x="2557" y="1516"/>
              <a:ext cx="123" cy="51"/>
            </a:xfrm>
            <a:prstGeom prst="ellipse">
              <a:avLst/>
            </a:prstGeom>
            <a:gradFill rotWithShape="0">
              <a:gsLst>
                <a:gs pos="0">
                  <a:schemeClr val="bg1"/>
                </a:gs>
                <a:gs pos="100000">
                  <a:schemeClr val="bg1">
                    <a:gamma/>
                    <a:shade val="78824"/>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4" name="Oval 170"/>
            <p:cNvSpPr>
              <a:spLocks noChangeArrowheads="1"/>
            </p:cNvSpPr>
            <p:nvPr/>
          </p:nvSpPr>
          <p:spPr bwMode="hidden">
            <a:xfrm>
              <a:off x="3619" y="1287"/>
              <a:ext cx="112"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5" name="Oval 171"/>
            <p:cNvSpPr>
              <a:spLocks noChangeArrowheads="1"/>
            </p:cNvSpPr>
            <p:nvPr/>
          </p:nvSpPr>
          <p:spPr bwMode="hidden">
            <a:xfrm>
              <a:off x="3791" y="1212"/>
              <a:ext cx="111" cy="51"/>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6" name="Oval 172"/>
            <p:cNvSpPr>
              <a:spLocks noChangeArrowheads="1"/>
            </p:cNvSpPr>
            <p:nvPr/>
          </p:nvSpPr>
          <p:spPr bwMode="hidden">
            <a:xfrm>
              <a:off x="213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7" name="Oval 173"/>
            <p:cNvSpPr>
              <a:spLocks noChangeArrowheads="1"/>
            </p:cNvSpPr>
            <p:nvPr/>
          </p:nvSpPr>
          <p:spPr bwMode="hidden">
            <a:xfrm>
              <a:off x="1264" y="908"/>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8" name="Oval 174"/>
            <p:cNvSpPr>
              <a:spLocks noChangeArrowheads="1"/>
            </p:cNvSpPr>
            <p:nvPr/>
          </p:nvSpPr>
          <p:spPr bwMode="hidden">
            <a:xfrm>
              <a:off x="1471" y="869"/>
              <a:ext cx="79"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19" name="Oval 175"/>
            <p:cNvSpPr>
              <a:spLocks noChangeArrowheads="1"/>
            </p:cNvSpPr>
            <p:nvPr/>
          </p:nvSpPr>
          <p:spPr bwMode="hidden">
            <a:xfrm>
              <a:off x="1650" y="824"/>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0" name="Oval 176"/>
            <p:cNvSpPr>
              <a:spLocks noChangeArrowheads="1"/>
            </p:cNvSpPr>
            <p:nvPr/>
          </p:nvSpPr>
          <p:spPr bwMode="hidden">
            <a:xfrm>
              <a:off x="1918" y="869"/>
              <a:ext cx="84"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1" name="Oval 177"/>
            <p:cNvSpPr>
              <a:spLocks noChangeArrowheads="1"/>
            </p:cNvSpPr>
            <p:nvPr/>
          </p:nvSpPr>
          <p:spPr bwMode="hidden">
            <a:xfrm>
              <a:off x="1720" y="923"/>
              <a:ext cx="83" cy="3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2" name="Oval 178"/>
            <p:cNvSpPr>
              <a:spLocks noChangeArrowheads="1"/>
            </p:cNvSpPr>
            <p:nvPr/>
          </p:nvSpPr>
          <p:spPr bwMode="hidden">
            <a:xfrm>
              <a:off x="1913" y="957"/>
              <a:ext cx="95"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3" name="Oval 179"/>
            <p:cNvSpPr>
              <a:spLocks noChangeArrowheads="1"/>
            </p:cNvSpPr>
            <p:nvPr/>
          </p:nvSpPr>
          <p:spPr bwMode="hidden">
            <a:xfrm>
              <a:off x="1541" y="962"/>
              <a:ext cx="89"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4" name="Oval 180"/>
            <p:cNvSpPr>
              <a:spLocks noChangeArrowheads="1"/>
            </p:cNvSpPr>
            <p:nvPr/>
          </p:nvSpPr>
          <p:spPr bwMode="hidden">
            <a:xfrm>
              <a:off x="1076" y="953"/>
              <a:ext cx="101" cy="45"/>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5" name="Oval 181"/>
            <p:cNvSpPr>
              <a:spLocks noChangeArrowheads="1"/>
            </p:cNvSpPr>
            <p:nvPr/>
          </p:nvSpPr>
          <p:spPr bwMode="hidden">
            <a:xfrm>
              <a:off x="1983" y="4027"/>
              <a:ext cx="195" cy="10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6" name="Oval 182"/>
            <p:cNvSpPr>
              <a:spLocks noChangeArrowheads="1"/>
            </p:cNvSpPr>
            <p:nvPr/>
          </p:nvSpPr>
          <p:spPr bwMode="hidden">
            <a:xfrm>
              <a:off x="2460" y="3671"/>
              <a:ext cx="196" cy="11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7" name="Oval 183"/>
            <p:cNvSpPr>
              <a:spLocks noChangeArrowheads="1"/>
            </p:cNvSpPr>
            <p:nvPr/>
          </p:nvSpPr>
          <p:spPr bwMode="hidden">
            <a:xfrm>
              <a:off x="3238" y="3121"/>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8" name="Oval 184"/>
            <p:cNvSpPr>
              <a:spLocks noChangeArrowheads="1"/>
            </p:cNvSpPr>
            <p:nvPr/>
          </p:nvSpPr>
          <p:spPr bwMode="hidden">
            <a:xfrm>
              <a:off x="3550" y="2880"/>
              <a:ext cx="157"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29" name="Oval 185"/>
            <p:cNvSpPr>
              <a:spLocks noChangeArrowheads="1"/>
            </p:cNvSpPr>
            <p:nvPr/>
          </p:nvSpPr>
          <p:spPr bwMode="hidden">
            <a:xfrm>
              <a:off x="2892" y="3377"/>
              <a:ext cx="168" cy="95"/>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0" name="Oval 186"/>
            <p:cNvSpPr>
              <a:spLocks noChangeArrowheads="1"/>
            </p:cNvSpPr>
            <p:nvPr/>
          </p:nvSpPr>
          <p:spPr bwMode="hidden">
            <a:xfrm>
              <a:off x="3869" y="2657"/>
              <a:ext cx="151" cy="84"/>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1" name="Oval 187"/>
            <p:cNvSpPr>
              <a:spLocks noChangeArrowheads="1"/>
            </p:cNvSpPr>
            <p:nvPr/>
          </p:nvSpPr>
          <p:spPr bwMode="hidden">
            <a:xfrm>
              <a:off x="4090" y="2475"/>
              <a:ext cx="156" cy="89"/>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2" name="Oval 188"/>
            <p:cNvSpPr>
              <a:spLocks noChangeArrowheads="1"/>
            </p:cNvSpPr>
            <p:nvPr/>
          </p:nvSpPr>
          <p:spPr bwMode="hidden">
            <a:xfrm>
              <a:off x="4327" y="2314"/>
              <a:ext cx="134" cy="72"/>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3" name="Oval 189"/>
            <p:cNvSpPr>
              <a:spLocks noChangeArrowheads="1"/>
            </p:cNvSpPr>
            <p:nvPr/>
          </p:nvSpPr>
          <p:spPr bwMode="hidden">
            <a:xfrm>
              <a:off x="4712" y="2022"/>
              <a:ext cx="134" cy="73"/>
            </a:xfrm>
            <a:prstGeom prst="ellipse">
              <a:avLst/>
            </a:prstGeom>
            <a:gradFill rotWithShape="0">
              <a:gsLst>
                <a:gs pos="0">
                  <a:schemeClr val="bg2"/>
                </a:gs>
                <a:gs pos="100000">
                  <a:schemeClr val="bg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4" name="Oval 190"/>
            <p:cNvSpPr>
              <a:spLocks noChangeArrowheads="1"/>
            </p:cNvSpPr>
            <p:nvPr/>
          </p:nvSpPr>
          <p:spPr bwMode="hidden">
            <a:xfrm>
              <a:off x="4533" y="2162"/>
              <a:ext cx="139"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5" name="Oval 191"/>
            <p:cNvSpPr>
              <a:spLocks noChangeArrowheads="1"/>
            </p:cNvSpPr>
            <p:nvPr/>
          </p:nvSpPr>
          <p:spPr bwMode="hidden">
            <a:xfrm>
              <a:off x="4863" y="1920"/>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6" name="Oval 192"/>
            <p:cNvSpPr>
              <a:spLocks noChangeArrowheads="1"/>
            </p:cNvSpPr>
            <p:nvPr/>
          </p:nvSpPr>
          <p:spPr bwMode="hidden">
            <a:xfrm>
              <a:off x="5009" y="1807"/>
              <a:ext cx="128" cy="61"/>
            </a:xfrm>
            <a:prstGeom prst="ellipse">
              <a:avLst/>
            </a:prstGeom>
            <a:gradFill rotWithShape="0">
              <a:gsLst>
                <a:gs pos="0">
                  <a:schemeClr val="bg2"/>
                </a:gs>
                <a:gs pos="100000">
                  <a:schemeClr val="bg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7" name="Oval 193"/>
            <p:cNvSpPr>
              <a:spLocks noChangeArrowheads="1"/>
            </p:cNvSpPr>
            <p:nvPr/>
          </p:nvSpPr>
          <p:spPr bwMode="hidden">
            <a:xfrm>
              <a:off x="5161" y="1702"/>
              <a:ext cx="123" cy="50"/>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8" name="Oval 194"/>
            <p:cNvSpPr>
              <a:spLocks noChangeArrowheads="1"/>
            </p:cNvSpPr>
            <p:nvPr/>
          </p:nvSpPr>
          <p:spPr bwMode="hidden">
            <a:xfrm>
              <a:off x="5277" y="1614"/>
              <a:ext cx="124"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339" name="Oval 195"/>
            <p:cNvSpPr>
              <a:spLocks noChangeArrowheads="1"/>
            </p:cNvSpPr>
            <p:nvPr/>
          </p:nvSpPr>
          <p:spPr bwMode="hidden">
            <a:xfrm>
              <a:off x="5398" y="1521"/>
              <a:ext cx="123" cy="51"/>
            </a:xfrm>
            <a:prstGeom prst="ellipse">
              <a:avLst/>
            </a:prstGeom>
            <a:gradFill rotWithShape="0">
              <a:gsLst>
                <a:gs pos="0">
                  <a:schemeClr val="bg2"/>
                </a:gs>
                <a:gs pos="100000">
                  <a:schemeClr val="bg2">
                    <a:gamma/>
                    <a:shade val="81961"/>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0" name="Oval 196"/>
            <p:cNvSpPr>
              <a:spLocks noChangeArrowheads="1"/>
            </p:cNvSpPr>
            <p:nvPr/>
          </p:nvSpPr>
          <p:spPr bwMode="hidden">
            <a:xfrm>
              <a:off x="3255" y="4071"/>
              <a:ext cx="196" cy="10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1" name="Oval 197"/>
            <p:cNvSpPr>
              <a:spLocks noChangeArrowheads="1"/>
            </p:cNvSpPr>
            <p:nvPr/>
          </p:nvSpPr>
          <p:spPr bwMode="hidden">
            <a:xfrm>
              <a:off x="3651" y="3693"/>
              <a:ext cx="196" cy="11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2" name="Oval 198"/>
            <p:cNvSpPr>
              <a:spLocks noChangeArrowheads="1"/>
            </p:cNvSpPr>
            <p:nvPr/>
          </p:nvSpPr>
          <p:spPr bwMode="hidden">
            <a:xfrm>
              <a:off x="4773" y="3705"/>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3" name="Oval 199"/>
            <p:cNvSpPr>
              <a:spLocks noChangeArrowheads="1"/>
            </p:cNvSpPr>
            <p:nvPr/>
          </p:nvSpPr>
          <p:spPr bwMode="hidden">
            <a:xfrm>
              <a:off x="4491" y="4049"/>
              <a:ext cx="196" cy="10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4" name="Oval 200"/>
            <p:cNvSpPr>
              <a:spLocks noChangeArrowheads="1"/>
            </p:cNvSpPr>
            <p:nvPr/>
          </p:nvSpPr>
          <p:spPr bwMode="hidden">
            <a:xfrm>
              <a:off x="3989" y="3396"/>
              <a:ext cx="168" cy="96"/>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5" name="Oval 201"/>
            <p:cNvSpPr>
              <a:spLocks noChangeArrowheads="1"/>
            </p:cNvSpPr>
            <p:nvPr/>
          </p:nvSpPr>
          <p:spPr bwMode="hidden">
            <a:xfrm>
              <a:off x="4263" y="3141"/>
              <a:ext cx="167"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6" name="Oval 202"/>
            <p:cNvSpPr>
              <a:spLocks noChangeArrowheads="1"/>
            </p:cNvSpPr>
            <p:nvPr/>
          </p:nvSpPr>
          <p:spPr bwMode="hidden">
            <a:xfrm>
              <a:off x="5044" y="3418"/>
              <a:ext cx="167" cy="95"/>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7" name="Oval 203"/>
            <p:cNvSpPr>
              <a:spLocks noChangeArrowheads="1"/>
            </p:cNvSpPr>
            <p:nvPr/>
          </p:nvSpPr>
          <p:spPr bwMode="hidden">
            <a:xfrm>
              <a:off x="4553" y="28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8" name="Oval 204"/>
            <p:cNvSpPr>
              <a:spLocks noChangeArrowheads="1"/>
            </p:cNvSpPr>
            <p:nvPr/>
          </p:nvSpPr>
          <p:spPr bwMode="hidden">
            <a:xfrm>
              <a:off x="5293" y="3116"/>
              <a:ext cx="168" cy="95"/>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49" name="Oval 205"/>
            <p:cNvSpPr>
              <a:spLocks noChangeArrowheads="1"/>
            </p:cNvSpPr>
            <p:nvPr/>
          </p:nvSpPr>
          <p:spPr bwMode="hidden">
            <a:xfrm>
              <a:off x="5497" y="2879"/>
              <a:ext cx="156" cy="89"/>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0" name="Oval 206"/>
            <p:cNvSpPr>
              <a:spLocks noChangeArrowheads="1"/>
            </p:cNvSpPr>
            <p:nvPr/>
          </p:nvSpPr>
          <p:spPr bwMode="hidden">
            <a:xfrm>
              <a:off x="4772" y="2673"/>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1" name="Oval 207"/>
            <p:cNvSpPr>
              <a:spLocks noChangeArrowheads="1"/>
            </p:cNvSpPr>
            <p:nvPr/>
          </p:nvSpPr>
          <p:spPr bwMode="hidden">
            <a:xfrm>
              <a:off x="4966" y="2488"/>
              <a:ext cx="156" cy="84"/>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2" name="Oval 208"/>
            <p:cNvSpPr>
              <a:spLocks noChangeArrowheads="1"/>
            </p:cNvSpPr>
            <p:nvPr/>
          </p:nvSpPr>
          <p:spPr bwMode="hidden">
            <a:xfrm>
              <a:off x="5444" y="2052"/>
              <a:ext cx="134"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3" name="Oval 209"/>
            <p:cNvSpPr>
              <a:spLocks noChangeArrowheads="1"/>
            </p:cNvSpPr>
            <p:nvPr/>
          </p:nvSpPr>
          <p:spPr bwMode="hidden">
            <a:xfrm>
              <a:off x="5161" y="2314"/>
              <a:ext cx="140" cy="7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4" name="Oval 210"/>
            <p:cNvSpPr>
              <a:spLocks noChangeArrowheads="1"/>
            </p:cNvSpPr>
            <p:nvPr/>
          </p:nvSpPr>
          <p:spPr bwMode="hidden">
            <a:xfrm>
              <a:off x="5318" y="2176"/>
              <a:ext cx="134" cy="61"/>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5" name="Oval 211"/>
            <p:cNvSpPr>
              <a:spLocks noChangeArrowheads="1"/>
            </p:cNvSpPr>
            <p:nvPr/>
          </p:nvSpPr>
          <p:spPr bwMode="hidden">
            <a:xfrm>
              <a:off x="5581" y="1933"/>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6" name="Oval 212"/>
            <p:cNvSpPr>
              <a:spLocks noChangeArrowheads="1"/>
            </p:cNvSpPr>
            <p:nvPr/>
          </p:nvSpPr>
          <p:spPr bwMode="hidden">
            <a:xfrm>
              <a:off x="5689" y="1811"/>
              <a:ext cx="128" cy="61"/>
            </a:xfrm>
            <a:prstGeom prst="ellipse">
              <a:avLst/>
            </a:prstGeom>
            <a:gradFill rotWithShape="0">
              <a:gsLst>
                <a:gs pos="0">
                  <a:schemeClr val="accent2"/>
                </a:gs>
                <a:gs pos="100000">
                  <a:schemeClr val="accent2">
                    <a:gamma/>
                    <a:shade val="57647"/>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7" name="Oval 213"/>
            <p:cNvSpPr>
              <a:spLocks noChangeArrowheads="1"/>
            </p:cNvSpPr>
            <p:nvPr/>
          </p:nvSpPr>
          <p:spPr bwMode="hidden">
            <a:xfrm>
              <a:off x="5663" y="2680"/>
              <a:ext cx="156" cy="83"/>
            </a:xfrm>
            <a:prstGeom prst="ellipse">
              <a:avLst/>
            </a:prstGeom>
            <a:gradFill rotWithShape="0">
              <a:gsLst>
                <a:gs pos="0">
                  <a:schemeClr val="accent2"/>
                </a:gs>
                <a:gs pos="100000">
                  <a:schemeClr val="accent2">
                    <a:gamma/>
                    <a:shade val="5451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8" name="Oval 214"/>
            <p:cNvSpPr>
              <a:spLocks noChangeArrowheads="1"/>
            </p:cNvSpPr>
            <p:nvPr/>
          </p:nvSpPr>
          <p:spPr bwMode="hidden">
            <a:xfrm>
              <a:off x="-65" y="2865"/>
              <a:ext cx="150" cy="89"/>
            </a:xfrm>
            <a:prstGeom prst="ellipse">
              <a:avLst/>
            </a:prstGeom>
            <a:gradFill rotWithShape="0">
              <a:gsLst>
                <a:gs pos="0">
                  <a:schemeClr val="bg1"/>
                </a:gs>
                <a:gs pos="100000">
                  <a:schemeClr val="bg1">
                    <a:gamma/>
                    <a:shade val="69804"/>
                    <a:invGamma/>
                  </a:schemeClr>
                </a:gs>
              </a:gsLst>
              <a:lin ang="2700000" scaled="1"/>
            </a:gradFill>
            <a:ln w="9525">
              <a:noFill/>
              <a:round/>
              <a:headEnd/>
              <a:tailEnd/>
            </a:ln>
            <a:effectLst/>
          </p:spPr>
          <p:txBody>
            <a:bodyPr/>
            <a:lstStyle/>
            <a:p>
              <a:pPr>
                <a:defRPr/>
              </a:pPr>
              <a:endParaRPr lang="en-US">
                <a:latin typeface="Arial" charset="0"/>
              </a:endParaRPr>
            </a:p>
          </p:txBody>
        </p:sp>
        <p:sp>
          <p:nvSpPr>
            <p:cNvPr id="6359" name="Oval 215"/>
            <p:cNvSpPr>
              <a:spLocks noChangeArrowheads="1"/>
            </p:cNvSpPr>
            <p:nvPr/>
          </p:nvSpPr>
          <p:spPr bwMode="hidden">
            <a:xfrm>
              <a:off x="2" y="2477"/>
              <a:ext cx="156" cy="89"/>
            </a:xfrm>
            <a:prstGeom prst="ellipse">
              <a:avLst/>
            </a:prstGeom>
            <a:gradFill rotWithShape="0">
              <a:gsLst>
                <a:gs pos="0">
                  <a:schemeClr val="bg1"/>
                </a:gs>
                <a:gs pos="100000">
                  <a:schemeClr val="bg1">
                    <a:gamma/>
                    <a:shade val="75686"/>
                    <a:invGamma/>
                  </a:schemeClr>
                </a:gs>
              </a:gsLst>
              <a:lin ang="2700000" scaled="1"/>
            </a:gradFill>
            <a:ln w="9525">
              <a:noFill/>
              <a:round/>
              <a:headEnd/>
              <a:tailEnd/>
            </a:ln>
            <a:effectLst/>
          </p:spPr>
          <p:txBody>
            <a:bodyPr/>
            <a:lstStyle/>
            <a:p>
              <a:pPr>
                <a:defRPr/>
              </a:pPr>
              <a:endParaRPr lang="en-US">
                <a:latin typeface="Arial" charset="0"/>
              </a:endParaRPr>
            </a:p>
          </p:txBody>
        </p:sp>
        <p:sp>
          <p:nvSpPr>
            <p:cNvPr id="6360" name="Oval 216"/>
            <p:cNvSpPr>
              <a:spLocks noChangeArrowheads="1"/>
            </p:cNvSpPr>
            <p:nvPr/>
          </p:nvSpPr>
          <p:spPr bwMode="hidden">
            <a:xfrm>
              <a:off x="-9" y="1436"/>
              <a:ext cx="106" cy="44"/>
            </a:xfrm>
            <a:prstGeom prst="ellipse">
              <a:avLst/>
            </a:prstGeom>
            <a:gradFill rotWithShape="0">
              <a:gsLst>
                <a:gs pos="0">
                  <a:schemeClr val="bg1"/>
                </a:gs>
                <a:gs pos="100000">
                  <a:schemeClr val="bg1">
                    <a:gamma/>
                    <a:shade val="90980"/>
                    <a:invGamma/>
                  </a:schemeClr>
                </a:gs>
              </a:gsLst>
              <a:lin ang="2700000" scaled="1"/>
            </a:gradFill>
            <a:ln w="9525">
              <a:noFill/>
              <a:round/>
              <a:headEnd/>
              <a:tailEnd/>
            </a:ln>
            <a:effectLst/>
          </p:spPr>
          <p:txBody>
            <a:bodyPr/>
            <a:lstStyle/>
            <a:p>
              <a:pPr>
                <a:defRPr/>
              </a:pPr>
              <a:endParaRPr lang="en-US">
                <a:latin typeface="Arial" charset="0"/>
              </a:endParaRPr>
            </a:p>
          </p:txBody>
        </p:sp>
        <p:sp>
          <p:nvSpPr>
            <p:cNvPr id="6361" name="Oval 217"/>
            <p:cNvSpPr>
              <a:spLocks noChangeArrowheads="1"/>
            </p:cNvSpPr>
            <p:nvPr/>
          </p:nvSpPr>
          <p:spPr bwMode="hidden">
            <a:xfrm>
              <a:off x="5624" y="4010"/>
              <a:ext cx="201" cy="106"/>
            </a:xfrm>
            <a:prstGeom prst="ellipse">
              <a:avLst/>
            </a:prstGeom>
            <a:gradFill rotWithShape="0">
              <a:gsLst>
                <a:gs pos="0">
                  <a:schemeClr val="accent2"/>
                </a:gs>
                <a:gs pos="100000">
                  <a:schemeClr val="accent2">
                    <a:gamma/>
                    <a:shade val="39216"/>
                    <a:invGamma/>
                  </a:schemeClr>
                </a:gs>
              </a:gsLst>
              <a:lin ang="2700000" scaled="1"/>
            </a:gradFill>
            <a:ln w="9525">
              <a:noFill/>
              <a:round/>
              <a:headEnd/>
              <a:tailEnd/>
            </a:ln>
            <a:effectLst/>
          </p:spPr>
          <p:txBody>
            <a:bodyPr/>
            <a:lstStyle/>
            <a:p>
              <a:pPr>
                <a:defRPr/>
              </a:pPr>
              <a:endParaRPr lang="en-US">
                <a:latin typeface="Arial" charset="0"/>
              </a:endParaRPr>
            </a:p>
          </p:txBody>
        </p:sp>
      </p:grpSp>
      <p:sp>
        <p:nvSpPr>
          <p:cNvPr id="6362" name="Rectangle 218"/>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CE4A5DBD-F10A-4DC3-99B4-341B6911271C}" type="slidenum">
              <a:rPr lang="en-US" altLang="en-US"/>
              <a:pPr>
                <a:defRPr/>
              </a:pPr>
              <a:t>‹#›</a:t>
            </a:fld>
            <a:endParaRPr lang="en-US" altLang="en-US"/>
          </a:p>
        </p:txBody>
      </p:sp>
      <p:sp>
        <p:nvSpPr>
          <p:cNvPr id="6363" name="Rectangle 219"/>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6364" name="Rectangle 220"/>
          <p:cNvSpPr>
            <a:spLocks noGrp="1" noChangeArrowheads="1"/>
          </p:cNvSpPr>
          <p:nvPr>
            <p:ph type="ftr" sz="quarter" idx="3"/>
          </p:nvPr>
        </p:nvSpPr>
        <p:spPr bwMode="auto">
          <a:xfrm>
            <a:off x="31242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6365" name="Rectangle 221"/>
          <p:cNvSpPr>
            <a:spLocks noGrp="1" noChangeArrowheads="1"/>
          </p:cNvSpPr>
          <p:nvPr>
            <p:ph type="body" idx="1"/>
          </p:nvPr>
        </p:nvSpPr>
        <p:spPr bwMode="auto">
          <a:xfrm>
            <a:off x="457200" y="1600200"/>
            <a:ext cx="8229600" cy="4533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366" name="Rectangle 22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Tree>
  </p:cSld>
  <p:clrMap bg1="dk2" tx1="lt1" bg2="dk1" tx2="lt2" accent1="accent1" accent2="accent2" accent3="accent3" accent4="accent4" accent5="accent5" accent6="accent6" hlink="hlink" folHlink="folHlink"/>
  <p:sldLayoutIdLst>
    <p:sldLayoutId id="2147483876"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7"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5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buBlip>
          <a:blip r:embed="rId14"/>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US" altLang="en-US"/>
              <a:t>Memory Management and Caching for File Systems</a:t>
            </a:r>
          </a:p>
        </p:txBody>
      </p:sp>
      <p:sp>
        <p:nvSpPr>
          <p:cNvPr id="5123" name="Rectangle 3"/>
          <p:cNvSpPr>
            <a:spLocks noGrp="1" noChangeArrowheads="1"/>
          </p:cNvSpPr>
          <p:nvPr>
            <p:ph type="subTitle" idx="1"/>
          </p:nvPr>
        </p:nvSpPr>
        <p:spPr/>
        <p:txBody>
          <a:bodyPr/>
          <a:lstStyle/>
          <a:p>
            <a:pPr eaLnBrk="1" hangingPunct="1"/>
            <a:r>
              <a:rPr lang="en-US" altLang="en-US"/>
              <a:t>Andy Wang</a:t>
            </a:r>
          </a:p>
          <a:p>
            <a:pPr eaLnBrk="1" hangingPunct="1"/>
            <a:r>
              <a:rPr lang="en-US" altLang="en-US"/>
              <a:t>COP 5611</a:t>
            </a:r>
          </a:p>
          <a:p>
            <a:pPr eaLnBrk="1" hangingPunct="1"/>
            <a:r>
              <a:rPr lang="en-US" altLang="en-US"/>
              <a:t>Advanced Operating Systems</a:t>
            </a:r>
          </a:p>
        </p:txBody>
      </p:sp>
    </p:spTree>
    <p:extLst>
      <p:ext uri="{BB962C8B-B14F-4D97-AF65-F5344CB8AC3E}">
        <p14:creationId xmlns:p14="http://schemas.microsoft.com/office/powerpoint/2010/main" val="2202005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en-US" sz="4000" dirty="0"/>
              <a:t>Pros/Cons of Base-and-Bound Translation</a:t>
            </a:r>
          </a:p>
        </p:txBody>
      </p:sp>
      <p:sp>
        <p:nvSpPr>
          <p:cNvPr id="14339"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US" dirty="0"/>
              <a:t>+ Simplicity </a:t>
            </a:r>
          </a:p>
          <a:p>
            <a:pPr eaLnBrk="1" hangingPunct="1">
              <a:buFont typeface="Wingdings" panose="05000000000000000000" pitchFamily="2" charset="2"/>
              <a:buNone/>
              <a:defRPr/>
            </a:pPr>
            <a:r>
              <a:rPr lang="en-US" dirty="0"/>
              <a:t>+ Speed</a:t>
            </a:r>
          </a:p>
          <a:p>
            <a:pPr eaLnBrk="1" hangingPunct="1">
              <a:buFont typeface="Wingdings" panose="05000000000000000000" pitchFamily="2" charset="2"/>
              <a:buNone/>
              <a:defRPr/>
            </a:pPr>
            <a:r>
              <a:rPr lang="en-US" b="1" i="1" dirty="0"/>
              <a:t>- </a:t>
            </a:r>
            <a:r>
              <a:rPr lang="en-US" b="1" i="1" dirty="0">
                <a:solidFill>
                  <a:srgbClr val="FFFF00"/>
                </a:solidFill>
              </a:rPr>
              <a:t>External fragmentation</a:t>
            </a:r>
            <a:r>
              <a:rPr lang="en-US" dirty="0"/>
              <a:t>:  memory wasted  because the available memory is not contiguous for allocation</a:t>
            </a:r>
          </a:p>
          <a:p>
            <a:pPr eaLnBrk="1" hangingPunct="1">
              <a:buFont typeface="Wingdings" panose="05000000000000000000" pitchFamily="2" charset="2"/>
              <a:buNone/>
              <a:defRPr/>
            </a:pPr>
            <a:r>
              <a:rPr lang="en-US" dirty="0"/>
              <a:t>- Difficult to share programs</a:t>
            </a:r>
          </a:p>
          <a:p>
            <a:pPr lvl="1" eaLnBrk="1" hangingPunct="1">
              <a:defRPr/>
            </a:pPr>
            <a:r>
              <a:rPr lang="en-US" dirty="0"/>
              <a:t>Each instance of a program needs to have a copy of the code segment</a:t>
            </a:r>
          </a:p>
          <a:p>
            <a:pPr eaLnBrk="1" hangingPunct="1">
              <a:buFont typeface="Wingdings" panose="05000000000000000000" pitchFamily="2" charset="2"/>
              <a:buNone/>
              <a:defRPr/>
            </a:pPr>
            <a:endParaRPr lang="en-US" dirty="0"/>
          </a:p>
          <a:p>
            <a:pPr eaLnBrk="1" hangingPunct="1">
              <a:buFont typeface="Wingdings" panose="05000000000000000000" pitchFamily="2" charset="2"/>
              <a:buNone/>
              <a:defRPr/>
            </a:pPr>
            <a:endParaRPr 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a:t>Handling Writes to Cached Blocks</a:t>
            </a:r>
          </a:p>
        </p:txBody>
      </p:sp>
      <p:sp>
        <p:nvSpPr>
          <p:cNvPr id="33795" name="Rectangle 3"/>
          <p:cNvSpPr>
            <a:spLocks noGrp="1" noChangeArrowheads="1"/>
          </p:cNvSpPr>
          <p:nvPr>
            <p:ph type="body" idx="1"/>
          </p:nvPr>
        </p:nvSpPr>
        <p:spPr/>
        <p:txBody>
          <a:bodyPr/>
          <a:lstStyle/>
          <a:p>
            <a:pPr eaLnBrk="1" hangingPunct="1"/>
            <a:r>
              <a:rPr lang="en-US" altLang="en-US" i="1" u="sng"/>
              <a:t>Write-through</a:t>
            </a:r>
            <a:r>
              <a:rPr lang="en-US" altLang="en-US"/>
              <a:t> cache:  update propagate through various levels of caches immediately</a:t>
            </a:r>
          </a:p>
          <a:p>
            <a:pPr eaLnBrk="1" hangingPunct="1"/>
            <a:r>
              <a:rPr lang="en-US" altLang="en-US" i="1" u="sng"/>
              <a:t>Write-back</a:t>
            </a:r>
            <a:r>
              <a:rPr lang="en-US" altLang="en-US"/>
              <a:t> cache:  delayed updates to amortize the cost of propagation</a:t>
            </a:r>
          </a:p>
          <a:p>
            <a:pPr eaLnBrk="1" hangingPunct="1"/>
            <a:endParaRPr lang="en-US" altLang="en-US"/>
          </a:p>
        </p:txBody>
      </p:sp>
    </p:spTree>
    <p:extLst>
      <p:ext uri="{BB962C8B-B14F-4D97-AF65-F5344CB8AC3E}">
        <p14:creationId xmlns:p14="http://schemas.microsoft.com/office/powerpoint/2010/main" val="554890650"/>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a:t>What if….</a:t>
            </a:r>
          </a:p>
        </p:txBody>
      </p:sp>
      <p:sp>
        <p:nvSpPr>
          <p:cNvPr id="35843" name="Rectangle 3"/>
          <p:cNvSpPr>
            <a:spLocks noGrp="1" noChangeArrowheads="1"/>
          </p:cNvSpPr>
          <p:nvPr>
            <p:ph type="body" sz="half" idx="1"/>
          </p:nvPr>
        </p:nvSpPr>
        <p:spPr>
          <a:xfrm>
            <a:off x="1370013" y="1827213"/>
            <a:ext cx="5106987" cy="4114800"/>
          </a:xfrm>
        </p:spPr>
        <p:txBody>
          <a:bodyPr/>
          <a:lstStyle/>
          <a:p>
            <a:pPr eaLnBrk="1" hangingPunct="1"/>
            <a:r>
              <a:rPr lang="en-US" altLang="en-US"/>
              <a:t>Multiple levels of caching with different speeds and sizes?</a:t>
            </a:r>
          </a:p>
          <a:p>
            <a:pPr eaLnBrk="1" hangingPunct="1"/>
            <a:r>
              <a:rPr lang="en-US" altLang="en-US"/>
              <a:t>What are some tricky performance behaviors?</a:t>
            </a:r>
          </a:p>
        </p:txBody>
      </p:sp>
      <p:sp>
        <p:nvSpPr>
          <p:cNvPr id="35844" name="Line 4"/>
          <p:cNvSpPr>
            <a:spLocks noChangeAspect="1" noChangeShapeType="1"/>
          </p:cNvSpPr>
          <p:nvPr/>
        </p:nvSpPr>
        <p:spPr bwMode="auto">
          <a:xfrm>
            <a:off x="7162800" y="35052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5845" name="AutoShape 5"/>
          <p:cNvSpPr>
            <a:spLocks noChangeArrowheads="1"/>
          </p:cNvSpPr>
          <p:nvPr/>
        </p:nvSpPr>
        <p:spPr bwMode="auto">
          <a:xfrm>
            <a:off x="6705600" y="38862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nvGrpSpPr>
          <p:cNvPr id="35846" name="Group 6"/>
          <p:cNvGrpSpPr>
            <a:grpSpLocks/>
          </p:cNvGrpSpPr>
          <p:nvPr/>
        </p:nvGrpSpPr>
        <p:grpSpPr bwMode="auto">
          <a:xfrm>
            <a:off x="6650038" y="2971800"/>
            <a:ext cx="1046162" cy="438150"/>
            <a:chOff x="4285" y="1920"/>
            <a:chExt cx="659" cy="276"/>
          </a:xfrm>
        </p:grpSpPr>
        <p:grpSp>
          <p:nvGrpSpPr>
            <p:cNvPr id="35856" name="Group 7"/>
            <p:cNvGrpSpPr>
              <a:grpSpLocks/>
            </p:cNvGrpSpPr>
            <p:nvPr/>
          </p:nvGrpSpPr>
          <p:grpSpPr bwMode="auto">
            <a:xfrm>
              <a:off x="4406" y="1920"/>
              <a:ext cx="538" cy="180"/>
              <a:chOff x="1225" y="2028"/>
              <a:chExt cx="538" cy="180"/>
            </a:xfrm>
          </p:grpSpPr>
          <p:grpSp>
            <p:nvGrpSpPr>
              <p:cNvPr id="35889" name="Group 8"/>
              <p:cNvGrpSpPr>
                <a:grpSpLocks noChangeAspect="1"/>
              </p:cNvGrpSpPr>
              <p:nvPr/>
            </p:nvGrpSpPr>
            <p:grpSpPr bwMode="auto">
              <a:xfrm>
                <a:off x="1225" y="2100"/>
                <a:ext cx="290" cy="103"/>
                <a:chOff x="1053" y="2064"/>
                <a:chExt cx="387" cy="137"/>
              </a:xfrm>
            </p:grpSpPr>
            <p:sp>
              <p:nvSpPr>
                <p:cNvPr id="35913" name="AutoShape 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914" name="Rectangle 1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5" name="Rectangle 1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6" name="Rectangle 1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7" name="Rectangle 1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8" name="Rectangle 1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9" name="Rectangle 1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5890" name="AutoShape 16"/>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91" name="Rectangle 17"/>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92" name="Rectangle 18"/>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93" name="Rectangle 19"/>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94" name="Rectangle 20"/>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95" name="Rectangle 21"/>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5896" name="Group 22"/>
              <p:cNvGrpSpPr>
                <a:grpSpLocks noChangeAspect="1"/>
              </p:cNvGrpSpPr>
              <p:nvPr/>
            </p:nvGrpSpPr>
            <p:grpSpPr bwMode="auto">
              <a:xfrm>
                <a:off x="1473" y="2105"/>
                <a:ext cx="290" cy="103"/>
                <a:chOff x="1053" y="2064"/>
                <a:chExt cx="387" cy="137"/>
              </a:xfrm>
            </p:grpSpPr>
            <p:sp>
              <p:nvSpPr>
                <p:cNvPr id="35906" name="AutoShape 2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907" name="Rectangle 2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8" name="Rectangle 2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9" name="Rectangle 2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0" name="Rectangle 2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1" name="Rectangle 2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12" name="Rectangle 2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5897" name="Group 30"/>
              <p:cNvGrpSpPr>
                <a:grpSpLocks noChangeAspect="1"/>
              </p:cNvGrpSpPr>
              <p:nvPr/>
            </p:nvGrpSpPr>
            <p:grpSpPr bwMode="auto">
              <a:xfrm>
                <a:off x="1473" y="2033"/>
                <a:ext cx="290" cy="103"/>
                <a:chOff x="1053" y="2064"/>
                <a:chExt cx="387" cy="137"/>
              </a:xfrm>
            </p:grpSpPr>
            <p:sp>
              <p:nvSpPr>
                <p:cNvPr id="35899" name="AutoShape 3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900" name="Rectangle 3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1" name="Rectangle 3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2" name="Rectangle 3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3" name="Rectangle 3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4" name="Rectangle 3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905" name="Rectangle 3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5898" name="Rectangle 38"/>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5857" name="Group 39"/>
            <p:cNvGrpSpPr>
              <a:grpSpLocks/>
            </p:cNvGrpSpPr>
            <p:nvPr/>
          </p:nvGrpSpPr>
          <p:grpSpPr bwMode="auto">
            <a:xfrm>
              <a:off x="4285" y="2016"/>
              <a:ext cx="538" cy="180"/>
              <a:chOff x="1225" y="2028"/>
              <a:chExt cx="538" cy="180"/>
            </a:xfrm>
          </p:grpSpPr>
          <p:grpSp>
            <p:nvGrpSpPr>
              <p:cNvPr id="35858" name="Group 40"/>
              <p:cNvGrpSpPr>
                <a:grpSpLocks noChangeAspect="1"/>
              </p:cNvGrpSpPr>
              <p:nvPr/>
            </p:nvGrpSpPr>
            <p:grpSpPr bwMode="auto">
              <a:xfrm>
                <a:off x="1225" y="2100"/>
                <a:ext cx="290" cy="103"/>
                <a:chOff x="1053" y="2064"/>
                <a:chExt cx="387" cy="137"/>
              </a:xfrm>
            </p:grpSpPr>
            <p:sp>
              <p:nvSpPr>
                <p:cNvPr id="35882" name="AutoShape 4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83" name="Rectangle 4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4" name="Rectangle 4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5" name="Rectangle 4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6" name="Rectangle 4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7" name="Rectangle 4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8" name="Rectangle 4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5859" name="AutoShape 48"/>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60" name="Rectangle 49"/>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61" name="Rectangle 50"/>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62" name="Rectangle 51"/>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63" name="Rectangle 52"/>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64" name="Rectangle 53"/>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5865" name="Group 54"/>
              <p:cNvGrpSpPr>
                <a:grpSpLocks noChangeAspect="1"/>
              </p:cNvGrpSpPr>
              <p:nvPr/>
            </p:nvGrpSpPr>
            <p:grpSpPr bwMode="auto">
              <a:xfrm>
                <a:off x="1473" y="2105"/>
                <a:ext cx="290" cy="103"/>
                <a:chOff x="1053" y="2064"/>
                <a:chExt cx="387" cy="137"/>
              </a:xfrm>
            </p:grpSpPr>
            <p:sp>
              <p:nvSpPr>
                <p:cNvPr id="35875" name="AutoShape 5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76" name="Rectangle 5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7" name="Rectangle 5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8" name="Rectangle 5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9" name="Rectangle 5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0" name="Rectangle 6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81" name="Rectangle 6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5866" name="Group 62"/>
              <p:cNvGrpSpPr>
                <a:grpSpLocks noChangeAspect="1"/>
              </p:cNvGrpSpPr>
              <p:nvPr/>
            </p:nvGrpSpPr>
            <p:grpSpPr bwMode="auto">
              <a:xfrm>
                <a:off x="1473" y="2033"/>
                <a:ext cx="290" cy="103"/>
                <a:chOff x="1053" y="2064"/>
                <a:chExt cx="387" cy="137"/>
              </a:xfrm>
            </p:grpSpPr>
            <p:sp>
              <p:nvSpPr>
                <p:cNvPr id="35868" name="AutoShape 6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69" name="Rectangle 6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0" name="Rectangle 6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1" name="Rectangle 6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2" name="Rectangle 6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3" name="Rectangle 6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74" name="Rectangle 6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5867" name="Rectangle 70"/>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grpSp>
        <p:nvGrpSpPr>
          <p:cNvPr id="35847" name="Group 87"/>
          <p:cNvGrpSpPr>
            <a:grpSpLocks noChangeAspect="1"/>
          </p:cNvGrpSpPr>
          <p:nvPr/>
        </p:nvGrpSpPr>
        <p:grpSpPr bwMode="auto">
          <a:xfrm>
            <a:off x="6934200" y="2247900"/>
            <a:ext cx="460375" cy="163513"/>
            <a:chOff x="1053" y="2064"/>
            <a:chExt cx="387" cy="137"/>
          </a:xfrm>
        </p:grpSpPr>
        <p:sp>
          <p:nvSpPr>
            <p:cNvPr id="35849" name="AutoShape 8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5850" name="Rectangle 8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51" name="Rectangle 9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52" name="Rectangle 9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53" name="Rectangle 9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54" name="Rectangle 9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5855" name="Rectangle 9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5848" name="Line 136"/>
          <p:cNvSpPr>
            <a:spLocks noChangeAspect="1" noChangeShapeType="1"/>
          </p:cNvSpPr>
          <p:nvPr/>
        </p:nvSpPr>
        <p:spPr bwMode="auto">
          <a:xfrm>
            <a:off x="7162800" y="25146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Tree>
    <p:extLst>
      <p:ext uri="{BB962C8B-B14F-4D97-AF65-F5344CB8AC3E}">
        <p14:creationId xmlns:p14="http://schemas.microsoft.com/office/powerpoint/2010/main" val="342910916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a:t>What if….</a:t>
            </a:r>
          </a:p>
        </p:txBody>
      </p:sp>
      <p:sp>
        <p:nvSpPr>
          <p:cNvPr id="37891" name="Rectangle 3"/>
          <p:cNvSpPr>
            <a:spLocks noGrp="1" noChangeArrowheads="1"/>
          </p:cNvSpPr>
          <p:nvPr>
            <p:ph type="body" sz="half" idx="1"/>
          </p:nvPr>
        </p:nvSpPr>
        <p:spPr>
          <a:xfrm>
            <a:off x="1370013" y="1827213"/>
            <a:ext cx="5106987" cy="4114800"/>
          </a:xfrm>
        </p:spPr>
        <p:txBody>
          <a:bodyPr/>
          <a:lstStyle/>
          <a:p>
            <a:pPr eaLnBrk="1" hangingPunct="1"/>
            <a:r>
              <a:rPr lang="en-US" altLang="en-US"/>
              <a:t>Multiple levels of caching with similar characteristics? (via network)</a:t>
            </a:r>
          </a:p>
          <a:p>
            <a:pPr lvl="1" eaLnBrk="1" hangingPunct="1"/>
            <a:endParaRPr lang="en-US" altLang="en-US"/>
          </a:p>
        </p:txBody>
      </p:sp>
      <p:sp>
        <p:nvSpPr>
          <p:cNvPr id="37892" name="Line 4"/>
          <p:cNvSpPr>
            <a:spLocks noChangeAspect="1" noChangeShapeType="1"/>
          </p:cNvSpPr>
          <p:nvPr/>
        </p:nvSpPr>
        <p:spPr bwMode="auto">
          <a:xfrm>
            <a:off x="7162800" y="38100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37893" name="AutoShape 5"/>
          <p:cNvSpPr>
            <a:spLocks noChangeArrowheads="1"/>
          </p:cNvSpPr>
          <p:nvPr/>
        </p:nvSpPr>
        <p:spPr bwMode="auto">
          <a:xfrm>
            <a:off x="6705600" y="42672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894" name="Line 136"/>
          <p:cNvSpPr>
            <a:spLocks noChangeAspect="1" noChangeShapeType="1"/>
          </p:cNvSpPr>
          <p:nvPr/>
        </p:nvSpPr>
        <p:spPr bwMode="auto">
          <a:xfrm>
            <a:off x="7162800" y="28194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nvGrpSpPr>
          <p:cNvPr id="37895" name="Group 137"/>
          <p:cNvGrpSpPr>
            <a:grpSpLocks/>
          </p:cNvGrpSpPr>
          <p:nvPr/>
        </p:nvGrpSpPr>
        <p:grpSpPr bwMode="auto">
          <a:xfrm>
            <a:off x="6629400" y="3276600"/>
            <a:ext cx="1006475" cy="438150"/>
            <a:chOff x="3264" y="2352"/>
            <a:chExt cx="634" cy="276"/>
          </a:xfrm>
        </p:grpSpPr>
        <p:grpSp>
          <p:nvGrpSpPr>
            <p:cNvPr id="37959" name="Group 138"/>
            <p:cNvGrpSpPr>
              <a:grpSpLocks noChangeAspect="1"/>
            </p:cNvGrpSpPr>
            <p:nvPr/>
          </p:nvGrpSpPr>
          <p:grpSpPr bwMode="auto">
            <a:xfrm>
              <a:off x="3360" y="2424"/>
              <a:ext cx="290" cy="103"/>
              <a:chOff x="1053" y="2064"/>
              <a:chExt cx="387" cy="137"/>
            </a:xfrm>
          </p:grpSpPr>
          <p:sp>
            <p:nvSpPr>
              <p:cNvPr id="38014" name="AutoShape 13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8015" name="Rectangle 14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6" name="Rectangle 14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7" name="Rectangle 14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8" name="Rectangle 14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9" name="Rectangle 14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20" name="Rectangle 14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60" name="AutoShape 146"/>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61" name="Rectangle 147"/>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62" name="Rectangle 148"/>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63" name="Rectangle 149"/>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64" name="Rectangle 150"/>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65" name="Rectangle 151"/>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66" name="Group 152"/>
            <p:cNvGrpSpPr>
              <a:grpSpLocks noChangeAspect="1"/>
            </p:cNvGrpSpPr>
            <p:nvPr/>
          </p:nvGrpSpPr>
          <p:grpSpPr bwMode="auto">
            <a:xfrm>
              <a:off x="3608" y="2429"/>
              <a:ext cx="290" cy="103"/>
              <a:chOff x="1053" y="2064"/>
              <a:chExt cx="387" cy="137"/>
            </a:xfrm>
          </p:grpSpPr>
          <p:sp>
            <p:nvSpPr>
              <p:cNvPr id="38007" name="AutoShape 15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8008" name="Rectangle 15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9" name="Rectangle 15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0" name="Rectangle 15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1" name="Rectangle 15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2" name="Rectangle 15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13" name="Rectangle 15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7967" name="Group 160"/>
            <p:cNvGrpSpPr>
              <a:grpSpLocks noChangeAspect="1"/>
            </p:cNvGrpSpPr>
            <p:nvPr/>
          </p:nvGrpSpPr>
          <p:grpSpPr bwMode="auto">
            <a:xfrm>
              <a:off x="3608" y="2357"/>
              <a:ext cx="290" cy="103"/>
              <a:chOff x="1053" y="2064"/>
              <a:chExt cx="387" cy="137"/>
            </a:xfrm>
          </p:grpSpPr>
          <p:sp>
            <p:nvSpPr>
              <p:cNvPr id="38000" name="AutoShape 16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8001" name="Rectangle 16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2" name="Rectangle 16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3" name="Rectangle 16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4" name="Rectangle 16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5" name="Rectangle 16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8006" name="Rectangle 16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68" name="Rectangle 168"/>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69" name="Group 169"/>
            <p:cNvGrpSpPr>
              <a:grpSpLocks noChangeAspect="1"/>
            </p:cNvGrpSpPr>
            <p:nvPr/>
          </p:nvGrpSpPr>
          <p:grpSpPr bwMode="auto">
            <a:xfrm>
              <a:off x="3264" y="2520"/>
              <a:ext cx="290" cy="103"/>
              <a:chOff x="1053" y="2064"/>
              <a:chExt cx="387" cy="137"/>
            </a:xfrm>
          </p:grpSpPr>
          <p:sp>
            <p:nvSpPr>
              <p:cNvPr id="37993" name="AutoShape 17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94" name="Rectangle 17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5" name="Rectangle 17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6" name="Rectangle 17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7" name="Rectangle 17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8" name="Rectangle 17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9" name="Rectangle 17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70" name="AutoShape 177"/>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71" name="Rectangle 178"/>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72" name="Rectangle 179"/>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73" name="Rectangle 180"/>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74" name="Rectangle 181"/>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75" name="Rectangle 182"/>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76" name="Group 183"/>
            <p:cNvGrpSpPr>
              <a:grpSpLocks noChangeAspect="1"/>
            </p:cNvGrpSpPr>
            <p:nvPr/>
          </p:nvGrpSpPr>
          <p:grpSpPr bwMode="auto">
            <a:xfrm>
              <a:off x="3512" y="2525"/>
              <a:ext cx="290" cy="103"/>
              <a:chOff x="1053" y="2064"/>
              <a:chExt cx="387" cy="137"/>
            </a:xfrm>
          </p:grpSpPr>
          <p:sp>
            <p:nvSpPr>
              <p:cNvPr id="37986" name="AutoShape 18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87" name="Rectangle 18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8" name="Rectangle 18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9" name="Rectangle 18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0" name="Rectangle 18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1" name="Rectangle 18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92" name="Rectangle 19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7977" name="Group 191"/>
            <p:cNvGrpSpPr>
              <a:grpSpLocks noChangeAspect="1"/>
            </p:cNvGrpSpPr>
            <p:nvPr/>
          </p:nvGrpSpPr>
          <p:grpSpPr bwMode="auto">
            <a:xfrm>
              <a:off x="3512" y="2453"/>
              <a:ext cx="290" cy="103"/>
              <a:chOff x="1053" y="2064"/>
              <a:chExt cx="387" cy="137"/>
            </a:xfrm>
          </p:grpSpPr>
          <p:sp>
            <p:nvSpPr>
              <p:cNvPr id="37979" name="AutoShape 19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80" name="Rectangle 19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1" name="Rectangle 19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2" name="Rectangle 19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3" name="Rectangle 19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4" name="Rectangle 19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85" name="Rectangle 19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78" name="Rectangle 199"/>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7896" name="Group 200"/>
          <p:cNvGrpSpPr>
            <a:grpSpLocks/>
          </p:cNvGrpSpPr>
          <p:nvPr/>
        </p:nvGrpSpPr>
        <p:grpSpPr bwMode="auto">
          <a:xfrm>
            <a:off x="6629400" y="2286000"/>
            <a:ext cx="1006475" cy="438150"/>
            <a:chOff x="3264" y="2352"/>
            <a:chExt cx="634" cy="276"/>
          </a:xfrm>
        </p:grpSpPr>
        <p:grpSp>
          <p:nvGrpSpPr>
            <p:cNvPr id="37897" name="Group 201"/>
            <p:cNvGrpSpPr>
              <a:grpSpLocks noChangeAspect="1"/>
            </p:cNvGrpSpPr>
            <p:nvPr/>
          </p:nvGrpSpPr>
          <p:grpSpPr bwMode="auto">
            <a:xfrm>
              <a:off x="3360" y="2424"/>
              <a:ext cx="290" cy="103"/>
              <a:chOff x="1053" y="2064"/>
              <a:chExt cx="387" cy="137"/>
            </a:xfrm>
          </p:grpSpPr>
          <p:sp>
            <p:nvSpPr>
              <p:cNvPr id="37952" name="AutoShape 20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53" name="Rectangle 20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4" name="Rectangle 20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5" name="Rectangle 20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6" name="Rectangle 20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7" name="Rectangle 20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8" name="Rectangle 20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898" name="AutoShape 209"/>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899" name="Rectangle 210"/>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00" name="Rectangle 211"/>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01" name="Rectangle 212"/>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02" name="Rectangle 213"/>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03" name="Rectangle 214"/>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04" name="Group 215"/>
            <p:cNvGrpSpPr>
              <a:grpSpLocks noChangeAspect="1"/>
            </p:cNvGrpSpPr>
            <p:nvPr/>
          </p:nvGrpSpPr>
          <p:grpSpPr bwMode="auto">
            <a:xfrm>
              <a:off x="3608" y="2429"/>
              <a:ext cx="290" cy="103"/>
              <a:chOff x="1053" y="2064"/>
              <a:chExt cx="387" cy="137"/>
            </a:xfrm>
          </p:grpSpPr>
          <p:sp>
            <p:nvSpPr>
              <p:cNvPr id="37945" name="AutoShape 21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46" name="Rectangle 21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7" name="Rectangle 21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8" name="Rectangle 21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9" name="Rectangle 22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0" name="Rectangle 22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51" name="Rectangle 22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7905" name="Group 223"/>
            <p:cNvGrpSpPr>
              <a:grpSpLocks noChangeAspect="1"/>
            </p:cNvGrpSpPr>
            <p:nvPr/>
          </p:nvGrpSpPr>
          <p:grpSpPr bwMode="auto">
            <a:xfrm>
              <a:off x="3608" y="2357"/>
              <a:ext cx="290" cy="103"/>
              <a:chOff x="1053" y="2064"/>
              <a:chExt cx="387" cy="137"/>
            </a:xfrm>
          </p:grpSpPr>
          <p:sp>
            <p:nvSpPr>
              <p:cNvPr id="37938" name="AutoShape 22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39" name="Rectangle 22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0" name="Rectangle 22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1" name="Rectangle 22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2" name="Rectangle 22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3" name="Rectangle 22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44" name="Rectangle 23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06" name="Rectangle 231"/>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07" name="Group 232"/>
            <p:cNvGrpSpPr>
              <a:grpSpLocks noChangeAspect="1"/>
            </p:cNvGrpSpPr>
            <p:nvPr/>
          </p:nvGrpSpPr>
          <p:grpSpPr bwMode="auto">
            <a:xfrm>
              <a:off x="3264" y="2520"/>
              <a:ext cx="290" cy="103"/>
              <a:chOff x="1053" y="2064"/>
              <a:chExt cx="387" cy="137"/>
            </a:xfrm>
          </p:grpSpPr>
          <p:sp>
            <p:nvSpPr>
              <p:cNvPr id="37931" name="AutoShape 23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32" name="Rectangle 23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3" name="Rectangle 23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4" name="Rectangle 23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5" name="Rectangle 23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6" name="Rectangle 23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7" name="Rectangle 23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08" name="AutoShape 240"/>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09" name="Rectangle 241"/>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10" name="Rectangle 242"/>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11" name="Rectangle 243"/>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12" name="Rectangle 244"/>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13" name="Rectangle 245"/>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7914" name="Group 246"/>
            <p:cNvGrpSpPr>
              <a:grpSpLocks noChangeAspect="1"/>
            </p:cNvGrpSpPr>
            <p:nvPr/>
          </p:nvGrpSpPr>
          <p:grpSpPr bwMode="auto">
            <a:xfrm>
              <a:off x="3512" y="2525"/>
              <a:ext cx="290" cy="103"/>
              <a:chOff x="1053" y="2064"/>
              <a:chExt cx="387" cy="137"/>
            </a:xfrm>
          </p:grpSpPr>
          <p:sp>
            <p:nvSpPr>
              <p:cNvPr id="37924" name="AutoShape 24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25" name="Rectangle 24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6" name="Rectangle 24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7" name="Rectangle 25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8" name="Rectangle 25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9" name="Rectangle 25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30" name="Rectangle 25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7915" name="Group 254"/>
            <p:cNvGrpSpPr>
              <a:grpSpLocks noChangeAspect="1"/>
            </p:cNvGrpSpPr>
            <p:nvPr/>
          </p:nvGrpSpPr>
          <p:grpSpPr bwMode="auto">
            <a:xfrm>
              <a:off x="3512" y="2453"/>
              <a:ext cx="290" cy="103"/>
              <a:chOff x="1053" y="2064"/>
              <a:chExt cx="387" cy="137"/>
            </a:xfrm>
          </p:grpSpPr>
          <p:sp>
            <p:nvSpPr>
              <p:cNvPr id="37917" name="AutoShape 25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7918" name="Rectangle 25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19" name="Rectangle 25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0" name="Rectangle 25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1" name="Rectangle 25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2" name="Rectangle 26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7923" name="Rectangle 26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7916" name="Rectangle 262"/>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Tree>
    <p:extLst>
      <p:ext uri="{BB962C8B-B14F-4D97-AF65-F5344CB8AC3E}">
        <p14:creationId xmlns:p14="http://schemas.microsoft.com/office/powerpoint/2010/main" val="1811353338"/>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a:t>A Cache Miss</a:t>
            </a:r>
          </a:p>
        </p:txBody>
      </p:sp>
      <p:sp>
        <p:nvSpPr>
          <p:cNvPr id="39939" name="Rectangle 3"/>
          <p:cNvSpPr>
            <a:spLocks noGrp="1" noChangeArrowheads="1"/>
          </p:cNvSpPr>
          <p:nvPr>
            <p:ph type="body" sz="half" idx="1"/>
          </p:nvPr>
        </p:nvSpPr>
        <p:spPr>
          <a:xfrm>
            <a:off x="1370013" y="1827213"/>
            <a:ext cx="5106987" cy="4114800"/>
          </a:xfrm>
        </p:spPr>
        <p:txBody>
          <a:bodyPr/>
          <a:lstStyle/>
          <a:p>
            <a:pPr eaLnBrk="1" hangingPunct="1"/>
            <a:r>
              <a:rPr lang="en-US" altLang="en-US"/>
              <a:t>Multiple levels of caching with similar characteristics? (via network)</a:t>
            </a:r>
          </a:p>
          <a:p>
            <a:pPr lvl="1" eaLnBrk="1" hangingPunct="1"/>
            <a:endParaRPr lang="en-US" altLang="en-US"/>
          </a:p>
        </p:txBody>
      </p:sp>
      <p:grpSp>
        <p:nvGrpSpPr>
          <p:cNvPr id="39940" name="Group 237"/>
          <p:cNvGrpSpPr>
            <a:grpSpLocks/>
          </p:cNvGrpSpPr>
          <p:nvPr/>
        </p:nvGrpSpPr>
        <p:grpSpPr bwMode="auto">
          <a:xfrm>
            <a:off x="6629400" y="3276600"/>
            <a:ext cx="1006475" cy="438150"/>
            <a:chOff x="3264" y="2352"/>
            <a:chExt cx="634" cy="276"/>
          </a:xfrm>
        </p:grpSpPr>
        <p:grpSp>
          <p:nvGrpSpPr>
            <p:cNvPr id="40033" name="Group 139"/>
            <p:cNvGrpSpPr>
              <a:grpSpLocks noChangeAspect="1"/>
            </p:cNvGrpSpPr>
            <p:nvPr/>
          </p:nvGrpSpPr>
          <p:grpSpPr bwMode="auto">
            <a:xfrm>
              <a:off x="3360" y="2424"/>
              <a:ext cx="290" cy="103"/>
              <a:chOff x="1053" y="2064"/>
              <a:chExt cx="387" cy="137"/>
            </a:xfrm>
          </p:grpSpPr>
          <p:sp>
            <p:nvSpPr>
              <p:cNvPr id="40088" name="AutoShape 14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89" name="Rectangle 14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90" name="Rectangle 14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91" name="Rectangle 14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92" name="Rectangle 14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93" name="Rectangle 14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94" name="Rectangle 14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0034" name="AutoShape 147"/>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35" name="Rectangle 148"/>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36" name="Rectangle 149"/>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37" name="Rectangle 150"/>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38" name="Rectangle 151"/>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39" name="Rectangle 152"/>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0040" name="Group 153"/>
            <p:cNvGrpSpPr>
              <a:grpSpLocks noChangeAspect="1"/>
            </p:cNvGrpSpPr>
            <p:nvPr/>
          </p:nvGrpSpPr>
          <p:grpSpPr bwMode="auto">
            <a:xfrm>
              <a:off x="3608" y="2429"/>
              <a:ext cx="290" cy="103"/>
              <a:chOff x="1053" y="2064"/>
              <a:chExt cx="387" cy="137"/>
            </a:xfrm>
          </p:grpSpPr>
          <p:sp>
            <p:nvSpPr>
              <p:cNvPr id="40081" name="AutoShape 15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82" name="Rectangle 15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3" name="Rectangle 15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4" name="Rectangle 15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5" name="Rectangle 15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6" name="Rectangle 15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7" name="Rectangle 16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0041" name="Group 161"/>
            <p:cNvGrpSpPr>
              <a:grpSpLocks noChangeAspect="1"/>
            </p:cNvGrpSpPr>
            <p:nvPr/>
          </p:nvGrpSpPr>
          <p:grpSpPr bwMode="auto">
            <a:xfrm>
              <a:off x="3608" y="2357"/>
              <a:ext cx="290" cy="103"/>
              <a:chOff x="1053" y="2064"/>
              <a:chExt cx="387" cy="137"/>
            </a:xfrm>
          </p:grpSpPr>
          <p:sp>
            <p:nvSpPr>
              <p:cNvPr id="40074" name="AutoShape 16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75" name="Rectangle 16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6" name="Rectangle 16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7" name="Rectangle 16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8" name="Rectangle 16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9" name="Rectangle 16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80" name="Rectangle 16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0042" name="Rectangle 169"/>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0043" name="Group 174"/>
            <p:cNvGrpSpPr>
              <a:grpSpLocks noChangeAspect="1"/>
            </p:cNvGrpSpPr>
            <p:nvPr/>
          </p:nvGrpSpPr>
          <p:grpSpPr bwMode="auto">
            <a:xfrm>
              <a:off x="3264" y="2520"/>
              <a:ext cx="290" cy="103"/>
              <a:chOff x="1053" y="2064"/>
              <a:chExt cx="387" cy="137"/>
            </a:xfrm>
          </p:grpSpPr>
          <p:sp>
            <p:nvSpPr>
              <p:cNvPr id="40067" name="AutoShape 17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68" name="Rectangle 17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9" name="Rectangle 17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0" name="Rectangle 17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1" name="Rectangle 17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2" name="Rectangle 18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73" name="Rectangle 18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0044" name="AutoShape 182"/>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45" name="Rectangle 183"/>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46" name="Rectangle 184"/>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47" name="Rectangle 185"/>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48" name="Rectangle 186"/>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49" name="Rectangle 187"/>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0050" name="Group 188"/>
            <p:cNvGrpSpPr>
              <a:grpSpLocks noChangeAspect="1"/>
            </p:cNvGrpSpPr>
            <p:nvPr/>
          </p:nvGrpSpPr>
          <p:grpSpPr bwMode="auto">
            <a:xfrm>
              <a:off x="3512" y="2525"/>
              <a:ext cx="290" cy="103"/>
              <a:chOff x="1053" y="2064"/>
              <a:chExt cx="387" cy="137"/>
            </a:xfrm>
          </p:grpSpPr>
          <p:sp>
            <p:nvSpPr>
              <p:cNvPr id="40060" name="AutoShape 18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61" name="Rectangle 19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2" name="Rectangle 19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3" name="Rectangle 19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4" name="Rectangle 19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5" name="Rectangle 19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66" name="Rectangle 19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0051" name="Group 196"/>
            <p:cNvGrpSpPr>
              <a:grpSpLocks noChangeAspect="1"/>
            </p:cNvGrpSpPr>
            <p:nvPr/>
          </p:nvGrpSpPr>
          <p:grpSpPr bwMode="auto">
            <a:xfrm>
              <a:off x="3512" y="2453"/>
              <a:ext cx="290" cy="103"/>
              <a:chOff x="1053" y="2064"/>
              <a:chExt cx="387" cy="137"/>
            </a:xfrm>
          </p:grpSpPr>
          <p:sp>
            <p:nvSpPr>
              <p:cNvPr id="40053" name="AutoShape 19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54" name="Rectangle 19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55" name="Rectangle 19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56" name="Rectangle 20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57" name="Rectangle 20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58" name="Rectangle 20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59" name="Rectangle 20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0052" name="Rectangle 204"/>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9941" name="Group 208"/>
          <p:cNvGrpSpPr>
            <a:grpSpLocks/>
          </p:cNvGrpSpPr>
          <p:nvPr/>
        </p:nvGrpSpPr>
        <p:grpSpPr bwMode="auto">
          <a:xfrm>
            <a:off x="6705600" y="4210050"/>
            <a:ext cx="985838" cy="1123950"/>
            <a:chOff x="4320" y="2064"/>
            <a:chExt cx="621" cy="708"/>
          </a:xfrm>
        </p:grpSpPr>
        <p:grpSp>
          <p:nvGrpSpPr>
            <p:cNvPr id="40008" name="Group 209"/>
            <p:cNvGrpSpPr>
              <a:grpSpLocks noChangeAspect="1"/>
            </p:cNvGrpSpPr>
            <p:nvPr/>
          </p:nvGrpSpPr>
          <p:grpSpPr bwMode="auto">
            <a:xfrm>
              <a:off x="4640" y="2127"/>
              <a:ext cx="301" cy="552"/>
              <a:chOff x="1519" y="2532"/>
              <a:chExt cx="401" cy="736"/>
            </a:xfrm>
          </p:grpSpPr>
          <p:sp>
            <p:nvSpPr>
              <p:cNvPr id="40029" name="Freeform 210"/>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30" name="Freeform 211"/>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31" name="Freeform 212"/>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32" name="Freeform 213"/>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40009" name="Group 214"/>
            <p:cNvGrpSpPr>
              <a:grpSpLocks noChangeAspect="1"/>
            </p:cNvGrpSpPr>
            <p:nvPr/>
          </p:nvGrpSpPr>
          <p:grpSpPr bwMode="auto">
            <a:xfrm>
              <a:off x="4320" y="2174"/>
              <a:ext cx="176" cy="598"/>
              <a:chOff x="1092" y="2595"/>
              <a:chExt cx="235" cy="797"/>
            </a:xfrm>
          </p:grpSpPr>
          <p:sp>
            <p:nvSpPr>
              <p:cNvPr id="40027" name="Rectangle 215"/>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28" name="Arc 216"/>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40010" name="Arc 217"/>
            <p:cNvSpPr>
              <a:spLocks noChangeAspect="1"/>
            </p:cNvSpPr>
            <p:nvPr/>
          </p:nvSpPr>
          <p:spPr bwMode="auto">
            <a:xfrm>
              <a:off x="4321"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40011" name="Group 218"/>
            <p:cNvGrpSpPr>
              <a:grpSpLocks noChangeAspect="1"/>
            </p:cNvGrpSpPr>
            <p:nvPr/>
          </p:nvGrpSpPr>
          <p:grpSpPr bwMode="auto">
            <a:xfrm>
              <a:off x="4495" y="2174"/>
              <a:ext cx="151" cy="598"/>
              <a:chOff x="1325" y="2595"/>
              <a:chExt cx="202" cy="798"/>
            </a:xfrm>
          </p:grpSpPr>
          <p:sp>
            <p:nvSpPr>
              <p:cNvPr id="40023" name="Freeform 219"/>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4" name="Freeform 220"/>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5" name="Freeform 221"/>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6" name="Freeform 222"/>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40012" name="Group 223"/>
            <p:cNvGrpSpPr>
              <a:grpSpLocks noChangeAspect="1"/>
            </p:cNvGrpSpPr>
            <p:nvPr/>
          </p:nvGrpSpPr>
          <p:grpSpPr bwMode="auto">
            <a:xfrm>
              <a:off x="4490" y="2172"/>
              <a:ext cx="432" cy="504"/>
              <a:chOff x="1319" y="2592"/>
              <a:chExt cx="576" cy="672"/>
            </a:xfrm>
          </p:grpSpPr>
          <p:sp>
            <p:nvSpPr>
              <p:cNvPr id="40013" name="Freeform 224"/>
              <p:cNvSpPr>
                <a:spLocks noChangeAspect="1"/>
              </p:cNvSpPr>
              <p:nvPr/>
            </p:nvSpPr>
            <p:spPr bwMode="auto">
              <a:xfrm>
                <a:off x="1799" y="2640"/>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4" name="Freeform 225"/>
              <p:cNvSpPr>
                <a:spLocks noChangeAspect="1"/>
              </p:cNvSpPr>
              <p:nvPr/>
            </p:nvSpPr>
            <p:spPr bwMode="auto">
              <a:xfrm>
                <a:off x="1703" y="259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5" name="Freeform 226"/>
              <p:cNvSpPr>
                <a:spLocks noChangeAspect="1"/>
              </p:cNvSpPr>
              <p:nvPr/>
            </p:nvSpPr>
            <p:spPr bwMode="auto">
              <a:xfrm>
                <a:off x="1607" y="311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6" name="Freeform 227"/>
              <p:cNvSpPr>
                <a:spLocks noChangeAspect="1"/>
              </p:cNvSpPr>
              <p:nvPr/>
            </p:nvSpPr>
            <p:spPr bwMode="auto">
              <a:xfrm>
                <a:off x="1415" y="268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7" name="Freeform 228"/>
              <p:cNvSpPr>
                <a:spLocks noChangeAspect="1"/>
              </p:cNvSpPr>
              <p:nvPr/>
            </p:nvSpPr>
            <p:spPr bwMode="auto">
              <a:xfrm>
                <a:off x="1607" y="2784"/>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8" name="Freeform 229"/>
              <p:cNvSpPr>
                <a:spLocks noChangeAspect="1"/>
              </p:cNvSpPr>
              <p:nvPr/>
            </p:nvSpPr>
            <p:spPr bwMode="auto">
              <a:xfrm>
                <a:off x="1559" y="2832"/>
                <a:ext cx="336" cy="196"/>
              </a:xfrm>
              <a:custGeom>
                <a:avLst/>
                <a:gdLst>
                  <a:gd name="T0" fmla="*/ 0 w 408"/>
                  <a:gd name="T1" fmla="*/ 22 h 236"/>
                  <a:gd name="T2" fmla="*/ 127 w 408"/>
                  <a:gd name="T3" fmla="*/ 0 h 236"/>
                  <a:gd name="T4" fmla="*/ 127 w 408"/>
                  <a:gd name="T5" fmla="*/ 56 h 236"/>
                  <a:gd name="T6" fmla="*/ 0 w 408"/>
                  <a:gd name="T7" fmla="*/ 77 h 236"/>
                  <a:gd name="T8" fmla="*/ 0 w 408"/>
                  <a:gd name="T9" fmla="*/ 22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19" name="Freeform 230"/>
              <p:cNvSpPr>
                <a:spLocks noChangeAspect="1"/>
              </p:cNvSpPr>
              <p:nvPr/>
            </p:nvSpPr>
            <p:spPr bwMode="auto">
              <a:xfrm>
                <a:off x="1367" y="2870"/>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0" name="Freeform 231"/>
              <p:cNvSpPr>
                <a:spLocks noChangeAspect="1"/>
              </p:cNvSpPr>
              <p:nvPr/>
            </p:nvSpPr>
            <p:spPr bwMode="auto">
              <a:xfrm>
                <a:off x="1438" y="315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1" name="Freeform 232"/>
              <p:cNvSpPr>
                <a:spLocks noChangeAspect="1"/>
              </p:cNvSpPr>
              <p:nvPr/>
            </p:nvSpPr>
            <p:spPr bwMode="auto">
              <a:xfrm>
                <a:off x="1319" y="2928"/>
                <a:ext cx="205" cy="298"/>
              </a:xfrm>
              <a:custGeom>
                <a:avLst/>
                <a:gdLst>
                  <a:gd name="T0" fmla="*/ 0 w 205"/>
                  <a:gd name="T1" fmla="*/ 122 h 300"/>
                  <a:gd name="T2" fmla="*/ 0 w 205"/>
                  <a:gd name="T3" fmla="*/ 287 h 300"/>
                  <a:gd name="T4" fmla="*/ 204 w 205"/>
                  <a:gd name="T5" fmla="*/ 165 h 300"/>
                  <a:gd name="T6" fmla="*/ 204 w 205"/>
                  <a:gd name="T7" fmla="*/ 0 h 300"/>
                  <a:gd name="T8" fmla="*/ 0 w 205"/>
                  <a:gd name="T9" fmla="*/ 122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0022" name="Freeform 233"/>
              <p:cNvSpPr>
                <a:spLocks noChangeAspect="1"/>
              </p:cNvSpPr>
              <p:nvPr/>
            </p:nvSpPr>
            <p:spPr bwMode="auto">
              <a:xfrm>
                <a:off x="1559" y="2640"/>
                <a:ext cx="192" cy="112"/>
              </a:xfrm>
              <a:custGeom>
                <a:avLst/>
                <a:gdLst>
                  <a:gd name="T0" fmla="*/ 0 w 408"/>
                  <a:gd name="T1" fmla="*/ 0 h 236"/>
                  <a:gd name="T2" fmla="*/ 4 w 408"/>
                  <a:gd name="T3" fmla="*/ 0 h 236"/>
                  <a:gd name="T4" fmla="*/ 4 w 408"/>
                  <a:gd name="T5" fmla="*/ 2 h 236"/>
                  <a:gd name="T6" fmla="*/ 0 w 408"/>
                  <a:gd name="T7" fmla="*/ 3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sp>
        <p:nvSpPr>
          <p:cNvPr id="243946" name="Line 234"/>
          <p:cNvSpPr>
            <a:spLocks noChangeShapeType="1"/>
          </p:cNvSpPr>
          <p:nvPr/>
        </p:nvSpPr>
        <p:spPr bwMode="auto">
          <a:xfrm>
            <a:off x="6858000" y="17526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47" name="Line 235"/>
          <p:cNvSpPr>
            <a:spLocks noChangeShapeType="1"/>
          </p:cNvSpPr>
          <p:nvPr/>
        </p:nvSpPr>
        <p:spPr bwMode="auto">
          <a:xfrm>
            <a:off x="6858000" y="2819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3948" name="Line 236"/>
          <p:cNvSpPr>
            <a:spLocks noChangeShapeType="1"/>
          </p:cNvSpPr>
          <p:nvPr/>
        </p:nvSpPr>
        <p:spPr bwMode="auto">
          <a:xfrm>
            <a:off x="6858000" y="38100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39945" name="Group 238"/>
          <p:cNvGrpSpPr>
            <a:grpSpLocks/>
          </p:cNvGrpSpPr>
          <p:nvPr/>
        </p:nvGrpSpPr>
        <p:grpSpPr bwMode="auto">
          <a:xfrm>
            <a:off x="6629400" y="2286000"/>
            <a:ext cx="1006475" cy="438150"/>
            <a:chOff x="3264" y="2352"/>
            <a:chExt cx="634" cy="276"/>
          </a:xfrm>
        </p:grpSpPr>
        <p:grpSp>
          <p:nvGrpSpPr>
            <p:cNvPr id="39946" name="Group 239"/>
            <p:cNvGrpSpPr>
              <a:grpSpLocks noChangeAspect="1"/>
            </p:cNvGrpSpPr>
            <p:nvPr/>
          </p:nvGrpSpPr>
          <p:grpSpPr bwMode="auto">
            <a:xfrm>
              <a:off x="3360" y="2424"/>
              <a:ext cx="290" cy="103"/>
              <a:chOff x="1053" y="2064"/>
              <a:chExt cx="387" cy="137"/>
            </a:xfrm>
          </p:grpSpPr>
          <p:sp>
            <p:nvSpPr>
              <p:cNvPr id="40001" name="AutoShape 24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0002" name="Rectangle 24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3" name="Rectangle 24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4" name="Rectangle 24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5" name="Rectangle 24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6" name="Rectangle 24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7" name="Rectangle 24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9947" name="AutoShape 247"/>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48" name="Rectangle 248"/>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49" name="Rectangle 249"/>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50" name="Rectangle 250"/>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51" name="Rectangle 251"/>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52" name="Rectangle 252"/>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9953" name="Group 253"/>
            <p:cNvGrpSpPr>
              <a:grpSpLocks noChangeAspect="1"/>
            </p:cNvGrpSpPr>
            <p:nvPr/>
          </p:nvGrpSpPr>
          <p:grpSpPr bwMode="auto">
            <a:xfrm>
              <a:off x="3608" y="2429"/>
              <a:ext cx="290" cy="103"/>
              <a:chOff x="1053" y="2064"/>
              <a:chExt cx="387" cy="137"/>
            </a:xfrm>
          </p:grpSpPr>
          <p:sp>
            <p:nvSpPr>
              <p:cNvPr id="39994" name="AutoShape 25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95" name="Rectangle 25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6" name="Rectangle 25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7" name="Rectangle 25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8" name="Rectangle 25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9" name="Rectangle 25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0000" name="Rectangle 26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9954" name="Group 261"/>
            <p:cNvGrpSpPr>
              <a:grpSpLocks noChangeAspect="1"/>
            </p:cNvGrpSpPr>
            <p:nvPr/>
          </p:nvGrpSpPr>
          <p:grpSpPr bwMode="auto">
            <a:xfrm>
              <a:off x="3608" y="2357"/>
              <a:ext cx="290" cy="103"/>
              <a:chOff x="1053" y="2064"/>
              <a:chExt cx="387" cy="137"/>
            </a:xfrm>
          </p:grpSpPr>
          <p:sp>
            <p:nvSpPr>
              <p:cNvPr id="39987" name="AutoShape 26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88" name="Rectangle 26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9" name="Rectangle 26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0" name="Rectangle 26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1" name="Rectangle 26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2" name="Rectangle 26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93" name="Rectangle 26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9955" name="Rectangle 269"/>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9956" name="Group 270"/>
            <p:cNvGrpSpPr>
              <a:grpSpLocks noChangeAspect="1"/>
            </p:cNvGrpSpPr>
            <p:nvPr/>
          </p:nvGrpSpPr>
          <p:grpSpPr bwMode="auto">
            <a:xfrm>
              <a:off x="3264" y="2520"/>
              <a:ext cx="290" cy="103"/>
              <a:chOff x="1053" y="2064"/>
              <a:chExt cx="387" cy="137"/>
            </a:xfrm>
          </p:grpSpPr>
          <p:sp>
            <p:nvSpPr>
              <p:cNvPr id="39980" name="AutoShape 27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81" name="Rectangle 27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2" name="Rectangle 27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3" name="Rectangle 27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4" name="Rectangle 27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5" name="Rectangle 27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86" name="Rectangle 27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9957" name="AutoShape 278"/>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58" name="Rectangle 279"/>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59" name="Rectangle 280"/>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60" name="Rectangle 281"/>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61" name="Rectangle 282"/>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62" name="Rectangle 283"/>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9963" name="Group 284"/>
            <p:cNvGrpSpPr>
              <a:grpSpLocks noChangeAspect="1"/>
            </p:cNvGrpSpPr>
            <p:nvPr/>
          </p:nvGrpSpPr>
          <p:grpSpPr bwMode="auto">
            <a:xfrm>
              <a:off x="3512" y="2525"/>
              <a:ext cx="290" cy="103"/>
              <a:chOff x="1053" y="2064"/>
              <a:chExt cx="387" cy="137"/>
            </a:xfrm>
          </p:grpSpPr>
          <p:sp>
            <p:nvSpPr>
              <p:cNvPr id="39973" name="AutoShape 28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74" name="Rectangle 28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5" name="Rectangle 28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6" name="Rectangle 28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7" name="Rectangle 28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8" name="Rectangle 29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9" name="Rectangle 29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9964" name="Group 292"/>
            <p:cNvGrpSpPr>
              <a:grpSpLocks noChangeAspect="1"/>
            </p:cNvGrpSpPr>
            <p:nvPr/>
          </p:nvGrpSpPr>
          <p:grpSpPr bwMode="auto">
            <a:xfrm>
              <a:off x="3512" y="2453"/>
              <a:ext cx="290" cy="103"/>
              <a:chOff x="1053" y="2064"/>
              <a:chExt cx="387" cy="137"/>
            </a:xfrm>
          </p:grpSpPr>
          <p:sp>
            <p:nvSpPr>
              <p:cNvPr id="39966" name="AutoShape 29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9967" name="Rectangle 29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68" name="Rectangle 29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69" name="Rectangle 29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0" name="Rectangle 29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1" name="Rectangle 29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9972" name="Rectangle 29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9965" name="Rectangle 300"/>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Tree>
    <p:extLst>
      <p:ext uri="{BB962C8B-B14F-4D97-AF65-F5344CB8AC3E}">
        <p14:creationId xmlns:p14="http://schemas.microsoft.com/office/powerpoint/2010/main" val="21621839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3946"/>
                                        </p:tgtEl>
                                        <p:attrNameLst>
                                          <p:attrName>style.visibility</p:attrName>
                                        </p:attrNameLst>
                                      </p:cBhvr>
                                      <p:to>
                                        <p:strVal val="visible"/>
                                      </p:to>
                                    </p:set>
                                    <p:animEffect transition="in" filter="wipe(up)">
                                      <p:cBhvr>
                                        <p:cTn id="7" dur="500"/>
                                        <p:tgtEl>
                                          <p:spTgt spid="24394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3947"/>
                                        </p:tgtEl>
                                        <p:attrNameLst>
                                          <p:attrName>style.visibility</p:attrName>
                                        </p:attrNameLst>
                                      </p:cBhvr>
                                      <p:to>
                                        <p:strVal val="visible"/>
                                      </p:to>
                                    </p:set>
                                    <p:animEffect transition="in" filter="wipe(up)">
                                      <p:cBhvr>
                                        <p:cTn id="12" dur="500"/>
                                        <p:tgtEl>
                                          <p:spTgt spid="24394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3948"/>
                                        </p:tgtEl>
                                        <p:attrNameLst>
                                          <p:attrName>style.visibility</p:attrName>
                                        </p:attrNameLst>
                                      </p:cBhvr>
                                      <p:to>
                                        <p:strVal val="visible"/>
                                      </p:to>
                                    </p:set>
                                    <p:animEffect transition="in" filter="wipe(up)">
                                      <p:cBhvr>
                                        <p:cTn id="17" dur="500"/>
                                        <p:tgtEl>
                                          <p:spTgt spid="243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946" grpId="0" animBg="1"/>
      <p:bldP spid="243947" grpId="0" animBg="1"/>
      <p:bldP spid="243948"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1986" name="Group 365"/>
          <p:cNvGrpSpPr>
            <a:grpSpLocks noChangeAspect="1"/>
          </p:cNvGrpSpPr>
          <p:nvPr/>
        </p:nvGrpSpPr>
        <p:grpSpPr bwMode="auto">
          <a:xfrm>
            <a:off x="6781800" y="2400300"/>
            <a:ext cx="460375" cy="163513"/>
            <a:chOff x="1053" y="2064"/>
            <a:chExt cx="387" cy="137"/>
          </a:xfrm>
        </p:grpSpPr>
        <p:sp>
          <p:nvSpPr>
            <p:cNvPr id="42145" name="AutoShape 36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46" name="Rectangle 36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7" name="Rectangle 36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8" name="Rectangle 36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9" name="Rectangle 37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50" name="Rectangle 37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51" name="Rectangle 37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1987" name="AutoShape 373"/>
          <p:cNvSpPr>
            <a:spLocks noChangeAspect="1" noChangeArrowheads="1"/>
          </p:cNvSpPr>
          <p:nvPr/>
        </p:nvSpPr>
        <p:spPr bwMode="auto">
          <a:xfrm>
            <a:off x="6784975" y="2286000"/>
            <a:ext cx="457200" cy="125413"/>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1988" name="Rectangle 374"/>
          <p:cNvSpPr>
            <a:spLocks noChangeAspect="1" noChangeArrowheads="1"/>
          </p:cNvSpPr>
          <p:nvPr/>
        </p:nvSpPr>
        <p:spPr bwMode="auto">
          <a:xfrm>
            <a:off x="6781800"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1989" name="Rectangle 375"/>
          <p:cNvSpPr>
            <a:spLocks noChangeAspect="1" noChangeArrowheads="1"/>
          </p:cNvSpPr>
          <p:nvPr/>
        </p:nvSpPr>
        <p:spPr bwMode="auto">
          <a:xfrm>
            <a:off x="6842125"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1990" name="Rectangle 376"/>
          <p:cNvSpPr>
            <a:spLocks noChangeAspect="1" noChangeArrowheads="1"/>
          </p:cNvSpPr>
          <p:nvPr/>
        </p:nvSpPr>
        <p:spPr bwMode="auto">
          <a:xfrm>
            <a:off x="7070725"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1991" name="Rectangle 377"/>
          <p:cNvSpPr>
            <a:spLocks noChangeAspect="1" noChangeArrowheads="1"/>
          </p:cNvSpPr>
          <p:nvPr/>
        </p:nvSpPr>
        <p:spPr bwMode="auto">
          <a:xfrm>
            <a:off x="6899275"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1992" name="Rectangle 378"/>
          <p:cNvSpPr>
            <a:spLocks noChangeAspect="1" noChangeArrowheads="1"/>
          </p:cNvSpPr>
          <p:nvPr/>
        </p:nvSpPr>
        <p:spPr bwMode="auto">
          <a:xfrm>
            <a:off x="6956425"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1993" name="Group 379"/>
          <p:cNvGrpSpPr>
            <a:grpSpLocks noChangeAspect="1"/>
          </p:cNvGrpSpPr>
          <p:nvPr/>
        </p:nvGrpSpPr>
        <p:grpSpPr bwMode="auto">
          <a:xfrm>
            <a:off x="7175500" y="2408238"/>
            <a:ext cx="460375" cy="163512"/>
            <a:chOff x="1053" y="2064"/>
            <a:chExt cx="387" cy="137"/>
          </a:xfrm>
        </p:grpSpPr>
        <p:sp>
          <p:nvSpPr>
            <p:cNvPr id="42138" name="AutoShape 38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39" name="Rectangle 38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0" name="Rectangle 38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1" name="Rectangle 38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2" name="Rectangle 38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3" name="Rectangle 38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44" name="Rectangle 38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1994" name="Group 387"/>
          <p:cNvGrpSpPr>
            <a:grpSpLocks noChangeAspect="1"/>
          </p:cNvGrpSpPr>
          <p:nvPr/>
        </p:nvGrpSpPr>
        <p:grpSpPr bwMode="auto">
          <a:xfrm>
            <a:off x="7175500" y="2293938"/>
            <a:ext cx="460375" cy="163512"/>
            <a:chOff x="1053" y="2064"/>
            <a:chExt cx="387" cy="137"/>
          </a:xfrm>
        </p:grpSpPr>
        <p:sp>
          <p:nvSpPr>
            <p:cNvPr id="42131" name="AutoShape 38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32" name="Rectangle 38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3" name="Rectangle 39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4" name="Rectangle 39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5" name="Rectangle 39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6" name="Rectangle 39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7" name="Rectangle 39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1995" name="Rectangle 395"/>
          <p:cNvSpPr>
            <a:spLocks noChangeAspect="1" noChangeArrowheads="1"/>
          </p:cNvSpPr>
          <p:nvPr/>
        </p:nvSpPr>
        <p:spPr bwMode="auto">
          <a:xfrm>
            <a:off x="7013575" y="2411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1996" name="Group 396"/>
          <p:cNvGrpSpPr>
            <a:grpSpLocks noChangeAspect="1"/>
          </p:cNvGrpSpPr>
          <p:nvPr/>
        </p:nvGrpSpPr>
        <p:grpSpPr bwMode="auto">
          <a:xfrm>
            <a:off x="6629400" y="2552700"/>
            <a:ext cx="460375" cy="163513"/>
            <a:chOff x="1053" y="2064"/>
            <a:chExt cx="387" cy="137"/>
          </a:xfrm>
        </p:grpSpPr>
        <p:sp>
          <p:nvSpPr>
            <p:cNvPr id="42124" name="AutoShape 39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25" name="Rectangle 39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6" name="Rectangle 39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7" name="Rectangle 40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8" name="Rectangle 40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9" name="Rectangle 40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30" name="Rectangle 40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1997" name="AutoShape 404"/>
          <p:cNvSpPr>
            <a:spLocks noChangeAspect="1" noChangeArrowheads="1"/>
          </p:cNvSpPr>
          <p:nvPr/>
        </p:nvSpPr>
        <p:spPr bwMode="auto">
          <a:xfrm>
            <a:off x="6632575" y="2438400"/>
            <a:ext cx="457200" cy="125413"/>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1998" name="Rectangle 405"/>
          <p:cNvSpPr>
            <a:spLocks noChangeAspect="1" noChangeArrowheads="1"/>
          </p:cNvSpPr>
          <p:nvPr/>
        </p:nvSpPr>
        <p:spPr bwMode="auto">
          <a:xfrm>
            <a:off x="6629400"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1999" name="Rectangle 406"/>
          <p:cNvSpPr>
            <a:spLocks noChangeAspect="1" noChangeArrowheads="1"/>
          </p:cNvSpPr>
          <p:nvPr/>
        </p:nvSpPr>
        <p:spPr bwMode="auto">
          <a:xfrm>
            <a:off x="6689725"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00" name="Rectangle 407"/>
          <p:cNvSpPr>
            <a:spLocks noChangeAspect="1" noChangeArrowheads="1"/>
          </p:cNvSpPr>
          <p:nvPr/>
        </p:nvSpPr>
        <p:spPr bwMode="auto">
          <a:xfrm>
            <a:off x="6918325"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01" name="Rectangle 408"/>
          <p:cNvSpPr>
            <a:spLocks noChangeAspect="1" noChangeArrowheads="1"/>
          </p:cNvSpPr>
          <p:nvPr/>
        </p:nvSpPr>
        <p:spPr bwMode="auto">
          <a:xfrm>
            <a:off x="6746875"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02" name="Rectangle 409"/>
          <p:cNvSpPr>
            <a:spLocks noChangeAspect="1" noChangeArrowheads="1"/>
          </p:cNvSpPr>
          <p:nvPr/>
        </p:nvSpPr>
        <p:spPr bwMode="auto">
          <a:xfrm>
            <a:off x="6804025"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2003" name="Group 410"/>
          <p:cNvGrpSpPr>
            <a:grpSpLocks noChangeAspect="1"/>
          </p:cNvGrpSpPr>
          <p:nvPr/>
        </p:nvGrpSpPr>
        <p:grpSpPr bwMode="auto">
          <a:xfrm>
            <a:off x="7023100" y="2560638"/>
            <a:ext cx="460375" cy="163512"/>
            <a:chOff x="1053" y="2064"/>
            <a:chExt cx="387" cy="137"/>
          </a:xfrm>
        </p:grpSpPr>
        <p:sp>
          <p:nvSpPr>
            <p:cNvPr id="42117" name="AutoShape 41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18" name="Rectangle 41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9" name="Rectangle 41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0" name="Rectangle 41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1" name="Rectangle 41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2" name="Rectangle 41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23" name="Rectangle 41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2004" name="Group 418"/>
          <p:cNvGrpSpPr>
            <a:grpSpLocks noChangeAspect="1"/>
          </p:cNvGrpSpPr>
          <p:nvPr/>
        </p:nvGrpSpPr>
        <p:grpSpPr bwMode="auto">
          <a:xfrm>
            <a:off x="7023100" y="2446338"/>
            <a:ext cx="460375" cy="163512"/>
            <a:chOff x="1053" y="2064"/>
            <a:chExt cx="387" cy="137"/>
          </a:xfrm>
        </p:grpSpPr>
        <p:sp>
          <p:nvSpPr>
            <p:cNvPr id="42110" name="AutoShape 41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11" name="Rectangle 42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2" name="Rectangle 42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3" name="Rectangle 42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4" name="Rectangle 42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5" name="Rectangle 42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16" name="Rectangle 42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2005" name="Rectangle 426"/>
          <p:cNvSpPr>
            <a:spLocks noChangeAspect="1" noChangeArrowheads="1"/>
          </p:cNvSpPr>
          <p:nvPr/>
        </p:nvSpPr>
        <p:spPr bwMode="auto">
          <a:xfrm>
            <a:off x="6861175" y="25638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06" name="Rectangle 2"/>
          <p:cNvSpPr>
            <a:spLocks noGrp="1" noChangeArrowheads="1"/>
          </p:cNvSpPr>
          <p:nvPr>
            <p:ph type="title"/>
          </p:nvPr>
        </p:nvSpPr>
        <p:spPr/>
        <p:txBody>
          <a:bodyPr/>
          <a:lstStyle/>
          <a:p>
            <a:pPr eaLnBrk="1" hangingPunct="1"/>
            <a:r>
              <a:rPr lang="en-US" altLang="en-US"/>
              <a:t>A Cache Miss</a:t>
            </a:r>
          </a:p>
        </p:txBody>
      </p:sp>
      <p:sp>
        <p:nvSpPr>
          <p:cNvPr id="42007" name="Rectangle 3"/>
          <p:cNvSpPr>
            <a:spLocks noGrp="1" noChangeArrowheads="1"/>
          </p:cNvSpPr>
          <p:nvPr>
            <p:ph type="body" sz="half" idx="1"/>
          </p:nvPr>
        </p:nvSpPr>
        <p:spPr>
          <a:xfrm>
            <a:off x="1370013" y="1827213"/>
            <a:ext cx="5106987" cy="4114800"/>
          </a:xfrm>
        </p:spPr>
        <p:txBody>
          <a:bodyPr/>
          <a:lstStyle/>
          <a:p>
            <a:pPr eaLnBrk="1" hangingPunct="1"/>
            <a:r>
              <a:rPr lang="en-US" altLang="en-US"/>
              <a:t>Multiple levels of caching with similar characteristics? (via network)</a:t>
            </a:r>
          </a:p>
          <a:p>
            <a:pPr lvl="1" eaLnBrk="1" hangingPunct="1"/>
            <a:endParaRPr lang="en-US" altLang="en-US"/>
          </a:p>
        </p:txBody>
      </p:sp>
      <p:grpSp>
        <p:nvGrpSpPr>
          <p:cNvPr id="42008" name="Group 136"/>
          <p:cNvGrpSpPr>
            <a:grpSpLocks noChangeAspect="1"/>
          </p:cNvGrpSpPr>
          <p:nvPr/>
        </p:nvGrpSpPr>
        <p:grpSpPr bwMode="auto">
          <a:xfrm>
            <a:off x="6781800" y="3390900"/>
            <a:ext cx="460375" cy="163513"/>
            <a:chOff x="1053" y="2064"/>
            <a:chExt cx="387" cy="137"/>
          </a:xfrm>
        </p:grpSpPr>
        <p:sp>
          <p:nvSpPr>
            <p:cNvPr id="42103" name="AutoShape 13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104" name="Rectangle 13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5" name="Rectangle 13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6" name="Rectangle 14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7" name="Rectangle 14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8" name="Rectangle 14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9" name="Rectangle 14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2009" name="AutoShape 144"/>
          <p:cNvSpPr>
            <a:spLocks noChangeAspect="1" noChangeArrowheads="1"/>
          </p:cNvSpPr>
          <p:nvPr/>
        </p:nvSpPr>
        <p:spPr bwMode="auto">
          <a:xfrm>
            <a:off x="6784975" y="3276600"/>
            <a:ext cx="457200" cy="125413"/>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10" name="Rectangle 145"/>
          <p:cNvSpPr>
            <a:spLocks noChangeAspect="1" noChangeArrowheads="1"/>
          </p:cNvSpPr>
          <p:nvPr/>
        </p:nvSpPr>
        <p:spPr bwMode="auto">
          <a:xfrm>
            <a:off x="6781800"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11" name="Rectangle 146"/>
          <p:cNvSpPr>
            <a:spLocks noChangeAspect="1" noChangeArrowheads="1"/>
          </p:cNvSpPr>
          <p:nvPr/>
        </p:nvSpPr>
        <p:spPr bwMode="auto">
          <a:xfrm>
            <a:off x="6842125"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12" name="Rectangle 147"/>
          <p:cNvSpPr>
            <a:spLocks noChangeAspect="1" noChangeArrowheads="1"/>
          </p:cNvSpPr>
          <p:nvPr/>
        </p:nvSpPr>
        <p:spPr bwMode="auto">
          <a:xfrm>
            <a:off x="7070725"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13" name="Rectangle 148"/>
          <p:cNvSpPr>
            <a:spLocks noChangeAspect="1" noChangeArrowheads="1"/>
          </p:cNvSpPr>
          <p:nvPr/>
        </p:nvSpPr>
        <p:spPr bwMode="auto">
          <a:xfrm>
            <a:off x="6899275"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14" name="Rectangle 149"/>
          <p:cNvSpPr>
            <a:spLocks noChangeAspect="1" noChangeArrowheads="1"/>
          </p:cNvSpPr>
          <p:nvPr/>
        </p:nvSpPr>
        <p:spPr bwMode="auto">
          <a:xfrm>
            <a:off x="6956425"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2015" name="Group 150"/>
          <p:cNvGrpSpPr>
            <a:grpSpLocks noChangeAspect="1"/>
          </p:cNvGrpSpPr>
          <p:nvPr/>
        </p:nvGrpSpPr>
        <p:grpSpPr bwMode="auto">
          <a:xfrm>
            <a:off x="7175500" y="3398838"/>
            <a:ext cx="460375" cy="163512"/>
            <a:chOff x="1053" y="2064"/>
            <a:chExt cx="387" cy="137"/>
          </a:xfrm>
        </p:grpSpPr>
        <p:sp>
          <p:nvSpPr>
            <p:cNvPr id="42096" name="AutoShape 15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97" name="Rectangle 15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8" name="Rectangle 15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9" name="Rectangle 15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0" name="Rectangle 15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1" name="Rectangle 15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102" name="Rectangle 15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2016" name="Group 158"/>
          <p:cNvGrpSpPr>
            <a:grpSpLocks noChangeAspect="1"/>
          </p:cNvGrpSpPr>
          <p:nvPr/>
        </p:nvGrpSpPr>
        <p:grpSpPr bwMode="auto">
          <a:xfrm>
            <a:off x="7175500" y="3284538"/>
            <a:ext cx="460375" cy="163512"/>
            <a:chOff x="1053" y="2064"/>
            <a:chExt cx="387" cy="137"/>
          </a:xfrm>
        </p:grpSpPr>
        <p:sp>
          <p:nvSpPr>
            <p:cNvPr id="42089" name="AutoShape 15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90" name="Rectangle 16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1" name="Rectangle 16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2" name="Rectangle 16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3" name="Rectangle 16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4" name="Rectangle 16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95" name="Rectangle 16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2017" name="Rectangle 166"/>
          <p:cNvSpPr>
            <a:spLocks noChangeAspect="1" noChangeArrowheads="1"/>
          </p:cNvSpPr>
          <p:nvPr/>
        </p:nvSpPr>
        <p:spPr bwMode="auto">
          <a:xfrm>
            <a:off x="7013575" y="34020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2018" name="Group 171"/>
          <p:cNvGrpSpPr>
            <a:grpSpLocks noChangeAspect="1"/>
          </p:cNvGrpSpPr>
          <p:nvPr/>
        </p:nvGrpSpPr>
        <p:grpSpPr bwMode="auto">
          <a:xfrm>
            <a:off x="6629400" y="3543300"/>
            <a:ext cx="460375" cy="163513"/>
            <a:chOff x="1053" y="2064"/>
            <a:chExt cx="387" cy="137"/>
          </a:xfrm>
        </p:grpSpPr>
        <p:sp>
          <p:nvSpPr>
            <p:cNvPr id="42082" name="AutoShape 17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83" name="Rectangle 17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4" name="Rectangle 17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5" name="Rectangle 17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6" name="Rectangle 17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7" name="Rectangle 17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8" name="Rectangle 17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2019" name="AutoShape 179"/>
          <p:cNvSpPr>
            <a:spLocks noChangeAspect="1" noChangeArrowheads="1"/>
          </p:cNvSpPr>
          <p:nvPr/>
        </p:nvSpPr>
        <p:spPr bwMode="auto">
          <a:xfrm>
            <a:off x="6632575" y="3429000"/>
            <a:ext cx="457200" cy="125413"/>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20" name="Rectangle 180"/>
          <p:cNvSpPr>
            <a:spLocks noChangeAspect="1" noChangeArrowheads="1"/>
          </p:cNvSpPr>
          <p:nvPr/>
        </p:nvSpPr>
        <p:spPr bwMode="auto">
          <a:xfrm>
            <a:off x="6629400"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21" name="Rectangle 181"/>
          <p:cNvSpPr>
            <a:spLocks noChangeAspect="1" noChangeArrowheads="1"/>
          </p:cNvSpPr>
          <p:nvPr/>
        </p:nvSpPr>
        <p:spPr bwMode="auto">
          <a:xfrm>
            <a:off x="6689725"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22" name="Rectangle 182"/>
          <p:cNvSpPr>
            <a:spLocks noChangeAspect="1" noChangeArrowheads="1"/>
          </p:cNvSpPr>
          <p:nvPr/>
        </p:nvSpPr>
        <p:spPr bwMode="auto">
          <a:xfrm>
            <a:off x="6918325"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23" name="Rectangle 183"/>
          <p:cNvSpPr>
            <a:spLocks noChangeAspect="1" noChangeArrowheads="1"/>
          </p:cNvSpPr>
          <p:nvPr/>
        </p:nvSpPr>
        <p:spPr bwMode="auto">
          <a:xfrm>
            <a:off x="6746875"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24" name="Rectangle 184"/>
          <p:cNvSpPr>
            <a:spLocks noChangeAspect="1" noChangeArrowheads="1"/>
          </p:cNvSpPr>
          <p:nvPr/>
        </p:nvSpPr>
        <p:spPr bwMode="auto">
          <a:xfrm>
            <a:off x="6804025"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2025" name="Group 185"/>
          <p:cNvGrpSpPr>
            <a:grpSpLocks noChangeAspect="1"/>
          </p:cNvGrpSpPr>
          <p:nvPr/>
        </p:nvGrpSpPr>
        <p:grpSpPr bwMode="auto">
          <a:xfrm>
            <a:off x="7023100" y="3551238"/>
            <a:ext cx="460375" cy="163512"/>
            <a:chOff x="1053" y="2064"/>
            <a:chExt cx="387" cy="137"/>
          </a:xfrm>
        </p:grpSpPr>
        <p:sp>
          <p:nvSpPr>
            <p:cNvPr id="42075" name="AutoShape 18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76" name="Rectangle 18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7" name="Rectangle 18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8" name="Rectangle 18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9" name="Rectangle 19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0" name="Rectangle 19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81" name="Rectangle 19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2026" name="Group 193"/>
          <p:cNvGrpSpPr>
            <a:grpSpLocks noChangeAspect="1"/>
          </p:cNvGrpSpPr>
          <p:nvPr/>
        </p:nvGrpSpPr>
        <p:grpSpPr bwMode="auto">
          <a:xfrm>
            <a:off x="7023100" y="3436938"/>
            <a:ext cx="460375" cy="163512"/>
            <a:chOff x="1053" y="2064"/>
            <a:chExt cx="387" cy="137"/>
          </a:xfrm>
        </p:grpSpPr>
        <p:sp>
          <p:nvSpPr>
            <p:cNvPr id="42068" name="AutoShape 19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69" name="Rectangle 19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0" name="Rectangle 19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1" name="Rectangle 19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2" name="Rectangle 19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3" name="Rectangle 19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2074" name="Rectangle 20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2027" name="Rectangle 201"/>
          <p:cNvSpPr>
            <a:spLocks noChangeAspect="1" noChangeArrowheads="1"/>
          </p:cNvSpPr>
          <p:nvPr/>
        </p:nvSpPr>
        <p:spPr bwMode="auto">
          <a:xfrm>
            <a:off x="6861175" y="3554413"/>
            <a:ext cx="34925" cy="38100"/>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2028" name="Group 205"/>
          <p:cNvGrpSpPr>
            <a:grpSpLocks/>
          </p:cNvGrpSpPr>
          <p:nvPr/>
        </p:nvGrpSpPr>
        <p:grpSpPr bwMode="auto">
          <a:xfrm>
            <a:off x="6705600" y="4210050"/>
            <a:ext cx="985838" cy="1123950"/>
            <a:chOff x="4320" y="2064"/>
            <a:chExt cx="621" cy="708"/>
          </a:xfrm>
        </p:grpSpPr>
        <p:grpSp>
          <p:nvGrpSpPr>
            <p:cNvPr id="42043" name="Group 206"/>
            <p:cNvGrpSpPr>
              <a:grpSpLocks noChangeAspect="1"/>
            </p:cNvGrpSpPr>
            <p:nvPr/>
          </p:nvGrpSpPr>
          <p:grpSpPr bwMode="auto">
            <a:xfrm>
              <a:off x="4640" y="2127"/>
              <a:ext cx="301" cy="552"/>
              <a:chOff x="1519" y="2532"/>
              <a:chExt cx="401" cy="736"/>
            </a:xfrm>
          </p:grpSpPr>
          <p:sp>
            <p:nvSpPr>
              <p:cNvPr id="42064" name="Freeform 207"/>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65" name="Freeform 208"/>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66" name="Freeform 209"/>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67" name="Freeform 210"/>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42044" name="Group 211"/>
            <p:cNvGrpSpPr>
              <a:grpSpLocks noChangeAspect="1"/>
            </p:cNvGrpSpPr>
            <p:nvPr/>
          </p:nvGrpSpPr>
          <p:grpSpPr bwMode="auto">
            <a:xfrm>
              <a:off x="4320" y="2174"/>
              <a:ext cx="176" cy="598"/>
              <a:chOff x="1092" y="2595"/>
              <a:chExt cx="235" cy="797"/>
            </a:xfrm>
          </p:grpSpPr>
          <p:sp>
            <p:nvSpPr>
              <p:cNvPr id="42062" name="Rectangle 212"/>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63" name="Arc 213"/>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42045" name="Arc 214"/>
            <p:cNvSpPr>
              <a:spLocks noChangeAspect="1"/>
            </p:cNvSpPr>
            <p:nvPr/>
          </p:nvSpPr>
          <p:spPr bwMode="auto">
            <a:xfrm>
              <a:off x="4321"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42046" name="Group 215"/>
            <p:cNvGrpSpPr>
              <a:grpSpLocks noChangeAspect="1"/>
            </p:cNvGrpSpPr>
            <p:nvPr/>
          </p:nvGrpSpPr>
          <p:grpSpPr bwMode="auto">
            <a:xfrm>
              <a:off x="4495" y="2174"/>
              <a:ext cx="151" cy="598"/>
              <a:chOff x="1325" y="2595"/>
              <a:chExt cx="202" cy="798"/>
            </a:xfrm>
          </p:grpSpPr>
          <p:sp>
            <p:nvSpPr>
              <p:cNvPr id="42058" name="Freeform 216"/>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9" name="Freeform 217"/>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60" name="Freeform 218"/>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61" name="Freeform 219"/>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42047" name="Group 220"/>
            <p:cNvGrpSpPr>
              <a:grpSpLocks noChangeAspect="1"/>
            </p:cNvGrpSpPr>
            <p:nvPr/>
          </p:nvGrpSpPr>
          <p:grpSpPr bwMode="auto">
            <a:xfrm>
              <a:off x="4490" y="2172"/>
              <a:ext cx="432" cy="504"/>
              <a:chOff x="1319" y="2592"/>
              <a:chExt cx="576" cy="672"/>
            </a:xfrm>
          </p:grpSpPr>
          <p:sp>
            <p:nvSpPr>
              <p:cNvPr id="42048" name="Freeform 221"/>
              <p:cNvSpPr>
                <a:spLocks noChangeAspect="1"/>
              </p:cNvSpPr>
              <p:nvPr/>
            </p:nvSpPr>
            <p:spPr bwMode="auto">
              <a:xfrm>
                <a:off x="1799" y="2640"/>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49" name="Freeform 222"/>
              <p:cNvSpPr>
                <a:spLocks noChangeAspect="1"/>
              </p:cNvSpPr>
              <p:nvPr/>
            </p:nvSpPr>
            <p:spPr bwMode="auto">
              <a:xfrm>
                <a:off x="1703" y="259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0" name="Freeform 223"/>
              <p:cNvSpPr>
                <a:spLocks noChangeAspect="1"/>
              </p:cNvSpPr>
              <p:nvPr/>
            </p:nvSpPr>
            <p:spPr bwMode="auto">
              <a:xfrm>
                <a:off x="1607" y="311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1" name="Freeform 224"/>
              <p:cNvSpPr>
                <a:spLocks noChangeAspect="1"/>
              </p:cNvSpPr>
              <p:nvPr/>
            </p:nvSpPr>
            <p:spPr bwMode="auto">
              <a:xfrm>
                <a:off x="1415" y="268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2" name="Freeform 225"/>
              <p:cNvSpPr>
                <a:spLocks noChangeAspect="1"/>
              </p:cNvSpPr>
              <p:nvPr/>
            </p:nvSpPr>
            <p:spPr bwMode="auto">
              <a:xfrm>
                <a:off x="1607" y="2784"/>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3" name="Freeform 226"/>
              <p:cNvSpPr>
                <a:spLocks noChangeAspect="1"/>
              </p:cNvSpPr>
              <p:nvPr/>
            </p:nvSpPr>
            <p:spPr bwMode="auto">
              <a:xfrm>
                <a:off x="1559" y="2832"/>
                <a:ext cx="336" cy="196"/>
              </a:xfrm>
              <a:custGeom>
                <a:avLst/>
                <a:gdLst>
                  <a:gd name="T0" fmla="*/ 0 w 408"/>
                  <a:gd name="T1" fmla="*/ 22 h 236"/>
                  <a:gd name="T2" fmla="*/ 127 w 408"/>
                  <a:gd name="T3" fmla="*/ 0 h 236"/>
                  <a:gd name="T4" fmla="*/ 127 w 408"/>
                  <a:gd name="T5" fmla="*/ 56 h 236"/>
                  <a:gd name="T6" fmla="*/ 0 w 408"/>
                  <a:gd name="T7" fmla="*/ 77 h 236"/>
                  <a:gd name="T8" fmla="*/ 0 w 408"/>
                  <a:gd name="T9" fmla="*/ 22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4" name="Freeform 227"/>
              <p:cNvSpPr>
                <a:spLocks noChangeAspect="1"/>
              </p:cNvSpPr>
              <p:nvPr/>
            </p:nvSpPr>
            <p:spPr bwMode="auto">
              <a:xfrm>
                <a:off x="1367" y="2870"/>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5" name="Freeform 228"/>
              <p:cNvSpPr>
                <a:spLocks noChangeAspect="1"/>
              </p:cNvSpPr>
              <p:nvPr/>
            </p:nvSpPr>
            <p:spPr bwMode="auto">
              <a:xfrm>
                <a:off x="1438" y="315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6" name="Freeform 229"/>
              <p:cNvSpPr>
                <a:spLocks noChangeAspect="1"/>
              </p:cNvSpPr>
              <p:nvPr/>
            </p:nvSpPr>
            <p:spPr bwMode="auto">
              <a:xfrm>
                <a:off x="1319" y="2928"/>
                <a:ext cx="205" cy="298"/>
              </a:xfrm>
              <a:custGeom>
                <a:avLst/>
                <a:gdLst>
                  <a:gd name="T0" fmla="*/ 0 w 205"/>
                  <a:gd name="T1" fmla="*/ 122 h 300"/>
                  <a:gd name="T2" fmla="*/ 0 w 205"/>
                  <a:gd name="T3" fmla="*/ 287 h 300"/>
                  <a:gd name="T4" fmla="*/ 204 w 205"/>
                  <a:gd name="T5" fmla="*/ 165 h 300"/>
                  <a:gd name="T6" fmla="*/ 204 w 205"/>
                  <a:gd name="T7" fmla="*/ 0 h 300"/>
                  <a:gd name="T8" fmla="*/ 0 w 205"/>
                  <a:gd name="T9" fmla="*/ 122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42057" name="Freeform 230"/>
              <p:cNvSpPr>
                <a:spLocks noChangeAspect="1"/>
              </p:cNvSpPr>
              <p:nvPr/>
            </p:nvSpPr>
            <p:spPr bwMode="auto">
              <a:xfrm>
                <a:off x="1559" y="2640"/>
                <a:ext cx="192" cy="112"/>
              </a:xfrm>
              <a:custGeom>
                <a:avLst/>
                <a:gdLst>
                  <a:gd name="T0" fmla="*/ 0 w 408"/>
                  <a:gd name="T1" fmla="*/ 0 h 236"/>
                  <a:gd name="T2" fmla="*/ 4 w 408"/>
                  <a:gd name="T3" fmla="*/ 0 h 236"/>
                  <a:gd name="T4" fmla="*/ 4 w 408"/>
                  <a:gd name="T5" fmla="*/ 2 h 236"/>
                  <a:gd name="T6" fmla="*/ 0 w 408"/>
                  <a:gd name="T7" fmla="*/ 3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sp>
        <p:nvSpPr>
          <p:cNvPr id="42029" name="Line 231"/>
          <p:cNvSpPr>
            <a:spLocks noChangeShapeType="1"/>
          </p:cNvSpPr>
          <p:nvPr/>
        </p:nvSpPr>
        <p:spPr bwMode="auto">
          <a:xfrm>
            <a:off x="6858000" y="17526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30" name="Line 232"/>
          <p:cNvSpPr>
            <a:spLocks noChangeShapeType="1"/>
          </p:cNvSpPr>
          <p:nvPr/>
        </p:nvSpPr>
        <p:spPr bwMode="auto">
          <a:xfrm>
            <a:off x="6858000" y="2819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31" name="Line 233"/>
          <p:cNvSpPr>
            <a:spLocks noChangeShapeType="1"/>
          </p:cNvSpPr>
          <p:nvPr/>
        </p:nvSpPr>
        <p:spPr bwMode="auto">
          <a:xfrm>
            <a:off x="6858000" y="38100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46120" name="Line 360"/>
          <p:cNvSpPr>
            <a:spLocks noChangeShapeType="1"/>
          </p:cNvSpPr>
          <p:nvPr/>
        </p:nvSpPr>
        <p:spPr bwMode="auto">
          <a:xfrm>
            <a:off x="7467600" y="1752600"/>
            <a:ext cx="0" cy="38100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46189" name="Group 429"/>
          <p:cNvGrpSpPr>
            <a:grpSpLocks/>
          </p:cNvGrpSpPr>
          <p:nvPr/>
        </p:nvGrpSpPr>
        <p:grpSpPr bwMode="auto">
          <a:xfrm>
            <a:off x="7197725" y="2481263"/>
            <a:ext cx="269875" cy="719137"/>
            <a:chOff x="4534" y="1563"/>
            <a:chExt cx="170" cy="453"/>
          </a:xfrm>
        </p:grpSpPr>
        <p:sp>
          <p:nvSpPr>
            <p:cNvPr id="42041" name="AutoShape 427"/>
            <p:cNvSpPr>
              <a:spLocks noChangeAspect="1" noChangeArrowheads="1"/>
            </p:cNvSpPr>
            <p:nvPr/>
          </p:nvSpPr>
          <p:spPr bwMode="auto">
            <a:xfrm>
              <a:off x="4534" y="1563"/>
              <a:ext cx="144" cy="40"/>
            </a:xfrm>
            <a:prstGeom prst="parallelogram">
              <a:avLst>
                <a:gd name="adj" fmla="val 90000"/>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42" name="Line 361"/>
            <p:cNvSpPr>
              <a:spLocks noChangeShapeType="1"/>
            </p:cNvSpPr>
            <p:nvPr/>
          </p:nvSpPr>
          <p:spPr bwMode="auto">
            <a:xfrm>
              <a:off x="4704" y="1776"/>
              <a:ext cx="0" cy="24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46188" name="Group 428"/>
          <p:cNvGrpSpPr>
            <a:grpSpLocks/>
          </p:cNvGrpSpPr>
          <p:nvPr/>
        </p:nvGrpSpPr>
        <p:grpSpPr bwMode="auto">
          <a:xfrm>
            <a:off x="7197725" y="3471863"/>
            <a:ext cx="269875" cy="719137"/>
            <a:chOff x="4534" y="2187"/>
            <a:chExt cx="170" cy="453"/>
          </a:xfrm>
        </p:grpSpPr>
        <p:sp>
          <p:nvSpPr>
            <p:cNvPr id="42039" name="AutoShape 203"/>
            <p:cNvSpPr>
              <a:spLocks noChangeAspect="1" noChangeArrowheads="1"/>
            </p:cNvSpPr>
            <p:nvPr/>
          </p:nvSpPr>
          <p:spPr bwMode="auto">
            <a:xfrm>
              <a:off x="4534" y="2187"/>
              <a:ext cx="144" cy="40"/>
            </a:xfrm>
            <a:prstGeom prst="parallelogram">
              <a:avLst>
                <a:gd name="adj" fmla="val 90000"/>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2040" name="Line 362"/>
            <p:cNvSpPr>
              <a:spLocks noChangeShapeType="1"/>
            </p:cNvSpPr>
            <p:nvPr/>
          </p:nvSpPr>
          <p:spPr bwMode="auto">
            <a:xfrm>
              <a:off x="4704" y="2400"/>
              <a:ext cx="0" cy="24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46193" name="Group 433"/>
          <p:cNvGrpSpPr>
            <a:grpSpLocks/>
          </p:cNvGrpSpPr>
          <p:nvPr/>
        </p:nvGrpSpPr>
        <p:grpSpPr bwMode="auto">
          <a:xfrm>
            <a:off x="1355725" y="2590800"/>
            <a:ext cx="5883275" cy="1966913"/>
            <a:chOff x="854" y="1632"/>
            <a:chExt cx="3706" cy="1239"/>
          </a:xfrm>
        </p:grpSpPr>
        <p:sp>
          <p:nvSpPr>
            <p:cNvPr id="42036" name="Line 430"/>
            <p:cNvSpPr>
              <a:spLocks noChangeShapeType="1"/>
            </p:cNvSpPr>
            <p:nvPr/>
          </p:nvSpPr>
          <p:spPr bwMode="auto">
            <a:xfrm flipV="1">
              <a:off x="2640" y="1632"/>
              <a:ext cx="1920" cy="100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37" name="Line 431"/>
            <p:cNvSpPr>
              <a:spLocks noChangeShapeType="1"/>
            </p:cNvSpPr>
            <p:nvPr/>
          </p:nvSpPr>
          <p:spPr bwMode="auto">
            <a:xfrm flipV="1">
              <a:off x="2640" y="2208"/>
              <a:ext cx="1920" cy="43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38" name="Text Box 432"/>
            <p:cNvSpPr txBox="1">
              <a:spLocks noChangeArrowheads="1"/>
            </p:cNvSpPr>
            <p:nvPr/>
          </p:nvSpPr>
          <p:spPr bwMode="auto">
            <a:xfrm>
              <a:off x="854" y="2640"/>
              <a:ext cx="249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r>
                <a:rPr lang="en-US" altLang="en-US" sz="1800"/>
                <a:t>Why cache the same data twice?</a:t>
              </a:r>
            </a:p>
          </p:txBody>
        </p:sp>
      </p:grpSp>
    </p:spTree>
    <p:extLst>
      <p:ext uri="{BB962C8B-B14F-4D97-AF65-F5344CB8AC3E}">
        <p14:creationId xmlns:p14="http://schemas.microsoft.com/office/powerpoint/2010/main" val="31386688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46188"/>
                                        </p:tgtEl>
                                        <p:attrNameLst>
                                          <p:attrName>style.visibility</p:attrName>
                                        </p:attrNameLst>
                                      </p:cBhvr>
                                      <p:to>
                                        <p:strVal val="visible"/>
                                      </p:to>
                                    </p:set>
                                    <p:animEffect transition="in" filter="wipe(down)">
                                      <p:cBhvr>
                                        <p:cTn id="7" dur="500"/>
                                        <p:tgtEl>
                                          <p:spTgt spid="2461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246189"/>
                                        </p:tgtEl>
                                        <p:attrNameLst>
                                          <p:attrName>style.visibility</p:attrName>
                                        </p:attrNameLst>
                                      </p:cBhvr>
                                      <p:to>
                                        <p:strVal val="visible"/>
                                      </p:to>
                                    </p:set>
                                    <p:animEffect transition="in" filter="wipe(down)">
                                      <p:cBhvr>
                                        <p:cTn id="12" dur="500"/>
                                        <p:tgtEl>
                                          <p:spTgt spid="24618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6120"/>
                                        </p:tgtEl>
                                        <p:attrNameLst>
                                          <p:attrName>style.visibility</p:attrName>
                                        </p:attrNameLst>
                                      </p:cBhvr>
                                      <p:to>
                                        <p:strVal val="visible"/>
                                      </p:to>
                                    </p:set>
                                    <p:animEffect transition="in" filter="wipe(down)">
                                      <p:cBhvr>
                                        <p:cTn id="17" dur="500"/>
                                        <p:tgtEl>
                                          <p:spTgt spid="24612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46193"/>
                                        </p:tgtEl>
                                        <p:attrNameLst>
                                          <p:attrName>style.visibility</p:attrName>
                                        </p:attrNameLst>
                                      </p:cBhvr>
                                      <p:to>
                                        <p:strVal val="visible"/>
                                      </p:to>
                                    </p:set>
                                    <p:animEffect transition="in" filter="wipe(left)">
                                      <p:cBhvr>
                                        <p:cTn id="22" dur="500"/>
                                        <p:tgtEl>
                                          <p:spTgt spid="2461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120" grpId="0" animBg="1"/>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a:t>What if….</a:t>
            </a:r>
          </a:p>
        </p:txBody>
      </p:sp>
      <p:sp>
        <p:nvSpPr>
          <p:cNvPr id="44035" name="Rectangle 3"/>
          <p:cNvSpPr>
            <a:spLocks noGrp="1" noChangeArrowheads="1"/>
          </p:cNvSpPr>
          <p:nvPr>
            <p:ph type="body" sz="half" idx="1"/>
          </p:nvPr>
        </p:nvSpPr>
        <p:spPr>
          <a:xfrm>
            <a:off x="1370013" y="1827213"/>
            <a:ext cx="5106987" cy="4114800"/>
          </a:xfrm>
        </p:spPr>
        <p:txBody>
          <a:bodyPr/>
          <a:lstStyle/>
          <a:p>
            <a:pPr eaLnBrk="1" hangingPunct="1"/>
            <a:r>
              <a:rPr lang="en-US" altLang="en-US"/>
              <a:t>A network of caches? </a:t>
            </a:r>
          </a:p>
        </p:txBody>
      </p:sp>
      <p:sp>
        <p:nvSpPr>
          <p:cNvPr id="44036" name="Line 4"/>
          <p:cNvSpPr>
            <a:spLocks noChangeAspect="1" noChangeShapeType="1"/>
          </p:cNvSpPr>
          <p:nvPr/>
        </p:nvSpPr>
        <p:spPr bwMode="auto">
          <a:xfrm>
            <a:off x="7162800" y="38100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44037" name="AutoShape 5"/>
          <p:cNvSpPr>
            <a:spLocks noChangeArrowheads="1"/>
          </p:cNvSpPr>
          <p:nvPr/>
        </p:nvSpPr>
        <p:spPr bwMode="auto">
          <a:xfrm>
            <a:off x="6705600" y="42672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nvGrpSpPr>
          <p:cNvPr id="44038" name="Group 7"/>
          <p:cNvGrpSpPr>
            <a:grpSpLocks/>
          </p:cNvGrpSpPr>
          <p:nvPr/>
        </p:nvGrpSpPr>
        <p:grpSpPr bwMode="auto">
          <a:xfrm>
            <a:off x="6629400" y="3276600"/>
            <a:ext cx="1006475" cy="438150"/>
            <a:chOff x="3264" y="2352"/>
            <a:chExt cx="634" cy="276"/>
          </a:xfrm>
        </p:grpSpPr>
        <p:grpSp>
          <p:nvGrpSpPr>
            <p:cNvPr id="44167" name="Group 8"/>
            <p:cNvGrpSpPr>
              <a:grpSpLocks noChangeAspect="1"/>
            </p:cNvGrpSpPr>
            <p:nvPr/>
          </p:nvGrpSpPr>
          <p:grpSpPr bwMode="auto">
            <a:xfrm>
              <a:off x="3360" y="2424"/>
              <a:ext cx="290" cy="103"/>
              <a:chOff x="1053" y="2064"/>
              <a:chExt cx="387" cy="137"/>
            </a:xfrm>
          </p:grpSpPr>
          <p:sp>
            <p:nvSpPr>
              <p:cNvPr id="44222" name="AutoShape 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223" name="Rectangle 1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4" name="Rectangle 1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5" name="Rectangle 1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6" name="Rectangle 1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7" name="Rectangle 1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8" name="Rectangle 1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68" name="AutoShape 16"/>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69" name="Rectangle 17"/>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70" name="Rectangle 18"/>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71" name="Rectangle 19"/>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72" name="Rectangle 20"/>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73" name="Rectangle 21"/>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74" name="Group 22"/>
            <p:cNvGrpSpPr>
              <a:grpSpLocks noChangeAspect="1"/>
            </p:cNvGrpSpPr>
            <p:nvPr/>
          </p:nvGrpSpPr>
          <p:grpSpPr bwMode="auto">
            <a:xfrm>
              <a:off x="3608" y="2429"/>
              <a:ext cx="290" cy="103"/>
              <a:chOff x="1053" y="2064"/>
              <a:chExt cx="387" cy="137"/>
            </a:xfrm>
          </p:grpSpPr>
          <p:sp>
            <p:nvSpPr>
              <p:cNvPr id="44215" name="AutoShape 2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216" name="Rectangle 2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7" name="Rectangle 2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8" name="Rectangle 2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9" name="Rectangle 2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0" name="Rectangle 2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21" name="Rectangle 2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175" name="Group 30"/>
            <p:cNvGrpSpPr>
              <a:grpSpLocks noChangeAspect="1"/>
            </p:cNvGrpSpPr>
            <p:nvPr/>
          </p:nvGrpSpPr>
          <p:grpSpPr bwMode="auto">
            <a:xfrm>
              <a:off x="3608" y="2357"/>
              <a:ext cx="290" cy="103"/>
              <a:chOff x="1053" y="2064"/>
              <a:chExt cx="387" cy="137"/>
            </a:xfrm>
          </p:grpSpPr>
          <p:sp>
            <p:nvSpPr>
              <p:cNvPr id="44208" name="AutoShape 3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209" name="Rectangle 3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0" name="Rectangle 3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1" name="Rectangle 3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2" name="Rectangle 3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3" name="Rectangle 3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14" name="Rectangle 3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76" name="Rectangle 38"/>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77" name="Group 39"/>
            <p:cNvGrpSpPr>
              <a:grpSpLocks noChangeAspect="1"/>
            </p:cNvGrpSpPr>
            <p:nvPr/>
          </p:nvGrpSpPr>
          <p:grpSpPr bwMode="auto">
            <a:xfrm>
              <a:off x="3264" y="2520"/>
              <a:ext cx="290" cy="103"/>
              <a:chOff x="1053" y="2064"/>
              <a:chExt cx="387" cy="137"/>
            </a:xfrm>
          </p:grpSpPr>
          <p:sp>
            <p:nvSpPr>
              <p:cNvPr id="44201" name="AutoShape 4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202" name="Rectangle 4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3" name="Rectangle 4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4" name="Rectangle 4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5" name="Rectangle 4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6" name="Rectangle 4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7" name="Rectangle 4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78" name="AutoShape 47"/>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79" name="Rectangle 48"/>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80" name="Rectangle 49"/>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81" name="Rectangle 50"/>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82" name="Rectangle 51"/>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83" name="Rectangle 52"/>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84" name="Group 53"/>
            <p:cNvGrpSpPr>
              <a:grpSpLocks noChangeAspect="1"/>
            </p:cNvGrpSpPr>
            <p:nvPr/>
          </p:nvGrpSpPr>
          <p:grpSpPr bwMode="auto">
            <a:xfrm>
              <a:off x="3512" y="2525"/>
              <a:ext cx="290" cy="103"/>
              <a:chOff x="1053" y="2064"/>
              <a:chExt cx="387" cy="137"/>
            </a:xfrm>
          </p:grpSpPr>
          <p:sp>
            <p:nvSpPr>
              <p:cNvPr id="44194" name="AutoShape 5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95" name="Rectangle 5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6" name="Rectangle 5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7" name="Rectangle 5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8" name="Rectangle 5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9" name="Rectangle 5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200" name="Rectangle 6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185" name="Group 61"/>
            <p:cNvGrpSpPr>
              <a:grpSpLocks noChangeAspect="1"/>
            </p:cNvGrpSpPr>
            <p:nvPr/>
          </p:nvGrpSpPr>
          <p:grpSpPr bwMode="auto">
            <a:xfrm>
              <a:off x="3512" y="2453"/>
              <a:ext cx="290" cy="103"/>
              <a:chOff x="1053" y="2064"/>
              <a:chExt cx="387" cy="137"/>
            </a:xfrm>
          </p:grpSpPr>
          <p:sp>
            <p:nvSpPr>
              <p:cNvPr id="44187" name="AutoShape 6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88" name="Rectangle 6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89" name="Rectangle 6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0" name="Rectangle 6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1" name="Rectangle 6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2" name="Rectangle 6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93" name="Rectangle 6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86" name="Rectangle 69"/>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039" name="Group 70"/>
          <p:cNvGrpSpPr>
            <a:grpSpLocks/>
          </p:cNvGrpSpPr>
          <p:nvPr/>
        </p:nvGrpSpPr>
        <p:grpSpPr bwMode="auto">
          <a:xfrm>
            <a:off x="5622925" y="2286000"/>
            <a:ext cx="1006475" cy="438150"/>
            <a:chOff x="3264" y="2352"/>
            <a:chExt cx="634" cy="276"/>
          </a:xfrm>
        </p:grpSpPr>
        <p:grpSp>
          <p:nvGrpSpPr>
            <p:cNvPr id="44105" name="Group 71"/>
            <p:cNvGrpSpPr>
              <a:grpSpLocks noChangeAspect="1"/>
            </p:cNvGrpSpPr>
            <p:nvPr/>
          </p:nvGrpSpPr>
          <p:grpSpPr bwMode="auto">
            <a:xfrm>
              <a:off x="3360" y="2424"/>
              <a:ext cx="290" cy="103"/>
              <a:chOff x="1053" y="2064"/>
              <a:chExt cx="387" cy="137"/>
            </a:xfrm>
          </p:grpSpPr>
          <p:sp>
            <p:nvSpPr>
              <p:cNvPr id="44160" name="AutoShape 7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61" name="Rectangle 7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62" name="Rectangle 7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63" name="Rectangle 7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64" name="Rectangle 7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65" name="Rectangle 7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66" name="Rectangle 7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06" name="AutoShape 79"/>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07" name="Rectangle 80"/>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8" name="Rectangle 81"/>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9" name="Rectangle 82"/>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10" name="Rectangle 83"/>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11" name="Rectangle 84"/>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12" name="Group 85"/>
            <p:cNvGrpSpPr>
              <a:grpSpLocks noChangeAspect="1"/>
            </p:cNvGrpSpPr>
            <p:nvPr/>
          </p:nvGrpSpPr>
          <p:grpSpPr bwMode="auto">
            <a:xfrm>
              <a:off x="3608" y="2429"/>
              <a:ext cx="290" cy="103"/>
              <a:chOff x="1053" y="2064"/>
              <a:chExt cx="387" cy="137"/>
            </a:xfrm>
          </p:grpSpPr>
          <p:sp>
            <p:nvSpPr>
              <p:cNvPr id="44153" name="AutoShape 8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54" name="Rectangle 8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5" name="Rectangle 8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6" name="Rectangle 8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7" name="Rectangle 9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8" name="Rectangle 9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9" name="Rectangle 9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113" name="Group 93"/>
            <p:cNvGrpSpPr>
              <a:grpSpLocks noChangeAspect="1"/>
            </p:cNvGrpSpPr>
            <p:nvPr/>
          </p:nvGrpSpPr>
          <p:grpSpPr bwMode="auto">
            <a:xfrm>
              <a:off x="3608" y="2357"/>
              <a:ext cx="290" cy="103"/>
              <a:chOff x="1053" y="2064"/>
              <a:chExt cx="387" cy="137"/>
            </a:xfrm>
          </p:grpSpPr>
          <p:sp>
            <p:nvSpPr>
              <p:cNvPr id="44146" name="AutoShape 9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47" name="Rectangle 9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8" name="Rectangle 9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9" name="Rectangle 9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0" name="Rectangle 9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1" name="Rectangle 9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52" name="Rectangle 10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14" name="Rectangle 101"/>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15" name="Group 102"/>
            <p:cNvGrpSpPr>
              <a:grpSpLocks noChangeAspect="1"/>
            </p:cNvGrpSpPr>
            <p:nvPr/>
          </p:nvGrpSpPr>
          <p:grpSpPr bwMode="auto">
            <a:xfrm>
              <a:off x="3264" y="2520"/>
              <a:ext cx="290" cy="103"/>
              <a:chOff x="1053" y="2064"/>
              <a:chExt cx="387" cy="137"/>
            </a:xfrm>
          </p:grpSpPr>
          <p:sp>
            <p:nvSpPr>
              <p:cNvPr id="44139" name="AutoShape 10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40" name="Rectangle 10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1" name="Rectangle 10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2" name="Rectangle 10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3" name="Rectangle 10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4" name="Rectangle 10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45" name="Rectangle 10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16" name="AutoShape 110"/>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17" name="Rectangle 111"/>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18" name="Rectangle 112"/>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19" name="Rectangle 113"/>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20" name="Rectangle 114"/>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21" name="Rectangle 115"/>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122" name="Group 116"/>
            <p:cNvGrpSpPr>
              <a:grpSpLocks noChangeAspect="1"/>
            </p:cNvGrpSpPr>
            <p:nvPr/>
          </p:nvGrpSpPr>
          <p:grpSpPr bwMode="auto">
            <a:xfrm>
              <a:off x="3512" y="2525"/>
              <a:ext cx="290" cy="103"/>
              <a:chOff x="1053" y="2064"/>
              <a:chExt cx="387" cy="137"/>
            </a:xfrm>
          </p:grpSpPr>
          <p:sp>
            <p:nvSpPr>
              <p:cNvPr id="44132" name="AutoShape 11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33" name="Rectangle 11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4" name="Rectangle 11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5" name="Rectangle 12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6" name="Rectangle 12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7" name="Rectangle 12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8" name="Rectangle 12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123" name="Group 124"/>
            <p:cNvGrpSpPr>
              <a:grpSpLocks noChangeAspect="1"/>
            </p:cNvGrpSpPr>
            <p:nvPr/>
          </p:nvGrpSpPr>
          <p:grpSpPr bwMode="auto">
            <a:xfrm>
              <a:off x="3512" y="2453"/>
              <a:ext cx="290" cy="103"/>
              <a:chOff x="1053" y="2064"/>
              <a:chExt cx="387" cy="137"/>
            </a:xfrm>
          </p:grpSpPr>
          <p:sp>
            <p:nvSpPr>
              <p:cNvPr id="44125" name="AutoShape 12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126" name="Rectangle 12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27" name="Rectangle 12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28" name="Rectangle 12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29" name="Rectangle 12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0" name="Rectangle 13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31" name="Rectangle 13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124" name="Rectangle 132"/>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040" name="Group 133"/>
          <p:cNvGrpSpPr>
            <a:grpSpLocks/>
          </p:cNvGrpSpPr>
          <p:nvPr/>
        </p:nvGrpSpPr>
        <p:grpSpPr bwMode="auto">
          <a:xfrm>
            <a:off x="7696200" y="2286000"/>
            <a:ext cx="1006475" cy="438150"/>
            <a:chOff x="3264" y="2352"/>
            <a:chExt cx="634" cy="276"/>
          </a:xfrm>
        </p:grpSpPr>
        <p:grpSp>
          <p:nvGrpSpPr>
            <p:cNvPr id="44043" name="Group 134"/>
            <p:cNvGrpSpPr>
              <a:grpSpLocks noChangeAspect="1"/>
            </p:cNvGrpSpPr>
            <p:nvPr/>
          </p:nvGrpSpPr>
          <p:grpSpPr bwMode="auto">
            <a:xfrm>
              <a:off x="3360" y="2424"/>
              <a:ext cx="290" cy="103"/>
              <a:chOff x="1053" y="2064"/>
              <a:chExt cx="387" cy="137"/>
            </a:xfrm>
          </p:grpSpPr>
          <p:sp>
            <p:nvSpPr>
              <p:cNvPr id="44098" name="AutoShape 13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99" name="Rectangle 13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0" name="Rectangle 13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1" name="Rectangle 13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2" name="Rectangle 13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3" name="Rectangle 14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104" name="Rectangle 14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044" name="AutoShape 142"/>
            <p:cNvSpPr>
              <a:spLocks noChangeAspect="1" noChangeArrowheads="1"/>
            </p:cNvSpPr>
            <p:nvPr/>
          </p:nvSpPr>
          <p:spPr bwMode="auto">
            <a:xfrm>
              <a:off x="3362" y="2352"/>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45" name="Rectangle 143"/>
            <p:cNvSpPr>
              <a:spLocks noChangeAspect="1" noChangeArrowheads="1"/>
            </p:cNvSpPr>
            <p:nvPr/>
          </p:nvSpPr>
          <p:spPr bwMode="auto">
            <a:xfrm>
              <a:off x="336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46" name="Rectangle 144"/>
            <p:cNvSpPr>
              <a:spLocks noChangeAspect="1" noChangeArrowheads="1"/>
            </p:cNvSpPr>
            <p:nvPr/>
          </p:nvSpPr>
          <p:spPr bwMode="auto">
            <a:xfrm>
              <a:off x="3398"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47" name="Rectangle 145"/>
            <p:cNvSpPr>
              <a:spLocks noChangeAspect="1" noChangeArrowheads="1"/>
            </p:cNvSpPr>
            <p:nvPr/>
          </p:nvSpPr>
          <p:spPr bwMode="auto">
            <a:xfrm>
              <a:off x="3542"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48" name="Rectangle 146"/>
            <p:cNvSpPr>
              <a:spLocks noChangeAspect="1" noChangeArrowheads="1"/>
            </p:cNvSpPr>
            <p:nvPr/>
          </p:nvSpPr>
          <p:spPr bwMode="auto">
            <a:xfrm>
              <a:off x="3434"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49" name="Rectangle 147"/>
            <p:cNvSpPr>
              <a:spLocks noChangeAspect="1" noChangeArrowheads="1"/>
            </p:cNvSpPr>
            <p:nvPr/>
          </p:nvSpPr>
          <p:spPr bwMode="auto">
            <a:xfrm>
              <a:off x="3470"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050" name="Group 148"/>
            <p:cNvGrpSpPr>
              <a:grpSpLocks noChangeAspect="1"/>
            </p:cNvGrpSpPr>
            <p:nvPr/>
          </p:nvGrpSpPr>
          <p:grpSpPr bwMode="auto">
            <a:xfrm>
              <a:off x="3608" y="2429"/>
              <a:ext cx="290" cy="103"/>
              <a:chOff x="1053" y="2064"/>
              <a:chExt cx="387" cy="137"/>
            </a:xfrm>
          </p:grpSpPr>
          <p:sp>
            <p:nvSpPr>
              <p:cNvPr id="44091" name="AutoShape 14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92" name="Rectangle 15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3" name="Rectangle 15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4" name="Rectangle 15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5" name="Rectangle 15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6" name="Rectangle 15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7" name="Rectangle 15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051" name="Group 156"/>
            <p:cNvGrpSpPr>
              <a:grpSpLocks noChangeAspect="1"/>
            </p:cNvGrpSpPr>
            <p:nvPr/>
          </p:nvGrpSpPr>
          <p:grpSpPr bwMode="auto">
            <a:xfrm>
              <a:off x="3608" y="2357"/>
              <a:ext cx="290" cy="103"/>
              <a:chOff x="1053" y="2064"/>
              <a:chExt cx="387" cy="137"/>
            </a:xfrm>
          </p:grpSpPr>
          <p:sp>
            <p:nvSpPr>
              <p:cNvPr id="44084" name="AutoShape 15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85" name="Rectangle 15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6" name="Rectangle 15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7" name="Rectangle 16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8" name="Rectangle 16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9" name="Rectangle 16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90" name="Rectangle 16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052" name="Rectangle 164"/>
            <p:cNvSpPr>
              <a:spLocks noChangeAspect="1" noChangeArrowheads="1"/>
            </p:cNvSpPr>
            <p:nvPr/>
          </p:nvSpPr>
          <p:spPr bwMode="auto">
            <a:xfrm>
              <a:off x="3506" y="2431"/>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053" name="Group 165"/>
            <p:cNvGrpSpPr>
              <a:grpSpLocks noChangeAspect="1"/>
            </p:cNvGrpSpPr>
            <p:nvPr/>
          </p:nvGrpSpPr>
          <p:grpSpPr bwMode="auto">
            <a:xfrm>
              <a:off x="3264" y="2520"/>
              <a:ext cx="290" cy="103"/>
              <a:chOff x="1053" y="2064"/>
              <a:chExt cx="387" cy="137"/>
            </a:xfrm>
          </p:grpSpPr>
          <p:sp>
            <p:nvSpPr>
              <p:cNvPr id="44077" name="AutoShape 16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78" name="Rectangle 16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9" name="Rectangle 16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0" name="Rectangle 16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1" name="Rectangle 17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2" name="Rectangle 17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83" name="Rectangle 17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054" name="AutoShape 173"/>
            <p:cNvSpPr>
              <a:spLocks noChangeAspect="1" noChangeArrowheads="1"/>
            </p:cNvSpPr>
            <p:nvPr/>
          </p:nvSpPr>
          <p:spPr bwMode="auto">
            <a:xfrm>
              <a:off x="3266" y="244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55" name="Rectangle 174"/>
            <p:cNvSpPr>
              <a:spLocks noChangeAspect="1" noChangeArrowheads="1"/>
            </p:cNvSpPr>
            <p:nvPr/>
          </p:nvSpPr>
          <p:spPr bwMode="auto">
            <a:xfrm>
              <a:off x="326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56" name="Rectangle 175"/>
            <p:cNvSpPr>
              <a:spLocks noChangeAspect="1" noChangeArrowheads="1"/>
            </p:cNvSpPr>
            <p:nvPr/>
          </p:nvSpPr>
          <p:spPr bwMode="auto">
            <a:xfrm>
              <a:off x="3302"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57" name="Rectangle 176"/>
            <p:cNvSpPr>
              <a:spLocks noChangeAspect="1" noChangeArrowheads="1"/>
            </p:cNvSpPr>
            <p:nvPr/>
          </p:nvSpPr>
          <p:spPr bwMode="auto">
            <a:xfrm>
              <a:off x="3446"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58" name="Rectangle 177"/>
            <p:cNvSpPr>
              <a:spLocks noChangeAspect="1" noChangeArrowheads="1"/>
            </p:cNvSpPr>
            <p:nvPr/>
          </p:nvSpPr>
          <p:spPr bwMode="auto">
            <a:xfrm>
              <a:off x="3338"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59" name="Rectangle 178"/>
            <p:cNvSpPr>
              <a:spLocks noChangeAspect="1" noChangeArrowheads="1"/>
            </p:cNvSpPr>
            <p:nvPr/>
          </p:nvSpPr>
          <p:spPr bwMode="auto">
            <a:xfrm>
              <a:off x="3374"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44060" name="Group 179"/>
            <p:cNvGrpSpPr>
              <a:grpSpLocks noChangeAspect="1"/>
            </p:cNvGrpSpPr>
            <p:nvPr/>
          </p:nvGrpSpPr>
          <p:grpSpPr bwMode="auto">
            <a:xfrm>
              <a:off x="3512" y="2525"/>
              <a:ext cx="290" cy="103"/>
              <a:chOff x="1053" y="2064"/>
              <a:chExt cx="387" cy="137"/>
            </a:xfrm>
          </p:grpSpPr>
          <p:sp>
            <p:nvSpPr>
              <p:cNvPr id="44070" name="AutoShape 18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71" name="Rectangle 18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2" name="Rectangle 18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3" name="Rectangle 18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4" name="Rectangle 18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5" name="Rectangle 18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76" name="Rectangle 18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44061" name="Group 187"/>
            <p:cNvGrpSpPr>
              <a:grpSpLocks noChangeAspect="1"/>
            </p:cNvGrpSpPr>
            <p:nvPr/>
          </p:nvGrpSpPr>
          <p:grpSpPr bwMode="auto">
            <a:xfrm>
              <a:off x="3512" y="2453"/>
              <a:ext cx="290" cy="103"/>
              <a:chOff x="1053" y="2064"/>
              <a:chExt cx="387" cy="137"/>
            </a:xfrm>
          </p:grpSpPr>
          <p:sp>
            <p:nvSpPr>
              <p:cNvPr id="44063" name="AutoShape 18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44064" name="Rectangle 18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65" name="Rectangle 19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66" name="Rectangle 19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67" name="Rectangle 19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68" name="Rectangle 19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44069" name="Rectangle 19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062" name="Rectangle 195"/>
            <p:cNvSpPr>
              <a:spLocks noChangeAspect="1" noChangeArrowheads="1"/>
            </p:cNvSpPr>
            <p:nvPr/>
          </p:nvSpPr>
          <p:spPr bwMode="auto">
            <a:xfrm>
              <a:off x="3410" y="252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44041" name="Line 196"/>
          <p:cNvSpPr>
            <a:spLocks noChangeShapeType="1"/>
          </p:cNvSpPr>
          <p:nvPr/>
        </p:nvSpPr>
        <p:spPr bwMode="auto">
          <a:xfrm>
            <a:off x="6248400" y="2819400"/>
            <a:ext cx="457200" cy="3810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2" name="Line 197"/>
          <p:cNvSpPr>
            <a:spLocks noChangeShapeType="1"/>
          </p:cNvSpPr>
          <p:nvPr/>
        </p:nvSpPr>
        <p:spPr bwMode="auto">
          <a:xfrm flipH="1">
            <a:off x="7620000" y="2819400"/>
            <a:ext cx="457200" cy="3810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784553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a:t>Cache-to-Process Data Handling</a:t>
            </a:r>
          </a:p>
        </p:txBody>
      </p:sp>
      <p:sp>
        <p:nvSpPr>
          <p:cNvPr id="46083" name="Rectangle 3"/>
          <p:cNvSpPr>
            <a:spLocks noGrp="1" noChangeArrowheads="1"/>
          </p:cNvSpPr>
          <p:nvPr>
            <p:ph type="body" idx="1"/>
          </p:nvPr>
        </p:nvSpPr>
        <p:spPr/>
        <p:txBody>
          <a:bodyPr/>
          <a:lstStyle/>
          <a:p>
            <a:pPr eaLnBrk="1" hangingPunct="1">
              <a:lnSpc>
                <a:spcPct val="90000"/>
              </a:lnSpc>
            </a:pPr>
            <a:r>
              <a:rPr lang="en-US" altLang="en-US"/>
              <a:t>Data in buffer is destined for a user process (or came from one, on writes)</a:t>
            </a:r>
          </a:p>
          <a:p>
            <a:pPr eaLnBrk="1" hangingPunct="1">
              <a:lnSpc>
                <a:spcPct val="90000"/>
              </a:lnSpc>
            </a:pPr>
            <a:r>
              <a:rPr lang="en-US" altLang="en-US"/>
              <a:t>But buffers are in system space</a:t>
            </a:r>
          </a:p>
          <a:p>
            <a:pPr eaLnBrk="1" hangingPunct="1">
              <a:lnSpc>
                <a:spcPct val="90000"/>
              </a:lnSpc>
            </a:pPr>
            <a:r>
              <a:rPr lang="en-US" altLang="en-US"/>
              <a:t>How to get the data to the user space?</a:t>
            </a:r>
          </a:p>
          <a:p>
            <a:pPr lvl="1" eaLnBrk="1" hangingPunct="1">
              <a:lnSpc>
                <a:spcPct val="90000"/>
              </a:lnSpc>
            </a:pPr>
            <a:r>
              <a:rPr lang="en-US" altLang="en-US"/>
              <a:t>Copy it</a:t>
            </a:r>
          </a:p>
          <a:p>
            <a:pPr lvl="1" eaLnBrk="1" hangingPunct="1">
              <a:lnSpc>
                <a:spcPct val="90000"/>
              </a:lnSpc>
            </a:pPr>
            <a:r>
              <a:rPr lang="en-US" altLang="en-US"/>
              <a:t>Virtual memory techniques</a:t>
            </a:r>
          </a:p>
          <a:p>
            <a:pPr lvl="1" eaLnBrk="1" hangingPunct="1">
              <a:lnSpc>
                <a:spcPct val="90000"/>
              </a:lnSpc>
            </a:pPr>
            <a:r>
              <a:rPr lang="en-US" altLang="en-US"/>
              <a:t>Use DMA in the first place</a:t>
            </a:r>
          </a:p>
        </p:txBody>
      </p:sp>
    </p:spTree>
    <p:extLst>
      <p:ext uri="{BB962C8B-B14F-4D97-AF65-F5344CB8AC3E}">
        <p14:creationId xmlns:p14="http://schemas.microsoft.com/office/powerpoint/2010/main" val="4068778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a:t>External Fragmentation</a:t>
            </a:r>
          </a:p>
        </p:txBody>
      </p:sp>
      <p:pic>
        <p:nvPicPr>
          <p:cNvPr id="21507" name="Picture 5" descr="PPT%20Curbsid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752600"/>
            <a:ext cx="56388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0"/>
          <p:cNvGrpSpPr>
            <a:grpSpLocks/>
          </p:cNvGrpSpPr>
          <p:nvPr/>
        </p:nvGrpSpPr>
        <p:grpSpPr bwMode="auto">
          <a:xfrm>
            <a:off x="3733800" y="4800600"/>
            <a:ext cx="5200650" cy="366713"/>
            <a:chOff x="2352" y="3024"/>
            <a:chExt cx="3276" cy="231"/>
          </a:xfrm>
        </p:grpSpPr>
        <p:grpSp>
          <p:nvGrpSpPr>
            <p:cNvPr id="21509" name="Group 9"/>
            <p:cNvGrpSpPr>
              <a:grpSpLocks/>
            </p:cNvGrpSpPr>
            <p:nvPr/>
          </p:nvGrpSpPr>
          <p:grpSpPr bwMode="auto">
            <a:xfrm>
              <a:off x="2352" y="3024"/>
              <a:ext cx="2016" cy="96"/>
              <a:chOff x="2352" y="3024"/>
              <a:chExt cx="2016" cy="96"/>
            </a:xfrm>
          </p:grpSpPr>
          <p:sp>
            <p:nvSpPr>
              <p:cNvPr id="21511" name="Line 6"/>
              <p:cNvSpPr>
                <a:spLocks noChangeShapeType="1"/>
              </p:cNvSpPr>
              <p:nvPr/>
            </p:nvSpPr>
            <p:spPr bwMode="auto">
              <a:xfrm>
                <a:off x="2352" y="3120"/>
                <a:ext cx="172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1512" name="Line 7"/>
              <p:cNvSpPr>
                <a:spLocks noChangeShapeType="1"/>
              </p:cNvSpPr>
              <p:nvPr/>
            </p:nvSpPr>
            <p:spPr bwMode="auto">
              <a:xfrm>
                <a:off x="2640" y="3024"/>
                <a:ext cx="172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1510" name="Text Box 8"/>
            <p:cNvSpPr txBox="1">
              <a:spLocks noChangeArrowheads="1"/>
            </p:cNvSpPr>
            <p:nvPr/>
          </p:nvSpPr>
          <p:spPr bwMode="auto">
            <a:xfrm>
              <a:off x="4080" y="3024"/>
              <a:ext cx="15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4"/>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4"/>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4"/>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4"/>
                </a:buBlip>
                <a:defRPr sz="2000">
                  <a:solidFill>
                    <a:schemeClr val="tx1"/>
                  </a:solidFill>
                  <a:latin typeface="Arial" panose="020B0604020202020204" pitchFamily="34" charset="0"/>
                </a:defRPr>
              </a:lvl9pPr>
            </a:lstStyle>
            <a:p>
              <a:pPr>
                <a:spcBef>
                  <a:spcPct val="0"/>
                </a:spcBef>
                <a:buClrTx/>
                <a:buFontTx/>
                <a:buNone/>
              </a:pPr>
              <a:r>
                <a:rPr lang="en-US" altLang="en-US" sz="1800"/>
                <a:t>external fragmentation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sz="4000" dirty="0"/>
              <a:t>Pros/Cons of Base-and-Bound Translation</a:t>
            </a:r>
          </a:p>
        </p:txBody>
      </p:sp>
      <p:sp>
        <p:nvSpPr>
          <p:cNvPr id="51203"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US" dirty="0"/>
              <a:t>- Memory allocation is complex</a:t>
            </a:r>
          </a:p>
          <a:p>
            <a:pPr lvl="1" eaLnBrk="1" hangingPunct="1">
              <a:defRPr/>
            </a:pPr>
            <a:r>
              <a:rPr lang="en-US" dirty="0"/>
              <a:t>Need to find contiguous chunks of free memory</a:t>
            </a:r>
          </a:p>
          <a:p>
            <a:pPr lvl="2" eaLnBrk="1" hangingPunct="1">
              <a:defRPr/>
            </a:pPr>
            <a:r>
              <a:rPr lang="en-US" b="1" i="1" dirty="0">
                <a:solidFill>
                  <a:srgbClr val="FFFF00"/>
                </a:solidFill>
              </a:rPr>
              <a:t>First fit</a:t>
            </a:r>
            <a:r>
              <a:rPr lang="en-US" dirty="0"/>
              <a:t>: Use the first free memory region that is big enough</a:t>
            </a:r>
          </a:p>
          <a:p>
            <a:pPr lvl="2" eaLnBrk="1" hangingPunct="1">
              <a:defRPr/>
            </a:pPr>
            <a:r>
              <a:rPr lang="en-US" b="1" i="1" dirty="0">
                <a:solidFill>
                  <a:srgbClr val="FFFF00"/>
                </a:solidFill>
              </a:rPr>
              <a:t>Best fit</a:t>
            </a:r>
            <a:r>
              <a:rPr lang="en-US" dirty="0"/>
              <a:t>:  Use the smallest free memory region</a:t>
            </a:r>
          </a:p>
          <a:p>
            <a:pPr lvl="2" eaLnBrk="1" hangingPunct="1">
              <a:defRPr/>
            </a:pPr>
            <a:r>
              <a:rPr lang="en-US" b="1" i="1" dirty="0">
                <a:solidFill>
                  <a:srgbClr val="FFFF00"/>
                </a:solidFill>
              </a:rPr>
              <a:t>Worst fit</a:t>
            </a:r>
            <a:r>
              <a:rPr lang="en-US" dirty="0"/>
              <a:t>:  Use the largest free memory region </a:t>
            </a:r>
          </a:p>
          <a:p>
            <a:pPr lvl="1" eaLnBrk="1" hangingPunct="1">
              <a:defRPr/>
            </a:pPr>
            <a:r>
              <a:rPr lang="en-US" dirty="0"/>
              <a:t>Reorganization involves copying </a:t>
            </a:r>
          </a:p>
          <a:p>
            <a:pPr eaLnBrk="1" hangingPunct="1">
              <a:buFont typeface="Wingdings" panose="05000000000000000000" pitchFamily="2" charset="2"/>
              <a:buNone/>
              <a:defRPr/>
            </a:pPr>
            <a:r>
              <a:rPr lang="en-US" dirty="0"/>
              <a:t>- Does not work well when address spaces grow and shrink dynamically</a:t>
            </a:r>
          </a:p>
          <a:p>
            <a:pPr eaLnBrk="1" hangingPunct="1">
              <a:buFont typeface="Wingdings" panose="05000000000000000000" pitchFamily="2" charset="2"/>
              <a:buNone/>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en-US"/>
              <a:t>Segmentation</a:t>
            </a:r>
          </a:p>
        </p:txBody>
      </p:sp>
      <p:sp>
        <p:nvSpPr>
          <p:cNvPr id="15363" name="Rectangle 3"/>
          <p:cNvSpPr>
            <a:spLocks noGrp="1" noChangeArrowheads="1"/>
          </p:cNvSpPr>
          <p:nvPr>
            <p:ph type="body" idx="1"/>
          </p:nvPr>
        </p:nvSpPr>
        <p:spPr/>
        <p:txBody>
          <a:bodyPr/>
          <a:lstStyle/>
          <a:p>
            <a:pPr eaLnBrk="1" hangingPunct="1">
              <a:defRPr/>
            </a:pPr>
            <a:r>
              <a:rPr lang="en-US" b="1" i="1" dirty="0">
                <a:solidFill>
                  <a:srgbClr val="FFFF00"/>
                </a:solidFill>
              </a:rPr>
              <a:t>Segment</a:t>
            </a:r>
            <a:r>
              <a:rPr lang="en-US" dirty="0"/>
              <a:t>:  a logically contiguous memory region</a:t>
            </a:r>
          </a:p>
          <a:p>
            <a:pPr eaLnBrk="1" hangingPunct="1">
              <a:defRPr/>
            </a:pPr>
            <a:r>
              <a:rPr lang="en-US" b="1" i="1" dirty="0">
                <a:solidFill>
                  <a:srgbClr val="FFFF00"/>
                </a:solidFill>
              </a:rPr>
              <a:t>Segmentation-based translation</a:t>
            </a:r>
            <a:r>
              <a:rPr lang="en-US" dirty="0"/>
              <a:t>:  use a table of base-and-bound pairs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defRPr/>
            </a:pPr>
            <a:r>
              <a:rPr lang="en-US"/>
              <a:t>Segmentation Illustrated</a:t>
            </a:r>
          </a:p>
        </p:txBody>
      </p:sp>
      <p:sp>
        <p:nvSpPr>
          <p:cNvPr id="27651" name="Rectangle 4"/>
          <p:cNvSpPr>
            <a:spLocks noChangeArrowheads="1"/>
          </p:cNvSpPr>
          <p:nvPr/>
        </p:nvSpPr>
        <p:spPr bwMode="auto">
          <a:xfrm>
            <a:off x="2089150" y="1716088"/>
            <a:ext cx="1676400" cy="37338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27652" name="Rectangle 5"/>
          <p:cNvSpPr>
            <a:spLocks noChangeArrowheads="1"/>
          </p:cNvSpPr>
          <p:nvPr/>
        </p:nvSpPr>
        <p:spPr bwMode="auto">
          <a:xfrm>
            <a:off x="5321300" y="1716088"/>
            <a:ext cx="1676400" cy="48006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27653" name="Text Box 6"/>
          <p:cNvSpPr txBox="1">
            <a:spLocks noChangeArrowheads="1"/>
          </p:cNvSpPr>
          <p:nvPr/>
        </p:nvSpPr>
        <p:spPr bwMode="auto">
          <a:xfrm>
            <a:off x="1936750" y="1295400"/>
            <a:ext cx="1949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Virtual addresses</a:t>
            </a:r>
          </a:p>
        </p:txBody>
      </p:sp>
      <p:sp>
        <p:nvSpPr>
          <p:cNvPr id="27654" name="Text Box 7"/>
          <p:cNvSpPr txBox="1">
            <a:spLocks noChangeArrowheads="1"/>
          </p:cNvSpPr>
          <p:nvPr/>
        </p:nvSpPr>
        <p:spPr bwMode="auto">
          <a:xfrm>
            <a:off x="5092700" y="1335088"/>
            <a:ext cx="2152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Physical addresses</a:t>
            </a:r>
          </a:p>
        </p:txBody>
      </p:sp>
      <p:grpSp>
        <p:nvGrpSpPr>
          <p:cNvPr id="2" name="Group 31"/>
          <p:cNvGrpSpPr>
            <a:grpSpLocks/>
          </p:cNvGrpSpPr>
          <p:nvPr/>
        </p:nvGrpSpPr>
        <p:grpSpPr bwMode="auto">
          <a:xfrm>
            <a:off x="5321300" y="5318125"/>
            <a:ext cx="2679700" cy="900113"/>
            <a:chOff x="3352" y="3277"/>
            <a:chExt cx="1688" cy="567"/>
          </a:xfrm>
        </p:grpSpPr>
        <p:sp>
          <p:nvSpPr>
            <p:cNvPr id="27676" name="Rectangle 11"/>
            <p:cNvSpPr>
              <a:spLocks noChangeArrowheads="1"/>
            </p:cNvSpPr>
            <p:nvPr/>
          </p:nvSpPr>
          <p:spPr bwMode="auto">
            <a:xfrm>
              <a:off x="3352" y="3360"/>
              <a:ext cx="1056" cy="384"/>
            </a:xfrm>
            <a:prstGeom prst="rect">
              <a:avLst/>
            </a:prstGeom>
            <a:gradFill rotWithShape="1">
              <a:gsLst>
                <a:gs pos="0">
                  <a:srgbClr val="767647"/>
                </a:gs>
                <a:gs pos="100000">
                  <a:srgbClr val="FFFF99"/>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code</a:t>
              </a:r>
            </a:p>
          </p:txBody>
        </p:sp>
        <p:sp>
          <p:nvSpPr>
            <p:cNvPr id="27677" name="Text Box 12"/>
            <p:cNvSpPr txBox="1">
              <a:spLocks noChangeArrowheads="1"/>
            </p:cNvSpPr>
            <p:nvPr/>
          </p:nvSpPr>
          <p:spPr bwMode="auto">
            <a:xfrm>
              <a:off x="4408" y="3277"/>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0x4000</a:t>
              </a:r>
            </a:p>
          </p:txBody>
        </p:sp>
        <p:sp>
          <p:nvSpPr>
            <p:cNvPr id="27678" name="Text Box 13"/>
            <p:cNvSpPr txBox="1">
              <a:spLocks noChangeArrowheads="1"/>
            </p:cNvSpPr>
            <p:nvPr/>
          </p:nvSpPr>
          <p:spPr bwMode="auto">
            <a:xfrm>
              <a:off x="4408" y="3613"/>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0x46ff</a:t>
              </a:r>
            </a:p>
          </p:txBody>
        </p:sp>
      </p:grpSp>
      <p:grpSp>
        <p:nvGrpSpPr>
          <p:cNvPr id="3" name="Group 30"/>
          <p:cNvGrpSpPr>
            <a:grpSpLocks/>
          </p:cNvGrpSpPr>
          <p:nvPr/>
        </p:nvGrpSpPr>
        <p:grpSpPr bwMode="auto">
          <a:xfrm>
            <a:off x="1174750" y="1584325"/>
            <a:ext cx="2590800" cy="900113"/>
            <a:chOff x="740" y="925"/>
            <a:chExt cx="1632" cy="567"/>
          </a:xfrm>
        </p:grpSpPr>
        <p:sp>
          <p:nvSpPr>
            <p:cNvPr id="27673" name="Text Box 8"/>
            <p:cNvSpPr txBox="1">
              <a:spLocks noChangeArrowheads="1"/>
            </p:cNvSpPr>
            <p:nvPr/>
          </p:nvSpPr>
          <p:spPr bwMode="auto">
            <a:xfrm>
              <a:off x="932" y="925"/>
              <a:ext cx="37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0x0</a:t>
              </a:r>
            </a:p>
          </p:txBody>
        </p:sp>
        <p:sp>
          <p:nvSpPr>
            <p:cNvPr id="27674" name="Text Box 9"/>
            <p:cNvSpPr txBox="1">
              <a:spLocks noChangeArrowheads="1"/>
            </p:cNvSpPr>
            <p:nvPr/>
          </p:nvSpPr>
          <p:spPr bwMode="auto">
            <a:xfrm>
              <a:off x="740" y="1261"/>
              <a:ext cx="5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0x6ff</a:t>
              </a:r>
            </a:p>
          </p:txBody>
        </p:sp>
        <p:sp>
          <p:nvSpPr>
            <p:cNvPr id="27675" name="Rectangle 16"/>
            <p:cNvSpPr>
              <a:spLocks noChangeArrowheads="1"/>
            </p:cNvSpPr>
            <p:nvPr/>
          </p:nvSpPr>
          <p:spPr bwMode="auto">
            <a:xfrm>
              <a:off x="1316" y="1008"/>
              <a:ext cx="1056" cy="384"/>
            </a:xfrm>
            <a:prstGeom prst="rect">
              <a:avLst/>
            </a:prstGeom>
            <a:gradFill rotWithShape="1">
              <a:gsLst>
                <a:gs pos="0">
                  <a:srgbClr val="767647"/>
                </a:gs>
                <a:gs pos="100000">
                  <a:srgbClr val="FFFF99"/>
                </a:gs>
              </a:gsLst>
              <a:lin ang="27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code</a:t>
              </a:r>
            </a:p>
          </p:txBody>
        </p:sp>
      </p:grpSp>
      <p:grpSp>
        <p:nvGrpSpPr>
          <p:cNvPr id="4" name="Group 33"/>
          <p:cNvGrpSpPr>
            <a:grpSpLocks/>
          </p:cNvGrpSpPr>
          <p:nvPr/>
        </p:nvGrpSpPr>
        <p:grpSpPr bwMode="auto">
          <a:xfrm>
            <a:off x="1022350" y="2498725"/>
            <a:ext cx="2743200" cy="823913"/>
            <a:chOff x="644" y="1501"/>
            <a:chExt cx="1728" cy="519"/>
          </a:xfrm>
        </p:grpSpPr>
        <p:sp>
          <p:nvSpPr>
            <p:cNvPr id="27670" name="Rectangle 17"/>
            <p:cNvSpPr>
              <a:spLocks noChangeArrowheads="1"/>
            </p:cNvSpPr>
            <p:nvPr/>
          </p:nvSpPr>
          <p:spPr bwMode="auto">
            <a:xfrm>
              <a:off x="1316" y="1584"/>
              <a:ext cx="1056" cy="336"/>
            </a:xfrm>
            <a:prstGeom prst="rect">
              <a:avLst/>
            </a:prstGeom>
            <a:gradFill rotWithShape="1">
              <a:gsLst>
                <a:gs pos="0">
                  <a:srgbClr val="FFFF99"/>
                </a:gs>
                <a:gs pos="100000">
                  <a:srgbClr val="767647"/>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data</a:t>
              </a:r>
            </a:p>
          </p:txBody>
        </p:sp>
        <p:sp>
          <p:nvSpPr>
            <p:cNvPr id="27671" name="Text Box 18"/>
            <p:cNvSpPr txBox="1">
              <a:spLocks noChangeArrowheads="1"/>
            </p:cNvSpPr>
            <p:nvPr/>
          </p:nvSpPr>
          <p:spPr bwMode="auto">
            <a:xfrm>
              <a:off x="644" y="1501"/>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0x1000</a:t>
              </a:r>
            </a:p>
          </p:txBody>
        </p:sp>
        <p:sp>
          <p:nvSpPr>
            <p:cNvPr id="27672" name="Text Box 19"/>
            <p:cNvSpPr txBox="1">
              <a:spLocks noChangeArrowheads="1"/>
            </p:cNvSpPr>
            <p:nvPr/>
          </p:nvSpPr>
          <p:spPr bwMode="auto">
            <a:xfrm>
              <a:off x="644" y="1789"/>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0x14ff</a:t>
              </a:r>
            </a:p>
          </p:txBody>
        </p:sp>
      </p:grpSp>
      <p:grpSp>
        <p:nvGrpSpPr>
          <p:cNvPr id="5" name="Group 32"/>
          <p:cNvGrpSpPr>
            <a:grpSpLocks/>
          </p:cNvGrpSpPr>
          <p:nvPr/>
        </p:nvGrpSpPr>
        <p:grpSpPr bwMode="auto">
          <a:xfrm>
            <a:off x="5321300" y="1577975"/>
            <a:ext cx="2543175" cy="900113"/>
            <a:chOff x="3352" y="921"/>
            <a:chExt cx="1602" cy="567"/>
          </a:xfrm>
        </p:grpSpPr>
        <p:sp>
          <p:nvSpPr>
            <p:cNvPr id="27667" name="Rectangle 20"/>
            <p:cNvSpPr>
              <a:spLocks noChangeArrowheads="1"/>
            </p:cNvSpPr>
            <p:nvPr/>
          </p:nvSpPr>
          <p:spPr bwMode="auto">
            <a:xfrm>
              <a:off x="3352" y="1008"/>
              <a:ext cx="1056" cy="336"/>
            </a:xfrm>
            <a:prstGeom prst="rect">
              <a:avLst/>
            </a:prstGeom>
            <a:gradFill rotWithShape="1">
              <a:gsLst>
                <a:gs pos="0">
                  <a:srgbClr val="FFFF99"/>
                </a:gs>
                <a:gs pos="100000">
                  <a:srgbClr val="767647"/>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data</a:t>
              </a:r>
            </a:p>
          </p:txBody>
        </p:sp>
        <p:sp>
          <p:nvSpPr>
            <p:cNvPr id="27668" name="Text Box 21"/>
            <p:cNvSpPr txBox="1">
              <a:spLocks noChangeArrowheads="1"/>
            </p:cNvSpPr>
            <p:nvPr/>
          </p:nvSpPr>
          <p:spPr bwMode="auto">
            <a:xfrm>
              <a:off x="4408" y="921"/>
              <a:ext cx="37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0x0</a:t>
              </a:r>
            </a:p>
          </p:txBody>
        </p:sp>
        <p:sp>
          <p:nvSpPr>
            <p:cNvPr id="27669" name="Text Box 22"/>
            <p:cNvSpPr txBox="1">
              <a:spLocks noChangeArrowheads="1"/>
            </p:cNvSpPr>
            <p:nvPr/>
          </p:nvSpPr>
          <p:spPr bwMode="auto">
            <a:xfrm>
              <a:off x="4408" y="1257"/>
              <a:ext cx="54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0x4ff</a:t>
              </a:r>
            </a:p>
          </p:txBody>
        </p:sp>
      </p:grpSp>
      <p:grpSp>
        <p:nvGrpSpPr>
          <p:cNvPr id="6" name="Group 34"/>
          <p:cNvGrpSpPr>
            <a:grpSpLocks/>
          </p:cNvGrpSpPr>
          <p:nvPr/>
        </p:nvGrpSpPr>
        <p:grpSpPr bwMode="auto">
          <a:xfrm>
            <a:off x="1022350" y="4459288"/>
            <a:ext cx="2743200" cy="1128712"/>
            <a:chOff x="644" y="2736"/>
            <a:chExt cx="1728" cy="711"/>
          </a:xfrm>
        </p:grpSpPr>
        <p:sp>
          <p:nvSpPr>
            <p:cNvPr id="27664" name="Rectangle 23"/>
            <p:cNvSpPr>
              <a:spLocks noChangeArrowheads="1"/>
            </p:cNvSpPr>
            <p:nvPr/>
          </p:nvSpPr>
          <p:spPr bwMode="auto">
            <a:xfrm>
              <a:off x="1316" y="2784"/>
              <a:ext cx="1056" cy="576"/>
            </a:xfrm>
            <a:prstGeom prst="rect">
              <a:avLst/>
            </a:prstGeom>
            <a:gradFill rotWithShape="1">
              <a:gsLst>
                <a:gs pos="0">
                  <a:srgbClr val="767647"/>
                </a:gs>
                <a:gs pos="100000">
                  <a:srgbClr val="FFFF99"/>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stack</a:t>
              </a:r>
            </a:p>
          </p:txBody>
        </p:sp>
        <p:sp>
          <p:nvSpPr>
            <p:cNvPr id="27665" name="Text Box 24"/>
            <p:cNvSpPr txBox="1">
              <a:spLocks noChangeArrowheads="1"/>
            </p:cNvSpPr>
            <p:nvPr/>
          </p:nvSpPr>
          <p:spPr bwMode="auto">
            <a:xfrm>
              <a:off x="644" y="2736"/>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0x3000</a:t>
              </a:r>
            </a:p>
          </p:txBody>
        </p:sp>
        <p:sp>
          <p:nvSpPr>
            <p:cNvPr id="27666" name="Text Box 25"/>
            <p:cNvSpPr txBox="1">
              <a:spLocks noChangeArrowheads="1"/>
            </p:cNvSpPr>
            <p:nvPr/>
          </p:nvSpPr>
          <p:spPr bwMode="auto">
            <a:xfrm>
              <a:off x="644" y="3216"/>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0x3fff</a:t>
              </a:r>
            </a:p>
          </p:txBody>
        </p:sp>
      </p:grpSp>
      <p:grpSp>
        <p:nvGrpSpPr>
          <p:cNvPr id="7" name="Group 35"/>
          <p:cNvGrpSpPr>
            <a:grpSpLocks/>
          </p:cNvGrpSpPr>
          <p:nvPr/>
        </p:nvGrpSpPr>
        <p:grpSpPr bwMode="auto">
          <a:xfrm>
            <a:off x="5321300" y="3468688"/>
            <a:ext cx="2679700" cy="1219200"/>
            <a:chOff x="3352" y="2112"/>
            <a:chExt cx="1688" cy="768"/>
          </a:xfrm>
        </p:grpSpPr>
        <p:sp>
          <p:nvSpPr>
            <p:cNvPr id="27661" name="Rectangle 26"/>
            <p:cNvSpPr>
              <a:spLocks noChangeArrowheads="1"/>
            </p:cNvSpPr>
            <p:nvPr/>
          </p:nvSpPr>
          <p:spPr bwMode="auto">
            <a:xfrm>
              <a:off x="3352" y="2208"/>
              <a:ext cx="1056" cy="576"/>
            </a:xfrm>
            <a:prstGeom prst="rect">
              <a:avLst/>
            </a:prstGeom>
            <a:gradFill rotWithShape="1">
              <a:gsLst>
                <a:gs pos="0">
                  <a:srgbClr val="767647"/>
                </a:gs>
                <a:gs pos="100000">
                  <a:srgbClr val="FFFF99"/>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stack</a:t>
              </a:r>
            </a:p>
          </p:txBody>
        </p:sp>
        <p:sp>
          <p:nvSpPr>
            <p:cNvPr id="27662" name="Text Box 28"/>
            <p:cNvSpPr txBox="1">
              <a:spLocks noChangeArrowheads="1"/>
            </p:cNvSpPr>
            <p:nvPr/>
          </p:nvSpPr>
          <p:spPr bwMode="auto">
            <a:xfrm>
              <a:off x="4408" y="2112"/>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0x2000</a:t>
              </a:r>
            </a:p>
          </p:txBody>
        </p:sp>
        <p:sp>
          <p:nvSpPr>
            <p:cNvPr id="27663" name="Text Box 29"/>
            <p:cNvSpPr txBox="1">
              <a:spLocks noChangeArrowheads="1"/>
            </p:cNvSpPr>
            <p:nvPr/>
          </p:nvSpPr>
          <p:spPr bwMode="auto">
            <a:xfrm>
              <a:off x="4408" y="2649"/>
              <a:ext cx="63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0x2fff</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up)">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up)">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up)">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a:t>Segmentation Diagram</a:t>
            </a:r>
          </a:p>
        </p:txBody>
      </p:sp>
      <p:sp>
        <p:nvSpPr>
          <p:cNvPr id="29699" name="Rectangle 4"/>
          <p:cNvSpPr>
            <a:spLocks noChangeArrowheads="1"/>
          </p:cNvSpPr>
          <p:nvPr/>
        </p:nvSpPr>
        <p:spPr bwMode="auto">
          <a:xfrm>
            <a:off x="76200" y="3886200"/>
            <a:ext cx="13716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 seg #</a:t>
            </a:r>
          </a:p>
        </p:txBody>
      </p:sp>
      <p:sp>
        <p:nvSpPr>
          <p:cNvPr id="29700" name="Rectangle 5"/>
          <p:cNvSpPr>
            <a:spLocks noChangeArrowheads="1"/>
          </p:cNvSpPr>
          <p:nvPr/>
        </p:nvSpPr>
        <p:spPr bwMode="auto">
          <a:xfrm>
            <a:off x="1447800" y="3886200"/>
            <a:ext cx="22098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grpSp>
        <p:nvGrpSpPr>
          <p:cNvPr id="2" name="Group 66"/>
          <p:cNvGrpSpPr>
            <a:grpSpLocks/>
          </p:cNvGrpSpPr>
          <p:nvPr/>
        </p:nvGrpSpPr>
        <p:grpSpPr bwMode="auto">
          <a:xfrm>
            <a:off x="762000" y="1981200"/>
            <a:ext cx="7620000" cy="2362200"/>
            <a:chOff x="480" y="1248"/>
            <a:chExt cx="4800" cy="1488"/>
          </a:xfrm>
        </p:grpSpPr>
        <p:sp>
          <p:nvSpPr>
            <p:cNvPr id="29736" name="Rectangle 7"/>
            <p:cNvSpPr>
              <a:spLocks noChangeArrowheads="1"/>
            </p:cNvSpPr>
            <p:nvPr/>
          </p:nvSpPr>
          <p:spPr bwMode="auto">
            <a:xfrm>
              <a:off x="3888" y="2448"/>
              <a:ext cx="1392"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addr</a:t>
              </a:r>
            </a:p>
          </p:txBody>
        </p:sp>
        <p:grpSp>
          <p:nvGrpSpPr>
            <p:cNvPr id="29737" name="Group 65"/>
            <p:cNvGrpSpPr>
              <a:grpSpLocks/>
            </p:cNvGrpSpPr>
            <p:nvPr/>
          </p:nvGrpSpPr>
          <p:grpSpPr bwMode="auto">
            <a:xfrm>
              <a:off x="1584" y="1248"/>
              <a:ext cx="2784" cy="864"/>
              <a:chOff x="1584" y="1248"/>
              <a:chExt cx="2784" cy="864"/>
            </a:xfrm>
          </p:grpSpPr>
          <p:sp>
            <p:nvSpPr>
              <p:cNvPr id="29743" name="Rectangle 9"/>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Physical seg base</a:t>
                </a:r>
              </a:p>
            </p:txBody>
          </p:sp>
          <p:sp>
            <p:nvSpPr>
              <p:cNvPr id="29744" name="Rectangle 10"/>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Seg bound</a:t>
                </a:r>
              </a:p>
            </p:txBody>
          </p:sp>
          <p:sp>
            <p:nvSpPr>
              <p:cNvPr id="29745" name="Rectangle 11"/>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Physical seg base</a:t>
                </a:r>
              </a:p>
            </p:txBody>
          </p:sp>
          <p:sp>
            <p:nvSpPr>
              <p:cNvPr id="29746" name="Rectangle 12"/>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Seg bound</a:t>
                </a:r>
              </a:p>
            </p:txBody>
          </p:sp>
          <p:sp>
            <p:nvSpPr>
              <p:cNvPr id="29747" name="Rectangle 13"/>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Physical seg base</a:t>
                </a:r>
              </a:p>
            </p:txBody>
          </p:sp>
          <p:sp>
            <p:nvSpPr>
              <p:cNvPr id="29748" name="Rectangle 14"/>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Seg bound</a:t>
                </a:r>
              </a:p>
            </p:txBody>
          </p:sp>
        </p:grpSp>
        <p:cxnSp>
          <p:nvCxnSpPr>
            <p:cNvPr id="29738" name="AutoShape 15"/>
            <p:cNvCxnSpPr>
              <a:cxnSpLocks noChangeShapeType="1"/>
              <a:stCxn id="29699" idx="0"/>
              <a:endCxn id="29747" idx="1"/>
            </p:cNvCxnSpPr>
            <p:nvPr/>
          </p:nvCxnSpPr>
          <p:spPr bwMode="auto">
            <a:xfrm rot="-5400000">
              <a:off x="792" y="1656"/>
              <a:ext cx="480" cy="1104"/>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9739" name="Oval 16"/>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a:t>
              </a:r>
            </a:p>
          </p:txBody>
        </p:sp>
        <p:cxnSp>
          <p:nvCxnSpPr>
            <p:cNvPr id="29740" name="AutoShape 17"/>
            <p:cNvCxnSpPr>
              <a:cxnSpLocks noChangeShapeType="1"/>
              <a:stCxn id="29700" idx="3"/>
              <a:endCxn id="29739" idx="2"/>
            </p:cNvCxnSpPr>
            <p:nvPr/>
          </p:nvCxnSpPr>
          <p:spPr bwMode="auto">
            <a:xfrm>
              <a:off x="2304" y="2592"/>
              <a:ext cx="28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29741" name="AutoShape 18"/>
            <p:cNvCxnSpPr>
              <a:cxnSpLocks noChangeShapeType="1"/>
              <a:stCxn id="29739" idx="6"/>
              <a:endCxn id="29736" idx="1"/>
            </p:cNvCxnSpPr>
            <p:nvPr/>
          </p:nvCxnSpPr>
          <p:spPr bwMode="auto">
            <a:xfrm>
              <a:off x="2880" y="2592"/>
              <a:ext cx="100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9742" name="Line 19"/>
            <p:cNvSpPr>
              <a:spLocks noChangeShapeType="1"/>
            </p:cNvSpPr>
            <p:nvPr/>
          </p:nvSpPr>
          <p:spPr bwMode="auto">
            <a:xfrm>
              <a:off x="2736" y="2112"/>
              <a:ext cx="0"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69"/>
          <p:cNvGrpSpPr>
            <a:grpSpLocks/>
          </p:cNvGrpSpPr>
          <p:nvPr/>
        </p:nvGrpSpPr>
        <p:grpSpPr bwMode="auto">
          <a:xfrm>
            <a:off x="2552700" y="3352800"/>
            <a:ext cx="5829300" cy="2362200"/>
            <a:chOff x="1608" y="2112"/>
            <a:chExt cx="3672" cy="1488"/>
          </a:xfrm>
        </p:grpSpPr>
        <p:sp>
          <p:nvSpPr>
            <p:cNvPr id="29731" name="Rectangle 21"/>
            <p:cNvSpPr>
              <a:spLocks noChangeArrowheads="1"/>
            </p:cNvSpPr>
            <p:nvPr/>
          </p:nvSpPr>
          <p:spPr bwMode="auto">
            <a:xfrm>
              <a:off x="3936" y="3264"/>
              <a:ext cx="1344"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cxnSp>
          <p:nvCxnSpPr>
            <p:cNvPr id="29732" name="AutoShape 22"/>
            <p:cNvCxnSpPr>
              <a:cxnSpLocks noChangeShapeType="1"/>
              <a:stCxn id="29733" idx="3"/>
              <a:endCxn id="29731" idx="1"/>
            </p:cNvCxnSpPr>
            <p:nvPr/>
          </p:nvCxnSpPr>
          <p:spPr bwMode="auto">
            <a:xfrm flipV="1">
              <a:off x="3456" y="3408"/>
              <a:ext cx="480" cy="9"/>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29733" name="AutoShape 23"/>
            <p:cNvSpPr>
              <a:spLocks noChangeArrowheads="1"/>
            </p:cNvSpPr>
            <p:nvPr/>
          </p:nvSpPr>
          <p:spPr bwMode="auto">
            <a:xfrm>
              <a:off x="3072" y="3234"/>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cxnSp>
          <p:nvCxnSpPr>
            <p:cNvPr id="29734" name="AutoShape 24"/>
            <p:cNvCxnSpPr>
              <a:cxnSpLocks noChangeShapeType="1"/>
              <a:stCxn id="29700" idx="2"/>
              <a:endCxn id="29733" idx="1"/>
            </p:cNvCxnSpPr>
            <p:nvPr/>
          </p:nvCxnSpPr>
          <p:spPr bwMode="auto">
            <a:xfrm rot="16200000" flipH="1">
              <a:off x="1999" y="2345"/>
              <a:ext cx="681" cy="1464"/>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29735" name="Line 25"/>
            <p:cNvSpPr>
              <a:spLocks noChangeShapeType="1"/>
            </p:cNvSpPr>
            <p:nvPr/>
          </p:nvSpPr>
          <p:spPr bwMode="auto">
            <a:xfrm>
              <a:off x="3264" y="2112"/>
              <a:ext cx="0" cy="115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 name="Group 38"/>
          <p:cNvGrpSpPr>
            <a:grpSpLocks/>
          </p:cNvGrpSpPr>
          <p:nvPr/>
        </p:nvGrpSpPr>
        <p:grpSpPr bwMode="auto">
          <a:xfrm>
            <a:off x="5287963" y="4419600"/>
            <a:ext cx="3856037" cy="595313"/>
            <a:chOff x="3475" y="2784"/>
            <a:chExt cx="2429" cy="375"/>
          </a:xfrm>
        </p:grpSpPr>
        <p:sp>
          <p:nvSpPr>
            <p:cNvPr id="29721" name="AutoShape 27"/>
            <p:cNvSpPr>
              <a:spLocks/>
            </p:cNvSpPr>
            <p:nvPr/>
          </p:nvSpPr>
          <p:spPr bwMode="auto">
            <a:xfrm rot="5400000">
              <a:off x="4647" y="215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grpSp>
          <p:nvGrpSpPr>
            <p:cNvPr id="29722" name="Group 37"/>
            <p:cNvGrpSpPr>
              <a:grpSpLocks/>
            </p:cNvGrpSpPr>
            <p:nvPr/>
          </p:nvGrpSpPr>
          <p:grpSpPr bwMode="auto">
            <a:xfrm>
              <a:off x="3475" y="2928"/>
              <a:ext cx="2429" cy="231"/>
              <a:chOff x="3744" y="2928"/>
              <a:chExt cx="2429" cy="231"/>
            </a:xfrm>
          </p:grpSpPr>
          <p:sp>
            <p:nvSpPr>
              <p:cNvPr id="29723" name="Text Box 28"/>
              <p:cNvSpPr txBox="1">
                <a:spLocks noChangeArrowheads="1"/>
              </p:cNvSpPr>
              <p:nvPr/>
            </p:nvSpPr>
            <p:spPr bwMode="auto">
              <a:xfrm>
                <a:off x="3744" y="2928"/>
                <a:ext cx="24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log</a:t>
                </a:r>
                <a:r>
                  <a:rPr lang="en-US" altLang="en-US" sz="1800" baseline="-25000"/>
                  <a:t>2</a:t>
                </a:r>
                <a:r>
                  <a:rPr lang="en-US" altLang="en-US" sz="1800"/>
                  <a:t>(1GB)  = 30 bits for 1GB of RAM</a:t>
                </a:r>
              </a:p>
            </p:txBody>
          </p:sp>
          <p:grpSp>
            <p:nvGrpSpPr>
              <p:cNvPr id="29724" name="Group 29"/>
              <p:cNvGrpSpPr>
                <a:grpSpLocks/>
              </p:cNvGrpSpPr>
              <p:nvPr/>
            </p:nvGrpSpPr>
            <p:grpSpPr bwMode="auto">
              <a:xfrm>
                <a:off x="3756" y="2928"/>
                <a:ext cx="720" cy="144"/>
                <a:chOff x="1296" y="3840"/>
                <a:chExt cx="720" cy="144"/>
              </a:xfrm>
            </p:grpSpPr>
            <p:grpSp>
              <p:nvGrpSpPr>
                <p:cNvPr id="29725" name="Group 30"/>
                <p:cNvGrpSpPr>
                  <a:grpSpLocks/>
                </p:cNvGrpSpPr>
                <p:nvPr/>
              </p:nvGrpSpPr>
              <p:grpSpPr bwMode="auto">
                <a:xfrm>
                  <a:off x="1296" y="3840"/>
                  <a:ext cx="96" cy="144"/>
                  <a:chOff x="1296" y="3840"/>
                  <a:chExt cx="96" cy="144"/>
                </a:xfrm>
              </p:grpSpPr>
              <p:sp>
                <p:nvSpPr>
                  <p:cNvPr id="29729" name="Line 31"/>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30" name="Line 32"/>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29726" name="Group 33"/>
                <p:cNvGrpSpPr>
                  <a:grpSpLocks/>
                </p:cNvGrpSpPr>
                <p:nvPr/>
              </p:nvGrpSpPr>
              <p:grpSpPr bwMode="auto">
                <a:xfrm flipH="1">
                  <a:off x="1920" y="3840"/>
                  <a:ext cx="96" cy="144"/>
                  <a:chOff x="1296" y="3840"/>
                  <a:chExt cx="96" cy="144"/>
                </a:xfrm>
              </p:grpSpPr>
              <p:sp>
                <p:nvSpPr>
                  <p:cNvPr id="29727" name="Line 34"/>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8" name="Line 35"/>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grpSp>
        <p:nvGrpSpPr>
          <p:cNvPr id="10" name="Group 68"/>
          <p:cNvGrpSpPr>
            <a:grpSpLocks/>
          </p:cNvGrpSpPr>
          <p:nvPr/>
        </p:nvGrpSpPr>
        <p:grpSpPr bwMode="auto">
          <a:xfrm>
            <a:off x="1447800" y="1331913"/>
            <a:ext cx="5486400" cy="2517775"/>
            <a:chOff x="912" y="839"/>
            <a:chExt cx="3456" cy="1586"/>
          </a:xfrm>
        </p:grpSpPr>
        <p:grpSp>
          <p:nvGrpSpPr>
            <p:cNvPr id="29711" name="Group 67"/>
            <p:cNvGrpSpPr>
              <a:grpSpLocks/>
            </p:cNvGrpSpPr>
            <p:nvPr/>
          </p:nvGrpSpPr>
          <p:grpSpPr bwMode="auto">
            <a:xfrm>
              <a:off x="1613" y="839"/>
              <a:ext cx="2755" cy="361"/>
              <a:chOff x="1613" y="839"/>
              <a:chExt cx="2755" cy="361"/>
            </a:xfrm>
          </p:grpSpPr>
          <p:grpSp>
            <p:nvGrpSpPr>
              <p:cNvPr id="29715" name="Group 51"/>
              <p:cNvGrpSpPr>
                <a:grpSpLocks/>
              </p:cNvGrpSpPr>
              <p:nvPr/>
            </p:nvGrpSpPr>
            <p:grpSpPr bwMode="auto">
              <a:xfrm>
                <a:off x="1613" y="839"/>
                <a:ext cx="1363" cy="361"/>
                <a:chOff x="1613" y="839"/>
                <a:chExt cx="1363" cy="361"/>
              </a:xfrm>
            </p:grpSpPr>
            <p:sp>
              <p:nvSpPr>
                <p:cNvPr id="29719" name="AutoShape 40"/>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9720" name="Text Box 50"/>
                <p:cNvSpPr txBox="1">
                  <a:spLocks noChangeArrowheads="1"/>
                </p:cNvSpPr>
                <p:nvPr/>
              </p:nvSpPr>
              <p:spPr bwMode="auto">
                <a:xfrm>
                  <a:off x="2016" y="839"/>
                  <a:ext cx="5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30 bits</a:t>
                  </a:r>
                </a:p>
              </p:txBody>
            </p:sp>
          </p:grpSp>
          <p:grpSp>
            <p:nvGrpSpPr>
              <p:cNvPr id="29716" name="Group 52"/>
              <p:cNvGrpSpPr>
                <a:grpSpLocks/>
              </p:cNvGrpSpPr>
              <p:nvPr/>
            </p:nvGrpSpPr>
            <p:grpSpPr bwMode="auto">
              <a:xfrm>
                <a:off x="3005" y="839"/>
                <a:ext cx="1363" cy="361"/>
                <a:chOff x="1613" y="839"/>
                <a:chExt cx="1363" cy="361"/>
              </a:xfrm>
            </p:grpSpPr>
            <p:sp>
              <p:nvSpPr>
                <p:cNvPr id="29717" name="AutoShape 53"/>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9718" name="Text Box 54"/>
                <p:cNvSpPr txBox="1">
                  <a:spLocks noChangeArrowheads="1"/>
                </p:cNvSpPr>
                <p:nvPr/>
              </p:nvSpPr>
              <p:spPr bwMode="auto">
                <a:xfrm>
                  <a:off x="1836" y="839"/>
                  <a:ext cx="9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up to 30 bits</a:t>
                  </a:r>
                </a:p>
              </p:txBody>
            </p:sp>
          </p:grpSp>
        </p:grpSp>
        <p:grpSp>
          <p:nvGrpSpPr>
            <p:cNvPr id="29712" name="Group 64"/>
            <p:cNvGrpSpPr>
              <a:grpSpLocks/>
            </p:cNvGrpSpPr>
            <p:nvPr/>
          </p:nvGrpSpPr>
          <p:grpSpPr bwMode="auto">
            <a:xfrm>
              <a:off x="912" y="2112"/>
              <a:ext cx="1363" cy="313"/>
              <a:chOff x="912" y="2112"/>
              <a:chExt cx="1363" cy="313"/>
            </a:xfrm>
          </p:grpSpPr>
          <p:sp>
            <p:nvSpPr>
              <p:cNvPr id="29713" name="AutoShape 56"/>
              <p:cNvSpPr>
                <a:spLocks/>
              </p:cNvSpPr>
              <p:nvPr/>
            </p:nvSpPr>
            <p:spPr bwMode="auto">
              <a:xfrm rot="16200000" flipV="1">
                <a:off x="1546" y="1695"/>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9714" name="Text Box 57"/>
              <p:cNvSpPr txBox="1">
                <a:spLocks noChangeArrowheads="1"/>
              </p:cNvSpPr>
              <p:nvPr/>
            </p:nvSpPr>
            <p:spPr bwMode="auto">
              <a:xfrm>
                <a:off x="1152" y="2112"/>
                <a:ext cx="9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up to 30 bits</a:t>
                </a:r>
              </a:p>
            </p:txBody>
          </p:sp>
        </p:grpSp>
      </p:grpSp>
      <p:grpSp>
        <p:nvGrpSpPr>
          <p:cNvPr id="15" name="Group 60"/>
          <p:cNvGrpSpPr>
            <a:grpSpLocks/>
          </p:cNvGrpSpPr>
          <p:nvPr/>
        </p:nvGrpSpPr>
        <p:grpSpPr bwMode="auto">
          <a:xfrm>
            <a:off x="76200" y="4419600"/>
            <a:ext cx="2127250" cy="906463"/>
            <a:chOff x="48" y="2784"/>
            <a:chExt cx="1340" cy="571"/>
          </a:xfrm>
        </p:grpSpPr>
        <p:sp>
          <p:nvSpPr>
            <p:cNvPr id="29709" name="AutoShape 58"/>
            <p:cNvSpPr>
              <a:spLocks/>
            </p:cNvSpPr>
            <p:nvPr/>
          </p:nvSpPr>
          <p:spPr bwMode="auto">
            <a:xfrm rot="5400000" flipV="1">
              <a:off x="432" y="2448"/>
              <a:ext cx="144" cy="816"/>
            </a:xfrm>
            <a:prstGeom prst="rightBrace">
              <a:avLst>
                <a:gd name="adj1" fmla="val 47222"/>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9710" name="Text Box 59"/>
            <p:cNvSpPr txBox="1">
              <a:spLocks noChangeArrowheads="1"/>
            </p:cNvSpPr>
            <p:nvPr/>
          </p:nvSpPr>
          <p:spPr bwMode="auto">
            <a:xfrm>
              <a:off x="48" y="2951"/>
              <a:ext cx="1340"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32 - 30 = 2 bits</a:t>
              </a:r>
            </a:p>
            <a:p>
              <a:pPr>
                <a:spcBef>
                  <a:spcPct val="0"/>
                </a:spcBef>
                <a:buClrTx/>
                <a:buFontTx/>
                <a:buNone/>
              </a:pPr>
              <a:r>
                <a:rPr lang="en-US" altLang="en-US" sz="1800"/>
                <a:t>for 32-bit machines</a:t>
              </a:r>
            </a:p>
          </p:txBody>
        </p:sp>
      </p:grpSp>
      <p:grpSp>
        <p:nvGrpSpPr>
          <p:cNvPr id="16" name="Group 63"/>
          <p:cNvGrpSpPr>
            <a:grpSpLocks/>
          </p:cNvGrpSpPr>
          <p:nvPr/>
        </p:nvGrpSpPr>
        <p:grpSpPr bwMode="auto">
          <a:xfrm>
            <a:off x="7010400" y="1981200"/>
            <a:ext cx="1433513" cy="1295400"/>
            <a:chOff x="4416" y="1248"/>
            <a:chExt cx="903" cy="816"/>
          </a:xfrm>
        </p:grpSpPr>
        <p:sp>
          <p:nvSpPr>
            <p:cNvPr id="29707" name="AutoShape 61"/>
            <p:cNvSpPr>
              <a:spLocks/>
            </p:cNvSpPr>
            <p:nvPr/>
          </p:nvSpPr>
          <p:spPr bwMode="auto">
            <a:xfrm>
              <a:off x="4416" y="1248"/>
              <a:ext cx="144" cy="816"/>
            </a:xfrm>
            <a:prstGeom prst="rightBrace">
              <a:avLst>
                <a:gd name="adj1" fmla="val 47222"/>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29708" name="Text Box 62"/>
            <p:cNvSpPr txBox="1">
              <a:spLocks noChangeArrowheads="1"/>
            </p:cNvSpPr>
            <p:nvPr/>
          </p:nvSpPr>
          <p:spPr bwMode="auto">
            <a:xfrm>
              <a:off x="4598" y="1511"/>
              <a:ext cx="72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r>
                <a:rPr lang="en-US" altLang="en-US" sz="1800" baseline="30000"/>
                <a:t>2</a:t>
              </a:r>
              <a:r>
                <a:rPr lang="en-US" altLang="en-US" sz="1800"/>
                <a:t> entries</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left)">
                                      <p:cBhvr>
                                        <p:cTn id="22" dur="500"/>
                                        <p:tgtEl>
                                          <p:spTgt spid="1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wipe(up)">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up)">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a:t>Segmentation Diagram</a:t>
            </a:r>
          </a:p>
        </p:txBody>
      </p:sp>
      <p:sp>
        <p:nvSpPr>
          <p:cNvPr id="31747" name="Rectangle 3"/>
          <p:cNvSpPr>
            <a:spLocks noChangeArrowheads="1"/>
          </p:cNvSpPr>
          <p:nvPr/>
        </p:nvSpPr>
        <p:spPr bwMode="auto">
          <a:xfrm>
            <a:off x="76200" y="3886200"/>
            <a:ext cx="13716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2</a:t>
            </a:r>
          </a:p>
        </p:txBody>
      </p:sp>
      <p:sp>
        <p:nvSpPr>
          <p:cNvPr id="31748" name="Rectangle 4"/>
          <p:cNvSpPr>
            <a:spLocks noChangeArrowheads="1"/>
          </p:cNvSpPr>
          <p:nvPr/>
        </p:nvSpPr>
        <p:spPr bwMode="auto">
          <a:xfrm>
            <a:off x="76200" y="3886200"/>
            <a:ext cx="35814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0x80000200</a:t>
            </a:r>
          </a:p>
        </p:txBody>
      </p:sp>
      <p:grpSp>
        <p:nvGrpSpPr>
          <p:cNvPr id="2" name="Group 57"/>
          <p:cNvGrpSpPr>
            <a:grpSpLocks/>
          </p:cNvGrpSpPr>
          <p:nvPr/>
        </p:nvGrpSpPr>
        <p:grpSpPr bwMode="auto">
          <a:xfrm>
            <a:off x="1866900" y="3352800"/>
            <a:ext cx="3619500" cy="2362200"/>
            <a:chOff x="1176" y="2112"/>
            <a:chExt cx="2280" cy="1488"/>
          </a:xfrm>
        </p:grpSpPr>
        <p:sp>
          <p:nvSpPr>
            <p:cNvPr id="31773" name="AutoShape 22"/>
            <p:cNvSpPr>
              <a:spLocks noChangeArrowheads="1"/>
            </p:cNvSpPr>
            <p:nvPr/>
          </p:nvSpPr>
          <p:spPr bwMode="auto">
            <a:xfrm>
              <a:off x="3072" y="3234"/>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cxnSp>
          <p:nvCxnSpPr>
            <p:cNvPr id="31774" name="AutoShape 23"/>
            <p:cNvCxnSpPr>
              <a:cxnSpLocks noChangeShapeType="1"/>
              <a:stCxn id="31748" idx="2"/>
              <a:endCxn id="31773" idx="1"/>
            </p:cNvCxnSpPr>
            <p:nvPr/>
          </p:nvCxnSpPr>
          <p:spPr bwMode="auto">
            <a:xfrm rot="16200000" flipH="1">
              <a:off x="1783" y="2129"/>
              <a:ext cx="681" cy="1896"/>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31775" name="Line 24"/>
            <p:cNvSpPr>
              <a:spLocks noChangeShapeType="1"/>
            </p:cNvSpPr>
            <p:nvPr/>
          </p:nvSpPr>
          <p:spPr bwMode="auto">
            <a:xfrm>
              <a:off x="3264" y="2112"/>
              <a:ext cx="0" cy="115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3"/>
          <p:cNvGrpSpPr>
            <a:grpSpLocks/>
          </p:cNvGrpSpPr>
          <p:nvPr/>
        </p:nvGrpSpPr>
        <p:grpSpPr bwMode="auto">
          <a:xfrm>
            <a:off x="1524000" y="1981200"/>
            <a:ext cx="6858000" cy="2362200"/>
            <a:chOff x="1524000" y="1981200"/>
            <a:chExt cx="6858000" cy="2362200"/>
          </a:xfrm>
        </p:grpSpPr>
        <p:grpSp>
          <p:nvGrpSpPr>
            <p:cNvPr id="31752" name="Group 56"/>
            <p:cNvGrpSpPr>
              <a:grpSpLocks/>
            </p:cNvGrpSpPr>
            <p:nvPr/>
          </p:nvGrpSpPr>
          <p:grpSpPr bwMode="auto">
            <a:xfrm>
              <a:off x="1524000" y="1981200"/>
              <a:ext cx="6858000" cy="2362200"/>
              <a:chOff x="960" y="1248"/>
              <a:chExt cx="4320" cy="1488"/>
            </a:xfrm>
          </p:grpSpPr>
          <p:grpSp>
            <p:nvGrpSpPr>
              <p:cNvPr id="31756" name="Group 5"/>
              <p:cNvGrpSpPr>
                <a:grpSpLocks/>
              </p:cNvGrpSpPr>
              <p:nvPr/>
            </p:nvGrpSpPr>
            <p:grpSpPr bwMode="auto">
              <a:xfrm>
                <a:off x="960" y="1248"/>
                <a:ext cx="4320" cy="1488"/>
                <a:chOff x="960" y="1248"/>
                <a:chExt cx="4320" cy="1488"/>
              </a:xfrm>
            </p:grpSpPr>
            <p:sp>
              <p:nvSpPr>
                <p:cNvPr id="31760" name="Rectangle 6"/>
                <p:cNvSpPr>
                  <a:spLocks noChangeArrowheads="1"/>
                </p:cNvSpPr>
                <p:nvPr/>
              </p:nvSpPr>
              <p:spPr bwMode="auto">
                <a:xfrm>
                  <a:off x="3888" y="2448"/>
                  <a:ext cx="1392"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0x2200</a:t>
                  </a:r>
                </a:p>
              </p:txBody>
            </p:sp>
            <p:grpSp>
              <p:nvGrpSpPr>
                <p:cNvPr id="31761" name="Group 7"/>
                <p:cNvGrpSpPr>
                  <a:grpSpLocks/>
                </p:cNvGrpSpPr>
                <p:nvPr/>
              </p:nvGrpSpPr>
              <p:grpSpPr bwMode="auto">
                <a:xfrm>
                  <a:off x="1584" y="1248"/>
                  <a:ext cx="2784" cy="864"/>
                  <a:chOff x="1584" y="1248"/>
                  <a:chExt cx="2784" cy="864"/>
                </a:xfrm>
              </p:grpSpPr>
              <p:sp>
                <p:nvSpPr>
                  <p:cNvPr id="31767" name="Rectangle 8"/>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0x4000</a:t>
                    </a:r>
                  </a:p>
                </p:txBody>
              </p:sp>
              <p:sp>
                <p:nvSpPr>
                  <p:cNvPr id="31768" name="Rectangle 9"/>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0x700</a:t>
                    </a:r>
                  </a:p>
                </p:txBody>
              </p:sp>
              <p:sp>
                <p:nvSpPr>
                  <p:cNvPr id="31769" name="Rectangle 10"/>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0x0</a:t>
                    </a:r>
                  </a:p>
                </p:txBody>
              </p:sp>
              <p:sp>
                <p:nvSpPr>
                  <p:cNvPr id="31770" name="Rectangle 11"/>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0x500</a:t>
                    </a:r>
                  </a:p>
                </p:txBody>
              </p:sp>
              <p:sp>
                <p:nvSpPr>
                  <p:cNvPr id="31771" name="Rectangle 12"/>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0x2000</a:t>
                    </a:r>
                  </a:p>
                </p:txBody>
              </p:sp>
              <p:sp>
                <p:nvSpPr>
                  <p:cNvPr id="31772" name="Rectangle 13"/>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0x1000</a:t>
                    </a:r>
                  </a:p>
                </p:txBody>
              </p:sp>
            </p:grpSp>
            <p:cxnSp>
              <p:nvCxnSpPr>
                <p:cNvPr id="31762" name="AutoShape 14"/>
                <p:cNvCxnSpPr>
                  <a:cxnSpLocks noChangeShapeType="1"/>
                  <a:endCxn id="31771" idx="1"/>
                </p:cNvCxnSpPr>
                <p:nvPr/>
              </p:nvCxnSpPr>
              <p:spPr bwMode="auto">
                <a:xfrm flipV="1">
                  <a:off x="960" y="1968"/>
                  <a:ext cx="624" cy="480"/>
                </a:xfrm>
                <a:prstGeom prst="bentConnector3">
                  <a:avLst>
                    <a:gd name="adj1" fmla="val -926"/>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31763" name="Oval 15"/>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a:t>
                  </a:r>
                </a:p>
              </p:txBody>
            </p:sp>
            <p:cxnSp>
              <p:nvCxnSpPr>
                <p:cNvPr id="31764" name="AutoShape 16"/>
                <p:cNvCxnSpPr>
                  <a:cxnSpLocks noChangeShapeType="1"/>
                  <a:stCxn id="31748" idx="3"/>
                  <a:endCxn id="31763" idx="2"/>
                </p:cNvCxnSpPr>
                <p:nvPr/>
              </p:nvCxnSpPr>
              <p:spPr bwMode="auto">
                <a:xfrm>
                  <a:off x="2304" y="2592"/>
                  <a:ext cx="28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31765" name="AutoShape 17"/>
                <p:cNvCxnSpPr>
                  <a:cxnSpLocks noChangeShapeType="1"/>
                  <a:stCxn id="31763" idx="6"/>
                  <a:endCxn id="31760" idx="1"/>
                </p:cNvCxnSpPr>
                <p:nvPr/>
              </p:nvCxnSpPr>
              <p:spPr bwMode="auto">
                <a:xfrm>
                  <a:off x="2880" y="2592"/>
                  <a:ext cx="100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31766" name="Line 18"/>
                <p:cNvSpPr>
                  <a:spLocks noChangeShapeType="1"/>
                </p:cNvSpPr>
                <p:nvPr/>
              </p:nvSpPr>
              <p:spPr bwMode="auto">
                <a:xfrm>
                  <a:off x="2736" y="2112"/>
                  <a:ext cx="0"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1757" name="Text Box 53"/>
              <p:cNvSpPr txBox="1">
                <a:spLocks noChangeArrowheads="1"/>
              </p:cNvSpPr>
              <p:nvPr/>
            </p:nvSpPr>
            <p:spPr bwMode="auto">
              <a:xfrm>
                <a:off x="1574" y="1271"/>
                <a:ext cx="4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code</a:t>
                </a:r>
              </a:p>
            </p:txBody>
          </p:sp>
          <p:sp>
            <p:nvSpPr>
              <p:cNvPr id="31758" name="Text Box 54"/>
              <p:cNvSpPr txBox="1">
                <a:spLocks noChangeArrowheads="1"/>
              </p:cNvSpPr>
              <p:nvPr/>
            </p:nvSpPr>
            <p:spPr bwMode="auto">
              <a:xfrm>
                <a:off x="1574" y="1559"/>
                <a:ext cx="3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data</a:t>
                </a:r>
              </a:p>
            </p:txBody>
          </p:sp>
          <p:sp>
            <p:nvSpPr>
              <p:cNvPr id="31759" name="Text Box 55"/>
              <p:cNvSpPr txBox="1">
                <a:spLocks noChangeArrowheads="1"/>
              </p:cNvSpPr>
              <p:nvPr/>
            </p:nvSpPr>
            <p:spPr bwMode="auto">
              <a:xfrm>
                <a:off x="1574" y="1847"/>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stack</a:t>
                </a:r>
              </a:p>
            </p:txBody>
          </p:sp>
        </p:grpSp>
        <p:sp>
          <p:nvSpPr>
            <p:cNvPr id="31753" name="TextBox 3"/>
            <p:cNvSpPr txBox="1">
              <a:spLocks noChangeArrowheads="1"/>
            </p:cNvSpPr>
            <p:nvPr/>
          </p:nvSpPr>
          <p:spPr bwMode="auto">
            <a:xfrm>
              <a:off x="1879600" y="2017713"/>
              <a:ext cx="4397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00</a:t>
              </a:r>
            </a:p>
          </p:txBody>
        </p:sp>
        <p:sp>
          <p:nvSpPr>
            <p:cNvPr id="31754" name="TextBox 4"/>
            <p:cNvSpPr txBox="1">
              <a:spLocks noChangeArrowheads="1"/>
            </p:cNvSpPr>
            <p:nvPr/>
          </p:nvSpPr>
          <p:spPr bwMode="auto">
            <a:xfrm>
              <a:off x="1889125" y="2482850"/>
              <a:ext cx="4397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01</a:t>
              </a:r>
            </a:p>
          </p:txBody>
        </p:sp>
        <p:sp>
          <p:nvSpPr>
            <p:cNvPr id="31755" name="TextBox 5"/>
            <p:cNvSpPr txBox="1">
              <a:spLocks noChangeArrowheads="1"/>
            </p:cNvSpPr>
            <p:nvPr/>
          </p:nvSpPr>
          <p:spPr bwMode="auto">
            <a:xfrm>
              <a:off x="1866900" y="2921000"/>
              <a:ext cx="4413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10</a:t>
              </a:r>
            </a:p>
          </p:txBody>
        </p:sp>
      </p:grpSp>
      <p:sp>
        <p:nvSpPr>
          <p:cNvPr id="31751" name="TextBox 6"/>
          <p:cNvSpPr txBox="1">
            <a:spLocks noChangeArrowheads="1"/>
          </p:cNvSpPr>
          <p:nvPr/>
        </p:nvSpPr>
        <p:spPr bwMode="auto">
          <a:xfrm>
            <a:off x="93663" y="4473575"/>
            <a:ext cx="4737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FFF00"/>
                </a:solidFill>
              </a:rPr>
              <a:t>10</a:t>
            </a:r>
            <a:r>
              <a:rPr lang="en-US" altLang="en-US" sz="1800"/>
              <a:t>00 0000 0000 0000 0000 0010 0000 0000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defRPr/>
            </a:pPr>
            <a:r>
              <a:rPr lang="en-US" dirty="0"/>
              <a:t>Pros/Cons of Segmentation</a:t>
            </a:r>
          </a:p>
        </p:txBody>
      </p:sp>
      <p:sp>
        <p:nvSpPr>
          <p:cNvPr id="20483" name="Rectangle 3"/>
          <p:cNvSpPr>
            <a:spLocks noGrp="1" noChangeArrowheads="1"/>
          </p:cNvSpPr>
          <p:nvPr>
            <p:ph type="body" idx="1"/>
          </p:nvPr>
        </p:nvSpPr>
        <p:spPr/>
        <p:txBody>
          <a:bodyPr/>
          <a:lstStyle/>
          <a:p>
            <a:pPr eaLnBrk="1" hangingPunct="1">
              <a:lnSpc>
                <a:spcPct val="90000"/>
              </a:lnSpc>
              <a:buFont typeface="Wingdings" panose="05000000000000000000" pitchFamily="2" charset="2"/>
              <a:buNone/>
              <a:defRPr/>
            </a:pPr>
            <a:r>
              <a:rPr lang="en-US" dirty="0"/>
              <a:t>+ Easier to grow/shrink individual segments</a:t>
            </a:r>
          </a:p>
          <a:p>
            <a:pPr eaLnBrk="1" hangingPunct="1">
              <a:lnSpc>
                <a:spcPct val="90000"/>
              </a:lnSpc>
              <a:buFont typeface="Wingdings" panose="05000000000000000000" pitchFamily="2" charset="2"/>
              <a:buNone/>
              <a:defRPr/>
            </a:pPr>
            <a:r>
              <a:rPr lang="en-US" dirty="0"/>
              <a:t>+ Finer control of segment accesses</a:t>
            </a:r>
          </a:p>
          <a:p>
            <a:pPr lvl="1" eaLnBrk="1" hangingPunct="1">
              <a:lnSpc>
                <a:spcPct val="90000"/>
              </a:lnSpc>
              <a:defRPr/>
            </a:pPr>
            <a:r>
              <a:rPr lang="en-US" dirty="0"/>
              <a:t>e.g., read-only for shared code segment</a:t>
            </a:r>
          </a:p>
          <a:p>
            <a:pPr lvl="1" eaLnBrk="1" hangingPunct="1">
              <a:lnSpc>
                <a:spcPct val="90000"/>
              </a:lnSpc>
              <a:defRPr/>
            </a:pPr>
            <a:r>
              <a:rPr lang="en-US" dirty="0"/>
              <a:t>Recall the semantics of fork()…</a:t>
            </a:r>
          </a:p>
          <a:p>
            <a:pPr eaLnBrk="1" hangingPunct="1">
              <a:lnSpc>
                <a:spcPct val="90000"/>
              </a:lnSpc>
              <a:buFont typeface="Wingdings" panose="05000000000000000000" pitchFamily="2" charset="2"/>
              <a:buNone/>
              <a:defRPr/>
            </a:pPr>
            <a:r>
              <a:rPr lang="en-US" dirty="0"/>
              <a:t>+ More efficient use of physical space </a:t>
            </a:r>
          </a:p>
          <a:p>
            <a:pPr eaLnBrk="1" hangingPunct="1">
              <a:lnSpc>
                <a:spcPct val="90000"/>
              </a:lnSpc>
              <a:buFont typeface="Wingdings" panose="05000000000000000000" pitchFamily="2" charset="2"/>
              <a:buNone/>
              <a:defRPr/>
            </a:pPr>
            <a:r>
              <a:rPr lang="en-US" dirty="0"/>
              <a:t>+ Multiple processes can share the same code segment</a:t>
            </a:r>
          </a:p>
          <a:p>
            <a:pPr eaLnBrk="1" hangingPunct="1">
              <a:lnSpc>
                <a:spcPct val="90000"/>
              </a:lnSpc>
              <a:buFont typeface="Wingdings" panose="05000000000000000000" pitchFamily="2" charset="2"/>
              <a:buNone/>
              <a:defRPr/>
            </a:pPr>
            <a:r>
              <a:rPr lang="en-US" dirty="0"/>
              <a:t>- Memory allocation is still complex</a:t>
            </a:r>
          </a:p>
          <a:p>
            <a:pPr lvl="1" eaLnBrk="1" hangingPunct="1">
              <a:lnSpc>
                <a:spcPct val="90000"/>
              </a:lnSpc>
              <a:defRPr/>
            </a:pPr>
            <a:r>
              <a:rPr lang="en-US" dirty="0"/>
              <a:t>Requires contiguous allocation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defRPr/>
            </a:pPr>
            <a:r>
              <a:rPr lang="en-US"/>
              <a:t>Paging</a:t>
            </a:r>
          </a:p>
        </p:txBody>
      </p:sp>
      <p:sp>
        <p:nvSpPr>
          <p:cNvPr id="21507" name="Rectangle 3"/>
          <p:cNvSpPr>
            <a:spLocks noGrp="1" noChangeArrowheads="1"/>
          </p:cNvSpPr>
          <p:nvPr>
            <p:ph type="body" idx="1"/>
          </p:nvPr>
        </p:nvSpPr>
        <p:spPr/>
        <p:txBody>
          <a:bodyPr/>
          <a:lstStyle/>
          <a:p>
            <a:pPr eaLnBrk="1" hangingPunct="1">
              <a:defRPr/>
            </a:pPr>
            <a:r>
              <a:rPr lang="en-US" b="1" i="1" dirty="0">
                <a:solidFill>
                  <a:srgbClr val="FFFF00"/>
                </a:solidFill>
              </a:rPr>
              <a:t>Paging-based translation</a:t>
            </a:r>
            <a:r>
              <a:rPr lang="en-US" dirty="0"/>
              <a:t>:  memory allocation via fixed-size chunks of memory, or </a:t>
            </a:r>
            <a:r>
              <a:rPr lang="en-US" b="1" i="1" dirty="0">
                <a:solidFill>
                  <a:srgbClr val="FFFF00"/>
                </a:solidFill>
              </a:rPr>
              <a:t>pages</a:t>
            </a:r>
          </a:p>
          <a:p>
            <a:pPr eaLnBrk="1" hangingPunct="1">
              <a:defRPr/>
            </a:pPr>
            <a:r>
              <a:rPr lang="en-US" dirty="0"/>
              <a:t>Uses a </a:t>
            </a:r>
            <a:r>
              <a:rPr lang="en-US" b="1" i="1" dirty="0">
                <a:solidFill>
                  <a:srgbClr val="FFFF00"/>
                </a:solidFill>
              </a:rPr>
              <a:t>bitmap</a:t>
            </a:r>
            <a:r>
              <a:rPr lang="en-US" dirty="0"/>
              <a:t> to track the allocation status of memory pages</a:t>
            </a:r>
          </a:p>
          <a:p>
            <a:pPr eaLnBrk="1" hangingPunct="1">
              <a:defRPr/>
            </a:pPr>
            <a:r>
              <a:rPr lang="en-US" dirty="0"/>
              <a:t>Translation granularity is a page</a:t>
            </a:r>
          </a:p>
          <a:p>
            <a:pPr lvl="1" eaLnBrk="1" hangingPunct="1">
              <a:buFont typeface="Wingdings" panose="05000000000000000000" pitchFamily="2" charset="2"/>
              <a:buNone/>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defRPr/>
            </a:pPr>
            <a:r>
              <a:rPr lang="en-US"/>
              <a:t>Paging Illustrated</a:t>
            </a:r>
          </a:p>
        </p:txBody>
      </p:sp>
      <p:sp>
        <p:nvSpPr>
          <p:cNvPr id="39939" name="Rectangle 3"/>
          <p:cNvSpPr>
            <a:spLocks noChangeArrowheads="1"/>
          </p:cNvSpPr>
          <p:nvPr/>
        </p:nvSpPr>
        <p:spPr bwMode="auto">
          <a:xfrm>
            <a:off x="2089150" y="1716088"/>
            <a:ext cx="1676400" cy="3733800"/>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40" name="Rectangle 4"/>
          <p:cNvSpPr>
            <a:spLocks noChangeArrowheads="1"/>
          </p:cNvSpPr>
          <p:nvPr/>
        </p:nvSpPr>
        <p:spPr bwMode="auto">
          <a:xfrm>
            <a:off x="5321300" y="1716088"/>
            <a:ext cx="1676400" cy="4800600"/>
          </a:xfrm>
          <a:prstGeom prst="rect">
            <a:avLst/>
          </a:prstGeom>
          <a:solidFill>
            <a:srgbClr val="CC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41" name="Text Box 5"/>
          <p:cNvSpPr txBox="1">
            <a:spLocks noChangeArrowheads="1"/>
          </p:cNvSpPr>
          <p:nvPr/>
        </p:nvSpPr>
        <p:spPr bwMode="auto">
          <a:xfrm>
            <a:off x="1936750" y="1295400"/>
            <a:ext cx="1949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Virtual addresses</a:t>
            </a:r>
          </a:p>
        </p:txBody>
      </p:sp>
      <p:sp>
        <p:nvSpPr>
          <p:cNvPr id="39942" name="Text Box 6"/>
          <p:cNvSpPr txBox="1">
            <a:spLocks noChangeArrowheads="1"/>
          </p:cNvSpPr>
          <p:nvPr/>
        </p:nvSpPr>
        <p:spPr bwMode="auto">
          <a:xfrm>
            <a:off x="5092700" y="1335088"/>
            <a:ext cx="2152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Physical addresses</a:t>
            </a:r>
          </a:p>
        </p:txBody>
      </p:sp>
      <p:sp>
        <p:nvSpPr>
          <p:cNvPr id="24584" name="Rectangle 8" descr="60%"/>
          <p:cNvSpPr>
            <a:spLocks noChangeArrowheads="1"/>
          </p:cNvSpPr>
          <p:nvPr/>
        </p:nvSpPr>
        <p:spPr bwMode="auto">
          <a:xfrm>
            <a:off x="5321300" y="5449888"/>
            <a:ext cx="1676400" cy="874712"/>
          </a:xfrm>
          <a:prstGeom prst="rect">
            <a:avLst/>
          </a:prstGeom>
          <a:pattFill prst="pct60">
            <a:fgClr>
              <a:srgbClr val="FFFF99"/>
            </a:fgClr>
            <a:bgClr>
              <a:srgbClr val="767647"/>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44" name="Text Box 12"/>
          <p:cNvSpPr txBox="1">
            <a:spLocks noChangeArrowheads="1"/>
          </p:cNvSpPr>
          <p:nvPr/>
        </p:nvSpPr>
        <p:spPr bwMode="auto">
          <a:xfrm>
            <a:off x="1479550" y="1584325"/>
            <a:ext cx="5937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0x0</a:t>
            </a:r>
          </a:p>
        </p:txBody>
      </p:sp>
      <p:sp>
        <p:nvSpPr>
          <p:cNvPr id="24590" name="Rectangle 14" descr="60%"/>
          <p:cNvSpPr>
            <a:spLocks noChangeArrowheads="1"/>
          </p:cNvSpPr>
          <p:nvPr/>
        </p:nvSpPr>
        <p:spPr bwMode="auto">
          <a:xfrm>
            <a:off x="2089150" y="1716088"/>
            <a:ext cx="1676400" cy="950912"/>
          </a:xfrm>
          <a:prstGeom prst="rect">
            <a:avLst/>
          </a:prstGeom>
          <a:pattFill prst="pct60">
            <a:fgClr>
              <a:srgbClr val="FFFF99"/>
            </a:fgClr>
            <a:bgClr>
              <a:srgbClr val="767647"/>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24592" name="Rectangle 16" descr="Large grid"/>
          <p:cNvSpPr>
            <a:spLocks noChangeArrowheads="1"/>
          </p:cNvSpPr>
          <p:nvPr/>
        </p:nvSpPr>
        <p:spPr bwMode="auto">
          <a:xfrm>
            <a:off x="2089150" y="2630488"/>
            <a:ext cx="1676400" cy="950912"/>
          </a:xfrm>
          <a:prstGeom prst="rect">
            <a:avLst/>
          </a:prstGeom>
          <a:pattFill prst="lgGrid">
            <a:fgClr>
              <a:srgbClr val="FFFF99"/>
            </a:fgClr>
            <a:bgClr>
              <a:srgbClr val="767647"/>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47" name="Text Box 17"/>
          <p:cNvSpPr txBox="1">
            <a:spLocks noChangeArrowheads="1"/>
          </p:cNvSpPr>
          <p:nvPr/>
        </p:nvSpPr>
        <p:spPr bwMode="auto">
          <a:xfrm>
            <a:off x="1022350" y="2498725"/>
            <a:ext cx="1003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0x1000</a:t>
            </a:r>
          </a:p>
        </p:txBody>
      </p:sp>
      <p:sp>
        <p:nvSpPr>
          <p:cNvPr id="39948" name="Text Box 18"/>
          <p:cNvSpPr txBox="1">
            <a:spLocks noChangeArrowheads="1"/>
          </p:cNvSpPr>
          <p:nvPr/>
        </p:nvSpPr>
        <p:spPr bwMode="auto">
          <a:xfrm>
            <a:off x="1022350" y="3443288"/>
            <a:ext cx="1003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0x2000</a:t>
            </a:r>
          </a:p>
        </p:txBody>
      </p:sp>
      <p:sp>
        <p:nvSpPr>
          <p:cNvPr id="24596" name="Rectangle 20" descr="Large grid"/>
          <p:cNvSpPr>
            <a:spLocks noChangeArrowheads="1"/>
          </p:cNvSpPr>
          <p:nvPr/>
        </p:nvSpPr>
        <p:spPr bwMode="auto">
          <a:xfrm>
            <a:off x="5321300" y="1716088"/>
            <a:ext cx="1676400" cy="950912"/>
          </a:xfrm>
          <a:prstGeom prst="rect">
            <a:avLst/>
          </a:prstGeom>
          <a:pattFill prst="lgGrid">
            <a:fgClr>
              <a:srgbClr val="FFFF99"/>
            </a:fgClr>
            <a:bgClr>
              <a:srgbClr val="767647"/>
            </a:bgClr>
          </a:patt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50" name="Text Box 21"/>
          <p:cNvSpPr txBox="1">
            <a:spLocks noChangeArrowheads="1"/>
          </p:cNvSpPr>
          <p:nvPr/>
        </p:nvSpPr>
        <p:spPr bwMode="auto">
          <a:xfrm>
            <a:off x="6997700" y="1577975"/>
            <a:ext cx="5937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0x0</a:t>
            </a:r>
          </a:p>
        </p:txBody>
      </p:sp>
      <p:sp>
        <p:nvSpPr>
          <p:cNvPr id="24600" name="Rectangle 24"/>
          <p:cNvSpPr>
            <a:spLocks noChangeArrowheads="1"/>
          </p:cNvSpPr>
          <p:nvPr/>
        </p:nvSpPr>
        <p:spPr bwMode="auto">
          <a:xfrm>
            <a:off x="2089150" y="4495800"/>
            <a:ext cx="1676400" cy="954088"/>
          </a:xfrm>
          <a:prstGeom prst="rect">
            <a:avLst/>
          </a:prstGeom>
          <a:gradFill rotWithShape="1">
            <a:gsLst>
              <a:gs pos="0">
                <a:srgbClr val="767647"/>
              </a:gs>
              <a:gs pos="100000">
                <a:srgbClr val="FFFF99"/>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52" name="Text Box 25"/>
          <p:cNvSpPr txBox="1">
            <a:spLocks noChangeArrowheads="1"/>
          </p:cNvSpPr>
          <p:nvPr/>
        </p:nvSpPr>
        <p:spPr bwMode="auto">
          <a:xfrm>
            <a:off x="1022350" y="4343400"/>
            <a:ext cx="1003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0x3000</a:t>
            </a:r>
          </a:p>
        </p:txBody>
      </p:sp>
      <p:sp>
        <p:nvSpPr>
          <p:cNvPr id="39953" name="Text Box 26"/>
          <p:cNvSpPr txBox="1">
            <a:spLocks noChangeArrowheads="1"/>
          </p:cNvSpPr>
          <p:nvPr/>
        </p:nvSpPr>
        <p:spPr bwMode="auto">
          <a:xfrm>
            <a:off x="1022350" y="5221288"/>
            <a:ext cx="1003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0x3fff</a:t>
            </a:r>
          </a:p>
        </p:txBody>
      </p:sp>
      <p:sp>
        <p:nvSpPr>
          <p:cNvPr id="24604" name="Rectangle 28"/>
          <p:cNvSpPr>
            <a:spLocks noChangeArrowheads="1"/>
          </p:cNvSpPr>
          <p:nvPr/>
        </p:nvSpPr>
        <p:spPr bwMode="auto">
          <a:xfrm>
            <a:off x="5321300" y="3621088"/>
            <a:ext cx="1676400" cy="914400"/>
          </a:xfrm>
          <a:prstGeom prst="rect">
            <a:avLst/>
          </a:prstGeom>
          <a:gradFill rotWithShape="1">
            <a:gsLst>
              <a:gs pos="0">
                <a:srgbClr val="767647"/>
              </a:gs>
              <a:gs pos="100000">
                <a:srgbClr val="FFFF99"/>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39955" name="Text Box 31"/>
          <p:cNvSpPr txBox="1">
            <a:spLocks noChangeArrowheads="1"/>
          </p:cNvSpPr>
          <p:nvPr/>
        </p:nvSpPr>
        <p:spPr bwMode="auto">
          <a:xfrm>
            <a:off x="6997700" y="2514600"/>
            <a:ext cx="1003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0x1000</a:t>
            </a:r>
          </a:p>
        </p:txBody>
      </p:sp>
      <p:sp>
        <p:nvSpPr>
          <p:cNvPr id="39956" name="Text Box 32"/>
          <p:cNvSpPr txBox="1">
            <a:spLocks noChangeArrowheads="1"/>
          </p:cNvSpPr>
          <p:nvPr/>
        </p:nvSpPr>
        <p:spPr bwMode="auto">
          <a:xfrm>
            <a:off x="6997700" y="3459163"/>
            <a:ext cx="1003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0x2000</a:t>
            </a:r>
          </a:p>
        </p:txBody>
      </p:sp>
      <p:sp>
        <p:nvSpPr>
          <p:cNvPr id="39957" name="Text Box 33"/>
          <p:cNvSpPr txBox="1">
            <a:spLocks noChangeArrowheads="1"/>
          </p:cNvSpPr>
          <p:nvPr/>
        </p:nvSpPr>
        <p:spPr bwMode="auto">
          <a:xfrm>
            <a:off x="6997700" y="4359275"/>
            <a:ext cx="10033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0x3000</a:t>
            </a:r>
          </a:p>
        </p:txBody>
      </p:sp>
      <p:sp>
        <p:nvSpPr>
          <p:cNvPr id="39958" name="Text Box 34"/>
          <p:cNvSpPr txBox="1">
            <a:spLocks noChangeArrowheads="1"/>
          </p:cNvSpPr>
          <p:nvPr/>
        </p:nvSpPr>
        <p:spPr bwMode="auto">
          <a:xfrm>
            <a:off x="6997700" y="5237163"/>
            <a:ext cx="1003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b="1">
                <a:latin typeface="Courier New" panose="02070309020205020404" pitchFamily="49" charset="0"/>
              </a:rPr>
              <a:t>0x4000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4590"/>
                                        </p:tgtEl>
                                        <p:attrNameLst>
                                          <p:attrName>style.visibility</p:attrName>
                                        </p:attrNameLst>
                                      </p:cBhvr>
                                      <p:to>
                                        <p:strVal val="visible"/>
                                      </p:to>
                                    </p:set>
                                    <p:animEffect transition="in" filter="wipe(up)">
                                      <p:cBhvr>
                                        <p:cTn id="7" dur="500"/>
                                        <p:tgtEl>
                                          <p:spTgt spid="245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24584"/>
                                        </p:tgtEl>
                                        <p:attrNameLst>
                                          <p:attrName>style.visibility</p:attrName>
                                        </p:attrNameLst>
                                      </p:cBhvr>
                                      <p:to>
                                        <p:strVal val="visible"/>
                                      </p:to>
                                    </p:set>
                                    <p:animEffect transition="in" filter="wipe(up)">
                                      <p:cBhvr>
                                        <p:cTn id="12" dur="500"/>
                                        <p:tgtEl>
                                          <p:spTgt spid="245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24592"/>
                                        </p:tgtEl>
                                        <p:attrNameLst>
                                          <p:attrName>style.visibility</p:attrName>
                                        </p:attrNameLst>
                                      </p:cBhvr>
                                      <p:to>
                                        <p:strVal val="visible"/>
                                      </p:to>
                                    </p:set>
                                    <p:animEffect transition="in" filter="wipe(up)">
                                      <p:cBhvr>
                                        <p:cTn id="17" dur="500"/>
                                        <p:tgtEl>
                                          <p:spTgt spid="2459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4596"/>
                                        </p:tgtEl>
                                        <p:attrNameLst>
                                          <p:attrName>style.visibility</p:attrName>
                                        </p:attrNameLst>
                                      </p:cBhvr>
                                      <p:to>
                                        <p:strVal val="visible"/>
                                      </p:to>
                                    </p:set>
                                    <p:animEffect transition="in" filter="wipe(up)">
                                      <p:cBhvr>
                                        <p:cTn id="22" dur="500"/>
                                        <p:tgtEl>
                                          <p:spTgt spid="2459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24600"/>
                                        </p:tgtEl>
                                        <p:attrNameLst>
                                          <p:attrName>style.visibility</p:attrName>
                                        </p:attrNameLst>
                                      </p:cBhvr>
                                      <p:to>
                                        <p:strVal val="visible"/>
                                      </p:to>
                                    </p:set>
                                    <p:animEffect transition="in" filter="wipe(up)">
                                      <p:cBhvr>
                                        <p:cTn id="27" dur="500"/>
                                        <p:tgtEl>
                                          <p:spTgt spid="2460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4604"/>
                                        </p:tgtEl>
                                        <p:attrNameLst>
                                          <p:attrName>style.visibility</p:attrName>
                                        </p:attrNameLst>
                                      </p:cBhvr>
                                      <p:to>
                                        <p:strVal val="visible"/>
                                      </p:to>
                                    </p:set>
                                    <p:animEffect transition="in" filter="wipe(up)">
                                      <p:cBhvr>
                                        <p:cTn id="32" dur="500"/>
                                        <p:tgtEl>
                                          <p:spTgt spid="246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p:bldP spid="24590" grpId="0" animBg="1"/>
      <p:bldP spid="24592" grpId="0" animBg="1"/>
      <p:bldP spid="24596" grpId="0" animBg="1"/>
      <p:bldP spid="24600" grpId="0" animBg="1"/>
      <p:bldP spid="2460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Prelude on Memory Addresses</a:t>
            </a:r>
          </a:p>
        </p:txBody>
      </p:sp>
      <p:sp>
        <p:nvSpPr>
          <p:cNvPr id="3" name="Content Placeholder 2"/>
          <p:cNvSpPr>
            <a:spLocks noGrp="1"/>
          </p:cNvSpPr>
          <p:nvPr>
            <p:ph idx="1"/>
          </p:nvPr>
        </p:nvSpPr>
        <p:spPr/>
        <p:txBody>
          <a:bodyPr/>
          <a:lstStyle/>
          <a:p>
            <a:pPr>
              <a:defRPr/>
            </a:pPr>
            <a:r>
              <a:rPr lang="en-US" dirty="0"/>
              <a:t>Memory is byte-addressable</a:t>
            </a:r>
          </a:p>
          <a:p>
            <a:pPr lvl="1">
              <a:defRPr/>
            </a:pPr>
            <a:r>
              <a:rPr lang="en-US" dirty="0"/>
              <a:t>Each memory address can specify the location of a byte</a:t>
            </a:r>
          </a:p>
          <a:p>
            <a:pPr>
              <a:defRPr/>
            </a:pPr>
            <a:r>
              <a:rPr lang="en-US" dirty="0"/>
              <a:t>unsigned char memory[MEMORY_SIZE]</a:t>
            </a:r>
          </a:p>
          <a:p>
            <a:pPr>
              <a:defRPr/>
            </a:pPr>
            <a:r>
              <a:rPr lang="en-US" dirty="0"/>
              <a:t>To access</a:t>
            </a:r>
          </a:p>
          <a:p>
            <a:pPr lvl="1">
              <a:defRPr/>
            </a:pPr>
            <a:r>
              <a:rPr lang="en-US" dirty="0"/>
              <a:t>memory[</a:t>
            </a:r>
            <a:r>
              <a:rPr lang="en-US" dirty="0" err="1"/>
              <a:t>virtual_memory_address</a:t>
            </a:r>
            <a:r>
              <a:rPr lang="en-US" dirty="0"/>
              <a:t>]</a:t>
            </a:r>
          </a:p>
          <a:p>
            <a:pPr>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Paged Memory </a:t>
            </a:r>
            <a:r>
              <a:rPr lang="en-US" dirty="0" err="1"/>
              <a:t>Acces</a:t>
            </a:r>
            <a:endParaRPr lang="en-US" dirty="0"/>
          </a:p>
        </p:txBody>
      </p:sp>
      <p:sp>
        <p:nvSpPr>
          <p:cNvPr id="3" name="Content Placeholder 2"/>
          <p:cNvSpPr>
            <a:spLocks noGrp="1"/>
          </p:cNvSpPr>
          <p:nvPr>
            <p:ph idx="1"/>
          </p:nvPr>
        </p:nvSpPr>
        <p:spPr/>
        <p:txBody>
          <a:bodyPr/>
          <a:lstStyle/>
          <a:p>
            <a:pPr marL="0" indent="0">
              <a:buFont typeface="Wingdings" panose="05000000000000000000" pitchFamily="2" charset="2"/>
              <a:buNone/>
              <a:defRPr/>
            </a:pPr>
            <a:r>
              <a:rPr lang="en-US" sz="2800" dirty="0"/>
              <a:t>unsigned char memory[N_PAGES][PAGE_SIZE]</a:t>
            </a:r>
          </a:p>
          <a:p>
            <a:pPr>
              <a:defRPr/>
            </a:pPr>
            <a:r>
              <a:rPr lang="en-US" dirty="0"/>
              <a:t>To access</a:t>
            </a:r>
          </a:p>
          <a:p>
            <a:pPr lvl="1">
              <a:defRPr/>
            </a:pPr>
            <a:r>
              <a:rPr lang="en-US" dirty="0"/>
              <a:t>memory[</a:t>
            </a:r>
            <a:r>
              <a:rPr lang="en-US" dirty="0" err="1"/>
              <a:t>virtual_page_number</a:t>
            </a:r>
            <a:r>
              <a:rPr lang="en-US" dirty="0"/>
              <a:t>][</a:t>
            </a:r>
            <a:r>
              <a:rPr lang="en-US" dirty="0" err="1"/>
              <a:t>page_offset</a:t>
            </a:r>
            <a:r>
              <a:rPr lang="en-US"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defRPr/>
            </a:pPr>
            <a:r>
              <a:rPr lang="en-US"/>
              <a:t>Paging Diagram</a:t>
            </a:r>
          </a:p>
        </p:txBody>
      </p:sp>
      <p:grpSp>
        <p:nvGrpSpPr>
          <p:cNvPr id="43011" name="Group 4"/>
          <p:cNvGrpSpPr>
            <a:grpSpLocks/>
          </p:cNvGrpSpPr>
          <p:nvPr/>
        </p:nvGrpSpPr>
        <p:grpSpPr bwMode="auto">
          <a:xfrm>
            <a:off x="2362200" y="1905000"/>
            <a:ext cx="3505200" cy="457200"/>
            <a:chOff x="768" y="1152"/>
            <a:chExt cx="2208" cy="288"/>
          </a:xfrm>
        </p:grpSpPr>
        <p:sp>
          <p:nvSpPr>
            <p:cNvPr id="43057" name="Rectangle 5"/>
            <p:cNvSpPr>
              <a:spLocks noChangeArrowheads="1"/>
            </p:cNvSpPr>
            <p:nvPr/>
          </p:nvSpPr>
          <p:spPr bwMode="auto">
            <a:xfrm>
              <a:off x="768" y="1152"/>
              <a:ext cx="1632"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Virtual page number</a:t>
              </a:r>
            </a:p>
          </p:txBody>
        </p:sp>
        <p:sp>
          <p:nvSpPr>
            <p:cNvPr id="43058" name="Rectangle 6"/>
            <p:cNvSpPr>
              <a:spLocks noChangeArrowheads="1"/>
            </p:cNvSpPr>
            <p:nvPr/>
          </p:nvSpPr>
          <p:spPr bwMode="auto">
            <a:xfrm>
              <a:off x="2400" y="1152"/>
              <a:ext cx="576"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grpSp>
      <p:grpSp>
        <p:nvGrpSpPr>
          <p:cNvPr id="3" name="Group 44"/>
          <p:cNvGrpSpPr>
            <a:grpSpLocks/>
          </p:cNvGrpSpPr>
          <p:nvPr/>
        </p:nvGrpSpPr>
        <p:grpSpPr bwMode="auto">
          <a:xfrm>
            <a:off x="2362200" y="2362200"/>
            <a:ext cx="3505200" cy="3352800"/>
            <a:chOff x="960" y="1488"/>
            <a:chExt cx="2208" cy="2112"/>
          </a:xfrm>
        </p:grpSpPr>
        <p:grpSp>
          <p:nvGrpSpPr>
            <p:cNvPr id="43047" name="Group 21"/>
            <p:cNvGrpSpPr>
              <a:grpSpLocks/>
            </p:cNvGrpSpPr>
            <p:nvPr/>
          </p:nvGrpSpPr>
          <p:grpSpPr bwMode="auto">
            <a:xfrm>
              <a:off x="960" y="2160"/>
              <a:ext cx="1632" cy="864"/>
              <a:chOff x="1488" y="2208"/>
              <a:chExt cx="1632" cy="864"/>
            </a:xfrm>
          </p:grpSpPr>
          <p:sp>
            <p:nvSpPr>
              <p:cNvPr id="43054" name="Rectangle 10"/>
              <p:cNvSpPr>
                <a:spLocks noChangeArrowheads="1"/>
              </p:cNvSpPr>
              <p:nvPr/>
            </p:nvSpPr>
            <p:spPr bwMode="auto">
              <a:xfrm>
                <a:off x="1488" y="2208"/>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Physical page number</a:t>
                </a:r>
              </a:p>
            </p:txBody>
          </p:sp>
          <p:sp>
            <p:nvSpPr>
              <p:cNvPr id="43055" name="Rectangle 12"/>
              <p:cNvSpPr>
                <a:spLocks noChangeArrowheads="1"/>
              </p:cNvSpPr>
              <p:nvPr/>
            </p:nvSpPr>
            <p:spPr bwMode="auto">
              <a:xfrm>
                <a:off x="1488" y="2496"/>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Physical page number</a:t>
                </a:r>
              </a:p>
            </p:txBody>
          </p:sp>
          <p:sp>
            <p:nvSpPr>
              <p:cNvPr id="43056" name="Rectangle 14"/>
              <p:cNvSpPr>
                <a:spLocks noChangeArrowheads="1"/>
              </p:cNvSpPr>
              <p:nvPr/>
            </p:nvSpPr>
            <p:spPr bwMode="auto">
              <a:xfrm>
                <a:off x="1488" y="2784"/>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Physical page number</a:t>
                </a:r>
              </a:p>
            </p:txBody>
          </p:sp>
        </p:grpSp>
        <p:grpSp>
          <p:nvGrpSpPr>
            <p:cNvPr id="43048" name="Group 22"/>
            <p:cNvGrpSpPr>
              <a:grpSpLocks/>
            </p:cNvGrpSpPr>
            <p:nvPr/>
          </p:nvGrpSpPr>
          <p:grpSpPr bwMode="auto">
            <a:xfrm>
              <a:off x="960" y="3312"/>
              <a:ext cx="2208" cy="288"/>
              <a:chOff x="768" y="1152"/>
              <a:chExt cx="2208" cy="288"/>
            </a:xfrm>
          </p:grpSpPr>
          <p:sp>
            <p:nvSpPr>
              <p:cNvPr id="43052" name="Rectangle 23"/>
              <p:cNvSpPr>
                <a:spLocks noChangeArrowheads="1"/>
              </p:cNvSpPr>
              <p:nvPr/>
            </p:nvSpPr>
            <p:spPr bwMode="auto">
              <a:xfrm>
                <a:off x="768" y="1152"/>
                <a:ext cx="1632"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Physical page number</a:t>
                </a:r>
              </a:p>
            </p:txBody>
          </p:sp>
          <p:sp>
            <p:nvSpPr>
              <p:cNvPr id="43053" name="Rectangle 24"/>
              <p:cNvSpPr>
                <a:spLocks noChangeArrowheads="1"/>
              </p:cNvSpPr>
              <p:nvPr/>
            </p:nvSpPr>
            <p:spPr bwMode="auto">
              <a:xfrm>
                <a:off x="2400" y="1152"/>
                <a:ext cx="57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grpSp>
        <p:sp>
          <p:nvSpPr>
            <p:cNvPr id="43049" name="Line 25"/>
            <p:cNvSpPr>
              <a:spLocks noChangeShapeType="1"/>
            </p:cNvSpPr>
            <p:nvPr/>
          </p:nvSpPr>
          <p:spPr bwMode="auto">
            <a:xfrm>
              <a:off x="1776" y="1488"/>
              <a:ext cx="0" cy="67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50" name="Line 26"/>
            <p:cNvSpPr>
              <a:spLocks noChangeShapeType="1"/>
            </p:cNvSpPr>
            <p:nvPr/>
          </p:nvSpPr>
          <p:spPr bwMode="auto">
            <a:xfrm>
              <a:off x="1776" y="3024"/>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51" name="Line 27"/>
            <p:cNvSpPr>
              <a:spLocks noChangeShapeType="1"/>
            </p:cNvSpPr>
            <p:nvPr/>
          </p:nvSpPr>
          <p:spPr bwMode="auto">
            <a:xfrm>
              <a:off x="2880" y="1488"/>
              <a:ext cx="0" cy="18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45"/>
          <p:cNvGrpSpPr>
            <a:grpSpLocks/>
          </p:cNvGrpSpPr>
          <p:nvPr/>
        </p:nvGrpSpPr>
        <p:grpSpPr bwMode="auto">
          <a:xfrm>
            <a:off x="3657600" y="1905000"/>
            <a:ext cx="4572000" cy="3810000"/>
            <a:chOff x="1776" y="1200"/>
            <a:chExt cx="2880" cy="2400"/>
          </a:xfrm>
        </p:grpSpPr>
        <p:sp>
          <p:nvSpPr>
            <p:cNvPr id="43041" name="Rectangle 29"/>
            <p:cNvSpPr>
              <a:spLocks noChangeArrowheads="1"/>
            </p:cNvSpPr>
            <p:nvPr/>
          </p:nvSpPr>
          <p:spPr bwMode="auto">
            <a:xfrm>
              <a:off x="3408" y="1200"/>
              <a:ext cx="124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size</a:t>
              </a:r>
            </a:p>
          </p:txBody>
        </p:sp>
        <p:sp>
          <p:nvSpPr>
            <p:cNvPr id="43042" name="AutoShape 32"/>
            <p:cNvSpPr>
              <a:spLocks noChangeArrowheads="1"/>
            </p:cNvSpPr>
            <p:nvPr/>
          </p:nvSpPr>
          <p:spPr bwMode="auto">
            <a:xfrm>
              <a:off x="3888" y="1728"/>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43043" name="Line 35"/>
            <p:cNvSpPr>
              <a:spLocks noChangeShapeType="1"/>
            </p:cNvSpPr>
            <p:nvPr/>
          </p:nvSpPr>
          <p:spPr bwMode="auto">
            <a:xfrm>
              <a:off x="4080" y="1488"/>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44" name="Line 36"/>
            <p:cNvSpPr>
              <a:spLocks noChangeShapeType="1"/>
            </p:cNvSpPr>
            <p:nvPr/>
          </p:nvSpPr>
          <p:spPr bwMode="auto">
            <a:xfrm>
              <a:off x="1776" y="1920"/>
              <a:ext cx="21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3045" name="Rectangle 38"/>
            <p:cNvSpPr>
              <a:spLocks noChangeArrowheads="1"/>
            </p:cNvSpPr>
            <p:nvPr/>
          </p:nvSpPr>
          <p:spPr bwMode="auto">
            <a:xfrm>
              <a:off x="3408" y="3312"/>
              <a:ext cx="124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sp>
          <p:nvSpPr>
            <p:cNvPr id="43046" name="Line 43"/>
            <p:cNvSpPr>
              <a:spLocks noChangeShapeType="1"/>
            </p:cNvSpPr>
            <p:nvPr/>
          </p:nvSpPr>
          <p:spPr bwMode="auto">
            <a:xfrm>
              <a:off x="4080" y="2064"/>
              <a:ext cx="0" cy="124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 name="Group 78"/>
          <p:cNvGrpSpPr>
            <a:grpSpLocks/>
          </p:cNvGrpSpPr>
          <p:nvPr/>
        </p:nvGrpSpPr>
        <p:grpSpPr bwMode="auto">
          <a:xfrm>
            <a:off x="1066800" y="1295400"/>
            <a:ext cx="3886200" cy="533400"/>
            <a:chOff x="144" y="816"/>
            <a:chExt cx="2448" cy="336"/>
          </a:xfrm>
        </p:grpSpPr>
        <p:sp>
          <p:nvSpPr>
            <p:cNvPr id="43039" name="AutoShape 57"/>
            <p:cNvSpPr>
              <a:spLocks/>
            </p:cNvSpPr>
            <p:nvPr/>
          </p:nvSpPr>
          <p:spPr bwMode="auto">
            <a:xfrm rot="-5400000">
              <a:off x="1725" y="286"/>
              <a:ext cx="105" cy="1628"/>
            </a:xfrm>
            <a:prstGeom prst="rightBrace">
              <a:avLst>
                <a:gd name="adj1" fmla="val 12920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43040" name="Text Box 58"/>
            <p:cNvSpPr txBox="1">
              <a:spLocks noChangeArrowheads="1"/>
            </p:cNvSpPr>
            <p:nvPr/>
          </p:nvSpPr>
          <p:spPr bwMode="auto">
            <a:xfrm>
              <a:off x="144" y="816"/>
              <a:ext cx="244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r">
                <a:spcBef>
                  <a:spcPct val="0"/>
                </a:spcBef>
                <a:buClrTx/>
                <a:buFontTx/>
                <a:buNone/>
              </a:pPr>
              <a:r>
                <a:rPr lang="en-US" altLang="en-US" sz="1800"/>
                <a:t>32 – 12 = 20 bits for 32-bit machines</a:t>
              </a:r>
            </a:p>
          </p:txBody>
        </p:sp>
      </p:grpSp>
      <p:grpSp>
        <p:nvGrpSpPr>
          <p:cNvPr id="8" name="Group 77"/>
          <p:cNvGrpSpPr>
            <a:grpSpLocks/>
          </p:cNvGrpSpPr>
          <p:nvPr/>
        </p:nvGrpSpPr>
        <p:grpSpPr bwMode="auto">
          <a:xfrm>
            <a:off x="2163763" y="5791200"/>
            <a:ext cx="3856037" cy="671513"/>
            <a:chOff x="835" y="3648"/>
            <a:chExt cx="2429" cy="423"/>
          </a:xfrm>
        </p:grpSpPr>
        <p:sp>
          <p:nvSpPr>
            <p:cNvPr id="43030" name="AutoShape 52"/>
            <p:cNvSpPr>
              <a:spLocks/>
            </p:cNvSpPr>
            <p:nvPr/>
          </p:nvSpPr>
          <p:spPr bwMode="auto">
            <a:xfrm rot="5400000">
              <a:off x="1992" y="2616"/>
              <a:ext cx="144" cy="2208"/>
            </a:xfrm>
            <a:prstGeom prst="rightBrace">
              <a:avLst>
                <a:gd name="adj1" fmla="val 127778"/>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43031" name="Text Box 53"/>
            <p:cNvSpPr txBox="1">
              <a:spLocks noChangeArrowheads="1"/>
            </p:cNvSpPr>
            <p:nvPr/>
          </p:nvSpPr>
          <p:spPr bwMode="auto">
            <a:xfrm>
              <a:off x="835" y="3840"/>
              <a:ext cx="24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log</a:t>
              </a:r>
              <a:r>
                <a:rPr lang="en-US" altLang="en-US" sz="1800" baseline="-25000"/>
                <a:t>2</a:t>
              </a:r>
              <a:r>
                <a:rPr lang="en-US" altLang="en-US" sz="1800"/>
                <a:t>(1GB)  = 30 bits for 1GB of RAM</a:t>
              </a:r>
            </a:p>
          </p:txBody>
        </p:sp>
        <p:grpSp>
          <p:nvGrpSpPr>
            <p:cNvPr id="43032" name="Group 67"/>
            <p:cNvGrpSpPr>
              <a:grpSpLocks/>
            </p:cNvGrpSpPr>
            <p:nvPr/>
          </p:nvGrpSpPr>
          <p:grpSpPr bwMode="auto">
            <a:xfrm>
              <a:off x="847" y="3840"/>
              <a:ext cx="720" cy="144"/>
              <a:chOff x="1296" y="3840"/>
              <a:chExt cx="720" cy="144"/>
            </a:xfrm>
          </p:grpSpPr>
          <p:grpSp>
            <p:nvGrpSpPr>
              <p:cNvPr id="43033" name="Group 63"/>
              <p:cNvGrpSpPr>
                <a:grpSpLocks/>
              </p:cNvGrpSpPr>
              <p:nvPr/>
            </p:nvGrpSpPr>
            <p:grpSpPr bwMode="auto">
              <a:xfrm>
                <a:off x="1296" y="3840"/>
                <a:ext cx="96" cy="144"/>
                <a:chOff x="1296" y="3840"/>
                <a:chExt cx="96" cy="144"/>
              </a:xfrm>
            </p:grpSpPr>
            <p:sp>
              <p:nvSpPr>
                <p:cNvPr id="43037" name="Line 61"/>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8" name="Line 62"/>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3034" name="Group 64"/>
              <p:cNvGrpSpPr>
                <a:grpSpLocks/>
              </p:cNvGrpSpPr>
              <p:nvPr/>
            </p:nvGrpSpPr>
            <p:grpSpPr bwMode="auto">
              <a:xfrm flipH="1">
                <a:off x="1920" y="3840"/>
                <a:ext cx="96" cy="144"/>
                <a:chOff x="1296" y="3840"/>
                <a:chExt cx="96" cy="144"/>
              </a:xfrm>
            </p:grpSpPr>
            <p:sp>
              <p:nvSpPr>
                <p:cNvPr id="43035" name="Line 65"/>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36" name="Line 66"/>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2" name="Group 76"/>
          <p:cNvGrpSpPr>
            <a:grpSpLocks/>
          </p:cNvGrpSpPr>
          <p:nvPr/>
        </p:nvGrpSpPr>
        <p:grpSpPr bwMode="auto">
          <a:xfrm>
            <a:off x="4953000" y="1295400"/>
            <a:ext cx="3678238" cy="533400"/>
            <a:chOff x="2592" y="816"/>
            <a:chExt cx="2317" cy="336"/>
          </a:xfrm>
        </p:grpSpPr>
        <p:grpSp>
          <p:nvGrpSpPr>
            <p:cNvPr id="43020" name="Group 59"/>
            <p:cNvGrpSpPr>
              <a:grpSpLocks/>
            </p:cNvGrpSpPr>
            <p:nvPr/>
          </p:nvGrpSpPr>
          <p:grpSpPr bwMode="auto">
            <a:xfrm>
              <a:off x="2592" y="825"/>
              <a:ext cx="2317" cy="327"/>
              <a:chOff x="2540" y="825"/>
              <a:chExt cx="2317" cy="327"/>
            </a:xfrm>
          </p:grpSpPr>
          <p:sp>
            <p:nvSpPr>
              <p:cNvPr id="43028" name="AutoShape 46"/>
              <p:cNvSpPr>
                <a:spLocks/>
              </p:cNvSpPr>
              <p:nvPr/>
            </p:nvSpPr>
            <p:spPr bwMode="auto">
              <a:xfrm rot="-5400000">
                <a:off x="2812" y="840"/>
                <a:ext cx="96" cy="528"/>
              </a:xfrm>
              <a:prstGeom prst="rightBrace">
                <a:avLst>
                  <a:gd name="adj1" fmla="val 4583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43029" name="Text Box 47"/>
              <p:cNvSpPr txBox="1">
                <a:spLocks noChangeArrowheads="1"/>
              </p:cNvSpPr>
              <p:nvPr/>
            </p:nvSpPr>
            <p:spPr bwMode="auto">
              <a:xfrm>
                <a:off x="2540" y="825"/>
                <a:ext cx="23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log</a:t>
                </a:r>
                <a:r>
                  <a:rPr lang="en-US" altLang="en-US" sz="1800" baseline="-25000"/>
                  <a:t>2</a:t>
                </a:r>
                <a:r>
                  <a:rPr lang="en-US" altLang="en-US" sz="1800"/>
                  <a:t>(4KB) = 12 bits for 4-KB pages</a:t>
                </a:r>
              </a:p>
            </p:txBody>
          </p:sp>
        </p:grpSp>
        <p:grpSp>
          <p:nvGrpSpPr>
            <p:cNvPr id="43021" name="Group 69"/>
            <p:cNvGrpSpPr>
              <a:grpSpLocks/>
            </p:cNvGrpSpPr>
            <p:nvPr/>
          </p:nvGrpSpPr>
          <p:grpSpPr bwMode="auto">
            <a:xfrm>
              <a:off x="2592" y="816"/>
              <a:ext cx="720" cy="144"/>
              <a:chOff x="1296" y="3840"/>
              <a:chExt cx="720" cy="144"/>
            </a:xfrm>
          </p:grpSpPr>
          <p:grpSp>
            <p:nvGrpSpPr>
              <p:cNvPr id="43022" name="Group 70"/>
              <p:cNvGrpSpPr>
                <a:grpSpLocks/>
              </p:cNvGrpSpPr>
              <p:nvPr/>
            </p:nvGrpSpPr>
            <p:grpSpPr bwMode="auto">
              <a:xfrm>
                <a:off x="1296" y="3840"/>
                <a:ext cx="96" cy="144"/>
                <a:chOff x="1296" y="3840"/>
                <a:chExt cx="96" cy="144"/>
              </a:xfrm>
            </p:grpSpPr>
            <p:sp>
              <p:nvSpPr>
                <p:cNvPr id="43026" name="Line 71"/>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7" name="Line 72"/>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43023" name="Group 73"/>
              <p:cNvGrpSpPr>
                <a:grpSpLocks/>
              </p:cNvGrpSpPr>
              <p:nvPr/>
            </p:nvGrpSpPr>
            <p:grpSpPr bwMode="auto">
              <a:xfrm flipH="1">
                <a:off x="1920" y="3840"/>
                <a:ext cx="96" cy="144"/>
                <a:chOff x="1296" y="3840"/>
                <a:chExt cx="96" cy="144"/>
              </a:xfrm>
            </p:grpSpPr>
            <p:sp>
              <p:nvSpPr>
                <p:cNvPr id="43024" name="Line 74"/>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3025" name="Line 75"/>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7" name="Group 81"/>
          <p:cNvGrpSpPr>
            <a:grpSpLocks/>
          </p:cNvGrpSpPr>
          <p:nvPr/>
        </p:nvGrpSpPr>
        <p:grpSpPr bwMode="auto">
          <a:xfrm>
            <a:off x="685800" y="3429000"/>
            <a:ext cx="1600200" cy="1371600"/>
            <a:chOff x="-96" y="2160"/>
            <a:chExt cx="1008" cy="864"/>
          </a:xfrm>
        </p:grpSpPr>
        <p:sp>
          <p:nvSpPr>
            <p:cNvPr id="43018" name="AutoShape 79"/>
            <p:cNvSpPr>
              <a:spLocks/>
            </p:cNvSpPr>
            <p:nvPr/>
          </p:nvSpPr>
          <p:spPr bwMode="auto">
            <a:xfrm>
              <a:off x="768" y="2160"/>
              <a:ext cx="144" cy="864"/>
            </a:xfrm>
            <a:prstGeom prst="leftBrace">
              <a:avLst>
                <a:gd name="adj1" fmla="val 5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43019" name="Text Box 80"/>
            <p:cNvSpPr txBox="1">
              <a:spLocks noChangeArrowheads="1"/>
            </p:cNvSpPr>
            <p:nvPr/>
          </p:nvSpPr>
          <p:spPr bwMode="auto">
            <a:xfrm>
              <a:off x="-96" y="2448"/>
              <a:ext cx="80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r>
                <a:rPr lang="en-US" altLang="en-US" sz="1800" baseline="30000"/>
                <a:t>20 </a:t>
              </a:r>
              <a:r>
                <a:rPr lang="en-US" altLang="en-US" sz="1800"/>
                <a:t> entries</a:t>
              </a:r>
              <a:endParaRPr lang="en-US" altLang="en-US" sz="1800" baseline="300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up)">
                                      <p:cBhvr>
                                        <p:cTn id="22" dur="500"/>
                                        <p:tgtEl>
                                          <p:spTgt spid="1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up)">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a:t>Paging Example</a:t>
            </a:r>
          </a:p>
        </p:txBody>
      </p:sp>
      <p:grpSp>
        <p:nvGrpSpPr>
          <p:cNvPr id="45059" name="Group 3"/>
          <p:cNvGrpSpPr>
            <a:grpSpLocks/>
          </p:cNvGrpSpPr>
          <p:nvPr/>
        </p:nvGrpSpPr>
        <p:grpSpPr bwMode="auto">
          <a:xfrm>
            <a:off x="2362200" y="1905000"/>
            <a:ext cx="3505200" cy="457200"/>
            <a:chOff x="768" y="1152"/>
            <a:chExt cx="2208" cy="288"/>
          </a:xfrm>
        </p:grpSpPr>
        <p:sp>
          <p:nvSpPr>
            <p:cNvPr id="45085" name="Rectangle 4"/>
            <p:cNvSpPr>
              <a:spLocks noChangeArrowheads="1"/>
            </p:cNvSpPr>
            <p:nvPr/>
          </p:nvSpPr>
          <p:spPr bwMode="auto">
            <a:xfrm>
              <a:off x="768" y="1152"/>
              <a:ext cx="1632"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a:t>
              </a:r>
            </a:p>
          </p:txBody>
        </p:sp>
        <p:sp>
          <p:nvSpPr>
            <p:cNvPr id="45086" name="Rectangle 5"/>
            <p:cNvSpPr>
              <a:spLocks noChangeArrowheads="1"/>
            </p:cNvSpPr>
            <p:nvPr/>
          </p:nvSpPr>
          <p:spPr bwMode="auto">
            <a:xfrm>
              <a:off x="768" y="1152"/>
              <a:ext cx="2208"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0x00000400</a:t>
              </a:r>
            </a:p>
          </p:txBody>
        </p:sp>
      </p:grpSp>
      <p:grpSp>
        <p:nvGrpSpPr>
          <p:cNvPr id="3" name="Group 27"/>
          <p:cNvGrpSpPr>
            <a:grpSpLocks/>
          </p:cNvGrpSpPr>
          <p:nvPr/>
        </p:nvGrpSpPr>
        <p:grpSpPr bwMode="auto">
          <a:xfrm>
            <a:off x="3657600" y="1905000"/>
            <a:ext cx="4572000" cy="1419225"/>
            <a:chOff x="1776" y="1200"/>
            <a:chExt cx="2880" cy="894"/>
          </a:xfrm>
        </p:grpSpPr>
        <p:sp>
          <p:nvSpPr>
            <p:cNvPr id="45081" name="Rectangle 18"/>
            <p:cNvSpPr>
              <a:spLocks noChangeArrowheads="1"/>
            </p:cNvSpPr>
            <p:nvPr/>
          </p:nvSpPr>
          <p:spPr bwMode="auto">
            <a:xfrm>
              <a:off x="3408" y="1200"/>
              <a:ext cx="124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2</a:t>
              </a:r>
            </a:p>
          </p:txBody>
        </p:sp>
        <p:sp>
          <p:nvSpPr>
            <p:cNvPr id="45082" name="AutoShape 19"/>
            <p:cNvSpPr>
              <a:spLocks noChangeArrowheads="1"/>
            </p:cNvSpPr>
            <p:nvPr/>
          </p:nvSpPr>
          <p:spPr bwMode="auto">
            <a:xfrm>
              <a:off x="3888" y="1728"/>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45083" name="Line 20"/>
            <p:cNvSpPr>
              <a:spLocks noChangeShapeType="1"/>
            </p:cNvSpPr>
            <p:nvPr/>
          </p:nvSpPr>
          <p:spPr bwMode="auto">
            <a:xfrm>
              <a:off x="4080" y="1488"/>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84" name="Line 21"/>
            <p:cNvSpPr>
              <a:spLocks noChangeShapeType="1"/>
            </p:cNvSpPr>
            <p:nvPr/>
          </p:nvSpPr>
          <p:spPr bwMode="auto">
            <a:xfrm>
              <a:off x="1776" y="1920"/>
              <a:ext cx="21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5061" name="TextBox 1"/>
          <p:cNvSpPr txBox="1">
            <a:spLocks noChangeArrowheads="1"/>
          </p:cNvSpPr>
          <p:nvPr/>
        </p:nvSpPr>
        <p:spPr bwMode="auto">
          <a:xfrm>
            <a:off x="2425700" y="1524000"/>
            <a:ext cx="4737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solidFill>
                  <a:srgbClr val="FFFF00"/>
                </a:solidFill>
              </a:rPr>
              <a:t>0000 0000 0000 0000 0000 </a:t>
            </a:r>
            <a:r>
              <a:rPr lang="en-US" altLang="en-US" sz="1800"/>
              <a:t>0100 0000 0000</a:t>
            </a:r>
          </a:p>
        </p:txBody>
      </p:sp>
      <p:grpSp>
        <p:nvGrpSpPr>
          <p:cNvPr id="2" name="Group 1"/>
          <p:cNvGrpSpPr>
            <a:grpSpLocks/>
          </p:cNvGrpSpPr>
          <p:nvPr/>
        </p:nvGrpSpPr>
        <p:grpSpPr bwMode="auto">
          <a:xfrm>
            <a:off x="1165225" y="2373313"/>
            <a:ext cx="4705350" cy="3352800"/>
            <a:chOff x="1165225" y="2373313"/>
            <a:chExt cx="4705350" cy="3352800"/>
          </a:xfrm>
        </p:grpSpPr>
        <p:grpSp>
          <p:nvGrpSpPr>
            <p:cNvPr id="45063" name="Group 28"/>
            <p:cNvGrpSpPr>
              <a:grpSpLocks/>
            </p:cNvGrpSpPr>
            <p:nvPr/>
          </p:nvGrpSpPr>
          <p:grpSpPr bwMode="auto">
            <a:xfrm>
              <a:off x="2365375" y="2373313"/>
              <a:ext cx="3505200" cy="3352800"/>
              <a:chOff x="960" y="1488"/>
              <a:chExt cx="2208" cy="2112"/>
            </a:xfrm>
          </p:grpSpPr>
          <p:grpSp>
            <p:nvGrpSpPr>
              <p:cNvPr id="45067" name="Group 6"/>
              <p:cNvGrpSpPr>
                <a:grpSpLocks/>
              </p:cNvGrpSpPr>
              <p:nvPr/>
            </p:nvGrpSpPr>
            <p:grpSpPr bwMode="auto">
              <a:xfrm>
                <a:off x="960" y="1488"/>
                <a:ext cx="2208" cy="2112"/>
                <a:chOff x="960" y="1488"/>
                <a:chExt cx="2208" cy="2112"/>
              </a:xfrm>
            </p:grpSpPr>
            <p:grpSp>
              <p:nvGrpSpPr>
                <p:cNvPr id="45071" name="Group 7"/>
                <p:cNvGrpSpPr>
                  <a:grpSpLocks/>
                </p:cNvGrpSpPr>
                <p:nvPr/>
              </p:nvGrpSpPr>
              <p:grpSpPr bwMode="auto">
                <a:xfrm>
                  <a:off x="960" y="2160"/>
                  <a:ext cx="1632" cy="864"/>
                  <a:chOff x="1488" y="2208"/>
                  <a:chExt cx="1632" cy="864"/>
                </a:xfrm>
              </p:grpSpPr>
              <p:sp>
                <p:nvSpPr>
                  <p:cNvPr id="45078" name="Rectangle 8"/>
                  <p:cNvSpPr>
                    <a:spLocks noChangeArrowheads="1"/>
                  </p:cNvSpPr>
                  <p:nvPr/>
                </p:nvSpPr>
                <p:spPr bwMode="auto">
                  <a:xfrm>
                    <a:off x="1488" y="2208"/>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00004</a:t>
                    </a:r>
                  </a:p>
                </p:txBody>
              </p:sp>
              <p:sp>
                <p:nvSpPr>
                  <p:cNvPr id="45079" name="Rectangle 9"/>
                  <p:cNvSpPr>
                    <a:spLocks noChangeArrowheads="1"/>
                  </p:cNvSpPr>
                  <p:nvPr/>
                </p:nvSpPr>
                <p:spPr bwMode="auto">
                  <a:xfrm>
                    <a:off x="1488" y="2496"/>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00000</a:t>
                    </a:r>
                  </a:p>
                </p:txBody>
              </p:sp>
              <p:sp>
                <p:nvSpPr>
                  <p:cNvPr id="45080" name="Rectangle 10"/>
                  <p:cNvSpPr>
                    <a:spLocks noChangeArrowheads="1"/>
                  </p:cNvSpPr>
                  <p:nvPr/>
                </p:nvSpPr>
                <p:spPr bwMode="auto">
                  <a:xfrm>
                    <a:off x="1488" y="2784"/>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00002</a:t>
                    </a:r>
                  </a:p>
                </p:txBody>
              </p:sp>
            </p:grpSp>
            <p:grpSp>
              <p:nvGrpSpPr>
                <p:cNvPr id="45072" name="Group 11"/>
                <p:cNvGrpSpPr>
                  <a:grpSpLocks/>
                </p:cNvGrpSpPr>
                <p:nvPr/>
              </p:nvGrpSpPr>
              <p:grpSpPr bwMode="auto">
                <a:xfrm>
                  <a:off x="960" y="3312"/>
                  <a:ext cx="2208" cy="288"/>
                  <a:chOff x="768" y="1152"/>
                  <a:chExt cx="2208" cy="288"/>
                </a:xfrm>
              </p:grpSpPr>
              <p:sp>
                <p:nvSpPr>
                  <p:cNvPr id="45076" name="Rectangle 12"/>
                  <p:cNvSpPr>
                    <a:spLocks noChangeArrowheads="1"/>
                  </p:cNvSpPr>
                  <p:nvPr/>
                </p:nvSpPr>
                <p:spPr bwMode="auto">
                  <a:xfrm>
                    <a:off x="768" y="1152"/>
                    <a:ext cx="1632"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4</a:t>
                    </a:r>
                  </a:p>
                </p:txBody>
              </p:sp>
              <p:sp>
                <p:nvSpPr>
                  <p:cNvPr id="45077" name="Rectangle 13"/>
                  <p:cNvSpPr>
                    <a:spLocks noChangeArrowheads="1"/>
                  </p:cNvSpPr>
                  <p:nvPr/>
                </p:nvSpPr>
                <p:spPr bwMode="auto">
                  <a:xfrm>
                    <a:off x="768" y="1152"/>
                    <a:ext cx="2208"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0x00004400</a:t>
                    </a:r>
                  </a:p>
                </p:txBody>
              </p:sp>
            </p:grpSp>
            <p:sp>
              <p:nvSpPr>
                <p:cNvPr id="45073" name="Line 14"/>
                <p:cNvSpPr>
                  <a:spLocks noChangeShapeType="1"/>
                </p:cNvSpPr>
                <p:nvPr/>
              </p:nvSpPr>
              <p:spPr bwMode="auto">
                <a:xfrm>
                  <a:off x="1776" y="1488"/>
                  <a:ext cx="0" cy="67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4" name="Line 15"/>
                <p:cNvSpPr>
                  <a:spLocks noChangeShapeType="1"/>
                </p:cNvSpPr>
                <p:nvPr/>
              </p:nvSpPr>
              <p:spPr bwMode="auto">
                <a:xfrm>
                  <a:off x="1776" y="3024"/>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5075" name="Line 16"/>
                <p:cNvSpPr>
                  <a:spLocks noChangeShapeType="1"/>
                </p:cNvSpPr>
                <p:nvPr/>
              </p:nvSpPr>
              <p:spPr bwMode="auto">
                <a:xfrm>
                  <a:off x="2880" y="1488"/>
                  <a:ext cx="0" cy="18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5068" name="Text Box 24"/>
              <p:cNvSpPr txBox="1">
                <a:spLocks noChangeArrowheads="1"/>
              </p:cNvSpPr>
              <p:nvPr/>
            </p:nvSpPr>
            <p:spPr bwMode="auto">
              <a:xfrm>
                <a:off x="998" y="2183"/>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a:t>
                </a:r>
              </a:p>
            </p:txBody>
          </p:sp>
          <p:sp>
            <p:nvSpPr>
              <p:cNvPr id="45069" name="Text Box 25"/>
              <p:cNvSpPr txBox="1">
                <a:spLocks noChangeArrowheads="1"/>
              </p:cNvSpPr>
              <p:nvPr/>
            </p:nvSpPr>
            <p:spPr bwMode="auto">
              <a:xfrm>
                <a:off x="998" y="2471"/>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1</a:t>
                </a:r>
              </a:p>
            </p:txBody>
          </p:sp>
          <p:sp>
            <p:nvSpPr>
              <p:cNvPr id="45070" name="Text Box 26"/>
              <p:cNvSpPr txBox="1">
                <a:spLocks noChangeArrowheads="1"/>
              </p:cNvSpPr>
              <p:nvPr/>
            </p:nvSpPr>
            <p:spPr bwMode="auto">
              <a:xfrm>
                <a:off x="998" y="2759"/>
                <a:ext cx="19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p>
            </p:txBody>
          </p:sp>
        </p:grpSp>
        <p:sp>
          <p:nvSpPr>
            <p:cNvPr id="45064" name="TextBox 4"/>
            <p:cNvSpPr txBox="1">
              <a:spLocks noChangeArrowheads="1"/>
            </p:cNvSpPr>
            <p:nvPr/>
          </p:nvSpPr>
          <p:spPr bwMode="auto">
            <a:xfrm>
              <a:off x="1208088" y="3476625"/>
              <a:ext cx="928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…0000</a:t>
              </a:r>
            </a:p>
          </p:txBody>
        </p:sp>
        <p:sp>
          <p:nvSpPr>
            <p:cNvPr id="45065" name="TextBox 27"/>
            <p:cNvSpPr txBox="1">
              <a:spLocks noChangeArrowheads="1"/>
            </p:cNvSpPr>
            <p:nvPr/>
          </p:nvSpPr>
          <p:spPr bwMode="auto">
            <a:xfrm>
              <a:off x="1208088" y="3933825"/>
              <a:ext cx="9286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…0001</a:t>
              </a:r>
            </a:p>
          </p:txBody>
        </p:sp>
        <p:sp>
          <p:nvSpPr>
            <p:cNvPr id="45066" name="TextBox 28"/>
            <p:cNvSpPr txBox="1">
              <a:spLocks noChangeArrowheads="1"/>
            </p:cNvSpPr>
            <p:nvPr/>
          </p:nvSpPr>
          <p:spPr bwMode="auto">
            <a:xfrm>
              <a:off x="1165225" y="4375150"/>
              <a:ext cx="927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…0010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en-US"/>
              <a:t>Pros and Cons of Paging</a:t>
            </a:r>
          </a:p>
        </p:txBody>
      </p:sp>
      <p:sp>
        <p:nvSpPr>
          <p:cNvPr id="26627"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US" dirty="0"/>
              <a:t>+ Easier memory allocation</a:t>
            </a:r>
          </a:p>
          <a:p>
            <a:pPr eaLnBrk="1" hangingPunct="1">
              <a:buFont typeface="Wingdings" panose="05000000000000000000" pitchFamily="2" charset="2"/>
              <a:buNone/>
              <a:defRPr/>
            </a:pPr>
            <a:r>
              <a:rPr lang="en-US" dirty="0"/>
              <a:t>+ Allows code sharing</a:t>
            </a:r>
          </a:p>
          <a:p>
            <a:pPr eaLnBrk="1" hangingPunct="1">
              <a:buFont typeface="Wingdings" panose="05000000000000000000" pitchFamily="2" charset="2"/>
              <a:buNone/>
              <a:defRPr/>
            </a:pPr>
            <a:r>
              <a:rPr lang="en-US" dirty="0"/>
              <a:t>- </a:t>
            </a:r>
            <a:r>
              <a:rPr lang="en-US" b="1" i="1" dirty="0">
                <a:solidFill>
                  <a:srgbClr val="FFFF00"/>
                </a:solidFill>
              </a:rPr>
              <a:t>Internal fragmentation</a:t>
            </a:r>
            <a:r>
              <a:rPr lang="en-US" dirty="0"/>
              <a:t>:  allocated pages are not fully used </a:t>
            </a:r>
          </a:p>
          <a:p>
            <a:pPr eaLnBrk="1" hangingPunct="1">
              <a:buFont typeface="Wingdings" panose="05000000000000000000" pitchFamily="2" charset="2"/>
              <a:buNone/>
              <a:defRPr/>
            </a:pPr>
            <a:r>
              <a:rPr lang="en-US" dirty="0"/>
              <a:t>- Page table can potentially be very large</a:t>
            </a:r>
          </a:p>
          <a:p>
            <a:pPr lvl="1" eaLnBrk="1" hangingPunct="1">
              <a:defRPr/>
            </a:pPr>
            <a:r>
              <a:rPr lang="en-US" dirty="0"/>
              <a:t>32-bit architecture with 1-KB pages can require 4M table entries</a:t>
            </a:r>
          </a:p>
          <a:p>
            <a:pPr eaLnBrk="1" hangingPunct="1">
              <a:buFont typeface="Wingdings" panose="05000000000000000000" pitchFamily="2" charset="2"/>
              <a:buNone/>
              <a:defRP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defRPr/>
            </a:pPr>
            <a:r>
              <a:rPr lang="en-US"/>
              <a:t>Multi-Level Translation</a:t>
            </a:r>
          </a:p>
        </p:txBody>
      </p:sp>
      <p:sp>
        <p:nvSpPr>
          <p:cNvPr id="28675" name="Rectangle 3"/>
          <p:cNvSpPr>
            <a:spLocks noGrp="1" noChangeArrowheads="1"/>
          </p:cNvSpPr>
          <p:nvPr>
            <p:ph type="body" idx="1"/>
          </p:nvPr>
        </p:nvSpPr>
        <p:spPr/>
        <p:txBody>
          <a:bodyPr/>
          <a:lstStyle/>
          <a:p>
            <a:pPr eaLnBrk="1" hangingPunct="1">
              <a:defRPr/>
            </a:pPr>
            <a:r>
              <a:rPr lang="en-US" b="1" i="1">
                <a:solidFill>
                  <a:srgbClr val="FFFF00"/>
                </a:solidFill>
              </a:rPr>
              <a:t>Segmented-paging translation</a:t>
            </a:r>
            <a:r>
              <a:rPr lang="en-US"/>
              <a:t>:  breaks the page table into segments</a:t>
            </a:r>
          </a:p>
          <a:p>
            <a:pPr eaLnBrk="1" hangingPunct="1">
              <a:defRPr/>
            </a:pPr>
            <a:r>
              <a:rPr lang="en-US" b="1" i="1">
                <a:solidFill>
                  <a:srgbClr val="FFFF00"/>
                </a:solidFill>
              </a:rPr>
              <a:t>Paged page tables</a:t>
            </a:r>
            <a:r>
              <a:rPr lang="en-US"/>
              <a:t>:  Two-level tree of page tables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a:t>Segmented Paging</a:t>
            </a:r>
          </a:p>
        </p:txBody>
      </p:sp>
      <p:grpSp>
        <p:nvGrpSpPr>
          <p:cNvPr id="2" name="Group 38"/>
          <p:cNvGrpSpPr>
            <a:grpSpLocks/>
          </p:cNvGrpSpPr>
          <p:nvPr/>
        </p:nvGrpSpPr>
        <p:grpSpPr bwMode="auto">
          <a:xfrm>
            <a:off x="2451100" y="1712913"/>
            <a:ext cx="2355850" cy="573087"/>
            <a:chOff x="1544" y="839"/>
            <a:chExt cx="1484" cy="361"/>
          </a:xfrm>
        </p:grpSpPr>
        <p:sp>
          <p:nvSpPr>
            <p:cNvPr id="57404" name="AutoShape 39"/>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405" name="Text Box 40"/>
            <p:cNvSpPr txBox="1">
              <a:spLocks noChangeArrowheads="1"/>
            </p:cNvSpPr>
            <p:nvPr/>
          </p:nvSpPr>
          <p:spPr bwMode="auto">
            <a:xfrm>
              <a:off x="1544" y="839"/>
              <a:ext cx="14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30 bits for 1-GB RAM</a:t>
              </a:r>
            </a:p>
          </p:txBody>
        </p:sp>
      </p:grpSp>
      <p:grpSp>
        <p:nvGrpSpPr>
          <p:cNvPr id="3" name="Group 41"/>
          <p:cNvGrpSpPr>
            <a:grpSpLocks/>
          </p:cNvGrpSpPr>
          <p:nvPr/>
        </p:nvGrpSpPr>
        <p:grpSpPr bwMode="auto">
          <a:xfrm>
            <a:off x="4759325" y="1712913"/>
            <a:ext cx="2174875" cy="573087"/>
            <a:chOff x="1606" y="839"/>
            <a:chExt cx="1370" cy="361"/>
          </a:xfrm>
        </p:grpSpPr>
        <p:sp>
          <p:nvSpPr>
            <p:cNvPr id="57402" name="AutoShape 42"/>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403" name="Text Box 43"/>
            <p:cNvSpPr txBox="1">
              <a:spLocks noChangeArrowheads="1"/>
            </p:cNvSpPr>
            <p:nvPr/>
          </p:nvSpPr>
          <p:spPr bwMode="auto">
            <a:xfrm>
              <a:off x="1606" y="839"/>
              <a:ext cx="13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32 - 3 - 12 = 17 bits</a:t>
              </a:r>
            </a:p>
          </p:txBody>
        </p:sp>
      </p:grpSp>
      <p:grpSp>
        <p:nvGrpSpPr>
          <p:cNvPr id="4" name="Group 82"/>
          <p:cNvGrpSpPr>
            <a:grpSpLocks/>
          </p:cNvGrpSpPr>
          <p:nvPr/>
        </p:nvGrpSpPr>
        <p:grpSpPr bwMode="auto">
          <a:xfrm>
            <a:off x="1905000" y="3733800"/>
            <a:ext cx="2444750" cy="496888"/>
            <a:chOff x="1200" y="2352"/>
            <a:chExt cx="1540" cy="313"/>
          </a:xfrm>
        </p:grpSpPr>
        <p:sp>
          <p:nvSpPr>
            <p:cNvPr id="57400" name="AutoShape 45"/>
            <p:cNvSpPr>
              <a:spLocks/>
            </p:cNvSpPr>
            <p:nvPr/>
          </p:nvSpPr>
          <p:spPr bwMode="auto">
            <a:xfrm rot="16200000" flipV="1">
              <a:off x="1965" y="2355"/>
              <a:ext cx="73" cy="547"/>
            </a:xfrm>
            <a:prstGeom prst="rightBrace">
              <a:avLst>
                <a:gd name="adj1" fmla="val 6244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401" name="Text Box 46"/>
            <p:cNvSpPr txBox="1">
              <a:spLocks noChangeArrowheads="1"/>
            </p:cNvSpPr>
            <p:nvPr/>
          </p:nvSpPr>
          <p:spPr bwMode="auto">
            <a:xfrm>
              <a:off x="1200" y="2352"/>
              <a:ext cx="15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12 bits for 4-KB pages</a:t>
              </a:r>
            </a:p>
          </p:txBody>
        </p:sp>
      </p:grpSp>
      <p:grpSp>
        <p:nvGrpSpPr>
          <p:cNvPr id="5" name="Group 50"/>
          <p:cNvGrpSpPr>
            <a:grpSpLocks/>
          </p:cNvGrpSpPr>
          <p:nvPr/>
        </p:nvGrpSpPr>
        <p:grpSpPr bwMode="auto">
          <a:xfrm>
            <a:off x="7010400" y="2362200"/>
            <a:ext cx="1433513" cy="1523206"/>
            <a:chOff x="4416" y="1248"/>
            <a:chExt cx="903" cy="816"/>
          </a:xfrm>
        </p:grpSpPr>
        <p:sp>
          <p:nvSpPr>
            <p:cNvPr id="57398" name="AutoShape 51"/>
            <p:cNvSpPr>
              <a:spLocks/>
            </p:cNvSpPr>
            <p:nvPr/>
          </p:nvSpPr>
          <p:spPr bwMode="auto">
            <a:xfrm>
              <a:off x="4416" y="1248"/>
              <a:ext cx="144" cy="816"/>
            </a:xfrm>
            <a:prstGeom prst="rightBrace">
              <a:avLst>
                <a:gd name="adj1" fmla="val 47222"/>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399" name="Text Box 52"/>
            <p:cNvSpPr txBox="1">
              <a:spLocks noChangeArrowheads="1"/>
            </p:cNvSpPr>
            <p:nvPr/>
          </p:nvSpPr>
          <p:spPr bwMode="auto">
            <a:xfrm>
              <a:off x="4598" y="1511"/>
              <a:ext cx="721"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r>
                <a:rPr lang="en-US" altLang="en-US" sz="1800" baseline="30000"/>
                <a:t>3</a:t>
              </a:r>
              <a:r>
                <a:rPr lang="en-US" altLang="en-US" sz="1800"/>
                <a:t> entries</a:t>
              </a:r>
            </a:p>
          </p:txBody>
        </p:sp>
      </p:grpSp>
      <p:grpSp>
        <p:nvGrpSpPr>
          <p:cNvPr id="57351" name="Group 56"/>
          <p:cNvGrpSpPr>
            <a:grpSpLocks/>
          </p:cNvGrpSpPr>
          <p:nvPr/>
        </p:nvGrpSpPr>
        <p:grpSpPr bwMode="auto">
          <a:xfrm>
            <a:off x="152400" y="4267200"/>
            <a:ext cx="3505200" cy="457200"/>
            <a:chOff x="48" y="2448"/>
            <a:chExt cx="2208" cy="288"/>
          </a:xfrm>
        </p:grpSpPr>
        <p:sp>
          <p:nvSpPr>
            <p:cNvPr id="57395" name="Rectangle 53"/>
            <p:cNvSpPr>
              <a:spLocks noChangeArrowheads="1"/>
            </p:cNvSpPr>
            <p:nvPr/>
          </p:nvSpPr>
          <p:spPr bwMode="auto">
            <a:xfrm>
              <a:off x="48" y="2448"/>
              <a:ext cx="624"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Seg #</a:t>
              </a:r>
            </a:p>
          </p:txBody>
        </p:sp>
        <p:sp>
          <p:nvSpPr>
            <p:cNvPr id="57396" name="Rectangle 54"/>
            <p:cNvSpPr>
              <a:spLocks noChangeArrowheads="1"/>
            </p:cNvSpPr>
            <p:nvPr/>
          </p:nvSpPr>
          <p:spPr bwMode="auto">
            <a:xfrm>
              <a:off x="1680" y="2448"/>
              <a:ext cx="576"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sp>
          <p:nvSpPr>
            <p:cNvPr id="57397" name="Rectangle 55"/>
            <p:cNvSpPr>
              <a:spLocks noChangeArrowheads="1"/>
            </p:cNvSpPr>
            <p:nvPr/>
          </p:nvSpPr>
          <p:spPr bwMode="auto">
            <a:xfrm>
              <a:off x="672" y="2448"/>
              <a:ext cx="1008"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 page #</a:t>
              </a:r>
            </a:p>
          </p:txBody>
        </p:sp>
      </p:grpSp>
      <p:grpSp>
        <p:nvGrpSpPr>
          <p:cNvPr id="7" name="Group 83"/>
          <p:cNvGrpSpPr>
            <a:grpSpLocks/>
          </p:cNvGrpSpPr>
          <p:nvPr/>
        </p:nvGrpSpPr>
        <p:grpSpPr bwMode="auto">
          <a:xfrm>
            <a:off x="0" y="4800600"/>
            <a:ext cx="2097088" cy="946150"/>
            <a:chOff x="0" y="3024"/>
            <a:chExt cx="1321" cy="596"/>
          </a:xfrm>
        </p:grpSpPr>
        <p:sp>
          <p:nvSpPr>
            <p:cNvPr id="57386" name="AutoShape 48"/>
            <p:cNvSpPr>
              <a:spLocks/>
            </p:cNvSpPr>
            <p:nvPr/>
          </p:nvSpPr>
          <p:spPr bwMode="auto">
            <a:xfrm rot="5400000" flipV="1">
              <a:off x="336" y="2784"/>
              <a:ext cx="144" cy="624"/>
            </a:xfrm>
            <a:prstGeom prst="rightBrace">
              <a:avLst>
                <a:gd name="adj1" fmla="val 36111"/>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grpSp>
          <p:nvGrpSpPr>
            <p:cNvPr id="57387" name="Group 68"/>
            <p:cNvGrpSpPr>
              <a:grpSpLocks/>
            </p:cNvGrpSpPr>
            <p:nvPr/>
          </p:nvGrpSpPr>
          <p:grpSpPr bwMode="auto">
            <a:xfrm>
              <a:off x="0" y="3216"/>
              <a:ext cx="1321" cy="404"/>
              <a:chOff x="0" y="2976"/>
              <a:chExt cx="1321" cy="404"/>
            </a:xfrm>
          </p:grpSpPr>
          <p:sp>
            <p:nvSpPr>
              <p:cNvPr id="57388" name="Text Box 58"/>
              <p:cNvSpPr txBox="1">
                <a:spLocks noChangeArrowheads="1"/>
              </p:cNvSpPr>
              <p:nvPr/>
            </p:nvSpPr>
            <p:spPr bwMode="auto">
              <a:xfrm>
                <a:off x="0" y="2976"/>
                <a:ext cx="1321"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log</a:t>
                </a:r>
                <a:r>
                  <a:rPr lang="en-US" altLang="en-US" sz="1800" baseline="-25000"/>
                  <a:t>2</a:t>
                </a:r>
                <a:r>
                  <a:rPr lang="en-US" altLang="en-US" sz="1800"/>
                  <a:t>(6 segments)   </a:t>
                </a:r>
              </a:p>
              <a:p>
                <a:pPr>
                  <a:spcBef>
                    <a:spcPct val="0"/>
                  </a:spcBef>
                  <a:buClrTx/>
                  <a:buFontTx/>
                  <a:buNone/>
                </a:pPr>
                <a:r>
                  <a:rPr lang="en-US" altLang="en-US" sz="1800"/>
                  <a:t>= 3 bits</a:t>
                </a:r>
              </a:p>
            </p:txBody>
          </p:sp>
          <p:grpSp>
            <p:nvGrpSpPr>
              <p:cNvPr id="57389" name="Group 60"/>
              <p:cNvGrpSpPr>
                <a:grpSpLocks/>
              </p:cNvGrpSpPr>
              <p:nvPr/>
            </p:nvGrpSpPr>
            <p:grpSpPr bwMode="auto">
              <a:xfrm>
                <a:off x="12" y="2976"/>
                <a:ext cx="96" cy="144"/>
                <a:chOff x="1296" y="3840"/>
                <a:chExt cx="96" cy="144"/>
              </a:xfrm>
            </p:grpSpPr>
            <p:sp>
              <p:nvSpPr>
                <p:cNvPr id="57393" name="Line 61"/>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94" name="Line 62"/>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7390" name="Group 63"/>
              <p:cNvGrpSpPr>
                <a:grpSpLocks/>
              </p:cNvGrpSpPr>
              <p:nvPr/>
            </p:nvGrpSpPr>
            <p:grpSpPr bwMode="auto">
              <a:xfrm flipH="1">
                <a:off x="1104" y="2976"/>
                <a:ext cx="96" cy="144"/>
                <a:chOff x="1296" y="3840"/>
                <a:chExt cx="96" cy="144"/>
              </a:xfrm>
            </p:grpSpPr>
            <p:sp>
              <p:nvSpPr>
                <p:cNvPr id="57391" name="Line 64"/>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392" name="Line 65"/>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grpSp>
        <p:nvGrpSpPr>
          <p:cNvPr id="11" name="Group 88"/>
          <p:cNvGrpSpPr>
            <a:grpSpLocks/>
          </p:cNvGrpSpPr>
          <p:nvPr/>
        </p:nvGrpSpPr>
        <p:grpSpPr bwMode="auto">
          <a:xfrm>
            <a:off x="2514600" y="3733800"/>
            <a:ext cx="5562600" cy="2895600"/>
            <a:chOff x="1584" y="2352"/>
            <a:chExt cx="3504" cy="1824"/>
          </a:xfrm>
        </p:grpSpPr>
        <p:sp>
          <p:nvSpPr>
            <p:cNvPr id="57379" name="Rectangle 20"/>
            <p:cNvSpPr>
              <a:spLocks noChangeArrowheads="1"/>
            </p:cNvSpPr>
            <p:nvPr/>
          </p:nvSpPr>
          <p:spPr bwMode="auto">
            <a:xfrm>
              <a:off x="3744" y="3840"/>
              <a:ext cx="1344"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cxnSp>
          <p:nvCxnSpPr>
            <p:cNvPr id="57380" name="AutoShape 21"/>
            <p:cNvCxnSpPr>
              <a:cxnSpLocks noChangeShapeType="1"/>
              <a:stCxn id="57381" idx="3"/>
              <a:endCxn id="57379" idx="1"/>
            </p:cNvCxnSpPr>
            <p:nvPr/>
          </p:nvCxnSpPr>
          <p:spPr bwMode="auto">
            <a:xfrm flipV="1">
              <a:off x="3456" y="3984"/>
              <a:ext cx="288" cy="9"/>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7381" name="AutoShape 22"/>
            <p:cNvSpPr>
              <a:spLocks noChangeArrowheads="1"/>
            </p:cNvSpPr>
            <p:nvPr/>
          </p:nvSpPr>
          <p:spPr bwMode="auto">
            <a:xfrm>
              <a:off x="3072" y="3810"/>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57382" name="Line 24"/>
            <p:cNvSpPr>
              <a:spLocks noChangeShapeType="1"/>
            </p:cNvSpPr>
            <p:nvPr/>
          </p:nvSpPr>
          <p:spPr bwMode="auto">
            <a:xfrm>
              <a:off x="3264" y="2352"/>
              <a:ext cx="0" cy="14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7383" name="Group 73"/>
            <p:cNvGrpSpPr>
              <a:grpSpLocks/>
            </p:cNvGrpSpPr>
            <p:nvPr/>
          </p:nvGrpSpPr>
          <p:grpSpPr bwMode="auto">
            <a:xfrm>
              <a:off x="1584" y="2976"/>
              <a:ext cx="1488" cy="1008"/>
              <a:chOff x="1584" y="2976"/>
              <a:chExt cx="1488" cy="1008"/>
            </a:xfrm>
          </p:grpSpPr>
          <p:sp>
            <p:nvSpPr>
              <p:cNvPr id="57384" name="Line 71"/>
              <p:cNvSpPr>
                <a:spLocks noChangeShapeType="1"/>
              </p:cNvSpPr>
              <p:nvPr/>
            </p:nvSpPr>
            <p:spPr bwMode="auto">
              <a:xfrm>
                <a:off x="1584" y="3984"/>
                <a:ext cx="14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85" name="Line 72"/>
              <p:cNvSpPr>
                <a:spLocks noChangeShapeType="1"/>
              </p:cNvSpPr>
              <p:nvPr/>
            </p:nvSpPr>
            <p:spPr bwMode="auto">
              <a:xfrm>
                <a:off x="1584" y="2976"/>
                <a:ext cx="0" cy="100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nvGrpSpPr>
          <p:cNvPr id="16" name="Group 87"/>
          <p:cNvGrpSpPr>
            <a:grpSpLocks/>
          </p:cNvGrpSpPr>
          <p:nvPr/>
        </p:nvGrpSpPr>
        <p:grpSpPr bwMode="auto">
          <a:xfrm>
            <a:off x="5910263" y="3748088"/>
            <a:ext cx="1557337" cy="519112"/>
            <a:chOff x="3723" y="2361"/>
            <a:chExt cx="981" cy="327"/>
          </a:xfrm>
        </p:grpSpPr>
        <p:sp>
          <p:nvSpPr>
            <p:cNvPr id="57377" name="AutoShape 77"/>
            <p:cNvSpPr>
              <a:spLocks/>
            </p:cNvSpPr>
            <p:nvPr/>
          </p:nvSpPr>
          <p:spPr bwMode="auto">
            <a:xfrm rot="16200000" flipV="1">
              <a:off x="4166" y="2149"/>
              <a:ext cx="96" cy="981"/>
            </a:xfrm>
            <a:prstGeom prst="rightBrace">
              <a:avLst>
                <a:gd name="adj1" fmla="val 8515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378" name="Text Box 78"/>
            <p:cNvSpPr txBox="1">
              <a:spLocks noChangeArrowheads="1"/>
            </p:cNvSpPr>
            <p:nvPr/>
          </p:nvSpPr>
          <p:spPr bwMode="auto">
            <a:xfrm>
              <a:off x="3936" y="2361"/>
              <a:ext cx="5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18 bits</a:t>
              </a:r>
            </a:p>
          </p:txBody>
        </p:sp>
      </p:grpSp>
      <p:grpSp>
        <p:nvGrpSpPr>
          <p:cNvPr id="17" name="Group 89"/>
          <p:cNvGrpSpPr>
            <a:grpSpLocks/>
          </p:cNvGrpSpPr>
          <p:nvPr/>
        </p:nvGrpSpPr>
        <p:grpSpPr bwMode="auto">
          <a:xfrm>
            <a:off x="7543800" y="4038600"/>
            <a:ext cx="1552575" cy="1739900"/>
            <a:chOff x="4752" y="2544"/>
            <a:chExt cx="978" cy="1096"/>
          </a:xfrm>
        </p:grpSpPr>
        <p:sp>
          <p:nvSpPr>
            <p:cNvPr id="57375" name="AutoShape 80"/>
            <p:cNvSpPr>
              <a:spLocks/>
            </p:cNvSpPr>
            <p:nvPr/>
          </p:nvSpPr>
          <p:spPr bwMode="auto">
            <a:xfrm>
              <a:off x="4752" y="2688"/>
              <a:ext cx="144" cy="864"/>
            </a:xfrm>
            <a:prstGeom prst="rightBrace">
              <a:avLst>
                <a:gd name="adj1" fmla="val 5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7376" name="Text Box 81"/>
            <p:cNvSpPr txBox="1">
              <a:spLocks noChangeArrowheads="1"/>
            </p:cNvSpPr>
            <p:nvPr/>
          </p:nvSpPr>
          <p:spPr bwMode="auto">
            <a:xfrm>
              <a:off x="4934" y="2544"/>
              <a:ext cx="796" cy="1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num of</a:t>
              </a:r>
            </a:p>
            <a:p>
              <a:pPr>
                <a:spcBef>
                  <a:spcPct val="0"/>
                </a:spcBef>
                <a:buClrTx/>
                <a:buFontTx/>
                <a:buNone/>
              </a:pPr>
              <a:r>
                <a:rPr lang="en-US" altLang="en-US" sz="1800"/>
                <a:t>entries</a:t>
              </a:r>
            </a:p>
            <a:p>
              <a:pPr>
                <a:spcBef>
                  <a:spcPct val="0"/>
                </a:spcBef>
                <a:buClrTx/>
                <a:buFontTx/>
                <a:buNone/>
              </a:pPr>
              <a:r>
                <a:rPr lang="en-US" altLang="en-US" sz="1800"/>
                <a:t>defined by</a:t>
              </a:r>
            </a:p>
            <a:p>
              <a:pPr>
                <a:spcBef>
                  <a:spcPct val="0"/>
                </a:spcBef>
                <a:buClrTx/>
                <a:buFontTx/>
                <a:buNone/>
              </a:pPr>
              <a:r>
                <a:rPr lang="en-US" altLang="en-US" sz="1800"/>
                <a:t>bound; up </a:t>
              </a:r>
            </a:p>
            <a:p>
              <a:pPr>
                <a:spcBef>
                  <a:spcPct val="0"/>
                </a:spcBef>
                <a:buClrTx/>
                <a:buFontTx/>
                <a:buNone/>
              </a:pPr>
              <a:r>
                <a:rPr lang="en-US" altLang="en-US" sz="1800"/>
                <a:t>to 2</a:t>
              </a:r>
              <a:r>
                <a:rPr lang="en-US" altLang="en-US" sz="1800" baseline="30000"/>
                <a:t>17</a:t>
              </a:r>
              <a:r>
                <a:rPr lang="en-US" altLang="en-US" sz="1800"/>
                <a:t> </a:t>
              </a:r>
            </a:p>
            <a:p>
              <a:pPr>
                <a:spcBef>
                  <a:spcPct val="0"/>
                </a:spcBef>
                <a:buClrTx/>
                <a:buFontTx/>
                <a:buNone/>
              </a:pPr>
              <a:r>
                <a:rPr lang="en-US" altLang="en-US" sz="1800"/>
                <a:t>entries</a:t>
              </a:r>
            </a:p>
          </p:txBody>
        </p:sp>
      </p:grpSp>
      <p:grpSp>
        <p:nvGrpSpPr>
          <p:cNvPr id="18" name="Group 17"/>
          <p:cNvGrpSpPr>
            <a:grpSpLocks/>
          </p:cNvGrpSpPr>
          <p:nvPr/>
        </p:nvGrpSpPr>
        <p:grpSpPr bwMode="auto">
          <a:xfrm>
            <a:off x="762000" y="2362200"/>
            <a:ext cx="6781800" cy="3276600"/>
            <a:chOff x="762000" y="2362200"/>
            <a:chExt cx="6781800" cy="3276600"/>
          </a:xfrm>
        </p:grpSpPr>
        <p:grpSp>
          <p:nvGrpSpPr>
            <p:cNvPr id="57357" name="Group 91"/>
            <p:cNvGrpSpPr>
              <a:grpSpLocks/>
            </p:cNvGrpSpPr>
            <p:nvPr/>
          </p:nvGrpSpPr>
          <p:grpSpPr bwMode="auto">
            <a:xfrm>
              <a:off x="762000" y="2362200"/>
              <a:ext cx="6781800" cy="3276600"/>
              <a:chOff x="480" y="1488"/>
              <a:chExt cx="4272" cy="2064"/>
            </a:xfrm>
          </p:grpSpPr>
          <p:cxnSp>
            <p:nvCxnSpPr>
              <p:cNvPr id="57359" name="AutoShape 14"/>
              <p:cNvCxnSpPr>
                <a:cxnSpLocks noChangeShapeType="1"/>
                <a:endCxn id="57373" idx="1"/>
              </p:cNvCxnSpPr>
              <p:nvPr/>
            </p:nvCxnSpPr>
            <p:spPr bwMode="auto">
              <a:xfrm rot="-5400000">
                <a:off x="792" y="1896"/>
                <a:ext cx="480" cy="1104"/>
              </a:xfrm>
              <a:prstGeom prst="bentConnector2">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57360" name="Oval 15"/>
              <p:cNvSpPr>
                <a:spLocks noChangeArrowheads="1"/>
              </p:cNvSpPr>
              <p:nvPr/>
            </p:nvSpPr>
            <p:spPr bwMode="auto">
              <a:xfrm>
                <a:off x="2603" y="2977"/>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a:t>
                </a:r>
              </a:p>
            </p:txBody>
          </p:sp>
          <p:cxnSp>
            <p:nvCxnSpPr>
              <p:cNvPr id="57361" name="AutoShape 16"/>
              <p:cNvCxnSpPr>
                <a:cxnSpLocks noChangeShapeType="1"/>
                <a:endCxn id="57360" idx="2"/>
              </p:cNvCxnSpPr>
              <p:nvPr/>
            </p:nvCxnSpPr>
            <p:spPr bwMode="auto">
              <a:xfrm>
                <a:off x="1594" y="3120"/>
                <a:ext cx="1009" cy="1"/>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7362" name="AutoShape 17"/>
              <p:cNvCxnSpPr>
                <a:cxnSpLocks noChangeShapeType="1"/>
                <a:stCxn id="57360" idx="6"/>
                <a:endCxn id="57367" idx="1"/>
              </p:cNvCxnSpPr>
              <p:nvPr/>
            </p:nvCxnSpPr>
            <p:spPr bwMode="auto">
              <a:xfrm flipV="1">
                <a:off x="2891" y="3120"/>
                <a:ext cx="805" cy="1"/>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7363" name="Line 18"/>
              <p:cNvSpPr>
                <a:spLocks noChangeShapeType="1"/>
              </p:cNvSpPr>
              <p:nvPr/>
            </p:nvSpPr>
            <p:spPr bwMode="auto">
              <a:xfrm>
                <a:off x="2736" y="2352"/>
                <a:ext cx="4" cy="6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7364" name="Group 90"/>
              <p:cNvGrpSpPr>
                <a:grpSpLocks/>
              </p:cNvGrpSpPr>
              <p:nvPr/>
            </p:nvGrpSpPr>
            <p:grpSpPr bwMode="auto">
              <a:xfrm>
                <a:off x="1584" y="1488"/>
                <a:ext cx="2784" cy="864"/>
                <a:chOff x="1584" y="1488"/>
                <a:chExt cx="2784" cy="864"/>
              </a:xfrm>
            </p:grpSpPr>
            <p:sp>
              <p:nvSpPr>
                <p:cNvPr id="57369" name="Rectangle 8"/>
                <p:cNvSpPr>
                  <a:spLocks noChangeArrowheads="1"/>
                </p:cNvSpPr>
                <p:nvPr/>
              </p:nvSpPr>
              <p:spPr bwMode="auto">
                <a:xfrm>
                  <a:off x="1584" y="148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base</a:t>
                  </a:r>
                </a:p>
              </p:txBody>
            </p:sp>
            <p:sp>
              <p:nvSpPr>
                <p:cNvPr id="57370" name="Rectangle 9"/>
                <p:cNvSpPr>
                  <a:spLocks noChangeArrowheads="1"/>
                </p:cNvSpPr>
                <p:nvPr/>
              </p:nvSpPr>
              <p:spPr bwMode="auto">
                <a:xfrm>
                  <a:off x="2976" y="148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bound</a:t>
                  </a:r>
                </a:p>
              </p:txBody>
            </p:sp>
            <p:sp>
              <p:nvSpPr>
                <p:cNvPr id="57371" name="Rectangle 10"/>
                <p:cNvSpPr>
                  <a:spLocks noChangeArrowheads="1"/>
                </p:cNvSpPr>
                <p:nvPr/>
              </p:nvSpPr>
              <p:spPr bwMode="auto">
                <a:xfrm>
                  <a:off x="1584" y="177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base</a:t>
                  </a:r>
                </a:p>
              </p:txBody>
            </p:sp>
            <p:sp>
              <p:nvSpPr>
                <p:cNvPr id="57372" name="Rectangle 11"/>
                <p:cNvSpPr>
                  <a:spLocks noChangeArrowheads="1"/>
                </p:cNvSpPr>
                <p:nvPr/>
              </p:nvSpPr>
              <p:spPr bwMode="auto">
                <a:xfrm>
                  <a:off x="2976" y="177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bound</a:t>
                  </a:r>
                </a:p>
              </p:txBody>
            </p:sp>
            <p:sp>
              <p:nvSpPr>
                <p:cNvPr id="57373" name="Rectangle 12"/>
                <p:cNvSpPr>
                  <a:spLocks noChangeArrowheads="1"/>
                </p:cNvSpPr>
                <p:nvPr/>
              </p:nvSpPr>
              <p:spPr bwMode="auto">
                <a:xfrm>
                  <a:off x="1584" y="206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Page table base</a:t>
                  </a:r>
                </a:p>
              </p:txBody>
            </p:sp>
            <p:sp>
              <p:nvSpPr>
                <p:cNvPr id="57374" name="Rectangle 13"/>
                <p:cNvSpPr>
                  <a:spLocks noChangeArrowheads="1"/>
                </p:cNvSpPr>
                <p:nvPr/>
              </p:nvSpPr>
              <p:spPr bwMode="auto">
                <a:xfrm>
                  <a:off x="2976" y="206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Page table bound</a:t>
                  </a:r>
                </a:p>
              </p:txBody>
            </p:sp>
          </p:grpSp>
          <p:grpSp>
            <p:nvGrpSpPr>
              <p:cNvPr id="57365" name="Group 85"/>
              <p:cNvGrpSpPr>
                <a:grpSpLocks/>
              </p:cNvGrpSpPr>
              <p:nvPr/>
            </p:nvGrpSpPr>
            <p:grpSpPr bwMode="auto">
              <a:xfrm>
                <a:off x="3696" y="2688"/>
                <a:ext cx="1056" cy="864"/>
                <a:chOff x="3696" y="2688"/>
                <a:chExt cx="1008" cy="864"/>
              </a:xfrm>
            </p:grpSpPr>
            <p:sp>
              <p:nvSpPr>
                <p:cNvPr id="57366" name="Rectangle 6"/>
                <p:cNvSpPr>
                  <a:spLocks noChangeArrowheads="1"/>
                </p:cNvSpPr>
                <p:nvPr/>
              </p:nvSpPr>
              <p:spPr bwMode="auto">
                <a:xfrm>
                  <a:off x="3696" y="2688"/>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7367" name="Rectangle 74"/>
                <p:cNvSpPr>
                  <a:spLocks noChangeArrowheads="1"/>
                </p:cNvSpPr>
                <p:nvPr/>
              </p:nvSpPr>
              <p:spPr bwMode="auto">
                <a:xfrm>
                  <a:off x="3696" y="2976"/>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7368" name="Rectangle 75"/>
                <p:cNvSpPr>
                  <a:spLocks noChangeArrowheads="1"/>
                </p:cNvSpPr>
                <p:nvPr/>
              </p:nvSpPr>
              <p:spPr bwMode="auto">
                <a:xfrm>
                  <a:off x="3696" y="3264"/>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grpSp>
        </p:grpSp>
        <p:cxnSp>
          <p:nvCxnSpPr>
            <p:cNvPr id="57358" name="Straight Connector 14"/>
            <p:cNvCxnSpPr>
              <a:cxnSpLocks noChangeShapeType="1"/>
              <a:endCxn id="57385" idx="0"/>
            </p:cNvCxnSpPr>
            <p:nvPr/>
          </p:nvCxnSpPr>
          <p:spPr bwMode="auto">
            <a:xfrm flipH="1" flipV="1">
              <a:off x="2514600" y="4724400"/>
              <a:ext cx="7938" cy="22860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wipe(left)">
                                      <p:cBhvr>
                                        <p:cTn id="17" dur="500"/>
                                        <p:tgtEl>
                                          <p:spTgt spid="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up)">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left)">
                                      <p:cBhvr>
                                        <p:cTn id="27" dur="500"/>
                                        <p:tgtEl>
                                          <p:spTgt spid="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left)">
                                      <p:cBhvr>
                                        <p:cTn id="32" dur="500"/>
                                        <p:tgtEl>
                                          <p:spTgt spid="3"/>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ipe(left)">
                                      <p:cBhvr>
                                        <p:cTn id="37" dur="500"/>
                                        <p:tgtEl>
                                          <p:spTgt spid="1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1"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wipe(up)">
                                      <p:cBhvr>
                                        <p:cTn id="42" dur="500"/>
                                        <p:tgtEl>
                                          <p:spTgt spid="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1"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up)">
                                      <p:cBhvr>
                                        <p:cTn id="4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a:t>Segmented Paging</a:t>
            </a:r>
          </a:p>
        </p:txBody>
      </p:sp>
      <p:grpSp>
        <p:nvGrpSpPr>
          <p:cNvPr id="2" name="Group 17"/>
          <p:cNvGrpSpPr>
            <a:grpSpLocks/>
          </p:cNvGrpSpPr>
          <p:nvPr/>
        </p:nvGrpSpPr>
        <p:grpSpPr bwMode="auto">
          <a:xfrm>
            <a:off x="3657600" y="1905000"/>
            <a:ext cx="4572000" cy="3810000"/>
            <a:chOff x="1776" y="1200"/>
            <a:chExt cx="2880" cy="2400"/>
          </a:xfrm>
        </p:grpSpPr>
        <p:sp>
          <p:nvSpPr>
            <p:cNvPr id="59426" name="Rectangle 18"/>
            <p:cNvSpPr>
              <a:spLocks noChangeArrowheads="1"/>
            </p:cNvSpPr>
            <p:nvPr/>
          </p:nvSpPr>
          <p:spPr bwMode="auto">
            <a:xfrm>
              <a:off x="3408" y="1200"/>
              <a:ext cx="124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size</a:t>
              </a:r>
            </a:p>
          </p:txBody>
        </p:sp>
        <p:sp>
          <p:nvSpPr>
            <p:cNvPr id="59427" name="AutoShape 19"/>
            <p:cNvSpPr>
              <a:spLocks noChangeArrowheads="1"/>
            </p:cNvSpPr>
            <p:nvPr/>
          </p:nvSpPr>
          <p:spPr bwMode="auto">
            <a:xfrm>
              <a:off x="3888" y="1728"/>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59428" name="Line 20"/>
            <p:cNvSpPr>
              <a:spLocks noChangeShapeType="1"/>
            </p:cNvSpPr>
            <p:nvPr/>
          </p:nvSpPr>
          <p:spPr bwMode="auto">
            <a:xfrm>
              <a:off x="4080" y="1488"/>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429" name="Line 21"/>
            <p:cNvSpPr>
              <a:spLocks noChangeShapeType="1"/>
            </p:cNvSpPr>
            <p:nvPr/>
          </p:nvSpPr>
          <p:spPr bwMode="auto">
            <a:xfrm>
              <a:off x="1776" y="1920"/>
              <a:ext cx="21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430" name="Rectangle 22"/>
            <p:cNvSpPr>
              <a:spLocks noChangeArrowheads="1"/>
            </p:cNvSpPr>
            <p:nvPr/>
          </p:nvSpPr>
          <p:spPr bwMode="auto">
            <a:xfrm>
              <a:off x="3408" y="3312"/>
              <a:ext cx="124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sp>
          <p:nvSpPr>
            <p:cNvPr id="59431" name="Line 23"/>
            <p:cNvSpPr>
              <a:spLocks noChangeShapeType="1"/>
            </p:cNvSpPr>
            <p:nvPr/>
          </p:nvSpPr>
          <p:spPr bwMode="auto">
            <a:xfrm>
              <a:off x="4080" y="2064"/>
              <a:ext cx="0" cy="124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9396" name="Group 80"/>
          <p:cNvGrpSpPr>
            <a:grpSpLocks/>
          </p:cNvGrpSpPr>
          <p:nvPr/>
        </p:nvGrpSpPr>
        <p:grpSpPr bwMode="auto">
          <a:xfrm>
            <a:off x="1828800" y="1905000"/>
            <a:ext cx="3505200" cy="457200"/>
            <a:chOff x="1104" y="1200"/>
            <a:chExt cx="2208" cy="288"/>
          </a:xfrm>
        </p:grpSpPr>
        <p:sp>
          <p:nvSpPr>
            <p:cNvPr id="59423" name="Rectangle 54"/>
            <p:cNvSpPr>
              <a:spLocks noChangeArrowheads="1"/>
            </p:cNvSpPr>
            <p:nvPr/>
          </p:nvSpPr>
          <p:spPr bwMode="auto">
            <a:xfrm>
              <a:off x="1104" y="1200"/>
              <a:ext cx="624"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Seg #</a:t>
              </a:r>
            </a:p>
          </p:txBody>
        </p:sp>
        <p:sp>
          <p:nvSpPr>
            <p:cNvPr id="59424" name="Rectangle 55"/>
            <p:cNvSpPr>
              <a:spLocks noChangeArrowheads="1"/>
            </p:cNvSpPr>
            <p:nvPr/>
          </p:nvSpPr>
          <p:spPr bwMode="auto">
            <a:xfrm>
              <a:off x="2736" y="1200"/>
              <a:ext cx="576"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sp>
          <p:nvSpPr>
            <p:cNvPr id="59425" name="Rectangle 56"/>
            <p:cNvSpPr>
              <a:spLocks noChangeArrowheads="1"/>
            </p:cNvSpPr>
            <p:nvPr/>
          </p:nvSpPr>
          <p:spPr bwMode="auto">
            <a:xfrm>
              <a:off x="1728" y="1200"/>
              <a:ext cx="1008"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 page #</a:t>
              </a:r>
            </a:p>
          </p:txBody>
        </p:sp>
      </p:grpSp>
      <p:grpSp>
        <p:nvGrpSpPr>
          <p:cNvPr id="4" name="Group 81"/>
          <p:cNvGrpSpPr>
            <a:grpSpLocks/>
          </p:cNvGrpSpPr>
          <p:nvPr/>
        </p:nvGrpSpPr>
        <p:grpSpPr bwMode="auto">
          <a:xfrm>
            <a:off x="6248400" y="1331913"/>
            <a:ext cx="1981200" cy="573087"/>
            <a:chOff x="1613" y="839"/>
            <a:chExt cx="1363" cy="361"/>
          </a:xfrm>
        </p:grpSpPr>
        <p:sp>
          <p:nvSpPr>
            <p:cNvPr id="59421" name="AutoShape 82"/>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9422" name="Text Box 83"/>
            <p:cNvSpPr txBox="1">
              <a:spLocks noChangeArrowheads="1"/>
            </p:cNvSpPr>
            <p:nvPr/>
          </p:nvSpPr>
          <p:spPr bwMode="auto">
            <a:xfrm>
              <a:off x="2122" y="839"/>
              <a:ext cx="33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2</a:t>
              </a:r>
              <a:r>
                <a:rPr lang="en-US" altLang="en-US" sz="1800" baseline="30000"/>
                <a:t>17</a:t>
              </a:r>
            </a:p>
          </p:txBody>
        </p:sp>
      </p:grpSp>
      <p:grpSp>
        <p:nvGrpSpPr>
          <p:cNvPr id="5" name="Group 84"/>
          <p:cNvGrpSpPr>
            <a:grpSpLocks/>
          </p:cNvGrpSpPr>
          <p:nvPr/>
        </p:nvGrpSpPr>
        <p:grpSpPr bwMode="auto">
          <a:xfrm>
            <a:off x="2479675" y="1295400"/>
            <a:ext cx="2260600" cy="573088"/>
            <a:chOff x="1323" y="839"/>
            <a:chExt cx="1927" cy="361"/>
          </a:xfrm>
        </p:grpSpPr>
        <p:sp>
          <p:nvSpPr>
            <p:cNvPr id="59419" name="AutoShape 85"/>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9420" name="Text Box 86"/>
            <p:cNvSpPr txBox="1">
              <a:spLocks noChangeArrowheads="1"/>
            </p:cNvSpPr>
            <p:nvPr/>
          </p:nvSpPr>
          <p:spPr bwMode="auto">
            <a:xfrm>
              <a:off x="1323" y="839"/>
              <a:ext cx="192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32 – 3 – 12 = 17 bits</a:t>
              </a:r>
              <a:endParaRPr lang="en-US" altLang="en-US" sz="1800" baseline="30000"/>
            </a:p>
          </p:txBody>
        </p:sp>
      </p:grpSp>
      <p:grpSp>
        <p:nvGrpSpPr>
          <p:cNvPr id="6" name="Group 98"/>
          <p:cNvGrpSpPr>
            <a:grpSpLocks/>
          </p:cNvGrpSpPr>
          <p:nvPr/>
        </p:nvGrpSpPr>
        <p:grpSpPr bwMode="auto">
          <a:xfrm>
            <a:off x="2743200" y="2362200"/>
            <a:ext cx="2590800" cy="3352800"/>
            <a:chOff x="1728" y="1488"/>
            <a:chExt cx="1632" cy="2112"/>
          </a:xfrm>
        </p:grpSpPr>
        <p:sp>
          <p:nvSpPr>
            <p:cNvPr id="59410" name="Rectangle 12"/>
            <p:cNvSpPr>
              <a:spLocks noChangeArrowheads="1"/>
            </p:cNvSpPr>
            <p:nvPr/>
          </p:nvSpPr>
          <p:spPr bwMode="auto">
            <a:xfrm>
              <a:off x="1728" y="3312"/>
              <a:ext cx="105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Phy page #</a:t>
              </a:r>
            </a:p>
          </p:txBody>
        </p:sp>
        <p:sp>
          <p:nvSpPr>
            <p:cNvPr id="59411" name="Rectangle 13"/>
            <p:cNvSpPr>
              <a:spLocks noChangeArrowheads="1"/>
            </p:cNvSpPr>
            <p:nvPr/>
          </p:nvSpPr>
          <p:spPr bwMode="auto">
            <a:xfrm>
              <a:off x="2784" y="3312"/>
              <a:ext cx="57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sp>
          <p:nvSpPr>
            <p:cNvPr id="59412" name="Line 14"/>
            <p:cNvSpPr>
              <a:spLocks noChangeShapeType="1"/>
            </p:cNvSpPr>
            <p:nvPr/>
          </p:nvSpPr>
          <p:spPr bwMode="auto">
            <a:xfrm>
              <a:off x="2304" y="1488"/>
              <a:ext cx="0" cy="67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413" name="Line 15"/>
            <p:cNvSpPr>
              <a:spLocks noChangeShapeType="1"/>
            </p:cNvSpPr>
            <p:nvPr/>
          </p:nvSpPr>
          <p:spPr bwMode="auto">
            <a:xfrm>
              <a:off x="2304" y="3024"/>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414" name="Line 16"/>
            <p:cNvSpPr>
              <a:spLocks noChangeShapeType="1"/>
            </p:cNvSpPr>
            <p:nvPr/>
          </p:nvSpPr>
          <p:spPr bwMode="auto">
            <a:xfrm>
              <a:off x="3072" y="1488"/>
              <a:ext cx="0" cy="18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9415" name="Group 76"/>
            <p:cNvGrpSpPr>
              <a:grpSpLocks/>
            </p:cNvGrpSpPr>
            <p:nvPr/>
          </p:nvGrpSpPr>
          <p:grpSpPr bwMode="auto">
            <a:xfrm>
              <a:off x="1728" y="2160"/>
              <a:ext cx="1056" cy="864"/>
              <a:chOff x="3696" y="2688"/>
              <a:chExt cx="1008" cy="864"/>
            </a:xfrm>
          </p:grpSpPr>
          <p:sp>
            <p:nvSpPr>
              <p:cNvPr id="59416" name="Rectangle 77"/>
              <p:cNvSpPr>
                <a:spLocks noChangeArrowheads="1"/>
              </p:cNvSpPr>
              <p:nvPr/>
            </p:nvSpPr>
            <p:spPr bwMode="auto">
              <a:xfrm>
                <a:off x="3696" y="2688"/>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9417" name="Rectangle 78"/>
              <p:cNvSpPr>
                <a:spLocks noChangeArrowheads="1"/>
              </p:cNvSpPr>
              <p:nvPr/>
            </p:nvSpPr>
            <p:spPr bwMode="auto">
              <a:xfrm>
                <a:off x="3696" y="2976"/>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9418" name="Rectangle 79"/>
              <p:cNvSpPr>
                <a:spLocks noChangeArrowheads="1"/>
              </p:cNvSpPr>
              <p:nvPr/>
            </p:nvSpPr>
            <p:spPr bwMode="auto">
              <a:xfrm>
                <a:off x="3696" y="3264"/>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grpSp>
      </p:grpSp>
      <p:grpSp>
        <p:nvGrpSpPr>
          <p:cNvPr id="8" name="Group 99"/>
          <p:cNvGrpSpPr>
            <a:grpSpLocks/>
          </p:cNvGrpSpPr>
          <p:nvPr/>
        </p:nvGrpSpPr>
        <p:grpSpPr bwMode="auto">
          <a:xfrm>
            <a:off x="2163763" y="5791200"/>
            <a:ext cx="3856037" cy="671513"/>
            <a:chOff x="1363" y="3648"/>
            <a:chExt cx="2429" cy="423"/>
          </a:xfrm>
        </p:grpSpPr>
        <p:sp>
          <p:nvSpPr>
            <p:cNvPr id="59401" name="AutoShape 88"/>
            <p:cNvSpPr>
              <a:spLocks/>
            </p:cNvSpPr>
            <p:nvPr/>
          </p:nvSpPr>
          <p:spPr bwMode="auto">
            <a:xfrm rot="5400000">
              <a:off x="2472" y="2904"/>
              <a:ext cx="144" cy="1632"/>
            </a:xfrm>
            <a:prstGeom prst="rightBrace">
              <a:avLst>
                <a:gd name="adj1" fmla="val 94444"/>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59402" name="Text Box 89"/>
            <p:cNvSpPr txBox="1">
              <a:spLocks noChangeArrowheads="1"/>
            </p:cNvSpPr>
            <p:nvPr/>
          </p:nvSpPr>
          <p:spPr bwMode="auto">
            <a:xfrm>
              <a:off x="1363" y="3840"/>
              <a:ext cx="242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log</a:t>
              </a:r>
              <a:r>
                <a:rPr lang="en-US" altLang="en-US" sz="1800" baseline="-25000"/>
                <a:t>2</a:t>
              </a:r>
              <a:r>
                <a:rPr lang="en-US" altLang="en-US" sz="1800"/>
                <a:t>(1GB)  = 30 bits for 1GB of RAM</a:t>
              </a:r>
            </a:p>
          </p:txBody>
        </p:sp>
        <p:grpSp>
          <p:nvGrpSpPr>
            <p:cNvPr id="59403" name="Group 90"/>
            <p:cNvGrpSpPr>
              <a:grpSpLocks/>
            </p:cNvGrpSpPr>
            <p:nvPr/>
          </p:nvGrpSpPr>
          <p:grpSpPr bwMode="auto">
            <a:xfrm>
              <a:off x="1375" y="3840"/>
              <a:ext cx="720" cy="144"/>
              <a:chOff x="1296" y="3840"/>
              <a:chExt cx="720" cy="144"/>
            </a:xfrm>
          </p:grpSpPr>
          <p:grpSp>
            <p:nvGrpSpPr>
              <p:cNvPr id="59404" name="Group 91"/>
              <p:cNvGrpSpPr>
                <a:grpSpLocks/>
              </p:cNvGrpSpPr>
              <p:nvPr/>
            </p:nvGrpSpPr>
            <p:grpSpPr bwMode="auto">
              <a:xfrm>
                <a:off x="1296" y="3840"/>
                <a:ext cx="96" cy="144"/>
                <a:chOff x="1296" y="3840"/>
                <a:chExt cx="96" cy="144"/>
              </a:xfrm>
            </p:grpSpPr>
            <p:sp>
              <p:nvSpPr>
                <p:cNvPr id="59408" name="Line 92"/>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9" name="Line 93"/>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9405" name="Group 94"/>
              <p:cNvGrpSpPr>
                <a:grpSpLocks/>
              </p:cNvGrpSpPr>
              <p:nvPr/>
            </p:nvGrpSpPr>
            <p:grpSpPr bwMode="auto">
              <a:xfrm flipH="1">
                <a:off x="1920" y="3840"/>
                <a:ext cx="96" cy="144"/>
                <a:chOff x="1296" y="3840"/>
                <a:chExt cx="96" cy="144"/>
              </a:xfrm>
            </p:grpSpPr>
            <p:sp>
              <p:nvSpPr>
                <p:cNvPr id="59406" name="Line 95"/>
                <p:cNvSpPr>
                  <a:spLocks noChangeShapeType="1"/>
                </p:cNvSpPr>
                <p:nvPr/>
              </p:nvSpPr>
              <p:spPr bwMode="auto">
                <a:xfrm flipV="1">
                  <a:off x="1296" y="3840"/>
                  <a:ext cx="0" cy="14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7" name="Line 96"/>
                <p:cNvSpPr>
                  <a:spLocks noChangeShapeType="1"/>
                </p:cNvSpPr>
                <p:nvPr/>
              </p:nvSpPr>
              <p:spPr bwMode="auto">
                <a:xfrm>
                  <a:off x="1296" y="3840"/>
                  <a:ext cx="96"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wipe(left)">
                                      <p:cBhvr>
                                        <p:cTn id="2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dirty="0"/>
              <a:t>Segmented Paging Example</a:t>
            </a:r>
          </a:p>
        </p:txBody>
      </p:sp>
      <p:grpSp>
        <p:nvGrpSpPr>
          <p:cNvPr id="57351" name="Group 56"/>
          <p:cNvGrpSpPr>
            <a:grpSpLocks/>
          </p:cNvGrpSpPr>
          <p:nvPr/>
        </p:nvGrpSpPr>
        <p:grpSpPr bwMode="auto">
          <a:xfrm>
            <a:off x="152400" y="4267200"/>
            <a:ext cx="3505200" cy="457200"/>
            <a:chOff x="48" y="2448"/>
            <a:chExt cx="2208" cy="288"/>
          </a:xfrm>
        </p:grpSpPr>
        <p:sp>
          <p:nvSpPr>
            <p:cNvPr id="57395" name="Rectangle 53"/>
            <p:cNvSpPr>
              <a:spLocks noChangeArrowheads="1"/>
            </p:cNvSpPr>
            <p:nvPr/>
          </p:nvSpPr>
          <p:spPr bwMode="auto">
            <a:xfrm>
              <a:off x="48" y="2448"/>
              <a:ext cx="624"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001</a:t>
              </a:r>
            </a:p>
          </p:txBody>
        </p:sp>
        <p:sp>
          <p:nvSpPr>
            <p:cNvPr id="57396" name="Rectangle 54"/>
            <p:cNvSpPr>
              <a:spLocks noChangeArrowheads="1"/>
            </p:cNvSpPr>
            <p:nvPr/>
          </p:nvSpPr>
          <p:spPr bwMode="auto">
            <a:xfrm>
              <a:off x="1680" y="2448"/>
              <a:ext cx="576"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 0011</a:t>
              </a:r>
            </a:p>
          </p:txBody>
        </p:sp>
        <p:sp>
          <p:nvSpPr>
            <p:cNvPr id="57397" name="Rectangle 55"/>
            <p:cNvSpPr>
              <a:spLocks noChangeArrowheads="1"/>
            </p:cNvSpPr>
            <p:nvPr/>
          </p:nvSpPr>
          <p:spPr bwMode="auto">
            <a:xfrm>
              <a:off x="672" y="2448"/>
              <a:ext cx="1008"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00 … 0010</a:t>
              </a:r>
            </a:p>
          </p:txBody>
        </p:sp>
      </p:grpSp>
      <p:grpSp>
        <p:nvGrpSpPr>
          <p:cNvPr id="11" name="Group 88"/>
          <p:cNvGrpSpPr>
            <a:grpSpLocks/>
          </p:cNvGrpSpPr>
          <p:nvPr/>
        </p:nvGrpSpPr>
        <p:grpSpPr bwMode="auto">
          <a:xfrm>
            <a:off x="2514600" y="3733800"/>
            <a:ext cx="5562600" cy="2895600"/>
            <a:chOff x="1584" y="2352"/>
            <a:chExt cx="3504" cy="1824"/>
          </a:xfrm>
        </p:grpSpPr>
        <p:sp>
          <p:nvSpPr>
            <p:cNvPr id="57379" name="Rectangle 20"/>
            <p:cNvSpPr>
              <a:spLocks noChangeArrowheads="1"/>
            </p:cNvSpPr>
            <p:nvPr/>
          </p:nvSpPr>
          <p:spPr bwMode="auto">
            <a:xfrm>
              <a:off x="3744" y="3840"/>
              <a:ext cx="1344"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cxnSp>
          <p:nvCxnSpPr>
            <p:cNvPr id="57380" name="AutoShape 21"/>
            <p:cNvCxnSpPr>
              <a:cxnSpLocks noChangeShapeType="1"/>
              <a:stCxn id="57381" idx="3"/>
              <a:endCxn id="57379" idx="1"/>
            </p:cNvCxnSpPr>
            <p:nvPr/>
          </p:nvCxnSpPr>
          <p:spPr bwMode="auto">
            <a:xfrm flipV="1">
              <a:off x="3456" y="3984"/>
              <a:ext cx="288" cy="9"/>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7381" name="AutoShape 22"/>
            <p:cNvSpPr>
              <a:spLocks noChangeArrowheads="1"/>
            </p:cNvSpPr>
            <p:nvPr/>
          </p:nvSpPr>
          <p:spPr bwMode="auto">
            <a:xfrm>
              <a:off x="3072" y="3810"/>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57382" name="Line 24"/>
            <p:cNvSpPr>
              <a:spLocks noChangeShapeType="1"/>
            </p:cNvSpPr>
            <p:nvPr/>
          </p:nvSpPr>
          <p:spPr bwMode="auto">
            <a:xfrm>
              <a:off x="3264" y="2352"/>
              <a:ext cx="0" cy="14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7383" name="Group 73"/>
            <p:cNvGrpSpPr>
              <a:grpSpLocks/>
            </p:cNvGrpSpPr>
            <p:nvPr/>
          </p:nvGrpSpPr>
          <p:grpSpPr bwMode="auto">
            <a:xfrm>
              <a:off x="1584" y="2976"/>
              <a:ext cx="1488" cy="1008"/>
              <a:chOff x="1584" y="2976"/>
              <a:chExt cx="1488" cy="1008"/>
            </a:xfrm>
          </p:grpSpPr>
          <p:sp>
            <p:nvSpPr>
              <p:cNvPr id="57384" name="Line 71"/>
              <p:cNvSpPr>
                <a:spLocks noChangeShapeType="1"/>
              </p:cNvSpPr>
              <p:nvPr/>
            </p:nvSpPr>
            <p:spPr bwMode="auto">
              <a:xfrm>
                <a:off x="1584" y="3984"/>
                <a:ext cx="14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7385" name="Line 72"/>
              <p:cNvSpPr>
                <a:spLocks noChangeShapeType="1"/>
              </p:cNvSpPr>
              <p:nvPr/>
            </p:nvSpPr>
            <p:spPr bwMode="auto">
              <a:xfrm>
                <a:off x="1584" y="2976"/>
                <a:ext cx="0" cy="100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grpSp>
      <p:sp>
        <p:nvSpPr>
          <p:cNvPr id="6" name="TextBox 5"/>
          <p:cNvSpPr txBox="1"/>
          <p:nvPr/>
        </p:nvSpPr>
        <p:spPr>
          <a:xfrm>
            <a:off x="1125427" y="3864716"/>
            <a:ext cx="1454244" cy="369332"/>
          </a:xfrm>
          <a:prstGeom prst="rect">
            <a:avLst/>
          </a:prstGeom>
          <a:noFill/>
        </p:spPr>
        <p:txBody>
          <a:bodyPr wrap="none" rtlCol="0">
            <a:spAutoFit/>
          </a:bodyPr>
          <a:lstStyle/>
          <a:p>
            <a:r>
              <a:rPr lang="en-US" dirty="0"/>
              <a:t>0x20002003</a:t>
            </a:r>
          </a:p>
        </p:txBody>
      </p:sp>
      <p:sp>
        <p:nvSpPr>
          <p:cNvPr id="13" name="TextBox 12"/>
          <p:cNvSpPr txBox="1"/>
          <p:nvPr/>
        </p:nvSpPr>
        <p:spPr>
          <a:xfrm>
            <a:off x="489240" y="5011641"/>
            <a:ext cx="2621230" cy="369332"/>
          </a:xfrm>
          <a:prstGeom prst="rect">
            <a:avLst/>
          </a:prstGeom>
          <a:noFill/>
        </p:spPr>
        <p:txBody>
          <a:bodyPr wrap="none" rtlCol="0">
            <a:spAutoFit/>
          </a:bodyPr>
          <a:lstStyle/>
          <a:p>
            <a:r>
              <a:rPr lang="en-US" dirty="0"/>
              <a:t>0 0000 0000 0000 0010</a:t>
            </a:r>
          </a:p>
        </p:txBody>
      </p:sp>
      <p:cxnSp>
        <p:nvCxnSpPr>
          <p:cNvPr id="15" name="Straight Arrow Connector 14"/>
          <p:cNvCxnSpPr>
            <a:stCxn id="13" idx="0"/>
          </p:cNvCxnSpPr>
          <p:nvPr/>
        </p:nvCxnSpPr>
        <p:spPr bwMode="auto">
          <a:xfrm flipH="1" flipV="1">
            <a:off x="1770064" y="4654035"/>
            <a:ext cx="29791" cy="357606"/>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75" name="TextBox 74"/>
          <p:cNvSpPr txBox="1"/>
          <p:nvPr/>
        </p:nvSpPr>
        <p:spPr>
          <a:xfrm>
            <a:off x="2680409" y="5297044"/>
            <a:ext cx="1834669" cy="369332"/>
          </a:xfrm>
          <a:prstGeom prst="rect">
            <a:avLst/>
          </a:prstGeom>
          <a:noFill/>
        </p:spPr>
        <p:txBody>
          <a:bodyPr wrap="none" rtlCol="0">
            <a:spAutoFit/>
          </a:bodyPr>
          <a:lstStyle/>
          <a:p>
            <a:r>
              <a:rPr lang="en-US" dirty="0"/>
              <a:t>0000 0000 0011</a:t>
            </a:r>
          </a:p>
        </p:txBody>
      </p:sp>
      <p:cxnSp>
        <p:nvCxnSpPr>
          <p:cNvPr id="21" name="Straight Arrow Connector 20"/>
          <p:cNvCxnSpPr>
            <a:stCxn id="75" idx="0"/>
            <a:endCxn id="57396" idx="2"/>
          </p:cNvCxnSpPr>
          <p:nvPr/>
        </p:nvCxnSpPr>
        <p:spPr bwMode="auto">
          <a:xfrm flipH="1" flipV="1">
            <a:off x="3200400" y="4724400"/>
            <a:ext cx="397344" cy="57264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grpSp>
        <p:nvGrpSpPr>
          <p:cNvPr id="25" name="Group 24"/>
          <p:cNvGrpSpPr/>
          <p:nvPr/>
        </p:nvGrpSpPr>
        <p:grpSpPr>
          <a:xfrm>
            <a:off x="530015" y="1440458"/>
            <a:ext cx="7013785" cy="4198342"/>
            <a:chOff x="530015" y="1440458"/>
            <a:chExt cx="7013785" cy="4198342"/>
          </a:xfrm>
        </p:grpSpPr>
        <p:grpSp>
          <p:nvGrpSpPr>
            <p:cNvPr id="23" name="Group 22"/>
            <p:cNvGrpSpPr/>
            <p:nvPr/>
          </p:nvGrpSpPr>
          <p:grpSpPr>
            <a:xfrm>
              <a:off x="530015" y="1440458"/>
              <a:ext cx="7013785" cy="4198342"/>
              <a:chOff x="530015" y="1440458"/>
              <a:chExt cx="7013785" cy="4198342"/>
            </a:xfrm>
          </p:grpSpPr>
          <p:grpSp>
            <p:nvGrpSpPr>
              <p:cNvPr id="18" name="Group 17"/>
              <p:cNvGrpSpPr>
                <a:grpSpLocks/>
              </p:cNvGrpSpPr>
              <p:nvPr/>
            </p:nvGrpSpPr>
            <p:grpSpPr bwMode="auto">
              <a:xfrm>
                <a:off x="533400" y="2362200"/>
                <a:ext cx="7010400" cy="3276600"/>
                <a:chOff x="533400" y="2362200"/>
                <a:chExt cx="7010400" cy="3276600"/>
              </a:xfrm>
            </p:grpSpPr>
            <p:grpSp>
              <p:nvGrpSpPr>
                <p:cNvPr id="57357" name="Group 91"/>
                <p:cNvGrpSpPr>
                  <a:grpSpLocks/>
                </p:cNvGrpSpPr>
                <p:nvPr/>
              </p:nvGrpSpPr>
              <p:grpSpPr bwMode="auto">
                <a:xfrm>
                  <a:off x="533400" y="2362200"/>
                  <a:ext cx="7010400" cy="3276600"/>
                  <a:chOff x="336" y="1488"/>
                  <a:chExt cx="4416" cy="2064"/>
                </a:xfrm>
              </p:grpSpPr>
              <p:cxnSp>
                <p:nvCxnSpPr>
                  <p:cNvPr id="57359" name="AutoShape 14"/>
                  <p:cNvCxnSpPr>
                    <a:cxnSpLocks noChangeShapeType="1"/>
                    <a:endCxn id="64" idx="1"/>
                  </p:cNvCxnSpPr>
                  <p:nvPr/>
                </p:nvCxnSpPr>
                <p:spPr bwMode="auto">
                  <a:xfrm flipV="1">
                    <a:off x="336" y="1890"/>
                    <a:ext cx="822" cy="798"/>
                  </a:xfrm>
                  <a:prstGeom prst="bentConnector3">
                    <a:avLst>
                      <a:gd name="adj1" fmla="val 4015"/>
                    </a:avLst>
                  </a:prstGeom>
                  <a:noFill/>
                  <a:ln w="2857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57360" name="Oval 15"/>
                  <p:cNvSpPr>
                    <a:spLocks noChangeArrowheads="1"/>
                  </p:cNvSpPr>
                  <p:nvPr/>
                </p:nvSpPr>
                <p:spPr bwMode="auto">
                  <a:xfrm>
                    <a:off x="2603" y="2977"/>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a:t>
                    </a:r>
                  </a:p>
                </p:txBody>
              </p:sp>
              <p:cxnSp>
                <p:nvCxnSpPr>
                  <p:cNvPr id="57361" name="AutoShape 16"/>
                  <p:cNvCxnSpPr>
                    <a:cxnSpLocks noChangeShapeType="1"/>
                    <a:endCxn id="57360" idx="2"/>
                  </p:cNvCxnSpPr>
                  <p:nvPr/>
                </p:nvCxnSpPr>
                <p:spPr bwMode="auto">
                  <a:xfrm>
                    <a:off x="1594" y="3120"/>
                    <a:ext cx="1009" cy="1"/>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57362" name="AutoShape 17"/>
                  <p:cNvCxnSpPr>
                    <a:cxnSpLocks noChangeShapeType="1"/>
                    <a:stCxn id="57360" idx="6"/>
                    <a:endCxn id="57367" idx="1"/>
                  </p:cNvCxnSpPr>
                  <p:nvPr/>
                </p:nvCxnSpPr>
                <p:spPr bwMode="auto">
                  <a:xfrm flipV="1">
                    <a:off x="2891" y="3120"/>
                    <a:ext cx="805" cy="1"/>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57363" name="Line 18"/>
                  <p:cNvSpPr>
                    <a:spLocks noChangeShapeType="1"/>
                  </p:cNvSpPr>
                  <p:nvPr/>
                </p:nvSpPr>
                <p:spPr bwMode="auto">
                  <a:xfrm>
                    <a:off x="2736" y="2352"/>
                    <a:ext cx="4" cy="6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57364" name="Group 90"/>
                  <p:cNvGrpSpPr>
                    <a:grpSpLocks/>
                  </p:cNvGrpSpPr>
                  <p:nvPr/>
                </p:nvGrpSpPr>
                <p:grpSpPr bwMode="auto">
                  <a:xfrm>
                    <a:off x="1584" y="1488"/>
                    <a:ext cx="2784" cy="864"/>
                    <a:chOff x="1584" y="1488"/>
                    <a:chExt cx="2784" cy="864"/>
                  </a:xfrm>
                </p:grpSpPr>
                <p:sp>
                  <p:nvSpPr>
                    <p:cNvPr id="57369" name="Rectangle 8"/>
                    <p:cNvSpPr>
                      <a:spLocks noChangeArrowheads="1"/>
                    </p:cNvSpPr>
                    <p:nvPr/>
                  </p:nvSpPr>
                  <p:spPr bwMode="auto">
                    <a:xfrm>
                      <a:off x="1584" y="148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0x00000000</a:t>
                      </a:r>
                    </a:p>
                  </p:txBody>
                </p:sp>
                <p:sp>
                  <p:nvSpPr>
                    <p:cNvPr id="57370" name="Rectangle 9"/>
                    <p:cNvSpPr>
                      <a:spLocks noChangeArrowheads="1"/>
                    </p:cNvSpPr>
                    <p:nvPr/>
                  </p:nvSpPr>
                  <p:spPr bwMode="auto">
                    <a:xfrm>
                      <a:off x="2976" y="148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0x16</a:t>
                      </a:r>
                    </a:p>
                  </p:txBody>
                </p:sp>
                <p:sp>
                  <p:nvSpPr>
                    <p:cNvPr id="57371" name="Rectangle 10"/>
                    <p:cNvSpPr>
                      <a:spLocks noChangeArrowheads="1"/>
                    </p:cNvSpPr>
                    <p:nvPr/>
                  </p:nvSpPr>
                  <p:spPr bwMode="auto">
                    <a:xfrm>
                      <a:off x="1584" y="177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0x00003000</a:t>
                      </a:r>
                    </a:p>
                  </p:txBody>
                </p:sp>
                <p:sp>
                  <p:nvSpPr>
                    <p:cNvPr id="57372" name="Rectangle 11"/>
                    <p:cNvSpPr>
                      <a:spLocks noChangeArrowheads="1"/>
                    </p:cNvSpPr>
                    <p:nvPr/>
                  </p:nvSpPr>
                  <p:spPr bwMode="auto">
                    <a:xfrm>
                      <a:off x="2976" y="177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0x1000</a:t>
                      </a:r>
                    </a:p>
                  </p:txBody>
                </p:sp>
                <p:sp>
                  <p:nvSpPr>
                    <p:cNvPr id="57373" name="Rectangle 12"/>
                    <p:cNvSpPr>
                      <a:spLocks noChangeArrowheads="1"/>
                    </p:cNvSpPr>
                    <p:nvPr/>
                  </p:nvSpPr>
                  <p:spPr bwMode="auto">
                    <a:xfrm>
                      <a:off x="1584" y="206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0x50000000</a:t>
                      </a:r>
                    </a:p>
                  </p:txBody>
                </p:sp>
                <p:sp>
                  <p:nvSpPr>
                    <p:cNvPr id="57374" name="Rectangle 13"/>
                    <p:cNvSpPr>
                      <a:spLocks noChangeArrowheads="1"/>
                    </p:cNvSpPr>
                    <p:nvPr/>
                  </p:nvSpPr>
                  <p:spPr bwMode="auto">
                    <a:xfrm>
                      <a:off x="2976" y="206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0x20</a:t>
                      </a:r>
                    </a:p>
                  </p:txBody>
                </p:sp>
              </p:grpSp>
              <p:grpSp>
                <p:nvGrpSpPr>
                  <p:cNvPr id="57365" name="Group 85"/>
                  <p:cNvGrpSpPr>
                    <a:grpSpLocks/>
                  </p:cNvGrpSpPr>
                  <p:nvPr/>
                </p:nvGrpSpPr>
                <p:grpSpPr bwMode="auto">
                  <a:xfrm>
                    <a:off x="3696" y="2688"/>
                    <a:ext cx="1056" cy="864"/>
                    <a:chOff x="3696" y="2688"/>
                    <a:chExt cx="1008" cy="864"/>
                  </a:xfrm>
                </p:grpSpPr>
                <p:sp>
                  <p:nvSpPr>
                    <p:cNvPr id="57366" name="Rectangle 6"/>
                    <p:cNvSpPr>
                      <a:spLocks noChangeArrowheads="1"/>
                    </p:cNvSpPr>
                    <p:nvPr/>
                  </p:nvSpPr>
                  <p:spPr bwMode="auto">
                    <a:xfrm>
                      <a:off x="3696" y="2688"/>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7367" name="Rectangle 74"/>
                    <p:cNvSpPr>
                      <a:spLocks noChangeArrowheads="1"/>
                    </p:cNvSpPr>
                    <p:nvPr/>
                  </p:nvSpPr>
                  <p:spPr bwMode="auto">
                    <a:xfrm>
                      <a:off x="3696" y="2976"/>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sp>
                  <p:nvSpPr>
                    <p:cNvPr id="57368" name="Rectangle 75"/>
                    <p:cNvSpPr>
                      <a:spLocks noChangeArrowheads="1"/>
                    </p:cNvSpPr>
                    <p:nvPr/>
                  </p:nvSpPr>
                  <p:spPr bwMode="auto">
                    <a:xfrm>
                      <a:off x="3696" y="3264"/>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a:t>
                      </a:r>
                    </a:p>
                  </p:txBody>
                </p:sp>
              </p:grpSp>
            </p:grpSp>
            <p:cxnSp>
              <p:nvCxnSpPr>
                <p:cNvPr id="57358" name="Straight Connector 14"/>
                <p:cNvCxnSpPr>
                  <a:cxnSpLocks noChangeShapeType="1"/>
                  <a:endCxn id="57385" idx="0"/>
                </p:cNvCxnSpPr>
                <p:nvPr/>
              </p:nvCxnSpPr>
              <p:spPr bwMode="auto">
                <a:xfrm flipH="1" flipV="1">
                  <a:off x="2514600" y="4724400"/>
                  <a:ext cx="7938" cy="228600"/>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grpSp>
          <p:sp>
            <p:nvSpPr>
              <p:cNvPr id="8" name="TextBox 7"/>
              <p:cNvSpPr txBox="1"/>
              <p:nvPr/>
            </p:nvSpPr>
            <p:spPr>
              <a:xfrm>
                <a:off x="1837569" y="2412811"/>
                <a:ext cx="569387" cy="369332"/>
              </a:xfrm>
              <a:prstGeom prst="rect">
                <a:avLst/>
              </a:prstGeom>
              <a:noFill/>
            </p:spPr>
            <p:txBody>
              <a:bodyPr wrap="none" rtlCol="0">
                <a:spAutoFit/>
              </a:bodyPr>
              <a:lstStyle/>
              <a:p>
                <a:r>
                  <a:rPr lang="en-US" dirty="0"/>
                  <a:t>000</a:t>
                </a:r>
              </a:p>
            </p:txBody>
          </p:sp>
          <p:sp>
            <p:nvSpPr>
              <p:cNvPr id="64" name="TextBox 63"/>
              <p:cNvSpPr txBox="1"/>
              <p:nvPr/>
            </p:nvSpPr>
            <p:spPr>
              <a:xfrm>
                <a:off x="1837569" y="2815295"/>
                <a:ext cx="569387" cy="369332"/>
              </a:xfrm>
              <a:prstGeom prst="rect">
                <a:avLst/>
              </a:prstGeom>
              <a:noFill/>
            </p:spPr>
            <p:txBody>
              <a:bodyPr wrap="none" rtlCol="0">
                <a:spAutoFit/>
              </a:bodyPr>
              <a:lstStyle/>
              <a:p>
                <a:r>
                  <a:rPr lang="en-US" dirty="0"/>
                  <a:t>001</a:t>
                </a:r>
              </a:p>
            </p:txBody>
          </p:sp>
          <p:sp>
            <p:nvSpPr>
              <p:cNvPr id="65" name="TextBox 64"/>
              <p:cNvSpPr txBox="1"/>
              <p:nvPr/>
            </p:nvSpPr>
            <p:spPr>
              <a:xfrm>
                <a:off x="1828800" y="3228561"/>
                <a:ext cx="569387" cy="369332"/>
              </a:xfrm>
              <a:prstGeom prst="rect">
                <a:avLst/>
              </a:prstGeom>
              <a:noFill/>
            </p:spPr>
            <p:txBody>
              <a:bodyPr wrap="none" rtlCol="0">
                <a:spAutoFit/>
              </a:bodyPr>
              <a:lstStyle/>
              <a:p>
                <a:r>
                  <a:rPr lang="en-US" dirty="0"/>
                  <a:t>010</a:t>
                </a:r>
              </a:p>
            </p:txBody>
          </p:sp>
          <p:sp>
            <p:nvSpPr>
              <p:cNvPr id="9" name="TextBox 8"/>
              <p:cNvSpPr txBox="1"/>
              <p:nvPr/>
            </p:nvSpPr>
            <p:spPr>
              <a:xfrm>
                <a:off x="530015" y="1652180"/>
                <a:ext cx="1915909" cy="646331"/>
              </a:xfrm>
              <a:prstGeom prst="rect">
                <a:avLst/>
              </a:prstGeom>
              <a:noFill/>
            </p:spPr>
            <p:txBody>
              <a:bodyPr wrap="none" rtlCol="0">
                <a:spAutoFit/>
              </a:bodyPr>
              <a:lstStyle/>
              <a:p>
                <a:pPr algn="ctr"/>
                <a:r>
                  <a:rPr lang="en-US" dirty="0"/>
                  <a:t>Page table </a:t>
                </a:r>
              </a:p>
              <a:p>
                <a:pPr algn="ctr"/>
                <a:r>
                  <a:rPr lang="en-US" dirty="0"/>
                  <a:t>segment number</a:t>
                </a:r>
              </a:p>
            </p:txBody>
          </p:sp>
          <p:sp>
            <p:nvSpPr>
              <p:cNvPr id="67" name="TextBox 66"/>
              <p:cNvSpPr txBox="1"/>
              <p:nvPr/>
            </p:nvSpPr>
            <p:spPr>
              <a:xfrm>
                <a:off x="2680409" y="1440458"/>
                <a:ext cx="1954381" cy="923330"/>
              </a:xfrm>
              <a:prstGeom prst="rect">
                <a:avLst/>
              </a:prstGeom>
              <a:noFill/>
            </p:spPr>
            <p:txBody>
              <a:bodyPr wrap="none" rtlCol="0">
                <a:spAutoFit/>
              </a:bodyPr>
              <a:lstStyle/>
              <a:p>
                <a:pPr algn="ctr"/>
                <a:r>
                  <a:rPr lang="en-US" dirty="0"/>
                  <a:t>Page table </a:t>
                </a:r>
              </a:p>
              <a:p>
                <a:pPr algn="ctr"/>
                <a:r>
                  <a:rPr lang="en-US" dirty="0"/>
                  <a:t>segment starting </a:t>
                </a:r>
              </a:p>
              <a:p>
                <a:pPr algn="ctr"/>
                <a:r>
                  <a:rPr lang="en-US" dirty="0"/>
                  <a:t>address</a:t>
                </a:r>
              </a:p>
            </p:txBody>
          </p:sp>
          <p:sp>
            <p:nvSpPr>
              <p:cNvPr id="68" name="TextBox 67"/>
              <p:cNvSpPr txBox="1"/>
              <p:nvPr/>
            </p:nvSpPr>
            <p:spPr>
              <a:xfrm>
                <a:off x="4877759" y="1604091"/>
                <a:ext cx="1903085" cy="646331"/>
              </a:xfrm>
              <a:prstGeom prst="rect">
                <a:avLst/>
              </a:prstGeom>
              <a:noFill/>
            </p:spPr>
            <p:txBody>
              <a:bodyPr wrap="none" rtlCol="0">
                <a:spAutoFit/>
              </a:bodyPr>
              <a:lstStyle/>
              <a:p>
                <a:pPr algn="ctr"/>
                <a:r>
                  <a:rPr lang="en-US" dirty="0"/>
                  <a:t>Number of page </a:t>
                </a:r>
              </a:p>
              <a:p>
                <a:pPr algn="ctr"/>
                <a:r>
                  <a:rPr lang="en-US" dirty="0"/>
                  <a:t>table entries</a:t>
                </a:r>
              </a:p>
            </p:txBody>
          </p:sp>
        </p:grpSp>
        <p:sp>
          <p:nvSpPr>
            <p:cNvPr id="22" name="TextBox 21"/>
            <p:cNvSpPr txBox="1"/>
            <p:nvPr/>
          </p:nvSpPr>
          <p:spPr>
            <a:xfrm>
              <a:off x="6008232" y="3897868"/>
              <a:ext cx="1454244" cy="369332"/>
            </a:xfrm>
            <a:prstGeom prst="rect">
              <a:avLst/>
            </a:prstGeom>
            <a:noFill/>
          </p:spPr>
          <p:txBody>
            <a:bodyPr wrap="none" rtlCol="0">
              <a:spAutoFit/>
            </a:bodyPr>
            <a:lstStyle/>
            <a:p>
              <a:r>
                <a:rPr lang="en-US" dirty="0"/>
                <a:t>0x00003000</a:t>
              </a:r>
            </a:p>
          </p:txBody>
        </p:sp>
      </p:grpSp>
    </p:spTree>
    <p:extLst>
      <p:ext uri="{BB962C8B-B14F-4D97-AF65-F5344CB8AC3E}">
        <p14:creationId xmlns:p14="http://schemas.microsoft.com/office/powerpoint/2010/main" val="137485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up)">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a:t>Segmented Paging</a:t>
            </a:r>
          </a:p>
        </p:txBody>
      </p:sp>
      <p:grpSp>
        <p:nvGrpSpPr>
          <p:cNvPr id="2" name="Group 17"/>
          <p:cNvGrpSpPr>
            <a:grpSpLocks/>
          </p:cNvGrpSpPr>
          <p:nvPr/>
        </p:nvGrpSpPr>
        <p:grpSpPr bwMode="auto">
          <a:xfrm>
            <a:off x="3657600" y="1905000"/>
            <a:ext cx="4572000" cy="3810000"/>
            <a:chOff x="1776" y="1200"/>
            <a:chExt cx="2880" cy="2400"/>
          </a:xfrm>
        </p:grpSpPr>
        <p:sp>
          <p:nvSpPr>
            <p:cNvPr id="14355" name="Rectangle 18"/>
            <p:cNvSpPr>
              <a:spLocks noChangeArrowheads="1"/>
            </p:cNvSpPr>
            <p:nvPr/>
          </p:nvSpPr>
          <p:spPr bwMode="auto">
            <a:xfrm>
              <a:off x="3408" y="1200"/>
              <a:ext cx="124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0x1000</a:t>
              </a:r>
            </a:p>
          </p:txBody>
        </p:sp>
        <p:sp>
          <p:nvSpPr>
            <p:cNvPr id="14356" name="AutoShape 19"/>
            <p:cNvSpPr>
              <a:spLocks noChangeArrowheads="1"/>
            </p:cNvSpPr>
            <p:nvPr/>
          </p:nvSpPr>
          <p:spPr bwMode="auto">
            <a:xfrm>
              <a:off x="3888" y="1728"/>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sp>
          <p:nvSpPr>
            <p:cNvPr id="14357" name="Line 20"/>
            <p:cNvSpPr>
              <a:spLocks noChangeShapeType="1"/>
            </p:cNvSpPr>
            <p:nvPr/>
          </p:nvSpPr>
          <p:spPr bwMode="auto">
            <a:xfrm>
              <a:off x="4080" y="1488"/>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58" name="Line 21"/>
            <p:cNvSpPr>
              <a:spLocks noChangeShapeType="1"/>
            </p:cNvSpPr>
            <p:nvPr/>
          </p:nvSpPr>
          <p:spPr bwMode="auto">
            <a:xfrm>
              <a:off x="1776" y="1920"/>
              <a:ext cx="211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59" name="Rectangle 22"/>
            <p:cNvSpPr>
              <a:spLocks noChangeArrowheads="1"/>
            </p:cNvSpPr>
            <p:nvPr/>
          </p:nvSpPr>
          <p:spPr bwMode="auto">
            <a:xfrm>
              <a:off x="3408" y="3312"/>
              <a:ext cx="124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sp>
          <p:nvSpPr>
            <p:cNvPr id="14360" name="Line 23"/>
            <p:cNvSpPr>
              <a:spLocks noChangeShapeType="1"/>
            </p:cNvSpPr>
            <p:nvPr/>
          </p:nvSpPr>
          <p:spPr bwMode="auto">
            <a:xfrm>
              <a:off x="4080" y="2064"/>
              <a:ext cx="0" cy="124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14340" name="Group 80"/>
          <p:cNvGrpSpPr>
            <a:grpSpLocks/>
          </p:cNvGrpSpPr>
          <p:nvPr/>
        </p:nvGrpSpPr>
        <p:grpSpPr bwMode="auto">
          <a:xfrm>
            <a:off x="1828800" y="1905000"/>
            <a:ext cx="3505200" cy="457200"/>
            <a:chOff x="1104" y="1200"/>
            <a:chExt cx="2208" cy="288"/>
          </a:xfrm>
        </p:grpSpPr>
        <p:sp>
          <p:nvSpPr>
            <p:cNvPr id="14352" name="Rectangle 54"/>
            <p:cNvSpPr>
              <a:spLocks noChangeArrowheads="1"/>
            </p:cNvSpPr>
            <p:nvPr/>
          </p:nvSpPr>
          <p:spPr bwMode="auto">
            <a:xfrm>
              <a:off x="1104" y="1200"/>
              <a:ext cx="624"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001</a:t>
              </a:r>
            </a:p>
          </p:txBody>
        </p:sp>
        <p:sp>
          <p:nvSpPr>
            <p:cNvPr id="14353" name="Rectangle 55"/>
            <p:cNvSpPr>
              <a:spLocks noChangeArrowheads="1"/>
            </p:cNvSpPr>
            <p:nvPr/>
          </p:nvSpPr>
          <p:spPr bwMode="auto">
            <a:xfrm>
              <a:off x="2736" y="1200"/>
              <a:ext cx="576"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 0011</a:t>
              </a:r>
            </a:p>
          </p:txBody>
        </p:sp>
        <p:sp>
          <p:nvSpPr>
            <p:cNvPr id="14354" name="Rectangle 56"/>
            <p:cNvSpPr>
              <a:spLocks noChangeArrowheads="1"/>
            </p:cNvSpPr>
            <p:nvPr/>
          </p:nvSpPr>
          <p:spPr bwMode="auto">
            <a:xfrm>
              <a:off x="1728" y="1200"/>
              <a:ext cx="1008" cy="288"/>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 0010</a:t>
              </a:r>
            </a:p>
          </p:txBody>
        </p:sp>
      </p:grpSp>
      <p:sp>
        <p:nvSpPr>
          <p:cNvPr id="14342" name="TextBox 23"/>
          <p:cNvSpPr txBox="1">
            <a:spLocks noChangeArrowheads="1"/>
          </p:cNvSpPr>
          <p:nvPr/>
        </p:nvSpPr>
        <p:spPr bwMode="auto">
          <a:xfrm>
            <a:off x="2892378" y="1511100"/>
            <a:ext cx="14542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dirty="0"/>
              <a:t>0x20002003</a:t>
            </a:r>
          </a:p>
        </p:txBody>
      </p:sp>
      <p:grpSp>
        <p:nvGrpSpPr>
          <p:cNvPr id="5" name="Group 4"/>
          <p:cNvGrpSpPr/>
          <p:nvPr/>
        </p:nvGrpSpPr>
        <p:grpSpPr>
          <a:xfrm>
            <a:off x="1150709" y="2362200"/>
            <a:ext cx="4183291" cy="3352800"/>
            <a:chOff x="1150709" y="2362200"/>
            <a:chExt cx="4183291" cy="3352800"/>
          </a:xfrm>
        </p:grpSpPr>
        <p:grpSp>
          <p:nvGrpSpPr>
            <p:cNvPr id="6" name="Group 98"/>
            <p:cNvGrpSpPr>
              <a:grpSpLocks/>
            </p:cNvGrpSpPr>
            <p:nvPr/>
          </p:nvGrpSpPr>
          <p:grpSpPr bwMode="auto">
            <a:xfrm>
              <a:off x="2743200" y="2362200"/>
              <a:ext cx="2590800" cy="3352800"/>
              <a:chOff x="1728" y="1488"/>
              <a:chExt cx="1632" cy="2112"/>
            </a:xfrm>
          </p:grpSpPr>
          <p:sp>
            <p:nvSpPr>
              <p:cNvPr id="14343" name="Rectangle 12"/>
              <p:cNvSpPr>
                <a:spLocks noChangeArrowheads="1"/>
              </p:cNvSpPr>
              <p:nvPr/>
            </p:nvSpPr>
            <p:spPr bwMode="auto">
              <a:xfrm>
                <a:off x="1728" y="3312"/>
                <a:ext cx="105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CC"/>
                    </a:solidFill>
                  </a:rPr>
                  <a:t>0x70008</a:t>
                </a:r>
              </a:p>
            </p:txBody>
          </p:sp>
          <p:sp>
            <p:nvSpPr>
              <p:cNvPr id="14344" name="Rectangle 13"/>
              <p:cNvSpPr>
                <a:spLocks noChangeArrowheads="1"/>
              </p:cNvSpPr>
              <p:nvPr/>
            </p:nvSpPr>
            <p:spPr bwMode="auto">
              <a:xfrm>
                <a:off x="2784" y="3312"/>
                <a:ext cx="57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0x003</a:t>
                </a:r>
              </a:p>
            </p:txBody>
          </p:sp>
          <p:sp>
            <p:nvSpPr>
              <p:cNvPr id="14345" name="Line 14"/>
              <p:cNvSpPr>
                <a:spLocks noChangeShapeType="1"/>
              </p:cNvSpPr>
              <p:nvPr/>
            </p:nvSpPr>
            <p:spPr bwMode="auto">
              <a:xfrm>
                <a:off x="2304" y="1488"/>
                <a:ext cx="0" cy="67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6" name="Line 15"/>
              <p:cNvSpPr>
                <a:spLocks noChangeShapeType="1"/>
              </p:cNvSpPr>
              <p:nvPr/>
            </p:nvSpPr>
            <p:spPr bwMode="auto">
              <a:xfrm>
                <a:off x="2304" y="3024"/>
                <a:ext cx="0" cy="28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347" name="Line 16"/>
              <p:cNvSpPr>
                <a:spLocks noChangeShapeType="1"/>
              </p:cNvSpPr>
              <p:nvPr/>
            </p:nvSpPr>
            <p:spPr bwMode="auto">
              <a:xfrm>
                <a:off x="3072" y="1488"/>
                <a:ext cx="0" cy="182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14348" name="Group 76"/>
              <p:cNvGrpSpPr>
                <a:grpSpLocks/>
              </p:cNvGrpSpPr>
              <p:nvPr/>
            </p:nvGrpSpPr>
            <p:grpSpPr bwMode="auto">
              <a:xfrm>
                <a:off x="1728" y="2160"/>
                <a:ext cx="1056" cy="864"/>
                <a:chOff x="3696" y="2688"/>
                <a:chExt cx="1008" cy="864"/>
              </a:xfrm>
            </p:grpSpPr>
            <p:sp>
              <p:nvSpPr>
                <p:cNvPr id="14349" name="Rectangle 77"/>
                <p:cNvSpPr>
                  <a:spLocks noChangeArrowheads="1"/>
                </p:cNvSpPr>
                <p:nvPr/>
              </p:nvSpPr>
              <p:spPr bwMode="auto">
                <a:xfrm>
                  <a:off x="3696" y="2688"/>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0x70000</a:t>
                  </a:r>
                </a:p>
              </p:txBody>
            </p:sp>
            <p:sp>
              <p:nvSpPr>
                <p:cNvPr id="14350" name="Rectangle 78"/>
                <p:cNvSpPr>
                  <a:spLocks noChangeArrowheads="1"/>
                </p:cNvSpPr>
                <p:nvPr/>
              </p:nvSpPr>
              <p:spPr bwMode="auto">
                <a:xfrm>
                  <a:off x="3696" y="2976"/>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00"/>
                      </a:solidFill>
                    </a:rPr>
                    <a:t>0x70004</a:t>
                  </a:r>
                </a:p>
              </p:txBody>
            </p:sp>
            <p:sp>
              <p:nvSpPr>
                <p:cNvPr id="14351" name="Rectangle 79"/>
                <p:cNvSpPr>
                  <a:spLocks noChangeArrowheads="1"/>
                </p:cNvSpPr>
                <p:nvPr/>
              </p:nvSpPr>
              <p:spPr bwMode="auto">
                <a:xfrm>
                  <a:off x="3696" y="3264"/>
                  <a:ext cx="1008"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dirty="0">
                      <a:solidFill>
                        <a:srgbClr val="0000CC"/>
                      </a:solidFill>
                    </a:rPr>
                    <a:t>0x70008</a:t>
                  </a:r>
                </a:p>
              </p:txBody>
            </p:sp>
          </p:grpSp>
        </p:grpSp>
        <p:sp>
          <p:nvSpPr>
            <p:cNvPr id="25" name="TextBox 24"/>
            <p:cNvSpPr txBox="1"/>
            <p:nvPr/>
          </p:nvSpPr>
          <p:spPr>
            <a:xfrm>
              <a:off x="2294769" y="3527650"/>
              <a:ext cx="441146" cy="369332"/>
            </a:xfrm>
            <a:prstGeom prst="rect">
              <a:avLst/>
            </a:prstGeom>
            <a:noFill/>
          </p:spPr>
          <p:txBody>
            <a:bodyPr wrap="none" rtlCol="0">
              <a:spAutoFit/>
            </a:bodyPr>
            <a:lstStyle/>
            <a:p>
              <a:r>
                <a:rPr lang="en-US" dirty="0"/>
                <a:t>00</a:t>
              </a:r>
            </a:p>
          </p:txBody>
        </p:sp>
        <p:sp>
          <p:nvSpPr>
            <p:cNvPr id="26" name="TextBox 25"/>
            <p:cNvSpPr txBox="1"/>
            <p:nvPr/>
          </p:nvSpPr>
          <p:spPr>
            <a:xfrm>
              <a:off x="2294769" y="3930134"/>
              <a:ext cx="441146" cy="369332"/>
            </a:xfrm>
            <a:prstGeom prst="rect">
              <a:avLst/>
            </a:prstGeom>
            <a:noFill/>
          </p:spPr>
          <p:txBody>
            <a:bodyPr wrap="none" rtlCol="0">
              <a:spAutoFit/>
            </a:bodyPr>
            <a:lstStyle/>
            <a:p>
              <a:r>
                <a:rPr lang="en-US" dirty="0"/>
                <a:t>01</a:t>
              </a:r>
            </a:p>
          </p:txBody>
        </p:sp>
        <p:sp>
          <p:nvSpPr>
            <p:cNvPr id="27" name="TextBox 26"/>
            <p:cNvSpPr txBox="1"/>
            <p:nvPr/>
          </p:nvSpPr>
          <p:spPr>
            <a:xfrm>
              <a:off x="2286000" y="4343400"/>
              <a:ext cx="441146" cy="369332"/>
            </a:xfrm>
            <a:prstGeom prst="rect">
              <a:avLst/>
            </a:prstGeom>
            <a:noFill/>
          </p:spPr>
          <p:txBody>
            <a:bodyPr wrap="none" rtlCol="0">
              <a:spAutoFit/>
            </a:bodyPr>
            <a:lstStyle/>
            <a:p>
              <a:r>
                <a:rPr lang="en-US" dirty="0"/>
                <a:t>10</a:t>
              </a:r>
            </a:p>
          </p:txBody>
        </p:sp>
        <p:sp>
          <p:nvSpPr>
            <p:cNvPr id="31" name="TextBox 30"/>
            <p:cNvSpPr txBox="1"/>
            <p:nvPr/>
          </p:nvSpPr>
          <p:spPr>
            <a:xfrm>
              <a:off x="1150709" y="2853135"/>
              <a:ext cx="1569661" cy="646331"/>
            </a:xfrm>
            <a:prstGeom prst="rect">
              <a:avLst/>
            </a:prstGeom>
            <a:noFill/>
          </p:spPr>
          <p:txBody>
            <a:bodyPr wrap="none" rtlCol="0">
              <a:spAutoFit/>
            </a:bodyPr>
            <a:lstStyle/>
            <a:p>
              <a:pPr algn="ctr"/>
              <a:r>
                <a:rPr lang="en-US" dirty="0"/>
                <a:t>Page table </a:t>
              </a:r>
            </a:p>
            <a:p>
              <a:pPr algn="ctr"/>
              <a:r>
                <a:rPr lang="en-US" dirty="0"/>
                <a:t>Entry number</a:t>
              </a:r>
            </a:p>
          </p:txBody>
        </p:sp>
      </p:grpSp>
      <p:sp>
        <p:nvSpPr>
          <p:cNvPr id="32" name="TextBox 31"/>
          <p:cNvSpPr txBox="1"/>
          <p:nvPr/>
        </p:nvSpPr>
        <p:spPr>
          <a:xfrm>
            <a:off x="2162901" y="2523599"/>
            <a:ext cx="2621230" cy="369332"/>
          </a:xfrm>
          <a:prstGeom prst="rect">
            <a:avLst/>
          </a:prstGeom>
          <a:noFill/>
        </p:spPr>
        <p:txBody>
          <a:bodyPr wrap="none" rtlCol="0">
            <a:spAutoFit/>
          </a:bodyPr>
          <a:lstStyle/>
          <a:p>
            <a:r>
              <a:rPr lang="en-US" dirty="0"/>
              <a:t>0 0000 0000 0000 0010</a:t>
            </a:r>
          </a:p>
        </p:txBody>
      </p:sp>
      <p:cxnSp>
        <p:nvCxnSpPr>
          <p:cNvPr id="33" name="Straight Arrow Connector 32"/>
          <p:cNvCxnSpPr>
            <a:stCxn id="32" idx="0"/>
          </p:cNvCxnSpPr>
          <p:nvPr/>
        </p:nvCxnSpPr>
        <p:spPr bwMode="auto">
          <a:xfrm flipH="1" flipV="1">
            <a:off x="3300513" y="2411997"/>
            <a:ext cx="173003" cy="11160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4" name="TextBox 33"/>
          <p:cNvSpPr txBox="1"/>
          <p:nvPr/>
        </p:nvSpPr>
        <p:spPr>
          <a:xfrm>
            <a:off x="4335417" y="2715782"/>
            <a:ext cx="1834669" cy="369332"/>
          </a:xfrm>
          <a:prstGeom prst="rect">
            <a:avLst/>
          </a:prstGeom>
          <a:noFill/>
        </p:spPr>
        <p:txBody>
          <a:bodyPr wrap="none" rtlCol="0">
            <a:spAutoFit/>
          </a:bodyPr>
          <a:lstStyle/>
          <a:p>
            <a:r>
              <a:rPr lang="en-US" dirty="0"/>
              <a:t>0000 0000 0011</a:t>
            </a:r>
          </a:p>
        </p:txBody>
      </p:sp>
      <p:cxnSp>
        <p:nvCxnSpPr>
          <p:cNvPr id="35" name="Straight Arrow Connector 34"/>
          <p:cNvCxnSpPr>
            <a:stCxn id="34" idx="0"/>
            <a:endCxn id="14347" idx="0"/>
          </p:cNvCxnSpPr>
          <p:nvPr/>
        </p:nvCxnSpPr>
        <p:spPr bwMode="auto">
          <a:xfrm flipH="1" flipV="1">
            <a:off x="4876800" y="2362200"/>
            <a:ext cx="375952" cy="35358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37986129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left)">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defRPr/>
            </a:pPr>
            <a:r>
              <a:rPr lang="en-US" sz="4000" dirty="0"/>
              <a:t>Pros/Cons of Segmented Paging</a:t>
            </a:r>
          </a:p>
        </p:txBody>
      </p:sp>
      <p:sp>
        <p:nvSpPr>
          <p:cNvPr id="31747"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US" dirty="0"/>
              <a:t>+ Code sharing</a:t>
            </a:r>
          </a:p>
          <a:p>
            <a:pPr eaLnBrk="1" hangingPunct="1">
              <a:buFont typeface="Wingdings" panose="05000000000000000000" pitchFamily="2" charset="2"/>
              <a:buNone/>
              <a:defRPr/>
            </a:pPr>
            <a:r>
              <a:rPr lang="en-US" dirty="0"/>
              <a:t>+ Reduced memory requirements for page tables</a:t>
            </a:r>
          </a:p>
          <a:p>
            <a:pPr eaLnBrk="1" hangingPunct="1">
              <a:buFont typeface="Wingdings" panose="05000000000000000000" pitchFamily="2" charset="2"/>
              <a:buNone/>
              <a:defRPr/>
            </a:pPr>
            <a:r>
              <a:rPr lang="en-US" dirty="0"/>
              <a:t>- Higher overhead and complexity</a:t>
            </a:r>
          </a:p>
          <a:p>
            <a:pPr eaLnBrk="1" hangingPunct="1">
              <a:buFont typeface="Wingdings" panose="05000000000000000000" pitchFamily="2" charset="2"/>
              <a:buNone/>
              <a:defRPr/>
            </a:pPr>
            <a:r>
              <a:rPr lang="en-US" dirty="0"/>
              <a:t>- Page tables still need to be contiguous</a:t>
            </a:r>
          </a:p>
          <a:p>
            <a:pPr eaLnBrk="1" hangingPunct="1">
              <a:buFont typeface="Wingdings" panose="05000000000000000000" pitchFamily="2" charset="2"/>
              <a:buNone/>
              <a:defRPr/>
            </a:pPr>
            <a:r>
              <a:rPr lang="en-US" dirty="0"/>
              <a:t>- Two lookups per memory reference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a:t>Address Translation</a:t>
            </a:r>
          </a:p>
        </p:txBody>
      </p:sp>
      <p:sp>
        <p:nvSpPr>
          <p:cNvPr id="44035" name="Rectangle 3"/>
          <p:cNvSpPr>
            <a:spLocks noGrp="1" noChangeArrowheads="1"/>
          </p:cNvSpPr>
          <p:nvPr>
            <p:ph type="body" idx="1"/>
          </p:nvPr>
        </p:nvSpPr>
        <p:spPr/>
        <p:txBody>
          <a:bodyPr/>
          <a:lstStyle/>
          <a:p>
            <a:pPr eaLnBrk="1" hangingPunct="1">
              <a:lnSpc>
                <a:spcPct val="90000"/>
              </a:lnSpc>
              <a:defRPr/>
            </a:pPr>
            <a:r>
              <a:rPr lang="en-US" dirty="0"/>
              <a:t>Each process is associated with an </a:t>
            </a:r>
            <a:r>
              <a:rPr lang="en-US" b="1" i="1" dirty="0">
                <a:solidFill>
                  <a:srgbClr val="FFFF00"/>
                </a:solidFill>
              </a:rPr>
              <a:t>address space</a:t>
            </a:r>
            <a:r>
              <a:rPr lang="en-US" dirty="0"/>
              <a:t>, or all the </a:t>
            </a:r>
            <a:r>
              <a:rPr lang="en-US" i="1" dirty="0"/>
              <a:t>physical</a:t>
            </a:r>
            <a:r>
              <a:rPr lang="en-US" dirty="0"/>
              <a:t> addresses a process can touch</a:t>
            </a:r>
          </a:p>
          <a:p>
            <a:pPr eaLnBrk="1" hangingPunct="1">
              <a:lnSpc>
                <a:spcPct val="90000"/>
              </a:lnSpc>
              <a:defRPr/>
            </a:pPr>
            <a:r>
              <a:rPr lang="en-US" dirty="0"/>
              <a:t>However, each process believes that it owns the entire memory, starting with the </a:t>
            </a:r>
            <a:r>
              <a:rPr lang="en-US" i="1" dirty="0"/>
              <a:t>virtual</a:t>
            </a:r>
            <a:r>
              <a:rPr lang="en-US" dirty="0"/>
              <a:t> address 0</a:t>
            </a:r>
          </a:p>
          <a:p>
            <a:pPr eaLnBrk="1" hangingPunct="1">
              <a:lnSpc>
                <a:spcPct val="90000"/>
              </a:lnSpc>
              <a:defRPr/>
            </a:pPr>
            <a:r>
              <a:rPr lang="en-US" dirty="0"/>
              <a:t>The missing piece is a translation table </a:t>
            </a:r>
          </a:p>
          <a:p>
            <a:pPr lvl="1" eaLnBrk="1" hangingPunct="1">
              <a:lnSpc>
                <a:spcPct val="90000"/>
              </a:lnSpc>
              <a:defRPr/>
            </a:pPr>
            <a:r>
              <a:rPr lang="en-US" dirty="0"/>
              <a:t>Translate every memory reference from virtual to physical addresses</a:t>
            </a:r>
          </a:p>
        </p:txBody>
      </p:sp>
    </p:spTree>
    <p:extLst>
      <p:ext uri="{BB962C8B-B14F-4D97-AF65-F5344CB8AC3E}">
        <p14:creationId xmlns:p14="http://schemas.microsoft.com/office/powerpoint/2010/main" val="30886692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a:t>Paged Page Tables</a:t>
            </a:r>
          </a:p>
        </p:txBody>
      </p:sp>
      <p:sp>
        <p:nvSpPr>
          <p:cNvPr id="65539" name="Rectangle 5"/>
          <p:cNvSpPr>
            <a:spLocks noChangeArrowheads="1"/>
          </p:cNvSpPr>
          <p:nvPr/>
        </p:nvSpPr>
        <p:spPr bwMode="auto">
          <a:xfrm>
            <a:off x="3581400" y="1828800"/>
            <a:ext cx="1981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num</a:t>
            </a:r>
          </a:p>
        </p:txBody>
      </p:sp>
      <p:sp>
        <p:nvSpPr>
          <p:cNvPr id="65540" name="Rectangle 6"/>
          <p:cNvSpPr>
            <a:spLocks noChangeArrowheads="1"/>
          </p:cNvSpPr>
          <p:nvPr/>
        </p:nvSpPr>
        <p:spPr bwMode="auto">
          <a:xfrm>
            <a:off x="7315200" y="1828800"/>
            <a:ext cx="9144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sp>
        <p:nvSpPr>
          <p:cNvPr id="65541" name="Rectangle 25"/>
          <p:cNvSpPr>
            <a:spLocks noChangeArrowheads="1"/>
          </p:cNvSpPr>
          <p:nvPr/>
        </p:nvSpPr>
        <p:spPr bwMode="auto">
          <a:xfrm>
            <a:off x="5562600" y="1828800"/>
            <a:ext cx="17526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 page num</a:t>
            </a:r>
          </a:p>
        </p:txBody>
      </p:sp>
      <p:grpSp>
        <p:nvGrpSpPr>
          <p:cNvPr id="2" name="Group 54"/>
          <p:cNvGrpSpPr>
            <a:grpSpLocks/>
          </p:cNvGrpSpPr>
          <p:nvPr/>
        </p:nvGrpSpPr>
        <p:grpSpPr bwMode="auto">
          <a:xfrm>
            <a:off x="1295400" y="2286000"/>
            <a:ext cx="6019800" cy="3505200"/>
            <a:chOff x="816" y="1344"/>
            <a:chExt cx="3792" cy="2208"/>
          </a:xfrm>
        </p:grpSpPr>
        <p:grpSp>
          <p:nvGrpSpPr>
            <p:cNvPr id="65561" name="Group 53"/>
            <p:cNvGrpSpPr>
              <a:grpSpLocks/>
            </p:cNvGrpSpPr>
            <p:nvPr/>
          </p:nvGrpSpPr>
          <p:grpSpPr bwMode="auto">
            <a:xfrm>
              <a:off x="816" y="1344"/>
              <a:ext cx="2832" cy="1104"/>
              <a:chOff x="816" y="1344"/>
              <a:chExt cx="2832" cy="1104"/>
            </a:xfrm>
          </p:grpSpPr>
          <p:grpSp>
            <p:nvGrpSpPr>
              <p:cNvPr id="65567" name="Group 8"/>
              <p:cNvGrpSpPr>
                <a:grpSpLocks/>
              </p:cNvGrpSpPr>
              <p:nvPr/>
            </p:nvGrpSpPr>
            <p:grpSpPr bwMode="auto">
              <a:xfrm>
                <a:off x="816" y="1584"/>
                <a:ext cx="2832" cy="864"/>
                <a:chOff x="1488" y="2208"/>
                <a:chExt cx="1632" cy="864"/>
              </a:xfrm>
            </p:grpSpPr>
            <p:sp>
              <p:nvSpPr>
                <p:cNvPr id="65569" name="Rectangle 9"/>
                <p:cNvSpPr>
                  <a:spLocks noChangeArrowheads="1"/>
                </p:cNvSpPr>
                <p:nvPr/>
              </p:nvSpPr>
              <p:spPr bwMode="auto">
                <a:xfrm>
                  <a:off x="1488" y="2208"/>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address (30 bits)</a:t>
                  </a:r>
                </a:p>
              </p:txBody>
            </p:sp>
            <p:sp>
              <p:nvSpPr>
                <p:cNvPr id="65570" name="Rectangle 10"/>
                <p:cNvSpPr>
                  <a:spLocks noChangeArrowheads="1"/>
                </p:cNvSpPr>
                <p:nvPr/>
              </p:nvSpPr>
              <p:spPr bwMode="auto">
                <a:xfrm>
                  <a:off x="1488" y="2496"/>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CC"/>
                      </a:solidFill>
                    </a:rPr>
                    <a:t>Page table address</a:t>
                  </a:r>
                </a:p>
              </p:txBody>
            </p:sp>
            <p:sp>
              <p:nvSpPr>
                <p:cNvPr id="65571" name="Rectangle 11"/>
                <p:cNvSpPr>
                  <a:spLocks noChangeArrowheads="1"/>
                </p:cNvSpPr>
                <p:nvPr/>
              </p:nvSpPr>
              <p:spPr bwMode="auto">
                <a:xfrm>
                  <a:off x="1488" y="2784"/>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Page table address</a:t>
                  </a:r>
                </a:p>
              </p:txBody>
            </p:sp>
          </p:grpSp>
          <p:sp>
            <p:nvSpPr>
              <p:cNvPr id="65568" name="Line 15"/>
              <p:cNvSpPr>
                <a:spLocks noChangeShapeType="1"/>
              </p:cNvSpPr>
              <p:nvPr/>
            </p:nvSpPr>
            <p:spPr bwMode="auto">
              <a:xfrm>
                <a:off x="2880" y="1344"/>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5562" name="Line 16"/>
            <p:cNvSpPr>
              <a:spLocks noChangeShapeType="1"/>
            </p:cNvSpPr>
            <p:nvPr/>
          </p:nvSpPr>
          <p:spPr bwMode="auto">
            <a:xfrm>
              <a:off x="2880" y="2448"/>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65563" name="Group 26"/>
            <p:cNvGrpSpPr>
              <a:grpSpLocks/>
            </p:cNvGrpSpPr>
            <p:nvPr/>
          </p:nvGrpSpPr>
          <p:grpSpPr bwMode="auto">
            <a:xfrm>
              <a:off x="2352" y="2688"/>
              <a:ext cx="2256" cy="864"/>
              <a:chOff x="1488" y="2208"/>
              <a:chExt cx="1632" cy="864"/>
            </a:xfrm>
          </p:grpSpPr>
          <p:sp>
            <p:nvSpPr>
              <p:cNvPr id="65564" name="Rectangle 27"/>
              <p:cNvSpPr>
                <a:spLocks noChangeArrowheads="1"/>
              </p:cNvSpPr>
              <p:nvPr/>
            </p:nvSpPr>
            <p:spPr bwMode="auto">
              <a:xfrm>
                <a:off x="1488" y="2208"/>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num</a:t>
                </a:r>
              </a:p>
            </p:txBody>
          </p:sp>
          <p:sp>
            <p:nvSpPr>
              <p:cNvPr id="65565" name="Rectangle 28"/>
              <p:cNvSpPr>
                <a:spLocks noChangeArrowheads="1"/>
              </p:cNvSpPr>
              <p:nvPr/>
            </p:nvSpPr>
            <p:spPr bwMode="auto">
              <a:xfrm>
                <a:off x="1488" y="2496"/>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num</a:t>
                </a:r>
              </a:p>
            </p:txBody>
          </p:sp>
          <p:sp>
            <p:nvSpPr>
              <p:cNvPr id="65566" name="Rectangle 29"/>
              <p:cNvSpPr>
                <a:spLocks noChangeArrowheads="1"/>
              </p:cNvSpPr>
              <p:nvPr/>
            </p:nvSpPr>
            <p:spPr bwMode="auto">
              <a:xfrm>
                <a:off x="1488" y="2784"/>
                <a:ext cx="163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num</a:t>
                </a:r>
              </a:p>
            </p:txBody>
          </p:sp>
        </p:grpSp>
      </p:grpSp>
      <p:grpSp>
        <p:nvGrpSpPr>
          <p:cNvPr id="6" name="Group 55"/>
          <p:cNvGrpSpPr>
            <a:grpSpLocks/>
          </p:cNvGrpSpPr>
          <p:nvPr/>
        </p:nvGrpSpPr>
        <p:grpSpPr bwMode="auto">
          <a:xfrm>
            <a:off x="3733800" y="2286000"/>
            <a:ext cx="4495800" cy="4343400"/>
            <a:chOff x="2352" y="1344"/>
            <a:chExt cx="2832" cy="2736"/>
          </a:xfrm>
        </p:grpSpPr>
        <p:sp>
          <p:nvSpPr>
            <p:cNvPr id="65556" name="Rectangle 13"/>
            <p:cNvSpPr>
              <a:spLocks noChangeArrowheads="1"/>
            </p:cNvSpPr>
            <p:nvPr/>
          </p:nvSpPr>
          <p:spPr bwMode="auto">
            <a:xfrm>
              <a:off x="2352" y="3792"/>
              <a:ext cx="225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 page num (18 bits)</a:t>
              </a:r>
            </a:p>
          </p:txBody>
        </p:sp>
        <p:sp>
          <p:nvSpPr>
            <p:cNvPr id="65557" name="Rectangle 14"/>
            <p:cNvSpPr>
              <a:spLocks noChangeArrowheads="1"/>
            </p:cNvSpPr>
            <p:nvPr/>
          </p:nvSpPr>
          <p:spPr bwMode="auto">
            <a:xfrm>
              <a:off x="4608" y="3792"/>
              <a:ext cx="576" cy="288"/>
            </a:xfrm>
            <a:prstGeom prst="rect">
              <a:avLst/>
            </a:prstGeom>
            <a:solidFill>
              <a:srgbClr val="CCFFFF"/>
            </a:solidFill>
            <a:ln w="9525">
              <a:solidFill>
                <a:srgbClr val="000000"/>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Offset</a:t>
              </a:r>
            </a:p>
          </p:txBody>
        </p:sp>
        <p:sp>
          <p:nvSpPr>
            <p:cNvPr id="65558" name="Line 30"/>
            <p:cNvSpPr>
              <a:spLocks noChangeShapeType="1"/>
            </p:cNvSpPr>
            <p:nvPr/>
          </p:nvSpPr>
          <p:spPr bwMode="auto">
            <a:xfrm>
              <a:off x="3840" y="1344"/>
              <a:ext cx="0" cy="134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5559" name="Line 31"/>
            <p:cNvSpPr>
              <a:spLocks noChangeShapeType="1"/>
            </p:cNvSpPr>
            <p:nvPr/>
          </p:nvSpPr>
          <p:spPr bwMode="auto">
            <a:xfrm>
              <a:off x="4896" y="1344"/>
              <a:ext cx="0" cy="244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5560" name="Line 32"/>
            <p:cNvSpPr>
              <a:spLocks noChangeShapeType="1"/>
            </p:cNvSpPr>
            <p:nvPr/>
          </p:nvSpPr>
          <p:spPr bwMode="auto">
            <a:xfrm>
              <a:off x="3120" y="3552"/>
              <a:ext cx="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 name="Group 40"/>
          <p:cNvGrpSpPr>
            <a:grpSpLocks/>
          </p:cNvGrpSpPr>
          <p:nvPr/>
        </p:nvGrpSpPr>
        <p:grpSpPr bwMode="auto">
          <a:xfrm>
            <a:off x="6477000" y="1295400"/>
            <a:ext cx="2444750" cy="496888"/>
            <a:chOff x="1200" y="2352"/>
            <a:chExt cx="1540" cy="313"/>
          </a:xfrm>
        </p:grpSpPr>
        <p:sp>
          <p:nvSpPr>
            <p:cNvPr id="65554" name="AutoShape 41"/>
            <p:cNvSpPr>
              <a:spLocks/>
            </p:cNvSpPr>
            <p:nvPr/>
          </p:nvSpPr>
          <p:spPr bwMode="auto">
            <a:xfrm rot="16200000" flipV="1">
              <a:off x="1965" y="2355"/>
              <a:ext cx="73" cy="547"/>
            </a:xfrm>
            <a:prstGeom prst="rightBrace">
              <a:avLst>
                <a:gd name="adj1" fmla="val 62443"/>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65555" name="Text Box 42"/>
            <p:cNvSpPr txBox="1">
              <a:spLocks noChangeArrowheads="1"/>
            </p:cNvSpPr>
            <p:nvPr/>
          </p:nvSpPr>
          <p:spPr bwMode="auto">
            <a:xfrm>
              <a:off x="1200" y="2352"/>
              <a:ext cx="15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12 bits for 4-KB pages</a:t>
              </a:r>
            </a:p>
          </p:txBody>
        </p:sp>
      </p:grpSp>
      <p:grpSp>
        <p:nvGrpSpPr>
          <p:cNvPr id="8" name="Group 43"/>
          <p:cNvGrpSpPr>
            <a:grpSpLocks/>
          </p:cNvGrpSpPr>
          <p:nvPr/>
        </p:nvGrpSpPr>
        <p:grpSpPr bwMode="auto">
          <a:xfrm>
            <a:off x="3581400" y="1219200"/>
            <a:ext cx="1981200" cy="573088"/>
            <a:chOff x="1613" y="839"/>
            <a:chExt cx="1363" cy="361"/>
          </a:xfrm>
        </p:grpSpPr>
        <p:sp>
          <p:nvSpPr>
            <p:cNvPr id="65552" name="AutoShape 44"/>
            <p:cNvSpPr>
              <a:spLocks/>
            </p:cNvSpPr>
            <p:nvPr/>
          </p:nvSpPr>
          <p:spPr bwMode="auto">
            <a:xfrm rot="16200000" flipV="1">
              <a:off x="2247" y="470"/>
              <a:ext cx="96" cy="1363"/>
            </a:xfrm>
            <a:prstGeom prst="rightBrace">
              <a:avLst>
                <a:gd name="adj1" fmla="val 118316"/>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65553" name="Text Box 45"/>
            <p:cNvSpPr txBox="1">
              <a:spLocks noChangeArrowheads="1"/>
            </p:cNvSpPr>
            <p:nvPr/>
          </p:nvSpPr>
          <p:spPr bwMode="auto">
            <a:xfrm>
              <a:off x="1991" y="839"/>
              <a:ext cx="59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12 bits</a:t>
              </a:r>
              <a:endParaRPr lang="en-US" altLang="en-US" sz="1800" baseline="30000"/>
            </a:p>
          </p:txBody>
        </p:sp>
      </p:grpSp>
      <p:grpSp>
        <p:nvGrpSpPr>
          <p:cNvPr id="9" name="Group 49"/>
          <p:cNvGrpSpPr>
            <a:grpSpLocks/>
          </p:cNvGrpSpPr>
          <p:nvPr/>
        </p:nvGrpSpPr>
        <p:grpSpPr bwMode="auto">
          <a:xfrm>
            <a:off x="228600" y="2667000"/>
            <a:ext cx="1022350" cy="1371600"/>
            <a:chOff x="748" y="2688"/>
            <a:chExt cx="644" cy="864"/>
          </a:xfrm>
        </p:grpSpPr>
        <p:sp>
          <p:nvSpPr>
            <p:cNvPr id="65550" name="AutoShape 47"/>
            <p:cNvSpPr>
              <a:spLocks/>
            </p:cNvSpPr>
            <p:nvPr/>
          </p:nvSpPr>
          <p:spPr bwMode="auto">
            <a:xfrm>
              <a:off x="1248" y="2688"/>
              <a:ext cx="144" cy="864"/>
            </a:xfrm>
            <a:prstGeom prst="leftBrace">
              <a:avLst>
                <a:gd name="adj1" fmla="val 5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65551" name="Text Box 48"/>
            <p:cNvSpPr txBox="1">
              <a:spLocks noChangeArrowheads="1"/>
            </p:cNvSpPr>
            <p:nvPr/>
          </p:nvSpPr>
          <p:spPr bwMode="auto">
            <a:xfrm>
              <a:off x="748" y="2976"/>
              <a:ext cx="54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r>
                <a:rPr lang="en-US" altLang="en-US" sz="1800" baseline="30000"/>
                <a:t>12</a:t>
              </a:r>
              <a:r>
                <a:rPr lang="en-US" altLang="en-US" sz="1800"/>
                <a:t> </a:t>
              </a:r>
            </a:p>
            <a:p>
              <a:pPr>
                <a:spcBef>
                  <a:spcPct val="0"/>
                </a:spcBef>
                <a:buClrTx/>
                <a:buFontTx/>
                <a:buNone/>
              </a:pPr>
              <a:r>
                <a:rPr lang="en-US" altLang="en-US" sz="1800"/>
                <a:t>entries</a:t>
              </a:r>
              <a:endParaRPr lang="en-US" altLang="en-US" sz="1800" baseline="30000"/>
            </a:p>
          </p:txBody>
        </p:sp>
      </p:grpSp>
      <p:grpSp>
        <p:nvGrpSpPr>
          <p:cNvPr id="10" name="Group 50"/>
          <p:cNvGrpSpPr>
            <a:grpSpLocks/>
          </p:cNvGrpSpPr>
          <p:nvPr/>
        </p:nvGrpSpPr>
        <p:grpSpPr bwMode="auto">
          <a:xfrm>
            <a:off x="2667000" y="4419600"/>
            <a:ext cx="1022350" cy="1371600"/>
            <a:chOff x="748" y="2688"/>
            <a:chExt cx="644" cy="864"/>
          </a:xfrm>
        </p:grpSpPr>
        <p:sp>
          <p:nvSpPr>
            <p:cNvPr id="65548" name="AutoShape 51"/>
            <p:cNvSpPr>
              <a:spLocks/>
            </p:cNvSpPr>
            <p:nvPr/>
          </p:nvSpPr>
          <p:spPr bwMode="auto">
            <a:xfrm>
              <a:off x="1248" y="2688"/>
              <a:ext cx="144" cy="864"/>
            </a:xfrm>
            <a:prstGeom prst="leftBrace">
              <a:avLst>
                <a:gd name="adj1" fmla="val 50000"/>
                <a:gd name="adj2" fmla="val 50000"/>
              </a:avLst>
            </a:prstGeom>
            <a:noFill/>
            <a:ln w="2857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endParaRPr lang="en-US" altLang="en-US" sz="1800"/>
            </a:p>
          </p:txBody>
        </p:sp>
        <p:sp>
          <p:nvSpPr>
            <p:cNvPr id="65549" name="Text Box 52"/>
            <p:cNvSpPr txBox="1">
              <a:spLocks noChangeArrowheads="1"/>
            </p:cNvSpPr>
            <p:nvPr/>
          </p:nvSpPr>
          <p:spPr bwMode="auto">
            <a:xfrm>
              <a:off x="748" y="2976"/>
              <a:ext cx="548"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2</a:t>
              </a:r>
              <a:r>
                <a:rPr lang="en-US" altLang="en-US" sz="1800" baseline="30000"/>
                <a:t>8</a:t>
              </a:r>
              <a:r>
                <a:rPr lang="en-US" altLang="en-US" sz="1800"/>
                <a:t> </a:t>
              </a:r>
            </a:p>
            <a:p>
              <a:pPr>
                <a:spcBef>
                  <a:spcPct val="0"/>
                </a:spcBef>
                <a:buClrTx/>
                <a:buFontTx/>
                <a:buNone/>
              </a:pPr>
              <a:r>
                <a:rPr lang="en-US" altLang="en-US" sz="1800"/>
                <a:t>entries</a:t>
              </a:r>
              <a:endParaRPr lang="en-US" altLang="en-US" sz="1800" baseline="300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up)">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up)">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wipe(up)">
                                      <p:cBhvr>
                                        <p:cTn id="27" dur="500"/>
                                        <p:tgtEl>
                                          <p:spTgt spid="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1"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up)">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defRPr/>
            </a:pPr>
            <a:r>
              <a:rPr lang="en-US" sz="4000" dirty="0"/>
              <a:t>Pros/Cons of Paged Page Tables</a:t>
            </a:r>
          </a:p>
        </p:txBody>
      </p:sp>
      <p:sp>
        <p:nvSpPr>
          <p:cNvPr id="32771"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en-US" dirty="0"/>
              <a:t>+ Can be generalized into multi-level paging</a:t>
            </a:r>
          </a:p>
          <a:p>
            <a:pPr eaLnBrk="1" hangingPunct="1">
              <a:buFont typeface="Wingdings" panose="05000000000000000000" pitchFamily="2" charset="2"/>
              <a:buNone/>
              <a:defRPr/>
            </a:pPr>
            <a:r>
              <a:rPr lang="en-US" dirty="0"/>
              <a:t>- Multiple memory lookups are required to translate a virtual address</a:t>
            </a:r>
          </a:p>
          <a:p>
            <a:pPr lvl="1" eaLnBrk="1" hangingPunct="1">
              <a:defRPr/>
            </a:pPr>
            <a:r>
              <a:rPr lang="en-US" dirty="0"/>
              <a:t>Can be accelerated with </a:t>
            </a:r>
            <a:r>
              <a:rPr lang="en-US" b="1" i="1" dirty="0">
                <a:solidFill>
                  <a:srgbClr val="FFFF00"/>
                </a:solidFill>
              </a:rPr>
              <a:t>translation </a:t>
            </a:r>
            <a:r>
              <a:rPr lang="en-US" b="1" i="1" dirty="0" err="1">
                <a:solidFill>
                  <a:srgbClr val="FFFF00"/>
                </a:solidFill>
              </a:rPr>
              <a:t>lookaside</a:t>
            </a:r>
            <a:r>
              <a:rPr lang="en-US" b="1" i="1" dirty="0">
                <a:solidFill>
                  <a:srgbClr val="FFFF00"/>
                </a:solidFill>
              </a:rPr>
              <a:t> buffers</a:t>
            </a:r>
            <a:r>
              <a:rPr lang="en-US" dirty="0"/>
              <a:t> (</a:t>
            </a:r>
            <a:r>
              <a:rPr lang="en-US" b="1" i="1" dirty="0">
                <a:solidFill>
                  <a:srgbClr val="FFFF00"/>
                </a:solidFill>
              </a:rPr>
              <a:t>TLBs</a:t>
            </a:r>
            <a:r>
              <a:rPr lang="en-US" dirty="0"/>
              <a:t>)</a:t>
            </a:r>
          </a:p>
          <a:p>
            <a:pPr lvl="2" eaLnBrk="1" hangingPunct="1">
              <a:defRPr/>
            </a:pPr>
            <a:r>
              <a:rPr lang="en-US" dirty="0"/>
              <a:t>Store recently translated memory addresses for short-term reuses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a:t>Hashed Page Tables</a:t>
            </a:r>
          </a:p>
        </p:txBody>
      </p:sp>
      <p:sp>
        <p:nvSpPr>
          <p:cNvPr id="50179" name="Rectangle 3"/>
          <p:cNvSpPr>
            <a:spLocks noGrp="1" noChangeArrowheads="1"/>
          </p:cNvSpPr>
          <p:nvPr>
            <p:ph type="body" idx="1"/>
          </p:nvPr>
        </p:nvSpPr>
        <p:spPr/>
        <p:txBody>
          <a:bodyPr/>
          <a:lstStyle/>
          <a:p>
            <a:pPr eaLnBrk="1" hangingPunct="1">
              <a:defRPr/>
            </a:pPr>
            <a:r>
              <a:rPr lang="en-US" dirty="0" err="1"/>
              <a:t>Physical_address</a:t>
            </a:r>
            <a:r>
              <a:rPr lang="en-US" dirty="0"/>
              <a:t> </a:t>
            </a:r>
          </a:p>
          <a:p>
            <a:pPr lvl="1" eaLnBrk="1" hangingPunct="1">
              <a:buFont typeface="Wingdings" panose="05000000000000000000" pitchFamily="2" charset="2"/>
              <a:buNone/>
              <a:defRPr/>
            </a:pPr>
            <a:r>
              <a:rPr lang="en-US" dirty="0"/>
              <a:t>= hash(</a:t>
            </a:r>
            <a:r>
              <a:rPr lang="en-US" dirty="0" err="1"/>
              <a:t>virtual_page_num</a:t>
            </a:r>
            <a:r>
              <a:rPr lang="en-US" dirty="0"/>
              <a:t>):offset</a:t>
            </a:r>
          </a:p>
          <a:p>
            <a:pPr eaLnBrk="1" hangingPunct="1">
              <a:buFont typeface="Wingdings" panose="05000000000000000000" pitchFamily="2" charset="2"/>
              <a:buNone/>
              <a:defRPr/>
            </a:pPr>
            <a:r>
              <a:rPr lang="en-US" dirty="0"/>
              <a:t>+ Conceptually simple</a:t>
            </a:r>
          </a:p>
          <a:p>
            <a:pPr eaLnBrk="1" hangingPunct="1">
              <a:buFont typeface="Wingdings" panose="05000000000000000000" pitchFamily="2" charset="2"/>
              <a:buNone/>
              <a:defRPr/>
            </a:pPr>
            <a:r>
              <a:rPr lang="en-US" dirty="0"/>
              <a:t>- Need to handle collisions</a:t>
            </a:r>
          </a:p>
          <a:p>
            <a:pPr eaLnBrk="1" hangingPunct="1">
              <a:buFont typeface="Wingdings" panose="05000000000000000000" pitchFamily="2" charset="2"/>
              <a:buNone/>
              <a:defRPr/>
            </a:pPr>
            <a:r>
              <a:rPr lang="en-US" dirty="0"/>
              <a:t>- Need one hash table per address space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defRPr/>
            </a:pPr>
            <a:r>
              <a:rPr lang="en-US"/>
              <a:t>Inverted Page Table</a:t>
            </a:r>
          </a:p>
        </p:txBody>
      </p:sp>
      <p:sp>
        <p:nvSpPr>
          <p:cNvPr id="29699" name="Rectangle 3"/>
          <p:cNvSpPr>
            <a:spLocks noGrp="1" noChangeArrowheads="1"/>
          </p:cNvSpPr>
          <p:nvPr>
            <p:ph type="body" idx="1"/>
          </p:nvPr>
        </p:nvSpPr>
        <p:spPr/>
        <p:txBody>
          <a:bodyPr/>
          <a:lstStyle/>
          <a:p>
            <a:pPr eaLnBrk="1" hangingPunct="1">
              <a:defRPr/>
            </a:pPr>
            <a:r>
              <a:rPr lang="en-US" dirty="0"/>
              <a:t>One hash entry per physical page</a:t>
            </a:r>
          </a:p>
          <a:p>
            <a:pPr eaLnBrk="1" hangingPunct="1">
              <a:defRPr/>
            </a:pPr>
            <a:r>
              <a:rPr lang="en-US" dirty="0" err="1"/>
              <a:t>physical_address</a:t>
            </a:r>
            <a:r>
              <a:rPr lang="en-US" dirty="0"/>
              <a:t> </a:t>
            </a:r>
          </a:p>
          <a:p>
            <a:pPr marL="457200" lvl="1" indent="0" eaLnBrk="1" hangingPunct="1">
              <a:buFont typeface="Wingdings" panose="05000000000000000000" pitchFamily="2" charset="2"/>
              <a:buNone/>
              <a:defRPr/>
            </a:pPr>
            <a:r>
              <a:rPr lang="en-US" dirty="0"/>
              <a:t>= hash(</a:t>
            </a:r>
            <a:r>
              <a:rPr lang="en-US" dirty="0" err="1"/>
              <a:t>pid</a:t>
            </a:r>
            <a:r>
              <a:rPr lang="en-US" dirty="0"/>
              <a:t>, </a:t>
            </a:r>
            <a:r>
              <a:rPr lang="en-US" dirty="0" err="1"/>
              <a:t>virtual_page_num</a:t>
            </a:r>
            <a:r>
              <a:rPr lang="en-US" dirty="0"/>
              <a:t>):offset</a:t>
            </a:r>
          </a:p>
          <a:p>
            <a:pPr eaLnBrk="1" hangingPunct="1">
              <a:buFont typeface="Wingdings" panose="05000000000000000000" pitchFamily="2" charset="2"/>
              <a:buNone/>
              <a:defRPr/>
            </a:pPr>
            <a:r>
              <a:rPr lang="en-US" dirty="0"/>
              <a:t>+ The number of page table entries is proportional to the size of physical RAM</a:t>
            </a:r>
          </a:p>
          <a:p>
            <a:pPr eaLnBrk="1" hangingPunct="1">
              <a:buFontTx/>
              <a:buChar char="-"/>
              <a:defRPr/>
            </a:pPr>
            <a:r>
              <a:rPr lang="en-US"/>
              <a:t>Collision handling</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b="1" i="1" dirty="0">
                <a:solidFill>
                  <a:srgbClr val="FFFF00"/>
                </a:solidFill>
              </a:rPr>
              <a:t>Caching</a:t>
            </a:r>
          </a:p>
        </p:txBody>
      </p:sp>
      <p:sp>
        <p:nvSpPr>
          <p:cNvPr id="6147" name="Rectangle 3"/>
          <p:cNvSpPr>
            <a:spLocks noGrp="1" noChangeArrowheads="1"/>
          </p:cNvSpPr>
          <p:nvPr>
            <p:ph type="body" idx="1"/>
          </p:nvPr>
        </p:nvSpPr>
        <p:spPr/>
        <p:txBody>
          <a:bodyPr/>
          <a:lstStyle/>
          <a:p>
            <a:pPr eaLnBrk="1" hangingPunct="1"/>
            <a:r>
              <a:rPr lang="en-US" altLang="en-US"/>
              <a:t>Stores </a:t>
            </a:r>
            <a:r>
              <a:rPr lang="en-US" altLang="en-US" u="sng"/>
              <a:t>copies</a:t>
            </a:r>
            <a:r>
              <a:rPr lang="en-US" altLang="en-US"/>
              <a:t> of data at places that can be accessed more quickly than accessing the original</a:t>
            </a:r>
          </a:p>
          <a:p>
            <a:pPr lvl="1" eaLnBrk="1" hangingPunct="1"/>
            <a:r>
              <a:rPr lang="en-US" altLang="en-US"/>
              <a:t>Speeds up access to frequently used data</a:t>
            </a:r>
          </a:p>
          <a:p>
            <a:pPr lvl="1" eaLnBrk="1" hangingPunct="1"/>
            <a:r>
              <a:rPr lang="en-US" altLang="en-US"/>
              <a:t>At a cost:  slows down the infrequently used data</a:t>
            </a:r>
          </a:p>
        </p:txBody>
      </p:sp>
    </p:spTree>
    <p:extLst>
      <p:ext uri="{BB962C8B-B14F-4D97-AF65-F5344CB8AC3E}">
        <p14:creationId xmlns:p14="http://schemas.microsoft.com/office/powerpoint/2010/main" val="36575931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a:t>Caching in Memory Hierarchy</a:t>
            </a:r>
          </a:p>
        </p:txBody>
      </p:sp>
      <p:sp>
        <p:nvSpPr>
          <p:cNvPr id="8195" name="Rectangle 3"/>
          <p:cNvSpPr>
            <a:spLocks noGrp="1" noChangeArrowheads="1"/>
          </p:cNvSpPr>
          <p:nvPr>
            <p:ph type="body" idx="1"/>
          </p:nvPr>
        </p:nvSpPr>
        <p:spPr/>
        <p:txBody>
          <a:bodyPr/>
          <a:lstStyle/>
          <a:p>
            <a:pPr eaLnBrk="1" hangingPunct="1"/>
            <a:r>
              <a:rPr lang="en-US" altLang="en-US"/>
              <a:t>Provides the illusion of TB storage</a:t>
            </a:r>
          </a:p>
          <a:p>
            <a:pPr lvl="1" eaLnBrk="1" hangingPunct="1"/>
            <a:r>
              <a:rPr lang="en-US" altLang="en-US"/>
              <a:t>With register access time</a:t>
            </a:r>
          </a:p>
        </p:txBody>
      </p:sp>
      <p:graphicFrame>
        <p:nvGraphicFramePr>
          <p:cNvPr id="12460" name="Group 172"/>
          <p:cNvGraphicFramePr>
            <a:graphicFrameLocks noGrp="1"/>
          </p:cNvGraphicFramePr>
          <p:nvPr>
            <p:extLst>
              <p:ext uri="{D42A27DB-BD31-4B8C-83A1-F6EECF244321}">
                <p14:modId xmlns:p14="http://schemas.microsoft.com/office/powerpoint/2010/main" val="3371372072"/>
              </p:ext>
            </p:extLst>
          </p:nvPr>
        </p:nvGraphicFramePr>
        <p:xfrm>
          <a:off x="533400" y="3581400"/>
          <a:ext cx="8077200" cy="2139953"/>
        </p:xfrm>
        <a:graphic>
          <a:graphicData uri="http://schemas.openxmlformats.org/drawingml/2006/table">
            <a:tbl>
              <a:tblPr>
                <a:tableStyleId>{ED083AE6-46FA-4A59-8FB0-9F97EB10719F}</a:tableStyleId>
              </a:tblPr>
              <a:tblGrid>
                <a:gridCol w="21336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868488">
                  <a:extLst>
                    <a:ext uri="{9D8B030D-6E8A-4147-A177-3AD203B41FA5}">
                      <a16:colId xmlns:a16="http://schemas.microsoft.com/office/drawing/2014/main" val="20002"/>
                    </a:ext>
                  </a:extLst>
                </a:gridCol>
                <a:gridCol w="1255712">
                  <a:extLst>
                    <a:ext uri="{9D8B030D-6E8A-4147-A177-3AD203B41FA5}">
                      <a16:colId xmlns:a16="http://schemas.microsoft.com/office/drawing/2014/main" val="20003"/>
                    </a:ext>
                  </a:extLst>
                </a:gridCol>
                <a:gridCol w="1295400">
                  <a:extLst>
                    <a:ext uri="{9D8B030D-6E8A-4147-A177-3AD203B41FA5}">
                      <a16:colId xmlns:a16="http://schemas.microsoft.com/office/drawing/2014/main" val="20004"/>
                    </a:ext>
                  </a:extLst>
                </a:gridCol>
              </a:tblGrid>
              <a:tr h="335219">
                <a:tc>
                  <a:txBody>
                    <a:bodyPr/>
                    <a:lstStyle/>
                    <a:p>
                      <a:pPr marL="0" marR="0" lvl="0" indent="0" algn="l"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600" b="1" i="0" u="none" strike="noStrike" cap="none" normalizeH="0" baseline="0" dirty="0">
                        <a:ln>
                          <a:noFill/>
                        </a:ln>
                        <a:solidFill>
                          <a:schemeClr val="tx2"/>
                        </a:solidFill>
                        <a:effectLst/>
                        <a:latin typeface="Arial" charset="0"/>
                      </a:endParaRPr>
                    </a:p>
                  </a:txBody>
                  <a:tcPr marT="45690" marB="4569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600" b="1" i="0" u="none" strike="noStrike" cap="none" normalizeH="0" baseline="0" dirty="0">
                        <a:ln>
                          <a:noFill/>
                        </a:ln>
                        <a:solidFill>
                          <a:schemeClr val="tx2"/>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a:ln>
                            <a:noFill/>
                          </a:ln>
                          <a:effectLst/>
                        </a:rPr>
                        <a:t>Access Time</a:t>
                      </a:r>
                      <a:endParaRPr kumimoji="0" lang="en-US" sz="1600" b="1" i="0" u="none" strike="noStrike" cap="none" normalizeH="0" baseline="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a:ln>
                            <a:noFill/>
                          </a:ln>
                          <a:effectLst/>
                        </a:rPr>
                        <a:t>Size</a:t>
                      </a:r>
                      <a:endParaRPr kumimoji="0" lang="en-US" sz="1600" b="1" i="0" u="none" strike="noStrike" cap="none" normalizeH="0" baseline="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Cost</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extLst>
                  <a:ext uri="{0D108BD9-81ED-4DB2-BD59-A6C34878D82A}">
                    <a16:rowId xmlns:a16="http://schemas.microsoft.com/office/drawing/2014/main" val="10000"/>
                  </a:ext>
                </a:extLst>
              </a:tr>
              <a:tr h="335219">
                <a:tc row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Primary memory</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Registers</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1 clock cycle</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a:ln>
                            <a:noFill/>
                          </a:ln>
                          <a:effectLst/>
                        </a:rPr>
                        <a:t>~500 bytes</a:t>
                      </a:r>
                      <a:endParaRPr kumimoji="0" lang="en-US" sz="1600" b="1" i="0" u="none" strike="noStrike" cap="none" normalizeH="0" baseline="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On chip</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extLst>
                  <a:ext uri="{0D108BD9-81ED-4DB2-BD59-A6C34878D82A}">
                    <a16:rowId xmlns:a16="http://schemas.microsoft.com/office/drawing/2014/main" val="10001"/>
                  </a:ext>
                </a:extLst>
              </a:tr>
              <a:tr h="396130">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Cache (L1/L2)</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1-2 clock cycles</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&lt; 10 MB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tx1"/>
                        </a:buClr>
                        <a:buSzPct val="70000"/>
                        <a:buFont typeface="Wingdings" pitchFamily="2" charset="2"/>
                        <a:buNone/>
                        <a:tabLst/>
                      </a:pPr>
                      <a:endParaRPr kumimoji="0" lang="en-US" sz="1600" b="1" i="0" u="none" strike="noStrike" cap="none" normalizeH="0" baseline="0" dirty="0">
                        <a:ln>
                          <a:noFill/>
                        </a:ln>
                        <a:solidFill>
                          <a:schemeClr val="tx2"/>
                        </a:solidFill>
                        <a:effectLst/>
                        <a:latin typeface="Arial" charset="0"/>
                      </a:endParaRPr>
                    </a:p>
                  </a:txBody>
                  <a:tcPr marT="45690" marB="45690" horzOverflow="overflow"/>
                </a:tc>
                <a:extLst>
                  <a:ext uri="{0D108BD9-81ED-4DB2-BD59-A6C34878D82A}">
                    <a16:rowId xmlns:a16="http://schemas.microsoft.com/office/drawing/2014/main" val="10002"/>
                  </a:ext>
                </a:extLst>
              </a:tr>
              <a:tr h="335219">
                <a:tc vMerge="1">
                  <a:txBody>
                    <a:bodyPr/>
                    <a:lstStyle/>
                    <a:p>
                      <a:endParaRPr 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a:ln>
                            <a:noFill/>
                          </a:ln>
                          <a:effectLst/>
                        </a:rPr>
                        <a:t>Main memory</a:t>
                      </a:r>
                      <a:endParaRPr kumimoji="0" lang="en-US" sz="1600" b="1" i="0" u="none" strike="noStrike" cap="none" normalizeH="0" baseline="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1-4 clock cycles</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&lt; 64 GB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$3/GB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extLst>
                  <a:ext uri="{0D108BD9-81ED-4DB2-BD59-A6C34878D82A}">
                    <a16:rowId xmlns:a16="http://schemas.microsoft.com/office/drawing/2014/main" val="10003"/>
                  </a:ext>
                </a:extLst>
              </a:tr>
              <a:tr h="335219">
                <a:tc row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Secondary memory</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SSD</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25-100 </a:t>
                      </a:r>
                      <a:r>
                        <a:rPr kumimoji="0" lang="el-GR" sz="1600" u="none" strike="noStrike" cap="none" normalizeH="0" baseline="0" dirty="0">
                          <a:ln>
                            <a:noFill/>
                          </a:ln>
                          <a:effectLst/>
                        </a:rPr>
                        <a:t>μ</a:t>
                      </a:r>
                      <a:r>
                        <a:rPr kumimoji="0" lang="en-US" sz="1600" u="none" strike="noStrike" cap="none" normalizeH="0" baseline="0" dirty="0">
                          <a:ln>
                            <a:noFill/>
                          </a:ln>
                          <a:effectLst/>
                        </a:rPr>
                        <a:t>sec</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&lt; 2 TB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$60/TB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extLst>
                  <a:ext uri="{0D108BD9-81ED-4DB2-BD59-A6C34878D82A}">
                    <a16:rowId xmlns:a16="http://schemas.microsoft.com/office/drawing/2014/main" val="10004"/>
                  </a:ext>
                </a:extLst>
              </a:tr>
              <a:tr h="402943">
                <a:tc vMerge="1">
                  <a:txBody>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Arial" charset="0"/>
                      </a:endParaRPr>
                    </a:p>
                  </a:txBody>
                  <a:tcPr marT="45713" marB="45713"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25400" cap="flat" cmpd="sng" algn="ctr">
                      <a:solidFill>
                        <a:srgbClr val="008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Disk</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5-10 </a:t>
                      </a:r>
                      <a:r>
                        <a:rPr kumimoji="0" lang="en-US" sz="1600" u="none" strike="noStrike" cap="none" normalizeH="0" baseline="0" dirty="0" err="1">
                          <a:ln>
                            <a:noFill/>
                          </a:ln>
                          <a:effectLst/>
                        </a:rPr>
                        <a:t>msec</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&lt; 16 TB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600" u="none" strike="noStrike" cap="none" normalizeH="0" baseline="0" dirty="0">
                          <a:ln>
                            <a:noFill/>
                          </a:ln>
                          <a:effectLst/>
                        </a:rPr>
                        <a:t>$10/TB</a:t>
                      </a:r>
                      <a:endParaRPr kumimoji="0" lang="en-US" sz="1600" b="1" i="0" u="none" strike="noStrike" cap="none" normalizeH="0" baseline="0" dirty="0">
                        <a:ln>
                          <a:noFill/>
                        </a:ln>
                        <a:solidFill>
                          <a:schemeClr val="tx1"/>
                        </a:solidFill>
                        <a:effectLst/>
                        <a:latin typeface="Arial" charset="0"/>
                      </a:endParaRPr>
                    </a:p>
                  </a:txBody>
                  <a:tcPr marT="45690" marB="45690" horzOverflow="overflow"/>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1368002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a:t>Caching in Memory Hierarchy</a:t>
            </a:r>
          </a:p>
        </p:txBody>
      </p:sp>
      <p:sp>
        <p:nvSpPr>
          <p:cNvPr id="10243" name="Rectangle 3"/>
          <p:cNvSpPr>
            <a:spLocks noGrp="1" noChangeArrowheads="1"/>
          </p:cNvSpPr>
          <p:nvPr>
            <p:ph type="body" idx="1"/>
          </p:nvPr>
        </p:nvSpPr>
        <p:spPr/>
        <p:txBody>
          <a:bodyPr/>
          <a:lstStyle/>
          <a:p>
            <a:pPr eaLnBrk="1" hangingPunct="1">
              <a:lnSpc>
                <a:spcPct val="90000"/>
              </a:lnSpc>
            </a:pPr>
            <a:r>
              <a:rPr lang="en-US" altLang="en-US"/>
              <a:t>Exploits two hardware characteristics</a:t>
            </a:r>
          </a:p>
          <a:p>
            <a:pPr lvl="1" eaLnBrk="1" hangingPunct="1">
              <a:lnSpc>
                <a:spcPct val="90000"/>
              </a:lnSpc>
            </a:pPr>
            <a:r>
              <a:rPr lang="en-US" altLang="en-US"/>
              <a:t>Smaller memory provides faster access times</a:t>
            </a:r>
          </a:p>
          <a:p>
            <a:pPr lvl="1" eaLnBrk="1" hangingPunct="1">
              <a:lnSpc>
                <a:spcPct val="90000"/>
              </a:lnSpc>
            </a:pPr>
            <a:r>
              <a:rPr lang="en-US" altLang="en-US"/>
              <a:t>Large memory provides cheaper storage per byte</a:t>
            </a:r>
          </a:p>
          <a:p>
            <a:pPr eaLnBrk="1" hangingPunct="1">
              <a:lnSpc>
                <a:spcPct val="90000"/>
              </a:lnSpc>
            </a:pPr>
            <a:r>
              <a:rPr lang="en-US" altLang="en-US"/>
              <a:t>Puts frequently accessed data in small, fast, and expensive memory</a:t>
            </a:r>
          </a:p>
          <a:p>
            <a:pPr eaLnBrk="1" hangingPunct="1">
              <a:lnSpc>
                <a:spcPct val="90000"/>
              </a:lnSpc>
            </a:pPr>
            <a:r>
              <a:rPr lang="en-US" altLang="en-US"/>
              <a:t>Assumption:  non-random program access behaviors</a:t>
            </a:r>
          </a:p>
        </p:txBody>
      </p:sp>
    </p:spTree>
    <p:extLst>
      <p:ext uri="{BB962C8B-B14F-4D97-AF65-F5344CB8AC3E}">
        <p14:creationId xmlns:p14="http://schemas.microsoft.com/office/powerpoint/2010/main" val="334120015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a:t>Locality in Access Patterns</a:t>
            </a:r>
          </a:p>
        </p:txBody>
      </p:sp>
      <p:sp>
        <p:nvSpPr>
          <p:cNvPr id="14339" name="Rectangle 3"/>
          <p:cNvSpPr>
            <a:spLocks noGrp="1" noChangeArrowheads="1"/>
          </p:cNvSpPr>
          <p:nvPr>
            <p:ph type="body" idx="1"/>
          </p:nvPr>
        </p:nvSpPr>
        <p:spPr/>
        <p:txBody>
          <a:bodyPr/>
          <a:lstStyle/>
          <a:p>
            <a:pPr eaLnBrk="1" hangingPunct="1"/>
            <a:r>
              <a:rPr lang="en-US" altLang="en-US" b="1" i="1" dirty="0">
                <a:solidFill>
                  <a:srgbClr val="FFFF00"/>
                </a:solidFill>
              </a:rPr>
              <a:t>Temporal locality:</a:t>
            </a:r>
            <a:r>
              <a:rPr lang="en-US" altLang="en-US" dirty="0">
                <a:solidFill>
                  <a:srgbClr val="FFFF00"/>
                </a:solidFill>
              </a:rPr>
              <a:t>  </a:t>
            </a:r>
            <a:r>
              <a:rPr lang="en-US" altLang="en-US" dirty="0"/>
              <a:t>recently referenced locations are more likely to be referenced soon</a:t>
            </a:r>
          </a:p>
          <a:p>
            <a:pPr lvl="1" eaLnBrk="1" hangingPunct="1"/>
            <a:r>
              <a:rPr lang="en-US" altLang="en-US" dirty="0"/>
              <a:t>e.g., files</a:t>
            </a:r>
          </a:p>
          <a:p>
            <a:pPr eaLnBrk="1" hangingPunct="1"/>
            <a:r>
              <a:rPr lang="en-US" altLang="en-US" b="1" i="1" dirty="0">
                <a:solidFill>
                  <a:srgbClr val="FFFF00"/>
                </a:solidFill>
              </a:rPr>
              <a:t>Spatial locality:</a:t>
            </a:r>
            <a:r>
              <a:rPr lang="en-US" altLang="en-US" dirty="0">
                <a:solidFill>
                  <a:srgbClr val="FFFF00"/>
                </a:solidFill>
              </a:rPr>
              <a:t>  </a:t>
            </a:r>
            <a:r>
              <a:rPr lang="en-US" altLang="en-US" dirty="0"/>
              <a:t>referenced locations tend to be clustered</a:t>
            </a:r>
          </a:p>
          <a:p>
            <a:pPr lvl="1" eaLnBrk="1" hangingPunct="1"/>
            <a:r>
              <a:rPr lang="en-US" altLang="en-US" dirty="0"/>
              <a:t>e.g., listing all files under a directory</a:t>
            </a:r>
          </a:p>
        </p:txBody>
      </p:sp>
    </p:spTree>
    <p:extLst>
      <p:ext uri="{BB962C8B-B14F-4D97-AF65-F5344CB8AC3E}">
        <p14:creationId xmlns:p14="http://schemas.microsoft.com/office/powerpoint/2010/main" val="26723095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a:t>Caching</a:t>
            </a:r>
          </a:p>
        </p:txBody>
      </p:sp>
      <p:sp>
        <p:nvSpPr>
          <p:cNvPr id="16387" name="Rectangle 3"/>
          <p:cNvSpPr>
            <a:spLocks noGrp="1" noChangeArrowheads="1"/>
          </p:cNvSpPr>
          <p:nvPr>
            <p:ph type="body" idx="1"/>
          </p:nvPr>
        </p:nvSpPr>
        <p:spPr/>
        <p:txBody>
          <a:bodyPr/>
          <a:lstStyle/>
          <a:p>
            <a:pPr eaLnBrk="1" hangingPunct="1">
              <a:lnSpc>
                <a:spcPct val="90000"/>
              </a:lnSpc>
            </a:pPr>
            <a:r>
              <a:rPr lang="en-US" altLang="en-US" dirty="0"/>
              <a:t>Does not work well for programs with little localities</a:t>
            </a:r>
          </a:p>
          <a:p>
            <a:pPr lvl="1" eaLnBrk="1" hangingPunct="1">
              <a:lnSpc>
                <a:spcPct val="90000"/>
              </a:lnSpc>
            </a:pPr>
            <a:r>
              <a:rPr lang="en-US" altLang="en-US" dirty="0"/>
              <a:t>e.g., scanning the entire disk</a:t>
            </a:r>
          </a:p>
          <a:p>
            <a:pPr lvl="2" eaLnBrk="1" hangingPunct="1">
              <a:lnSpc>
                <a:spcPct val="90000"/>
              </a:lnSpc>
            </a:pPr>
            <a:r>
              <a:rPr lang="en-US" altLang="en-US" dirty="0"/>
              <a:t>Leaves behind cache content with no localities (</a:t>
            </a:r>
            <a:r>
              <a:rPr lang="en-US" altLang="en-US" b="1" i="1" dirty="0">
                <a:solidFill>
                  <a:srgbClr val="FFFF00"/>
                </a:solidFill>
              </a:rPr>
              <a:t>cache pollution</a:t>
            </a:r>
            <a:r>
              <a:rPr lang="en-US" altLang="en-US" dirty="0"/>
              <a:t>)</a:t>
            </a:r>
          </a:p>
        </p:txBody>
      </p:sp>
    </p:spTree>
    <p:extLst>
      <p:ext uri="{BB962C8B-B14F-4D97-AF65-F5344CB8AC3E}">
        <p14:creationId xmlns:p14="http://schemas.microsoft.com/office/powerpoint/2010/main" val="10998724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a:t>Generic Issues in Caching</a:t>
            </a:r>
          </a:p>
        </p:txBody>
      </p:sp>
      <p:sp>
        <p:nvSpPr>
          <p:cNvPr id="10243" name="Rectangle 3"/>
          <p:cNvSpPr>
            <a:spLocks noGrp="1" noChangeArrowheads="1"/>
          </p:cNvSpPr>
          <p:nvPr>
            <p:ph type="body" idx="1"/>
          </p:nvPr>
        </p:nvSpPr>
        <p:spPr/>
        <p:txBody>
          <a:bodyPr/>
          <a:lstStyle/>
          <a:p>
            <a:pPr eaLnBrk="1" hangingPunct="1">
              <a:defRPr/>
            </a:pPr>
            <a:r>
              <a:rPr lang="en-US" dirty="0"/>
              <a:t>Effective metrics</a:t>
            </a:r>
          </a:p>
          <a:p>
            <a:pPr lvl="1" eaLnBrk="1" hangingPunct="1">
              <a:defRPr/>
            </a:pPr>
            <a:r>
              <a:rPr lang="en-US" b="1" i="1" dirty="0">
                <a:solidFill>
                  <a:srgbClr val="FFFF00"/>
                </a:solidFill>
              </a:rPr>
              <a:t>Cache hit:</a:t>
            </a:r>
            <a:r>
              <a:rPr lang="en-US" dirty="0">
                <a:solidFill>
                  <a:srgbClr val="FFFF00"/>
                </a:solidFill>
              </a:rPr>
              <a:t>  </a:t>
            </a:r>
            <a:r>
              <a:rPr lang="en-US" dirty="0"/>
              <a:t>a lookup is resolved by the content stored in cache</a:t>
            </a:r>
          </a:p>
          <a:p>
            <a:pPr lvl="1" eaLnBrk="1" hangingPunct="1">
              <a:defRPr/>
            </a:pPr>
            <a:r>
              <a:rPr lang="en-US" b="1" i="1" dirty="0">
                <a:solidFill>
                  <a:srgbClr val="FFFF00"/>
                </a:solidFill>
              </a:rPr>
              <a:t>Cache miss:</a:t>
            </a:r>
            <a:r>
              <a:rPr lang="en-US" dirty="0">
                <a:solidFill>
                  <a:srgbClr val="FFFF00"/>
                </a:solidFill>
              </a:rPr>
              <a:t>  </a:t>
            </a:r>
            <a:r>
              <a:rPr lang="en-US" dirty="0"/>
              <a:t>a lookup is resolved elsewhere</a:t>
            </a:r>
          </a:p>
          <a:p>
            <a:pPr eaLnBrk="1" hangingPunct="1">
              <a:defRPr/>
            </a:pPr>
            <a:r>
              <a:rPr lang="en-US" dirty="0"/>
              <a:t>Effective access time</a:t>
            </a:r>
          </a:p>
          <a:p>
            <a:pPr marL="457200" lvl="1" indent="0" eaLnBrk="1" hangingPunct="1">
              <a:buFont typeface="Wingdings" panose="05000000000000000000" pitchFamily="2" charset="2"/>
              <a:buNone/>
              <a:defRPr/>
            </a:pPr>
            <a:r>
              <a:rPr lang="en-US" dirty="0"/>
              <a:t>= P(hit)*(</a:t>
            </a:r>
            <a:r>
              <a:rPr lang="en-US" dirty="0" err="1"/>
              <a:t>hit_cost</a:t>
            </a:r>
            <a:r>
              <a:rPr lang="en-US" dirty="0"/>
              <a:t>) + P(miss)*(</a:t>
            </a:r>
            <a:r>
              <a:rPr lang="en-US" dirty="0" err="1"/>
              <a:t>miss_cost</a:t>
            </a:r>
            <a:r>
              <a:rPr lang="en-US" dirty="0"/>
              <a:t>)</a:t>
            </a:r>
          </a:p>
        </p:txBody>
      </p:sp>
    </p:spTree>
    <p:extLst>
      <p:ext uri="{BB962C8B-B14F-4D97-AF65-F5344CB8AC3E}">
        <p14:creationId xmlns:p14="http://schemas.microsoft.com/office/powerpoint/2010/main" val="18996261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a:t>Address Translation Visualized</a:t>
            </a:r>
          </a:p>
        </p:txBody>
      </p:sp>
      <p:sp>
        <p:nvSpPr>
          <p:cNvPr id="13315" name="Rectangle 4"/>
          <p:cNvSpPr>
            <a:spLocks noChangeArrowheads="1"/>
          </p:cNvSpPr>
          <p:nvPr/>
        </p:nvSpPr>
        <p:spPr bwMode="auto">
          <a:xfrm>
            <a:off x="1295400" y="3124200"/>
            <a:ext cx="1676400" cy="2057400"/>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115000"/>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2"/>
              </a:buClr>
              <a:buSzPct val="11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2"/>
              </a:buClr>
              <a:buSzPct val="11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Virtual </a:t>
            </a:r>
          </a:p>
          <a:p>
            <a:pPr algn="ctr">
              <a:spcBef>
                <a:spcPct val="0"/>
              </a:spcBef>
              <a:buClrTx/>
              <a:buSzTx/>
              <a:buFontTx/>
              <a:buNone/>
            </a:pPr>
            <a:r>
              <a:rPr lang="en-US" altLang="en-US" sz="1800">
                <a:solidFill>
                  <a:srgbClr val="000000"/>
                </a:solidFill>
              </a:rPr>
              <a:t>addresses</a:t>
            </a:r>
          </a:p>
        </p:txBody>
      </p:sp>
      <p:sp>
        <p:nvSpPr>
          <p:cNvPr id="13316" name="Rectangle 6"/>
          <p:cNvSpPr>
            <a:spLocks noChangeArrowheads="1"/>
          </p:cNvSpPr>
          <p:nvPr/>
        </p:nvSpPr>
        <p:spPr bwMode="auto">
          <a:xfrm>
            <a:off x="6172200" y="3124200"/>
            <a:ext cx="1676400" cy="20574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115000"/>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2"/>
              </a:buClr>
              <a:buSzPct val="11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2"/>
              </a:buClr>
              <a:buSzPct val="11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Physical</a:t>
            </a:r>
          </a:p>
          <a:p>
            <a:pPr algn="ctr">
              <a:spcBef>
                <a:spcPct val="0"/>
              </a:spcBef>
              <a:buClrTx/>
              <a:buSzTx/>
              <a:buFontTx/>
              <a:buNone/>
            </a:pPr>
            <a:r>
              <a:rPr lang="en-US" altLang="en-US" sz="1800">
                <a:solidFill>
                  <a:srgbClr val="000000"/>
                </a:solidFill>
              </a:rPr>
              <a:t>addresses</a:t>
            </a:r>
          </a:p>
        </p:txBody>
      </p:sp>
      <p:grpSp>
        <p:nvGrpSpPr>
          <p:cNvPr id="45071" name="Group 15"/>
          <p:cNvGrpSpPr>
            <a:grpSpLocks/>
          </p:cNvGrpSpPr>
          <p:nvPr/>
        </p:nvGrpSpPr>
        <p:grpSpPr bwMode="auto">
          <a:xfrm>
            <a:off x="2971800" y="3124200"/>
            <a:ext cx="3200400" cy="1066800"/>
            <a:chOff x="1872" y="1968"/>
            <a:chExt cx="2016" cy="672"/>
          </a:xfrm>
        </p:grpSpPr>
        <p:grpSp>
          <p:nvGrpSpPr>
            <p:cNvPr id="13321" name="Group 13"/>
            <p:cNvGrpSpPr>
              <a:grpSpLocks/>
            </p:cNvGrpSpPr>
            <p:nvPr/>
          </p:nvGrpSpPr>
          <p:grpSpPr bwMode="auto">
            <a:xfrm>
              <a:off x="1872" y="1968"/>
              <a:ext cx="1584" cy="672"/>
              <a:chOff x="1872" y="1968"/>
              <a:chExt cx="1584" cy="672"/>
            </a:xfrm>
          </p:grpSpPr>
          <p:sp>
            <p:nvSpPr>
              <p:cNvPr id="13323" name="Rectangle 7"/>
              <p:cNvSpPr>
                <a:spLocks noChangeArrowheads="1"/>
              </p:cNvSpPr>
              <p:nvPr/>
            </p:nvSpPr>
            <p:spPr bwMode="auto">
              <a:xfrm>
                <a:off x="2304" y="1968"/>
                <a:ext cx="1152" cy="672"/>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115000"/>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2"/>
                  </a:buClr>
                  <a:buSzPct val="11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2"/>
                  </a:buClr>
                  <a:buSzPct val="11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Tx/>
                  <a:buNone/>
                </a:pPr>
                <a:r>
                  <a:rPr lang="en-US" altLang="en-US" sz="1800">
                    <a:solidFill>
                      <a:srgbClr val="000000"/>
                    </a:solidFill>
                  </a:rPr>
                  <a:t>Translation table</a:t>
                </a:r>
              </a:p>
            </p:txBody>
          </p:sp>
          <p:sp>
            <p:nvSpPr>
              <p:cNvPr id="13324" name="Line 9"/>
              <p:cNvSpPr>
                <a:spLocks noChangeShapeType="1"/>
              </p:cNvSpPr>
              <p:nvPr/>
            </p:nvSpPr>
            <p:spPr bwMode="auto">
              <a:xfrm>
                <a:off x="1872" y="2304"/>
                <a:ext cx="432"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3322" name="Line 10"/>
            <p:cNvSpPr>
              <a:spLocks noChangeShapeType="1"/>
            </p:cNvSpPr>
            <p:nvPr/>
          </p:nvSpPr>
          <p:spPr bwMode="auto">
            <a:xfrm>
              <a:off x="3456" y="2304"/>
              <a:ext cx="432"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5070" name="Group 14"/>
          <p:cNvGrpSpPr>
            <a:grpSpLocks/>
          </p:cNvGrpSpPr>
          <p:nvPr/>
        </p:nvGrpSpPr>
        <p:grpSpPr bwMode="auto">
          <a:xfrm>
            <a:off x="2971800" y="4692650"/>
            <a:ext cx="3200400" cy="641350"/>
            <a:chOff x="1872" y="2956"/>
            <a:chExt cx="2016" cy="404"/>
          </a:xfrm>
        </p:grpSpPr>
        <p:sp>
          <p:nvSpPr>
            <p:cNvPr id="13319" name="Line 11"/>
            <p:cNvSpPr>
              <a:spLocks noChangeShapeType="1"/>
            </p:cNvSpPr>
            <p:nvPr/>
          </p:nvSpPr>
          <p:spPr bwMode="auto">
            <a:xfrm flipH="1">
              <a:off x="1872" y="2976"/>
              <a:ext cx="2016" cy="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0" name="Text Box 12"/>
            <p:cNvSpPr txBox="1">
              <a:spLocks noChangeArrowheads="1"/>
            </p:cNvSpPr>
            <p:nvPr/>
          </p:nvSpPr>
          <p:spPr bwMode="auto">
            <a:xfrm>
              <a:off x="2208" y="2956"/>
              <a:ext cx="1404"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115000"/>
                <a:buFont typeface="Wingdings" panose="05000000000000000000" pitchFamily="2" charset="2"/>
                <a:buChar char="§"/>
                <a:defRPr sz="3200">
                  <a:solidFill>
                    <a:schemeClr val="tx1"/>
                  </a:solidFill>
                  <a:latin typeface="Arial" panose="020B0604020202020204" pitchFamily="34" charset="0"/>
                </a:defRPr>
              </a:lvl1pPr>
              <a:lvl2pPr marL="742950" indent="-285750">
                <a:spcBef>
                  <a:spcPct val="20000"/>
                </a:spcBef>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tx2"/>
                </a:buClr>
                <a:buSzPct val="115000"/>
                <a:buFont typeface="Wingdings" panose="05000000000000000000" pitchFamily="2" charset="2"/>
                <a:buChar char="§"/>
                <a:defRPr sz="2400">
                  <a:solidFill>
                    <a:schemeClr val="tx1"/>
                  </a:solidFill>
                  <a:latin typeface="Arial" panose="020B0604020202020204" pitchFamily="34" charset="0"/>
                </a:defRPr>
              </a:lvl3pPr>
              <a:lvl4pPr marL="1600200" indent="-228600">
                <a:spcBef>
                  <a:spcPct val="20000"/>
                </a:spcBef>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tx2"/>
                </a:buClr>
                <a:buSzPct val="11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2"/>
                </a:buClr>
                <a:buSzPct val="115000"/>
                <a:buFont typeface="Wingdings" panose="05000000000000000000" pitchFamily="2" charset="2"/>
                <a:buChar char="§"/>
                <a:defRPr sz="2000">
                  <a:solidFill>
                    <a:schemeClr val="tx1"/>
                  </a:solidFill>
                  <a:latin typeface="Arial" panose="020B0604020202020204" pitchFamily="34" charset="0"/>
                </a:defRPr>
              </a:lvl9pPr>
            </a:lstStyle>
            <a:p>
              <a:pPr algn="ctr">
                <a:spcBef>
                  <a:spcPct val="0"/>
                </a:spcBef>
                <a:buClrTx/>
                <a:buSzTx/>
                <a:buFontTx/>
                <a:buNone/>
              </a:pPr>
              <a:r>
                <a:rPr lang="en-US" altLang="en-US" sz="1800"/>
                <a:t>Data reads or writes</a:t>
              </a:r>
            </a:p>
            <a:p>
              <a:pPr algn="ctr">
                <a:spcBef>
                  <a:spcPct val="0"/>
                </a:spcBef>
                <a:buClrTx/>
                <a:buSzTx/>
                <a:buFontTx/>
                <a:buNone/>
              </a:pPr>
              <a:r>
                <a:rPr lang="en-US" altLang="en-US" sz="1800"/>
                <a:t>(untranslated)</a:t>
              </a:r>
            </a:p>
          </p:txBody>
        </p:sp>
      </p:grpSp>
    </p:spTree>
    <p:extLst>
      <p:ext uri="{BB962C8B-B14F-4D97-AF65-F5344CB8AC3E}">
        <p14:creationId xmlns:p14="http://schemas.microsoft.com/office/powerpoint/2010/main" val="31465477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5071"/>
                                        </p:tgtEl>
                                        <p:attrNameLst>
                                          <p:attrName>style.visibility</p:attrName>
                                        </p:attrNameLst>
                                      </p:cBhvr>
                                      <p:to>
                                        <p:strVal val="visible"/>
                                      </p:to>
                                    </p:set>
                                    <p:animEffect transition="in" filter="wipe(left)">
                                      <p:cBhvr>
                                        <p:cTn id="7" dur="500"/>
                                        <p:tgtEl>
                                          <p:spTgt spid="4507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5" presetClass="entr" presetSubtype="0" fill="hold" nodeType="clickEffect">
                                  <p:stCondLst>
                                    <p:cond delay="0"/>
                                  </p:stCondLst>
                                  <p:childTnLst>
                                    <p:set>
                                      <p:cBhvr>
                                        <p:cTn id="11" dur="1" fill="hold">
                                          <p:stCondLst>
                                            <p:cond delay="0"/>
                                          </p:stCondLst>
                                        </p:cTn>
                                        <p:tgtEl>
                                          <p:spTgt spid="45070"/>
                                        </p:tgtEl>
                                        <p:attrNameLst>
                                          <p:attrName>style.visibility</p:attrName>
                                        </p:attrNameLst>
                                      </p:cBhvr>
                                      <p:to>
                                        <p:strVal val="visible"/>
                                      </p:to>
                                    </p:set>
                                    <p:anim calcmode="lin" valueType="num">
                                      <p:cBhvr>
                                        <p:cTn id="12" dur="1000" fill="hold"/>
                                        <p:tgtEl>
                                          <p:spTgt spid="45070"/>
                                        </p:tgtEl>
                                        <p:attrNameLst>
                                          <p:attrName>ppt_w</p:attrName>
                                        </p:attrNameLst>
                                      </p:cBhvr>
                                      <p:tavLst>
                                        <p:tav tm="0">
                                          <p:val>
                                            <p:strVal val="#ppt_w*0.70"/>
                                          </p:val>
                                        </p:tav>
                                        <p:tav tm="100000">
                                          <p:val>
                                            <p:strVal val="#ppt_w"/>
                                          </p:val>
                                        </p:tav>
                                      </p:tavLst>
                                    </p:anim>
                                    <p:anim calcmode="lin" valueType="num">
                                      <p:cBhvr>
                                        <p:cTn id="13" dur="1000" fill="hold"/>
                                        <p:tgtEl>
                                          <p:spTgt spid="45070"/>
                                        </p:tgtEl>
                                        <p:attrNameLst>
                                          <p:attrName>ppt_h</p:attrName>
                                        </p:attrNameLst>
                                      </p:cBhvr>
                                      <p:tavLst>
                                        <p:tav tm="0">
                                          <p:val>
                                            <p:strVal val="#ppt_h"/>
                                          </p:val>
                                        </p:tav>
                                        <p:tav tm="100000">
                                          <p:val>
                                            <p:strVal val="#ppt_h"/>
                                          </p:val>
                                        </p:tav>
                                      </p:tavLst>
                                    </p:anim>
                                    <p:animEffect transition="in" filter="fade">
                                      <p:cBhvr>
                                        <p:cTn id="14" dur="1000"/>
                                        <p:tgtEl>
                                          <p:spTgt spid="450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a:t>Design Issues of Caching</a:t>
            </a:r>
          </a:p>
        </p:txBody>
      </p:sp>
      <p:sp>
        <p:nvSpPr>
          <p:cNvPr id="43011" name="Rectangle 3"/>
          <p:cNvSpPr>
            <a:spLocks noGrp="1" noChangeArrowheads="1"/>
          </p:cNvSpPr>
          <p:nvPr>
            <p:ph type="body" idx="1"/>
          </p:nvPr>
        </p:nvSpPr>
        <p:spPr/>
        <p:txBody>
          <a:bodyPr/>
          <a:lstStyle/>
          <a:p>
            <a:pPr eaLnBrk="1" hangingPunct="1"/>
            <a:r>
              <a:rPr lang="en-US" altLang="en-US"/>
              <a:t>How is a cache entry lookup performed?</a:t>
            </a:r>
          </a:p>
          <a:p>
            <a:pPr eaLnBrk="1" hangingPunct="1"/>
            <a:r>
              <a:rPr lang="en-US" altLang="en-US"/>
              <a:t>Which cache entry should be replaced when the cache is full?</a:t>
            </a:r>
          </a:p>
          <a:p>
            <a:pPr eaLnBrk="1" hangingPunct="1"/>
            <a:r>
              <a:rPr lang="en-US" altLang="en-US"/>
              <a:t>How to maintain consistency between the cache copy and the real data?</a:t>
            </a:r>
          </a:p>
        </p:txBody>
      </p:sp>
    </p:spTree>
    <p:extLst>
      <p:ext uri="{BB962C8B-B14F-4D97-AF65-F5344CB8AC3E}">
        <p14:creationId xmlns:p14="http://schemas.microsoft.com/office/powerpoint/2010/main" val="39882245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a:t>Caching Applied to Address Translation</a:t>
            </a:r>
          </a:p>
        </p:txBody>
      </p:sp>
      <p:sp>
        <p:nvSpPr>
          <p:cNvPr id="45059" name="Rectangle 3"/>
          <p:cNvSpPr>
            <a:spLocks noGrp="1" noChangeArrowheads="1"/>
          </p:cNvSpPr>
          <p:nvPr>
            <p:ph type="body" idx="1"/>
          </p:nvPr>
        </p:nvSpPr>
        <p:spPr/>
        <p:txBody>
          <a:bodyPr/>
          <a:lstStyle/>
          <a:p>
            <a:pPr eaLnBrk="1" hangingPunct="1"/>
            <a:r>
              <a:rPr lang="en-US" altLang="en-US" dirty="0"/>
              <a:t>Process references the same page repeatedly</a:t>
            </a:r>
          </a:p>
          <a:p>
            <a:pPr lvl="1" eaLnBrk="1" hangingPunct="1"/>
            <a:r>
              <a:rPr lang="en-US" altLang="en-US" dirty="0"/>
              <a:t>Translating each virtual address to physical address is wasteful</a:t>
            </a:r>
          </a:p>
          <a:p>
            <a:pPr eaLnBrk="1" hangingPunct="1"/>
            <a:r>
              <a:rPr lang="en-US" altLang="en-US" b="1" i="1" dirty="0">
                <a:solidFill>
                  <a:srgbClr val="FFFF00"/>
                </a:solidFill>
              </a:rPr>
              <a:t>Translation lookaside buffer (TLB)</a:t>
            </a:r>
          </a:p>
          <a:p>
            <a:pPr lvl="1" eaLnBrk="1" hangingPunct="1"/>
            <a:r>
              <a:rPr lang="en-US" altLang="en-US" dirty="0"/>
              <a:t>Tracks frequently used translations</a:t>
            </a:r>
          </a:p>
          <a:p>
            <a:pPr lvl="1" eaLnBrk="1" hangingPunct="1"/>
            <a:r>
              <a:rPr lang="en-US" altLang="en-US" dirty="0"/>
              <a:t>Avoids translations in the common case</a:t>
            </a:r>
          </a:p>
        </p:txBody>
      </p:sp>
    </p:spTree>
    <p:extLst>
      <p:ext uri="{BB962C8B-B14F-4D97-AF65-F5344CB8AC3E}">
        <p14:creationId xmlns:p14="http://schemas.microsoft.com/office/powerpoint/2010/main" val="941344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a:t>Caching Applied to Address Translation</a:t>
            </a:r>
          </a:p>
        </p:txBody>
      </p:sp>
      <p:sp>
        <p:nvSpPr>
          <p:cNvPr id="47107" name="Rectangle 4"/>
          <p:cNvSpPr>
            <a:spLocks noChangeArrowheads="1"/>
          </p:cNvSpPr>
          <p:nvPr/>
        </p:nvSpPr>
        <p:spPr bwMode="auto">
          <a:xfrm>
            <a:off x="1295400" y="3124200"/>
            <a:ext cx="1676400" cy="20574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Virtual </a:t>
            </a:r>
          </a:p>
          <a:p>
            <a:pPr algn="ctr">
              <a:spcBef>
                <a:spcPct val="0"/>
              </a:spcBef>
              <a:buClrTx/>
              <a:buSzTx/>
              <a:buFontTx/>
              <a:buNone/>
            </a:pPr>
            <a:r>
              <a:rPr lang="en-US" altLang="en-US" sz="1800">
                <a:solidFill>
                  <a:srgbClr val="000000"/>
                </a:solidFill>
              </a:rPr>
              <a:t>addresses</a:t>
            </a:r>
          </a:p>
        </p:txBody>
      </p:sp>
      <p:sp>
        <p:nvSpPr>
          <p:cNvPr id="47108" name="Rectangle 5"/>
          <p:cNvSpPr>
            <a:spLocks noChangeArrowheads="1"/>
          </p:cNvSpPr>
          <p:nvPr/>
        </p:nvSpPr>
        <p:spPr bwMode="auto">
          <a:xfrm>
            <a:off x="6172200" y="3124200"/>
            <a:ext cx="1676400" cy="20574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Physical</a:t>
            </a:r>
          </a:p>
          <a:p>
            <a:pPr algn="ctr">
              <a:spcBef>
                <a:spcPct val="0"/>
              </a:spcBef>
              <a:buClrTx/>
              <a:buSzTx/>
              <a:buFontTx/>
              <a:buNone/>
            </a:pPr>
            <a:r>
              <a:rPr lang="en-US" altLang="en-US" sz="1800">
                <a:solidFill>
                  <a:srgbClr val="000000"/>
                </a:solidFill>
              </a:rPr>
              <a:t>addresses</a:t>
            </a:r>
          </a:p>
        </p:txBody>
      </p:sp>
      <p:grpSp>
        <p:nvGrpSpPr>
          <p:cNvPr id="2" name="Group 11"/>
          <p:cNvGrpSpPr>
            <a:grpSpLocks/>
          </p:cNvGrpSpPr>
          <p:nvPr/>
        </p:nvGrpSpPr>
        <p:grpSpPr bwMode="auto">
          <a:xfrm>
            <a:off x="2971800" y="4692650"/>
            <a:ext cx="3200400" cy="641350"/>
            <a:chOff x="1872" y="2956"/>
            <a:chExt cx="2016" cy="404"/>
          </a:xfrm>
        </p:grpSpPr>
        <p:sp>
          <p:nvSpPr>
            <p:cNvPr id="47121" name="Line 12"/>
            <p:cNvSpPr>
              <a:spLocks noChangeShapeType="1"/>
            </p:cNvSpPr>
            <p:nvPr/>
          </p:nvSpPr>
          <p:spPr bwMode="auto">
            <a:xfrm flipH="1">
              <a:off x="1872" y="2976"/>
              <a:ext cx="2016" cy="0"/>
            </a:xfrm>
            <a:prstGeom prst="line">
              <a:avLst/>
            </a:prstGeom>
            <a:noFill/>
            <a:ln w="2857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22" name="Text Box 13"/>
            <p:cNvSpPr txBox="1">
              <a:spLocks noChangeArrowheads="1"/>
            </p:cNvSpPr>
            <p:nvPr/>
          </p:nvSpPr>
          <p:spPr bwMode="auto">
            <a:xfrm>
              <a:off x="2208" y="2956"/>
              <a:ext cx="1404" cy="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tx1"/>
                  </a:solidFill>
                </a:rPr>
                <a:t>Data reads or writes</a:t>
              </a:r>
            </a:p>
            <a:p>
              <a:pPr algn="ctr">
                <a:spcBef>
                  <a:spcPct val="0"/>
                </a:spcBef>
                <a:buClrTx/>
                <a:buSzTx/>
                <a:buFontTx/>
                <a:buNone/>
              </a:pPr>
              <a:r>
                <a:rPr lang="en-US" altLang="en-US" sz="1800">
                  <a:solidFill>
                    <a:schemeClr val="tx1"/>
                  </a:solidFill>
                </a:rPr>
                <a:t>(untranslated)</a:t>
              </a:r>
            </a:p>
          </p:txBody>
        </p:sp>
      </p:grpSp>
      <p:grpSp>
        <p:nvGrpSpPr>
          <p:cNvPr id="3" name="Group 21"/>
          <p:cNvGrpSpPr>
            <a:grpSpLocks/>
          </p:cNvGrpSpPr>
          <p:nvPr/>
        </p:nvGrpSpPr>
        <p:grpSpPr bwMode="auto">
          <a:xfrm>
            <a:off x="2971800" y="3124200"/>
            <a:ext cx="1905000" cy="381000"/>
            <a:chOff x="1872" y="1968"/>
            <a:chExt cx="1200" cy="240"/>
          </a:xfrm>
        </p:grpSpPr>
        <p:sp>
          <p:nvSpPr>
            <p:cNvPr id="47119" name="Rectangle 15"/>
            <p:cNvSpPr>
              <a:spLocks noChangeArrowheads="1"/>
            </p:cNvSpPr>
            <p:nvPr/>
          </p:nvSpPr>
          <p:spPr bwMode="auto">
            <a:xfrm>
              <a:off x="2592" y="1968"/>
              <a:ext cx="480" cy="240"/>
            </a:xfrm>
            <a:prstGeom prst="rect">
              <a:avLst/>
            </a:prstGeom>
            <a:solidFill>
              <a:srgbClr val="FFCCFF"/>
            </a:solidFill>
            <a:ln w="9525">
              <a:solidFill>
                <a:schemeClr val="tx1"/>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TLB</a:t>
              </a:r>
            </a:p>
          </p:txBody>
        </p:sp>
        <p:sp>
          <p:nvSpPr>
            <p:cNvPr id="47120" name="Line 16"/>
            <p:cNvSpPr>
              <a:spLocks noChangeShapeType="1"/>
            </p:cNvSpPr>
            <p:nvPr/>
          </p:nvSpPr>
          <p:spPr bwMode="auto">
            <a:xfrm>
              <a:off x="1872" y="2112"/>
              <a:ext cx="72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4" name="Group 24"/>
          <p:cNvGrpSpPr>
            <a:grpSpLocks/>
          </p:cNvGrpSpPr>
          <p:nvPr/>
        </p:nvGrpSpPr>
        <p:grpSpPr bwMode="auto">
          <a:xfrm>
            <a:off x="3657600" y="3505200"/>
            <a:ext cx="2514600" cy="914400"/>
            <a:chOff x="2304" y="2208"/>
            <a:chExt cx="1584" cy="576"/>
          </a:xfrm>
        </p:grpSpPr>
        <p:grpSp>
          <p:nvGrpSpPr>
            <p:cNvPr id="47115" name="Group 23"/>
            <p:cNvGrpSpPr>
              <a:grpSpLocks/>
            </p:cNvGrpSpPr>
            <p:nvPr/>
          </p:nvGrpSpPr>
          <p:grpSpPr bwMode="auto">
            <a:xfrm>
              <a:off x="2304" y="2208"/>
              <a:ext cx="1152" cy="576"/>
              <a:chOff x="2304" y="2208"/>
              <a:chExt cx="1152" cy="576"/>
            </a:xfrm>
          </p:grpSpPr>
          <p:sp>
            <p:nvSpPr>
              <p:cNvPr id="47117" name="Rectangle 8"/>
              <p:cNvSpPr>
                <a:spLocks noChangeArrowheads="1"/>
              </p:cNvSpPr>
              <p:nvPr/>
            </p:nvSpPr>
            <p:spPr bwMode="auto">
              <a:xfrm>
                <a:off x="2304" y="2400"/>
                <a:ext cx="1152" cy="384"/>
              </a:xfrm>
              <a:prstGeom prst="rect">
                <a:avLst/>
              </a:prstGeom>
              <a:solidFill>
                <a:srgbClr val="FFCCFF"/>
              </a:solidFill>
              <a:ln w="9525">
                <a:solidFill>
                  <a:schemeClr val="tx1"/>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Translation table</a:t>
                </a:r>
              </a:p>
            </p:txBody>
          </p:sp>
          <p:sp>
            <p:nvSpPr>
              <p:cNvPr id="47118" name="Line 18"/>
              <p:cNvSpPr>
                <a:spLocks noChangeShapeType="1"/>
              </p:cNvSpPr>
              <p:nvPr/>
            </p:nvSpPr>
            <p:spPr bwMode="auto">
              <a:xfrm>
                <a:off x="2832" y="2208"/>
                <a:ext cx="0" cy="192"/>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7116" name="Line 19"/>
            <p:cNvSpPr>
              <a:spLocks noChangeShapeType="1"/>
            </p:cNvSpPr>
            <p:nvPr/>
          </p:nvSpPr>
          <p:spPr bwMode="auto">
            <a:xfrm>
              <a:off x="3456" y="259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22"/>
          <p:cNvGrpSpPr>
            <a:grpSpLocks/>
          </p:cNvGrpSpPr>
          <p:nvPr/>
        </p:nvGrpSpPr>
        <p:grpSpPr bwMode="auto">
          <a:xfrm>
            <a:off x="4876800" y="2971800"/>
            <a:ext cx="1295400" cy="381000"/>
            <a:chOff x="3072" y="1872"/>
            <a:chExt cx="816" cy="240"/>
          </a:xfrm>
        </p:grpSpPr>
        <p:sp>
          <p:nvSpPr>
            <p:cNvPr id="47113" name="Line 17"/>
            <p:cNvSpPr>
              <a:spLocks noChangeShapeType="1"/>
            </p:cNvSpPr>
            <p:nvPr/>
          </p:nvSpPr>
          <p:spPr bwMode="auto">
            <a:xfrm>
              <a:off x="3072" y="2112"/>
              <a:ext cx="816" cy="0"/>
            </a:xfrm>
            <a:prstGeom prst="line">
              <a:avLst/>
            </a:prstGeom>
            <a:noFill/>
            <a:ln w="28575">
              <a:solidFill>
                <a:srgbClr val="33CC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7114" name="Text Box 20"/>
            <p:cNvSpPr txBox="1">
              <a:spLocks noChangeArrowheads="1"/>
            </p:cNvSpPr>
            <p:nvPr/>
          </p:nvSpPr>
          <p:spPr bwMode="auto">
            <a:xfrm>
              <a:off x="3168" y="1872"/>
              <a:ext cx="5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a:solidFill>
                    <a:schemeClr val="tx1"/>
                  </a:solidFill>
                </a:rPr>
                <a:t>In TLB</a:t>
              </a:r>
            </a:p>
          </p:txBody>
        </p:sp>
      </p:grpSp>
    </p:spTree>
    <p:extLst>
      <p:ext uri="{BB962C8B-B14F-4D97-AF65-F5344CB8AC3E}">
        <p14:creationId xmlns:p14="http://schemas.microsoft.com/office/powerpoint/2010/main" val="8315815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5"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 calcmode="lin" valueType="num">
                                      <p:cBhvr>
                                        <p:cTn id="22" dur="1000" fill="hold"/>
                                        <p:tgtEl>
                                          <p:spTgt spid="2"/>
                                        </p:tgtEl>
                                        <p:attrNameLst>
                                          <p:attrName>ppt_w</p:attrName>
                                        </p:attrNameLst>
                                      </p:cBhvr>
                                      <p:tavLst>
                                        <p:tav tm="0">
                                          <p:val>
                                            <p:strVal val="#ppt_w*0.70"/>
                                          </p:val>
                                        </p:tav>
                                        <p:tav tm="100000">
                                          <p:val>
                                            <p:strVal val="#ppt_w"/>
                                          </p:val>
                                        </p:tav>
                                      </p:tavLst>
                                    </p:anim>
                                    <p:anim calcmode="lin" valueType="num">
                                      <p:cBhvr>
                                        <p:cTn id="23" dur="1000" fill="hold"/>
                                        <p:tgtEl>
                                          <p:spTgt spid="2"/>
                                        </p:tgtEl>
                                        <p:attrNameLst>
                                          <p:attrName>ppt_h</p:attrName>
                                        </p:attrNameLst>
                                      </p:cBhvr>
                                      <p:tavLst>
                                        <p:tav tm="0">
                                          <p:val>
                                            <p:strVal val="#ppt_h"/>
                                          </p:val>
                                        </p:tav>
                                        <p:tav tm="100000">
                                          <p:val>
                                            <p:strVal val="#ppt_h"/>
                                          </p:val>
                                        </p:tav>
                                      </p:tavLst>
                                    </p:anim>
                                    <p:animEffect transition="in" filter="fade">
                                      <p:cBhvr>
                                        <p:cTn id="24"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en-US"/>
              <a:t>Example of the TLB Content</a:t>
            </a:r>
          </a:p>
        </p:txBody>
      </p:sp>
      <p:graphicFrame>
        <p:nvGraphicFramePr>
          <p:cNvPr id="25694" name="Group 94"/>
          <p:cNvGraphicFramePr>
            <a:graphicFrameLocks noGrp="1"/>
          </p:cNvGraphicFramePr>
          <p:nvPr>
            <p:extLst>
              <p:ext uri="{D42A27DB-BD31-4B8C-83A1-F6EECF244321}">
                <p14:modId xmlns:p14="http://schemas.microsoft.com/office/powerpoint/2010/main" val="2605842257"/>
              </p:ext>
            </p:extLst>
          </p:nvPr>
        </p:nvGraphicFramePr>
        <p:xfrm>
          <a:off x="609600" y="2971800"/>
          <a:ext cx="8001000" cy="1463676"/>
        </p:xfrm>
        <a:graphic>
          <a:graphicData uri="http://schemas.openxmlformats.org/drawingml/2006/table">
            <a:tbl>
              <a:tblPr>
                <a:tableStyleId>{ED083AE6-46FA-4A59-8FB0-9F97EB10719F}</a:tableStyleId>
              </a:tblPr>
              <a:tblGrid>
                <a:gridCol w="3124200">
                  <a:extLst>
                    <a:ext uri="{9D8B030D-6E8A-4147-A177-3AD203B41FA5}">
                      <a16:colId xmlns:a16="http://schemas.microsoft.com/office/drawing/2014/main" val="20000"/>
                    </a:ext>
                  </a:extLst>
                </a:gridCol>
                <a:gridCol w="3352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tblGrid>
              <a:tr h="36591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Virtual page number (VPN)</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Physical page number (PPN)</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Control bits</a:t>
                      </a:r>
                      <a:endParaRPr kumimoji="0" lang="en-US" sz="1800" b="1" i="0" u="none" strike="noStrike" cap="none" normalizeH="0" baseline="0">
                        <a:ln>
                          <a:noFill/>
                        </a:ln>
                        <a:solidFill>
                          <a:schemeClr val="tx1"/>
                        </a:solidFill>
                        <a:effectLst/>
                        <a:latin typeface="Arial" charset="0"/>
                      </a:endParaRPr>
                    </a:p>
                  </a:txBody>
                  <a:tcPr marT="45740" marB="45740" horzOverflow="overflow"/>
                </a:tc>
                <a:extLst>
                  <a:ext uri="{0D108BD9-81ED-4DB2-BD59-A6C34878D82A}">
                    <a16:rowId xmlns:a16="http://schemas.microsoft.com/office/drawing/2014/main" val="10000"/>
                  </a:ext>
                </a:extLst>
              </a:tr>
              <a:tr h="36591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2</a:t>
                      </a:r>
                      <a:endParaRPr kumimoji="0" lang="en-US" sz="1800" b="1" i="0" u="none" strike="noStrike" cap="none" normalizeH="0" baseline="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1</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Valid, rw</a:t>
                      </a:r>
                      <a:endParaRPr kumimoji="0" lang="en-US" sz="1800" b="1" i="0" u="none" strike="noStrike" cap="none" normalizeH="0" baseline="0">
                        <a:ln>
                          <a:noFill/>
                        </a:ln>
                        <a:solidFill>
                          <a:schemeClr val="tx1"/>
                        </a:solidFill>
                        <a:effectLst/>
                        <a:latin typeface="Arial" charset="0"/>
                      </a:endParaRPr>
                    </a:p>
                  </a:txBody>
                  <a:tcPr marT="45740" marB="45740" horzOverflow="overflow"/>
                </a:tc>
                <a:extLst>
                  <a:ext uri="{0D108BD9-81ED-4DB2-BD59-A6C34878D82A}">
                    <a16:rowId xmlns:a16="http://schemas.microsoft.com/office/drawing/2014/main" val="10001"/>
                  </a:ext>
                </a:extLst>
              </a:tr>
              <a:tr h="36591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a:t>
                      </a:r>
                      <a:endParaRPr kumimoji="0" lang="en-US" sz="1800" b="1" i="0" u="none" strike="noStrike" cap="none" normalizeH="0" baseline="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Invalid</a:t>
                      </a:r>
                      <a:endParaRPr kumimoji="0" lang="en-US" sz="1800" b="1" i="0" u="none" strike="noStrike" cap="none" normalizeH="0" baseline="0">
                        <a:ln>
                          <a:noFill/>
                        </a:ln>
                        <a:solidFill>
                          <a:schemeClr val="tx1"/>
                        </a:solidFill>
                        <a:effectLst/>
                        <a:latin typeface="Arial" charset="0"/>
                      </a:endParaRPr>
                    </a:p>
                  </a:txBody>
                  <a:tcPr marT="45740" marB="45740" horzOverflow="overflow"/>
                </a:tc>
                <a:extLst>
                  <a:ext uri="{0D108BD9-81ED-4DB2-BD59-A6C34878D82A}">
                    <a16:rowId xmlns:a16="http://schemas.microsoft.com/office/drawing/2014/main" val="10002"/>
                  </a:ext>
                </a:extLst>
              </a:tr>
              <a:tr h="365919">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a:ln>
                            <a:noFill/>
                          </a:ln>
                          <a:effectLst/>
                        </a:rPr>
                        <a:t>0</a:t>
                      </a:r>
                      <a:endParaRPr kumimoji="0" lang="en-US" sz="1800" b="1" i="0" u="none" strike="noStrike" cap="none" normalizeH="0" baseline="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4</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800" u="none" strike="noStrike" cap="none" normalizeH="0" baseline="0" dirty="0">
                          <a:ln>
                            <a:noFill/>
                          </a:ln>
                          <a:effectLst/>
                        </a:rPr>
                        <a:t>Valid, </a:t>
                      </a:r>
                      <a:r>
                        <a:rPr kumimoji="0" lang="en-US" sz="1800" u="none" strike="noStrike" cap="none" normalizeH="0" baseline="0" dirty="0" err="1">
                          <a:ln>
                            <a:noFill/>
                          </a:ln>
                          <a:effectLst/>
                        </a:rPr>
                        <a:t>rw</a:t>
                      </a:r>
                      <a:endParaRPr kumimoji="0" lang="en-US" sz="1800" b="1" i="0" u="none" strike="noStrike" cap="none" normalizeH="0" baseline="0" dirty="0">
                        <a:ln>
                          <a:noFill/>
                        </a:ln>
                        <a:solidFill>
                          <a:schemeClr val="tx1"/>
                        </a:solidFill>
                        <a:effectLst/>
                        <a:latin typeface="Arial" charset="0"/>
                      </a:endParaRPr>
                    </a:p>
                  </a:txBody>
                  <a:tcPr marT="45740" marB="45740" horzOverflow="overflow"/>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1227809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altLang="en-US"/>
              <a:t>TLB Lookups</a:t>
            </a:r>
          </a:p>
        </p:txBody>
      </p:sp>
      <p:sp>
        <p:nvSpPr>
          <p:cNvPr id="51203" name="Rectangle 3"/>
          <p:cNvSpPr>
            <a:spLocks noGrp="1" noChangeArrowheads="1"/>
          </p:cNvSpPr>
          <p:nvPr>
            <p:ph type="body" idx="1"/>
          </p:nvPr>
        </p:nvSpPr>
        <p:spPr/>
        <p:txBody>
          <a:bodyPr/>
          <a:lstStyle/>
          <a:p>
            <a:pPr eaLnBrk="1" hangingPunct="1"/>
            <a:r>
              <a:rPr lang="en-US" altLang="en-US" dirty="0"/>
              <a:t>Sequential search of the TLB table</a:t>
            </a:r>
          </a:p>
          <a:p>
            <a:pPr eaLnBrk="1" hangingPunct="1"/>
            <a:r>
              <a:rPr lang="en-US" altLang="en-US" b="1" i="1" dirty="0">
                <a:solidFill>
                  <a:srgbClr val="FFFF00"/>
                </a:solidFill>
              </a:rPr>
              <a:t>Direct mapping:</a:t>
            </a:r>
            <a:r>
              <a:rPr lang="en-US" altLang="en-US" dirty="0">
                <a:solidFill>
                  <a:srgbClr val="FFFF00"/>
                </a:solidFill>
              </a:rPr>
              <a:t>  </a:t>
            </a:r>
            <a:r>
              <a:rPr lang="en-US" altLang="en-US" dirty="0"/>
              <a:t>hashes each virtual page to a specific slot in the TLB</a:t>
            </a:r>
          </a:p>
          <a:p>
            <a:pPr lvl="1" eaLnBrk="1" hangingPunct="1"/>
            <a:r>
              <a:rPr lang="en-US" altLang="en-US" dirty="0"/>
              <a:t>e.g., use upper bits of VPN to index TLB</a:t>
            </a:r>
          </a:p>
        </p:txBody>
      </p:sp>
    </p:spTree>
    <p:extLst>
      <p:ext uri="{BB962C8B-B14F-4D97-AF65-F5344CB8AC3E}">
        <p14:creationId xmlns:p14="http://schemas.microsoft.com/office/powerpoint/2010/main" val="248403777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a:t>TLB Lookups</a:t>
            </a:r>
          </a:p>
        </p:txBody>
      </p:sp>
      <p:sp>
        <p:nvSpPr>
          <p:cNvPr id="57347" name="Rectangle 3"/>
          <p:cNvSpPr>
            <a:spLocks noGrp="1" noChangeArrowheads="1"/>
          </p:cNvSpPr>
          <p:nvPr>
            <p:ph type="body" idx="1"/>
          </p:nvPr>
        </p:nvSpPr>
        <p:spPr/>
        <p:txBody>
          <a:bodyPr/>
          <a:lstStyle/>
          <a:p>
            <a:pPr eaLnBrk="1" hangingPunct="1"/>
            <a:r>
              <a:rPr lang="en-US" altLang="en-US" dirty="0">
                <a:solidFill>
                  <a:schemeClr val="accent2"/>
                </a:solidFill>
              </a:rPr>
              <a:t>Sequential search of the TLB table</a:t>
            </a:r>
          </a:p>
          <a:p>
            <a:pPr eaLnBrk="1" hangingPunct="1"/>
            <a:r>
              <a:rPr lang="en-US" altLang="en-US" b="1" i="1" dirty="0">
                <a:solidFill>
                  <a:schemeClr val="accent2"/>
                </a:solidFill>
              </a:rPr>
              <a:t>Direct mapping:</a:t>
            </a:r>
            <a:r>
              <a:rPr lang="en-US" altLang="en-US" dirty="0">
                <a:solidFill>
                  <a:schemeClr val="accent2"/>
                </a:solidFill>
              </a:rPr>
              <a:t>  assigns each virtual page to a specific slot in the TLB</a:t>
            </a:r>
          </a:p>
          <a:p>
            <a:pPr lvl="1" eaLnBrk="1" hangingPunct="1"/>
            <a:r>
              <a:rPr lang="en-US" altLang="en-US" dirty="0">
                <a:solidFill>
                  <a:schemeClr val="accent2"/>
                </a:solidFill>
              </a:rPr>
              <a:t>e.g., use upper bits of VPN to index TLB</a:t>
            </a:r>
          </a:p>
          <a:p>
            <a:pPr eaLnBrk="1" hangingPunct="1"/>
            <a:r>
              <a:rPr lang="en-US" altLang="en-US" b="1" i="1" dirty="0">
                <a:solidFill>
                  <a:srgbClr val="FFFF00"/>
                </a:solidFill>
              </a:rPr>
              <a:t>Set associativity:</a:t>
            </a:r>
            <a:r>
              <a:rPr lang="en-US" altLang="en-US" dirty="0">
                <a:solidFill>
                  <a:srgbClr val="FFFF00"/>
                </a:solidFill>
              </a:rPr>
              <a:t>  </a:t>
            </a:r>
            <a:r>
              <a:rPr lang="en-US" altLang="en-US" dirty="0"/>
              <a:t>uses N TLB banks to perform lookups in parallel</a:t>
            </a:r>
          </a:p>
        </p:txBody>
      </p:sp>
    </p:spTree>
    <p:extLst>
      <p:ext uri="{BB962C8B-B14F-4D97-AF65-F5344CB8AC3E}">
        <p14:creationId xmlns:p14="http://schemas.microsoft.com/office/powerpoint/2010/main" val="23831165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a:t>Two-Way Associative Cache</a:t>
            </a:r>
          </a:p>
        </p:txBody>
      </p:sp>
      <p:sp>
        <p:nvSpPr>
          <p:cNvPr id="59395" name="Rectangle 4"/>
          <p:cNvSpPr>
            <a:spLocks noChangeArrowheads="1"/>
          </p:cNvSpPr>
          <p:nvPr/>
        </p:nvSpPr>
        <p:spPr bwMode="auto">
          <a:xfrm>
            <a:off x="1371600" y="24384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grpSp>
        <p:nvGrpSpPr>
          <p:cNvPr id="59396" name="Group 8"/>
          <p:cNvGrpSpPr>
            <a:grpSpLocks/>
          </p:cNvGrpSpPr>
          <p:nvPr/>
        </p:nvGrpSpPr>
        <p:grpSpPr bwMode="auto">
          <a:xfrm>
            <a:off x="3124200" y="3048000"/>
            <a:ext cx="1676400" cy="1371600"/>
            <a:chOff x="1584" y="1248"/>
            <a:chExt cx="2784" cy="864"/>
          </a:xfrm>
        </p:grpSpPr>
        <p:sp>
          <p:nvSpPr>
            <p:cNvPr id="59427" name="Rectangle 9"/>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59428" name="Rectangle 10"/>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59429" name="Rectangle 11"/>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59430" name="Rectangle 12"/>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59431" name="Rectangle 13"/>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VPN</a:t>
              </a:r>
            </a:p>
          </p:txBody>
        </p:sp>
        <p:sp>
          <p:nvSpPr>
            <p:cNvPr id="59432" name="Rectangle 14"/>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PPN</a:t>
              </a:r>
            </a:p>
          </p:txBody>
        </p:sp>
      </p:grpSp>
      <p:grpSp>
        <p:nvGrpSpPr>
          <p:cNvPr id="59397" name="Group 56"/>
          <p:cNvGrpSpPr>
            <a:grpSpLocks/>
          </p:cNvGrpSpPr>
          <p:nvPr/>
        </p:nvGrpSpPr>
        <p:grpSpPr bwMode="auto">
          <a:xfrm>
            <a:off x="5791200" y="3048000"/>
            <a:ext cx="1676400" cy="1371600"/>
            <a:chOff x="1584" y="1248"/>
            <a:chExt cx="2784" cy="864"/>
          </a:xfrm>
        </p:grpSpPr>
        <p:sp>
          <p:nvSpPr>
            <p:cNvPr id="59421" name="Rectangle 57"/>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59422" name="Rectangle 58"/>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59423" name="Rectangle 59"/>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59424" name="Rectangle 60"/>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59425" name="Rectangle 61"/>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59426" name="Rectangle 62"/>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grpSp>
      <p:grpSp>
        <p:nvGrpSpPr>
          <p:cNvPr id="4" name="Group 75"/>
          <p:cNvGrpSpPr>
            <a:grpSpLocks/>
          </p:cNvGrpSpPr>
          <p:nvPr/>
        </p:nvGrpSpPr>
        <p:grpSpPr bwMode="auto">
          <a:xfrm>
            <a:off x="2209800" y="2322513"/>
            <a:ext cx="3581400" cy="1868487"/>
            <a:chOff x="864" y="1271"/>
            <a:chExt cx="2256" cy="1177"/>
          </a:xfrm>
        </p:grpSpPr>
        <p:grpSp>
          <p:nvGrpSpPr>
            <p:cNvPr id="59412" name="Group 73"/>
            <p:cNvGrpSpPr>
              <a:grpSpLocks/>
            </p:cNvGrpSpPr>
            <p:nvPr/>
          </p:nvGrpSpPr>
          <p:grpSpPr bwMode="auto">
            <a:xfrm>
              <a:off x="864" y="1488"/>
              <a:ext cx="2256" cy="960"/>
              <a:chOff x="864" y="1488"/>
              <a:chExt cx="2256" cy="960"/>
            </a:xfrm>
          </p:grpSpPr>
          <p:sp>
            <p:nvSpPr>
              <p:cNvPr id="59414" name="Line 66"/>
              <p:cNvSpPr>
                <a:spLocks noChangeShapeType="1"/>
              </p:cNvSpPr>
              <p:nvPr/>
            </p:nvSpPr>
            <p:spPr bwMode="auto">
              <a:xfrm>
                <a:off x="864" y="1488"/>
                <a:ext cx="196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59415" name="Group 69"/>
              <p:cNvGrpSpPr>
                <a:grpSpLocks/>
              </p:cNvGrpSpPr>
              <p:nvPr/>
            </p:nvGrpSpPr>
            <p:grpSpPr bwMode="auto">
              <a:xfrm>
                <a:off x="2832" y="1488"/>
                <a:ext cx="288" cy="960"/>
                <a:chOff x="2832" y="1488"/>
                <a:chExt cx="288" cy="960"/>
              </a:xfrm>
            </p:grpSpPr>
            <p:sp>
              <p:nvSpPr>
                <p:cNvPr id="59419" name="Line 67"/>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20" name="Line 68"/>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9416" name="Group 70"/>
              <p:cNvGrpSpPr>
                <a:grpSpLocks/>
              </p:cNvGrpSpPr>
              <p:nvPr/>
            </p:nvGrpSpPr>
            <p:grpSpPr bwMode="auto">
              <a:xfrm>
                <a:off x="1152" y="1488"/>
                <a:ext cx="288" cy="960"/>
                <a:chOff x="2832" y="1488"/>
                <a:chExt cx="288" cy="960"/>
              </a:xfrm>
            </p:grpSpPr>
            <p:sp>
              <p:nvSpPr>
                <p:cNvPr id="59417" name="Line 71"/>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18" name="Line 72"/>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59413" name="Text Box 74"/>
            <p:cNvSpPr txBox="1">
              <a:spLocks noChangeArrowheads="1"/>
            </p:cNvSpPr>
            <p:nvPr/>
          </p:nvSpPr>
          <p:spPr bwMode="auto">
            <a:xfrm>
              <a:off x="1046" y="1271"/>
              <a:ext cx="4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a:solidFill>
                    <a:schemeClr val="tx1"/>
                  </a:solidFill>
                </a:rPr>
                <a:t>hash</a:t>
              </a:r>
            </a:p>
          </p:txBody>
        </p:sp>
      </p:grpSp>
      <p:grpSp>
        <p:nvGrpSpPr>
          <p:cNvPr id="8" name="Group 83"/>
          <p:cNvGrpSpPr>
            <a:grpSpLocks/>
          </p:cNvGrpSpPr>
          <p:nvPr/>
        </p:nvGrpSpPr>
        <p:grpSpPr bwMode="auto">
          <a:xfrm>
            <a:off x="1828800" y="2895600"/>
            <a:ext cx="4648200" cy="2895600"/>
            <a:chOff x="624" y="1632"/>
            <a:chExt cx="2928" cy="1824"/>
          </a:xfrm>
        </p:grpSpPr>
        <p:grpSp>
          <p:nvGrpSpPr>
            <p:cNvPr id="59400" name="Group 54"/>
            <p:cNvGrpSpPr>
              <a:grpSpLocks/>
            </p:cNvGrpSpPr>
            <p:nvPr/>
          </p:nvGrpSpPr>
          <p:grpSpPr bwMode="auto">
            <a:xfrm>
              <a:off x="1584" y="2592"/>
              <a:ext cx="288" cy="624"/>
              <a:chOff x="2592" y="2112"/>
              <a:chExt cx="288" cy="624"/>
            </a:xfrm>
          </p:grpSpPr>
          <p:sp>
            <p:nvSpPr>
              <p:cNvPr id="59410" name="Oval 16"/>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59411" name="Line 19"/>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59401" name="Group 63"/>
            <p:cNvGrpSpPr>
              <a:grpSpLocks/>
            </p:cNvGrpSpPr>
            <p:nvPr/>
          </p:nvGrpSpPr>
          <p:grpSpPr bwMode="auto">
            <a:xfrm>
              <a:off x="3264" y="2592"/>
              <a:ext cx="288" cy="624"/>
              <a:chOff x="2592" y="2112"/>
              <a:chExt cx="288" cy="624"/>
            </a:xfrm>
          </p:grpSpPr>
          <p:sp>
            <p:nvSpPr>
              <p:cNvPr id="59408" name="Oval 64"/>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59409" name="Line 65"/>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59402" name="Line 77"/>
            <p:cNvSpPr>
              <a:spLocks noChangeShapeType="1"/>
            </p:cNvSpPr>
            <p:nvPr/>
          </p:nvSpPr>
          <p:spPr bwMode="auto">
            <a:xfrm>
              <a:off x="624" y="1632"/>
              <a:ext cx="0" cy="182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3" name="Line 78"/>
            <p:cNvSpPr>
              <a:spLocks noChangeShapeType="1"/>
            </p:cNvSpPr>
            <p:nvPr/>
          </p:nvSpPr>
          <p:spPr bwMode="auto">
            <a:xfrm>
              <a:off x="624" y="3456"/>
              <a:ext cx="220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4" name="Line 79"/>
            <p:cNvSpPr>
              <a:spLocks noChangeShapeType="1"/>
            </p:cNvSpPr>
            <p:nvPr/>
          </p:nvSpPr>
          <p:spPr bwMode="auto">
            <a:xfrm flipV="1">
              <a:off x="115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5" name="Line 80"/>
            <p:cNvSpPr>
              <a:spLocks noChangeShapeType="1"/>
            </p:cNvSpPr>
            <p:nvPr/>
          </p:nvSpPr>
          <p:spPr bwMode="auto">
            <a:xfrm flipV="1">
              <a:off x="283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406" name="Line 81"/>
            <p:cNvSpPr>
              <a:spLocks noChangeShapeType="1"/>
            </p:cNvSpPr>
            <p:nvPr/>
          </p:nvSpPr>
          <p:spPr bwMode="auto">
            <a:xfrm>
              <a:off x="115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9407" name="Line 82"/>
            <p:cNvSpPr>
              <a:spLocks noChangeShapeType="1"/>
            </p:cNvSpPr>
            <p:nvPr/>
          </p:nvSpPr>
          <p:spPr bwMode="auto">
            <a:xfrm>
              <a:off x="283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4032174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up)">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altLang="en-US"/>
              <a:t>Two-Way Associative Cache</a:t>
            </a:r>
          </a:p>
        </p:txBody>
      </p:sp>
      <p:sp>
        <p:nvSpPr>
          <p:cNvPr id="61443" name="Rectangle 3"/>
          <p:cNvSpPr>
            <a:spLocks noChangeArrowheads="1"/>
          </p:cNvSpPr>
          <p:nvPr/>
        </p:nvSpPr>
        <p:spPr bwMode="auto">
          <a:xfrm>
            <a:off x="1371600" y="24384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grpSp>
        <p:nvGrpSpPr>
          <p:cNvPr id="61444" name="Group 4"/>
          <p:cNvGrpSpPr>
            <a:grpSpLocks/>
          </p:cNvGrpSpPr>
          <p:nvPr/>
        </p:nvGrpSpPr>
        <p:grpSpPr bwMode="auto">
          <a:xfrm>
            <a:off x="3124200" y="3048000"/>
            <a:ext cx="1676400" cy="1371600"/>
            <a:chOff x="1584" y="1248"/>
            <a:chExt cx="2784" cy="864"/>
          </a:xfrm>
        </p:grpSpPr>
        <p:sp>
          <p:nvSpPr>
            <p:cNvPr id="61476" name="Rectangle 5"/>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1477" name="Rectangle 6"/>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1478" name="Rectangle 7"/>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1479" name="Rectangle 8"/>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1480" name="Rectangle 9"/>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VPN</a:t>
              </a:r>
            </a:p>
          </p:txBody>
        </p:sp>
        <p:sp>
          <p:nvSpPr>
            <p:cNvPr id="61481" name="Rectangle 10"/>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PPN</a:t>
              </a:r>
            </a:p>
          </p:txBody>
        </p:sp>
      </p:grpSp>
      <p:grpSp>
        <p:nvGrpSpPr>
          <p:cNvPr id="61445" name="Group 11"/>
          <p:cNvGrpSpPr>
            <a:grpSpLocks/>
          </p:cNvGrpSpPr>
          <p:nvPr/>
        </p:nvGrpSpPr>
        <p:grpSpPr bwMode="auto">
          <a:xfrm>
            <a:off x="5791200" y="3048000"/>
            <a:ext cx="1676400" cy="1371600"/>
            <a:chOff x="1584" y="1248"/>
            <a:chExt cx="2784" cy="864"/>
          </a:xfrm>
        </p:grpSpPr>
        <p:sp>
          <p:nvSpPr>
            <p:cNvPr id="61470" name="Rectangle 12"/>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1471" name="Rectangle 13"/>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1472" name="Rectangle 14"/>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1473" name="Rectangle 15"/>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1474" name="Rectangle 16"/>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VPN</a:t>
              </a:r>
            </a:p>
          </p:txBody>
        </p:sp>
        <p:sp>
          <p:nvSpPr>
            <p:cNvPr id="61475" name="Rectangle 17"/>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PPN</a:t>
              </a:r>
            </a:p>
          </p:txBody>
        </p:sp>
      </p:grpSp>
      <p:grpSp>
        <p:nvGrpSpPr>
          <p:cNvPr id="61446" name="Group 18"/>
          <p:cNvGrpSpPr>
            <a:grpSpLocks/>
          </p:cNvGrpSpPr>
          <p:nvPr/>
        </p:nvGrpSpPr>
        <p:grpSpPr bwMode="auto">
          <a:xfrm>
            <a:off x="2209800" y="2322513"/>
            <a:ext cx="3581400" cy="1868487"/>
            <a:chOff x="864" y="1271"/>
            <a:chExt cx="2256" cy="1177"/>
          </a:xfrm>
        </p:grpSpPr>
        <p:grpSp>
          <p:nvGrpSpPr>
            <p:cNvPr id="61461" name="Group 19"/>
            <p:cNvGrpSpPr>
              <a:grpSpLocks/>
            </p:cNvGrpSpPr>
            <p:nvPr/>
          </p:nvGrpSpPr>
          <p:grpSpPr bwMode="auto">
            <a:xfrm>
              <a:off x="864" y="1488"/>
              <a:ext cx="2256" cy="960"/>
              <a:chOff x="864" y="1488"/>
              <a:chExt cx="2256" cy="960"/>
            </a:xfrm>
          </p:grpSpPr>
          <p:sp>
            <p:nvSpPr>
              <p:cNvPr id="61463" name="Line 20"/>
              <p:cNvSpPr>
                <a:spLocks noChangeShapeType="1"/>
              </p:cNvSpPr>
              <p:nvPr/>
            </p:nvSpPr>
            <p:spPr bwMode="auto">
              <a:xfrm>
                <a:off x="864" y="1488"/>
                <a:ext cx="196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1464" name="Group 21"/>
              <p:cNvGrpSpPr>
                <a:grpSpLocks/>
              </p:cNvGrpSpPr>
              <p:nvPr/>
            </p:nvGrpSpPr>
            <p:grpSpPr bwMode="auto">
              <a:xfrm>
                <a:off x="2832" y="1488"/>
                <a:ext cx="288" cy="960"/>
                <a:chOff x="2832" y="1488"/>
                <a:chExt cx="288" cy="960"/>
              </a:xfrm>
            </p:grpSpPr>
            <p:sp>
              <p:nvSpPr>
                <p:cNvPr id="61468" name="Line 22"/>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69" name="Line 23"/>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1465" name="Group 24"/>
              <p:cNvGrpSpPr>
                <a:grpSpLocks/>
              </p:cNvGrpSpPr>
              <p:nvPr/>
            </p:nvGrpSpPr>
            <p:grpSpPr bwMode="auto">
              <a:xfrm>
                <a:off x="1152" y="1488"/>
                <a:ext cx="288" cy="960"/>
                <a:chOff x="2832" y="1488"/>
                <a:chExt cx="288" cy="960"/>
              </a:xfrm>
            </p:grpSpPr>
            <p:sp>
              <p:nvSpPr>
                <p:cNvPr id="61466" name="Line 25"/>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67" name="Line 26"/>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61462" name="Text Box 27"/>
            <p:cNvSpPr txBox="1">
              <a:spLocks noChangeArrowheads="1"/>
            </p:cNvSpPr>
            <p:nvPr/>
          </p:nvSpPr>
          <p:spPr bwMode="auto">
            <a:xfrm>
              <a:off x="1046" y="1271"/>
              <a:ext cx="4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a:solidFill>
                    <a:schemeClr val="tx1"/>
                  </a:solidFill>
                </a:rPr>
                <a:t>hash</a:t>
              </a:r>
            </a:p>
          </p:txBody>
        </p:sp>
      </p:grpSp>
      <p:grpSp>
        <p:nvGrpSpPr>
          <p:cNvPr id="61447" name="Group 28"/>
          <p:cNvGrpSpPr>
            <a:grpSpLocks/>
          </p:cNvGrpSpPr>
          <p:nvPr/>
        </p:nvGrpSpPr>
        <p:grpSpPr bwMode="auto">
          <a:xfrm>
            <a:off x="1828800" y="2895600"/>
            <a:ext cx="4648200" cy="2895600"/>
            <a:chOff x="624" y="1632"/>
            <a:chExt cx="2928" cy="1824"/>
          </a:xfrm>
        </p:grpSpPr>
        <p:grpSp>
          <p:nvGrpSpPr>
            <p:cNvPr id="61449" name="Group 29"/>
            <p:cNvGrpSpPr>
              <a:grpSpLocks/>
            </p:cNvGrpSpPr>
            <p:nvPr/>
          </p:nvGrpSpPr>
          <p:grpSpPr bwMode="auto">
            <a:xfrm>
              <a:off x="1584" y="2592"/>
              <a:ext cx="288" cy="624"/>
              <a:chOff x="2592" y="2112"/>
              <a:chExt cx="288" cy="624"/>
            </a:xfrm>
          </p:grpSpPr>
          <p:sp>
            <p:nvSpPr>
              <p:cNvPr id="61459" name="Oval 30"/>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1460" name="Line 31"/>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1450" name="Group 32"/>
            <p:cNvGrpSpPr>
              <a:grpSpLocks/>
            </p:cNvGrpSpPr>
            <p:nvPr/>
          </p:nvGrpSpPr>
          <p:grpSpPr bwMode="auto">
            <a:xfrm>
              <a:off x="3264" y="2592"/>
              <a:ext cx="288" cy="624"/>
              <a:chOff x="2592" y="2112"/>
              <a:chExt cx="288" cy="624"/>
            </a:xfrm>
          </p:grpSpPr>
          <p:sp>
            <p:nvSpPr>
              <p:cNvPr id="61457" name="Oval 33"/>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1458" name="Line 34"/>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1451" name="Line 35"/>
            <p:cNvSpPr>
              <a:spLocks noChangeShapeType="1"/>
            </p:cNvSpPr>
            <p:nvPr/>
          </p:nvSpPr>
          <p:spPr bwMode="auto">
            <a:xfrm>
              <a:off x="624" y="1632"/>
              <a:ext cx="0" cy="182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52" name="Line 36"/>
            <p:cNvSpPr>
              <a:spLocks noChangeShapeType="1"/>
            </p:cNvSpPr>
            <p:nvPr/>
          </p:nvSpPr>
          <p:spPr bwMode="auto">
            <a:xfrm>
              <a:off x="624" y="3456"/>
              <a:ext cx="220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53" name="Line 37"/>
            <p:cNvSpPr>
              <a:spLocks noChangeShapeType="1"/>
            </p:cNvSpPr>
            <p:nvPr/>
          </p:nvSpPr>
          <p:spPr bwMode="auto">
            <a:xfrm flipV="1">
              <a:off x="115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54" name="Line 38"/>
            <p:cNvSpPr>
              <a:spLocks noChangeShapeType="1"/>
            </p:cNvSpPr>
            <p:nvPr/>
          </p:nvSpPr>
          <p:spPr bwMode="auto">
            <a:xfrm flipV="1">
              <a:off x="283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455" name="Line 39"/>
            <p:cNvSpPr>
              <a:spLocks noChangeShapeType="1"/>
            </p:cNvSpPr>
            <p:nvPr/>
          </p:nvSpPr>
          <p:spPr bwMode="auto">
            <a:xfrm>
              <a:off x="115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456" name="Line 40"/>
            <p:cNvSpPr>
              <a:spLocks noChangeShapeType="1"/>
            </p:cNvSpPr>
            <p:nvPr/>
          </p:nvSpPr>
          <p:spPr bwMode="auto">
            <a:xfrm>
              <a:off x="283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35881" name="Line 41"/>
          <p:cNvSpPr>
            <a:spLocks noChangeShapeType="1"/>
          </p:cNvSpPr>
          <p:nvPr/>
        </p:nvSpPr>
        <p:spPr bwMode="auto">
          <a:xfrm>
            <a:off x="4419600" y="4419600"/>
            <a:ext cx="0" cy="1905000"/>
          </a:xfrm>
          <a:prstGeom prst="line">
            <a:avLst/>
          </a:prstGeom>
          <a:noFill/>
          <a:ln w="28575">
            <a:solidFill>
              <a:srgbClr val="33CC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691478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5881"/>
                                        </p:tgtEl>
                                        <p:attrNameLst>
                                          <p:attrName>style.visibility</p:attrName>
                                        </p:attrNameLst>
                                      </p:cBhvr>
                                      <p:to>
                                        <p:strVal val="visible"/>
                                      </p:to>
                                    </p:set>
                                    <p:animEffect transition="in" filter="wipe(up)">
                                      <p:cBhvr>
                                        <p:cTn id="7" dur="500"/>
                                        <p:tgtEl>
                                          <p:spTgt spid="358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81"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en-US"/>
              <a:t>Two-Way Associative Cache</a:t>
            </a:r>
          </a:p>
        </p:txBody>
      </p:sp>
      <p:sp>
        <p:nvSpPr>
          <p:cNvPr id="63491" name="Rectangle 3"/>
          <p:cNvSpPr>
            <a:spLocks noChangeArrowheads="1"/>
          </p:cNvSpPr>
          <p:nvPr/>
        </p:nvSpPr>
        <p:spPr bwMode="auto">
          <a:xfrm>
            <a:off x="1371600" y="24384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grpSp>
        <p:nvGrpSpPr>
          <p:cNvPr id="63492" name="Group 4"/>
          <p:cNvGrpSpPr>
            <a:grpSpLocks/>
          </p:cNvGrpSpPr>
          <p:nvPr/>
        </p:nvGrpSpPr>
        <p:grpSpPr bwMode="auto">
          <a:xfrm>
            <a:off x="3124200" y="3048000"/>
            <a:ext cx="1676400" cy="1371600"/>
            <a:chOff x="1584" y="1248"/>
            <a:chExt cx="2784" cy="864"/>
          </a:xfrm>
        </p:grpSpPr>
        <p:sp>
          <p:nvSpPr>
            <p:cNvPr id="63524" name="Rectangle 5"/>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3525" name="Rectangle 6"/>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3526" name="Rectangle 7"/>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3527" name="Rectangle 8"/>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3528" name="Rectangle 9"/>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VPN</a:t>
              </a:r>
            </a:p>
          </p:txBody>
        </p:sp>
        <p:sp>
          <p:nvSpPr>
            <p:cNvPr id="63529" name="Rectangle 10"/>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rgbClr val="000000"/>
                  </a:solidFill>
                </a:rPr>
                <a:t>PPN</a:t>
              </a:r>
            </a:p>
          </p:txBody>
        </p:sp>
      </p:grpSp>
      <p:grpSp>
        <p:nvGrpSpPr>
          <p:cNvPr id="63493" name="Group 11"/>
          <p:cNvGrpSpPr>
            <a:grpSpLocks/>
          </p:cNvGrpSpPr>
          <p:nvPr/>
        </p:nvGrpSpPr>
        <p:grpSpPr bwMode="auto">
          <a:xfrm>
            <a:off x="5791200" y="3048000"/>
            <a:ext cx="1676400" cy="1371600"/>
            <a:chOff x="1584" y="1248"/>
            <a:chExt cx="2784" cy="864"/>
          </a:xfrm>
        </p:grpSpPr>
        <p:sp>
          <p:nvSpPr>
            <p:cNvPr id="63518" name="Rectangle 12"/>
            <p:cNvSpPr>
              <a:spLocks noChangeArrowheads="1"/>
            </p:cNvSpPr>
            <p:nvPr/>
          </p:nvSpPr>
          <p:spPr bwMode="auto">
            <a:xfrm>
              <a:off x="1584"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3519" name="Rectangle 13"/>
            <p:cNvSpPr>
              <a:spLocks noChangeArrowheads="1"/>
            </p:cNvSpPr>
            <p:nvPr/>
          </p:nvSpPr>
          <p:spPr bwMode="auto">
            <a:xfrm>
              <a:off x="2976" y="1248"/>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3520" name="Rectangle 14"/>
            <p:cNvSpPr>
              <a:spLocks noChangeArrowheads="1"/>
            </p:cNvSpPr>
            <p:nvPr/>
          </p:nvSpPr>
          <p:spPr bwMode="auto">
            <a:xfrm>
              <a:off x="1584"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3521" name="Rectangle 15"/>
            <p:cNvSpPr>
              <a:spLocks noChangeArrowheads="1"/>
            </p:cNvSpPr>
            <p:nvPr/>
          </p:nvSpPr>
          <p:spPr bwMode="auto">
            <a:xfrm>
              <a:off x="2976" y="1536"/>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sp>
          <p:nvSpPr>
            <p:cNvPr id="63522" name="Rectangle 16"/>
            <p:cNvSpPr>
              <a:spLocks noChangeArrowheads="1"/>
            </p:cNvSpPr>
            <p:nvPr/>
          </p:nvSpPr>
          <p:spPr bwMode="auto">
            <a:xfrm>
              <a:off x="1584"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3523" name="Rectangle 17"/>
            <p:cNvSpPr>
              <a:spLocks noChangeArrowheads="1"/>
            </p:cNvSpPr>
            <p:nvPr/>
          </p:nvSpPr>
          <p:spPr bwMode="auto">
            <a:xfrm>
              <a:off x="2976" y="1824"/>
              <a:ext cx="1392" cy="288"/>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PPN</a:t>
              </a:r>
            </a:p>
          </p:txBody>
        </p:sp>
      </p:grpSp>
      <p:grpSp>
        <p:nvGrpSpPr>
          <p:cNvPr id="63494" name="Group 18"/>
          <p:cNvGrpSpPr>
            <a:grpSpLocks/>
          </p:cNvGrpSpPr>
          <p:nvPr/>
        </p:nvGrpSpPr>
        <p:grpSpPr bwMode="auto">
          <a:xfrm>
            <a:off x="2209800" y="2322513"/>
            <a:ext cx="3581400" cy="1868487"/>
            <a:chOff x="864" y="1271"/>
            <a:chExt cx="2256" cy="1177"/>
          </a:xfrm>
        </p:grpSpPr>
        <p:grpSp>
          <p:nvGrpSpPr>
            <p:cNvPr id="63509" name="Group 19"/>
            <p:cNvGrpSpPr>
              <a:grpSpLocks/>
            </p:cNvGrpSpPr>
            <p:nvPr/>
          </p:nvGrpSpPr>
          <p:grpSpPr bwMode="auto">
            <a:xfrm>
              <a:off x="864" y="1488"/>
              <a:ext cx="2256" cy="960"/>
              <a:chOff x="864" y="1488"/>
              <a:chExt cx="2256" cy="960"/>
            </a:xfrm>
          </p:grpSpPr>
          <p:sp>
            <p:nvSpPr>
              <p:cNvPr id="63511" name="Line 20"/>
              <p:cNvSpPr>
                <a:spLocks noChangeShapeType="1"/>
              </p:cNvSpPr>
              <p:nvPr/>
            </p:nvSpPr>
            <p:spPr bwMode="auto">
              <a:xfrm>
                <a:off x="864" y="1488"/>
                <a:ext cx="196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3512" name="Group 21"/>
              <p:cNvGrpSpPr>
                <a:grpSpLocks/>
              </p:cNvGrpSpPr>
              <p:nvPr/>
            </p:nvGrpSpPr>
            <p:grpSpPr bwMode="auto">
              <a:xfrm>
                <a:off x="2832" y="1488"/>
                <a:ext cx="288" cy="960"/>
                <a:chOff x="2832" y="1488"/>
                <a:chExt cx="288" cy="960"/>
              </a:xfrm>
            </p:grpSpPr>
            <p:sp>
              <p:nvSpPr>
                <p:cNvPr id="63516" name="Line 22"/>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17" name="Line 23"/>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3513" name="Group 24"/>
              <p:cNvGrpSpPr>
                <a:grpSpLocks/>
              </p:cNvGrpSpPr>
              <p:nvPr/>
            </p:nvGrpSpPr>
            <p:grpSpPr bwMode="auto">
              <a:xfrm>
                <a:off x="1152" y="1488"/>
                <a:ext cx="288" cy="960"/>
                <a:chOff x="2832" y="1488"/>
                <a:chExt cx="288" cy="960"/>
              </a:xfrm>
            </p:grpSpPr>
            <p:sp>
              <p:nvSpPr>
                <p:cNvPr id="63514" name="Line 25"/>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15" name="Line 26"/>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63510" name="Text Box 27"/>
            <p:cNvSpPr txBox="1">
              <a:spLocks noChangeArrowheads="1"/>
            </p:cNvSpPr>
            <p:nvPr/>
          </p:nvSpPr>
          <p:spPr bwMode="auto">
            <a:xfrm>
              <a:off x="1046" y="1271"/>
              <a:ext cx="4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a:solidFill>
                    <a:schemeClr val="tx1"/>
                  </a:solidFill>
                </a:rPr>
                <a:t>hash</a:t>
              </a:r>
            </a:p>
          </p:txBody>
        </p:sp>
      </p:grpSp>
      <p:grpSp>
        <p:nvGrpSpPr>
          <p:cNvPr id="63495" name="Group 28"/>
          <p:cNvGrpSpPr>
            <a:grpSpLocks/>
          </p:cNvGrpSpPr>
          <p:nvPr/>
        </p:nvGrpSpPr>
        <p:grpSpPr bwMode="auto">
          <a:xfrm>
            <a:off x="1828800" y="2895600"/>
            <a:ext cx="4648200" cy="2895600"/>
            <a:chOff x="624" y="1632"/>
            <a:chExt cx="2928" cy="1824"/>
          </a:xfrm>
        </p:grpSpPr>
        <p:grpSp>
          <p:nvGrpSpPr>
            <p:cNvPr id="63497" name="Group 29"/>
            <p:cNvGrpSpPr>
              <a:grpSpLocks/>
            </p:cNvGrpSpPr>
            <p:nvPr/>
          </p:nvGrpSpPr>
          <p:grpSpPr bwMode="auto">
            <a:xfrm>
              <a:off x="1584" y="2592"/>
              <a:ext cx="288" cy="624"/>
              <a:chOff x="2592" y="2112"/>
              <a:chExt cx="288" cy="624"/>
            </a:xfrm>
          </p:grpSpPr>
          <p:sp>
            <p:nvSpPr>
              <p:cNvPr id="63507" name="Oval 30"/>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3508" name="Line 31"/>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3498" name="Group 32"/>
            <p:cNvGrpSpPr>
              <a:grpSpLocks/>
            </p:cNvGrpSpPr>
            <p:nvPr/>
          </p:nvGrpSpPr>
          <p:grpSpPr bwMode="auto">
            <a:xfrm>
              <a:off x="3264" y="2592"/>
              <a:ext cx="288" cy="624"/>
              <a:chOff x="2592" y="2112"/>
              <a:chExt cx="288" cy="624"/>
            </a:xfrm>
          </p:grpSpPr>
          <p:sp>
            <p:nvSpPr>
              <p:cNvPr id="63505" name="Oval 33"/>
              <p:cNvSpPr>
                <a:spLocks noChangeArrowheads="1"/>
              </p:cNvSpPr>
              <p:nvPr/>
            </p:nvSpPr>
            <p:spPr bwMode="auto">
              <a:xfrm>
                <a:off x="2592" y="2448"/>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3506" name="Line 34"/>
              <p:cNvSpPr>
                <a:spLocks noChangeShapeType="1"/>
              </p:cNvSpPr>
              <p:nvPr/>
            </p:nvSpPr>
            <p:spPr bwMode="auto">
              <a:xfrm>
                <a:off x="2736" y="2112"/>
                <a:ext cx="1" cy="336"/>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3499" name="Line 35"/>
            <p:cNvSpPr>
              <a:spLocks noChangeShapeType="1"/>
            </p:cNvSpPr>
            <p:nvPr/>
          </p:nvSpPr>
          <p:spPr bwMode="auto">
            <a:xfrm>
              <a:off x="624" y="1632"/>
              <a:ext cx="0" cy="182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00" name="Line 36"/>
            <p:cNvSpPr>
              <a:spLocks noChangeShapeType="1"/>
            </p:cNvSpPr>
            <p:nvPr/>
          </p:nvSpPr>
          <p:spPr bwMode="auto">
            <a:xfrm>
              <a:off x="624" y="3456"/>
              <a:ext cx="2208"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01" name="Line 37"/>
            <p:cNvSpPr>
              <a:spLocks noChangeShapeType="1"/>
            </p:cNvSpPr>
            <p:nvPr/>
          </p:nvSpPr>
          <p:spPr bwMode="auto">
            <a:xfrm flipV="1">
              <a:off x="115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02" name="Line 38"/>
            <p:cNvSpPr>
              <a:spLocks noChangeShapeType="1"/>
            </p:cNvSpPr>
            <p:nvPr/>
          </p:nvSpPr>
          <p:spPr bwMode="auto">
            <a:xfrm flipV="1">
              <a:off x="2832" y="3072"/>
              <a:ext cx="0" cy="384"/>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3503" name="Line 39"/>
            <p:cNvSpPr>
              <a:spLocks noChangeShapeType="1"/>
            </p:cNvSpPr>
            <p:nvPr/>
          </p:nvSpPr>
          <p:spPr bwMode="auto">
            <a:xfrm>
              <a:off x="115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3504" name="Line 40"/>
            <p:cNvSpPr>
              <a:spLocks noChangeShapeType="1"/>
            </p:cNvSpPr>
            <p:nvPr/>
          </p:nvSpPr>
          <p:spPr bwMode="auto">
            <a:xfrm>
              <a:off x="2832" y="3072"/>
              <a:ext cx="432"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3496" name="Text Box 43"/>
          <p:cNvSpPr txBox="1">
            <a:spLocks noChangeArrowheads="1"/>
          </p:cNvSpPr>
          <p:nvPr/>
        </p:nvSpPr>
        <p:spPr bwMode="auto">
          <a:xfrm>
            <a:off x="2305050" y="6132513"/>
            <a:ext cx="49339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a:solidFill>
                  <a:schemeClr val="tx1"/>
                </a:solidFill>
              </a:rPr>
              <a:t>If miss, translate and replace one of the entries</a:t>
            </a:r>
          </a:p>
        </p:txBody>
      </p:sp>
    </p:spTree>
    <p:extLst>
      <p:ext uri="{BB962C8B-B14F-4D97-AF65-F5344CB8AC3E}">
        <p14:creationId xmlns:p14="http://schemas.microsoft.com/office/powerpoint/2010/main" val="5550705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altLang="en-US"/>
              <a:t>TLB Lookups</a:t>
            </a:r>
          </a:p>
        </p:txBody>
      </p:sp>
      <p:sp>
        <p:nvSpPr>
          <p:cNvPr id="65539" name="Rectangle 3"/>
          <p:cNvSpPr>
            <a:spLocks noGrp="1" noChangeArrowheads="1"/>
          </p:cNvSpPr>
          <p:nvPr>
            <p:ph type="body" idx="1"/>
          </p:nvPr>
        </p:nvSpPr>
        <p:spPr/>
        <p:txBody>
          <a:bodyPr/>
          <a:lstStyle/>
          <a:p>
            <a:pPr eaLnBrk="1" hangingPunct="1"/>
            <a:r>
              <a:rPr lang="en-US" altLang="en-US" b="1" i="1">
                <a:solidFill>
                  <a:schemeClr val="accent2"/>
                </a:solidFill>
              </a:rPr>
              <a:t>Direct mapping:</a:t>
            </a:r>
            <a:r>
              <a:rPr lang="en-US" altLang="en-US">
                <a:solidFill>
                  <a:schemeClr val="accent2"/>
                </a:solidFill>
              </a:rPr>
              <a:t>  assigns each virtual page to a specific slot in the TLB</a:t>
            </a:r>
          </a:p>
          <a:p>
            <a:pPr lvl="1" eaLnBrk="1" hangingPunct="1"/>
            <a:r>
              <a:rPr lang="en-US" altLang="en-US">
                <a:solidFill>
                  <a:schemeClr val="accent2"/>
                </a:solidFill>
              </a:rPr>
              <a:t>e.g., use upper bits of VPN to index TLB</a:t>
            </a:r>
          </a:p>
          <a:p>
            <a:pPr eaLnBrk="1" hangingPunct="1"/>
            <a:r>
              <a:rPr lang="en-US" altLang="en-US" b="1" i="1">
                <a:solidFill>
                  <a:schemeClr val="accent2"/>
                </a:solidFill>
              </a:rPr>
              <a:t>Set associativity:</a:t>
            </a:r>
            <a:r>
              <a:rPr lang="en-US" altLang="en-US">
                <a:solidFill>
                  <a:schemeClr val="accent2"/>
                </a:solidFill>
              </a:rPr>
              <a:t>  use N TLB banks to perform lookups in parallel</a:t>
            </a:r>
          </a:p>
          <a:p>
            <a:pPr eaLnBrk="1" hangingPunct="1"/>
            <a:r>
              <a:rPr lang="en-US" altLang="en-US" b="1" i="1">
                <a:solidFill>
                  <a:srgbClr val="9900FF"/>
                </a:solidFill>
              </a:rPr>
              <a:t>Fully associative cache:</a:t>
            </a:r>
            <a:r>
              <a:rPr lang="en-US" altLang="en-US"/>
              <a:t>  allows looking up all TLB entries in parallel</a:t>
            </a:r>
          </a:p>
        </p:txBody>
      </p:sp>
    </p:spTree>
    <p:extLst>
      <p:ext uri="{BB962C8B-B14F-4D97-AF65-F5344CB8AC3E}">
        <p14:creationId xmlns:p14="http://schemas.microsoft.com/office/powerpoint/2010/main" val="2225070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a:t>This Lecture…</a:t>
            </a:r>
          </a:p>
        </p:txBody>
      </p:sp>
      <p:sp>
        <p:nvSpPr>
          <p:cNvPr id="10243" name="Rectangle 3"/>
          <p:cNvSpPr>
            <a:spLocks noGrp="1" noChangeArrowheads="1"/>
          </p:cNvSpPr>
          <p:nvPr>
            <p:ph type="body" idx="1"/>
          </p:nvPr>
        </p:nvSpPr>
        <p:spPr/>
        <p:txBody>
          <a:bodyPr/>
          <a:lstStyle/>
          <a:p>
            <a:pPr eaLnBrk="1" hangingPunct="1">
              <a:defRPr/>
            </a:pPr>
            <a:r>
              <a:rPr lang="en-US"/>
              <a:t>Different translation schemes</a:t>
            </a:r>
          </a:p>
          <a:p>
            <a:pPr lvl="1" eaLnBrk="1" hangingPunct="1">
              <a:defRPr/>
            </a:pPr>
            <a:r>
              <a:rPr lang="en-US"/>
              <a:t>Base-and-bound translation</a:t>
            </a:r>
          </a:p>
          <a:p>
            <a:pPr lvl="1" eaLnBrk="1" hangingPunct="1">
              <a:defRPr/>
            </a:pPr>
            <a:r>
              <a:rPr lang="en-US"/>
              <a:t>Segmentation</a:t>
            </a:r>
          </a:p>
          <a:p>
            <a:pPr lvl="1" eaLnBrk="1" hangingPunct="1">
              <a:defRPr/>
            </a:pPr>
            <a:r>
              <a:rPr lang="en-US"/>
              <a:t>Paging</a:t>
            </a:r>
          </a:p>
          <a:p>
            <a:pPr lvl="1" eaLnBrk="1" hangingPunct="1">
              <a:defRPr/>
            </a:pPr>
            <a:r>
              <a:rPr lang="en-US"/>
              <a:t>Multi-level translation</a:t>
            </a:r>
          </a:p>
          <a:p>
            <a:pPr lvl="1" eaLnBrk="1" hangingPunct="1">
              <a:defRPr/>
            </a:pPr>
            <a:r>
              <a:rPr lang="en-US"/>
              <a:t>Paged page tables</a:t>
            </a:r>
          </a:p>
          <a:p>
            <a:pPr lvl="1" eaLnBrk="1" hangingPunct="1">
              <a:defRPr/>
            </a:pPr>
            <a:r>
              <a:rPr lang="en-US"/>
              <a:t>Hashed page tables</a:t>
            </a:r>
          </a:p>
          <a:p>
            <a:pPr lvl="1" eaLnBrk="1" hangingPunct="1">
              <a:defRPr/>
            </a:pPr>
            <a:r>
              <a:rPr lang="en-US"/>
              <a:t>Inverted page tables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US" altLang="en-US"/>
              <a:t>Fully Associative Cache</a:t>
            </a:r>
          </a:p>
        </p:txBody>
      </p:sp>
      <p:sp>
        <p:nvSpPr>
          <p:cNvPr id="67587" name="Rectangle 4"/>
          <p:cNvSpPr>
            <a:spLocks noChangeArrowheads="1"/>
          </p:cNvSpPr>
          <p:nvPr/>
        </p:nvSpPr>
        <p:spPr bwMode="auto">
          <a:xfrm>
            <a:off x="838200" y="27432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7588" name="Rectangle 10"/>
          <p:cNvSpPr>
            <a:spLocks noChangeArrowheads="1"/>
          </p:cNvSpPr>
          <p:nvPr/>
        </p:nvSpPr>
        <p:spPr bwMode="auto">
          <a:xfrm>
            <a:off x="21336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dirty="0">
                <a:solidFill>
                  <a:schemeClr val="bg1">
                    <a:lumMod val="50000"/>
                  </a:schemeClr>
                </a:solidFill>
              </a:rPr>
              <a:t>VPN</a:t>
            </a:r>
          </a:p>
        </p:txBody>
      </p:sp>
      <p:sp>
        <p:nvSpPr>
          <p:cNvPr id="67589" name="Rectangle 11"/>
          <p:cNvSpPr>
            <a:spLocks noChangeArrowheads="1"/>
          </p:cNvSpPr>
          <p:nvPr/>
        </p:nvSpPr>
        <p:spPr bwMode="auto">
          <a:xfrm>
            <a:off x="2971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sp>
        <p:nvSpPr>
          <p:cNvPr id="67590" name="Rectangle 17"/>
          <p:cNvSpPr>
            <a:spLocks noChangeArrowheads="1"/>
          </p:cNvSpPr>
          <p:nvPr/>
        </p:nvSpPr>
        <p:spPr bwMode="auto">
          <a:xfrm>
            <a:off x="42672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67591" name="Rectangle 18"/>
          <p:cNvSpPr>
            <a:spLocks noChangeArrowheads="1"/>
          </p:cNvSpPr>
          <p:nvPr/>
        </p:nvSpPr>
        <p:spPr bwMode="auto">
          <a:xfrm>
            <a:off x="51054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grpSp>
        <p:nvGrpSpPr>
          <p:cNvPr id="2" name="Group 57"/>
          <p:cNvGrpSpPr>
            <a:grpSpLocks/>
          </p:cNvGrpSpPr>
          <p:nvPr/>
        </p:nvGrpSpPr>
        <p:grpSpPr bwMode="auto">
          <a:xfrm>
            <a:off x="1676400" y="2627313"/>
            <a:ext cx="4724400" cy="877887"/>
            <a:chOff x="1056" y="1655"/>
            <a:chExt cx="2976" cy="553"/>
          </a:xfrm>
        </p:grpSpPr>
        <p:sp>
          <p:nvSpPr>
            <p:cNvPr id="67613" name="Line 21"/>
            <p:cNvSpPr>
              <a:spLocks noChangeShapeType="1"/>
            </p:cNvSpPr>
            <p:nvPr/>
          </p:nvSpPr>
          <p:spPr bwMode="auto">
            <a:xfrm>
              <a:off x="1056" y="1872"/>
              <a:ext cx="28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7614" name="Group 22"/>
            <p:cNvGrpSpPr>
              <a:grpSpLocks/>
            </p:cNvGrpSpPr>
            <p:nvPr/>
          </p:nvGrpSpPr>
          <p:grpSpPr bwMode="auto">
            <a:xfrm>
              <a:off x="2544" y="1872"/>
              <a:ext cx="144" cy="336"/>
              <a:chOff x="2832" y="1488"/>
              <a:chExt cx="288" cy="960"/>
            </a:xfrm>
          </p:grpSpPr>
          <p:sp>
            <p:nvSpPr>
              <p:cNvPr id="67622" name="Line 23"/>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23" name="Line 24"/>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7615" name="Group 25"/>
            <p:cNvGrpSpPr>
              <a:grpSpLocks/>
            </p:cNvGrpSpPr>
            <p:nvPr/>
          </p:nvGrpSpPr>
          <p:grpSpPr bwMode="auto">
            <a:xfrm>
              <a:off x="1200" y="1872"/>
              <a:ext cx="144" cy="336"/>
              <a:chOff x="2832" y="1488"/>
              <a:chExt cx="288" cy="960"/>
            </a:xfrm>
          </p:grpSpPr>
          <p:sp>
            <p:nvSpPr>
              <p:cNvPr id="67620" name="Line 26"/>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21" name="Line 27"/>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7616" name="Text Box 28"/>
            <p:cNvSpPr txBox="1">
              <a:spLocks noChangeArrowheads="1"/>
            </p:cNvSpPr>
            <p:nvPr/>
          </p:nvSpPr>
          <p:spPr bwMode="auto">
            <a:xfrm>
              <a:off x="1056" y="1655"/>
              <a:ext cx="65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dirty="0">
                  <a:solidFill>
                    <a:schemeClr val="tx1"/>
                  </a:solidFill>
                </a:rPr>
                <a:t>No hash</a:t>
              </a:r>
            </a:p>
          </p:txBody>
        </p:sp>
        <p:grpSp>
          <p:nvGrpSpPr>
            <p:cNvPr id="67617" name="Group 42"/>
            <p:cNvGrpSpPr>
              <a:grpSpLocks/>
            </p:cNvGrpSpPr>
            <p:nvPr/>
          </p:nvGrpSpPr>
          <p:grpSpPr bwMode="auto">
            <a:xfrm>
              <a:off x="3888" y="1872"/>
              <a:ext cx="144" cy="336"/>
              <a:chOff x="2832" y="1488"/>
              <a:chExt cx="288" cy="960"/>
            </a:xfrm>
          </p:grpSpPr>
          <p:sp>
            <p:nvSpPr>
              <p:cNvPr id="67618" name="Line 43"/>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19" name="Line 44"/>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67593" name="Rectangle 45"/>
          <p:cNvSpPr>
            <a:spLocks noChangeArrowheads="1"/>
          </p:cNvSpPr>
          <p:nvPr/>
        </p:nvSpPr>
        <p:spPr bwMode="auto">
          <a:xfrm>
            <a:off x="6400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67594" name="Rectangle 46"/>
          <p:cNvSpPr>
            <a:spLocks noChangeArrowheads="1"/>
          </p:cNvSpPr>
          <p:nvPr/>
        </p:nvSpPr>
        <p:spPr bwMode="auto">
          <a:xfrm>
            <a:off x="72390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grpSp>
        <p:nvGrpSpPr>
          <p:cNvPr id="6" name="Group 58"/>
          <p:cNvGrpSpPr>
            <a:grpSpLocks/>
          </p:cNvGrpSpPr>
          <p:nvPr/>
        </p:nvGrpSpPr>
        <p:grpSpPr bwMode="auto">
          <a:xfrm>
            <a:off x="1295400" y="3200400"/>
            <a:ext cx="5715000" cy="1447800"/>
            <a:chOff x="816" y="2016"/>
            <a:chExt cx="3600" cy="912"/>
          </a:xfrm>
        </p:grpSpPr>
        <p:grpSp>
          <p:nvGrpSpPr>
            <p:cNvPr id="67596" name="Group 47"/>
            <p:cNvGrpSpPr>
              <a:grpSpLocks/>
            </p:cNvGrpSpPr>
            <p:nvPr/>
          </p:nvGrpSpPr>
          <p:grpSpPr bwMode="auto">
            <a:xfrm>
              <a:off x="1440" y="2352"/>
              <a:ext cx="288" cy="480"/>
              <a:chOff x="1776" y="2160"/>
              <a:chExt cx="288" cy="480"/>
            </a:xfrm>
          </p:grpSpPr>
          <p:sp>
            <p:nvSpPr>
              <p:cNvPr id="67611" name="Oval 31"/>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7612" name="Line 32"/>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7597" name="Line 36"/>
            <p:cNvSpPr>
              <a:spLocks noChangeShapeType="1"/>
            </p:cNvSpPr>
            <p:nvPr/>
          </p:nvSpPr>
          <p:spPr bwMode="auto">
            <a:xfrm>
              <a:off x="816" y="2016"/>
              <a:ext cx="0" cy="9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598" name="Line 37"/>
            <p:cNvSpPr>
              <a:spLocks noChangeShapeType="1"/>
            </p:cNvSpPr>
            <p:nvPr/>
          </p:nvSpPr>
          <p:spPr bwMode="auto">
            <a:xfrm>
              <a:off x="816" y="2928"/>
              <a:ext cx="307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599" name="Line 38"/>
            <p:cNvSpPr>
              <a:spLocks noChangeShapeType="1"/>
            </p:cNvSpPr>
            <p:nvPr/>
          </p:nvSpPr>
          <p:spPr bwMode="auto">
            <a:xfrm flipV="1">
              <a:off x="1200"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00" name="Line 39"/>
            <p:cNvSpPr>
              <a:spLocks noChangeShapeType="1"/>
            </p:cNvSpPr>
            <p:nvPr/>
          </p:nvSpPr>
          <p:spPr bwMode="auto">
            <a:xfrm flipV="1">
              <a:off x="2544"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01" name="Line 40"/>
            <p:cNvSpPr>
              <a:spLocks noChangeShapeType="1"/>
            </p:cNvSpPr>
            <p:nvPr/>
          </p:nvSpPr>
          <p:spPr bwMode="auto">
            <a:xfrm>
              <a:off x="1200"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67602" name="Group 48"/>
            <p:cNvGrpSpPr>
              <a:grpSpLocks/>
            </p:cNvGrpSpPr>
            <p:nvPr/>
          </p:nvGrpSpPr>
          <p:grpSpPr bwMode="auto">
            <a:xfrm>
              <a:off x="2784" y="2352"/>
              <a:ext cx="288" cy="480"/>
              <a:chOff x="1776" y="2160"/>
              <a:chExt cx="288" cy="480"/>
            </a:xfrm>
          </p:grpSpPr>
          <p:sp>
            <p:nvSpPr>
              <p:cNvPr id="67609" name="Oval 49"/>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7610" name="Line 50"/>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7603" name="Group 51"/>
            <p:cNvGrpSpPr>
              <a:grpSpLocks/>
            </p:cNvGrpSpPr>
            <p:nvPr/>
          </p:nvGrpSpPr>
          <p:grpSpPr bwMode="auto">
            <a:xfrm>
              <a:off x="4128" y="2352"/>
              <a:ext cx="288" cy="480"/>
              <a:chOff x="1776" y="2160"/>
              <a:chExt cx="288" cy="480"/>
            </a:xfrm>
          </p:grpSpPr>
          <p:sp>
            <p:nvSpPr>
              <p:cNvPr id="67607" name="Oval 52"/>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7608" name="Line 53"/>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7604" name="Line 54"/>
            <p:cNvSpPr>
              <a:spLocks noChangeShapeType="1"/>
            </p:cNvSpPr>
            <p:nvPr/>
          </p:nvSpPr>
          <p:spPr bwMode="auto">
            <a:xfrm>
              <a:off x="2544"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7605" name="Line 55"/>
            <p:cNvSpPr>
              <a:spLocks noChangeShapeType="1"/>
            </p:cNvSpPr>
            <p:nvPr/>
          </p:nvSpPr>
          <p:spPr bwMode="auto">
            <a:xfrm flipV="1">
              <a:off x="3888"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7606" name="Line 56"/>
            <p:cNvSpPr>
              <a:spLocks noChangeShapeType="1"/>
            </p:cNvSpPr>
            <p:nvPr/>
          </p:nvSpPr>
          <p:spPr bwMode="auto">
            <a:xfrm>
              <a:off x="3888"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33737992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altLang="en-US"/>
              <a:t>Fully Associative Cache</a:t>
            </a:r>
          </a:p>
        </p:txBody>
      </p:sp>
      <p:sp>
        <p:nvSpPr>
          <p:cNvPr id="69635" name="Rectangle 3"/>
          <p:cNvSpPr>
            <a:spLocks noChangeArrowheads="1"/>
          </p:cNvSpPr>
          <p:nvPr/>
        </p:nvSpPr>
        <p:spPr bwMode="auto">
          <a:xfrm>
            <a:off x="838200" y="27432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69636" name="Rectangle 4"/>
          <p:cNvSpPr>
            <a:spLocks noChangeArrowheads="1"/>
          </p:cNvSpPr>
          <p:nvPr/>
        </p:nvSpPr>
        <p:spPr bwMode="auto">
          <a:xfrm>
            <a:off x="21336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69637" name="Rectangle 5"/>
          <p:cNvSpPr>
            <a:spLocks noChangeArrowheads="1"/>
          </p:cNvSpPr>
          <p:nvPr/>
        </p:nvSpPr>
        <p:spPr bwMode="auto">
          <a:xfrm>
            <a:off x="2971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sp>
        <p:nvSpPr>
          <p:cNvPr id="69638" name="Rectangle 6"/>
          <p:cNvSpPr>
            <a:spLocks noChangeArrowheads="1"/>
          </p:cNvSpPr>
          <p:nvPr/>
        </p:nvSpPr>
        <p:spPr bwMode="auto">
          <a:xfrm>
            <a:off x="42672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VPN</a:t>
            </a:r>
          </a:p>
        </p:txBody>
      </p:sp>
      <p:sp>
        <p:nvSpPr>
          <p:cNvPr id="69639" name="Rectangle 7"/>
          <p:cNvSpPr>
            <a:spLocks noChangeArrowheads="1"/>
          </p:cNvSpPr>
          <p:nvPr/>
        </p:nvSpPr>
        <p:spPr bwMode="auto">
          <a:xfrm>
            <a:off x="51054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PPN</a:t>
            </a:r>
          </a:p>
        </p:txBody>
      </p:sp>
      <p:grpSp>
        <p:nvGrpSpPr>
          <p:cNvPr id="69640" name="Group 8"/>
          <p:cNvGrpSpPr>
            <a:grpSpLocks/>
          </p:cNvGrpSpPr>
          <p:nvPr/>
        </p:nvGrpSpPr>
        <p:grpSpPr bwMode="auto">
          <a:xfrm>
            <a:off x="1676400" y="2627313"/>
            <a:ext cx="4724400" cy="877887"/>
            <a:chOff x="1056" y="1655"/>
            <a:chExt cx="2976" cy="553"/>
          </a:xfrm>
        </p:grpSpPr>
        <p:sp>
          <p:nvSpPr>
            <p:cNvPr id="69662" name="Line 9"/>
            <p:cNvSpPr>
              <a:spLocks noChangeShapeType="1"/>
            </p:cNvSpPr>
            <p:nvPr/>
          </p:nvSpPr>
          <p:spPr bwMode="auto">
            <a:xfrm>
              <a:off x="1056" y="1872"/>
              <a:ext cx="28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69663" name="Group 10"/>
            <p:cNvGrpSpPr>
              <a:grpSpLocks/>
            </p:cNvGrpSpPr>
            <p:nvPr/>
          </p:nvGrpSpPr>
          <p:grpSpPr bwMode="auto">
            <a:xfrm>
              <a:off x="2544" y="1872"/>
              <a:ext cx="144" cy="336"/>
              <a:chOff x="2832" y="1488"/>
              <a:chExt cx="288" cy="960"/>
            </a:xfrm>
          </p:grpSpPr>
          <p:sp>
            <p:nvSpPr>
              <p:cNvPr id="69671" name="Line 11"/>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72" name="Line 12"/>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9664" name="Group 13"/>
            <p:cNvGrpSpPr>
              <a:grpSpLocks/>
            </p:cNvGrpSpPr>
            <p:nvPr/>
          </p:nvGrpSpPr>
          <p:grpSpPr bwMode="auto">
            <a:xfrm>
              <a:off x="1200" y="1872"/>
              <a:ext cx="144" cy="336"/>
              <a:chOff x="2832" y="1488"/>
              <a:chExt cx="288" cy="960"/>
            </a:xfrm>
          </p:grpSpPr>
          <p:sp>
            <p:nvSpPr>
              <p:cNvPr id="69669" name="Line 14"/>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70" name="Line 15"/>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9665" name="Text Box 16"/>
            <p:cNvSpPr txBox="1">
              <a:spLocks noChangeArrowheads="1"/>
            </p:cNvSpPr>
            <p:nvPr/>
          </p:nvSpPr>
          <p:spPr bwMode="auto">
            <a:xfrm>
              <a:off x="1056" y="1655"/>
              <a:ext cx="65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dirty="0">
                  <a:solidFill>
                    <a:schemeClr val="tx1"/>
                  </a:solidFill>
                </a:rPr>
                <a:t>No hash</a:t>
              </a:r>
            </a:p>
          </p:txBody>
        </p:sp>
        <p:grpSp>
          <p:nvGrpSpPr>
            <p:cNvPr id="69666" name="Group 17"/>
            <p:cNvGrpSpPr>
              <a:grpSpLocks/>
            </p:cNvGrpSpPr>
            <p:nvPr/>
          </p:nvGrpSpPr>
          <p:grpSpPr bwMode="auto">
            <a:xfrm>
              <a:off x="3888" y="1872"/>
              <a:ext cx="144" cy="336"/>
              <a:chOff x="2832" y="1488"/>
              <a:chExt cx="288" cy="960"/>
            </a:xfrm>
          </p:grpSpPr>
          <p:sp>
            <p:nvSpPr>
              <p:cNvPr id="69667" name="Line 18"/>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68" name="Line 19"/>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69641" name="Rectangle 20"/>
          <p:cNvSpPr>
            <a:spLocks noChangeArrowheads="1"/>
          </p:cNvSpPr>
          <p:nvPr/>
        </p:nvSpPr>
        <p:spPr bwMode="auto">
          <a:xfrm>
            <a:off x="6400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69642" name="Rectangle 21"/>
          <p:cNvSpPr>
            <a:spLocks noChangeArrowheads="1"/>
          </p:cNvSpPr>
          <p:nvPr/>
        </p:nvSpPr>
        <p:spPr bwMode="auto">
          <a:xfrm>
            <a:off x="72390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grpSp>
        <p:nvGrpSpPr>
          <p:cNvPr id="69643" name="Group 22"/>
          <p:cNvGrpSpPr>
            <a:grpSpLocks/>
          </p:cNvGrpSpPr>
          <p:nvPr/>
        </p:nvGrpSpPr>
        <p:grpSpPr bwMode="auto">
          <a:xfrm>
            <a:off x="1295400" y="3200400"/>
            <a:ext cx="5715000" cy="1447800"/>
            <a:chOff x="816" y="2016"/>
            <a:chExt cx="3600" cy="912"/>
          </a:xfrm>
        </p:grpSpPr>
        <p:grpSp>
          <p:nvGrpSpPr>
            <p:cNvPr id="69645" name="Group 23"/>
            <p:cNvGrpSpPr>
              <a:grpSpLocks/>
            </p:cNvGrpSpPr>
            <p:nvPr/>
          </p:nvGrpSpPr>
          <p:grpSpPr bwMode="auto">
            <a:xfrm>
              <a:off x="1440" y="2352"/>
              <a:ext cx="288" cy="480"/>
              <a:chOff x="1776" y="2160"/>
              <a:chExt cx="288" cy="480"/>
            </a:xfrm>
          </p:grpSpPr>
          <p:sp>
            <p:nvSpPr>
              <p:cNvPr id="69660" name="Oval 24"/>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9661" name="Line 25"/>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9646" name="Line 26"/>
            <p:cNvSpPr>
              <a:spLocks noChangeShapeType="1"/>
            </p:cNvSpPr>
            <p:nvPr/>
          </p:nvSpPr>
          <p:spPr bwMode="auto">
            <a:xfrm>
              <a:off x="816" y="2016"/>
              <a:ext cx="0" cy="9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47" name="Line 27"/>
            <p:cNvSpPr>
              <a:spLocks noChangeShapeType="1"/>
            </p:cNvSpPr>
            <p:nvPr/>
          </p:nvSpPr>
          <p:spPr bwMode="auto">
            <a:xfrm>
              <a:off x="816" y="2928"/>
              <a:ext cx="307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48" name="Line 28"/>
            <p:cNvSpPr>
              <a:spLocks noChangeShapeType="1"/>
            </p:cNvSpPr>
            <p:nvPr/>
          </p:nvSpPr>
          <p:spPr bwMode="auto">
            <a:xfrm flipV="1">
              <a:off x="1200"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49" name="Line 29"/>
            <p:cNvSpPr>
              <a:spLocks noChangeShapeType="1"/>
            </p:cNvSpPr>
            <p:nvPr/>
          </p:nvSpPr>
          <p:spPr bwMode="auto">
            <a:xfrm flipV="1">
              <a:off x="2544"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50" name="Line 30"/>
            <p:cNvSpPr>
              <a:spLocks noChangeShapeType="1"/>
            </p:cNvSpPr>
            <p:nvPr/>
          </p:nvSpPr>
          <p:spPr bwMode="auto">
            <a:xfrm>
              <a:off x="1200"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69651" name="Group 31"/>
            <p:cNvGrpSpPr>
              <a:grpSpLocks/>
            </p:cNvGrpSpPr>
            <p:nvPr/>
          </p:nvGrpSpPr>
          <p:grpSpPr bwMode="auto">
            <a:xfrm>
              <a:off x="2784" y="2352"/>
              <a:ext cx="288" cy="480"/>
              <a:chOff x="1776" y="2160"/>
              <a:chExt cx="288" cy="480"/>
            </a:xfrm>
          </p:grpSpPr>
          <p:sp>
            <p:nvSpPr>
              <p:cNvPr id="69658" name="Oval 32"/>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9659" name="Line 33"/>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69652" name="Group 34"/>
            <p:cNvGrpSpPr>
              <a:grpSpLocks/>
            </p:cNvGrpSpPr>
            <p:nvPr/>
          </p:nvGrpSpPr>
          <p:grpSpPr bwMode="auto">
            <a:xfrm>
              <a:off x="4128" y="2352"/>
              <a:ext cx="288" cy="480"/>
              <a:chOff x="1776" y="2160"/>
              <a:chExt cx="288" cy="480"/>
            </a:xfrm>
          </p:grpSpPr>
          <p:sp>
            <p:nvSpPr>
              <p:cNvPr id="69656" name="Oval 35"/>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69657" name="Line 36"/>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69653" name="Line 37"/>
            <p:cNvSpPr>
              <a:spLocks noChangeShapeType="1"/>
            </p:cNvSpPr>
            <p:nvPr/>
          </p:nvSpPr>
          <p:spPr bwMode="auto">
            <a:xfrm>
              <a:off x="2544"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9654" name="Line 38"/>
            <p:cNvSpPr>
              <a:spLocks noChangeShapeType="1"/>
            </p:cNvSpPr>
            <p:nvPr/>
          </p:nvSpPr>
          <p:spPr bwMode="auto">
            <a:xfrm flipV="1">
              <a:off x="3888"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9655" name="Line 39"/>
            <p:cNvSpPr>
              <a:spLocks noChangeShapeType="1"/>
            </p:cNvSpPr>
            <p:nvPr/>
          </p:nvSpPr>
          <p:spPr bwMode="auto">
            <a:xfrm>
              <a:off x="3888"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42024" name="Line 40"/>
          <p:cNvSpPr>
            <a:spLocks noChangeShapeType="1"/>
          </p:cNvSpPr>
          <p:nvPr/>
        </p:nvSpPr>
        <p:spPr bwMode="auto">
          <a:xfrm>
            <a:off x="5486400" y="3733800"/>
            <a:ext cx="0" cy="2057400"/>
          </a:xfrm>
          <a:prstGeom prst="line">
            <a:avLst/>
          </a:prstGeom>
          <a:noFill/>
          <a:ln w="28575">
            <a:solidFill>
              <a:srgbClr val="33CC33"/>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64451981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42024"/>
                                        </p:tgtEl>
                                        <p:attrNameLst>
                                          <p:attrName>style.visibility</p:attrName>
                                        </p:attrNameLst>
                                      </p:cBhvr>
                                      <p:to>
                                        <p:strVal val="visible"/>
                                      </p:to>
                                    </p:set>
                                    <p:animEffect transition="in" filter="wipe(up)">
                                      <p:cBhvr>
                                        <p:cTn id="7" dur="500"/>
                                        <p:tgtEl>
                                          <p:spTgt spid="420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2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altLang="en-US"/>
              <a:t>Fully Associative Cache</a:t>
            </a:r>
          </a:p>
        </p:txBody>
      </p:sp>
      <p:sp>
        <p:nvSpPr>
          <p:cNvPr id="71683" name="Rectangle 3"/>
          <p:cNvSpPr>
            <a:spLocks noChangeArrowheads="1"/>
          </p:cNvSpPr>
          <p:nvPr/>
        </p:nvSpPr>
        <p:spPr bwMode="auto">
          <a:xfrm>
            <a:off x="838200" y="2743200"/>
            <a:ext cx="838200" cy="457200"/>
          </a:xfrm>
          <a:prstGeom prst="rect">
            <a:avLst/>
          </a:prstGeom>
          <a:solidFill>
            <a:srgbClr val="FFFF99"/>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VPN</a:t>
            </a:r>
          </a:p>
        </p:txBody>
      </p:sp>
      <p:sp>
        <p:nvSpPr>
          <p:cNvPr id="71684" name="Rectangle 4"/>
          <p:cNvSpPr>
            <a:spLocks noChangeArrowheads="1"/>
          </p:cNvSpPr>
          <p:nvPr/>
        </p:nvSpPr>
        <p:spPr bwMode="auto">
          <a:xfrm>
            <a:off x="21336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71685" name="Rectangle 5"/>
          <p:cNvSpPr>
            <a:spLocks noChangeArrowheads="1"/>
          </p:cNvSpPr>
          <p:nvPr/>
        </p:nvSpPr>
        <p:spPr bwMode="auto">
          <a:xfrm>
            <a:off x="2971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sp>
        <p:nvSpPr>
          <p:cNvPr id="71686" name="Rectangle 6"/>
          <p:cNvSpPr>
            <a:spLocks noChangeArrowheads="1"/>
          </p:cNvSpPr>
          <p:nvPr/>
        </p:nvSpPr>
        <p:spPr bwMode="auto">
          <a:xfrm>
            <a:off x="42672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VPN</a:t>
            </a:r>
          </a:p>
        </p:txBody>
      </p:sp>
      <p:sp>
        <p:nvSpPr>
          <p:cNvPr id="71687" name="Rectangle 7"/>
          <p:cNvSpPr>
            <a:spLocks noChangeArrowheads="1"/>
          </p:cNvSpPr>
          <p:nvPr/>
        </p:nvSpPr>
        <p:spPr bwMode="auto">
          <a:xfrm>
            <a:off x="51054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FF"/>
                </a:solidFill>
              </a:rPr>
              <a:t>PPN</a:t>
            </a:r>
          </a:p>
        </p:txBody>
      </p:sp>
      <p:grpSp>
        <p:nvGrpSpPr>
          <p:cNvPr id="71688" name="Group 8"/>
          <p:cNvGrpSpPr>
            <a:grpSpLocks/>
          </p:cNvGrpSpPr>
          <p:nvPr/>
        </p:nvGrpSpPr>
        <p:grpSpPr bwMode="auto">
          <a:xfrm>
            <a:off x="1676400" y="2627313"/>
            <a:ext cx="4724400" cy="877887"/>
            <a:chOff x="1056" y="1655"/>
            <a:chExt cx="2976" cy="553"/>
          </a:xfrm>
        </p:grpSpPr>
        <p:sp>
          <p:nvSpPr>
            <p:cNvPr id="71710" name="Line 9"/>
            <p:cNvSpPr>
              <a:spLocks noChangeShapeType="1"/>
            </p:cNvSpPr>
            <p:nvPr/>
          </p:nvSpPr>
          <p:spPr bwMode="auto">
            <a:xfrm>
              <a:off x="1056" y="1872"/>
              <a:ext cx="283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71711" name="Group 10"/>
            <p:cNvGrpSpPr>
              <a:grpSpLocks/>
            </p:cNvGrpSpPr>
            <p:nvPr/>
          </p:nvGrpSpPr>
          <p:grpSpPr bwMode="auto">
            <a:xfrm>
              <a:off x="2544" y="1872"/>
              <a:ext cx="144" cy="336"/>
              <a:chOff x="2832" y="1488"/>
              <a:chExt cx="288" cy="960"/>
            </a:xfrm>
          </p:grpSpPr>
          <p:sp>
            <p:nvSpPr>
              <p:cNvPr id="71719" name="Line 11"/>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20" name="Line 12"/>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1712" name="Group 13"/>
            <p:cNvGrpSpPr>
              <a:grpSpLocks/>
            </p:cNvGrpSpPr>
            <p:nvPr/>
          </p:nvGrpSpPr>
          <p:grpSpPr bwMode="auto">
            <a:xfrm>
              <a:off x="1200" y="1872"/>
              <a:ext cx="144" cy="336"/>
              <a:chOff x="2832" y="1488"/>
              <a:chExt cx="288" cy="960"/>
            </a:xfrm>
          </p:grpSpPr>
          <p:sp>
            <p:nvSpPr>
              <p:cNvPr id="71717" name="Line 14"/>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18" name="Line 15"/>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1713" name="Text Box 16"/>
            <p:cNvSpPr txBox="1">
              <a:spLocks noChangeArrowheads="1"/>
            </p:cNvSpPr>
            <p:nvPr/>
          </p:nvSpPr>
          <p:spPr bwMode="auto">
            <a:xfrm>
              <a:off x="1056" y="1655"/>
              <a:ext cx="65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dirty="0">
                  <a:solidFill>
                    <a:schemeClr val="tx1"/>
                  </a:solidFill>
                </a:rPr>
                <a:t>No hash</a:t>
              </a:r>
            </a:p>
          </p:txBody>
        </p:sp>
        <p:grpSp>
          <p:nvGrpSpPr>
            <p:cNvPr id="71714" name="Group 17"/>
            <p:cNvGrpSpPr>
              <a:grpSpLocks/>
            </p:cNvGrpSpPr>
            <p:nvPr/>
          </p:nvGrpSpPr>
          <p:grpSpPr bwMode="auto">
            <a:xfrm>
              <a:off x="3888" y="1872"/>
              <a:ext cx="144" cy="336"/>
              <a:chOff x="2832" y="1488"/>
              <a:chExt cx="288" cy="960"/>
            </a:xfrm>
          </p:grpSpPr>
          <p:sp>
            <p:nvSpPr>
              <p:cNvPr id="71715" name="Line 18"/>
              <p:cNvSpPr>
                <a:spLocks noChangeShapeType="1"/>
              </p:cNvSpPr>
              <p:nvPr/>
            </p:nvSpPr>
            <p:spPr bwMode="auto">
              <a:xfrm>
                <a:off x="2832" y="1488"/>
                <a:ext cx="0" cy="96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16" name="Line 19"/>
              <p:cNvSpPr>
                <a:spLocks noChangeShapeType="1"/>
              </p:cNvSpPr>
              <p:nvPr/>
            </p:nvSpPr>
            <p:spPr bwMode="auto">
              <a:xfrm>
                <a:off x="2832" y="2448"/>
                <a:ext cx="288"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sp>
        <p:nvSpPr>
          <p:cNvPr id="71689" name="Rectangle 20"/>
          <p:cNvSpPr>
            <a:spLocks noChangeArrowheads="1"/>
          </p:cNvSpPr>
          <p:nvPr/>
        </p:nvSpPr>
        <p:spPr bwMode="auto">
          <a:xfrm>
            <a:off x="64008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VPN</a:t>
            </a:r>
          </a:p>
        </p:txBody>
      </p:sp>
      <p:sp>
        <p:nvSpPr>
          <p:cNvPr id="71690" name="Rectangle 21"/>
          <p:cNvSpPr>
            <a:spLocks noChangeArrowheads="1"/>
          </p:cNvSpPr>
          <p:nvPr/>
        </p:nvSpPr>
        <p:spPr bwMode="auto">
          <a:xfrm>
            <a:off x="7239000" y="3276600"/>
            <a:ext cx="838200" cy="457200"/>
          </a:xfrm>
          <a:prstGeom prst="rect">
            <a:avLst/>
          </a:prstGeom>
          <a:solidFill>
            <a:srgbClr val="FFCCFF"/>
          </a:solidFill>
          <a:ln w="9525">
            <a:solidFill>
              <a:srgbClr val="000000"/>
            </a:solidFill>
            <a:miter lim="800000"/>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chemeClr val="bg1">
                    <a:lumMod val="50000"/>
                  </a:schemeClr>
                </a:solidFill>
              </a:rPr>
              <a:t>PPN</a:t>
            </a:r>
          </a:p>
        </p:txBody>
      </p:sp>
      <p:grpSp>
        <p:nvGrpSpPr>
          <p:cNvPr id="71691" name="Group 22"/>
          <p:cNvGrpSpPr>
            <a:grpSpLocks/>
          </p:cNvGrpSpPr>
          <p:nvPr/>
        </p:nvGrpSpPr>
        <p:grpSpPr bwMode="auto">
          <a:xfrm>
            <a:off x="1295400" y="3200400"/>
            <a:ext cx="5715000" cy="1447800"/>
            <a:chOff x="816" y="2016"/>
            <a:chExt cx="3600" cy="912"/>
          </a:xfrm>
        </p:grpSpPr>
        <p:grpSp>
          <p:nvGrpSpPr>
            <p:cNvPr id="71693" name="Group 23"/>
            <p:cNvGrpSpPr>
              <a:grpSpLocks/>
            </p:cNvGrpSpPr>
            <p:nvPr/>
          </p:nvGrpSpPr>
          <p:grpSpPr bwMode="auto">
            <a:xfrm>
              <a:off x="1440" y="2352"/>
              <a:ext cx="288" cy="480"/>
              <a:chOff x="1776" y="2160"/>
              <a:chExt cx="288" cy="480"/>
            </a:xfrm>
          </p:grpSpPr>
          <p:sp>
            <p:nvSpPr>
              <p:cNvPr id="71708" name="Oval 24"/>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71709" name="Line 25"/>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1694" name="Line 26"/>
            <p:cNvSpPr>
              <a:spLocks noChangeShapeType="1"/>
            </p:cNvSpPr>
            <p:nvPr/>
          </p:nvSpPr>
          <p:spPr bwMode="auto">
            <a:xfrm>
              <a:off x="816" y="2016"/>
              <a:ext cx="0" cy="9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95" name="Line 27"/>
            <p:cNvSpPr>
              <a:spLocks noChangeShapeType="1"/>
            </p:cNvSpPr>
            <p:nvPr/>
          </p:nvSpPr>
          <p:spPr bwMode="auto">
            <a:xfrm>
              <a:off x="816" y="2928"/>
              <a:ext cx="307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96" name="Line 28"/>
            <p:cNvSpPr>
              <a:spLocks noChangeShapeType="1"/>
            </p:cNvSpPr>
            <p:nvPr/>
          </p:nvSpPr>
          <p:spPr bwMode="auto">
            <a:xfrm flipV="1">
              <a:off x="1200"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97" name="Line 29"/>
            <p:cNvSpPr>
              <a:spLocks noChangeShapeType="1"/>
            </p:cNvSpPr>
            <p:nvPr/>
          </p:nvSpPr>
          <p:spPr bwMode="auto">
            <a:xfrm flipV="1">
              <a:off x="2544"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698" name="Line 30"/>
            <p:cNvSpPr>
              <a:spLocks noChangeShapeType="1"/>
            </p:cNvSpPr>
            <p:nvPr/>
          </p:nvSpPr>
          <p:spPr bwMode="auto">
            <a:xfrm>
              <a:off x="1200"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71699" name="Group 31"/>
            <p:cNvGrpSpPr>
              <a:grpSpLocks/>
            </p:cNvGrpSpPr>
            <p:nvPr/>
          </p:nvGrpSpPr>
          <p:grpSpPr bwMode="auto">
            <a:xfrm>
              <a:off x="2784" y="2352"/>
              <a:ext cx="288" cy="480"/>
              <a:chOff x="1776" y="2160"/>
              <a:chExt cx="288" cy="480"/>
            </a:xfrm>
          </p:grpSpPr>
          <p:sp>
            <p:nvSpPr>
              <p:cNvPr id="71706" name="Oval 32"/>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71707" name="Line 33"/>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grpSp>
          <p:nvGrpSpPr>
            <p:cNvPr id="71700" name="Group 34"/>
            <p:cNvGrpSpPr>
              <a:grpSpLocks/>
            </p:cNvGrpSpPr>
            <p:nvPr/>
          </p:nvGrpSpPr>
          <p:grpSpPr bwMode="auto">
            <a:xfrm>
              <a:off x="4128" y="2352"/>
              <a:ext cx="288" cy="480"/>
              <a:chOff x="1776" y="2160"/>
              <a:chExt cx="288" cy="480"/>
            </a:xfrm>
          </p:grpSpPr>
          <p:sp>
            <p:nvSpPr>
              <p:cNvPr id="71704" name="Oval 35"/>
              <p:cNvSpPr>
                <a:spLocks noChangeArrowheads="1"/>
              </p:cNvSpPr>
              <p:nvPr/>
            </p:nvSpPr>
            <p:spPr bwMode="auto">
              <a:xfrm>
                <a:off x="1776" y="2352"/>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lgn="ctr">
                  <a:spcBef>
                    <a:spcPct val="0"/>
                  </a:spcBef>
                  <a:buClrTx/>
                  <a:buSzTx/>
                  <a:buFontTx/>
                  <a:buNone/>
                </a:pPr>
                <a:r>
                  <a:rPr lang="en-US" altLang="en-US" sz="1800">
                    <a:solidFill>
                      <a:srgbClr val="000000"/>
                    </a:solidFill>
                  </a:rPr>
                  <a:t>=</a:t>
                </a:r>
              </a:p>
            </p:txBody>
          </p:sp>
          <p:sp>
            <p:nvSpPr>
              <p:cNvPr id="71705" name="Line 36"/>
              <p:cNvSpPr>
                <a:spLocks noChangeShapeType="1"/>
              </p:cNvSpPr>
              <p:nvPr/>
            </p:nvSpPr>
            <p:spPr bwMode="auto">
              <a:xfrm>
                <a:off x="1920" y="2160"/>
                <a:ext cx="0" cy="192"/>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1701" name="Line 37"/>
            <p:cNvSpPr>
              <a:spLocks noChangeShapeType="1"/>
            </p:cNvSpPr>
            <p:nvPr/>
          </p:nvSpPr>
          <p:spPr bwMode="auto">
            <a:xfrm>
              <a:off x="2544"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02" name="Line 38"/>
            <p:cNvSpPr>
              <a:spLocks noChangeShapeType="1"/>
            </p:cNvSpPr>
            <p:nvPr/>
          </p:nvSpPr>
          <p:spPr bwMode="auto">
            <a:xfrm flipV="1">
              <a:off x="3888" y="2688"/>
              <a:ext cx="0" cy="24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1703" name="Line 39"/>
            <p:cNvSpPr>
              <a:spLocks noChangeShapeType="1"/>
            </p:cNvSpPr>
            <p:nvPr/>
          </p:nvSpPr>
          <p:spPr bwMode="auto">
            <a:xfrm>
              <a:off x="3888" y="2688"/>
              <a:ext cx="24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71692" name="Text Box 41"/>
          <p:cNvSpPr txBox="1">
            <a:spLocks noChangeArrowheads="1"/>
          </p:cNvSpPr>
          <p:nvPr/>
        </p:nvSpPr>
        <p:spPr bwMode="auto">
          <a:xfrm>
            <a:off x="2133600" y="5195888"/>
            <a:ext cx="5480988"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0000"/>
              <a:buFont typeface="Wingdings" panose="05000000000000000000" pitchFamily="2" charset="2"/>
              <a:buChar char="¢"/>
              <a:defRPr sz="3000">
                <a:solidFill>
                  <a:schemeClr val="tx2"/>
                </a:solidFill>
                <a:latin typeface="Arial" panose="020B0604020202020204" pitchFamily="34" charset="0"/>
              </a:defRPr>
            </a:lvl1pPr>
            <a:lvl2pPr marL="742950" indent="-285750">
              <a:spcBef>
                <a:spcPct val="20000"/>
              </a:spcBef>
              <a:buClr>
                <a:schemeClr val="accent1"/>
              </a:buClr>
              <a:buSzPct val="75000"/>
              <a:buFont typeface="Wingdings" panose="05000000000000000000" pitchFamily="2" charset="2"/>
              <a:buChar char="l"/>
              <a:defRPr sz="2800">
                <a:solidFill>
                  <a:schemeClr val="tx2"/>
                </a:solidFill>
                <a:latin typeface="Arial" panose="020B0604020202020204" pitchFamily="34" charset="0"/>
              </a:defRPr>
            </a:lvl2pPr>
            <a:lvl3pPr marL="1143000" indent="-228600">
              <a:spcBef>
                <a:spcPct val="20000"/>
              </a:spcBef>
              <a:buClr>
                <a:schemeClr val="accent2"/>
              </a:buClr>
              <a:buChar char="•"/>
              <a:defRPr sz="2400">
                <a:solidFill>
                  <a:schemeClr val="tx2"/>
                </a:solidFill>
                <a:latin typeface="Arial" panose="020B0604020202020204" pitchFamily="34" charset="0"/>
              </a:defRPr>
            </a:lvl3pPr>
            <a:lvl4pPr marL="1600200" indent="-228600">
              <a:spcBef>
                <a:spcPct val="20000"/>
              </a:spcBef>
              <a:buClr>
                <a:schemeClr val="tx1"/>
              </a:buClr>
              <a:buChar char="•"/>
              <a:defRPr sz="2000">
                <a:solidFill>
                  <a:schemeClr val="tx2"/>
                </a:solidFill>
                <a:latin typeface="Arial" panose="020B0604020202020204" pitchFamily="34" charset="0"/>
              </a:defRPr>
            </a:lvl4pPr>
            <a:lvl5pPr marL="2057400" indent="-228600">
              <a:spcBef>
                <a:spcPct val="20000"/>
              </a:spcBef>
              <a:buChar char="•"/>
              <a:defRPr sz="2000">
                <a:solidFill>
                  <a:schemeClr val="tx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2"/>
                </a:solidFill>
                <a:latin typeface="Arial" panose="020B0604020202020204" pitchFamily="34" charset="0"/>
              </a:defRPr>
            </a:lvl9pPr>
          </a:lstStyle>
          <a:p>
            <a:pPr>
              <a:spcBef>
                <a:spcPct val="0"/>
              </a:spcBef>
              <a:buClrTx/>
              <a:buSzTx/>
              <a:buFontTx/>
              <a:buNone/>
            </a:pPr>
            <a:r>
              <a:rPr lang="en-US" altLang="en-US" sz="1800" dirty="0">
                <a:solidFill>
                  <a:schemeClr val="tx1"/>
                </a:solidFill>
              </a:rPr>
              <a:t>If miss, translate and replace </a:t>
            </a:r>
            <a:r>
              <a:rPr lang="en-US" altLang="en-US" sz="1800" u="sng" dirty="0">
                <a:solidFill>
                  <a:schemeClr val="tx1"/>
                </a:solidFill>
              </a:rPr>
              <a:t>any</a:t>
            </a:r>
            <a:r>
              <a:rPr lang="en-US" altLang="en-US" sz="1800" dirty="0">
                <a:solidFill>
                  <a:schemeClr val="tx1"/>
                </a:solidFill>
              </a:rPr>
              <a:t> one of the entries </a:t>
            </a:r>
          </a:p>
          <a:p>
            <a:pPr>
              <a:spcBef>
                <a:spcPct val="0"/>
              </a:spcBef>
              <a:buClrTx/>
              <a:buSzTx/>
              <a:buFontTx/>
              <a:buNone/>
            </a:pPr>
            <a:r>
              <a:rPr lang="en-US" altLang="en-US" sz="1800" dirty="0">
                <a:solidFill>
                  <a:schemeClr val="tx1"/>
                </a:solidFill>
              </a:rPr>
              <a:t>(fewer competing cache entries)</a:t>
            </a:r>
          </a:p>
        </p:txBody>
      </p:sp>
    </p:spTree>
    <p:extLst>
      <p:ext uri="{BB962C8B-B14F-4D97-AF65-F5344CB8AC3E}">
        <p14:creationId xmlns:p14="http://schemas.microsoft.com/office/powerpoint/2010/main" val="32788466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altLang="en-US"/>
              <a:t>TLB Lookups</a:t>
            </a:r>
          </a:p>
        </p:txBody>
      </p:sp>
      <p:sp>
        <p:nvSpPr>
          <p:cNvPr id="73731" name="Rectangle 3"/>
          <p:cNvSpPr>
            <a:spLocks noGrp="1" noChangeArrowheads="1"/>
          </p:cNvSpPr>
          <p:nvPr>
            <p:ph type="body" idx="1"/>
          </p:nvPr>
        </p:nvSpPr>
        <p:spPr/>
        <p:txBody>
          <a:bodyPr/>
          <a:lstStyle/>
          <a:p>
            <a:pPr eaLnBrk="1" hangingPunct="1"/>
            <a:r>
              <a:rPr lang="en-US" altLang="en-US"/>
              <a:t>Typically</a:t>
            </a:r>
          </a:p>
          <a:p>
            <a:pPr lvl="1" eaLnBrk="1" hangingPunct="1"/>
            <a:r>
              <a:rPr lang="en-US" altLang="en-US"/>
              <a:t>TLBs are small and fully associative</a:t>
            </a:r>
          </a:p>
          <a:p>
            <a:pPr lvl="1" eaLnBrk="1" hangingPunct="1"/>
            <a:r>
              <a:rPr lang="en-US" altLang="en-US"/>
              <a:t>Hardware caches use direct mapped or set-associative cache</a:t>
            </a:r>
          </a:p>
        </p:txBody>
      </p:sp>
    </p:spTree>
    <p:extLst>
      <p:ext uri="{BB962C8B-B14F-4D97-AF65-F5344CB8AC3E}">
        <p14:creationId xmlns:p14="http://schemas.microsoft.com/office/powerpoint/2010/main" val="27281410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altLang="en-US"/>
              <a:t>Replacement of TLB Entries</a:t>
            </a:r>
          </a:p>
        </p:txBody>
      </p:sp>
      <p:sp>
        <p:nvSpPr>
          <p:cNvPr id="75779" name="Rectangle 3"/>
          <p:cNvSpPr>
            <a:spLocks noGrp="1" noChangeArrowheads="1"/>
          </p:cNvSpPr>
          <p:nvPr>
            <p:ph type="body" idx="1"/>
          </p:nvPr>
        </p:nvSpPr>
        <p:spPr/>
        <p:txBody>
          <a:bodyPr/>
          <a:lstStyle/>
          <a:p>
            <a:pPr eaLnBrk="1" hangingPunct="1"/>
            <a:r>
              <a:rPr lang="en-US" altLang="en-US"/>
              <a:t>Direct mapping</a:t>
            </a:r>
          </a:p>
          <a:p>
            <a:pPr lvl="1" eaLnBrk="1" hangingPunct="1"/>
            <a:r>
              <a:rPr lang="en-US" altLang="en-US"/>
              <a:t>Entry replaced whenever a VPN mismatches</a:t>
            </a:r>
          </a:p>
          <a:p>
            <a:pPr eaLnBrk="1" hangingPunct="1"/>
            <a:r>
              <a:rPr lang="en-US" altLang="en-US"/>
              <a:t>Associative caches</a:t>
            </a:r>
          </a:p>
          <a:p>
            <a:pPr lvl="1" eaLnBrk="1" hangingPunct="1"/>
            <a:r>
              <a:rPr lang="en-US" altLang="en-US"/>
              <a:t>Random replacement</a:t>
            </a:r>
          </a:p>
          <a:p>
            <a:pPr lvl="1" eaLnBrk="1" hangingPunct="1"/>
            <a:r>
              <a:rPr lang="en-US" altLang="en-US"/>
              <a:t>LRU (least recently used)</a:t>
            </a:r>
          </a:p>
          <a:p>
            <a:pPr lvl="1" eaLnBrk="1" hangingPunct="1"/>
            <a:r>
              <a:rPr lang="en-US" altLang="en-US"/>
              <a:t>MRU (most recently used)</a:t>
            </a:r>
          </a:p>
          <a:p>
            <a:pPr lvl="1" eaLnBrk="1" hangingPunct="1"/>
            <a:r>
              <a:rPr lang="en-US" altLang="en-US"/>
              <a:t>Depending on reference patterns</a:t>
            </a:r>
          </a:p>
        </p:txBody>
      </p:sp>
    </p:spTree>
    <p:extLst>
      <p:ext uri="{BB962C8B-B14F-4D97-AF65-F5344CB8AC3E}">
        <p14:creationId xmlns:p14="http://schemas.microsoft.com/office/powerpoint/2010/main" val="162420553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hangingPunct="1"/>
            <a:r>
              <a:rPr lang="en-US" altLang="en-US"/>
              <a:t>Replacement of TLB Entries</a:t>
            </a:r>
          </a:p>
        </p:txBody>
      </p:sp>
      <p:sp>
        <p:nvSpPr>
          <p:cNvPr id="77827" name="Rectangle 3"/>
          <p:cNvSpPr>
            <a:spLocks noGrp="1" noChangeArrowheads="1"/>
          </p:cNvSpPr>
          <p:nvPr>
            <p:ph type="body" idx="1"/>
          </p:nvPr>
        </p:nvSpPr>
        <p:spPr/>
        <p:txBody>
          <a:bodyPr/>
          <a:lstStyle/>
          <a:p>
            <a:pPr eaLnBrk="1" hangingPunct="1"/>
            <a:r>
              <a:rPr lang="en-US" altLang="en-US"/>
              <a:t>Hardware-level</a:t>
            </a:r>
          </a:p>
          <a:p>
            <a:pPr lvl="1" eaLnBrk="1" hangingPunct="1"/>
            <a:r>
              <a:rPr lang="en-US" altLang="en-US"/>
              <a:t>TLB replacement is mostly random</a:t>
            </a:r>
          </a:p>
          <a:p>
            <a:pPr lvl="2" eaLnBrk="1" hangingPunct="1"/>
            <a:r>
              <a:rPr lang="en-US" altLang="en-US"/>
              <a:t>Simple and fast</a:t>
            </a:r>
          </a:p>
          <a:p>
            <a:pPr eaLnBrk="1" hangingPunct="1"/>
            <a:r>
              <a:rPr lang="en-US" altLang="en-US"/>
              <a:t>Software-level</a:t>
            </a:r>
          </a:p>
          <a:p>
            <a:pPr lvl="1" eaLnBrk="1" hangingPunct="1"/>
            <a:r>
              <a:rPr lang="en-US" altLang="en-US"/>
              <a:t>Memory page replacements are more sophisticated</a:t>
            </a:r>
          </a:p>
          <a:p>
            <a:pPr lvl="1" eaLnBrk="1" hangingPunct="1"/>
            <a:r>
              <a:rPr lang="en-US" altLang="en-US"/>
              <a:t>CPU cycles vs. cache hit rate</a:t>
            </a:r>
          </a:p>
        </p:txBody>
      </p:sp>
    </p:spTree>
    <p:extLst>
      <p:ext uri="{BB962C8B-B14F-4D97-AF65-F5344CB8AC3E}">
        <p14:creationId xmlns:p14="http://schemas.microsoft.com/office/powerpoint/2010/main" val="5110911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n-US" altLang="en-US"/>
              <a:t>Consistency between TLB and Page Tables</a:t>
            </a:r>
          </a:p>
        </p:txBody>
      </p:sp>
      <p:sp>
        <p:nvSpPr>
          <p:cNvPr id="79875" name="Rectangle 3"/>
          <p:cNvSpPr>
            <a:spLocks noGrp="1" noChangeArrowheads="1"/>
          </p:cNvSpPr>
          <p:nvPr>
            <p:ph type="body" idx="1"/>
          </p:nvPr>
        </p:nvSpPr>
        <p:spPr/>
        <p:txBody>
          <a:bodyPr/>
          <a:lstStyle/>
          <a:p>
            <a:pPr eaLnBrk="1" hangingPunct="1"/>
            <a:r>
              <a:rPr lang="en-US" altLang="en-US"/>
              <a:t>Different processes have different page tables</a:t>
            </a:r>
          </a:p>
          <a:p>
            <a:pPr lvl="1" eaLnBrk="1" hangingPunct="1"/>
            <a:r>
              <a:rPr lang="en-US" altLang="en-US"/>
              <a:t>TLB entries need to be invalidated on context switches</a:t>
            </a:r>
          </a:p>
          <a:p>
            <a:pPr lvl="1" eaLnBrk="1" hangingPunct="1"/>
            <a:r>
              <a:rPr lang="en-US" altLang="en-US"/>
              <a:t>Alternatives:</a:t>
            </a:r>
          </a:p>
          <a:p>
            <a:pPr lvl="2" eaLnBrk="1" hangingPunct="1"/>
            <a:r>
              <a:rPr lang="en-US" altLang="en-US"/>
              <a:t>Tag TLB entries with process IDs</a:t>
            </a:r>
          </a:p>
          <a:p>
            <a:pPr lvl="2" eaLnBrk="1" hangingPunct="1"/>
            <a:r>
              <a:rPr lang="en-US" altLang="en-US"/>
              <a:t>Additional cost of hardware and comparisons per lookup</a:t>
            </a:r>
          </a:p>
        </p:txBody>
      </p:sp>
    </p:spTree>
    <p:extLst>
      <p:ext uri="{BB962C8B-B14F-4D97-AF65-F5344CB8AC3E}">
        <p14:creationId xmlns:p14="http://schemas.microsoft.com/office/powerpoint/2010/main" val="198075072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altLang="en-US"/>
              <a:t>Two Ways to Commit Data Changes</a:t>
            </a:r>
          </a:p>
        </p:txBody>
      </p:sp>
      <p:sp>
        <p:nvSpPr>
          <p:cNvPr id="86019" name="Rectangle 3"/>
          <p:cNvSpPr>
            <a:spLocks noGrp="1" noChangeArrowheads="1"/>
          </p:cNvSpPr>
          <p:nvPr>
            <p:ph type="body" idx="1"/>
          </p:nvPr>
        </p:nvSpPr>
        <p:spPr/>
        <p:txBody>
          <a:bodyPr/>
          <a:lstStyle/>
          <a:p>
            <a:pPr eaLnBrk="1" hangingPunct="1">
              <a:lnSpc>
                <a:spcPct val="90000"/>
              </a:lnSpc>
            </a:pPr>
            <a:r>
              <a:rPr lang="en-US" altLang="en-US" b="1" i="1" dirty="0">
                <a:solidFill>
                  <a:srgbClr val="FFFF00"/>
                </a:solidFill>
              </a:rPr>
              <a:t>Write-through:</a:t>
            </a:r>
            <a:r>
              <a:rPr lang="en-US" altLang="en-US" dirty="0">
                <a:solidFill>
                  <a:srgbClr val="FFFF00"/>
                </a:solidFill>
              </a:rPr>
              <a:t>  </a:t>
            </a:r>
            <a:r>
              <a:rPr lang="en-US" altLang="en-US" dirty="0"/>
              <a:t>immediately propagates update through various levels of caching</a:t>
            </a:r>
          </a:p>
          <a:p>
            <a:pPr lvl="1" eaLnBrk="1" hangingPunct="1">
              <a:lnSpc>
                <a:spcPct val="90000"/>
              </a:lnSpc>
            </a:pPr>
            <a:r>
              <a:rPr lang="en-US" altLang="en-US" dirty="0"/>
              <a:t>For critical data</a:t>
            </a:r>
          </a:p>
          <a:p>
            <a:pPr eaLnBrk="1" hangingPunct="1">
              <a:lnSpc>
                <a:spcPct val="90000"/>
              </a:lnSpc>
            </a:pPr>
            <a:r>
              <a:rPr lang="en-US" altLang="en-US" b="1" i="1" dirty="0">
                <a:solidFill>
                  <a:srgbClr val="FFFF00"/>
                </a:solidFill>
              </a:rPr>
              <a:t>Write-back:</a:t>
            </a:r>
            <a:r>
              <a:rPr lang="en-US" altLang="en-US" dirty="0">
                <a:solidFill>
                  <a:srgbClr val="FFFF00"/>
                </a:solidFill>
              </a:rPr>
              <a:t>  </a:t>
            </a:r>
            <a:r>
              <a:rPr lang="en-US" altLang="en-US" dirty="0"/>
              <a:t>delays the propagation until the cached item is replaced</a:t>
            </a:r>
          </a:p>
          <a:p>
            <a:pPr lvl="1" eaLnBrk="1" hangingPunct="1">
              <a:lnSpc>
                <a:spcPct val="90000"/>
              </a:lnSpc>
            </a:pPr>
            <a:r>
              <a:rPr lang="en-US" altLang="en-US" dirty="0"/>
              <a:t>Goal:  spread the cost of update propagation over multiple updates</a:t>
            </a:r>
          </a:p>
          <a:p>
            <a:pPr lvl="1" eaLnBrk="1" hangingPunct="1">
              <a:lnSpc>
                <a:spcPct val="90000"/>
              </a:lnSpc>
            </a:pPr>
            <a:r>
              <a:rPr lang="en-US" altLang="en-US" dirty="0"/>
              <a:t>Less costly</a:t>
            </a:r>
          </a:p>
        </p:txBody>
      </p:sp>
    </p:spTree>
    <p:extLst>
      <p:ext uri="{BB962C8B-B14F-4D97-AF65-F5344CB8AC3E}">
        <p14:creationId xmlns:p14="http://schemas.microsoft.com/office/powerpoint/2010/main" val="12850348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a:t>Demand Paging</a:t>
            </a:r>
          </a:p>
        </p:txBody>
      </p:sp>
      <p:sp>
        <p:nvSpPr>
          <p:cNvPr id="6147" name="Rectangle 3"/>
          <p:cNvSpPr>
            <a:spLocks noGrp="1" noChangeArrowheads="1"/>
          </p:cNvSpPr>
          <p:nvPr>
            <p:ph type="body" idx="1"/>
          </p:nvPr>
        </p:nvSpPr>
        <p:spPr/>
        <p:txBody>
          <a:bodyPr/>
          <a:lstStyle/>
          <a:p>
            <a:pPr eaLnBrk="1" hangingPunct="1"/>
            <a:r>
              <a:rPr lang="en-US" altLang="en-US" b="1" i="1" dirty="0">
                <a:solidFill>
                  <a:srgbClr val="FFFF00"/>
                </a:solidFill>
              </a:rPr>
              <a:t>Demand paging</a:t>
            </a:r>
            <a:r>
              <a:rPr lang="en-US" altLang="en-US" dirty="0"/>
              <a:t>:  allows pages that are referenced actively to be loaded into memory</a:t>
            </a:r>
          </a:p>
          <a:p>
            <a:pPr lvl="1" eaLnBrk="1" hangingPunct="1"/>
            <a:r>
              <a:rPr lang="en-US" altLang="en-US" dirty="0"/>
              <a:t>Remaining pages stay on disk</a:t>
            </a:r>
          </a:p>
          <a:p>
            <a:pPr lvl="1" eaLnBrk="1" hangingPunct="1"/>
            <a:r>
              <a:rPr lang="en-US" altLang="en-US" dirty="0"/>
              <a:t>Provides the illusion of infinite physical memory</a:t>
            </a:r>
          </a:p>
          <a:p>
            <a:pPr lvl="1" eaLnBrk="1" hangingPunct="1"/>
            <a:endParaRPr lang="en-US" altLang="en-US" dirty="0"/>
          </a:p>
        </p:txBody>
      </p:sp>
    </p:spTree>
    <p:extLst>
      <p:ext uri="{BB962C8B-B14F-4D97-AF65-F5344CB8AC3E}">
        <p14:creationId xmlns:p14="http://schemas.microsoft.com/office/powerpoint/2010/main" val="21638945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a:t>Demand Paging Mechanism</a:t>
            </a:r>
          </a:p>
        </p:txBody>
      </p:sp>
      <p:sp>
        <p:nvSpPr>
          <p:cNvPr id="7171" name="Rectangle 3"/>
          <p:cNvSpPr>
            <a:spLocks noGrp="1" noChangeArrowheads="1"/>
          </p:cNvSpPr>
          <p:nvPr>
            <p:ph type="body" idx="1"/>
          </p:nvPr>
        </p:nvSpPr>
        <p:spPr/>
        <p:txBody>
          <a:bodyPr/>
          <a:lstStyle/>
          <a:p>
            <a:pPr eaLnBrk="1" hangingPunct="1"/>
            <a:r>
              <a:rPr lang="en-US" altLang="en-US" dirty="0"/>
              <a:t>Page tables sometimes need to point to disk locations (as opposed to memory locations)</a:t>
            </a:r>
          </a:p>
          <a:p>
            <a:pPr eaLnBrk="1" hangingPunct="1"/>
            <a:r>
              <a:rPr lang="en-US" altLang="en-US" dirty="0"/>
              <a:t>A table entry needs a </a:t>
            </a:r>
            <a:r>
              <a:rPr lang="en-US" altLang="en-US" i="1" dirty="0"/>
              <a:t>present</a:t>
            </a:r>
            <a:r>
              <a:rPr lang="en-US" altLang="en-US" dirty="0"/>
              <a:t> (</a:t>
            </a:r>
            <a:r>
              <a:rPr lang="en-US" altLang="en-US" i="1" dirty="0"/>
              <a:t>valid</a:t>
            </a:r>
            <a:r>
              <a:rPr lang="en-US" altLang="en-US" dirty="0"/>
              <a:t>) bit</a:t>
            </a:r>
          </a:p>
          <a:p>
            <a:pPr lvl="1" eaLnBrk="1" hangingPunct="1"/>
            <a:r>
              <a:rPr lang="en-US" altLang="en-US" dirty="0"/>
              <a:t>Present means a page is in memory</a:t>
            </a:r>
          </a:p>
          <a:p>
            <a:pPr lvl="1" eaLnBrk="1" hangingPunct="1"/>
            <a:r>
              <a:rPr lang="en-US" altLang="en-US" dirty="0"/>
              <a:t>Not present means that there is a </a:t>
            </a:r>
            <a:r>
              <a:rPr lang="en-US" altLang="en-US" b="1" i="1" dirty="0">
                <a:solidFill>
                  <a:srgbClr val="FFFF00"/>
                </a:solidFill>
              </a:rPr>
              <a:t>page fault</a:t>
            </a:r>
          </a:p>
        </p:txBody>
      </p:sp>
    </p:spTree>
    <p:extLst>
      <p:ext uri="{BB962C8B-B14F-4D97-AF65-F5344CB8AC3E}">
        <p14:creationId xmlns:p14="http://schemas.microsoft.com/office/powerpoint/2010/main" val="2381814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a:t>Assumptions</a:t>
            </a:r>
          </a:p>
        </p:txBody>
      </p:sp>
      <p:sp>
        <p:nvSpPr>
          <p:cNvPr id="49155" name="Rectangle 3"/>
          <p:cNvSpPr>
            <a:spLocks noGrp="1" noChangeArrowheads="1"/>
          </p:cNvSpPr>
          <p:nvPr>
            <p:ph type="body" idx="1"/>
          </p:nvPr>
        </p:nvSpPr>
        <p:spPr/>
        <p:txBody>
          <a:bodyPr/>
          <a:lstStyle/>
          <a:p>
            <a:pPr eaLnBrk="1" hangingPunct="1">
              <a:defRPr/>
            </a:pPr>
            <a:r>
              <a:rPr lang="en-US"/>
              <a:t>32-bit machines</a:t>
            </a:r>
          </a:p>
          <a:p>
            <a:pPr eaLnBrk="1" hangingPunct="1">
              <a:defRPr/>
            </a:pPr>
            <a:r>
              <a:rPr lang="en-US"/>
              <a:t>1-GB RAM max</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a:t>Page Fault</a:t>
            </a:r>
          </a:p>
        </p:txBody>
      </p:sp>
      <p:sp>
        <p:nvSpPr>
          <p:cNvPr id="8195" name="Rectangle 3"/>
          <p:cNvSpPr>
            <a:spLocks noGrp="1" noChangeArrowheads="1"/>
          </p:cNvSpPr>
          <p:nvPr>
            <p:ph type="body" idx="1"/>
          </p:nvPr>
        </p:nvSpPr>
        <p:spPr/>
        <p:txBody>
          <a:bodyPr/>
          <a:lstStyle/>
          <a:p>
            <a:pPr eaLnBrk="1" hangingPunct="1"/>
            <a:r>
              <a:rPr lang="en-US" altLang="en-US" sz="2600"/>
              <a:t>Hardware trap</a:t>
            </a:r>
          </a:p>
          <a:p>
            <a:pPr eaLnBrk="1" hangingPunct="1"/>
            <a:r>
              <a:rPr lang="en-US" altLang="en-US" sz="2600"/>
              <a:t>OS performs the following steps while running other processes (analogy:  firing and hiring someone)</a:t>
            </a:r>
          </a:p>
          <a:p>
            <a:pPr lvl="1" eaLnBrk="1" hangingPunct="1"/>
            <a:r>
              <a:rPr lang="en-US" altLang="en-US" sz="2200"/>
              <a:t>Choose a page</a:t>
            </a:r>
          </a:p>
          <a:p>
            <a:pPr lvl="1" eaLnBrk="1" hangingPunct="1"/>
            <a:r>
              <a:rPr lang="en-US" altLang="en-US" sz="2200"/>
              <a:t>If the page has been modified, write its contents to disk</a:t>
            </a:r>
          </a:p>
          <a:p>
            <a:pPr lvl="1" eaLnBrk="1" hangingPunct="1"/>
            <a:r>
              <a:rPr lang="en-US" altLang="en-US" sz="2200"/>
              <a:t>Change the corresponding page table entry and TLB entry</a:t>
            </a:r>
          </a:p>
          <a:p>
            <a:pPr lvl="1" eaLnBrk="1" hangingPunct="1"/>
            <a:r>
              <a:rPr lang="en-US" altLang="en-US" sz="2200"/>
              <a:t>Load new page into memory from disk</a:t>
            </a:r>
          </a:p>
          <a:p>
            <a:pPr lvl="1" eaLnBrk="1" hangingPunct="1"/>
            <a:r>
              <a:rPr lang="en-US" altLang="en-US" sz="2200"/>
              <a:t>Update page table entry</a:t>
            </a:r>
          </a:p>
          <a:p>
            <a:pPr lvl="1" eaLnBrk="1" hangingPunct="1"/>
            <a:r>
              <a:rPr lang="en-US" altLang="en-US" sz="2200"/>
              <a:t>Continue the thread</a:t>
            </a:r>
          </a:p>
          <a:p>
            <a:pPr eaLnBrk="1" hangingPunct="1"/>
            <a:endParaRPr lang="en-US" altLang="en-US" sz="2600"/>
          </a:p>
        </p:txBody>
      </p:sp>
    </p:spTree>
    <p:extLst>
      <p:ext uri="{BB962C8B-B14F-4D97-AF65-F5344CB8AC3E}">
        <p14:creationId xmlns:p14="http://schemas.microsoft.com/office/powerpoint/2010/main" val="410379175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a:t>Transparent Page Faults</a:t>
            </a:r>
          </a:p>
        </p:txBody>
      </p:sp>
      <p:sp>
        <p:nvSpPr>
          <p:cNvPr id="9219" name="Rectangle 3"/>
          <p:cNvSpPr>
            <a:spLocks noGrp="1" noChangeArrowheads="1"/>
          </p:cNvSpPr>
          <p:nvPr>
            <p:ph type="body" idx="1"/>
          </p:nvPr>
        </p:nvSpPr>
        <p:spPr/>
        <p:txBody>
          <a:bodyPr/>
          <a:lstStyle/>
          <a:p>
            <a:pPr eaLnBrk="1" hangingPunct="1"/>
            <a:r>
              <a:rPr lang="en-US" altLang="en-US" b="1" i="1" dirty="0">
                <a:solidFill>
                  <a:srgbClr val="FFFF00"/>
                </a:solidFill>
              </a:rPr>
              <a:t>Transparent</a:t>
            </a:r>
            <a:r>
              <a:rPr lang="en-US" altLang="en-US" dirty="0">
                <a:solidFill>
                  <a:srgbClr val="FFFF00"/>
                </a:solidFill>
              </a:rPr>
              <a:t> </a:t>
            </a:r>
            <a:r>
              <a:rPr lang="en-US" altLang="en-US" dirty="0"/>
              <a:t>(invisible) mechanisms</a:t>
            </a:r>
          </a:p>
          <a:p>
            <a:pPr lvl="1" eaLnBrk="1" hangingPunct="1"/>
            <a:r>
              <a:rPr lang="en-US" altLang="en-US" dirty="0"/>
              <a:t>A process does not know how it happened</a:t>
            </a:r>
          </a:p>
          <a:p>
            <a:pPr lvl="1" eaLnBrk="1" hangingPunct="1"/>
            <a:r>
              <a:rPr lang="en-US" altLang="en-US" dirty="0"/>
              <a:t>It needs to save the processor states and the faulting instruction</a:t>
            </a:r>
          </a:p>
          <a:p>
            <a:pPr eaLnBrk="1" hangingPunct="1"/>
            <a:endParaRPr lang="en-US" altLang="en-US" b="1" dirty="0">
              <a:latin typeface="Courier New" panose="02070309020205020404" pitchFamily="49" charset="0"/>
            </a:endParaRPr>
          </a:p>
        </p:txBody>
      </p:sp>
    </p:spTree>
    <p:extLst>
      <p:ext uri="{BB962C8B-B14F-4D97-AF65-F5344CB8AC3E}">
        <p14:creationId xmlns:p14="http://schemas.microsoft.com/office/powerpoint/2010/main" val="143329926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a:t>More on Transparent Page Faults</a:t>
            </a:r>
          </a:p>
        </p:txBody>
      </p:sp>
      <p:sp>
        <p:nvSpPr>
          <p:cNvPr id="10243" name="Rectangle 3"/>
          <p:cNvSpPr>
            <a:spLocks noGrp="1" noChangeArrowheads="1"/>
          </p:cNvSpPr>
          <p:nvPr>
            <p:ph type="body" idx="1"/>
          </p:nvPr>
        </p:nvSpPr>
        <p:spPr/>
        <p:txBody>
          <a:bodyPr/>
          <a:lstStyle/>
          <a:p>
            <a:pPr eaLnBrk="1" hangingPunct="1"/>
            <a:r>
              <a:rPr lang="en-US" altLang="en-US"/>
              <a:t>An instruction may have side effects</a:t>
            </a:r>
          </a:p>
          <a:p>
            <a:pPr lvl="1" eaLnBrk="1" hangingPunct="1"/>
            <a:r>
              <a:rPr lang="en-US" altLang="en-US"/>
              <a:t>Hardware needs to either unwind or finish off those side effects</a:t>
            </a:r>
          </a:p>
          <a:p>
            <a:pPr lvl="1" eaLnBrk="1" hangingPunct="1">
              <a:buFont typeface="Wingdings" panose="05000000000000000000" pitchFamily="2" charset="2"/>
              <a:buNone/>
            </a:pPr>
            <a:r>
              <a:rPr lang="en-US" altLang="en-US"/>
              <a:t>	</a:t>
            </a:r>
          </a:p>
          <a:p>
            <a:pPr lvl="1" eaLnBrk="1" hangingPunct="1">
              <a:buFont typeface="Wingdings" panose="05000000000000000000" pitchFamily="2" charset="2"/>
              <a:buNone/>
            </a:pPr>
            <a:r>
              <a:rPr lang="en-US" altLang="en-US"/>
              <a:t>	</a:t>
            </a:r>
            <a:r>
              <a:rPr lang="en-US" altLang="en-US" b="1">
                <a:latin typeface="Courier New" panose="02070309020205020404" pitchFamily="49" charset="0"/>
              </a:rPr>
              <a:t>ld r1, x</a:t>
            </a:r>
          </a:p>
          <a:p>
            <a:pPr lvl="1" eaLnBrk="1" hangingPunct="1">
              <a:buFont typeface="Wingdings" panose="05000000000000000000" pitchFamily="2" charset="2"/>
              <a:buNone/>
            </a:pPr>
            <a:r>
              <a:rPr lang="en-US" altLang="en-US" b="1">
                <a:latin typeface="Courier New" panose="02070309020205020404" pitchFamily="49" charset="0"/>
              </a:rPr>
              <a:t>	// page fault, x not in memory</a:t>
            </a:r>
          </a:p>
        </p:txBody>
      </p:sp>
    </p:spTree>
    <p:extLst>
      <p:ext uri="{BB962C8B-B14F-4D97-AF65-F5344CB8AC3E}">
        <p14:creationId xmlns:p14="http://schemas.microsoft.com/office/powerpoint/2010/main" val="415152614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a:t>More on Transparent Page Faults</a:t>
            </a:r>
          </a:p>
        </p:txBody>
      </p:sp>
      <p:sp>
        <p:nvSpPr>
          <p:cNvPr id="11267" name="Rectangle 3"/>
          <p:cNvSpPr>
            <a:spLocks noGrp="1" noChangeArrowheads="1"/>
          </p:cNvSpPr>
          <p:nvPr>
            <p:ph type="body" idx="1"/>
          </p:nvPr>
        </p:nvSpPr>
        <p:spPr/>
        <p:txBody>
          <a:bodyPr/>
          <a:lstStyle/>
          <a:p>
            <a:pPr eaLnBrk="1" hangingPunct="1"/>
            <a:r>
              <a:rPr lang="en-US" altLang="en-US" sz="2600"/>
              <a:t>Hardware designers need to understand virtual memory</a:t>
            </a:r>
          </a:p>
          <a:p>
            <a:pPr lvl="1" eaLnBrk="1" hangingPunct="1"/>
            <a:r>
              <a:rPr lang="en-US" altLang="en-US" sz="2200"/>
              <a:t>Unwinding instructions not always possible</a:t>
            </a:r>
          </a:p>
          <a:p>
            <a:pPr lvl="1" eaLnBrk="1" hangingPunct="1"/>
            <a:r>
              <a:rPr lang="en-US" altLang="en-US" sz="2200"/>
              <a:t>Example:  block transfer instruction</a:t>
            </a:r>
          </a:p>
        </p:txBody>
      </p:sp>
      <p:sp>
        <p:nvSpPr>
          <p:cNvPr id="11268" name="Rectangle 4"/>
          <p:cNvSpPr>
            <a:spLocks noChangeArrowheads="1"/>
          </p:cNvSpPr>
          <p:nvPr/>
        </p:nvSpPr>
        <p:spPr bwMode="auto">
          <a:xfrm>
            <a:off x="1981200" y="5486400"/>
            <a:ext cx="1524000" cy="3810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69" name="Rectangle 5"/>
          <p:cNvSpPr>
            <a:spLocks noChangeArrowheads="1"/>
          </p:cNvSpPr>
          <p:nvPr/>
        </p:nvSpPr>
        <p:spPr bwMode="auto">
          <a:xfrm>
            <a:off x="1981200" y="5105400"/>
            <a:ext cx="1524000" cy="3810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0" name="Rectangle 6"/>
          <p:cNvSpPr>
            <a:spLocks noChangeArrowheads="1"/>
          </p:cNvSpPr>
          <p:nvPr/>
        </p:nvSpPr>
        <p:spPr bwMode="auto">
          <a:xfrm>
            <a:off x="1981200" y="4724400"/>
            <a:ext cx="1524000" cy="3810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1" name="Rectangle 7"/>
          <p:cNvSpPr>
            <a:spLocks noChangeArrowheads="1"/>
          </p:cNvSpPr>
          <p:nvPr/>
        </p:nvSpPr>
        <p:spPr bwMode="auto">
          <a:xfrm>
            <a:off x="1981200" y="4343400"/>
            <a:ext cx="1524000" cy="3810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2" name="Rectangle 8"/>
          <p:cNvSpPr>
            <a:spLocks noChangeArrowheads="1"/>
          </p:cNvSpPr>
          <p:nvPr/>
        </p:nvSpPr>
        <p:spPr bwMode="auto">
          <a:xfrm>
            <a:off x="1981200" y="3962400"/>
            <a:ext cx="1524000" cy="3810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3" name="Rectangle 9"/>
          <p:cNvSpPr>
            <a:spLocks noChangeArrowheads="1"/>
          </p:cNvSpPr>
          <p:nvPr/>
        </p:nvSpPr>
        <p:spPr bwMode="auto">
          <a:xfrm>
            <a:off x="1981200" y="3581400"/>
            <a:ext cx="1524000" cy="3810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4" name="Text Box 10"/>
          <p:cNvSpPr txBox="1">
            <a:spLocks noChangeArrowheads="1"/>
          </p:cNvSpPr>
          <p:nvPr/>
        </p:nvSpPr>
        <p:spPr bwMode="auto">
          <a:xfrm>
            <a:off x="533400" y="4114800"/>
            <a:ext cx="1492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source begin</a:t>
            </a:r>
          </a:p>
        </p:txBody>
      </p:sp>
      <p:sp>
        <p:nvSpPr>
          <p:cNvPr id="11275" name="Text Box 11"/>
          <p:cNvSpPr txBox="1">
            <a:spLocks noChangeArrowheads="1"/>
          </p:cNvSpPr>
          <p:nvPr/>
        </p:nvSpPr>
        <p:spPr bwMode="auto">
          <a:xfrm>
            <a:off x="609600" y="5257800"/>
            <a:ext cx="1314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source end</a:t>
            </a:r>
          </a:p>
        </p:txBody>
      </p:sp>
      <p:sp>
        <p:nvSpPr>
          <p:cNvPr id="11276" name="Text Box 23"/>
          <p:cNvSpPr txBox="1">
            <a:spLocks noChangeArrowheads="1"/>
          </p:cNvSpPr>
          <p:nvPr/>
        </p:nvSpPr>
        <p:spPr bwMode="auto">
          <a:xfrm>
            <a:off x="2097088" y="3922713"/>
            <a:ext cx="12890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dirty="0">
                <a:solidFill>
                  <a:srgbClr val="000000"/>
                </a:solidFill>
              </a:rPr>
              <a:t>block trans</a:t>
            </a:r>
          </a:p>
        </p:txBody>
      </p:sp>
      <p:grpSp>
        <p:nvGrpSpPr>
          <p:cNvPr id="2" name="Group 26"/>
          <p:cNvGrpSpPr>
            <a:grpSpLocks/>
          </p:cNvGrpSpPr>
          <p:nvPr/>
        </p:nvGrpSpPr>
        <p:grpSpPr bwMode="auto">
          <a:xfrm>
            <a:off x="3505200" y="3581400"/>
            <a:ext cx="5029200" cy="2286000"/>
            <a:chOff x="2208" y="2256"/>
            <a:chExt cx="3168" cy="1440"/>
          </a:xfrm>
        </p:grpSpPr>
        <p:sp>
          <p:nvSpPr>
            <p:cNvPr id="11278" name="Rectangle 14"/>
            <p:cNvSpPr>
              <a:spLocks noChangeArrowheads="1"/>
            </p:cNvSpPr>
            <p:nvPr/>
          </p:nvSpPr>
          <p:spPr bwMode="auto">
            <a:xfrm>
              <a:off x="3616" y="3456"/>
              <a:ext cx="960" cy="24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79" name="Rectangle 15"/>
            <p:cNvSpPr>
              <a:spLocks noChangeArrowheads="1"/>
            </p:cNvSpPr>
            <p:nvPr/>
          </p:nvSpPr>
          <p:spPr bwMode="auto">
            <a:xfrm>
              <a:off x="3616" y="3216"/>
              <a:ext cx="960" cy="24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80" name="Rectangle 16"/>
            <p:cNvSpPr>
              <a:spLocks noChangeArrowheads="1"/>
            </p:cNvSpPr>
            <p:nvPr/>
          </p:nvSpPr>
          <p:spPr bwMode="auto">
            <a:xfrm>
              <a:off x="3616" y="2976"/>
              <a:ext cx="960" cy="24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81" name="Rectangle 17"/>
            <p:cNvSpPr>
              <a:spLocks noChangeArrowheads="1"/>
            </p:cNvSpPr>
            <p:nvPr/>
          </p:nvSpPr>
          <p:spPr bwMode="auto">
            <a:xfrm>
              <a:off x="3616" y="2736"/>
              <a:ext cx="960" cy="24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82" name="Rectangle 18"/>
            <p:cNvSpPr>
              <a:spLocks noChangeArrowheads="1"/>
            </p:cNvSpPr>
            <p:nvPr/>
          </p:nvSpPr>
          <p:spPr bwMode="auto">
            <a:xfrm>
              <a:off x="3616" y="2496"/>
              <a:ext cx="960" cy="24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83" name="Rectangle 19"/>
            <p:cNvSpPr>
              <a:spLocks noChangeArrowheads="1"/>
            </p:cNvSpPr>
            <p:nvPr/>
          </p:nvSpPr>
          <p:spPr bwMode="auto">
            <a:xfrm>
              <a:off x="3616" y="2256"/>
              <a:ext cx="960" cy="24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11284" name="Text Box 20"/>
            <p:cNvSpPr txBox="1">
              <a:spLocks noChangeArrowheads="1"/>
            </p:cNvSpPr>
            <p:nvPr/>
          </p:nvSpPr>
          <p:spPr bwMode="auto">
            <a:xfrm>
              <a:off x="4596" y="2400"/>
              <a:ext cx="7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dest begin</a:t>
              </a:r>
            </a:p>
          </p:txBody>
        </p:sp>
        <p:sp>
          <p:nvSpPr>
            <p:cNvPr id="11285" name="Text Box 21"/>
            <p:cNvSpPr txBox="1">
              <a:spLocks noChangeArrowheads="1"/>
            </p:cNvSpPr>
            <p:nvPr/>
          </p:nvSpPr>
          <p:spPr bwMode="auto">
            <a:xfrm>
              <a:off x="4644" y="3120"/>
              <a:ext cx="66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r>
                <a:rPr lang="en-US" altLang="en-US" sz="1800"/>
                <a:t>dest end</a:t>
              </a:r>
            </a:p>
          </p:txBody>
        </p:sp>
        <p:sp>
          <p:nvSpPr>
            <p:cNvPr id="11286" name="Line 24"/>
            <p:cNvSpPr>
              <a:spLocks noChangeShapeType="1"/>
            </p:cNvSpPr>
            <p:nvPr/>
          </p:nvSpPr>
          <p:spPr bwMode="auto">
            <a:xfrm flipV="1">
              <a:off x="2208" y="2496"/>
              <a:ext cx="144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87" name="Line 25"/>
            <p:cNvSpPr>
              <a:spLocks noChangeShapeType="1"/>
            </p:cNvSpPr>
            <p:nvPr/>
          </p:nvSpPr>
          <p:spPr bwMode="auto">
            <a:xfrm flipV="1">
              <a:off x="2208" y="3216"/>
              <a:ext cx="1440" cy="24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extLst>
      <p:ext uri="{BB962C8B-B14F-4D97-AF65-F5344CB8AC3E}">
        <p14:creationId xmlns:p14="http://schemas.microsoft.com/office/powerpoint/2010/main" val="32991921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a:t>Page Replacement Policies</a:t>
            </a:r>
          </a:p>
        </p:txBody>
      </p:sp>
      <p:sp>
        <p:nvSpPr>
          <p:cNvPr id="12291" name="Rectangle 3"/>
          <p:cNvSpPr>
            <a:spLocks noGrp="1" noChangeArrowheads="1"/>
          </p:cNvSpPr>
          <p:nvPr>
            <p:ph type="body" idx="1"/>
          </p:nvPr>
        </p:nvSpPr>
        <p:spPr/>
        <p:txBody>
          <a:bodyPr/>
          <a:lstStyle/>
          <a:p>
            <a:pPr eaLnBrk="1" hangingPunct="1"/>
            <a:r>
              <a:rPr lang="en-US" altLang="en-US" b="1" i="1" dirty="0">
                <a:solidFill>
                  <a:srgbClr val="FFFF00"/>
                </a:solidFill>
              </a:rPr>
              <a:t>Random replacement:</a:t>
            </a:r>
            <a:r>
              <a:rPr lang="en-US" altLang="en-US" dirty="0">
                <a:solidFill>
                  <a:srgbClr val="FFFF00"/>
                </a:solidFill>
              </a:rPr>
              <a:t>  </a:t>
            </a:r>
            <a:r>
              <a:rPr lang="en-US" altLang="en-US" dirty="0"/>
              <a:t>replace a random page</a:t>
            </a:r>
            <a:endParaRPr lang="en-US" altLang="en-US" b="1" i="1" dirty="0">
              <a:solidFill>
                <a:srgbClr val="CC66FF"/>
              </a:solidFill>
            </a:endParaRPr>
          </a:p>
          <a:p>
            <a:pPr lvl="1" eaLnBrk="1" hangingPunct="1">
              <a:buFont typeface="Wingdings" panose="05000000000000000000" pitchFamily="2" charset="2"/>
              <a:buNone/>
            </a:pPr>
            <a:r>
              <a:rPr lang="en-US" altLang="en-US" dirty="0"/>
              <a:t>+ Easy to implement in hardware (e.g., TLB)</a:t>
            </a:r>
          </a:p>
          <a:p>
            <a:pPr lvl="1" eaLnBrk="1" hangingPunct="1">
              <a:buFont typeface="Wingdings" panose="05000000000000000000" pitchFamily="2" charset="2"/>
              <a:buNone/>
            </a:pPr>
            <a:r>
              <a:rPr lang="en-US" altLang="en-US" dirty="0"/>
              <a:t>- May toss out useful pages</a:t>
            </a:r>
          </a:p>
          <a:p>
            <a:pPr eaLnBrk="1" hangingPunct="1"/>
            <a:r>
              <a:rPr lang="en-US" altLang="en-US" b="1" i="1" dirty="0">
                <a:solidFill>
                  <a:srgbClr val="FFFF00"/>
                </a:solidFill>
              </a:rPr>
              <a:t>First in, first out (FIFO):</a:t>
            </a:r>
            <a:r>
              <a:rPr lang="en-US" altLang="en-US" dirty="0">
                <a:solidFill>
                  <a:srgbClr val="FFFF00"/>
                </a:solidFill>
              </a:rPr>
              <a:t> </a:t>
            </a:r>
            <a:r>
              <a:rPr lang="en-US" altLang="en-US" dirty="0"/>
              <a:t>toss out the oldest page</a:t>
            </a:r>
          </a:p>
          <a:p>
            <a:pPr lvl="1" eaLnBrk="1" hangingPunct="1">
              <a:buFont typeface="Wingdings" panose="05000000000000000000" pitchFamily="2" charset="2"/>
              <a:buNone/>
            </a:pPr>
            <a:r>
              <a:rPr lang="en-US" altLang="en-US" dirty="0"/>
              <a:t>+ Fair for all pages</a:t>
            </a:r>
          </a:p>
          <a:p>
            <a:pPr lvl="1" eaLnBrk="1" hangingPunct="1">
              <a:buFont typeface="Wingdings" panose="05000000000000000000" pitchFamily="2" charset="2"/>
              <a:buNone/>
            </a:pPr>
            <a:r>
              <a:rPr lang="en-US" altLang="en-US" dirty="0"/>
              <a:t>- May toss out pages that are heavily used</a:t>
            </a:r>
          </a:p>
        </p:txBody>
      </p:sp>
    </p:spTree>
    <p:extLst>
      <p:ext uri="{BB962C8B-B14F-4D97-AF65-F5344CB8AC3E}">
        <p14:creationId xmlns:p14="http://schemas.microsoft.com/office/powerpoint/2010/main" val="65873339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More Page Replacement Policies</a:t>
            </a:r>
          </a:p>
        </p:txBody>
      </p:sp>
      <p:sp>
        <p:nvSpPr>
          <p:cNvPr id="13315" name="Rectangle 3"/>
          <p:cNvSpPr>
            <a:spLocks noGrp="1" noChangeArrowheads="1"/>
          </p:cNvSpPr>
          <p:nvPr>
            <p:ph type="body" idx="1"/>
          </p:nvPr>
        </p:nvSpPr>
        <p:spPr/>
        <p:txBody>
          <a:bodyPr/>
          <a:lstStyle/>
          <a:p>
            <a:pPr eaLnBrk="1" hangingPunct="1"/>
            <a:r>
              <a:rPr lang="en-US" altLang="en-US" b="1" i="1" dirty="0">
                <a:solidFill>
                  <a:srgbClr val="FFFF00"/>
                </a:solidFill>
              </a:rPr>
              <a:t>Optimal (MIN):</a:t>
            </a:r>
            <a:r>
              <a:rPr lang="en-US" altLang="en-US" dirty="0">
                <a:solidFill>
                  <a:srgbClr val="FFFF00"/>
                </a:solidFill>
              </a:rPr>
              <a:t>  </a:t>
            </a:r>
            <a:r>
              <a:rPr lang="en-US" altLang="en-US" dirty="0"/>
              <a:t>replaces the page that will not be used for the longest time</a:t>
            </a:r>
          </a:p>
          <a:p>
            <a:pPr lvl="1" eaLnBrk="1" hangingPunct="1">
              <a:buFont typeface="Wingdings" panose="05000000000000000000" pitchFamily="2" charset="2"/>
              <a:buNone/>
            </a:pPr>
            <a:r>
              <a:rPr lang="en-US" altLang="en-US" dirty="0"/>
              <a:t>+ Optimal</a:t>
            </a:r>
          </a:p>
          <a:p>
            <a:pPr lvl="1" eaLnBrk="1" hangingPunct="1">
              <a:buFont typeface="Wingdings" panose="05000000000000000000" pitchFamily="2" charset="2"/>
              <a:buNone/>
            </a:pPr>
            <a:r>
              <a:rPr lang="en-US" altLang="en-US" dirty="0"/>
              <a:t>- Does not know the future</a:t>
            </a:r>
          </a:p>
          <a:p>
            <a:pPr eaLnBrk="1" hangingPunct="1"/>
            <a:r>
              <a:rPr lang="en-US" altLang="en-US" b="1" i="1" dirty="0">
                <a:solidFill>
                  <a:srgbClr val="FFFF00"/>
                </a:solidFill>
              </a:rPr>
              <a:t>Least-recently used (LRU):</a:t>
            </a:r>
            <a:r>
              <a:rPr lang="en-US" altLang="en-US" dirty="0">
                <a:solidFill>
                  <a:srgbClr val="FFFF00"/>
                </a:solidFill>
              </a:rPr>
              <a:t>  </a:t>
            </a:r>
            <a:r>
              <a:rPr lang="en-US" altLang="en-US" dirty="0"/>
              <a:t>replaces the page that has not been used for the longest time</a:t>
            </a:r>
          </a:p>
          <a:p>
            <a:pPr lvl="1" eaLnBrk="1" hangingPunct="1">
              <a:buFont typeface="Wingdings" panose="05000000000000000000" pitchFamily="2" charset="2"/>
              <a:buNone/>
            </a:pPr>
            <a:r>
              <a:rPr lang="en-US" altLang="en-US" dirty="0"/>
              <a:t>+ Good if past use predicts future use</a:t>
            </a:r>
          </a:p>
          <a:p>
            <a:pPr lvl="1" eaLnBrk="1" hangingPunct="1">
              <a:buFont typeface="Wingdings" panose="05000000000000000000" pitchFamily="2" charset="2"/>
              <a:buNone/>
            </a:pPr>
            <a:r>
              <a:rPr lang="en-US" altLang="en-US" dirty="0"/>
              <a:t>- Tricky to implement efficiently</a:t>
            </a:r>
          </a:p>
          <a:p>
            <a:pPr eaLnBrk="1" hangingPunct="1"/>
            <a:endParaRPr lang="en-US" altLang="en-US" dirty="0"/>
          </a:p>
        </p:txBody>
      </p:sp>
    </p:spTree>
    <p:extLst>
      <p:ext uri="{BB962C8B-B14F-4D97-AF65-F5344CB8AC3E}">
        <p14:creationId xmlns:p14="http://schemas.microsoft.com/office/powerpoint/2010/main" val="404283690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a:t>More Page Replacement Policies</a:t>
            </a:r>
          </a:p>
        </p:txBody>
      </p:sp>
      <p:sp>
        <p:nvSpPr>
          <p:cNvPr id="14339" name="Rectangle 3"/>
          <p:cNvSpPr>
            <a:spLocks noGrp="1" noChangeArrowheads="1"/>
          </p:cNvSpPr>
          <p:nvPr>
            <p:ph type="body" idx="1"/>
          </p:nvPr>
        </p:nvSpPr>
        <p:spPr/>
        <p:txBody>
          <a:bodyPr/>
          <a:lstStyle/>
          <a:p>
            <a:pPr eaLnBrk="1" hangingPunct="1"/>
            <a:r>
              <a:rPr lang="en-US" altLang="en-US" b="1" i="1" dirty="0">
                <a:solidFill>
                  <a:srgbClr val="FFFF00"/>
                </a:solidFill>
              </a:rPr>
              <a:t>Least frequently used (LFU):</a:t>
            </a:r>
            <a:r>
              <a:rPr lang="en-US" altLang="en-US" dirty="0">
                <a:solidFill>
                  <a:srgbClr val="FFFF00"/>
                </a:solidFill>
              </a:rPr>
              <a:t>  </a:t>
            </a:r>
            <a:r>
              <a:rPr lang="en-US" altLang="en-US" dirty="0"/>
              <a:t>replaces the page that is used least often</a:t>
            </a:r>
          </a:p>
          <a:p>
            <a:pPr lvl="1" eaLnBrk="1" hangingPunct="1"/>
            <a:r>
              <a:rPr lang="en-US" altLang="en-US" dirty="0"/>
              <a:t>Tracks usage count of pages</a:t>
            </a:r>
          </a:p>
          <a:p>
            <a:pPr lvl="1" eaLnBrk="1" hangingPunct="1">
              <a:buFont typeface="Wingdings" panose="05000000000000000000" pitchFamily="2" charset="2"/>
              <a:buNone/>
            </a:pPr>
            <a:r>
              <a:rPr lang="en-US" altLang="en-US" dirty="0"/>
              <a:t>+ Good if past use predicts future use</a:t>
            </a:r>
          </a:p>
          <a:p>
            <a:pPr lvl="1" eaLnBrk="1" hangingPunct="1">
              <a:buFont typeface="Wingdings" panose="05000000000000000000" pitchFamily="2" charset="2"/>
              <a:buNone/>
            </a:pPr>
            <a:r>
              <a:rPr lang="en-US" altLang="en-US" dirty="0"/>
              <a:t>- Difficult to replace pages with high counts</a:t>
            </a:r>
          </a:p>
          <a:p>
            <a:pPr eaLnBrk="1" hangingPunct="1"/>
            <a:endParaRPr lang="en-US" altLang="en-US" dirty="0"/>
          </a:p>
        </p:txBody>
      </p:sp>
    </p:spTree>
    <p:extLst>
      <p:ext uri="{BB962C8B-B14F-4D97-AF65-F5344CB8AC3E}">
        <p14:creationId xmlns:p14="http://schemas.microsoft.com/office/powerpoint/2010/main" val="140863486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p:txBody>
          <a:bodyPr/>
          <a:lstStyle/>
          <a:p>
            <a:pPr eaLnBrk="1" hangingPunct="1"/>
            <a:r>
              <a:rPr lang="en-US" altLang="en-US"/>
              <a:t>Implementing LRU</a:t>
            </a:r>
          </a:p>
        </p:txBody>
      </p:sp>
      <p:sp>
        <p:nvSpPr>
          <p:cNvPr id="79875" name="Rectangle 3"/>
          <p:cNvSpPr>
            <a:spLocks noGrp="1" noChangeArrowheads="1"/>
          </p:cNvSpPr>
          <p:nvPr>
            <p:ph type="body" idx="1"/>
          </p:nvPr>
        </p:nvSpPr>
        <p:spPr/>
        <p:txBody>
          <a:bodyPr/>
          <a:lstStyle/>
          <a:p>
            <a:pPr eaLnBrk="1" hangingPunct="1"/>
            <a:r>
              <a:rPr lang="en-US" altLang="en-US"/>
              <a:t>One way is to require a timestamp on each reference to a cache page</a:t>
            </a:r>
          </a:p>
          <a:p>
            <a:pPr lvl="1" eaLnBrk="1" hangingPunct="1"/>
            <a:r>
              <a:rPr lang="en-US" altLang="en-US"/>
              <a:t>Too expensive </a:t>
            </a:r>
          </a:p>
          <a:p>
            <a:pPr eaLnBrk="1" hangingPunct="1"/>
            <a:r>
              <a:rPr lang="en-US" altLang="en-US"/>
              <a:t>An alternative is to use a stack	</a:t>
            </a:r>
          </a:p>
          <a:p>
            <a:pPr lvl="1" eaLnBrk="1" hangingPunct="1"/>
            <a:r>
              <a:rPr lang="en-US" altLang="en-US"/>
              <a:t>Whenever a page is referenced, move to the top</a:t>
            </a:r>
          </a:p>
          <a:p>
            <a:pPr lvl="1" eaLnBrk="1" hangingPunct="1"/>
            <a:r>
              <a:rPr lang="en-US" altLang="en-US"/>
              <a:t>When needed, discard the bottom page</a:t>
            </a:r>
          </a:p>
          <a:p>
            <a:pPr eaLnBrk="1" hangingPunct="1"/>
            <a:r>
              <a:rPr lang="en-US" altLang="en-US"/>
              <a:t>Common practice</a:t>
            </a:r>
          </a:p>
          <a:p>
            <a:pPr lvl="1" eaLnBrk="1" hangingPunct="1"/>
            <a:r>
              <a:rPr lang="en-US" altLang="en-US"/>
              <a:t>Approximate the LRU behavior</a:t>
            </a:r>
          </a:p>
        </p:txBody>
      </p:sp>
    </p:spTree>
    <p:extLst>
      <p:ext uri="{BB962C8B-B14F-4D97-AF65-F5344CB8AC3E}">
        <p14:creationId xmlns:p14="http://schemas.microsoft.com/office/powerpoint/2010/main" val="886472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altLang="en-US" b="1" i="1" dirty="0">
                <a:solidFill>
                  <a:srgbClr val="FFFF00"/>
                </a:solidFill>
              </a:rPr>
              <a:t>Clock Algorithm</a:t>
            </a:r>
          </a:p>
        </p:txBody>
      </p:sp>
      <p:sp>
        <p:nvSpPr>
          <p:cNvPr id="80899" name="Rectangle 3"/>
          <p:cNvSpPr>
            <a:spLocks noGrp="1" noChangeArrowheads="1"/>
          </p:cNvSpPr>
          <p:nvPr>
            <p:ph type="body" idx="1"/>
          </p:nvPr>
        </p:nvSpPr>
        <p:spPr/>
        <p:txBody>
          <a:bodyPr/>
          <a:lstStyle/>
          <a:p>
            <a:pPr eaLnBrk="1" hangingPunct="1"/>
            <a:r>
              <a:rPr lang="en-US" altLang="en-US" dirty="0"/>
              <a:t>Replaces an old page, but not the oldest page</a:t>
            </a:r>
          </a:p>
          <a:p>
            <a:pPr eaLnBrk="1" hangingPunct="1"/>
            <a:r>
              <a:rPr lang="en-US" altLang="en-US" dirty="0"/>
              <a:t>Arranges physical pages in a circle</a:t>
            </a:r>
          </a:p>
          <a:p>
            <a:pPr lvl="1" eaLnBrk="1" hangingPunct="1"/>
            <a:r>
              <a:rPr lang="en-US" altLang="en-US" dirty="0"/>
              <a:t>With a clock hand</a:t>
            </a:r>
          </a:p>
          <a:p>
            <a:pPr eaLnBrk="1" hangingPunct="1"/>
            <a:r>
              <a:rPr lang="en-US" altLang="en-US" dirty="0"/>
              <a:t>Each page has a </a:t>
            </a:r>
            <a:r>
              <a:rPr lang="en-US" altLang="en-US" b="1" i="1" dirty="0">
                <a:solidFill>
                  <a:srgbClr val="FFFF00"/>
                </a:solidFill>
              </a:rPr>
              <a:t>used bit</a:t>
            </a:r>
          </a:p>
          <a:p>
            <a:pPr lvl="1" eaLnBrk="1" hangingPunct="1"/>
            <a:r>
              <a:rPr lang="en-US" altLang="en-US" dirty="0"/>
              <a:t>Set to 1 on reference</a:t>
            </a:r>
          </a:p>
          <a:p>
            <a:pPr lvl="1" eaLnBrk="1" hangingPunct="1"/>
            <a:r>
              <a:rPr lang="en-US" altLang="en-US" dirty="0"/>
              <a:t>On page fault, sweep the clock hand</a:t>
            </a:r>
          </a:p>
          <a:p>
            <a:pPr lvl="2" eaLnBrk="1" hangingPunct="1"/>
            <a:r>
              <a:rPr lang="en-US" altLang="en-US" dirty="0"/>
              <a:t>If the used bit == 1, set it to 0</a:t>
            </a:r>
          </a:p>
          <a:p>
            <a:pPr lvl="2" eaLnBrk="1" hangingPunct="1"/>
            <a:r>
              <a:rPr lang="en-US" altLang="en-US" dirty="0"/>
              <a:t>If the used bit == 0, pick the page for replacement</a:t>
            </a:r>
          </a:p>
        </p:txBody>
      </p:sp>
    </p:spTree>
    <p:extLst>
      <p:ext uri="{BB962C8B-B14F-4D97-AF65-F5344CB8AC3E}">
        <p14:creationId xmlns:p14="http://schemas.microsoft.com/office/powerpoint/2010/main" val="108120273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pPr eaLnBrk="1" hangingPunct="1"/>
            <a:r>
              <a:rPr lang="en-US" altLang="en-US"/>
              <a:t>Clock Algorithm</a:t>
            </a:r>
          </a:p>
        </p:txBody>
      </p:sp>
      <p:sp>
        <p:nvSpPr>
          <p:cNvPr id="81923"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24" name="Rectangle 5"/>
          <p:cNvSpPr>
            <a:spLocks noChangeArrowheads="1"/>
          </p:cNvSpPr>
          <p:nvPr/>
        </p:nvSpPr>
        <p:spPr bwMode="auto">
          <a:xfrm>
            <a:off x="4038600" y="20574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dirty="0">
                <a:solidFill>
                  <a:schemeClr val="bg1">
                    <a:lumMod val="50000"/>
                  </a:schemeClr>
                </a:solidFill>
              </a:rPr>
              <a:t>0</a:t>
            </a:r>
          </a:p>
        </p:txBody>
      </p:sp>
      <p:sp>
        <p:nvSpPr>
          <p:cNvPr id="81925" name="Rectangle 9"/>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26" name="Rectangle 10"/>
          <p:cNvSpPr>
            <a:spLocks noChangeArrowheads="1"/>
          </p:cNvSpPr>
          <p:nvPr/>
        </p:nvSpPr>
        <p:spPr bwMode="auto">
          <a:xfrm>
            <a:off x="52578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1927" name="Rectangle 12"/>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28" name="Rectangle 13"/>
          <p:cNvSpPr>
            <a:spLocks noChangeArrowheads="1"/>
          </p:cNvSpPr>
          <p:nvPr/>
        </p:nvSpPr>
        <p:spPr bwMode="auto">
          <a:xfrm>
            <a:off x="60960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1929" name="Rectangle 15"/>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30" name="Rectangle 16"/>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1931" name="Rectangle 18"/>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32" name="Rectangle 19"/>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1933" name="Rectangle 21"/>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34" name="Rectangle 22"/>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1935" name="Rectangle 24"/>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36" name="Rectangle 25"/>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1937" name="Rectangle 27"/>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1938" name="Rectangle 28"/>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1939" name="Line 29"/>
          <p:cNvSpPr>
            <a:spLocks noChangeShapeType="1"/>
          </p:cNvSpPr>
          <p:nvPr/>
        </p:nvSpPr>
        <p:spPr bwMode="auto">
          <a:xfrm>
            <a:off x="4495800" y="3505200"/>
            <a:ext cx="685800" cy="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532629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b="1" i="1">
                <a:solidFill>
                  <a:srgbClr val="FFFF00"/>
                </a:solidFill>
              </a:rPr>
              <a:t>Base-and-Bound Translation</a:t>
            </a:r>
          </a:p>
        </p:txBody>
      </p:sp>
      <p:sp>
        <p:nvSpPr>
          <p:cNvPr id="16387" name="Rectangle 3"/>
          <p:cNvSpPr>
            <a:spLocks noGrp="1" noChangeArrowheads="1"/>
          </p:cNvSpPr>
          <p:nvPr>
            <p:ph type="body" idx="1"/>
          </p:nvPr>
        </p:nvSpPr>
        <p:spPr/>
        <p:txBody>
          <a:bodyPr/>
          <a:lstStyle/>
          <a:p>
            <a:pPr eaLnBrk="1" hangingPunct="1">
              <a:defRPr/>
            </a:pPr>
            <a:r>
              <a:rPr lang="en-US"/>
              <a:t>Each process is loaded into a contiguous region of physical memory</a:t>
            </a:r>
          </a:p>
          <a:p>
            <a:pPr eaLnBrk="1" hangingPunct="1">
              <a:defRPr/>
            </a:pPr>
            <a:r>
              <a:rPr lang="en-US"/>
              <a:t>Processes are protected from one another</a:t>
            </a:r>
          </a:p>
        </p:txBody>
      </p:sp>
      <p:sp>
        <p:nvSpPr>
          <p:cNvPr id="13316" name="Rectangle 4"/>
          <p:cNvSpPr>
            <a:spLocks noChangeArrowheads="1"/>
          </p:cNvSpPr>
          <p:nvPr/>
        </p:nvSpPr>
        <p:spPr bwMode="auto">
          <a:xfrm>
            <a:off x="1143000" y="4238625"/>
            <a:ext cx="1981200" cy="4572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Virtual address</a:t>
            </a:r>
          </a:p>
        </p:txBody>
      </p:sp>
      <p:grpSp>
        <p:nvGrpSpPr>
          <p:cNvPr id="2" name="Group 33"/>
          <p:cNvGrpSpPr>
            <a:grpSpLocks/>
          </p:cNvGrpSpPr>
          <p:nvPr/>
        </p:nvGrpSpPr>
        <p:grpSpPr bwMode="auto">
          <a:xfrm>
            <a:off x="3124200" y="3352800"/>
            <a:ext cx="4876800" cy="1343025"/>
            <a:chOff x="1968" y="2112"/>
            <a:chExt cx="3072" cy="846"/>
          </a:xfrm>
        </p:grpSpPr>
        <p:sp>
          <p:nvSpPr>
            <p:cNvPr id="13325" name="Rectangle 7"/>
            <p:cNvSpPr>
              <a:spLocks noChangeArrowheads="1"/>
            </p:cNvSpPr>
            <p:nvPr/>
          </p:nvSpPr>
          <p:spPr bwMode="auto">
            <a:xfrm>
              <a:off x="3792" y="2670"/>
              <a:ext cx="1248" cy="288"/>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Physical address</a:t>
              </a:r>
            </a:p>
          </p:txBody>
        </p:sp>
        <p:sp>
          <p:nvSpPr>
            <p:cNvPr id="13326" name="Rectangle 8"/>
            <p:cNvSpPr>
              <a:spLocks noChangeArrowheads="1"/>
            </p:cNvSpPr>
            <p:nvPr/>
          </p:nvSpPr>
          <p:spPr bwMode="auto">
            <a:xfrm>
              <a:off x="2256" y="2112"/>
              <a:ext cx="1248" cy="288"/>
            </a:xfrm>
            <a:prstGeom prst="rect">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Base</a:t>
              </a:r>
            </a:p>
          </p:txBody>
        </p:sp>
        <p:sp>
          <p:nvSpPr>
            <p:cNvPr id="13327" name="Oval 26"/>
            <p:cNvSpPr>
              <a:spLocks noChangeArrowheads="1"/>
            </p:cNvSpPr>
            <p:nvPr/>
          </p:nvSpPr>
          <p:spPr bwMode="auto">
            <a:xfrm>
              <a:off x="2736" y="2670"/>
              <a:ext cx="288" cy="288"/>
            </a:xfrm>
            <a:prstGeom prst="ellipse">
              <a:avLst/>
            </a:prstGeom>
            <a:solidFill>
              <a:srgbClr val="FFCCFF"/>
            </a:solidFill>
            <a:ln w="9525">
              <a:solidFill>
                <a:schemeClr val="tx1"/>
              </a:solidFill>
              <a:round/>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a:t>
              </a:r>
            </a:p>
          </p:txBody>
        </p:sp>
        <p:cxnSp>
          <p:nvCxnSpPr>
            <p:cNvPr id="13328" name="AutoShape 28"/>
            <p:cNvCxnSpPr>
              <a:cxnSpLocks noChangeShapeType="1"/>
              <a:stCxn id="13316" idx="3"/>
              <a:endCxn id="13327" idx="2"/>
            </p:cNvCxnSpPr>
            <p:nvPr/>
          </p:nvCxnSpPr>
          <p:spPr bwMode="auto">
            <a:xfrm>
              <a:off x="1968" y="2814"/>
              <a:ext cx="76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3329" name="AutoShape 29"/>
            <p:cNvCxnSpPr>
              <a:cxnSpLocks noChangeShapeType="1"/>
              <a:stCxn id="13326" idx="2"/>
              <a:endCxn id="13327" idx="0"/>
            </p:cNvCxnSpPr>
            <p:nvPr/>
          </p:nvCxnSpPr>
          <p:spPr bwMode="auto">
            <a:xfrm>
              <a:off x="2880" y="2400"/>
              <a:ext cx="0" cy="27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3330" name="AutoShape 30"/>
            <p:cNvCxnSpPr>
              <a:cxnSpLocks noChangeShapeType="1"/>
              <a:stCxn id="13327" idx="6"/>
              <a:endCxn id="13325" idx="1"/>
            </p:cNvCxnSpPr>
            <p:nvPr/>
          </p:nvCxnSpPr>
          <p:spPr bwMode="auto">
            <a:xfrm>
              <a:off x="3024" y="2814"/>
              <a:ext cx="768" cy="0"/>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grpSp>
      <p:grpSp>
        <p:nvGrpSpPr>
          <p:cNvPr id="3" name="Group 34"/>
          <p:cNvGrpSpPr>
            <a:grpSpLocks/>
          </p:cNvGrpSpPr>
          <p:nvPr/>
        </p:nvGrpSpPr>
        <p:grpSpPr bwMode="auto">
          <a:xfrm>
            <a:off x="3124200" y="4467225"/>
            <a:ext cx="4876800" cy="2085975"/>
            <a:chOff x="1968" y="2814"/>
            <a:chExt cx="3072" cy="1314"/>
          </a:xfrm>
        </p:grpSpPr>
        <p:sp>
          <p:nvSpPr>
            <p:cNvPr id="13319" name="Rectangle 17"/>
            <p:cNvSpPr>
              <a:spLocks noChangeArrowheads="1"/>
            </p:cNvSpPr>
            <p:nvPr/>
          </p:nvSpPr>
          <p:spPr bwMode="auto">
            <a:xfrm>
              <a:off x="3792" y="3264"/>
              <a:ext cx="1248"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t>Error</a:t>
              </a:r>
            </a:p>
          </p:txBody>
        </p:sp>
        <p:cxnSp>
          <p:nvCxnSpPr>
            <p:cNvPr id="13320" name="AutoShape 18"/>
            <p:cNvCxnSpPr>
              <a:cxnSpLocks noChangeShapeType="1"/>
              <a:stCxn id="13321" idx="3"/>
              <a:endCxn id="13319" idx="1"/>
            </p:cNvCxnSpPr>
            <p:nvPr/>
          </p:nvCxnSpPr>
          <p:spPr bwMode="auto">
            <a:xfrm>
              <a:off x="3072" y="3399"/>
              <a:ext cx="720" cy="9"/>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1" name="AutoShape 20"/>
            <p:cNvSpPr>
              <a:spLocks noChangeArrowheads="1"/>
            </p:cNvSpPr>
            <p:nvPr/>
          </p:nvSpPr>
          <p:spPr bwMode="auto">
            <a:xfrm>
              <a:off x="2688" y="3216"/>
              <a:ext cx="384" cy="366"/>
            </a:xfrm>
            <a:prstGeom prst="diamond">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&gt;</a:t>
              </a:r>
            </a:p>
          </p:txBody>
        </p:sp>
        <p:cxnSp>
          <p:nvCxnSpPr>
            <p:cNvPr id="13322" name="AutoShape 23"/>
            <p:cNvCxnSpPr>
              <a:cxnSpLocks noChangeShapeType="1"/>
              <a:stCxn id="13316" idx="3"/>
              <a:endCxn id="13321" idx="1"/>
            </p:cNvCxnSpPr>
            <p:nvPr/>
          </p:nvCxnSpPr>
          <p:spPr bwMode="auto">
            <a:xfrm>
              <a:off x="1968" y="2814"/>
              <a:ext cx="720" cy="585"/>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3" name="Rectangle 31"/>
            <p:cNvSpPr>
              <a:spLocks noChangeArrowheads="1"/>
            </p:cNvSpPr>
            <p:nvPr/>
          </p:nvSpPr>
          <p:spPr bwMode="auto">
            <a:xfrm>
              <a:off x="2256" y="3840"/>
              <a:ext cx="1248" cy="288"/>
            </a:xfrm>
            <a:prstGeom prst="rect">
              <a:avLst/>
            </a:prstGeom>
            <a:solidFill>
              <a:srgbClr val="FFCC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Bound</a:t>
              </a:r>
            </a:p>
          </p:txBody>
        </p:sp>
        <p:cxnSp>
          <p:nvCxnSpPr>
            <p:cNvPr id="13324" name="AutoShape 32"/>
            <p:cNvCxnSpPr>
              <a:cxnSpLocks noChangeShapeType="1"/>
              <a:stCxn id="13323" idx="0"/>
              <a:endCxn id="13321" idx="2"/>
            </p:cNvCxnSpPr>
            <p:nvPr/>
          </p:nvCxnSpPr>
          <p:spPr bwMode="auto">
            <a:xfrm flipV="1">
              <a:off x="2880" y="3582"/>
              <a:ext cx="0" cy="258"/>
            </a:xfrm>
            <a:prstGeom prst="straightConnector1">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en-US" altLang="en-US"/>
              <a:t>Clock Algorithm</a:t>
            </a:r>
          </a:p>
        </p:txBody>
      </p:sp>
      <p:sp>
        <p:nvSpPr>
          <p:cNvPr id="82947"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48" name="Rectangle 5"/>
          <p:cNvSpPr>
            <a:spLocks noChangeArrowheads="1"/>
          </p:cNvSpPr>
          <p:nvPr/>
        </p:nvSpPr>
        <p:spPr bwMode="auto">
          <a:xfrm>
            <a:off x="4038600" y="20574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49"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50" name="Rectangle 8"/>
          <p:cNvSpPr>
            <a:spLocks noChangeArrowheads="1"/>
          </p:cNvSpPr>
          <p:nvPr/>
        </p:nvSpPr>
        <p:spPr bwMode="auto">
          <a:xfrm>
            <a:off x="52578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2951"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52" name="Rectangle 11"/>
          <p:cNvSpPr>
            <a:spLocks noChangeArrowheads="1"/>
          </p:cNvSpPr>
          <p:nvPr/>
        </p:nvSpPr>
        <p:spPr bwMode="auto">
          <a:xfrm>
            <a:off x="60960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53"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54" name="Rectangle 14"/>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2955"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56"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57"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58"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59"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60"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61"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2962"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2963" name="Line 27"/>
          <p:cNvSpPr>
            <a:spLocks noChangeShapeType="1"/>
          </p:cNvSpPr>
          <p:nvPr/>
        </p:nvSpPr>
        <p:spPr bwMode="auto">
          <a:xfrm>
            <a:off x="4495800" y="3505200"/>
            <a:ext cx="685800" cy="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144010218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altLang="en-US"/>
              <a:t>Clock Algorithm</a:t>
            </a:r>
          </a:p>
        </p:txBody>
      </p:sp>
      <p:sp>
        <p:nvSpPr>
          <p:cNvPr id="83971"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72" name="Rectangle 5"/>
          <p:cNvSpPr>
            <a:spLocks noChangeArrowheads="1"/>
          </p:cNvSpPr>
          <p:nvPr/>
        </p:nvSpPr>
        <p:spPr bwMode="auto">
          <a:xfrm>
            <a:off x="4038600" y="20574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dirty="0">
                <a:solidFill>
                  <a:schemeClr val="bg1">
                    <a:lumMod val="50000"/>
                  </a:schemeClr>
                </a:solidFill>
              </a:rPr>
              <a:t>0</a:t>
            </a:r>
          </a:p>
        </p:txBody>
      </p:sp>
      <p:sp>
        <p:nvSpPr>
          <p:cNvPr id="83973"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74" name="Rectangle 8"/>
          <p:cNvSpPr>
            <a:spLocks noChangeArrowheads="1"/>
          </p:cNvSpPr>
          <p:nvPr/>
        </p:nvSpPr>
        <p:spPr bwMode="auto">
          <a:xfrm>
            <a:off x="52578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3975"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76" name="Rectangle 11"/>
          <p:cNvSpPr>
            <a:spLocks noChangeArrowheads="1"/>
          </p:cNvSpPr>
          <p:nvPr/>
        </p:nvSpPr>
        <p:spPr bwMode="auto">
          <a:xfrm>
            <a:off x="60960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3977"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78" name="Rectangle 14"/>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3979"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80"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3981"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82"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3983"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84"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3985"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3986"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3987" name="Line 27"/>
          <p:cNvSpPr>
            <a:spLocks noChangeShapeType="1"/>
          </p:cNvSpPr>
          <p:nvPr/>
        </p:nvSpPr>
        <p:spPr bwMode="auto">
          <a:xfrm>
            <a:off x="4495800" y="3505200"/>
            <a:ext cx="457200" cy="4572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4854263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pPr eaLnBrk="1" hangingPunct="1"/>
            <a:r>
              <a:rPr lang="en-US" altLang="en-US"/>
              <a:t>Clock Algorithm</a:t>
            </a:r>
          </a:p>
        </p:txBody>
      </p:sp>
      <p:sp>
        <p:nvSpPr>
          <p:cNvPr id="84995"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4996" name="Rectangle 5"/>
          <p:cNvSpPr>
            <a:spLocks noChangeArrowheads="1"/>
          </p:cNvSpPr>
          <p:nvPr/>
        </p:nvSpPr>
        <p:spPr bwMode="auto">
          <a:xfrm>
            <a:off x="4038600" y="2122227"/>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4997"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4998" name="Rectangle 8"/>
          <p:cNvSpPr>
            <a:spLocks noChangeArrowheads="1"/>
          </p:cNvSpPr>
          <p:nvPr/>
        </p:nvSpPr>
        <p:spPr bwMode="auto">
          <a:xfrm>
            <a:off x="5257800" y="2427027"/>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4999"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00" name="Rectangle 11"/>
          <p:cNvSpPr>
            <a:spLocks noChangeArrowheads="1"/>
          </p:cNvSpPr>
          <p:nvPr/>
        </p:nvSpPr>
        <p:spPr bwMode="auto">
          <a:xfrm>
            <a:off x="6096000" y="3722427"/>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01"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02" name="Rectangle 14"/>
          <p:cNvSpPr>
            <a:spLocks noChangeArrowheads="1"/>
          </p:cNvSpPr>
          <p:nvPr/>
        </p:nvSpPr>
        <p:spPr bwMode="auto">
          <a:xfrm>
            <a:off x="5257800" y="5017827"/>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03"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04"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05"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06"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07"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08"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09"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5010"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5011" name="Line 27"/>
          <p:cNvSpPr>
            <a:spLocks noChangeShapeType="1"/>
          </p:cNvSpPr>
          <p:nvPr/>
        </p:nvSpPr>
        <p:spPr bwMode="auto">
          <a:xfrm>
            <a:off x="4495800" y="3505200"/>
            <a:ext cx="457200" cy="4572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385671457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pPr eaLnBrk="1" hangingPunct="1"/>
            <a:r>
              <a:rPr lang="en-US" altLang="en-US"/>
              <a:t>Clock Algorithm</a:t>
            </a:r>
          </a:p>
        </p:txBody>
      </p:sp>
      <p:sp>
        <p:nvSpPr>
          <p:cNvPr id="86019"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20" name="Rectangle 5"/>
          <p:cNvSpPr>
            <a:spLocks noChangeArrowheads="1"/>
          </p:cNvSpPr>
          <p:nvPr/>
        </p:nvSpPr>
        <p:spPr bwMode="auto">
          <a:xfrm>
            <a:off x="4038600" y="20574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dirty="0">
                <a:solidFill>
                  <a:schemeClr val="bg1">
                    <a:lumMod val="50000"/>
                  </a:schemeClr>
                </a:solidFill>
              </a:rPr>
              <a:t>0</a:t>
            </a:r>
          </a:p>
        </p:txBody>
      </p:sp>
      <p:sp>
        <p:nvSpPr>
          <p:cNvPr id="86021"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22" name="Rectangle 8"/>
          <p:cNvSpPr>
            <a:spLocks noChangeArrowheads="1"/>
          </p:cNvSpPr>
          <p:nvPr/>
        </p:nvSpPr>
        <p:spPr bwMode="auto">
          <a:xfrm>
            <a:off x="52578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6023"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24" name="Rectangle 11"/>
          <p:cNvSpPr>
            <a:spLocks noChangeArrowheads="1"/>
          </p:cNvSpPr>
          <p:nvPr/>
        </p:nvSpPr>
        <p:spPr bwMode="auto">
          <a:xfrm>
            <a:off x="60960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25"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26" name="Rectangle 14"/>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27"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28"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29"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30"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31"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32"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33"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6034"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6035" name="Line 27"/>
          <p:cNvSpPr>
            <a:spLocks noChangeShapeType="1"/>
          </p:cNvSpPr>
          <p:nvPr/>
        </p:nvSpPr>
        <p:spPr bwMode="auto">
          <a:xfrm>
            <a:off x="4495800" y="3505200"/>
            <a:ext cx="0" cy="6096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018021313"/>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r>
              <a:rPr lang="en-US" altLang="en-US"/>
              <a:t>Clock Algorithm</a:t>
            </a:r>
          </a:p>
        </p:txBody>
      </p:sp>
      <p:sp>
        <p:nvSpPr>
          <p:cNvPr id="87043"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44" name="Rectangle 5"/>
          <p:cNvSpPr>
            <a:spLocks noChangeArrowheads="1"/>
          </p:cNvSpPr>
          <p:nvPr/>
        </p:nvSpPr>
        <p:spPr bwMode="auto">
          <a:xfrm>
            <a:off x="4038600" y="2059488"/>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dirty="0">
                <a:solidFill>
                  <a:schemeClr val="bg1">
                    <a:lumMod val="50000"/>
                  </a:schemeClr>
                </a:solidFill>
              </a:rPr>
              <a:t>0</a:t>
            </a:r>
          </a:p>
        </p:txBody>
      </p:sp>
      <p:sp>
        <p:nvSpPr>
          <p:cNvPr id="87045"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46" name="Rectangle 8"/>
          <p:cNvSpPr>
            <a:spLocks noChangeArrowheads="1"/>
          </p:cNvSpPr>
          <p:nvPr/>
        </p:nvSpPr>
        <p:spPr bwMode="auto">
          <a:xfrm>
            <a:off x="5257800" y="2364288"/>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7047"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48" name="Rectangle 11"/>
          <p:cNvSpPr>
            <a:spLocks noChangeArrowheads="1"/>
          </p:cNvSpPr>
          <p:nvPr/>
        </p:nvSpPr>
        <p:spPr bwMode="auto">
          <a:xfrm>
            <a:off x="6096000" y="3659688"/>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49"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50" name="Rectangle 14"/>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51"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52"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53"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54"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55"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56"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57"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7058"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7059" name="Line 27"/>
          <p:cNvSpPr>
            <a:spLocks noChangeShapeType="1"/>
          </p:cNvSpPr>
          <p:nvPr/>
        </p:nvSpPr>
        <p:spPr bwMode="auto">
          <a:xfrm>
            <a:off x="4495800" y="3505200"/>
            <a:ext cx="0" cy="6096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87060" name="Text Box 28"/>
          <p:cNvSpPr txBox="1">
            <a:spLocks noChangeArrowheads="1"/>
          </p:cNvSpPr>
          <p:nvPr/>
        </p:nvSpPr>
        <p:spPr bwMode="auto">
          <a:xfrm>
            <a:off x="3962400" y="5751513"/>
            <a:ext cx="933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t>replace</a:t>
            </a:r>
          </a:p>
        </p:txBody>
      </p:sp>
    </p:spTree>
    <p:extLst>
      <p:ext uri="{BB962C8B-B14F-4D97-AF65-F5344CB8AC3E}">
        <p14:creationId xmlns:p14="http://schemas.microsoft.com/office/powerpoint/2010/main" val="8861962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pPr eaLnBrk="1" hangingPunct="1"/>
            <a:r>
              <a:rPr lang="en-US" altLang="en-US"/>
              <a:t>Clock Algorithm</a:t>
            </a:r>
          </a:p>
        </p:txBody>
      </p:sp>
      <p:sp>
        <p:nvSpPr>
          <p:cNvPr id="88067" name="Rectangle 4"/>
          <p:cNvSpPr>
            <a:spLocks noChangeArrowheads="1"/>
          </p:cNvSpPr>
          <p:nvPr/>
        </p:nvSpPr>
        <p:spPr bwMode="auto">
          <a:xfrm>
            <a:off x="4038600" y="13716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68" name="Rectangle 5"/>
          <p:cNvSpPr>
            <a:spLocks noChangeArrowheads="1"/>
          </p:cNvSpPr>
          <p:nvPr/>
        </p:nvSpPr>
        <p:spPr bwMode="auto">
          <a:xfrm>
            <a:off x="4038600" y="20574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69" name="Rectangle 7"/>
          <p:cNvSpPr>
            <a:spLocks noChangeArrowheads="1"/>
          </p:cNvSpPr>
          <p:nvPr/>
        </p:nvSpPr>
        <p:spPr bwMode="auto">
          <a:xfrm>
            <a:off x="52578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70" name="Rectangle 8"/>
          <p:cNvSpPr>
            <a:spLocks noChangeArrowheads="1"/>
          </p:cNvSpPr>
          <p:nvPr/>
        </p:nvSpPr>
        <p:spPr bwMode="auto">
          <a:xfrm>
            <a:off x="52578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8071" name="Rectangle 10"/>
          <p:cNvSpPr>
            <a:spLocks noChangeArrowheads="1"/>
          </p:cNvSpPr>
          <p:nvPr/>
        </p:nvSpPr>
        <p:spPr bwMode="auto">
          <a:xfrm>
            <a:off x="60960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72" name="Rectangle 11"/>
          <p:cNvSpPr>
            <a:spLocks noChangeArrowheads="1"/>
          </p:cNvSpPr>
          <p:nvPr/>
        </p:nvSpPr>
        <p:spPr bwMode="auto">
          <a:xfrm>
            <a:off x="60960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73" name="Rectangle 13"/>
          <p:cNvSpPr>
            <a:spLocks noChangeArrowheads="1"/>
          </p:cNvSpPr>
          <p:nvPr/>
        </p:nvSpPr>
        <p:spPr bwMode="auto">
          <a:xfrm>
            <a:off x="52578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74" name="Rectangle 14"/>
          <p:cNvSpPr>
            <a:spLocks noChangeArrowheads="1"/>
          </p:cNvSpPr>
          <p:nvPr/>
        </p:nvSpPr>
        <p:spPr bwMode="auto">
          <a:xfrm>
            <a:off x="52578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75" name="Rectangle 16"/>
          <p:cNvSpPr>
            <a:spLocks noChangeArrowheads="1"/>
          </p:cNvSpPr>
          <p:nvPr/>
        </p:nvSpPr>
        <p:spPr bwMode="auto">
          <a:xfrm>
            <a:off x="4038600" y="4724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76" name="Rectangle 17"/>
          <p:cNvSpPr>
            <a:spLocks noChangeArrowheads="1"/>
          </p:cNvSpPr>
          <p:nvPr/>
        </p:nvSpPr>
        <p:spPr bwMode="auto">
          <a:xfrm>
            <a:off x="4038600" y="5410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1</a:t>
            </a:r>
          </a:p>
        </p:txBody>
      </p:sp>
      <p:sp>
        <p:nvSpPr>
          <p:cNvPr id="88077" name="Rectangle 19"/>
          <p:cNvSpPr>
            <a:spLocks noChangeArrowheads="1"/>
          </p:cNvSpPr>
          <p:nvPr/>
        </p:nvSpPr>
        <p:spPr bwMode="auto">
          <a:xfrm>
            <a:off x="1981200" y="29718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78" name="Rectangle 20"/>
          <p:cNvSpPr>
            <a:spLocks noChangeArrowheads="1"/>
          </p:cNvSpPr>
          <p:nvPr/>
        </p:nvSpPr>
        <p:spPr bwMode="auto">
          <a:xfrm>
            <a:off x="1981200" y="36576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79" name="Rectangle 22"/>
          <p:cNvSpPr>
            <a:spLocks noChangeArrowheads="1"/>
          </p:cNvSpPr>
          <p:nvPr/>
        </p:nvSpPr>
        <p:spPr bwMode="auto">
          <a:xfrm>
            <a:off x="2819400" y="16764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80" name="Rectangle 23"/>
          <p:cNvSpPr>
            <a:spLocks noChangeArrowheads="1"/>
          </p:cNvSpPr>
          <p:nvPr/>
        </p:nvSpPr>
        <p:spPr bwMode="auto">
          <a:xfrm>
            <a:off x="2819400" y="23622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81" name="Rectangle 25"/>
          <p:cNvSpPr>
            <a:spLocks noChangeArrowheads="1"/>
          </p:cNvSpPr>
          <p:nvPr/>
        </p:nvSpPr>
        <p:spPr bwMode="auto">
          <a:xfrm>
            <a:off x="2819400" y="4267200"/>
            <a:ext cx="838200" cy="990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eaLnBrk="1" hangingPunct="1">
              <a:spcBef>
                <a:spcPct val="0"/>
              </a:spcBef>
              <a:buClrTx/>
              <a:buSzTx/>
              <a:buFontTx/>
              <a:buNone/>
            </a:pPr>
            <a:endParaRPr lang="en-US" altLang="en-US" sz="1800"/>
          </a:p>
        </p:txBody>
      </p:sp>
      <p:sp>
        <p:nvSpPr>
          <p:cNvPr id="88082" name="Rectangle 26"/>
          <p:cNvSpPr>
            <a:spLocks noChangeArrowheads="1"/>
          </p:cNvSpPr>
          <p:nvPr/>
        </p:nvSpPr>
        <p:spPr bwMode="auto">
          <a:xfrm>
            <a:off x="2819400" y="4953000"/>
            <a:ext cx="838200" cy="3048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accent1"/>
              </a:buClr>
              <a:buSzPct val="65000"/>
              <a:buFont typeface="Wingdings" panose="05000000000000000000" pitchFamily="2" charset="2"/>
              <a:buChar char="n"/>
              <a:defRPr sz="3000">
                <a:solidFill>
                  <a:schemeClr val="tx1"/>
                </a:solidFill>
                <a:latin typeface="Arial" panose="020B0604020202020204" pitchFamily="34" charset="0"/>
              </a:defRPr>
            </a:lvl1pPr>
            <a:lvl2pPr marL="742950" indent="-285750">
              <a:spcBef>
                <a:spcPct val="20000"/>
              </a:spcBef>
              <a:buClr>
                <a:schemeClr val="accent2"/>
              </a:buClr>
              <a:buSzPct val="60000"/>
              <a:buFont typeface="Wingdings" panose="05000000000000000000" pitchFamily="2" charset="2"/>
              <a:buChar char="q"/>
              <a:defRPr sz="2600">
                <a:solidFill>
                  <a:schemeClr val="tx1"/>
                </a:solidFill>
                <a:latin typeface="Arial" panose="020B0604020202020204" pitchFamily="34" charset="0"/>
              </a:defRPr>
            </a:lvl2pPr>
            <a:lvl3pPr marL="1143000" indent="-228600">
              <a:spcBef>
                <a:spcPct val="20000"/>
              </a:spcBef>
              <a:buClr>
                <a:schemeClr val="accent1"/>
              </a:buClr>
              <a:buSzPct val="65000"/>
              <a:buFont typeface="Wingdings" panose="05000000000000000000" pitchFamily="2" charset="2"/>
              <a:buChar char="n"/>
              <a:defRPr sz="22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q"/>
              <a:defRPr sz="2000">
                <a:solidFill>
                  <a:schemeClr val="tx1"/>
                </a:solidFill>
                <a:latin typeface="Arial" panose="020B0604020202020204" pitchFamily="34" charset="0"/>
              </a:defRPr>
            </a:lvl4pPr>
            <a:lvl5pPr marL="2057400" indent="-228600">
              <a:spcBef>
                <a:spcPct val="20000"/>
              </a:spcBef>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sz="2000">
                <a:solidFill>
                  <a:schemeClr val="tx1"/>
                </a:solidFill>
                <a:latin typeface="Arial" panose="020B0604020202020204" pitchFamily="34" charset="0"/>
              </a:defRPr>
            </a:lvl9pPr>
          </a:lstStyle>
          <a:p>
            <a:pPr algn="ctr" eaLnBrk="1" hangingPunct="1">
              <a:spcBef>
                <a:spcPct val="0"/>
              </a:spcBef>
              <a:buClrTx/>
              <a:buSzTx/>
              <a:buFontTx/>
              <a:buNone/>
            </a:pPr>
            <a:r>
              <a:rPr lang="en-US" altLang="en-US" sz="1800">
                <a:solidFill>
                  <a:schemeClr val="bg1">
                    <a:lumMod val="50000"/>
                  </a:schemeClr>
                </a:solidFill>
              </a:rPr>
              <a:t>0</a:t>
            </a:r>
          </a:p>
        </p:txBody>
      </p:sp>
      <p:sp>
        <p:nvSpPr>
          <p:cNvPr id="88083" name="Line 27"/>
          <p:cNvSpPr>
            <a:spLocks noChangeShapeType="1"/>
          </p:cNvSpPr>
          <p:nvPr/>
        </p:nvSpPr>
        <p:spPr bwMode="auto">
          <a:xfrm>
            <a:off x="4495800" y="3505200"/>
            <a:ext cx="0" cy="609600"/>
          </a:xfrm>
          <a:prstGeom prst="line">
            <a:avLst/>
          </a:prstGeom>
          <a:noFill/>
          <a:ln w="28575">
            <a:solidFill>
              <a:schemeClr val="tx1"/>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77078163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pPr eaLnBrk="1" hangingPunct="1"/>
            <a:r>
              <a:rPr lang="en-US" altLang="en-US" b="1" i="1" dirty="0">
                <a:solidFill>
                  <a:srgbClr val="FFFF00"/>
                </a:solidFill>
              </a:rPr>
              <a:t>Nth Chance Algorithm</a:t>
            </a:r>
          </a:p>
        </p:txBody>
      </p:sp>
      <p:sp>
        <p:nvSpPr>
          <p:cNvPr id="90115" name="Rectangle 3"/>
          <p:cNvSpPr>
            <a:spLocks noGrp="1" noChangeArrowheads="1"/>
          </p:cNvSpPr>
          <p:nvPr>
            <p:ph type="body" idx="1"/>
          </p:nvPr>
        </p:nvSpPr>
        <p:spPr/>
        <p:txBody>
          <a:bodyPr/>
          <a:lstStyle/>
          <a:p>
            <a:pPr eaLnBrk="1" hangingPunct="1"/>
            <a:r>
              <a:rPr lang="en-US" altLang="en-US" dirty="0">
                <a:sym typeface="Wingdings" panose="05000000000000000000" pitchFamily="2" charset="2"/>
              </a:rPr>
              <a:t>Common implementation</a:t>
            </a:r>
          </a:p>
          <a:p>
            <a:pPr lvl="1" eaLnBrk="1" hangingPunct="1"/>
            <a:r>
              <a:rPr lang="en-US" altLang="en-US" dirty="0">
                <a:sym typeface="Symbol" panose="05050102010706020507" pitchFamily="18" charset="2"/>
              </a:rPr>
              <a:t>N = 2 for modified pages</a:t>
            </a:r>
          </a:p>
          <a:p>
            <a:pPr lvl="1" eaLnBrk="1" hangingPunct="1"/>
            <a:r>
              <a:rPr lang="en-US" altLang="en-US" dirty="0">
                <a:sym typeface="Symbol" panose="05050102010706020507" pitchFamily="18" charset="2"/>
              </a:rPr>
              <a:t>N = 1 for unmodified pages</a:t>
            </a:r>
          </a:p>
          <a:p>
            <a:pPr lvl="2" eaLnBrk="1" hangingPunct="1"/>
            <a:endParaRPr lang="en-US" altLang="en-US" dirty="0">
              <a:sym typeface="Symbol" panose="05050102010706020507" pitchFamily="18" charset="2"/>
            </a:endParaRPr>
          </a:p>
        </p:txBody>
      </p:sp>
    </p:spTree>
    <p:extLst>
      <p:ext uri="{BB962C8B-B14F-4D97-AF65-F5344CB8AC3E}">
        <p14:creationId xmlns:p14="http://schemas.microsoft.com/office/powerpoint/2010/main" val="39707243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pPr eaLnBrk="1" hangingPunct="1"/>
            <a:r>
              <a:rPr lang="en-US" altLang="en-US" b="1" i="1" dirty="0">
                <a:solidFill>
                  <a:srgbClr val="FFFF00"/>
                </a:solidFill>
              </a:rPr>
              <a:t>Thrashing</a:t>
            </a:r>
          </a:p>
        </p:txBody>
      </p:sp>
      <p:sp>
        <p:nvSpPr>
          <p:cNvPr id="92163" name="Rectangle 3"/>
          <p:cNvSpPr>
            <a:spLocks noGrp="1" noChangeArrowheads="1"/>
          </p:cNvSpPr>
          <p:nvPr>
            <p:ph type="body" idx="1"/>
          </p:nvPr>
        </p:nvSpPr>
        <p:spPr/>
        <p:txBody>
          <a:bodyPr/>
          <a:lstStyle/>
          <a:p>
            <a:pPr eaLnBrk="1" hangingPunct="1"/>
            <a:r>
              <a:rPr lang="en-US" altLang="en-US" dirty="0"/>
              <a:t>Occurs when the memory is overcommitted</a:t>
            </a:r>
          </a:p>
          <a:p>
            <a:pPr lvl="1" eaLnBrk="1" hangingPunct="1"/>
            <a:r>
              <a:rPr lang="en-US" altLang="en-US" dirty="0"/>
              <a:t>Pages are still needed are tossed out</a:t>
            </a:r>
          </a:p>
          <a:p>
            <a:pPr eaLnBrk="1" hangingPunct="1"/>
            <a:r>
              <a:rPr lang="en-US" altLang="en-US" dirty="0"/>
              <a:t>Example</a:t>
            </a:r>
          </a:p>
          <a:p>
            <a:pPr lvl="1" eaLnBrk="1" hangingPunct="1"/>
            <a:r>
              <a:rPr lang="en-US" altLang="en-US" dirty="0"/>
              <a:t>A process needs 50 memory pages</a:t>
            </a:r>
          </a:p>
          <a:p>
            <a:pPr lvl="1" eaLnBrk="1" hangingPunct="1"/>
            <a:r>
              <a:rPr lang="en-US" altLang="en-US" dirty="0"/>
              <a:t>A machine has only 40 memory pages</a:t>
            </a:r>
          </a:p>
          <a:p>
            <a:pPr eaLnBrk="1" hangingPunct="1"/>
            <a:r>
              <a:rPr lang="en-US" altLang="en-US" dirty="0"/>
              <a:t>Another example</a:t>
            </a:r>
          </a:p>
          <a:p>
            <a:pPr lvl="1" eaLnBrk="1" hangingPunct="1"/>
            <a:r>
              <a:rPr lang="en-US" altLang="en-US" dirty="0"/>
              <a:t>Two processes kick out each other’s useful pages</a:t>
            </a:r>
          </a:p>
        </p:txBody>
      </p:sp>
    </p:spTree>
    <p:extLst>
      <p:ext uri="{BB962C8B-B14F-4D97-AF65-F5344CB8AC3E}">
        <p14:creationId xmlns:p14="http://schemas.microsoft.com/office/powerpoint/2010/main" val="271291608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pPr eaLnBrk="1" hangingPunct="1"/>
            <a:r>
              <a:rPr lang="en-US" altLang="en-US"/>
              <a:t>Thrashing Avoidance</a:t>
            </a:r>
          </a:p>
        </p:txBody>
      </p:sp>
      <p:sp>
        <p:nvSpPr>
          <p:cNvPr id="93187" name="Rectangle 3"/>
          <p:cNvSpPr>
            <a:spLocks noGrp="1" noChangeArrowheads="1"/>
          </p:cNvSpPr>
          <p:nvPr>
            <p:ph type="body" idx="1"/>
          </p:nvPr>
        </p:nvSpPr>
        <p:spPr/>
        <p:txBody>
          <a:bodyPr/>
          <a:lstStyle/>
          <a:p>
            <a:pPr eaLnBrk="1" hangingPunct="1"/>
            <a:r>
              <a:rPr lang="en-US" altLang="en-US"/>
              <a:t>Programs should minimize the maximum memory requirement at a given time</a:t>
            </a:r>
          </a:p>
          <a:p>
            <a:pPr lvl="1" eaLnBrk="1" hangingPunct="1"/>
            <a:r>
              <a:rPr lang="en-US" altLang="en-US"/>
              <a:t>e.g., matrix multiplications can be broken into sub-matrix multiplications </a:t>
            </a:r>
          </a:p>
          <a:p>
            <a:pPr eaLnBrk="1" hangingPunct="1"/>
            <a:r>
              <a:rPr lang="en-US" altLang="en-US"/>
              <a:t>OS figures out the memory needed for each process</a:t>
            </a:r>
          </a:p>
          <a:p>
            <a:pPr lvl="1" eaLnBrk="1" hangingPunct="1"/>
            <a:r>
              <a:rPr lang="en-US" altLang="en-US"/>
              <a:t>Runs only the computations that can fit in RAM</a:t>
            </a:r>
          </a:p>
        </p:txBody>
      </p:sp>
    </p:spTree>
    <p:extLst>
      <p:ext uri="{BB962C8B-B14F-4D97-AF65-F5344CB8AC3E}">
        <p14:creationId xmlns:p14="http://schemas.microsoft.com/office/powerpoint/2010/main" val="14812291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pPr eaLnBrk="1" hangingPunct="1"/>
            <a:r>
              <a:rPr lang="en-US" altLang="en-US" b="1" i="1" dirty="0">
                <a:solidFill>
                  <a:srgbClr val="FFFF00"/>
                </a:solidFill>
              </a:rPr>
              <a:t>Working Set</a:t>
            </a:r>
          </a:p>
        </p:txBody>
      </p:sp>
      <p:sp>
        <p:nvSpPr>
          <p:cNvPr id="94211" name="Rectangle 3"/>
          <p:cNvSpPr>
            <a:spLocks noGrp="1" noChangeArrowheads="1"/>
          </p:cNvSpPr>
          <p:nvPr>
            <p:ph type="body" idx="1"/>
          </p:nvPr>
        </p:nvSpPr>
        <p:spPr/>
        <p:txBody>
          <a:bodyPr/>
          <a:lstStyle/>
          <a:p>
            <a:pPr eaLnBrk="1" hangingPunct="1"/>
            <a:r>
              <a:rPr lang="en-US" altLang="en-US"/>
              <a:t>A set of pages that was referenced in the previous T seconds</a:t>
            </a:r>
          </a:p>
          <a:p>
            <a:pPr lvl="1" eaLnBrk="1" hangingPunct="1"/>
            <a:r>
              <a:rPr lang="en-US" altLang="en-US"/>
              <a:t>T </a:t>
            </a:r>
            <a:r>
              <a:rPr lang="en-US" altLang="en-US">
                <a:sym typeface="Wingdings" panose="05000000000000000000" pitchFamily="2" charset="2"/>
              </a:rPr>
              <a:t> </a:t>
            </a:r>
            <a:r>
              <a:rPr lang="en-US" altLang="en-US">
                <a:sym typeface="Symbol" panose="05050102010706020507" pitchFamily="18" charset="2"/>
              </a:rPr>
              <a:t>, working set </a:t>
            </a:r>
            <a:r>
              <a:rPr lang="en-US" altLang="en-US">
                <a:sym typeface="Wingdings" panose="05000000000000000000" pitchFamily="2" charset="2"/>
              </a:rPr>
              <a:t> size of the entire process</a:t>
            </a:r>
          </a:p>
          <a:p>
            <a:pPr eaLnBrk="1" hangingPunct="1"/>
            <a:r>
              <a:rPr lang="en-US" altLang="en-US">
                <a:sym typeface="Symbol" panose="05050102010706020507" pitchFamily="18" charset="2"/>
              </a:rPr>
              <a:t>Observation</a:t>
            </a:r>
          </a:p>
          <a:p>
            <a:pPr lvl="1" eaLnBrk="1" hangingPunct="1"/>
            <a:r>
              <a:rPr lang="en-US" altLang="en-US">
                <a:sym typeface="Symbol" panose="05050102010706020507" pitchFamily="18" charset="2"/>
              </a:rPr>
              <a:t>Beyond a certain threshold, more memory only slightly reduces the number of page faults</a:t>
            </a:r>
          </a:p>
        </p:txBody>
      </p:sp>
    </p:spTree>
    <p:extLst>
      <p:ext uri="{BB962C8B-B14F-4D97-AF65-F5344CB8AC3E}">
        <p14:creationId xmlns:p14="http://schemas.microsoft.com/office/powerpoint/2010/main" val="3677837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a:t>Base-and-Bound Translation</a:t>
            </a:r>
          </a:p>
        </p:txBody>
      </p:sp>
      <p:sp>
        <p:nvSpPr>
          <p:cNvPr id="12291" name="Rectangle 3"/>
          <p:cNvSpPr>
            <a:spLocks noGrp="1" noChangeArrowheads="1"/>
          </p:cNvSpPr>
          <p:nvPr>
            <p:ph type="body" idx="1"/>
          </p:nvPr>
        </p:nvSpPr>
        <p:spPr/>
        <p:txBody>
          <a:bodyPr/>
          <a:lstStyle/>
          <a:p>
            <a:pPr eaLnBrk="1" hangingPunct="1">
              <a:defRPr/>
            </a:pPr>
            <a:r>
              <a:rPr lang="en-US" dirty="0"/>
              <a:t>Each process “thinks” that it owns a dedicated machine, with memory addresses from 0 to bound</a:t>
            </a:r>
          </a:p>
        </p:txBody>
      </p:sp>
      <p:sp>
        <p:nvSpPr>
          <p:cNvPr id="15364" name="Rectangle 4"/>
          <p:cNvSpPr>
            <a:spLocks noChangeArrowheads="1"/>
          </p:cNvSpPr>
          <p:nvPr/>
        </p:nvSpPr>
        <p:spPr bwMode="auto">
          <a:xfrm>
            <a:off x="1295400" y="3657600"/>
            <a:ext cx="1676400" cy="2057400"/>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code</a:t>
            </a:r>
          </a:p>
          <a:p>
            <a:pPr algn="ctr">
              <a:spcBef>
                <a:spcPct val="0"/>
              </a:spcBef>
              <a:buClrTx/>
              <a:buFontTx/>
              <a:buNone/>
            </a:pPr>
            <a:r>
              <a:rPr lang="en-US" altLang="en-US" sz="1800">
                <a:solidFill>
                  <a:srgbClr val="000000"/>
                </a:solidFill>
              </a:rPr>
              <a:t>data</a:t>
            </a:r>
          </a:p>
          <a:p>
            <a:pPr algn="ctr">
              <a:spcBef>
                <a:spcPct val="0"/>
              </a:spcBef>
              <a:buClrTx/>
              <a:buFontTx/>
              <a:buNone/>
            </a:pPr>
            <a:r>
              <a:rPr lang="en-US" altLang="en-US" sz="1800">
                <a:solidFill>
                  <a:srgbClr val="000000"/>
                </a:solidFill>
              </a:rPr>
              <a:t>…</a:t>
            </a:r>
          </a:p>
          <a:p>
            <a:pPr algn="ctr">
              <a:spcBef>
                <a:spcPct val="0"/>
              </a:spcBef>
              <a:buClrTx/>
              <a:buFontTx/>
              <a:buNone/>
            </a:pPr>
            <a:r>
              <a:rPr lang="en-US" altLang="en-US" sz="1800">
                <a:solidFill>
                  <a:srgbClr val="000000"/>
                </a:solidFill>
              </a:rPr>
              <a:t>stack</a:t>
            </a:r>
          </a:p>
        </p:txBody>
      </p:sp>
      <p:sp>
        <p:nvSpPr>
          <p:cNvPr id="15365" name="Rectangle 5"/>
          <p:cNvSpPr>
            <a:spLocks noChangeArrowheads="1"/>
          </p:cNvSpPr>
          <p:nvPr/>
        </p:nvSpPr>
        <p:spPr bwMode="auto">
          <a:xfrm>
            <a:off x="5105400" y="3657600"/>
            <a:ext cx="1676400" cy="2895600"/>
          </a:xfrm>
          <a:prstGeom prst="rect">
            <a:avLst/>
          </a:prstGeom>
          <a:solidFill>
            <a:srgbClr val="CCFFFF"/>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endParaRPr lang="en-US" altLang="en-US" sz="1800">
              <a:solidFill>
                <a:srgbClr val="000000"/>
              </a:solidFill>
            </a:endParaRPr>
          </a:p>
        </p:txBody>
      </p:sp>
      <p:sp>
        <p:nvSpPr>
          <p:cNvPr id="15366" name="Text Box 14"/>
          <p:cNvSpPr txBox="1">
            <a:spLocks noChangeArrowheads="1"/>
          </p:cNvSpPr>
          <p:nvPr/>
        </p:nvSpPr>
        <p:spPr bwMode="auto">
          <a:xfrm>
            <a:off x="1143000" y="3236913"/>
            <a:ext cx="1949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Virtual addresses</a:t>
            </a:r>
          </a:p>
        </p:txBody>
      </p:sp>
      <p:sp>
        <p:nvSpPr>
          <p:cNvPr id="15367" name="Text Box 15"/>
          <p:cNvSpPr txBox="1">
            <a:spLocks noChangeArrowheads="1"/>
          </p:cNvSpPr>
          <p:nvPr/>
        </p:nvSpPr>
        <p:spPr bwMode="auto">
          <a:xfrm>
            <a:off x="4876800" y="3276600"/>
            <a:ext cx="2152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Physical addresses</a:t>
            </a:r>
          </a:p>
        </p:txBody>
      </p:sp>
      <p:sp>
        <p:nvSpPr>
          <p:cNvPr id="15368" name="Text Box 16"/>
          <p:cNvSpPr txBox="1">
            <a:spLocks noChangeArrowheads="1"/>
          </p:cNvSpPr>
          <p:nvPr/>
        </p:nvSpPr>
        <p:spPr bwMode="auto">
          <a:xfrm>
            <a:off x="914400" y="346551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0</a:t>
            </a:r>
          </a:p>
        </p:txBody>
      </p:sp>
      <p:sp>
        <p:nvSpPr>
          <p:cNvPr id="15369" name="Text Box 17"/>
          <p:cNvSpPr txBox="1">
            <a:spLocks noChangeArrowheads="1"/>
          </p:cNvSpPr>
          <p:nvPr/>
        </p:nvSpPr>
        <p:spPr bwMode="auto">
          <a:xfrm>
            <a:off x="400050" y="5446713"/>
            <a:ext cx="819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bound</a:t>
            </a:r>
          </a:p>
        </p:txBody>
      </p:sp>
      <p:grpSp>
        <p:nvGrpSpPr>
          <p:cNvPr id="2" name="Group 24"/>
          <p:cNvGrpSpPr>
            <a:grpSpLocks/>
          </p:cNvGrpSpPr>
          <p:nvPr/>
        </p:nvGrpSpPr>
        <p:grpSpPr bwMode="auto">
          <a:xfrm>
            <a:off x="2971800" y="3657600"/>
            <a:ext cx="5473700" cy="2805113"/>
            <a:chOff x="1872" y="2304"/>
            <a:chExt cx="3448" cy="1767"/>
          </a:xfrm>
        </p:grpSpPr>
        <p:sp>
          <p:nvSpPr>
            <p:cNvPr id="15371" name="Rectangle 18"/>
            <p:cNvSpPr>
              <a:spLocks noChangeArrowheads="1"/>
            </p:cNvSpPr>
            <p:nvPr/>
          </p:nvSpPr>
          <p:spPr bwMode="auto">
            <a:xfrm>
              <a:off x="3216" y="2688"/>
              <a:ext cx="1056" cy="1296"/>
            </a:xfrm>
            <a:prstGeom prst="rect">
              <a:avLst/>
            </a:prstGeom>
            <a:solidFill>
              <a:srgbClr val="FFFF99"/>
            </a:solidFill>
            <a:ln w="9525">
              <a:solidFill>
                <a:schemeClr val="tx1"/>
              </a:solidFill>
              <a:miter lim="800000"/>
              <a:headEnd/>
              <a:tailEnd/>
            </a:ln>
          </p:spPr>
          <p:txBody>
            <a:bodyPr wrap="none" anchor="ct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lgn="ctr">
                <a:spcBef>
                  <a:spcPct val="0"/>
                </a:spcBef>
                <a:buClrTx/>
                <a:buFontTx/>
                <a:buNone/>
              </a:pPr>
              <a:r>
                <a:rPr lang="en-US" altLang="en-US" sz="1800">
                  <a:solidFill>
                    <a:srgbClr val="000000"/>
                  </a:solidFill>
                </a:rPr>
                <a:t>code</a:t>
              </a:r>
            </a:p>
            <a:p>
              <a:pPr algn="ctr">
                <a:spcBef>
                  <a:spcPct val="0"/>
                </a:spcBef>
                <a:buClrTx/>
                <a:buFontTx/>
                <a:buNone/>
              </a:pPr>
              <a:r>
                <a:rPr lang="en-US" altLang="en-US" sz="1800">
                  <a:solidFill>
                    <a:srgbClr val="000000"/>
                  </a:solidFill>
                </a:rPr>
                <a:t>data</a:t>
              </a:r>
            </a:p>
            <a:p>
              <a:pPr algn="ctr">
                <a:spcBef>
                  <a:spcPct val="0"/>
                </a:spcBef>
                <a:buClrTx/>
                <a:buFontTx/>
                <a:buNone/>
              </a:pPr>
              <a:r>
                <a:rPr lang="en-US" altLang="en-US" sz="1800">
                  <a:solidFill>
                    <a:srgbClr val="000000"/>
                  </a:solidFill>
                </a:rPr>
                <a:t>…</a:t>
              </a:r>
            </a:p>
            <a:p>
              <a:pPr algn="ctr">
                <a:spcBef>
                  <a:spcPct val="0"/>
                </a:spcBef>
                <a:buClrTx/>
                <a:buFontTx/>
                <a:buNone/>
              </a:pPr>
              <a:r>
                <a:rPr lang="en-US" altLang="en-US" sz="1800">
                  <a:solidFill>
                    <a:srgbClr val="000000"/>
                  </a:solidFill>
                </a:rPr>
                <a:t>stack</a:t>
              </a:r>
            </a:p>
          </p:txBody>
        </p:sp>
        <p:sp>
          <p:nvSpPr>
            <p:cNvPr id="15372" name="Text Box 19"/>
            <p:cNvSpPr txBox="1">
              <a:spLocks noChangeArrowheads="1"/>
            </p:cNvSpPr>
            <p:nvPr/>
          </p:nvSpPr>
          <p:spPr bwMode="auto">
            <a:xfrm>
              <a:off x="4320" y="2567"/>
              <a:ext cx="9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base = 6250</a:t>
              </a:r>
            </a:p>
          </p:txBody>
        </p:sp>
        <p:sp>
          <p:nvSpPr>
            <p:cNvPr id="15373" name="Text Box 20"/>
            <p:cNvSpPr txBox="1">
              <a:spLocks noChangeArrowheads="1"/>
            </p:cNvSpPr>
            <p:nvPr/>
          </p:nvSpPr>
          <p:spPr bwMode="auto">
            <a:xfrm>
              <a:off x="4320" y="3840"/>
              <a:ext cx="100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hlink"/>
                </a:buClr>
                <a:buFont typeface="Wingdings" panose="05000000000000000000" pitchFamily="2" charset="2"/>
                <a:buBlip>
                  <a:blip r:embed="rId3"/>
                </a:buBlip>
                <a:defRPr sz="3200">
                  <a:solidFill>
                    <a:schemeClr val="tx1"/>
                  </a:solidFill>
                  <a:latin typeface="Arial" panose="020B0604020202020204" pitchFamily="34" charset="0"/>
                </a:defRPr>
              </a:lvl1pPr>
              <a:lvl2pPr marL="742950" indent="-285750">
                <a:spcBef>
                  <a:spcPct val="20000"/>
                </a:spcBef>
                <a:buClr>
                  <a:schemeClr val="folHlink"/>
                </a:buClr>
                <a:buSzPct val="50000"/>
                <a:buFont typeface="Wingdings" panose="05000000000000000000" pitchFamily="2" charset="2"/>
                <a:buChar char="n"/>
                <a:defRPr sz="2800">
                  <a:solidFill>
                    <a:schemeClr val="tx1"/>
                  </a:solidFill>
                  <a:latin typeface="Arial" panose="020B0604020202020204" pitchFamily="34" charset="0"/>
                </a:defRPr>
              </a:lvl2pPr>
              <a:lvl3pPr marL="1143000" indent="-228600">
                <a:spcBef>
                  <a:spcPct val="20000"/>
                </a:spcBef>
                <a:buClr>
                  <a:schemeClr val="hlink"/>
                </a:buClr>
                <a:buFont typeface="Wingdings" panose="05000000000000000000" pitchFamily="2" charset="2"/>
                <a:buBlip>
                  <a:blip r:embed="rId3"/>
                </a:buBlip>
                <a:defRPr sz="2400">
                  <a:solidFill>
                    <a:schemeClr val="tx1"/>
                  </a:solidFill>
                  <a:latin typeface="Arial" panose="020B0604020202020204" pitchFamily="34" charset="0"/>
                </a:defRPr>
              </a:lvl3pPr>
              <a:lvl4pPr marL="1600200" indent="-228600">
                <a:spcBef>
                  <a:spcPct val="20000"/>
                </a:spcBef>
                <a:buClr>
                  <a:schemeClr val="folHlink"/>
                </a:buClr>
                <a:buSzPct val="50000"/>
                <a:buFont typeface="Wingdings" panose="05000000000000000000" pitchFamily="2" charset="2"/>
                <a:buChar char="n"/>
                <a:defRPr sz="2000">
                  <a:solidFill>
                    <a:schemeClr val="tx1"/>
                  </a:solidFill>
                  <a:latin typeface="Arial" panose="020B0604020202020204" pitchFamily="34" charset="0"/>
                </a:defRPr>
              </a:lvl4pPr>
              <a:lvl5pPr marL="2057400" indent="-228600">
                <a:spcBef>
                  <a:spcPct val="20000"/>
                </a:spcBef>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hlink"/>
                </a:buClr>
                <a:buFont typeface="Wingdings" panose="05000000000000000000" pitchFamily="2" charset="2"/>
                <a:buBlip>
                  <a:blip r:embed="rId3"/>
                </a:buBlip>
                <a:defRPr sz="2000">
                  <a:solidFill>
                    <a:schemeClr val="tx1"/>
                  </a:solidFill>
                  <a:latin typeface="Arial" panose="020B0604020202020204" pitchFamily="34" charset="0"/>
                </a:defRPr>
              </a:lvl9pPr>
            </a:lstStyle>
            <a:p>
              <a:pPr>
                <a:spcBef>
                  <a:spcPct val="0"/>
                </a:spcBef>
                <a:buClrTx/>
                <a:buFontTx/>
                <a:buNone/>
              </a:pPr>
              <a:r>
                <a:rPr lang="en-US" altLang="en-US" sz="1800"/>
                <a:t>6250 + bound</a:t>
              </a:r>
            </a:p>
          </p:txBody>
        </p:sp>
        <p:sp>
          <p:nvSpPr>
            <p:cNvPr id="15374" name="Line 21"/>
            <p:cNvSpPr>
              <a:spLocks noChangeShapeType="1"/>
            </p:cNvSpPr>
            <p:nvPr/>
          </p:nvSpPr>
          <p:spPr bwMode="auto">
            <a:xfrm>
              <a:off x="1872" y="2304"/>
              <a:ext cx="1344" cy="38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5375" name="Line 22"/>
            <p:cNvSpPr>
              <a:spLocks noChangeShapeType="1"/>
            </p:cNvSpPr>
            <p:nvPr/>
          </p:nvSpPr>
          <p:spPr bwMode="auto">
            <a:xfrm>
              <a:off x="1872" y="3600"/>
              <a:ext cx="1344" cy="384"/>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en-US" altLang="en-US"/>
              <a:t>Working Set</a:t>
            </a:r>
          </a:p>
        </p:txBody>
      </p:sp>
      <p:graphicFrame>
        <p:nvGraphicFramePr>
          <p:cNvPr id="131076" name="Group 4"/>
          <p:cNvGraphicFramePr>
            <a:graphicFrameLocks noGrp="1"/>
          </p:cNvGraphicFramePr>
          <p:nvPr/>
        </p:nvGraphicFramePr>
        <p:xfrm>
          <a:off x="457200" y="2514600"/>
          <a:ext cx="8229600" cy="2184400"/>
        </p:xfrm>
        <a:graphic>
          <a:graphicData uri="http://schemas.openxmlformats.org/drawingml/2006/table">
            <a:tbl>
              <a:tblPr/>
              <a:tblGrid>
                <a:gridCol w="2743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3"/>
                    </a:ext>
                  </a:extLst>
                </a:gridCol>
                <a:gridCol w="4572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457200">
                  <a:extLst>
                    <a:ext uri="{9D8B030D-6E8A-4147-A177-3AD203B41FA5}">
                      <a16:colId xmlns:a16="http://schemas.microsoft.com/office/drawing/2014/main" val="20009"/>
                    </a:ext>
                  </a:extLst>
                </a:gridCol>
                <a:gridCol w="457200">
                  <a:extLst>
                    <a:ext uri="{9D8B030D-6E8A-4147-A177-3AD203B41FA5}">
                      <a16:colId xmlns:a16="http://schemas.microsoft.com/office/drawing/2014/main" val="20010"/>
                    </a:ext>
                  </a:extLst>
                </a:gridCol>
                <a:gridCol w="457200">
                  <a:extLst>
                    <a:ext uri="{9D8B030D-6E8A-4147-A177-3AD203B41FA5}">
                      <a16:colId xmlns:a16="http://schemas.microsoft.com/office/drawing/2014/main" val="20011"/>
                    </a:ext>
                  </a:extLst>
                </a:gridCol>
                <a:gridCol w="457200">
                  <a:extLst>
                    <a:ext uri="{9D8B030D-6E8A-4147-A177-3AD203B41FA5}">
                      <a16:colId xmlns:a16="http://schemas.microsoft.com/office/drawing/2014/main" val="20012"/>
                    </a:ext>
                  </a:extLst>
                </a:gridCol>
              </a:tblGrid>
              <a:tr h="5842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Memory page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95307" name="Rectangle 76"/>
          <p:cNvSpPr>
            <a:spLocks noGrp="1" noChangeArrowheads="1"/>
          </p:cNvSpPr>
          <p:nvPr>
            <p:ph type="body" idx="1"/>
          </p:nvPr>
        </p:nvSpPr>
        <p:spPr/>
        <p:txBody>
          <a:bodyPr/>
          <a:lstStyle/>
          <a:p>
            <a:pPr eaLnBrk="1" hangingPunct="1"/>
            <a:r>
              <a:rPr lang="en-US" altLang="en-US"/>
              <a:t>LRU, 3 memory pages, 12 page faults</a:t>
            </a:r>
          </a:p>
        </p:txBody>
      </p:sp>
    </p:spTree>
    <p:extLst>
      <p:ext uri="{BB962C8B-B14F-4D97-AF65-F5344CB8AC3E}">
        <p14:creationId xmlns:p14="http://schemas.microsoft.com/office/powerpoint/2010/main" val="78716795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eaLnBrk="1" hangingPunct="1"/>
            <a:r>
              <a:rPr lang="en-US" altLang="en-US"/>
              <a:t>Working Set</a:t>
            </a:r>
          </a:p>
        </p:txBody>
      </p:sp>
      <p:graphicFrame>
        <p:nvGraphicFramePr>
          <p:cNvPr id="132198" name="Group 102"/>
          <p:cNvGraphicFramePr>
            <a:graphicFrameLocks noGrp="1"/>
          </p:cNvGraphicFramePr>
          <p:nvPr/>
        </p:nvGraphicFramePr>
        <p:xfrm>
          <a:off x="457200" y="2514600"/>
          <a:ext cx="8229600" cy="2717800"/>
        </p:xfrm>
        <a:graphic>
          <a:graphicData uri="http://schemas.openxmlformats.org/drawingml/2006/table">
            <a:tbl>
              <a:tblPr/>
              <a:tblGrid>
                <a:gridCol w="2743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3"/>
                    </a:ext>
                  </a:extLst>
                </a:gridCol>
                <a:gridCol w="4572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457200">
                  <a:extLst>
                    <a:ext uri="{9D8B030D-6E8A-4147-A177-3AD203B41FA5}">
                      <a16:colId xmlns:a16="http://schemas.microsoft.com/office/drawing/2014/main" val="20009"/>
                    </a:ext>
                  </a:extLst>
                </a:gridCol>
                <a:gridCol w="457200">
                  <a:extLst>
                    <a:ext uri="{9D8B030D-6E8A-4147-A177-3AD203B41FA5}">
                      <a16:colId xmlns:a16="http://schemas.microsoft.com/office/drawing/2014/main" val="20010"/>
                    </a:ext>
                  </a:extLst>
                </a:gridCol>
                <a:gridCol w="457200">
                  <a:extLst>
                    <a:ext uri="{9D8B030D-6E8A-4147-A177-3AD203B41FA5}">
                      <a16:colId xmlns:a16="http://schemas.microsoft.com/office/drawing/2014/main" val="20011"/>
                    </a:ext>
                  </a:extLst>
                </a:gridCol>
                <a:gridCol w="457200">
                  <a:extLst>
                    <a:ext uri="{9D8B030D-6E8A-4147-A177-3AD203B41FA5}">
                      <a16:colId xmlns:a16="http://schemas.microsoft.com/office/drawing/2014/main" val="20012"/>
                    </a:ext>
                  </a:extLst>
                </a:gridCol>
              </a:tblGrid>
              <a:tr h="5842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Memory page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96345" name="Rectangle 75"/>
          <p:cNvSpPr>
            <a:spLocks noGrp="1" noChangeArrowheads="1"/>
          </p:cNvSpPr>
          <p:nvPr>
            <p:ph type="body" idx="1"/>
          </p:nvPr>
        </p:nvSpPr>
        <p:spPr/>
        <p:txBody>
          <a:bodyPr/>
          <a:lstStyle/>
          <a:p>
            <a:pPr eaLnBrk="1" hangingPunct="1"/>
            <a:r>
              <a:rPr lang="en-US" altLang="en-US"/>
              <a:t>LRU, 4 memory pages, 8 page faults</a:t>
            </a:r>
          </a:p>
        </p:txBody>
      </p:sp>
    </p:spTree>
    <p:extLst>
      <p:ext uri="{BB962C8B-B14F-4D97-AF65-F5344CB8AC3E}">
        <p14:creationId xmlns:p14="http://schemas.microsoft.com/office/powerpoint/2010/main" val="336485447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r>
              <a:rPr lang="en-US" altLang="en-US"/>
              <a:t>Working Set</a:t>
            </a:r>
          </a:p>
        </p:txBody>
      </p:sp>
      <p:graphicFrame>
        <p:nvGraphicFramePr>
          <p:cNvPr id="133236" name="Group 116"/>
          <p:cNvGraphicFramePr>
            <a:graphicFrameLocks noGrp="1"/>
          </p:cNvGraphicFramePr>
          <p:nvPr/>
        </p:nvGraphicFramePr>
        <p:xfrm>
          <a:off x="457200" y="2514600"/>
          <a:ext cx="8229600" cy="3251200"/>
        </p:xfrm>
        <a:graphic>
          <a:graphicData uri="http://schemas.openxmlformats.org/drawingml/2006/table">
            <a:tbl>
              <a:tblPr/>
              <a:tblGrid>
                <a:gridCol w="2743200">
                  <a:extLst>
                    <a:ext uri="{9D8B030D-6E8A-4147-A177-3AD203B41FA5}">
                      <a16:colId xmlns:a16="http://schemas.microsoft.com/office/drawing/2014/main" val="20000"/>
                    </a:ext>
                  </a:extLst>
                </a:gridCol>
                <a:gridCol w="4572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57200">
                  <a:extLst>
                    <a:ext uri="{9D8B030D-6E8A-4147-A177-3AD203B41FA5}">
                      <a16:colId xmlns:a16="http://schemas.microsoft.com/office/drawing/2014/main" val="20003"/>
                    </a:ext>
                  </a:extLst>
                </a:gridCol>
                <a:gridCol w="457200">
                  <a:extLst>
                    <a:ext uri="{9D8B030D-6E8A-4147-A177-3AD203B41FA5}">
                      <a16:colId xmlns:a16="http://schemas.microsoft.com/office/drawing/2014/main" val="20004"/>
                    </a:ext>
                  </a:extLst>
                </a:gridCol>
                <a:gridCol w="457200">
                  <a:extLst>
                    <a:ext uri="{9D8B030D-6E8A-4147-A177-3AD203B41FA5}">
                      <a16:colId xmlns:a16="http://schemas.microsoft.com/office/drawing/2014/main" val="20005"/>
                    </a:ext>
                  </a:extLst>
                </a:gridCol>
                <a:gridCol w="457200">
                  <a:extLst>
                    <a:ext uri="{9D8B030D-6E8A-4147-A177-3AD203B41FA5}">
                      <a16:colId xmlns:a16="http://schemas.microsoft.com/office/drawing/2014/main" val="20006"/>
                    </a:ext>
                  </a:extLst>
                </a:gridCol>
                <a:gridCol w="457200">
                  <a:extLst>
                    <a:ext uri="{9D8B030D-6E8A-4147-A177-3AD203B41FA5}">
                      <a16:colId xmlns:a16="http://schemas.microsoft.com/office/drawing/2014/main" val="20007"/>
                    </a:ext>
                  </a:extLst>
                </a:gridCol>
                <a:gridCol w="457200">
                  <a:extLst>
                    <a:ext uri="{9D8B030D-6E8A-4147-A177-3AD203B41FA5}">
                      <a16:colId xmlns:a16="http://schemas.microsoft.com/office/drawing/2014/main" val="20008"/>
                    </a:ext>
                  </a:extLst>
                </a:gridCol>
                <a:gridCol w="457200">
                  <a:extLst>
                    <a:ext uri="{9D8B030D-6E8A-4147-A177-3AD203B41FA5}">
                      <a16:colId xmlns:a16="http://schemas.microsoft.com/office/drawing/2014/main" val="20009"/>
                    </a:ext>
                  </a:extLst>
                </a:gridCol>
                <a:gridCol w="457200">
                  <a:extLst>
                    <a:ext uri="{9D8B030D-6E8A-4147-A177-3AD203B41FA5}">
                      <a16:colId xmlns:a16="http://schemas.microsoft.com/office/drawing/2014/main" val="20010"/>
                    </a:ext>
                  </a:extLst>
                </a:gridCol>
                <a:gridCol w="457200">
                  <a:extLst>
                    <a:ext uri="{9D8B030D-6E8A-4147-A177-3AD203B41FA5}">
                      <a16:colId xmlns:a16="http://schemas.microsoft.com/office/drawing/2014/main" val="20011"/>
                    </a:ext>
                  </a:extLst>
                </a:gridCol>
                <a:gridCol w="457200">
                  <a:extLst>
                    <a:ext uri="{9D8B030D-6E8A-4147-A177-3AD203B41FA5}">
                      <a16:colId xmlns:a16="http://schemas.microsoft.com/office/drawing/2014/main" val="20012"/>
                    </a:ext>
                  </a:extLst>
                </a:gridCol>
              </a:tblGrid>
              <a:tr h="5842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Memory page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H</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4</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FF0000"/>
                          </a:solidFill>
                          <a:effectLst/>
                          <a:latin typeface="Arial"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3400">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chemeClr val="tx1"/>
                          </a:solidFill>
                          <a:effectLst/>
                          <a:latin typeface="Arial" charset="0"/>
                        </a:rPr>
                        <a:t>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FF0000"/>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en-US" sz="2600" b="0" i="0" u="none" strike="noStrike" cap="none" normalizeH="0" baseline="0">
                          <a:ln>
                            <a:noFill/>
                          </a:ln>
                          <a:solidFill>
                            <a:srgbClr val="CC66FF"/>
                          </a:solidFill>
                          <a:effectLst/>
                          <a:latin typeface="Arial" charset="0"/>
                        </a:rPr>
                        <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rgbClr val="CC66FF"/>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97383" name="Rectangle 89"/>
          <p:cNvSpPr>
            <a:spLocks noGrp="1" noChangeArrowheads="1"/>
          </p:cNvSpPr>
          <p:nvPr>
            <p:ph type="body" idx="1"/>
          </p:nvPr>
        </p:nvSpPr>
        <p:spPr/>
        <p:txBody>
          <a:bodyPr/>
          <a:lstStyle/>
          <a:p>
            <a:pPr eaLnBrk="1" hangingPunct="1"/>
            <a:r>
              <a:rPr lang="en-US" altLang="en-US"/>
              <a:t>LRU, 5 memory pages, 8 page faults</a:t>
            </a:r>
          </a:p>
        </p:txBody>
      </p:sp>
    </p:spTree>
    <p:extLst>
      <p:ext uri="{BB962C8B-B14F-4D97-AF65-F5344CB8AC3E}">
        <p14:creationId xmlns:p14="http://schemas.microsoft.com/office/powerpoint/2010/main" val="17073629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eaLnBrk="1" hangingPunct="1"/>
            <a:r>
              <a:rPr lang="en-US" altLang="en-US" sz="3800"/>
              <a:t>Global and Local Replacement Policies</a:t>
            </a:r>
          </a:p>
        </p:txBody>
      </p:sp>
      <p:sp>
        <p:nvSpPr>
          <p:cNvPr id="98307" name="Rectangle 3"/>
          <p:cNvSpPr>
            <a:spLocks noGrp="1" noChangeArrowheads="1"/>
          </p:cNvSpPr>
          <p:nvPr>
            <p:ph type="body" idx="1"/>
          </p:nvPr>
        </p:nvSpPr>
        <p:spPr/>
        <p:txBody>
          <a:bodyPr/>
          <a:lstStyle/>
          <a:p>
            <a:pPr eaLnBrk="1" hangingPunct="1"/>
            <a:r>
              <a:rPr lang="en-US" altLang="en-US" b="1" i="1" dirty="0">
                <a:solidFill>
                  <a:srgbClr val="FFFF00"/>
                </a:solidFill>
              </a:rPr>
              <a:t>Global replacement policy:</a:t>
            </a:r>
            <a:r>
              <a:rPr lang="en-US" altLang="en-US" dirty="0">
                <a:solidFill>
                  <a:srgbClr val="FFFF00"/>
                </a:solidFill>
              </a:rPr>
              <a:t>  </a:t>
            </a:r>
            <a:r>
              <a:rPr lang="en-US" altLang="en-US" dirty="0"/>
              <a:t>all pages are in a single pool (e.g., UNIX)</a:t>
            </a:r>
          </a:p>
          <a:p>
            <a:pPr lvl="1" eaLnBrk="1" hangingPunct="1"/>
            <a:r>
              <a:rPr lang="en-US" altLang="en-US" dirty="0"/>
              <a:t>One process needs more memory</a:t>
            </a:r>
          </a:p>
          <a:p>
            <a:pPr lvl="2" eaLnBrk="1" hangingPunct="1"/>
            <a:r>
              <a:rPr lang="en-US" altLang="en-US" dirty="0"/>
              <a:t>Grabs memory from another process that needs less</a:t>
            </a:r>
          </a:p>
          <a:p>
            <a:pPr lvl="1" eaLnBrk="1" hangingPunct="1">
              <a:buFont typeface="Wingdings" panose="05000000000000000000" pitchFamily="2" charset="2"/>
              <a:buNone/>
            </a:pPr>
            <a:r>
              <a:rPr lang="en-US" altLang="en-US" dirty="0"/>
              <a:t>+ Flexible</a:t>
            </a:r>
          </a:p>
          <a:p>
            <a:pPr lvl="1" eaLnBrk="1" hangingPunct="1">
              <a:buFont typeface="Wingdings" panose="05000000000000000000" pitchFamily="2" charset="2"/>
              <a:buNone/>
            </a:pPr>
            <a:r>
              <a:rPr lang="en-US" altLang="en-US" dirty="0"/>
              <a:t>- One process can drag down the entire system</a:t>
            </a:r>
          </a:p>
          <a:p>
            <a:pPr eaLnBrk="1" hangingPunct="1"/>
            <a:r>
              <a:rPr lang="en-US" altLang="en-US" b="1" i="1" dirty="0">
                <a:solidFill>
                  <a:srgbClr val="FFFF00"/>
                </a:solidFill>
              </a:rPr>
              <a:t>Per-process replacement policy:</a:t>
            </a:r>
            <a:r>
              <a:rPr lang="en-US" altLang="en-US" dirty="0">
                <a:solidFill>
                  <a:srgbClr val="FFFF00"/>
                </a:solidFill>
              </a:rPr>
              <a:t>  </a:t>
            </a:r>
            <a:r>
              <a:rPr lang="en-US" altLang="en-US" dirty="0"/>
              <a:t>each process has its own pool of pages</a:t>
            </a:r>
          </a:p>
          <a:p>
            <a:pPr lvl="1"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346709642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a:t>Linux Memory Manager (1)</a:t>
            </a:r>
          </a:p>
        </p:txBody>
      </p:sp>
      <p:sp>
        <p:nvSpPr>
          <p:cNvPr id="99331" name="Rectangle 3"/>
          <p:cNvSpPr>
            <a:spLocks noGrp="1" noChangeArrowheads="1"/>
          </p:cNvSpPr>
          <p:nvPr>
            <p:ph type="body" idx="1"/>
          </p:nvPr>
        </p:nvSpPr>
        <p:spPr/>
        <p:txBody>
          <a:bodyPr/>
          <a:lstStyle/>
          <a:p>
            <a:r>
              <a:rPr lang="en-US" altLang="en-US"/>
              <a:t>Page allocator maintains individual pages</a:t>
            </a:r>
          </a:p>
        </p:txBody>
      </p:sp>
      <p:sp>
        <p:nvSpPr>
          <p:cNvPr id="99332" name="Text Box 5"/>
          <p:cNvSpPr txBox="1">
            <a:spLocks noChangeArrowheads="1"/>
          </p:cNvSpPr>
          <p:nvPr/>
        </p:nvSpPr>
        <p:spPr bwMode="auto">
          <a:xfrm>
            <a:off x="7162800" y="5029200"/>
            <a:ext cx="1395413" cy="304800"/>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Page allocator</a:t>
            </a:r>
          </a:p>
        </p:txBody>
      </p:sp>
      <p:grpSp>
        <p:nvGrpSpPr>
          <p:cNvPr id="99333" name="Group 6"/>
          <p:cNvGrpSpPr>
            <a:grpSpLocks/>
          </p:cNvGrpSpPr>
          <p:nvPr/>
        </p:nvGrpSpPr>
        <p:grpSpPr bwMode="auto">
          <a:xfrm>
            <a:off x="1600200" y="4800600"/>
            <a:ext cx="5486400" cy="609600"/>
            <a:chOff x="1008" y="2544"/>
            <a:chExt cx="3456" cy="384"/>
          </a:xfrm>
        </p:grpSpPr>
        <p:grpSp>
          <p:nvGrpSpPr>
            <p:cNvPr id="99334" name="Group 7"/>
            <p:cNvGrpSpPr>
              <a:grpSpLocks/>
            </p:cNvGrpSpPr>
            <p:nvPr/>
          </p:nvGrpSpPr>
          <p:grpSpPr bwMode="auto">
            <a:xfrm>
              <a:off x="1008" y="2544"/>
              <a:ext cx="1152" cy="384"/>
              <a:chOff x="1008" y="2544"/>
              <a:chExt cx="1152" cy="384"/>
            </a:xfrm>
          </p:grpSpPr>
          <p:grpSp>
            <p:nvGrpSpPr>
              <p:cNvPr id="99416" name="Group 8"/>
              <p:cNvGrpSpPr>
                <a:grpSpLocks/>
              </p:cNvGrpSpPr>
              <p:nvPr/>
            </p:nvGrpSpPr>
            <p:grpSpPr bwMode="auto">
              <a:xfrm>
                <a:off x="1008" y="2544"/>
                <a:ext cx="768" cy="384"/>
                <a:chOff x="1008" y="2544"/>
                <a:chExt cx="768" cy="384"/>
              </a:xfrm>
            </p:grpSpPr>
            <p:grpSp>
              <p:nvGrpSpPr>
                <p:cNvPr id="99430" name="Group 9"/>
                <p:cNvGrpSpPr>
                  <a:grpSpLocks/>
                </p:cNvGrpSpPr>
                <p:nvPr/>
              </p:nvGrpSpPr>
              <p:grpSpPr bwMode="auto">
                <a:xfrm>
                  <a:off x="1200" y="2544"/>
                  <a:ext cx="576" cy="192"/>
                  <a:chOff x="1200" y="2544"/>
                  <a:chExt cx="576" cy="192"/>
                </a:xfrm>
              </p:grpSpPr>
              <p:sp>
                <p:nvSpPr>
                  <p:cNvPr id="99437" name="AutoShape 1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8" name="AutoShape 1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9" name="AutoShape 1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40" name="AutoShape 1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41" name="AutoShape 1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431" name="Group 15"/>
                <p:cNvGrpSpPr>
                  <a:grpSpLocks/>
                </p:cNvGrpSpPr>
                <p:nvPr/>
              </p:nvGrpSpPr>
              <p:grpSpPr bwMode="auto">
                <a:xfrm>
                  <a:off x="1008" y="2736"/>
                  <a:ext cx="576" cy="192"/>
                  <a:chOff x="1200" y="2544"/>
                  <a:chExt cx="576" cy="192"/>
                </a:xfrm>
              </p:grpSpPr>
              <p:sp>
                <p:nvSpPr>
                  <p:cNvPr id="99432" name="AutoShape 16"/>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3" name="AutoShape 17"/>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4" name="AutoShape 18"/>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5" name="AutoShape 19"/>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36" name="AutoShape 20"/>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99417" name="Group 21"/>
              <p:cNvGrpSpPr>
                <a:grpSpLocks/>
              </p:cNvGrpSpPr>
              <p:nvPr/>
            </p:nvGrpSpPr>
            <p:grpSpPr bwMode="auto">
              <a:xfrm>
                <a:off x="1392" y="2544"/>
                <a:ext cx="768" cy="384"/>
                <a:chOff x="1008" y="2544"/>
                <a:chExt cx="768" cy="384"/>
              </a:xfrm>
            </p:grpSpPr>
            <p:grpSp>
              <p:nvGrpSpPr>
                <p:cNvPr id="99418" name="Group 22"/>
                <p:cNvGrpSpPr>
                  <a:grpSpLocks/>
                </p:cNvGrpSpPr>
                <p:nvPr/>
              </p:nvGrpSpPr>
              <p:grpSpPr bwMode="auto">
                <a:xfrm>
                  <a:off x="1200" y="2544"/>
                  <a:ext cx="576" cy="192"/>
                  <a:chOff x="1200" y="2544"/>
                  <a:chExt cx="576" cy="192"/>
                </a:xfrm>
              </p:grpSpPr>
              <p:sp>
                <p:nvSpPr>
                  <p:cNvPr id="99425" name="AutoShape 2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6" name="AutoShape 2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7" name="AutoShape 2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8" name="AutoShape 2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9" name="AutoShape 2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419" name="Group 28"/>
                <p:cNvGrpSpPr>
                  <a:grpSpLocks/>
                </p:cNvGrpSpPr>
                <p:nvPr/>
              </p:nvGrpSpPr>
              <p:grpSpPr bwMode="auto">
                <a:xfrm>
                  <a:off x="1008" y="2736"/>
                  <a:ext cx="576" cy="192"/>
                  <a:chOff x="1200" y="2544"/>
                  <a:chExt cx="576" cy="192"/>
                </a:xfrm>
              </p:grpSpPr>
              <p:sp>
                <p:nvSpPr>
                  <p:cNvPr id="99420" name="AutoShape 29"/>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1" name="AutoShape 30"/>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2" name="AutoShape 31"/>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3" name="AutoShape 32"/>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24" name="AutoShape 33"/>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99335" name="Group 34"/>
            <p:cNvGrpSpPr>
              <a:grpSpLocks/>
            </p:cNvGrpSpPr>
            <p:nvPr/>
          </p:nvGrpSpPr>
          <p:grpSpPr bwMode="auto">
            <a:xfrm>
              <a:off x="1776" y="2544"/>
              <a:ext cx="1152" cy="384"/>
              <a:chOff x="1008" y="2544"/>
              <a:chExt cx="1152" cy="384"/>
            </a:xfrm>
          </p:grpSpPr>
          <p:grpSp>
            <p:nvGrpSpPr>
              <p:cNvPr id="99390" name="Group 35"/>
              <p:cNvGrpSpPr>
                <a:grpSpLocks/>
              </p:cNvGrpSpPr>
              <p:nvPr/>
            </p:nvGrpSpPr>
            <p:grpSpPr bwMode="auto">
              <a:xfrm>
                <a:off x="1008" y="2544"/>
                <a:ext cx="768" cy="384"/>
                <a:chOff x="1008" y="2544"/>
                <a:chExt cx="768" cy="384"/>
              </a:xfrm>
            </p:grpSpPr>
            <p:grpSp>
              <p:nvGrpSpPr>
                <p:cNvPr id="99404" name="Group 36"/>
                <p:cNvGrpSpPr>
                  <a:grpSpLocks/>
                </p:cNvGrpSpPr>
                <p:nvPr/>
              </p:nvGrpSpPr>
              <p:grpSpPr bwMode="auto">
                <a:xfrm>
                  <a:off x="1200" y="2544"/>
                  <a:ext cx="576" cy="192"/>
                  <a:chOff x="1200" y="2544"/>
                  <a:chExt cx="576" cy="192"/>
                </a:xfrm>
              </p:grpSpPr>
              <p:sp>
                <p:nvSpPr>
                  <p:cNvPr id="99411" name="AutoShape 3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12" name="AutoShape 3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13" name="AutoShape 3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14" name="AutoShape 4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15" name="AutoShape 4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405" name="Group 42"/>
                <p:cNvGrpSpPr>
                  <a:grpSpLocks/>
                </p:cNvGrpSpPr>
                <p:nvPr/>
              </p:nvGrpSpPr>
              <p:grpSpPr bwMode="auto">
                <a:xfrm>
                  <a:off x="1008" y="2736"/>
                  <a:ext cx="576" cy="192"/>
                  <a:chOff x="1200" y="2544"/>
                  <a:chExt cx="576" cy="192"/>
                </a:xfrm>
              </p:grpSpPr>
              <p:sp>
                <p:nvSpPr>
                  <p:cNvPr id="99406" name="AutoShape 4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7" name="AutoShape 4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8" name="AutoShape 4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9" name="AutoShape 4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10" name="AutoShape 4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99391" name="Group 48"/>
              <p:cNvGrpSpPr>
                <a:grpSpLocks/>
              </p:cNvGrpSpPr>
              <p:nvPr/>
            </p:nvGrpSpPr>
            <p:grpSpPr bwMode="auto">
              <a:xfrm>
                <a:off x="1392" y="2544"/>
                <a:ext cx="768" cy="384"/>
                <a:chOff x="1008" y="2544"/>
                <a:chExt cx="768" cy="384"/>
              </a:xfrm>
            </p:grpSpPr>
            <p:grpSp>
              <p:nvGrpSpPr>
                <p:cNvPr id="99392" name="Group 49"/>
                <p:cNvGrpSpPr>
                  <a:grpSpLocks/>
                </p:cNvGrpSpPr>
                <p:nvPr/>
              </p:nvGrpSpPr>
              <p:grpSpPr bwMode="auto">
                <a:xfrm>
                  <a:off x="1200" y="2544"/>
                  <a:ext cx="576" cy="192"/>
                  <a:chOff x="1200" y="2544"/>
                  <a:chExt cx="576" cy="192"/>
                </a:xfrm>
              </p:grpSpPr>
              <p:sp>
                <p:nvSpPr>
                  <p:cNvPr id="99399" name="AutoShape 5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0" name="AutoShape 5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1" name="AutoShape 5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2" name="AutoShape 5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403" name="AutoShape 5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393" name="Group 55"/>
                <p:cNvGrpSpPr>
                  <a:grpSpLocks/>
                </p:cNvGrpSpPr>
                <p:nvPr/>
              </p:nvGrpSpPr>
              <p:grpSpPr bwMode="auto">
                <a:xfrm>
                  <a:off x="1008" y="2736"/>
                  <a:ext cx="576" cy="192"/>
                  <a:chOff x="1200" y="2544"/>
                  <a:chExt cx="576" cy="192"/>
                </a:xfrm>
              </p:grpSpPr>
              <p:sp>
                <p:nvSpPr>
                  <p:cNvPr id="99394" name="AutoShape 56"/>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95" name="AutoShape 57"/>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96" name="AutoShape 58"/>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97" name="AutoShape 59"/>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98" name="AutoShape 60"/>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99336" name="Group 61"/>
            <p:cNvGrpSpPr>
              <a:grpSpLocks/>
            </p:cNvGrpSpPr>
            <p:nvPr/>
          </p:nvGrpSpPr>
          <p:grpSpPr bwMode="auto">
            <a:xfrm>
              <a:off x="2544" y="2544"/>
              <a:ext cx="1152" cy="384"/>
              <a:chOff x="1008" y="2544"/>
              <a:chExt cx="1152" cy="384"/>
            </a:xfrm>
          </p:grpSpPr>
          <p:grpSp>
            <p:nvGrpSpPr>
              <p:cNvPr id="99364" name="Group 62"/>
              <p:cNvGrpSpPr>
                <a:grpSpLocks/>
              </p:cNvGrpSpPr>
              <p:nvPr/>
            </p:nvGrpSpPr>
            <p:grpSpPr bwMode="auto">
              <a:xfrm>
                <a:off x="1008" y="2544"/>
                <a:ext cx="768" cy="384"/>
                <a:chOff x="1008" y="2544"/>
                <a:chExt cx="768" cy="384"/>
              </a:xfrm>
            </p:grpSpPr>
            <p:grpSp>
              <p:nvGrpSpPr>
                <p:cNvPr id="99378" name="Group 63"/>
                <p:cNvGrpSpPr>
                  <a:grpSpLocks/>
                </p:cNvGrpSpPr>
                <p:nvPr/>
              </p:nvGrpSpPr>
              <p:grpSpPr bwMode="auto">
                <a:xfrm>
                  <a:off x="1200" y="2544"/>
                  <a:ext cx="576" cy="192"/>
                  <a:chOff x="1200" y="2544"/>
                  <a:chExt cx="576" cy="192"/>
                </a:xfrm>
              </p:grpSpPr>
              <p:sp>
                <p:nvSpPr>
                  <p:cNvPr id="99385" name="AutoShape 6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6" name="AutoShape 6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7" name="AutoShape 6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8" name="AutoShape 6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9" name="AutoShape 6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379" name="Group 69"/>
                <p:cNvGrpSpPr>
                  <a:grpSpLocks/>
                </p:cNvGrpSpPr>
                <p:nvPr/>
              </p:nvGrpSpPr>
              <p:grpSpPr bwMode="auto">
                <a:xfrm>
                  <a:off x="1008" y="2736"/>
                  <a:ext cx="576" cy="192"/>
                  <a:chOff x="1200" y="2544"/>
                  <a:chExt cx="576" cy="192"/>
                </a:xfrm>
              </p:grpSpPr>
              <p:sp>
                <p:nvSpPr>
                  <p:cNvPr id="99380" name="AutoShape 7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1" name="AutoShape 7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2" name="AutoShape 7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3" name="AutoShape 7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84" name="AutoShape 7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99365" name="Group 75"/>
              <p:cNvGrpSpPr>
                <a:grpSpLocks/>
              </p:cNvGrpSpPr>
              <p:nvPr/>
            </p:nvGrpSpPr>
            <p:grpSpPr bwMode="auto">
              <a:xfrm>
                <a:off x="1392" y="2544"/>
                <a:ext cx="768" cy="384"/>
                <a:chOff x="1008" y="2544"/>
                <a:chExt cx="768" cy="384"/>
              </a:xfrm>
            </p:grpSpPr>
            <p:grpSp>
              <p:nvGrpSpPr>
                <p:cNvPr id="99366" name="Group 76"/>
                <p:cNvGrpSpPr>
                  <a:grpSpLocks/>
                </p:cNvGrpSpPr>
                <p:nvPr/>
              </p:nvGrpSpPr>
              <p:grpSpPr bwMode="auto">
                <a:xfrm>
                  <a:off x="1200" y="2544"/>
                  <a:ext cx="576" cy="192"/>
                  <a:chOff x="1200" y="2544"/>
                  <a:chExt cx="576" cy="192"/>
                </a:xfrm>
              </p:grpSpPr>
              <p:sp>
                <p:nvSpPr>
                  <p:cNvPr id="99373" name="AutoShape 7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4" name="AutoShape 7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5" name="AutoShape 7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6" name="AutoShape 8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7" name="AutoShape 8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367" name="Group 82"/>
                <p:cNvGrpSpPr>
                  <a:grpSpLocks/>
                </p:cNvGrpSpPr>
                <p:nvPr/>
              </p:nvGrpSpPr>
              <p:grpSpPr bwMode="auto">
                <a:xfrm>
                  <a:off x="1008" y="2736"/>
                  <a:ext cx="576" cy="192"/>
                  <a:chOff x="1200" y="2544"/>
                  <a:chExt cx="576" cy="192"/>
                </a:xfrm>
              </p:grpSpPr>
              <p:sp>
                <p:nvSpPr>
                  <p:cNvPr id="99368" name="AutoShape 8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69" name="AutoShape 8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0" name="AutoShape 8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1" name="AutoShape 8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72" name="AutoShape 8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99337" name="Group 88"/>
            <p:cNvGrpSpPr>
              <a:grpSpLocks/>
            </p:cNvGrpSpPr>
            <p:nvPr/>
          </p:nvGrpSpPr>
          <p:grpSpPr bwMode="auto">
            <a:xfrm>
              <a:off x="3312" y="2544"/>
              <a:ext cx="1152" cy="384"/>
              <a:chOff x="1008" y="2544"/>
              <a:chExt cx="1152" cy="384"/>
            </a:xfrm>
          </p:grpSpPr>
          <p:grpSp>
            <p:nvGrpSpPr>
              <p:cNvPr id="99338" name="Group 89"/>
              <p:cNvGrpSpPr>
                <a:grpSpLocks/>
              </p:cNvGrpSpPr>
              <p:nvPr/>
            </p:nvGrpSpPr>
            <p:grpSpPr bwMode="auto">
              <a:xfrm>
                <a:off x="1008" y="2544"/>
                <a:ext cx="768" cy="384"/>
                <a:chOff x="1008" y="2544"/>
                <a:chExt cx="768" cy="384"/>
              </a:xfrm>
            </p:grpSpPr>
            <p:grpSp>
              <p:nvGrpSpPr>
                <p:cNvPr id="99352" name="Group 90"/>
                <p:cNvGrpSpPr>
                  <a:grpSpLocks/>
                </p:cNvGrpSpPr>
                <p:nvPr/>
              </p:nvGrpSpPr>
              <p:grpSpPr bwMode="auto">
                <a:xfrm>
                  <a:off x="1200" y="2544"/>
                  <a:ext cx="576" cy="192"/>
                  <a:chOff x="1200" y="2544"/>
                  <a:chExt cx="576" cy="192"/>
                </a:xfrm>
              </p:grpSpPr>
              <p:sp>
                <p:nvSpPr>
                  <p:cNvPr id="99359" name="AutoShape 9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60" name="AutoShape 9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61" name="AutoShape 9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62" name="AutoShape 9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63" name="AutoShape 9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353" name="Group 96"/>
                <p:cNvGrpSpPr>
                  <a:grpSpLocks/>
                </p:cNvGrpSpPr>
                <p:nvPr/>
              </p:nvGrpSpPr>
              <p:grpSpPr bwMode="auto">
                <a:xfrm>
                  <a:off x="1008" y="2736"/>
                  <a:ext cx="576" cy="192"/>
                  <a:chOff x="1200" y="2544"/>
                  <a:chExt cx="576" cy="192"/>
                </a:xfrm>
              </p:grpSpPr>
              <p:sp>
                <p:nvSpPr>
                  <p:cNvPr id="99354" name="AutoShape 9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5" name="AutoShape 9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6" name="AutoShape 9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7" name="AutoShape 10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8" name="AutoShape 10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99339" name="Group 102"/>
              <p:cNvGrpSpPr>
                <a:grpSpLocks/>
              </p:cNvGrpSpPr>
              <p:nvPr/>
            </p:nvGrpSpPr>
            <p:grpSpPr bwMode="auto">
              <a:xfrm>
                <a:off x="1392" y="2544"/>
                <a:ext cx="768" cy="384"/>
                <a:chOff x="1008" y="2544"/>
                <a:chExt cx="768" cy="384"/>
              </a:xfrm>
            </p:grpSpPr>
            <p:grpSp>
              <p:nvGrpSpPr>
                <p:cNvPr id="99340" name="Group 103"/>
                <p:cNvGrpSpPr>
                  <a:grpSpLocks/>
                </p:cNvGrpSpPr>
                <p:nvPr/>
              </p:nvGrpSpPr>
              <p:grpSpPr bwMode="auto">
                <a:xfrm>
                  <a:off x="1200" y="2544"/>
                  <a:ext cx="576" cy="192"/>
                  <a:chOff x="1200" y="2544"/>
                  <a:chExt cx="576" cy="192"/>
                </a:xfrm>
              </p:grpSpPr>
              <p:sp>
                <p:nvSpPr>
                  <p:cNvPr id="99347" name="AutoShape 10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8" name="AutoShape 10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9" name="AutoShape 10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0" name="AutoShape 10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51" name="AutoShape 10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99341" name="Group 109"/>
                <p:cNvGrpSpPr>
                  <a:grpSpLocks/>
                </p:cNvGrpSpPr>
                <p:nvPr/>
              </p:nvGrpSpPr>
              <p:grpSpPr bwMode="auto">
                <a:xfrm>
                  <a:off x="1008" y="2736"/>
                  <a:ext cx="576" cy="192"/>
                  <a:chOff x="1200" y="2544"/>
                  <a:chExt cx="576" cy="192"/>
                </a:xfrm>
              </p:grpSpPr>
              <p:sp>
                <p:nvSpPr>
                  <p:cNvPr id="99342" name="AutoShape 11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3" name="AutoShape 11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4" name="AutoShape 11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5" name="AutoShape 11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99346" name="AutoShape 11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spTree>
    <p:extLst>
      <p:ext uri="{BB962C8B-B14F-4D97-AF65-F5344CB8AC3E}">
        <p14:creationId xmlns:p14="http://schemas.microsoft.com/office/powerpoint/2010/main" val="18711882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r>
              <a:rPr lang="en-US" altLang="en-US"/>
              <a:t>Linux Memory Manager (2)</a:t>
            </a:r>
          </a:p>
        </p:txBody>
      </p:sp>
      <p:sp>
        <p:nvSpPr>
          <p:cNvPr id="101379" name="Rectangle 3"/>
          <p:cNvSpPr>
            <a:spLocks noGrp="1" noChangeArrowheads="1"/>
          </p:cNvSpPr>
          <p:nvPr>
            <p:ph type="body" idx="1"/>
          </p:nvPr>
        </p:nvSpPr>
        <p:spPr/>
        <p:txBody>
          <a:bodyPr/>
          <a:lstStyle/>
          <a:p>
            <a:r>
              <a:rPr lang="en-US" altLang="en-US"/>
              <a:t>Zone (buddy) allocator allocates memory in power-of-two sizes</a:t>
            </a:r>
          </a:p>
        </p:txBody>
      </p:sp>
      <p:sp>
        <p:nvSpPr>
          <p:cNvPr id="101380" name="Text Box 5"/>
          <p:cNvSpPr txBox="1">
            <a:spLocks noChangeArrowheads="1"/>
          </p:cNvSpPr>
          <p:nvPr/>
        </p:nvSpPr>
        <p:spPr bwMode="auto">
          <a:xfrm>
            <a:off x="7162800" y="5029200"/>
            <a:ext cx="1395413" cy="304800"/>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Page allocator</a:t>
            </a:r>
          </a:p>
        </p:txBody>
      </p:sp>
      <p:grpSp>
        <p:nvGrpSpPr>
          <p:cNvPr id="101381" name="Group 6"/>
          <p:cNvGrpSpPr>
            <a:grpSpLocks/>
          </p:cNvGrpSpPr>
          <p:nvPr/>
        </p:nvGrpSpPr>
        <p:grpSpPr bwMode="auto">
          <a:xfrm>
            <a:off x="1600200" y="4800600"/>
            <a:ext cx="5486400" cy="609600"/>
            <a:chOff x="1008" y="2544"/>
            <a:chExt cx="3456" cy="384"/>
          </a:xfrm>
        </p:grpSpPr>
        <p:grpSp>
          <p:nvGrpSpPr>
            <p:cNvPr id="101438" name="Group 7"/>
            <p:cNvGrpSpPr>
              <a:grpSpLocks/>
            </p:cNvGrpSpPr>
            <p:nvPr/>
          </p:nvGrpSpPr>
          <p:grpSpPr bwMode="auto">
            <a:xfrm>
              <a:off x="1008" y="2544"/>
              <a:ext cx="1152" cy="384"/>
              <a:chOff x="1008" y="2544"/>
              <a:chExt cx="1152" cy="384"/>
            </a:xfrm>
          </p:grpSpPr>
          <p:grpSp>
            <p:nvGrpSpPr>
              <p:cNvPr id="101520" name="Group 8"/>
              <p:cNvGrpSpPr>
                <a:grpSpLocks/>
              </p:cNvGrpSpPr>
              <p:nvPr/>
            </p:nvGrpSpPr>
            <p:grpSpPr bwMode="auto">
              <a:xfrm>
                <a:off x="1008" y="2544"/>
                <a:ext cx="768" cy="384"/>
                <a:chOff x="1008" y="2544"/>
                <a:chExt cx="768" cy="384"/>
              </a:xfrm>
            </p:grpSpPr>
            <p:grpSp>
              <p:nvGrpSpPr>
                <p:cNvPr id="101534" name="Group 9"/>
                <p:cNvGrpSpPr>
                  <a:grpSpLocks/>
                </p:cNvGrpSpPr>
                <p:nvPr/>
              </p:nvGrpSpPr>
              <p:grpSpPr bwMode="auto">
                <a:xfrm>
                  <a:off x="1200" y="2544"/>
                  <a:ext cx="576" cy="192"/>
                  <a:chOff x="1200" y="2544"/>
                  <a:chExt cx="576" cy="192"/>
                </a:xfrm>
              </p:grpSpPr>
              <p:sp>
                <p:nvSpPr>
                  <p:cNvPr id="101541" name="AutoShape 1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42" name="AutoShape 1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43" name="AutoShape 1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44" name="AutoShape 1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45" name="AutoShape 1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535" name="Group 15"/>
                <p:cNvGrpSpPr>
                  <a:grpSpLocks/>
                </p:cNvGrpSpPr>
                <p:nvPr/>
              </p:nvGrpSpPr>
              <p:grpSpPr bwMode="auto">
                <a:xfrm>
                  <a:off x="1008" y="2736"/>
                  <a:ext cx="576" cy="192"/>
                  <a:chOff x="1200" y="2544"/>
                  <a:chExt cx="576" cy="192"/>
                </a:xfrm>
              </p:grpSpPr>
              <p:sp>
                <p:nvSpPr>
                  <p:cNvPr id="101536" name="AutoShape 16"/>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7" name="AutoShape 17"/>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8" name="AutoShape 18"/>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9" name="AutoShape 19"/>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40" name="AutoShape 20"/>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1521" name="Group 21"/>
              <p:cNvGrpSpPr>
                <a:grpSpLocks/>
              </p:cNvGrpSpPr>
              <p:nvPr/>
            </p:nvGrpSpPr>
            <p:grpSpPr bwMode="auto">
              <a:xfrm>
                <a:off x="1392" y="2544"/>
                <a:ext cx="768" cy="384"/>
                <a:chOff x="1008" y="2544"/>
                <a:chExt cx="768" cy="384"/>
              </a:xfrm>
            </p:grpSpPr>
            <p:grpSp>
              <p:nvGrpSpPr>
                <p:cNvPr id="101522" name="Group 22"/>
                <p:cNvGrpSpPr>
                  <a:grpSpLocks/>
                </p:cNvGrpSpPr>
                <p:nvPr/>
              </p:nvGrpSpPr>
              <p:grpSpPr bwMode="auto">
                <a:xfrm>
                  <a:off x="1200" y="2544"/>
                  <a:ext cx="576" cy="192"/>
                  <a:chOff x="1200" y="2544"/>
                  <a:chExt cx="576" cy="192"/>
                </a:xfrm>
              </p:grpSpPr>
              <p:sp>
                <p:nvSpPr>
                  <p:cNvPr id="101529" name="AutoShape 2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0" name="AutoShape 2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1" name="AutoShape 2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2" name="AutoShape 2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33" name="AutoShape 2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523" name="Group 28"/>
                <p:cNvGrpSpPr>
                  <a:grpSpLocks/>
                </p:cNvGrpSpPr>
                <p:nvPr/>
              </p:nvGrpSpPr>
              <p:grpSpPr bwMode="auto">
                <a:xfrm>
                  <a:off x="1008" y="2736"/>
                  <a:ext cx="576" cy="192"/>
                  <a:chOff x="1200" y="2544"/>
                  <a:chExt cx="576" cy="192"/>
                </a:xfrm>
              </p:grpSpPr>
              <p:sp>
                <p:nvSpPr>
                  <p:cNvPr id="101524" name="AutoShape 29"/>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25" name="AutoShape 30"/>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26" name="AutoShape 31"/>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27" name="AutoShape 32"/>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28" name="AutoShape 33"/>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1439" name="Group 34"/>
            <p:cNvGrpSpPr>
              <a:grpSpLocks/>
            </p:cNvGrpSpPr>
            <p:nvPr/>
          </p:nvGrpSpPr>
          <p:grpSpPr bwMode="auto">
            <a:xfrm>
              <a:off x="1776" y="2544"/>
              <a:ext cx="1152" cy="384"/>
              <a:chOff x="1008" y="2544"/>
              <a:chExt cx="1152" cy="384"/>
            </a:xfrm>
          </p:grpSpPr>
          <p:grpSp>
            <p:nvGrpSpPr>
              <p:cNvPr id="101494" name="Group 35"/>
              <p:cNvGrpSpPr>
                <a:grpSpLocks/>
              </p:cNvGrpSpPr>
              <p:nvPr/>
            </p:nvGrpSpPr>
            <p:grpSpPr bwMode="auto">
              <a:xfrm>
                <a:off x="1008" y="2544"/>
                <a:ext cx="768" cy="384"/>
                <a:chOff x="1008" y="2544"/>
                <a:chExt cx="768" cy="384"/>
              </a:xfrm>
            </p:grpSpPr>
            <p:grpSp>
              <p:nvGrpSpPr>
                <p:cNvPr id="101508" name="Group 36"/>
                <p:cNvGrpSpPr>
                  <a:grpSpLocks/>
                </p:cNvGrpSpPr>
                <p:nvPr/>
              </p:nvGrpSpPr>
              <p:grpSpPr bwMode="auto">
                <a:xfrm>
                  <a:off x="1200" y="2544"/>
                  <a:ext cx="576" cy="192"/>
                  <a:chOff x="1200" y="2544"/>
                  <a:chExt cx="576" cy="192"/>
                </a:xfrm>
              </p:grpSpPr>
              <p:sp>
                <p:nvSpPr>
                  <p:cNvPr id="101515" name="AutoShape 3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6" name="AutoShape 3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7" name="AutoShape 3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8" name="AutoShape 4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9" name="AutoShape 4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509" name="Group 42"/>
                <p:cNvGrpSpPr>
                  <a:grpSpLocks/>
                </p:cNvGrpSpPr>
                <p:nvPr/>
              </p:nvGrpSpPr>
              <p:grpSpPr bwMode="auto">
                <a:xfrm>
                  <a:off x="1008" y="2736"/>
                  <a:ext cx="576" cy="192"/>
                  <a:chOff x="1200" y="2544"/>
                  <a:chExt cx="576" cy="192"/>
                </a:xfrm>
              </p:grpSpPr>
              <p:sp>
                <p:nvSpPr>
                  <p:cNvPr id="101510" name="AutoShape 4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1" name="AutoShape 4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2" name="AutoShape 4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3" name="AutoShape 4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14" name="AutoShape 4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1495" name="Group 48"/>
              <p:cNvGrpSpPr>
                <a:grpSpLocks/>
              </p:cNvGrpSpPr>
              <p:nvPr/>
            </p:nvGrpSpPr>
            <p:grpSpPr bwMode="auto">
              <a:xfrm>
                <a:off x="1392" y="2544"/>
                <a:ext cx="768" cy="384"/>
                <a:chOff x="1008" y="2544"/>
                <a:chExt cx="768" cy="384"/>
              </a:xfrm>
            </p:grpSpPr>
            <p:grpSp>
              <p:nvGrpSpPr>
                <p:cNvPr id="101496" name="Group 49"/>
                <p:cNvGrpSpPr>
                  <a:grpSpLocks/>
                </p:cNvGrpSpPr>
                <p:nvPr/>
              </p:nvGrpSpPr>
              <p:grpSpPr bwMode="auto">
                <a:xfrm>
                  <a:off x="1200" y="2544"/>
                  <a:ext cx="576" cy="192"/>
                  <a:chOff x="1200" y="2544"/>
                  <a:chExt cx="576" cy="192"/>
                </a:xfrm>
              </p:grpSpPr>
              <p:sp>
                <p:nvSpPr>
                  <p:cNvPr id="101503" name="AutoShape 5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4" name="AutoShape 5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5" name="AutoShape 5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6" name="AutoShape 5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7" name="AutoShape 5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97" name="Group 55"/>
                <p:cNvGrpSpPr>
                  <a:grpSpLocks/>
                </p:cNvGrpSpPr>
                <p:nvPr/>
              </p:nvGrpSpPr>
              <p:grpSpPr bwMode="auto">
                <a:xfrm>
                  <a:off x="1008" y="2736"/>
                  <a:ext cx="576" cy="192"/>
                  <a:chOff x="1200" y="2544"/>
                  <a:chExt cx="576" cy="192"/>
                </a:xfrm>
              </p:grpSpPr>
              <p:sp>
                <p:nvSpPr>
                  <p:cNvPr id="101498" name="AutoShape 56"/>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99" name="AutoShape 57"/>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0" name="AutoShape 58"/>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1" name="AutoShape 59"/>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502" name="AutoShape 60"/>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1440" name="Group 61"/>
            <p:cNvGrpSpPr>
              <a:grpSpLocks/>
            </p:cNvGrpSpPr>
            <p:nvPr/>
          </p:nvGrpSpPr>
          <p:grpSpPr bwMode="auto">
            <a:xfrm>
              <a:off x="2544" y="2544"/>
              <a:ext cx="1152" cy="384"/>
              <a:chOff x="1008" y="2544"/>
              <a:chExt cx="1152" cy="384"/>
            </a:xfrm>
          </p:grpSpPr>
          <p:grpSp>
            <p:nvGrpSpPr>
              <p:cNvPr id="101468" name="Group 62"/>
              <p:cNvGrpSpPr>
                <a:grpSpLocks/>
              </p:cNvGrpSpPr>
              <p:nvPr/>
            </p:nvGrpSpPr>
            <p:grpSpPr bwMode="auto">
              <a:xfrm>
                <a:off x="1008" y="2544"/>
                <a:ext cx="768" cy="384"/>
                <a:chOff x="1008" y="2544"/>
                <a:chExt cx="768" cy="384"/>
              </a:xfrm>
            </p:grpSpPr>
            <p:grpSp>
              <p:nvGrpSpPr>
                <p:cNvPr id="101482" name="Group 63"/>
                <p:cNvGrpSpPr>
                  <a:grpSpLocks/>
                </p:cNvGrpSpPr>
                <p:nvPr/>
              </p:nvGrpSpPr>
              <p:grpSpPr bwMode="auto">
                <a:xfrm>
                  <a:off x="1200" y="2544"/>
                  <a:ext cx="576" cy="192"/>
                  <a:chOff x="1200" y="2544"/>
                  <a:chExt cx="576" cy="192"/>
                </a:xfrm>
              </p:grpSpPr>
              <p:sp>
                <p:nvSpPr>
                  <p:cNvPr id="101489" name="AutoShape 6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90" name="AutoShape 6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91" name="AutoShape 6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92" name="AutoShape 6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93" name="AutoShape 6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83" name="Group 69"/>
                <p:cNvGrpSpPr>
                  <a:grpSpLocks/>
                </p:cNvGrpSpPr>
                <p:nvPr/>
              </p:nvGrpSpPr>
              <p:grpSpPr bwMode="auto">
                <a:xfrm>
                  <a:off x="1008" y="2736"/>
                  <a:ext cx="576" cy="192"/>
                  <a:chOff x="1200" y="2544"/>
                  <a:chExt cx="576" cy="192"/>
                </a:xfrm>
              </p:grpSpPr>
              <p:sp>
                <p:nvSpPr>
                  <p:cNvPr id="101484" name="AutoShape 7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5" name="AutoShape 7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6" name="AutoShape 7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7" name="AutoShape 7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8" name="AutoShape 7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1469" name="Group 75"/>
              <p:cNvGrpSpPr>
                <a:grpSpLocks/>
              </p:cNvGrpSpPr>
              <p:nvPr/>
            </p:nvGrpSpPr>
            <p:grpSpPr bwMode="auto">
              <a:xfrm>
                <a:off x="1392" y="2544"/>
                <a:ext cx="768" cy="384"/>
                <a:chOff x="1008" y="2544"/>
                <a:chExt cx="768" cy="384"/>
              </a:xfrm>
            </p:grpSpPr>
            <p:grpSp>
              <p:nvGrpSpPr>
                <p:cNvPr id="101470" name="Group 76"/>
                <p:cNvGrpSpPr>
                  <a:grpSpLocks/>
                </p:cNvGrpSpPr>
                <p:nvPr/>
              </p:nvGrpSpPr>
              <p:grpSpPr bwMode="auto">
                <a:xfrm>
                  <a:off x="1200" y="2544"/>
                  <a:ext cx="576" cy="192"/>
                  <a:chOff x="1200" y="2544"/>
                  <a:chExt cx="576" cy="192"/>
                </a:xfrm>
              </p:grpSpPr>
              <p:sp>
                <p:nvSpPr>
                  <p:cNvPr id="101477" name="AutoShape 7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8" name="AutoShape 7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9" name="AutoShape 7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0" name="AutoShape 8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81" name="AutoShape 8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71" name="Group 82"/>
                <p:cNvGrpSpPr>
                  <a:grpSpLocks/>
                </p:cNvGrpSpPr>
                <p:nvPr/>
              </p:nvGrpSpPr>
              <p:grpSpPr bwMode="auto">
                <a:xfrm>
                  <a:off x="1008" y="2736"/>
                  <a:ext cx="576" cy="192"/>
                  <a:chOff x="1200" y="2544"/>
                  <a:chExt cx="576" cy="192"/>
                </a:xfrm>
              </p:grpSpPr>
              <p:sp>
                <p:nvSpPr>
                  <p:cNvPr id="101472" name="AutoShape 83"/>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3" name="AutoShape 84"/>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4" name="AutoShape 85"/>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5" name="AutoShape 86"/>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76" name="AutoShape 87"/>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1441" name="Group 88"/>
            <p:cNvGrpSpPr>
              <a:grpSpLocks/>
            </p:cNvGrpSpPr>
            <p:nvPr/>
          </p:nvGrpSpPr>
          <p:grpSpPr bwMode="auto">
            <a:xfrm>
              <a:off x="3312" y="2544"/>
              <a:ext cx="1152" cy="384"/>
              <a:chOff x="1008" y="2544"/>
              <a:chExt cx="1152" cy="384"/>
            </a:xfrm>
          </p:grpSpPr>
          <p:grpSp>
            <p:nvGrpSpPr>
              <p:cNvPr id="101442" name="Group 89"/>
              <p:cNvGrpSpPr>
                <a:grpSpLocks/>
              </p:cNvGrpSpPr>
              <p:nvPr/>
            </p:nvGrpSpPr>
            <p:grpSpPr bwMode="auto">
              <a:xfrm>
                <a:off x="1008" y="2544"/>
                <a:ext cx="768" cy="384"/>
                <a:chOff x="1008" y="2544"/>
                <a:chExt cx="768" cy="384"/>
              </a:xfrm>
            </p:grpSpPr>
            <p:grpSp>
              <p:nvGrpSpPr>
                <p:cNvPr id="101456" name="Group 90"/>
                <p:cNvGrpSpPr>
                  <a:grpSpLocks/>
                </p:cNvGrpSpPr>
                <p:nvPr/>
              </p:nvGrpSpPr>
              <p:grpSpPr bwMode="auto">
                <a:xfrm>
                  <a:off x="1200" y="2544"/>
                  <a:ext cx="576" cy="192"/>
                  <a:chOff x="1200" y="2544"/>
                  <a:chExt cx="576" cy="192"/>
                </a:xfrm>
              </p:grpSpPr>
              <p:sp>
                <p:nvSpPr>
                  <p:cNvPr id="101463" name="AutoShape 9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4" name="AutoShape 9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5" name="AutoShape 9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6" name="AutoShape 9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7" name="AutoShape 9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57" name="Group 96"/>
                <p:cNvGrpSpPr>
                  <a:grpSpLocks/>
                </p:cNvGrpSpPr>
                <p:nvPr/>
              </p:nvGrpSpPr>
              <p:grpSpPr bwMode="auto">
                <a:xfrm>
                  <a:off x="1008" y="2736"/>
                  <a:ext cx="576" cy="192"/>
                  <a:chOff x="1200" y="2544"/>
                  <a:chExt cx="576" cy="192"/>
                </a:xfrm>
              </p:grpSpPr>
              <p:sp>
                <p:nvSpPr>
                  <p:cNvPr id="101458" name="AutoShape 9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9" name="AutoShape 9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0" name="AutoShape 9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1" name="AutoShape 10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62" name="AutoShape 10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1443" name="Group 102"/>
              <p:cNvGrpSpPr>
                <a:grpSpLocks/>
              </p:cNvGrpSpPr>
              <p:nvPr/>
            </p:nvGrpSpPr>
            <p:grpSpPr bwMode="auto">
              <a:xfrm>
                <a:off x="1392" y="2544"/>
                <a:ext cx="768" cy="384"/>
                <a:chOff x="1008" y="2544"/>
                <a:chExt cx="768" cy="384"/>
              </a:xfrm>
            </p:grpSpPr>
            <p:grpSp>
              <p:nvGrpSpPr>
                <p:cNvPr id="101444" name="Group 103"/>
                <p:cNvGrpSpPr>
                  <a:grpSpLocks/>
                </p:cNvGrpSpPr>
                <p:nvPr/>
              </p:nvGrpSpPr>
              <p:grpSpPr bwMode="auto">
                <a:xfrm>
                  <a:off x="1200" y="2544"/>
                  <a:ext cx="576" cy="192"/>
                  <a:chOff x="1200" y="2544"/>
                  <a:chExt cx="576" cy="192"/>
                </a:xfrm>
              </p:grpSpPr>
              <p:sp>
                <p:nvSpPr>
                  <p:cNvPr id="101451" name="AutoShape 10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2" name="AutoShape 10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3" name="AutoShape 10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4" name="AutoShape 10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5" name="AutoShape 10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45" name="Group 109"/>
                <p:cNvGrpSpPr>
                  <a:grpSpLocks/>
                </p:cNvGrpSpPr>
                <p:nvPr/>
              </p:nvGrpSpPr>
              <p:grpSpPr bwMode="auto">
                <a:xfrm>
                  <a:off x="1008" y="2736"/>
                  <a:ext cx="576" cy="192"/>
                  <a:chOff x="1200" y="2544"/>
                  <a:chExt cx="576" cy="192"/>
                </a:xfrm>
              </p:grpSpPr>
              <p:sp>
                <p:nvSpPr>
                  <p:cNvPr id="101446" name="AutoShape 11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47" name="AutoShape 11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48" name="AutoShape 11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49" name="AutoShape 11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50" name="AutoShape 11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grpSp>
        <p:nvGrpSpPr>
          <p:cNvPr id="850035" name="Group 115"/>
          <p:cNvGrpSpPr>
            <a:grpSpLocks/>
          </p:cNvGrpSpPr>
          <p:nvPr/>
        </p:nvGrpSpPr>
        <p:grpSpPr bwMode="auto">
          <a:xfrm>
            <a:off x="1600200" y="4038600"/>
            <a:ext cx="6956425" cy="609600"/>
            <a:chOff x="1008" y="2544"/>
            <a:chExt cx="4382" cy="384"/>
          </a:xfrm>
        </p:grpSpPr>
        <p:sp>
          <p:nvSpPr>
            <p:cNvPr id="101383" name="Text Box 116"/>
            <p:cNvSpPr txBox="1">
              <a:spLocks noChangeArrowheads="1"/>
            </p:cNvSpPr>
            <p:nvPr/>
          </p:nvSpPr>
          <p:spPr bwMode="auto">
            <a:xfrm>
              <a:off x="4512" y="2688"/>
              <a:ext cx="878" cy="192"/>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Zone allocator</a:t>
              </a:r>
            </a:p>
          </p:txBody>
        </p:sp>
        <p:grpSp>
          <p:nvGrpSpPr>
            <p:cNvPr id="101384" name="Group 117"/>
            <p:cNvGrpSpPr>
              <a:grpSpLocks/>
            </p:cNvGrpSpPr>
            <p:nvPr/>
          </p:nvGrpSpPr>
          <p:grpSpPr bwMode="auto">
            <a:xfrm>
              <a:off x="1776" y="2544"/>
              <a:ext cx="1152" cy="384"/>
              <a:chOff x="1008" y="2544"/>
              <a:chExt cx="1152" cy="384"/>
            </a:xfrm>
          </p:grpSpPr>
          <p:sp>
            <p:nvSpPr>
              <p:cNvPr id="101430" name="AutoShape 118"/>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1" name="AutoShape 119"/>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2" name="AutoShape 120"/>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3" name="AutoShape 121"/>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4" name="AutoShape 122"/>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5" name="AutoShape 12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6" name="AutoShape 12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37" name="AutoShape 12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385" name="Group 126"/>
            <p:cNvGrpSpPr>
              <a:grpSpLocks/>
            </p:cNvGrpSpPr>
            <p:nvPr/>
          </p:nvGrpSpPr>
          <p:grpSpPr bwMode="auto">
            <a:xfrm>
              <a:off x="2544" y="2544"/>
              <a:ext cx="1152" cy="384"/>
              <a:chOff x="1008" y="2544"/>
              <a:chExt cx="1152" cy="384"/>
            </a:xfrm>
          </p:grpSpPr>
          <p:sp>
            <p:nvSpPr>
              <p:cNvPr id="101422" name="AutoShape 127"/>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3" name="AutoShape 128"/>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4" name="AutoShape 129"/>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5" name="AutoShape 130"/>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6" name="AutoShape 131"/>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7" name="AutoShape 13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8" name="AutoShape 13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9" name="AutoShape 13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386" name="Group 135"/>
            <p:cNvGrpSpPr>
              <a:grpSpLocks/>
            </p:cNvGrpSpPr>
            <p:nvPr/>
          </p:nvGrpSpPr>
          <p:grpSpPr bwMode="auto">
            <a:xfrm>
              <a:off x="3312" y="2544"/>
              <a:ext cx="1152" cy="384"/>
              <a:chOff x="1008" y="2544"/>
              <a:chExt cx="1152" cy="384"/>
            </a:xfrm>
          </p:grpSpPr>
          <p:sp>
            <p:nvSpPr>
              <p:cNvPr id="101414" name="AutoShape 136"/>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5" name="AutoShape 13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6" name="AutoShape 138"/>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7" name="AutoShape 139"/>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8" name="AutoShape 140"/>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9" name="AutoShape 141"/>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0" name="AutoShape 142"/>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21" name="AutoShape 143"/>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1387" name="AutoShape 144"/>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88" name="AutoShape 145"/>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89" name="AutoShape 146"/>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0" name="AutoShape 147"/>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1" name="AutoShape 148"/>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2" name="AutoShape 149"/>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3" name="AutoShape 150"/>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4" name="AutoShape 15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5" name="AutoShape 152"/>
            <p:cNvSpPr>
              <a:spLocks noChangeArrowheads="1"/>
            </p:cNvSpPr>
            <p:nvPr/>
          </p:nvSpPr>
          <p:spPr bwMode="auto">
            <a:xfrm>
              <a:off x="2064"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6" name="AutoShape 153"/>
            <p:cNvSpPr>
              <a:spLocks noChangeArrowheads="1"/>
            </p:cNvSpPr>
            <p:nvPr/>
          </p:nvSpPr>
          <p:spPr bwMode="auto">
            <a:xfrm>
              <a:off x="3600"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7" name="AutoShape 154"/>
            <p:cNvSpPr>
              <a:spLocks noChangeArrowheads="1"/>
            </p:cNvSpPr>
            <p:nvPr/>
          </p:nvSpPr>
          <p:spPr bwMode="auto">
            <a:xfrm>
              <a:off x="2832"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8" name="AutoShape 155"/>
            <p:cNvSpPr>
              <a:spLocks noChangeArrowheads="1"/>
            </p:cNvSpPr>
            <p:nvPr/>
          </p:nvSpPr>
          <p:spPr bwMode="auto">
            <a:xfrm>
              <a:off x="1008"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399" name="AutoShape 156"/>
            <p:cNvSpPr>
              <a:spLocks noChangeArrowheads="1"/>
            </p:cNvSpPr>
            <p:nvPr/>
          </p:nvSpPr>
          <p:spPr bwMode="auto">
            <a:xfrm>
              <a:off x="3312"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00" name="AutoShape 157"/>
            <p:cNvSpPr>
              <a:spLocks noChangeArrowheads="1"/>
            </p:cNvSpPr>
            <p:nvPr/>
          </p:nvSpPr>
          <p:spPr bwMode="auto">
            <a:xfrm>
              <a:off x="2544"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01" name="AutoShape 158"/>
            <p:cNvSpPr>
              <a:spLocks noChangeArrowheads="1"/>
            </p:cNvSpPr>
            <p:nvPr/>
          </p:nvSpPr>
          <p:spPr bwMode="auto">
            <a:xfrm>
              <a:off x="1776"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01402" name="Group 159"/>
            <p:cNvGrpSpPr>
              <a:grpSpLocks/>
            </p:cNvGrpSpPr>
            <p:nvPr/>
          </p:nvGrpSpPr>
          <p:grpSpPr bwMode="auto">
            <a:xfrm>
              <a:off x="1008" y="2736"/>
              <a:ext cx="576" cy="192"/>
              <a:chOff x="1008" y="2736"/>
              <a:chExt cx="576" cy="192"/>
            </a:xfrm>
          </p:grpSpPr>
          <p:sp>
            <p:nvSpPr>
              <p:cNvPr id="101412" name="AutoShape 160"/>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3" name="AutoShape 161"/>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03" name="Group 162"/>
            <p:cNvGrpSpPr>
              <a:grpSpLocks/>
            </p:cNvGrpSpPr>
            <p:nvPr/>
          </p:nvGrpSpPr>
          <p:grpSpPr bwMode="auto">
            <a:xfrm>
              <a:off x="1776" y="2736"/>
              <a:ext cx="576" cy="192"/>
              <a:chOff x="1008" y="2736"/>
              <a:chExt cx="576" cy="192"/>
            </a:xfrm>
          </p:grpSpPr>
          <p:sp>
            <p:nvSpPr>
              <p:cNvPr id="101410" name="AutoShape 163"/>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11" name="AutoShape 164"/>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04" name="Group 165"/>
            <p:cNvGrpSpPr>
              <a:grpSpLocks/>
            </p:cNvGrpSpPr>
            <p:nvPr/>
          </p:nvGrpSpPr>
          <p:grpSpPr bwMode="auto">
            <a:xfrm>
              <a:off x="2544" y="2736"/>
              <a:ext cx="576" cy="192"/>
              <a:chOff x="1008" y="2736"/>
              <a:chExt cx="576" cy="192"/>
            </a:xfrm>
          </p:grpSpPr>
          <p:sp>
            <p:nvSpPr>
              <p:cNvPr id="101408" name="AutoShape 166"/>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09" name="AutoShape 167"/>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1405" name="Group 168"/>
            <p:cNvGrpSpPr>
              <a:grpSpLocks/>
            </p:cNvGrpSpPr>
            <p:nvPr/>
          </p:nvGrpSpPr>
          <p:grpSpPr bwMode="auto">
            <a:xfrm>
              <a:off x="3312" y="2736"/>
              <a:ext cx="576" cy="192"/>
              <a:chOff x="1008" y="2736"/>
              <a:chExt cx="576" cy="192"/>
            </a:xfrm>
          </p:grpSpPr>
          <p:sp>
            <p:nvSpPr>
              <p:cNvPr id="101406" name="AutoShape 169"/>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1407" name="AutoShape 170"/>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spTree>
    <p:extLst>
      <p:ext uri="{BB962C8B-B14F-4D97-AF65-F5344CB8AC3E}">
        <p14:creationId xmlns:p14="http://schemas.microsoft.com/office/powerpoint/2010/main" val="28147620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afterEffect">
                                  <p:stCondLst>
                                    <p:cond delay="0"/>
                                  </p:stCondLst>
                                  <p:childTnLst>
                                    <p:set>
                                      <p:cBhvr>
                                        <p:cTn id="6" dur="1" fill="hold">
                                          <p:stCondLst>
                                            <p:cond delay="0"/>
                                          </p:stCondLst>
                                        </p:cTn>
                                        <p:tgtEl>
                                          <p:spTgt spid="850035"/>
                                        </p:tgtEl>
                                        <p:attrNameLst>
                                          <p:attrName>style.visibility</p:attrName>
                                        </p:attrNameLst>
                                      </p:cBhvr>
                                      <p:to>
                                        <p:strVal val="visible"/>
                                      </p:to>
                                    </p:set>
                                    <p:anim calcmode="lin" valueType="num">
                                      <p:cBhvr additive="base">
                                        <p:cTn id="7" dur="500" fill="hold"/>
                                        <p:tgtEl>
                                          <p:spTgt spid="850035"/>
                                        </p:tgtEl>
                                        <p:attrNameLst>
                                          <p:attrName>ppt_x</p:attrName>
                                        </p:attrNameLst>
                                      </p:cBhvr>
                                      <p:tavLst>
                                        <p:tav tm="0">
                                          <p:val>
                                            <p:strVal val="#ppt_x"/>
                                          </p:val>
                                        </p:tav>
                                        <p:tav tm="100000">
                                          <p:val>
                                            <p:strVal val="#ppt_x"/>
                                          </p:val>
                                        </p:tav>
                                      </p:tavLst>
                                    </p:anim>
                                    <p:anim calcmode="lin" valueType="num">
                                      <p:cBhvr additive="base">
                                        <p:cTn id="8" dur="500" fill="hold"/>
                                        <p:tgtEl>
                                          <p:spTgt spid="85003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en-US" altLang="en-US"/>
              <a:t>Linux Memory Manager (3)</a:t>
            </a:r>
          </a:p>
        </p:txBody>
      </p:sp>
      <p:sp>
        <p:nvSpPr>
          <p:cNvPr id="103427" name="Rectangle 3"/>
          <p:cNvSpPr>
            <a:spLocks noGrp="1" noChangeArrowheads="1"/>
          </p:cNvSpPr>
          <p:nvPr>
            <p:ph type="body" idx="1"/>
          </p:nvPr>
        </p:nvSpPr>
        <p:spPr/>
        <p:txBody>
          <a:bodyPr/>
          <a:lstStyle/>
          <a:p>
            <a:r>
              <a:rPr lang="en-US" altLang="en-US"/>
              <a:t>Slab allocator groups allocations by sizes to reduce internal memory fragmentation</a:t>
            </a:r>
          </a:p>
        </p:txBody>
      </p:sp>
      <p:sp>
        <p:nvSpPr>
          <p:cNvPr id="103428" name="Text Box 5"/>
          <p:cNvSpPr txBox="1">
            <a:spLocks noChangeArrowheads="1"/>
          </p:cNvSpPr>
          <p:nvPr/>
        </p:nvSpPr>
        <p:spPr bwMode="auto">
          <a:xfrm>
            <a:off x="7162800" y="5029200"/>
            <a:ext cx="1395413" cy="304800"/>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Page allocator</a:t>
            </a:r>
          </a:p>
        </p:txBody>
      </p:sp>
      <p:sp>
        <p:nvSpPr>
          <p:cNvPr id="103429" name="Text Box 6"/>
          <p:cNvSpPr txBox="1">
            <a:spLocks noChangeArrowheads="1"/>
          </p:cNvSpPr>
          <p:nvPr/>
        </p:nvSpPr>
        <p:spPr bwMode="auto">
          <a:xfrm>
            <a:off x="7162800" y="4267200"/>
            <a:ext cx="1393825" cy="304800"/>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Zone allocator</a:t>
            </a:r>
          </a:p>
        </p:txBody>
      </p:sp>
      <p:grpSp>
        <p:nvGrpSpPr>
          <p:cNvPr id="103430" name="Group 7"/>
          <p:cNvGrpSpPr>
            <a:grpSpLocks/>
          </p:cNvGrpSpPr>
          <p:nvPr/>
        </p:nvGrpSpPr>
        <p:grpSpPr bwMode="auto">
          <a:xfrm>
            <a:off x="1600200" y="4800600"/>
            <a:ext cx="5486400" cy="609600"/>
            <a:chOff x="1008" y="2544"/>
            <a:chExt cx="3456" cy="384"/>
          </a:xfrm>
        </p:grpSpPr>
        <p:grpSp>
          <p:nvGrpSpPr>
            <p:cNvPr id="103645" name="Group 8"/>
            <p:cNvGrpSpPr>
              <a:grpSpLocks/>
            </p:cNvGrpSpPr>
            <p:nvPr/>
          </p:nvGrpSpPr>
          <p:grpSpPr bwMode="auto">
            <a:xfrm>
              <a:off x="1008" y="2544"/>
              <a:ext cx="1152" cy="384"/>
              <a:chOff x="1008" y="2544"/>
              <a:chExt cx="1152" cy="384"/>
            </a:xfrm>
          </p:grpSpPr>
          <p:grpSp>
            <p:nvGrpSpPr>
              <p:cNvPr id="103727" name="Group 9"/>
              <p:cNvGrpSpPr>
                <a:grpSpLocks/>
              </p:cNvGrpSpPr>
              <p:nvPr/>
            </p:nvGrpSpPr>
            <p:grpSpPr bwMode="auto">
              <a:xfrm>
                <a:off x="1008" y="2544"/>
                <a:ext cx="768" cy="384"/>
                <a:chOff x="1008" y="2544"/>
                <a:chExt cx="768" cy="384"/>
              </a:xfrm>
            </p:grpSpPr>
            <p:grpSp>
              <p:nvGrpSpPr>
                <p:cNvPr id="103741" name="Group 10"/>
                <p:cNvGrpSpPr>
                  <a:grpSpLocks/>
                </p:cNvGrpSpPr>
                <p:nvPr/>
              </p:nvGrpSpPr>
              <p:grpSpPr bwMode="auto">
                <a:xfrm>
                  <a:off x="1200" y="2544"/>
                  <a:ext cx="576" cy="192"/>
                  <a:chOff x="1200" y="2544"/>
                  <a:chExt cx="576" cy="192"/>
                </a:xfrm>
              </p:grpSpPr>
              <p:sp>
                <p:nvSpPr>
                  <p:cNvPr id="103748" name="AutoShape 1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9" name="AutoShape 1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50" name="AutoShape 1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51" name="AutoShape 1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52" name="AutoShape 1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742" name="Group 16"/>
                <p:cNvGrpSpPr>
                  <a:grpSpLocks/>
                </p:cNvGrpSpPr>
                <p:nvPr/>
              </p:nvGrpSpPr>
              <p:grpSpPr bwMode="auto">
                <a:xfrm>
                  <a:off x="1008" y="2736"/>
                  <a:ext cx="576" cy="192"/>
                  <a:chOff x="1200" y="2544"/>
                  <a:chExt cx="576" cy="192"/>
                </a:xfrm>
              </p:grpSpPr>
              <p:sp>
                <p:nvSpPr>
                  <p:cNvPr id="103743" name="AutoShape 1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4" name="AutoShape 1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5" name="AutoShape 1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6" name="AutoShape 2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7" name="AutoShape 2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728" name="Group 22"/>
              <p:cNvGrpSpPr>
                <a:grpSpLocks/>
              </p:cNvGrpSpPr>
              <p:nvPr/>
            </p:nvGrpSpPr>
            <p:grpSpPr bwMode="auto">
              <a:xfrm>
                <a:off x="1392" y="2544"/>
                <a:ext cx="768" cy="384"/>
                <a:chOff x="1008" y="2544"/>
                <a:chExt cx="768" cy="384"/>
              </a:xfrm>
            </p:grpSpPr>
            <p:grpSp>
              <p:nvGrpSpPr>
                <p:cNvPr id="103729" name="Group 23"/>
                <p:cNvGrpSpPr>
                  <a:grpSpLocks/>
                </p:cNvGrpSpPr>
                <p:nvPr/>
              </p:nvGrpSpPr>
              <p:grpSpPr bwMode="auto">
                <a:xfrm>
                  <a:off x="1200" y="2544"/>
                  <a:ext cx="576" cy="192"/>
                  <a:chOff x="1200" y="2544"/>
                  <a:chExt cx="576" cy="192"/>
                </a:xfrm>
              </p:grpSpPr>
              <p:sp>
                <p:nvSpPr>
                  <p:cNvPr id="103736" name="AutoShape 2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7" name="AutoShape 2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8" name="AutoShape 2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9" name="AutoShape 2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40" name="AutoShape 2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730" name="Group 29"/>
                <p:cNvGrpSpPr>
                  <a:grpSpLocks/>
                </p:cNvGrpSpPr>
                <p:nvPr/>
              </p:nvGrpSpPr>
              <p:grpSpPr bwMode="auto">
                <a:xfrm>
                  <a:off x="1008" y="2736"/>
                  <a:ext cx="576" cy="192"/>
                  <a:chOff x="1200" y="2544"/>
                  <a:chExt cx="576" cy="192"/>
                </a:xfrm>
              </p:grpSpPr>
              <p:sp>
                <p:nvSpPr>
                  <p:cNvPr id="103731" name="AutoShape 30"/>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2" name="AutoShape 31"/>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3" name="AutoShape 3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4" name="AutoShape 3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35" name="AutoShape 3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646" name="Group 35"/>
            <p:cNvGrpSpPr>
              <a:grpSpLocks/>
            </p:cNvGrpSpPr>
            <p:nvPr/>
          </p:nvGrpSpPr>
          <p:grpSpPr bwMode="auto">
            <a:xfrm>
              <a:off x="1776" y="2544"/>
              <a:ext cx="1152" cy="384"/>
              <a:chOff x="1008" y="2544"/>
              <a:chExt cx="1152" cy="384"/>
            </a:xfrm>
          </p:grpSpPr>
          <p:grpSp>
            <p:nvGrpSpPr>
              <p:cNvPr id="103701" name="Group 36"/>
              <p:cNvGrpSpPr>
                <a:grpSpLocks/>
              </p:cNvGrpSpPr>
              <p:nvPr/>
            </p:nvGrpSpPr>
            <p:grpSpPr bwMode="auto">
              <a:xfrm>
                <a:off x="1008" y="2544"/>
                <a:ext cx="768" cy="384"/>
                <a:chOff x="1008" y="2544"/>
                <a:chExt cx="768" cy="384"/>
              </a:xfrm>
            </p:grpSpPr>
            <p:grpSp>
              <p:nvGrpSpPr>
                <p:cNvPr id="103715" name="Group 37"/>
                <p:cNvGrpSpPr>
                  <a:grpSpLocks/>
                </p:cNvGrpSpPr>
                <p:nvPr/>
              </p:nvGrpSpPr>
              <p:grpSpPr bwMode="auto">
                <a:xfrm>
                  <a:off x="1200" y="2544"/>
                  <a:ext cx="576" cy="192"/>
                  <a:chOff x="1200" y="2544"/>
                  <a:chExt cx="576" cy="192"/>
                </a:xfrm>
              </p:grpSpPr>
              <p:sp>
                <p:nvSpPr>
                  <p:cNvPr id="103722" name="AutoShape 38"/>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3" name="AutoShape 39"/>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4" name="AutoShape 40"/>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5" name="AutoShape 41"/>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6" name="AutoShape 42"/>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716" name="Group 43"/>
                <p:cNvGrpSpPr>
                  <a:grpSpLocks/>
                </p:cNvGrpSpPr>
                <p:nvPr/>
              </p:nvGrpSpPr>
              <p:grpSpPr bwMode="auto">
                <a:xfrm>
                  <a:off x="1008" y="2736"/>
                  <a:ext cx="576" cy="192"/>
                  <a:chOff x="1200" y="2544"/>
                  <a:chExt cx="576" cy="192"/>
                </a:xfrm>
              </p:grpSpPr>
              <p:sp>
                <p:nvSpPr>
                  <p:cNvPr id="103717" name="AutoShape 4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8" name="AutoShape 4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9" name="AutoShape 4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0" name="AutoShape 4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21" name="AutoShape 4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702" name="Group 49"/>
              <p:cNvGrpSpPr>
                <a:grpSpLocks/>
              </p:cNvGrpSpPr>
              <p:nvPr/>
            </p:nvGrpSpPr>
            <p:grpSpPr bwMode="auto">
              <a:xfrm>
                <a:off x="1392" y="2544"/>
                <a:ext cx="768" cy="384"/>
                <a:chOff x="1008" y="2544"/>
                <a:chExt cx="768" cy="384"/>
              </a:xfrm>
            </p:grpSpPr>
            <p:grpSp>
              <p:nvGrpSpPr>
                <p:cNvPr id="103703" name="Group 50"/>
                <p:cNvGrpSpPr>
                  <a:grpSpLocks/>
                </p:cNvGrpSpPr>
                <p:nvPr/>
              </p:nvGrpSpPr>
              <p:grpSpPr bwMode="auto">
                <a:xfrm>
                  <a:off x="1200" y="2544"/>
                  <a:ext cx="576" cy="192"/>
                  <a:chOff x="1200" y="2544"/>
                  <a:chExt cx="576" cy="192"/>
                </a:xfrm>
              </p:grpSpPr>
              <p:sp>
                <p:nvSpPr>
                  <p:cNvPr id="103710" name="AutoShape 5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1" name="AutoShape 5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2" name="AutoShape 5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3" name="AutoShape 5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14" name="AutoShape 5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704" name="Group 56"/>
                <p:cNvGrpSpPr>
                  <a:grpSpLocks/>
                </p:cNvGrpSpPr>
                <p:nvPr/>
              </p:nvGrpSpPr>
              <p:grpSpPr bwMode="auto">
                <a:xfrm>
                  <a:off x="1008" y="2736"/>
                  <a:ext cx="576" cy="192"/>
                  <a:chOff x="1200" y="2544"/>
                  <a:chExt cx="576" cy="192"/>
                </a:xfrm>
              </p:grpSpPr>
              <p:sp>
                <p:nvSpPr>
                  <p:cNvPr id="103705" name="AutoShape 5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06" name="AutoShape 58"/>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07" name="AutoShape 5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08" name="AutoShape 6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09" name="AutoShape 6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647" name="Group 62"/>
            <p:cNvGrpSpPr>
              <a:grpSpLocks/>
            </p:cNvGrpSpPr>
            <p:nvPr/>
          </p:nvGrpSpPr>
          <p:grpSpPr bwMode="auto">
            <a:xfrm>
              <a:off x="2544" y="2544"/>
              <a:ext cx="1152" cy="384"/>
              <a:chOff x="1008" y="2544"/>
              <a:chExt cx="1152" cy="384"/>
            </a:xfrm>
          </p:grpSpPr>
          <p:grpSp>
            <p:nvGrpSpPr>
              <p:cNvPr id="103675" name="Group 63"/>
              <p:cNvGrpSpPr>
                <a:grpSpLocks/>
              </p:cNvGrpSpPr>
              <p:nvPr/>
            </p:nvGrpSpPr>
            <p:grpSpPr bwMode="auto">
              <a:xfrm>
                <a:off x="1008" y="2544"/>
                <a:ext cx="768" cy="384"/>
                <a:chOff x="1008" y="2544"/>
                <a:chExt cx="768" cy="384"/>
              </a:xfrm>
            </p:grpSpPr>
            <p:grpSp>
              <p:nvGrpSpPr>
                <p:cNvPr id="103689" name="Group 64"/>
                <p:cNvGrpSpPr>
                  <a:grpSpLocks/>
                </p:cNvGrpSpPr>
                <p:nvPr/>
              </p:nvGrpSpPr>
              <p:grpSpPr bwMode="auto">
                <a:xfrm>
                  <a:off x="1200" y="2544"/>
                  <a:ext cx="576" cy="192"/>
                  <a:chOff x="1200" y="2544"/>
                  <a:chExt cx="576" cy="192"/>
                </a:xfrm>
              </p:grpSpPr>
              <p:sp>
                <p:nvSpPr>
                  <p:cNvPr id="103696" name="AutoShape 65"/>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7" name="AutoShape 66"/>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8" name="AutoShape 67"/>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9" name="AutoShape 68"/>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700" name="AutoShape 69"/>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90" name="Group 70"/>
                <p:cNvGrpSpPr>
                  <a:grpSpLocks/>
                </p:cNvGrpSpPr>
                <p:nvPr/>
              </p:nvGrpSpPr>
              <p:grpSpPr bwMode="auto">
                <a:xfrm>
                  <a:off x="1008" y="2736"/>
                  <a:ext cx="576" cy="192"/>
                  <a:chOff x="1200" y="2544"/>
                  <a:chExt cx="576" cy="192"/>
                </a:xfrm>
              </p:grpSpPr>
              <p:sp>
                <p:nvSpPr>
                  <p:cNvPr id="103691" name="AutoShape 7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2" name="AutoShape 7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3" name="AutoShape 7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4" name="AutoShape 7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95" name="AutoShape 7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676" name="Group 76"/>
              <p:cNvGrpSpPr>
                <a:grpSpLocks/>
              </p:cNvGrpSpPr>
              <p:nvPr/>
            </p:nvGrpSpPr>
            <p:grpSpPr bwMode="auto">
              <a:xfrm>
                <a:off x="1392" y="2544"/>
                <a:ext cx="768" cy="384"/>
                <a:chOff x="1008" y="2544"/>
                <a:chExt cx="768" cy="384"/>
              </a:xfrm>
            </p:grpSpPr>
            <p:grpSp>
              <p:nvGrpSpPr>
                <p:cNvPr id="103677" name="Group 77"/>
                <p:cNvGrpSpPr>
                  <a:grpSpLocks/>
                </p:cNvGrpSpPr>
                <p:nvPr/>
              </p:nvGrpSpPr>
              <p:grpSpPr bwMode="auto">
                <a:xfrm>
                  <a:off x="1200" y="2544"/>
                  <a:ext cx="576" cy="192"/>
                  <a:chOff x="1200" y="2544"/>
                  <a:chExt cx="576" cy="192"/>
                </a:xfrm>
              </p:grpSpPr>
              <p:sp>
                <p:nvSpPr>
                  <p:cNvPr id="103684" name="AutoShape 78"/>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5" name="AutoShape 79"/>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6" name="AutoShape 80"/>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7" name="AutoShape 81"/>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8" name="AutoShape 82"/>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78" name="Group 83"/>
                <p:cNvGrpSpPr>
                  <a:grpSpLocks/>
                </p:cNvGrpSpPr>
                <p:nvPr/>
              </p:nvGrpSpPr>
              <p:grpSpPr bwMode="auto">
                <a:xfrm>
                  <a:off x="1008" y="2736"/>
                  <a:ext cx="576" cy="192"/>
                  <a:chOff x="1200" y="2544"/>
                  <a:chExt cx="576" cy="192"/>
                </a:xfrm>
              </p:grpSpPr>
              <p:sp>
                <p:nvSpPr>
                  <p:cNvPr id="103679" name="AutoShape 84"/>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0" name="AutoShape 85"/>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1" name="AutoShape 86"/>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2" name="AutoShape 87"/>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83" name="AutoShape 88"/>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648" name="Group 89"/>
            <p:cNvGrpSpPr>
              <a:grpSpLocks/>
            </p:cNvGrpSpPr>
            <p:nvPr/>
          </p:nvGrpSpPr>
          <p:grpSpPr bwMode="auto">
            <a:xfrm>
              <a:off x="3312" y="2544"/>
              <a:ext cx="1152" cy="384"/>
              <a:chOff x="1008" y="2544"/>
              <a:chExt cx="1152" cy="384"/>
            </a:xfrm>
          </p:grpSpPr>
          <p:grpSp>
            <p:nvGrpSpPr>
              <p:cNvPr id="103649" name="Group 90"/>
              <p:cNvGrpSpPr>
                <a:grpSpLocks/>
              </p:cNvGrpSpPr>
              <p:nvPr/>
            </p:nvGrpSpPr>
            <p:grpSpPr bwMode="auto">
              <a:xfrm>
                <a:off x="1008" y="2544"/>
                <a:ext cx="768" cy="384"/>
                <a:chOff x="1008" y="2544"/>
                <a:chExt cx="768" cy="384"/>
              </a:xfrm>
            </p:grpSpPr>
            <p:grpSp>
              <p:nvGrpSpPr>
                <p:cNvPr id="103663" name="Group 91"/>
                <p:cNvGrpSpPr>
                  <a:grpSpLocks/>
                </p:cNvGrpSpPr>
                <p:nvPr/>
              </p:nvGrpSpPr>
              <p:grpSpPr bwMode="auto">
                <a:xfrm>
                  <a:off x="1200" y="2544"/>
                  <a:ext cx="576" cy="192"/>
                  <a:chOff x="1200" y="2544"/>
                  <a:chExt cx="576" cy="192"/>
                </a:xfrm>
              </p:grpSpPr>
              <p:sp>
                <p:nvSpPr>
                  <p:cNvPr id="103670" name="AutoShape 92"/>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71" name="AutoShape 93"/>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72" name="AutoShape 94"/>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73" name="AutoShape 95"/>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74" name="AutoShape 96"/>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64" name="Group 97"/>
                <p:cNvGrpSpPr>
                  <a:grpSpLocks/>
                </p:cNvGrpSpPr>
                <p:nvPr/>
              </p:nvGrpSpPr>
              <p:grpSpPr bwMode="auto">
                <a:xfrm>
                  <a:off x="1008" y="2736"/>
                  <a:ext cx="576" cy="192"/>
                  <a:chOff x="1200" y="2544"/>
                  <a:chExt cx="576" cy="192"/>
                </a:xfrm>
              </p:grpSpPr>
              <p:sp>
                <p:nvSpPr>
                  <p:cNvPr id="103665" name="AutoShape 98"/>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6" name="AutoShape 99"/>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7" name="AutoShape 100"/>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8" name="AutoShape 101"/>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9" name="AutoShape 102"/>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650" name="Group 103"/>
              <p:cNvGrpSpPr>
                <a:grpSpLocks/>
              </p:cNvGrpSpPr>
              <p:nvPr/>
            </p:nvGrpSpPr>
            <p:grpSpPr bwMode="auto">
              <a:xfrm>
                <a:off x="1392" y="2544"/>
                <a:ext cx="768" cy="384"/>
                <a:chOff x="1008" y="2544"/>
                <a:chExt cx="768" cy="384"/>
              </a:xfrm>
            </p:grpSpPr>
            <p:grpSp>
              <p:nvGrpSpPr>
                <p:cNvPr id="103651" name="Group 104"/>
                <p:cNvGrpSpPr>
                  <a:grpSpLocks/>
                </p:cNvGrpSpPr>
                <p:nvPr/>
              </p:nvGrpSpPr>
              <p:grpSpPr bwMode="auto">
                <a:xfrm>
                  <a:off x="1200" y="2544"/>
                  <a:ext cx="576" cy="192"/>
                  <a:chOff x="1200" y="2544"/>
                  <a:chExt cx="576" cy="192"/>
                </a:xfrm>
              </p:grpSpPr>
              <p:sp>
                <p:nvSpPr>
                  <p:cNvPr id="103658" name="AutoShape 105"/>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59" name="AutoShape 106"/>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0" name="AutoShape 107"/>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1" name="AutoShape 108"/>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62" name="AutoShape 109"/>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52" name="Group 110"/>
                <p:cNvGrpSpPr>
                  <a:grpSpLocks/>
                </p:cNvGrpSpPr>
                <p:nvPr/>
              </p:nvGrpSpPr>
              <p:grpSpPr bwMode="auto">
                <a:xfrm>
                  <a:off x="1008" y="2736"/>
                  <a:ext cx="576" cy="192"/>
                  <a:chOff x="1200" y="2544"/>
                  <a:chExt cx="576" cy="192"/>
                </a:xfrm>
              </p:grpSpPr>
              <p:sp>
                <p:nvSpPr>
                  <p:cNvPr id="103653" name="AutoShape 111"/>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54" name="AutoShape 11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55" name="AutoShape 11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56" name="AutoShape 11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57" name="AutoShape 11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grpSp>
        <p:nvGrpSpPr>
          <p:cNvPr id="103431" name="Group 116"/>
          <p:cNvGrpSpPr>
            <a:grpSpLocks/>
          </p:cNvGrpSpPr>
          <p:nvPr/>
        </p:nvGrpSpPr>
        <p:grpSpPr bwMode="auto">
          <a:xfrm>
            <a:off x="1600200" y="4038600"/>
            <a:ext cx="5486400" cy="609600"/>
            <a:chOff x="1008" y="2544"/>
            <a:chExt cx="3456" cy="384"/>
          </a:xfrm>
        </p:grpSpPr>
        <p:grpSp>
          <p:nvGrpSpPr>
            <p:cNvPr id="103602" name="Group 117"/>
            <p:cNvGrpSpPr>
              <a:grpSpLocks/>
            </p:cNvGrpSpPr>
            <p:nvPr/>
          </p:nvGrpSpPr>
          <p:grpSpPr bwMode="auto">
            <a:xfrm>
              <a:off x="1776" y="2544"/>
              <a:ext cx="1152" cy="384"/>
              <a:chOff x="1008" y="2544"/>
              <a:chExt cx="1152" cy="384"/>
            </a:xfrm>
          </p:grpSpPr>
          <p:sp>
            <p:nvSpPr>
              <p:cNvPr id="103637" name="AutoShape 118"/>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8" name="AutoShape 119"/>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9" name="AutoShape 120"/>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40" name="AutoShape 121"/>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41" name="AutoShape 122"/>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42" name="AutoShape 123"/>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43" name="AutoShape 124"/>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44" name="AutoShape 125"/>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03" name="Group 126"/>
            <p:cNvGrpSpPr>
              <a:grpSpLocks/>
            </p:cNvGrpSpPr>
            <p:nvPr/>
          </p:nvGrpSpPr>
          <p:grpSpPr bwMode="auto">
            <a:xfrm>
              <a:off x="2544" y="2544"/>
              <a:ext cx="1152" cy="384"/>
              <a:chOff x="1008" y="2544"/>
              <a:chExt cx="1152" cy="384"/>
            </a:xfrm>
          </p:grpSpPr>
          <p:sp>
            <p:nvSpPr>
              <p:cNvPr id="103629" name="AutoShape 127"/>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0" name="AutoShape 128"/>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1" name="AutoShape 129"/>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2" name="AutoShape 130"/>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3" name="AutoShape 131"/>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4" name="AutoShape 132"/>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5" name="AutoShape 133"/>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36" name="AutoShape 134"/>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604" name="Group 135"/>
            <p:cNvGrpSpPr>
              <a:grpSpLocks/>
            </p:cNvGrpSpPr>
            <p:nvPr/>
          </p:nvGrpSpPr>
          <p:grpSpPr bwMode="auto">
            <a:xfrm>
              <a:off x="3312" y="2544"/>
              <a:ext cx="1152" cy="384"/>
              <a:chOff x="1008" y="2544"/>
              <a:chExt cx="1152" cy="384"/>
            </a:xfrm>
          </p:grpSpPr>
          <p:sp>
            <p:nvSpPr>
              <p:cNvPr id="103621" name="AutoShape 136"/>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2" name="AutoShape 137"/>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3" name="AutoShape 138"/>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4" name="AutoShape 139"/>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5" name="AutoShape 140"/>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6" name="AutoShape 141"/>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7" name="AutoShape 142"/>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8" name="AutoShape 143"/>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3605" name="AutoShape 144"/>
            <p:cNvSpPr>
              <a:spLocks noChangeArrowheads="1"/>
            </p:cNvSpPr>
            <p:nvPr/>
          </p:nvSpPr>
          <p:spPr bwMode="auto">
            <a:xfrm>
              <a:off x="1008" y="254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06" name="AutoShape 145"/>
            <p:cNvSpPr>
              <a:spLocks noChangeArrowheads="1"/>
            </p:cNvSpPr>
            <p:nvPr/>
          </p:nvSpPr>
          <p:spPr bwMode="auto">
            <a:xfrm>
              <a:off x="1200"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07" name="AutoShape 146"/>
            <p:cNvSpPr>
              <a:spLocks noChangeArrowheads="1"/>
            </p:cNvSpPr>
            <p:nvPr/>
          </p:nvSpPr>
          <p:spPr bwMode="auto">
            <a:xfrm>
              <a:off x="1584" y="254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08" name="AutoShape 147"/>
            <p:cNvSpPr>
              <a:spLocks noChangeArrowheads="1"/>
            </p:cNvSpPr>
            <p:nvPr/>
          </p:nvSpPr>
          <p:spPr bwMode="auto">
            <a:xfrm>
              <a:off x="1008"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09" name="AutoShape 148"/>
            <p:cNvSpPr>
              <a:spLocks noChangeArrowheads="1"/>
            </p:cNvSpPr>
            <p:nvPr/>
          </p:nvSpPr>
          <p:spPr bwMode="auto">
            <a:xfrm>
              <a:off x="1392" y="273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0" name="AutoShape 149"/>
            <p:cNvSpPr>
              <a:spLocks noChangeArrowheads="1"/>
            </p:cNvSpPr>
            <p:nvPr/>
          </p:nvSpPr>
          <p:spPr bwMode="auto">
            <a:xfrm>
              <a:off x="1392"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1" name="AutoShape 150"/>
            <p:cNvSpPr>
              <a:spLocks noChangeArrowheads="1"/>
            </p:cNvSpPr>
            <p:nvPr/>
          </p:nvSpPr>
          <p:spPr bwMode="auto">
            <a:xfrm>
              <a:off x="1488"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2" name="AutoShape 151"/>
            <p:cNvSpPr>
              <a:spLocks noChangeArrowheads="1"/>
            </p:cNvSpPr>
            <p:nvPr/>
          </p:nvSpPr>
          <p:spPr bwMode="auto">
            <a:xfrm>
              <a:off x="1200" y="2640"/>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3" name="AutoShape 152"/>
            <p:cNvSpPr>
              <a:spLocks noChangeArrowheads="1"/>
            </p:cNvSpPr>
            <p:nvPr/>
          </p:nvSpPr>
          <p:spPr bwMode="auto">
            <a:xfrm>
              <a:off x="1296"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4" name="AutoShape 153"/>
            <p:cNvSpPr>
              <a:spLocks noChangeArrowheads="1"/>
            </p:cNvSpPr>
            <p:nvPr/>
          </p:nvSpPr>
          <p:spPr bwMode="auto">
            <a:xfrm>
              <a:off x="2064"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5" name="AutoShape 154"/>
            <p:cNvSpPr>
              <a:spLocks noChangeArrowheads="1"/>
            </p:cNvSpPr>
            <p:nvPr/>
          </p:nvSpPr>
          <p:spPr bwMode="auto">
            <a:xfrm>
              <a:off x="3600"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6" name="AutoShape 155"/>
            <p:cNvSpPr>
              <a:spLocks noChangeArrowheads="1"/>
            </p:cNvSpPr>
            <p:nvPr/>
          </p:nvSpPr>
          <p:spPr bwMode="auto">
            <a:xfrm>
              <a:off x="2832" y="2544"/>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7" name="AutoShape 156"/>
            <p:cNvSpPr>
              <a:spLocks noChangeArrowheads="1"/>
            </p:cNvSpPr>
            <p:nvPr/>
          </p:nvSpPr>
          <p:spPr bwMode="auto">
            <a:xfrm>
              <a:off x="1008"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8" name="AutoShape 157"/>
            <p:cNvSpPr>
              <a:spLocks noChangeArrowheads="1"/>
            </p:cNvSpPr>
            <p:nvPr/>
          </p:nvSpPr>
          <p:spPr bwMode="auto">
            <a:xfrm>
              <a:off x="3312"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19" name="AutoShape 158"/>
            <p:cNvSpPr>
              <a:spLocks noChangeArrowheads="1"/>
            </p:cNvSpPr>
            <p:nvPr/>
          </p:nvSpPr>
          <p:spPr bwMode="auto">
            <a:xfrm>
              <a:off x="2544"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20" name="AutoShape 159"/>
            <p:cNvSpPr>
              <a:spLocks noChangeArrowheads="1"/>
            </p:cNvSpPr>
            <p:nvPr/>
          </p:nvSpPr>
          <p:spPr bwMode="auto">
            <a:xfrm>
              <a:off x="1776" y="2544"/>
              <a:ext cx="1152" cy="384"/>
            </a:xfrm>
            <a:prstGeom prst="parallelogram">
              <a:avLst>
                <a:gd name="adj" fmla="val 97653"/>
              </a:avLst>
            </a:prstGeom>
            <a:noFill/>
            <a:ln w="9525">
              <a:solidFill>
                <a:schemeClr val="tx1"/>
              </a:solidFill>
              <a:miter lim="800000"/>
              <a:headEnd/>
              <a:tailEnd/>
            </a:ln>
            <a:effectLst/>
            <a:extLst>
              <a:ext uri="{909E8E84-426E-40DD-AFC4-6F175D3DCCD1}">
                <a14:hiddenFill xmlns:a14="http://schemas.microsoft.com/office/drawing/2010/main">
                  <a:gradFill rotWithShape="0">
                    <a:gsLst>
                      <a:gs pos="0">
                        <a:srgbClr val="767600"/>
                      </a:gs>
                      <a:gs pos="50000">
                        <a:srgbClr val="FFFF00"/>
                      </a:gs>
                      <a:gs pos="100000">
                        <a:srgbClr val="767600"/>
                      </a:gs>
                    </a:gsLst>
                    <a:lin ang="2700000" scaled="1"/>
                  </a:gra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32" name="Group 160"/>
          <p:cNvGrpSpPr>
            <a:grpSpLocks/>
          </p:cNvGrpSpPr>
          <p:nvPr/>
        </p:nvGrpSpPr>
        <p:grpSpPr bwMode="auto">
          <a:xfrm>
            <a:off x="1600200" y="4343400"/>
            <a:ext cx="914400" cy="304800"/>
            <a:chOff x="1008" y="2736"/>
            <a:chExt cx="576" cy="192"/>
          </a:xfrm>
        </p:grpSpPr>
        <p:sp>
          <p:nvSpPr>
            <p:cNvPr id="103600" name="AutoShape 161"/>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601" name="AutoShape 162"/>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33" name="Group 163"/>
          <p:cNvGrpSpPr>
            <a:grpSpLocks/>
          </p:cNvGrpSpPr>
          <p:nvPr/>
        </p:nvGrpSpPr>
        <p:grpSpPr bwMode="auto">
          <a:xfrm>
            <a:off x="2819400" y="4343400"/>
            <a:ext cx="914400" cy="304800"/>
            <a:chOff x="1008" y="2736"/>
            <a:chExt cx="576" cy="192"/>
          </a:xfrm>
        </p:grpSpPr>
        <p:sp>
          <p:nvSpPr>
            <p:cNvPr id="103598" name="AutoShape 164"/>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9" name="AutoShape 165"/>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34" name="Group 166"/>
          <p:cNvGrpSpPr>
            <a:grpSpLocks/>
          </p:cNvGrpSpPr>
          <p:nvPr/>
        </p:nvGrpSpPr>
        <p:grpSpPr bwMode="auto">
          <a:xfrm>
            <a:off x="4038600" y="4343400"/>
            <a:ext cx="914400" cy="304800"/>
            <a:chOff x="1008" y="2736"/>
            <a:chExt cx="576" cy="192"/>
          </a:xfrm>
        </p:grpSpPr>
        <p:sp>
          <p:nvSpPr>
            <p:cNvPr id="103596" name="AutoShape 167"/>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7" name="AutoShape 168"/>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35" name="Group 169"/>
          <p:cNvGrpSpPr>
            <a:grpSpLocks/>
          </p:cNvGrpSpPr>
          <p:nvPr/>
        </p:nvGrpSpPr>
        <p:grpSpPr bwMode="auto">
          <a:xfrm>
            <a:off x="5257800" y="4343400"/>
            <a:ext cx="914400" cy="304800"/>
            <a:chOff x="1008" y="2736"/>
            <a:chExt cx="576" cy="192"/>
          </a:xfrm>
        </p:grpSpPr>
        <p:sp>
          <p:nvSpPr>
            <p:cNvPr id="103594" name="AutoShape 170"/>
            <p:cNvSpPr>
              <a:spLocks noChangeArrowheads="1"/>
            </p:cNvSpPr>
            <p:nvPr/>
          </p:nvSpPr>
          <p:spPr bwMode="auto">
            <a:xfrm>
              <a:off x="1104" y="2736"/>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5" name="AutoShape 171"/>
            <p:cNvSpPr>
              <a:spLocks noChangeArrowheads="1"/>
            </p:cNvSpPr>
            <p:nvPr/>
          </p:nvSpPr>
          <p:spPr bwMode="auto">
            <a:xfrm>
              <a:off x="1008" y="2832"/>
              <a:ext cx="480" cy="96"/>
            </a:xfrm>
            <a:prstGeom prst="parallelogram">
              <a:avLst>
                <a:gd name="adj" fmla="val 10625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852140" name="Group 172"/>
          <p:cNvGrpSpPr>
            <a:grpSpLocks/>
          </p:cNvGrpSpPr>
          <p:nvPr/>
        </p:nvGrpSpPr>
        <p:grpSpPr bwMode="auto">
          <a:xfrm>
            <a:off x="1600200" y="3276600"/>
            <a:ext cx="6908800" cy="609600"/>
            <a:chOff x="1008" y="2064"/>
            <a:chExt cx="4352" cy="384"/>
          </a:xfrm>
        </p:grpSpPr>
        <p:sp>
          <p:nvSpPr>
            <p:cNvPr id="103437" name="AutoShape 173"/>
            <p:cNvSpPr>
              <a:spLocks noChangeArrowheads="1"/>
            </p:cNvSpPr>
            <p:nvPr/>
          </p:nvSpPr>
          <p:spPr bwMode="auto">
            <a:xfrm>
              <a:off x="1776" y="206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38" name="AutoShape 174"/>
            <p:cNvSpPr>
              <a:spLocks noChangeArrowheads="1"/>
            </p:cNvSpPr>
            <p:nvPr/>
          </p:nvSpPr>
          <p:spPr bwMode="auto">
            <a:xfrm>
              <a:off x="2352" y="206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39" name="AutoShape 175"/>
            <p:cNvSpPr>
              <a:spLocks noChangeArrowheads="1"/>
            </p:cNvSpPr>
            <p:nvPr/>
          </p:nvSpPr>
          <p:spPr bwMode="auto">
            <a:xfrm>
              <a:off x="1776" y="225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0" name="AutoShape 176"/>
            <p:cNvSpPr>
              <a:spLocks noChangeArrowheads="1"/>
            </p:cNvSpPr>
            <p:nvPr/>
          </p:nvSpPr>
          <p:spPr bwMode="auto">
            <a:xfrm>
              <a:off x="2160" y="225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03441" name="Group 177"/>
            <p:cNvGrpSpPr>
              <a:grpSpLocks/>
            </p:cNvGrpSpPr>
            <p:nvPr/>
          </p:nvGrpSpPr>
          <p:grpSpPr bwMode="auto">
            <a:xfrm>
              <a:off x="1968" y="2064"/>
              <a:ext cx="576" cy="192"/>
              <a:chOff x="1968" y="1872"/>
              <a:chExt cx="576" cy="192"/>
            </a:xfrm>
          </p:grpSpPr>
          <p:sp>
            <p:nvSpPr>
              <p:cNvPr id="103589" name="AutoShape 178"/>
              <p:cNvSpPr>
                <a:spLocks noChangeArrowheads="1"/>
              </p:cNvSpPr>
              <p:nvPr/>
            </p:nvSpPr>
            <p:spPr bwMode="auto">
              <a:xfrm>
                <a:off x="1968" y="1872"/>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0" name="AutoShape 179"/>
              <p:cNvSpPr>
                <a:spLocks noChangeArrowheads="1"/>
              </p:cNvSpPr>
              <p:nvPr/>
            </p:nvSpPr>
            <p:spPr bwMode="auto">
              <a:xfrm>
                <a:off x="2064"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1" name="AutoShape 180"/>
              <p:cNvSpPr>
                <a:spLocks noChangeArrowheads="1"/>
              </p:cNvSpPr>
              <p:nvPr/>
            </p:nvSpPr>
            <p:spPr bwMode="auto">
              <a:xfrm>
                <a:off x="2160"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2" name="AutoShape 181"/>
              <p:cNvSpPr>
                <a:spLocks noChangeArrowheads="1"/>
              </p:cNvSpPr>
              <p:nvPr/>
            </p:nvSpPr>
            <p:spPr bwMode="auto">
              <a:xfrm>
                <a:off x="2256"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93" name="AutoShape 182"/>
              <p:cNvSpPr>
                <a:spLocks noChangeArrowheads="1"/>
              </p:cNvSpPr>
              <p:nvPr/>
            </p:nvSpPr>
            <p:spPr bwMode="auto">
              <a:xfrm>
                <a:off x="1968"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3442" name="AutoShape 183"/>
            <p:cNvSpPr>
              <a:spLocks noChangeArrowheads="1"/>
            </p:cNvSpPr>
            <p:nvPr/>
          </p:nvSpPr>
          <p:spPr bwMode="auto">
            <a:xfrm>
              <a:off x="3312" y="206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3" name="AutoShape 184"/>
            <p:cNvSpPr>
              <a:spLocks noChangeArrowheads="1"/>
            </p:cNvSpPr>
            <p:nvPr/>
          </p:nvSpPr>
          <p:spPr bwMode="auto">
            <a:xfrm>
              <a:off x="2544" y="2064"/>
              <a:ext cx="1152" cy="384"/>
            </a:xfrm>
            <a:prstGeom prst="parallelogram">
              <a:avLst>
                <a:gd name="adj" fmla="val 97653"/>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4" name="AutoShape 185"/>
            <p:cNvSpPr>
              <a:spLocks noChangeArrowheads="1"/>
            </p:cNvSpPr>
            <p:nvPr/>
          </p:nvSpPr>
          <p:spPr bwMode="auto">
            <a:xfrm>
              <a:off x="2736" y="206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5" name="AutoShape 186"/>
            <p:cNvSpPr>
              <a:spLocks noChangeArrowheads="1"/>
            </p:cNvSpPr>
            <p:nvPr/>
          </p:nvSpPr>
          <p:spPr bwMode="auto">
            <a:xfrm>
              <a:off x="3120" y="2064"/>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6" name="AutoShape 187"/>
            <p:cNvSpPr>
              <a:spLocks noChangeArrowheads="1"/>
            </p:cNvSpPr>
            <p:nvPr/>
          </p:nvSpPr>
          <p:spPr bwMode="auto">
            <a:xfrm>
              <a:off x="2544" y="225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47" name="AutoShape 188"/>
            <p:cNvSpPr>
              <a:spLocks noChangeArrowheads="1"/>
            </p:cNvSpPr>
            <p:nvPr/>
          </p:nvSpPr>
          <p:spPr bwMode="auto">
            <a:xfrm>
              <a:off x="2928" y="225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03448" name="Group 189"/>
            <p:cNvGrpSpPr>
              <a:grpSpLocks/>
            </p:cNvGrpSpPr>
            <p:nvPr/>
          </p:nvGrpSpPr>
          <p:grpSpPr bwMode="auto">
            <a:xfrm>
              <a:off x="2064" y="2160"/>
              <a:ext cx="576" cy="192"/>
              <a:chOff x="1968" y="1872"/>
              <a:chExt cx="576" cy="192"/>
            </a:xfrm>
          </p:grpSpPr>
          <p:sp>
            <p:nvSpPr>
              <p:cNvPr id="103584" name="AutoShape 190"/>
              <p:cNvSpPr>
                <a:spLocks noChangeArrowheads="1"/>
              </p:cNvSpPr>
              <p:nvPr/>
            </p:nvSpPr>
            <p:spPr bwMode="auto">
              <a:xfrm>
                <a:off x="1968" y="1872"/>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5" name="AutoShape 191"/>
              <p:cNvSpPr>
                <a:spLocks noChangeArrowheads="1"/>
              </p:cNvSpPr>
              <p:nvPr/>
            </p:nvSpPr>
            <p:spPr bwMode="auto">
              <a:xfrm>
                <a:off x="2064"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6" name="AutoShape 192"/>
              <p:cNvSpPr>
                <a:spLocks noChangeArrowheads="1"/>
              </p:cNvSpPr>
              <p:nvPr/>
            </p:nvSpPr>
            <p:spPr bwMode="auto">
              <a:xfrm>
                <a:off x="2160"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7" name="AutoShape 193"/>
              <p:cNvSpPr>
                <a:spLocks noChangeArrowheads="1"/>
              </p:cNvSpPr>
              <p:nvPr/>
            </p:nvSpPr>
            <p:spPr bwMode="auto">
              <a:xfrm>
                <a:off x="2256"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8" name="AutoShape 194"/>
              <p:cNvSpPr>
                <a:spLocks noChangeArrowheads="1"/>
              </p:cNvSpPr>
              <p:nvPr/>
            </p:nvSpPr>
            <p:spPr bwMode="auto">
              <a:xfrm>
                <a:off x="1968"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49" name="Group 195"/>
            <p:cNvGrpSpPr>
              <a:grpSpLocks/>
            </p:cNvGrpSpPr>
            <p:nvPr/>
          </p:nvGrpSpPr>
          <p:grpSpPr bwMode="auto">
            <a:xfrm>
              <a:off x="2352" y="2064"/>
              <a:ext cx="576" cy="192"/>
              <a:chOff x="1968" y="1872"/>
              <a:chExt cx="576" cy="192"/>
            </a:xfrm>
          </p:grpSpPr>
          <p:sp>
            <p:nvSpPr>
              <p:cNvPr id="103579" name="AutoShape 196"/>
              <p:cNvSpPr>
                <a:spLocks noChangeArrowheads="1"/>
              </p:cNvSpPr>
              <p:nvPr/>
            </p:nvSpPr>
            <p:spPr bwMode="auto">
              <a:xfrm>
                <a:off x="1968" y="1872"/>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0" name="AutoShape 197"/>
              <p:cNvSpPr>
                <a:spLocks noChangeArrowheads="1"/>
              </p:cNvSpPr>
              <p:nvPr/>
            </p:nvSpPr>
            <p:spPr bwMode="auto">
              <a:xfrm>
                <a:off x="2064"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1" name="AutoShape 198"/>
              <p:cNvSpPr>
                <a:spLocks noChangeArrowheads="1"/>
              </p:cNvSpPr>
              <p:nvPr/>
            </p:nvSpPr>
            <p:spPr bwMode="auto">
              <a:xfrm>
                <a:off x="2160"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2" name="AutoShape 199"/>
              <p:cNvSpPr>
                <a:spLocks noChangeArrowheads="1"/>
              </p:cNvSpPr>
              <p:nvPr/>
            </p:nvSpPr>
            <p:spPr bwMode="auto">
              <a:xfrm>
                <a:off x="2256" y="187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83" name="AutoShape 200"/>
              <p:cNvSpPr>
                <a:spLocks noChangeArrowheads="1"/>
              </p:cNvSpPr>
              <p:nvPr/>
            </p:nvSpPr>
            <p:spPr bwMode="auto">
              <a:xfrm>
                <a:off x="1968" y="1968"/>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3450" name="AutoShape 201"/>
            <p:cNvSpPr>
              <a:spLocks noChangeArrowheads="1"/>
            </p:cNvSpPr>
            <p:nvPr/>
          </p:nvSpPr>
          <p:spPr bwMode="auto">
            <a:xfrm>
              <a:off x="1776" y="2256"/>
              <a:ext cx="576" cy="192"/>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51" name="AutoShape 202"/>
            <p:cNvSpPr>
              <a:spLocks noChangeArrowheads="1"/>
            </p:cNvSpPr>
            <p:nvPr/>
          </p:nvSpPr>
          <p:spPr bwMode="auto">
            <a:xfrm>
              <a:off x="1872" y="2256"/>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52" name="AutoShape 203"/>
            <p:cNvSpPr>
              <a:spLocks noChangeArrowheads="1"/>
            </p:cNvSpPr>
            <p:nvPr/>
          </p:nvSpPr>
          <p:spPr bwMode="auto">
            <a:xfrm>
              <a:off x="1968" y="235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53" name="AutoShape 204"/>
            <p:cNvSpPr>
              <a:spLocks noChangeArrowheads="1"/>
            </p:cNvSpPr>
            <p:nvPr/>
          </p:nvSpPr>
          <p:spPr bwMode="auto">
            <a:xfrm>
              <a:off x="2064" y="2256"/>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54" name="AutoShape 205"/>
            <p:cNvSpPr>
              <a:spLocks noChangeArrowheads="1"/>
            </p:cNvSpPr>
            <p:nvPr/>
          </p:nvSpPr>
          <p:spPr bwMode="auto">
            <a:xfrm>
              <a:off x="1776" y="235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03455" name="Group 206"/>
            <p:cNvGrpSpPr>
              <a:grpSpLocks/>
            </p:cNvGrpSpPr>
            <p:nvPr/>
          </p:nvGrpSpPr>
          <p:grpSpPr bwMode="auto">
            <a:xfrm>
              <a:off x="1296" y="2064"/>
              <a:ext cx="480" cy="96"/>
              <a:chOff x="1248" y="3024"/>
              <a:chExt cx="480" cy="96"/>
            </a:xfrm>
          </p:grpSpPr>
          <p:grpSp>
            <p:nvGrpSpPr>
              <p:cNvPr id="103565" name="Group 207"/>
              <p:cNvGrpSpPr>
                <a:grpSpLocks/>
              </p:cNvGrpSpPr>
              <p:nvPr/>
            </p:nvGrpSpPr>
            <p:grpSpPr bwMode="auto">
              <a:xfrm>
                <a:off x="1248" y="3024"/>
                <a:ext cx="288" cy="96"/>
                <a:chOff x="1248" y="3024"/>
                <a:chExt cx="288" cy="96"/>
              </a:xfrm>
            </p:grpSpPr>
            <p:grpSp>
              <p:nvGrpSpPr>
                <p:cNvPr id="103573" name="Group 208"/>
                <p:cNvGrpSpPr>
                  <a:grpSpLocks/>
                </p:cNvGrpSpPr>
                <p:nvPr/>
              </p:nvGrpSpPr>
              <p:grpSpPr bwMode="auto">
                <a:xfrm>
                  <a:off x="1296" y="3024"/>
                  <a:ext cx="240" cy="48"/>
                  <a:chOff x="1296" y="3024"/>
                  <a:chExt cx="240" cy="48"/>
                </a:xfrm>
              </p:grpSpPr>
              <p:sp>
                <p:nvSpPr>
                  <p:cNvPr id="103577" name="AutoShape 20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78" name="AutoShape 21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74" name="Group 211"/>
                <p:cNvGrpSpPr>
                  <a:grpSpLocks/>
                </p:cNvGrpSpPr>
                <p:nvPr/>
              </p:nvGrpSpPr>
              <p:grpSpPr bwMode="auto">
                <a:xfrm>
                  <a:off x="1248" y="3072"/>
                  <a:ext cx="240" cy="48"/>
                  <a:chOff x="1296" y="3024"/>
                  <a:chExt cx="240" cy="48"/>
                </a:xfrm>
              </p:grpSpPr>
              <p:sp>
                <p:nvSpPr>
                  <p:cNvPr id="103575" name="AutoShape 212"/>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76" name="AutoShape 213"/>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566" name="Group 214"/>
              <p:cNvGrpSpPr>
                <a:grpSpLocks/>
              </p:cNvGrpSpPr>
              <p:nvPr/>
            </p:nvGrpSpPr>
            <p:grpSpPr bwMode="auto">
              <a:xfrm>
                <a:off x="1440" y="3024"/>
                <a:ext cx="288" cy="96"/>
                <a:chOff x="1248" y="3024"/>
                <a:chExt cx="288" cy="96"/>
              </a:xfrm>
            </p:grpSpPr>
            <p:grpSp>
              <p:nvGrpSpPr>
                <p:cNvPr id="103567" name="Group 215"/>
                <p:cNvGrpSpPr>
                  <a:grpSpLocks/>
                </p:cNvGrpSpPr>
                <p:nvPr/>
              </p:nvGrpSpPr>
              <p:grpSpPr bwMode="auto">
                <a:xfrm>
                  <a:off x="1296" y="3024"/>
                  <a:ext cx="240" cy="48"/>
                  <a:chOff x="1296" y="3024"/>
                  <a:chExt cx="240" cy="48"/>
                </a:xfrm>
              </p:grpSpPr>
              <p:sp>
                <p:nvSpPr>
                  <p:cNvPr id="103571" name="AutoShape 216"/>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72" name="AutoShape 217"/>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68" name="Group 218"/>
                <p:cNvGrpSpPr>
                  <a:grpSpLocks/>
                </p:cNvGrpSpPr>
                <p:nvPr/>
              </p:nvGrpSpPr>
              <p:grpSpPr bwMode="auto">
                <a:xfrm>
                  <a:off x="1248" y="3072"/>
                  <a:ext cx="240" cy="48"/>
                  <a:chOff x="1296" y="3024"/>
                  <a:chExt cx="240" cy="48"/>
                </a:xfrm>
              </p:grpSpPr>
              <p:sp>
                <p:nvSpPr>
                  <p:cNvPr id="103569" name="AutoShape 21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70" name="AutoShape 22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456" name="Group 221"/>
            <p:cNvGrpSpPr>
              <a:grpSpLocks/>
            </p:cNvGrpSpPr>
            <p:nvPr/>
          </p:nvGrpSpPr>
          <p:grpSpPr bwMode="auto">
            <a:xfrm>
              <a:off x="1200" y="2160"/>
              <a:ext cx="288" cy="96"/>
              <a:chOff x="1248" y="3024"/>
              <a:chExt cx="288" cy="96"/>
            </a:xfrm>
          </p:grpSpPr>
          <p:grpSp>
            <p:nvGrpSpPr>
              <p:cNvPr id="103559" name="Group 222"/>
              <p:cNvGrpSpPr>
                <a:grpSpLocks/>
              </p:cNvGrpSpPr>
              <p:nvPr/>
            </p:nvGrpSpPr>
            <p:grpSpPr bwMode="auto">
              <a:xfrm>
                <a:off x="1296" y="3024"/>
                <a:ext cx="240" cy="48"/>
                <a:chOff x="1296" y="3024"/>
                <a:chExt cx="240" cy="48"/>
              </a:xfrm>
            </p:grpSpPr>
            <p:sp>
              <p:nvSpPr>
                <p:cNvPr id="103563" name="AutoShape 223"/>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64" name="AutoShape 224"/>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60" name="Group 225"/>
              <p:cNvGrpSpPr>
                <a:grpSpLocks/>
              </p:cNvGrpSpPr>
              <p:nvPr/>
            </p:nvGrpSpPr>
            <p:grpSpPr bwMode="auto">
              <a:xfrm>
                <a:off x="1248" y="3072"/>
                <a:ext cx="240" cy="48"/>
                <a:chOff x="1296" y="3024"/>
                <a:chExt cx="240" cy="48"/>
              </a:xfrm>
            </p:grpSpPr>
            <p:sp>
              <p:nvSpPr>
                <p:cNvPr id="103561" name="AutoShape 226"/>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62" name="AutoShape 227"/>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457" name="Group 228"/>
            <p:cNvGrpSpPr>
              <a:grpSpLocks/>
            </p:cNvGrpSpPr>
            <p:nvPr/>
          </p:nvGrpSpPr>
          <p:grpSpPr bwMode="auto">
            <a:xfrm>
              <a:off x="1440" y="2160"/>
              <a:ext cx="240" cy="48"/>
              <a:chOff x="1296" y="3024"/>
              <a:chExt cx="240" cy="48"/>
            </a:xfrm>
          </p:grpSpPr>
          <p:sp>
            <p:nvSpPr>
              <p:cNvPr id="103557" name="AutoShape 22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58" name="AutoShape 23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103458" name="AutoShape 231"/>
            <p:cNvSpPr>
              <a:spLocks noChangeArrowheads="1"/>
            </p:cNvSpPr>
            <p:nvPr/>
          </p:nvSpPr>
          <p:spPr bwMode="auto">
            <a:xfrm>
              <a:off x="1392" y="2208"/>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59" name="AutoShape 232"/>
            <p:cNvSpPr>
              <a:spLocks noChangeArrowheads="1"/>
            </p:cNvSpPr>
            <p:nvPr/>
          </p:nvSpPr>
          <p:spPr bwMode="auto">
            <a:xfrm>
              <a:off x="1488" y="2208"/>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nvGrpSpPr>
            <p:cNvPr id="103460" name="Group 233"/>
            <p:cNvGrpSpPr>
              <a:grpSpLocks/>
            </p:cNvGrpSpPr>
            <p:nvPr/>
          </p:nvGrpSpPr>
          <p:grpSpPr bwMode="auto">
            <a:xfrm>
              <a:off x="1584" y="2064"/>
              <a:ext cx="576" cy="192"/>
              <a:chOff x="1152" y="3024"/>
              <a:chExt cx="576" cy="192"/>
            </a:xfrm>
          </p:grpSpPr>
          <p:grpSp>
            <p:nvGrpSpPr>
              <p:cNvPr id="103527" name="Group 234"/>
              <p:cNvGrpSpPr>
                <a:grpSpLocks/>
              </p:cNvGrpSpPr>
              <p:nvPr/>
            </p:nvGrpSpPr>
            <p:grpSpPr bwMode="auto">
              <a:xfrm>
                <a:off x="1248" y="3024"/>
                <a:ext cx="480" cy="96"/>
                <a:chOff x="1248" y="3024"/>
                <a:chExt cx="480" cy="96"/>
              </a:xfrm>
            </p:grpSpPr>
            <p:grpSp>
              <p:nvGrpSpPr>
                <p:cNvPr id="103543" name="Group 235"/>
                <p:cNvGrpSpPr>
                  <a:grpSpLocks/>
                </p:cNvGrpSpPr>
                <p:nvPr/>
              </p:nvGrpSpPr>
              <p:grpSpPr bwMode="auto">
                <a:xfrm>
                  <a:off x="1248" y="3024"/>
                  <a:ext cx="288" cy="96"/>
                  <a:chOff x="1248" y="3024"/>
                  <a:chExt cx="288" cy="96"/>
                </a:xfrm>
              </p:grpSpPr>
              <p:grpSp>
                <p:nvGrpSpPr>
                  <p:cNvPr id="103551" name="Group 236"/>
                  <p:cNvGrpSpPr>
                    <a:grpSpLocks/>
                  </p:cNvGrpSpPr>
                  <p:nvPr/>
                </p:nvGrpSpPr>
                <p:grpSpPr bwMode="auto">
                  <a:xfrm>
                    <a:off x="1296" y="3024"/>
                    <a:ext cx="240" cy="48"/>
                    <a:chOff x="1296" y="3024"/>
                    <a:chExt cx="240" cy="48"/>
                  </a:xfrm>
                </p:grpSpPr>
                <p:sp>
                  <p:nvSpPr>
                    <p:cNvPr id="103555" name="AutoShape 237"/>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56" name="AutoShape 238"/>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52" name="Group 239"/>
                  <p:cNvGrpSpPr>
                    <a:grpSpLocks/>
                  </p:cNvGrpSpPr>
                  <p:nvPr/>
                </p:nvGrpSpPr>
                <p:grpSpPr bwMode="auto">
                  <a:xfrm>
                    <a:off x="1248" y="3072"/>
                    <a:ext cx="240" cy="48"/>
                    <a:chOff x="1296" y="3024"/>
                    <a:chExt cx="240" cy="48"/>
                  </a:xfrm>
                </p:grpSpPr>
                <p:sp>
                  <p:nvSpPr>
                    <p:cNvPr id="103553" name="AutoShape 240"/>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54" name="AutoShape 241"/>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544" name="Group 242"/>
                <p:cNvGrpSpPr>
                  <a:grpSpLocks/>
                </p:cNvGrpSpPr>
                <p:nvPr/>
              </p:nvGrpSpPr>
              <p:grpSpPr bwMode="auto">
                <a:xfrm>
                  <a:off x="1440" y="3024"/>
                  <a:ext cx="288" cy="96"/>
                  <a:chOff x="1248" y="3024"/>
                  <a:chExt cx="288" cy="96"/>
                </a:xfrm>
              </p:grpSpPr>
              <p:grpSp>
                <p:nvGrpSpPr>
                  <p:cNvPr id="103545" name="Group 243"/>
                  <p:cNvGrpSpPr>
                    <a:grpSpLocks/>
                  </p:cNvGrpSpPr>
                  <p:nvPr/>
                </p:nvGrpSpPr>
                <p:grpSpPr bwMode="auto">
                  <a:xfrm>
                    <a:off x="1296" y="3024"/>
                    <a:ext cx="240" cy="48"/>
                    <a:chOff x="1296" y="3024"/>
                    <a:chExt cx="240" cy="48"/>
                  </a:xfrm>
                </p:grpSpPr>
                <p:sp>
                  <p:nvSpPr>
                    <p:cNvPr id="103549" name="AutoShape 244"/>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50" name="AutoShape 245"/>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46" name="Group 246"/>
                  <p:cNvGrpSpPr>
                    <a:grpSpLocks/>
                  </p:cNvGrpSpPr>
                  <p:nvPr/>
                </p:nvGrpSpPr>
                <p:grpSpPr bwMode="auto">
                  <a:xfrm>
                    <a:off x="1248" y="3072"/>
                    <a:ext cx="240" cy="48"/>
                    <a:chOff x="1296" y="3024"/>
                    <a:chExt cx="240" cy="48"/>
                  </a:xfrm>
                </p:grpSpPr>
                <p:sp>
                  <p:nvSpPr>
                    <p:cNvPr id="103547" name="AutoShape 247"/>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48" name="AutoShape 248"/>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528" name="Group 249"/>
              <p:cNvGrpSpPr>
                <a:grpSpLocks/>
              </p:cNvGrpSpPr>
              <p:nvPr/>
            </p:nvGrpSpPr>
            <p:grpSpPr bwMode="auto">
              <a:xfrm>
                <a:off x="1152" y="3120"/>
                <a:ext cx="480" cy="96"/>
                <a:chOff x="1248" y="3024"/>
                <a:chExt cx="480" cy="96"/>
              </a:xfrm>
            </p:grpSpPr>
            <p:grpSp>
              <p:nvGrpSpPr>
                <p:cNvPr id="103529" name="Group 250"/>
                <p:cNvGrpSpPr>
                  <a:grpSpLocks/>
                </p:cNvGrpSpPr>
                <p:nvPr/>
              </p:nvGrpSpPr>
              <p:grpSpPr bwMode="auto">
                <a:xfrm>
                  <a:off x="1248" y="3024"/>
                  <a:ext cx="288" cy="96"/>
                  <a:chOff x="1248" y="3024"/>
                  <a:chExt cx="288" cy="96"/>
                </a:xfrm>
              </p:grpSpPr>
              <p:grpSp>
                <p:nvGrpSpPr>
                  <p:cNvPr id="103537" name="Group 251"/>
                  <p:cNvGrpSpPr>
                    <a:grpSpLocks/>
                  </p:cNvGrpSpPr>
                  <p:nvPr/>
                </p:nvGrpSpPr>
                <p:grpSpPr bwMode="auto">
                  <a:xfrm>
                    <a:off x="1296" y="3024"/>
                    <a:ext cx="240" cy="48"/>
                    <a:chOff x="1296" y="3024"/>
                    <a:chExt cx="240" cy="48"/>
                  </a:xfrm>
                </p:grpSpPr>
                <p:sp>
                  <p:nvSpPr>
                    <p:cNvPr id="103541" name="AutoShape 252"/>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42" name="AutoShape 253"/>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38" name="Group 254"/>
                  <p:cNvGrpSpPr>
                    <a:grpSpLocks/>
                  </p:cNvGrpSpPr>
                  <p:nvPr/>
                </p:nvGrpSpPr>
                <p:grpSpPr bwMode="auto">
                  <a:xfrm>
                    <a:off x="1248" y="3072"/>
                    <a:ext cx="240" cy="48"/>
                    <a:chOff x="1296" y="3024"/>
                    <a:chExt cx="240" cy="48"/>
                  </a:xfrm>
                </p:grpSpPr>
                <p:sp>
                  <p:nvSpPr>
                    <p:cNvPr id="103539" name="AutoShape 255"/>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40" name="AutoShape 256"/>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530" name="Group 257"/>
                <p:cNvGrpSpPr>
                  <a:grpSpLocks/>
                </p:cNvGrpSpPr>
                <p:nvPr/>
              </p:nvGrpSpPr>
              <p:grpSpPr bwMode="auto">
                <a:xfrm>
                  <a:off x="1440" y="3024"/>
                  <a:ext cx="288" cy="96"/>
                  <a:chOff x="1248" y="3024"/>
                  <a:chExt cx="288" cy="96"/>
                </a:xfrm>
              </p:grpSpPr>
              <p:grpSp>
                <p:nvGrpSpPr>
                  <p:cNvPr id="103531" name="Group 258"/>
                  <p:cNvGrpSpPr>
                    <a:grpSpLocks/>
                  </p:cNvGrpSpPr>
                  <p:nvPr/>
                </p:nvGrpSpPr>
                <p:grpSpPr bwMode="auto">
                  <a:xfrm>
                    <a:off x="1296" y="3024"/>
                    <a:ext cx="240" cy="48"/>
                    <a:chOff x="1296" y="3024"/>
                    <a:chExt cx="240" cy="48"/>
                  </a:xfrm>
                </p:grpSpPr>
                <p:sp>
                  <p:nvSpPr>
                    <p:cNvPr id="103535" name="AutoShape 25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36" name="AutoShape 26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32" name="Group 261"/>
                  <p:cNvGrpSpPr>
                    <a:grpSpLocks/>
                  </p:cNvGrpSpPr>
                  <p:nvPr/>
                </p:nvGrpSpPr>
                <p:grpSpPr bwMode="auto">
                  <a:xfrm>
                    <a:off x="1248" y="3072"/>
                    <a:ext cx="240" cy="48"/>
                    <a:chOff x="1296" y="3024"/>
                    <a:chExt cx="240" cy="48"/>
                  </a:xfrm>
                </p:grpSpPr>
                <p:sp>
                  <p:nvSpPr>
                    <p:cNvPr id="103533" name="AutoShape 262"/>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34" name="AutoShape 263"/>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grpSp>
          <p:nvGrpSpPr>
            <p:cNvPr id="103461" name="Group 264"/>
            <p:cNvGrpSpPr>
              <a:grpSpLocks/>
            </p:cNvGrpSpPr>
            <p:nvPr/>
          </p:nvGrpSpPr>
          <p:grpSpPr bwMode="auto">
            <a:xfrm>
              <a:off x="1008" y="2256"/>
              <a:ext cx="576" cy="192"/>
              <a:chOff x="1152" y="3024"/>
              <a:chExt cx="576" cy="192"/>
            </a:xfrm>
          </p:grpSpPr>
          <p:grpSp>
            <p:nvGrpSpPr>
              <p:cNvPr id="103497" name="Group 265"/>
              <p:cNvGrpSpPr>
                <a:grpSpLocks/>
              </p:cNvGrpSpPr>
              <p:nvPr/>
            </p:nvGrpSpPr>
            <p:grpSpPr bwMode="auto">
              <a:xfrm>
                <a:off x="1248" y="3024"/>
                <a:ext cx="480" cy="96"/>
                <a:chOff x="1248" y="3024"/>
                <a:chExt cx="480" cy="96"/>
              </a:xfrm>
            </p:grpSpPr>
            <p:grpSp>
              <p:nvGrpSpPr>
                <p:cNvPr id="103513" name="Group 266"/>
                <p:cNvGrpSpPr>
                  <a:grpSpLocks/>
                </p:cNvGrpSpPr>
                <p:nvPr/>
              </p:nvGrpSpPr>
              <p:grpSpPr bwMode="auto">
                <a:xfrm>
                  <a:off x="1248" y="3024"/>
                  <a:ext cx="288" cy="96"/>
                  <a:chOff x="1248" y="3024"/>
                  <a:chExt cx="288" cy="96"/>
                </a:xfrm>
              </p:grpSpPr>
              <p:grpSp>
                <p:nvGrpSpPr>
                  <p:cNvPr id="103521" name="Group 267"/>
                  <p:cNvGrpSpPr>
                    <a:grpSpLocks/>
                  </p:cNvGrpSpPr>
                  <p:nvPr/>
                </p:nvGrpSpPr>
                <p:grpSpPr bwMode="auto">
                  <a:xfrm>
                    <a:off x="1296" y="3024"/>
                    <a:ext cx="240" cy="48"/>
                    <a:chOff x="1296" y="3024"/>
                    <a:chExt cx="240" cy="48"/>
                  </a:xfrm>
                </p:grpSpPr>
                <p:sp>
                  <p:nvSpPr>
                    <p:cNvPr id="103525" name="AutoShape 268"/>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26" name="AutoShape 269"/>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22" name="Group 270"/>
                  <p:cNvGrpSpPr>
                    <a:grpSpLocks/>
                  </p:cNvGrpSpPr>
                  <p:nvPr/>
                </p:nvGrpSpPr>
                <p:grpSpPr bwMode="auto">
                  <a:xfrm>
                    <a:off x="1248" y="3072"/>
                    <a:ext cx="240" cy="48"/>
                    <a:chOff x="1296" y="3024"/>
                    <a:chExt cx="240" cy="48"/>
                  </a:xfrm>
                </p:grpSpPr>
                <p:sp>
                  <p:nvSpPr>
                    <p:cNvPr id="103523" name="AutoShape 271"/>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24" name="AutoShape 272"/>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514" name="Group 273"/>
                <p:cNvGrpSpPr>
                  <a:grpSpLocks/>
                </p:cNvGrpSpPr>
                <p:nvPr/>
              </p:nvGrpSpPr>
              <p:grpSpPr bwMode="auto">
                <a:xfrm>
                  <a:off x="1440" y="3024"/>
                  <a:ext cx="288" cy="96"/>
                  <a:chOff x="1248" y="3024"/>
                  <a:chExt cx="288" cy="96"/>
                </a:xfrm>
              </p:grpSpPr>
              <p:grpSp>
                <p:nvGrpSpPr>
                  <p:cNvPr id="103515" name="Group 274"/>
                  <p:cNvGrpSpPr>
                    <a:grpSpLocks/>
                  </p:cNvGrpSpPr>
                  <p:nvPr/>
                </p:nvGrpSpPr>
                <p:grpSpPr bwMode="auto">
                  <a:xfrm>
                    <a:off x="1296" y="3024"/>
                    <a:ext cx="240" cy="48"/>
                    <a:chOff x="1296" y="3024"/>
                    <a:chExt cx="240" cy="48"/>
                  </a:xfrm>
                </p:grpSpPr>
                <p:sp>
                  <p:nvSpPr>
                    <p:cNvPr id="103519" name="AutoShape 275"/>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20" name="AutoShape 276"/>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16" name="Group 277"/>
                  <p:cNvGrpSpPr>
                    <a:grpSpLocks/>
                  </p:cNvGrpSpPr>
                  <p:nvPr/>
                </p:nvGrpSpPr>
                <p:grpSpPr bwMode="auto">
                  <a:xfrm>
                    <a:off x="1248" y="3072"/>
                    <a:ext cx="240" cy="48"/>
                    <a:chOff x="1296" y="3024"/>
                    <a:chExt cx="240" cy="48"/>
                  </a:xfrm>
                </p:grpSpPr>
                <p:sp>
                  <p:nvSpPr>
                    <p:cNvPr id="103517" name="AutoShape 278"/>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18" name="AutoShape 279"/>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498" name="Group 280"/>
              <p:cNvGrpSpPr>
                <a:grpSpLocks/>
              </p:cNvGrpSpPr>
              <p:nvPr/>
            </p:nvGrpSpPr>
            <p:grpSpPr bwMode="auto">
              <a:xfrm>
                <a:off x="1152" y="3120"/>
                <a:ext cx="480" cy="96"/>
                <a:chOff x="1248" y="3024"/>
                <a:chExt cx="480" cy="96"/>
              </a:xfrm>
            </p:grpSpPr>
            <p:grpSp>
              <p:nvGrpSpPr>
                <p:cNvPr id="103499" name="Group 281"/>
                <p:cNvGrpSpPr>
                  <a:grpSpLocks/>
                </p:cNvGrpSpPr>
                <p:nvPr/>
              </p:nvGrpSpPr>
              <p:grpSpPr bwMode="auto">
                <a:xfrm>
                  <a:off x="1248" y="3024"/>
                  <a:ext cx="288" cy="96"/>
                  <a:chOff x="1248" y="3024"/>
                  <a:chExt cx="288" cy="96"/>
                </a:xfrm>
              </p:grpSpPr>
              <p:grpSp>
                <p:nvGrpSpPr>
                  <p:cNvPr id="103507" name="Group 282"/>
                  <p:cNvGrpSpPr>
                    <a:grpSpLocks/>
                  </p:cNvGrpSpPr>
                  <p:nvPr/>
                </p:nvGrpSpPr>
                <p:grpSpPr bwMode="auto">
                  <a:xfrm>
                    <a:off x="1296" y="3024"/>
                    <a:ext cx="240" cy="48"/>
                    <a:chOff x="1296" y="3024"/>
                    <a:chExt cx="240" cy="48"/>
                  </a:xfrm>
                </p:grpSpPr>
                <p:sp>
                  <p:nvSpPr>
                    <p:cNvPr id="103511" name="AutoShape 283"/>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12" name="AutoShape 284"/>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08" name="Group 285"/>
                  <p:cNvGrpSpPr>
                    <a:grpSpLocks/>
                  </p:cNvGrpSpPr>
                  <p:nvPr/>
                </p:nvGrpSpPr>
                <p:grpSpPr bwMode="auto">
                  <a:xfrm>
                    <a:off x="1248" y="3072"/>
                    <a:ext cx="240" cy="48"/>
                    <a:chOff x="1296" y="3024"/>
                    <a:chExt cx="240" cy="48"/>
                  </a:xfrm>
                </p:grpSpPr>
                <p:sp>
                  <p:nvSpPr>
                    <p:cNvPr id="103509" name="AutoShape 286"/>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10" name="AutoShape 287"/>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500" name="Group 288"/>
                <p:cNvGrpSpPr>
                  <a:grpSpLocks/>
                </p:cNvGrpSpPr>
                <p:nvPr/>
              </p:nvGrpSpPr>
              <p:grpSpPr bwMode="auto">
                <a:xfrm>
                  <a:off x="1440" y="3024"/>
                  <a:ext cx="288" cy="96"/>
                  <a:chOff x="1248" y="3024"/>
                  <a:chExt cx="288" cy="96"/>
                </a:xfrm>
              </p:grpSpPr>
              <p:grpSp>
                <p:nvGrpSpPr>
                  <p:cNvPr id="103501" name="Group 289"/>
                  <p:cNvGrpSpPr>
                    <a:grpSpLocks/>
                  </p:cNvGrpSpPr>
                  <p:nvPr/>
                </p:nvGrpSpPr>
                <p:grpSpPr bwMode="auto">
                  <a:xfrm>
                    <a:off x="1296" y="3024"/>
                    <a:ext cx="240" cy="48"/>
                    <a:chOff x="1296" y="3024"/>
                    <a:chExt cx="240" cy="48"/>
                  </a:xfrm>
                </p:grpSpPr>
                <p:sp>
                  <p:nvSpPr>
                    <p:cNvPr id="103505" name="AutoShape 290"/>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06" name="AutoShape 291"/>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502" name="Group 292"/>
                  <p:cNvGrpSpPr>
                    <a:grpSpLocks/>
                  </p:cNvGrpSpPr>
                  <p:nvPr/>
                </p:nvGrpSpPr>
                <p:grpSpPr bwMode="auto">
                  <a:xfrm>
                    <a:off x="1248" y="3072"/>
                    <a:ext cx="240" cy="48"/>
                    <a:chOff x="1296" y="3024"/>
                    <a:chExt cx="240" cy="48"/>
                  </a:xfrm>
                </p:grpSpPr>
                <p:sp>
                  <p:nvSpPr>
                    <p:cNvPr id="103503" name="AutoShape 293"/>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504" name="AutoShape 294"/>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grpSp>
          <p:nvGrpSpPr>
            <p:cNvPr id="103462" name="Group 295"/>
            <p:cNvGrpSpPr>
              <a:grpSpLocks/>
            </p:cNvGrpSpPr>
            <p:nvPr/>
          </p:nvGrpSpPr>
          <p:grpSpPr bwMode="auto">
            <a:xfrm>
              <a:off x="1392" y="2256"/>
              <a:ext cx="576" cy="192"/>
              <a:chOff x="1152" y="3024"/>
              <a:chExt cx="576" cy="192"/>
            </a:xfrm>
          </p:grpSpPr>
          <p:grpSp>
            <p:nvGrpSpPr>
              <p:cNvPr id="103467" name="Group 296"/>
              <p:cNvGrpSpPr>
                <a:grpSpLocks/>
              </p:cNvGrpSpPr>
              <p:nvPr/>
            </p:nvGrpSpPr>
            <p:grpSpPr bwMode="auto">
              <a:xfrm>
                <a:off x="1248" y="3024"/>
                <a:ext cx="480" cy="96"/>
                <a:chOff x="1248" y="3024"/>
                <a:chExt cx="480" cy="96"/>
              </a:xfrm>
            </p:grpSpPr>
            <p:grpSp>
              <p:nvGrpSpPr>
                <p:cNvPr id="103483" name="Group 297"/>
                <p:cNvGrpSpPr>
                  <a:grpSpLocks/>
                </p:cNvGrpSpPr>
                <p:nvPr/>
              </p:nvGrpSpPr>
              <p:grpSpPr bwMode="auto">
                <a:xfrm>
                  <a:off x="1248" y="3024"/>
                  <a:ext cx="288" cy="96"/>
                  <a:chOff x="1248" y="3024"/>
                  <a:chExt cx="288" cy="96"/>
                </a:xfrm>
              </p:grpSpPr>
              <p:grpSp>
                <p:nvGrpSpPr>
                  <p:cNvPr id="103491" name="Group 298"/>
                  <p:cNvGrpSpPr>
                    <a:grpSpLocks/>
                  </p:cNvGrpSpPr>
                  <p:nvPr/>
                </p:nvGrpSpPr>
                <p:grpSpPr bwMode="auto">
                  <a:xfrm>
                    <a:off x="1296" y="3024"/>
                    <a:ext cx="240" cy="48"/>
                    <a:chOff x="1296" y="3024"/>
                    <a:chExt cx="240" cy="48"/>
                  </a:xfrm>
                </p:grpSpPr>
                <p:sp>
                  <p:nvSpPr>
                    <p:cNvPr id="103495" name="AutoShape 29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96" name="AutoShape 30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92" name="Group 301"/>
                  <p:cNvGrpSpPr>
                    <a:grpSpLocks/>
                  </p:cNvGrpSpPr>
                  <p:nvPr/>
                </p:nvGrpSpPr>
                <p:grpSpPr bwMode="auto">
                  <a:xfrm>
                    <a:off x="1248" y="3072"/>
                    <a:ext cx="240" cy="48"/>
                    <a:chOff x="1296" y="3024"/>
                    <a:chExt cx="240" cy="48"/>
                  </a:xfrm>
                </p:grpSpPr>
                <p:sp>
                  <p:nvSpPr>
                    <p:cNvPr id="103493" name="AutoShape 302"/>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94" name="AutoShape 303"/>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484" name="Group 304"/>
                <p:cNvGrpSpPr>
                  <a:grpSpLocks/>
                </p:cNvGrpSpPr>
                <p:nvPr/>
              </p:nvGrpSpPr>
              <p:grpSpPr bwMode="auto">
                <a:xfrm>
                  <a:off x="1440" y="3024"/>
                  <a:ext cx="288" cy="96"/>
                  <a:chOff x="1248" y="3024"/>
                  <a:chExt cx="288" cy="96"/>
                </a:xfrm>
              </p:grpSpPr>
              <p:grpSp>
                <p:nvGrpSpPr>
                  <p:cNvPr id="103485" name="Group 305"/>
                  <p:cNvGrpSpPr>
                    <a:grpSpLocks/>
                  </p:cNvGrpSpPr>
                  <p:nvPr/>
                </p:nvGrpSpPr>
                <p:grpSpPr bwMode="auto">
                  <a:xfrm>
                    <a:off x="1296" y="3024"/>
                    <a:ext cx="240" cy="48"/>
                    <a:chOff x="1296" y="3024"/>
                    <a:chExt cx="240" cy="48"/>
                  </a:xfrm>
                </p:grpSpPr>
                <p:sp>
                  <p:nvSpPr>
                    <p:cNvPr id="103489" name="AutoShape 306"/>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90" name="AutoShape 307"/>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86" name="Group 308"/>
                  <p:cNvGrpSpPr>
                    <a:grpSpLocks/>
                  </p:cNvGrpSpPr>
                  <p:nvPr/>
                </p:nvGrpSpPr>
                <p:grpSpPr bwMode="auto">
                  <a:xfrm>
                    <a:off x="1248" y="3072"/>
                    <a:ext cx="240" cy="48"/>
                    <a:chOff x="1296" y="3024"/>
                    <a:chExt cx="240" cy="48"/>
                  </a:xfrm>
                </p:grpSpPr>
                <p:sp>
                  <p:nvSpPr>
                    <p:cNvPr id="103487" name="AutoShape 309"/>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88" name="AutoShape 310"/>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nvGrpSpPr>
              <p:cNvPr id="103468" name="Group 311"/>
              <p:cNvGrpSpPr>
                <a:grpSpLocks/>
              </p:cNvGrpSpPr>
              <p:nvPr/>
            </p:nvGrpSpPr>
            <p:grpSpPr bwMode="auto">
              <a:xfrm>
                <a:off x="1152" y="3120"/>
                <a:ext cx="480" cy="96"/>
                <a:chOff x="1248" y="3024"/>
                <a:chExt cx="480" cy="96"/>
              </a:xfrm>
            </p:grpSpPr>
            <p:grpSp>
              <p:nvGrpSpPr>
                <p:cNvPr id="103469" name="Group 312"/>
                <p:cNvGrpSpPr>
                  <a:grpSpLocks/>
                </p:cNvGrpSpPr>
                <p:nvPr/>
              </p:nvGrpSpPr>
              <p:grpSpPr bwMode="auto">
                <a:xfrm>
                  <a:off x="1248" y="3024"/>
                  <a:ext cx="288" cy="96"/>
                  <a:chOff x="1248" y="3024"/>
                  <a:chExt cx="288" cy="96"/>
                </a:xfrm>
              </p:grpSpPr>
              <p:grpSp>
                <p:nvGrpSpPr>
                  <p:cNvPr id="103477" name="Group 313"/>
                  <p:cNvGrpSpPr>
                    <a:grpSpLocks/>
                  </p:cNvGrpSpPr>
                  <p:nvPr/>
                </p:nvGrpSpPr>
                <p:grpSpPr bwMode="auto">
                  <a:xfrm>
                    <a:off x="1296" y="3024"/>
                    <a:ext cx="240" cy="48"/>
                    <a:chOff x="1296" y="3024"/>
                    <a:chExt cx="240" cy="48"/>
                  </a:xfrm>
                </p:grpSpPr>
                <p:sp>
                  <p:nvSpPr>
                    <p:cNvPr id="103481" name="AutoShape 314"/>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82" name="AutoShape 315"/>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78" name="Group 316"/>
                  <p:cNvGrpSpPr>
                    <a:grpSpLocks/>
                  </p:cNvGrpSpPr>
                  <p:nvPr/>
                </p:nvGrpSpPr>
                <p:grpSpPr bwMode="auto">
                  <a:xfrm>
                    <a:off x="1248" y="3072"/>
                    <a:ext cx="240" cy="48"/>
                    <a:chOff x="1296" y="3024"/>
                    <a:chExt cx="240" cy="48"/>
                  </a:xfrm>
                </p:grpSpPr>
                <p:sp>
                  <p:nvSpPr>
                    <p:cNvPr id="103479" name="AutoShape 317"/>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80" name="AutoShape 318"/>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nvGrpSpPr>
                <p:cNvPr id="103470" name="Group 319"/>
                <p:cNvGrpSpPr>
                  <a:grpSpLocks/>
                </p:cNvGrpSpPr>
                <p:nvPr/>
              </p:nvGrpSpPr>
              <p:grpSpPr bwMode="auto">
                <a:xfrm>
                  <a:off x="1440" y="3024"/>
                  <a:ext cx="288" cy="96"/>
                  <a:chOff x="1248" y="3024"/>
                  <a:chExt cx="288" cy="96"/>
                </a:xfrm>
              </p:grpSpPr>
              <p:grpSp>
                <p:nvGrpSpPr>
                  <p:cNvPr id="103471" name="Group 320"/>
                  <p:cNvGrpSpPr>
                    <a:grpSpLocks/>
                  </p:cNvGrpSpPr>
                  <p:nvPr/>
                </p:nvGrpSpPr>
                <p:grpSpPr bwMode="auto">
                  <a:xfrm>
                    <a:off x="1296" y="3024"/>
                    <a:ext cx="240" cy="48"/>
                    <a:chOff x="1296" y="3024"/>
                    <a:chExt cx="240" cy="48"/>
                  </a:xfrm>
                </p:grpSpPr>
                <p:sp>
                  <p:nvSpPr>
                    <p:cNvPr id="103475" name="AutoShape 321"/>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76" name="AutoShape 322"/>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03472" name="Group 323"/>
                  <p:cNvGrpSpPr>
                    <a:grpSpLocks/>
                  </p:cNvGrpSpPr>
                  <p:nvPr/>
                </p:nvGrpSpPr>
                <p:grpSpPr bwMode="auto">
                  <a:xfrm>
                    <a:off x="1248" y="3072"/>
                    <a:ext cx="240" cy="48"/>
                    <a:chOff x="1296" y="3024"/>
                    <a:chExt cx="240" cy="48"/>
                  </a:xfrm>
                </p:grpSpPr>
                <p:sp>
                  <p:nvSpPr>
                    <p:cNvPr id="103473" name="AutoShape 324"/>
                    <p:cNvSpPr>
                      <a:spLocks noChangeArrowheads="1"/>
                    </p:cNvSpPr>
                    <p:nvPr/>
                  </p:nvSpPr>
                  <p:spPr bwMode="auto">
                    <a:xfrm>
                      <a:off x="1296"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74" name="AutoShape 325"/>
                    <p:cNvSpPr>
                      <a:spLocks noChangeArrowheads="1"/>
                    </p:cNvSpPr>
                    <p:nvPr/>
                  </p:nvSpPr>
                  <p:spPr bwMode="auto">
                    <a:xfrm>
                      <a:off x="1392" y="3024"/>
                      <a:ext cx="144" cy="48"/>
                    </a:xfrm>
                    <a:prstGeom prst="parallelogram">
                      <a:avLst>
                        <a:gd name="adj" fmla="val 75000"/>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grpSp>
        </p:grpSp>
        <p:sp>
          <p:nvSpPr>
            <p:cNvPr id="103463" name="Text Box 326"/>
            <p:cNvSpPr txBox="1">
              <a:spLocks noChangeArrowheads="1"/>
            </p:cNvSpPr>
            <p:nvPr/>
          </p:nvSpPr>
          <p:spPr bwMode="auto">
            <a:xfrm>
              <a:off x="4512" y="2160"/>
              <a:ext cx="848" cy="192"/>
            </a:xfrm>
            <a:prstGeom prst="rect">
              <a:avLst/>
            </a:prstGeom>
            <a:noFill/>
            <a:ln>
              <a:noFill/>
            </a:ln>
            <a:effectLst/>
            <a:extLst>
              <a:ext uri="{909E8E84-426E-40DD-AFC4-6F175D3DCCD1}">
                <a14:hiddenFill xmlns:a14="http://schemas.microsoft.com/office/drawing/2010/main">
                  <a:gradFill rotWithShape="0">
                    <a:gsLst>
                      <a:gs pos="0">
                        <a:srgbClr val="FFFF00"/>
                      </a:gs>
                      <a:gs pos="100000">
                        <a:srgbClr val="767600"/>
                      </a:gs>
                    </a:gsLst>
                    <a:lin ang="2700000" scaled="1"/>
                  </a:gra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Slab allocator</a:t>
              </a:r>
            </a:p>
          </p:txBody>
        </p:sp>
        <p:sp>
          <p:nvSpPr>
            <p:cNvPr id="103464" name="AutoShape 327"/>
            <p:cNvSpPr>
              <a:spLocks noChangeArrowheads="1"/>
            </p:cNvSpPr>
            <p:nvPr/>
          </p:nvSpPr>
          <p:spPr bwMode="auto">
            <a:xfrm>
              <a:off x="2352" y="235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65" name="AutoShape 328"/>
            <p:cNvSpPr>
              <a:spLocks noChangeArrowheads="1"/>
            </p:cNvSpPr>
            <p:nvPr/>
          </p:nvSpPr>
          <p:spPr bwMode="auto">
            <a:xfrm>
              <a:off x="2448" y="2256"/>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03466" name="AutoShape 329"/>
            <p:cNvSpPr>
              <a:spLocks noChangeArrowheads="1"/>
            </p:cNvSpPr>
            <p:nvPr/>
          </p:nvSpPr>
          <p:spPr bwMode="auto">
            <a:xfrm>
              <a:off x="2160" y="2352"/>
              <a:ext cx="288" cy="96"/>
            </a:xfrm>
            <a:prstGeom prst="parallelogram">
              <a:avLst>
                <a:gd name="adj" fmla="val 101042"/>
              </a:avLst>
            </a:prstGeom>
            <a:gradFill rotWithShape="0">
              <a:gsLst>
                <a:gs pos="0">
                  <a:srgbClr val="767600"/>
                </a:gs>
                <a:gs pos="50000">
                  <a:srgbClr val="FFFF00"/>
                </a:gs>
                <a:gs pos="100000">
                  <a:srgbClr val="767600"/>
                </a:gs>
              </a:gsLst>
              <a:lin ang="27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Tree>
    <p:extLst>
      <p:ext uri="{BB962C8B-B14F-4D97-AF65-F5344CB8AC3E}">
        <p14:creationId xmlns:p14="http://schemas.microsoft.com/office/powerpoint/2010/main" val="21968227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nodeType="afterEffect">
                                  <p:stCondLst>
                                    <p:cond delay="0"/>
                                  </p:stCondLst>
                                  <p:childTnLst>
                                    <p:set>
                                      <p:cBhvr>
                                        <p:cTn id="6" dur="1" fill="hold">
                                          <p:stCondLst>
                                            <p:cond delay="0"/>
                                          </p:stCondLst>
                                        </p:cTn>
                                        <p:tgtEl>
                                          <p:spTgt spid="852140"/>
                                        </p:tgtEl>
                                        <p:attrNameLst>
                                          <p:attrName>style.visibility</p:attrName>
                                        </p:attrNameLst>
                                      </p:cBhvr>
                                      <p:to>
                                        <p:strVal val="visible"/>
                                      </p:to>
                                    </p:set>
                                    <p:anim calcmode="lin" valueType="num">
                                      <p:cBhvr additive="base">
                                        <p:cTn id="7" dur="500" fill="hold"/>
                                        <p:tgtEl>
                                          <p:spTgt spid="852140"/>
                                        </p:tgtEl>
                                        <p:attrNameLst>
                                          <p:attrName>ppt_x</p:attrName>
                                        </p:attrNameLst>
                                      </p:cBhvr>
                                      <p:tavLst>
                                        <p:tav tm="0">
                                          <p:val>
                                            <p:strVal val="#ppt_x"/>
                                          </p:val>
                                        </p:tav>
                                        <p:tav tm="100000">
                                          <p:val>
                                            <p:strVal val="#ppt_x"/>
                                          </p:val>
                                        </p:tav>
                                      </p:tavLst>
                                    </p:anim>
                                    <p:anim calcmode="lin" valueType="num">
                                      <p:cBhvr additive="base">
                                        <p:cTn id="8" dur="500" fill="hold"/>
                                        <p:tgtEl>
                                          <p:spTgt spid="85214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r>
              <a:rPr lang="en-US" altLang="en-US"/>
              <a:t>After Linux 2.6.24</a:t>
            </a:r>
          </a:p>
        </p:txBody>
      </p:sp>
      <p:sp>
        <p:nvSpPr>
          <p:cNvPr id="105475" name="Content Placeholder 2"/>
          <p:cNvSpPr>
            <a:spLocks noGrp="1"/>
          </p:cNvSpPr>
          <p:nvPr>
            <p:ph idx="1"/>
          </p:nvPr>
        </p:nvSpPr>
        <p:spPr/>
        <p:txBody>
          <a:bodyPr/>
          <a:lstStyle/>
          <a:p>
            <a:r>
              <a:rPr lang="en-US" altLang="en-US"/>
              <a:t>SLUB allocator replaced SLAB allocator</a:t>
            </a:r>
          </a:p>
          <a:p>
            <a:pPr lvl="1"/>
            <a:r>
              <a:rPr lang="en-US" altLang="en-US"/>
              <a:t>Moved metadata from SLAB to memory page data structure</a:t>
            </a:r>
          </a:p>
          <a:p>
            <a:pPr lvl="1"/>
            <a:r>
              <a:rPr lang="en-US" altLang="en-US"/>
              <a:t>SLUB does not maintain a per-CPU queue</a:t>
            </a:r>
          </a:p>
          <a:p>
            <a:pPr lvl="1"/>
            <a:r>
              <a:rPr lang="en-US" altLang="en-US"/>
              <a:t>Lower overhead</a:t>
            </a:r>
          </a:p>
        </p:txBody>
      </p:sp>
    </p:spTree>
    <p:extLst>
      <p:ext uri="{BB962C8B-B14F-4D97-AF65-F5344CB8AC3E}">
        <p14:creationId xmlns:p14="http://schemas.microsoft.com/office/powerpoint/2010/main" val="3402199607"/>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a:t>Caching for File Systems</a:t>
            </a:r>
          </a:p>
        </p:txBody>
      </p:sp>
      <p:sp>
        <p:nvSpPr>
          <p:cNvPr id="9219" name="Rectangle 3"/>
          <p:cNvSpPr>
            <a:spLocks noGrp="1" noChangeArrowheads="1"/>
          </p:cNvSpPr>
          <p:nvPr>
            <p:ph type="body" idx="1"/>
          </p:nvPr>
        </p:nvSpPr>
        <p:spPr/>
        <p:txBody>
          <a:bodyPr/>
          <a:lstStyle/>
          <a:p>
            <a:pPr eaLnBrk="1" hangingPunct="1"/>
            <a:r>
              <a:rPr lang="en-US" altLang="en-US"/>
              <a:t>Conventional role of caching</a:t>
            </a:r>
          </a:p>
          <a:p>
            <a:pPr lvl="1" eaLnBrk="1" hangingPunct="1"/>
            <a:r>
              <a:rPr lang="en-US" altLang="en-US"/>
              <a:t>Performance improvement </a:t>
            </a:r>
          </a:p>
          <a:p>
            <a:pPr lvl="1" eaLnBrk="1" hangingPunct="1"/>
            <a:r>
              <a:rPr lang="en-US" altLang="en-US"/>
              <a:t>Assumptions  </a:t>
            </a:r>
          </a:p>
          <a:p>
            <a:pPr lvl="2" eaLnBrk="1" hangingPunct="1"/>
            <a:r>
              <a:rPr lang="en-US" altLang="en-US"/>
              <a:t>Locality</a:t>
            </a:r>
          </a:p>
          <a:p>
            <a:pPr lvl="2" eaLnBrk="1" hangingPunct="1"/>
            <a:r>
              <a:rPr lang="en-US" altLang="en-US"/>
              <a:t>Scarcity of RAM</a:t>
            </a:r>
          </a:p>
          <a:p>
            <a:pPr eaLnBrk="1" hangingPunct="1"/>
            <a:r>
              <a:rPr lang="en-US" altLang="en-US"/>
              <a:t>Shifting role of caching</a:t>
            </a:r>
          </a:p>
          <a:p>
            <a:pPr lvl="1" eaLnBrk="1" hangingPunct="1"/>
            <a:r>
              <a:rPr lang="en-US" altLang="en-US"/>
              <a:t>Shaping disk access patterns</a:t>
            </a:r>
          </a:p>
          <a:p>
            <a:pPr lvl="1" eaLnBrk="1" hangingPunct="1"/>
            <a:r>
              <a:rPr lang="en-US" altLang="en-US"/>
              <a:t>Assumptions</a:t>
            </a:r>
          </a:p>
          <a:p>
            <a:pPr lvl="2" eaLnBrk="1" hangingPunct="1"/>
            <a:r>
              <a:rPr lang="en-US" altLang="en-US"/>
              <a:t>Locality</a:t>
            </a:r>
          </a:p>
          <a:p>
            <a:pPr lvl="2" eaLnBrk="1" hangingPunct="1"/>
            <a:r>
              <a:rPr lang="en-US" altLang="en-US"/>
              <a:t>Abundance of RAM</a:t>
            </a:r>
          </a:p>
        </p:txBody>
      </p:sp>
    </p:spTree>
    <p:extLst>
      <p:ext uri="{BB962C8B-B14F-4D97-AF65-F5344CB8AC3E}">
        <p14:creationId xmlns:p14="http://schemas.microsoft.com/office/powerpoint/2010/main" val="80307353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a:t>Performance Improvement</a:t>
            </a:r>
          </a:p>
        </p:txBody>
      </p:sp>
      <p:sp>
        <p:nvSpPr>
          <p:cNvPr id="11267" name="Rectangle 3"/>
          <p:cNvSpPr>
            <a:spLocks noGrp="1" noChangeArrowheads="1"/>
          </p:cNvSpPr>
          <p:nvPr>
            <p:ph type="body" idx="1"/>
          </p:nvPr>
        </p:nvSpPr>
        <p:spPr/>
        <p:txBody>
          <a:bodyPr/>
          <a:lstStyle/>
          <a:p>
            <a:pPr eaLnBrk="1" hangingPunct="1"/>
            <a:r>
              <a:rPr lang="en-US" altLang="en-US"/>
              <a:t>Essentially all file systems rely on caching to achieve acceptable performance</a:t>
            </a:r>
          </a:p>
          <a:p>
            <a:pPr eaLnBrk="1" hangingPunct="1"/>
            <a:r>
              <a:rPr lang="en-US" altLang="en-US"/>
              <a:t>Goal is to make FS run at the memory speeds</a:t>
            </a:r>
          </a:p>
          <a:p>
            <a:pPr lvl="1" eaLnBrk="1" hangingPunct="1"/>
            <a:r>
              <a:rPr lang="en-US" altLang="en-US"/>
              <a:t>Even though most of the data is on disk</a:t>
            </a:r>
          </a:p>
        </p:txBody>
      </p:sp>
    </p:spTree>
    <p:extLst>
      <p:ext uri="{BB962C8B-B14F-4D97-AF65-F5344CB8AC3E}">
        <p14:creationId xmlns:p14="http://schemas.microsoft.com/office/powerpoint/2010/main" val="4267904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en-US"/>
              <a:t>Base-and-Bound Translation</a:t>
            </a:r>
          </a:p>
        </p:txBody>
      </p:sp>
      <p:sp>
        <p:nvSpPr>
          <p:cNvPr id="13315" name="Rectangle 3"/>
          <p:cNvSpPr>
            <a:spLocks noGrp="1" noChangeArrowheads="1"/>
          </p:cNvSpPr>
          <p:nvPr>
            <p:ph type="body" idx="1"/>
          </p:nvPr>
        </p:nvSpPr>
        <p:spPr/>
        <p:txBody>
          <a:bodyPr/>
          <a:lstStyle/>
          <a:p>
            <a:pPr eaLnBrk="1" hangingPunct="1">
              <a:defRPr/>
            </a:pPr>
            <a:r>
              <a:rPr lang="en-US"/>
              <a:t>An OS can move a process around</a:t>
            </a:r>
          </a:p>
          <a:p>
            <a:pPr lvl="1" eaLnBrk="1" hangingPunct="1">
              <a:defRPr/>
            </a:pPr>
            <a:r>
              <a:rPr lang="en-US"/>
              <a:t>By copying bits</a:t>
            </a:r>
          </a:p>
          <a:p>
            <a:pPr lvl="1" eaLnBrk="1" hangingPunct="1">
              <a:defRPr/>
            </a:pPr>
            <a:r>
              <a:rPr lang="en-US"/>
              <a:t>Changing the base and bound registers</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a:t>Issues in I/O Buffer Caching</a:t>
            </a:r>
          </a:p>
        </p:txBody>
      </p:sp>
      <p:sp>
        <p:nvSpPr>
          <p:cNvPr id="13315" name="Rectangle 3"/>
          <p:cNvSpPr>
            <a:spLocks noGrp="1" noChangeArrowheads="1"/>
          </p:cNvSpPr>
          <p:nvPr>
            <p:ph type="body" idx="1"/>
          </p:nvPr>
        </p:nvSpPr>
        <p:spPr/>
        <p:txBody>
          <a:bodyPr/>
          <a:lstStyle/>
          <a:p>
            <a:pPr eaLnBrk="1" hangingPunct="1"/>
            <a:r>
              <a:rPr lang="en-US" altLang="en-US"/>
              <a:t>Cache size</a:t>
            </a:r>
          </a:p>
          <a:p>
            <a:pPr eaLnBrk="1" hangingPunct="1"/>
            <a:r>
              <a:rPr lang="en-US" altLang="en-US"/>
              <a:t>Cache replacement policy</a:t>
            </a:r>
          </a:p>
          <a:p>
            <a:pPr eaLnBrk="1" hangingPunct="1"/>
            <a:r>
              <a:rPr lang="en-US" altLang="en-US"/>
              <a:t>Cache write handling</a:t>
            </a:r>
          </a:p>
          <a:p>
            <a:pPr eaLnBrk="1" hangingPunct="1"/>
            <a:r>
              <a:rPr lang="en-US" altLang="en-US"/>
              <a:t>Cache-to-process data handling</a:t>
            </a:r>
          </a:p>
        </p:txBody>
      </p:sp>
    </p:spTree>
    <p:extLst>
      <p:ext uri="{BB962C8B-B14F-4D97-AF65-F5344CB8AC3E}">
        <p14:creationId xmlns:p14="http://schemas.microsoft.com/office/powerpoint/2010/main" val="339066822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a:t>Cache size</a:t>
            </a:r>
          </a:p>
        </p:txBody>
      </p:sp>
      <p:sp>
        <p:nvSpPr>
          <p:cNvPr id="15363" name="Rectangle 3"/>
          <p:cNvSpPr>
            <a:spLocks noGrp="1" noChangeArrowheads="1"/>
          </p:cNvSpPr>
          <p:nvPr>
            <p:ph type="body" idx="1"/>
          </p:nvPr>
        </p:nvSpPr>
        <p:spPr/>
        <p:txBody>
          <a:bodyPr/>
          <a:lstStyle/>
          <a:p>
            <a:pPr eaLnBrk="1" hangingPunct="1"/>
            <a:r>
              <a:rPr lang="en-US" altLang="en-US"/>
              <a:t>The bigger, the fewer the cache misses</a:t>
            </a:r>
          </a:p>
          <a:p>
            <a:pPr eaLnBrk="1" hangingPunct="1"/>
            <a:r>
              <a:rPr lang="en-US" altLang="en-US"/>
              <a:t>More data to keep in sync with disk</a:t>
            </a:r>
          </a:p>
          <a:p>
            <a:pPr eaLnBrk="1" hangingPunct="1"/>
            <a:endParaRPr lang="en-US" altLang="en-US"/>
          </a:p>
        </p:txBody>
      </p:sp>
    </p:spTree>
    <p:extLst>
      <p:ext uri="{BB962C8B-B14F-4D97-AF65-F5344CB8AC3E}">
        <p14:creationId xmlns:p14="http://schemas.microsoft.com/office/powerpoint/2010/main" val="392111846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a:t>What if….</a:t>
            </a:r>
          </a:p>
        </p:txBody>
      </p:sp>
      <p:sp>
        <p:nvSpPr>
          <p:cNvPr id="17411" name="Rectangle 3"/>
          <p:cNvSpPr>
            <a:spLocks noGrp="1" noChangeArrowheads="1"/>
          </p:cNvSpPr>
          <p:nvPr>
            <p:ph type="body" sz="half" idx="1"/>
          </p:nvPr>
        </p:nvSpPr>
        <p:spPr>
          <a:xfrm>
            <a:off x="1370013" y="1827213"/>
            <a:ext cx="5106987" cy="4114800"/>
          </a:xfrm>
        </p:spPr>
        <p:txBody>
          <a:bodyPr/>
          <a:lstStyle/>
          <a:p>
            <a:pPr eaLnBrk="1" hangingPunct="1"/>
            <a:r>
              <a:rPr lang="en-US" altLang="en-US"/>
              <a:t>RAM size = disk size?</a:t>
            </a:r>
          </a:p>
          <a:p>
            <a:pPr eaLnBrk="1" hangingPunct="1"/>
            <a:r>
              <a:rPr lang="en-US" altLang="en-US"/>
              <a:t>What are some implications in terms of disk layouts?</a:t>
            </a:r>
          </a:p>
          <a:p>
            <a:pPr lvl="1" eaLnBrk="1" hangingPunct="1"/>
            <a:r>
              <a:rPr lang="en-US" altLang="en-US"/>
              <a:t>Memory dump?</a:t>
            </a:r>
          </a:p>
          <a:p>
            <a:pPr lvl="1" eaLnBrk="1" hangingPunct="1"/>
            <a:r>
              <a:rPr lang="en-US" altLang="en-US"/>
              <a:t>LFS layout?</a:t>
            </a:r>
          </a:p>
        </p:txBody>
      </p:sp>
      <p:sp>
        <p:nvSpPr>
          <p:cNvPr id="17412" name="Line 6"/>
          <p:cNvSpPr>
            <a:spLocks noChangeAspect="1" noChangeShapeType="1"/>
          </p:cNvSpPr>
          <p:nvPr/>
        </p:nvSpPr>
        <p:spPr bwMode="auto">
          <a:xfrm>
            <a:off x="7162800" y="35052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7413" name="AutoShape 70"/>
          <p:cNvSpPr>
            <a:spLocks noChangeArrowheads="1"/>
          </p:cNvSpPr>
          <p:nvPr/>
        </p:nvSpPr>
        <p:spPr bwMode="auto">
          <a:xfrm>
            <a:off x="6705600" y="38862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nvGrpSpPr>
          <p:cNvPr id="17414" name="Group 104"/>
          <p:cNvGrpSpPr>
            <a:grpSpLocks/>
          </p:cNvGrpSpPr>
          <p:nvPr/>
        </p:nvGrpSpPr>
        <p:grpSpPr bwMode="auto">
          <a:xfrm>
            <a:off x="6650038" y="2971800"/>
            <a:ext cx="1046162" cy="438150"/>
            <a:chOff x="4285" y="1920"/>
            <a:chExt cx="659" cy="276"/>
          </a:xfrm>
        </p:grpSpPr>
        <p:grpSp>
          <p:nvGrpSpPr>
            <p:cNvPr id="17480" name="Group 71"/>
            <p:cNvGrpSpPr>
              <a:grpSpLocks/>
            </p:cNvGrpSpPr>
            <p:nvPr/>
          </p:nvGrpSpPr>
          <p:grpSpPr bwMode="auto">
            <a:xfrm>
              <a:off x="4406" y="1920"/>
              <a:ext cx="538" cy="180"/>
              <a:chOff x="1225" y="2028"/>
              <a:chExt cx="538" cy="180"/>
            </a:xfrm>
          </p:grpSpPr>
          <p:grpSp>
            <p:nvGrpSpPr>
              <p:cNvPr id="17513" name="Group 30"/>
              <p:cNvGrpSpPr>
                <a:grpSpLocks noChangeAspect="1"/>
              </p:cNvGrpSpPr>
              <p:nvPr/>
            </p:nvGrpSpPr>
            <p:grpSpPr bwMode="auto">
              <a:xfrm>
                <a:off x="1225" y="2100"/>
                <a:ext cx="290" cy="103"/>
                <a:chOff x="1053" y="2064"/>
                <a:chExt cx="387" cy="137"/>
              </a:xfrm>
            </p:grpSpPr>
            <p:sp>
              <p:nvSpPr>
                <p:cNvPr id="17537" name="AutoShape 3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38" name="Rectangle 3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9" name="Rectangle 3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40" name="Rectangle 3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41" name="Rectangle 3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42" name="Rectangle 3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43" name="Rectangle 3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514" name="AutoShape 38"/>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15" name="Rectangle 39"/>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6" name="Rectangle 40"/>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7" name="Rectangle 41"/>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8" name="Rectangle 42"/>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9" name="Rectangle 43"/>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7520" name="Group 44"/>
              <p:cNvGrpSpPr>
                <a:grpSpLocks noChangeAspect="1"/>
              </p:cNvGrpSpPr>
              <p:nvPr/>
            </p:nvGrpSpPr>
            <p:grpSpPr bwMode="auto">
              <a:xfrm>
                <a:off x="1473" y="2105"/>
                <a:ext cx="290" cy="103"/>
                <a:chOff x="1053" y="2064"/>
                <a:chExt cx="387" cy="137"/>
              </a:xfrm>
            </p:grpSpPr>
            <p:sp>
              <p:nvSpPr>
                <p:cNvPr id="17530" name="AutoShape 4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31" name="Rectangle 4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2" name="Rectangle 4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3" name="Rectangle 4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4" name="Rectangle 4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5" name="Rectangle 5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36" name="Rectangle 5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521" name="Group 52"/>
              <p:cNvGrpSpPr>
                <a:grpSpLocks noChangeAspect="1"/>
              </p:cNvGrpSpPr>
              <p:nvPr/>
            </p:nvGrpSpPr>
            <p:grpSpPr bwMode="auto">
              <a:xfrm>
                <a:off x="1473" y="2033"/>
                <a:ext cx="290" cy="103"/>
                <a:chOff x="1053" y="2064"/>
                <a:chExt cx="387" cy="137"/>
              </a:xfrm>
            </p:grpSpPr>
            <p:sp>
              <p:nvSpPr>
                <p:cNvPr id="17523" name="AutoShape 5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24" name="Rectangle 5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25" name="Rectangle 5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26" name="Rectangle 5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27" name="Rectangle 5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28" name="Rectangle 5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29" name="Rectangle 5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522" name="Rectangle 60"/>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481" name="Group 72"/>
            <p:cNvGrpSpPr>
              <a:grpSpLocks/>
            </p:cNvGrpSpPr>
            <p:nvPr/>
          </p:nvGrpSpPr>
          <p:grpSpPr bwMode="auto">
            <a:xfrm>
              <a:off x="4285" y="2016"/>
              <a:ext cx="538" cy="180"/>
              <a:chOff x="1225" y="2028"/>
              <a:chExt cx="538" cy="180"/>
            </a:xfrm>
          </p:grpSpPr>
          <p:grpSp>
            <p:nvGrpSpPr>
              <p:cNvPr id="17482" name="Group 73"/>
              <p:cNvGrpSpPr>
                <a:grpSpLocks noChangeAspect="1"/>
              </p:cNvGrpSpPr>
              <p:nvPr/>
            </p:nvGrpSpPr>
            <p:grpSpPr bwMode="auto">
              <a:xfrm>
                <a:off x="1225" y="2100"/>
                <a:ext cx="290" cy="103"/>
                <a:chOff x="1053" y="2064"/>
                <a:chExt cx="387" cy="137"/>
              </a:xfrm>
            </p:grpSpPr>
            <p:sp>
              <p:nvSpPr>
                <p:cNvPr id="17506" name="AutoShape 7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07" name="Rectangle 7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8" name="Rectangle 7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9" name="Rectangle 7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0" name="Rectangle 7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1" name="Rectangle 7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12" name="Rectangle 8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83" name="AutoShape 81"/>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84" name="Rectangle 82"/>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85" name="Rectangle 83"/>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86" name="Rectangle 84"/>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87" name="Rectangle 85"/>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88" name="Rectangle 86"/>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7489" name="Group 87"/>
              <p:cNvGrpSpPr>
                <a:grpSpLocks noChangeAspect="1"/>
              </p:cNvGrpSpPr>
              <p:nvPr/>
            </p:nvGrpSpPr>
            <p:grpSpPr bwMode="auto">
              <a:xfrm>
                <a:off x="1473" y="2105"/>
                <a:ext cx="290" cy="103"/>
                <a:chOff x="1053" y="2064"/>
                <a:chExt cx="387" cy="137"/>
              </a:xfrm>
            </p:grpSpPr>
            <p:sp>
              <p:nvSpPr>
                <p:cNvPr id="17499" name="AutoShape 8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500" name="Rectangle 8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1" name="Rectangle 9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2" name="Rectangle 9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3" name="Rectangle 9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4" name="Rectangle 9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505" name="Rectangle 9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490" name="Group 95"/>
              <p:cNvGrpSpPr>
                <a:grpSpLocks noChangeAspect="1"/>
              </p:cNvGrpSpPr>
              <p:nvPr/>
            </p:nvGrpSpPr>
            <p:grpSpPr bwMode="auto">
              <a:xfrm>
                <a:off x="1473" y="2033"/>
                <a:ext cx="290" cy="103"/>
                <a:chOff x="1053" y="2064"/>
                <a:chExt cx="387" cy="137"/>
              </a:xfrm>
            </p:grpSpPr>
            <p:sp>
              <p:nvSpPr>
                <p:cNvPr id="17492" name="AutoShape 9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93" name="Rectangle 9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94" name="Rectangle 9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95" name="Rectangle 9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96" name="Rectangle 10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97" name="Rectangle 10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98" name="Rectangle 10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91" name="Rectangle 103"/>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grpSp>
        <p:nvGrpSpPr>
          <p:cNvPr id="17415" name="Group 105"/>
          <p:cNvGrpSpPr>
            <a:grpSpLocks/>
          </p:cNvGrpSpPr>
          <p:nvPr/>
        </p:nvGrpSpPr>
        <p:grpSpPr bwMode="auto">
          <a:xfrm>
            <a:off x="6629400" y="2743200"/>
            <a:ext cx="1046163" cy="438150"/>
            <a:chOff x="4285" y="1920"/>
            <a:chExt cx="659" cy="276"/>
          </a:xfrm>
        </p:grpSpPr>
        <p:grpSp>
          <p:nvGrpSpPr>
            <p:cNvPr id="17416" name="Group 106"/>
            <p:cNvGrpSpPr>
              <a:grpSpLocks/>
            </p:cNvGrpSpPr>
            <p:nvPr/>
          </p:nvGrpSpPr>
          <p:grpSpPr bwMode="auto">
            <a:xfrm>
              <a:off x="4406" y="1920"/>
              <a:ext cx="538" cy="180"/>
              <a:chOff x="1225" y="2028"/>
              <a:chExt cx="538" cy="180"/>
            </a:xfrm>
          </p:grpSpPr>
          <p:grpSp>
            <p:nvGrpSpPr>
              <p:cNvPr id="17449" name="Group 107"/>
              <p:cNvGrpSpPr>
                <a:grpSpLocks noChangeAspect="1"/>
              </p:cNvGrpSpPr>
              <p:nvPr/>
            </p:nvGrpSpPr>
            <p:grpSpPr bwMode="auto">
              <a:xfrm>
                <a:off x="1225" y="2100"/>
                <a:ext cx="290" cy="103"/>
                <a:chOff x="1053" y="2064"/>
                <a:chExt cx="387" cy="137"/>
              </a:xfrm>
            </p:grpSpPr>
            <p:sp>
              <p:nvSpPr>
                <p:cNvPr id="17473" name="AutoShape 10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74" name="Rectangle 10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5" name="Rectangle 11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6" name="Rectangle 11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7" name="Rectangle 11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8" name="Rectangle 11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9" name="Rectangle 11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50" name="AutoShape 115"/>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51" name="Rectangle 116"/>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52" name="Rectangle 117"/>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53" name="Rectangle 118"/>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54" name="Rectangle 119"/>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55" name="Rectangle 120"/>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7456" name="Group 121"/>
              <p:cNvGrpSpPr>
                <a:grpSpLocks noChangeAspect="1"/>
              </p:cNvGrpSpPr>
              <p:nvPr/>
            </p:nvGrpSpPr>
            <p:grpSpPr bwMode="auto">
              <a:xfrm>
                <a:off x="1473" y="2105"/>
                <a:ext cx="290" cy="103"/>
                <a:chOff x="1053" y="2064"/>
                <a:chExt cx="387" cy="137"/>
              </a:xfrm>
            </p:grpSpPr>
            <p:sp>
              <p:nvSpPr>
                <p:cNvPr id="17466" name="AutoShape 12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67" name="Rectangle 12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8" name="Rectangle 12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9" name="Rectangle 12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0" name="Rectangle 12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1" name="Rectangle 12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72" name="Rectangle 12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457" name="Group 129"/>
              <p:cNvGrpSpPr>
                <a:grpSpLocks noChangeAspect="1"/>
              </p:cNvGrpSpPr>
              <p:nvPr/>
            </p:nvGrpSpPr>
            <p:grpSpPr bwMode="auto">
              <a:xfrm>
                <a:off x="1473" y="2033"/>
                <a:ext cx="290" cy="103"/>
                <a:chOff x="1053" y="2064"/>
                <a:chExt cx="387" cy="137"/>
              </a:xfrm>
            </p:grpSpPr>
            <p:sp>
              <p:nvSpPr>
                <p:cNvPr id="17459" name="AutoShape 13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60" name="Rectangle 13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1" name="Rectangle 13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2" name="Rectangle 13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3" name="Rectangle 13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4" name="Rectangle 13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65" name="Rectangle 13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58" name="Rectangle 137"/>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417" name="Group 138"/>
            <p:cNvGrpSpPr>
              <a:grpSpLocks/>
            </p:cNvGrpSpPr>
            <p:nvPr/>
          </p:nvGrpSpPr>
          <p:grpSpPr bwMode="auto">
            <a:xfrm>
              <a:off x="4285" y="2016"/>
              <a:ext cx="538" cy="180"/>
              <a:chOff x="1225" y="2028"/>
              <a:chExt cx="538" cy="180"/>
            </a:xfrm>
          </p:grpSpPr>
          <p:grpSp>
            <p:nvGrpSpPr>
              <p:cNvPr id="17418" name="Group 139"/>
              <p:cNvGrpSpPr>
                <a:grpSpLocks noChangeAspect="1"/>
              </p:cNvGrpSpPr>
              <p:nvPr/>
            </p:nvGrpSpPr>
            <p:grpSpPr bwMode="auto">
              <a:xfrm>
                <a:off x="1225" y="2100"/>
                <a:ext cx="290" cy="103"/>
                <a:chOff x="1053" y="2064"/>
                <a:chExt cx="387" cy="137"/>
              </a:xfrm>
            </p:grpSpPr>
            <p:sp>
              <p:nvSpPr>
                <p:cNvPr id="17442" name="AutoShape 14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43" name="Rectangle 14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4" name="Rectangle 14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5" name="Rectangle 14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6" name="Rectangle 14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7" name="Rectangle 14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8" name="Rectangle 14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19" name="AutoShape 147"/>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20" name="Rectangle 148"/>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21" name="Rectangle 149"/>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22" name="Rectangle 150"/>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23" name="Rectangle 151"/>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24" name="Rectangle 152"/>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7425" name="Group 153"/>
              <p:cNvGrpSpPr>
                <a:grpSpLocks noChangeAspect="1"/>
              </p:cNvGrpSpPr>
              <p:nvPr/>
            </p:nvGrpSpPr>
            <p:grpSpPr bwMode="auto">
              <a:xfrm>
                <a:off x="1473" y="2105"/>
                <a:ext cx="290" cy="103"/>
                <a:chOff x="1053" y="2064"/>
                <a:chExt cx="387" cy="137"/>
              </a:xfrm>
            </p:grpSpPr>
            <p:sp>
              <p:nvSpPr>
                <p:cNvPr id="17435" name="AutoShape 15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36" name="Rectangle 15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7" name="Rectangle 15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8" name="Rectangle 15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9" name="Rectangle 15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0" name="Rectangle 15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41" name="Rectangle 16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7426" name="Group 161"/>
              <p:cNvGrpSpPr>
                <a:grpSpLocks noChangeAspect="1"/>
              </p:cNvGrpSpPr>
              <p:nvPr/>
            </p:nvGrpSpPr>
            <p:grpSpPr bwMode="auto">
              <a:xfrm>
                <a:off x="1473" y="2033"/>
                <a:ext cx="290" cy="103"/>
                <a:chOff x="1053" y="2064"/>
                <a:chExt cx="387" cy="137"/>
              </a:xfrm>
            </p:grpSpPr>
            <p:sp>
              <p:nvSpPr>
                <p:cNvPr id="17428" name="AutoShape 16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7429" name="Rectangle 16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0" name="Rectangle 16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1" name="Rectangle 16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2" name="Rectangle 16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3" name="Rectangle 16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7434" name="Rectangle 16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7427" name="Rectangle 169"/>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spTree>
    <p:extLst>
      <p:ext uri="{BB962C8B-B14F-4D97-AF65-F5344CB8AC3E}">
        <p14:creationId xmlns:p14="http://schemas.microsoft.com/office/powerpoint/2010/main" val="191685031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a:t>What if….</a:t>
            </a:r>
          </a:p>
        </p:txBody>
      </p:sp>
      <p:sp>
        <p:nvSpPr>
          <p:cNvPr id="19459" name="Rectangle 3"/>
          <p:cNvSpPr>
            <a:spLocks noGrp="1" noChangeArrowheads="1"/>
          </p:cNvSpPr>
          <p:nvPr>
            <p:ph type="body" sz="half" idx="1"/>
          </p:nvPr>
        </p:nvSpPr>
        <p:spPr>
          <a:xfrm>
            <a:off x="1370013" y="1827213"/>
            <a:ext cx="5106987" cy="4114800"/>
          </a:xfrm>
        </p:spPr>
        <p:txBody>
          <a:bodyPr/>
          <a:lstStyle/>
          <a:p>
            <a:pPr eaLnBrk="1" hangingPunct="1"/>
            <a:r>
              <a:rPr lang="en-US" altLang="en-US"/>
              <a:t>RAM is big enough to cache all hot files</a:t>
            </a:r>
          </a:p>
          <a:p>
            <a:pPr eaLnBrk="1" hangingPunct="1"/>
            <a:r>
              <a:rPr lang="en-US" altLang="en-US"/>
              <a:t>What are some implications in terms of disk layouts?</a:t>
            </a:r>
          </a:p>
          <a:p>
            <a:pPr lvl="1" eaLnBrk="1" hangingPunct="1"/>
            <a:r>
              <a:rPr lang="en-US" altLang="en-US"/>
              <a:t>Optimized for the remaining files</a:t>
            </a:r>
          </a:p>
          <a:p>
            <a:pPr lvl="1" eaLnBrk="1" hangingPunct="1"/>
            <a:endParaRPr lang="en-US" altLang="en-US"/>
          </a:p>
        </p:txBody>
      </p:sp>
      <p:sp>
        <p:nvSpPr>
          <p:cNvPr id="19460" name="Line 4"/>
          <p:cNvSpPr>
            <a:spLocks noChangeAspect="1" noChangeShapeType="1"/>
          </p:cNvSpPr>
          <p:nvPr/>
        </p:nvSpPr>
        <p:spPr bwMode="auto">
          <a:xfrm>
            <a:off x="7162800" y="3505200"/>
            <a:ext cx="0" cy="315913"/>
          </a:xfrm>
          <a:prstGeom prst="line">
            <a:avLst/>
          </a:prstGeom>
          <a:noFill/>
          <a:ln w="9525">
            <a:solidFill>
              <a:schemeClr val="tx1"/>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9461" name="AutoShape 5"/>
          <p:cNvSpPr>
            <a:spLocks noChangeArrowheads="1"/>
          </p:cNvSpPr>
          <p:nvPr/>
        </p:nvSpPr>
        <p:spPr bwMode="auto">
          <a:xfrm>
            <a:off x="6705600" y="38862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nvGrpSpPr>
          <p:cNvPr id="19462" name="Group 6"/>
          <p:cNvGrpSpPr>
            <a:grpSpLocks/>
          </p:cNvGrpSpPr>
          <p:nvPr/>
        </p:nvGrpSpPr>
        <p:grpSpPr bwMode="auto">
          <a:xfrm>
            <a:off x="6650038" y="2971800"/>
            <a:ext cx="1046162" cy="438150"/>
            <a:chOff x="4285" y="1920"/>
            <a:chExt cx="659" cy="276"/>
          </a:xfrm>
        </p:grpSpPr>
        <p:grpSp>
          <p:nvGrpSpPr>
            <p:cNvPr id="19463" name="Group 7"/>
            <p:cNvGrpSpPr>
              <a:grpSpLocks/>
            </p:cNvGrpSpPr>
            <p:nvPr/>
          </p:nvGrpSpPr>
          <p:grpSpPr bwMode="auto">
            <a:xfrm>
              <a:off x="4406" y="1920"/>
              <a:ext cx="538" cy="180"/>
              <a:chOff x="1225" y="2028"/>
              <a:chExt cx="538" cy="180"/>
            </a:xfrm>
          </p:grpSpPr>
          <p:grpSp>
            <p:nvGrpSpPr>
              <p:cNvPr id="19496" name="Group 8"/>
              <p:cNvGrpSpPr>
                <a:grpSpLocks noChangeAspect="1"/>
              </p:cNvGrpSpPr>
              <p:nvPr/>
            </p:nvGrpSpPr>
            <p:grpSpPr bwMode="auto">
              <a:xfrm>
                <a:off x="1225" y="2100"/>
                <a:ext cx="290" cy="103"/>
                <a:chOff x="1053" y="2064"/>
                <a:chExt cx="387" cy="137"/>
              </a:xfrm>
            </p:grpSpPr>
            <p:sp>
              <p:nvSpPr>
                <p:cNvPr id="19520" name="AutoShape 9"/>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521" name="Rectangle 10"/>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22" name="Rectangle 11"/>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23" name="Rectangle 12"/>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24" name="Rectangle 13"/>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25" name="Rectangle 14"/>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26" name="Rectangle 15"/>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9497" name="AutoShape 16"/>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498" name="Rectangle 17"/>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9" name="Rectangle 18"/>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00" name="Rectangle 19"/>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01" name="Rectangle 20"/>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02" name="Rectangle 21"/>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9503" name="Group 22"/>
              <p:cNvGrpSpPr>
                <a:grpSpLocks noChangeAspect="1"/>
              </p:cNvGrpSpPr>
              <p:nvPr/>
            </p:nvGrpSpPr>
            <p:grpSpPr bwMode="auto">
              <a:xfrm>
                <a:off x="1473" y="2105"/>
                <a:ext cx="290" cy="103"/>
                <a:chOff x="1053" y="2064"/>
                <a:chExt cx="387" cy="137"/>
              </a:xfrm>
            </p:grpSpPr>
            <p:sp>
              <p:nvSpPr>
                <p:cNvPr id="19513" name="AutoShape 2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514" name="Rectangle 2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5" name="Rectangle 2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6" name="Rectangle 2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7" name="Rectangle 2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8" name="Rectangle 2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9" name="Rectangle 2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9504" name="Group 30"/>
              <p:cNvGrpSpPr>
                <a:grpSpLocks noChangeAspect="1"/>
              </p:cNvGrpSpPr>
              <p:nvPr/>
            </p:nvGrpSpPr>
            <p:grpSpPr bwMode="auto">
              <a:xfrm>
                <a:off x="1473" y="2033"/>
                <a:ext cx="290" cy="103"/>
                <a:chOff x="1053" y="2064"/>
                <a:chExt cx="387" cy="137"/>
              </a:xfrm>
            </p:grpSpPr>
            <p:sp>
              <p:nvSpPr>
                <p:cNvPr id="19506" name="AutoShape 3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507" name="Rectangle 3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08" name="Rectangle 3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09" name="Rectangle 3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0" name="Rectangle 3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1" name="Rectangle 3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512" name="Rectangle 3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9505" name="Rectangle 38"/>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9464" name="Group 39"/>
            <p:cNvGrpSpPr>
              <a:grpSpLocks/>
            </p:cNvGrpSpPr>
            <p:nvPr/>
          </p:nvGrpSpPr>
          <p:grpSpPr bwMode="auto">
            <a:xfrm>
              <a:off x="4285" y="2016"/>
              <a:ext cx="538" cy="180"/>
              <a:chOff x="1225" y="2028"/>
              <a:chExt cx="538" cy="180"/>
            </a:xfrm>
          </p:grpSpPr>
          <p:grpSp>
            <p:nvGrpSpPr>
              <p:cNvPr id="19465" name="Group 40"/>
              <p:cNvGrpSpPr>
                <a:grpSpLocks noChangeAspect="1"/>
              </p:cNvGrpSpPr>
              <p:nvPr/>
            </p:nvGrpSpPr>
            <p:grpSpPr bwMode="auto">
              <a:xfrm>
                <a:off x="1225" y="2100"/>
                <a:ext cx="290" cy="103"/>
                <a:chOff x="1053" y="2064"/>
                <a:chExt cx="387" cy="137"/>
              </a:xfrm>
            </p:grpSpPr>
            <p:sp>
              <p:nvSpPr>
                <p:cNvPr id="19489" name="AutoShape 4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490" name="Rectangle 4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1" name="Rectangle 4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2" name="Rectangle 4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3" name="Rectangle 4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4" name="Rectangle 4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95" name="Rectangle 4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9466" name="AutoShape 48"/>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467" name="Rectangle 49"/>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68" name="Rectangle 50"/>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69" name="Rectangle 51"/>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70" name="Rectangle 52"/>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71" name="Rectangle 53"/>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19472" name="Group 54"/>
              <p:cNvGrpSpPr>
                <a:grpSpLocks noChangeAspect="1"/>
              </p:cNvGrpSpPr>
              <p:nvPr/>
            </p:nvGrpSpPr>
            <p:grpSpPr bwMode="auto">
              <a:xfrm>
                <a:off x="1473" y="2105"/>
                <a:ext cx="290" cy="103"/>
                <a:chOff x="1053" y="2064"/>
                <a:chExt cx="387" cy="137"/>
              </a:xfrm>
            </p:grpSpPr>
            <p:sp>
              <p:nvSpPr>
                <p:cNvPr id="19482" name="AutoShape 5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483" name="Rectangle 5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4" name="Rectangle 5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5" name="Rectangle 5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6" name="Rectangle 5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7" name="Rectangle 6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8" name="Rectangle 6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19473" name="Group 62"/>
              <p:cNvGrpSpPr>
                <a:grpSpLocks noChangeAspect="1"/>
              </p:cNvGrpSpPr>
              <p:nvPr/>
            </p:nvGrpSpPr>
            <p:grpSpPr bwMode="auto">
              <a:xfrm>
                <a:off x="1473" y="2033"/>
                <a:ext cx="290" cy="103"/>
                <a:chOff x="1053" y="2064"/>
                <a:chExt cx="387" cy="137"/>
              </a:xfrm>
            </p:grpSpPr>
            <p:sp>
              <p:nvSpPr>
                <p:cNvPr id="19475" name="AutoShape 6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19476" name="Rectangle 6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77" name="Rectangle 6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78" name="Rectangle 6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79" name="Rectangle 6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0" name="Rectangle 6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19481" name="Rectangle 6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19474" name="Rectangle 70"/>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spTree>
    <p:extLst>
      <p:ext uri="{BB962C8B-B14F-4D97-AF65-F5344CB8AC3E}">
        <p14:creationId xmlns:p14="http://schemas.microsoft.com/office/powerpoint/2010/main" val="287291019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a:t>Cache Replacement Policy</a:t>
            </a:r>
          </a:p>
        </p:txBody>
      </p:sp>
      <p:sp>
        <p:nvSpPr>
          <p:cNvPr id="21507" name="Rectangle 3"/>
          <p:cNvSpPr>
            <a:spLocks noGrp="1" noChangeArrowheads="1"/>
          </p:cNvSpPr>
          <p:nvPr>
            <p:ph type="body" idx="1"/>
          </p:nvPr>
        </p:nvSpPr>
        <p:spPr/>
        <p:txBody>
          <a:bodyPr/>
          <a:lstStyle/>
          <a:p>
            <a:pPr eaLnBrk="1" hangingPunct="1"/>
            <a:r>
              <a:rPr lang="en-US" altLang="en-US"/>
              <a:t>LRU works fairly well</a:t>
            </a:r>
          </a:p>
          <a:p>
            <a:pPr lvl="1" eaLnBrk="1" hangingPunct="1"/>
            <a:r>
              <a:rPr lang="en-US" altLang="en-US"/>
              <a:t>Can use “stack of pointers” to keep track of LRU info cheaply</a:t>
            </a:r>
          </a:p>
          <a:p>
            <a:pPr lvl="1" eaLnBrk="1" hangingPunct="1"/>
            <a:r>
              <a:rPr lang="en-US" altLang="en-US"/>
              <a:t>Need to watch out for </a:t>
            </a:r>
            <a:r>
              <a:rPr lang="en-US" altLang="en-US" i="1" u="sng"/>
              <a:t>cache pollutions</a:t>
            </a:r>
          </a:p>
          <a:p>
            <a:pPr eaLnBrk="1" hangingPunct="1"/>
            <a:r>
              <a:rPr lang="en-US" altLang="en-US"/>
              <a:t>LFU doesn’t work well because a block may get lots of hits, then not be used</a:t>
            </a:r>
          </a:p>
          <a:p>
            <a:pPr lvl="1" eaLnBrk="1" hangingPunct="1"/>
            <a:r>
              <a:rPr lang="en-US" altLang="en-US"/>
              <a:t>So, it takes a long time to get it out</a:t>
            </a:r>
          </a:p>
          <a:p>
            <a:pPr eaLnBrk="1" hangingPunct="1">
              <a:buFont typeface="Wingdings" panose="05000000000000000000" pitchFamily="2" charset="2"/>
              <a:buNone/>
            </a:pPr>
            <a:endParaRPr lang="en-US" altLang="en-US"/>
          </a:p>
        </p:txBody>
      </p:sp>
    </p:spTree>
    <p:extLst>
      <p:ext uri="{BB962C8B-B14F-4D97-AF65-F5344CB8AC3E}">
        <p14:creationId xmlns:p14="http://schemas.microsoft.com/office/powerpoint/2010/main" val="135116090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What is the optimal policy?</a:t>
            </a:r>
          </a:p>
        </p:txBody>
      </p:sp>
      <p:sp>
        <p:nvSpPr>
          <p:cNvPr id="23555" name="Rectangle 3"/>
          <p:cNvSpPr>
            <a:spLocks noGrp="1" noChangeArrowheads="1"/>
          </p:cNvSpPr>
          <p:nvPr>
            <p:ph type="body" idx="1"/>
          </p:nvPr>
        </p:nvSpPr>
        <p:spPr/>
        <p:txBody>
          <a:bodyPr/>
          <a:lstStyle/>
          <a:p>
            <a:pPr eaLnBrk="1" hangingPunct="1"/>
            <a:r>
              <a:rPr lang="en-US" altLang="en-US" dirty="0"/>
              <a:t>MIN:  Replacing a page that will not be used for the longest time… </a:t>
            </a:r>
          </a:p>
        </p:txBody>
      </p:sp>
      <p:grpSp>
        <p:nvGrpSpPr>
          <p:cNvPr id="218123" name="Group 11"/>
          <p:cNvGrpSpPr>
            <a:grpSpLocks/>
          </p:cNvGrpSpPr>
          <p:nvPr/>
        </p:nvGrpSpPr>
        <p:grpSpPr bwMode="auto">
          <a:xfrm>
            <a:off x="5334000" y="3390900"/>
            <a:ext cx="3810000" cy="2933700"/>
            <a:chOff x="2448" y="1728"/>
            <a:chExt cx="2400" cy="1848"/>
          </a:xfrm>
        </p:grpSpPr>
        <p:pic>
          <p:nvPicPr>
            <p:cNvPr id="23557" name="Picture 5" descr="lop_simps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8" y="2400"/>
              <a:ext cx="966" cy="1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Oval 6"/>
            <p:cNvSpPr>
              <a:spLocks noChangeArrowheads="1"/>
            </p:cNvSpPr>
            <p:nvPr/>
          </p:nvSpPr>
          <p:spPr bwMode="auto">
            <a:xfrm>
              <a:off x="2832" y="2880"/>
              <a:ext cx="144" cy="144"/>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3559" name="Oval 7"/>
            <p:cNvSpPr>
              <a:spLocks noChangeArrowheads="1"/>
            </p:cNvSpPr>
            <p:nvPr/>
          </p:nvSpPr>
          <p:spPr bwMode="auto">
            <a:xfrm>
              <a:off x="3120" y="2880"/>
              <a:ext cx="96" cy="96"/>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3560" name="Oval 8"/>
            <p:cNvSpPr>
              <a:spLocks noChangeArrowheads="1"/>
            </p:cNvSpPr>
            <p:nvPr/>
          </p:nvSpPr>
          <p:spPr bwMode="auto">
            <a:xfrm>
              <a:off x="2832" y="288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3561" name="Oval 9"/>
            <p:cNvSpPr>
              <a:spLocks noChangeArrowheads="1"/>
            </p:cNvSpPr>
            <p:nvPr/>
          </p:nvSpPr>
          <p:spPr bwMode="auto">
            <a:xfrm>
              <a:off x="3072" y="288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3562" name="AutoShape 10"/>
            <p:cNvSpPr>
              <a:spLocks noChangeArrowheads="1"/>
            </p:cNvSpPr>
            <p:nvPr/>
          </p:nvSpPr>
          <p:spPr bwMode="auto">
            <a:xfrm>
              <a:off x="3456" y="1728"/>
              <a:ext cx="1392" cy="912"/>
            </a:xfrm>
            <a:prstGeom prst="cloudCallout">
              <a:avLst>
                <a:gd name="adj1" fmla="val -43750"/>
                <a:gd name="adj2" fmla="val 70000"/>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a:spcBef>
                  <a:spcPct val="0"/>
                </a:spcBef>
                <a:buClrTx/>
                <a:buSzTx/>
                <a:buFontTx/>
                <a:buNone/>
              </a:pPr>
              <a:endParaRPr lang="en-US" altLang="en-US" sz="1800" dirty="0">
                <a:solidFill>
                  <a:schemeClr val="bg1"/>
                </a:solidFill>
              </a:endParaRPr>
            </a:p>
            <a:p>
              <a:pPr algn="ctr">
                <a:spcBef>
                  <a:spcPct val="0"/>
                </a:spcBef>
                <a:buClrTx/>
                <a:buSzTx/>
                <a:buFontTx/>
                <a:buNone/>
              </a:pPr>
              <a:r>
                <a:rPr lang="en-US" altLang="en-US" sz="1800" dirty="0">
                  <a:solidFill>
                    <a:srgbClr val="000000"/>
                  </a:solidFill>
                </a:rPr>
                <a:t>Hmm…</a:t>
              </a:r>
            </a:p>
          </p:txBody>
        </p:sp>
      </p:grpSp>
    </p:spTree>
    <p:extLst>
      <p:ext uri="{BB962C8B-B14F-4D97-AF65-F5344CB8AC3E}">
        <p14:creationId xmlns:p14="http://schemas.microsoft.com/office/powerpoint/2010/main" val="33189954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18123"/>
                                        </p:tgtEl>
                                        <p:attrNameLst>
                                          <p:attrName>style.visibility</p:attrName>
                                        </p:attrNameLst>
                                      </p:cBhvr>
                                      <p:to>
                                        <p:strVal val="visible"/>
                                      </p:to>
                                    </p:set>
                                    <p:animEffect transition="in" filter="wipe(down)">
                                      <p:cBhvr>
                                        <p:cTn id="7" dur="500"/>
                                        <p:tgtEl>
                                          <p:spTgt spid="218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a:t>What if your goal is to save power?</a:t>
            </a:r>
          </a:p>
        </p:txBody>
      </p:sp>
      <p:sp>
        <p:nvSpPr>
          <p:cNvPr id="25603" name="Rectangle 3"/>
          <p:cNvSpPr>
            <a:spLocks noGrp="1" noChangeArrowheads="1"/>
          </p:cNvSpPr>
          <p:nvPr>
            <p:ph type="body" idx="1"/>
          </p:nvPr>
        </p:nvSpPr>
        <p:spPr/>
        <p:txBody>
          <a:bodyPr/>
          <a:lstStyle/>
          <a:p>
            <a:pPr eaLnBrk="1" hangingPunct="1"/>
            <a:r>
              <a:rPr lang="en-US" altLang="en-US"/>
              <a:t>Option 1:  MIN replacement</a:t>
            </a:r>
          </a:p>
          <a:p>
            <a:pPr lvl="1" eaLnBrk="1" hangingPunct="1"/>
            <a:r>
              <a:rPr lang="en-US" altLang="en-US"/>
              <a:t>RAM will cache the hottest data items</a:t>
            </a:r>
          </a:p>
          <a:p>
            <a:pPr lvl="1" eaLnBrk="1" hangingPunct="1"/>
            <a:r>
              <a:rPr lang="en-US" altLang="en-US"/>
              <a:t>Disks will achieve maximum idleness…</a:t>
            </a:r>
          </a:p>
          <a:p>
            <a:pPr eaLnBrk="1" hangingPunct="1"/>
            <a:endParaRPr lang="en-US" altLang="en-US"/>
          </a:p>
        </p:txBody>
      </p:sp>
      <p:grpSp>
        <p:nvGrpSpPr>
          <p:cNvPr id="221188" name="Group 4"/>
          <p:cNvGrpSpPr>
            <a:grpSpLocks/>
          </p:cNvGrpSpPr>
          <p:nvPr/>
        </p:nvGrpSpPr>
        <p:grpSpPr bwMode="auto">
          <a:xfrm>
            <a:off x="5334000" y="3390900"/>
            <a:ext cx="3810000" cy="2933700"/>
            <a:chOff x="2448" y="1728"/>
            <a:chExt cx="2400" cy="1848"/>
          </a:xfrm>
        </p:grpSpPr>
        <p:pic>
          <p:nvPicPr>
            <p:cNvPr id="25605" name="Picture 5" descr="lop_simps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8" y="2400"/>
              <a:ext cx="966" cy="11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6" name="Oval 6"/>
            <p:cNvSpPr>
              <a:spLocks noChangeArrowheads="1"/>
            </p:cNvSpPr>
            <p:nvPr/>
          </p:nvSpPr>
          <p:spPr bwMode="auto">
            <a:xfrm>
              <a:off x="2832" y="2880"/>
              <a:ext cx="144" cy="144"/>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5607" name="Oval 7"/>
            <p:cNvSpPr>
              <a:spLocks noChangeArrowheads="1"/>
            </p:cNvSpPr>
            <p:nvPr/>
          </p:nvSpPr>
          <p:spPr bwMode="auto">
            <a:xfrm>
              <a:off x="3120" y="2880"/>
              <a:ext cx="96" cy="96"/>
            </a:xfrm>
            <a:prstGeom prst="ellipse">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5608" name="Oval 8"/>
            <p:cNvSpPr>
              <a:spLocks noChangeArrowheads="1"/>
            </p:cNvSpPr>
            <p:nvPr/>
          </p:nvSpPr>
          <p:spPr bwMode="auto">
            <a:xfrm>
              <a:off x="2832" y="288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5609" name="Oval 9"/>
            <p:cNvSpPr>
              <a:spLocks noChangeArrowheads="1"/>
            </p:cNvSpPr>
            <p:nvPr/>
          </p:nvSpPr>
          <p:spPr bwMode="auto">
            <a:xfrm>
              <a:off x="3072" y="2880"/>
              <a:ext cx="48" cy="48"/>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5610" name="AutoShape 10"/>
            <p:cNvSpPr>
              <a:spLocks noChangeArrowheads="1"/>
            </p:cNvSpPr>
            <p:nvPr/>
          </p:nvSpPr>
          <p:spPr bwMode="auto">
            <a:xfrm>
              <a:off x="3456" y="1728"/>
              <a:ext cx="1392" cy="912"/>
            </a:xfrm>
            <a:prstGeom prst="cloudCallout">
              <a:avLst>
                <a:gd name="adj1" fmla="val -43750"/>
                <a:gd name="adj2" fmla="val 70000"/>
              </a:avLst>
            </a:prstGeom>
            <a:solidFill>
              <a:srgbClr val="00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a:spcBef>
                  <a:spcPct val="0"/>
                </a:spcBef>
                <a:buClrTx/>
                <a:buSzTx/>
                <a:buFontTx/>
                <a:buNone/>
              </a:pPr>
              <a:endParaRPr lang="en-US" altLang="en-US" sz="1800" dirty="0">
                <a:solidFill>
                  <a:schemeClr val="bg1"/>
                </a:solidFill>
              </a:endParaRPr>
            </a:p>
            <a:p>
              <a:pPr algn="ctr">
                <a:spcBef>
                  <a:spcPct val="0"/>
                </a:spcBef>
                <a:buClrTx/>
                <a:buSzTx/>
                <a:buFontTx/>
                <a:buNone/>
              </a:pPr>
              <a:r>
                <a:rPr lang="en-US" altLang="en-US" sz="1800" dirty="0">
                  <a:solidFill>
                    <a:srgbClr val="000000"/>
                  </a:solidFill>
                </a:rPr>
                <a:t>Hmm…</a:t>
              </a:r>
            </a:p>
          </p:txBody>
        </p:sp>
      </p:grpSp>
    </p:spTree>
    <p:extLst>
      <p:ext uri="{BB962C8B-B14F-4D97-AF65-F5344CB8AC3E}">
        <p14:creationId xmlns:p14="http://schemas.microsoft.com/office/powerpoint/2010/main" val="41951474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21188"/>
                                        </p:tgtEl>
                                        <p:attrNameLst>
                                          <p:attrName>style.visibility</p:attrName>
                                        </p:attrNameLst>
                                      </p:cBhvr>
                                      <p:to>
                                        <p:strVal val="visible"/>
                                      </p:to>
                                    </p:set>
                                    <p:animEffect transition="in" filter="wipe(down)">
                                      <p:cBhvr>
                                        <p:cTn id="7" dur="500"/>
                                        <p:tgtEl>
                                          <p:spTgt spid="2211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a:t>What if you have multiple disks?</a:t>
            </a:r>
          </a:p>
        </p:txBody>
      </p:sp>
      <p:sp>
        <p:nvSpPr>
          <p:cNvPr id="27651" name="AutoShape 4"/>
          <p:cNvSpPr>
            <a:spLocks noChangeArrowheads="1"/>
          </p:cNvSpPr>
          <p:nvPr/>
        </p:nvSpPr>
        <p:spPr bwMode="auto">
          <a:xfrm>
            <a:off x="6858000" y="32766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52" name="AutoShape 5"/>
          <p:cNvSpPr>
            <a:spLocks noChangeArrowheads="1"/>
          </p:cNvSpPr>
          <p:nvPr/>
        </p:nvSpPr>
        <p:spPr bwMode="auto">
          <a:xfrm>
            <a:off x="5562600" y="32766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53" name="AutoShape 6"/>
          <p:cNvSpPr>
            <a:spLocks noChangeArrowheads="1"/>
          </p:cNvSpPr>
          <p:nvPr/>
        </p:nvSpPr>
        <p:spPr bwMode="auto">
          <a:xfrm>
            <a:off x="4267200" y="32766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54" name="AutoShape 7"/>
          <p:cNvSpPr>
            <a:spLocks noChangeArrowheads="1"/>
          </p:cNvSpPr>
          <p:nvPr/>
        </p:nvSpPr>
        <p:spPr bwMode="auto">
          <a:xfrm>
            <a:off x="2971800" y="32766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55" name="AutoShape 8"/>
          <p:cNvSpPr>
            <a:spLocks noChangeArrowheads="1"/>
          </p:cNvSpPr>
          <p:nvPr/>
        </p:nvSpPr>
        <p:spPr bwMode="auto">
          <a:xfrm>
            <a:off x="1676400" y="3276600"/>
            <a:ext cx="914400" cy="1143000"/>
          </a:xfrm>
          <a:prstGeom prst="can">
            <a:avLst>
              <a:gd name="adj" fmla="val 31250"/>
            </a:avLst>
          </a:prstGeom>
          <a:gradFill rotWithShape="1">
            <a:gsLst>
              <a:gs pos="0">
                <a:srgbClr val="761800"/>
              </a:gs>
              <a:gs pos="50000">
                <a:srgbClr val="FF3300"/>
              </a:gs>
              <a:gs pos="100000">
                <a:srgbClr val="761800"/>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nvGrpSpPr>
          <p:cNvPr id="27656" name="Group 9"/>
          <p:cNvGrpSpPr>
            <a:grpSpLocks/>
          </p:cNvGrpSpPr>
          <p:nvPr/>
        </p:nvGrpSpPr>
        <p:grpSpPr bwMode="auto">
          <a:xfrm>
            <a:off x="4267200" y="1981200"/>
            <a:ext cx="1046163" cy="438150"/>
            <a:chOff x="4285" y="1920"/>
            <a:chExt cx="659" cy="276"/>
          </a:xfrm>
        </p:grpSpPr>
        <p:grpSp>
          <p:nvGrpSpPr>
            <p:cNvPr id="27665" name="Group 10"/>
            <p:cNvGrpSpPr>
              <a:grpSpLocks/>
            </p:cNvGrpSpPr>
            <p:nvPr/>
          </p:nvGrpSpPr>
          <p:grpSpPr bwMode="auto">
            <a:xfrm>
              <a:off x="4406" y="1920"/>
              <a:ext cx="538" cy="180"/>
              <a:chOff x="1225" y="2028"/>
              <a:chExt cx="538" cy="180"/>
            </a:xfrm>
          </p:grpSpPr>
          <p:grpSp>
            <p:nvGrpSpPr>
              <p:cNvPr id="27698" name="Group 11"/>
              <p:cNvGrpSpPr>
                <a:grpSpLocks noChangeAspect="1"/>
              </p:cNvGrpSpPr>
              <p:nvPr/>
            </p:nvGrpSpPr>
            <p:grpSpPr bwMode="auto">
              <a:xfrm>
                <a:off x="1225" y="2100"/>
                <a:ext cx="290" cy="103"/>
                <a:chOff x="1053" y="2064"/>
                <a:chExt cx="387" cy="137"/>
              </a:xfrm>
            </p:grpSpPr>
            <p:sp>
              <p:nvSpPr>
                <p:cNvPr id="27722" name="AutoShape 1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723" name="Rectangle 1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4" name="Rectangle 1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5" name="Rectangle 1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6" name="Rectangle 1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7" name="Rectangle 1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8" name="Rectangle 1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7699" name="AutoShape 19"/>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700" name="Rectangle 20"/>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01" name="Rectangle 21"/>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02" name="Rectangle 22"/>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03" name="Rectangle 23"/>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04" name="Rectangle 24"/>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27705" name="Group 25"/>
              <p:cNvGrpSpPr>
                <a:grpSpLocks noChangeAspect="1"/>
              </p:cNvGrpSpPr>
              <p:nvPr/>
            </p:nvGrpSpPr>
            <p:grpSpPr bwMode="auto">
              <a:xfrm>
                <a:off x="1473" y="2105"/>
                <a:ext cx="290" cy="103"/>
                <a:chOff x="1053" y="2064"/>
                <a:chExt cx="387" cy="137"/>
              </a:xfrm>
            </p:grpSpPr>
            <p:sp>
              <p:nvSpPr>
                <p:cNvPr id="27715" name="AutoShape 2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716" name="Rectangle 2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7" name="Rectangle 2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8" name="Rectangle 2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9" name="Rectangle 3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0" name="Rectangle 3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21" name="Rectangle 3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7706" name="Group 33"/>
              <p:cNvGrpSpPr>
                <a:grpSpLocks noChangeAspect="1"/>
              </p:cNvGrpSpPr>
              <p:nvPr/>
            </p:nvGrpSpPr>
            <p:grpSpPr bwMode="auto">
              <a:xfrm>
                <a:off x="1473" y="2033"/>
                <a:ext cx="290" cy="103"/>
                <a:chOff x="1053" y="2064"/>
                <a:chExt cx="387" cy="137"/>
              </a:xfrm>
            </p:grpSpPr>
            <p:sp>
              <p:nvSpPr>
                <p:cNvPr id="27708" name="AutoShape 3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709" name="Rectangle 3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0" name="Rectangle 3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1" name="Rectangle 3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2" name="Rectangle 3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3" name="Rectangle 3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714" name="Rectangle 4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7707" name="Rectangle 41"/>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7666" name="Group 42"/>
            <p:cNvGrpSpPr>
              <a:grpSpLocks/>
            </p:cNvGrpSpPr>
            <p:nvPr/>
          </p:nvGrpSpPr>
          <p:grpSpPr bwMode="auto">
            <a:xfrm>
              <a:off x="4285" y="2016"/>
              <a:ext cx="538" cy="180"/>
              <a:chOff x="1225" y="2028"/>
              <a:chExt cx="538" cy="180"/>
            </a:xfrm>
          </p:grpSpPr>
          <p:grpSp>
            <p:nvGrpSpPr>
              <p:cNvPr id="27667" name="Group 43"/>
              <p:cNvGrpSpPr>
                <a:grpSpLocks noChangeAspect="1"/>
              </p:cNvGrpSpPr>
              <p:nvPr/>
            </p:nvGrpSpPr>
            <p:grpSpPr bwMode="auto">
              <a:xfrm>
                <a:off x="1225" y="2100"/>
                <a:ext cx="290" cy="103"/>
                <a:chOff x="1053" y="2064"/>
                <a:chExt cx="387" cy="137"/>
              </a:xfrm>
            </p:grpSpPr>
            <p:sp>
              <p:nvSpPr>
                <p:cNvPr id="27691" name="AutoShape 44"/>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92" name="Rectangle 45"/>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3" name="Rectangle 46"/>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4" name="Rectangle 47"/>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5" name="Rectangle 48"/>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6" name="Rectangle 49"/>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7" name="Rectangle 50"/>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7668" name="AutoShape 51"/>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69" name="Rectangle 52"/>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70" name="Rectangle 53"/>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71" name="Rectangle 54"/>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72" name="Rectangle 55"/>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73" name="Rectangle 56"/>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27674" name="Group 57"/>
              <p:cNvGrpSpPr>
                <a:grpSpLocks noChangeAspect="1"/>
              </p:cNvGrpSpPr>
              <p:nvPr/>
            </p:nvGrpSpPr>
            <p:grpSpPr bwMode="auto">
              <a:xfrm>
                <a:off x="1473" y="2105"/>
                <a:ext cx="290" cy="103"/>
                <a:chOff x="1053" y="2064"/>
                <a:chExt cx="387" cy="137"/>
              </a:xfrm>
            </p:grpSpPr>
            <p:sp>
              <p:nvSpPr>
                <p:cNvPr id="27684" name="AutoShape 5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85" name="Rectangle 5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6" name="Rectangle 6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7" name="Rectangle 6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8" name="Rectangle 6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9" name="Rectangle 6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90" name="Rectangle 6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7675" name="Group 65"/>
              <p:cNvGrpSpPr>
                <a:grpSpLocks noChangeAspect="1"/>
              </p:cNvGrpSpPr>
              <p:nvPr/>
            </p:nvGrpSpPr>
            <p:grpSpPr bwMode="auto">
              <a:xfrm>
                <a:off x="1473" y="2033"/>
                <a:ext cx="290" cy="103"/>
                <a:chOff x="1053" y="2064"/>
                <a:chExt cx="387" cy="137"/>
              </a:xfrm>
            </p:grpSpPr>
            <p:sp>
              <p:nvSpPr>
                <p:cNvPr id="27677" name="AutoShape 66"/>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7678" name="Rectangle 67"/>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79" name="Rectangle 68"/>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0" name="Rectangle 69"/>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1" name="Rectangle 70"/>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2" name="Rectangle 71"/>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7683" name="Rectangle 72"/>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7676" name="Rectangle 73"/>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grpSp>
        <p:nvGrpSpPr>
          <p:cNvPr id="27657" name="Group 82"/>
          <p:cNvGrpSpPr>
            <a:grpSpLocks/>
          </p:cNvGrpSpPr>
          <p:nvPr/>
        </p:nvGrpSpPr>
        <p:grpSpPr bwMode="auto">
          <a:xfrm>
            <a:off x="2133600" y="2514600"/>
            <a:ext cx="5181600" cy="838200"/>
            <a:chOff x="1344" y="2592"/>
            <a:chExt cx="3264" cy="528"/>
          </a:xfrm>
        </p:grpSpPr>
        <p:sp>
          <p:nvSpPr>
            <p:cNvPr id="27658" name="Line 74"/>
            <p:cNvSpPr>
              <a:spLocks noChangeShapeType="1"/>
            </p:cNvSpPr>
            <p:nvPr/>
          </p:nvSpPr>
          <p:spPr bwMode="auto">
            <a:xfrm>
              <a:off x="1344" y="2784"/>
              <a:ext cx="326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9" name="Line 75"/>
            <p:cNvSpPr>
              <a:spLocks noChangeShapeType="1"/>
            </p:cNvSpPr>
            <p:nvPr/>
          </p:nvSpPr>
          <p:spPr bwMode="auto">
            <a:xfrm>
              <a:off x="1344"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0" name="Line 77"/>
            <p:cNvSpPr>
              <a:spLocks noChangeShapeType="1"/>
            </p:cNvSpPr>
            <p:nvPr/>
          </p:nvSpPr>
          <p:spPr bwMode="auto">
            <a:xfrm>
              <a:off x="4608"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1" name="Line 78"/>
            <p:cNvSpPr>
              <a:spLocks noChangeShapeType="1"/>
            </p:cNvSpPr>
            <p:nvPr/>
          </p:nvSpPr>
          <p:spPr bwMode="auto">
            <a:xfrm>
              <a:off x="3792"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2" name="Line 79"/>
            <p:cNvSpPr>
              <a:spLocks noChangeShapeType="1"/>
            </p:cNvSpPr>
            <p:nvPr/>
          </p:nvSpPr>
          <p:spPr bwMode="auto">
            <a:xfrm>
              <a:off x="2976"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3" name="Line 80"/>
            <p:cNvSpPr>
              <a:spLocks noChangeShapeType="1"/>
            </p:cNvSpPr>
            <p:nvPr/>
          </p:nvSpPr>
          <p:spPr bwMode="auto">
            <a:xfrm>
              <a:off x="2160"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4" name="Line 81"/>
            <p:cNvSpPr>
              <a:spLocks noChangeShapeType="1"/>
            </p:cNvSpPr>
            <p:nvPr/>
          </p:nvSpPr>
          <p:spPr bwMode="auto">
            <a:xfrm flipV="1">
              <a:off x="2976" y="25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extLst>
      <p:ext uri="{BB962C8B-B14F-4D97-AF65-F5344CB8AC3E}">
        <p14:creationId xmlns:p14="http://schemas.microsoft.com/office/powerpoint/2010/main" val="315638658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a:t>And access patterns are skewed</a:t>
            </a:r>
          </a:p>
        </p:txBody>
      </p:sp>
      <p:grpSp>
        <p:nvGrpSpPr>
          <p:cNvPr id="223449" name="Group 217"/>
          <p:cNvGrpSpPr>
            <a:grpSpLocks/>
          </p:cNvGrpSpPr>
          <p:nvPr/>
        </p:nvGrpSpPr>
        <p:grpSpPr bwMode="auto">
          <a:xfrm>
            <a:off x="1600200" y="1981200"/>
            <a:ext cx="6243638" cy="4710113"/>
            <a:chOff x="1008" y="1248"/>
            <a:chExt cx="3933" cy="2967"/>
          </a:xfrm>
        </p:grpSpPr>
        <p:grpSp>
          <p:nvGrpSpPr>
            <p:cNvPr id="29700" name="Group 8"/>
            <p:cNvGrpSpPr>
              <a:grpSpLocks/>
            </p:cNvGrpSpPr>
            <p:nvPr/>
          </p:nvGrpSpPr>
          <p:grpSpPr bwMode="auto">
            <a:xfrm>
              <a:off x="2688" y="1248"/>
              <a:ext cx="659" cy="276"/>
              <a:chOff x="4285" y="1920"/>
              <a:chExt cx="659" cy="276"/>
            </a:xfrm>
          </p:grpSpPr>
          <p:grpSp>
            <p:nvGrpSpPr>
              <p:cNvPr id="29824" name="Group 9"/>
              <p:cNvGrpSpPr>
                <a:grpSpLocks/>
              </p:cNvGrpSpPr>
              <p:nvPr/>
            </p:nvGrpSpPr>
            <p:grpSpPr bwMode="auto">
              <a:xfrm>
                <a:off x="4406" y="1920"/>
                <a:ext cx="538" cy="180"/>
                <a:chOff x="1225" y="2028"/>
                <a:chExt cx="538" cy="180"/>
              </a:xfrm>
            </p:grpSpPr>
            <p:grpSp>
              <p:nvGrpSpPr>
                <p:cNvPr id="29857" name="Group 10"/>
                <p:cNvGrpSpPr>
                  <a:grpSpLocks noChangeAspect="1"/>
                </p:cNvGrpSpPr>
                <p:nvPr/>
              </p:nvGrpSpPr>
              <p:grpSpPr bwMode="auto">
                <a:xfrm>
                  <a:off x="1225" y="2100"/>
                  <a:ext cx="290" cy="103"/>
                  <a:chOff x="1053" y="2064"/>
                  <a:chExt cx="387" cy="137"/>
                </a:xfrm>
              </p:grpSpPr>
              <p:sp>
                <p:nvSpPr>
                  <p:cNvPr id="29881" name="AutoShape 11"/>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82" name="Rectangle 12"/>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3" name="Rectangle 13"/>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4" name="Rectangle 14"/>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5" name="Rectangle 15"/>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6" name="Rectangle 16"/>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7" name="Rectangle 17"/>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9858" name="AutoShape 18"/>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59" name="Rectangle 19"/>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60" name="Rectangle 20"/>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61" name="Rectangle 21"/>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62" name="Rectangle 22"/>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63" name="Rectangle 23"/>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29864" name="Group 24"/>
                <p:cNvGrpSpPr>
                  <a:grpSpLocks noChangeAspect="1"/>
                </p:cNvGrpSpPr>
                <p:nvPr/>
              </p:nvGrpSpPr>
              <p:grpSpPr bwMode="auto">
                <a:xfrm>
                  <a:off x="1473" y="2105"/>
                  <a:ext cx="290" cy="103"/>
                  <a:chOff x="1053" y="2064"/>
                  <a:chExt cx="387" cy="137"/>
                </a:xfrm>
              </p:grpSpPr>
              <p:sp>
                <p:nvSpPr>
                  <p:cNvPr id="29874" name="AutoShape 2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75" name="Rectangle 2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6" name="Rectangle 2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7" name="Rectangle 2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8" name="Rectangle 2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9" name="Rectangle 3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80" name="Rectangle 3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9865" name="Group 32"/>
                <p:cNvGrpSpPr>
                  <a:grpSpLocks noChangeAspect="1"/>
                </p:cNvGrpSpPr>
                <p:nvPr/>
              </p:nvGrpSpPr>
              <p:grpSpPr bwMode="auto">
                <a:xfrm>
                  <a:off x="1473" y="2033"/>
                  <a:ext cx="290" cy="103"/>
                  <a:chOff x="1053" y="2064"/>
                  <a:chExt cx="387" cy="137"/>
                </a:xfrm>
              </p:grpSpPr>
              <p:sp>
                <p:nvSpPr>
                  <p:cNvPr id="29867" name="AutoShape 3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68" name="Rectangle 3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69" name="Rectangle 3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0" name="Rectangle 3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1" name="Rectangle 3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2" name="Rectangle 3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73" name="Rectangle 3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9866" name="Rectangle 40"/>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9825" name="Group 41"/>
              <p:cNvGrpSpPr>
                <a:grpSpLocks/>
              </p:cNvGrpSpPr>
              <p:nvPr/>
            </p:nvGrpSpPr>
            <p:grpSpPr bwMode="auto">
              <a:xfrm>
                <a:off x="4285" y="2016"/>
                <a:ext cx="538" cy="180"/>
                <a:chOff x="1225" y="2028"/>
                <a:chExt cx="538" cy="180"/>
              </a:xfrm>
            </p:grpSpPr>
            <p:grpSp>
              <p:nvGrpSpPr>
                <p:cNvPr id="29826" name="Group 42"/>
                <p:cNvGrpSpPr>
                  <a:grpSpLocks noChangeAspect="1"/>
                </p:cNvGrpSpPr>
                <p:nvPr/>
              </p:nvGrpSpPr>
              <p:grpSpPr bwMode="auto">
                <a:xfrm>
                  <a:off x="1225" y="2100"/>
                  <a:ext cx="290" cy="103"/>
                  <a:chOff x="1053" y="2064"/>
                  <a:chExt cx="387" cy="137"/>
                </a:xfrm>
              </p:grpSpPr>
              <p:sp>
                <p:nvSpPr>
                  <p:cNvPr id="29850" name="AutoShape 4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51" name="Rectangle 4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52" name="Rectangle 4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53" name="Rectangle 4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54" name="Rectangle 4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55" name="Rectangle 4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56" name="Rectangle 4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9827" name="AutoShape 50"/>
                <p:cNvSpPr>
                  <a:spLocks noChangeAspect="1" noChangeArrowheads="1"/>
                </p:cNvSpPr>
                <p:nvPr/>
              </p:nvSpPr>
              <p:spPr bwMode="auto">
                <a:xfrm>
                  <a:off x="1227" y="2028"/>
                  <a:ext cx="288" cy="79"/>
                </a:xfrm>
                <a:prstGeom prst="parallelogram">
                  <a:avLst>
                    <a:gd name="adj" fmla="val 9113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28" name="Rectangle 51"/>
                <p:cNvSpPr>
                  <a:spLocks noChangeAspect="1" noChangeArrowheads="1"/>
                </p:cNvSpPr>
                <p:nvPr/>
              </p:nvSpPr>
              <p:spPr bwMode="auto">
                <a:xfrm>
                  <a:off x="122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29" name="Rectangle 52"/>
                <p:cNvSpPr>
                  <a:spLocks noChangeAspect="1" noChangeArrowheads="1"/>
                </p:cNvSpPr>
                <p:nvPr/>
              </p:nvSpPr>
              <p:spPr bwMode="auto">
                <a:xfrm>
                  <a:off x="1263"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30" name="Rectangle 53"/>
                <p:cNvSpPr>
                  <a:spLocks noChangeAspect="1" noChangeArrowheads="1"/>
                </p:cNvSpPr>
                <p:nvPr/>
              </p:nvSpPr>
              <p:spPr bwMode="auto">
                <a:xfrm>
                  <a:off x="1407"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31" name="Rectangle 54"/>
                <p:cNvSpPr>
                  <a:spLocks noChangeAspect="1" noChangeArrowheads="1"/>
                </p:cNvSpPr>
                <p:nvPr/>
              </p:nvSpPr>
              <p:spPr bwMode="auto">
                <a:xfrm>
                  <a:off x="1299"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32" name="Rectangle 55"/>
                <p:cNvSpPr>
                  <a:spLocks noChangeAspect="1" noChangeArrowheads="1"/>
                </p:cNvSpPr>
                <p:nvPr/>
              </p:nvSpPr>
              <p:spPr bwMode="auto">
                <a:xfrm>
                  <a:off x="1335"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29833" name="Group 56"/>
                <p:cNvGrpSpPr>
                  <a:grpSpLocks noChangeAspect="1"/>
                </p:cNvGrpSpPr>
                <p:nvPr/>
              </p:nvGrpSpPr>
              <p:grpSpPr bwMode="auto">
                <a:xfrm>
                  <a:off x="1473" y="2105"/>
                  <a:ext cx="290" cy="103"/>
                  <a:chOff x="1053" y="2064"/>
                  <a:chExt cx="387" cy="137"/>
                </a:xfrm>
              </p:grpSpPr>
              <p:sp>
                <p:nvSpPr>
                  <p:cNvPr id="29843" name="AutoShape 5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44" name="Rectangle 5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5" name="Rectangle 5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6" name="Rectangle 6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7" name="Rectangle 6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8" name="Rectangle 6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9" name="Rectangle 6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29834" name="Group 64"/>
                <p:cNvGrpSpPr>
                  <a:grpSpLocks noChangeAspect="1"/>
                </p:cNvGrpSpPr>
                <p:nvPr/>
              </p:nvGrpSpPr>
              <p:grpSpPr bwMode="auto">
                <a:xfrm>
                  <a:off x="1473" y="2033"/>
                  <a:ext cx="290" cy="103"/>
                  <a:chOff x="1053" y="2064"/>
                  <a:chExt cx="387" cy="137"/>
                </a:xfrm>
              </p:grpSpPr>
              <p:sp>
                <p:nvSpPr>
                  <p:cNvPr id="29836" name="AutoShape 6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37" name="Rectangle 6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38" name="Rectangle 6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39" name="Rectangle 6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0" name="Rectangle 6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1" name="Rectangle 7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29842" name="Rectangle 7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29835" name="Rectangle 72"/>
                <p:cNvSpPr>
                  <a:spLocks noChangeAspect="1" noChangeArrowheads="1"/>
                </p:cNvSpPr>
                <p:nvPr/>
              </p:nvSpPr>
              <p:spPr bwMode="auto">
                <a:xfrm>
                  <a:off x="1371" y="2107"/>
                  <a:ext cx="22" cy="24"/>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sp>
          <p:nvSpPr>
            <p:cNvPr id="29701" name="Line 81"/>
            <p:cNvSpPr>
              <a:spLocks noChangeShapeType="1"/>
            </p:cNvSpPr>
            <p:nvPr/>
          </p:nvSpPr>
          <p:spPr bwMode="auto">
            <a:xfrm flipV="1">
              <a:off x="1344" y="2928"/>
              <a:ext cx="0" cy="960"/>
            </a:xfrm>
            <a:prstGeom prst="line">
              <a:avLst/>
            </a:prstGeom>
            <a:noFill/>
            <a:ln w="28575" cap="rnd">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2" name="Line 82"/>
            <p:cNvSpPr>
              <a:spLocks noChangeShapeType="1"/>
            </p:cNvSpPr>
            <p:nvPr/>
          </p:nvSpPr>
          <p:spPr bwMode="auto">
            <a:xfrm flipV="1">
              <a:off x="4656" y="2928"/>
              <a:ext cx="0" cy="96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3" name="Line 83"/>
            <p:cNvSpPr>
              <a:spLocks noChangeShapeType="1"/>
            </p:cNvSpPr>
            <p:nvPr/>
          </p:nvSpPr>
          <p:spPr bwMode="auto">
            <a:xfrm flipV="1">
              <a:off x="3792" y="2928"/>
              <a:ext cx="0" cy="960"/>
            </a:xfrm>
            <a:prstGeom prst="line">
              <a:avLst/>
            </a:prstGeom>
            <a:noFill/>
            <a:ln w="28575">
              <a:solidFill>
                <a:schemeClr val="tx1"/>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4" name="Line 84"/>
            <p:cNvSpPr>
              <a:spLocks noChangeShapeType="1"/>
            </p:cNvSpPr>
            <p:nvPr/>
          </p:nvSpPr>
          <p:spPr bwMode="auto">
            <a:xfrm flipV="1">
              <a:off x="2976" y="2928"/>
              <a:ext cx="0" cy="960"/>
            </a:xfrm>
            <a:prstGeom prst="line">
              <a:avLst/>
            </a:prstGeom>
            <a:noFill/>
            <a:ln w="28575">
              <a:solidFill>
                <a:schemeClr val="tx1"/>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5" name="Line 85"/>
            <p:cNvSpPr>
              <a:spLocks noChangeShapeType="1"/>
            </p:cNvSpPr>
            <p:nvPr/>
          </p:nvSpPr>
          <p:spPr bwMode="auto">
            <a:xfrm flipV="1">
              <a:off x="2160" y="2928"/>
              <a:ext cx="0" cy="960"/>
            </a:xfrm>
            <a:prstGeom prst="line">
              <a:avLst/>
            </a:prstGeom>
            <a:noFill/>
            <a:ln w="28575">
              <a:solidFill>
                <a:schemeClr val="tx1"/>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06" name="Text Box 86"/>
            <p:cNvSpPr txBox="1">
              <a:spLocks noChangeArrowheads="1"/>
            </p:cNvSpPr>
            <p:nvPr/>
          </p:nvSpPr>
          <p:spPr bwMode="auto">
            <a:xfrm>
              <a:off x="2352" y="3984"/>
              <a:ext cx="125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r>
                <a:rPr lang="en-US" altLang="en-US" sz="1800"/>
                <a:t>Access patterns</a:t>
              </a:r>
            </a:p>
          </p:txBody>
        </p:sp>
        <p:grpSp>
          <p:nvGrpSpPr>
            <p:cNvPr id="29707" name="Group 87"/>
            <p:cNvGrpSpPr>
              <a:grpSpLocks noChangeAspect="1"/>
            </p:cNvGrpSpPr>
            <p:nvPr/>
          </p:nvGrpSpPr>
          <p:grpSpPr bwMode="auto">
            <a:xfrm>
              <a:off x="1328" y="2127"/>
              <a:ext cx="301" cy="552"/>
              <a:chOff x="1519" y="2532"/>
              <a:chExt cx="401" cy="736"/>
            </a:xfrm>
          </p:grpSpPr>
          <p:sp>
            <p:nvSpPr>
              <p:cNvPr id="29820" name="Freeform 88"/>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21" name="Freeform 89"/>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22" name="Freeform 90"/>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23" name="Freeform 91"/>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08" name="Group 92"/>
            <p:cNvGrpSpPr>
              <a:grpSpLocks noChangeAspect="1"/>
            </p:cNvGrpSpPr>
            <p:nvPr/>
          </p:nvGrpSpPr>
          <p:grpSpPr bwMode="auto">
            <a:xfrm>
              <a:off x="1008" y="2174"/>
              <a:ext cx="176" cy="598"/>
              <a:chOff x="1092" y="2595"/>
              <a:chExt cx="235" cy="797"/>
            </a:xfrm>
          </p:grpSpPr>
          <p:sp>
            <p:nvSpPr>
              <p:cNvPr id="29818" name="Rectangle 93"/>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19" name="Arc 94"/>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09" name="Arc 95"/>
            <p:cNvSpPr>
              <a:spLocks noChangeAspect="1"/>
            </p:cNvSpPr>
            <p:nvPr/>
          </p:nvSpPr>
          <p:spPr bwMode="auto">
            <a:xfrm>
              <a:off x="1009"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10" name="Group 96"/>
            <p:cNvGrpSpPr>
              <a:grpSpLocks noChangeAspect="1"/>
            </p:cNvGrpSpPr>
            <p:nvPr/>
          </p:nvGrpSpPr>
          <p:grpSpPr bwMode="auto">
            <a:xfrm>
              <a:off x="1183" y="2174"/>
              <a:ext cx="151" cy="598"/>
              <a:chOff x="1325" y="2595"/>
              <a:chExt cx="202" cy="798"/>
            </a:xfrm>
          </p:grpSpPr>
          <p:sp>
            <p:nvSpPr>
              <p:cNvPr id="29814" name="Freeform 97"/>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5" name="Freeform 98"/>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6" name="Freeform 99"/>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7" name="Freeform 100"/>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11" name="Freeform 102"/>
            <p:cNvSpPr>
              <a:spLocks noChangeAspect="1"/>
            </p:cNvSpPr>
            <p:nvPr/>
          </p:nvSpPr>
          <p:spPr bwMode="auto">
            <a:xfrm>
              <a:off x="1538" y="2208"/>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12" name="Freeform 103"/>
            <p:cNvSpPr>
              <a:spLocks noChangeAspect="1"/>
            </p:cNvSpPr>
            <p:nvPr/>
          </p:nvSpPr>
          <p:spPr bwMode="auto">
            <a:xfrm>
              <a:off x="1466"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13" name="Freeform 105"/>
            <p:cNvSpPr>
              <a:spLocks noChangeAspect="1"/>
            </p:cNvSpPr>
            <p:nvPr/>
          </p:nvSpPr>
          <p:spPr bwMode="auto">
            <a:xfrm>
              <a:off x="1250"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14" name="Freeform 108"/>
            <p:cNvSpPr>
              <a:spLocks noChangeAspect="1"/>
            </p:cNvSpPr>
            <p:nvPr/>
          </p:nvSpPr>
          <p:spPr bwMode="auto">
            <a:xfrm>
              <a:off x="1214" y="2381"/>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15" name="Freeform 109"/>
            <p:cNvSpPr>
              <a:spLocks noChangeAspect="1"/>
            </p:cNvSpPr>
            <p:nvPr/>
          </p:nvSpPr>
          <p:spPr bwMode="auto">
            <a:xfrm>
              <a:off x="1267"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16" name="Group 114"/>
            <p:cNvGrpSpPr>
              <a:grpSpLocks noChangeAspect="1"/>
            </p:cNvGrpSpPr>
            <p:nvPr/>
          </p:nvGrpSpPr>
          <p:grpSpPr bwMode="auto">
            <a:xfrm>
              <a:off x="2192" y="2127"/>
              <a:ext cx="301" cy="552"/>
              <a:chOff x="1519" y="2532"/>
              <a:chExt cx="401" cy="736"/>
            </a:xfrm>
          </p:grpSpPr>
          <p:sp>
            <p:nvSpPr>
              <p:cNvPr id="29810" name="Freeform 115"/>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1" name="Freeform 116"/>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2" name="Freeform 117"/>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13" name="Freeform 118"/>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17" name="Group 119"/>
            <p:cNvGrpSpPr>
              <a:grpSpLocks noChangeAspect="1"/>
            </p:cNvGrpSpPr>
            <p:nvPr/>
          </p:nvGrpSpPr>
          <p:grpSpPr bwMode="auto">
            <a:xfrm>
              <a:off x="1872" y="2174"/>
              <a:ext cx="176" cy="598"/>
              <a:chOff x="1092" y="2595"/>
              <a:chExt cx="235" cy="797"/>
            </a:xfrm>
          </p:grpSpPr>
          <p:sp>
            <p:nvSpPr>
              <p:cNvPr id="29808" name="Rectangle 120"/>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809" name="Arc 121"/>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18" name="Arc 122"/>
            <p:cNvSpPr>
              <a:spLocks noChangeAspect="1"/>
            </p:cNvSpPr>
            <p:nvPr/>
          </p:nvSpPr>
          <p:spPr bwMode="auto">
            <a:xfrm>
              <a:off x="1873"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19" name="Group 123"/>
            <p:cNvGrpSpPr>
              <a:grpSpLocks noChangeAspect="1"/>
            </p:cNvGrpSpPr>
            <p:nvPr/>
          </p:nvGrpSpPr>
          <p:grpSpPr bwMode="auto">
            <a:xfrm>
              <a:off x="2047" y="2174"/>
              <a:ext cx="151" cy="598"/>
              <a:chOff x="1325" y="2595"/>
              <a:chExt cx="202" cy="798"/>
            </a:xfrm>
          </p:grpSpPr>
          <p:sp>
            <p:nvSpPr>
              <p:cNvPr id="29804" name="Freeform 124"/>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5" name="Freeform 125"/>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6" name="Freeform 126"/>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7" name="Freeform 127"/>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20" name="Freeform 129"/>
            <p:cNvSpPr>
              <a:spLocks noChangeAspect="1"/>
            </p:cNvSpPr>
            <p:nvPr/>
          </p:nvSpPr>
          <p:spPr bwMode="auto">
            <a:xfrm>
              <a:off x="2402" y="2208"/>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1" name="Freeform 130"/>
            <p:cNvSpPr>
              <a:spLocks noChangeAspect="1"/>
            </p:cNvSpPr>
            <p:nvPr/>
          </p:nvSpPr>
          <p:spPr bwMode="auto">
            <a:xfrm>
              <a:off x="2330"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2" name="Freeform 131"/>
            <p:cNvSpPr>
              <a:spLocks noChangeAspect="1"/>
            </p:cNvSpPr>
            <p:nvPr/>
          </p:nvSpPr>
          <p:spPr bwMode="auto">
            <a:xfrm>
              <a:off x="2258" y="256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3" name="Freeform 132"/>
            <p:cNvSpPr>
              <a:spLocks noChangeAspect="1"/>
            </p:cNvSpPr>
            <p:nvPr/>
          </p:nvSpPr>
          <p:spPr bwMode="auto">
            <a:xfrm>
              <a:off x="2114"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4" name="Freeform 133"/>
            <p:cNvSpPr>
              <a:spLocks noChangeAspect="1"/>
            </p:cNvSpPr>
            <p:nvPr/>
          </p:nvSpPr>
          <p:spPr bwMode="auto">
            <a:xfrm>
              <a:off x="2258" y="2316"/>
              <a:ext cx="108" cy="63"/>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5" name="Freeform 136"/>
            <p:cNvSpPr>
              <a:spLocks noChangeAspect="1"/>
            </p:cNvSpPr>
            <p:nvPr/>
          </p:nvSpPr>
          <p:spPr bwMode="auto">
            <a:xfrm>
              <a:off x="2131"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26" name="Freeform 138"/>
            <p:cNvSpPr>
              <a:spLocks noChangeAspect="1"/>
            </p:cNvSpPr>
            <p:nvPr/>
          </p:nvSpPr>
          <p:spPr bwMode="auto">
            <a:xfrm>
              <a:off x="2222" y="2208"/>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27" name="Group 140"/>
            <p:cNvGrpSpPr>
              <a:grpSpLocks noChangeAspect="1"/>
            </p:cNvGrpSpPr>
            <p:nvPr/>
          </p:nvGrpSpPr>
          <p:grpSpPr bwMode="auto">
            <a:xfrm>
              <a:off x="3008" y="2127"/>
              <a:ext cx="301" cy="552"/>
              <a:chOff x="1519" y="2532"/>
              <a:chExt cx="401" cy="736"/>
            </a:xfrm>
          </p:grpSpPr>
          <p:sp>
            <p:nvSpPr>
              <p:cNvPr id="29800" name="Freeform 141"/>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1" name="Freeform 142"/>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2" name="Freeform 143"/>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803" name="Freeform 144"/>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28" name="Group 145"/>
            <p:cNvGrpSpPr>
              <a:grpSpLocks noChangeAspect="1"/>
            </p:cNvGrpSpPr>
            <p:nvPr/>
          </p:nvGrpSpPr>
          <p:grpSpPr bwMode="auto">
            <a:xfrm>
              <a:off x="2688" y="2174"/>
              <a:ext cx="176" cy="598"/>
              <a:chOff x="1092" y="2595"/>
              <a:chExt cx="235" cy="797"/>
            </a:xfrm>
          </p:grpSpPr>
          <p:sp>
            <p:nvSpPr>
              <p:cNvPr id="29798" name="Rectangle 146"/>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799" name="Arc 147"/>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29" name="Arc 148"/>
            <p:cNvSpPr>
              <a:spLocks noChangeAspect="1"/>
            </p:cNvSpPr>
            <p:nvPr/>
          </p:nvSpPr>
          <p:spPr bwMode="auto">
            <a:xfrm>
              <a:off x="2689"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30" name="Group 149"/>
            <p:cNvGrpSpPr>
              <a:grpSpLocks noChangeAspect="1"/>
            </p:cNvGrpSpPr>
            <p:nvPr/>
          </p:nvGrpSpPr>
          <p:grpSpPr bwMode="auto">
            <a:xfrm>
              <a:off x="2863" y="2174"/>
              <a:ext cx="151" cy="598"/>
              <a:chOff x="1325" y="2595"/>
              <a:chExt cx="202" cy="798"/>
            </a:xfrm>
          </p:grpSpPr>
          <p:sp>
            <p:nvSpPr>
              <p:cNvPr id="29794" name="Freeform 150"/>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5" name="Freeform 151"/>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6" name="Freeform 152"/>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7" name="Freeform 153"/>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31" name="Freeform 156"/>
            <p:cNvSpPr>
              <a:spLocks noChangeAspect="1"/>
            </p:cNvSpPr>
            <p:nvPr/>
          </p:nvSpPr>
          <p:spPr bwMode="auto">
            <a:xfrm>
              <a:off x="3146"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2" name="Freeform 157"/>
            <p:cNvSpPr>
              <a:spLocks noChangeAspect="1"/>
            </p:cNvSpPr>
            <p:nvPr/>
          </p:nvSpPr>
          <p:spPr bwMode="auto">
            <a:xfrm>
              <a:off x="3074" y="256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3" name="Freeform 158"/>
            <p:cNvSpPr>
              <a:spLocks noChangeAspect="1"/>
            </p:cNvSpPr>
            <p:nvPr/>
          </p:nvSpPr>
          <p:spPr bwMode="auto">
            <a:xfrm>
              <a:off x="2930"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4" name="Freeform 160"/>
            <p:cNvSpPr>
              <a:spLocks noChangeAspect="1"/>
            </p:cNvSpPr>
            <p:nvPr/>
          </p:nvSpPr>
          <p:spPr bwMode="auto">
            <a:xfrm>
              <a:off x="3038" y="2352"/>
              <a:ext cx="252" cy="147"/>
            </a:xfrm>
            <a:custGeom>
              <a:avLst/>
              <a:gdLst>
                <a:gd name="T0" fmla="*/ 0 w 408"/>
                <a:gd name="T1" fmla="*/ 4 h 236"/>
                <a:gd name="T2" fmla="*/ 22 w 408"/>
                <a:gd name="T3" fmla="*/ 0 h 236"/>
                <a:gd name="T4" fmla="*/ 22 w 408"/>
                <a:gd name="T5" fmla="*/ 10 h 236"/>
                <a:gd name="T6" fmla="*/ 0 w 408"/>
                <a:gd name="T7" fmla="*/ 14 h 236"/>
                <a:gd name="T8" fmla="*/ 0 w 408"/>
                <a:gd name="T9" fmla="*/ 4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5" name="Freeform 161"/>
            <p:cNvSpPr>
              <a:spLocks noChangeAspect="1"/>
            </p:cNvSpPr>
            <p:nvPr/>
          </p:nvSpPr>
          <p:spPr bwMode="auto">
            <a:xfrm>
              <a:off x="2894" y="2381"/>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6" name="Freeform 162"/>
            <p:cNvSpPr>
              <a:spLocks noChangeAspect="1"/>
            </p:cNvSpPr>
            <p:nvPr/>
          </p:nvSpPr>
          <p:spPr bwMode="auto">
            <a:xfrm>
              <a:off x="2947"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37" name="Freeform 164"/>
            <p:cNvSpPr>
              <a:spLocks noChangeAspect="1"/>
            </p:cNvSpPr>
            <p:nvPr/>
          </p:nvSpPr>
          <p:spPr bwMode="auto">
            <a:xfrm>
              <a:off x="3038" y="2208"/>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38" name="Group 166"/>
            <p:cNvGrpSpPr>
              <a:grpSpLocks noChangeAspect="1"/>
            </p:cNvGrpSpPr>
            <p:nvPr/>
          </p:nvGrpSpPr>
          <p:grpSpPr bwMode="auto">
            <a:xfrm>
              <a:off x="3824" y="2127"/>
              <a:ext cx="301" cy="552"/>
              <a:chOff x="1519" y="2532"/>
              <a:chExt cx="401" cy="736"/>
            </a:xfrm>
          </p:grpSpPr>
          <p:sp>
            <p:nvSpPr>
              <p:cNvPr id="29790" name="Freeform 167"/>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1" name="Freeform 168"/>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2" name="Freeform 169"/>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93" name="Freeform 170"/>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39" name="Group 171"/>
            <p:cNvGrpSpPr>
              <a:grpSpLocks noChangeAspect="1"/>
            </p:cNvGrpSpPr>
            <p:nvPr/>
          </p:nvGrpSpPr>
          <p:grpSpPr bwMode="auto">
            <a:xfrm>
              <a:off x="3504" y="2174"/>
              <a:ext cx="176" cy="598"/>
              <a:chOff x="1092" y="2595"/>
              <a:chExt cx="235" cy="797"/>
            </a:xfrm>
          </p:grpSpPr>
          <p:sp>
            <p:nvSpPr>
              <p:cNvPr id="29788" name="Rectangle 172"/>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789" name="Arc 173"/>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40" name="Arc 174"/>
            <p:cNvSpPr>
              <a:spLocks noChangeAspect="1"/>
            </p:cNvSpPr>
            <p:nvPr/>
          </p:nvSpPr>
          <p:spPr bwMode="auto">
            <a:xfrm>
              <a:off x="3505"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41" name="Group 175"/>
            <p:cNvGrpSpPr>
              <a:grpSpLocks noChangeAspect="1"/>
            </p:cNvGrpSpPr>
            <p:nvPr/>
          </p:nvGrpSpPr>
          <p:grpSpPr bwMode="auto">
            <a:xfrm>
              <a:off x="3679" y="2174"/>
              <a:ext cx="151" cy="598"/>
              <a:chOff x="1325" y="2595"/>
              <a:chExt cx="202" cy="798"/>
            </a:xfrm>
          </p:grpSpPr>
          <p:sp>
            <p:nvSpPr>
              <p:cNvPr id="29784" name="Freeform 176"/>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5" name="Freeform 177"/>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6" name="Freeform 178"/>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7" name="Freeform 179"/>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42" name="Freeform 181"/>
            <p:cNvSpPr>
              <a:spLocks noChangeAspect="1"/>
            </p:cNvSpPr>
            <p:nvPr/>
          </p:nvSpPr>
          <p:spPr bwMode="auto">
            <a:xfrm>
              <a:off x="4034" y="2208"/>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3" name="Freeform 182"/>
            <p:cNvSpPr>
              <a:spLocks noChangeAspect="1"/>
            </p:cNvSpPr>
            <p:nvPr/>
          </p:nvSpPr>
          <p:spPr bwMode="auto">
            <a:xfrm>
              <a:off x="3962"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4" name="Freeform 183"/>
            <p:cNvSpPr>
              <a:spLocks noChangeAspect="1"/>
            </p:cNvSpPr>
            <p:nvPr/>
          </p:nvSpPr>
          <p:spPr bwMode="auto">
            <a:xfrm>
              <a:off x="3890" y="256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5" name="Freeform 184"/>
            <p:cNvSpPr>
              <a:spLocks noChangeAspect="1"/>
            </p:cNvSpPr>
            <p:nvPr/>
          </p:nvSpPr>
          <p:spPr bwMode="auto">
            <a:xfrm>
              <a:off x="3746"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6" name="Freeform 185"/>
            <p:cNvSpPr>
              <a:spLocks noChangeAspect="1"/>
            </p:cNvSpPr>
            <p:nvPr/>
          </p:nvSpPr>
          <p:spPr bwMode="auto">
            <a:xfrm>
              <a:off x="3890" y="2316"/>
              <a:ext cx="108" cy="63"/>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7" name="Freeform 186"/>
            <p:cNvSpPr>
              <a:spLocks noChangeAspect="1"/>
            </p:cNvSpPr>
            <p:nvPr/>
          </p:nvSpPr>
          <p:spPr bwMode="auto">
            <a:xfrm>
              <a:off x="3854" y="2352"/>
              <a:ext cx="252" cy="147"/>
            </a:xfrm>
            <a:custGeom>
              <a:avLst/>
              <a:gdLst>
                <a:gd name="T0" fmla="*/ 0 w 408"/>
                <a:gd name="T1" fmla="*/ 4 h 236"/>
                <a:gd name="T2" fmla="*/ 22 w 408"/>
                <a:gd name="T3" fmla="*/ 0 h 236"/>
                <a:gd name="T4" fmla="*/ 22 w 408"/>
                <a:gd name="T5" fmla="*/ 10 h 236"/>
                <a:gd name="T6" fmla="*/ 0 w 408"/>
                <a:gd name="T7" fmla="*/ 14 h 236"/>
                <a:gd name="T8" fmla="*/ 0 w 408"/>
                <a:gd name="T9" fmla="*/ 4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8" name="Freeform 187"/>
            <p:cNvSpPr>
              <a:spLocks noChangeAspect="1"/>
            </p:cNvSpPr>
            <p:nvPr/>
          </p:nvSpPr>
          <p:spPr bwMode="auto">
            <a:xfrm>
              <a:off x="3710" y="2381"/>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49" name="Freeform 188"/>
            <p:cNvSpPr>
              <a:spLocks noChangeAspect="1"/>
            </p:cNvSpPr>
            <p:nvPr/>
          </p:nvSpPr>
          <p:spPr bwMode="auto">
            <a:xfrm>
              <a:off x="3763"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50" name="Freeform 190"/>
            <p:cNvSpPr>
              <a:spLocks noChangeAspect="1"/>
            </p:cNvSpPr>
            <p:nvPr/>
          </p:nvSpPr>
          <p:spPr bwMode="auto">
            <a:xfrm>
              <a:off x="3854" y="2208"/>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51" name="Group 192"/>
            <p:cNvGrpSpPr>
              <a:grpSpLocks noChangeAspect="1"/>
            </p:cNvGrpSpPr>
            <p:nvPr/>
          </p:nvGrpSpPr>
          <p:grpSpPr bwMode="auto">
            <a:xfrm>
              <a:off x="4640" y="2127"/>
              <a:ext cx="301" cy="552"/>
              <a:chOff x="1519" y="2532"/>
              <a:chExt cx="401" cy="736"/>
            </a:xfrm>
          </p:grpSpPr>
          <p:sp>
            <p:nvSpPr>
              <p:cNvPr id="29780" name="Freeform 193"/>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1" name="Freeform 194"/>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2" name="Freeform 195"/>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83" name="Freeform 196"/>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52" name="Group 197"/>
            <p:cNvGrpSpPr>
              <a:grpSpLocks noChangeAspect="1"/>
            </p:cNvGrpSpPr>
            <p:nvPr/>
          </p:nvGrpSpPr>
          <p:grpSpPr bwMode="auto">
            <a:xfrm>
              <a:off x="4320" y="2174"/>
              <a:ext cx="176" cy="598"/>
              <a:chOff x="1092" y="2595"/>
              <a:chExt cx="235" cy="797"/>
            </a:xfrm>
          </p:grpSpPr>
          <p:sp>
            <p:nvSpPr>
              <p:cNvPr id="29778" name="Rectangle 198"/>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29779" name="Arc 199"/>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29753" name="Arc 200"/>
            <p:cNvSpPr>
              <a:spLocks noChangeAspect="1"/>
            </p:cNvSpPr>
            <p:nvPr/>
          </p:nvSpPr>
          <p:spPr bwMode="auto">
            <a:xfrm>
              <a:off x="4321"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29754" name="Group 201"/>
            <p:cNvGrpSpPr>
              <a:grpSpLocks noChangeAspect="1"/>
            </p:cNvGrpSpPr>
            <p:nvPr/>
          </p:nvGrpSpPr>
          <p:grpSpPr bwMode="auto">
            <a:xfrm>
              <a:off x="4495" y="2174"/>
              <a:ext cx="151" cy="598"/>
              <a:chOff x="1325" y="2595"/>
              <a:chExt cx="202" cy="798"/>
            </a:xfrm>
          </p:grpSpPr>
          <p:sp>
            <p:nvSpPr>
              <p:cNvPr id="29774" name="Freeform 202"/>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5" name="Freeform 203"/>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6" name="Freeform 204"/>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7" name="Freeform 205"/>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55" name="Group 206"/>
            <p:cNvGrpSpPr>
              <a:grpSpLocks noChangeAspect="1"/>
            </p:cNvGrpSpPr>
            <p:nvPr/>
          </p:nvGrpSpPr>
          <p:grpSpPr bwMode="auto">
            <a:xfrm>
              <a:off x="4490" y="2172"/>
              <a:ext cx="432" cy="504"/>
              <a:chOff x="1319" y="2592"/>
              <a:chExt cx="576" cy="672"/>
            </a:xfrm>
          </p:grpSpPr>
          <p:sp>
            <p:nvSpPr>
              <p:cNvPr id="29764" name="Freeform 207"/>
              <p:cNvSpPr>
                <a:spLocks noChangeAspect="1"/>
              </p:cNvSpPr>
              <p:nvPr/>
            </p:nvSpPr>
            <p:spPr bwMode="auto">
              <a:xfrm>
                <a:off x="1799" y="2640"/>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65" name="Freeform 208"/>
              <p:cNvSpPr>
                <a:spLocks noChangeAspect="1"/>
              </p:cNvSpPr>
              <p:nvPr/>
            </p:nvSpPr>
            <p:spPr bwMode="auto">
              <a:xfrm>
                <a:off x="1703" y="259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66" name="Freeform 209"/>
              <p:cNvSpPr>
                <a:spLocks noChangeAspect="1"/>
              </p:cNvSpPr>
              <p:nvPr/>
            </p:nvSpPr>
            <p:spPr bwMode="auto">
              <a:xfrm>
                <a:off x="1607" y="311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67" name="Freeform 210"/>
              <p:cNvSpPr>
                <a:spLocks noChangeAspect="1"/>
              </p:cNvSpPr>
              <p:nvPr/>
            </p:nvSpPr>
            <p:spPr bwMode="auto">
              <a:xfrm>
                <a:off x="1415" y="268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68" name="Freeform 211"/>
              <p:cNvSpPr>
                <a:spLocks noChangeAspect="1"/>
              </p:cNvSpPr>
              <p:nvPr/>
            </p:nvSpPr>
            <p:spPr bwMode="auto">
              <a:xfrm>
                <a:off x="1607" y="2784"/>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69" name="Freeform 212"/>
              <p:cNvSpPr>
                <a:spLocks noChangeAspect="1"/>
              </p:cNvSpPr>
              <p:nvPr/>
            </p:nvSpPr>
            <p:spPr bwMode="auto">
              <a:xfrm>
                <a:off x="1559" y="2832"/>
                <a:ext cx="336" cy="196"/>
              </a:xfrm>
              <a:custGeom>
                <a:avLst/>
                <a:gdLst>
                  <a:gd name="T0" fmla="*/ 0 w 408"/>
                  <a:gd name="T1" fmla="*/ 22 h 236"/>
                  <a:gd name="T2" fmla="*/ 127 w 408"/>
                  <a:gd name="T3" fmla="*/ 0 h 236"/>
                  <a:gd name="T4" fmla="*/ 127 w 408"/>
                  <a:gd name="T5" fmla="*/ 56 h 236"/>
                  <a:gd name="T6" fmla="*/ 0 w 408"/>
                  <a:gd name="T7" fmla="*/ 77 h 236"/>
                  <a:gd name="T8" fmla="*/ 0 w 408"/>
                  <a:gd name="T9" fmla="*/ 22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0" name="Freeform 213"/>
              <p:cNvSpPr>
                <a:spLocks noChangeAspect="1"/>
              </p:cNvSpPr>
              <p:nvPr/>
            </p:nvSpPr>
            <p:spPr bwMode="auto">
              <a:xfrm>
                <a:off x="1367" y="2870"/>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1" name="Freeform 214"/>
              <p:cNvSpPr>
                <a:spLocks noChangeAspect="1"/>
              </p:cNvSpPr>
              <p:nvPr/>
            </p:nvSpPr>
            <p:spPr bwMode="auto">
              <a:xfrm>
                <a:off x="1438" y="315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2" name="Freeform 215"/>
              <p:cNvSpPr>
                <a:spLocks noChangeAspect="1"/>
              </p:cNvSpPr>
              <p:nvPr/>
            </p:nvSpPr>
            <p:spPr bwMode="auto">
              <a:xfrm>
                <a:off x="1319" y="2928"/>
                <a:ext cx="205" cy="298"/>
              </a:xfrm>
              <a:custGeom>
                <a:avLst/>
                <a:gdLst>
                  <a:gd name="T0" fmla="*/ 0 w 205"/>
                  <a:gd name="T1" fmla="*/ 122 h 300"/>
                  <a:gd name="T2" fmla="*/ 0 w 205"/>
                  <a:gd name="T3" fmla="*/ 287 h 300"/>
                  <a:gd name="T4" fmla="*/ 204 w 205"/>
                  <a:gd name="T5" fmla="*/ 165 h 300"/>
                  <a:gd name="T6" fmla="*/ 204 w 205"/>
                  <a:gd name="T7" fmla="*/ 0 h 300"/>
                  <a:gd name="T8" fmla="*/ 0 w 205"/>
                  <a:gd name="T9" fmla="*/ 122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29773" name="Freeform 216"/>
              <p:cNvSpPr>
                <a:spLocks noChangeAspect="1"/>
              </p:cNvSpPr>
              <p:nvPr/>
            </p:nvSpPr>
            <p:spPr bwMode="auto">
              <a:xfrm>
                <a:off x="1559" y="2640"/>
                <a:ext cx="192" cy="112"/>
              </a:xfrm>
              <a:custGeom>
                <a:avLst/>
                <a:gdLst>
                  <a:gd name="T0" fmla="*/ 0 w 408"/>
                  <a:gd name="T1" fmla="*/ 0 h 236"/>
                  <a:gd name="T2" fmla="*/ 4 w 408"/>
                  <a:gd name="T3" fmla="*/ 0 h 236"/>
                  <a:gd name="T4" fmla="*/ 4 w 408"/>
                  <a:gd name="T5" fmla="*/ 2 h 236"/>
                  <a:gd name="T6" fmla="*/ 0 w 408"/>
                  <a:gd name="T7" fmla="*/ 3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29756" name="Group 73"/>
            <p:cNvGrpSpPr>
              <a:grpSpLocks/>
            </p:cNvGrpSpPr>
            <p:nvPr/>
          </p:nvGrpSpPr>
          <p:grpSpPr bwMode="auto">
            <a:xfrm>
              <a:off x="1344" y="1584"/>
              <a:ext cx="3264" cy="528"/>
              <a:chOff x="1344" y="2592"/>
              <a:chExt cx="3264" cy="528"/>
            </a:xfrm>
          </p:grpSpPr>
          <p:sp>
            <p:nvSpPr>
              <p:cNvPr id="29757" name="Line 74"/>
              <p:cNvSpPr>
                <a:spLocks noChangeShapeType="1"/>
              </p:cNvSpPr>
              <p:nvPr/>
            </p:nvSpPr>
            <p:spPr bwMode="auto">
              <a:xfrm>
                <a:off x="1344" y="2784"/>
                <a:ext cx="326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58" name="Line 75"/>
              <p:cNvSpPr>
                <a:spLocks noChangeShapeType="1"/>
              </p:cNvSpPr>
              <p:nvPr/>
            </p:nvSpPr>
            <p:spPr bwMode="auto">
              <a:xfrm>
                <a:off x="1344"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59" name="Line 76"/>
              <p:cNvSpPr>
                <a:spLocks noChangeShapeType="1"/>
              </p:cNvSpPr>
              <p:nvPr/>
            </p:nvSpPr>
            <p:spPr bwMode="auto">
              <a:xfrm>
                <a:off x="4608"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60" name="Line 77"/>
              <p:cNvSpPr>
                <a:spLocks noChangeShapeType="1"/>
              </p:cNvSpPr>
              <p:nvPr/>
            </p:nvSpPr>
            <p:spPr bwMode="auto">
              <a:xfrm>
                <a:off x="3792"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61" name="Line 78"/>
              <p:cNvSpPr>
                <a:spLocks noChangeShapeType="1"/>
              </p:cNvSpPr>
              <p:nvPr/>
            </p:nvSpPr>
            <p:spPr bwMode="auto">
              <a:xfrm>
                <a:off x="2976"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62" name="Line 79"/>
              <p:cNvSpPr>
                <a:spLocks noChangeShapeType="1"/>
              </p:cNvSpPr>
              <p:nvPr/>
            </p:nvSpPr>
            <p:spPr bwMode="auto">
              <a:xfrm>
                <a:off x="2160"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9763" name="Line 80"/>
              <p:cNvSpPr>
                <a:spLocks noChangeShapeType="1"/>
              </p:cNvSpPr>
              <p:nvPr/>
            </p:nvSpPr>
            <p:spPr bwMode="auto">
              <a:xfrm flipV="1">
                <a:off x="2976" y="25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Tree>
    <p:extLst>
      <p:ext uri="{BB962C8B-B14F-4D97-AF65-F5344CB8AC3E}">
        <p14:creationId xmlns:p14="http://schemas.microsoft.com/office/powerpoint/2010/main" val="39932047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withEffect">
                                  <p:stCondLst>
                                    <p:cond delay="0"/>
                                  </p:stCondLst>
                                  <p:childTnLst>
                                    <p:set>
                                      <p:cBhvr>
                                        <p:cTn id="6" dur="1" fill="hold">
                                          <p:stCondLst>
                                            <p:cond delay="0"/>
                                          </p:stCondLst>
                                        </p:cTn>
                                        <p:tgtEl>
                                          <p:spTgt spid="223449"/>
                                        </p:tgtEl>
                                        <p:attrNameLst>
                                          <p:attrName>style.visibility</p:attrName>
                                        </p:attrNameLst>
                                      </p:cBhvr>
                                      <p:to>
                                        <p:strVal val="visible"/>
                                      </p:to>
                                    </p:set>
                                    <p:animEffect transition="in" filter="wipe(down)">
                                      <p:cBhvr>
                                        <p:cTn id="7" dur="500"/>
                                        <p:tgtEl>
                                          <p:spTgt spid="2234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a:t>Better Off Caching Cold Disks</a:t>
            </a:r>
          </a:p>
        </p:txBody>
      </p:sp>
      <p:grpSp>
        <p:nvGrpSpPr>
          <p:cNvPr id="224522" name="Group 266"/>
          <p:cNvGrpSpPr>
            <a:grpSpLocks/>
          </p:cNvGrpSpPr>
          <p:nvPr/>
        </p:nvGrpSpPr>
        <p:grpSpPr bwMode="auto">
          <a:xfrm>
            <a:off x="1449388" y="1981200"/>
            <a:ext cx="6394450" cy="4710113"/>
            <a:chOff x="913" y="1248"/>
            <a:chExt cx="4028" cy="2967"/>
          </a:xfrm>
        </p:grpSpPr>
        <p:sp>
          <p:nvSpPr>
            <p:cNvPr id="31748" name="AutoShape 262"/>
            <p:cNvSpPr>
              <a:spLocks noChangeArrowheads="1"/>
            </p:cNvSpPr>
            <p:nvPr/>
          </p:nvSpPr>
          <p:spPr bwMode="auto">
            <a:xfrm>
              <a:off x="1872" y="2064"/>
              <a:ext cx="576" cy="720"/>
            </a:xfrm>
            <a:prstGeom prst="can">
              <a:avLst>
                <a:gd name="adj" fmla="val 31250"/>
              </a:avLst>
            </a:prstGeom>
            <a:gradFill rotWithShape="1">
              <a:gsLst>
                <a:gs pos="0">
                  <a:srgbClr val="5E0076"/>
                </a:gs>
                <a:gs pos="50000">
                  <a:srgbClr val="CC00FF"/>
                </a:gs>
                <a:gs pos="100000">
                  <a:srgbClr val="5E0076"/>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49" name="AutoShape 263"/>
            <p:cNvSpPr>
              <a:spLocks noChangeArrowheads="1"/>
            </p:cNvSpPr>
            <p:nvPr/>
          </p:nvSpPr>
          <p:spPr bwMode="auto">
            <a:xfrm>
              <a:off x="1056" y="2064"/>
              <a:ext cx="576" cy="720"/>
            </a:xfrm>
            <a:prstGeom prst="can">
              <a:avLst>
                <a:gd name="adj" fmla="val 31250"/>
              </a:avLst>
            </a:prstGeom>
            <a:gradFill rotWithShape="1">
              <a:gsLst>
                <a:gs pos="0">
                  <a:srgbClr val="5E0076"/>
                </a:gs>
                <a:gs pos="50000">
                  <a:srgbClr val="CC00FF"/>
                </a:gs>
                <a:gs pos="100000">
                  <a:srgbClr val="5E0076"/>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50" name="Line 69"/>
            <p:cNvSpPr>
              <a:spLocks noChangeShapeType="1"/>
            </p:cNvSpPr>
            <p:nvPr/>
          </p:nvSpPr>
          <p:spPr bwMode="auto">
            <a:xfrm flipV="1">
              <a:off x="4656" y="2928"/>
              <a:ext cx="0" cy="96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1" name="Line 70"/>
            <p:cNvSpPr>
              <a:spLocks noChangeShapeType="1"/>
            </p:cNvSpPr>
            <p:nvPr/>
          </p:nvSpPr>
          <p:spPr bwMode="auto">
            <a:xfrm flipV="1">
              <a:off x="3792" y="2928"/>
              <a:ext cx="0" cy="96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2" name="Line 71"/>
            <p:cNvSpPr>
              <a:spLocks noChangeShapeType="1"/>
            </p:cNvSpPr>
            <p:nvPr/>
          </p:nvSpPr>
          <p:spPr bwMode="auto">
            <a:xfrm flipV="1">
              <a:off x="2976" y="2928"/>
              <a:ext cx="0" cy="960"/>
            </a:xfrm>
            <a:prstGeom prst="line">
              <a:avLst/>
            </a:prstGeom>
            <a:noFill/>
            <a:ln w="28575">
              <a:solidFill>
                <a:schemeClr val="tx1"/>
              </a:solidFill>
              <a:prstDash val="lg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3" name="Text Box 73"/>
            <p:cNvSpPr txBox="1">
              <a:spLocks noChangeArrowheads="1"/>
            </p:cNvSpPr>
            <p:nvPr/>
          </p:nvSpPr>
          <p:spPr bwMode="auto">
            <a:xfrm>
              <a:off x="2352" y="3984"/>
              <a:ext cx="125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r>
                <a:rPr lang="en-US" altLang="en-US" sz="1800"/>
                <a:t>Access patterns</a:t>
              </a:r>
            </a:p>
          </p:txBody>
        </p:sp>
        <p:grpSp>
          <p:nvGrpSpPr>
            <p:cNvPr id="31754" name="Group 114"/>
            <p:cNvGrpSpPr>
              <a:grpSpLocks noChangeAspect="1"/>
            </p:cNvGrpSpPr>
            <p:nvPr/>
          </p:nvGrpSpPr>
          <p:grpSpPr bwMode="auto">
            <a:xfrm>
              <a:off x="3008" y="2127"/>
              <a:ext cx="301" cy="552"/>
              <a:chOff x="1519" y="2532"/>
              <a:chExt cx="401" cy="736"/>
            </a:xfrm>
          </p:grpSpPr>
          <p:sp>
            <p:nvSpPr>
              <p:cNvPr id="31900" name="Freeform 115"/>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901" name="Freeform 116"/>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902" name="Freeform 117"/>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903" name="Freeform 118"/>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31755" name="Group 119"/>
            <p:cNvGrpSpPr>
              <a:grpSpLocks noChangeAspect="1"/>
            </p:cNvGrpSpPr>
            <p:nvPr/>
          </p:nvGrpSpPr>
          <p:grpSpPr bwMode="auto">
            <a:xfrm>
              <a:off x="2688" y="2174"/>
              <a:ext cx="176" cy="598"/>
              <a:chOff x="1092" y="2595"/>
              <a:chExt cx="235" cy="797"/>
            </a:xfrm>
          </p:grpSpPr>
          <p:sp>
            <p:nvSpPr>
              <p:cNvPr id="31898" name="Rectangle 120"/>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99" name="Arc 121"/>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31756" name="Arc 122"/>
            <p:cNvSpPr>
              <a:spLocks noChangeAspect="1"/>
            </p:cNvSpPr>
            <p:nvPr/>
          </p:nvSpPr>
          <p:spPr bwMode="auto">
            <a:xfrm>
              <a:off x="2689"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31757" name="Group 123"/>
            <p:cNvGrpSpPr>
              <a:grpSpLocks noChangeAspect="1"/>
            </p:cNvGrpSpPr>
            <p:nvPr/>
          </p:nvGrpSpPr>
          <p:grpSpPr bwMode="auto">
            <a:xfrm>
              <a:off x="2863" y="2174"/>
              <a:ext cx="151" cy="598"/>
              <a:chOff x="1325" y="2595"/>
              <a:chExt cx="202" cy="798"/>
            </a:xfrm>
          </p:grpSpPr>
          <p:sp>
            <p:nvSpPr>
              <p:cNvPr id="31894" name="Freeform 124"/>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5" name="Freeform 125"/>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6" name="Freeform 126"/>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7" name="Freeform 127"/>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31758" name="Freeform 128"/>
            <p:cNvSpPr>
              <a:spLocks noChangeAspect="1"/>
            </p:cNvSpPr>
            <p:nvPr/>
          </p:nvSpPr>
          <p:spPr bwMode="auto">
            <a:xfrm>
              <a:off x="3146"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59" name="Freeform 129"/>
            <p:cNvSpPr>
              <a:spLocks noChangeAspect="1"/>
            </p:cNvSpPr>
            <p:nvPr/>
          </p:nvSpPr>
          <p:spPr bwMode="auto">
            <a:xfrm>
              <a:off x="3074" y="256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60" name="Freeform 130"/>
            <p:cNvSpPr>
              <a:spLocks noChangeAspect="1"/>
            </p:cNvSpPr>
            <p:nvPr/>
          </p:nvSpPr>
          <p:spPr bwMode="auto">
            <a:xfrm>
              <a:off x="2930"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61" name="Freeform 131"/>
            <p:cNvSpPr>
              <a:spLocks noChangeAspect="1"/>
            </p:cNvSpPr>
            <p:nvPr/>
          </p:nvSpPr>
          <p:spPr bwMode="auto">
            <a:xfrm>
              <a:off x="3038" y="2352"/>
              <a:ext cx="252" cy="147"/>
            </a:xfrm>
            <a:custGeom>
              <a:avLst/>
              <a:gdLst>
                <a:gd name="T0" fmla="*/ 0 w 408"/>
                <a:gd name="T1" fmla="*/ 4 h 236"/>
                <a:gd name="T2" fmla="*/ 22 w 408"/>
                <a:gd name="T3" fmla="*/ 0 h 236"/>
                <a:gd name="T4" fmla="*/ 22 w 408"/>
                <a:gd name="T5" fmla="*/ 10 h 236"/>
                <a:gd name="T6" fmla="*/ 0 w 408"/>
                <a:gd name="T7" fmla="*/ 14 h 236"/>
                <a:gd name="T8" fmla="*/ 0 w 408"/>
                <a:gd name="T9" fmla="*/ 4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62" name="Freeform 132"/>
            <p:cNvSpPr>
              <a:spLocks noChangeAspect="1"/>
            </p:cNvSpPr>
            <p:nvPr/>
          </p:nvSpPr>
          <p:spPr bwMode="auto">
            <a:xfrm>
              <a:off x="2894" y="2381"/>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63" name="Freeform 133"/>
            <p:cNvSpPr>
              <a:spLocks noChangeAspect="1"/>
            </p:cNvSpPr>
            <p:nvPr/>
          </p:nvSpPr>
          <p:spPr bwMode="auto">
            <a:xfrm>
              <a:off x="2947"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64" name="Freeform 134"/>
            <p:cNvSpPr>
              <a:spLocks noChangeAspect="1"/>
            </p:cNvSpPr>
            <p:nvPr/>
          </p:nvSpPr>
          <p:spPr bwMode="auto">
            <a:xfrm>
              <a:off x="3038" y="2208"/>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31765" name="Group 135"/>
            <p:cNvGrpSpPr>
              <a:grpSpLocks noChangeAspect="1"/>
            </p:cNvGrpSpPr>
            <p:nvPr/>
          </p:nvGrpSpPr>
          <p:grpSpPr bwMode="auto">
            <a:xfrm>
              <a:off x="3824" y="2127"/>
              <a:ext cx="301" cy="552"/>
              <a:chOff x="1519" y="2532"/>
              <a:chExt cx="401" cy="736"/>
            </a:xfrm>
          </p:grpSpPr>
          <p:sp>
            <p:nvSpPr>
              <p:cNvPr id="31890" name="Freeform 136"/>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1" name="Freeform 137"/>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2" name="Freeform 138"/>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93" name="Freeform 139"/>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31766" name="Group 140"/>
            <p:cNvGrpSpPr>
              <a:grpSpLocks noChangeAspect="1"/>
            </p:cNvGrpSpPr>
            <p:nvPr/>
          </p:nvGrpSpPr>
          <p:grpSpPr bwMode="auto">
            <a:xfrm>
              <a:off x="3504" y="2174"/>
              <a:ext cx="176" cy="598"/>
              <a:chOff x="1092" y="2595"/>
              <a:chExt cx="235" cy="797"/>
            </a:xfrm>
          </p:grpSpPr>
          <p:sp>
            <p:nvSpPr>
              <p:cNvPr id="31888" name="Rectangle 141"/>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89" name="Arc 142"/>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31767" name="Arc 143"/>
            <p:cNvSpPr>
              <a:spLocks noChangeAspect="1"/>
            </p:cNvSpPr>
            <p:nvPr/>
          </p:nvSpPr>
          <p:spPr bwMode="auto">
            <a:xfrm>
              <a:off x="3505"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31768" name="Group 144"/>
            <p:cNvGrpSpPr>
              <a:grpSpLocks noChangeAspect="1"/>
            </p:cNvGrpSpPr>
            <p:nvPr/>
          </p:nvGrpSpPr>
          <p:grpSpPr bwMode="auto">
            <a:xfrm>
              <a:off x="3679" y="2174"/>
              <a:ext cx="151" cy="598"/>
              <a:chOff x="1325" y="2595"/>
              <a:chExt cx="202" cy="798"/>
            </a:xfrm>
          </p:grpSpPr>
          <p:sp>
            <p:nvSpPr>
              <p:cNvPr id="31884" name="Freeform 145"/>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5" name="Freeform 146"/>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6" name="Freeform 147"/>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7" name="Freeform 148"/>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31769" name="Freeform 149"/>
            <p:cNvSpPr>
              <a:spLocks noChangeAspect="1"/>
            </p:cNvSpPr>
            <p:nvPr/>
          </p:nvSpPr>
          <p:spPr bwMode="auto">
            <a:xfrm>
              <a:off x="4034" y="2208"/>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0" name="Freeform 150"/>
            <p:cNvSpPr>
              <a:spLocks noChangeAspect="1"/>
            </p:cNvSpPr>
            <p:nvPr/>
          </p:nvSpPr>
          <p:spPr bwMode="auto">
            <a:xfrm>
              <a:off x="3962" y="217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1" name="Freeform 151"/>
            <p:cNvSpPr>
              <a:spLocks noChangeAspect="1"/>
            </p:cNvSpPr>
            <p:nvPr/>
          </p:nvSpPr>
          <p:spPr bwMode="auto">
            <a:xfrm>
              <a:off x="3890" y="2562"/>
              <a:ext cx="72" cy="42"/>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2" name="Freeform 152"/>
            <p:cNvSpPr>
              <a:spLocks noChangeAspect="1"/>
            </p:cNvSpPr>
            <p:nvPr/>
          </p:nvSpPr>
          <p:spPr bwMode="auto">
            <a:xfrm>
              <a:off x="3746" y="2244"/>
              <a:ext cx="55" cy="80"/>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3" name="Freeform 153"/>
            <p:cNvSpPr>
              <a:spLocks noChangeAspect="1"/>
            </p:cNvSpPr>
            <p:nvPr/>
          </p:nvSpPr>
          <p:spPr bwMode="auto">
            <a:xfrm>
              <a:off x="3890" y="2316"/>
              <a:ext cx="108" cy="63"/>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4" name="Freeform 154"/>
            <p:cNvSpPr>
              <a:spLocks noChangeAspect="1"/>
            </p:cNvSpPr>
            <p:nvPr/>
          </p:nvSpPr>
          <p:spPr bwMode="auto">
            <a:xfrm>
              <a:off x="3854" y="2352"/>
              <a:ext cx="252" cy="147"/>
            </a:xfrm>
            <a:custGeom>
              <a:avLst/>
              <a:gdLst>
                <a:gd name="T0" fmla="*/ 0 w 408"/>
                <a:gd name="T1" fmla="*/ 4 h 236"/>
                <a:gd name="T2" fmla="*/ 22 w 408"/>
                <a:gd name="T3" fmla="*/ 0 h 236"/>
                <a:gd name="T4" fmla="*/ 22 w 408"/>
                <a:gd name="T5" fmla="*/ 10 h 236"/>
                <a:gd name="T6" fmla="*/ 0 w 408"/>
                <a:gd name="T7" fmla="*/ 14 h 236"/>
                <a:gd name="T8" fmla="*/ 0 w 408"/>
                <a:gd name="T9" fmla="*/ 4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5" name="Freeform 155"/>
            <p:cNvSpPr>
              <a:spLocks noChangeAspect="1"/>
            </p:cNvSpPr>
            <p:nvPr/>
          </p:nvSpPr>
          <p:spPr bwMode="auto">
            <a:xfrm>
              <a:off x="3710" y="2381"/>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6" name="Freeform 156"/>
            <p:cNvSpPr>
              <a:spLocks noChangeAspect="1"/>
            </p:cNvSpPr>
            <p:nvPr/>
          </p:nvSpPr>
          <p:spPr bwMode="auto">
            <a:xfrm>
              <a:off x="3763" y="2597"/>
              <a:ext cx="55" cy="79"/>
            </a:xfrm>
            <a:custGeom>
              <a:avLst/>
              <a:gdLst>
                <a:gd name="T0" fmla="*/ 0 w 205"/>
                <a:gd name="T1" fmla="*/ 0 h 300"/>
                <a:gd name="T2" fmla="*/ 0 w 205"/>
                <a:gd name="T3" fmla="*/ 0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777" name="Freeform 157"/>
            <p:cNvSpPr>
              <a:spLocks noChangeAspect="1"/>
            </p:cNvSpPr>
            <p:nvPr/>
          </p:nvSpPr>
          <p:spPr bwMode="auto">
            <a:xfrm>
              <a:off x="3854" y="2208"/>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31778" name="Group 265"/>
            <p:cNvGrpSpPr>
              <a:grpSpLocks/>
            </p:cNvGrpSpPr>
            <p:nvPr/>
          </p:nvGrpSpPr>
          <p:grpSpPr bwMode="auto">
            <a:xfrm>
              <a:off x="4320" y="2064"/>
              <a:ext cx="621" cy="708"/>
              <a:chOff x="4320" y="2064"/>
              <a:chExt cx="621" cy="708"/>
            </a:xfrm>
          </p:grpSpPr>
          <p:grpSp>
            <p:nvGrpSpPr>
              <p:cNvPr id="31859" name="Group 158"/>
              <p:cNvGrpSpPr>
                <a:grpSpLocks noChangeAspect="1"/>
              </p:cNvGrpSpPr>
              <p:nvPr/>
            </p:nvGrpSpPr>
            <p:grpSpPr bwMode="auto">
              <a:xfrm>
                <a:off x="4640" y="2127"/>
                <a:ext cx="301" cy="552"/>
                <a:chOff x="1519" y="2532"/>
                <a:chExt cx="401" cy="736"/>
              </a:xfrm>
            </p:grpSpPr>
            <p:sp>
              <p:nvSpPr>
                <p:cNvPr id="31880" name="Freeform 159"/>
                <p:cNvSpPr>
                  <a:spLocks noChangeAspect="1"/>
                </p:cNvSpPr>
                <p:nvPr/>
              </p:nvSpPr>
              <p:spPr bwMode="auto">
                <a:xfrm>
                  <a:off x="1519" y="2867"/>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1" name="Freeform 160"/>
                <p:cNvSpPr>
                  <a:spLocks noChangeAspect="1"/>
                </p:cNvSpPr>
                <p:nvPr/>
              </p:nvSpPr>
              <p:spPr bwMode="auto">
                <a:xfrm>
                  <a:off x="1519" y="3035"/>
                  <a:ext cx="401" cy="233"/>
                </a:xfrm>
                <a:custGeom>
                  <a:avLst/>
                  <a:gdLst>
                    <a:gd name="T0" fmla="*/ 0 w 408"/>
                    <a:gd name="T1" fmla="*/ 58 h 237"/>
                    <a:gd name="T2" fmla="*/ 366 w 408"/>
                    <a:gd name="T3" fmla="*/ 0 h 237"/>
                    <a:gd name="T4" fmla="*/ 366 w 408"/>
                    <a:gd name="T5" fmla="*/ 153 h 237"/>
                    <a:gd name="T6" fmla="*/ 0 w 408"/>
                    <a:gd name="T7" fmla="*/ 212 h 237"/>
                    <a:gd name="T8" fmla="*/ 0 w 408"/>
                    <a:gd name="T9" fmla="*/ 58 h 2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7">
                      <a:moveTo>
                        <a:pt x="0" y="64"/>
                      </a:moveTo>
                      <a:lnTo>
                        <a:pt x="407" y="0"/>
                      </a:lnTo>
                      <a:lnTo>
                        <a:pt x="407" y="171"/>
                      </a:lnTo>
                      <a:lnTo>
                        <a:pt x="0" y="236"/>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2" name="Freeform 161"/>
                <p:cNvSpPr>
                  <a:spLocks noChangeAspect="1"/>
                </p:cNvSpPr>
                <p:nvPr/>
              </p:nvSpPr>
              <p:spPr bwMode="auto">
                <a:xfrm>
                  <a:off x="1519" y="2700"/>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83" name="Freeform 162"/>
                <p:cNvSpPr>
                  <a:spLocks noChangeAspect="1"/>
                </p:cNvSpPr>
                <p:nvPr/>
              </p:nvSpPr>
              <p:spPr bwMode="auto">
                <a:xfrm>
                  <a:off x="1519" y="2532"/>
                  <a:ext cx="401" cy="232"/>
                </a:xfrm>
                <a:custGeom>
                  <a:avLst/>
                  <a:gdLst>
                    <a:gd name="T0" fmla="*/ 0 w 408"/>
                    <a:gd name="T1" fmla="*/ 58 h 236"/>
                    <a:gd name="T2" fmla="*/ 366 w 408"/>
                    <a:gd name="T3" fmla="*/ 0 h 236"/>
                    <a:gd name="T4" fmla="*/ 366 w 408"/>
                    <a:gd name="T5" fmla="*/ 153 h 236"/>
                    <a:gd name="T6" fmla="*/ 0 w 408"/>
                    <a:gd name="T7" fmla="*/ 211 h 236"/>
                    <a:gd name="T8" fmla="*/ 0 w 408"/>
                    <a:gd name="T9" fmla="*/ 58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solidFill>
                  <a:srgbClr val="FFFF00"/>
                </a:soli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31860" name="Group 163"/>
              <p:cNvGrpSpPr>
                <a:grpSpLocks noChangeAspect="1"/>
              </p:cNvGrpSpPr>
              <p:nvPr/>
            </p:nvGrpSpPr>
            <p:grpSpPr bwMode="auto">
              <a:xfrm>
                <a:off x="4320" y="2174"/>
                <a:ext cx="176" cy="598"/>
                <a:chOff x="1092" y="2595"/>
                <a:chExt cx="235" cy="797"/>
              </a:xfrm>
            </p:grpSpPr>
            <p:sp>
              <p:nvSpPr>
                <p:cNvPr id="31878" name="Rectangle 164"/>
                <p:cNvSpPr>
                  <a:spLocks noChangeAspect="1" noChangeArrowheads="1"/>
                </p:cNvSpPr>
                <p:nvPr/>
              </p:nvSpPr>
              <p:spPr bwMode="auto">
                <a:xfrm>
                  <a:off x="1092" y="2595"/>
                  <a:ext cx="233" cy="671"/>
                </a:xfrm>
                <a:prstGeom prst="rect">
                  <a:avLst/>
                </a:pr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79" name="Arc 165"/>
                <p:cNvSpPr>
                  <a:spLocks noChangeAspect="1"/>
                </p:cNvSpPr>
                <p:nvPr/>
              </p:nvSpPr>
              <p:spPr bwMode="auto">
                <a:xfrm>
                  <a:off x="1093" y="3266"/>
                  <a:ext cx="234" cy="126"/>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gradFill rotWithShape="0">
                  <a:gsLst>
                    <a:gs pos="0">
                      <a:srgbClr val="B20000"/>
                    </a:gs>
                    <a:gs pos="100000">
                      <a:srgbClr val="FF0000"/>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sp>
            <p:nvSpPr>
              <p:cNvPr id="31861" name="Arc 166"/>
              <p:cNvSpPr>
                <a:spLocks noChangeAspect="1"/>
              </p:cNvSpPr>
              <p:nvPr/>
            </p:nvSpPr>
            <p:spPr bwMode="auto">
              <a:xfrm>
                <a:off x="4321" y="2064"/>
                <a:ext cx="619" cy="207"/>
              </a:xfrm>
              <a:custGeom>
                <a:avLst/>
                <a:gdLst>
                  <a:gd name="T0" fmla="*/ 0 w 41173"/>
                  <a:gd name="T1" fmla="*/ 0 h 40670"/>
                  <a:gd name="T2" fmla="*/ 0 w 41173"/>
                  <a:gd name="T3" fmla="*/ 0 h 40670"/>
                  <a:gd name="T4" fmla="*/ 0 w 41173"/>
                  <a:gd name="T5" fmla="*/ 0 h 40670"/>
                  <a:gd name="T6" fmla="*/ 0 60000 65536"/>
                  <a:gd name="T7" fmla="*/ 0 60000 65536"/>
                  <a:gd name="T8" fmla="*/ 0 60000 65536"/>
                </a:gdLst>
                <a:ahLst/>
                <a:cxnLst>
                  <a:cxn ang="T6">
                    <a:pos x="T0" y="T1"/>
                  </a:cxn>
                  <a:cxn ang="T7">
                    <a:pos x="T2" y="T3"/>
                  </a:cxn>
                  <a:cxn ang="T8">
                    <a:pos x="T4" y="T5"/>
                  </a:cxn>
                </a:cxnLst>
                <a:rect l="0" t="0" r="r" b="b"/>
                <a:pathLst>
                  <a:path w="41173" h="40670" fill="none" extrusionOk="0">
                    <a:moveTo>
                      <a:pt x="11456" y="40669"/>
                    </a:moveTo>
                    <a:cubicBezTo>
                      <a:pt x="4405" y="36919"/>
                      <a:pt x="0" y="29585"/>
                      <a:pt x="0" y="21600"/>
                    </a:cubicBezTo>
                    <a:cubicBezTo>
                      <a:pt x="0" y="9670"/>
                      <a:pt x="9670" y="0"/>
                      <a:pt x="21600" y="0"/>
                    </a:cubicBezTo>
                    <a:cubicBezTo>
                      <a:pt x="29991" y="-1"/>
                      <a:pt x="37623" y="4860"/>
                      <a:pt x="41172" y="12464"/>
                    </a:cubicBezTo>
                  </a:path>
                  <a:path w="41173" h="40670" stroke="0" extrusionOk="0">
                    <a:moveTo>
                      <a:pt x="11456" y="40669"/>
                    </a:moveTo>
                    <a:cubicBezTo>
                      <a:pt x="4405" y="36919"/>
                      <a:pt x="0" y="29585"/>
                      <a:pt x="0" y="21600"/>
                    </a:cubicBezTo>
                    <a:cubicBezTo>
                      <a:pt x="0" y="9670"/>
                      <a:pt x="9670" y="0"/>
                      <a:pt x="21600" y="0"/>
                    </a:cubicBezTo>
                    <a:cubicBezTo>
                      <a:pt x="29991" y="-1"/>
                      <a:pt x="37623" y="4860"/>
                      <a:pt x="41172" y="12464"/>
                    </a:cubicBezTo>
                    <a:lnTo>
                      <a:pt x="21600" y="21600"/>
                    </a:lnTo>
                    <a:lnTo>
                      <a:pt x="11456" y="40669"/>
                    </a:lnTo>
                    <a:close/>
                  </a:path>
                </a:pathLst>
              </a:custGeom>
              <a:gradFill rotWithShape="0">
                <a:gsLst>
                  <a:gs pos="0">
                    <a:srgbClr val="B20000"/>
                  </a:gs>
                  <a:gs pos="100000">
                    <a:srgbClr val="FF0000"/>
                  </a:gs>
                </a:gsLst>
                <a:lin ang="540000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nvGrpSpPr>
              <p:cNvPr id="31862" name="Group 167"/>
              <p:cNvGrpSpPr>
                <a:grpSpLocks noChangeAspect="1"/>
              </p:cNvGrpSpPr>
              <p:nvPr/>
            </p:nvGrpSpPr>
            <p:grpSpPr bwMode="auto">
              <a:xfrm>
                <a:off x="4495" y="2174"/>
                <a:ext cx="151" cy="598"/>
                <a:chOff x="1325" y="2595"/>
                <a:chExt cx="202" cy="798"/>
              </a:xfrm>
            </p:grpSpPr>
            <p:sp>
              <p:nvSpPr>
                <p:cNvPr id="31874" name="Freeform 168"/>
                <p:cNvSpPr>
                  <a:spLocks noChangeAspect="1"/>
                </p:cNvSpPr>
                <p:nvPr/>
              </p:nvSpPr>
              <p:spPr bwMode="auto">
                <a:xfrm>
                  <a:off x="1325" y="2930"/>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5" name="Freeform 169"/>
                <p:cNvSpPr>
                  <a:spLocks noChangeAspect="1"/>
                </p:cNvSpPr>
                <p:nvPr/>
              </p:nvSpPr>
              <p:spPr bwMode="auto">
                <a:xfrm>
                  <a:off x="1325" y="3098"/>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6" name="Freeform 170"/>
                <p:cNvSpPr>
                  <a:spLocks noChangeAspect="1"/>
                </p:cNvSpPr>
                <p:nvPr/>
              </p:nvSpPr>
              <p:spPr bwMode="auto">
                <a:xfrm>
                  <a:off x="1325" y="2763"/>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7" name="Freeform 171"/>
                <p:cNvSpPr>
                  <a:spLocks noChangeAspect="1"/>
                </p:cNvSpPr>
                <p:nvPr/>
              </p:nvSpPr>
              <p:spPr bwMode="auto">
                <a:xfrm>
                  <a:off x="1325" y="2595"/>
                  <a:ext cx="202" cy="295"/>
                </a:xfrm>
                <a:custGeom>
                  <a:avLst/>
                  <a:gdLst>
                    <a:gd name="T0" fmla="*/ 0 w 205"/>
                    <a:gd name="T1" fmla="*/ 116 h 300"/>
                    <a:gd name="T2" fmla="*/ 0 w 205"/>
                    <a:gd name="T3" fmla="*/ 269 h 300"/>
                    <a:gd name="T4" fmla="*/ 186 w 205"/>
                    <a:gd name="T5" fmla="*/ 153 h 300"/>
                    <a:gd name="T6" fmla="*/ 186 w 205"/>
                    <a:gd name="T7" fmla="*/ 0 h 300"/>
                    <a:gd name="T8" fmla="*/ 0 w 205"/>
                    <a:gd name="T9" fmla="*/ 116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B2B200"/>
                    </a:gs>
                    <a:gs pos="100000">
                      <a:srgbClr val="FFFF00"/>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nvGrpSpPr>
              <p:cNvPr id="31863" name="Group 172"/>
              <p:cNvGrpSpPr>
                <a:grpSpLocks noChangeAspect="1"/>
              </p:cNvGrpSpPr>
              <p:nvPr/>
            </p:nvGrpSpPr>
            <p:grpSpPr bwMode="auto">
              <a:xfrm>
                <a:off x="4490" y="2172"/>
                <a:ext cx="432" cy="504"/>
                <a:chOff x="1319" y="2592"/>
                <a:chExt cx="576" cy="672"/>
              </a:xfrm>
            </p:grpSpPr>
            <p:sp>
              <p:nvSpPr>
                <p:cNvPr id="31864" name="Freeform 173"/>
                <p:cNvSpPr>
                  <a:spLocks noChangeAspect="1"/>
                </p:cNvSpPr>
                <p:nvPr/>
              </p:nvSpPr>
              <p:spPr bwMode="auto">
                <a:xfrm>
                  <a:off x="1799" y="2640"/>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65" name="Freeform 174"/>
                <p:cNvSpPr>
                  <a:spLocks noChangeAspect="1"/>
                </p:cNvSpPr>
                <p:nvPr/>
              </p:nvSpPr>
              <p:spPr bwMode="auto">
                <a:xfrm>
                  <a:off x="1703" y="259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66" name="Freeform 175"/>
                <p:cNvSpPr>
                  <a:spLocks noChangeAspect="1"/>
                </p:cNvSpPr>
                <p:nvPr/>
              </p:nvSpPr>
              <p:spPr bwMode="auto">
                <a:xfrm>
                  <a:off x="1607" y="3112"/>
                  <a:ext cx="96" cy="56"/>
                </a:xfrm>
                <a:custGeom>
                  <a:avLst/>
                  <a:gdLst>
                    <a:gd name="T0" fmla="*/ 0 w 408"/>
                    <a:gd name="T1" fmla="*/ 0 h 236"/>
                    <a:gd name="T2" fmla="*/ 0 w 408"/>
                    <a:gd name="T3" fmla="*/ 0 h 236"/>
                    <a:gd name="T4" fmla="*/ 0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67" name="Freeform 176"/>
                <p:cNvSpPr>
                  <a:spLocks noChangeAspect="1"/>
                </p:cNvSpPr>
                <p:nvPr/>
              </p:nvSpPr>
              <p:spPr bwMode="auto">
                <a:xfrm>
                  <a:off x="1415" y="268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68" name="Freeform 177"/>
                <p:cNvSpPr>
                  <a:spLocks noChangeAspect="1"/>
                </p:cNvSpPr>
                <p:nvPr/>
              </p:nvSpPr>
              <p:spPr bwMode="auto">
                <a:xfrm>
                  <a:off x="1607" y="2784"/>
                  <a:ext cx="144" cy="84"/>
                </a:xfrm>
                <a:custGeom>
                  <a:avLst/>
                  <a:gdLst>
                    <a:gd name="T0" fmla="*/ 0 w 408"/>
                    <a:gd name="T1" fmla="*/ 0 h 236"/>
                    <a:gd name="T2" fmla="*/ 1 w 408"/>
                    <a:gd name="T3" fmla="*/ 0 h 236"/>
                    <a:gd name="T4" fmla="*/ 1 w 408"/>
                    <a:gd name="T5" fmla="*/ 0 h 236"/>
                    <a:gd name="T6" fmla="*/ 0 w 408"/>
                    <a:gd name="T7" fmla="*/ 0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69" name="Freeform 178"/>
                <p:cNvSpPr>
                  <a:spLocks noChangeAspect="1"/>
                </p:cNvSpPr>
                <p:nvPr/>
              </p:nvSpPr>
              <p:spPr bwMode="auto">
                <a:xfrm>
                  <a:off x="1559" y="2832"/>
                  <a:ext cx="336" cy="196"/>
                </a:xfrm>
                <a:custGeom>
                  <a:avLst/>
                  <a:gdLst>
                    <a:gd name="T0" fmla="*/ 0 w 408"/>
                    <a:gd name="T1" fmla="*/ 22 h 236"/>
                    <a:gd name="T2" fmla="*/ 127 w 408"/>
                    <a:gd name="T3" fmla="*/ 0 h 236"/>
                    <a:gd name="T4" fmla="*/ 127 w 408"/>
                    <a:gd name="T5" fmla="*/ 56 h 236"/>
                    <a:gd name="T6" fmla="*/ 0 w 408"/>
                    <a:gd name="T7" fmla="*/ 77 h 236"/>
                    <a:gd name="T8" fmla="*/ 0 w 408"/>
                    <a:gd name="T9" fmla="*/ 22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0" name="Freeform 179"/>
                <p:cNvSpPr>
                  <a:spLocks noChangeAspect="1"/>
                </p:cNvSpPr>
                <p:nvPr/>
              </p:nvSpPr>
              <p:spPr bwMode="auto">
                <a:xfrm>
                  <a:off x="1367" y="2870"/>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1" name="Freeform 180"/>
                <p:cNvSpPr>
                  <a:spLocks noChangeAspect="1"/>
                </p:cNvSpPr>
                <p:nvPr/>
              </p:nvSpPr>
              <p:spPr bwMode="auto">
                <a:xfrm>
                  <a:off x="1438" y="3158"/>
                  <a:ext cx="73" cy="106"/>
                </a:xfrm>
                <a:custGeom>
                  <a:avLst/>
                  <a:gdLst>
                    <a:gd name="T0" fmla="*/ 0 w 205"/>
                    <a:gd name="T1" fmla="*/ 0 h 300"/>
                    <a:gd name="T2" fmla="*/ 0 w 205"/>
                    <a:gd name="T3" fmla="*/ 1 h 300"/>
                    <a:gd name="T4" fmla="*/ 0 w 205"/>
                    <a:gd name="T5" fmla="*/ 0 h 300"/>
                    <a:gd name="T6" fmla="*/ 0 w 205"/>
                    <a:gd name="T7" fmla="*/ 0 h 300"/>
                    <a:gd name="T8" fmla="*/ 0 w 205"/>
                    <a:gd name="T9" fmla="*/ 0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2" name="Freeform 181"/>
                <p:cNvSpPr>
                  <a:spLocks noChangeAspect="1"/>
                </p:cNvSpPr>
                <p:nvPr/>
              </p:nvSpPr>
              <p:spPr bwMode="auto">
                <a:xfrm>
                  <a:off x="1319" y="2928"/>
                  <a:ext cx="205" cy="298"/>
                </a:xfrm>
                <a:custGeom>
                  <a:avLst/>
                  <a:gdLst>
                    <a:gd name="T0" fmla="*/ 0 w 205"/>
                    <a:gd name="T1" fmla="*/ 122 h 300"/>
                    <a:gd name="T2" fmla="*/ 0 w 205"/>
                    <a:gd name="T3" fmla="*/ 287 h 300"/>
                    <a:gd name="T4" fmla="*/ 204 w 205"/>
                    <a:gd name="T5" fmla="*/ 165 h 300"/>
                    <a:gd name="T6" fmla="*/ 204 w 205"/>
                    <a:gd name="T7" fmla="*/ 0 h 300"/>
                    <a:gd name="T8" fmla="*/ 0 w 205"/>
                    <a:gd name="T9" fmla="*/ 122 h 3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5" h="300">
                      <a:moveTo>
                        <a:pt x="0" y="128"/>
                      </a:moveTo>
                      <a:lnTo>
                        <a:pt x="0" y="299"/>
                      </a:lnTo>
                      <a:lnTo>
                        <a:pt x="204" y="171"/>
                      </a:lnTo>
                      <a:lnTo>
                        <a:pt x="204" y="0"/>
                      </a:lnTo>
                      <a:lnTo>
                        <a:pt x="0" y="128"/>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sp>
              <p:nvSpPr>
                <p:cNvPr id="31873" name="Freeform 182"/>
                <p:cNvSpPr>
                  <a:spLocks noChangeAspect="1"/>
                </p:cNvSpPr>
                <p:nvPr/>
              </p:nvSpPr>
              <p:spPr bwMode="auto">
                <a:xfrm>
                  <a:off x="1559" y="2640"/>
                  <a:ext cx="192" cy="112"/>
                </a:xfrm>
                <a:custGeom>
                  <a:avLst/>
                  <a:gdLst>
                    <a:gd name="T0" fmla="*/ 0 w 408"/>
                    <a:gd name="T1" fmla="*/ 0 h 236"/>
                    <a:gd name="T2" fmla="*/ 4 w 408"/>
                    <a:gd name="T3" fmla="*/ 0 h 236"/>
                    <a:gd name="T4" fmla="*/ 4 w 408"/>
                    <a:gd name="T5" fmla="*/ 2 h 236"/>
                    <a:gd name="T6" fmla="*/ 0 w 408"/>
                    <a:gd name="T7" fmla="*/ 3 h 236"/>
                    <a:gd name="T8" fmla="*/ 0 w 408"/>
                    <a:gd name="T9" fmla="*/ 0 h 2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8" h="236">
                      <a:moveTo>
                        <a:pt x="0" y="64"/>
                      </a:moveTo>
                      <a:lnTo>
                        <a:pt x="407" y="0"/>
                      </a:lnTo>
                      <a:lnTo>
                        <a:pt x="407" y="171"/>
                      </a:lnTo>
                      <a:lnTo>
                        <a:pt x="0" y="235"/>
                      </a:lnTo>
                      <a:lnTo>
                        <a:pt x="0" y="64"/>
                      </a:lnTo>
                    </a:path>
                  </a:pathLst>
                </a:cu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cap="rnd">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856" tIns="2428" rIns="4856" bIns="2428">
                  <a:spAutoFit/>
                </a:bodyPr>
                <a:lstStyle/>
                <a:p>
                  <a:endParaRPr lang="en-US"/>
                </a:p>
              </p:txBody>
            </p:sp>
          </p:grpSp>
        </p:grpSp>
        <p:grpSp>
          <p:nvGrpSpPr>
            <p:cNvPr id="31779" name="Group 183"/>
            <p:cNvGrpSpPr>
              <a:grpSpLocks/>
            </p:cNvGrpSpPr>
            <p:nvPr/>
          </p:nvGrpSpPr>
          <p:grpSpPr bwMode="auto">
            <a:xfrm>
              <a:off x="1344" y="1584"/>
              <a:ext cx="3264" cy="528"/>
              <a:chOff x="1344" y="2592"/>
              <a:chExt cx="3264" cy="528"/>
            </a:xfrm>
          </p:grpSpPr>
          <p:sp>
            <p:nvSpPr>
              <p:cNvPr id="31852" name="Line 184"/>
              <p:cNvSpPr>
                <a:spLocks noChangeShapeType="1"/>
              </p:cNvSpPr>
              <p:nvPr/>
            </p:nvSpPr>
            <p:spPr bwMode="auto">
              <a:xfrm>
                <a:off x="1344" y="2784"/>
                <a:ext cx="326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3" name="Line 185"/>
              <p:cNvSpPr>
                <a:spLocks noChangeShapeType="1"/>
              </p:cNvSpPr>
              <p:nvPr/>
            </p:nvSpPr>
            <p:spPr bwMode="auto">
              <a:xfrm>
                <a:off x="1344"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4" name="Line 186"/>
              <p:cNvSpPr>
                <a:spLocks noChangeShapeType="1"/>
              </p:cNvSpPr>
              <p:nvPr/>
            </p:nvSpPr>
            <p:spPr bwMode="auto">
              <a:xfrm>
                <a:off x="4608"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5" name="Line 187"/>
              <p:cNvSpPr>
                <a:spLocks noChangeShapeType="1"/>
              </p:cNvSpPr>
              <p:nvPr/>
            </p:nvSpPr>
            <p:spPr bwMode="auto">
              <a:xfrm>
                <a:off x="3792"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6" name="Line 188"/>
              <p:cNvSpPr>
                <a:spLocks noChangeShapeType="1"/>
              </p:cNvSpPr>
              <p:nvPr/>
            </p:nvSpPr>
            <p:spPr bwMode="auto">
              <a:xfrm>
                <a:off x="2976"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7" name="Line 189"/>
              <p:cNvSpPr>
                <a:spLocks noChangeShapeType="1"/>
              </p:cNvSpPr>
              <p:nvPr/>
            </p:nvSpPr>
            <p:spPr bwMode="auto">
              <a:xfrm>
                <a:off x="2160" y="2784"/>
                <a:ext cx="0" cy="336"/>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858" name="Line 190"/>
              <p:cNvSpPr>
                <a:spLocks noChangeShapeType="1"/>
              </p:cNvSpPr>
              <p:nvPr/>
            </p:nvSpPr>
            <p:spPr bwMode="auto">
              <a:xfrm flipV="1">
                <a:off x="2976" y="25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1780" name="Group 261"/>
            <p:cNvGrpSpPr>
              <a:grpSpLocks/>
            </p:cNvGrpSpPr>
            <p:nvPr/>
          </p:nvGrpSpPr>
          <p:grpSpPr bwMode="auto">
            <a:xfrm>
              <a:off x="2688" y="1248"/>
              <a:ext cx="634" cy="276"/>
              <a:chOff x="3264" y="1344"/>
              <a:chExt cx="634" cy="276"/>
            </a:xfrm>
          </p:grpSpPr>
          <p:grpSp>
            <p:nvGrpSpPr>
              <p:cNvPr id="31782" name="Group 191"/>
              <p:cNvGrpSpPr>
                <a:grpSpLocks noChangeAspect="1"/>
              </p:cNvGrpSpPr>
              <p:nvPr/>
            </p:nvGrpSpPr>
            <p:grpSpPr bwMode="auto">
              <a:xfrm>
                <a:off x="3360" y="1344"/>
                <a:ext cx="538" cy="180"/>
                <a:chOff x="3904" y="1301"/>
                <a:chExt cx="717" cy="240"/>
              </a:xfrm>
            </p:grpSpPr>
            <p:grpSp>
              <p:nvGrpSpPr>
                <p:cNvPr id="31818" name="Group 192"/>
                <p:cNvGrpSpPr>
                  <a:grpSpLocks noChangeAspect="1"/>
                </p:cNvGrpSpPr>
                <p:nvPr/>
              </p:nvGrpSpPr>
              <p:grpSpPr bwMode="auto">
                <a:xfrm>
                  <a:off x="3904" y="1397"/>
                  <a:ext cx="387" cy="137"/>
                  <a:chOff x="1053" y="2064"/>
                  <a:chExt cx="387" cy="137"/>
                </a:xfrm>
              </p:grpSpPr>
              <p:sp>
                <p:nvSpPr>
                  <p:cNvPr id="31845" name="AutoShape 193"/>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46" name="Rectangle 194"/>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7" name="Rectangle 195"/>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8" name="Rectangle 196"/>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9" name="Rectangle 197"/>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50" name="Rectangle 198"/>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51" name="Rectangle 199"/>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1819" name="AutoShape 200"/>
                <p:cNvSpPr>
                  <a:spLocks noChangeAspect="1" noChangeArrowheads="1"/>
                </p:cNvSpPr>
                <p:nvPr/>
              </p:nvSpPr>
              <p:spPr bwMode="auto">
                <a:xfrm>
                  <a:off x="3907" y="1301"/>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20" name="Rectangle 201"/>
                <p:cNvSpPr>
                  <a:spLocks noChangeAspect="1" noChangeArrowheads="1"/>
                </p:cNvSpPr>
                <p:nvPr/>
              </p:nvSpPr>
              <p:spPr bwMode="auto">
                <a:xfrm>
                  <a:off x="3904"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21" name="Rectangle 202"/>
                <p:cNvSpPr>
                  <a:spLocks noChangeAspect="1" noChangeArrowheads="1"/>
                </p:cNvSpPr>
                <p:nvPr/>
              </p:nvSpPr>
              <p:spPr bwMode="auto">
                <a:xfrm>
                  <a:off x="3955"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22" name="Rectangle 203"/>
                <p:cNvSpPr>
                  <a:spLocks noChangeAspect="1" noChangeArrowheads="1"/>
                </p:cNvSpPr>
                <p:nvPr/>
              </p:nvSpPr>
              <p:spPr bwMode="auto">
                <a:xfrm>
                  <a:off x="4147"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23" name="Rectangle 204"/>
                <p:cNvSpPr>
                  <a:spLocks noChangeAspect="1" noChangeArrowheads="1"/>
                </p:cNvSpPr>
                <p:nvPr/>
              </p:nvSpPr>
              <p:spPr bwMode="auto">
                <a:xfrm>
                  <a:off x="4003"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24" name="Rectangle 205"/>
                <p:cNvSpPr>
                  <a:spLocks noChangeAspect="1" noChangeArrowheads="1"/>
                </p:cNvSpPr>
                <p:nvPr/>
              </p:nvSpPr>
              <p:spPr bwMode="auto">
                <a:xfrm>
                  <a:off x="4051"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1825" name="Group 206"/>
                <p:cNvGrpSpPr>
                  <a:grpSpLocks noChangeAspect="1"/>
                </p:cNvGrpSpPr>
                <p:nvPr/>
              </p:nvGrpSpPr>
              <p:grpSpPr bwMode="auto">
                <a:xfrm>
                  <a:off x="4234" y="1404"/>
                  <a:ext cx="387" cy="137"/>
                  <a:chOff x="1053" y="2064"/>
                  <a:chExt cx="387" cy="137"/>
                </a:xfrm>
              </p:grpSpPr>
              <p:sp>
                <p:nvSpPr>
                  <p:cNvPr id="31838" name="AutoShape 207"/>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39" name="Rectangle 208"/>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0" name="Rectangle 209"/>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1" name="Rectangle 210"/>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2" name="Rectangle 211"/>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3" name="Rectangle 212"/>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44" name="Rectangle 213"/>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1826" name="Group 214"/>
                <p:cNvGrpSpPr>
                  <a:grpSpLocks noChangeAspect="1"/>
                </p:cNvGrpSpPr>
                <p:nvPr/>
              </p:nvGrpSpPr>
              <p:grpSpPr bwMode="auto">
                <a:xfrm>
                  <a:off x="4234" y="1308"/>
                  <a:ext cx="387" cy="137"/>
                  <a:chOff x="1053" y="2064"/>
                  <a:chExt cx="387" cy="137"/>
                </a:xfrm>
              </p:grpSpPr>
              <p:sp>
                <p:nvSpPr>
                  <p:cNvPr id="31831" name="AutoShape 215"/>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32" name="Rectangle 216"/>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33" name="Rectangle 217"/>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34" name="Rectangle 218"/>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35" name="Rectangle 219"/>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36" name="Rectangle 220"/>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37" name="Rectangle 221"/>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1827" name="Rectangle 222"/>
                <p:cNvSpPr>
                  <a:spLocks noChangeAspect="1" noChangeArrowheads="1"/>
                </p:cNvSpPr>
                <p:nvPr/>
              </p:nvSpPr>
              <p:spPr bwMode="auto">
                <a:xfrm>
                  <a:off x="4099"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28" name="AutoShape 223"/>
                <p:cNvSpPr>
                  <a:spLocks noChangeAspect="1" noChangeArrowheads="1"/>
                </p:cNvSpPr>
                <p:nvPr/>
              </p:nvSpPr>
              <p:spPr bwMode="auto">
                <a:xfrm>
                  <a:off x="3949" y="1342"/>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29" name="AutoShape 224"/>
                <p:cNvSpPr>
                  <a:spLocks noChangeAspect="1" noChangeArrowheads="1"/>
                </p:cNvSpPr>
                <p:nvPr/>
              </p:nvSpPr>
              <p:spPr bwMode="auto">
                <a:xfrm>
                  <a:off x="4381" y="1337"/>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30" name="AutoShape 225"/>
                <p:cNvSpPr>
                  <a:spLocks noChangeAspect="1" noChangeArrowheads="1"/>
                </p:cNvSpPr>
                <p:nvPr/>
              </p:nvSpPr>
              <p:spPr bwMode="auto">
                <a:xfrm>
                  <a:off x="4045" y="1438"/>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grpSp>
            <p:nvGrpSpPr>
              <p:cNvPr id="31783" name="Group 226"/>
              <p:cNvGrpSpPr>
                <a:grpSpLocks noChangeAspect="1"/>
              </p:cNvGrpSpPr>
              <p:nvPr/>
            </p:nvGrpSpPr>
            <p:grpSpPr bwMode="auto">
              <a:xfrm>
                <a:off x="3264" y="1440"/>
                <a:ext cx="538" cy="180"/>
                <a:chOff x="3904" y="1301"/>
                <a:chExt cx="717" cy="240"/>
              </a:xfrm>
            </p:grpSpPr>
            <p:grpSp>
              <p:nvGrpSpPr>
                <p:cNvPr id="31784" name="Group 227"/>
                <p:cNvGrpSpPr>
                  <a:grpSpLocks noChangeAspect="1"/>
                </p:cNvGrpSpPr>
                <p:nvPr/>
              </p:nvGrpSpPr>
              <p:grpSpPr bwMode="auto">
                <a:xfrm>
                  <a:off x="3904" y="1397"/>
                  <a:ext cx="387" cy="137"/>
                  <a:chOff x="1053" y="2064"/>
                  <a:chExt cx="387" cy="137"/>
                </a:xfrm>
              </p:grpSpPr>
              <p:sp>
                <p:nvSpPr>
                  <p:cNvPr id="31811" name="AutoShape 228"/>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12" name="Rectangle 229"/>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3" name="Rectangle 230"/>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4" name="Rectangle 231"/>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5" name="Rectangle 232"/>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6" name="Rectangle 233"/>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7" name="Rectangle 234"/>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1785" name="AutoShape 235"/>
                <p:cNvSpPr>
                  <a:spLocks noChangeAspect="1" noChangeArrowheads="1"/>
                </p:cNvSpPr>
                <p:nvPr/>
              </p:nvSpPr>
              <p:spPr bwMode="auto">
                <a:xfrm>
                  <a:off x="3907" y="1301"/>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86" name="Rectangle 236"/>
                <p:cNvSpPr>
                  <a:spLocks noChangeAspect="1" noChangeArrowheads="1"/>
                </p:cNvSpPr>
                <p:nvPr/>
              </p:nvSpPr>
              <p:spPr bwMode="auto">
                <a:xfrm>
                  <a:off x="3904"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87" name="Rectangle 237"/>
                <p:cNvSpPr>
                  <a:spLocks noChangeAspect="1" noChangeArrowheads="1"/>
                </p:cNvSpPr>
                <p:nvPr/>
              </p:nvSpPr>
              <p:spPr bwMode="auto">
                <a:xfrm>
                  <a:off x="3955"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88" name="Rectangle 238"/>
                <p:cNvSpPr>
                  <a:spLocks noChangeAspect="1" noChangeArrowheads="1"/>
                </p:cNvSpPr>
                <p:nvPr/>
              </p:nvSpPr>
              <p:spPr bwMode="auto">
                <a:xfrm>
                  <a:off x="4147"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89" name="Rectangle 239"/>
                <p:cNvSpPr>
                  <a:spLocks noChangeAspect="1" noChangeArrowheads="1"/>
                </p:cNvSpPr>
                <p:nvPr/>
              </p:nvSpPr>
              <p:spPr bwMode="auto">
                <a:xfrm>
                  <a:off x="4003"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90" name="Rectangle 240"/>
                <p:cNvSpPr>
                  <a:spLocks noChangeAspect="1" noChangeArrowheads="1"/>
                </p:cNvSpPr>
                <p:nvPr/>
              </p:nvSpPr>
              <p:spPr bwMode="auto">
                <a:xfrm>
                  <a:off x="4051"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nvGrpSpPr>
                <p:cNvPr id="31791" name="Group 241"/>
                <p:cNvGrpSpPr>
                  <a:grpSpLocks noChangeAspect="1"/>
                </p:cNvGrpSpPr>
                <p:nvPr/>
              </p:nvGrpSpPr>
              <p:grpSpPr bwMode="auto">
                <a:xfrm>
                  <a:off x="4234" y="1404"/>
                  <a:ext cx="387" cy="137"/>
                  <a:chOff x="1053" y="2064"/>
                  <a:chExt cx="387" cy="137"/>
                </a:xfrm>
              </p:grpSpPr>
              <p:sp>
                <p:nvSpPr>
                  <p:cNvPr id="31804" name="AutoShape 242"/>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805" name="Rectangle 243"/>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6" name="Rectangle 244"/>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7" name="Rectangle 245"/>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8" name="Rectangle 246"/>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9" name="Rectangle 247"/>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10" name="Rectangle 248"/>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grpSp>
              <p:nvGrpSpPr>
                <p:cNvPr id="31792" name="Group 249"/>
                <p:cNvGrpSpPr>
                  <a:grpSpLocks noChangeAspect="1"/>
                </p:cNvGrpSpPr>
                <p:nvPr/>
              </p:nvGrpSpPr>
              <p:grpSpPr bwMode="auto">
                <a:xfrm>
                  <a:off x="4234" y="1308"/>
                  <a:ext cx="387" cy="137"/>
                  <a:chOff x="1053" y="2064"/>
                  <a:chExt cx="387" cy="137"/>
                </a:xfrm>
              </p:grpSpPr>
              <p:sp>
                <p:nvSpPr>
                  <p:cNvPr id="31797" name="AutoShape 250"/>
                  <p:cNvSpPr>
                    <a:spLocks noChangeAspect="1" noChangeArrowheads="1"/>
                  </p:cNvSpPr>
                  <p:nvPr/>
                </p:nvSpPr>
                <p:spPr bwMode="auto">
                  <a:xfrm>
                    <a:off x="1056" y="2064"/>
                    <a:ext cx="384" cy="105"/>
                  </a:xfrm>
                  <a:prstGeom prst="parallelogram">
                    <a:avLst>
                      <a:gd name="adj" fmla="val 91429"/>
                    </a:avLst>
                  </a:prstGeom>
                  <a:gradFill rotWithShape="0">
                    <a:gsLst>
                      <a:gs pos="0">
                        <a:srgbClr val="2F762F"/>
                      </a:gs>
                      <a:gs pos="100000">
                        <a:srgbClr val="66FF66"/>
                      </a:gs>
                    </a:gsLst>
                    <a:lin ang="0" scaled="1"/>
                  </a:gradFill>
                  <a:ln w="9525">
                    <a:miter lim="800000"/>
                    <a:headEnd/>
                    <a:tailEnd/>
                  </a:ln>
                  <a:effectLst/>
                  <a:scene3d>
                    <a:camera prst="legacyPerspectiveBottom"/>
                    <a:lightRig rig="legacyFlat3" dir="t"/>
                  </a:scene3d>
                  <a:sp3d extrusionH="87300" prstMaterial="legacyMatte">
                    <a:bevelT w="13500" h="13500" prst="angle"/>
                    <a:bevelB w="13500" h="13500" prst="angle"/>
                    <a:extrusionClr>
                      <a:srgbClr val="66FF66"/>
                    </a:extrusionClr>
                    <a:contourClr>
                      <a:srgbClr val="2F762F"/>
                    </a:contour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98" name="Rectangle 251"/>
                  <p:cNvSpPr>
                    <a:spLocks noChangeAspect="1" noChangeArrowheads="1"/>
                  </p:cNvSpPr>
                  <p:nvPr/>
                </p:nvSpPr>
                <p:spPr bwMode="auto">
                  <a:xfrm>
                    <a:off x="1053"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99" name="Rectangle 252"/>
                  <p:cNvSpPr>
                    <a:spLocks noChangeAspect="1" noChangeArrowheads="1"/>
                  </p:cNvSpPr>
                  <p:nvPr/>
                </p:nvSpPr>
                <p:spPr bwMode="auto">
                  <a:xfrm>
                    <a:off x="1296"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0" name="Rectangle 253"/>
                  <p:cNvSpPr>
                    <a:spLocks noChangeAspect="1" noChangeArrowheads="1"/>
                  </p:cNvSpPr>
                  <p:nvPr/>
                </p:nvSpPr>
                <p:spPr bwMode="auto">
                  <a:xfrm>
                    <a:off x="1104"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1" name="Rectangle 254"/>
                  <p:cNvSpPr>
                    <a:spLocks noChangeAspect="1" noChangeArrowheads="1"/>
                  </p:cNvSpPr>
                  <p:nvPr/>
                </p:nvSpPr>
                <p:spPr bwMode="auto">
                  <a:xfrm>
                    <a:off x="1152"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2" name="Rectangle 255"/>
                  <p:cNvSpPr>
                    <a:spLocks noChangeAspect="1" noChangeArrowheads="1"/>
                  </p:cNvSpPr>
                  <p:nvPr/>
                </p:nvSpPr>
                <p:spPr bwMode="auto">
                  <a:xfrm>
                    <a:off x="1200"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803" name="Rectangle 256"/>
                  <p:cNvSpPr>
                    <a:spLocks noChangeAspect="1" noChangeArrowheads="1"/>
                  </p:cNvSpPr>
                  <p:nvPr/>
                </p:nvSpPr>
                <p:spPr bwMode="auto">
                  <a:xfrm>
                    <a:off x="1248" y="2169"/>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grpSp>
            <p:sp>
              <p:nvSpPr>
                <p:cNvPr id="31793" name="Rectangle 257"/>
                <p:cNvSpPr>
                  <a:spLocks noChangeAspect="1" noChangeArrowheads="1"/>
                </p:cNvSpPr>
                <p:nvPr/>
              </p:nvSpPr>
              <p:spPr bwMode="auto">
                <a:xfrm>
                  <a:off x="4099" y="1406"/>
                  <a:ext cx="29" cy="32"/>
                </a:xfrm>
                <a:prstGeom prst="rect">
                  <a:avLst/>
                </a:prstGeom>
                <a:gradFill rotWithShape="0">
                  <a:gsLst>
                    <a:gs pos="0">
                      <a:srgbClr val="76762F"/>
                    </a:gs>
                    <a:gs pos="100000">
                      <a:srgbClr val="FFFF66"/>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lgn="ctr" eaLnBrk="1" hangingPunct="1">
                    <a:spcBef>
                      <a:spcPct val="0"/>
                    </a:spcBef>
                    <a:buClrTx/>
                    <a:buSzTx/>
                    <a:buFontTx/>
                    <a:buNone/>
                  </a:pPr>
                  <a:endParaRPr lang="en-US" altLang="en-US" sz="900" b="1">
                    <a:solidFill>
                      <a:srgbClr val="FFFF66"/>
                    </a:solidFill>
                    <a:latin typeface="Tahoma" panose="020B0604030504040204" pitchFamily="34" charset="0"/>
                  </a:endParaRPr>
                </a:p>
              </p:txBody>
            </p:sp>
            <p:sp>
              <p:nvSpPr>
                <p:cNvPr id="31794" name="AutoShape 258"/>
                <p:cNvSpPr>
                  <a:spLocks noChangeAspect="1" noChangeArrowheads="1"/>
                </p:cNvSpPr>
                <p:nvPr/>
              </p:nvSpPr>
              <p:spPr bwMode="auto">
                <a:xfrm>
                  <a:off x="3949" y="1342"/>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95" name="AutoShape 259"/>
                <p:cNvSpPr>
                  <a:spLocks noChangeAspect="1" noChangeArrowheads="1"/>
                </p:cNvSpPr>
                <p:nvPr/>
              </p:nvSpPr>
              <p:spPr bwMode="auto">
                <a:xfrm>
                  <a:off x="4381" y="1337"/>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sp>
              <p:nvSpPr>
                <p:cNvPr id="31796" name="AutoShape 260"/>
                <p:cNvSpPr>
                  <a:spLocks noChangeAspect="1" noChangeArrowheads="1"/>
                </p:cNvSpPr>
                <p:nvPr/>
              </p:nvSpPr>
              <p:spPr bwMode="auto">
                <a:xfrm>
                  <a:off x="4045" y="1438"/>
                  <a:ext cx="192" cy="53"/>
                </a:xfrm>
                <a:prstGeom prst="parallelogram">
                  <a:avLst>
                    <a:gd name="adj" fmla="val 90566"/>
                  </a:avLst>
                </a:prstGeom>
                <a:gradFill rotWithShape="0">
                  <a:gsLst>
                    <a:gs pos="0">
                      <a:srgbClr val="007676"/>
                    </a:gs>
                    <a:gs pos="100000">
                      <a:srgbClr val="00FFFF"/>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endParaRPr lang="en-US" altLang="en-US" sz="1800"/>
                </a:p>
              </p:txBody>
            </p:sp>
          </p:grpSp>
        </p:grpSp>
        <p:sp>
          <p:nvSpPr>
            <p:cNvPr id="31781" name="Text Box 264"/>
            <p:cNvSpPr txBox="1">
              <a:spLocks noChangeArrowheads="1"/>
            </p:cNvSpPr>
            <p:nvPr/>
          </p:nvSpPr>
          <p:spPr bwMode="auto">
            <a:xfrm>
              <a:off x="913" y="2900"/>
              <a:ext cx="163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tx2"/>
                </a:buClr>
                <a:buSzPct val="70000"/>
                <a:buFont typeface="Wingdings" panose="05000000000000000000" pitchFamily="2" charset="2"/>
                <a:buChar char="¡"/>
                <a:defRPr sz="2900">
                  <a:solidFill>
                    <a:schemeClr val="tx1"/>
                  </a:solidFill>
                  <a:latin typeface="Verdana" panose="020B0604030504040204" pitchFamily="34" charset="0"/>
                </a:defRPr>
              </a:lvl1pPr>
              <a:lvl2pPr marL="742950" indent="-285750">
                <a:spcBef>
                  <a:spcPct val="20000"/>
                </a:spcBef>
                <a:buClr>
                  <a:schemeClr val="accent2"/>
                </a:buClr>
                <a:buSzPct val="70000"/>
                <a:buFont typeface="Wingdings" panose="05000000000000000000" pitchFamily="2" charset="2"/>
                <a:buChar char="l"/>
                <a:defRPr sz="2500">
                  <a:solidFill>
                    <a:schemeClr val="tx1"/>
                  </a:solidFill>
                  <a:latin typeface="Verdana" panose="020B0604030504040204" pitchFamily="34" charset="0"/>
                </a:defRPr>
              </a:lvl2pPr>
              <a:lvl3pPr marL="1143000" indent="-228600">
                <a:spcBef>
                  <a:spcPct val="20000"/>
                </a:spcBef>
                <a:buClr>
                  <a:schemeClr val="tx2"/>
                </a:buClr>
                <a:buSzPct val="65000"/>
                <a:buFont typeface="Wingdings" panose="05000000000000000000" pitchFamily="2" charset="2"/>
                <a:buChar char="¡"/>
                <a:defRPr sz="2200">
                  <a:solidFill>
                    <a:schemeClr val="tx1"/>
                  </a:solidFill>
                  <a:latin typeface="Verdana" panose="020B0604030504040204" pitchFamily="34" charset="0"/>
                </a:defRPr>
              </a:lvl3pPr>
              <a:lvl4pPr marL="1600200" indent="-228600">
                <a:spcBef>
                  <a:spcPct val="20000"/>
                </a:spcBef>
                <a:buClr>
                  <a:schemeClr val="accent2"/>
                </a:buClr>
                <a:buSzPct val="70000"/>
                <a:buFont typeface="Wingdings" panose="05000000000000000000" pitchFamily="2" charset="2"/>
                <a:buChar char="l"/>
                <a:defRPr sz="1900">
                  <a:solidFill>
                    <a:schemeClr val="tx1"/>
                  </a:solidFill>
                  <a:latin typeface="Verdana" panose="020B0604030504040204" pitchFamily="34" charset="0"/>
                </a:defRPr>
              </a:lvl4pPr>
              <a:lvl5pPr marL="2057400" indent="-228600">
                <a:spcBef>
                  <a:spcPct val="20000"/>
                </a:spcBef>
                <a:buClr>
                  <a:schemeClr val="tx2"/>
                </a:buClr>
                <a:buSzPct val="60000"/>
                <a:buFont typeface="Wingdings" panose="05000000000000000000" pitchFamily="2" charset="2"/>
                <a:buChar char="¡"/>
                <a:defRPr sz="19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2"/>
                </a:buClr>
                <a:buSzPct val="60000"/>
                <a:buFont typeface="Wingdings" panose="05000000000000000000" pitchFamily="2" charset="2"/>
                <a:buChar char="¡"/>
                <a:defRPr sz="1900">
                  <a:solidFill>
                    <a:schemeClr val="tx1"/>
                  </a:solidFill>
                  <a:latin typeface="Verdana" panose="020B0604030504040204" pitchFamily="34" charset="0"/>
                </a:defRPr>
              </a:lvl9pPr>
            </a:lstStyle>
            <a:p>
              <a:pPr>
                <a:spcBef>
                  <a:spcPct val="0"/>
                </a:spcBef>
                <a:buClrTx/>
                <a:buSzTx/>
                <a:buFontTx/>
                <a:buNone/>
              </a:pPr>
              <a:r>
                <a:rPr lang="en-US" altLang="en-US" sz="1800"/>
                <a:t>Spin down cold disks</a:t>
              </a:r>
            </a:p>
          </p:txBody>
        </p:sp>
      </p:grpSp>
    </p:spTree>
    <p:extLst>
      <p:ext uri="{BB962C8B-B14F-4D97-AF65-F5344CB8AC3E}">
        <p14:creationId xmlns:p14="http://schemas.microsoft.com/office/powerpoint/2010/main" val="27353151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withEffect">
                                  <p:stCondLst>
                                    <p:cond delay="0"/>
                                  </p:stCondLst>
                                  <p:childTnLst>
                                    <p:set>
                                      <p:cBhvr>
                                        <p:cTn id="6" dur="1" fill="hold">
                                          <p:stCondLst>
                                            <p:cond delay="0"/>
                                          </p:stCondLst>
                                        </p:cTn>
                                        <p:tgtEl>
                                          <p:spTgt spid="224522"/>
                                        </p:tgtEl>
                                        <p:attrNameLst>
                                          <p:attrName>style.visibility</p:attrName>
                                        </p:attrNameLst>
                                      </p:cBhvr>
                                      <p:to>
                                        <p:strVal val="visible"/>
                                      </p:to>
                                    </p:set>
                                    <p:animEffect transition="in" filter="wipe(down)">
                                      <p:cBhvr>
                                        <p:cTn id="7" dur="500"/>
                                        <p:tgtEl>
                                          <p:spTgt spid="2245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igital Dots">
  <a:themeElements>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fontScheme name="Digital Do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gital Dots 1">
        <a:dk1>
          <a:srgbClr val="00008A"/>
        </a:dk1>
        <a:lt1>
          <a:srgbClr val="FFFFFF"/>
        </a:lt1>
        <a:dk2>
          <a:srgbClr val="000099"/>
        </a:dk2>
        <a:lt2>
          <a:srgbClr val="FFFFFF"/>
        </a:lt2>
        <a:accent1>
          <a:srgbClr val="0099FF"/>
        </a:accent1>
        <a:accent2>
          <a:srgbClr val="00007A"/>
        </a:accent2>
        <a:accent3>
          <a:srgbClr val="AAAACA"/>
        </a:accent3>
        <a:accent4>
          <a:srgbClr val="DADADA"/>
        </a:accent4>
        <a:accent5>
          <a:srgbClr val="AACAFF"/>
        </a:accent5>
        <a:accent6>
          <a:srgbClr val="00006E"/>
        </a:accent6>
        <a:hlink>
          <a:srgbClr val="EAEAEA"/>
        </a:hlink>
        <a:folHlink>
          <a:srgbClr val="FFCC00"/>
        </a:folHlink>
      </a:clrScheme>
      <a:clrMap bg1="dk2" tx1="lt1" bg2="dk1" tx2="lt2" accent1="accent1" accent2="accent2" accent3="accent3" accent4="accent4" accent5="accent5" accent6="accent6" hlink="hlink" folHlink="folHlink"/>
    </a:extraClrScheme>
    <a:extraClrScheme>
      <a:clrScheme name="Digital Dots 2">
        <a:dk1>
          <a:srgbClr val="5B5B89"/>
        </a:dk1>
        <a:lt1>
          <a:srgbClr val="FFFFFF"/>
        </a:lt1>
        <a:dk2>
          <a:srgbClr val="666699"/>
        </a:dk2>
        <a:lt2>
          <a:srgbClr val="DFDEF6"/>
        </a:lt2>
        <a:accent1>
          <a:srgbClr val="6666FF"/>
        </a:accent1>
        <a:accent2>
          <a:srgbClr val="52527C"/>
        </a:accent2>
        <a:accent3>
          <a:srgbClr val="B8B8CA"/>
        </a:accent3>
        <a:accent4>
          <a:srgbClr val="DADADA"/>
        </a:accent4>
        <a:accent5>
          <a:srgbClr val="B8B8FF"/>
        </a:accent5>
        <a:accent6>
          <a:srgbClr val="494970"/>
        </a:accent6>
        <a:hlink>
          <a:srgbClr val="9999FF"/>
        </a:hlink>
        <a:folHlink>
          <a:srgbClr val="CCCCFF"/>
        </a:folHlink>
      </a:clrScheme>
      <a:clrMap bg1="dk2" tx1="lt1" bg2="dk1" tx2="lt2" accent1="accent1" accent2="accent2" accent3="accent3" accent4="accent4" accent5="accent5" accent6="accent6" hlink="hlink" folHlink="folHlink"/>
    </a:extraClrScheme>
    <a:extraClrScheme>
      <a:clrScheme name="Digital Dots 3">
        <a:dk1>
          <a:srgbClr val="700000"/>
        </a:dk1>
        <a:lt1>
          <a:srgbClr val="FFFFFF"/>
        </a:lt1>
        <a:dk2>
          <a:srgbClr val="800000"/>
        </a:dk2>
        <a:lt2>
          <a:srgbClr val="FFFFCC"/>
        </a:lt2>
        <a:accent1>
          <a:srgbClr val="BE7960"/>
        </a:accent1>
        <a:accent2>
          <a:srgbClr val="600000"/>
        </a:accent2>
        <a:accent3>
          <a:srgbClr val="C0AAAA"/>
        </a:accent3>
        <a:accent4>
          <a:srgbClr val="DADADA"/>
        </a:accent4>
        <a:accent5>
          <a:srgbClr val="DBBEB6"/>
        </a:accent5>
        <a:accent6>
          <a:srgbClr val="560000"/>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gital Dots 4">
        <a:dk1>
          <a:srgbClr val="000000"/>
        </a:dk1>
        <a:lt1>
          <a:srgbClr val="FDEB9D"/>
        </a:lt1>
        <a:dk2>
          <a:srgbClr val="000000"/>
        </a:dk2>
        <a:lt2>
          <a:srgbClr val="E0CE82"/>
        </a:lt2>
        <a:accent1>
          <a:srgbClr val="EAEAEA"/>
        </a:accent1>
        <a:accent2>
          <a:srgbClr val="C2B476"/>
        </a:accent2>
        <a:accent3>
          <a:srgbClr val="FEF3CC"/>
        </a:accent3>
        <a:accent4>
          <a:srgbClr val="000000"/>
        </a:accent4>
        <a:accent5>
          <a:srgbClr val="F3F3F3"/>
        </a:accent5>
        <a:accent6>
          <a:srgbClr val="B0A36A"/>
        </a:accent6>
        <a:hlink>
          <a:srgbClr val="A47900"/>
        </a:hlink>
        <a:folHlink>
          <a:srgbClr val="8C8900"/>
        </a:folHlink>
      </a:clrScheme>
      <a:clrMap bg1="lt1" tx1="dk1" bg2="lt2" tx2="dk2" accent1="accent1" accent2="accent2" accent3="accent3" accent4="accent4" accent5="accent5" accent6="accent6" hlink="hlink" folHlink="folHlink"/>
    </a:extraClrScheme>
    <a:extraClrScheme>
      <a:clrScheme name="Digital Dots 5">
        <a:dk1>
          <a:srgbClr val="5B5E52"/>
        </a:dk1>
        <a:lt1>
          <a:srgbClr val="FFFFFF"/>
        </a:lt1>
        <a:dk2>
          <a:srgbClr val="686B5D"/>
        </a:dk2>
        <a:lt2>
          <a:srgbClr val="CCD5C7"/>
        </a:lt2>
        <a:accent1>
          <a:srgbClr val="809EA8"/>
        </a:accent1>
        <a:accent2>
          <a:srgbClr val="4F5147"/>
        </a:accent2>
        <a:accent3>
          <a:srgbClr val="B9BAB6"/>
        </a:accent3>
        <a:accent4>
          <a:srgbClr val="DADADA"/>
        </a:accent4>
        <a:accent5>
          <a:srgbClr val="C0CCD1"/>
        </a:accent5>
        <a:accent6>
          <a:srgbClr val="47493F"/>
        </a:accent6>
        <a:hlink>
          <a:srgbClr val="AAA854"/>
        </a:hlink>
        <a:folHlink>
          <a:srgbClr val="E1D09F"/>
        </a:folHlink>
      </a:clrScheme>
      <a:clrMap bg1="dk2" tx1="lt1" bg2="dk1" tx2="lt2" accent1="accent1" accent2="accent2" accent3="accent3" accent4="accent4" accent5="accent5" accent6="accent6" hlink="hlink" folHlink="folHlink"/>
    </a:extraClrScheme>
    <a:extraClrScheme>
      <a:clrScheme name="Digital Dots 6">
        <a:dk1>
          <a:srgbClr val="46532B"/>
        </a:dk1>
        <a:lt1>
          <a:srgbClr val="FFFFFF"/>
        </a:lt1>
        <a:dk2>
          <a:srgbClr val="4E5D31"/>
        </a:dk2>
        <a:lt2>
          <a:srgbClr val="FFFFCC"/>
        </a:lt2>
        <a:accent1>
          <a:srgbClr val="8F8C00"/>
        </a:accent1>
        <a:accent2>
          <a:srgbClr val="424F29"/>
        </a:accent2>
        <a:accent3>
          <a:srgbClr val="B2B6AD"/>
        </a:accent3>
        <a:accent4>
          <a:srgbClr val="DADADA"/>
        </a:accent4>
        <a:accent5>
          <a:srgbClr val="C6C5AA"/>
        </a:accent5>
        <a:accent6>
          <a:srgbClr val="3B4724"/>
        </a:accent6>
        <a:hlink>
          <a:srgbClr val="33CC33"/>
        </a:hlink>
        <a:folHlink>
          <a:srgbClr val="00A1B2"/>
        </a:folHlink>
      </a:clrScheme>
      <a:clrMap bg1="dk2" tx1="lt1" bg2="dk1" tx2="lt2" accent1="accent1" accent2="accent2" accent3="accent3" accent4="accent4" accent5="accent5" accent6="accent6" hlink="hlink" folHlink="folHlink"/>
    </a:extraClrScheme>
    <a:extraClrScheme>
      <a:clrScheme name="Digital Dots 7">
        <a:dk1>
          <a:srgbClr val="007673"/>
        </a:dk1>
        <a:lt1>
          <a:srgbClr val="FFFFFF"/>
        </a:lt1>
        <a:dk2>
          <a:srgbClr val="008080"/>
        </a:dk2>
        <a:lt2>
          <a:srgbClr val="FFFF99"/>
        </a:lt2>
        <a:accent1>
          <a:srgbClr val="33CCCC"/>
        </a:accent1>
        <a:accent2>
          <a:srgbClr val="006462"/>
        </a:accent2>
        <a:accent3>
          <a:srgbClr val="AAC0C0"/>
        </a:accent3>
        <a:accent4>
          <a:srgbClr val="DADADA"/>
        </a:accent4>
        <a:accent5>
          <a:srgbClr val="ADE2E2"/>
        </a:accent5>
        <a:accent6>
          <a:srgbClr val="005A58"/>
        </a:accent6>
        <a:hlink>
          <a:srgbClr val="FFCC00"/>
        </a:hlink>
        <a:folHlink>
          <a:srgbClr val="CC3300"/>
        </a:folHlink>
      </a:clrScheme>
      <a:clrMap bg1="dk2" tx1="lt1" bg2="dk1" tx2="lt2" accent1="accent1" accent2="accent2" accent3="accent3" accent4="accent4" accent5="accent5" accent6="accent6" hlink="hlink" folHlink="folHlink"/>
    </a:extraClrScheme>
    <a:extraClrScheme>
      <a:clrScheme name="Digital Dots 8">
        <a:dk1>
          <a:srgbClr val="000000"/>
        </a:dk1>
        <a:lt1>
          <a:srgbClr val="E6F8F4"/>
        </a:lt1>
        <a:dk2>
          <a:srgbClr val="000000"/>
        </a:dk2>
        <a:lt2>
          <a:srgbClr val="C5DBD6"/>
        </a:lt2>
        <a:accent1>
          <a:srgbClr val="CCFF99"/>
        </a:accent1>
        <a:accent2>
          <a:srgbClr val="ACBAB7"/>
        </a:accent2>
        <a:accent3>
          <a:srgbClr val="F0FBF8"/>
        </a:accent3>
        <a:accent4>
          <a:srgbClr val="000000"/>
        </a:accent4>
        <a:accent5>
          <a:srgbClr val="E2FFCA"/>
        </a:accent5>
        <a:accent6>
          <a:srgbClr val="9BA8A6"/>
        </a:accent6>
        <a:hlink>
          <a:srgbClr val="008080"/>
        </a:hlink>
        <a:folHlink>
          <a:srgbClr val="0066CC"/>
        </a:folHlink>
      </a:clrScheme>
      <a:clrMap bg1="lt1" tx1="dk1" bg2="lt2" tx2="dk2" accent1="accent1" accent2="accent2" accent3="accent3" accent4="accent4" accent5="accent5" accent6="accent6" hlink="hlink" folHlink="folHlink"/>
    </a:extraClrScheme>
    <a:extraClrScheme>
      <a:clrScheme name="Digital Dots 9">
        <a:dk1>
          <a:srgbClr val="000000"/>
        </a:dk1>
        <a:lt1>
          <a:srgbClr val="EAEAEA"/>
        </a:lt1>
        <a:dk2>
          <a:srgbClr val="000000"/>
        </a:dk2>
        <a:lt2>
          <a:srgbClr val="D1D1D1"/>
        </a:lt2>
        <a:accent1>
          <a:srgbClr val="CCECFF"/>
        </a:accent1>
        <a:accent2>
          <a:srgbClr val="B2B2B2"/>
        </a:accent2>
        <a:accent3>
          <a:srgbClr val="F3F3F3"/>
        </a:accent3>
        <a:accent4>
          <a:srgbClr val="000000"/>
        </a:accent4>
        <a:accent5>
          <a:srgbClr val="E2F4FF"/>
        </a:accent5>
        <a:accent6>
          <a:srgbClr val="A1A1A1"/>
        </a:accent6>
        <a:hlink>
          <a:srgbClr val="7200E4"/>
        </a:hlink>
        <a:folHlink>
          <a:srgbClr val="00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Digital Dots</Template>
  <TotalTime>1350</TotalTime>
  <Words>3590</Words>
  <Application>Microsoft Office PowerPoint</Application>
  <PresentationFormat>On-screen Show (4:3)</PresentationFormat>
  <Paragraphs>1000</Paragraphs>
  <Slides>106</Slides>
  <Notes>75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106</vt:i4>
      </vt:variant>
    </vt:vector>
  </HeadingPairs>
  <TitlesOfParts>
    <vt:vector size="114" baseType="lpstr">
      <vt:lpstr>Arial</vt:lpstr>
      <vt:lpstr>Calibri</vt:lpstr>
      <vt:lpstr>Courier New</vt:lpstr>
      <vt:lpstr>Symbol</vt:lpstr>
      <vt:lpstr>Tahoma</vt:lpstr>
      <vt:lpstr>Times New Roman</vt:lpstr>
      <vt:lpstr>Wingdings</vt:lpstr>
      <vt:lpstr>Digital Dots</vt:lpstr>
      <vt:lpstr>Memory Management and Caching for File Systems</vt:lpstr>
      <vt:lpstr>Prelude on Memory Addresses</vt:lpstr>
      <vt:lpstr>Address Translation</vt:lpstr>
      <vt:lpstr>Address Translation Visualized</vt:lpstr>
      <vt:lpstr>This Lecture…</vt:lpstr>
      <vt:lpstr>Assumptions</vt:lpstr>
      <vt:lpstr>Base-and-Bound Translation</vt:lpstr>
      <vt:lpstr>Base-and-Bound Translation</vt:lpstr>
      <vt:lpstr>Base-and-Bound Translation</vt:lpstr>
      <vt:lpstr>Pros/Cons of Base-and-Bound Translation</vt:lpstr>
      <vt:lpstr>External Fragmentation</vt:lpstr>
      <vt:lpstr>Pros/Cons of Base-and-Bound Translation</vt:lpstr>
      <vt:lpstr>Segmentation</vt:lpstr>
      <vt:lpstr>Segmentation Illustrated</vt:lpstr>
      <vt:lpstr>Segmentation Diagram</vt:lpstr>
      <vt:lpstr>Segmentation Diagram</vt:lpstr>
      <vt:lpstr>Pros/Cons of Segmentation</vt:lpstr>
      <vt:lpstr>Paging</vt:lpstr>
      <vt:lpstr>Paging Illustrated</vt:lpstr>
      <vt:lpstr>Paged Memory Acces</vt:lpstr>
      <vt:lpstr>Paging Diagram</vt:lpstr>
      <vt:lpstr>Paging Example</vt:lpstr>
      <vt:lpstr>Pros and Cons of Paging</vt:lpstr>
      <vt:lpstr>Multi-Level Translation</vt:lpstr>
      <vt:lpstr>Segmented Paging</vt:lpstr>
      <vt:lpstr>Segmented Paging</vt:lpstr>
      <vt:lpstr>Segmented Paging Example</vt:lpstr>
      <vt:lpstr>Segmented Paging</vt:lpstr>
      <vt:lpstr>Pros/Cons of Segmented Paging</vt:lpstr>
      <vt:lpstr>Paged Page Tables</vt:lpstr>
      <vt:lpstr>Pros/Cons of Paged Page Tables</vt:lpstr>
      <vt:lpstr>Hashed Page Tables</vt:lpstr>
      <vt:lpstr>Inverted Page Table</vt:lpstr>
      <vt:lpstr>Caching</vt:lpstr>
      <vt:lpstr>Caching in Memory Hierarchy</vt:lpstr>
      <vt:lpstr>Caching in Memory Hierarchy</vt:lpstr>
      <vt:lpstr>Locality in Access Patterns</vt:lpstr>
      <vt:lpstr>Caching</vt:lpstr>
      <vt:lpstr>Generic Issues in Caching</vt:lpstr>
      <vt:lpstr>Design Issues of Caching</vt:lpstr>
      <vt:lpstr>Caching Applied to Address Translation</vt:lpstr>
      <vt:lpstr>Caching Applied to Address Translation</vt:lpstr>
      <vt:lpstr>Example of the TLB Content</vt:lpstr>
      <vt:lpstr>TLB Lookups</vt:lpstr>
      <vt:lpstr>TLB Lookups</vt:lpstr>
      <vt:lpstr>Two-Way Associative Cache</vt:lpstr>
      <vt:lpstr>Two-Way Associative Cache</vt:lpstr>
      <vt:lpstr>Two-Way Associative Cache</vt:lpstr>
      <vt:lpstr>TLB Lookups</vt:lpstr>
      <vt:lpstr>Fully Associative Cache</vt:lpstr>
      <vt:lpstr>Fully Associative Cache</vt:lpstr>
      <vt:lpstr>Fully Associative Cache</vt:lpstr>
      <vt:lpstr>TLB Lookups</vt:lpstr>
      <vt:lpstr>Replacement of TLB Entries</vt:lpstr>
      <vt:lpstr>Replacement of TLB Entries</vt:lpstr>
      <vt:lpstr>Consistency between TLB and Page Tables</vt:lpstr>
      <vt:lpstr>Two Ways to Commit Data Changes</vt:lpstr>
      <vt:lpstr>Demand Paging</vt:lpstr>
      <vt:lpstr>Demand Paging Mechanism</vt:lpstr>
      <vt:lpstr>Page Fault</vt:lpstr>
      <vt:lpstr>Transparent Page Faults</vt:lpstr>
      <vt:lpstr>More on Transparent Page Faults</vt:lpstr>
      <vt:lpstr>More on Transparent Page Faults</vt:lpstr>
      <vt:lpstr>Page Replacement Policies</vt:lpstr>
      <vt:lpstr>More Page Replacement Policies</vt:lpstr>
      <vt:lpstr>More Page Replacement Policies</vt:lpstr>
      <vt:lpstr>Implementing LRU</vt:lpstr>
      <vt:lpstr>Clock Algorithm</vt:lpstr>
      <vt:lpstr>Clock Algorithm</vt:lpstr>
      <vt:lpstr>Clock Algorithm</vt:lpstr>
      <vt:lpstr>Clock Algorithm</vt:lpstr>
      <vt:lpstr>Clock Algorithm</vt:lpstr>
      <vt:lpstr>Clock Algorithm</vt:lpstr>
      <vt:lpstr>Clock Algorithm</vt:lpstr>
      <vt:lpstr>Clock Algorithm</vt:lpstr>
      <vt:lpstr>Nth Chance Algorithm</vt:lpstr>
      <vt:lpstr>Thrashing</vt:lpstr>
      <vt:lpstr>Thrashing Avoidance</vt:lpstr>
      <vt:lpstr>Working Set</vt:lpstr>
      <vt:lpstr>Working Set</vt:lpstr>
      <vt:lpstr>Working Set</vt:lpstr>
      <vt:lpstr>Working Set</vt:lpstr>
      <vt:lpstr>Global and Local Replacement Policies</vt:lpstr>
      <vt:lpstr>Linux Memory Manager (1)</vt:lpstr>
      <vt:lpstr>Linux Memory Manager (2)</vt:lpstr>
      <vt:lpstr>Linux Memory Manager (3)</vt:lpstr>
      <vt:lpstr>After Linux 2.6.24</vt:lpstr>
      <vt:lpstr>Caching for File Systems</vt:lpstr>
      <vt:lpstr>Performance Improvement</vt:lpstr>
      <vt:lpstr>Issues in I/O Buffer Caching</vt:lpstr>
      <vt:lpstr>Cache size</vt:lpstr>
      <vt:lpstr>What if….</vt:lpstr>
      <vt:lpstr>What if….</vt:lpstr>
      <vt:lpstr>Cache Replacement Policy</vt:lpstr>
      <vt:lpstr>What is the optimal policy?</vt:lpstr>
      <vt:lpstr>What if your goal is to save power?</vt:lpstr>
      <vt:lpstr>What if you have multiple disks?</vt:lpstr>
      <vt:lpstr>And access patterns are skewed</vt:lpstr>
      <vt:lpstr>Better Off Caching Cold Disks</vt:lpstr>
      <vt:lpstr>Handling Writes to Cached Blocks</vt:lpstr>
      <vt:lpstr>What if….</vt:lpstr>
      <vt:lpstr>What if….</vt:lpstr>
      <vt:lpstr>A Cache Miss</vt:lpstr>
      <vt:lpstr>A Cache Miss</vt:lpstr>
      <vt:lpstr>What if….</vt:lpstr>
      <vt:lpstr>Cache-to-Process Data Handling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Andy Wang</dc:creator>
  <cp:lastModifiedBy>An-I Wang</cp:lastModifiedBy>
  <cp:revision>146</cp:revision>
  <dcterms:created xsi:type="dcterms:W3CDTF">1601-01-01T00:00:00Z</dcterms:created>
  <dcterms:modified xsi:type="dcterms:W3CDTF">2025-11-12T16:47:38Z</dcterms:modified>
</cp:coreProperties>
</file>