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91"/>
  </p:notesMasterIdLst>
  <p:handoutMasterIdLst>
    <p:handoutMasterId r:id="rId9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314" r:id="rId9"/>
    <p:sldId id="263" r:id="rId10"/>
    <p:sldId id="264" r:id="rId11"/>
    <p:sldId id="310" r:id="rId12"/>
    <p:sldId id="266" r:id="rId13"/>
    <p:sldId id="267" r:id="rId14"/>
    <p:sldId id="313" r:id="rId15"/>
    <p:sldId id="316" r:id="rId16"/>
    <p:sldId id="317" r:id="rId17"/>
    <p:sldId id="318" r:id="rId18"/>
    <p:sldId id="319" r:id="rId19"/>
    <p:sldId id="320" r:id="rId20"/>
    <p:sldId id="315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338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321" r:id="rId48"/>
    <p:sldId id="341" r:id="rId49"/>
    <p:sldId id="325" r:id="rId50"/>
    <p:sldId id="326" r:id="rId51"/>
    <p:sldId id="327" r:id="rId52"/>
    <p:sldId id="328" r:id="rId53"/>
    <p:sldId id="329" r:id="rId54"/>
    <p:sldId id="330" r:id="rId55"/>
    <p:sldId id="331" r:id="rId56"/>
    <p:sldId id="332" r:id="rId57"/>
    <p:sldId id="333" r:id="rId58"/>
    <p:sldId id="334" r:id="rId59"/>
    <p:sldId id="335" r:id="rId60"/>
    <p:sldId id="295" r:id="rId61"/>
    <p:sldId id="296" r:id="rId62"/>
    <p:sldId id="342" r:id="rId63"/>
    <p:sldId id="340" r:id="rId64"/>
    <p:sldId id="339" r:id="rId65"/>
    <p:sldId id="297" r:id="rId66"/>
    <p:sldId id="346" r:id="rId67"/>
    <p:sldId id="345" r:id="rId68"/>
    <p:sldId id="343" r:id="rId69"/>
    <p:sldId id="344" r:id="rId70"/>
    <p:sldId id="336" r:id="rId71"/>
    <p:sldId id="299" r:id="rId72"/>
    <p:sldId id="300" r:id="rId73"/>
    <p:sldId id="347" r:id="rId74"/>
    <p:sldId id="349" r:id="rId75"/>
    <p:sldId id="350" r:id="rId76"/>
    <p:sldId id="352" r:id="rId77"/>
    <p:sldId id="354" r:id="rId78"/>
    <p:sldId id="351" r:id="rId79"/>
    <p:sldId id="355" r:id="rId80"/>
    <p:sldId id="356" r:id="rId81"/>
    <p:sldId id="357" r:id="rId82"/>
    <p:sldId id="358" r:id="rId83"/>
    <p:sldId id="361" r:id="rId84"/>
    <p:sldId id="359" r:id="rId85"/>
    <p:sldId id="360" r:id="rId86"/>
    <p:sldId id="362" r:id="rId87"/>
    <p:sldId id="365" r:id="rId88"/>
    <p:sldId id="364" r:id="rId89"/>
    <p:sldId id="337" r:id="rId90"/>
  </p:sldIdLst>
  <p:sldSz cx="9144000" cy="6858000" type="screen4x3"/>
  <p:notesSz cx="69850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8000"/>
    <a:srgbClr val="FFFFCC"/>
    <a:srgbClr val="CC00FF"/>
    <a:srgbClr val="FF9933"/>
    <a:srgbClr val="3333FF"/>
    <a:srgbClr val="66FF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727" autoAdjust="0"/>
  </p:normalViewPr>
  <p:slideViewPr>
    <p:cSldViewPr>
      <p:cViewPr varScale="1">
        <p:scale>
          <a:sx n="49" d="100"/>
          <a:sy n="49" d="100"/>
        </p:scale>
        <p:origin x="171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theme" Target="theme/theme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notesMaster" Target="notesMasters/notesMaster1.xml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1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1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6050" y="88185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C667986-6DFA-462C-A160-C96CA0F40B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70827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10075"/>
            <a:ext cx="558800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050" y="88185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E476191-4CF1-492D-BD5C-96817A3793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0278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6CB7CC-B437-4E35-8391-4C2682724FC1}" type="slidenum">
              <a:rPr lang="en-US" altLang="en-US" smtClean="0">
                <a:latin typeface="Times New Roman" panose="02020603050405020304" pitchFamily="18" charset="0"/>
              </a:rPr>
              <a:pPr/>
              <a:t>1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2741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B1074DE-167E-4A86-A3D4-0EF5C191B555}" type="slidenum">
              <a:rPr lang="en-US" altLang="en-US" smtClean="0">
                <a:latin typeface="Times New Roman" panose="02020603050405020304" pitchFamily="18" charset="0"/>
              </a:rPr>
              <a:pPr/>
              <a:t>10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10323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FAB050B-CB3A-44BC-A50C-C2BE824C6F11}" type="slidenum">
              <a:rPr lang="en-US" altLang="en-US" smtClean="0">
                <a:latin typeface="Times New Roman" panose="02020603050405020304" pitchFamily="18" charset="0"/>
              </a:rPr>
              <a:pPr/>
              <a:t>11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29860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AC9F081-D13F-498B-AFC6-9AAD0824A1A7}" type="slidenum">
              <a:rPr lang="en-US" altLang="en-US" smtClean="0">
                <a:latin typeface="Times New Roman" panose="02020603050405020304" pitchFamily="18" charset="0"/>
              </a:rPr>
              <a:pPr/>
              <a:t>12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44848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FA188FE-6A8B-46AF-B12B-4E26B54AA6BC}" type="slidenum">
              <a:rPr lang="en-US" altLang="en-US" smtClean="0">
                <a:latin typeface="Times New Roman" panose="02020603050405020304" pitchFamily="18" charset="0"/>
              </a:rPr>
              <a:pPr/>
              <a:t>13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43031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8A024B5-8B8F-4E38-A52B-DBC9CF9A7137}" type="slidenum">
              <a:rPr lang="en-US" altLang="en-US" smtClean="0">
                <a:latin typeface="Times New Roman" panose="02020603050405020304" pitchFamily="18" charset="0"/>
              </a:rPr>
              <a:pPr/>
              <a:t>14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0997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6534FEE-58AD-4CA3-8583-54027CF78FB7}" type="slidenum">
              <a:rPr lang="en-US" altLang="en-US" smtClean="0">
                <a:latin typeface="Times New Roman" panose="02020603050405020304" pitchFamily="18" charset="0"/>
              </a:rPr>
              <a:pPr/>
              <a:t>15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7615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1B98702-B4A8-4CCC-907A-75CD0A765CD8}" type="slidenum">
              <a:rPr lang="en-US" altLang="en-US" smtClean="0">
                <a:latin typeface="Times New Roman" panose="02020603050405020304" pitchFamily="18" charset="0"/>
              </a:rPr>
              <a:pPr/>
              <a:t>16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0310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9DBF898-9AFC-40DF-B2AF-7D579F57AA8B}" type="slidenum">
              <a:rPr lang="en-US" altLang="en-US" smtClean="0">
                <a:latin typeface="Times New Roman" panose="02020603050405020304" pitchFamily="18" charset="0"/>
              </a:rPr>
              <a:pPr/>
              <a:t>17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039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36220A5-3356-48D5-BE35-437B05033E91}" type="slidenum">
              <a:rPr lang="en-US" altLang="en-US" smtClean="0">
                <a:latin typeface="Times New Roman" panose="02020603050405020304" pitchFamily="18" charset="0"/>
              </a:rPr>
              <a:pPr/>
              <a:t>18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7162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1727427-00D7-4BC5-A018-E6460D091AD6}" type="slidenum">
              <a:rPr lang="en-US" altLang="en-US" smtClean="0">
                <a:latin typeface="Times New Roman" panose="02020603050405020304" pitchFamily="18" charset="0"/>
              </a:rPr>
              <a:pPr/>
              <a:t>19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403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D55909-CB65-4E78-A69C-72E7DB8F1BEA}" type="slidenum">
              <a:rPr lang="en-US" altLang="en-US" smtClean="0">
                <a:latin typeface="Times New Roman" panose="02020603050405020304" pitchFamily="18" charset="0"/>
              </a:rPr>
              <a:pPr/>
              <a:t>2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76206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7DC3520-D1E0-4F70-9CD3-0B69ED2C22CB}" type="slidenum">
              <a:rPr lang="en-US" altLang="en-US" smtClean="0">
                <a:latin typeface="Times New Roman" panose="02020603050405020304" pitchFamily="18" charset="0"/>
              </a:rPr>
              <a:pPr/>
              <a:t>20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5430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ECEC598-58B5-4303-B4C1-C0D3C555268B}" type="slidenum">
              <a:rPr lang="en-US" altLang="en-US" smtClean="0">
                <a:latin typeface="Times New Roman" panose="02020603050405020304" pitchFamily="18" charset="0"/>
              </a:rPr>
              <a:pPr/>
              <a:t>21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23048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CB2FDDF-D71C-4410-8B7C-9E64F51C8CAF}" type="slidenum">
              <a:rPr lang="en-US" altLang="en-US" smtClean="0">
                <a:latin typeface="Times New Roman" panose="02020603050405020304" pitchFamily="18" charset="0"/>
              </a:rPr>
              <a:pPr/>
              <a:t>22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22797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E330298-B257-4146-80BC-86DDAAC9EB96}" type="slidenum">
              <a:rPr lang="en-US" altLang="en-US" smtClean="0">
                <a:latin typeface="Times New Roman" panose="02020603050405020304" pitchFamily="18" charset="0"/>
              </a:rPr>
              <a:pPr/>
              <a:t>23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84068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F10F5C8-F0F0-47A3-B344-611AE245646A}" type="slidenum">
              <a:rPr lang="en-US" altLang="en-US" smtClean="0">
                <a:latin typeface="Times New Roman" panose="02020603050405020304" pitchFamily="18" charset="0"/>
              </a:rPr>
              <a:pPr/>
              <a:t>24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27682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2CD2F00-9147-4BE4-A087-5C50236D057B}" type="slidenum">
              <a:rPr lang="en-US" altLang="en-US" smtClean="0">
                <a:latin typeface="Times New Roman" panose="02020603050405020304" pitchFamily="18" charset="0"/>
              </a:rPr>
              <a:pPr/>
              <a:t>25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397473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2393E4-F722-4578-A62F-612D7F6D312D}" type="slidenum">
              <a:rPr lang="en-US" altLang="en-US" smtClean="0">
                <a:latin typeface="Times New Roman" panose="02020603050405020304" pitchFamily="18" charset="0"/>
              </a:rPr>
              <a:pPr/>
              <a:t>26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597554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9B479F6-734C-44E2-A8C1-153BFD8ECBE2}" type="slidenum">
              <a:rPr lang="en-US" altLang="en-US" smtClean="0">
                <a:latin typeface="Times New Roman" panose="02020603050405020304" pitchFamily="18" charset="0"/>
              </a:rPr>
              <a:pPr/>
              <a:t>27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672887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C604F7F-2FA8-4FBC-B83C-A6B06D2FEE93}" type="slidenum">
              <a:rPr lang="en-US" altLang="en-US" smtClean="0">
                <a:latin typeface="Times New Roman" panose="02020603050405020304" pitchFamily="18" charset="0"/>
              </a:rPr>
              <a:pPr/>
              <a:t>28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803800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CA3AD6D-EE86-4720-AB91-81A254F69DDD}" type="slidenum">
              <a:rPr lang="en-US" altLang="en-US" smtClean="0">
                <a:latin typeface="Times New Roman" panose="02020603050405020304" pitchFamily="18" charset="0"/>
              </a:rPr>
              <a:pPr/>
              <a:t>29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5634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72D9778-62D8-44D1-9C55-CD1DD4BE8750}" type="slidenum">
              <a:rPr lang="en-US" altLang="en-US" smtClean="0">
                <a:latin typeface="Times New Roman" panose="02020603050405020304" pitchFamily="18" charset="0"/>
              </a:rPr>
              <a:pPr/>
              <a:t>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052481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2493E45-7869-4D0E-A1C6-C8CEDF73FAF0}" type="slidenum">
              <a:rPr lang="en-US" altLang="en-US" smtClean="0">
                <a:latin typeface="Times New Roman" panose="02020603050405020304" pitchFamily="18" charset="0"/>
              </a:rPr>
              <a:pPr/>
              <a:t>30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683199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9328EF4-F29D-4562-8AE8-5CD7B069B928}" type="slidenum">
              <a:rPr lang="en-US" altLang="en-US" smtClean="0">
                <a:latin typeface="Times New Roman" panose="02020603050405020304" pitchFamily="18" charset="0"/>
              </a:rPr>
              <a:pPr/>
              <a:t>31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99430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E7732B8-6C19-468A-B146-B53A2CF65C16}" type="slidenum">
              <a:rPr lang="en-US" altLang="en-US" smtClean="0">
                <a:latin typeface="Times New Roman" panose="02020603050405020304" pitchFamily="18" charset="0"/>
              </a:rPr>
              <a:pPr/>
              <a:t>32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17191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7AFD560-4B31-44FC-B009-67E478E1E5A9}" type="slidenum">
              <a:rPr lang="en-US" altLang="en-US" smtClean="0">
                <a:latin typeface="Times New Roman" panose="02020603050405020304" pitchFamily="18" charset="0"/>
              </a:rPr>
              <a:pPr/>
              <a:t>33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83020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A4A41B7-B69A-41C9-B4A0-E2C8FFA9561F}" type="slidenum">
              <a:rPr lang="en-US" altLang="en-US" smtClean="0">
                <a:latin typeface="Times New Roman" panose="02020603050405020304" pitchFamily="18" charset="0"/>
              </a:rPr>
              <a:pPr/>
              <a:t>34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697935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6BCE1BC-184E-431B-B39F-D535CAB1A528}" type="slidenum">
              <a:rPr lang="en-US" altLang="en-US" smtClean="0">
                <a:latin typeface="Times New Roman" panose="02020603050405020304" pitchFamily="18" charset="0"/>
              </a:rPr>
              <a:pPr/>
              <a:t>36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502219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EAE8FD5-57E0-40CB-8032-3955DEE174E3}" type="slidenum">
              <a:rPr lang="en-US" altLang="en-US" smtClean="0">
                <a:latin typeface="Times New Roman" panose="02020603050405020304" pitchFamily="18" charset="0"/>
              </a:rPr>
              <a:pPr/>
              <a:t>37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773972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E01E27C-CA56-4960-9BD5-C75AC3E08075}" type="slidenum">
              <a:rPr lang="en-US" altLang="en-US" smtClean="0">
                <a:latin typeface="Times New Roman" panose="02020603050405020304" pitchFamily="18" charset="0"/>
              </a:rPr>
              <a:pPr/>
              <a:t>38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98073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465623A-FB7E-45E9-97E1-D8B73951CDFC}" type="slidenum">
              <a:rPr lang="en-US" altLang="en-US" smtClean="0">
                <a:latin typeface="Times New Roman" panose="02020603050405020304" pitchFamily="18" charset="0"/>
              </a:rPr>
              <a:pPr/>
              <a:t>39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530252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A2DD9B6-B694-4AA6-AC7F-2E4FE83250B9}" type="slidenum">
              <a:rPr lang="en-US" altLang="en-US" smtClean="0">
                <a:latin typeface="Times New Roman" panose="02020603050405020304" pitchFamily="18" charset="0"/>
              </a:rPr>
              <a:pPr/>
              <a:t>40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69401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2CE6A91-AF1A-4042-B71F-B0A65DB596E1}" type="slidenum">
              <a:rPr lang="en-US" altLang="en-US" smtClean="0">
                <a:latin typeface="Times New Roman" panose="02020603050405020304" pitchFamily="18" charset="0"/>
              </a:rPr>
              <a:pPr/>
              <a:t>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61415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E7DE14C-2592-4AB5-97CD-4498E6D1A61A}" type="slidenum">
              <a:rPr lang="en-US" altLang="en-US" smtClean="0">
                <a:latin typeface="Times New Roman" panose="02020603050405020304" pitchFamily="18" charset="0"/>
              </a:rPr>
              <a:pPr/>
              <a:t>41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470501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6FA8A0A-C2E7-4F72-B207-937A8EA2C2F6}" type="slidenum">
              <a:rPr lang="en-US" altLang="en-US" smtClean="0">
                <a:latin typeface="Times New Roman" panose="02020603050405020304" pitchFamily="18" charset="0"/>
              </a:rPr>
              <a:pPr/>
              <a:t>42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188938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0205960-0CCB-42AC-977C-851862FCE7E7}" type="slidenum">
              <a:rPr lang="en-US" altLang="en-US" smtClean="0">
                <a:latin typeface="Times New Roman" panose="02020603050405020304" pitchFamily="18" charset="0"/>
              </a:rPr>
              <a:pPr/>
              <a:t>43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53150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13A590E-92B6-499A-A7FE-EC20B6B75DE8}" type="slidenum">
              <a:rPr lang="en-US" altLang="en-US" smtClean="0">
                <a:latin typeface="Times New Roman" panose="02020603050405020304" pitchFamily="18" charset="0"/>
              </a:rPr>
              <a:pPr/>
              <a:t>44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234315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97C64F6-FBCC-4271-8581-63D74ECA1410}" type="slidenum">
              <a:rPr lang="en-US" altLang="en-US" smtClean="0">
                <a:latin typeface="Times New Roman" panose="02020603050405020304" pitchFamily="18" charset="0"/>
              </a:rPr>
              <a:pPr/>
              <a:t>45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858934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72C3572-C681-4C2D-A08B-1E1C3F09869B}" type="slidenum">
              <a:rPr lang="en-US" altLang="en-US" smtClean="0">
                <a:latin typeface="Times New Roman" panose="02020603050405020304" pitchFamily="18" charset="0"/>
              </a:rPr>
              <a:pPr/>
              <a:t>46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279181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CA0C5D8-FA6B-41FC-ADF7-8CE7E0C1FED9}" type="slidenum">
              <a:rPr lang="en-US" altLang="en-US" smtClean="0">
                <a:latin typeface="Times New Roman" panose="02020603050405020304" pitchFamily="18" charset="0"/>
              </a:rPr>
              <a:pPr/>
              <a:t>47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85721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FCB08F4-1ABE-4D8A-A1FD-CD1B6C796C41}" type="slidenum">
              <a:rPr lang="en-US" altLang="en-US" smtClean="0">
                <a:latin typeface="Times New Roman" panose="02020603050405020304" pitchFamily="18" charset="0"/>
              </a:rPr>
              <a:pPr/>
              <a:t>49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300448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4886379-6720-4B90-98FC-0D5371B16FE6}" type="slidenum">
              <a:rPr lang="en-US" altLang="en-US" smtClean="0">
                <a:latin typeface="Times New Roman" panose="02020603050405020304" pitchFamily="18" charset="0"/>
              </a:rPr>
              <a:pPr/>
              <a:t>50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916198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6D14A4-8944-4BC3-8BEB-ADCF64172A84}" type="slidenum">
              <a:rPr lang="en-US" altLang="en-US" smtClean="0">
                <a:latin typeface="Times New Roman" panose="02020603050405020304" pitchFamily="18" charset="0"/>
              </a:rPr>
              <a:pPr/>
              <a:t>51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725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157CA5D-2C7E-41FC-A415-063CE9B97276}" type="slidenum">
              <a:rPr lang="en-US" altLang="en-US" smtClean="0">
                <a:latin typeface="Times New Roman" panose="02020603050405020304" pitchFamily="18" charset="0"/>
              </a:rPr>
              <a:pPr/>
              <a:t>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296547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E1E58E-65FD-430F-81B4-C84B720392ED}" type="slidenum">
              <a:rPr lang="en-US" altLang="en-US" smtClean="0">
                <a:latin typeface="Times New Roman" panose="02020603050405020304" pitchFamily="18" charset="0"/>
              </a:rPr>
              <a:pPr/>
              <a:t>52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360182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8BE43-3FC9-48C5-AAFA-4EA2D8194B6D}" type="slidenum">
              <a:rPr lang="en-US" altLang="en-US" smtClean="0">
                <a:latin typeface="Times New Roman" panose="02020603050405020304" pitchFamily="18" charset="0"/>
              </a:rPr>
              <a:pPr/>
              <a:t>53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08343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AE471DF-472B-4D70-BAAB-7EE5A116E4AB}" type="slidenum">
              <a:rPr lang="en-US" altLang="en-US" smtClean="0">
                <a:latin typeface="Times New Roman" panose="02020603050405020304" pitchFamily="18" charset="0"/>
              </a:rPr>
              <a:pPr/>
              <a:t>54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355489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E3EE960-D363-40E7-A8BD-24BCA73E752A}" type="slidenum">
              <a:rPr lang="en-US" altLang="en-US" smtClean="0">
                <a:latin typeface="Times New Roman" panose="02020603050405020304" pitchFamily="18" charset="0"/>
              </a:rPr>
              <a:pPr/>
              <a:t>55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590176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4416F93-9BB5-4C84-B100-90E9B85A4522}" type="slidenum">
              <a:rPr lang="en-US" altLang="en-US" smtClean="0">
                <a:latin typeface="Times New Roman" panose="02020603050405020304" pitchFamily="18" charset="0"/>
              </a:rPr>
              <a:pPr/>
              <a:t>56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8171385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069650D-A167-4EFC-BE5C-D7C0B1034911}" type="slidenum">
              <a:rPr lang="en-US" altLang="en-US" smtClean="0">
                <a:latin typeface="Times New Roman" panose="02020603050405020304" pitchFamily="18" charset="0"/>
              </a:rPr>
              <a:pPr/>
              <a:t>57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060512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EE57352-421B-42F3-93B1-855B7C1AABA4}" type="slidenum">
              <a:rPr lang="en-US" altLang="en-US" smtClean="0">
                <a:latin typeface="Times New Roman" panose="02020603050405020304" pitchFamily="18" charset="0"/>
              </a:rPr>
              <a:pPr/>
              <a:t>58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351292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C5BCD19-847E-4B7B-9DA6-016889F3D87C}" type="slidenum">
              <a:rPr lang="en-US" altLang="en-US" smtClean="0">
                <a:latin typeface="Times New Roman" panose="02020603050405020304" pitchFamily="18" charset="0"/>
              </a:rPr>
              <a:pPr/>
              <a:t>59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6467580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0B80AB9-2CA0-42BA-9F37-6F8B7FE2CA77}" type="slidenum">
              <a:rPr lang="en-US" altLang="en-US" smtClean="0">
                <a:latin typeface="Times New Roman" panose="02020603050405020304" pitchFamily="18" charset="0"/>
              </a:rPr>
              <a:pPr/>
              <a:t>60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630599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01ABB02-05EF-4E5E-BFF8-551D0788B378}" type="slidenum">
              <a:rPr lang="en-US" altLang="en-US" smtClean="0">
                <a:latin typeface="Times New Roman" panose="02020603050405020304" pitchFamily="18" charset="0"/>
              </a:rPr>
              <a:pPr/>
              <a:t>61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71582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73067C2-6769-43E4-A47E-0567C5D302D0}" type="slidenum">
              <a:rPr lang="en-US" altLang="en-US" smtClean="0">
                <a:latin typeface="Times New Roman" panose="02020603050405020304" pitchFamily="18" charset="0"/>
              </a:rPr>
              <a:pPr/>
              <a:t>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6960049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9CF85C1-9B7A-4906-9B9D-C4B02699E2DC}" type="slidenum">
              <a:rPr lang="en-US" altLang="en-US" smtClean="0">
                <a:latin typeface="Times New Roman" panose="02020603050405020304" pitchFamily="18" charset="0"/>
              </a:rPr>
              <a:pPr/>
              <a:t>65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499580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/>
              <a:t>2024 Samsung datasheet</a:t>
            </a:r>
          </a:p>
          <a:p>
            <a:r>
              <a:rPr lang="en-US" altLang="en-US" dirty="0"/>
              <a:t>2025 Amazon price</a:t>
            </a:r>
          </a:p>
          <a:p>
            <a:endParaRPr lang="en-US" altLang="en-US" dirty="0"/>
          </a:p>
        </p:txBody>
      </p:sp>
      <p:sp>
        <p:nvSpPr>
          <p:cNvPr id="138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BF660B6-0952-4084-91F9-4027A8AB7855}" type="slidenum">
              <a:rPr lang="en-US" altLang="en-US" smtClean="0">
                <a:latin typeface="Times New Roman" panose="02020603050405020304" pitchFamily="18" charset="0"/>
              </a:rPr>
              <a:pPr/>
              <a:t>70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76307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3C0F4EB-F0A3-44A1-A3F9-CE46BD31BE85}" type="slidenum">
              <a:rPr lang="en-US" altLang="en-US" smtClean="0">
                <a:latin typeface="Times New Roman" panose="02020603050405020304" pitchFamily="18" charset="0"/>
              </a:rPr>
              <a:pPr/>
              <a:t>71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275804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2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42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4075F46-97F7-48BE-875A-2E3AECE8A3D3}" type="slidenum">
              <a:rPr lang="en-US" altLang="en-US" smtClean="0">
                <a:latin typeface="Times New Roman" panose="02020603050405020304" pitchFamily="18" charset="0"/>
              </a:rPr>
              <a:pPr/>
              <a:t>72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525352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7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57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07D6989-833C-431F-865F-0B64A40C9EDD}" type="slidenum">
              <a:rPr lang="en-US" altLang="en-US" smtClean="0">
                <a:latin typeface="Times New Roman" panose="02020603050405020304" pitchFamily="18" charset="0"/>
              </a:rPr>
              <a:pPr/>
              <a:t>86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534439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0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/>
              <a:t>https://www.intel.com/content/www/us/en/products/docs/memory-storage/optane-persistent-memory/optane-persistent-memory-200-series-brief.html</a:t>
            </a:r>
          </a:p>
        </p:txBody>
      </p:sp>
      <p:sp>
        <p:nvSpPr>
          <p:cNvPr id="160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023B880-7F6D-413F-8FAB-2F2A0426A6CB}" type="slidenum">
              <a:rPr lang="en-US" altLang="en-US" smtClean="0">
                <a:latin typeface="Times New Roman" panose="02020603050405020304" pitchFamily="18" charset="0"/>
              </a:rPr>
              <a:pPr/>
              <a:t>88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7354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84D62E0-C446-4884-88E3-513BF75E9950}" type="slidenum">
              <a:rPr lang="en-US" altLang="en-US" smtClean="0">
                <a:latin typeface="Times New Roman" panose="02020603050405020304" pitchFamily="18" charset="0"/>
              </a:rPr>
              <a:pPr/>
              <a:t>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00241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019D1BE-F04C-426B-BF8D-C675FE1BEF93}" type="slidenum">
              <a:rPr lang="en-US" altLang="en-US" smtClean="0">
                <a:latin typeface="Times New Roman" panose="02020603050405020304" pitchFamily="18" charset="0"/>
              </a:rPr>
              <a:pPr/>
              <a:t>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08349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9E0A3C1-4024-4E68-A64F-22593B45F74B}" type="slidenum">
              <a:rPr lang="en-US" altLang="en-US" smtClean="0">
                <a:latin typeface="Times New Roman" panose="02020603050405020304" pitchFamily="18" charset="0"/>
              </a:rPr>
              <a:pPr/>
              <a:t>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701675"/>
            <a:ext cx="4627563" cy="3470275"/>
          </a:xfrm>
          <a:ln w="12700" cap="flat">
            <a:solidFill>
              <a:schemeClr val="tx1"/>
            </a:solidFill>
          </a:ln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5" tIns="47627" rIns="93665" bIns="47627"/>
          <a:lstStyle/>
          <a:p>
            <a:pPr defTabSz="9493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1303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B5E8F-6C54-4179-94FD-BD2959D77C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3058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F4511-053E-4CF0-B410-9B42058334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2226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A0CBE-9231-4CD0-B2BD-9336A8ECC0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2872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524000" y="1905000"/>
            <a:ext cx="7010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81AC4-9DAF-4FEF-8BEC-5539DE2609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9860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60186-FF5E-4814-97D3-63802EB370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1811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524000" y="190500"/>
            <a:ext cx="7010400" cy="5829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A7DA4-D776-480A-B6E2-13F30B4D4C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6799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1C04D0-9203-4C40-96D1-DB10551183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0394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BD701-9503-4531-AE44-F8F975B507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5872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32FE5B-CF79-4E05-9751-A2AFE783B4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5886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B352D-1F00-4EAD-BBC5-175DB32E5E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648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43FAC6-50E4-496A-8436-D195F310F8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1239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24BD9-C881-4944-8CAD-B52A36A79E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9418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10867-0AE0-43A4-B514-70CEEA8F1D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289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D759E-685A-4875-ADF8-709FF35982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3017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1D549962-C0D3-42A7-8B9B-C335EC3A9D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2057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2058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7" r:id="rId1"/>
    <p:sldLayoutId id="2147484224" r:id="rId2"/>
    <p:sldLayoutId id="2147484225" r:id="rId3"/>
    <p:sldLayoutId id="2147484226" r:id="rId4"/>
    <p:sldLayoutId id="2147484227" r:id="rId5"/>
    <p:sldLayoutId id="2147484228" r:id="rId6"/>
    <p:sldLayoutId id="2147484229" r:id="rId7"/>
    <p:sldLayoutId id="2147484230" r:id="rId8"/>
    <p:sldLayoutId id="2147484231" r:id="rId9"/>
    <p:sldLayoutId id="2147484232" r:id="rId10"/>
    <p:sldLayoutId id="2147484233" r:id="rId11"/>
    <p:sldLayoutId id="2147484234" r:id="rId12"/>
    <p:sldLayoutId id="2147484235" r:id="rId13"/>
    <p:sldLayoutId id="2147484236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anose="05000000000000000000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fsu.edu/~awang/conquest" TargetMode="Externa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4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4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File System Extensibility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Andy Wang</a:t>
            </a:r>
          </a:p>
          <a:p>
            <a:pPr eaLnBrk="1" hangingPunct="1"/>
            <a:r>
              <a:rPr lang="en-US" altLang="en-US"/>
              <a:t>COP 5611  </a:t>
            </a:r>
          </a:p>
          <a:p>
            <a:pPr eaLnBrk="1" hangingPunct="1"/>
            <a:r>
              <a:rPr lang="en-US" altLang="en-US"/>
              <a:t>Advanced Operating Systems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Basic VFS Architecture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Split the existing common Unix file system architecture</a:t>
            </a:r>
          </a:p>
          <a:p>
            <a:pPr lvl="1" eaLnBrk="1" hangingPunct="1"/>
            <a:r>
              <a:rPr lang="en-US" altLang="en-US"/>
              <a:t>Normal user file-related system calls above the split</a:t>
            </a:r>
          </a:p>
          <a:p>
            <a:pPr lvl="1" eaLnBrk="1" hangingPunct="1"/>
            <a:r>
              <a:rPr lang="en-US" altLang="en-US"/>
              <a:t>File system dependent implementation details below</a:t>
            </a:r>
          </a:p>
          <a:p>
            <a:pPr eaLnBrk="1" hangingPunct="1"/>
            <a:r>
              <a:rPr lang="en-US" altLang="en-US"/>
              <a:t>I_nodes fall below</a:t>
            </a:r>
          </a:p>
          <a:p>
            <a:pPr eaLnBrk="1" hangingPunct="1"/>
            <a:r>
              <a:rPr lang="en-US" altLang="en-US" b="1">
                <a:latin typeface="Courier New" panose="02070309020205020404" pitchFamily="49" charset="0"/>
              </a:rPr>
              <a:t>open()</a:t>
            </a:r>
            <a:r>
              <a:rPr lang="en-US" altLang="en-US"/>
              <a:t>and </a:t>
            </a:r>
            <a:r>
              <a:rPr lang="en-US" altLang="en-US" b="1">
                <a:latin typeface="Courier New" panose="02070309020205020404" pitchFamily="49" charset="0"/>
              </a:rPr>
              <a:t>read()</a:t>
            </a:r>
            <a:r>
              <a:rPr lang="en-US" altLang="en-US"/>
              <a:t>calls above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VFS Architecture Diagram</a:t>
            </a:r>
          </a:p>
        </p:txBody>
      </p:sp>
      <p:grpSp>
        <p:nvGrpSpPr>
          <p:cNvPr id="25603" name="Organization Chart 37"/>
          <p:cNvGrpSpPr>
            <a:grpSpLocks/>
          </p:cNvGrpSpPr>
          <p:nvPr/>
        </p:nvGrpSpPr>
        <p:grpSpPr bwMode="auto">
          <a:xfrm>
            <a:off x="1524000" y="1905000"/>
            <a:ext cx="7010400" cy="4114800"/>
            <a:chOff x="960" y="1200"/>
            <a:chExt cx="3015" cy="2592"/>
          </a:xfrm>
        </p:grpSpPr>
        <p:cxnSp>
          <p:nvCxnSpPr>
            <p:cNvPr id="25604" name="_s1028"/>
            <p:cNvCxnSpPr>
              <a:cxnSpLocks noChangeShapeType="1"/>
              <a:stCxn id="25618" idx="0"/>
              <a:endCxn id="25615" idx="2"/>
            </p:cNvCxnSpPr>
            <p:nvPr/>
          </p:nvCxnSpPr>
          <p:spPr bwMode="auto">
            <a:xfrm rot="-5400000">
              <a:off x="3449" y="2855"/>
              <a:ext cx="144" cy="1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05" name="_s1029"/>
            <p:cNvCxnSpPr>
              <a:cxnSpLocks noChangeShapeType="1"/>
              <a:stCxn id="25617" idx="0"/>
              <a:endCxn id="25614" idx="2"/>
            </p:cNvCxnSpPr>
            <p:nvPr/>
          </p:nvCxnSpPr>
          <p:spPr bwMode="auto">
            <a:xfrm rot="-5400000">
              <a:off x="2397" y="2855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06" name="_s1030"/>
            <p:cNvCxnSpPr>
              <a:cxnSpLocks noChangeShapeType="1"/>
              <a:stCxn id="25616" idx="0"/>
              <a:endCxn id="25613" idx="2"/>
            </p:cNvCxnSpPr>
            <p:nvPr/>
          </p:nvCxnSpPr>
          <p:spPr bwMode="auto">
            <a:xfrm rot="-5400000">
              <a:off x="1343" y="2855"/>
              <a:ext cx="144" cy="1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07" name="_s1031"/>
            <p:cNvCxnSpPr>
              <a:cxnSpLocks noChangeShapeType="1"/>
              <a:stCxn id="25615" idx="0"/>
              <a:endCxn id="25612" idx="2"/>
            </p:cNvCxnSpPr>
            <p:nvPr/>
          </p:nvCxnSpPr>
          <p:spPr bwMode="auto">
            <a:xfrm rot="5400000" flipH="1">
              <a:off x="2923" y="1897"/>
              <a:ext cx="144" cy="1053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08" name="_s1032"/>
            <p:cNvCxnSpPr>
              <a:cxnSpLocks noChangeShapeType="1"/>
              <a:stCxn id="25614" idx="0"/>
              <a:endCxn id="25612" idx="2"/>
            </p:cNvCxnSpPr>
            <p:nvPr/>
          </p:nvCxnSpPr>
          <p:spPr bwMode="auto">
            <a:xfrm rot="-5400000">
              <a:off x="2397" y="2423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09" name="_s1033"/>
            <p:cNvCxnSpPr>
              <a:cxnSpLocks noChangeShapeType="1"/>
              <a:stCxn id="25613" idx="0"/>
              <a:endCxn id="25612" idx="2"/>
            </p:cNvCxnSpPr>
            <p:nvPr/>
          </p:nvCxnSpPr>
          <p:spPr bwMode="auto">
            <a:xfrm rot="-5400000">
              <a:off x="1870" y="1897"/>
              <a:ext cx="144" cy="1053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10" name="_s1034"/>
            <p:cNvCxnSpPr>
              <a:cxnSpLocks noChangeShapeType="1"/>
              <a:stCxn id="25612" idx="0"/>
              <a:endCxn id="25611" idx="2"/>
            </p:cNvCxnSpPr>
            <p:nvPr/>
          </p:nvCxnSpPr>
          <p:spPr bwMode="auto">
            <a:xfrm rot="-5400000">
              <a:off x="2397" y="1991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611" name="_s1035"/>
            <p:cNvSpPr>
              <a:spLocks noChangeArrowheads="1"/>
            </p:cNvSpPr>
            <p:nvPr/>
          </p:nvSpPr>
          <p:spPr bwMode="auto">
            <a:xfrm>
              <a:off x="2035" y="1632"/>
              <a:ext cx="864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761800"/>
                </a:gs>
                <a:gs pos="50000">
                  <a:srgbClr val="FF3300"/>
                </a:gs>
                <a:gs pos="100000">
                  <a:srgbClr val="761800"/>
                </a:gs>
              </a:gsLst>
              <a:lin ang="2700000" scaled="1"/>
            </a:gradFill>
            <a:ln>
              <a:noFill/>
            </a:ln>
            <a:effectLst>
              <a:prstShdw prst="shdw17" dist="17961" dir="2700000">
                <a:srgbClr val="991F00"/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2296" tIns="41148" rIns="82296" bIns="41148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chemeClr val="bg1"/>
                  </a:solidFill>
                </a:rPr>
                <a:t>System Calls</a:t>
              </a:r>
            </a:p>
          </p:txBody>
        </p:sp>
        <p:sp>
          <p:nvSpPr>
            <p:cNvPr id="25612" name="_s1036"/>
            <p:cNvSpPr>
              <a:spLocks noChangeArrowheads="1"/>
            </p:cNvSpPr>
            <p:nvPr/>
          </p:nvSpPr>
          <p:spPr bwMode="auto">
            <a:xfrm>
              <a:off x="1945" y="2064"/>
              <a:ext cx="1044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767600"/>
                </a:gs>
                <a:gs pos="50000">
                  <a:srgbClr val="FFFF00"/>
                </a:gs>
                <a:gs pos="100000">
                  <a:srgbClr val="767600"/>
                </a:gs>
              </a:gsLst>
              <a:lin ang="2700000" scaled="1"/>
            </a:gradFill>
            <a:ln>
              <a:noFill/>
            </a:ln>
            <a:effectLst>
              <a:prstShdw prst="shdw17" dist="17961" dir="2700000">
                <a:srgbClr val="999900"/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2296" tIns="41148" rIns="82296" bIns="41148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rgbClr val="008000"/>
                  </a:solidFill>
                </a:rPr>
                <a:t>V_node Layer</a:t>
              </a:r>
            </a:p>
          </p:txBody>
        </p:sp>
        <p:sp>
          <p:nvSpPr>
            <p:cNvPr id="25613" name="_s1037"/>
            <p:cNvSpPr>
              <a:spLocks noChangeArrowheads="1"/>
            </p:cNvSpPr>
            <p:nvPr/>
          </p:nvSpPr>
          <p:spPr bwMode="auto">
            <a:xfrm>
              <a:off x="960" y="2496"/>
              <a:ext cx="909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F7618"/>
                </a:gs>
                <a:gs pos="50000">
                  <a:srgbClr val="66FF33"/>
                </a:gs>
                <a:gs pos="100000">
                  <a:srgbClr val="2F7618"/>
                </a:gs>
              </a:gsLst>
              <a:lin ang="2700000" scaled="1"/>
            </a:gradFill>
            <a:ln>
              <a:noFill/>
            </a:ln>
            <a:effectLst>
              <a:prstShdw prst="shdw17" dist="17961" dir="2700000">
                <a:srgbClr val="3D991F"/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2296" tIns="41148" rIns="82296" bIns="41148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chemeClr val="bg1"/>
                  </a:solidFill>
                </a:rPr>
                <a:t>FAT64</a:t>
              </a:r>
            </a:p>
          </p:txBody>
        </p:sp>
        <p:sp>
          <p:nvSpPr>
            <p:cNvPr id="25614" name="_s1038"/>
            <p:cNvSpPr>
              <a:spLocks noChangeArrowheads="1"/>
            </p:cNvSpPr>
            <p:nvPr/>
          </p:nvSpPr>
          <p:spPr bwMode="auto">
            <a:xfrm>
              <a:off x="2013" y="2496"/>
              <a:ext cx="909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F7618"/>
                </a:gs>
                <a:gs pos="50000">
                  <a:srgbClr val="66FF33"/>
                </a:gs>
                <a:gs pos="100000">
                  <a:srgbClr val="2F7618"/>
                </a:gs>
              </a:gsLst>
              <a:lin ang="2700000" scaled="1"/>
            </a:gradFill>
            <a:ln>
              <a:noFill/>
            </a:ln>
            <a:effectLst>
              <a:prstShdw prst="shdw17" dist="17961" dir="2700000">
                <a:srgbClr val="3D991F"/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2296" tIns="41148" rIns="82296" bIns="41148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 dirty="0">
                  <a:solidFill>
                    <a:schemeClr val="bg1"/>
                  </a:solidFill>
                </a:rPr>
                <a:t>4.2 BSD File System</a:t>
              </a:r>
            </a:p>
          </p:txBody>
        </p:sp>
        <p:sp>
          <p:nvSpPr>
            <p:cNvPr id="25615" name="_s1039"/>
            <p:cNvSpPr>
              <a:spLocks noChangeArrowheads="1"/>
            </p:cNvSpPr>
            <p:nvPr/>
          </p:nvSpPr>
          <p:spPr bwMode="auto">
            <a:xfrm>
              <a:off x="3066" y="2496"/>
              <a:ext cx="909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F7618"/>
                </a:gs>
                <a:gs pos="50000">
                  <a:srgbClr val="66FF33"/>
                </a:gs>
                <a:gs pos="100000">
                  <a:srgbClr val="2F7618"/>
                </a:gs>
              </a:gsLst>
              <a:lin ang="2700000" scaled="1"/>
            </a:gradFill>
            <a:ln>
              <a:noFill/>
            </a:ln>
            <a:effectLst>
              <a:prstShdw prst="shdw17" dist="17961" dir="2700000">
                <a:srgbClr val="3D991F"/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2296" tIns="41148" rIns="82296" bIns="41148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chemeClr val="bg1"/>
                  </a:solidFill>
                </a:rPr>
                <a:t>NFS</a:t>
              </a:r>
            </a:p>
          </p:txBody>
        </p:sp>
        <p:sp>
          <p:nvSpPr>
            <p:cNvPr id="25616" name="_s1040"/>
            <p:cNvSpPr>
              <a:spLocks noChangeArrowheads="1"/>
            </p:cNvSpPr>
            <p:nvPr/>
          </p:nvSpPr>
          <p:spPr bwMode="auto">
            <a:xfrm>
              <a:off x="982" y="2928"/>
              <a:ext cx="864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181876"/>
                </a:gs>
                <a:gs pos="50000">
                  <a:srgbClr val="3333FF"/>
                </a:gs>
                <a:gs pos="100000">
                  <a:srgbClr val="181876"/>
                </a:gs>
              </a:gsLst>
              <a:lin ang="2700000" scaled="1"/>
            </a:gradFill>
            <a:ln>
              <a:noFill/>
            </a:ln>
            <a:effectLst>
              <a:prstShdw prst="shdw17" dist="17961" dir="2700000">
                <a:srgbClr val="1F1F99"/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2296" tIns="41148" rIns="82296" bIns="41148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chemeClr val="bg1"/>
                  </a:solidFill>
                </a:rPr>
                <a:t>Thumb Drive</a:t>
              </a:r>
            </a:p>
          </p:txBody>
        </p:sp>
        <p:sp>
          <p:nvSpPr>
            <p:cNvPr id="25617" name="_s1041"/>
            <p:cNvSpPr>
              <a:spLocks noChangeArrowheads="1"/>
            </p:cNvSpPr>
            <p:nvPr/>
          </p:nvSpPr>
          <p:spPr bwMode="auto">
            <a:xfrm>
              <a:off x="2035" y="2928"/>
              <a:ext cx="864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181876"/>
                </a:gs>
                <a:gs pos="50000">
                  <a:srgbClr val="3333FF"/>
                </a:gs>
                <a:gs pos="100000">
                  <a:srgbClr val="181876"/>
                </a:gs>
              </a:gsLst>
              <a:lin ang="2700000" scaled="1"/>
            </a:gradFill>
            <a:ln>
              <a:noFill/>
            </a:ln>
            <a:effectLst>
              <a:prstShdw prst="shdw17" dist="17961" dir="2700000">
                <a:srgbClr val="1F1F99"/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2296" tIns="41148" rIns="82296" bIns="41148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 dirty="0">
                  <a:solidFill>
                    <a:schemeClr val="bg1"/>
                  </a:solidFill>
                </a:rPr>
                <a:t>Hard Disk</a:t>
              </a:r>
            </a:p>
          </p:txBody>
        </p:sp>
        <p:sp>
          <p:nvSpPr>
            <p:cNvPr id="25618" name="_s1042"/>
            <p:cNvSpPr>
              <a:spLocks noChangeArrowheads="1"/>
            </p:cNvSpPr>
            <p:nvPr/>
          </p:nvSpPr>
          <p:spPr bwMode="auto">
            <a:xfrm>
              <a:off x="3088" y="2928"/>
              <a:ext cx="864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181876"/>
                </a:gs>
                <a:gs pos="50000">
                  <a:srgbClr val="3333FF"/>
                </a:gs>
                <a:gs pos="100000">
                  <a:srgbClr val="181876"/>
                </a:gs>
              </a:gsLst>
              <a:lin ang="2700000" scaled="1"/>
            </a:gradFill>
            <a:ln>
              <a:noFill/>
            </a:ln>
            <a:effectLst>
              <a:prstShdw prst="shdw17" dist="17961" dir="2700000">
                <a:srgbClr val="1F1F99"/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2296" tIns="41148" rIns="82296" bIns="41148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chemeClr val="bg1"/>
                  </a:solidFill>
                </a:rPr>
                <a:t>Network</a:t>
              </a:r>
            </a:p>
          </p:txBody>
        </p:sp>
      </p:grpSp>
      <p:sp>
        <p:nvSpPr>
          <p:cNvPr id="2" name="Rounded Rectangular Callout 1"/>
          <p:cNvSpPr/>
          <p:nvPr/>
        </p:nvSpPr>
        <p:spPr bwMode="auto">
          <a:xfrm>
            <a:off x="1524000" y="2286000"/>
            <a:ext cx="1447800" cy="761206"/>
          </a:xfrm>
          <a:prstGeom prst="wedgeRoundRectCallout">
            <a:avLst>
              <a:gd name="adj1" fmla="val 99562"/>
              <a:gd name="adj2" fmla="val 74048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Not persistent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Virtual File Systems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Each VFS is linked into an OS-maintained list of VFS’s</a:t>
            </a:r>
          </a:p>
          <a:p>
            <a:pPr lvl="1" eaLnBrk="1" hangingPunct="1"/>
            <a:r>
              <a:rPr lang="en-US" altLang="en-US"/>
              <a:t>First in list is the root VFS</a:t>
            </a:r>
          </a:p>
          <a:p>
            <a:pPr eaLnBrk="1" hangingPunct="1"/>
            <a:r>
              <a:rPr lang="en-US" altLang="en-US"/>
              <a:t>Each VFS has a pointer to its data</a:t>
            </a:r>
          </a:p>
          <a:p>
            <a:pPr lvl="1" eaLnBrk="1" hangingPunct="1"/>
            <a:r>
              <a:rPr lang="en-US" altLang="en-US"/>
              <a:t>Which describes how to find its files</a:t>
            </a:r>
          </a:p>
          <a:p>
            <a:pPr eaLnBrk="1" hangingPunct="1"/>
            <a:r>
              <a:rPr lang="en-US" altLang="en-US"/>
              <a:t>Generic operations used to access VFS’s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V_nodes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The per-file data structure made available to applications</a:t>
            </a:r>
          </a:p>
          <a:p>
            <a:pPr eaLnBrk="1" hangingPunct="1"/>
            <a:r>
              <a:rPr lang="en-US" altLang="en-US"/>
              <a:t>Has public and private data areas</a:t>
            </a:r>
          </a:p>
          <a:p>
            <a:pPr eaLnBrk="1" hangingPunct="1"/>
            <a:r>
              <a:rPr lang="en-US" altLang="en-US"/>
              <a:t>Public area is static or maintained only at VFS level</a:t>
            </a:r>
          </a:p>
          <a:p>
            <a:pPr eaLnBrk="1" hangingPunct="1"/>
            <a:r>
              <a:rPr lang="en-US" altLang="en-US"/>
              <a:t>No locking done by the v_node layer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4"/>
          <p:cNvSpPr txBox="1">
            <a:spLocks noChangeArrowheads="1"/>
          </p:cNvSpPr>
          <p:nvPr/>
        </p:nvSpPr>
        <p:spPr bwMode="auto">
          <a:xfrm>
            <a:off x="1981200" y="914400"/>
            <a:ext cx="869950" cy="366713"/>
          </a:xfrm>
          <a:prstGeom prst="rect">
            <a:avLst/>
          </a:prstGeom>
          <a:gradFill rotWithShape="1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rootvfs</a:t>
            </a:r>
          </a:p>
        </p:txBody>
      </p:sp>
      <p:graphicFrame>
        <p:nvGraphicFramePr>
          <p:cNvPr id="126998" name="Group 22"/>
          <p:cNvGraphicFramePr>
            <a:graphicFrameLocks noGrp="1"/>
          </p:cNvGraphicFramePr>
          <p:nvPr/>
        </p:nvGraphicFramePr>
        <p:xfrm>
          <a:off x="3352800" y="914400"/>
          <a:ext cx="2057400" cy="1463676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vfs_next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vfs_vnodecovered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6999" name="Text Box 23"/>
          <p:cNvSpPr txBox="1">
            <a:spLocks noChangeArrowheads="1"/>
          </p:cNvSpPr>
          <p:nvPr/>
        </p:nvSpPr>
        <p:spPr bwMode="auto">
          <a:xfrm>
            <a:off x="3886200" y="533400"/>
            <a:ext cx="1009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BSD vfs</a:t>
            </a:r>
          </a:p>
        </p:txBody>
      </p:sp>
      <p:sp>
        <p:nvSpPr>
          <p:cNvPr id="31760" name="Line 78"/>
          <p:cNvSpPr>
            <a:spLocks noChangeShapeType="1"/>
          </p:cNvSpPr>
          <p:nvPr/>
        </p:nvSpPr>
        <p:spPr bwMode="auto">
          <a:xfrm>
            <a:off x="304800" y="48006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1" name="Line 79"/>
          <p:cNvSpPr>
            <a:spLocks noChangeShapeType="1"/>
          </p:cNvSpPr>
          <p:nvPr/>
        </p:nvSpPr>
        <p:spPr bwMode="auto">
          <a:xfrm>
            <a:off x="4648200" y="4800600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7056" name="Line 80"/>
          <p:cNvSpPr>
            <a:spLocks noChangeShapeType="1"/>
          </p:cNvSpPr>
          <p:nvPr/>
        </p:nvSpPr>
        <p:spPr bwMode="auto">
          <a:xfrm>
            <a:off x="2819400" y="10668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3" name="Text Box 89"/>
          <p:cNvSpPr txBox="1">
            <a:spLocks noChangeArrowheads="1"/>
          </p:cNvSpPr>
          <p:nvPr/>
        </p:nvSpPr>
        <p:spPr bwMode="auto">
          <a:xfrm>
            <a:off x="898525" y="6208713"/>
            <a:ext cx="2292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4.2 BSD File System</a:t>
            </a:r>
          </a:p>
        </p:txBody>
      </p:sp>
      <p:sp>
        <p:nvSpPr>
          <p:cNvPr id="31764" name="Text Box 90"/>
          <p:cNvSpPr txBox="1">
            <a:spLocks noChangeArrowheads="1"/>
          </p:cNvSpPr>
          <p:nvPr/>
        </p:nvSpPr>
        <p:spPr bwMode="auto">
          <a:xfrm>
            <a:off x="6553200" y="6186488"/>
            <a:ext cx="641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NFS</a:t>
            </a:r>
          </a:p>
        </p:txBody>
      </p:sp>
      <p:grpSp>
        <p:nvGrpSpPr>
          <p:cNvPr id="2" name="Group 111"/>
          <p:cNvGrpSpPr>
            <a:grpSpLocks/>
          </p:cNvGrpSpPr>
          <p:nvPr/>
        </p:nvGrpSpPr>
        <p:grpSpPr bwMode="auto">
          <a:xfrm>
            <a:off x="2057400" y="2209800"/>
            <a:ext cx="1295400" cy="3733800"/>
            <a:chOff x="1296" y="1392"/>
            <a:chExt cx="816" cy="2352"/>
          </a:xfrm>
        </p:grpSpPr>
        <p:sp>
          <p:nvSpPr>
            <p:cNvPr id="31767" name="Text Box 87"/>
            <p:cNvSpPr txBox="1">
              <a:spLocks noChangeArrowheads="1"/>
            </p:cNvSpPr>
            <p:nvPr/>
          </p:nvSpPr>
          <p:spPr bwMode="auto">
            <a:xfrm>
              <a:off x="1296" y="3216"/>
              <a:ext cx="5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mount</a:t>
              </a:r>
            </a:p>
          </p:txBody>
        </p:sp>
        <p:sp>
          <p:nvSpPr>
            <p:cNvPr id="127064" name="Rectangle 88"/>
            <p:cNvSpPr>
              <a:spLocks noChangeArrowheads="1"/>
            </p:cNvSpPr>
            <p:nvPr/>
          </p:nvSpPr>
          <p:spPr bwMode="auto">
            <a:xfrm>
              <a:off x="1494" y="3456"/>
              <a:ext cx="288" cy="288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1769" name="Freeform 105"/>
            <p:cNvSpPr>
              <a:spLocks/>
            </p:cNvSpPr>
            <p:nvPr/>
          </p:nvSpPr>
          <p:spPr bwMode="auto">
            <a:xfrm>
              <a:off x="1776" y="1392"/>
              <a:ext cx="336" cy="2064"/>
            </a:xfrm>
            <a:custGeom>
              <a:avLst/>
              <a:gdLst>
                <a:gd name="T0" fmla="*/ 336 w 336"/>
                <a:gd name="T1" fmla="*/ 0 h 2064"/>
                <a:gd name="T2" fmla="*/ 144 w 336"/>
                <a:gd name="T3" fmla="*/ 240 h 2064"/>
                <a:gd name="T4" fmla="*/ 96 w 336"/>
                <a:gd name="T5" fmla="*/ 576 h 2064"/>
                <a:gd name="T6" fmla="*/ 0 w 336"/>
                <a:gd name="T7" fmla="*/ 2064 h 20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6"/>
                <a:gd name="T13" fmla="*/ 0 h 2064"/>
                <a:gd name="T14" fmla="*/ 336 w 336"/>
                <a:gd name="T15" fmla="*/ 2064 h 20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6" h="2064">
                  <a:moveTo>
                    <a:pt x="336" y="0"/>
                  </a:moveTo>
                  <a:cubicBezTo>
                    <a:pt x="260" y="72"/>
                    <a:pt x="184" y="144"/>
                    <a:pt x="144" y="240"/>
                  </a:cubicBezTo>
                  <a:cubicBezTo>
                    <a:pt x="104" y="336"/>
                    <a:pt x="120" y="272"/>
                    <a:pt x="96" y="576"/>
                  </a:cubicBezTo>
                  <a:cubicBezTo>
                    <a:pt x="72" y="880"/>
                    <a:pt x="36" y="1472"/>
                    <a:pt x="0" y="206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66" name="Text Box 112"/>
          <p:cNvSpPr txBox="1">
            <a:spLocks noChangeArrowheads="1"/>
          </p:cNvSpPr>
          <p:nvPr/>
        </p:nvSpPr>
        <p:spPr bwMode="auto">
          <a:xfrm>
            <a:off x="517525" y="1712913"/>
            <a:ext cx="1352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mount BSD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6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6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7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99" grpId="0"/>
      <p:bldP spid="12705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1981200" y="914400"/>
            <a:ext cx="869950" cy="366713"/>
          </a:xfrm>
          <a:prstGeom prst="rect">
            <a:avLst/>
          </a:prstGeom>
          <a:gradFill rotWithShape="1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rootvfs</a:t>
            </a:r>
          </a:p>
        </p:txBody>
      </p:sp>
      <p:graphicFrame>
        <p:nvGraphicFramePr>
          <p:cNvPr id="131075" name="Group 3"/>
          <p:cNvGraphicFramePr>
            <a:graphicFrameLocks noGrp="1"/>
          </p:cNvGraphicFramePr>
          <p:nvPr/>
        </p:nvGraphicFramePr>
        <p:xfrm>
          <a:off x="3352800" y="914400"/>
          <a:ext cx="2057400" cy="1463676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vfs_next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vfs_vnodecovered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3886200" y="533400"/>
            <a:ext cx="1009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BSD vfs</a:t>
            </a:r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>
            <a:off x="304800" y="48006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>
            <a:off x="4648200" y="4800600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>
            <a:off x="2819400" y="10668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898525" y="6208713"/>
            <a:ext cx="2292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4.2 BSD File System</a:t>
            </a:r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6553200" y="6186488"/>
            <a:ext cx="641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NFS</a:t>
            </a:r>
          </a:p>
        </p:txBody>
      </p:sp>
      <p:grpSp>
        <p:nvGrpSpPr>
          <p:cNvPr id="33813" name="Group 21"/>
          <p:cNvGrpSpPr>
            <a:grpSpLocks/>
          </p:cNvGrpSpPr>
          <p:nvPr/>
        </p:nvGrpSpPr>
        <p:grpSpPr bwMode="auto">
          <a:xfrm>
            <a:off x="2057400" y="2209800"/>
            <a:ext cx="1295400" cy="3733800"/>
            <a:chOff x="1296" y="1392"/>
            <a:chExt cx="816" cy="2352"/>
          </a:xfrm>
        </p:grpSpPr>
        <p:sp>
          <p:nvSpPr>
            <p:cNvPr id="33833" name="Text Box 22"/>
            <p:cNvSpPr txBox="1">
              <a:spLocks noChangeArrowheads="1"/>
            </p:cNvSpPr>
            <p:nvPr/>
          </p:nvSpPr>
          <p:spPr bwMode="auto">
            <a:xfrm>
              <a:off x="1296" y="3216"/>
              <a:ext cx="5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mount</a:t>
              </a:r>
            </a:p>
          </p:txBody>
        </p:sp>
        <p:sp>
          <p:nvSpPr>
            <p:cNvPr id="131095" name="Rectangle 23"/>
            <p:cNvSpPr>
              <a:spLocks noChangeArrowheads="1"/>
            </p:cNvSpPr>
            <p:nvPr/>
          </p:nvSpPr>
          <p:spPr bwMode="auto">
            <a:xfrm>
              <a:off x="1494" y="3456"/>
              <a:ext cx="288" cy="288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3835" name="Freeform 24"/>
            <p:cNvSpPr>
              <a:spLocks/>
            </p:cNvSpPr>
            <p:nvPr/>
          </p:nvSpPr>
          <p:spPr bwMode="auto">
            <a:xfrm>
              <a:off x="1776" y="1392"/>
              <a:ext cx="336" cy="2064"/>
            </a:xfrm>
            <a:custGeom>
              <a:avLst/>
              <a:gdLst>
                <a:gd name="T0" fmla="*/ 336 w 336"/>
                <a:gd name="T1" fmla="*/ 0 h 2064"/>
                <a:gd name="T2" fmla="*/ 144 w 336"/>
                <a:gd name="T3" fmla="*/ 240 h 2064"/>
                <a:gd name="T4" fmla="*/ 96 w 336"/>
                <a:gd name="T5" fmla="*/ 576 h 2064"/>
                <a:gd name="T6" fmla="*/ 0 w 336"/>
                <a:gd name="T7" fmla="*/ 2064 h 20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6"/>
                <a:gd name="T13" fmla="*/ 0 h 2064"/>
                <a:gd name="T14" fmla="*/ 336 w 336"/>
                <a:gd name="T15" fmla="*/ 2064 h 20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6" h="2064">
                  <a:moveTo>
                    <a:pt x="336" y="0"/>
                  </a:moveTo>
                  <a:cubicBezTo>
                    <a:pt x="260" y="72"/>
                    <a:pt x="184" y="144"/>
                    <a:pt x="144" y="240"/>
                  </a:cubicBezTo>
                  <a:cubicBezTo>
                    <a:pt x="104" y="336"/>
                    <a:pt x="120" y="272"/>
                    <a:pt x="96" y="576"/>
                  </a:cubicBezTo>
                  <a:cubicBezTo>
                    <a:pt x="72" y="880"/>
                    <a:pt x="36" y="1472"/>
                    <a:pt x="0" y="206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31097" name="Group 25"/>
          <p:cNvGraphicFramePr>
            <a:graphicFrameLocks noGrp="1"/>
          </p:cNvGraphicFramePr>
          <p:nvPr/>
        </p:nvGraphicFramePr>
        <p:xfrm>
          <a:off x="304800" y="3060700"/>
          <a:ext cx="2133600" cy="1463676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v_vfsp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v_vfsmountedhere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1109" name="Text Box 37"/>
          <p:cNvSpPr txBox="1">
            <a:spLocks noChangeArrowheads="1"/>
          </p:cNvSpPr>
          <p:nvPr/>
        </p:nvSpPr>
        <p:spPr bwMode="auto">
          <a:xfrm>
            <a:off x="755650" y="2679700"/>
            <a:ext cx="106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v_node /</a:t>
            </a:r>
          </a:p>
        </p:txBody>
      </p:sp>
      <p:sp>
        <p:nvSpPr>
          <p:cNvPr id="131110" name="Line 38"/>
          <p:cNvSpPr>
            <a:spLocks noChangeShapeType="1"/>
          </p:cNvSpPr>
          <p:nvPr/>
        </p:nvSpPr>
        <p:spPr bwMode="auto">
          <a:xfrm flipV="1">
            <a:off x="2451100" y="1676400"/>
            <a:ext cx="91440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898525" y="4343400"/>
            <a:ext cx="1781175" cy="1600200"/>
            <a:chOff x="566" y="2736"/>
            <a:chExt cx="1122" cy="1008"/>
          </a:xfrm>
        </p:grpSpPr>
        <p:sp>
          <p:nvSpPr>
            <p:cNvPr id="33830" name="Text Box 39"/>
            <p:cNvSpPr txBox="1">
              <a:spLocks noChangeArrowheads="1"/>
            </p:cNvSpPr>
            <p:nvPr/>
          </p:nvSpPr>
          <p:spPr bwMode="auto">
            <a:xfrm>
              <a:off x="566" y="3216"/>
              <a:ext cx="6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i_node /</a:t>
              </a:r>
            </a:p>
          </p:txBody>
        </p:sp>
        <p:sp>
          <p:nvSpPr>
            <p:cNvPr id="131112" name="Rectangle 40"/>
            <p:cNvSpPr>
              <a:spLocks noChangeArrowheads="1"/>
            </p:cNvSpPr>
            <p:nvPr/>
          </p:nvSpPr>
          <p:spPr bwMode="auto">
            <a:xfrm>
              <a:off x="720" y="3456"/>
              <a:ext cx="288" cy="288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3832" name="Freeform 41"/>
            <p:cNvSpPr>
              <a:spLocks/>
            </p:cNvSpPr>
            <p:nvPr/>
          </p:nvSpPr>
          <p:spPr bwMode="auto">
            <a:xfrm>
              <a:off x="1008" y="2736"/>
              <a:ext cx="680" cy="768"/>
            </a:xfrm>
            <a:custGeom>
              <a:avLst/>
              <a:gdLst>
                <a:gd name="T0" fmla="*/ 528 w 680"/>
                <a:gd name="T1" fmla="*/ 0 h 768"/>
                <a:gd name="T2" fmla="*/ 624 w 680"/>
                <a:gd name="T3" fmla="*/ 96 h 768"/>
                <a:gd name="T4" fmla="*/ 576 w 680"/>
                <a:gd name="T5" fmla="*/ 240 h 768"/>
                <a:gd name="T6" fmla="*/ 0 w 680"/>
                <a:gd name="T7" fmla="*/ 768 h 7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0"/>
                <a:gd name="T13" fmla="*/ 0 h 768"/>
                <a:gd name="T14" fmla="*/ 680 w 680"/>
                <a:gd name="T15" fmla="*/ 768 h 7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0" h="768">
                  <a:moveTo>
                    <a:pt x="528" y="0"/>
                  </a:moveTo>
                  <a:cubicBezTo>
                    <a:pt x="572" y="28"/>
                    <a:pt x="616" y="56"/>
                    <a:pt x="624" y="96"/>
                  </a:cubicBezTo>
                  <a:cubicBezTo>
                    <a:pt x="632" y="136"/>
                    <a:pt x="680" y="128"/>
                    <a:pt x="576" y="240"/>
                  </a:cubicBezTo>
                  <a:cubicBezTo>
                    <a:pt x="472" y="352"/>
                    <a:pt x="104" y="672"/>
                    <a:pt x="0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29" name="Text Box 43"/>
          <p:cNvSpPr txBox="1">
            <a:spLocks noChangeArrowheads="1"/>
          </p:cNvSpPr>
          <p:nvPr/>
        </p:nvSpPr>
        <p:spPr bwMode="auto">
          <a:xfrm>
            <a:off x="517525" y="1712913"/>
            <a:ext cx="1403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create root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1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1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1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109" grpId="0"/>
      <p:bldP spid="1311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1981200" y="914400"/>
            <a:ext cx="869950" cy="366713"/>
          </a:xfrm>
          <a:prstGeom prst="rect">
            <a:avLst/>
          </a:prstGeom>
          <a:gradFill rotWithShape="1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rootvfs</a:t>
            </a:r>
          </a:p>
        </p:txBody>
      </p:sp>
      <p:graphicFrame>
        <p:nvGraphicFramePr>
          <p:cNvPr id="132099" name="Group 3"/>
          <p:cNvGraphicFramePr>
            <a:graphicFrameLocks noGrp="1"/>
          </p:cNvGraphicFramePr>
          <p:nvPr/>
        </p:nvGraphicFramePr>
        <p:xfrm>
          <a:off x="3352800" y="914400"/>
          <a:ext cx="2057400" cy="1463676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vfs_next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vfs_vnodecovered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3886200" y="533400"/>
            <a:ext cx="1009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BSD vfs</a:t>
            </a:r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304800" y="48006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>
            <a:off x="4648200" y="4800600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>
            <a:off x="2819400" y="10668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898525" y="6208713"/>
            <a:ext cx="2292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4.2 BSD File System</a:t>
            </a:r>
          </a:p>
        </p:txBody>
      </p: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6553200" y="6186488"/>
            <a:ext cx="641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NFS</a:t>
            </a:r>
          </a:p>
        </p:txBody>
      </p:sp>
      <p:grpSp>
        <p:nvGrpSpPr>
          <p:cNvPr id="35861" name="Group 21"/>
          <p:cNvGrpSpPr>
            <a:grpSpLocks/>
          </p:cNvGrpSpPr>
          <p:nvPr/>
        </p:nvGrpSpPr>
        <p:grpSpPr bwMode="auto">
          <a:xfrm>
            <a:off x="2057400" y="2209800"/>
            <a:ext cx="1295400" cy="3733800"/>
            <a:chOff x="1296" y="1392"/>
            <a:chExt cx="816" cy="2352"/>
          </a:xfrm>
        </p:grpSpPr>
        <p:sp>
          <p:nvSpPr>
            <p:cNvPr id="35899" name="Text Box 22"/>
            <p:cNvSpPr txBox="1">
              <a:spLocks noChangeArrowheads="1"/>
            </p:cNvSpPr>
            <p:nvPr/>
          </p:nvSpPr>
          <p:spPr bwMode="auto">
            <a:xfrm>
              <a:off x="1296" y="3216"/>
              <a:ext cx="5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mount</a:t>
              </a:r>
            </a:p>
          </p:txBody>
        </p:sp>
        <p:sp>
          <p:nvSpPr>
            <p:cNvPr id="132119" name="Rectangle 23"/>
            <p:cNvSpPr>
              <a:spLocks noChangeArrowheads="1"/>
            </p:cNvSpPr>
            <p:nvPr/>
          </p:nvSpPr>
          <p:spPr bwMode="auto">
            <a:xfrm>
              <a:off x="1494" y="3456"/>
              <a:ext cx="288" cy="288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901" name="Freeform 24"/>
            <p:cNvSpPr>
              <a:spLocks/>
            </p:cNvSpPr>
            <p:nvPr/>
          </p:nvSpPr>
          <p:spPr bwMode="auto">
            <a:xfrm>
              <a:off x="1776" y="1392"/>
              <a:ext cx="336" cy="2064"/>
            </a:xfrm>
            <a:custGeom>
              <a:avLst/>
              <a:gdLst>
                <a:gd name="T0" fmla="*/ 336 w 336"/>
                <a:gd name="T1" fmla="*/ 0 h 2064"/>
                <a:gd name="T2" fmla="*/ 144 w 336"/>
                <a:gd name="T3" fmla="*/ 240 h 2064"/>
                <a:gd name="T4" fmla="*/ 96 w 336"/>
                <a:gd name="T5" fmla="*/ 576 h 2064"/>
                <a:gd name="T6" fmla="*/ 0 w 336"/>
                <a:gd name="T7" fmla="*/ 2064 h 20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6"/>
                <a:gd name="T13" fmla="*/ 0 h 2064"/>
                <a:gd name="T14" fmla="*/ 336 w 336"/>
                <a:gd name="T15" fmla="*/ 2064 h 20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6" h="2064">
                  <a:moveTo>
                    <a:pt x="336" y="0"/>
                  </a:moveTo>
                  <a:cubicBezTo>
                    <a:pt x="260" y="72"/>
                    <a:pt x="184" y="144"/>
                    <a:pt x="144" y="240"/>
                  </a:cubicBezTo>
                  <a:cubicBezTo>
                    <a:pt x="104" y="336"/>
                    <a:pt x="120" y="272"/>
                    <a:pt x="96" y="576"/>
                  </a:cubicBezTo>
                  <a:cubicBezTo>
                    <a:pt x="72" y="880"/>
                    <a:pt x="36" y="1472"/>
                    <a:pt x="0" y="206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32121" name="Group 25"/>
          <p:cNvGraphicFramePr>
            <a:graphicFrameLocks noGrp="1"/>
          </p:cNvGraphicFramePr>
          <p:nvPr/>
        </p:nvGraphicFramePr>
        <p:xfrm>
          <a:off x="304800" y="3060700"/>
          <a:ext cx="2133600" cy="1463676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v_vfsp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v_vfsmountedhere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5874" name="Text Box 37"/>
          <p:cNvSpPr txBox="1">
            <a:spLocks noChangeArrowheads="1"/>
          </p:cNvSpPr>
          <p:nvPr/>
        </p:nvSpPr>
        <p:spPr bwMode="auto">
          <a:xfrm>
            <a:off x="755650" y="2679700"/>
            <a:ext cx="106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v_node /</a:t>
            </a:r>
          </a:p>
        </p:txBody>
      </p:sp>
      <p:sp>
        <p:nvSpPr>
          <p:cNvPr id="35875" name="Line 38"/>
          <p:cNvSpPr>
            <a:spLocks noChangeShapeType="1"/>
          </p:cNvSpPr>
          <p:nvPr/>
        </p:nvSpPr>
        <p:spPr bwMode="auto">
          <a:xfrm flipV="1">
            <a:off x="2451100" y="1676400"/>
            <a:ext cx="91440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5876" name="Group 39"/>
          <p:cNvGrpSpPr>
            <a:grpSpLocks/>
          </p:cNvGrpSpPr>
          <p:nvPr/>
        </p:nvGrpSpPr>
        <p:grpSpPr bwMode="auto">
          <a:xfrm>
            <a:off x="898525" y="4343400"/>
            <a:ext cx="1781175" cy="1600200"/>
            <a:chOff x="566" y="2736"/>
            <a:chExt cx="1122" cy="1008"/>
          </a:xfrm>
        </p:grpSpPr>
        <p:sp>
          <p:nvSpPr>
            <p:cNvPr id="35896" name="Text Box 40"/>
            <p:cNvSpPr txBox="1">
              <a:spLocks noChangeArrowheads="1"/>
            </p:cNvSpPr>
            <p:nvPr/>
          </p:nvSpPr>
          <p:spPr bwMode="auto">
            <a:xfrm>
              <a:off x="566" y="3216"/>
              <a:ext cx="6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i_node /</a:t>
              </a:r>
            </a:p>
          </p:txBody>
        </p:sp>
        <p:sp>
          <p:nvSpPr>
            <p:cNvPr id="132137" name="Rectangle 41"/>
            <p:cNvSpPr>
              <a:spLocks noChangeArrowheads="1"/>
            </p:cNvSpPr>
            <p:nvPr/>
          </p:nvSpPr>
          <p:spPr bwMode="auto">
            <a:xfrm>
              <a:off x="720" y="3456"/>
              <a:ext cx="288" cy="288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898" name="Freeform 42"/>
            <p:cNvSpPr>
              <a:spLocks/>
            </p:cNvSpPr>
            <p:nvPr/>
          </p:nvSpPr>
          <p:spPr bwMode="auto">
            <a:xfrm>
              <a:off x="1008" y="2736"/>
              <a:ext cx="680" cy="768"/>
            </a:xfrm>
            <a:custGeom>
              <a:avLst/>
              <a:gdLst>
                <a:gd name="T0" fmla="*/ 528 w 680"/>
                <a:gd name="T1" fmla="*/ 0 h 768"/>
                <a:gd name="T2" fmla="*/ 624 w 680"/>
                <a:gd name="T3" fmla="*/ 96 h 768"/>
                <a:gd name="T4" fmla="*/ 576 w 680"/>
                <a:gd name="T5" fmla="*/ 240 h 768"/>
                <a:gd name="T6" fmla="*/ 0 w 680"/>
                <a:gd name="T7" fmla="*/ 768 h 7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0"/>
                <a:gd name="T13" fmla="*/ 0 h 768"/>
                <a:gd name="T14" fmla="*/ 680 w 680"/>
                <a:gd name="T15" fmla="*/ 768 h 7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0" h="768">
                  <a:moveTo>
                    <a:pt x="528" y="0"/>
                  </a:moveTo>
                  <a:cubicBezTo>
                    <a:pt x="572" y="28"/>
                    <a:pt x="616" y="56"/>
                    <a:pt x="624" y="96"/>
                  </a:cubicBezTo>
                  <a:cubicBezTo>
                    <a:pt x="632" y="136"/>
                    <a:pt x="680" y="128"/>
                    <a:pt x="576" y="240"/>
                  </a:cubicBezTo>
                  <a:cubicBezTo>
                    <a:pt x="472" y="352"/>
                    <a:pt x="104" y="672"/>
                    <a:pt x="0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32139" name="Group 43"/>
          <p:cNvGraphicFramePr>
            <a:graphicFrameLocks noGrp="1"/>
          </p:cNvGraphicFramePr>
          <p:nvPr/>
        </p:nvGraphicFramePr>
        <p:xfrm>
          <a:off x="3276600" y="3048000"/>
          <a:ext cx="2133600" cy="1463676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v_vfsp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v_vfsmountedhere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2151" name="Text Box 55"/>
          <p:cNvSpPr txBox="1">
            <a:spLocks noChangeArrowheads="1"/>
          </p:cNvSpPr>
          <p:nvPr/>
        </p:nvSpPr>
        <p:spPr bwMode="auto">
          <a:xfrm>
            <a:off x="3727450" y="2667000"/>
            <a:ext cx="1149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v_node A</a:t>
            </a:r>
          </a:p>
        </p:txBody>
      </p:sp>
      <p:sp>
        <p:nvSpPr>
          <p:cNvPr id="132154" name="Freeform 58"/>
          <p:cNvSpPr>
            <a:spLocks/>
          </p:cNvSpPr>
          <p:nvPr/>
        </p:nvSpPr>
        <p:spPr bwMode="auto">
          <a:xfrm>
            <a:off x="5410200" y="2362200"/>
            <a:ext cx="228600" cy="914400"/>
          </a:xfrm>
          <a:custGeom>
            <a:avLst/>
            <a:gdLst>
              <a:gd name="T0" fmla="*/ 0 w 144"/>
              <a:gd name="T1" fmla="*/ 2147483646 h 576"/>
              <a:gd name="T2" fmla="*/ 2147483646 w 144"/>
              <a:gd name="T3" fmla="*/ 2147483646 h 576"/>
              <a:gd name="T4" fmla="*/ 0 w 144"/>
              <a:gd name="T5" fmla="*/ 0 h 576"/>
              <a:gd name="T6" fmla="*/ 0 60000 65536"/>
              <a:gd name="T7" fmla="*/ 0 60000 65536"/>
              <a:gd name="T8" fmla="*/ 0 60000 65536"/>
              <a:gd name="T9" fmla="*/ 0 w 144"/>
              <a:gd name="T10" fmla="*/ 0 h 576"/>
              <a:gd name="T11" fmla="*/ 144 w 144"/>
              <a:gd name="T12" fmla="*/ 576 h 5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576">
                <a:moveTo>
                  <a:pt x="0" y="576"/>
                </a:moveTo>
                <a:cubicBezTo>
                  <a:pt x="72" y="480"/>
                  <a:pt x="144" y="384"/>
                  <a:pt x="144" y="288"/>
                </a:cubicBezTo>
                <a:cubicBezTo>
                  <a:pt x="144" y="192"/>
                  <a:pt x="72" y="96"/>
                  <a:pt x="0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2971800" y="4343400"/>
            <a:ext cx="1371600" cy="1600200"/>
            <a:chOff x="1872" y="2736"/>
            <a:chExt cx="864" cy="1008"/>
          </a:xfrm>
        </p:grpSpPr>
        <p:sp>
          <p:nvSpPr>
            <p:cNvPr id="35893" name="Text Box 56"/>
            <p:cNvSpPr txBox="1">
              <a:spLocks noChangeArrowheads="1"/>
            </p:cNvSpPr>
            <p:nvPr/>
          </p:nvSpPr>
          <p:spPr bwMode="auto">
            <a:xfrm>
              <a:off x="2052" y="3216"/>
              <a:ext cx="6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i_node A</a:t>
              </a:r>
            </a:p>
          </p:txBody>
        </p:sp>
        <p:sp>
          <p:nvSpPr>
            <p:cNvPr id="132153" name="Rectangle 57"/>
            <p:cNvSpPr>
              <a:spLocks noChangeArrowheads="1"/>
            </p:cNvSpPr>
            <p:nvPr/>
          </p:nvSpPr>
          <p:spPr bwMode="auto">
            <a:xfrm>
              <a:off x="2250" y="3456"/>
              <a:ext cx="288" cy="288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895" name="Freeform 59"/>
            <p:cNvSpPr>
              <a:spLocks/>
            </p:cNvSpPr>
            <p:nvPr/>
          </p:nvSpPr>
          <p:spPr bwMode="auto">
            <a:xfrm>
              <a:off x="1872" y="2736"/>
              <a:ext cx="384" cy="960"/>
            </a:xfrm>
            <a:custGeom>
              <a:avLst/>
              <a:gdLst>
                <a:gd name="T0" fmla="*/ 192 w 384"/>
                <a:gd name="T1" fmla="*/ 0 h 960"/>
                <a:gd name="T2" fmla="*/ 96 w 384"/>
                <a:gd name="T3" fmla="*/ 96 h 960"/>
                <a:gd name="T4" fmla="*/ 48 w 384"/>
                <a:gd name="T5" fmla="*/ 384 h 960"/>
                <a:gd name="T6" fmla="*/ 384 w 384"/>
                <a:gd name="T7" fmla="*/ 960 h 9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4"/>
                <a:gd name="T13" fmla="*/ 0 h 960"/>
                <a:gd name="T14" fmla="*/ 384 w 384"/>
                <a:gd name="T15" fmla="*/ 960 h 9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4" h="960">
                  <a:moveTo>
                    <a:pt x="192" y="0"/>
                  </a:moveTo>
                  <a:cubicBezTo>
                    <a:pt x="156" y="16"/>
                    <a:pt x="120" y="32"/>
                    <a:pt x="96" y="96"/>
                  </a:cubicBezTo>
                  <a:cubicBezTo>
                    <a:pt x="72" y="160"/>
                    <a:pt x="0" y="240"/>
                    <a:pt x="48" y="384"/>
                  </a:cubicBezTo>
                  <a:cubicBezTo>
                    <a:pt x="96" y="528"/>
                    <a:pt x="240" y="744"/>
                    <a:pt x="384" y="96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892" name="Text Box 61"/>
          <p:cNvSpPr txBox="1">
            <a:spLocks noChangeArrowheads="1"/>
          </p:cNvSpPr>
          <p:nvPr/>
        </p:nvSpPr>
        <p:spPr bwMode="auto">
          <a:xfrm>
            <a:off x="517525" y="1712913"/>
            <a:ext cx="1352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create dir 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2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2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2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51" grpId="0"/>
      <p:bldP spid="13215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1981200" y="914400"/>
            <a:ext cx="869950" cy="366713"/>
          </a:xfrm>
          <a:prstGeom prst="rect">
            <a:avLst/>
          </a:prstGeom>
          <a:gradFill rotWithShape="1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rootvfs</a:t>
            </a:r>
          </a:p>
        </p:txBody>
      </p:sp>
      <p:graphicFrame>
        <p:nvGraphicFramePr>
          <p:cNvPr id="133123" name="Group 3"/>
          <p:cNvGraphicFramePr>
            <a:graphicFrameLocks noGrp="1"/>
          </p:cNvGraphicFramePr>
          <p:nvPr/>
        </p:nvGraphicFramePr>
        <p:xfrm>
          <a:off x="3352800" y="914400"/>
          <a:ext cx="2057400" cy="1463676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vfs_next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vfs_vnodecovered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3886200" y="533400"/>
            <a:ext cx="1009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BSD vfs</a:t>
            </a:r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>
            <a:off x="304800" y="48006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>
            <a:off x="4648200" y="4800600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6" name="Line 18"/>
          <p:cNvSpPr>
            <a:spLocks noChangeShapeType="1"/>
          </p:cNvSpPr>
          <p:nvPr/>
        </p:nvSpPr>
        <p:spPr bwMode="auto">
          <a:xfrm>
            <a:off x="2819400" y="10668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7" name="Text Box 19"/>
          <p:cNvSpPr txBox="1">
            <a:spLocks noChangeArrowheads="1"/>
          </p:cNvSpPr>
          <p:nvPr/>
        </p:nvSpPr>
        <p:spPr bwMode="auto">
          <a:xfrm>
            <a:off x="898525" y="6208713"/>
            <a:ext cx="2292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4.2 BSD File System</a:t>
            </a:r>
          </a:p>
        </p:txBody>
      </p:sp>
      <p:sp>
        <p:nvSpPr>
          <p:cNvPr id="37908" name="Text Box 20"/>
          <p:cNvSpPr txBox="1">
            <a:spLocks noChangeArrowheads="1"/>
          </p:cNvSpPr>
          <p:nvPr/>
        </p:nvSpPr>
        <p:spPr bwMode="auto">
          <a:xfrm>
            <a:off x="6553200" y="6186488"/>
            <a:ext cx="641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NFS</a:t>
            </a:r>
          </a:p>
        </p:txBody>
      </p:sp>
      <p:grpSp>
        <p:nvGrpSpPr>
          <p:cNvPr id="37909" name="Group 21"/>
          <p:cNvGrpSpPr>
            <a:grpSpLocks/>
          </p:cNvGrpSpPr>
          <p:nvPr/>
        </p:nvGrpSpPr>
        <p:grpSpPr bwMode="auto">
          <a:xfrm>
            <a:off x="2057400" y="2209800"/>
            <a:ext cx="1295400" cy="3733800"/>
            <a:chOff x="1296" y="1392"/>
            <a:chExt cx="816" cy="2352"/>
          </a:xfrm>
        </p:grpSpPr>
        <p:sp>
          <p:nvSpPr>
            <p:cNvPr id="37967" name="Text Box 22"/>
            <p:cNvSpPr txBox="1">
              <a:spLocks noChangeArrowheads="1"/>
            </p:cNvSpPr>
            <p:nvPr/>
          </p:nvSpPr>
          <p:spPr bwMode="auto">
            <a:xfrm>
              <a:off x="1296" y="3216"/>
              <a:ext cx="5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mount</a:t>
              </a:r>
            </a:p>
          </p:txBody>
        </p:sp>
        <p:sp>
          <p:nvSpPr>
            <p:cNvPr id="133143" name="Rectangle 23"/>
            <p:cNvSpPr>
              <a:spLocks noChangeArrowheads="1"/>
            </p:cNvSpPr>
            <p:nvPr/>
          </p:nvSpPr>
          <p:spPr bwMode="auto">
            <a:xfrm>
              <a:off x="1494" y="3456"/>
              <a:ext cx="288" cy="288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7969" name="Freeform 24"/>
            <p:cNvSpPr>
              <a:spLocks/>
            </p:cNvSpPr>
            <p:nvPr/>
          </p:nvSpPr>
          <p:spPr bwMode="auto">
            <a:xfrm>
              <a:off x="1776" y="1392"/>
              <a:ext cx="336" cy="2064"/>
            </a:xfrm>
            <a:custGeom>
              <a:avLst/>
              <a:gdLst>
                <a:gd name="T0" fmla="*/ 336 w 336"/>
                <a:gd name="T1" fmla="*/ 0 h 2064"/>
                <a:gd name="T2" fmla="*/ 144 w 336"/>
                <a:gd name="T3" fmla="*/ 240 h 2064"/>
                <a:gd name="T4" fmla="*/ 96 w 336"/>
                <a:gd name="T5" fmla="*/ 576 h 2064"/>
                <a:gd name="T6" fmla="*/ 0 w 336"/>
                <a:gd name="T7" fmla="*/ 2064 h 20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6"/>
                <a:gd name="T13" fmla="*/ 0 h 2064"/>
                <a:gd name="T14" fmla="*/ 336 w 336"/>
                <a:gd name="T15" fmla="*/ 2064 h 20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6" h="2064">
                  <a:moveTo>
                    <a:pt x="336" y="0"/>
                  </a:moveTo>
                  <a:cubicBezTo>
                    <a:pt x="260" y="72"/>
                    <a:pt x="184" y="144"/>
                    <a:pt x="144" y="240"/>
                  </a:cubicBezTo>
                  <a:cubicBezTo>
                    <a:pt x="104" y="336"/>
                    <a:pt x="120" y="272"/>
                    <a:pt x="96" y="576"/>
                  </a:cubicBezTo>
                  <a:cubicBezTo>
                    <a:pt x="72" y="880"/>
                    <a:pt x="36" y="1472"/>
                    <a:pt x="0" y="206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33145" name="Group 25"/>
          <p:cNvGraphicFramePr>
            <a:graphicFrameLocks noGrp="1"/>
          </p:cNvGraphicFramePr>
          <p:nvPr/>
        </p:nvGraphicFramePr>
        <p:xfrm>
          <a:off x="304800" y="3060700"/>
          <a:ext cx="2133600" cy="1463676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v_vfsp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v_vfsmountedhere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7922" name="Text Box 37"/>
          <p:cNvSpPr txBox="1">
            <a:spLocks noChangeArrowheads="1"/>
          </p:cNvSpPr>
          <p:nvPr/>
        </p:nvSpPr>
        <p:spPr bwMode="auto">
          <a:xfrm>
            <a:off x="755650" y="2679700"/>
            <a:ext cx="106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v_node /</a:t>
            </a:r>
          </a:p>
        </p:txBody>
      </p:sp>
      <p:sp>
        <p:nvSpPr>
          <p:cNvPr id="37923" name="Line 38"/>
          <p:cNvSpPr>
            <a:spLocks noChangeShapeType="1"/>
          </p:cNvSpPr>
          <p:nvPr/>
        </p:nvSpPr>
        <p:spPr bwMode="auto">
          <a:xfrm flipV="1">
            <a:off x="2451100" y="1676400"/>
            <a:ext cx="91440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7924" name="Group 39"/>
          <p:cNvGrpSpPr>
            <a:grpSpLocks/>
          </p:cNvGrpSpPr>
          <p:nvPr/>
        </p:nvGrpSpPr>
        <p:grpSpPr bwMode="auto">
          <a:xfrm>
            <a:off x="898525" y="4343400"/>
            <a:ext cx="1781175" cy="1600200"/>
            <a:chOff x="566" y="2736"/>
            <a:chExt cx="1122" cy="1008"/>
          </a:xfrm>
        </p:grpSpPr>
        <p:sp>
          <p:nvSpPr>
            <p:cNvPr id="37964" name="Text Box 40"/>
            <p:cNvSpPr txBox="1">
              <a:spLocks noChangeArrowheads="1"/>
            </p:cNvSpPr>
            <p:nvPr/>
          </p:nvSpPr>
          <p:spPr bwMode="auto">
            <a:xfrm>
              <a:off x="566" y="3216"/>
              <a:ext cx="6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i_node /</a:t>
              </a:r>
            </a:p>
          </p:txBody>
        </p:sp>
        <p:sp>
          <p:nvSpPr>
            <p:cNvPr id="133161" name="Rectangle 41"/>
            <p:cNvSpPr>
              <a:spLocks noChangeArrowheads="1"/>
            </p:cNvSpPr>
            <p:nvPr/>
          </p:nvSpPr>
          <p:spPr bwMode="auto">
            <a:xfrm>
              <a:off x="720" y="3456"/>
              <a:ext cx="288" cy="288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7966" name="Freeform 42"/>
            <p:cNvSpPr>
              <a:spLocks/>
            </p:cNvSpPr>
            <p:nvPr/>
          </p:nvSpPr>
          <p:spPr bwMode="auto">
            <a:xfrm>
              <a:off x="1008" y="2736"/>
              <a:ext cx="680" cy="768"/>
            </a:xfrm>
            <a:custGeom>
              <a:avLst/>
              <a:gdLst>
                <a:gd name="T0" fmla="*/ 528 w 680"/>
                <a:gd name="T1" fmla="*/ 0 h 768"/>
                <a:gd name="T2" fmla="*/ 624 w 680"/>
                <a:gd name="T3" fmla="*/ 96 h 768"/>
                <a:gd name="T4" fmla="*/ 576 w 680"/>
                <a:gd name="T5" fmla="*/ 240 h 768"/>
                <a:gd name="T6" fmla="*/ 0 w 680"/>
                <a:gd name="T7" fmla="*/ 768 h 7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0"/>
                <a:gd name="T13" fmla="*/ 0 h 768"/>
                <a:gd name="T14" fmla="*/ 680 w 680"/>
                <a:gd name="T15" fmla="*/ 768 h 7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0" h="768">
                  <a:moveTo>
                    <a:pt x="528" y="0"/>
                  </a:moveTo>
                  <a:cubicBezTo>
                    <a:pt x="572" y="28"/>
                    <a:pt x="616" y="56"/>
                    <a:pt x="624" y="96"/>
                  </a:cubicBezTo>
                  <a:cubicBezTo>
                    <a:pt x="632" y="136"/>
                    <a:pt x="680" y="128"/>
                    <a:pt x="576" y="240"/>
                  </a:cubicBezTo>
                  <a:cubicBezTo>
                    <a:pt x="472" y="352"/>
                    <a:pt x="104" y="672"/>
                    <a:pt x="0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33163" name="Group 43"/>
          <p:cNvGraphicFramePr>
            <a:graphicFrameLocks noGrp="1"/>
          </p:cNvGraphicFramePr>
          <p:nvPr/>
        </p:nvGraphicFramePr>
        <p:xfrm>
          <a:off x="3276600" y="3048000"/>
          <a:ext cx="2133600" cy="1463676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v_vfsp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v_vfsmountedhere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7937" name="Text Box 55"/>
          <p:cNvSpPr txBox="1">
            <a:spLocks noChangeArrowheads="1"/>
          </p:cNvSpPr>
          <p:nvPr/>
        </p:nvSpPr>
        <p:spPr bwMode="auto">
          <a:xfrm>
            <a:off x="3727450" y="2667000"/>
            <a:ext cx="1149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v_node A</a:t>
            </a:r>
          </a:p>
        </p:txBody>
      </p:sp>
      <p:sp>
        <p:nvSpPr>
          <p:cNvPr id="37938" name="Freeform 56"/>
          <p:cNvSpPr>
            <a:spLocks/>
          </p:cNvSpPr>
          <p:nvPr/>
        </p:nvSpPr>
        <p:spPr bwMode="auto">
          <a:xfrm>
            <a:off x="5410200" y="2362200"/>
            <a:ext cx="228600" cy="914400"/>
          </a:xfrm>
          <a:custGeom>
            <a:avLst/>
            <a:gdLst>
              <a:gd name="T0" fmla="*/ 0 w 144"/>
              <a:gd name="T1" fmla="*/ 2147483646 h 576"/>
              <a:gd name="T2" fmla="*/ 2147483646 w 144"/>
              <a:gd name="T3" fmla="*/ 2147483646 h 576"/>
              <a:gd name="T4" fmla="*/ 0 w 144"/>
              <a:gd name="T5" fmla="*/ 0 h 576"/>
              <a:gd name="T6" fmla="*/ 0 60000 65536"/>
              <a:gd name="T7" fmla="*/ 0 60000 65536"/>
              <a:gd name="T8" fmla="*/ 0 60000 65536"/>
              <a:gd name="T9" fmla="*/ 0 w 144"/>
              <a:gd name="T10" fmla="*/ 0 h 576"/>
              <a:gd name="T11" fmla="*/ 144 w 144"/>
              <a:gd name="T12" fmla="*/ 576 h 5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576">
                <a:moveTo>
                  <a:pt x="0" y="576"/>
                </a:moveTo>
                <a:cubicBezTo>
                  <a:pt x="72" y="480"/>
                  <a:pt x="144" y="384"/>
                  <a:pt x="144" y="288"/>
                </a:cubicBezTo>
                <a:cubicBezTo>
                  <a:pt x="144" y="192"/>
                  <a:pt x="72" y="96"/>
                  <a:pt x="0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7939" name="Group 57"/>
          <p:cNvGrpSpPr>
            <a:grpSpLocks/>
          </p:cNvGrpSpPr>
          <p:nvPr/>
        </p:nvGrpSpPr>
        <p:grpSpPr bwMode="auto">
          <a:xfrm>
            <a:off x="2971800" y="4343400"/>
            <a:ext cx="1371600" cy="1600200"/>
            <a:chOff x="1872" y="2736"/>
            <a:chExt cx="864" cy="1008"/>
          </a:xfrm>
        </p:grpSpPr>
        <p:sp>
          <p:nvSpPr>
            <p:cNvPr id="37961" name="Text Box 58"/>
            <p:cNvSpPr txBox="1">
              <a:spLocks noChangeArrowheads="1"/>
            </p:cNvSpPr>
            <p:nvPr/>
          </p:nvSpPr>
          <p:spPr bwMode="auto">
            <a:xfrm>
              <a:off x="2052" y="3216"/>
              <a:ext cx="6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i_node A</a:t>
              </a:r>
            </a:p>
          </p:txBody>
        </p:sp>
        <p:sp>
          <p:nvSpPr>
            <p:cNvPr id="133179" name="Rectangle 59"/>
            <p:cNvSpPr>
              <a:spLocks noChangeArrowheads="1"/>
            </p:cNvSpPr>
            <p:nvPr/>
          </p:nvSpPr>
          <p:spPr bwMode="auto">
            <a:xfrm>
              <a:off x="2250" y="3456"/>
              <a:ext cx="288" cy="288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7963" name="Freeform 60"/>
            <p:cNvSpPr>
              <a:spLocks/>
            </p:cNvSpPr>
            <p:nvPr/>
          </p:nvSpPr>
          <p:spPr bwMode="auto">
            <a:xfrm>
              <a:off x="1872" y="2736"/>
              <a:ext cx="384" cy="960"/>
            </a:xfrm>
            <a:custGeom>
              <a:avLst/>
              <a:gdLst>
                <a:gd name="T0" fmla="*/ 192 w 384"/>
                <a:gd name="T1" fmla="*/ 0 h 960"/>
                <a:gd name="T2" fmla="*/ 96 w 384"/>
                <a:gd name="T3" fmla="*/ 96 h 960"/>
                <a:gd name="T4" fmla="*/ 48 w 384"/>
                <a:gd name="T5" fmla="*/ 384 h 960"/>
                <a:gd name="T6" fmla="*/ 384 w 384"/>
                <a:gd name="T7" fmla="*/ 960 h 9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4"/>
                <a:gd name="T13" fmla="*/ 0 h 960"/>
                <a:gd name="T14" fmla="*/ 384 w 384"/>
                <a:gd name="T15" fmla="*/ 960 h 9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4" h="960">
                  <a:moveTo>
                    <a:pt x="192" y="0"/>
                  </a:moveTo>
                  <a:cubicBezTo>
                    <a:pt x="156" y="16"/>
                    <a:pt x="120" y="32"/>
                    <a:pt x="96" y="96"/>
                  </a:cubicBezTo>
                  <a:cubicBezTo>
                    <a:pt x="72" y="160"/>
                    <a:pt x="0" y="240"/>
                    <a:pt x="48" y="384"/>
                  </a:cubicBezTo>
                  <a:cubicBezTo>
                    <a:pt x="96" y="528"/>
                    <a:pt x="240" y="744"/>
                    <a:pt x="384" y="96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33181" name="Group 61"/>
          <p:cNvGraphicFramePr>
            <a:graphicFrameLocks noGrp="1"/>
          </p:cNvGraphicFramePr>
          <p:nvPr/>
        </p:nvGraphicFramePr>
        <p:xfrm>
          <a:off x="5943600" y="914400"/>
          <a:ext cx="2057400" cy="1463676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vfs_next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vfs_vnodecovered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3193" name="Text Box 73"/>
          <p:cNvSpPr txBox="1">
            <a:spLocks noChangeArrowheads="1"/>
          </p:cNvSpPr>
          <p:nvPr/>
        </p:nvSpPr>
        <p:spPr bwMode="auto">
          <a:xfrm>
            <a:off x="6477000" y="533400"/>
            <a:ext cx="996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NFS vfs</a:t>
            </a:r>
          </a:p>
        </p:txBody>
      </p:sp>
      <p:sp>
        <p:nvSpPr>
          <p:cNvPr id="133194" name="Line 74"/>
          <p:cNvSpPr>
            <a:spLocks noChangeShapeType="1"/>
          </p:cNvSpPr>
          <p:nvPr/>
        </p:nvSpPr>
        <p:spPr bwMode="auto">
          <a:xfrm>
            <a:off x="5410200" y="10541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78"/>
          <p:cNvGrpSpPr>
            <a:grpSpLocks/>
          </p:cNvGrpSpPr>
          <p:nvPr/>
        </p:nvGrpSpPr>
        <p:grpSpPr bwMode="auto">
          <a:xfrm>
            <a:off x="6991350" y="2197100"/>
            <a:ext cx="1936750" cy="3733800"/>
            <a:chOff x="4404" y="1384"/>
            <a:chExt cx="1220" cy="2352"/>
          </a:xfrm>
        </p:grpSpPr>
        <p:sp>
          <p:nvSpPr>
            <p:cNvPr id="37958" name="Text Box 75"/>
            <p:cNvSpPr txBox="1">
              <a:spLocks noChangeArrowheads="1"/>
            </p:cNvSpPr>
            <p:nvPr/>
          </p:nvSpPr>
          <p:spPr bwMode="auto">
            <a:xfrm>
              <a:off x="4404" y="3208"/>
              <a:ext cx="5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mntinfo</a:t>
              </a:r>
            </a:p>
          </p:txBody>
        </p:sp>
        <p:sp>
          <p:nvSpPr>
            <p:cNvPr id="133196" name="Rectangle 76"/>
            <p:cNvSpPr>
              <a:spLocks noChangeArrowheads="1"/>
            </p:cNvSpPr>
            <p:nvPr/>
          </p:nvSpPr>
          <p:spPr bwMode="auto">
            <a:xfrm>
              <a:off x="4554" y="3448"/>
              <a:ext cx="288" cy="288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7960" name="Freeform 77"/>
            <p:cNvSpPr>
              <a:spLocks/>
            </p:cNvSpPr>
            <p:nvPr/>
          </p:nvSpPr>
          <p:spPr bwMode="auto">
            <a:xfrm>
              <a:off x="4848" y="1384"/>
              <a:ext cx="776" cy="2208"/>
            </a:xfrm>
            <a:custGeom>
              <a:avLst/>
              <a:gdLst>
                <a:gd name="T0" fmla="*/ 192 w 776"/>
                <a:gd name="T1" fmla="*/ 0 h 2208"/>
                <a:gd name="T2" fmla="*/ 672 w 776"/>
                <a:gd name="T3" fmla="*/ 240 h 2208"/>
                <a:gd name="T4" fmla="*/ 768 w 776"/>
                <a:gd name="T5" fmla="*/ 816 h 2208"/>
                <a:gd name="T6" fmla="*/ 624 w 776"/>
                <a:gd name="T7" fmla="*/ 1776 h 2208"/>
                <a:gd name="T8" fmla="*/ 0 w 776"/>
                <a:gd name="T9" fmla="*/ 2208 h 22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76"/>
                <a:gd name="T16" fmla="*/ 0 h 2208"/>
                <a:gd name="T17" fmla="*/ 776 w 776"/>
                <a:gd name="T18" fmla="*/ 2208 h 220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76" h="2208">
                  <a:moveTo>
                    <a:pt x="192" y="0"/>
                  </a:moveTo>
                  <a:cubicBezTo>
                    <a:pt x="384" y="52"/>
                    <a:pt x="576" y="104"/>
                    <a:pt x="672" y="240"/>
                  </a:cubicBezTo>
                  <a:cubicBezTo>
                    <a:pt x="768" y="376"/>
                    <a:pt x="776" y="560"/>
                    <a:pt x="768" y="816"/>
                  </a:cubicBezTo>
                  <a:cubicBezTo>
                    <a:pt x="760" y="1072"/>
                    <a:pt x="752" y="1544"/>
                    <a:pt x="624" y="1776"/>
                  </a:cubicBezTo>
                  <a:cubicBezTo>
                    <a:pt x="496" y="2008"/>
                    <a:pt x="112" y="2136"/>
                    <a:pt x="0" y="220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199" name="Freeform 79"/>
          <p:cNvSpPr>
            <a:spLocks/>
          </p:cNvSpPr>
          <p:nvPr/>
        </p:nvSpPr>
        <p:spPr bwMode="auto">
          <a:xfrm>
            <a:off x="5410200" y="1130300"/>
            <a:ext cx="533400" cy="2451100"/>
          </a:xfrm>
          <a:custGeom>
            <a:avLst/>
            <a:gdLst>
              <a:gd name="T0" fmla="*/ 0 w 336"/>
              <a:gd name="T1" fmla="*/ 2147483646 h 1544"/>
              <a:gd name="T2" fmla="*/ 2147483646 w 336"/>
              <a:gd name="T3" fmla="*/ 2147483646 h 1544"/>
              <a:gd name="T4" fmla="*/ 2147483646 w 336"/>
              <a:gd name="T5" fmla="*/ 2147483646 h 1544"/>
              <a:gd name="T6" fmla="*/ 2147483646 w 336"/>
              <a:gd name="T7" fmla="*/ 2147483646 h 1544"/>
              <a:gd name="T8" fmla="*/ 2147483646 w 336"/>
              <a:gd name="T9" fmla="*/ 2147483646 h 15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"/>
              <a:gd name="T16" fmla="*/ 0 h 1544"/>
              <a:gd name="T17" fmla="*/ 336 w 336"/>
              <a:gd name="T18" fmla="*/ 1544 h 15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" h="1544">
                <a:moveTo>
                  <a:pt x="0" y="1544"/>
                </a:moveTo>
                <a:cubicBezTo>
                  <a:pt x="56" y="1500"/>
                  <a:pt x="112" y="1456"/>
                  <a:pt x="144" y="1352"/>
                </a:cubicBezTo>
                <a:cubicBezTo>
                  <a:pt x="176" y="1248"/>
                  <a:pt x="184" y="1120"/>
                  <a:pt x="192" y="920"/>
                </a:cubicBezTo>
                <a:cubicBezTo>
                  <a:pt x="200" y="720"/>
                  <a:pt x="168" y="304"/>
                  <a:pt x="192" y="152"/>
                </a:cubicBezTo>
                <a:cubicBezTo>
                  <a:pt x="216" y="0"/>
                  <a:pt x="276" y="4"/>
                  <a:pt x="336" y="8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0" name="Freeform 80"/>
          <p:cNvSpPr>
            <a:spLocks/>
          </p:cNvSpPr>
          <p:nvPr/>
        </p:nvSpPr>
        <p:spPr bwMode="auto">
          <a:xfrm>
            <a:off x="5410200" y="1524000"/>
            <a:ext cx="533400" cy="2438400"/>
          </a:xfrm>
          <a:custGeom>
            <a:avLst/>
            <a:gdLst>
              <a:gd name="T0" fmla="*/ 2147483646 w 336"/>
              <a:gd name="T1" fmla="*/ 0 h 1536"/>
              <a:gd name="T2" fmla="*/ 2147483646 w 336"/>
              <a:gd name="T3" fmla="*/ 2147483646 h 1536"/>
              <a:gd name="T4" fmla="*/ 2147483646 w 336"/>
              <a:gd name="T5" fmla="*/ 2147483646 h 1536"/>
              <a:gd name="T6" fmla="*/ 2147483646 w 336"/>
              <a:gd name="T7" fmla="*/ 2147483646 h 1536"/>
              <a:gd name="T8" fmla="*/ 0 w 336"/>
              <a:gd name="T9" fmla="*/ 2147483646 h 15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"/>
              <a:gd name="T16" fmla="*/ 0 h 1536"/>
              <a:gd name="T17" fmla="*/ 336 w 336"/>
              <a:gd name="T18" fmla="*/ 1536 h 1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" h="1536">
                <a:moveTo>
                  <a:pt x="336" y="0"/>
                </a:moveTo>
                <a:cubicBezTo>
                  <a:pt x="296" y="20"/>
                  <a:pt x="256" y="40"/>
                  <a:pt x="240" y="96"/>
                </a:cubicBezTo>
                <a:cubicBezTo>
                  <a:pt x="224" y="152"/>
                  <a:pt x="240" y="168"/>
                  <a:pt x="240" y="336"/>
                </a:cubicBezTo>
                <a:cubicBezTo>
                  <a:pt x="240" y="504"/>
                  <a:pt x="280" y="904"/>
                  <a:pt x="240" y="1104"/>
                </a:cubicBezTo>
                <a:cubicBezTo>
                  <a:pt x="200" y="1304"/>
                  <a:pt x="100" y="1420"/>
                  <a:pt x="0" y="1536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57" name="Text Box 81"/>
          <p:cNvSpPr txBox="1">
            <a:spLocks noChangeArrowheads="1"/>
          </p:cNvSpPr>
          <p:nvPr/>
        </p:nvSpPr>
        <p:spPr bwMode="auto">
          <a:xfrm>
            <a:off x="517525" y="1712913"/>
            <a:ext cx="133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mount NFS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3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3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33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3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3" grpId="0"/>
      <p:bldP spid="133194" grpId="0" animBg="1"/>
      <p:bldP spid="133199" grpId="0" animBg="1"/>
      <p:bldP spid="13320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1981200" y="914400"/>
            <a:ext cx="869950" cy="366713"/>
          </a:xfrm>
          <a:prstGeom prst="rect">
            <a:avLst/>
          </a:prstGeom>
          <a:gradFill rotWithShape="1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rootvfs</a:t>
            </a:r>
          </a:p>
        </p:txBody>
      </p:sp>
      <p:graphicFrame>
        <p:nvGraphicFramePr>
          <p:cNvPr id="134147" name="Group 3"/>
          <p:cNvGraphicFramePr>
            <a:graphicFrameLocks noGrp="1"/>
          </p:cNvGraphicFramePr>
          <p:nvPr/>
        </p:nvGraphicFramePr>
        <p:xfrm>
          <a:off x="3352800" y="914400"/>
          <a:ext cx="2057400" cy="1463676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vfs_next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vfs_vnodecovered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9951" name="Text Box 15"/>
          <p:cNvSpPr txBox="1">
            <a:spLocks noChangeArrowheads="1"/>
          </p:cNvSpPr>
          <p:nvPr/>
        </p:nvSpPr>
        <p:spPr bwMode="auto">
          <a:xfrm>
            <a:off x="3886200" y="533400"/>
            <a:ext cx="1009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BSD vfs</a:t>
            </a:r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>
            <a:off x="304800" y="48006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>
            <a:off x="4648200" y="4800600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2819400" y="10668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5" name="Text Box 19"/>
          <p:cNvSpPr txBox="1">
            <a:spLocks noChangeArrowheads="1"/>
          </p:cNvSpPr>
          <p:nvPr/>
        </p:nvSpPr>
        <p:spPr bwMode="auto">
          <a:xfrm>
            <a:off x="898525" y="6208713"/>
            <a:ext cx="2292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4.2 BSD File System</a:t>
            </a:r>
          </a:p>
        </p:txBody>
      </p:sp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6553200" y="6186488"/>
            <a:ext cx="641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NFS</a:t>
            </a:r>
          </a:p>
        </p:txBody>
      </p:sp>
      <p:grpSp>
        <p:nvGrpSpPr>
          <p:cNvPr id="39957" name="Group 21"/>
          <p:cNvGrpSpPr>
            <a:grpSpLocks/>
          </p:cNvGrpSpPr>
          <p:nvPr/>
        </p:nvGrpSpPr>
        <p:grpSpPr bwMode="auto">
          <a:xfrm>
            <a:off x="2057400" y="2209800"/>
            <a:ext cx="1295400" cy="3733800"/>
            <a:chOff x="1296" y="1392"/>
            <a:chExt cx="816" cy="2352"/>
          </a:xfrm>
        </p:grpSpPr>
        <p:sp>
          <p:nvSpPr>
            <p:cNvPr id="40033" name="Text Box 22"/>
            <p:cNvSpPr txBox="1">
              <a:spLocks noChangeArrowheads="1"/>
            </p:cNvSpPr>
            <p:nvPr/>
          </p:nvSpPr>
          <p:spPr bwMode="auto">
            <a:xfrm>
              <a:off x="1296" y="3216"/>
              <a:ext cx="5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mount</a:t>
              </a:r>
            </a:p>
          </p:txBody>
        </p:sp>
        <p:sp>
          <p:nvSpPr>
            <p:cNvPr id="134167" name="Rectangle 23"/>
            <p:cNvSpPr>
              <a:spLocks noChangeArrowheads="1"/>
            </p:cNvSpPr>
            <p:nvPr/>
          </p:nvSpPr>
          <p:spPr bwMode="auto">
            <a:xfrm>
              <a:off x="1494" y="3456"/>
              <a:ext cx="288" cy="288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0035" name="Freeform 24"/>
            <p:cNvSpPr>
              <a:spLocks/>
            </p:cNvSpPr>
            <p:nvPr/>
          </p:nvSpPr>
          <p:spPr bwMode="auto">
            <a:xfrm>
              <a:off x="1776" y="1392"/>
              <a:ext cx="336" cy="2064"/>
            </a:xfrm>
            <a:custGeom>
              <a:avLst/>
              <a:gdLst>
                <a:gd name="T0" fmla="*/ 336 w 336"/>
                <a:gd name="T1" fmla="*/ 0 h 2064"/>
                <a:gd name="T2" fmla="*/ 144 w 336"/>
                <a:gd name="T3" fmla="*/ 240 h 2064"/>
                <a:gd name="T4" fmla="*/ 96 w 336"/>
                <a:gd name="T5" fmla="*/ 576 h 2064"/>
                <a:gd name="T6" fmla="*/ 0 w 336"/>
                <a:gd name="T7" fmla="*/ 2064 h 20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6"/>
                <a:gd name="T13" fmla="*/ 0 h 2064"/>
                <a:gd name="T14" fmla="*/ 336 w 336"/>
                <a:gd name="T15" fmla="*/ 2064 h 20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6" h="2064">
                  <a:moveTo>
                    <a:pt x="336" y="0"/>
                  </a:moveTo>
                  <a:cubicBezTo>
                    <a:pt x="260" y="72"/>
                    <a:pt x="184" y="144"/>
                    <a:pt x="144" y="240"/>
                  </a:cubicBezTo>
                  <a:cubicBezTo>
                    <a:pt x="104" y="336"/>
                    <a:pt x="120" y="272"/>
                    <a:pt x="96" y="576"/>
                  </a:cubicBezTo>
                  <a:cubicBezTo>
                    <a:pt x="72" y="880"/>
                    <a:pt x="36" y="1472"/>
                    <a:pt x="0" y="206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34169" name="Group 25"/>
          <p:cNvGraphicFramePr>
            <a:graphicFrameLocks noGrp="1"/>
          </p:cNvGraphicFramePr>
          <p:nvPr/>
        </p:nvGraphicFramePr>
        <p:xfrm>
          <a:off x="304800" y="3060700"/>
          <a:ext cx="2133600" cy="1463676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v_vfsp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v_vfsmountedhere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9970" name="Text Box 37"/>
          <p:cNvSpPr txBox="1">
            <a:spLocks noChangeArrowheads="1"/>
          </p:cNvSpPr>
          <p:nvPr/>
        </p:nvSpPr>
        <p:spPr bwMode="auto">
          <a:xfrm>
            <a:off x="755650" y="2679700"/>
            <a:ext cx="106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v_node /</a:t>
            </a:r>
          </a:p>
        </p:txBody>
      </p:sp>
      <p:sp>
        <p:nvSpPr>
          <p:cNvPr id="39971" name="Line 38"/>
          <p:cNvSpPr>
            <a:spLocks noChangeShapeType="1"/>
          </p:cNvSpPr>
          <p:nvPr/>
        </p:nvSpPr>
        <p:spPr bwMode="auto">
          <a:xfrm flipV="1">
            <a:off x="2451100" y="1676400"/>
            <a:ext cx="91440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9972" name="Group 39"/>
          <p:cNvGrpSpPr>
            <a:grpSpLocks/>
          </p:cNvGrpSpPr>
          <p:nvPr/>
        </p:nvGrpSpPr>
        <p:grpSpPr bwMode="auto">
          <a:xfrm>
            <a:off x="898525" y="4343400"/>
            <a:ext cx="1781175" cy="1600200"/>
            <a:chOff x="566" y="2736"/>
            <a:chExt cx="1122" cy="1008"/>
          </a:xfrm>
        </p:grpSpPr>
        <p:sp>
          <p:nvSpPr>
            <p:cNvPr id="40030" name="Text Box 40"/>
            <p:cNvSpPr txBox="1">
              <a:spLocks noChangeArrowheads="1"/>
            </p:cNvSpPr>
            <p:nvPr/>
          </p:nvSpPr>
          <p:spPr bwMode="auto">
            <a:xfrm>
              <a:off x="566" y="3216"/>
              <a:ext cx="6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i_node /</a:t>
              </a:r>
            </a:p>
          </p:txBody>
        </p:sp>
        <p:sp>
          <p:nvSpPr>
            <p:cNvPr id="134185" name="Rectangle 41"/>
            <p:cNvSpPr>
              <a:spLocks noChangeArrowheads="1"/>
            </p:cNvSpPr>
            <p:nvPr/>
          </p:nvSpPr>
          <p:spPr bwMode="auto">
            <a:xfrm>
              <a:off x="720" y="3456"/>
              <a:ext cx="288" cy="288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0032" name="Freeform 42"/>
            <p:cNvSpPr>
              <a:spLocks/>
            </p:cNvSpPr>
            <p:nvPr/>
          </p:nvSpPr>
          <p:spPr bwMode="auto">
            <a:xfrm>
              <a:off x="1008" y="2736"/>
              <a:ext cx="680" cy="768"/>
            </a:xfrm>
            <a:custGeom>
              <a:avLst/>
              <a:gdLst>
                <a:gd name="T0" fmla="*/ 528 w 680"/>
                <a:gd name="T1" fmla="*/ 0 h 768"/>
                <a:gd name="T2" fmla="*/ 624 w 680"/>
                <a:gd name="T3" fmla="*/ 96 h 768"/>
                <a:gd name="T4" fmla="*/ 576 w 680"/>
                <a:gd name="T5" fmla="*/ 240 h 768"/>
                <a:gd name="T6" fmla="*/ 0 w 680"/>
                <a:gd name="T7" fmla="*/ 768 h 7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0"/>
                <a:gd name="T13" fmla="*/ 0 h 768"/>
                <a:gd name="T14" fmla="*/ 680 w 680"/>
                <a:gd name="T15" fmla="*/ 768 h 7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0" h="768">
                  <a:moveTo>
                    <a:pt x="528" y="0"/>
                  </a:moveTo>
                  <a:cubicBezTo>
                    <a:pt x="572" y="28"/>
                    <a:pt x="616" y="56"/>
                    <a:pt x="624" y="96"/>
                  </a:cubicBezTo>
                  <a:cubicBezTo>
                    <a:pt x="632" y="136"/>
                    <a:pt x="680" y="128"/>
                    <a:pt x="576" y="240"/>
                  </a:cubicBezTo>
                  <a:cubicBezTo>
                    <a:pt x="472" y="352"/>
                    <a:pt x="104" y="672"/>
                    <a:pt x="0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34187" name="Group 43"/>
          <p:cNvGraphicFramePr>
            <a:graphicFrameLocks noGrp="1"/>
          </p:cNvGraphicFramePr>
          <p:nvPr/>
        </p:nvGraphicFramePr>
        <p:xfrm>
          <a:off x="3276600" y="3048000"/>
          <a:ext cx="2133600" cy="1463676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v_vfsp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v_vfsmountedhere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9985" name="Text Box 55"/>
          <p:cNvSpPr txBox="1">
            <a:spLocks noChangeArrowheads="1"/>
          </p:cNvSpPr>
          <p:nvPr/>
        </p:nvSpPr>
        <p:spPr bwMode="auto">
          <a:xfrm>
            <a:off x="3727450" y="2667000"/>
            <a:ext cx="1149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v_node A</a:t>
            </a:r>
          </a:p>
        </p:txBody>
      </p:sp>
      <p:sp>
        <p:nvSpPr>
          <p:cNvPr id="39986" name="Freeform 56"/>
          <p:cNvSpPr>
            <a:spLocks/>
          </p:cNvSpPr>
          <p:nvPr/>
        </p:nvSpPr>
        <p:spPr bwMode="auto">
          <a:xfrm>
            <a:off x="5410200" y="2362200"/>
            <a:ext cx="228600" cy="914400"/>
          </a:xfrm>
          <a:custGeom>
            <a:avLst/>
            <a:gdLst>
              <a:gd name="T0" fmla="*/ 0 w 144"/>
              <a:gd name="T1" fmla="*/ 2147483646 h 576"/>
              <a:gd name="T2" fmla="*/ 2147483646 w 144"/>
              <a:gd name="T3" fmla="*/ 2147483646 h 576"/>
              <a:gd name="T4" fmla="*/ 0 w 144"/>
              <a:gd name="T5" fmla="*/ 0 h 576"/>
              <a:gd name="T6" fmla="*/ 0 60000 65536"/>
              <a:gd name="T7" fmla="*/ 0 60000 65536"/>
              <a:gd name="T8" fmla="*/ 0 60000 65536"/>
              <a:gd name="T9" fmla="*/ 0 w 144"/>
              <a:gd name="T10" fmla="*/ 0 h 576"/>
              <a:gd name="T11" fmla="*/ 144 w 144"/>
              <a:gd name="T12" fmla="*/ 576 h 5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576">
                <a:moveTo>
                  <a:pt x="0" y="576"/>
                </a:moveTo>
                <a:cubicBezTo>
                  <a:pt x="72" y="480"/>
                  <a:pt x="144" y="384"/>
                  <a:pt x="144" y="288"/>
                </a:cubicBezTo>
                <a:cubicBezTo>
                  <a:pt x="144" y="192"/>
                  <a:pt x="72" y="96"/>
                  <a:pt x="0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9987" name="Group 57"/>
          <p:cNvGrpSpPr>
            <a:grpSpLocks/>
          </p:cNvGrpSpPr>
          <p:nvPr/>
        </p:nvGrpSpPr>
        <p:grpSpPr bwMode="auto">
          <a:xfrm>
            <a:off x="2971800" y="4343400"/>
            <a:ext cx="1371600" cy="1600200"/>
            <a:chOff x="1872" y="2736"/>
            <a:chExt cx="864" cy="1008"/>
          </a:xfrm>
        </p:grpSpPr>
        <p:sp>
          <p:nvSpPr>
            <p:cNvPr id="40027" name="Text Box 58"/>
            <p:cNvSpPr txBox="1">
              <a:spLocks noChangeArrowheads="1"/>
            </p:cNvSpPr>
            <p:nvPr/>
          </p:nvSpPr>
          <p:spPr bwMode="auto">
            <a:xfrm>
              <a:off x="2052" y="3216"/>
              <a:ext cx="6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i_node A</a:t>
              </a:r>
            </a:p>
          </p:txBody>
        </p:sp>
        <p:sp>
          <p:nvSpPr>
            <p:cNvPr id="134203" name="Rectangle 59"/>
            <p:cNvSpPr>
              <a:spLocks noChangeArrowheads="1"/>
            </p:cNvSpPr>
            <p:nvPr/>
          </p:nvSpPr>
          <p:spPr bwMode="auto">
            <a:xfrm>
              <a:off x="2250" y="3456"/>
              <a:ext cx="288" cy="288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0029" name="Freeform 60"/>
            <p:cNvSpPr>
              <a:spLocks/>
            </p:cNvSpPr>
            <p:nvPr/>
          </p:nvSpPr>
          <p:spPr bwMode="auto">
            <a:xfrm>
              <a:off x="1872" y="2736"/>
              <a:ext cx="384" cy="960"/>
            </a:xfrm>
            <a:custGeom>
              <a:avLst/>
              <a:gdLst>
                <a:gd name="T0" fmla="*/ 192 w 384"/>
                <a:gd name="T1" fmla="*/ 0 h 960"/>
                <a:gd name="T2" fmla="*/ 96 w 384"/>
                <a:gd name="T3" fmla="*/ 96 h 960"/>
                <a:gd name="T4" fmla="*/ 48 w 384"/>
                <a:gd name="T5" fmla="*/ 384 h 960"/>
                <a:gd name="T6" fmla="*/ 384 w 384"/>
                <a:gd name="T7" fmla="*/ 960 h 9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4"/>
                <a:gd name="T13" fmla="*/ 0 h 960"/>
                <a:gd name="T14" fmla="*/ 384 w 384"/>
                <a:gd name="T15" fmla="*/ 960 h 9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4" h="960">
                  <a:moveTo>
                    <a:pt x="192" y="0"/>
                  </a:moveTo>
                  <a:cubicBezTo>
                    <a:pt x="156" y="16"/>
                    <a:pt x="120" y="32"/>
                    <a:pt x="96" y="96"/>
                  </a:cubicBezTo>
                  <a:cubicBezTo>
                    <a:pt x="72" y="160"/>
                    <a:pt x="0" y="240"/>
                    <a:pt x="48" y="384"/>
                  </a:cubicBezTo>
                  <a:cubicBezTo>
                    <a:pt x="96" y="528"/>
                    <a:pt x="240" y="744"/>
                    <a:pt x="384" y="96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34205" name="Group 61"/>
          <p:cNvGraphicFramePr>
            <a:graphicFrameLocks noGrp="1"/>
          </p:cNvGraphicFramePr>
          <p:nvPr/>
        </p:nvGraphicFramePr>
        <p:xfrm>
          <a:off x="5943600" y="914400"/>
          <a:ext cx="2057400" cy="1463676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vfs_next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vfs_vnodecovered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0000" name="Text Box 73"/>
          <p:cNvSpPr txBox="1">
            <a:spLocks noChangeArrowheads="1"/>
          </p:cNvSpPr>
          <p:nvPr/>
        </p:nvSpPr>
        <p:spPr bwMode="auto">
          <a:xfrm>
            <a:off x="6477000" y="533400"/>
            <a:ext cx="996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NFS vfs</a:t>
            </a:r>
          </a:p>
        </p:txBody>
      </p:sp>
      <p:sp>
        <p:nvSpPr>
          <p:cNvPr id="40001" name="Line 74"/>
          <p:cNvSpPr>
            <a:spLocks noChangeShapeType="1"/>
          </p:cNvSpPr>
          <p:nvPr/>
        </p:nvSpPr>
        <p:spPr bwMode="auto">
          <a:xfrm>
            <a:off x="5410200" y="10541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0002" name="Group 75"/>
          <p:cNvGrpSpPr>
            <a:grpSpLocks/>
          </p:cNvGrpSpPr>
          <p:nvPr/>
        </p:nvGrpSpPr>
        <p:grpSpPr bwMode="auto">
          <a:xfrm>
            <a:off x="6991350" y="2197100"/>
            <a:ext cx="1936750" cy="3733800"/>
            <a:chOff x="4404" y="1384"/>
            <a:chExt cx="1220" cy="2352"/>
          </a:xfrm>
        </p:grpSpPr>
        <p:sp>
          <p:nvSpPr>
            <p:cNvPr id="40024" name="Text Box 76"/>
            <p:cNvSpPr txBox="1">
              <a:spLocks noChangeArrowheads="1"/>
            </p:cNvSpPr>
            <p:nvPr/>
          </p:nvSpPr>
          <p:spPr bwMode="auto">
            <a:xfrm>
              <a:off x="4404" y="3208"/>
              <a:ext cx="5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mntinfo</a:t>
              </a:r>
            </a:p>
          </p:txBody>
        </p:sp>
        <p:sp>
          <p:nvSpPr>
            <p:cNvPr id="134221" name="Rectangle 77"/>
            <p:cNvSpPr>
              <a:spLocks noChangeArrowheads="1"/>
            </p:cNvSpPr>
            <p:nvPr/>
          </p:nvSpPr>
          <p:spPr bwMode="auto">
            <a:xfrm>
              <a:off x="4554" y="3448"/>
              <a:ext cx="288" cy="288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0026" name="Freeform 78"/>
            <p:cNvSpPr>
              <a:spLocks/>
            </p:cNvSpPr>
            <p:nvPr/>
          </p:nvSpPr>
          <p:spPr bwMode="auto">
            <a:xfrm>
              <a:off x="4848" y="1384"/>
              <a:ext cx="776" cy="2208"/>
            </a:xfrm>
            <a:custGeom>
              <a:avLst/>
              <a:gdLst>
                <a:gd name="T0" fmla="*/ 192 w 776"/>
                <a:gd name="T1" fmla="*/ 0 h 2208"/>
                <a:gd name="T2" fmla="*/ 672 w 776"/>
                <a:gd name="T3" fmla="*/ 240 h 2208"/>
                <a:gd name="T4" fmla="*/ 768 w 776"/>
                <a:gd name="T5" fmla="*/ 816 h 2208"/>
                <a:gd name="T6" fmla="*/ 624 w 776"/>
                <a:gd name="T7" fmla="*/ 1776 h 2208"/>
                <a:gd name="T8" fmla="*/ 0 w 776"/>
                <a:gd name="T9" fmla="*/ 2208 h 22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76"/>
                <a:gd name="T16" fmla="*/ 0 h 2208"/>
                <a:gd name="T17" fmla="*/ 776 w 776"/>
                <a:gd name="T18" fmla="*/ 2208 h 220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76" h="2208">
                  <a:moveTo>
                    <a:pt x="192" y="0"/>
                  </a:moveTo>
                  <a:cubicBezTo>
                    <a:pt x="384" y="52"/>
                    <a:pt x="576" y="104"/>
                    <a:pt x="672" y="240"/>
                  </a:cubicBezTo>
                  <a:cubicBezTo>
                    <a:pt x="768" y="376"/>
                    <a:pt x="776" y="560"/>
                    <a:pt x="768" y="816"/>
                  </a:cubicBezTo>
                  <a:cubicBezTo>
                    <a:pt x="760" y="1072"/>
                    <a:pt x="752" y="1544"/>
                    <a:pt x="624" y="1776"/>
                  </a:cubicBezTo>
                  <a:cubicBezTo>
                    <a:pt x="496" y="2008"/>
                    <a:pt x="112" y="2136"/>
                    <a:pt x="0" y="220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003" name="Freeform 79"/>
          <p:cNvSpPr>
            <a:spLocks/>
          </p:cNvSpPr>
          <p:nvPr/>
        </p:nvSpPr>
        <p:spPr bwMode="auto">
          <a:xfrm>
            <a:off x="5410200" y="1130300"/>
            <a:ext cx="533400" cy="2451100"/>
          </a:xfrm>
          <a:custGeom>
            <a:avLst/>
            <a:gdLst>
              <a:gd name="T0" fmla="*/ 0 w 336"/>
              <a:gd name="T1" fmla="*/ 2147483646 h 1544"/>
              <a:gd name="T2" fmla="*/ 2147483646 w 336"/>
              <a:gd name="T3" fmla="*/ 2147483646 h 1544"/>
              <a:gd name="T4" fmla="*/ 2147483646 w 336"/>
              <a:gd name="T5" fmla="*/ 2147483646 h 1544"/>
              <a:gd name="T6" fmla="*/ 2147483646 w 336"/>
              <a:gd name="T7" fmla="*/ 2147483646 h 1544"/>
              <a:gd name="T8" fmla="*/ 2147483646 w 336"/>
              <a:gd name="T9" fmla="*/ 2147483646 h 15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"/>
              <a:gd name="T16" fmla="*/ 0 h 1544"/>
              <a:gd name="T17" fmla="*/ 336 w 336"/>
              <a:gd name="T18" fmla="*/ 1544 h 15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" h="1544">
                <a:moveTo>
                  <a:pt x="0" y="1544"/>
                </a:moveTo>
                <a:cubicBezTo>
                  <a:pt x="56" y="1500"/>
                  <a:pt x="112" y="1456"/>
                  <a:pt x="144" y="1352"/>
                </a:cubicBezTo>
                <a:cubicBezTo>
                  <a:pt x="176" y="1248"/>
                  <a:pt x="184" y="1120"/>
                  <a:pt x="192" y="920"/>
                </a:cubicBezTo>
                <a:cubicBezTo>
                  <a:pt x="200" y="720"/>
                  <a:pt x="168" y="304"/>
                  <a:pt x="192" y="152"/>
                </a:cubicBezTo>
                <a:cubicBezTo>
                  <a:pt x="216" y="0"/>
                  <a:pt x="276" y="4"/>
                  <a:pt x="336" y="8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04" name="Freeform 80"/>
          <p:cNvSpPr>
            <a:spLocks/>
          </p:cNvSpPr>
          <p:nvPr/>
        </p:nvSpPr>
        <p:spPr bwMode="auto">
          <a:xfrm>
            <a:off x="5410200" y="1524000"/>
            <a:ext cx="533400" cy="2438400"/>
          </a:xfrm>
          <a:custGeom>
            <a:avLst/>
            <a:gdLst>
              <a:gd name="T0" fmla="*/ 2147483646 w 336"/>
              <a:gd name="T1" fmla="*/ 0 h 1536"/>
              <a:gd name="T2" fmla="*/ 2147483646 w 336"/>
              <a:gd name="T3" fmla="*/ 2147483646 h 1536"/>
              <a:gd name="T4" fmla="*/ 2147483646 w 336"/>
              <a:gd name="T5" fmla="*/ 2147483646 h 1536"/>
              <a:gd name="T6" fmla="*/ 2147483646 w 336"/>
              <a:gd name="T7" fmla="*/ 2147483646 h 1536"/>
              <a:gd name="T8" fmla="*/ 0 w 336"/>
              <a:gd name="T9" fmla="*/ 2147483646 h 15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"/>
              <a:gd name="T16" fmla="*/ 0 h 1536"/>
              <a:gd name="T17" fmla="*/ 336 w 336"/>
              <a:gd name="T18" fmla="*/ 1536 h 1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" h="1536">
                <a:moveTo>
                  <a:pt x="336" y="0"/>
                </a:moveTo>
                <a:cubicBezTo>
                  <a:pt x="296" y="20"/>
                  <a:pt x="256" y="40"/>
                  <a:pt x="240" y="96"/>
                </a:cubicBezTo>
                <a:cubicBezTo>
                  <a:pt x="224" y="152"/>
                  <a:pt x="240" y="168"/>
                  <a:pt x="240" y="336"/>
                </a:cubicBezTo>
                <a:cubicBezTo>
                  <a:pt x="240" y="504"/>
                  <a:pt x="280" y="904"/>
                  <a:pt x="240" y="1104"/>
                </a:cubicBezTo>
                <a:cubicBezTo>
                  <a:pt x="200" y="1304"/>
                  <a:pt x="100" y="1420"/>
                  <a:pt x="0" y="1536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34240" name="Group 96"/>
          <p:cNvGraphicFramePr>
            <a:graphicFrameLocks noGrp="1"/>
          </p:cNvGraphicFramePr>
          <p:nvPr/>
        </p:nvGraphicFramePr>
        <p:xfrm>
          <a:off x="6477000" y="3048000"/>
          <a:ext cx="2133600" cy="1463676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v_vfsp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v_vfsmountedhere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4252" name="Text Box 108"/>
          <p:cNvSpPr txBox="1">
            <a:spLocks noChangeArrowheads="1"/>
          </p:cNvSpPr>
          <p:nvPr/>
        </p:nvSpPr>
        <p:spPr bwMode="auto">
          <a:xfrm>
            <a:off x="6927850" y="2667000"/>
            <a:ext cx="1149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v_node B</a:t>
            </a:r>
          </a:p>
        </p:txBody>
      </p:sp>
      <p:grpSp>
        <p:nvGrpSpPr>
          <p:cNvPr id="6" name="Group 113"/>
          <p:cNvGrpSpPr>
            <a:grpSpLocks/>
          </p:cNvGrpSpPr>
          <p:nvPr/>
        </p:nvGrpSpPr>
        <p:grpSpPr bwMode="auto">
          <a:xfrm>
            <a:off x="5486400" y="4343400"/>
            <a:ext cx="1314450" cy="1600200"/>
            <a:chOff x="3456" y="2736"/>
            <a:chExt cx="828" cy="1008"/>
          </a:xfrm>
        </p:grpSpPr>
        <p:sp>
          <p:nvSpPr>
            <p:cNvPr id="40021" name="Text Box 109"/>
            <p:cNvSpPr txBox="1">
              <a:spLocks noChangeArrowheads="1"/>
            </p:cNvSpPr>
            <p:nvPr/>
          </p:nvSpPr>
          <p:spPr bwMode="auto">
            <a:xfrm>
              <a:off x="3600" y="3216"/>
              <a:ext cx="6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i_node B</a:t>
              </a:r>
            </a:p>
          </p:txBody>
        </p:sp>
        <p:sp>
          <p:nvSpPr>
            <p:cNvPr id="134254" name="Rectangle 110"/>
            <p:cNvSpPr>
              <a:spLocks noChangeArrowheads="1"/>
            </p:cNvSpPr>
            <p:nvPr/>
          </p:nvSpPr>
          <p:spPr bwMode="auto">
            <a:xfrm>
              <a:off x="3798" y="3456"/>
              <a:ext cx="288" cy="288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0023" name="Freeform 111"/>
            <p:cNvSpPr>
              <a:spLocks/>
            </p:cNvSpPr>
            <p:nvPr/>
          </p:nvSpPr>
          <p:spPr bwMode="auto">
            <a:xfrm>
              <a:off x="3456" y="2736"/>
              <a:ext cx="624" cy="864"/>
            </a:xfrm>
            <a:custGeom>
              <a:avLst/>
              <a:gdLst>
                <a:gd name="T0" fmla="*/ 624 w 624"/>
                <a:gd name="T1" fmla="*/ 0 h 864"/>
                <a:gd name="T2" fmla="*/ 48 w 624"/>
                <a:gd name="T3" fmla="*/ 384 h 864"/>
                <a:gd name="T4" fmla="*/ 336 w 624"/>
                <a:gd name="T5" fmla="*/ 864 h 864"/>
                <a:gd name="T6" fmla="*/ 0 60000 65536"/>
                <a:gd name="T7" fmla="*/ 0 60000 65536"/>
                <a:gd name="T8" fmla="*/ 0 60000 65536"/>
                <a:gd name="T9" fmla="*/ 0 w 624"/>
                <a:gd name="T10" fmla="*/ 0 h 864"/>
                <a:gd name="T11" fmla="*/ 624 w 624"/>
                <a:gd name="T12" fmla="*/ 864 h 8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4" h="864">
                  <a:moveTo>
                    <a:pt x="624" y="0"/>
                  </a:moveTo>
                  <a:cubicBezTo>
                    <a:pt x="360" y="120"/>
                    <a:pt x="96" y="240"/>
                    <a:pt x="48" y="384"/>
                  </a:cubicBezTo>
                  <a:cubicBezTo>
                    <a:pt x="0" y="528"/>
                    <a:pt x="168" y="696"/>
                    <a:pt x="336" y="86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4256" name="Freeform 112"/>
          <p:cNvSpPr>
            <a:spLocks/>
          </p:cNvSpPr>
          <p:nvPr/>
        </p:nvSpPr>
        <p:spPr bwMode="auto">
          <a:xfrm>
            <a:off x="8001000" y="2362200"/>
            <a:ext cx="762000" cy="838200"/>
          </a:xfrm>
          <a:custGeom>
            <a:avLst/>
            <a:gdLst>
              <a:gd name="T0" fmla="*/ 2147483646 w 480"/>
              <a:gd name="T1" fmla="*/ 2147483646 h 528"/>
              <a:gd name="T2" fmla="*/ 2147483646 w 480"/>
              <a:gd name="T3" fmla="*/ 2147483646 h 528"/>
              <a:gd name="T4" fmla="*/ 2147483646 w 480"/>
              <a:gd name="T5" fmla="*/ 2147483646 h 528"/>
              <a:gd name="T6" fmla="*/ 0 w 48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480"/>
              <a:gd name="T13" fmla="*/ 0 h 528"/>
              <a:gd name="T14" fmla="*/ 480 w 48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80" h="528">
                <a:moveTo>
                  <a:pt x="384" y="528"/>
                </a:moveTo>
                <a:cubicBezTo>
                  <a:pt x="432" y="484"/>
                  <a:pt x="480" y="440"/>
                  <a:pt x="480" y="384"/>
                </a:cubicBezTo>
                <a:cubicBezTo>
                  <a:pt x="480" y="328"/>
                  <a:pt x="464" y="256"/>
                  <a:pt x="384" y="192"/>
                </a:cubicBezTo>
                <a:cubicBezTo>
                  <a:pt x="304" y="128"/>
                  <a:pt x="64" y="32"/>
                  <a:pt x="0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20" name="Text Box 114"/>
          <p:cNvSpPr txBox="1">
            <a:spLocks noChangeArrowheads="1"/>
          </p:cNvSpPr>
          <p:nvPr/>
        </p:nvSpPr>
        <p:spPr bwMode="auto">
          <a:xfrm>
            <a:off x="517525" y="1712913"/>
            <a:ext cx="1352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create dir 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4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4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4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252" grpId="0"/>
      <p:bldP spid="13425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981200" y="914400"/>
            <a:ext cx="869950" cy="366713"/>
          </a:xfrm>
          <a:prstGeom prst="rect">
            <a:avLst/>
          </a:prstGeom>
          <a:gradFill rotWithShape="1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rootvfs</a:t>
            </a:r>
          </a:p>
        </p:txBody>
      </p:sp>
      <p:graphicFrame>
        <p:nvGraphicFramePr>
          <p:cNvPr id="135171" name="Group 3"/>
          <p:cNvGraphicFramePr>
            <a:graphicFrameLocks noGrp="1"/>
          </p:cNvGraphicFramePr>
          <p:nvPr/>
        </p:nvGraphicFramePr>
        <p:xfrm>
          <a:off x="3352800" y="914400"/>
          <a:ext cx="2057400" cy="1463676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vfs_next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vfs_vnodecovered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1999" name="Text Box 15"/>
          <p:cNvSpPr txBox="1">
            <a:spLocks noChangeArrowheads="1"/>
          </p:cNvSpPr>
          <p:nvPr/>
        </p:nvSpPr>
        <p:spPr bwMode="auto">
          <a:xfrm>
            <a:off x="3886200" y="533400"/>
            <a:ext cx="10175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BSD vfs</a:t>
            </a:r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>
            <a:off x="304800" y="48006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>
            <a:off x="4648200" y="4800600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>
            <a:off x="2819400" y="1066800"/>
            <a:ext cx="533400" cy="0"/>
          </a:xfrm>
          <a:prstGeom prst="line">
            <a:avLst/>
          </a:prstGeom>
          <a:noFill/>
          <a:ln w="28575">
            <a:solidFill>
              <a:srgbClr val="FF99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3" name="Text Box 19"/>
          <p:cNvSpPr txBox="1">
            <a:spLocks noChangeArrowheads="1"/>
          </p:cNvSpPr>
          <p:nvPr/>
        </p:nvSpPr>
        <p:spPr bwMode="auto">
          <a:xfrm>
            <a:off x="898525" y="6208713"/>
            <a:ext cx="2292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4.2 BSD File System</a:t>
            </a:r>
          </a:p>
        </p:txBody>
      </p:sp>
      <p:sp>
        <p:nvSpPr>
          <p:cNvPr id="42004" name="Text Box 20"/>
          <p:cNvSpPr txBox="1">
            <a:spLocks noChangeArrowheads="1"/>
          </p:cNvSpPr>
          <p:nvPr/>
        </p:nvSpPr>
        <p:spPr bwMode="auto">
          <a:xfrm>
            <a:off x="6553200" y="6186488"/>
            <a:ext cx="641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NFS</a:t>
            </a:r>
          </a:p>
        </p:txBody>
      </p:sp>
      <p:sp>
        <p:nvSpPr>
          <p:cNvPr id="42005" name="Text Box 22"/>
          <p:cNvSpPr txBox="1">
            <a:spLocks noChangeArrowheads="1"/>
          </p:cNvSpPr>
          <p:nvPr/>
        </p:nvSpPr>
        <p:spPr bwMode="auto">
          <a:xfrm>
            <a:off x="2057400" y="5105400"/>
            <a:ext cx="819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3333FF"/>
                </a:solidFill>
              </a:rPr>
              <a:t>mount</a:t>
            </a:r>
          </a:p>
        </p:txBody>
      </p:sp>
      <p:sp>
        <p:nvSpPr>
          <p:cNvPr id="135191" name="Rectangle 23"/>
          <p:cNvSpPr>
            <a:spLocks noChangeArrowheads="1"/>
          </p:cNvSpPr>
          <p:nvPr/>
        </p:nvSpPr>
        <p:spPr bwMode="auto">
          <a:xfrm>
            <a:off x="2371725" y="5486400"/>
            <a:ext cx="457200" cy="457200"/>
          </a:xfrm>
          <a:prstGeom prst="rect">
            <a:avLst/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42007" name="Freeform 24"/>
          <p:cNvSpPr>
            <a:spLocks/>
          </p:cNvSpPr>
          <p:nvPr/>
        </p:nvSpPr>
        <p:spPr bwMode="auto">
          <a:xfrm>
            <a:off x="2819400" y="2209800"/>
            <a:ext cx="533400" cy="3276600"/>
          </a:xfrm>
          <a:custGeom>
            <a:avLst/>
            <a:gdLst>
              <a:gd name="T0" fmla="*/ 2147483646 w 336"/>
              <a:gd name="T1" fmla="*/ 0 h 2064"/>
              <a:gd name="T2" fmla="*/ 2147483646 w 336"/>
              <a:gd name="T3" fmla="*/ 2147483646 h 2064"/>
              <a:gd name="T4" fmla="*/ 2147483646 w 336"/>
              <a:gd name="T5" fmla="*/ 2147483646 h 2064"/>
              <a:gd name="T6" fmla="*/ 0 w 336"/>
              <a:gd name="T7" fmla="*/ 2147483646 h 2064"/>
              <a:gd name="T8" fmla="*/ 0 60000 65536"/>
              <a:gd name="T9" fmla="*/ 0 60000 65536"/>
              <a:gd name="T10" fmla="*/ 0 60000 65536"/>
              <a:gd name="T11" fmla="*/ 0 60000 65536"/>
              <a:gd name="T12" fmla="*/ 0 w 336"/>
              <a:gd name="T13" fmla="*/ 0 h 2064"/>
              <a:gd name="T14" fmla="*/ 336 w 336"/>
              <a:gd name="T15" fmla="*/ 2064 h 20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36" h="2064">
                <a:moveTo>
                  <a:pt x="336" y="0"/>
                </a:moveTo>
                <a:cubicBezTo>
                  <a:pt x="260" y="72"/>
                  <a:pt x="184" y="144"/>
                  <a:pt x="144" y="240"/>
                </a:cubicBezTo>
                <a:cubicBezTo>
                  <a:pt x="104" y="336"/>
                  <a:pt x="120" y="272"/>
                  <a:pt x="96" y="576"/>
                </a:cubicBezTo>
                <a:cubicBezTo>
                  <a:pt x="72" y="880"/>
                  <a:pt x="36" y="1472"/>
                  <a:pt x="0" y="2064"/>
                </a:cubicBezTo>
              </a:path>
            </a:pathLst>
          </a:custGeom>
          <a:noFill/>
          <a:ln w="28575">
            <a:solidFill>
              <a:srgbClr val="FF99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35193" name="Group 25"/>
          <p:cNvGraphicFramePr>
            <a:graphicFrameLocks noGrp="1"/>
          </p:cNvGraphicFramePr>
          <p:nvPr/>
        </p:nvGraphicFramePr>
        <p:xfrm>
          <a:off x="304800" y="3060700"/>
          <a:ext cx="2133600" cy="1463676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v_vfsp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v_vfsmountedhere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2020" name="Text Box 37"/>
          <p:cNvSpPr txBox="1">
            <a:spLocks noChangeArrowheads="1"/>
          </p:cNvSpPr>
          <p:nvPr/>
        </p:nvSpPr>
        <p:spPr bwMode="auto">
          <a:xfrm>
            <a:off x="755650" y="2679700"/>
            <a:ext cx="106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v_node /</a:t>
            </a:r>
          </a:p>
        </p:txBody>
      </p:sp>
      <p:sp>
        <p:nvSpPr>
          <p:cNvPr id="42021" name="Line 38"/>
          <p:cNvSpPr>
            <a:spLocks noChangeShapeType="1"/>
          </p:cNvSpPr>
          <p:nvPr/>
        </p:nvSpPr>
        <p:spPr bwMode="auto">
          <a:xfrm flipV="1">
            <a:off x="2451100" y="1676400"/>
            <a:ext cx="91440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2" name="Text Box 40"/>
          <p:cNvSpPr txBox="1">
            <a:spLocks noChangeArrowheads="1"/>
          </p:cNvSpPr>
          <p:nvPr/>
        </p:nvSpPr>
        <p:spPr bwMode="auto">
          <a:xfrm>
            <a:off x="898525" y="5105400"/>
            <a:ext cx="996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3333FF"/>
                </a:solidFill>
              </a:rPr>
              <a:t>i_node /</a:t>
            </a:r>
          </a:p>
        </p:txBody>
      </p:sp>
      <p:sp>
        <p:nvSpPr>
          <p:cNvPr id="135209" name="Rectangle 41"/>
          <p:cNvSpPr>
            <a:spLocks noChangeArrowheads="1"/>
          </p:cNvSpPr>
          <p:nvPr/>
        </p:nvSpPr>
        <p:spPr bwMode="auto">
          <a:xfrm>
            <a:off x="1143000" y="5486400"/>
            <a:ext cx="457200" cy="457200"/>
          </a:xfrm>
          <a:prstGeom prst="rect">
            <a:avLst/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42024" name="Freeform 42"/>
          <p:cNvSpPr>
            <a:spLocks/>
          </p:cNvSpPr>
          <p:nvPr/>
        </p:nvSpPr>
        <p:spPr bwMode="auto">
          <a:xfrm>
            <a:off x="1600200" y="4343400"/>
            <a:ext cx="1079500" cy="1219200"/>
          </a:xfrm>
          <a:custGeom>
            <a:avLst/>
            <a:gdLst>
              <a:gd name="T0" fmla="*/ 2147483646 w 680"/>
              <a:gd name="T1" fmla="*/ 0 h 768"/>
              <a:gd name="T2" fmla="*/ 2147483646 w 680"/>
              <a:gd name="T3" fmla="*/ 2147483646 h 768"/>
              <a:gd name="T4" fmla="*/ 2147483646 w 680"/>
              <a:gd name="T5" fmla="*/ 2147483646 h 768"/>
              <a:gd name="T6" fmla="*/ 0 w 680"/>
              <a:gd name="T7" fmla="*/ 2147483646 h 768"/>
              <a:gd name="T8" fmla="*/ 0 60000 65536"/>
              <a:gd name="T9" fmla="*/ 0 60000 65536"/>
              <a:gd name="T10" fmla="*/ 0 60000 65536"/>
              <a:gd name="T11" fmla="*/ 0 60000 65536"/>
              <a:gd name="T12" fmla="*/ 0 w 680"/>
              <a:gd name="T13" fmla="*/ 0 h 768"/>
              <a:gd name="T14" fmla="*/ 680 w 680"/>
              <a:gd name="T15" fmla="*/ 768 h 7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80" h="768">
                <a:moveTo>
                  <a:pt x="528" y="0"/>
                </a:moveTo>
                <a:cubicBezTo>
                  <a:pt x="572" y="28"/>
                  <a:pt x="616" y="56"/>
                  <a:pt x="624" y="96"/>
                </a:cubicBezTo>
                <a:cubicBezTo>
                  <a:pt x="632" y="136"/>
                  <a:pt x="680" y="128"/>
                  <a:pt x="576" y="240"/>
                </a:cubicBezTo>
                <a:cubicBezTo>
                  <a:pt x="472" y="352"/>
                  <a:pt x="104" y="672"/>
                  <a:pt x="0" y="768"/>
                </a:cubicBezTo>
              </a:path>
            </a:pathLst>
          </a:custGeom>
          <a:noFill/>
          <a:ln w="28575">
            <a:solidFill>
              <a:srgbClr val="FF99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35211" name="Group 43"/>
          <p:cNvGraphicFramePr>
            <a:graphicFrameLocks noGrp="1"/>
          </p:cNvGraphicFramePr>
          <p:nvPr/>
        </p:nvGraphicFramePr>
        <p:xfrm>
          <a:off x="3276600" y="3048000"/>
          <a:ext cx="2133600" cy="1463676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v_vfsp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v_vfsmountedhere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2037" name="Text Box 55"/>
          <p:cNvSpPr txBox="1">
            <a:spLocks noChangeArrowheads="1"/>
          </p:cNvSpPr>
          <p:nvPr/>
        </p:nvSpPr>
        <p:spPr bwMode="auto">
          <a:xfrm>
            <a:off x="3727450" y="2667000"/>
            <a:ext cx="1149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v_node A</a:t>
            </a:r>
          </a:p>
        </p:txBody>
      </p:sp>
      <p:sp>
        <p:nvSpPr>
          <p:cNvPr id="42038" name="Freeform 56"/>
          <p:cNvSpPr>
            <a:spLocks/>
          </p:cNvSpPr>
          <p:nvPr/>
        </p:nvSpPr>
        <p:spPr bwMode="auto">
          <a:xfrm>
            <a:off x="5410200" y="2362200"/>
            <a:ext cx="228600" cy="914400"/>
          </a:xfrm>
          <a:custGeom>
            <a:avLst/>
            <a:gdLst>
              <a:gd name="T0" fmla="*/ 0 w 144"/>
              <a:gd name="T1" fmla="*/ 2147483646 h 576"/>
              <a:gd name="T2" fmla="*/ 2147483646 w 144"/>
              <a:gd name="T3" fmla="*/ 2147483646 h 576"/>
              <a:gd name="T4" fmla="*/ 0 w 144"/>
              <a:gd name="T5" fmla="*/ 0 h 576"/>
              <a:gd name="T6" fmla="*/ 0 60000 65536"/>
              <a:gd name="T7" fmla="*/ 0 60000 65536"/>
              <a:gd name="T8" fmla="*/ 0 60000 65536"/>
              <a:gd name="T9" fmla="*/ 0 w 144"/>
              <a:gd name="T10" fmla="*/ 0 h 576"/>
              <a:gd name="T11" fmla="*/ 144 w 144"/>
              <a:gd name="T12" fmla="*/ 576 h 5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576">
                <a:moveTo>
                  <a:pt x="0" y="576"/>
                </a:moveTo>
                <a:cubicBezTo>
                  <a:pt x="72" y="480"/>
                  <a:pt x="144" y="384"/>
                  <a:pt x="144" y="288"/>
                </a:cubicBezTo>
                <a:cubicBezTo>
                  <a:pt x="144" y="192"/>
                  <a:pt x="72" y="96"/>
                  <a:pt x="0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2039" name="Group 57"/>
          <p:cNvGrpSpPr>
            <a:grpSpLocks/>
          </p:cNvGrpSpPr>
          <p:nvPr/>
        </p:nvGrpSpPr>
        <p:grpSpPr bwMode="auto">
          <a:xfrm>
            <a:off x="2971800" y="4343400"/>
            <a:ext cx="1371600" cy="1600200"/>
            <a:chOff x="1872" y="2736"/>
            <a:chExt cx="864" cy="1008"/>
          </a:xfrm>
        </p:grpSpPr>
        <p:sp>
          <p:nvSpPr>
            <p:cNvPr id="42079" name="Text Box 58"/>
            <p:cNvSpPr txBox="1">
              <a:spLocks noChangeArrowheads="1"/>
            </p:cNvSpPr>
            <p:nvPr/>
          </p:nvSpPr>
          <p:spPr bwMode="auto">
            <a:xfrm>
              <a:off x="2052" y="3216"/>
              <a:ext cx="6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i_node A</a:t>
              </a:r>
            </a:p>
          </p:txBody>
        </p:sp>
        <p:sp>
          <p:nvSpPr>
            <p:cNvPr id="135227" name="Rectangle 59"/>
            <p:cNvSpPr>
              <a:spLocks noChangeArrowheads="1"/>
            </p:cNvSpPr>
            <p:nvPr/>
          </p:nvSpPr>
          <p:spPr bwMode="auto">
            <a:xfrm>
              <a:off x="2250" y="3456"/>
              <a:ext cx="288" cy="288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2081" name="Freeform 60"/>
            <p:cNvSpPr>
              <a:spLocks/>
            </p:cNvSpPr>
            <p:nvPr/>
          </p:nvSpPr>
          <p:spPr bwMode="auto">
            <a:xfrm>
              <a:off x="1872" y="2736"/>
              <a:ext cx="384" cy="960"/>
            </a:xfrm>
            <a:custGeom>
              <a:avLst/>
              <a:gdLst>
                <a:gd name="T0" fmla="*/ 192 w 384"/>
                <a:gd name="T1" fmla="*/ 0 h 960"/>
                <a:gd name="T2" fmla="*/ 96 w 384"/>
                <a:gd name="T3" fmla="*/ 96 h 960"/>
                <a:gd name="T4" fmla="*/ 48 w 384"/>
                <a:gd name="T5" fmla="*/ 384 h 960"/>
                <a:gd name="T6" fmla="*/ 384 w 384"/>
                <a:gd name="T7" fmla="*/ 960 h 9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4"/>
                <a:gd name="T13" fmla="*/ 0 h 960"/>
                <a:gd name="T14" fmla="*/ 384 w 384"/>
                <a:gd name="T15" fmla="*/ 960 h 9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4" h="960">
                  <a:moveTo>
                    <a:pt x="192" y="0"/>
                  </a:moveTo>
                  <a:cubicBezTo>
                    <a:pt x="156" y="16"/>
                    <a:pt x="120" y="32"/>
                    <a:pt x="96" y="96"/>
                  </a:cubicBezTo>
                  <a:cubicBezTo>
                    <a:pt x="72" y="160"/>
                    <a:pt x="0" y="240"/>
                    <a:pt x="48" y="384"/>
                  </a:cubicBezTo>
                  <a:cubicBezTo>
                    <a:pt x="96" y="528"/>
                    <a:pt x="240" y="744"/>
                    <a:pt x="384" y="96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35229" name="Group 61"/>
          <p:cNvGraphicFramePr>
            <a:graphicFrameLocks noGrp="1"/>
          </p:cNvGraphicFramePr>
          <p:nvPr/>
        </p:nvGraphicFramePr>
        <p:xfrm>
          <a:off x="5943600" y="914400"/>
          <a:ext cx="2057400" cy="1463676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vfs_next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vfs_vnodecovered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2052" name="Text Box 73"/>
          <p:cNvSpPr txBox="1">
            <a:spLocks noChangeArrowheads="1"/>
          </p:cNvSpPr>
          <p:nvPr/>
        </p:nvSpPr>
        <p:spPr bwMode="auto">
          <a:xfrm>
            <a:off x="6477000" y="533400"/>
            <a:ext cx="996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NFS vfs</a:t>
            </a:r>
          </a:p>
        </p:txBody>
      </p:sp>
      <p:sp>
        <p:nvSpPr>
          <p:cNvPr id="42053" name="Line 74"/>
          <p:cNvSpPr>
            <a:spLocks noChangeShapeType="1"/>
          </p:cNvSpPr>
          <p:nvPr/>
        </p:nvSpPr>
        <p:spPr bwMode="auto">
          <a:xfrm>
            <a:off x="5410200" y="10541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2054" name="Group 75"/>
          <p:cNvGrpSpPr>
            <a:grpSpLocks/>
          </p:cNvGrpSpPr>
          <p:nvPr/>
        </p:nvGrpSpPr>
        <p:grpSpPr bwMode="auto">
          <a:xfrm>
            <a:off x="6991350" y="2197100"/>
            <a:ext cx="1936750" cy="3733800"/>
            <a:chOff x="4404" y="1384"/>
            <a:chExt cx="1220" cy="2352"/>
          </a:xfrm>
        </p:grpSpPr>
        <p:sp>
          <p:nvSpPr>
            <p:cNvPr id="42076" name="Text Box 76"/>
            <p:cNvSpPr txBox="1">
              <a:spLocks noChangeArrowheads="1"/>
            </p:cNvSpPr>
            <p:nvPr/>
          </p:nvSpPr>
          <p:spPr bwMode="auto">
            <a:xfrm>
              <a:off x="4404" y="3208"/>
              <a:ext cx="5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mntinfo</a:t>
              </a:r>
            </a:p>
          </p:txBody>
        </p:sp>
        <p:sp>
          <p:nvSpPr>
            <p:cNvPr id="135245" name="Rectangle 77"/>
            <p:cNvSpPr>
              <a:spLocks noChangeArrowheads="1"/>
            </p:cNvSpPr>
            <p:nvPr/>
          </p:nvSpPr>
          <p:spPr bwMode="auto">
            <a:xfrm>
              <a:off x="4554" y="3448"/>
              <a:ext cx="288" cy="288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2078" name="Freeform 78"/>
            <p:cNvSpPr>
              <a:spLocks/>
            </p:cNvSpPr>
            <p:nvPr/>
          </p:nvSpPr>
          <p:spPr bwMode="auto">
            <a:xfrm>
              <a:off x="4848" y="1384"/>
              <a:ext cx="776" cy="2208"/>
            </a:xfrm>
            <a:custGeom>
              <a:avLst/>
              <a:gdLst>
                <a:gd name="T0" fmla="*/ 192 w 776"/>
                <a:gd name="T1" fmla="*/ 0 h 2208"/>
                <a:gd name="T2" fmla="*/ 672 w 776"/>
                <a:gd name="T3" fmla="*/ 240 h 2208"/>
                <a:gd name="T4" fmla="*/ 768 w 776"/>
                <a:gd name="T5" fmla="*/ 816 h 2208"/>
                <a:gd name="T6" fmla="*/ 624 w 776"/>
                <a:gd name="T7" fmla="*/ 1776 h 2208"/>
                <a:gd name="T8" fmla="*/ 0 w 776"/>
                <a:gd name="T9" fmla="*/ 2208 h 22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76"/>
                <a:gd name="T16" fmla="*/ 0 h 2208"/>
                <a:gd name="T17" fmla="*/ 776 w 776"/>
                <a:gd name="T18" fmla="*/ 2208 h 220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76" h="2208">
                  <a:moveTo>
                    <a:pt x="192" y="0"/>
                  </a:moveTo>
                  <a:cubicBezTo>
                    <a:pt x="384" y="52"/>
                    <a:pt x="576" y="104"/>
                    <a:pt x="672" y="240"/>
                  </a:cubicBezTo>
                  <a:cubicBezTo>
                    <a:pt x="768" y="376"/>
                    <a:pt x="776" y="560"/>
                    <a:pt x="768" y="816"/>
                  </a:cubicBezTo>
                  <a:cubicBezTo>
                    <a:pt x="760" y="1072"/>
                    <a:pt x="752" y="1544"/>
                    <a:pt x="624" y="1776"/>
                  </a:cubicBezTo>
                  <a:cubicBezTo>
                    <a:pt x="496" y="2008"/>
                    <a:pt x="112" y="2136"/>
                    <a:pt x="0" y="220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055" name="Freeform 79"/>
          <p:cNvSpPr>
            <a:spLocks/>
          </p:cNvSpPr>
          <p:nvPr/>
        </p:nvSpPr>
        <p:spPr bwMode="auto">
          <a:xfrm>
            <a:off x="5410200" y="1130300"/>
            <a:ext cx="533400" cy="2451100"/>
          </a:xfrm>
          <a:custGeom>
            <a:avLst/>
            <a:gdLst>
              <a:gd name="T0" fmla="*/ 0 w 336"/>
              <a:gd name="T1" fmla="*/ 2147483646 h 1544"/>
              <a:gd name="T2" fmla="*/ 2147483646 w 336"/>
              <a:gd name="T3" fmla="*/ 2147483646 h 1544"/>
              <a:gd name="T4" fmla="*/ 2147483646 w 336"/>
              <a:gd name="T5" fmla="*/ 2147483646 h 1544"/>
              <a:gd name="T6" fmla="*/ 2147483646 w 336"/>
              <a:gd name="T7" fmla="*/ 2147483646 h 1544"/>
              <a:gd name="T8" fmla="*/ 2147483646 w 336"/>
              <a:gd name="T9" fmla="*/ 2147483646 h 15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"/>
              <a:gd name="T16" fmla="*/ 0 h 1544"/>
              <a:gd name="T17" fmla="*/ 336 w 336"/>
              <a:gd name="T18" fmla="*/ 1544 h 15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" h="1544">
                <a:moveTo>
                  <a:pt x="0" y="1544"/>
                </a:moveTo>
                <a:cubicBezTo>
                  <a:pt x="56" y="1500"/>
                  <a:pt x="112" y="1456"/>
                  <a:pt x="144" y="1352"/>
                </a:cubicBezTo>
                <a:cubicBezTo>
                  <a:pt x="176" y="1248"/>
                  <a:pt x="184" y="1120"/>
                  <a:pt x="192" y="920"/>
                </a:cubicBezTo>
                <a:cubicBezTo>
                  <a:pt x="200" y="720"/>
                  <a:pt x="168" y="304"/>
                  <a:pt x="192" y="152"/>
                </a:cubicBezTo>
                <a:cubicBezTo>
                  <a:pt x="216" y="0"/>
                  <a:pt x="276" y="4"/>
                  <a:pt x="336" y="8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56" name="Freeform 80"/>
          <p:cNvSpPr>
            <a:spLocks/>
          </p:cNvSpPr>
          <p:nvPr/>
        </p:nvSpPr>
        <p:spPr bwMode="auto">
          <a:xfrm>
            <a:off x="5410200" y="1524000"/>
            <a:ext cx="533400" cy="2438400"/>
          </a:xfrm>
          <a:custGeom>
            <a:avLst/>
            <a:gdLst>
              <a:gd name="T0" fmla="*/ 2147483646 w 336"/>
              <a:gd name="T1" fmla="*/ 0 h 1536"/>
              <a:gd name="T2" fmla="*/ 2147483646 w 336"/>
              <a:gd name="T3" fmla="*/ 2147483646 h 1536"/>
              <a:gd name="T4" fmla="*/ 2147483646 w 336"/>
              <a:gd name="T5" fmla="*/ 2147483646 h 1536"/>
              <a:gd name="T6" fmla="*/ 2147483646 w 336"/>
              <a:gd name="T7" fmla="*/ 2147483646 h 1536"/>
              <a:gd name="T8" fmla="*/ 0 w 336"/>
              <a:gd name="T9" fmla="*/ 2147483646 h 15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"/>
              <a:gd name="T16" fmla="*/ 0 h 1536"/>
              <a:gd name="T17" fmla="*/ 336 w 336"/>
              <a:gd name="T18" fmla="*/ 1536 h 1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" h="1536">
                <a:moveTo>
                  <a:pt x="336" y="0"/>
                </a:moveTo>
                <a:cubicBezTo>
                  <a:pt x="296" y="20"/>
                  <a:pt x="256" y="40"/>
                  <a:pt x="240" y="96"/>
                </a:cubicBezTo>
                <a:cubicBezTo>
                  <a:pt x="224" y="152"/>
                  <a:pt x="240" y="168"/>
                  <a:pt x="240" y="336"/>
                </a:cubicBezTo>
                <a:cubicBezTo>
                  <a:pt x="240" y="504"/>
                  <a:pt x="280" y="904"/>
                  <a:pt x="240" y="1104"/>
                </a:cubicBezTo>
                <a:cubicBezTo>
                  <a:pt x="200" y="1304"/>
                  <a:pt x="100" y="1420"/>
                  <a:pt x="0" y="1536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35249" name="Group 81"/>
          <p:cNvGraphicFramePr>
            <a:graphicFrameLocks noGrp="1"/>
          </p:cNvGraphicFramePr>
          <p:nvPr/>
        </p:nvGraphicFramePr>
        <p:xfrm>
          <a:off x="6477000" y="3048000"/>
          <a:ext cx="2133600" cy="1463676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v_vfsp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v_vfsmountedhere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2069" name="Text Box 93"/>
          <p:cNvSpPr txBox="1">
            <a:spLocks noChangeArrowheads="1"/>
          </p:cNvSpPr>
          <p:nvPr/>
        </p:nvSpPr>
        <p:spPr bwMode="auto">
          <a:xfrm>
            <a:off x="6927850" y="2667000"/>
            <a:ext cx="1149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v_node B</a:t>
            </a:r>
          </a:p>
        </p:txBody>
      </p:sp>
      <p:grpSp>
        <p:nvGrpSpPr>
          <p:cNvPr id="42070" name="Group 94"/>
          <p:cNvGrpSpPr>
            <a:grpSpLocks/>
          </p:cNvGrpSpPr>
          <p:nvPr/>
        </p:nvGrpSpPr>
        <p:grpSpPr bwMode="auto">
          <a:xfrm>
            <a:off x="5486400" y="4343400"/>
            <a:ext cx="1314450" cy="1600200"/>
            <a:chOff x="3456" y="2736"/>
            <a:chExt cx="828" cy="1008"/>
          </a:xfrm>
        </p:grpSpPr>
        <p:sp>
          <p:nvSpPr>
            <p:cNvPr id="42073" name="Text Box 95"/>
            <p:cNvSpPr txBox="1">
              <a:spLocks noChangeArrowheads="1"/>
            </p:cNvSpPr>
            <p:nvPr/>
          </p:nvSpPr>
          <p:spPr bwMode="auto">
            <a:xfrm>
              <a:off x="3600" y="3216"/>
              <a:ext cx="6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i_node B</a:t>
              </a:r>
            </a:p>
          </p:txBody>
        </p:sp>
        <p:sp>
          <p:nvSpPr>
            <p:cNvPr id="135264" name="Rectangle 96"/>
            <p:cNvSpPr>
              <a:spLocks noChangeArrowheads="1"/>
            </p:cNvSpPr>
            <p:nvPr/>
          </p:nvSpPr>
          <p:spPr bwMode="auto">
            <a:xfrm>
              <a:off x="3798" y="3456"/>
              <a:ext cx="288" cy="288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2075" name="Freeform 97"/>
            <p:cNvSpPr>
              <a:spLocks/>
            </p:cNvSpPr>
            <p:nvPr/>
          </p:nvSpPr>
          <p:spPr bwMode="auto">
            <a:xfrm>
              <a:off x="3456" y="2736"/>
              <a:ext cx="624" cy="864"/>
            </a:xfrm>
            <a:custGeom>
              <a:avLst/>
              <a:gdLst>
                <a:gd name="T0" fmla="*/ 624 w 624"/>
                <a:gd name="T1" fmla="*/ 0 h 864"/>
                <a:gd name="T2" fmla="*/ 48 w 624"/>
                <a:gd name="T3" fmla="*/ 384 h 864"/>
                <a:gd name="T4" fmla="*/ 336 w 624"/>
                <a:gd name="T5" fmla="*/ 864 h 864"/>
                <a:gd name="T6" fmla="*/ 0 60000 65536"/>
                <a:gd name="T7" fmla="*/ 0 60000 65536"/>
                <a:gd name="T8" fmla="*/ 0 60000 65536"/>
                <a:gd name="T9" fmla="*/ 0 w 624"/>
                <a:gd name="T10" fmla="*/ 0 h 864"/>
                <a:gd name="T11" fmla="*/ 624 w 624"/>
                <a:gd name="T12" fmla="*/ 864 h 8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4" h="864">
                  <a:moveTo>
                    <a:pt x="624" y="0"/>
                  </a:moveTo>
                  <a:cubicBezTo>
                    <a:pt x="360" y="120"/>
                    <a:pt x="96" y="240"/>
                    <a:pt x="48" y="384"/>
                  </a:cubicBezTo>
                  <a:cubicBezTo>
                    <a:pt x="0" y="528"/>
                    <a:pt x="168" y="696"/>
                    <a:pt x="336" y="86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071" name="Freeform 98"/>
          <p:cNvSpPr>
            <a:spLocks/>
          </p:cNvSpPr>
          <p:nvPr/>
        </p:nvSpPr>
        <p:spPr bwMode="auto">
          <a:xfrm>
            <a:off x="8001000" y="2362200"/>
            <a:ext cx="762000" cy="838200"/>
          </a:xfrm>
          <a:custGeom>
            <a:avLst/>
            <a:gdLst>
              <a:gd name="T0" fmla="*/ 2147483646 w 480"/>
              <a:gd name="T1" fmla="*/ 2147483646 h 528"/>
              <a:gd name="T2" fmla="*/ 2147483646 w 480"/>
              <a:gd name="T3" fmla="*/ 2147483646 h 528"/>
              <a:gd name="T4" fmla="*/ 2147483646 w 480"/>
              <a:gd name="T5" fmla="*/ 2147483646 h 528"/>
              <a:gd name="T6" fmla="*/ 0 w 48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480"/>
              <a:gd name="T13" fmla="*/ 0 h 528"/>
              <a:gd name="T14" fmla="*/ 480 w 48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80" h="528">
                <a:moveTo>
                  <a:pt x="384" y="528"/>
                </a:moveTo>
                <a:cubicBezTo>
                  <a:pt x="432" y="484"/>
                  <a:pt x="480" y="440"/>
                  <a:pt x="480" y="384"/>
                </a:cubicBezTo>
                <a:cubicBezTo>
                  <a:pt x="480" y="328"/>
                  <a:pt x="464" y="256"/>
                  <a:pt x="384" y="192"/>
                </a:cubicBezTo>
                <a:cubicBezTo>
                  <a:pt x="304" y="128"/>
                  <a:pt x="64" y="32"/>
                  <a:pt x="0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72" name="Text Box 99"/>
          <p:cNvSpPr txBox="1">
            <a:spLocks noChangeArrowheads="1"/>
          </p:cNvSpPr>
          <p:nvPr/>
        </p:nvSpPr>
        <p:spPr bwMode="auto">
          <a:xfrm>
            <a:off x="517525" y="1712913"/>
            <a:ext cx="13128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9933"/>
                </a:solidFill>
              </a:rPr>
              <a:t>read root /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File system extensibility </a:t>
            </a:r>
          </a:p>
          <a:p>
            <a:pPr eaLnBrk="1" hangingPunct="1"/>
            <a:r>
              <a:rPr lang="en-US" altLang="en-US"/>
              <a:t>Non-disk file systems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1981200" y="914400"/>
            <a:ext cx="869950" cy="366713"/>
          </a:xfrm>
          <a:prstGeom prst="rect">
            <a:avLst/>
          </a:prstGeom>
          <a:gradFill rotWithShape="1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rootvfs</a:t>
            </a:r>
          </a:p>
        </p:txBody>
      </p:sp>
      <p:graphicFrame>
        <p:nvGraphicFramePr>
          <p:cNvPr id="130051" name="Group 3"/>
          <p:cNvGraphicFramePr>
            <a:graphicFrameLocks noGrp="1"/>
          </p:cNvGraphicFramePr>
          <p:nvPr/>
        </p:nvGraphicFramePr>
        <p:xfrm>
          <a:off x="3352800" y="914400"/>
          <a:ext cx="2057400" cy="1463676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vfs_next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vfs_vnodecovered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86200" y="533400"/>
            <a:ext cx="1009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BSD vfs</a:t>
            </a:r>
          </a:p>
        </p:txBody>
      </p:sp>
      <p:graphicFrame>
        <p:nvGraphicFramePr>
          <p:cNvPr id="130064" name="Group 16"/>
          <p:cNvGraphicFramePr>
            <a:graphicFrameLocks noGrp="1"/>
          </p:cNvGraphicFramePr>
          <p:nvPr/>
        </p:nvGraphicFramePr>
        <p:xfrm>
          <a:off x="5943600" y="927100"/>
          <a:ext cx="2057400" cy="1463676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vfs_next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vfs_vnodecovered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vfs_data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4060" name="Text Box 28"/>
          <p:cNvSpPr txBox="1">
            <a:spLocks noChangeArrowheads="1"/>
          </p:cNvSpPr>
          <p:nvPr/>
        </p:nvSpPr>
        <p:spPr bwMode="auto">
          <a:xfrm>
            <a:off x="6477000" y="546100"/>
            <a:ext cx="996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NFS vfs</a:t>
            </a:r>
          </a:p>
        </p:txBody>
      </p:sp>
      <p:graphicFrame>
        <p:nvGraphicFramePr>
          <p:cNvPr id="130077" name="Group 29"/>
          <p:cNvGraphicFramePr>
            <a:graphicFrameLocks noGrp="1"/>
          </p:cNvGraphicFramePr>
          <p:nvPr/>
        </p:nvGraphicFramePr>
        <p:xfrm>
          <a:off x="304800" y="3060700"/>
          <a:ext cx="2133600" cy="1463676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v_vfsp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v_vfsmountedhere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4073" name="Text Box 41"/>
          <p:cNvSpPr txBox="1">
            <a:spLocks noChangeArrowheads="1"/>
          </p:cNvSpPr>
          <p:nvPr/>
        </p:nvSpPr>
        <p:spPr bwMode="auto">
          <a:xfrm>
            <a:off x="755650" y="2679700"/>
            <a:ext cx="106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v_node /</a:t>
            </a:r>
          </a:p>
        </p:txBody>
      </p:sp>
      <p:graphicFrame>
        <p:nvGraphicFramePr>
          <p:cNvPr id="130090" name="Group 42"/>
          <p:cNvGraphicFramePr>
            <a:graphicFrameLocks noGrp="1"/>
          </p:cNvGraphicFramePr>
          <p:nvPr/>
        </p:nvGraphicFramePr>
        <p:xfrm>
          <a:off x="3276600" y="3048000"/>
          <a:ext cx="2133600" cy="1463676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v_vfsp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v_vfsmountedhere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4086" name="Text Box 54"/>
          <p:cNvSpPr txBox="1">
            <a:spLocks noChangeArrowheads="1"/>
          </p:cNvSpPr>
          <p:nvPr/>
        </p:nvSpPr>
        <p:spPr bwMode="auto">
          <a:xfrm>
            <a:off x="3727450" y="2667000"/>
            <a:ext cx="1149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v_node A</a:t>
            </a:r>
          </a:p>
        </p:txBody>
      </p:sp>
      <p:graphicFrame>
        <p:nvGraphicFramePr>
          <p:cNvPr id="130141" name="Group 93"/>
          <p:cNvGraphicFramePr>
            <a:graphicFrameLocks noGrp="1"/>
          </p:cNvGraphicFramePr>
          <p:nvPr/>
        </p:nvGraphicFramePr>
        <p:xfrm>
          <a:off x="6477000" y="3048000"/>
          <a:ext cx="2133600" cy="1463676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v_vfsp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v_vfsmountedhere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v_data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00"/>
                        </a:gs>
                        <a:gs pos="100000">
                          <a:srgbClr val="FFFF00">
                            <a:gamma/>
                            <a:shade val="46275"/>
                            <a:invGamma/>
                          </a:srgb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4099" name="Text Box 67"/>
          <p:cNvSpPr txBox="1">
            <a:spLocks noChangeArrowheads="1"/>
          </p:cNvSpPr>
          <p:nvPr/>
        </p:nvSpPr>
        <p:spPr bwMode="auto">
          <a:xfrm>
            <a:off x="6927850" y="2667000"/>
            <a:ext cx="1149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v_node B</a:t>
            </a:r>
          </a:p>
        </p:txBody>
      </p:sp>
      <p:sp>
        <p:nvSpPr>
          <p:cNvPr id="44100" name="Line 68"/>
          <p:cNvSpPr>
            <a:spLocks noChangeShapeType="1"/>
          </p:cNvSpPr>
          <p:nvPr/>
        </p:nvSpPr>
        <p:spPr bwMode="auto">
          <a:xfrm>
            <a:off x="304800" y="48006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01" name="Line 69"/>
          <p:cNvSpPr>
            <a:spLocks noChangeShapeType="1"/>
          </p:cNvSpPr>
          <p:nvPr/>
        </p:nvSpPr>
        <p:spPr bwMode="auto">
          <a:xfrm>
            <a:off x="4648200" y="4800600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02" name="Line 70"/>
          <p:cNvSpPr>
            <a:spLocks noChangeShapeType="1"/>
          </p:cNvSpPr>
          <p:nvPr/>
        </p:nvSpPr>
        <p:spPr bwMode="auto">
          <a:xfrm>
            <a:off x="2819400" y="1066800"/>
            <a:ext cx="533400" cy="0"/>
          </a:xfrm>
          <a:prstGeom prst="line">
            <a:avLst/>
          </a:prstGeom>
          <a:noFill/>
          <a:ln w="28575">
            <a:solidFill>
              <a:srgbClr val="FF99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03" name="Line 71"/>
          <p:cNvSpPr>
            <a:spLocks noChangeShapeType="1"/>
          </p:cNvSpPr>
          <p:nvPr/>
        </p:nvSpPr>
        <p:spPr bwMode="auto">
          <a:xfrm>
            <a:off x="5410200" y="10668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04" name="Line 72"/>
          <p:cNvSpPr>
            <a:spLocks noChangeShapeType="1"/>
          </p:cNvSpPr>
          <p:nvPr/>
        </p:nvSpPr>
        <p:spPr bwMode="auto">
          <a:xfrm flipV="1">
            <a:off x="2438400" y="1676400"/>
            <a:ext cx="91440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05" name="Text Box 73"/>
          <p:cNvSpPr txBox="1">
            <a:spLocks noChangeArrowheads="1"/>
          </p:cNvSpPr>
          <p:nvPr/>
        </p:nvSpPr>
        <p:spPr bwMode="auto">
          <a:xfrm>
            <a:off x="898525" y="5105400"/>
            <a:ext cx="996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3333FF"/>
                </a:solidFill>
              </a:rPr>
              <a:t>i_node /</a:t>
            </a:r>
          </a:p>
        </p:txBody>
      </p:sp>
      <p:sp>
        <p:nvSpPr>
          <p:cNvPr id="130122" name="Rectangle 74"/>
          <p:cNvSpPr>
            <a:spLocks noChangeArrowheads="1"/>
          </p:cNvSpPr>
          <p:nvPr/>
        </p:nvSpPr>
        <p:spPr bwMode="auto">
          <a:xfrm>
            <a:off x="1143000" y="5486400"/>
            <a:ext cx="457200" cy="457200"/>
          </a:xfrm>
          <a:prstGeom prst="rect">
            <a:avLst/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44107" name="Text Box 75"/>
          <p:cNvSpPr txBox="1">
            <a:spLocks noChangeArrowheads="1"/>
          </p:cNvSpPr>
          <p:nvPr/>
        </p:nvSpPr>
        <p:spPr bwMode="auto">
          <a:xfrm>
            <a:off x="2057400" y="5105400"/>
            <a:ext cx="819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3333FF"/>
                </a:solidFill>
              </a:rPr>
              <a:t>mount</a:t>
            </a:r>
          </a:p>
        </p:txBody>
      </p:sp>
      <p:sp>
        <p:nvSpPr>
          <p:cNvPr id="130124" name="Rectangle 76"/>
          <p:cNvSpPr>
            <a:spLocks noChangeArrowheads="1"/>
          </p:cNvSpPr>
          <p:nvPr/>
        </p:nvSpPr>
        <p:spPr bwMode="auto">
          <a:xfrm>
            <a:off x="2371725" y="5486400"/>
            <a:ext cx="457200" cy="457200"/>
          </a:xfrm>
          <a:prstGeom prst="rect">
            <a:avLst/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44109" name="Text Box 77"/>
          <p:cNvSpPr txBox="1">
            <a:spLocks noChangeArrowheads="1"/>
          </p:cNvSpPr>
          <p:nvPr/>
        </p:nvSpPr>
        <p:spPr bwMode="auto">
          <a:xfrm>
            <a:off x="898525" y="6208713"/>
            <a:ext cx="2292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4.2 BSD File System</a:t>
            </a:r>
          </a:p>
        </p:txBody>
      </p:sp>
      <p:sp>
        <p:nvSpPr>
          <p:cNvPr id="44110" name="Text Box 78"/>
          <p:cNvSpPr txBox="1">
            <a:spLocks noChangeArrowheads="1"/>
          </p:cNvSpPr>
          <p:nvPr/>
        </p:nvSpPr>
        <p:spPr bwMode="auto">
          <a:xfrm>
            <a:off x="6553200" y="6186488"/>
            <a:ext cx="641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NFS</a:t>
            </a:r>
          </a:p>
        </p:txBody>
      </p:sp>
      <p:sp>
        <p:nvSpPr>
          <p:cNvPr id="44111" name="Text Box 79"/>
          <p:cNvSpPr txBox="1">
            <a:spLocks noChangeArrowheads="1"/>
          </p:cNvSpPr>
          <p:nvPr/>
        </p:nvSpPr>
        <p:spPr bwMode="auto">
          <a:xfrm>
            <a:off x="3257550" y="5105400"/>
            <a:ext cx="1085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i_node A</a:t>
            </a:r>
          </a:p>
        </p:txBody>
      </p:sp>
      <p:sp>
        <p:nvSpPr>
          <p:cNvPr id="130128" name="Rectangle 80"/>
          <p:cNvSpPr>
            <a:spLocks noChangeArrowheads="1"/>
          </p:cNvSpPr>
          <p:nvPr/>
        </p:nvSpPr>
        <p:spPr bwMode="auto">
          <a:xfrm>
            <a:off x="3571875" y="5486400"/>
            <a:ext cx="457200" cy="457200"/>
          </a:xfrm>
          <a:prstGeom prst="rect">
            <a:avLst/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44113" name="Freeform 81"/>
          <p:cNvSpPr>
            <a:spLocks/>
          </p:cNvSpPr>
          <p:nvPr/>
        </p:nvSpPr>
        <p:spPr bwMode="auto">
          <a:xfrm>
            <a:off x="5410200" y="2362200"/>
            <a:ext cx="228600" cy="914400"/>
          </a:xfrm>
          <a:custGeom>
            <a:avLst/>
            <a:gdLst>
              <a:gd name="T0" fmla="*/ 0 w 144"/>
              <a:gd name="T1" fmla="*/ 2147483646 h 576"/>
              <a:gd name="T2" fmla="*/ 2147483646 w 144"/>
              <a:gd name="T3" fmla="*/ 2147483646 h 576"/>
              <a:gd name="T4" fmla="*/ 0 w 144"/>
              <a:gd name="T5" fmla="*/ 0 h 576"/>
              <a:gd name="T6" fmla="*/ 0 60000 65536"/>
              <a:gd name="T7" fmla="*/ 0 60000 65536"/>
              <a:gd name="T8" fmla="*/ 0 60000 65536"/>
              <a:gd name="T9" fmla="*/ 0 w 144"/>
              <a:gd name="T10" fmla="*/ 0 h 576"/>
              <a:gd name="T11" fmla="*/ 144 w 144"/>
              <a:gd name="T12" fmla="*/ 576 h 5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576">
                <a:moveTo>
                  <a:pt x="0" y="576"/>
                </a:moveTo>
                <a:cubicBezTo>
                  <a:pt x="72" y="480"/>
                  <a:pt x="144" y="384"/>
                  <a:pt x="144" y="288"/>
                </a:cubicBezTo>
                <a:cubicBezTo>
                  <a:pt x="144" y="192"/>
                  <a:pt x="72" y="96"/>
                  <a:pt x="0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14" name="Text Box 82"/>
          <p:cNvSpPr txBox="1">
            <a:spLocks noChangeArrowheads="1"/>
          </p:cNvSpPr>
          <p:nvPr/>
        </p:nvSpPr>
        <p:spPr bwMode="auto">
          <a:xfrm>
            <a:off x="5715000" y="5105400"/>
            <a:ext cx="1085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3333FF"/>
                </a:solidFill>
              </a:rPr>
              <a:t>i_node B</a:t>
            </a:r>
          </a:p>
        </p:txBody>
      </p:sp>
      <p:sp>
        <p:nvSpPr>
          <p:cNvPr id="130131" name="Rectangle 83"/>
          <p:cNvSpPr>
            <a:spLocks noChangeArrowheads="1"/>
          </p:cNvSpPr>
          <p:nvPr/>
        </p:nvSpPr>
        <p:spPr bwMode="auto">
          <a:xfrm>
            <a:off x="6029325" y="5486400"/>
            <a:ext cx="457200" cy="457200"/>
          </a:xfrm>
          <a:prstGeom prst="rect">
            <a:avLst/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44116" name="Text Box 84"/>
          <p:cNvSpPr txBox="1">
            <a:spLocks noChangeArrowheads="1"/>
          </p:cNvSpPr>
          <p:nvPr/>
        </p:nvSpPr>
        <p:spPr bwMode="auto">
          <a:xfrm>
            <a:off x="6991350" y="5105400"/>
            <a:ext cx="933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3333FF"/>
                </a:solidFill>
              </a:rPr>
              <a:t>mntinfo</a:t>
            </a:r>
          </a:p>
        </p:txBody>
      </p:sp>
      <p:sp>
        <p:nvSpPr>
          <p:cNvPr id="130133" name="Rectangle 85"/>
          <p:cNvSpPr>
            <a:spLocks noChangeArrowheads="1"/>
          </p:cNvSpPr>
          <p:nvPr/>
        </p:nvSpPr>
        <p:spPr bwMode="auto">
          <a:xfrm>
            <a:off x="7229475" y="5486400"/>
            <a:ext cx="457200" cy="457200"/>
          </a:xfrm>
          <a:prstGeom prst="rect">
            <a:avLst/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44118" name="Freeform 86"/>
          <p:cNvSpPr>
            <a:spLocks/>
          </p:cNvSpPr>
          <p:nvPr/>
        </p:nvSpPr>
        <p:spPr bwMode="auto">
          <a:xfrm>
            <a:off x="1600200" y="4343400"/>
            <a:ext cx="1079500" cy="1219200"/>
          </a:xfrm>
          <a:custGeom>
            <a:avLst/>
            <a:gdLst>
              <a:gd name="T0" fmla="*/ 2147483646 w 680"/>
              <a:gd name="T1" fmla="*/ 0 h 768"/>
              <a:gd name="T2" fmla="*/ 2147483646 w 680"/>
              <a:gd name="T3" fmla="*/ 2147483646 h 768"/>
              <a:gd name="T4" fmla="*/ 2147483646 w 680"/>
              <a:gd name="T5" fmla="*/ 2147483646 h 768"/>
              <a:gd name="T6" fmla="*/ 0 w 680"/>
              <a:gd name="T7" fmla="*/ 2147483646 h 768"/>
              <a:gd name="T8" fmla="*/ 0 60000 65536"/>
              <a:gd name="T9" fmla="*/ 0 60000 65536"/>
              <a:gd name="T10" fmla="*/ 0 60000 65536"/>
              <a:gd name="T11" fmla="*/ 0 60000 65536"/>
              <a:gd name="T12" fmla="*/ 0 w 680"/>
              <a:gd name="T13" fmla="*/ 0 h 768"/>
              <a:gd name="T14" fmla="*/ 680 w 680"/>
              <a:gd name="T15" fmla="*/ 768 h 7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80" h="768">
                <a:moveTo>
                  <a:pt x="528" y="0"/>
                </a:moveTo>
                <a:cubicBezTo>
                  <a:pt x="572" y="28"/>
                  <a:pt x="616" y="56"/>
                  <a:pt x="624" y="96"/>
                </a:cubicBezTo>
                <a:cubicBezTo>
                  <a:pt x="632" y="136"/>
                  <a:pt x="680" y="128"/>
                  <a:pt x="576" y="240"/>
                </a:cubicBezTo>
                <a:cubicBezTo>
                  <a:pt x="472" y="352"/>
                  <a:pt x="104" y="672"/>
                  <a:pt x="0" y="768"/>
                </a:cubicBezTo>
              </a:path>
            </a:pathLst>
          </a:custGeom>
          <a:noFill/>
          <a:ln w="28575">
            <a:solidFill>
              <a:srgbClr val="FF99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19" name="Freeform 87"/>
          <p:cNvSpPr>
            <a:spLocks/>
          </p:cNvSpPr>
          <p:nvPr/>
        </p:nvSpPr>
        <p:spPr bwMode="auto">
          <a:xfrm>
            <a:off x="2819400" y="2209800"/>
            <a:ext cx="533400" cy="3276600"/>
          </a:xfrm>
          <a:custGeom>
            <a:avLst/>
            <a:gdLst>
              <a:gd name="T0" fmla="*/ 2147483646 w 336"/>
              <a:gd name="T1" fmla="*/ 0 h 2064"/>
              <a:gd name="T2" fmla="*/ 2147483646 w 336"/>
              <a:gd name="T3" fmla="*/ 2147483646 h 2064"/>
              <a:gd name="T4" fmla="*/ 2147483646 w 336"/>
              <a:gd name="T5" fmla="*/ 2147483646 h 2064"/>
              <a:gd name="T6" fmla="*/ 0 w 336"/>
              <a:gd name="T7" fmla="*/ 2147483646 h 2064"/>
              <a:gd name="T8" fmla="*/ 0 60000 65536"/>
              <a:gd name="T9" fmla="*/ 0 60000 65536"/>
              <a:gd name="T10" fmla="*/ 0 60000 65536"/>
              <a:gd name="T11" fmla="*/ 0 60000 65536"/>
              <a:gd name="T12" fmla="*/ 0 w 336"/>
              <a:gd name="T13" fmla="*/ 0 h 2064"/>
              <a:gd name="T14" fmla="*/ 336 w 336"/>
              <a:gd name="T15" fmla="*/ 2064 h 20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36" h="2064">
                <a:moveTo>
                  <a:pt x="336" y="0"/>
                </a:moveTo>
                <a:cubicBezTo>
                  <a:pt x="260" y="72"/>
                  <a:pt x="184" y="144"/>
                  <a:pt x="144" y="240"/>
                </a:cubicBezTo>
                <a:cubicBezTo>
                  <a:pt x="104" y="336"/>
                  <a:pt x="120" y="272"/>
                  <a:pt x="96" y="576"/>
                </a:cubicBezTo>
                <a:cubicBezTo>
                  <a:pt x="72" y="880"/>
                  <a:pt x="36" y="1472"/>
                  <a:pt x="0" y="2064"/>
                </a:cubicBezTo>
              </a:path>
            </a:pathLst>
          </a:custGeom>
          <a:noFill/>
          <a:ln w="28575">
            <a:solidFill>
              <a:srgbClr val="FF99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20" name="Freeform 88"/>
          <p:cNvSpPr>
            <a:spLocks/>
          </p:cNvSpPr>
          <p:nvPr/>
        </p:nvSpPr>
        <p:spPr bwMode="auto">
          <a:xfrm>
            <a:off x="2971800" y="4343400"/>
            <a:ext cx="609600" cy="1524000"/>
          </a:xfrm>
          <a:custGeom>
            <a:avLst/>
            <a:gdLst>
              <a:gd name="T0" fmla="*/ 2147483646 w 384"/>
              <a:gd name="T1" fmla="*/ 0 h 960"/>
              <a:gd name="T2" fmla="*/ 2147483646 w 384"/>
              <a:gd name="T3" fmla="*/ 2147483646 h 960"/>
              <a:gd name="T4" fmla="*/ 2147483646 w 384"/>
              <a:gd name="T5" fmla="*/ 2147483646 h 960"/>
              <a:gd name="T6" fmla="*/ 2147483646 w 384"/>
              <a:gd name="T7" fmla="*/ 2147483646 h 960"/>
              <a:gd name="T8" fmla="*/ 0 60000 65536"/>
              <a:gd name="T9" fmla="*/ 0 60000 65536"/>
              <a:gd name="T10" fmla="*/ 0 60000 65536"/>
              <a:gd name="T11" fmla="*/ 0 60000 65536"/>
              <a:gd name="T12" fmla="*/ 0 w 384"/>
              <a:gd name="T13" fmla="*/ 0 h 960"/>
              <a:gd name="T14" fmla="*/ 384 w 384"/>
              <a:gd name="T15" fmla="*/ 960 h 9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4" h="960">
                <a:moveTo>
                  <a:pt x="192" y="0"/>
                </a:moveTo>
                <a:cubicBezTo>
                  <a:pt x="156" y="16"/>
                  <a:pt x="120" y="32"/>
                  <a:pt x="96" y="96"/>
                </a:cubicBezTo>
                <a:cubicBezTo>
                  <a:pt x="72" y="160"/>
                  <a:pt x="0" y="240"/>
                  <a:pt x="48" y="384"/>
                </a:cubicBezTo>
                <a:cubicBezTo>
                  <a:pt x="96" y="528"/>
                  <a:pt x="240" y="744"/>
                  <a:pt x="384" y="96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21" name="Freeform 89"/>
          <p:cNvSpPr>
            <a:spLocks/>
          </p:cNvSpPr>
          <p:nvPr/>
        </p:nvSpPr>
        <p:spPr bwMode="auto">
          <a:xfrm>
            <a:off x="5410200" y="1130300"/>
            <a:ext cx="533400" cy="2451100"/>
          </a:xfrm>
          <a:custGeom>
            <a:avLst/>
            <a:gdLst>
              <a:gd name="T0" fmla="*/ 0 w 336"/>
              <a:gd name="T1" fmla="*/ 2147483646 h 1544"/>
              <a:gd name="T2" fmla="*/ 2147483646 w 336"/>
              <a:gd name="T3" fmla="*/ 2147483646 h 1544"/>
              <a:gd name="T4" fmla="*/ 2147483646 w 336"/>
              <a:gd name="T5" fmla="*/ 2147483646 h 1544"/>
              <a:gd name="T6" fmla="*/ 2147483646 w 336"/>
              <a:gd name="T7" fmla="*/ 2147483646 h 1544"/>
              <a:gd name="T8" fmla="*/ 2147483646 w 336"/>
              <a:gd name="T9" fmla="*/ 2147483646 h 15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"/>
              <a:gd name="T16" fmla="*/ 0 h 1544"/>
              <a:gd name="T17" fmla="*/ 336 w 336"/>
              <a:gd name="T18" fmla="*/ 1544 h 15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" h="1544">
                <a:moveTo>
                  <a:pt x="0" y="1544"/>
                </a:moveTo>
                <a:cubicBezTo>
                  <a:pt x="56" y="1500"/>
                  <a:pt x="112" y="1456"/>
                  <a:pt x="144" y="1352"/>
                </a:cubicBezTo>
                <a:cubicBezTo>
                  <a:pt x="176" y="1248"/>
                  <a:pt x="184" y="1120"/>
                  <a:pt x="192" y="920"/>
                </a:cubicBezTo>
                <a:cubicBezTo>
                  <a:pt x="200" y="720"/>
                  <a:pt x="168" y="304"/>
                  <a:pt x="192" y="152"/>
                </a:cubicBezTo>
                <a:cubicBezTo>
                  <a:pt x="216" y="0"/>
                  <a:pt x="276" y="4"/>
                  <a:pt x="336" y="8"/>
                </a:cubicBezTo>
              </a:path>
            </a:pathLst>
          </a:custGeom>
          <a:noFill/>
          <a:ln w="28575">
            <a:solidFill>
              <a:srgbClr val="FF99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22" name="Freeform 90"/>
          <p:cNvSpPr>
            <a:spLocks/>
          </p:cNvSpPr>
          <p:nvPr/>
        </p:nvSpPr>
        <p:spPr bwMode="auto">
          <a:xfrm>
            <a:off x="5410200" y="1524000"/>
            <a:ext cx="533400" cy="2438400"/>
          </a:xfrm>
          <a:custGeom>
            <a:avLst/>
            <a:gdLst>
              <a:gd name="T0" fmla="*/ 2147483646 w 336"/>
              <a:gd name="T1" fmla="*/ 0 h 1536"/>
              <a:gd name="T2" fmla="*/ 2147483646 w 336"/>
              <a:gd name="T3" fmla="*/ 2147483646 h 1536"/>
              <a:gd name="T4" fmla="*/ 2147483646 w 336"/>
              <a:gd name="T5" fmla="*/ 2147483646 h 1536"/>
              <a:gd name="T6" fmla="*/ 2147483646 w 336"/>
              <a:gd name="T7" fmla="*/ 2147483646 h 1536"/>
              <a:gd name="T8" fmla="*/ 0 w 336"/>
              <a:gd name="T9" fmla="*/ 2147483646 h 15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"/>
              <a:gd name="T16" fmla="*/ 0 h 1536"/>
              <a:gd name="T17" fmla="*/ 336 w 336"/>
              <a:gd name="T18" fmla="*/ 1536 h 1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" h="1536">
                <a:moveTo>
                  <a:pt x="336" y="0"/>
                </a:moveTo>
                <a:cubicBezTo>
                  <a:pt x="296" y="20"/>
                  <a:pt x="256" y="40"/>
                  <a:pt x="240" y="96"/>
                </a:cubicBezTo>
                <a:cubicBezTo>
                  <a:pt x="224" y="152"/>
                  <a:pt x="240" y="168"/>
                  <a:pt x="240" y="336"/>
                </a:cubicBezTo>
                <a:cubicBezTo>
                  <a:pt x="240" y="504"/>
                  <a:pt x="280" y="904"/>
                  <a:pt x="240" y="1104"/>
                </a:cubicBezTo>
                <a:cubicBezTo>
                  <a:pt x="200" y="1304"/>
                  <a:pt x="100" y="1420"/>
                  <a:pt x="0" y="1536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23" name="Freeform 91"/>
          <p:cNvSpPr>
            <a:spLocks/>
          </p:cNvSpPr>
          <p:nvPr/>
        </p:nvSpPr>
        <p:spPr bwMode="auto">
          <a:xfrm>
            <a:off x="5486400" y="4343400"/>
            <a:ext cx="990600" cy="1371600"/>
          </a:xfrm>
          <a:custGeom>
            <a:avLst/>
            <a:gdLst>
              <a:gd name="T0" fmla="*/ 2147483646 w 624"/>
              <a:gd name="T1" fmla="*/ 0 h 864"/>
              <a:gd name="T2" fmla="*/ 2147483646 w 624"/>
              <a:gd name="T3" fmla="*/ 2147483646 h 864"/>
              <a:gd name="T4" fmla="*/ 2147483646 w 624"/>
              <a:gd name="T5" fmla="*/ 2147483646 h 864"/>
              <a:gd name="T6" fmla="*/ 0 60000 65536"/>
              <a:gd name="T7" fmla="*/ 0 60000 65536"/>
              <a:gd name="T8" fmla="*/ 0 60000 65536"/>
              <a:gd name="T9" fmla="*/ 0 w 624"/>
              <a:gd name="T10" fmla="*/ 0 h 864"/>
              <a:gd name="T11" fmla="*/ 624 w 62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24" h="864">
                <a:moveTo>
                  <a:pt x="624" y="0"/>
                </a:moveTo>
                <a:cubicBezTo>
                  <a:pt x="360" y="120"/>
                  <a:pt x="96" y="240"/>
                  <a:pt x="48" y="384"/>
                </a:cubicBezTo>
                <a:cubicBezTo>
                  <a:pt x="0" y="528"/>
                  <a:pt x="168" y="696"/>
                  <a:pt x="336" y="864"/>
                </a:cubicBezTo>
              </a:path>
            </a:pathLst>
          </a:custGeom>
          <a:noFill/>
          <a:ln w="28575">
            <a:solidFill>
              <a:srgbClr val="FF99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24" name="Freeform 92"/>
          <p:cNvSpPr>
            <a:spLocks/>
          </p:cNvSpPr>
          <p:nvPr/>
        </p:nvSpPr>
        <p:spPr bwMode="auto">
          <a:xfrm>
            <a:off x="7696200" y="2209800"/>
            <a:ext cx="1231900" cy="3505200"/>
          </a:xfrm>
          <a:custGeom>
            <a:avLst/>
            <a:gdLst>
              <a:gd name="T0" fmla="*/ 2147483646 w 776"/>
              <a:gd name="T1" fmla="*/ 0 h 2208"/>
              <a:gd name="T2" fmla="*/ 2147483646 w 776"/>
              <a:gd name="T3" fmla="*/ 2147483646 h 2208"/>
              <a:gd name="T4" fmla="*/ 2147483646 w 776"/>
              <a:gd name="T5" fmla="*/ 2147483646 h 2208"/>
              <a:gd name="T6" fmla="*/ 2147483646 w 776"/>
              <a:gd name="T7" fmla="*/ 2147483646 h 2208"/>
              <a:gd name="T8" fmla="*/ 0 w 776"/>
              <a:gd name="T9" fmla="*/ 2147483646 h 22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76"/>
              <a:gd name="T16" fmla="*/ 0 h 2208"/>
              <a:gd name="T17" fmla="*/ 776 w 776"/>
              <a:gd name="T18" fmla="*/ 2208 h 22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76" h="2208">
                <a:moveTo>
                  <a:pt x="192" y="0"/>
                </a:moveTo>
                <a:cubicBezTo>
                  <a:pt x="384" y="52"/>
                  <a:pt x="576" y="104"/>
                  <a:pt x="672" y="240"/>
                </a:cubicBezTo>
                <a:cubicBezTo>
                  <a:pt x="768" y="376"/>
                  <a:pt x="776" y="560"/>
                  <a:pt x="768" y="816"/>
                </a:cubicBezTo>
                <a:cubicBezTo>
                  <a:pt x="760" y="1072"/>
                  <a:pt x="752" y="1544"/>
                  <a:pt x="624" y="1776"/>
                </a:cubicBezTo>
                <a:cubicBezTo>
                  <a:pt x="496" y="2008"/>
                  <a:pt x="112" y="2136"/>
                  <a:pt x="0" y="2208"/>
                </a:cubicBezTo>
              </a:path>
            </a:pathLst>
          </a:custGeom>
          <a:noFill/>
          <a:ln w="28575">
            <a:solidFill>
              <a:srgbClr val="FF99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25" name="Freeform 94"/>
          <p:cNvSpPr>
            <a:spLocks/>
          </p:cNvSpPr>
          <p:nvPr/>
        </p:nvSpPr>
        <p:spPr bwMode="auto">
          <a:xfrm>
            <a:off x="8001000" y="2362200"/>
            <a:ext cx="762000" cy="838200"/>
          </a:xfrm>
          <a:custGeom>
            <a:avLst/>
            <a:gdLst>
              <a:gd name="T0" fmla="*/ 2147483646 w 480"/>
              <a:gd name="T1" fmla="*/ 2147483646 h 528"/>
              <a:gd name="T2" fmla="*/ 2147483646 w 480"/>
              <a:gd name="T3" fmla="*/ 2147483646 h 528"/>
              <a:gd name="T4" fmla="*/ 2147483646 w 480"/>
              <a:gd name="T5" fmla="*/ 2147483646 h 528"/>
              <a:gd name="T6" fmla="*/ 0 w 48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480"/>
              <a:gd name="T13" fmla="*/ 0 h 528"/>
              <a:gd name="T14" fmla="*/ 480 w 48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80" h="528">
                <a:moveTo>
                  <a:pt x="384" y="528"/>
                </a:moveTo>
                <a:cubicBezTo>
                  <a:pt x="432" y="484"/>
                  <a:pt x="480" y="440"/>
                  <a:pt x="480" y="384"/>
                </a:cubicBezTo>
                <a:cubicBezTo>
                  <a:pt x="480" y="328"/>
                  <a:pt x="464" y="256"/>
                  <a:pt x="384" y="192"/>
                </a:cubicBezTo>
                <a:cubicBezTo>
                  <a:pt x="304" y="128"/>
                  <a:pt x="64" y="32"/>
                  <a:pt x="0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26" name="Text Box 95"/>
          <p:cNvSpPr txBox="1">
            <a:spLocks noChangeArrowheads="1"/>
          </p:cNvSpPr>
          <p:nvPr/>
        </p:nvSpPr>
        <p:spPr bwMode="auto">
          <a:xfrm>
            <a:off x="517525" y="1712913"/>
            <a:ext cx="1262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9933"/>
                </a:solidFill>
              </a:rPr>
              <a:t>read dir B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Does the VFS Model Give Sufficient Extensibility?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VFS allows us to add new file systems</a:t>
            </a:r>
          </a:p>
          <a:p>
            <a:pPr eaLnBrk="1" hangingPunct="1"/>
            <a:r>
              <a:rPr lang="en-US" altLang="en-US"/>
              <a:t>But not as helpful for improving existing file systems</a:t>
            </a:r>
          </a:p>
          <a:p>
            <a:pPr eaLnBrk="1" hangingPunct="1"/>
            <a:r>
              <a:rPr lang="en-US" altLang="en-US"/>
              <a:t>What can be done to add functionality to existing file systems?</a:t>
            </a: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b="1"/>
              <a:t>Layered and Stackable File System Layers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Increase functionality of file systems by permitting composition</a:t>
            </a:r>
          </a:p>
          <a:p>
            <a:pPr lvl="1" eaLnBrk="1" hangingPunct="1"/>
            <a:r>
              <a:rPr lang="en-US" altLang="en-US"/>
              <a:t>One file system calls another, giving advantages of both</a:t>
            </a:r>
          </a:p>
          <a:p>
            <a:pPr eaLnBrk="1" hangingPunct="1"/>
            <a:r>
              <a:rPr lang="en-US" altLang="en-US"/>
              <a:t>Requires strong common interfaces, for full generality</a:t>
            </a:r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Layered File Systems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Windows NT is an example of layered file systems</a:t>
            </a:r>
          </a:p>
          <a:p>
            <a:pPr eaLnBrk="1" hangingPunct="1"/>
            <a:r>
              <a:rPr lang="en-US" altLang="en-US"/>
              <a:t>File systems in NT ~= device drivers</a:t>
            </a:r>
          </a:p>
          <a:p>
            <a:pPr eaLnBrk="1" hangingPunct="1"/>
            <a:r>
              <a:rPr lang="en-US" altLang="en-US"/>
              <a:t>Device drivers can call one another</a:t>
            </a:r>
          </a:p>
          <a:p>
            <a:pPr eaLnBrk="1" hangingPunct="1"/>
            <a:r>
              <a:rPr lang="en-US" altLang="en-US"/>
              <a:t>Using the same interface</a:t>
            </a:r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Windows NT Layered Drivers Example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</p:txBody>
      </p:sp>
      <p:sp>
        <p:nvSpPr>
          <p:cNvPr id="46084" name="Oval 4"/>
          <p:cNvSpPr>
            <a:spLocks noChangeArrowheads="1"/>
          </p:cNvSpPr>
          <p:nvPr/>
        </p:nvSpPr>
        <p:spPr bwMode="auto">
          <a:xfrm>
            <a:off x="2749550" y="2063750"/>
            <a:ext cx="3492500" cy="4445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2700000" scaled="1"/>
          </a:gradFill>
          <a:ln w="28575">
            <a:noFill/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3325813" y="2036763"/>
            <a:ext cx="248126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</a:rPr>
              <a:t>user-level process</a:t>
            </a:r>
          </a:p>
        </p:txBody>
      </p:sp>
      <p:sp>
        <p:nvSpPr>
          <p:cNvPr id="52230" name="Line 6"/>
          <p:cNvSpPr>
            <a:spLocks noChangeShapeType="1"/>
          </p:cNvSpPr>
          <p:nvPr/>
        </p:nvSpPr>
        <p:spPr bwMode="auto">
          <a:xfrm>
            <a:off x="649288" y="2743200"/>
            <a:ext cx="792321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6608763" y="2143125"/>
            <a:ext cx="166687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chemeClr val="tx1"/>
                </a:solidFill>
                <a:latin typeface="Times New Roman" panose="02020603050405020304" pitchFamily="18" charset="0"/>
              </a:rPr>
              <a:t>user mode</a:t>
            </a:r>
          </a:p>
        </p:txBody>
      </p:sp>
      <p:sp>
        <p:nvSpPr>
          <p:cNvPr id="52232" name="Rectangle 8"/>
          <p:cNvSpPr>
            <a:spLocks noChangeArrowheads="1"/>
          </p:cNvSpPr>
          <p:nvPr/>
        </p:nvSpPr>
        <p:spPr bwMode="auto">
          <a:xfrm>
            <a:off x="6608763" y="2828925"/>
            <a:ext cx="2027237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chemeClr val="tx1"/>
                </a:solidFill>
                <a:latin typeface="Times New Roman" panose="02020603050405020304" pitchFamily="18" charset="0"/>
              </a:rPr>
              <a:t>kernel mode</a:t>
            </a: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4419600" y="2522538"/>
            <a:ext cx="0" cy="5191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4" name="Rectangle 11"/>
          <p:cNvSpPr>
            <a:spLocks noChangeArrowheads="1"/>
          </p:cNvSpPr>
          <p:nvPr/>
        </p:nvSpPr>
        <p:spPr bwMode="auto">
          <a:xfrm>
            <a:off x="5111750" y="3429000"/>
            <a:ext cx="1511300" cy="3041650"/>
          </a:xfrm>
          <a:prstGeom prst="rect">
            <a:avLst/>
          </a:prstGeom>
          <a:gradFill rotWithShape="1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2700000" scaled="1"/>
          </a:gradFill>
          <a:ln>
            <a:noFill/>
          </a:ln>
          <a:effectLst>
            <a:prstShdw prst="shdw17" dist="17961" dir="2700000">
              <a:srgbClr val="999900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I/O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manager</a:t>
            </a:r>
          </a:p>
        </p:txBody>
      </p:sp>
      <p:sp>
        <p:nvSpPr>
          <p:cNvPr id="52235" name="Rectangle 12"/>
          <p:cNvSpPr>
            <a:spLocks noChangeArrowheads="1"/>
          </p:cNvSpPr>
          <p:nvPr/>
        </p:nvSpPr>
        <p:spPr bwMode="auto">
          <a:xfrm>
            <a:off x="1073150" y="3663950"/>
            <a:ext cx="2349500" cy="749300"/>
          </a:xfrm>
          <a:prstGeom prst="rect">
            <a:avLst/>
          </a:prstGeom>
          <a:gradFill rotWithShape="1">
            <a:gsLst>
              <a:gs pos="0">
                <a:srgbClr val="2F7618"/>
              </a:gs>
              <a:gs pos="50000">
                <a:srgbClr val="66FF33"/>
              </a:gs>
              <a:gs pos="100000">
                <a:srgbClr val="2F7618"/>
              </a:gs>
            </a:gsLst>
            <a:lin ang="2700000" scaled="1"/>
          </a:gradFill>
          <a:ln>
            <a:noFill/>
          </a:ln>
          <a:effectLst>
            <a:prstShdw prst="shdw17" dist="17961" dir="2700000">
              <a:srgbClr val="3D991F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</a:rPr>
              <a:t>file system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</a:rPr>
              <a:t>driver</a:t>
            </a:r>
          </a:p>
        </p:txBody>
      </p:sp>
      <p:sp>
        <p:nvSpPr>
          <p:cNvPr id="52236" name="Rectangle 13"/>
          <p:cNvSpPr>
            <a:spLocks noChangeArrowheads="1"/>
          </p:cNvSpPr>
          <p:nvPr/>
        </p:nvSpPr>
        <p:spPr bwMode="auto">
          <a:xfrm>
            <a:off x="1073150" y="4654550"/>
            <a:ext cx="2349500" cy="749300"/>
          </a:xfrm>
          <a:prstGeom prst="rect">
            <a:avLst/>
          </a:prstGeom>
          <a:gradFill rotWithShape="1">
            <a:gsLst>
              <a:gs pos="0">
                <a:srgbClr val="181876"/>
              </a:gs>
              <a:gs pos="50000">
                <a:srgbClr val="3333FF"/>
              </a:gs>
              <a:gs pos="100000">
                <a:srgbClr val="181876"/>
              </a:gs>
            </a:gsLst>
            <a:lin ang="2700000" scaled="1"/>
          </a:gradFill>
          <a:ln>
            <a:noFill/>
          </a:ln>
          <a:effectLst>
            <a:prstShdw prst="shdw17" dist="17961" dir="2700000">
              <a:srgbClr val="1F1F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</a:rPr>
              <a:t>multivolume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</a:rPr>
              <a:t>disk driver</a:t>
            </a:r>
          </a:p>
        </p:txBody>
      </p:sp>
      <p:sp>
        <p:nvSpPr>
          <p:cNvPr id="52237" name="Rectangle 14"/>
          <p:cNvSpPr>
            <a:spLocks noChangeArrowheads="1"/>
          </p:cNvSpPr>
          <p:nvPr/>
        </p:nvSpPr>
        <p:spPr bwMode="auto">
          <a:xfrm>
            <a:off x="1073150" y="5645150"/>
            <a:ext cx="2349500" cy="749300"/>
          </a:xfrm>
          <a:prstGeom prst="rect">
            <a:avLst/>
          </a:prstGeom>
          <a:gradFill rotWithShape="1">
            <a:gsLst>
              <a:gs pos="0">
                <a:srgbClr val="181876"/>
              </a:gs>
              <a:gs pos="50000">
                <a:srgbClr val="3333FF"/>
              </a:gs>
              <a:gs pos="100000">
                <a:srgbClr val="181876"/>
              </a:gs>
            </a:gsLst>
            <a:lin ang="2700000" scaled="1"/>
          </a:gradFill>
          <a:ln>
            <a:noFill/>
          </a:ln>
          <a:effectLst>
            <a:prstShdw prst="shdw17" dist="17961" dir="2700000">
              <a:srgbClr val="1F1F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</a:rPr>
              <a:t>disk driver</a:t>
            </a:r>
          </a:p>
        </p:txBody>
      </p:sp>
      <p:sp>
        <p:nvSpPr>
          <p:cNvPr id="52238" name="Line 15"/>
          <p:cNvSpPr>
            <a:spLocks noChangeShapeType="1"/>
          </p:cNvSpPr>
          <p:nvPr/>
        </p:nvSpPr>
        <p:spPr bwMode="auto">
          <a:xfrm>
            <a:off x="3436938" y="3810000"/>
            <a:ext cx="166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9" name="Line 16"/>
          <p:cNvSpPr>
            <a:spLocks noChangeShapeType="1"/>
          </p:cNvSpPr>
          <p:nvPr/>
        </p:nvSpPr>
        <p:spPr bwMode="auto">
          <a:xfrm>
            <a:off x="3436938" y="4800600"/>
            <a:ext cx="166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0" name="Line 17"/>
          <p:cNvSpPr>
            <a:spLocks noChangeShapeType="1"/>
          </p:cNvSpPr>
          <p:nvPr/>
        </p:nvSpPr>
        <p:spPr bwMode="auto">
          <a:xfrm>
            <a:off x="3436938" y="5791200"/>
            <a:ext cx="166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1" name="Line 18"/>
          <p:cNvSpPr>
            <a:spLocks noChangeShapeType="1"/>
          </p:cNvSpPr>
          <p:nvPr/>
        </p:nvSpPr>
        <p:spPr bwMode="auto">
          <a:xfrm flipH="1">
            <a:off x="3424238" y="4191000"/>
            <a:ext cx="16875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2" name="Line 19"/>
          <p:cNvSpPr>
            <a:spLocks noChangeShapeType="1"/>
          </p:cNvSpPr>
          <p:nvPr/>
        </p:nvSpPr>
        <p:spPr bwMode="auto">
          <a:xfrm flipH="1">
            <a:off x="3424238" y="5181600"/>
            <a:ext cx="16875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3" name="Line 20"/>
          <p:cNvSpPr>
            <a:spLocks noChangeShapeType="1"/>
          </p:cNvSpPr>
          <p:nvPr/>
        </p:nvSpPr>
        <p:spPr bwMode="auto">
          <a:xfrm flipH="1">
            <a:off x="3424238" y="6172200"/>
            <a:ext cx="16875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4" name="Rectangle 10"/>
          <p:cNvSpPr>
            <a:spLocks noChangeArrowheads="1"/>
          </p:cNvSpPr>
          <p:nvPr/>
        </p:nvSpPr>
        <p:spPr bwMode="auto">
          <a:xfrm>
            <a:off x="2597150" y="3054350"/>
            <a:ext cx="4025900" cy="368300"/>
          </a:xfrm>
          <a:prstGeom prst="rect">
            <a:avLst/>
          </a:prstGeom>
          <a:gradFill rotWithShape="1">
            <a:gsLst>
              <a:gs pos="0">
                <a:srgbClr val="761800"/>
              </a:gs>
              <a:gs pos="50000">
                <a:srgbClr val="FF3300"/>
              </a:gs>
              <a:gs pos="100000">
                <a:srgbClr val="761800"/>
              </a:gs>
            </a:gsLst>
            <a:lin ang="2700000" scaled="1"/>
          </a:gradFill>
          <a:ln>
            <a:noFill/>
          </a:ln>
          <a:effectLst>
            <a:prstShdw prst="shdw17" dist="17961" dir="2700000">
              <a:srgbClr val="991F00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</a:rPr>
              <a:t>system services</a:t>
            </a:r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Another Approach: </a:t>
            </a:r>
            <a:br>
              <a:rPr lang="en-US" altLang="en-US"/>
            </a:br>
            <a:r>
              <a:rPr lang="en-US" altLang="en-US"/>
              <a:t>Stackable Layers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More explicitly built to handle file system extensibility</a:t>
            </a:r>
          </a:p>
          <a:p>
            <a:pPr eaLnBrk="1" hangingPunct="1"/>
            <a:r>
              <a:rPr lang="en-US" altLang="en-US"/>
              <a:t>Layered drivers in Windows NT </a:t>
            </a:r>
            <a:r>
              <a:rPr lang="en-US" altLang="en-US" u="sng"/>
              <a:t>allow</a:t>
            </a:r>
            <a:r>
              <a:rPr lang="en-US" altLang="en-US"/>
              <a:t> extensibility</a:t>
            </a:r>
          </a:p>
          <a:p>
            <a:pPr eaLnBrk="1" hangingPunct="1"/>
            <a:r>
              <a:rPr lang="en-US" altLang="en-US"/>
              <a:t>Stackable layers </a:t>
            </a:r>
            <a:r>
              <a:rPr lang="en-US" altLang="en-US" u="sng"/>
              <a:t>support</a:t>
            </a:r>
            <a:r>
              <a:rPr lang="en-US" altLang="en-US"/>
              <a:t> extensibility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400"/>
              <a:t>	</a:t>
            </a:r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4"/>
          <p:cNvSpPr>
            <a:spLocks noChangeArrowheads="1"/>
          </p:cNvSpPr>
          <p:nvPr/>
        </p:nvSpPr>
        <p:spPr bwMode="auto">
          <a:xfrm>
            <a:off x="920750" y="5187950"/>
            <a:ext cx="2120900" cy="749300"/>
          </a:xfrm>
          <a:prstGeom prst="rect">
            <a:avLst/>
          </a:prstGeom>
          <a:gradFill rotWithShape="1">
            <a:gsLst>
              <a:gs pos="0">
                <a:srgbClr val="2F7618"/>
              </a:gs>
              <a:gs pos="50000">
                <a:srgbClr val="66FF33"/>
              </a:gs>
              <a:gs pos="100000">
                <a:srgbClr val="2F7618"/>
              </a:gs>
            </a:gsLst>
            <a:lin ang="2700000" scaled="1"/>
          </a:gradFill>
          <a:ln>
            <a:noFill/>
          </a:ln>
          <a:effectLst>
            <a:prstShdw prst="shdw17" dist="17961" dir="2700000">
              <a:srgbClr val="3D991F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56323" name="Rectangle 21"/>
          <p:cNvSpPr>
            <a:spLocks noChangeArrowheads="1"/>
          </p:cNvSpPr>
          <p:nvPr/>
        </p:nvSpPr>
        <p:spPr bwMode="auto">
          <a:xfrm>
            <a:off x="5187950" y="5492750"/>
            <a:ext cx="2273300" cy="749300"/>
          </a:xfrm>
          <a:prstGeom prst="rect">
            <a:avLst/>
          </a:prstGeom>
          <a:gradFill rotWithShape="1">
            <a:gsLst>
              <a:gs pos="0">
                <a:srgbClr val="2F7618"/>
              </a:gs>
              <a:gs pos="50000">
                <a:srgbClr val="66FF33"/>
              </a:gs>
              <a:gs pos="100000">
                <a:srgbClr val="2F7618"/>
              </a:gs>
            </a:gsLst>
            <a:lin ang="2700000" scaled="1"/>
          </a:gradFill>
          <a:ln>
            <a:noFill/>
          </a:ln>
          <a:effectLst>
            <a:prstShdw prst="shdw17" dist="17961" dir="2700000">
              <a:srgbClr val="3D991F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56324" name="Rectangle 6"/>
          <p:cNvSpPr>
            <a:spLocks noChangeArrowheads="1"/>
          </p:cNvSpPr>
          <p:nvPr/>
        </p:nvSpPr>
        <p:spPr bwMode="auto">
          <a:xfrm>
            <a:off x="920750" y="3892550"/>
            <a:ext cx="2120900" cy="749300"/>
          </a:xfrm>
          <a:prstGeom prst="rect">
            <a:avLst/>
          </a:prstGeom>
          <a:gradFill rotWithShape="1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2700000" scaled="1"/>
          </a:gradFill>
          <a:ln>
            <a:noFill/>
          </a:ln>
          <a:effectLst>
            <a:prstShdw prst="shdw17" dist="17961" dir="2700000">
              <a:srgbClr val="999900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56325" name="Rectangle 20"/>
          <p:cNvSpPr>
            <a:spLocks noChangeArrowheads="1"/>
          </p:cNvSpPr>
          <p:nvPr/>
        </p:nvSpPr>
        <p:spPr bwMode="auto">
          <a:xfrm>
            <a:off x="5187950" y="3206750"/>
            <a:ext cx="2273300" cy="749300"/>
          </a:xfrm>
          <a:prstGeom prst="rect">
            <a:avLst/>
          </a:prstGeom>
          <a:gradFill rotWithShape="1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2700000" scaled="1"/>
          </a:gradFill>
          <a:ln>
            <a:noFill/>
          </a:ln>
          <a:effectLst>
            <a:prstShdw prst="shdw17" dist="17961" dir="2700000">
              <a:srgbClr val="999900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5632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Stackable Layers Example</a:t>
            </a:r>
          </a:p>
        </p:txBody>
      </p:sp>
      <p:sp>
        <p:nvSpPr>
          <p:cNvPr id="563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</p:txBody>
      </p:sp>
      <p:sp>
        <p:nvSpPr>
          <p:cNvPr id="56328" name="Line 8"/>
          <p:cNvSpPr>
            <a:spLocks noChangeShapeType="1"/>
          </p:cNvSpPr>
          <p:nvPr/>
        </p:nvSpPr>
        <p:spPr bwMode="auto">
          <a:xfrm>
            <a:off x="1981200" y="2674938"/>
            <a:ext cx="0" cy="12049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>
            <a:off x="1981200" y="4656138"/>
            <a:ext cx="0" cy="519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0" name="Rectangle 10"/>
          <p:cNvSpPr>
            <a:spLocks noChangeArrowheads="1"/>
          </p:cNvSpPr>
          <p:nvPr/>
        </p:nvSpPr>
        <p:spPr bwMode="auto">
          <a:xfrm>
            <a:off x="900113" y="1565275"/>
            <a:ext cx="2111375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solidFill>
                  <a:schemeClr val="tx1"/>
                </a:solidFill>
                <a:latin typeface="Times New Roman" panose="02020603050405020304" pitchFamily="18" charset="0"/>
              </a:rPr>
              <a:t>File System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solidFill>
                  <a:schemeClr val="tx1"/>
                </a:solidFill>
                <a:latin typeface="Times New Roman" panose="02020603050405020304" pitchFamily="18" charset="0"/>
              </a:rPr>
              <a:t>Calls</a:t>
            </a:r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>
            <a:off x="4343400" y="1836738"/>
            <a:ext cx="0" cy="4252912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5319713" y="1565275"/>
            <a:ext cx="2111375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solidFill>
                  <a:schemeClr val="tx1"/>
                </a:solidFill>
                <a:latin typeface="Times New Roman" panose="02020603050405020304" pitchFamily="18" charset="0"/>
              </a:rPr>
              <a:t>File System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solidFill>
                  <a:schemeClr val="tx1"/>
                </a:solidFill>
                <a:latin typeface="Times New Roman" panose="02020603050405020304" pitchFamily="18" charset="0"/>
              </a:rPr>
              <a:t>Calls</a:t>
            </a:r>
          </a:p>
        </p:txBody>
      </p:sp>
      <p:sp>
        <p:nvSpPr>
          <p:cNvPr id="56333" name="Line 13"/>
          <p:cNvSpPr>
            <a:spLocks noChangeShapeType="1"/>
          </p:cNvSpPr>
          <p:nvPr/>
        </p:nvSpPr>
        <p:spPr bwMode="auto">
          <a:xfrm>
            <a:off x="6324600" y="2598738"/>
            <a:ext cx="0" cy="595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4" name="Rectangle 14"/>
          <p:cNvSpPr>
            <a:spLocks noChangeArrowheads="1"/>
          </p:cNvSpPr>
          <p:nvPr/>
        </p:nvSpPr>
        <p:spPr bwMode="auto">
          <a:xfrm>
            <a:off x="5187950" y="4349750"/>
            <a:ext cx="2273300" cy="749300"/>
          </a:xfrm>
          <a:prstGeom prst="rect">
            <a:avLst/>
          </a:prstGeom>
          <a:gradFill rotWithShape="1">
            <a:gsLst>
              <a:gs pos="0">
                <a:srgbClr val="2F7618"/>
              </a:gs>
              <a:gs pos="50000">
                <a:srgbClr val="66FF33"/>
              </a:gs>
              <a:gs pos="100000">
                <a:srgbClr val="2F7618"/>
              </a:gs>
            </a:gsLst>
            <a:lin ang="2700000" scaled="1"/>
          </a:gradFill>
          <a:ln>
            <a:noFill/>
          </a:ln>
          <a:effectLst>
            <a:prstShdw prst="shdw17" dist="17961" dir="2700000">
              <a:srgbClr val="3D991F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56335" name="Line 15"/>
          <p:cNvSpPr>
            <a:spLocks noChangeShapeType="1"/>
          </p:cNvSpPr>
          <p:nvPr/>
        </p:nvSpPr>
        <p:spPr bwMode="auto">
          <a:xfrm>
            <a:off x="6324600" y="3970338"/>
            <a:ext cx="0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>
            <a:off x="6324600" y="5113338"/>
            <a:ext cx="0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7" name="Rectangle 10"/>
          <p:cNvSpPr>
            <a:spLocks noChangeArrowheads="1"/>
          </p:cNvSpPr>
          <p:nvPr/>
        </p:nvSpPr>
        <p:spPr bwMode="auto">
          <a:xfrm>
            <a:off x="5270500" y="3278188"/>
            <a:ext cx="21082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VFS Layer</a:t>
            </a:r>
          </a:p>
        </p:txBody>
      </p:sp>
      <p:sp>
        <p:nvSpPr>
          <p:cNvPr id="56338" name="Rectangle 10"/>
          <p:cNvSpPr>
            <a:spLocks noChangeArrowheads="1"/>
          </p:cNvSpPr>
          <p:nvPr/>
        </p:nvSpPr>
        <p:spPr bwMode="auto">
          <a:xfrm>
            <a:off x="5857875" y="5576888"/>
            <a:ext cx="9334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LFS</a:t>
            </a:r>
          </a:p>
        </p:txBody>
      </p:sp>
      <p:sp>
        <p:nvSpPr>
          <p:cNvPr id="56339" name="Rectangle 10"/>
          <p:cNvSpPr>
            <a:spLocks noChangeArrowheads="1"/>
          </p:cNvSpPr>
          <p:nvPr/>
        </p:nvSpPr>
        <p:spPr bwMode="auto">
          <a:xfrm>
            <a:off x="5084763" y="4433888"/>
            <a:ext cx="24796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Compression</a:t>
            </a:r>
          </a:p>
        </p:txBody>
      </p:sp>
      <p:sp>
        <p:nvSpPr>
          <p:cNvPr id="56340" name="Rectangle 10"/>
          <p:cNvSpPr>
            <a:spLocks noChangeArrowheads="1"/>
          </p:cNvSpPr>
          <p:nvPr/>
        </p:nvSpPr>
        <p:spPr bwMode="auto">
          <a:xfrm>
            <a:off x="900113" y="3956050"/>
            <a:ext cx="2109787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VFS Layer</a:t>
            </a:r>
          </a:p>
        </p:txBody>
      </p:sp>
      <p:sp>
        <p:nvSpPr>
          <p:cNvPr id="56341" name="Rectangle 10"/>
          <p:cNvSpPr>
            <a:spLocks noChangeArrowheads="1"/>
          </p:cNvSpPr>
          <p:nvPr/>
        </p:nvSpPr>
        <p:spPr bwMode="auto">
          <a:xfrm>
            <a:off x="1514475" y="5267325"/>
            <a:ext cx="933450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LFS</a:t>
            </a:r>
          </a:p>
        </p:txBody>
      </p:sp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How Do You Create a Stackable Layer?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Write just the code that the new functionality requires</a:t>
            </a:r>
          </a:p>
          <a:p>
            <a:pPr eaLnBrk="1" hangingPunct="1"/>
            <a:r>
              <a:rPr lang="en-US" altLang="en-US"/>
              <a:t>Pass all other operations to lower levels (</a:t>
            </a:r>
            <a:r>
              <a:rPr lang="en-US" altLang="en-US" i="1"/>
              <a:t>bypass</a:t>
            </a:r>
            <a:r>
              <a:rPr lang="en-US" altLang="en-US"/>
              <a:t> operations)</a:t>
            </a:r>
          </a:p>
          <a:p>
            <a:pPr eaLnBrk="1" hangingPunct="1"/>
            <a:r>
              <a:rPr lang="en-US" altLang="en-US"/>
              <a:t>Reconfigure the system so the new layer is on top </a:t>
            </a:r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</p:txBody>
      </p:sp>
      <p:sp>
        <p:nvSpPr>
          <p:cNvPr id="54276" name="Oval 4"/>
          <p:cNvSpPr>
            <a:spLocks noChangeArrowheads="1"/>
          </p:cNvSpPr>
          <p:nvPr/>
        </p:nvSpPr>
        <p:spPr bwMode="auto">
          <a:xfrm>
            <a:off x="3206750" y="463550"/>
            <a:ext cx="2349500" cy="5969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2700000" scaled="1"/>
          </a:gra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3865563" y="422275"/>
            <a:ext cx="1004887" cy="582613"/>
          </a:xfrm>
          <a:prstGeom prst="rect">
            <a:avLst/>
          </a:prstGeom>
          <a:noFill/>
          <a:ln>
            <a:noFill/>
          </a:ln>
          <a:effectLst>
            <a:outerShdw dist="28398" dir="1593903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User</a:t>
            </a:r>
          </a:p>
        </p:txBody>
      </p:sp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3206750" y="1377950"/>
            <a:ext cx="2197100" cy="596900"/>
          </a:xfrm>
          <a:prstGeom prst="rect">
            <a:avLst/>
          </a:prstGeom>
          <a:gradFill rotWithShape="1">
            <a:gsLst>
              <a:gs pos="0">
                <a:srgbClr val="2F7618"/>
              </a:gs>
              <a:gs pos="50000">
                <a:srgbClr val="66FF33"/>
              </a:gs>
              <a:gs pos="100000">
                <a:srgbClr val="2F7618"/>
              </a:gs>
            </a:gsLst>
            <a:lin ang="2700000" scaled="1"/>
          </a:gradFill>
          <a:ln>
            <a:noFill/>
          </a:ln>
          <a:effectLst>
            <a:prstShdw prst="shdw17" dist="17961" dir="2700000">
              <a:srgbClr val="3D991F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3255963" y="1412875"/>
            <a:ext cx="2198687" cy="582613"/>
          </a:xfrm>
          <a:prstGeom prst="rect">
            <a:avLst/>
          </a:prstGeom>
          <a:noFill/>
          <a:ln>
            <a:noFill/>
          </a:ln>
          <a:effectLst>
            <a:outerShdw dist="28398" dir="1593903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File System</a:t>
            </a:r>
          </a:p>
        </p:txBody>
      </p:sp>
      <p:sp>
        <p:nvSpPr>
          <p:cNvPr id="60424" name="Rectangle 9"/>
          <p:cNvSpPr>
            <a:spLocks noChangeArrowheads="1"/>
          </p:cNvSpPr>
          <p:nvPr/>
        </p:nvSpPr>
        <p:spPr bwMode="auto">
          <a:xfrm>
            <a:off x="1317625" y="2570163"/>
            <a:ext cx="1439863" cy="828675"/>
          </a:xfrm>
          <a:prstGeom prst="rect">
            <a:avLst/>
          </a:prstGeom>
          <a:gradFill rotWithShape="1">
            <a:gsLst>
              <a:gs pos="0">
                <a:srgbClr val="2F7618"/>
              </a:gs>
              <a:gs pos="50000">
                <a:srgbClr val="66FF33"/>
              </a:gs>
              <a:gs pos="100000">
                <a:srgbClr val="2F7618"/>
              </a:gs>
            </a:gsLst>
            <a:lin ang="2700000" scaled="1"/>
          </a:gradFill>
          <a:ln>
            <a:noFill/>
          </a:ln>
          <a:effectLst>
            <a:outerShdw dist="28398" dir="1593903" algn="ctr" rotWithShape="0">
              <a:srgbClr val="808080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Directory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Layer</a:t>
            </a:r>
          </a:p>
        </p:txBody>
      </p:sp>
      <p:sp>
        <p:nvSpPr>
          <p:cNvPr id="60425" name="Rectangle 11"/>
          <p:cNvSpPr>
            <a:spLocks noChangeArrowheads="1"/>
          </p:cNvSpPr>
          <p:nvPr/>
        </p:nvSpPr>
        <p:spPr bwMode="auto">
          <a:xfrm>
            <a:off x="1301750" y="5035550"/>
            <a:ext cx="1435100" cy="749300"/>
          </a:xfrm>
          <a:prstGeom prst="rect">
            <a:avLst/>
          </a:prstGeom>
          <a:gradFill rotWithShape="1">
            <a:gsLst>
              <a:gs pos="0">
                <a:srgbClr val="2F7618"/>
              </a:gs>
              <a:gs pos="50000">
                <a:srgbClr val="66FF33"/>
              </a:gs>
              <a:gs pos="100000">
                <a:srgbClr val="2F7618"/>
              </a:gs>
            </a:gsLst>
            <a:lin ang="2700000" scaled="1"/>
          </a:gradFill>
          <a:ln>
            <a:noFill/>
          </a:ln>
          <a:effectLst>
            <a:prstShdw prst="shdw17" dist="17961" dir="2700000">
              <a:srgbClr val="3D991F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60426" name="Rectangle 13"/>
          <p:cNvSpPr>
            <a:spLocks noChangeArrowheads="1"/>
          </p:cNvSpPr>
          <p:nvPr/>
        </p:nvSpPr>
        <p:spPr bwMode="auto">
          <a:xfrm>
            <a:off x="6042025" y="2493963"/>
            <a:ext cx="1439863" cy="828675"/>
          </a:xfrm>
          <a:prstGeom prst="rect">
            <a:avLst/>
          </a:prstGeom>
          <a:gradFill rotWithShape="1">
            <a:gsLst>
              <a:gs pos="0">
                <a:srgbClr val="2F7618"/>
              </a:gs>
              <a:gs pos="50000">
                <a:srgbClr val="66FF33"/>
              </a:gs>
              <a:gs pos="100000">
                <a:srgbClr val="2F7618"/>
              </a:gs>
            </a:gsLst>
            <a:lin ang="2700000" scaled="1"/>
          </a:gradFill>
          <a:ln>
            <a:noFill/>
          </a:ln>
          <a:effectLst>
            <a:outerShdw dist="28398" dir="1593903" algn="ctr" rotWithShape="0">
              <a:srgbClr val="808080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Directory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Layer</a:t>
            </a:r>
          </a:p>
        </p:txBody>
      </p:sp>
      <p:sp>
        <p:nvSpPr>
          <p:cNvPr id="60427" name="Rectangle 14"/>
          <p:cNvSpPr>
            <a:spLocks noChangeArrowheads="1"/>
          </p:cNvSpPr>
          <p:nvPr/>
        </p:nvSpPr>
        <p:spPr bwMode="auto">
          <a:xfrm>
            <a:off x="6026150" y="3740150"/>
            <a:ext cx="1435100" cy="749300"/>
          </a:xfrm>
          <a:prstGeom prst="rect">
            <a:avLst/>
          </a:prstGeom>
          <a:gradFill rotWithShape="1">
            <a:gsLst>
              <a:gs pos="0">
                <a:srgbClr val="2F7618"/>
              </a:gs>
              <a:gs pos="50000">
                <a:srgbClr val="66FF33"/>
              </a:gs>
              <a:gs pos="100000">
                <a:srgbClr val="2F7618"/>
              </a:gs>
            </a:gsLst>
            <a:lin ang="2700000" scaled="1"/>
          </a:gradFill>
          <a:ln>
            <a:noFill/>
          </a:ln>
          <a:effectLst>
            <a:prstShdw prst="shdw17" dist="17961" dir="2700000">
              <a:srgbClr val="3D991F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60428" name="Rectangle 15"/>
          <p:cNvSpPr>
            <a:spLocks noChangeArrowheads="1"/>
          </p:cNvSpPr>
          <p:nvPr/>
        </p:nvSpPr>
        <p:spPr bwMode="auto">
          <a:xfrm>
            <a:off x="6026150" y="4959350"/>
            <a:ext cx="1435100" cy="749300"/>
          </a:xfrm>
          <a:prstGeom prst="rect">
            <a:avLst/>
          </a:prstGeom>
          <a:gradFill rotWithShape="1">
            <a:gsLst>
              <a:gs pos="0">
                <a:srgbClr val="2F7618"/>
              </a:gs>
              <a:gs pos="50000">
                <a:srgbClr val="66FF33"/>
              </a:gs>
              <a:gs pos="100000">
                <a:srgbClr val="2F7618"/>
              </a:gs>
            </a:gsLst>
            <a:lin ang="2700000" scaled="1"/>
          </a:gradFill>
          <a:ln>
            <a:noFill/>
          </a:ln>
          <a:effectLst>
            <a:prstShdw prst="shdw17" dist="17961" dir="2700000">
              <a:srgbClr val="3D991F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60429" name="Rectangle 16"/>
          <p:cNvSpPr>
            <a:spLocks noChangeArrowheads="1"/>
          </p:cNvSpPr>
          <p:nvPr/>
        </p:nvSpPr>
        <p:spPr bwMode="auto">
          <a:xfrm>
            <a:off x="1241425" y="3789363"/>
            <a:ext cx="1493838" cy="828675"/>
          </a:xfrm>
          <a:prstGeom prst="rect">
            <a:avLst/>
          </a:prstGeom>
          <a:gradFill rotWithShape="1">
            <a:gsLst>
              <a:gs pos="0">
                <a:srgbClr val="2F7618"/>
              </a:gs>
              <a:gs pos="50000">
                <a:srgbClr val="66FF33"/>
              </a:gs>
              <a:gs pos="100000">
                <a:srgbClr val="2F7618"/>
              </a:gs>
            </a:gsLst>
            <a:lin ang="2700000" scaled="1"/>
          </a:gradFill>
          <a:ln>
            <a:noFill/>
          </a:ln>
          <a:effectLst>
            <a:outerShdw dist="28398" dir="1593903" algn="ctr" rotWithShape="0">
              <a:srgbClr val="808080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Compress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Layer</a:t>
            </a:r>
          </a:p>
        </p:txBody>
      </p:sp>
      <p:sp>
        <p:nvSpPr>
          <p:cNvPr id="60430" name="Rectangle 17"/>
          <p:cNvSpPr>
            <a:spLocks noChangeArrowheads="1"/>
          </p:cNvSpPr>
          <p:nvPr/>
        </p:nvSpPr>
        <p:spPr bwMode="auto">
          <a:xfrm>
            <a:off x="1547813" y="5008563"/>
            <a:ext cx="968375" cy="828675"/>
          </a:xfrm>
          <a:prstGeom prst="rect">
            <a:avLst/>
          </a:prstGeom>
          <a:noFill/>
          <a:ln>
            <a:noFill/>
          </a:ln>
          <a:effectLst>
            <a:outerShdw dist="28398" dir="1593903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FFS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Layer</a:t>
            </a:r>
          </a:p>
        </p:txBody>
      </p:sp>
      <p:sp>
        <p:nvSpPr>
          <p:cNvPr id="60431" name="Rectangle 18"/>
          <p:cNvSpPr>
            <a:spLocks noChangeArrowheads="1"/>
          </p:cNvSpPr>
          <p:nvPr/>
        </p:nvSpPr>
        <p:spPr bwMode="auto">
          <a:xfrm>
            <a:off x="6100763" y="3713163"/>
            <a:ext cx="1260475" cy="828675"/>
          </a:xfrm>
          <a:prstGeom prst="rect">
            <a:avLst/>
          </a:prstGeom>
          <a:noFill/>
          <a:ln>
            <a:noFill/>
          </a:ln>
          <a:effectLst>
            <a:outerShdw dist="28398" dir="1593903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Encrypt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Layer</a:t>
            </a:r>
          </a:p>
        </p:txBody>
      </p:sp>
      <p:sp>
        <p:nvSpPr>
          <p:cNvPr id="60432" name="Rectangle 19"/>
          <p:cNvSpPr>
            <a:spLocks noChangeArrowheads="1"/>
          </p:cNvSpPr>
          <p:nvPr/>
        </p:nvSpPr>
        <p:spPr bwMode="auto">
          <a:xfrm>
            <a:off x="6272213" y="4932363"/>
            <a:ext cx="968375" cy="828675"/>
          </a:xfrm>
          <a:prstGeom prst="rect">
            <a:avLst/>
          </a:prstGeom>
          <a:noFill/>
          <a:ln>
            <a:noFill/>
          </a:ln>
          <a:effectLst>
            <a:outerShdw dist="28398" dir="1593903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LFS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Layer</a:t>
            </a:r>
          </a:p>
        </p:txBody>
      </p:sp>
      <p:sp>
        <p:nvSpPr>
          <p:cNvPr id="60433" name="Line 20"/>
          <p:cNvSpPr>
            <a:spLocks noChangeShapeType="1"/>
          </p:cNvSpPr>
          <p:nvPr/>
        </p:nvSpPr>
        <p:spPr bwMode="auto">
          <a:xfrm>
            <a:off x="4419600" y="1074738"/>
            <a:ext cx="0" cy="2905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4" name="Line 21"/>
          <p:cNvSpPr>
            <a:spLocks noChangeShapeType="1"/>
          </p:cNvSpPr>
          <p:nvPr/>
        </p:nvSpPr>
        <p:spPr bwMode="auto">
          <a:xfrm flipH="1">
            <a:off x="1976438" y="1989138"/>
            <a:ext cx="1687512" cy="5953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5" name="Line 22"/>
          <p:cNvSpPr>
            <a:spLocks noChangeShapeType="1"/>
          </p:cNvSpPr>
          <p:nvPr/>
        </p:nvSpPr>
        <p:spPr bwMode="auto">
          <a:xfrm>
            <a:off x="4960938" y="1989138"/>
            <a:ext cx="1814512" cy="5191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6" name="Line 23"/>
          <p:cNvSpPr>
            <a:spLocks noChangeShapeType="1"/>
          </p:cNvSpPr>
          <p:nvPr/>
        </p:nvSpPr>
        <p:spPr bwMode="auto">
          <a:xfrm>
            <a:off x="2057400" y="3360738"/>
            <a:ext cx="0" cy="4429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7" name="Line 24"/>
          <p:cNvSpPr>
            <a:spLocks noChangeShapeType="1"/>
          </p:cNvSpPr>
          <p:nvPr/>
        </p:nvSpPr>
        <p:spPr bwMode="auto">
          <a:xfrm>
            <a:off x="2057400" y="4579938"/>
            <a:ext cx="0" cy="4429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8" name="Line 25"/>
          <p:cNvSpPr>
            <a:spLocks noChangeShapeType="1"/>
          </p:cNvSpPr>
          <p:nvPr/>
        </p:nvSpPr>
        <p:spPr bwMode="auto">
          <a:xfrm>
            <a:off x="6781800" y="3284538"/>
            <a:ext cx="0" cy="4429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9" name="Line 26"/>
          <p:cNvSpPr>
            <a:spLocks noChangeShapeType="1"/>
          </p:cNvSpPr>
          <p:nvPr/>
        </p:nvSpPr>
        <p:spPr bwMode="auto">
          <a:xfrm>
            <a:off x="6781800" y="4503738"/>
            <a:ext cx="0" cy="4429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What Changes Does Stackable Layers Require?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Changes to v_node interface</a:t>
            </a:r>
          </a:p>
          <a:p>
            <a:pPr lvl="1" eaLnBrk="1" hangingPunct="1"/>
            <a:r>
              <a:rPr lang="en-US" altLang="en-US"/>
              <a:t>For full value, must allow expansion to the interface</a:t>
            </a:r>
          </a:p>
          <a:p>
            <a:pPr eaLnBrk="1" hangingPunct="1"/>
            <a:r>
              <a:rPr lang="en-US" altLang="en-US"/>
              <a:t>Changes to mount commands</a:t>
            </a:r>
          </a:p>
          <a:p>
            <a:pPr eaLnBrk="1" hangingPunct="1"/>
            <a:r>
              <a:rPr lang="en-US" altLang="en-US"/>
              <a:t>Serious attention to performance issues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b="1"/>
              <a:t>File System Extensibility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No file system is perfect </a:t>
            </a:r>
          </a:p>
          <a:p>
            <a:pPr eaLnBrk="1" hangingPunct="1"/>
            <a:r>
              <a:rPr lang="en-US" altLang="en-US"/>
              <a:t>So the OS should make multiple file systems available</a:t>
            </a:r>
          </a:p>
          <a:p>
            <a:pPr eaLnBrk="1" hangingPunct="1"/>
            <a:r>
              <a:rPr lang="en-US" altLang="en-US"/>
              <a:t>And should allow for future improvements to file systems</a:t>
            </a:r>
          </a:p>
        </p:txBody>
      </p:sp>
    </p:spTree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Extending the Interface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New file layers provide new functionality</a:t>
            </a:r>
          </a:p>
          <a:p>
            <a:pPr lvl="1" eaLnBrk="1" hangingPunct="1"/>
            <a:r>
              <a:rPr lang="en-US" altLang="en-US"/>
              <a:t>Possibly requiring new v_node operations</a:t>
            </a:r>
          </a:p>
          <a:p>
            <a:pPr eaLnBrk="1" hangingPunct="1"/>
            <a:r>
              <a:rPr lang="en-US" altLang="en-US"/>
              <a:t>Each layer needs to deal with arbitrary unknown operations</a:t>
            </a:r>
          </a:p>
          <a:p>
            <a:pPr eaLnBrk="1" hangingPunct="1"/>
            <a:r>
              <a:rPr lang="en-US" altLang="en-US" i="1"/>
              <a:t>Bypass</a:t>
            </a:r>
            <a:r>
              <a:rPr lang="en-US" altLang="en-US"/>
              <a:t> v_node operation</a:t>
            </a:r>
          </a:p>
        </p:txBody>
      </p:sp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Handling a Vnode Operation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A layer can do three things with a v_node operation: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/>
              <a:t>1.  Do the operation and return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/>
              <a:t>2.  Pass it down to the next layer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/>
              <a:t>3.  Do some work, then pass it down</a:t>
            </a:r>
          </a:p>
          <a:p>
            <a:pPr eaLnBrk="1" hangingPunct="1"/>
            <a:r>
              <a:rPr lang="en-US" altLang="en-US"/>
              <a:t>The same choices are available as the result is returned up the stack</a:t>
            </a:r>
          </a:p>
        </p:txBody>
      </p:sp>
    </p:spTree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Mounting Stackable Layers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Each layer is mounted with a separate command</a:t>
            </a:r>
          </a:p>
          <a:p>
            <a:pPr lvl="1" eaLnBrk="1" hangingPunct="1"/>
            <a:r>
              <a:rPr lang="en-US" altLang="en-US"/>
              <a:t>Essentially pushing new layer on stack</a:t>
            </a:r>
          </a:p>
          <a:p>
            <a:pPr eaLnBrk="1" hangingPunct="1"/>
            <a:r>
              <a:rPr lang="en-US" altLang="en-US"/>
              <a:t>Can be performed at any normal mount time</a:t>
            </a:r>
          </a:p>
          <a:p>
            <a:pPr lvl="1" eaLnBrk="1" hangingPunct="1"/>
            <a:r>
              <a:rPr lang="en-US" altLang="en-US"/>
              <a:t>Not just on system build or boot</a:t>
            </a:r>
          </a:p>
        </p:txBody>
      </p:sp>
    </p:spTree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What Can You Do With Stackable Layers?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Leverage off existing file system technology, adding</a:t>
            </a:r>
          </a:p>
          <a:p>
            <a:pPr lvl="1" eaLnBrk="1" hangingPunct="1"/>
            <a:r>
              <a:rPr lang="en-US" altLang="en-US"/>
              <a:t>Compression</a:t>
            </a:r>
          </a:p>
          <a:p>
            <a:pPr lvl="1" eaLnBrk="1" hangingPunct="1"/>
            <a:r>
              <a:rPr lang="en-US" altLang="en-US"/>
              <a:t>Encryption</a:t>
            </a:r>
          </a:p>
          <a:p>
            <a:pPr lvl="1" eaLnBrk="1" hangingPunct="1"/>
            <a:r>
              <a:rPr lang="en-US" altLang="en-US"/>
              <a:t>Object-oriented operations</a:t>
            </a:r>
          </a:p>
          <a:p>
            <a:pPr lvl="1" eaLnBrk="1" hangingPunct="1"/>
            <a:r>
              <a:rPr lang="en-US" altLang="en-US"/>
              <a:t>File replication</a:t>
            </a:r>
          </a:p>
          <a:p>
            <a:pPr eaLnBrk="1" hangingPunct="1"/>
            <a:r>
              <a:rPr lang="en-US" altLang="en-US"/>
              <a:t>All without altering any existing code</a:t>
            </a:r>
          </a:p>
        </p:txBody>
      </p:sp>
    </p:spTree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Performance of Stackable Layers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To be a reasonable solution, per-layer overhead must be low</a:t>
            </a:r>
          </a:p>
          <a:p>
            <a:pPr eaLnBrk="1" hangingPunct="1"/>
            <a:r>
              <a:rPr lang="en-US" altLang="en-US"/>
              <a:t>In UCLA implementation, overhead is ~1-2%/layer</a:t>
            </a:r>
          </a:p>
          <a:p>
            <a:pPr lvl="1" eaLnBrk="1" hangingPunct="1"/>
            <a:r>
              <a:rPr lang="en-US" altLang="en-US"/>
              <a:t>In system time, not elapsed time</a:t>
            </a:r>
          </a:p>
          <a:p>
            <a:pPr eaLnBrk="1" hangingPunct="1"/>
            <a:r>
              <a:rPr lang="en-US" altLang="en-US"/>
              <a:t>Elapsed time overhead ~.25%/layer</a:t>
            </a:r>
          </a:p>
          <a:p>
            <a:pPr lvl="1" eaLnBrk="1" hangingPunct="1"/>
            <a:r>
              <a:rPr lang="en-US" altLang="en-US"/>
              <a:t>Application dependent, of course</a:t>
            </a:r>
          </a:p>
        </p:txBody>
      </p:sp>
    </p:spTree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Additional References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FUSE (Stony Brook)</a:t>
            </a:r>
          </a:p>
          <a:p>
            <a:pPr lvl="1"/>
            <a:r>
              <a:rPr lang="en-US" altLang="en-US"/>
              <a:t>Linux implementation of stackable layers</a:t>
            </a:r>
          </a:p>
          <a:p>
            <a:r>
              <a:rPr lang="en-US" altLang="en-US"/>
              <a:t>Subtle issues</a:t>
            </a:r>
          </a:p>
          <a:p>
            <a:pPr lvl="1"/>
            <a:r>
              <a:rPr lang="en-US" altLang="en-US"/>
              <a:t>Duplicate caching</a:t>
            </a:r>
          </a:p>
          <a:p>
            <a:pPr lvl="2"/>
            <a:r>
              <a:rPr lang="en-US" altLang="en-US"/>
              <a:t>Encrypted version</a:t>
            </a:r>
          </a:p>
          <a:p>
            <a:pPr lvl="2"/>
            <a:r>
              <a:rPr lang="en-US" altLang="en-US"/>
              <a:t>Compressed version</a:t>
            </a:r>
          </a:p>
          <a:p>
            <a:pPr lvl="2"/>
            <a:r>
              <a:rPr lang="en-US" altLang="en-US"/>
              <a:t>Plaintext version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b="1"/>
              <a:t>File Systems Using Other Storage Devices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All file systems discussed so far have been disk-based</a:t>
            </a:r>
          </a:p>
          <a:p>
            <a:pPr eaLnBrk="1" hangingPunct="1"/>
            <a:r>
              <a:rPr lang="en-US" altLang="en-US"/>
              <a:t>The physics of disks has a strong effect on the design of the file systems</a:t>
            </a:r>
          </a:p>
          <a:p>
            <a:pPr eaLnBrk="1" hangingPunct="1"/>
            <a:r>
              <a:rPr lang="en-US" altLang="en-US"/>
              <a:t>Different devices with different properties lead to different FSes</a:t>
            </a:r>
          </a:p>
        </p:txBody>
      </p:sp>
    </p:spTree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Other Types of File Systems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RAM-based</a:t>
            </a:r>
          </a:p>
          <a:p>
            <a:pPr eaLnBrk="1" hangingPunct="1"/>
            <a:r>
              <a:rPr lang="en-US" altLang="en-US"/>
              <a:t>Disk-RAM-hybrid</a:t>
            </a:r>
          </a:p>
          <a:p>
            <a:pPr eaLnBrk="1" hangingPunct="1"/>
            <a:r>
              <a:rPr lang="en-US" altLang="en-US"/>
              <a:t>Flash-memory-based</a:t>
            </a:r>
          </a:p>
          <a:p>
            <a:pPr eaLnBrk="1" hangingPunct="1"/>
            <a:r>
              <a:rPr lang="en-US" altLang="en-US"/>
              <a:t>Persistent-memory-based</a:t>
            </a:r>
          </a:p>
          <a:p>
            <a:pPr eaLnBrk="1" hangingPunct="1"/>
            <a:r>
              <a:rPr lang="en-US" altLang="en-US"/>
              <a:t>Network/distributed</a:t>
            </a:r>
          </a:p>
          <a:p>
            <a:pPr lvl="1" eaLnBrk="1" hangingPunct="1"/>
            <a:r>
              <a:rPr lang="en-US" altLang="en-US"/>
              <a:t>discussion of these deferred</a:t>
            </a:r>
          </a:p>
        </p:txBody>
      </p:sp>
    </p:spTree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Fitting Various File Systems Into the OS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Something like VFS is very handy</a:t>
            </a:r>
          </a:p>
          <a:p>
            <a:pPr eaLnBrk="1" hangingPunct="1"/>
            <a:r>
              <a:rPr lang="en-US" altLang="en-US"/>
              <a:t>Otherwise, need multiple interfaces for different file systems</a:t>
            </a:r>
          </a:p>
          <a:p>
            <a:pPr lvl="1" eaLnBrk="1" hangingPunct="1"/>
            <a:r>
              <a:rPr lang="en-US" altLang="en-US"/>
              <a:t>With VFS, interface is the same and storage method is transparent</a:t>
            </a:r>
          </a:p>
          <a:p>
            <a:pPr eaLnBrk="1" hangingPunct="1"/>
            <a:r>
              <a:rPr lang="en-US" altLang="en-US"/>
              <a:t>Stackable layers makes it even easier</a:t>
            </a:r>
          </a:p>
          <a:p>
            <a:pPr lvl="1" eaLnBrk="1" hangingPunct="1"/>
            <a:r>
              <a:rPr lang="en-US" altLang="en-US"/>
              <a:t>Simply replace the lowest layer</a:t>
            </a:r>
          </a:p>
        </p:txBody>
      </p:sp>
    </p:spTree>
  </p:cSld>
  <p:clrMapOvr>
    <a:masterClrMapping/>
  </p:clrMapOvr>
  <p:transition spd="slow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Store files in memory, not on disk</a:t>
            </a:r>
          </a:p>
          <a:p>
            <a:pPr lvl="1" eaLnBrk="1" hangingPunct="1">
              <a:buFontTx/>
              <a:buChar char="+"/>
            </a:pPr>
            <a:r>
              <a:rPr lang="en-US" altLang="en-US"/>
              <a:t>Fast access and high bandwidth</a:t>
            </a:r>
          </a:p>
          <a:p>
            <a:pPr lvl="1" eaLnBrk="1" hangingPunct="1">
              <a:buFontTx/>
              <a:buChar char="+"/>
            </a:pPr>
            <a:r>
              <a:rPr lang="en-US" altLang="en-US"/>
              <a:t>Usually simple to implement</a:t>
            </a:r>
          </a:p>
          <a:p>
            <a:pPr lvl="1" eaLnBrk="1" hangingPunct="1">
              <a:buFontTx/>
              <a:buChar char="–"/>
            </a:pPr>
            <a:r>
              <a:rPr lang="en-US" altLang="en-US"/>
              <a:t>Hard to make persistent</a:t>
            </a:r>
          </a:p>
          <a:p>
            <a:pPr lvl="1" eaLnBrk="1" hangingPunct="1">
              <a:buFontTx/>
              <a:buChar char="–"/>
            </a:pPr>
            <a:r>
              <a:rPr lang="en-US" altLang="en-US"/>
              <a:t>Often of limited size</a:t>
            </a:r>
          </a:p>
          <a:p>
            <a:pPr lvl="1" eaLnBrk="1" hangingPunct="1">
              <a:buFontTx/>
              <a:buChar char="–"/>
            </a:pPr>
            <a:r>
              <a:rPr lang="en-US" altLang="en-US"/>
              <a:t>May compete with other memory needs</a:t>
            </a:r>
          </a:p>
        </p:txBody>
      </p:sp>
      <p:sp>
        <p:nvSpPr>
          <p:cNvPr id="81923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In-core File Systems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FS Extensibility Approaches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Modify an existing file system</a:t>
            </a:r>
          </a:p>
          <a:p>
            <a:pPr eaLnBrk="1" hangingPunct="1"/>
            <a:r>
              <a:rPr lang="en-US" altLang="en-US"/>
              <a:t>Virtual file systems</a:t>
            </a:r>
          </a:p>
          <a:p>
            <a:pPr eaLnBrk="1" hangingPunct="1"/>
            <a:r>
              <a:rPr lang="en-US" altLang="en-US"/>
              <a:t>Layered and stackable FS layers</a:t>
            </a:r>
          </a:p>
        </p:txBody>
      </p:sp>
    </p:spTree>
  </p:cSld>
  <p:clrMapOvr>
    <a:masterClrMapping/>
  </p:clrMapOvr>
  <p:transition spd="slow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Where Are In-core File Systems Useful?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When brain-dead OS can’t use all memory for other purposes</a:t>
            </a:r>
          </a:p>
          <a:p>
            <a:pPr eaLnBrk="1" hangingPunct="1"/>
            <a:r>
              <a:rPr lang="en-US" altLang="en-US"/>
              <a:t>For temporary files</a:t>
            </a:r>
          </a:p>
          <a:p>
            <a:pPr eaLnBrk="1" hangingPunct="1"/>
            <a:r>
              <a:rPr lang="en-US" altLang="en-US"/>
              <a:t>For files requiring very high throughput</a:t>
            </a:r>
          </a:p>
        </p:txBody>
      </p:sp>
    </p:spTree>
  </p:cSld>
  <p:clrMapOvr>
    <a:masterClrMapping/>
  </p:clrMapOvr>
  <p:transition spd="slow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In-core FS Architectures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Dedicated memory architectures</a:t>
            </a:r>
          </a:p>
          <a:p>
            <a:pPr eaLnBrk="1" hangingPunct="1"/>
            <a:r>
              <a:rPr lang="en-US" altLang="en-US"/>
              <a:t>Pageable in-core file system architectures</a:t>
            </a:r>
          </a:p>
        </p:txBody>
      </p:sp>
    </p:spTree>
  </p:cSld>
  <p:clrMapOvr>
    <a:masterClrMapping/>
  </p:clrMapOvr>
  <p:transition spd="slow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Dedicated Memory Architectures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Set aside some segment of physical memory to hold the file system</a:t>
            </a:r>
          </a:p>
          <a:p>
            <a:pPr lvl="1" eaLnBrk="1" hangingPunct="1"/>
            <a:r>
              <a:rPr lang="en-US" altLang="en-US"/>
              <a:t>Usable only by the file system</a:t>
            </a:r>
          </a:p>
          <a:p>
            <a:pPr eaLnBrk="1" hangingPunct="1"/>
            <a:r>
              <a:rPr lang="en-US" altLang="en-US"/>
              <a:t>Either it’s small, or the file system must handle swapping to disk</a:t>
            </a:r>
          </a:p>
          <a:p>
            <a:pPr eaLnBrk="1" hangingPunct="1"/>
            <a:r>
              <a:rPr lang="en-US" altLang="en-US"/>
              <a:t>RAM disks are typical examples</a:t>
            </a:r>
          </a:p>
        </p:txBody>
      </p:sp>
    </p:spTree>
  </p:cSld>
  <p:clrMapOvr>
    <a:masterClrMapping/>
  </p:clrMapOvr>
  <p:transition spd="slow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Pageable Architectures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Set aside some segment of virtual memory to hold the file system</a:t>
            </a:r>
          </a:p>
          <a:p>
            <a:pPr lvl="1" eaLnBrk="1" hangingPunct="1"/>
            <a:r>
              <a:rPr lang="en-US" altLang="en-US"/>
              <a:t>Share physical memory system</a:t>
            </a:r>
          </a:p>
          <a:p>
            <a:pPr eaLnBrk="1" hangingPunct="1"/>
            <a:r>
              <a:rPr lang="en-US" altLang="en-US"/>
              <a:t>Can be much larger and simpler</a:t>
            </a:r>
          </a:p>
          <a:p>
            <a:pPr eaLnBrk="1" hangingPunct="1"/>
            <a:r>
              <a:rPr lang="en-US" altLang="en-US"/>
              <a:t>More efficient use of resources</a:t>
            </a:r>
          </a:p>
          <a:p>
            <a:pPr eaLnBrk="1" hangingPunct="1"/>
            <a:r>
              <a:rPr lang="en-US" altLang="en-US"/>
              <a:t>Examples:  UNIX </a:t>
            </a:r>
            <a:r>
              <a:rPr lang="en-US" altLang="en-US" b="1">
                <a:latin typeface="Courier New" panose="02070309020205020404" pitchFamily="49" charset="0"/>
              </a:rPr>
              <a:t>/tmp</a:t>
            </a:r>
            <a:r>
              <a:rPr lang="en-US" altLang="en-US"/>
              <a:t> file systems</a:t>
            </a:r>
          </a:p>
        </p:txBody>
      </p:sp>
    </p:spTree>
  </p:cSld>
  <p:clrMapOvr>
    <a:masterClrMapping/>
  </p:clrMapOvr>
  <p:transition spd="slow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Basic Architecture of Pageable Memory FS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Uses VFS interface</a:t>
            </a:r>
          </a:p>
          <a:p>
            <a:pPr eaLnBrk="1" hangingPunct="1"/>
            <a:r>
              <a:rPr lang="en-US" altLang="en-US"/>
              <a:t>Inherits most of code from standard disk-based filesystem</a:t>
            </a:r>
          </a:p>
          <a:p>
            <a:pPr lvl="1" eaLnBrk="1" hangingPunct="1"/>
            <a:r>
              <a:rPr lang="en-US" altLang="en-US"/>
              <a:t>Including caching code</a:t>
            </a:r>
          </a:p>
          <a:p>
            <a:pPr eaLnBrk="1" hangingPunct="1"/>
            <a:r>
              <a:rPr lang="en-US" altLang="en-US"/>
              <a:t>Uses separate process as “wrapper” for virtual memory consumed by FS data</a:t>
            </a:r>
          </a:p>
        </p:txBody>
      </p:sp>
    </p:spTree>
  </p:cSld>
  <p:clrMapOvr>
    <a:masterClrMapping/>
  </p:clrMapOvr>
  <p:transition spd="slow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How Well Does This Perform?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Not as well as you might think</a:t>
            </a:r>
          </a:p>
          <a:p>
            <a:pPr lvl="1" eaLnBrk="1" hangingPunct="1"/>
            <a:r>
              <a:rPr lang="en-US" altLang="en-US"/>
              <a:t>Around 2 times disk based FS</a:t>
            </a:r>
          </a:p>
          <a:p>
            <a:pPr lvl="1" eaLnBrk="1" hangingPunct="1"/>
            <a:r>
              <a:rPr lang="en-US" altLang="en-US"/>
              <a:t>Why?</a:t>
            </a:r>
          </a:p>
          <a:p>
            <a:pPr eaLnBrk="1" hangingPunct="1"/>
            <a:r>
              <a:rPr lang="en-US" altLang="en-US"/>
              <a:t>Because any access requires two memory copies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/>
              <a:t>1.  From FS area to kernel buffer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/>
              <a:t>2.  From kernel buffer to user space</a:t>
            </a:r>
          </a:p>
          <a:p>
            <a:pPr eaLnBrk="1" hangingPunct="1"/>
            <a:r>
              <a:rPr lang="en-US" altLang="en-US"/>
              <a:t>Fixable if VM can swap buffers around</a:t>
            </a:r>
          </a:p>
        </p:txBody>
      </p:sp>
    </p:spTree>
  </p:cSld>
  <p:clrMapOvr>
    <a:masterClrMapping/>
  </p:clrMapOvr>
  <p:transition spd="slow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Other Reasons Performance Isn’t Better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Disk file system makes substantial use of caching</a:t>
            </a:r>
          </a:p>
          <a:p>
            <a:pPr eaLnBrk="1" hangingPunct="1"/>
            <a:r>
              <a:rPr lang="en-US" altLang="en-US"/>
              <a:t>Which is already just as fast</a:t>
            </a:r>
          </a:p>
          <a:p>
            <a:pPr eaLnBrk="1" hangingPunct="1"/>
            <a:r>
              <a:rPr lang="en-US" altLang="en-US"/>
              <a:t>But speedup for file creation/deletion is faster</a:t>
            </a:r>
          </a:p>
          <a:p>
            <a:pPr lvl="1" eaLnBrk="1" hangingPunct="1"/>
            <a:r>
              <a:rPr lang="en-US" altLang="en-US" sz="3000"/>
              <a:t>	</a:t>
            </a:r>
            <a:r>
              <a:rPr lang="en-US" altLang="en-US"/>
              <a:t>requires multiple trips to disk</a:t>
            </a:r>
          </a:p>
        </p:txBody>
      </p:sp>
    </p:spTree>
  </p:cSld>
  <p:clrMapOvr>
    <a:masterClrMapping/>
  </p:clrMapOvr>
  <p:transition spd="slow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Disk/RAM Hybrid FS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i="1"/>
              <a:t>Conquest</a:t>
            </a:r>
            <a:r>
              <a:rPr lang="en-US" altLang="en-US"/>
              <a:t> File System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hlinkClick r:id="rId3"/>
              </a:rPr>
              <a:t>http://www.cs.fsu.edu/~awang/conquest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Observations</a:t>
            </a:r>
          </a:p>
        </p:txBody>
      </p:sp>
      <p:sp>
        <p:nvSpPr>
          <p:cNvPr id="1003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Disk is cheaper in capacity</a:t>
            </a:r>
          </a:p>
          <a:p>
            <a:pPr eaLnBrk="1" hangingPunct="1"/>
            <a:r>
              <a:rPr lang="en-US" altLang="en-US"/>
              <a:t>Memory is cheaper in performance</a:t>
            </a:r>
          </a:p>
          <a:p>
            <a:pPr eaLnBrk="1" hangingPunct="1"/>
            <a:r>
              <a:rPr lang="en-US" altLang="en-US"/>
              <a:t>So, why not combine their strengths?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i="1"/>
              <a:t>Conquest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Design and build a disk/persistent-RAM hybrid file system</a:t>
            </a:r>
          </a:p>
          <a:p>
            <a:pPr eaLnBrk="1" hangingPunct="1"/>
            <a:r>
              <a:rPr lang="en-US" altLang="en-US"/>
              <a:t>Deliver all file system services from memory, with the exception of high-capacity storage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Modifying Existing FSes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Make the changes to an existing FS</a:t>
            </a:r>
          </a:p>
          <a:p>
            <a:pPr lvl="1" eaLnBrk="1" hangingPunct="1">
              <a:buFontTx/>
              <a:buChar char="+"/>
            </a:pPr>
            <a:r>
              <a:rPr lang="en-US" altLang="en-US"/>
              <a:t>Reuses code</a:t>
            </a:r>
          </a:p>
          <a:p>
            <a:pPr lvl="1" eaLnBrk="1" hangingPunct="1">
              <a:buFontTx/>
              <a:buChar char="–"/>
            </a:pPr>
            <a:r>
              <a:rPr lang="en-US" altLang="en-US"/>
              <a:t>But changes everyone’s file system</a:t>
            </a:r>
          </a:p>
          <a:p>
            <a:pPr lvl="1" eaLnBrk="1" hangingPunct="1">
              <a:buFontTx/>
              <a:buChar char="–"/>
            </a:pPr>
            <a:r>
              <a:rPr lang="en-US" altLang="en-US"/>
              <a:t>Requires access to source code</a:t>
            </a:r>
          </a:p>
          <a:p>
            <a:pPr lvl="1" eaLnBrk="1" hangingPunct="1">
              <a:buFontTx/>
              <a:buChar char="–"/>
            </a:pPr>
            <a:r>
              <a:rPr lang="en-US" altLang="en-US"/>
              <a:t>Hard to distribute</a:t>
            </a:r>
          </a:p>
        </p:txBody>
      </p:sp>
    </p:spTree>
  </p:cSld>
  <p:clrMapOvr>
    <a:masterClrMapping/>
  </p:clrMapOvr>
  <p:transition spd="slow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User Access Patterns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Small files </a:t>
            </a:r>
          </a:p>
          <a:p>
            <a:pPr lvl="1" eaLnBrk="1" hangingPunct="1"/>
            <a:r>
              <a:rPr lang="en-US" altLang="en-US"/>
              <a:t>Take little space (10%)</a:t>
            </a:r>
          </a:p>
          <a:p>
            <a:pPr lvl="1" eaLnBrk="1" hangingPunct="1"/>
            <a:r>
              <a:rPr lang="en-US" altLang="en-US"/>
              <a:t>Represent most accesses (90%)</a:t>
            </a:r>
          </a:p>
          <a:p>
            <a:pPr eaLnBrk="1" hangingPunct="1"/>
            <a:r>
              <a:rPr lang="en-US" altLang="en-US"/>
              <a:t>Large files </a:t>
            </a:r>
          </a:p>
          <a:p>
            <a:pPr lvl="1" eaLnBrk="1" hangingPunct="1"/>
            <a:r>
              <a:rPr lang="en-US" altLang="en-US"/>
              <a:t>Take most space</a:t>
            </a:r>
          </a:p>
          <a:p>
            <a:pPr lvl="1" eaLnBrk="1" hangingPunct="1"/>
            <a:r>
              <a:rPr lang="en-US" altLang="en-US"/>
              <a:t>Mostly sequential accesses</a:t>
            </a:r>
          </a:p>
          <a:p>
            <a:pPr eaLnBrk="1" hangingPunct="1"/>
            <a:r>
              <a:rPr lang="en-US" altLang="en-US"/>
              <a:t>Except database applications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Files Stored in Persistent RAM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Small files (&lt; 1MB)</a:t>
            </a:r>
          </a:p>
          <a:p>
            <a:pPr lvl="1" eaLnBrk="1" hangingPunct="1"/>
            <a:r>
              <a:rPr lang="en-US" altLang="en-US"/>
              <a:t>No seek time or rotational delays</a:t>
            </a:r>
          </a:p>
          <a:p>
            <a:pPr lvl="1" eaLnBrk="1" hangingPunct="1"/>
            <a:r>
              <a:rPr lang="en-US" altLang="en-US"/>
              <a:t>Fast byte-level accesses</a:t>
            </a:r>
          </a:p>
          <a:p>
            <a:pPr lvl="1" eaLnBrk="1" hangingPunct="1"/>
            <a:r>
              <a:rPr lang="en-US" altLang="en-US"/>
              <a:t>Contiguous allocation</a:t>
            </a:r>
          </a:p>
          <a:p>
            <a:pPr eaLnBrk="1" hangingPunct="1"/>
            <a:r>
              <a:rPr lang="en-US" altLang="en-US"/>
              <a:t>Metadata</a:t>
            </a:r>
          </a:p>
          <a:p>
            <a:pPr lvl="1" eaLnBrk="1" hangingPunct="1"/>
            <a:r>
              <a:rPr lang="en-US" altLang="en-US"/>
              <a:t>Fast synchronous update</a:t>
            </a:r>
          </a:p>
          <a:p>
            <a:pPr lvl="1" eaLnBrk="1" hangingPunct="1"/>
            <a:r>
              <a:rPr lang="en-US" altLang="en-US"/>
              <a:t>No dual representations </a:t>
            </a:r>
          </a:p>
          <a:p>
            <a:pPr eaLnBrk="1" hangingPunct="1"/>
            <a:r>
              <a:rPr lang="en-US" altLang="en-US"/>
              <a:t>Executables and shared libraries</a:t>
            </a:r>
          </a:p>
          <a:p>
            <a:pPr lvl="1" eaLnBrk="1" hangingPunct="1"/>
            <a:r>
              <a:rPr lang="en-US" altLang="en-US"/>
              <a:t>In-place execution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Memory Data Path of </a:t>
            </a:r>
            <a:r>
              <a:rPr lang="en-US" altLang="en-US" i="1"/>
              <a:t>Conquest</a:t>
            </a:r>
          </a:p>
        </p:txBody>
      </p:sp>
      <p:sp>
        <p:nvSpPr>
          <p:cNvPr id="107523" name="Text Box 4"/>
          <p:cNvSpPr txBox="1">
            <a:spLocks noChangeAspect="1" noChangeArrowheads="1"/>
          </p:cNvSpPr>
          <p:nvPr/>
        </p:nvSpPr>
        <p:spPr bwMode="auto">
          <a:xfrm>
            <a:off x="2070100" y="1706563"/>
            <a:ext cx="24796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>
                <a:solidFill>
                  <a:schemeClr val="tx1"/>
                </a:solidFill>
                <a:latin typeface="Tahoma" panose="020B0604030504040204" pitchFamily="34" charset="0"/>
              </a:rPr>
              <a:t>Conventional</a:t>
            </a:r>
            <a:r>
              <a:rPr lang="en-US" altLang="en-US" sz="1400" b="1" i="1">
                <a:solidFill>
                  <a:schemeClr val="tx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400" b="1">
                <a:solidFill>
                  <a:schemeClr val="tx1"/>
                </a:solidFill>
                <a:latin typeface="Tahoma" panose="020B0604030504040204" pitchFamily="34" charset="0"/>
              </a:rPr>
              <a:t>file systems</a:t>
            </a:r>
          </a:p>
        </p:txBody>
      </p:sp>
      <p:grpSp>
        <p:nvGrpSpPr>
          <p:cNvPr id="107524" name="Group 5"/>
          <p:cNvGrpSpPr>
            <a:grpSpLocks noChangeAspect="1"/>
          </p:cNvGrpSpPr>
          <p:nvPr/>
        </p:nvGrpSpPr>
        <p:grpSpPr bwMode="auto">
          <a:xfrm>
            <a:off x="3082925" y="3125788"/>
            <a:ext cx="460375" cy="163512"/>
            <a:chOff x="1053" y="2064"/>
            <a:chExt cx="387" cy="137"/>
          </a:xfrm>
        </p:grpSpPr>
        <p:sp>
          <p:nvSpPr>
            <p:cNvPr id="107611" name="AutoShape 6"/>
            <p:cNvSpPr>
              <a:spLocks noChangeAspect="1" noChangeArrowheads="1"/>
            </p:cNvSpPr>
            <p:nvPr/>
          </p:nvSpPr>
          <p:spPr bwMode="auto">
            <a:xfrm>
              <a:off x="1056" y="2064"/>
              <a:ext cx="384" cy="105"/>
            </a:xfrm>
            <a:prstGeom prst="parallelogram">
              <a:avLst>
                <a:gd name="adj" fmla="val 91429"/>
              </a:avLst>
            </a:prstGeom>
            <a:gradFill rotWithShape="0">
              <a:gsLst>
                <a:gs pos="0">
                  <a:srgbClr val="2F762F"/>
                </a:gs>
                <a:gs pos="100000">
                  <a:srgbClr val="66FF66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PerspectiveBottom"/>
              <a:lightRig rig="legacyFlat3" dir="t"/>
            </a:scene3d>
            <a:sp3d extrusionH="87300" prstMaterial="legacyMatte">
              <a:bevelT w="13500" h="13500" prst="angle"/>
              <a:bevelB w="13500" h="13500" prst="angle"/>
              <a:extrusionClr>
                <a:srgbClr val="66FF66"/>
              </a:extrusionClr>
              <a:contourClr>
                <a:srgbClr val="2F762F"/>
              </a:contourClr>
            </a:sp3d>
          </p:spPr>
          <p:txBody>
            <a:bodyPr wrap="none" anchor="ctr">
              <a:flatTx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07612" name="Rectangle 7"/>
            <p:cNvSpPr>
              <a:spLocks noChangeAspect="1" noChangeArrowheads="1"/>
            </p:cNvSpPr>
            <p:nvPr/>
          </p:nvSpPr>
          <p:spPr bwMode="auto">
            <a:xfrm>
              <a:off x="1053" y="2169"/>
              <a:ext cx="29" cy="32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07613" name="Rectangle 8"/>
            <p:cNvSpPr>
              <a:spLocks noChangeAspect="1" noChangeArrowheads="1"/>
            </p:cNvSpPr>
            <p:nvPr/>
          </p:nvSpPr>
          <p:spPr bwMode="auto">
            <a:xfrm>
              <a:off x="1296" y="2169"/>
              <a:ext cx="29" cy="32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07614" name="Rectangle 9"/>
            <p:cNvSpPr>
              <a:spLocks noChangeAspect="1" noChangeArrowheads="1"/>
            </p:cNvSpPr>
            <p:nvPr/>
          </p:nvSpPr>
          <p:spPr bwMode="auto">
            <a:xfrm>
              <a:off x="1104" y="2169"/>
              <a:ext cx="29" cy="32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07615" name="Rectangle 10"/>
            <p:cNvSpPr>
              <a:spLocks noChangeAspect="1" noChangeArrowheads="1"/>
            </p:cNvSpPr>
            <p:nvPr/>
          </p:nvSpPr>
          <p:spPr bwMode="auto">
            <a:xfrm>
              <a:off x="1152" y="2169"/>
              <a:ext cx="29" cy="32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07616" name="Rectangle 11"/>
            <p:cNvSpPr>
              <a:spLocks noChangeAspect="1" noChangeArrowheads="1"/>
            </p:cNvSpPr>
            <p:nvPr/>
          </p:nvSpPr>
          <p:spPr bwMode="auto">
            <a:xfrm>
              <a:off x="1200" y="2169"/>
              <a:ext cx="29" cy="32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07617" name="Rectangle 12"/>
            <p:cNvSpPr>
              <a:spLocks noChangeAspect="1" noChangeArrowheads="1"/>
            </p:cNvSpPr>
            <p:nvPr/>
          </p:nvSpPr>
          <p:spPr bwMode="auto">
            <a:xfrm>
              <a:off x="1248" y="2169"/>
              <a:ext cx="29" cy="32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107525" name="Text Box 13"/>
          <p:cNvSpPr txBox="1">
            <a:spLocks noChangeAspect="1" noChangeArrowheads="1"/>
          </p:cNvSpPr>
          <p:nvPr/>
        </p:nvSpPr>
        <p:spPr bwMode="auto">
          <a:xfrm>
            <a:off x="1816100" y="3068638"/>
            <a:ext cx="8874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IO buffer</a:t>
            </a:r>
          </a:p>
        </p:txBody>
      </p:sp>
      <p:sp>
        <p:nvSpPr>
          <p:cNvPr id="107526" name="Text Box 14"/>
          <p:cNvSpPr txBox="1">
            <a:spLocks noChangeAspect="1" noChangeArrowheads="1"/>
          </p:cNvSpPr>
          <p:nvPr/>
        </p:nvSpPr>
        <p:spPr bwMode="auto">
          <a:xfrm>
            <a:off x="1824038" y="4059238"/>
            <a:ext cx="1190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Disk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management</a:t>
            </a:r>
          </a:p>
        </p:txBody>
      </p:sp>
      <p:sp>
        <p:nvSpPr>
          <p:cNvPr id="107527" name="Line 15"/>
          <p:cNvSpPr>
            <a:spLocks noChangeAspect="1" noChangeShapeType="1"/>
          </p:cNvSpPr>
          <p:nvPr/>
        </p:nvSpPr>
        <p:spPr bwMode="auto">
          <a:xfrm>
            <a:off x="3314700" y="2897188"/>
            <a:ext cx="0" cy="1714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8496" name="AutoShape 16"/>
          <p:cNvSpPr>
            <a:spLocks noChangeAspect="1" noChangeArrowheads="1"/>
          </p:cNvSpPr>
          <p:nvPr/>
        </p:nvSpPr>
        <p:spPr bwMode="auto">
          <a:xfrm>
            <a:off x="3081338" y="4206875"/>
            <a:ext cx="342900" cy="247650"/>
          </a:xfrm>
          <a:prstGeom prst="flowChartPunchedTape">
            <a:avLst/>
          </a:prstGeom>
          <a:gradFill rotWithShape="0">
            <a:gsLst>
              <a:gs pos="0">
                <a:schemeClr val="folHlink">
                  <a:gamma/>
                  <a:shade val="46275"/>
                  <a:invGamma/>
                </a:schemeClr>
              </a:gs>
              <a:gs pos="100000">
                <a:schemeClr val="folHlink"/>
              </a:gs>
            </a:gsLst>
            <a:lin ang="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7529" name="Line 17"/>
          <p:cNvSpPr>
            <a:spLocks noChangeAspect="1" noChangeShapeType="1"/>
          </p:cNvSpPr>
          <p:nvPr/>
        </p:nvSpPr>
        <p:spPr bwMode="auto">
          <a:xfrm>
            <a:off x="3314700" y="3354388"/>
            <a:ext cx="0" cy="1714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30" name="Text Box 18"/>
          <p:cNvSpPr txBox="1">
            <a:spLocks noChangeAspect="1" noChangeArrowheads="1"/>
          </p:cNvSpPr>
          <p:nvPr/>
        </p:nvSpPr>
        <p:spPr bwMode="auto">
          <a:xfrm>
            <a:off x="2590800" y="2136775"/>
            <a:ext cx="148431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Storage requests</a:t>
            </a:r>
          </a:p>
        </p:txBody>
      </p:sp>
      <p:sp>
        <p:nvSpPr>
          <p:cNvPr id="107531" name="AutoShape 19"/>
          <p:cNvSpPr>
            <a:spLocks noChangeAspect="1" noChangeArrowheads="1"/>
          </p:cNvSpPr>
          <p:nvPr/>
        </p:nvSpPr>
        <p:spPr bwMode="auto">
          <a:xfrm>
            <a:off x="3090863" y="2668588"/>
            <a:ext cx="342900" cy="300037"/>
          </a:xfrm>
          <a:prstGeom prst="flowChartPunchedTape">
            <a:avLst/>
          </a:prstGeom>
          <a:gradFill rotWithShape="0">
            <a:gsLst>
              <a:gs pos="0">
                <a:srgbClr val="5E2F76"/>
              </a:gs>
              <a:gs pos="100000">
                <a:srgbClr val="CC66FF"/>
              </a:gs>
            </a:gsLst>
            <a:lin ang="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66FF"/>
            </a:extrusionClr>
            <a:contourClr>
              <a:srgbClr val="5E2F76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07532" name="Text Box 20"/>
          <p:cNvSpPr txBox="1">
            <a:spLocks noChangeAspect="1" noChangeArrowheads="1"/>
          </p:cNvSpPr>
          <p:nvPr/>
        </p:nvSpPr>
        <p:spPr bwMode="auto">
          <a:xfrm>
            <a:off x="1820863" y="2546350"/>
            <a:ext cx="1190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IO buffer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management</a:t>
            </a:r>
          </a:p>
        </p:txBody>
      </p:sp>
      <p:grpSp>
        <p:nvGrpSpPr>
          <p:cNvPr id="107533" name="Group 21"/>
          <p:cNvGrpSpPr>
            <a:grpSpLocks noChangeAspect="1"/>
          </p:cNvGrpSpPr>
          <p:nvPr/>
        </p:nvGrpSpPr>
        <p:grpSpPr bwMode="auto">
          <a:xfrm>
            <a:off x="3333750" y="4745038"/>
            <a:ext cx="477838" cy="876300"/>
            <a:chOff x="1519" y="2532"/>
            <a:chExt cx="401" cy="736"/>
          </a:xfrm>
        </p:grpSpPr>
        <p:sp>
          <p:nvSpPr>
            <p:cNvPr id="107607" name="Freeform 22"/>
            <p:cNvSpPr>
              <a:spLocks noChangeAspect="1"/>
            </p:cNvSpPr>
            <p:nvPr/>
          </p:nvSpPr>
          <p:spPr bwMode="auto">
            <a:xfrm>
              <a:off x="1519" y="2867"/>
              <a:ext cx="401" cy="232"/>
            </a:xfrm>
            <a:custGeom>
              <a:avLst/>
              <a:gdLst>
                <a:gd name="T0" fmla="*/ 0 w 408"/>
                <a:gd name="T1" fmla="*/ 29 h 236"/>
                <a:gd name="T2" fmla="*/ 214 w 408"/>
                <a:gd name="T3" fmla="*/ 0 h 236"/>
                <a:gd name="T4" fmla="*/ 214 w 408"/>
                <a:gd name="T5" fmla="*/ 89 h 236"/>
                <a:gd name="T6" fmla="*/ 0 w 408"/>
                <a:gd name="T7" fmla="*/ 126 h 236"/>
                <a:gd name="T8" fmla="*/ 0 w 408"/>
                <a:gd name="T9" fmla="*/ 29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236"/>
                <a:gd name="T17" fmla="*/ 408 w 408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236">
                  <a:moveTo>
                    <a:pt x="0" y="64"/>
                  </a:moveTo>
                  <a:lnTo>
                    <a:pt x="407" y="0"/>
                  </a:lnTo>
                  <a:lnTo>
                    <a:pt x="407" y="171"/>
                  </a:lnTo>
                  <a:lnTo>
                    <a:pt x="0" y="235"/>
                  </a:lnTo>
                  <a:lnTo>
                    <a:pt x="0" y="64"/>
                  </a:lnTo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07608" name="Freeform 23"/>
            <p:cNvSpPr>
              <a:spLocks noChangeAspect="1"/>
            </p:cNvSpPr>
            <p:nvPr/>
          </p:nvSpPr>
          <p:spPr bwMode="auto">
            <a:xfrm>
              <a:off x="1519" y="3035"/>
              <a:ext cx="401" cy="233"/>
            </a:xfrm>
            <a:custGeom>
              <a:avLst/>
              <a:gdLst>
                <a:gd name="T0" fmla="*/ 0 w 408"/>
                <a:gd name="T1" fmla="*/ 29 h 237"/>
                <a:gd name="T2" fmla="*/ 214 w 408"/>
                <a:gd name="T3" fmla="*/ 0 h 237"/>
                <a:gd name="T4" fmla="*/ 214 w 408"/>
                <a:gd name="T5" fmla="*/ 89 h 237"/>
                <a:gd name="T6" fmla="*/ 0 w 408"/>
                <a:gd name="T7" fmla="*/ 127 h 237"/>
                <a:gd name="T8" fmla="*/ 0 w 408"/>
                <a:gd name="T9" fmla="*/ 29 h 2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237"/>
                <a:gd name="T17" fmla="*/ 408 w 408"/>
                <a:gd name="T18" fmla="*/ 237 h 23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237">
                  <a:moveTo>
                    <a:pt x="0" y="64"/>
                  </a:moveTo>
                  <a:lnTo>
                    <a:pt x="407" y="0"/>
                  </a:lnTo>
                  <a:lnTo>
                    <a:pt x="407" y="171"/>
                  </a:lnTo>
                  <a:lnTo>
                    <a:pt x="0" y="236"/>
                  </a:lnTo>
                  <a:lnTo>
                    <a:pt x="0" y="64"/>
                  </a:lnTo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07609" name="Freeform 24"/>
            <p:cNvSpPr>
              <a:spLocks noChangeAspect="1"/>
            </p:cNvSpPr>
            <p:nvPr/>
          </p:nvSpPr>
          <p:spPr bwMode="auto">
            <a:xfrm>
              <a:off x="1519" y="2700"/>
              <a:ext cx="401" cy="232"/>
            </a:xfrm>
            <a:custGeom>
              <a:avLst/>
              <a:gdLst>
                <a:gd name="T0" fmla="*/ 0 w 408"/>
                <a:gd name="T1" fmla="*/ 29 h 236"/>
                <a:gd name="T2" fmla="*/ 214 w 408"/>
                <a:gd name="T3" fmla="*/ 0 h 236"/>
                <a:gd name="T4" fmla="*/ 214 w 408"/>
                <a:gd name="T5" fmla="*/ 89 h 236"/>
                <a:gd name="T6" fmla="*/ 0 w 408"/>
                <a:gd name="T7" fmla="*/ 126 h 236"/>
                <a:gd name="T8" fmla="*/ 0 w 408"/>
                <a:gd name="T9" fmla="*/ 29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236"/>
                <a:gd name="T17" fmla="*/ 408 w 408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236">
                  <a:moveTo>
                    <a:pt x="0" y="64"/>
                  </a:moveTo>
                  <a:lnTo>
                    <a:pt x="407" y="0"/>
                  </a:lnTo>
                  <a:lnTo>
                    <a:pt x="407" y="171"/>
                  </a:lnTo>
                  <a:lnTo>
                    <a:pt x="0" y="235"/>
                  </a:lnTo>
                  <a:lnTo>
                    <a:pt x="0" y="64"/>
                  </a:lnTo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07610" name="Freeform 25"/>
            <p:cNvSpPr>
              <a:spLocks noChangeAspect="1"/>
            </p:cNvSpPr>
            <p:nvPr/>
          </p:nvSpPr>
          <p:spPr bwMode="auto">
            <a:xfrm>
              <a:off x="1519" y="2532"/>
              <a:ext cx="401" cy="232"/>
            </a:xfrm>
            <a:custGeom>
              <a:avLst/>
              <a:gdLst>
                <a:gd name="T0" fmla="*/ 0 w 408"/>
                <a:gd name="T1" fmla="*/ 29 h 236"/>
                <a:gd name="T2" fmla="*/ 214 w 408"/>
                <a:gd name="T3" fmla="*/ 0 h 236"/>
                <a:gd name="T4" fmla="*/ 214 w 408"/>
                <a:gd name="T5" fmla="*/ 89 h 236"/>
                <a:gd name="T6" fmla="*/ 0 w 408"/>
                <a:gd name="T7" fmla="*/ 126 h 236"/>
                <a:gd name="T8" fmla="*/ 0 w 408"/>
                <a:gd name="T9" fmla="*/ 29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236"/>
                <a:gd name="T17" fmla="*/ 408 w 408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236">
                  <a:moveTo>
                    <a:pt x="0" y="64"/>
                  </a:moveTo>
                  <a:lnTo>
                    <a:pt x="407" y="0"/>
                  </a:lnTo>
                  <a:lnTo>
                    <a:pt x="407" y="171"/>
                  </a:lnTo>
                  <a:lnTo>
                    <a:pt x="0" y="235"/>
                  </a:lnTo>
                  <a:lnTo>
                    <a:pt x="0" y="64"/>
                  </a:lnTo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</p:grpSp>
      <p:grpSp>
        <p:nvGrpSpPr>
          <p:cNvPr id="107534" name="Group 26"/>
          <p:cNvGrpSpPr>
            <a:grpSpLocks noChangeAspect="1"/>
          </p:cNvGrpSpPr>
          <p:nvPr/>
        </p:nvGrpSpPr>
        <p:grpSpPr bwMode="auto">
          <a:xfrm>
            <a:off x="2825750" y="4819650"/>
            <a:ext cx="279400" cy="949325"/>
            <a:chOff x="1092" y="2595"/>
            <a:chExt cx="235" cy="797"/>
          </a:xfrm>
        </p:grpSpPr>
        <p:sp>
          <p:nvSpPr>
            <p:cNvPr id="107605" name="Rectangle 27"/>
            <p:cNvSpPr>
              <a:spLocks noChangeAspect="1" noChangeArrowheads="1"/>
            </p:cNvSpPr>
            <p:nvPr/>
          </p:nvSpPr>
          <p:spPr bwMode="auto">
            <a:xfrm>
              <a:off x="1092" y="2595"/>
              <a:ext cx="233" cy="671"/>
            </a:xfrm>
            <a:prstGeom prst="rect">
              <a:avLst/>
            </a:prstGeom>
            <a:gradFill rotWithShape="0">
              <a:gsLst>
                <a:gs pos="0">
                  <a:srgbClr val="B20000"/>
                </a:gs>
                <a:gs pos="100000">
                  <a:srgbClr val="FF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4856" tIns="2428" rIns="4856" bIns="2428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07606" name="Arc 28"/>
            <p:cNvSpPr>
              <a:spLocks noChangeAspect="1"/>
            </p:cNvSpPr>
            <p:nvPr/>
          </p:nvSpPr>
          <p:spPr bwMode="auto">
            <a:xfrm>
              <a:off x="1093" y="3266"/>
              <a:ext cx="234" cy="12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B20000"/>
                </a:gs>
                <a:gs pos="100000">
                  <a:srgbClr val="FF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</p:grpSp>
      <p:sp>
        <p:nvSpPr>
          <p:cNvPr id="107535" name="Arc 29"/>
          <p:cNvSpPr>
            <a:spLocks noChangeAspect="1"/>
          </p:cNvSpPr>
          <p:nvPr/>
        </p:nvSpPr>
        <p:spPr bwMode="auto">
          <a:xfrm>
            <a:off x="2827338" y="4645025"/>
            <a:ext cx="982662" cy="328613"/>
          </a:xfrm>
          <a:custGeom>
            <a:avLst/>
            <a:gdLst>
              <a:gd name="T0" fmla="*/ 2147483646 w 41173"/>
              <a:gd name="T1" fmla="*/ 2147483646 h 40670"/>
              <a:gd name="T2" fmla="*/ 2147483646 w 41173"/>
              <a:gd name="T3" fmla="*/ 2147483646 h 40670"/>
              <a:gd name="T4" fmla="*/ 2147483646 w 41173"/>
              <a:gd name="T5" fmla="*/ 2147483646 h 40670"/>
              <a:gd name="T6" fmla="*/ 0 60000 65536"/>
              <a:gd name="T7" fmla="*/ 0 60000 65536"/>
              <a:gd name="T8" fmla="*/ 0 60000 65536"/>
              <a:gd name="T9" fmla="*/ 0 w 41173"/>
              <a:gd name="T10" fmla="*/ 0 h 40670"/>
              <a:gd name="T11" fmla="*/ 41173 w 41173"/>
              <a:gd name="T12" fmla="*/ 40670 h 4067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173" h="40670" fill="none" extrusionOk="0">
                <a:moveTo>
                  <a:pt x="11456" y="40669"/>
                </a:moveTo>
                <a:cubicBezTo>
                  <a:pt x="4405" y="36919"/>
                  <a:pt x="0" y="29585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9991" y="-1"/>
                  <a:pt x="37623" y="4860"/>
                  <a:pt x="41172" y="12464"/>
                </a:cubicBezTo>
              </a:path>
              <a:path w="41173" h="40670" stroke="0" extrusionOk="0">
                <a:moveTo>
                  <a:pt x="11456" y="40669"/>
                </a:moveTo>
                <a:cubicBezTo>
                  <a:pt x="4405" y="36919"/>
                  <a:pt x="0" y="29585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9991" y="-1"/>
                  <a:pt x="37623" y="4860"/>
                  <a:pt x="41172" y="12464"/>
                </a:cubicBezTo>
                <a:lnTo>
                  <a:pt x="21600" y="21600"/>
                </a:lnTo>
                <a:lnTo>
                  <a:pt x="11456" y="40669"/>
                </a:lnTo>
                <a:close/>
              </a:path>
            </a:pathLst>
          </a:custGeom>
          <a:gradFill rotWithShape="0">
            <a:gsLst>
              <a:gs pos="0">
                <a:srgbClr val="B20000"/>
              </a:gs>
              <a:gs pos="100000">
                <a:srgbClr val="FF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4856" tIns="2428" rIns="4856" bIns="2428">
            <a:spAutoFit/>
          </a:bodyPr>
          <a:lstStyle/>
          <a:p>
            <a:endParaRPr lang="en-US"/>
          </a:p>
        </p:txBody>
      </p:sp>
      <p:grpSp>
        <p:nvGrpSpPr>
          <p:cNvPr id="107536" name="Group 30"/>
          <p:cNvGrpSpPr>
            <a:grpSpLocks noChangeAspect="1"/>
          </p:cNvGrpSpPr>
          <p:nvPr/>
        </p:nvGrpSpPr>
        <p:grpSpPr bwMode="auto">
          <a:xfrm>
            <a:off x="3103563" y="4819650"/>
            <a:ext cx="239712" cy="949325"/>
            <a:chOff x="1325" y="2595"/>
            <a:chExt cx="202" cy="798"/>
          </a:xfrm>
        </p:grpSpPr>
        <p:sp>
          <p:nvSpPr>
            <p:cNvPr id="107601" name="Freeform 31"/>
            <p:cNvSpPr>
              <a:spLocks noChangeAspect="1"/>
            </p:cNvSpPr>
            <p:nvPr/>
          </p:nvSpPr>
          <p:spPr bwMode="auto">
            <a:xfrm>
              <a:off x="1325" y="2930"/>
              <a:ext cx="202" cy="295"/>
            </a:xfrm>
            <a:custGeom>
              <a:avLst/>
              <a:gdLst>
                <a:gd name="T0" fmla="*/ 0 w 205"/>
                <a:gd name="T1" fmla="*/ 72 h 300"/>
                <a:gd name="T2" fmla="*/ 0 w 205"/>
                <a:gd name="T3" fmla="*/ 161 h 300"/>
                <a:gd name="T4" fmla="*/ 118 w 205"/>
                <a:gd name="T5" fmla="*/ 90 h 300"/>
                <a:gd name="T6" fmla="*/ 118 w 205"/>
                <a:gd name="T7" fmla="*/ 0 h 300"/>
                <a:gd name="T8" fmla="*/ 0 w 205"/>
                <a:gd name="T9" fmla="*/ 72 h 3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5"/>
                <a:gd name="T16" fmla="*/ 0 h 300"/>
                <a:gd name="T17" fmla="*/ 205 w 205"/>
                <a:gd name="T18" fmla="*/ 300 h 3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5" h="300">
                  <a:moveTo>
                    <a:pt x="0" y="128"/>
                  </a:moveTo>
                  <a:lnTo>
                    <a:pt x="0" y="299"/>
                  </a:lnTo>
                  <a:lnTo>
                    <a:pt x="204" y="171"/>
                  </a:lnTo>
                  <a:lnTo>
                    <a:pt x="204" y="0"/>
                  </a:lnTo>
                  <a:lnTo>
                    <a:pt x="0" y="128"/>
                  </a:lnTo>
                </a:path>
              </a:pathLst>
            </a:custGeom>
            <a:gradFill rotWithShape="0">
              <a:gsLst>
                <a:gs pos="0">
                  <a:srgbClr val="B2B200"/>
                </a:gs>
                <a:gs pos="100000">
                  <a:srgbClr val="FFF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07602" name="Freeform 32"/>
            <p:cNvSpPr>
              <a:spLocks noChangeAspect="1"/>
            </p:cNvSpPr>
            <p:nvPr/>
          </p:nvSpPr>
          <p:spPr bwMode="auto">
            <a:xfrm>
              <a:off x="1325" y="3098"/>
              <a:ext cx="202" cy="295"/>
            </a:xfrm>
            <a:custGeom>
              <a:avLst/>
              <a:gdLst>
                <a:gd name="T0" fmla="*/ 0 w 205"/>
                <a:gd name="T1" fmla="*/ 72 h 300"/>
                <a:gd name="T2" fmla="*/ 0 w 205"/>
                <a:gd name="T3" fmla="*/ 161 h 300"/>
                <a:gd name="T4" fmla="*/ 118 w 205"/>
                <a:gd name="T5" fmla="*/ 90 h 300"/>
                <a:gd name="T6" fmla="*/ 118 w 205"/>
                <a:gd name="T7" fmla="*/ 0 h 300"/>
                <a:gd name="T8" fmla="*/ 0 w 205"/>
                <a:gd name="T9" fmla="*/ 72 h 3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5"/>
                <a:gd name="T16" fmla="*/ 0 h 300"/>
                <a:gd name="T17" fmla="*/ 205 w 205"/>
                <a:gd name="T18" fmla="*/ 300 h 3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5" h="300">
                  <a:moveTo>
                    <a:pt x="0" y="128"/>
                  </a:moveTo>
                  <a:lnTo>
                    <a:pt x="0" y="299"/>
                  </a:lnTo>
                  <a:lnTo>
                    <a:pt x="204" y="171"/>
                  </a:lnTo>
                  <a:lnTo>
                    <a:pt x="204" y="0"/>
                  </a:lnTo>
                  <a:lnTo>
                    <a:pt x="0" y="128"/>
                  </a:lnTo>
                </a:path>
              </a:pathLst>
            </a:custGeom>
            <a:gradFill rotWithShape="0">
              <a:gsLst>
                <a:gs pos="0">
                  <a:srgbClr val="B2B200"/>
                </a:gs>
                <a:gs pos="100000">
                  <a:srgbClr val="FFF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07603" name="Freeform 33"/>
            <p:cNvSpPr>
              <a:spLocks noChangeAspect="1"/>
            </p:cNvSpPr>
            <p:nvPr/>
          </p:nvSpPr>
          <p:spPr bwMode="auto">
            <a:xfrm>
              <a:off x="1325" y="2763"/>
              <a:ext cx="202" cy="295"/>
            </a:xfrm>
            <a:custGeom>
              <a:avLst/>
              <a:gdLst>
                <a:gd name="T0" fmla="*/ 0 w 205"/>
                <a:gd name="T1" fmla="*/ 72 h 300"/>
                <a:gd name="T2" fmla="*/ 0 w 205"/>
                <a:gd name="T3" fmla="*/ 161 h 300"/>
                <a:gd name="T4" fmla="*/ 118 w 205"/>
                <a:gd name="T5" fmla="*/ 90 h 300"/>
                <a:gd name="T6" fmla="*/ 118 w 205"/>
                <a:gd name="T7" fmla="*/ 0 h 300"/>
                <a:gd name="T8" fmla="*/ 0 w 205"/>
                <a:gd name="T9" fmla="*/ 72 h 3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5"/>
                <a:gd name="T16" fmla="*/ 0 h 300"/>
                <a:gd name="T17" fmla="*/ 205 w 205"/>
                <a:gd name="T18" fmla="*/ 300 h 3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5" h="300">
                  <a:moveTo>
                    <a:pt x="0" y="128"/>
                  </a:moveTo>
                  <a:lnTo>
                    <a:pt x="0" y="299"/>
                  </a:lnTo>
                  <a:lnTo>
                    <a:pt x="204" y="171"/>
                  </a:lnTo>
                  <a:lnTo>
                    <a:pt x="204" y="0"/>
                  </a:lnTo>
                  <a:lnTo>
                    <a:pt x="0" y="128"/>
                  </a:lnTo>
                </a:path>
              </a:pathLst>
            </a:custGeom>
            <a:gradFill rotWithShape="0">
              <a:gsLst>
                <a:gs pos="0">
                  <a:srgbClr val="B2B200"/>
                </a:gs>
                <a:gs pos="100000">
                  <a:srgbClr val="FFF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07604" name="Freeform 34"/>
            <p:cNvSpPr>
              <a:spLocks noChangeAspect="1"/>
            </p:cNvSpPr>
            <p:nvPr/>
          </p:nvSpPr>
          <p:spPr bwMode="auto">
            <a:xfrm>
              <a:off x="1325" y="2595"/>
              <a:ext cx="202" cy="295"/>
            </a:xfrm>
            <a:custGeom>
              <a:avLst/>
              <a:gdLst>
                <a:gd name="T0" fmla="*/ 0 w 205"/>
                <a:gd name="T1" fmla="*/ 72 h 300"/>
                <a:gd name="T2" fmla="*/ 0 w 205"/>
                <a:gd name="T3" fmla="*/ 161 h 300"/>
                <a:gd name="T4" fmla="*/ 118 w 205"/>
                <a:gd name="T5" fmla="*/ 90 h 300"/>
                <a:gd name="T6" fmla="*/ 118 w 205"/>
                <a:gd name="T7" fmla="*/ 0 h 300"/>
                <a:gd name="T8" fmla="*/ 0 w 205"/>
                <a:gd name="T9" fmla="*/ 72 h 3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5"/>
                <a:gd name="T16" fmla="*/ 0 h 300"/>
                <a:gd name="T17" fmla="*/ 205 w 205"/>
                <a:gd name="T18" fmla="*/ 300 h 3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5" h="300">
                  <a:moveTo>
                    <a:pt x="0" y="128"/>
                  </a:moveTo>
                  <a:lnTo>
                    <a:pt x="0" y="299"/>
                  </a:lnTo>
                  <a:lnTo>
                    <a:pt x="204" y="171"/>
                  </a:lnTo>
                  <a:lnTo>
                    <a:pt x="204" y="0"/>
                  </a:lnTo>
                  <a:lnTo>
                    <a:pt x="0" y="128"/>
                  </a:lnTo>
                </a:path>
              </a:pathLst>
            </a:custGeom>
            <a:gradFill rotWithShape="0">
              <a:gsLst>
                <a:gs pos="0">
                  <a:srgbClr val="B2B200"/>
                </a:gs>
                <a:gs pos="100000">
                  <a:srgbClr val="FFF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</p:grpSp>
      <p:sp>
        <p:nvSpPr>
          <p:cNvPr id="107537" name="Text Box 35"/>
          <p:cNvSpPr txBox="1">
            <a:spLocks noChangeAspect="1" noChangeArrowheads="1"/>
          </p:cNvSpPr>
          <p:nvPr/>
        </p:nvSpPr>
        <p:spPr bwMode="auto">
          <a:xfrm>
            <a:off x="1828800" y="5180013"/>
            <a:ext cx="5159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Disk</a:t>
            </a:r>
          </a:p>
        </p:txBody>
      </p:sp>
      <p:grpSp>
        <p:nvGrpSpPr>
          <p:cNvPr id="107538" name="Group 36"/>
          <p:cNvGrpSpPr>
            <a:grpSpLocks noChangeAspect="1"/>
          </p:cNvGrpSpPr>
          <p:nvPr/>
        </p:nvGrpSpPr>
        <p:grpSpPr bwMode="auto">
          <a:xfrm>
            <a:off x="3095625" y="4816475"/>
            <a:ext cx="685800" cy="800100"/>
            <a:chOff x="1319" y="2592"/>
            <a:chExt cx="576" cy="672"/>
          </a:xfrm>
        </p:grpSpPr>
        <p:sp>
          <p:nvSpPr>
            <p:cNvPr id="107591" name="Freeform 37"/>
            <p:cNvSpPr>
              <a:spLocks noChangeAspect="1"/>
            </p:cNvSpPr>
            <p:nvPr/>
          </p:nvSpPr>
          <p:spPr bwMode="auto">
            <a:xfrm>
              <a:off x="1799" y="2640"/>
              <a:ext cx="96" cy="56"/>
            </a:xfrm>
            <a:custGeom>
              <a:avLst/>
              <a:gdLst>
                <a:gd name="T0" fmla="*/ 0 w 408"/>
                <a:gd name="T1" fmla="*/ 0 h 236"/>
                <a:gd name="T2" fmla="*/ 0 w 408"/>
                <a:gd name="T3" fmla="*/ 0 h 236"/>
                <a:gd name="T4" fmla="*/ 0 w 408"/>
                <a:gd name="T5" fmla="*/ 0 h 236"/>
                <a:gd name="T6" fmla="*/ 0 w 408"/>
                <a:gd name="T7" fmla="*/ 0 h 236"/>
                <a:gd name="T8" fmla="*/ 0 w 408"/>
                <a:gd name="T9" fmla="*/ 0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236"/>
                <a:gd name="T17" fmla="*/ 408 w 408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236">
                  <a:moveTo>
                    <a:pt x="0" y="64"/>
                  </a:moveTo>
                  <a:lnTo>
                    <a:pt x="407" y="0"/>
                  </a:lnTo>
                  <a:lnTo>
                    <a:pt x="407" y="171"/>
                  </a:lnTo>
                  <a:lnTo>
                    <a:pt x="0" y="235"/>
                  </a:lnTo>
                  <a:lnTo>
                    <a:pt x="0" y="64"/>
                  </a:lnTo>
                </a:path>
              </a:pathLst>
            </a:cu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07592" name="Freeform 38"/>
            <p:cNvSpPr>
              <a:spLocks noChangeAspect="1"/>
            </p:cNvSpPr>
            <p:nvPr/>
          </p:nvSpPr>
          <p:spPr bwMode="auto">
            <a:xfrm>
              <a:off x="1703" y="2592"/>
              <a:ext cx="96" cy="56"/>
            </a:xfrm>
            <a:custGeom>
              <a:avLst/>
              <a:gdLst>
                <a:gd name="T0" fmla="*/ 0 w 408"/>
                <a:gd name="T1" fmla="*/ 0 h 236"/>
                <a:gd name="T2" fmla="*/ 0 w 408"/>
                <a:gd name="T3" fmla="*/ 0 h 236"/>
                <a:gd name="T4" fmla="*/ 0 w 408"/>
                <a:gd name="T5" fmla="*/ 0 h 236"/>
                <a:gd name="T6" fmla="*/ 0 w 408"/>
                <a:gd name="T7" fmla="*/ 0 h 236"/>
                <a:gd name="T8" fmla="*/ 0 w 408"/>
                <a:gd name="T9" fmla="*/ 0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236"/>
                <a:gd name="T17" fmla="*/ 408 w 408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236">
                  <a:moveTo>
                    <a:pt x="0" y="64"/>
                  </a:moveTo>
                  <a:lnTo>
                    <a:pt x="407" y="0"/>
                  </a:lnTo>
                  <a:lnTo>
                    <a:pt x="407" y="171"/>
                  </a:lnTo>
                  <a:lnTo>
                    <a:pt x="0" y="235"/>
                  </a:lnTo>
                  <a:lnTo>
                    <a:pt x="0" y="64"/>
                  </a:lnTo>
                </a:path>
              </a:pathLst>
            </a:cu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07593" name="Freeform 39"/>
            <p:cNvSpPr>
              <a:spLocks noChangeAspect="1"/>
            </p:cNvSpPr>
            <p:nvPr/>
          </p:nvSpPr>
          <p:spPr bwMode="auto">
            <a:xfrm>
              <a:off x="1607" y="3112"/>
              <a:ext cx="96" cy="56"/>
            </a:xfrm>
            <a:custGeom>
              <a:avLst/>
              <a:gdLst>
                <a:gd name="T0" fmla="*/ 0 w 408"/>
                <a:gd name="T1" fmla="*/ 0 h 236"/>
                <a:gd name="T2" fmla="*/ 0 w 408"/>
                <a:gd name="T3" fmla="*/ 0 h 236"/>
                <a:gd name="T4" fmla="*/ 0 w 408"/>
                <a:gd name="T5" fmla="*/ 0 h 236"/>
                <a:gd name="T6" fmla="*/ 0 w 408"/>
                <a:gd name="T7" fmla="*/ 0 h 236"/>
                <a:gd name="T8" fmla="*/ 0 w 408"/>
                <a:gd name="T9" fmla="*/ 0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236"/>
                <a:gd name="T17" fmla="*/ 408 w 408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236">
                  <a:moveTo>
                    <a:pt x="0" y="64"/>
                  </a:moveTo>
                  <a:lnTo>
                    <a:pt x="407" y="0"/>
                  </a:lnTo>
                  <a:lnTo>
                    <a:pt x="407" y="171"/>
                  </a:lnTo>
                  <a:lnTo>
                    <a:pt x="0" y="235"/>
                  </a:lnTo>
                  <a:lnTo>
                    <a:pt x="0" y="64"/>
                  </a:lnTo>
                </a:path>
              </a:pathLst>
            </a:cu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07594" name="Freeform 40"/>
            <p:cNvSpPr>
              <a:spLocks noChangeAspect="1"/>
            </p:cNvSpPr>
            <p:nvPr/>
          </p:nvSpPr>
          <p:spPr bwMode="auto">
            <a:xfrm>
              <a:off x="1415" y="2688"/>
              <a:ext cx="73" cy="106"/>
            </a:xfrm>
            <a:custGeom>
              <a:avLst/>
              <a:gdLst>
                <a:gd name="T0" fmla="*/ 0 w 205"/>
                <a:gd name="T1" fmla="*/ 0 h 300"/>
                <a:gd name="T2" fmla="*/ 0 w 205"/>
                <a:gd name="T3" fmla="*/ 0 h 300"/>
                <a:gd name="T4" fmla="*/ 0 w 205"/>
                <a:gd name="T5" fmla="*/ 0 h 300"/>
                <a:gd name="T6" fmla="*/ 0 w 205"/>
                <a:gd name="T7" fmla="*/ 0 h 300"/>
                <a:gd name="T8" fmla="*/ 0 w 205"/>
                <a:gd name="T9" fmla="*/ 0 h 3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5"/>
                <a:gd name="T16" fmla="*/ 0 h 300"/>
                <a:gd name="T17" fmla="*/ 205 w 205"/>
                <a:gd name="T18" fmla="*/ 300 h 3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5" h="300">
                  <a:moveTo>
                    <a:pt x="0" y="128"/>
                  </a:moveTo>
                  <a:lnTo>
                    <a:pt x="0" y="299"/>
                  </a:lnTo>
                  <a:lnTo>
                    <a:pt x="204" y="171"/>
                  </a:lnTo>
                  <a:lnTo>
                    <a:pt x="204" y="0"/>
                  </a:lnTo>
                  <a:lnTo>
                    <a:pt x="0" y="128"/>
                  </a:lnTo>
                </a:path>
              </a:pathLst>
            </a:cu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07595" name="Freeform 41"/>
            <p:cNvSpPr>
              <a:spLocks noChangeAspect="1"/>
            </p:cNvSpPr>
            <p:nvPr/>
          </p:nvSpPr>
          <p:spPr bwMode="auto">
            <a:xfrm>
              <a:off x="1607" y="2784"/>
              <a:ext cx="144" cy="84"/>
            </a:xfrm>
            <a:custGeom>
              <a:avLst/>
              <a:gdLst>
                <a:gd name="T0" fmla="*/ 0 w 408"/>
                <a:gd name="T1" fmla="*/ 0 h 236"/>
                <a:gd name="T2" fmla="*/ 0 w 408"/>
                <a:gd name="T3" fmla="*/ 0 h 236"/>
                <a:gd name="T4" fmla="*/ 0 w 408"/>
                <a:gd name="T5" fmla="*/ 0 h 236"/>
                <a:gd name="T6" fmla="*/ 0 w 408"/>
                <a:gd name="T7" fmla="*/ 0 h 236"/>
                <a:gd name="T8" fmla="*/ 0 w 408"/>
                <a:gd name="T9" fmla="*/ 0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236"/>
                <a:gd name="T17" fmla="*/ 408 w 408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236">
                  <a:moveTo>
                    <a:pt x="0" y="64"/>
                  </a:moveTo>
                  <a:lnTo>
                    <a:pt x="407" y="0"/>
                  </a:lnTo>
                  <a:lnTo>
                    <a:pt x="407" y="171"/>
                  </a:lnTo>
                  <a:lnTo>
                    <a:pt x="0" y="235"/>
                  </a:lnTo>
                  <a:lnTo>
                    <a:pt x="0" y="64"/>
                  </a:lnTo>
                </a:path>
              </a:pathLst>
            </a:cu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07596" name="Freeform 42"/>
            <p:cNvSpPr>
              <a:spLocks noChangeAspect="1"/>
            </p:cNvSpPr>
            <p:nvPr/>
          </p:nvSpPr>
          <p:spPr bwMode="auto">
            <a:xfrm>
              <a:off x="1559" y="2832"/>
              <a:ext cx="336" cy="196"/>
            </a:xfrm>
            <a:custGeom>
              <a:avLst/>
              <a:gdLst>
                <a:gd name="T0" fmla="*/ 0 w 408"/>
                <a:gd name="T1" fmla="*/ 2 h 236"/>
                <a:gd name="T2" fmla="*/ 2 w 408"/>
                <a:gd name="T3" fmla="*/ 0 h 236"/>
                <a:gd name="T4" fmla="*/ 2 w 408"/>
                <a:gd name="T5" fmla="*/ 2 h 236"/>
                <a:gd name="T6" fmla="*/ 0 w 408"/>
                <a:gd name="T7" fmla="*/ 2 h 236"/>
                <a:gd name="T8" fmla="*/ 0 w 408"/>
                <a:gd name="T9" fmla="*/ 2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236"/>
                <a:gd name="T17" fmla="*/ 408 w 408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236">
                  <a:moveTo>
                    <a:pt x="0" y="64"/>
                  </a:moveTo>
                  <a:lnTo>
                    <a:pt x="407" y="0"/>
                  </a:lnTo>
                  <a:lnTo>
                    <a:pt x="407" y="171"/>
                  </a:lnTo>
                  <a:lnTo>
                    <a:pt x="0" y="235"/>
                  </a:lnTo>
                  <a:lnTo>
                    <a:pt x="0" y="64"/>
                  </a:lnTo>
                </a:path>
              </a:pathLst>
            </a:cu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07597" name="Freeform 43"/>
            <p:cNvSpPr>
              <a:spLocks noChangeAspect="1"/>
            </p:cNvSpPr>
            <p:nvPr/>
          </p:nvSpPr>
          <p:spPr bwMode="auto">
            <a:xfrm>
              <a:off x="1367" y="2870"/>
              <a:ext cx="73" cy="106"/>
            </a:xfrm>
            <a:custGeom>
              <a:avLst/>
              <a:gdLst>
                <a:gd name="T0" fmla="*/ 0 w 205"/>
                <a:gd name="T1" fmla="*/ 0 h 300"/>
                <a:gd name="T2" fmla="*/ 0 w 205"/>
                <a:gd name="T3" fmla="*/ 0 h 300"/>
                <a:gd name="T4" fmla="*/ 0 w 205"/>
                <a:gd name="T5" fmla="*/ 0 h 300"/>
                <a:gd name="T6" fmla="*/ 0 w 205"/>
                <a:gd name="T7" fmla="*/ 0 h 300"/>
                <a:gd name="T8" fmla="*/ 0 w 205"/>
                <a:gd name="T9" fmla="*/ 0 h 3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5"/>
                <a:gd name="T16" fmla="*/ 0 h 300"/>
                <a:gd name="T17" fmla="*/ 205 w 205"/>
                <a:gd name="T18" fmla="*/ 300 h 3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5" h="300">
                  <a:moveTo>
                    <a:pt x="0" y="128"/>
                  </a:moveTo>
                  <a:lnTo>
                    <a:pt x="0" y="299"/>
                  </a:lnTo>
                  <a:lnTo>
                    <a:pt x="204" y="171"/>
                  </a:lnTo>
                  <a:lnTo>
                    <a:pt x="204" y="0"/>
                  </a:lnTo>
                  <a:lnTo>
                    <a:pt x="0" y="128"/>
                  </a:lnTo>
                </a:path>
              </a:pathLst>
            </a:cu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07598" name="Freeform 44"/>
            <p:cNvSpPr>
              <a:spLocks noChangeAspect="1"/>
            </p:cNvSpPr>
            <p:nvPr/>
          </p:nvSpPr>
          <p:spPr bwMode="auto">
            <a:xfrm>
              <a:off x="1438" y="3158"/>
              <a:ext cx="73" cy="106"/>
            </a:xfrm>
            <a:custGeom>
              <a:avLst/>
              <a:gdLst>
                <a:gd name="T0" fmla="*/ 0 w 205"/>
                <a:gd name="T1" fmla="*/ 0 h 300"/>
                <a:gd name="T2" fmla="*/ 0 w 205"/>
                <a:gd name="T3" fmla="*/ 0 h 300"/>
                <a:gd name="T4" fmla="*/ 0 w 205"/>
                <a:gd name="T5" fmla="*/ 0 h 300"/>
                <a:gd name="T6" fmla="*/ 0 w 205"/>
                <a:gd name="T7" fmla="*/ 0 h 300"/>
                <a:gd name="T8" fmla="*/ 0 w 205"/>
                <a:gd name="T9" fmla="*/ 0 h 3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5"/>
                <a:gd name="T16" fmla="*/ 0 h 300"/>
                <a:gd name="T17" fmla="*/ 205 w 205"/>
                <a:gd name="T18" fmla="*/ 300 h 3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5" h="300">
                  <a:moveTo>
                    <a:pt x="0" y="128"/>
                  </a:moveTo>
                  <a:lnTo>
                    <a:pt x="0" y="299"/>
                  </a:lnTo>
                  <a:lnTo>
                    <a:pt x="204" y="171"/>
                  </a:lnTo>
                  <a:lnTo>
                    <a:pt x="204" y="0"/>
                  </a:lnTo>
                  <a:lnTo>
                    <a:pt x="0" y="128"/>
                  </a:lnTo>
                </a:path>
              </a:pathLst>
            </a:cu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07599" name="Freeform 45"/>
            <p:cNvSpPr>
              <a:spLocks noChangeAspect="1"/>
            </p:cNvSpPr>
            <p:nvPr/>
          </p:nvSpPr>
          <p:spPr bwMode="auto">
            <a:xfrm>
              <a:off x="1319" y="2928"/>
              <a:ext cx="205" cy="298"/>
            </a:xfrm>
            <a:custGeom>
              <a:avLst/>
              <a:gdLst>
                <a:gd name="T0" fmla="*/ 0 w 205"/>
                <a:gd name="T1" fmla="*/ 91 h 300"/>
                <a:gd name="T2" fmla="*/ 0 w 205"/>
                <a:gd name="T3" fmla="*/ 225 h 300"/>
                <a:gd name="T4" fmla="*/ 204 w 205"/>
                <a:gd name="T5" fmla="*/ 134 h 300"/>
                <a:gd name="T6" fmla="*/ 204 w 205"/>
                <a:gd name="T7" fmla="*/ 0 h 300"/>
                <a:gd name="T8" fmla="*/ 0 w 205"/>
                <a:gd name="T9" fmla="*/ 91 h 3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5"/>
                <a:gd name="T16" fmla="*/ 0 h 300"/>
                <a:gd name="T17" fmla="*/ 205 w 205"/>
                <a:gd name="T18" fmla="*/ 300 h 3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5" h="300">
                  <a:moveTo>
                    <a:pt x="0" y="128"/>
                  </a:moveTo>
                  <a:lnTo>
                    <a:pt x="0" y="299"/>
                  </a:lnTo>
                  <a:lnTo>
                    <a:pt x="204" y="171"/>
                  </a:lnTo>
                  <a:lnTo>
                    <a:pt x="204" y="0"/>
                  </a:lnTo>
                  <a:lnTo>
                    <a:pt x="0" y="128"/>
                  </a:lnTo>
                </a:path>
              </a:pathLst>
            </a:cu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07600" name="Freeform 46"/>
            <p:cNvSpPr>
              <a:spLocks noChangeAspect="1"/>
            </p:cNvSpPr>
            <p:nvPr/>
          </p:nvSpPr>
          <p:spPr bwMode="auto">
            <a:xfrm>
              <a:off x="1559" y="2640"/>
              <a:ext cx="192" cy="112"/>
            </a:xfrm>
            <a:custGeom>
              <a:avLst/>
              <a:gdLst>
                <a:gd name="T0" fmla="*/ 0 w 408"/>
                <a:gd name="T1" fmla="*/ 0 h 236"/>
                <a:gd name="T2" fmla="*/ 0 w 408"/>
                <a:gd name="T3" fmla="*/ 0 h 236"/>
                <a:gd name="T4" fmla="*/ 0 w 408"/>
                <a:gd name="T5" fmla="*/ 0 h 236"/>
                <a:gd name="T6" fmla="*/ 0 w 408"/>
                <a:gd name="T7" fmla="*/ 0 h 236"/>
                <a:gd name="T8" fmla="*/ 0 w 408"/>
                <a:gd name="T9" fmla="*/ 0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236"/>
                <a:gd name="T17" fmla="*/ 408 w 408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236">
                  <a:moveTo>
                    <a:pt x="0" y="64"/>
                  </a:moveTo>
                  <a:lnTo>
                    <a:pt x="407" y="0"/>
                  </a:lnTo>
                  <a:lnTo>
                    <a:pt x="407" y="171"/>
                  </a:lnTo>
                  <a:lnTo>
                    <a:pt x="0" y="235"/>
                  </a:lnTo>
                  <a:lnTo>
                    <a:pt x="0" y="64"/>
                  </a:lnTo>
                </a:path>
              </a:pathLst>
            </a:cu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</p:grpSp>
      <p:grpSp>
        <p:nvGrpSpPr>
          <p:cNvPr id="107539" name="Group 47"/>
          <p:cNvGrpSpPr>
            <a:grpSpLocks noChangeAspect="1"/>
          </p:cNvGrpSpPr>
          <p:nvPr/>
        </p:nvGrpSpPr>
        <p:grpSpPr bwMode="auto">
          <a:xfrm>
            <a:off x="3249613" y="4422775"/>
            <a:ext cx="103187" cy="188913"/>
            <a:chOff x="1602" y="2401"/>
            <a:chExt cx="87" cy="158"/>
          </a:xfrm>
        </p:grpSpPr>
        <p:sp>
          <p:nvSpPr>
            <p:cNvPr id="107588" name="Line 48"/>
            <p:cNvSpPr>
              <a:spLocks noChangeAspect="1" noChangeShapeType="1"/>
            </p:cNvSpPr>
            <p:nvPr/>
          </p:nvSpPr>
          <p:spPr bwMode="auto">
            <a:xfrm>
              <a:off x="1687" y="2415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7589" name="Line 49"/>
            <p:cNvSpPr>
              <a:spLocks noChangeAspect="1" noChangeShapeType="1"/>
            </p:cNvSpPr>
            <p:nvPr/>
          </p:nvSpPr>
          <p:spPr bwMode="auto">
            <a:xfrm flipH="1">
              <a:off x="1602" y="2419"/>
              <a:ext cx="87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7590" name="Line 50"/>
            <p:cNvSpPr>
              <a:spLocks noChangeAspect="1" noChangeShapeType="1"/>
            </p:cNvSpPr>
            <p:nvPr/>
          </p:nvSpPr>
          <p:spPr bwMode="auto">
            <a:xfrm flipV="1">
              <a:off x="1605" y="2401"/>
              <a:ext cx="0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7540" name="AutoShape 51"/>
          <p:cNvSpPr>
            <a:spLocks noChangeAspect="1" noChangeArrowheads="1"/>
          </p:cNvSpPr>
          <p:nvPr/>
        </p:nvSpPr>
        <p:spPr bwMode="auto">
          <a:xfrm>
            <a:off x="3135313" y="3651250"/>
            <a:ext cx="317500" cy="258763"/>
          </a:xfrm>
          <a:prstGeom prst="flowChartDocument">
            <a:avLst/>
          </a:prstGeom>
          <a:gradFill rotWithShape="0">
            <a:gsLst>
              <a:gs pos="0">
                <a:srgbClr val="525252"/>
              </a:gs>
              <a:gs pos="100000">
                <a:srgbClr val="B2B2B2"/>
              </a:gs>
            </a:gsLst>
            <a:lin ang="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2016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525252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07541" name="Text Box 52"/>
          <p:cNvSpPr txBox="1">
            <a:spLocks noChangeAspect="1" noChangeArrowheads="1"/>
          </p:cNvSpPr>
          <p:nvPr/>
        </p:nvSpPr>
        <p:spPr bwMode="auto">
          <a:xfrm>
            <a:off x="1825625" y="3548063"/>
            <a:ext cx="1065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Persistence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support</a:t>
            </a:r>
          </a:p>
        </p:txBody>
      </p:sp>
      <p:sp>
        <p:nvSpPr>
          <p:cNvPr id="107542" name="Line 53"/>
          <p:cNvSpPr>
            <a:spLocks noChangeAspect="1" noChangeShapeType="1"/>
          </p:cNvSpPr>
          <p:nvPr/>
        </p:nvSpPr>
        <p:spPr bwMode="auto">
          <a:xfrm>
            <a:off x="3314700" y="2393950"/>
            <a:ext cx="0" cy="1841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43" name="Line 54"/>
          <p:cNvSpPr>
            <a:spLocks noChangeAspect="1" noChangeShapeType="1"/>
          </p:cNvSpPr>
          <p:nvPr/>
        </p:nvSpPr>
        <p:spPr bwMode="auto">
          <a:xfrm>
            <a:off x="3314700" y="3954463"/>
            <a:ext cx="0" cy="1714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8" name="Group 55"/>
          <p:cNvGrpSpPr>
            <a:grpSpLocks/>
          </p:cNvGrpSpPr>
          <p:nvPr/>
        </p:nvGrpSpPr>
        <p:grpSpPr bwMode="auto">
          <a:xfrm>
            <a:off x="3983038" y="1706563"/>
            <a:ext cx="3444875" cy="2330450"/>
            <a:chOff x="2509" y="1075"/>
            <a:chExt cx="2170" cy="1468"/>
          </a:xfrm>
        </p:grpSpPr>
        <p:grpSp>
          <p:nvGrpSpPr>
            <p:cNvPr id="107545" name="Group 56"/>
            <p:cNvGrpSpPr>
              <a:grpSpLocks/>
            </p:cNvGrpSpPr>
            <p:nvPr/>
          </p:nvGrpSpPr>
          <p:grpSpPr bwMode="auto">
            <a:xfrm>
              <a:off x="2509" y="2327"/>
              <a:ext cx="252" cy="216"/>
              <a:chOff x="2261" y="2567"/>
              <a:chExt cx="252" cy="216"/>
            </a:xfrm>
          </p:grpSpPr>
          <p:sp>
            <p:nvSpPr>
              <p:cNvPr id="107586" name="AutoShape 57"/>
              <p:cNvSpPr>
                <a:spLocks noChangeAspect="1" noChangeArrowheads="1"/>
              </p:cNvSpPr>
              <p:nvPr/>
            </p:nvSpPr>
            <p:spPr bwMode="auto">
              <a:xfrm>
                <a:off x="2261" y="2567"/>
                <a:ext cx="252" cy="216"/>
              </a:xfrm>
              <a:prstGeom prst="rightArrow">
                <a:avLst>
                  <a:gd name="adj1" fmla="val 55000"/>
                  <a:gd name="adj2" fmla="val 66667"/>
                </a:avLst>
              </a:prstGeom>
              <a:gradFill rotWithShape="0">
                <a:gsLst>
                  <a:gs pos="0">
                    <a:srgbClr val="007676"/>
                  </a:gs>
                  <a:gs pos="100000">
                    <a:srgbClr val="00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7587" name="AutoShape 58"/>
              <p:cNvSpPr>
                <a:spLocks noChangeAspect="1" noChangeArrowheads="1"/>
              </p:cNvSpPr>
              <p:nvPr/>
            </p:nvSpPr>
            <p:spPr bwMode="auto">
              <a:xfrm>
                <a:off x="2261" y="2567"/>
                <a:ext cx="252" cy="216"/>
              </a:xfrm>
              <a:prstGeom prst="rightArrow">
                <a:avLst>
                  <a:gd name="adj1" fmla="val 55000"/>
                  <a:gd name="adj2" fmla="val 66667"/>
                </a:avLst>
              </a:prstGeom>
              <a:gradFill rotWithShape="0">
                <a:gsLst>
                  <a:gs pos="0">
                    <a:srgbClr val="007676"/>
                  </a:gs>
                  <a:gs pos="100000">
                    <a:srgbClr val="00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07546" name="Text Box 59"/>
            <p:cNvSpPr txBox="1">
              <a:spLocks noChangeAspect="1" noChangeArrowheads="1"/>
            </p:cNvSpPr>
            <p:nvPr/>
          </p:nvSpPr>
          <p:spPr bwMode="auto">
            <a:xfrm>
              <a:off x="2952" y="1075"/>
              <a:ext cx="172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i="1">
                  <a:solidFill>
                    <a:schemeClr val="tx1"/>
                  </a:solidFill>
                  <a:latin typeface="Tahoma" panose="020B0604030504040204" pitchFamily="34" charset="0"/>
                </a:rPr>
                <a:t>Conquest</a:t>
              </a:r>
              <a:r>
                <a:rPr lang="en-US" altLang="en-US" sz="1400" b="1">
                  <a:solidFill>
                    <a:schemeClr val="tx1"/>
                  </a:solidFill>
                  <a:latin typeface="Tahoma" panose="020B0604030504040204" pitchFamily="34" charset="0"/>
                </a:rPr>
                <a:t> Memory Data Path</a:t>
              </a:r>
            </a:p>
          </p:txBody>
        </p:sp>
        <p:sp>
          <p:nvSpPr>
            <p:cNvPr id="107547" name="Text Box 60"/>
            <p:cNvSpPr txBox="1">
              <a:spLocks noChangeAspect="1" noChangeArrowheads="1"/>
            </p:cNvSpPr>
            <p:nvPr/>
          </p:nvSpPr>
          <p:spPr bwMode="auto">
            <a:xfrm>
              <a:off x="3353" y="1336"/>
              <a:ext cx="93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b="1">
                  <a:solidFill>
                    <a:schemeClr val="tx1"/>
                  </a:solidFill>
                  <a:latin typeface="Tahoma" panose="020B0604030504040204" pitchFamily="34" charset="0"/>
                </a:rPr>
                <a:t>Storage requests</a:t>
              </a:r>
            </a:p>
          </p:txBody>
        </p:sp>
        <p:sp>
          <p:nvSpPr>
            <p:cNvPr id="107548" name="AutoShape 61"/>
            <p:cNvSpPr>
              <a:spLocks noChangeAspect="1" noChangeArrowheads="1"/>
            </p:cNvSpPr>
            <p:nvPr/>
          </p:nvSpPr>
          <p:spPr bwMode="auto">
            <a:xfrm>
              <a:off x="3709" y="1740"/>
              <a:ext cx="200" cy="37"/>
            </a:xfrm>
            <a:prstGeom prst="flowChartDocument">
              <a:avLst/>
            </a:prstGeom>
            <a:gradFill rotWithShape="0">
              <a:gsLst>
                <a:gs pos="0">
                  <a:srgbClr val="525252"/>
                </a:gs>
                <a:gs pos="100000">
                  <a:srgbClr val="B2B2B2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201600" prstMaterial="legacyMatte">
              <a:bevelT w="13500" h="13500" prst="angle"/>
              <a:bevelB w="13500" h="13500" prst="angle"/>
              <a:extrusionClr>
                <a:srgbClr val="B2B2B2"/>
              </a:extrusionClr>
              <a:contourClr>
                <a:srgbClr val="525252"/>
              </a:contourClr>
            </a:sp3d>
          </p:spPr>
          <p:txBody>
            <a:bodyPr wrap="none" anchor="ctr">
              <a:flatTx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grpSp>
          <p:nvGrpSpPr>
            <p:cNvPr id="107549" name="Group 62"/>
            <p:cNvGrpSpPr>
              <a:grpSpLocks noChangeAspect="1"/>
            </p:cNvGrpSpPr>
            <p:nvPr/>
          </p:nvGrpSpPr>
          <p:grpSpPr bwMode="auto">
            <a:xfrm>
              <a:off x="3556" y="2030"/>
              <a:ext cx="290" cy="103"/>
              <a:chOff x="1053" y="2064"/>
              <a:chExt cx="387" cy="137"/>
            </a:xfrm>
          </p:grpSpPr>
          <p:sp>
            <p:nvSpPr>
              <p:cNvPr id="107579" name="AutoShape 63"/>
              <p:cNvSpPr>
                <a:spLocks noChangeAspect="1" noChangeArrowheads="1"/>
              </p:cNvSpPr>
              <p:nvPr/>
            </p:nvSpPr>
            <p:spPr bwMode="auto">
              <a:xfrm>
                <a:off x="1056" y="2064"/>
                <a:ext cx="384" cy="105"/>
              </a:xfrm>
              <a:prstGeom prst="parallelogram">
                <a:avLst>
                  <a:gd name="adj" fmla="val 91429"/>
                </a:avLst>
              </a:prstGeom>
              <a:gradFill rotWithShape="0">
                <a:gsLst>
                  <a:gs pos="0">
                    <a:srgbClr val="2F762F"/>
                  </a:gs>
                  <a:gs pos="100000">
                    <a:srgbClr val="66FF66"/>
                  </a:gs>
                </a:gsLst>
                <a:lin ang="0" scaled="1"/>
              </a:gradFill>
              <a:ln w="9525">
                <a:miter lim="800000"/>
                <a:headEnd/>
                <a:tailEnd/>
              </a:ln>
              <a:scene3d>
                <a:camera prst="legacyPerspectiveBottom"/>
                <a:lightRig rig="legacyFlat3" dir="t"/>
              </a:scene3d>
              <a:sp3d extrusionH="87300" prstMaterial="legacyMatte">
                <a:bevelT w="13500" h="13500" prst="angle"/>
                <a:bevelB w="13500" h="13500" prst="angle"/>
                <a:extrusionClr>
                  <a:srgbClr val="66FF66"/>
                </a:extrusionClr>
                <a:contourClr>
                  <a:srgbClr val="2F762F"/>
                </a:contourClr>
              </a:sp3d>
            </p:spPr>
            <p:txBody>
              <a:bodyPr wrap="none" anchor="ctr">
                <a:flatTx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7580" name="Rectangle 64"/>
              <p:cNvSpPr>
                <a:spLocks noChangeAspect="1" noChangeArrowheads="1"/>
              </p:cNvSpPr>
              <p:nvPr/>
            </p:nvSpPr>
            <p:spPr bwMode="auto">
              <a:xfrm>
                <a:off x="1053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07581" name="Rectangle 65"/>
              <p:cNvSpPr>
                <a:spLocks noChangeAspect="1" noChangeArrowheads="1"/>
              </p:cNvSpPr>
              <p:nvPr/>
            </p:nvSpPr>
            <p:spPr bwMode="auto">
              <a:xfrm>
                <a:off x="1296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07582" name="Rectangle 66"/>
              <p:cNvSpPr>
                <a:spLocks noChangeAspect="1" noChangeArrowheads="1"/>
              </p:cNvSpPr>
              <p:nvPr/>
            </p:nvSpPr>
            <p:spPr bwMode="auto">
              <a:xfrm>
                <a:off x="1104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07583" name="Rectangle 67"/>
              <p:cNvSpPr>
                <a:spLocks noChangeAspect="1" noChangeArrowheads="1"/>
              </p:cNvSpPr>
              <p:nvPr/>
            </p:nvSpPr>
            <p:spPr bwMode="auto">
              <a:xfrm>
                <a:off x="1152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07584" name="Rectangle 68"/>
              <p:cNvSpPr>
                <a:spLocks noChangeAspect="1" noChangeArrowheads="1"/>
              </p:cNvSpPr>
              <p:nvPr/>
            </p:nvSpPr>
            <p:spPr bwMode="auto">
              <a:xfrm>
                <a:off x="1200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07585" name="Rectangle 69"/>
              <p:cNvSpPr>
                <a:spLocks noChangeAspect="1" noChangeArrowheads="1"/>
              </p:cNvSpPr>
              <p:nvPr/>
            </p:nvSpPr>
            <p:spPr bwMode="auto">
              <a:xfrm>
                <a:off x="1248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</p:grpSp>
        <p:grpSp>
          <p:nvGrpSpPr>
            <p:cNvPr id="107550" name="Group 70"/>
            <p:cNvGrpSpPr>
              <a:grpSpLocks noChangeAspect="1"/>
            </p:cNvGrpSpPr>
            <p:nvPr/>
          </p:nvGrpSpPr>
          <p:grpSpPr bwMode="auto">
            <a:xfrm>
              <a:off x="3556" y="1958"/>
              <a:ext cx="290" cy="103"/>
              <a:chOff x="1053" y="2064"/>
              <a:chExt cx="387" cy="137"/>
            </a:xfrm>
          </p:grpSpPr>
          <p:sp>
            <p:nvSpPr>
              <p:cNvPr id="107572" name="AutoShape 71"/>
              <p:cNvSpPr>
                <a:spLocks noChangeAspect="1" noChangeArrowheads="1"/>
              </p:cNvSpPr>
              <p:nvPr/>
            </p:nvSpPr>
            <p:spPr bwMode="auto">
              <a:xfrm>
                <a:off x="1056" y="2064"/>
                <a:ext cx="384" cy="105"/>
              </a:xfrm>
              <a:prstGeom prst="parallelogram">
                <a:avLst>
                  <a:gd name="adj" fmla="val 91429"/>
                </a:avLst>
              </a:prstGeom>
              <a:gradFill rotWithShape="0">
                <a:gsLst>
                  <a:gs pos="0">
                    <a:srgbClr val="2F762F"/>
                  </a:gs>
                  <a:gs pos="100000">
                    <a:srgbClr val="66FF66"/>
                  </a:gs>
                </a:gsLst>
                <a:lin ang="0" scaled="1"/>
              </a:gradFill>
              <a:ln w="9525">
                <a:miter lim="800000"/>
                <a:headEnd/>
                <a:tailEnd/>
              </a:ln>
              <a:scene3d>
                <a:camera prst="legacyPerspectiveBottom"/>
                <a:lightRig rig="legacyFlat3" dir="t"/>
              </a:scene3d>
              <a:sp3d extrusionH="87300" prstMaterial="legacyMatte">
                <a:bevelT w="13500" h="13500" prst="angle"/>
                <a:bevelB w="13500" h="13500" prst="angle"/>
                <a:extrusionClr>
                  <a:srgbClr val="66FF66"/>
                </a:extrusionClr>
                <a:contourClr>
                  <a:srgbClr val="2F762F"/>
                </a:contourClr>
              </a:sp3d>
            </p:spPr>
            <p:txBody>
              <a:bodyPr wrap="none" anchor="ctr">
                <a:flatTx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7573" name="Rectangle 72"/>
              <p:cNvSpPr>
                <a:spLocks noChangeAspect="1" noChangeArrowheads="1"/>
              </p:cNvSpPr>
              <p:nvPr/>
            </p:nvSpPr>
            <p:spPr bwMode="auto">
              <a:xfrm>
                <a:off x="1053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07574" name="Rectangle 73"/>
              <p:cNvSpPr>
                <a:spLocks noChangeAspect="1" noChangeArrowheads="1"/>
              </p:cNvSpPr>
              <p:nvPr/>
            </p:nvSpPr>
            <p:spPr bwMode="auto">
              <a:xfrm>
                <a:off x="1296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07575" name="Rectangle 74"/>
              <p:cNvSpPr>
                <a:spLocks noChangeAspect="1" noChangeArrowheads="1"/>
              </p:cNvSpPr>
              <p:nvPr/>
            </p:nvSpPr>
            <p:spPr bwMode="auto">
              <a:xfrm>
                <a:off x="1104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07576" name="Rectangle 75"/>
              <p:cNvSpPr>
                <a:spLocks noChangeAspect="1" noChangeArrowheads="1"/>
              </p:cNvSpPr>
              <p:nvPr/>
            </p:nvSpPr>
            <p:spPr bwMode="auto">
              <a:xfrm>
                <a:off x="1152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07577" name="Rectangle 76"/>
              <p:cNvSpPr>
                <a:spLocks noChangeAspect="1" noChangeArrowheads="1"/>
              </p:cNvSpPr>
              <p:nvPr/>
            </p:nvSpPr>
            <p:spPr bwMode="auto">
              <a:xfrm>
                <a:off x="1200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07578" name="Rectangle 77"/>
              <p:cNvSpPr>
                <a:spLocks noChangeAspect="1" noChangeArrowheads="1"/>
              </p:cNvSpPr>
              <p:nvPr/>
            </p:nvSpPr>
            <p:spPr bwMode="auto">
              <a:xfrm>
                <a:off x="1248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</p:grpSp>
        <p:grpSp>
          <p:nvGrpSpPr>
            <p:cNvPr id="107551" name="Group 78"/>
            <p:cNvGrpSpPr>
              <a:grpSpLocks noChangeAspect="1"/>
            </p:cNvGrpSpPr>
            <p:nvPr/>
          </p:nvGrpSpPr>
          <p:grpSpPr bwMode="auto">
            <a:xfrm>
              <a:off x="3803" y="2035"/>
              <a:ext cx="291" cy="103"/>
              <a:chOff x="1053" y="2064"/>
              <a:chExt cx="387" cy="137"/>
            </a:xfrm>
          </p:grpSpPr>
          <p:sp>
            <p:nvSpPr>
              <p:cNvPr id="107565" name="AutoShape 79"/>
              <p:cNvSpPr>
                <a:spLocks noChangeAspect="1" noChangeArrowheads="1"/>
              </p:cNvSpPr>
              <p:nvPr/>
            </p:nvSpPr>
            <p:spPr bwMode="auto">
              <a:xfrm>
                <a:off x="1056" y="2064"/>
                <a:ext cx="384" cy="105"/>
              </a:xfrm>
              <a:prstGeom prst="parallelogram">
                <a:avLst>
                  <a:gd name="adj" fmla="val 91429"/>
                </a:avLst>
              </a:prstGeom>
              <a:gradFill rotWithShape="0">
                <a:gsLst>
                  <a:gs pos="0">
                    <a:srgbClr val="2F762F"/>
                  </a:gs>
                  <a:gs pos="100000">
                    <a:srgbClr val="66FF66"/>
                  </a:gs>
                </a:gsLst>
                <a:lin ang="0" scaled="1"/>
              </a:gradFill>
              <a:ln w="9525">
                <a:miter lim="800000"/>
                <a:headEnd/>
                <a:tailEnd/>
              </a:ln>
              <a:scene3d>
                <a:camera prst="legacyPerspectiveBottom"/>
                <a:lightRig rig="legacyFlat3" dir="t"/>
              </a:scene3d>
              <a:sp3d extrusionH="87300" prstMaterial="legacyMatte">
                <a:bevelT w="13500" h="13500" prst="angle"/>
                <a:bevelB w="13500" h="13500" prst="angle"/>
                <a:extrusionClr>
                  <a:srgbClr val="66FF66"/>
                </a:extrusionClr>
                <a:contourClr>
                  <a:srgbClr val="2F762F"/>
                </a:contourClr>
              </a:sp3d>
            </p:spPr>
            <p:txBody>
              <a:bodyPr wrap="none" anchor="ctr">
                <a:flatTx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7566" name="Rectangle 80"/>
              <p:cNvSpPr>
                <a:spLocks noChangeAspect="1" noChangeArrowheads="1"/>
              </p:cNvSpPr>
              <p:nvPr/>
            </p:nvSpPr>
            <p:spPr bwMode="auto">
              <a:xfrm>
                <a:off x="1053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07567" name="Rectangle 81"/>
              <p:cNvSpPr>
                <a:spLocks noChangeAspect="1" noChangeArrowheads="1"/>
              </p:cNvSpPr>
              <p:nvPr/>
            </p:nvSpPr>
            <p:spPr bwMode="auto">
              <a:xfrm>
                <a:off x="1296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07568" name="Rectangle 82"/>
              <p:cNvSpPr>
                <a:spLocks noChangeAspect="1" noChangeArrowheads="1"/>
              </p:cNvSpPr>
              <p:nvPr/>
            </p:nvSpPr>
            <p:spPr bwMode="auto">
              <a:xfrm>
                <a:off x="1104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07569" name="Rectangle 83"/>
              <p:cNvSpPr>
                <a:spLocks noChangeAspect="1" noChangeArrowheads="1"/>
              </p:cNvSpPr>
              <p:nvPr/>
            </p:nvSpPr>
            <p:spPr bwMode="auto">
              <a:xfrm>
                <a:off x="1152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07570" name="Rectangle 84"/>
              <p:cNvSpPr>
                <a:spLocks noChangeAspect="1" noChangeArrowheads="1"/>
              </p:cNvSpPr>
              <p:nvPr/>
            </p:nvSpPr>
            <p:spPr bwMode="auto">
              <a:xfrm>
                <a:off x="1200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07571" name="Rectangle 85"/>
              <p:cNvSpPr>
                <a:spLocks noChangeAspect="1" noChangeArrowheads="1"/>
              </p:cNvSpPr>
              <p:nvPr/>
            </p:nvSpPr>
            <p:spPr bwMode="auto">
              <a:xfrm>
                <a:off x="1248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7552" name="AutoShape 86"/>
            <p:cNvSpPr>
              <a:spLocks noChangeAspect="1" noChangeArrowheads="1"/>
            </p:cNvSpPr>
            <p:nvPr/>
          </p:nvSpPr>
          <p:spPr bwMode="auto">
            <a:xfrm>
              <a:off x="3806" y="1963"/>
              <a:ext cx="288" cy="79"/>
            </a:xfrm>
            <a:prstGeom prst="parallelogram">
              <a:avLst>
                <a:gd name="adj" fmla="val 91139"/>
              </a:avLst>
            </a:prstGeom>
            <a:gradFill rotWithShape="0">
              <a:gsLst>
                <a:gs pos="0">
                  <a:srgbClr val="2F762F"/>
                </a:gs>
                <a:gs pos="100000">
                  <a:srgbClr val="66FF66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PerspectiveBottom"/>
              <a:lightRig rig="legacyFlat3" dir="t"/>
            </a:scene3d>
            <a:sp3d extrusionH="87300" prstMaterial="legacyMatte">
              <a:bevelT w="13500" h="13500" prst="angle"/>
              <a:bevelB w="13500" h="13500" prst="angle"/>
              <a:extrusionClr>
                <a:srgbClr val="66FF66"/>
              </a:extrusionClr>
              <a:contourClr>
                <a:srgbClr val="2F762F"/>
              </a:contourClr>
            </a:sp3d>
          </p:spPr>
          <p:txBody>
            <a:bodyPr wrap="none" anchor="ctr">
              <a:flatTx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07553" name="Rectangle 87"/>
            <p:cNvSpPr>
              <a:spLocks noChangeAspect="1" noChangeArrowheads="1"/>
            </p:cNvSpPr>
            <p:nvPr/>
          </p:nvSpPr>
          <p:spPr bwMode="auto">
            <a:xfrm>
              <a:off x="3803" y="2042"/>
              <a:ext cx="22" cy="24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07554" name="Rectangle 88"/>
            <p:cNvSpPr>
              <a:spLocks noChangeAspect="1" noChangeArrowheads="1"/>
            </p:cNvSpPr>
            <p:nvPr/>
          </p:nvSpPr>
          <p:spPr bwMode="auto">
            <a:xfrm>
              <a:off x="3986" y="2042"/>
              <a:ext cx="21" cy="24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07555" name="Rectangle 89"/>
            <p:cNvSpPr>
              <a:spLocks noChangeAspect="1" noChangeArrowheads="1"/>
            </p:cNvSpPr>
            <p:nvPr/>
          </p:nvSpPr>
          <p:spPr bwMode="auto">
            <a:xfrm>
              <a:off x="3842" y="2042"/>
              <a:ext cx="21" cy="24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07556" name="AutoShape 90"/>
            <p:cNvSpPr>
              <a:spLocks noChangeAspect="1" noChangeArrowheads="1"/>
            </p:cNvSpPr>
            <p:nvPr/>
          </p:nvSpPr>
          <p:spPr bwMode="auto">
            <a:xfrm>
              <a:off x="3844" y="2057"/>
              <a:ext cx="144" cy="40"/>
            </a:xfrm>
            <a:prstGeom prst="parallelogram">
              <a:avLst>
                <a:gd name="adj" fmla="val 90000"/>
              </a:avLst>
            </a:pr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07557" name="Rectangle 91"/>
            <p:cNvSpPr>
              <a:spLocks noChangeAspect="1" noChangeArrowheads="1"/>
            </p:cNvSpPr>
            <p:nvPr/>
          </p:nvSpPr>
          <p:spPr bwMode="auto">
            <a:xfrm>
              <a:off x="3878" y="2042"/>
              <a:ext cx="21" cy="24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07558" name="Rectangle 92"/>
            <p:cNvSpPr>
              <a:spLocks noChangeAspect="1" noChangeArrowheads="1"/>
            </p:cNvSpPr>
            <p:nvPr/>
          </p:nvSpPr>
          <p:spPr bwMode="auto">
            <a:xfrm>
              <a:off x="3914" y="2042"/>
              <a:ext cx="21" cy="24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07559" name="Rectangle 93"/>
            <p:cNvSpPr>
              <a:spLocks noChangeAspect="1" noChangeArrowheads="1"/>
            </p:cNvSpPr>
            <p:nvPr/>
          </p:nvSpPr>
          <p:spPr bwMode="auto">
            <a:xfrm>
              <a:off x="3950" y="2042"/>
              <a:ext cx="21" cy="24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07560" name="Line 94"/>
            <p:cNvSpPr>
              <a:spLocks noChangeAspect="1" noChangeShapeType="1"/>
            </p:cNvSpPr>
            <p:nvPr/>
          </p:nvSpPr>
          <p:spPr bwMode="auto">
            <a:xfrm>
              <a:off x="3825" y="1797"/>
              <a:ext cx="0" cy="1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7561" name="Text Box 95"/>
            <p:cNvSpPr txBox="1">
              <a:spLocks noChangeAspect="1" noChangeArrowheads="1"/>
            </p:cNvSpPr>
            <p:nvPr/>
          </p:nvSpPr>
          <p:spPr bwMode="auto">
            <a:xfrm>
              <a:off x="2728" y="1578"/>
              <a:ext cx="67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b="1">
                  <a:solidFill>
                    <a:schemeClr val="tx1"/>
                  </a:solidFill>
                  <a:latin typeface="Tahoma" panose="020B0604030504040204" pitchFamily="34" charset="0"/>
                </a:rPr>
                <a:t>Persistence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b="1">
                  <a:solidFill>
                    <a:schemeClr val="tx1"/>
                  </a:solidFill>
                  <a:latin typeface="Tahoma" panose="020B0604030504040204" pitchFamily="34" charset="0"/>
                </a:rPr>
                <a:t>support</a:t>
              </a:r>
            </a:p>
          </p:txBody>
        </p:sp>
        <p:sp>
          <p:nvSpPr>
            <p:cNvPr id="107562" name="Text Box 96"/>
            <p:cNvSpPr txBox="1">
              <a:spLocks noChangeAspect="1" noChangeArrowheads="1"/>
            </p:cNvSpPr>
            <p:nvPr/>
          </p:nvSpPr>
          <p:spPr bwMode="auto">
            <a:xfrm>
              <a:off x="2728" y="1912"/>
              <a:ext cx="8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b="1">
                  <a:solidFill>
                    <a:schemeClr val="tx1"/>
                  </a:solidFill>
                  <a:latin typeface="Tahoma" panose="020B0604030504040204" pitchFamily="34" charset="0"/>
                </a:rPr>
                <a:t>Battery-backed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b="1">
                  <a:solidFill>
                    <a:schemeClr val="tx1"/>
                  </a:solidFill>
                  <a:latin typeface="Tahoma" panose="020B0604030504040204" pitchFamily="34" charset="0"/>
                </a:rPr>
                <a:t>RAM</a:t>
              </a:r>
            </a:p>
          </p:txBody>
        </p:sp>
        <p:sp>
          <p:nvSpPr>
            <p:cNvPr id="107563" name="Text Box 97"/>
            <p:cNvSpPr txBox="1">
              <a:spLocks noChangeAspect="1" noChangeArrowheads="1"/>
            </p:cNvSpPr>
            <p:nvPr/>
          </p:nvSpPr>
          <p:spPr bwMode="auto">
            <a:xfrm>
              <a:off x="3024" y="2200"/>
              <a:ext cx="165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b="1">
                  <a:solidFill>
                    <a:schemeClr val="tx1"/>
                  </a:solidFill>
                  <a:latin typeface="Tahoma" panose="020B0604030504040204" pitchFamily="34" charset="0"/>
                </a:rPr>
                <a:t>Small file and metadata storage</a:t>
              </a:r>
            </a:p>
          </p:txBody>
        </p:sp>
        <p:sp>
          <p:nvSpPr>
            <p:cNvPr id="107564" name="Line 98"/>
            <p:cNvSpPr>
              <a:spLocks noChangeAspect="1" noChangeShapeType="1"/>
            </p:cNvSpPr>
            <p:nvPr/>
          </p:nvSpPr>
          <p:spPr bwMode="auto">
            <a:xfrm>
              <a:off x="3824" y="1532"/>
              <a:ext cx="0" cy="1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Large-File-Only Disk Storage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Allocate in big chunks </a:t>
            </a:r>
          </a:p>
          <a:p>
            <a:pPr lvl="1" eaLnBrk="1" hangingPunct="1"/>
            <a:r>
              <a:rPr lang="en-US" altLang="en-US"/>
              <a:t>Lower access overhead</a:t>
            </a:r>
          </a:p>
          <a:p>
            <a:pPr lvl="1" eaLnBrk="1" hangingPunct="1"/>
            <a:r>
              <a:rPr lang="en-US" altLang="en-US"/>
              <a:t>Reduced management overhead </a:t>
            </a:r>
          </a:p>
          <a:p>
            <a:pPr eaLnBrk="1" hangingPunct="1"/>
            <a:r>
              <a:rPr lang="en-US" altLang="en-US"/>
              <a:t>No fragmentation management</a:t>
            </a:r>
          </a:p>
          <a:p>
            <a:pPr eaLnBrk="1" hangingPunct="1"/>
            <a:r>
              <a:rPr lang="en-US" altLang="en-US"/>
              <a:t>No tricks for small files</a:t>
            </a:r>
          </a:p>
          <a:p>
            <a:pPr lvl="1" eaLnBrk="1" hangingPunct="1"/>
            <a:r>
              <a:rPr lang="en-US" altLang="en-US"/>
              <a:t>Storing data in metadata</a:t>
            </a:r>
          </a:p>
          <a:p>
            <a:pPr eaLnBrk="1" hangingPunct="1"/>
            <a:r>
              <a:rPr lang="en-US" altLang="en-US"/>
              <a:t>No elaborate data structures</a:t>
            </a:r>
          </a:p>
          <a:p>
            <a:pPr lvl="1" eaLnBrk="1" hangingPunct="1"/>
            <a:r>
              <a:rPr lang="en-US" altLang="en-US"/>
              <a:t>Wrapping a balanced tree onto disk cylinders 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Sequential-Access Large Files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Sequential disk accesses</a:t>
            </a:r>
          </a:p>
          <a:p>
            <a:pPr lvl="1" eaLnBrk="1" hangingPunct="1"/>
            <a:r>
              <a:rPr lang="en-US" altLang="en-US"/>
              <a:t>Near-raw bandwidth</a:t>
            </a:r>
          </a:p>
          <a:p>
            <a:pPr eaLnBrk="1" hangingPunct="1"/>
            <a:r>
              <a:rPr lang="en-US" altLang="en-US"/>
              <a:t>Well-defined readahead semantics</a:t>
            </a:r>
          </a:p>
          <a:p>
            <a:pPr eaLnBrk="1" hangingPunct="1"/>
            <a:r>
              <a:rPr lang="en-US" altLang="en-US"/>
              <a:t>Read-mostly </a:t>
            </a:r>
          </a:p>
          <a:p>
            <a:pPr lvl="1" eaLnBrk="1" hangingPunct="1"/>
            <a:r>
              <a:rPr lang="en-US" altLang="en-US"/>
              <a:t>Little synchronization overhead (between memory and disk)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Disk Data Path of </a:t>
            </a:r>
            <a:r>
              <a:rPr lang="en-US" altLang="en-US" i="1"/>
              <a:t>Conquest</a:t>
            </a:r>
          </a:p>
        </p:txBody>
      </p:sp>
      <p:sp>
        <p:nvSpPr>
          <p:cNvPr id="113667" name="Text Box 4"/>
          <p:cNvSpPr txBox="1">
            <a:spLocks noChangeAspect="1" noChangeArrowheads="1"/>
          </p:cNvSpPr>
          <p:nvPr/>
        </p:nvSpPr>
        <p:spPr bwMode="auto">
          <a:xfrm>
            <a:off x="1866900" y="1757363"/>
            <a:ext cx="24796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>
                <a:solidFill>
                  <a:schemeClr val="tx1"/>
                </a:solidFill>
                <a:latin typeface="Tahoma" panose="020B0604030504040204" pitchFamily="34" charset="0"/>
              </a:rPr>
              <a:t>Conventional</a:t>
            </a:r>
            <a:r>
              <a:rPr lang="en-US" altLang="en-US" sz="1400" b="1" i="1">
                <a:solidFill>
                  <a:schemeClr val="tx1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1400" b="1">
                <a:solidFill>
                  <a:schemeClr val="tx1"/>
                </a:solidFill>
                <a:latin typeface="Tahoma" panose="020B0604030504040204" pitchFamily="34" charset="0"/>
              </a:rPr>
              <a:t>file systems</a:t>
            </a:r>
          </a:p>
        </p:txBody>
      </p:sp>
      <p:grpSp>
        <p:nvGrpSpPr>
          <p:cNvPr id="113668" name="Group 5"/>
          <p:cNvGrpSpPr>
            <a:grpSpLocks noChangeAspect="1"/>
          </p:cNvGrpSpPr>
          <p:nvPr/>
        </p:nvGrpSpPr>
        <p:grpSpPr bwMode="auto">
          <a:xfrm>
            <a:off x="2867025" y="3151188"/>
            <a:ext cx="460375" cy="163512"/>
            <a:chOff x="1053" y="2064"/>
            <a:chExt cx="387" cy="137"/>
          </a:xfrm>
        </p:grpSpPr>
        <p:sp>
          <p:nvSpPr>
            <p:cNvPr id="113788" name="AutoShape 6"/>
            <p:cNvSpPr>
              <a:spLocks noChangeAspect="1" noChangeArrowheads="1"/>
            </p:cNvSpPr>
            <p:nvPr/>
          </p:nvSpPr>
          <p:spPr bwMode="auto">
            <a:xfrm>
              <a:off x="1056" y="2064"/>
              <a:ext cx="384" cy="105"/>
            </a:xfrm>
            <a:prstGeom prst="parallelogram">
              <a:avLst>
                <a:gd name="adj" fmla="val 91429"/>
              </a:avLst>
            </a:prstGeom>
            <a:gradFill rotWithShape="0">
              <a:gsLst>
                <a:gs pos="0">
                  <a:srgbClr val="2F762F"/>
                </a:gs>
                <a:gs pos="100000">
                  <a:srgbClr val="66FF66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PerspectiveBottom"/>
              <a:lightRig rig="legacyFlat3" dir="t"/>
            </a:scene3d>
            <a:sp3d extrusionH="87300" prstMaterial="legacyMatte">
              <a:bevelT w="13500" h="13500" prst="angle"/>
              <a:bevelB w="13500" h="13500" prst="angle"/>
              <a:extrusionClr>
                <a:srgbClr val="66FF66"/>
              </a:extrusionClr>
              <a:contourClr>
                <a:srgbClr val="2F762F"/>
              </a:contourClr>
            </a:sp3d>
          </p:spPr>
          <p:txBody>
            <a:bodyPr wrap="none" anchor="ctr">
              <a:flatTx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13789" name="Rectangle 7"/>
            <p:cNvSpPr>
              <a:spLocks noChangeAspect="1" noChangeArrowheads="1"/>
            </p:cNvSpPr>
            <p:nvPr/>
          </p:nvSpPr>
          <p:spPr bwMode="auto">
            <a:xfrm>
              <a:off x="1053" y="2169"/>
              <a:ext cx="29" cy="32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13790" name="Rectangle 8"/>
            <p:cNvSpPr>
              <a:spLocks noChangeAspect="1" noChangeArrowheads="1"/>
            </p:cNvSpPr>
            <p:nvPr/>
          </p:nvSpPr>
          <p:spPr bwMode="auto">
            <a:xfrm>
              <a:off x="1296" y="2169"/>
              <a:ext cx="29" cy="32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13791" name="Rectangle 9"/>
            <p:cNvSpPr>
              <a:spLocks noChangeAspect="1" noChangeArrowheads="1"/>
            </p:cNvSpPr>
            <p:nvPr/>
          </p:nvSpPr>
          <p:spPr bwMode="auto">
            <a:xfrm>
              <a:off x="1104" y="2169"/>
              <a:ext cx="29" cy="32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13792" name="Rectangle 10"/>
            <p:cNvSpPr>
              <a:spLocks noChangeAspect="1" noChangeArrowheads="1"/>
            </p:cNvSpPr>
            <p:nvPr/>
          </p:nvSpPr>
          <p:spPr bwMode="auto">
            <a:xfrm>
              <a:off x="1152" y="2169"/>
              <a:ext cx="29" cy="32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13793" name="Rectangle 11"/>
            <p:cNvSpPr>
              <a:spLocks noChangeAspect="1" noChangeArrowheads="1"/>
            </p:cNvSpPr>
            <p:nvPr/>
          </p:nvSpPr>
          <p:spPr bwMode="auto">
            <a:xfrm>
              <a:off x="1200" y="2169"/>
              <a:ext cx="29" cy="32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13794" name="Rectangle 12"/>
            <p:cNvSpPr>
              <a:spLocks noChangeAspect="1" noChangeArrowheads="1"/>
            </p:cNvSpPr>
            <p:nvPr/>
          </p:nvSpPr>
          <p:spPr bwMode="auto">
            <a:xfrm>
              <a:off x="1248" y="2169"/>
              <a:ext cx="29" cy="32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113669" name="Text Box 13"/>
          <p:cNvSpPr txBox="1">
            <a:spLocks noChangeAspect="1" noChangeArrowheads="1"/>
          </p:cNvSpPr>
          <p:nvPr/>
        </p:nvSpPr>
        <p:spPr bwMode="auto">
          <a:xfrm>
            <a:off x="1625600" y="3094038"/>
            <a:ext cx="8874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IO buffer</a:t>
            </a:r>
          </a:p>
        </p:txBody>
      </p:sp>
      <p:sp>
        <p:nvSpPr>
          <p:cNvPr id="113670" name="Text Box 14"/>
          <p:cNvSpPr txBox="1">
            <a:spLocks noChangeAspect="1" noChangeArrowheads="1"/>
          </p:cNvSpPr>
          <p:nvPr/>
        </p:nvSpPr>
        <p:spPr bwMode="auto">
          <a:xfrm>
            <a:off x="1633538" y="4084638"/>
            <a:ext cx="1190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Disk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management</a:t>
            </a:r>
          </a:p>
        </p:txBody>
      </p:sp>
      <p:sp>
        <p:nvSpPr>
          <p:cNvPr id="113671" name="Line 15"/>
          <p:cNvSpPr>
            <a:spLocks noChangeAspect="1" noChangeShapeType="1"/>
          </p:cNvSpPr>
          <p:nvPr/>
        </p:nvSpPr>
        <p:spPr bwMode="auto">
          <a:xfrm>
            <a:off x="3098800" y="2922588"/>
            <a:ext cx="0" cy="1714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4640" name="AutoShape 16"/>
          <p:cNvSpPr>
            <a:spLocks noChangeAspect="1" noChangeArrowheads="1"/>
          </p:cNvSpPr>
          <p:nvPr/>
        </p:nvSpPr>
        <p:spPr bwMode="auto">
          <a:xfrm>
            <a:off x="2865438" y="4232275"/>
            <a:ext cx="342900" cy="247650"/>
          </a:xfrm>
          <a:prstGeom prst="flowChartPunchedTape">
            <a:avLst/>
          </a:prstGeom>
          <a:gradFill rotWithShape="0">
            <a:gsLst>
              <a:gs pos="0">
                <a:schemeClr val="folHlink">
                  <a:gamma/>
                  <a:shade val="46275"/>
                  <a:invGamma/>
                </a:schemeClr>
              </a:gs>
              <a:gs pos="100000">
                <a:schemeClr val="folHlink"/>
              </a:gs>
            </a:gsLst>
            <a:lin ang="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13673" name="Line 17"/>
          <p:cNvSpPr>
            <a:spLocks noChangeAspect="1" noChangeShapeType="1"/>
          </p:cNvSpPr>
          <p:nvPr/>
        </p:nvSpPr>
        <p:spPr bwMode="auto">
          <a:xfrm>
            <a:off x="3098800" y="3379788"/>
            <a:ext cx="0" cy="1714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3674" name="Text Box 18"/>
          <p:cNvSpPr txBox="1">
            <a:spLocks noChangeAspect="1" noChangeArrowheads="1"/>
          </p:cNvSpPr>
          <p:nvPr/>
        </p:nvSpPr>
        <p:spPr bwMode="auto">
          <a:xfrm>
            <a:off x="2362200" y="2162175"/>
            <a:ext cx="148431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Storage requests</a:t>
            </a:r>
          </a:p>
        </p:txBody>
      </p:sp>
      <p:sp>
        <p:nvSpPr>
          <p:cNvPr id="113675" name="AutoShape 19"/>
          <p:cNvSpPr>
            <a:spLocks noChangeAspect="1" noChangeArrowheads="1"/>
          </p:cNvSpPr>
          <p:nvPr/>
        </p:nvSpPr>
        <p:spPr bwMode="auto">
          <a:xfrm>
            <a:off x="2874963" y="2693988"/>
            <a:ext cx="342900" cy="300037"/>
          </a:xfrm>
          <a:prstGeom prst="flowChartPunchedTape">
            <a:avLst/>
          </a:prstGeom>
          <a:gradFill rotWithShape="0">
            <a:gsLst>
              <a:gs pos="0">
                <a:srgbClr val="5E2F76"/>
              </a:gs>
              <a:gs pos="100000">
                <a:srgbClr val="CC66FF"/>
              </a:gs>
            </a:gsLst>
            <a:lin ang="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66FF"/>
            </a:extrusionClr>
            <a:contourClr>
              <a:srgbClr val="5E2F76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13676" name="Text Box 20"/>
          <p:cNvSpPr txBox="1">
            <a:spLocks noChangeAspect="1" noChangeArrowheads="1"/>
          </p:cNvSpPr>
          <p:nvPr/>
        </p:nvSpPr>
        <p:spPr bwMode="auto">
          <a:xfrm>
            <a:off x="1630363" y="2571750"/>
            <a:ext cx="1190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IO buffer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management</a:t>
            </a:r>
          </a:p>
        </p:txBody>
      </p:sp>
      <p:grpSp>
        <p:nvGrpSpPr>
          <p:cNvPr id="113677" name="Group 21"/>
          <p:cNvGrpSpPr>
            <a:grpSpLocks noChangeAspect="1"/>
          </p:cNvGrpSpPr>
          <p:nvPr/>
        </p:nvGrpSpPr>
        <p:grpSpPr bwMode="auto">
          <a:xfrm>
            <a:off x="3117850" y="4770438"/>
            <a:ext cx="477838" cy="876300"/>
            <a:chOff x="1519" y="2532"/>
            <a:chExt cx="401" cy="736"/>
          </a:xfrm>
        </p:grpSpPr>
        <p:sp>
          <p:nvSpPr>
            <p:cNvPr id="113784" name="Freeform 22"/>
            <p:cNvSpPr>
              <a:spLocks noChangeAspect="1"/>
            </p:cNvSpPr>
            <p:nvPr/>
          </p:nvSpPr>
          <p:spPr bwMode="auto">
            <a:xfrm>
              <a:off x="1519" y="2867"/>
              <a:ext cx="401" cy="232"/>
            </a:xfrm>
            <a:custGeom>
              <a:avLst/>
              <a:gdLst>
                <a:gd name="T0" fmla="*/ 0 w 408"/>
                <a:gd name="T1" fmla="*/ 29 h 236"/>
                <a:gd name="T2" fmla="*/ 214 w 408"/>
                <a:gd name="T3" fmla="*/ 0 h 236"/>
                <a:gd name="T4" fmla="*/ 214 w 408"/>
                <a:gd name="T5" fmla="*/ 89 h 236"/>
                <a:gd name="T6" fmla="*/ 0 w 408"/>
                <a:gd name="T7" fmla="*/ 126 h 236"/>
                <a:gd name="T8" fmla="*/ 0 w 408"/>
                <a:gd name="T9" fmla="*/ 29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236"/>
                <a:gd name="T17" fmla="*/ 408 w 408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236">
                  <a:moveTo>
                    <a:pt x="0" y="64"/>
                  </a:moveTo>
                  <a:lnTo>
                    <a:pt x="407" y="0"/>
                  </a:lnTo>
                  <a:lnTo>
                    <a:pt x="407" y="171"/>
                  </a:lnTo>
                  <a:lnTo>
                    <a:pt x="0" y="235"/>
                  </a:lnTo>
                  <a:lnTo>
                    <a:pt x="0" y="64"/>
                  </a:lnTo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13785" name="Freeform 23"/>
            <p:cNvSpPr>
              <a:spLocks noChangeAspect="1"/>
            </p:cNvSpPr>
            <p:nvPr/>
          </p:nvSpPr>
          <p:spPr bwMode="auto">
            <a:xfrm>
              <a:off x="1519" y="3035"/>
              <a:ext cx="401" cy="233"/>
            </a:xfrm>
            <a:custGeom>
              <a:avLst/>
              <a:gdLst>
                <a:gd name="T0" fmla="*/ 0 w 408"/>
                <a:gd name="T1" fmla="*/ 29 h 237"/>
                <a:gd name="T2" fmla="*/ 214 w 408"/>
                <a:gd name="T3" fmla="*/ 0 h 237"/>
                <a:gd name="T4" fmla="*/ 214 w 408"/>
                <a:gd name="T5" fmla="*/ 89 h 237"/>
                <a:gd name="T6" fmla="*/ 0 w 408"/>
                <a:gd name="T7" fmla="*/ 127 h 237"/>
                <a:gd name="T8" fmla="*/ 0 w 408"/>
                <a:gd name="T9" fmla="*/ 29 h 2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237"/>
                <a:gd name="T17" fmla="*/ 408 w 408"/>
                <a:gd name="T18" fmla="*/ 237 h 23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237">
                  <a:moveTo>
                    <a:pt x="0" y="64"/>
                  </a:moveTo>
                  <a:lnTo>
                    <a:pt x="407" y="0"/>
                  </a:lnTo>
                  <a:lnTo>
                    <a:pt x="407" y="171"/>
                  </a:lnTo>
                  <a:lnTo>
                    <a:pt x="0" y="236"/>
                  </a:lnTo>
                  <a:lnTo>
                    <a:pt x="0" y="64"/>
                  </a:lnTo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13786" name="Freeform 24"/>
            <p:cNvSpPr>
              <a:spLocks noChangeAspect="1"/>
            </p:cNvSpPr>
            <p:nvPr/>
          </p:nvSpPr>
          <p:spPr bwMode="auto">
            <a:xfrm>
              <a:off x="1519" y="2700"/>
              <a:ext cx="401" cy="232"/>
            </a:xfrm>
            <a:custGeom>
              <a:avLst/>
              <a:gdLst>
                <a:gd name="T0" fmla="*/ 0 w 408"/>
                <a:gd name="T1" fmla="*/ 29 h 236"/>
                <a:gd name="T2" fmla="*/ 214 w 408"/>
                <a:gd name="T3" fmla="*/ 0 h 236"/>
                <a:gd name="T4" fmla="*/ 214 w 408"/>
                <a:gd name="T5" fmla="*/ 89 h 236"/>
                <a:gd name="T6" fmla="*/ 0 w 408"/>
                <a:gd name="T7" fmla="*/ 126 h 236"/>
                <a:gd name="T8" fmla="*/ 0 w 408"/>
                <a:gd name="T9" fmla="*/ 29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236"/>
                <a:gd name="T17" fmla="*/ 408 w 408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236">
                  <a:moveTo>
                    <a:pt x="0" y="64"/>
                  </a:moveTo>
                  <a:lnTo>
                    <a:pt x="407" y="0"/>
                  </a:lnTo>
                  <a:lnTo>
                    <a:pt x="407" y="171"/>
                  </a:lnTo>
                  <a:lnTo>
                    <a:pt x="0" y="235"/>
                  </a:lnTo>
                  <a:lnTo>
                    <a:pt x="0" y="64"/>
                  </a:lnTo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13787" name="Freeform 25"/>
            <p:cNvSpPr>
              <a:spLocks noChangeAspect="1"/>
            </p:cNvSpPr>
            <p:nvPr/>
          </p:nvSpPr>
          <p:spPr bwMode="auto">
            <a:xfrm>
              <a:off x="1519" y="2532"/>
              <a:ext cx="401" cy="232"/>
            </a:xfrm>
            <a:custGeom>
              <a:avLst/>
              <a:gdLst>
                <a:gd name="T0" fmla="*/ 0 w 408"/>
                <a:gd name="T1" fmla="*/ 29 h 236"/>
                <a:gd name="T2" fmla="*/ 214 w 408"/>
                <a:gd name="T3" fmla="*/ 0 h 236"/>
                <a:gd name="T4" fmla="*/ 214 w 408"/>
                <a:gd name="T5" fmla="*/ 89 h 236"/>
                <a:gd name="T6" fmla="*/ 0 w 408"/>
                <a:gd name="T7" fmla="*/ 126 h 236"/>
                <a:gd name="T8" fmla="*/ 0 w 408"/>
                <a:gd name="T9" fmla="*/ 29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236"/>
                <a:gd name="T17" fmla="*/ 408 w 408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236">
                  <a:moveTo>
                    <a:pt x="0" y="64"/>
                  </a:moveTo>
                  <a:lnTo>
                    <a:pt x="407" y="0"/>
                  </a:lnTo>
                  <a:lnTo>
                    <a:pt x="407" y="171"/>
                  </a:lnTo>
                  <a:lnTo>
                    <a:pt x="0" y="235"/>
                  </a:lnTo>
                  <a:lnTo>
                    <a:pt x="0" y="64"/>
                  </a:lnTo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</p:grpSp>
      <p:grpSp>
        <p:nvGrpSpPr>
          <p:cNvPr id="113678" name="Group 26"/>
          <p:cNvGrpSpPr>
            <a:grpSpLocks noChangeAspect="1"/>
          </p:cNvGrpSpPr>
          <p:nvPr/>
        </p:nvGrpSpPr>
        <p:grpSpPr bwMode="auto">
          <a:xfrm>
            <a:off x="2609850" y="4845050"/>
            <a:ext cx="279400" cy="949325"/>
            <a:chOff x="1092" y="2595"/>
            <a:chExt cx="235" cy="797"/>
          </a:xfrm>
        </p:grpSpPr>
        <p:sp>
          <p:nvSpPr>
            <p:cNvPr id="113782" name="Rectangle 27"/>
            <p:cNvSpPr>
              <a:spLocks noChangeAspect="1" noChangeArrowheads="1"/>
            </p:cNvSpPr>
            <p:nvPr/>
          </p:nvSpPr>
          <p:spPr bwMode="auto">
            <a:xfrm>
              <a:off x="1092" y="2595"/>
              <a:ext cx="233" cy="671"/>
            </a:xfrm>
            <a:prstGeom prst="rect">
              <a:avLst/>
            </a:prstGeom>
            <a:gradFill rotWithShape="0">
              <a:gsLst>
                <a:gs pos="0">
                  <a:srgbClr val="B20000"/>
                </a:gs>
                <a:gs pos="100000">
                  <a:srgbClr val="FF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4856" tIns="2428" rIns="4856" bIns="2428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13783" name="Arc 28"/>
            <p:cNvSpPr>
              <a:spLocks noChangeAspect="1"/>
            </p:cNvSpPr>
            <p:nvPr/>
          </p:nvSpPr>
          <p:spPr bwMode="auto">
            <a:xfrm>
              <a:off x="1093" y="3266"/>
              <a:ext cx="234" cy="12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B20000"/>
                </a:gs>
                <a:gs pos="100000">
                  <a:srgbClr val="FF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</p:grpSp>
      <p:sp>
        <p:nvSpPr>
          <p:cNvPr id="113679" name="Arc 29"/>
          <p:cNvSpPr>
            <a:spLocks noChangeAspect="1"/>
          </p:cNvSpPr>
          <p:nvPr/>
        </p:nvSpPr>
        <p:spPr bwMode="auto">
          <a:xfrm>
            <a:off x="2611438" y="4670425"/>
            <a:ext cx="982662" cy="328613"/>
          </a:xfrm>
          <a:custGeom>
            <a:avLst/>
            <a:gdLst>
              <a:gd name="T0" fmla="*/ 2147483646 w 41173"/>
              <a:gd name="T1" fmla="*/ 2147483646 h 40670"/>
              <a:gd name="T2" fmla="*/ 2147483646 w 41173"/>
              <a:gd name="T3" fmla="*/ 2147483646 h 40670"/>
              <a:gd name="T4" fmla="*/ 2147483646 w 41173"/>
              <a:gd name="T5" fmla="*/ 2147483646 h 40670"/>
              <a:gd name="T6" fmla="*/ 0 60000 65536"/>
              <a:gd name="T7" fmla="*/ 0 60000 65536"/>
              <a:gd name="T8" fmla="*/ 0 60000 65536"/>
              <a:gd name="T9" fmla="*/ 0 w 41173"/>
              <a:gd name="T10" fmla="*/ 0 h 40670"/>
              <a:gd name="T11" fmla="*/ 41173 w 41173"/>
              <a:gd name="T12" fmla="*/ 40670 h 4067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173" h="40670" fill="none" extrusionOk="0">
                <a:moveTo>
                  <a:pt x="11456" y="40669"/>
                </a:moveTo>
                <a:cubicBezTo>
                  <a:pt x="4405" y="36919"/>
                  <a:pt x="0" y="29585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9991" y="-1"/>
                  <a:pt x="37623" y="4860"/>
                  <a:pt x="41172" y="12464"/>
                </a:cubicBezTo>
              </a:path>
              <a:path w="41173" h="40670" stroke="0" extrusionOk="0">
                <a:moveTo>
                  <a:pt x="11456" y="40669"/>
                </a:moveTo>
                <a:cubicBezTo>
                  <a:pt x="4405" y="36919"/>
                  <a:pt x="0" y="29585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9991" y="-1"/>
                  <a:pt x="37623" y="4860"/>
                  <a:pt x="41172" y="12464"/>
                </a:cubicBezTo>
                <a:lnTo>
                  <a:pt x="21600" y="21600"/>
                </a:lnTo>
                <a:lnTo>
                  <a:pt x="11456" y="40669"/>
                </a:lnTo>
                <a:close/>
              </a:path>
            </a:pathLst>
          </a:custGeom>
          <a:gradFill rotWithShape="0">
            <a:gsLst>
              <a:gs pos="0">
                <a:srgbClr val="B20000"/>
              </a:gs>
              <a:gs pos="100000">
                <a:srgbClr val="FF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4856" tIns="2428" rIns="4856" bIns="2428">
            <a:spAutoFit/>
          </a:bodyPr>
          <a:lstStyle/>
          <a:p>
            <a:endParaRPr lang="en-US"/>
          </a:p>
        </p:txBody>
      </p:sp>
      <p:grpSp>
        <p:nvGrpSpPr>
          <p:cNvPr id="113680" name="Group 30"/>
          <p:cNvGrpSpPr>
            <a:grpSpLocks noChangeAspect="1"/>
          </p:cNvGrpSpPr>
          <p:nvPr/>
        </p:nvGrpSpPr>
        <p:grpSpPr bwMode="auto">
          <a:xfrm>
            <a:off x="2887663" y="4845050"/>
            <a:ext cx="239712" cy="949325"/>
            <a:chOff x="1325" y="2595"/>
            <a:chExt cx="202" cy="798"/>
          </a:xfrm>
        </p:grpSpPr>
        <p:sp>
          <p:nvSpPr>
            <p:cNvPr id="113778" name="Freeform 31"/>
            <p:cNvSpPr>
              <a:spLocks noChangeAspect="1"/>
            </p:cNvSpPr>
            <p:nvPr/>
          </p:nvSpPr>
          <p:spPr bwMode="auto">
            <a:xfrm>
              <a:off x="1325" y="2930"/>
              <a:ext cx="202" cy="295"/>
            </a:xfrm>
            <a:custGeom>
              <a:avLst/>
              <a:gdLst>
                <a:gd name="T0" fmla="*/ 0 w 205"/>
                <a:gd name="T1" fmla="*/ 72 h 300"/>
                <a:gd name="T2" fmla="*/ 0 w 205"/>
                <a:gd name="T3" fmla="*/ 161 h 300"/>
                <a:gd name="T4" fmla="*/ 118 w 205"/>
                <a:gd name="T5" fmla="*/ 90 h 300"/>
                <a:gd name="T6" fmla="*/ 118 w 205"/>
                <a:gd name="T7" fmla="*/ 0 h 300"/>
                <a:gd name="T8" fmla="*/ 0 w 205"/>
                <a:gd name="T9" fmla="*/ 72 h 3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5"/>
                <a:gd name="T16" fmla="*/ 0 h 300"/>
                <a:gd name="T17" fmla="*/ 205 w 205"/>
                <a:gd name="T18" fmla="*/ 300 h 3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5" h="300">
                  <a:moveTo>
                    <a:pt x="0" y="128"/>
                  </a:moveTo>
                  <a:lnTo>
                    <a:pt x="0" y="299"/>
                  </a:lnTo>
                  <a:lnTo>
                    <a:pt x="204" y="171"/>
                  </a:lnTo>
                  <a:lnTo>
                    <a:pt x="204" y="0"/>
                  </a:lnTo>
                  <a:lnTo>
                    <a:pt x="0" y="128"/>
                  </a:lnTo>
                </a:path>
              </a:pathLst>
            </a:custGeom>
            <a:gradFill rotWithShape="0">
              <a:gsLst>
                <a:gs pos="0">
                  <a:srgbClr val="B2B200"/>
                </a:gs>
                <a:gs pos="100000">
                  <a:srgbClr val="FFF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13779" name="Freeform 32"/>
            <p:cNvSpPr>
              <a:spLocks noChangeAspect="1"/>
            </p:cNvSpPr>
            <p:nvPr/>
          </p:nvSpPr>
          <p:spPr bwMode="auto">
            <a:xfrm>
              <a:off x="1325" y="3098"/>
              <a:ext cx="202" cy="295"/>
            </a:xfrm>
            <a:custGeom>
              <a:avLst/>
              <a:gdLst>
                <a:gd name="T0" fmla="*/ 0 w 205"/>
                <a:gd name="T1" fmla="*/ 72 h 300"/>
                <a:gd name="T2" fmla="*/ 0 w 205"/>
                <a:gd name="T3" fmla="*/ 161 h 300"/>
                <a:gd name="T4" fmla="*/ 118 w 205"/>
                <a:gd name="T5" fmla="*/ 90 h 300"/>
                <a:gd name="T6" fmla="*/ 118 w 205"/>
                <a:gd name="T7" fmla="*/ 0 h 300"/>
                <a:gd name="T8" fmla="*/ 0 w 205"/>
                <a:gd name="T9" fmla="*/ 72 h 3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5"/>
                <a:gd name="T16" fmla="*/ 0 h 300"/>
                <a:gd name="T17" fmla="*/ 205 w 205"/>
                <a:gd name="T18" fmla="*/ 300 h 3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5" h="300">
                  <a:moveTo>
                    <a:pt x="0" y="128"/>
                  </a:moveTo>
                  <a:lnTo>
                    <a:pt x="0" y="299"/>
                  </a:lnTo>
                  <a:lnTo>
                    <a:pt x="204" y="171"/>
                  </a:lnTo>
                  <a:lnTo>
                    <a:pt x="204" y="0"/>
                  </a:lnTo>
                  <a:lnTo>
                    <a:pt x="0" y="128"/>
                  </a:lnTo>
                </a:path>
              </a:pathLst>
            </a:custGeom>
            <a:gradFill rotWithShape="0">
              <a:gsLst>
                <a:gs pos="0">
                  <a:srgbClr val="B2B200"/>
                </a:gs>
                <a:gs pos="100000">
                  <a:srgbClr val="FFF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13780" name="Freeform 33"/>
            <p:cNvSpPr>
              <a:spLocks noChangeAspect="1"/>
            </p:cNvSpPr>
            <p:nvPr/>
          </p:nvSpPr>
          <p:spPr bwMode="auto">
            <a:xfrm>
              <a:off x="1325" y="2763"/>
              <a:ext cx="202" cy="295"/>
            </a:xfrm>
            <a:custGeom>
              <a:avLst/>
              <a:gdLst>
                <a:gd name="T0" fmla="*/ 0 w 205"/>
                <a:gd name="T1" fmla="*/ 72 h 300"/>
                <a:gd name="T2" fmla="*/ 0 w 205"/>
                <a:gd name="T3" fmla="*/ 161 h 300"/>
                <a:gd name="T4" fmla="*/ 118 w 205"/>
                <a:gd name="T5" fmla="*/ 90 h 300"/>
                <a:gd name="T6" fmla="*/ 118 w 205"/>
                <a:gd name="T7" fmla="*/ 0 h 300"/>
                <a:gd name="T8" fmla="*/ 0 w 205"/>
                <a:gd name="T9" fmla="*/ 72 h 3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5"/>
                <a:gd name="T16" fmla="*/ 0 h 300"/>
                <a:gd name="T17" fmla="*/ 205 w 205"/>
                <a:gd name="T18" fmla="*/ 300 h 3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5" h="300">
                  <a:moveTo>
                    <a:pt x="0" y="128"/>
                  </a:moveTo>
                  <a:lnTo>
                    <a:pt x="0" y="299"/>
                  </a:lnTo>
                  <a:lnTo>
                    <a:pt x="204" y="171"/>
                  </a:lnTo>
                  <a:lnTo>
                    <a:pt x="204" y="0"/>
                  </a:lnTo>
                  <a:lnTo>
                    <a:pt x="0" y="128"/>
                  </a:lnTo>
                </a:path>
              </a:pathLst>
            </a:custGeom>
            <a:gradFill rotWithShape="0">
              <a:gsLst>
                <a:gs pos="0">
                  <a:srgbClr val="B2B200"/>
                </a:gs>
                <a:gs pos="100000">
                  <a:srgbClr val="FFF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13781" name="Freeform 34"/>
            <p:cNvSpPr>
              <a:spLocks noChangeAspect="1"/>
            </p:cNvSpPr>
            <p:nvPr/>
          </p:nvSpPr>
          <p:spPr bwMode="auto">
            <a:xfrm>
              <a:off x="1325" y="2595"/>
              <a:ext cx="202" cy="295"/>
            </a:xfrm>
            <a:custGeom>
              <a:avLst/>
              <a:gdLst>
                <a:gd name="T0" fmla="*/ 0 w 205"/>
                <a:gd name="T1" fmla="*/ 72 h 300"/>
                <a:gd name="T2" fmla="*/ 0 w 205"/>
                <a:gd name="T3" fmla="*/ 161 h 300"/>
                <a:gd name="T4" fmla="*/ 118 w 205"/>
                <a:gd name="T5" fmla="*/ 90 h 300"/>
                <a:gd name="T6" fmla="*/ 118 w 205"/>
                <a:gd name="T7" fmla="*/ 0 h 300"/>
                <a:gd name="T8" fmla="*/ 0 w 205"/>
                <a:gd name="T9" fmla="*/ 72 h 3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5"/>
                <a:gd name="T16" fmla="*/ 0 h 300"/>
                <a:gd name="T17" fmla="*/ 205 w 205"/>
                <a:gd name="T18" fmla="*/ 300 h 3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5" h="300">
                  <a:moveTo>
                    <a:pt x="0" y="128"/>
                  </a:moveTo>
                  <a:lnTo>
                    <a:pt x="0" y="299"/>
                  </a:lnTo>
                  <a:lnTo>
                    <a:pt x="204" y="171"/>
                  </a:lnTo>
                  <a:lnTo>
                    <a:pt x="204" y="0"/>
                  </a:lnTo>
                  <a:lnTo>
                    <a:pt x="0" y="128"/>
                  </a:lnTo>
                </a:path>
              </a:pathLst>
            </a:custGeom>
            <a:gradFill rotWithShape="0">
              <a:gsLst>
                <a:gs pos="0">
                  <a:srgbClr val="B2B200"/>
                </a:gs>
                <a:gs pos="100000">
                  <a:srgbClr val="FFF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</p:grpSp>
      <p:sp>
        <p:nvSpPr>
          <p:cNvPr id="113681" name="Text Box 35"/>
          <p:cNvSpPr txBox="1">
            <a:spLocks noChangeAspect="1" noChangeArrowheads="1"/>
          </p:cNvSpPr>
          <p:nvPr/>
        </p:nvSpPr>
        <p:spPr bwMode="auto">
          <a:xfrm>
            <a:off x="1638300" y="5205413"/>
            <a:ext cx="5159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Disk</a:t>
            </a:r>
          </a:p>
        </p:txBody>
      </p:sp>
      <p:grpSp>
        <p:nvGrpSpPr>
          <p:cNvPr id="113682" name="Group 36"/>
          <p:cNvGrpSpPr>
            <a:grpSpLocks noChangeAspect="1"/>
          </p:cNvGrpSpPr>
          <p:nvPr/>
        </p:nvGrpSpPr>
        <p:grpSpPr bwMode="auto">
          <a:xfrm>
            <a:off x="2879725" y="4841875"/>
            <a:ext cx="685800" cy="800100"/>
            <a:chOff x="1319" y="2592"/>
            <a:chExt cx="576" cy="672"/>
          </a:xfrm>
        </p:grpSpPr>
        <p:sp>
          <p:nvSpPr>
            <p:cNvPr id="113768" name="Freeform 37"/>
            <p:cNvSpPr>
              <a:spLocks noChangeAspect="1"/>
            </p:cNvSpPr>
            <p:nvPr/>
          </p:nvSpPr>
          <p:spPr bwMode="auto">
            <a:xfrm>
              <a:off x="1799" y="2640"/>
              <a:ext cx="96" cy="56"/>
            </a:xfrm>
            <a:custGeom>
              <a:avLst/>
              <a:gdLst>
                <a:gd name="T0" fmla="*/ 0 w 408"/>
                <a:gd name="T1" fmla="*/ 0 h 236"/>
                <a:gd name="T2" fmla="*/ 0 w 408"/>
                <a:gd name="T3" fmla="*/ 0 h 236"/>
                <a:gd name="T4" fmla="*/ 0 w 408"/>
                <a:gd name="T5" fmla="*/ 0 h 236"/>
                <a:gd name="T6" fmla="*/ 0 w 408"/>
                <a:gd name="T7" fmla="*/ 0 h 236"/>
                <a:gd name="T8" fmla="*/ 0 w 408"/>
                <a:gd name="T9" fmla="*/ 0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236"/>
                <a:gd name="T17" fmla="*/ 408 w 408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236">
                  <a:moveTo>
                    <a:pt x="0" y="64"/>
                  </a:moveTo>
                  <a:lnTo>
                    <a:pt x="407" y="0"/>
                  </a:lnTo>
                  <a:lnTo>
                    <a:pt x="407" y="171"/>
                  </a:lnTo>
                  <a:lnTo>
                    <a:pt x="0" y="235"/>
                  </a:lnTo>
                  <a:lnTo>
                    <a:pt x="0" y="64"/>
                  </a:lnTo>
                </a:path>
              </a:pathLst>
            </a:cu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13769" name="Freeform 38"/>
            <p:cNvSpPr>
              <a:spLocks noChangeAspect="1"/>
            </p:cNvSpPr>
            <p:nvPr/>
          </p:nvSpPr>
          <p:spPr bwMode="auto">
            <a:xfrm>
              <a:off x="1703" y="2592"/>
              <a:ext cx="96" cy="56"/>
            </a:xfrm>
            <a:custGeom>
              <a:avLst/>
              <a:gdLst>
                <a:gd name="T0" fmla="*/ 0 w 408"/>
                <a:gd name="T1" fmla="*/ 0 h 236"/>
                <a:gd name="T2" fmla="*/ 0 w 408"/>
                <a:gd name="T3" fmla="*/ 0 h 236"/>
                <a:gd name="T4" fmla="*/ 0 w 408"/>
                <a:gd name="T5" fmla="*/ 0 h 236"/>
                <a:gd name="T6" fmla="*/ 0 w 408"/>
                <a:gd name="T7" fmla="*/ 0 h 236"/>
                <a:gd name="T8" fmla="*/ 0 w 408"/>
                <a:gd name="T9" fmla="*/ 0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236"/>
                <a:gd name="T17" fmla="*/ 408 w 408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236">
                  <a:moveTo>
                    <a:pt x="0" y="64"/>
                  </a:moveTo>
                  <a:lnTo>
                    <a:pt x="407" y="0"/>
                  </a:lnTo>
                  <a:lnTo>
                    <a:pt x="407" y="171"/>
                  </a:lnTo>
                  <a:lnTo>
                    <a:pt x="0" y="235"/>
                  </a:lnTo>
                  <a:lnTo>
                    <a:pt x="0" y="64"/>
                  </a:lnTo>
                </a:path>
              </a:pathLst>
            </a:cu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13770" name="Freeform 39"/>
            <p:cNvSpPr>
              <a:spLocks noChangeAspect="1"/>
            </p:cNvSpPr>
            <p:nvPr/>
          </p:nvSpPr>
          <p:spPr bwMode="auto">
            <a:xfrm>
              <a:off x="1607" y="3112"/>
              <a:ext cx="96" cy="56"/>
            </a:xfrm>
            <a:custGeom>
              <a:avLst/>
              <a:gdLst>
                <a:gd name="T0" fmla="*/ 0 w 408"/>
                <a:gd name="T1" fmla="*/ 0 h 236"/>
                <a:gd name="T2" fmla="*/ 0 w 408"/>
                <a:gd name="T3" fmla="*/ 0 h 236"/>
                <a:gd name="T4" fmla="*/ 0 w 408"/>
                <a:gd name="T5" fmla="*/ 0 h 236"/>
                <a:gd name="T6" fmla="*/ 0 w 408"/>
                <a:gd name="T7" fmla="*/ 0 h 236"/>
                <a:gd name="T8" fmla="*/ 0 w 408"/>
                <a:gd name="T9" fmla="*/ 0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236"/>
                <a:gd name="T17" fmla="*/ 408 w 408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236">
                  <a:moveTo>
                    <a:pt x="0" y="64"/>
                  </a:moveTo>
                  <a:lnTo>
                    <a:pt x="407" y="0"/>
                  </a:lnTo>
                  <a:lnTo>
                    <a:pt x="407" y="171"/>
                  </a:lnTo>
                  <a:lnTo>
                    <a:pt x="0" y="235"/>
                  </a:lnTo>
                  <a:lnTo>
                    <a:pt x="0" y="64"/>
                  </a:lnTo>
                </a:path>
              </a:pathLst>
            </a:cu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13771" name="Freeform 40"/>
            <p:cNvSpPr>
              <a:spLocks noChangeAspect="1"/>
            </p:cNvSpPr>
            <p:nvPr/>
          </p:nvSpPr>
          <p:spPr bwMode="auto">
            <a:xfrm>
              <a:off x="1415" y="2688"/>
              <a:ext cx="73" cy="106"/>
            </a:xfrm>
            <a:custGeom>
              <a:avLst/>
              <a:gdLst>
                <a:gd name="T0" fmla="*/ 0 w 205"/>
                <a:gd name="T1" fmla="*/ 0 h 300"/>
                <a:gd name="T2" fmla="*/ 0 w 205"/>
                <a:gd name="T3" fmla="*/ 0 h 300"/>
                <a:gd name="T4" fmla="*/ 0 w 205"/>
                <a:gd name="T5" fmla="*/ 0 h 300"/>
                <a:gd name="T6" fmla="*/ 0 w 205"/>
                <a:gd name="T7" fmla="*/ 0 h 300"/>
                <a:gd name="T8" fmla="*/ 0 w 205"/>
                <a:gd name="T9" fmla="*/ 0 h 3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5"/>
                <a:gd name="T16" fmla="*/ 0 h 300"/>
                <a:gd name="T17" fmla="*/ 205 w 205"/>
                <a:gd name="T18" fmla="*/ 300 h 3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5" h="300">
                  <a:moveTo>
                    <a:pt x="0" y="128"/>
                  </a:moveTo>
                  <a:lnTo>
                    <a:pt x="0" y="299"/>
                  </a:lnTo>
                  <a:lnTo>
                    <a:pt x="204" y="171"/>
                  </a:lnTo>
                  <a:lnTo>
                    <a:pt x="204" y="0"/>
                  </a:lnTo>
                  <a:lnTo>
                    <a:pt x="0" y="128"/>
                  </a:lnTo>
                </a:path>
              </a:pathLst>
            </a:cu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13772" name="Freeform 41"/>
            <p:cNvSpPr>
              <a:spLocks noChangeAspect="1"/>
            </p:cNvSpPr>
            <p:nvPr/>
          </p:nvSpPr>
          <p:spPr bwMode="auto">
            <a:xfrm>
              <a:off x="1607" y="2784"/>
              <a:ext cx="144" cy="84"/>
            </a:xfrm>
            <a:custGeom>
              <a:avLst/>
              <a:gdLst>
                <a:gd name="T0" fmla="*/ 0 w 408"/>
                <a:gd name="T1" fmla="*/ 0 h 236"/>
                <a:gd name="T2" fmla="*/ 0 w 408"/>
                <a:gd name="T3" fmla="*/ 0 h 236"/>
                <a:gd name="T4" fmla="*/ 0 w 408"/>
                <a:gd name="T5" fmla="*/ 0 h 236"/>
                <a:gd name="T6" fmla="*/ 0 w 408"/>
                <a:gd name="T7" fmla="*/ 0 h 236"/>
                <a:gd name="T8" fmla="*/ 0 w 408"/>
                <a:gd name="T9" fmla="*/ 0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236"/>
                <a:gd name="T17" fmla="*/ 408 w 408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236">
                  <a:moveTo>
                    <a:pt x="0" y="64"/>
                  </a:moveTo>
                  <a:lnTo>
                    <a:pt x="407" y="0"/>
                  </a:lnTo>
                  <a:lnTo>
                    <a:pt x="407" y="171"/>
                  </a:lnTo>
                  <a:lnTo>
                    <a:pt x="0" y="235"/>
                  </a:lnTo>
                  <a:lnTo>
                    <a:pt x="0" y="64"/>
                  </a:lnTo>
                </a:path>
              </a:pathLst>
            </a:cu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13773" name="Freeform 42"/>
            <p:cNvSpPr>
              <a:spLocks noChangeAspect="1"/>
            </p:cNvSpPr>
            <p:nvPr/>
          </p:nvSpPr>
          <p:spPr bwMode="auto">
            <a:xfrm>
              <a:off x="1559" y="2832"/>
              <a:ext cx="336" cy="196"/>
            </a:xfrm>
            <a:custGeom>
              <a:avLst/>
              <a:gdLst>
                <a:gd name="T0" fmla="*/ 0 w 408"/>
                <a:gd name="T1" fmla="*/ 2 h 236"/>
                <a:gd name="T2" fmla="*/ 2 w 408"/>
                <a:gd name="T3" fmla="*/ 0 h 236"/>
                <a:gd name="T4" fmla="*/ 2 w 408"/>
                <a:gd name="T5" fmla="*/ 2 h 236"/>
                <a:gd name="T6" fmla="*/ 0 w 408"/>
                <a:gd name="T7" fmla="*/ 2 h 236"/>
                <a:gd name="T8" fmla="*/ 0 w 408"/>
                <a:gd name="T9" fmla="*/ 2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236"/>
                <a:gd name="T17" fmla="*/ 408 w 408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236">
                  <a:moveTo>
                    <a:pt x="0" y="64"/>
                  </a:moveTo>
                  <a:lnTo>
                    <a:pt x="407" y="0"/>
                  </a:lnTo>
                  <a:lnTo>
                    <a:pt x="407" y="171"/>
                  </a:lnTo>
                  <a:lnTo>
                    <a:pt x="0" y="235"/>
                  </a:lnTo>
                  <a:lnTo>
                    <a:pt x="0" y="64"/>
                  </a:lnTo>
                </a:path>
              </a:pathLst>
            </a:cu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13774" name="Freeform 43"/>
            <p:cNvSpPr>
              <a:spLocks noChangeAspect="1"/>
            </p:cNvSpPr>
            <p:nvPr/>
          </p:nvSpPr>
          <p:spPr bwMode="auto">
            <a:xfrm>
              <a:off x="1367" y="2870"/>
              <a:ext cx="73" cy="106"/>
            </a:xfrm>
            <a:custGeom>
              <a:avLst/>
              <a:gdLst>
                <a:gd name="T0" fmla="*/ 0 w 205"/>
                <a:gd name="T1" fmla="*/ 0 h 300"/>
                <a:gd name="T2" fmla="*/ 0 w 205"/>
                <a:gd name="T3" fmla="*/ 0 h 300"/>
                <a:gd name="T4" fmla="*/ 0 w 205"/>
                <a:gd name="T5" fmla="*/ 0 h 300"/>
                <a:gd name="T6" fmla="*/ 0 w 205"/>
                <a:gd name="T7" fmla="*/ 0 h 300"/>
                <a:gd name="T8" fmla="*/ 0 w 205"/>
                <a:gd name="T9" fmla="*/ 0 h 3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5"/>
                <a:gd name="T16" fmla="*/ 0 h 300"/>
                <a:gd name="T17" fmla="*/ 205 w 205"/>
                <a:gd name="T18" fmla="*/ 300 h 3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5" h="300">
                  <a:moveTo>
                    <a:pt x="0" y="128"/>
                  </a:moveTo>
                  <a:lnTo>
                    <a:pt x="0" y="299"/>
                  </a:lnTo>
                  <a:lnTo>
                    <a:pt x="204" y="171"/>
                  </a:lnTo>
                  <a:lnTo>
                    <a:pt x="204" y="0"/>
                  </a:lnTo>
                  <a:lnTo>
                    <a:pt x="0" y="128"/>
                  </a:lnTo>
                </a:path>
              </a:pathLst>
            </a:cu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13775" name="Freeform 44"/>
            <p:cNvSpPr>
              <a:spLocks noChangeAspect="1"/>
            </p:cNvSpPr>
            <p:nvPr/>
          </p:nvSpPr>
          <p:spPr bwMode="auto">
            <a:xfrm>
              <a:off x="1438" y="3158"/>
              <a:ext cx="73" cy="106"/>
            </a:xfrm>
            <a:custGeom>
              <a:avLst/>
              <a:gdLst>
                <a:gd name="T0" fmla="*/ 0 w 205"/>
                <a:gd name="T1" fmla="*/ 0 h 300"/>
                <a:gd name="T2" fmla="*/ 0 w 205"/>
                <a:gd name="T3" fmla="*/ 0 h 300"/>
                <a:gd name="T4" fmla="*/ 0 w 205"/>
                <a:gd name="T5" fmla="*/ 0 h 300"/>
                <a:gd name="T6" fmla="*/ 0 w 205"/>
                <a:gd name="T7" fmla="*/ 0 h 300"/>
                <a:gd name="T8" fmla="*/ 0 w 205"/>
                <a:gd name="T9" fmla="*/ 0 h 3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5"/>
                <a:gd name="T16" fmla="*/ 0 h 300"/>
                <a:gd name="T17" fmla="*/ 205 w 205"/>
                <a:gd name="T18" fmla="*/ 300 h 3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5" h="300">
                  <a:moveTo>
                    <a:pt x="0" y="128"/>
                  </a:moveTo>
                  <a:lnTo>
                    <a:pt x="0" y="299"/>
                  </a:lnTo>
                  <a:lnTo>
                    <a:pt x="204" y="171"/>
                  </a:lnTo>
                  <a:lnTo>
                    <a:pt x="204" y="0"/>
                  </a:lnTo>
                  <a:lnTo>
                    <a:pt x="0" y="128"/>
                  </a:lnTo>
                </a:path>
              </a:pathLst>
            </a:cu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13776" name="Freeform 45"/>
            <p:cNvSpPr>
              <a:spLocks noChangeAspect="1"/>
            </p:cNvSpPr>
            <p:nvPr/>
          </p:nvSpPr>
          <p:spPr bwMode="auto">
            <a:xfrm>
              <a:off x="1319" y="2928"/>
              <a:ext cx="205" cy="298"/>
            </a:xfrm>
            <a:custGeom>
              <a:avLst/>
              <a:gdLst>
                <a:gd name="T0" fmla="*/ 0 w 205"/>
                <a:gd name="T1" fmla="*/ 91 h 300"/>
                <a:gd name="T2" fmla="*/ 0 w 205"/>
                <a:gd name="T3" fmla="*/ 225 h 300"/>
                <a:gd name="T4" fmla="*/ 204 w 205"/>
                <a:gd name="T5" fmla="*/ 134 h 300"/>
                <a:gd name="T6" fmla="*/ 204 w 205"/>
                <a:gd name="T7" fmla="*/ 0 h 300"/>
                <a:gd name="T8" fmla="*/ 0 w 205"/>
                <a:gd name="T9" fmla="*/ 91 h 3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5"/>
                <a:gd name="T16" fmla="*/ 0 h 300"/>
                <a:gd name="T17" fmla="*/ 205 w 205"/>
                <a:gd name="T18" fmla="*/ 300 h 3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5" h="300">
                  <a:moveTo>
                    <a:pt x="0" y="128"/>
                  </a:moveTo>
                  <a:lnTo>
                    <a:pt x="0" y="299"/>
                  </a:lnTo>
                  <a:lnTo>
                    <a:pt x="204" y="171"/>
                  </a:lnTo>
                  <a:lnTo>
                    <a:pt x="204" y="0"/>
                  </a:lnTo>
                  <a:lnTo>
                    <a:pt x="0" y="128"/>
                  </a:lnTo>
                </a:path>
              </a:pathLst>
            </a:cu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sp>
          <p:nvSpPr>
            <p:cNvPr id="113777" name="Freeform 46"/>
            <p:cNvSpPr>
              <a:spLocks noChangeAspect="1"/>
            </p:cNvSpPr>
            <p:nvPr/>
          </p:nvSpPr>
          <p:spPr bwMode="auto">
            <a:xfrm>
              <a:off x="1559" y="2640"/>
              <a:ext cx="192" cy="112"/>
            </a:xfrm>
            <a:custGeom>
              <a:avLst/>
              <a:gdLst>
                <a:gd name="T0" fmla="*/ 0 w 408"/>
                <a:gd name="T1" fmla="*/ 0 h 236"/>
                <a:gd name="T2" fmla="*/ 0 w 408"/>
                <a:gd name="T3" fmla="*/ 0 h 236"/>
                <a:gd name="T4" fmla="*/ 0 w 408"/>
                <a:gd name="T5" fmla="*/ 0 h 236"/>
                <a:gd name="T6" fmla="*/ 0 w 408"/>
                <a:gd name="T7" fmla="*/ 0 h 236"/>
                <a:gd name="T8" fmla="*/ 0 w 408"/>
                <a:gd name="T9" fmla="*/ 0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236"/>
                <a:gd name="T17" fmla="*/ 408 w 408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236">
                  <a:moveTo>
                    <a:pt x="0" y="64"/>
                  </a:moveTo>
                  <a:lnTo>
                    <a:pt x="407" y="0"/>
                  </a:lnTo>
                  <a:lnTo>
                    <a:pt x="407" y="171"/>
                  </a:lnTo>
                  <a:lnTo>
                    <a:pt x="0" y="235"/>
                  </a:lnTo>
                  <a:lnTo>
                    <a:pt x="0" y="64"/>
                  </a:lnTo>
                </a:path>
              </a:pathLst>
            </a:cu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</p:grpSp>
      <p:grpSp>
        <p:nvGrpSpPr>
          <p:cNvPr id="113683" name="Group 47"/>
          <p:cNvGrpSpPr>
            <a:grpSpLocks noChangeAspect="1"/>
          </p:cNvGrpSpPr>
          <p:nvPr/>
        </p:nvGrpSpPr>
        <p:grpSpPr bwMode="auto">
          <a:xfrm>
            <a:off x="3033713" y="4448175"/>
            <a:ext cx="103187" cy="188913"/>
            <a:chOff x="1602" y="2401"/>
            <a:chExt cx="87" cy="158"/>
          </a:xfrm>
        </p:grpSpPr>
        <p:sp>
          <p:nvSpPr>
            <p:cNvPr id="113765" name="Line 48"/>
            <p:cNvSpPr>
              <a:spLocks noChangeAspect="1" noChangeShapeType="1"/>
            </p:cNvSpPr>
            <p:nvPr/>
          </p:nvSpPr>
          <p:spPr bwMode="auto">
            <a:xfrm>
              <a:off x="1687" y="2415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3766" name="Line 49"/>
            <p:cNvSpPr>
              <a:spLocks noChangeAspect="1" noChangeShapeType="1"/>
            </p:cNvSpPr>
            <p:nvPr/>
          </p:nvSpPr>
          <p:spPr bwMode="auto">
            <a:xfrm flipH="1">
              <a:off x="1602" y="2419"/>
              <a:ext cx="87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3767" name="Line 50"/>
            <p:cNvSpPr>
              <a:spLocks noChangeAspect="1" noChangeShapeType="1"/>
            </p:cNvSpPr>
            <p:nvPr/>
          </p:nvSpPr>
          <p:spPr bwMode="auto">
            <a:xfrm flipV="1">
              <a:off x="1605" y="2401"/>
              <a:ext cx="0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13684" name="AutoShape 51"/>
          <p:cNvSpPr>
            <a:spLocks noChangeAspect="1" noChangeArrowheads="1"/>
          </p:cNvSpPr>
          <p:nvPr/>
        </p:nvSpPr>
        <p:spPr bwMode="auto">
          <a:xfrm>
            <a:off x="2919413" y="3676650"/>
            <a:ext cx="317500" cy="258763"/>
          </a:xfrm>
          <a:prstGeom prst="flowChartDocument">
            <a:avLst/>
          </a:prstGeom>
          <a:gradFill rotWithShape="0">
            <a:gsLst>
              <a:gs pos="0">
                <a:srgbClr val="525252"/>
              </a:gs>
              <a:gs pos="100000">
                <a:srgbClr val="B2B2B2"/>
              </a:gs>
            </a:gsLst>
            <a:lin ang="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2016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525252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13685" name="Text Box 52"/>
          <p:cNvSpPr txBox="1">
            <a:spLocks noChangeAspect="1" noChangeArrowheads="1"/>
          </p:cNvSpPr>
          <p:nvPr/>
        </p:nvSpPr>
        <p:spPr bwMode="auto">
          <a:xfrm>
            <a:off x="1635125" y="3573463"/>
            <a:ext cx="1065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Persistence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support</a:t>
            </a:r>
          </a:p>
        </p:txBody>
      </p:sp>
      <p:sp>
        <p:nvSpPr>
          <p:cNvPr id="113686" name="Line 53"/>
          <p:cNvSpPr>
            <a:spLocks noChangeAspect="1" noChangeShapeType="1"/>
          </p:cNvSpPr>
          <p:nvPr/>
        </p:nvSpPr>
        <p:spPr bwMode="auto">
          <a:xfrm>
            <a:off x="3098800" y="2457450"/>
            <a:ext cx="0" cy="1841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3687" name="Line 54"/>
          <p:cNvSpPr>
            <a:spLocks noChangeAspect="1" noChangeShapeType="1"/>
          </p:cNvSpPr>
          <p:nvPr/>
        </p:nvSpPr>
        <p:spPr bwMode="auto">
          <a:xfrm>
            <a:off x="3098800" y="3979863"/>
            <a:ext cx="0" cy="1714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3688" name="Text Box 55"/>
          <p:cNvSpPr txBox="1">
            <a:spLocks noChangeAspect="1" noChangeArrowheads="1"/>
          </p:cNvSpPr>
          <p:nvPr/>
        </p:nvSpPr>
        <p:spPr bwMode="auto">
          <a:xfrm>
            <a:off x="4675188" y="1757363"/>
            <a:ext cx="24050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 i="1">
                <a:solidFill>
                  <a:schemeClr val="tx1"/>
                </a:solidFill>
                <a:latin typeface="Tahoma" panose="020B0604030504040204" pitchFamily="34" charset="0"/>
              </a:rPr>
              <a:t>Conquest</a:t>
            </a:r>
            <a:r>
              <a:rPr lang="en-US" altLang="en-US" sz="1400" b="1">
                <a:solidFill>
                  <a:schemeClr val="tx1"/>
                </a:solidFill>
                <a:latin typeface="Tahoma" panose="020B0604030504040204" pitchFamily="34" charset="0"/>
              </a:rPr>
              <a:t> Disk Data Path</a:t>
            </a:r>
          </a:p>
        </p:txBody>
      </p:sp>
      <p:sp>
        <p:nvSpPr>
          <p:cNvPr id="113689" name="Line 56"/>
          <p:cNvSpPr>
            <a:spLocks noChangeAspect="1" noChangeShapeType="1"/>
          </p:cNvSpPr>
          <p:nvPr/>
        </p:nvSpPr>
        <p:spPr bwMode="auto">
          <a:xfrm>
            <a:off x="5864225" y="2903538"/>
            <a:ext cx="0" cy="1714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3690" name="AutoShape 57"/>
          <p:cNvSpPr>
            <a:spLocks noChangeAspect="1" noChangeArrowheads="1"/>
          </p:cNvSpPr>
          <p:nvPr/>
        </p:nvSpPr>
        <p:spPr bwMode="auto">
          <a:xfrm>
            <a:off x="5645150" y="2816225"/>
            <a:ext cx="342900" cy="31750"/>
          </a:xfrm>
          <a:prstGeom prst="flowChartPunchedTape">
            <a:avLst/>
          </a:prstGeom>
          <a:gradFill rotWithShape="0">
            <a:gsLst>
              <a:gs pos="0">
                <a:srgbClr val="5E2F76"/>
              </a:gs>
              <a:gs pos="100000">
                <a:srgbClr val="CC66FF"/>
              </a:gs>
            </a:gsLst>
            <a:lin ang="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66FF"/>
            </a:extrusionClr>
            <a:contourClr>
              <a:srgbClr val="5E2F76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13691" name="Text Box 58"/>
          <p:cNvSpPr txBox="1">
            <a:spLocks noChangeAspect="1" noChangeArrowheads="1"/>
          </p:cNvSpPr>
          <p:nvPr/>
        </p:nvSpPr>
        <p:spPr bwMode="auto">
          <a:xfrm>
            <a:off x="6308725" y="2470150"/>
            <a:ext cx="1190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IO buffer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management</a:t>
            </a:r>
          </a:p>
        </p:txBody>
      </p:sp>
      <p:sp>
        <p:nvSpPr>
          <p:cNvPr id="113692" name="Text Box 59"/>
          <p:cNvSpPr txBox="1">
            <a:spLocks noChangeAspect="1" noChangeArrowheads="1"/>
          </p:cNvSpPr>
          <p:nvPr/>
        </p:nvSpPr>
        <p:spPr bwMode="auto">
          <a:xfrm>
            <a:off x="6319838" y="3016250"/>
            <a:ext cx="8874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IO buffer</a:t>
            </a:r>
          </a:p>
        </p:txBody>
      </p:sp>
      <p:sp>
        <p:nvSpPr>
          <p:cNvPr id="113693" name="Text Box 60"/>
          <p:cNvSpPr txBox="1">
            <a:spLocks noChangeAspect="1" noChangeArrowheads="1"/>
          </p:cNvSpPr>
          <p:nvPr/>
        </p:nvSpPr>
        <p:spPr bwMode="auto">
          <a:xfrm>
            <a:off x="5132388" y="2146300"/>
            <a:ext cx="14843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Storage requests</a:t>
            </a:r>
          </a:p>
        </p:txBody>
      </p:sp>
      <p:sp>
        <p:nvSpPr>
          <p:cNvPr id="113694" name="Text Box 61"/>
          <p:cNvSpPr txBox="1">
            <a:spLocks noChangeAspect="1" noChangeArrowheads="1"/>
          </p:cNvSpPr>
          <p:nvPr/>
        </p:nvSpPr>
        <p:spPr bwMode="auto">
          <a:xfrm>
            <a:off x="6308725" y="3757613"/>
            <a:ext cx="1190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Disk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management</a:t>
            </a:r>
          </a:p>
        </p:txBody>
      </p:sp>
      <p:sp>
        <p:nvSpPr>
          <p:cNvPr id="113695" name="Text Box 62"/>
          <p:cNvSpPr txBox="1">
            <a:spLocks noChangeAspect="1" noChangeArrowheads="1"/>
          </p:cNvSpPr>
          <p:nvPr/>
        </p:nvSpPr>
        <p:spPr bwMode="auto">
          <a:xfrm>
            <a:off x="4133850" y="4700588"/>
            <a:ext cx="5159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Disk</a:t>
            </a:r>
          </a:p>
        </p:txBody>
      </p:sp>
      <p:sp>
        <p:nvSpPr>
          <p:cNvPr id="113696" name="Line 63"/>
          <p:cNvSpPr>
            <a:spLocks noChangeAspect="1" noChangeShapeType="1"/>
          </p:cNvSpPr>
          <p:nvPr/>
        </p:nvSpPr>
        <p:spPr bwMode="auto">
          <a:xfrm>
            <a:off x="5867400" y="3646488"/>
            <a:ext cx="0" cy="1714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4688" name="AutoShape 64"/>
          <p:cNvSpPr>
            <a:spLocks noChangeAspect="1" noChangeArrowheads="1"/>
          </p:cNvSpPr>
          <p:nvPr/>
        </p:nvSpPr>
        <p:spPr bwMode="auto">
          <a:xfrm>
            <a:off x="5656263" y="4005263"/>
            <a:ext cx="342900" cy="31750"/>
          </a:xfrm>
          <a:prstGeom prst="flowChartPunchedTape">
            <a:avLst/>
          </a:prstGeom>
          <a:gradFill rotWithShape="0">
            <a:gsLst>
              <a:gs pos="0">
                <a:schemeClr val="folHlink">
                  <a:gamma/>
                  <a:shade val="46275"/>
                  <a:invGamma/>
                </a:schemeClr>
              </a:gs>
              <a:gs pos="100000">
                <a:schemeClr val="folHlink"/>
              </a:gs>
            </a:gsLst>
            <a:lin ang="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grpSp>
        <p:nvGrpSpPr>
          <p:cNvPr id="113698" name="Group 65"/>
          <p:cNvGrpSpPr>
            <a:grpSpLocks noChangeAspect="1"/>
          </p:cNvGrpSpPr>
          <p:nvPr/>
        </p:nvGrpSpPr>
        <p:grpSpPr bwMode="auto">
          <a:xfrm>
            <a:off x="5384800" y="4354513"/>
            <a:ext cx="985838" cy="1123950"/>
            <a:chOff x="4348" y="2463"/>
            <a:chExt cx="828" cy="945"/>
          </a:xfrm>
        </p:grpSpPr>
        <p:grpSp>
          <p:nvGrpSpPr>
            <p:cNvPr id="113745" name="Group 66"/>
            <p:cNvGrpSpPr>
              <a:grpSpLocks noChangeAspect="1"/>
            </p:cNvGrpSpPr>
            <p:nvPr/>
          </p:nvGrpSpPr>
          <p:grpSpPr bwMode="auto">
            <a:xfrm>
              <a:off x="4775" y="2547"/>
              <a:ext cx="401" cy="736"/>
              <a:chOff x="4927" y="2547"/>
              <a:chExt cx="401" cy="736"/>
            </a:xfrm>
          </p:grpSpPr>
          <p:sp>
            <p:nvSpPr>
              <p:cNvPr id="113761" name="Freeform 67"/>
              <p:cNvSpPr>
                <a:spLocks noChangeAspect="1"/>
              </p:cNvSpPr>
              <p:nvPr/>
            </p:nvSpPr>
            <p:spPr bwMode="auto">
              <a:xfrm>
                <a:off x="4927" y="2882"/>
                <a:ext cx="401" cy="232"/>
              </a:xfrm>
              <a:custGeom>
                <a:avLst/>
                <a:gdLst>
                  <a:gd name="T0" fmla="*/ 0 w 408"/>
                  <a:gd name="T1" fmla="*/ 29 h 236"/>
                  <a:gd name="T2" fmla="*/ 214 w 408"/>
                  <a:gd name="T3" fmla="*/ 0 h 236"/>
                  <a:gd name="T4" fmla="*/ 214 w 408"/>
                  <a:gd name="T5" fmla="*/ 89 h 236"/>
                  <a:gd name="T6" fmla="*/ 0 w 408"/>
                  <a:gd name="T7" fmla="*/ 126 h 236"/>
                  <a:gd name="T8" fmla="*/ 0 w 408"/>
                  <a:gd name="T9" fmla="*/ 29 h 2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8"/>
                  <a:gd name="T16" fmla="*/ 0 h 236"/>
                  <a:gd name="T17" fmla="*/ 408 w 408"/>
                  <a:gd name="T18" fmla="*/ 236 h 2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8" h="236">
                    <a:moveTo>
                      <a:pt x="0" y="64"/>
                    </a:moveTo>
                    <a:lnTo>
                      <a:pt x="407" y="0"/>
                    </a:lnTo>
                    <a:lnTo>
                      <a:pt x="407" y="171"/>
                    </a:lnTo>
                    <a:lnTo>
                      <a:pt x="0" y="235"/>
                    </a:lnTo>
                    <a:lnTo>
                      <a:pt x="0" y="64"/>
                    </a:lnTo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lIns="4856" tIns="2428" rIns="4856" bIns="2428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3762" name="Freeform 68"/>
              <p:cNvSpPr>
                <a:spLocks noChangeAspect="1"/>
              </p:cNvSpPr>
              <p:nvPr/>
            </p:nvSpPr>
            <p:spPr bwMode="auto">
              <a:xfrm>
                <a:off x="4927" y="3050"/>
                <a:ext cx="401" cy="233"/>
              </a:xfrm>
              <a:custGeom>
                <a:avLst/>
                <a:gdLst>
                  <a:gd name="T0" fmla="*/ 0 w 408"/>
                  <a:gd name="T1" fmla="*/ 29 h 237"/>
                  <a:gd name="T2" fmla="*/ 214 w 408"/>
                  <a:gd name="T3" fmla="*/ 0 h 237"/>
                  <a:gd name="T4" fmla="*/ 214 w 408"/>
                  <a:gd name="T5" fmla="*/ 89 h 237"/>
                  <a:gd name="T6" fmla="*/ 0 w 408"/>
                  <a:gd name="T7" fmla="*/ 127 h 237"/>
                  <a:gd name="T8" fmla="*/ 0 w 408"/>
                  <a:gd name="T9" fmla="*/ 29 h 2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8"/>
                  <a:gd name="T16" fmla="*/ 0 h 237"/>
                  <a:gd name="T17" fmla="*/ 408 w 408"/>
                  <a:gd name="T18" fmla="*/ 237 h 23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8" h="237">
                    <a:moveTo>
                      <a:pt x="0" y="64"/>
                    </a:moveTo>
                    <a:lnTo>
                      <a:pt x="407" y="0"/>
                    </a:lnTo>
                    <a:lnTo>
                      <a:pt x="407" y="171"/>
                    </a:lnTo>
                    <a:lnTo>
                      <a:pt x="0" y="236"/>
                    </a:lnTo>
                    <a:lnTo>
                      <a:pt x="0" y="64"/>
                    </a:lnTo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lIns="4856" tIns="2428" rIns="4856" bIns="2428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3763" name="Freeform 69"/>
              <p:cNvSpPr>
                <a:spLocks noChangeAspect="1"/>
              </p:cNvSpPr>
              <p:nvPr/>
            </p:nvSpPr>
            <p:spPr bwMode="auto">
              <a:xfrm>
                <a:off x="4927" y="2715"/>
                <a:ext cx="401" cy="232"/>
              </a:xfrm>
              <a:custGeom>
                <a:avLst/>
                <a:gdLst>
                  <a:gd name="T0" fmla="*/ 0 w 408"/>
                  <a:gd name="T1" fmla="*/ 29 h 236"/>
                  <a:gd name="T2" fmla="*/ 214 w 408"/>
                  <a:gd name="T3" fmla="*/ 0 h 236"/>
                  <a:gd name="T4" fmla="*/ 214 w 408"/>
                  <a:gd name="T5" fmla="*/ 89 h 236"/>
                  <a:gd name="T6" fmla="*/ 0 w 408"/>
                  <a:gd name="T7" fmla="*/ 126 h 236"/>
                  <a:gd name="T8" fmla="*/ 0 w 408"/>
                  <a:gd name="T9" fmla="*/ 29 h 2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8"/>
                  <a:gd name="T16" fmla="*/ 0 h 236"/>
                  <a:gd name="T17" fmla="*/ 408 w 408"/>
                  <a:gd name="T18" fmla="*/ 236 h 2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8" h="236">
                    <a:moveTo>
                      <a:pt x="0" y="64"/>
                    </a:moveTo>
                    <a:lnTo>
                      <a:pt x="407" y="0"/>
                    </a:lnTo>
                    <a:lnTo>
                      <a:pt x="407" y="171"/>
                    </a:lnTo>
                    <a:lnTo>
                      <a:pt x="0" y="235"/>
                    </a:lnTo>
                    <a:lnTo>
                      <a:pt x="0" y="64"/>
                    </a:lnTo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lIns="4856" tIns="2428" rIns="4856" bIns="2428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3764" name="Freeform 70"/>
              <p:cNvSpPr>
                <a:spLocks noChangeAspect="1"/>
              </p:cNvSpPr>
              <p:nvPr/>
            </p:nvSpPr>
            <p:spPr bwMode="auto">
              <a:xfrm>
                <a:off x="4927" y="2547"/>
                <a:ext cx="401" cy="232"/>
              </a:xfrm>
              <a:custGeom>
                <a:avLst/>
                <a:gdLst>
                  <a:gd name="T0" fmla="*/ 0 w 408"/>
                  <a:gd name="T1" fmla="*/ 29 h 236"/>
                  <a:gd name="T2" fmla="*/ 214 w 408"/>
                  <a:gd name="T3" fmla="*/ 0 h 236"/>
                  <a:gd name="T4" fmla="*/ 214 w 408"/>
                  <a:gd name="T5" fmla="*/ 89 h 236"/>
                  <a:gd name="T6" fmla="*/ 0 w 408"/>
                  <a:gd name="T7" fmla="*/ 126 h 236"/>
                  <a:gd name="T8" fmla="*/ 0 w 408"/>
                  <a:gd name="T9" fmla="*/ 29 h 2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8"/>
                  <a:gd name="T16" fmla="*/ 0 h 236"/>
                  <a:gd name="T17" fmla="*/ 408 w 408"/>
                  <a:gd name="T18" fmla="*/ 236 h 2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8" h="236">
                    <a:moveTo>
                      <a:pt x="0" y="64"/>
                    </a:moveTo>
                    <a:lnTo>
                      <a:pt x="407" y="0"/>
                    </a:lnTo>
                    <a:lnTo>
                      <a:pt x="407" y="171"/>
                    </a:lnTo>
                    <a:lnTo>
                      <a:pt x="0" y="235"/>
                    </a:lnTo>
                    <a:lnTo>
                      <a:pt x="0" y="64"/>
                    </a:lnTo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lIns="4856" tIns="2428" rIns="4856" bIns="2428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13746" name="Group 71"/>
            <p:cNvGrpSpPr>
              <a:grpSpLocks noChangeAspect="1"/>
            </p:cNvGrpSpPr>
            <p:nvPr/>
          </p:nvGrpSpPr>
          <p:grpSpPr bwMode="auto">
            <a:xfrm>
              <a:off x="4348" y="2610"/>
              <a:ext cx="235" cy="797"/>
              <a:chOff x="4500" y="2610"/>
              <a:chExt cx="235" cy="797"/>
            </a:xfrm>
          </p:grpSpPr>
          <p:sp>
            <p:nvSpPr>
              <p:cNvPr id="113759" name="Rectangle 72"/>
              <p:cNvSpPr>
                <a:spLocks noChangeAspect="1" noChangeArrowheads="1"/>
              </p:cNvSpPr>
              <p:nvPr/>
            </p:nvSpPr>
            <p:spPr bwMode="auto">
              <a:xfrm>
                <a:off x="4500" y="2610"/>
                <a:ext cx="233" cy="671"/>
              </a:xfrm>
              <a:prstGeom prst="rect">
                <a:avLst/>
              </a:prstGeom>
              <a:gradFill rotWithShape="0">
                <a:gsLst>
                  <a:gs pos="0">
                    <a:srgbClr val="B20000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4856" tIns="2428" rIns="4856" bIns="242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3760" name="Arc 73"/>
              <p:cNvSpPr>
                <a:spLocks noChangeAspect="1"/>
              </p:cNvSpPr>
              <p:nvPr/>
            </p:nvSpPr>
            <p:spPr bwMode="auto">
              <a:xfrm>
                <a:off x="4501" y="3281"/>
                <a:ext cx="234" cy="12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21600" y="21600"/>
                    </a:moveTo>
                    <a:cubicBezTo>
                      <a:pt x="9670" y="21600"/>
                      <a:pt x="0" y="11929"/>
                      <a:pt x="0" y="0"/>
                    </a:cubicBezTo>
                  </a:path>
                  <a:path w="21600" h="21600" stroke="0" extrusionOk="0">
                    <a:moveTo>
                      <a:pt x="21600" y="21600"/>
                    </a:moveTo>
                    <a:cubicBezTo>
                      <a:pt x="9670" y="21600"/>
                      <a:pt x="0" y="11929"/>
                      <a:pt x="0" y="0"/>
                    </a:cubicBezTo>
                    <a:lnTo>
                      <a:pt x="21600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B20000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4856" tIns="2428" rIns="4856" bIns="2428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13747" name="Arc 74"/>
            <p:cNvSpPr>
              <a:spLocks noChangeAspect="1"/>
            </p:cNvSpPr>
            <p:nvPr/>
          </p:nvSpPr>
          <p:spPr bwMode="auto">
            <a:xfrm>
              <a:off x="4349" y="2463"/>
              <a:ext cx="826" cy="276"/>
            </a:xfrm>
            <a:custGeom>
              <a:avLst/>
              <a:gdLst>
                <a:gd name="T0" fmla="*/ 0 w 41173"/>
                <a:gd name="T1" fmla="*/ 0 h 40670"/>
                <a:gd name="T2" fmla="*/ 0 w 41173"/>
                <a:gd name="T3" fmla="*/ 0 h 40670"/>
                <a:gd name="T4" fmla="*/ 0 w 41173"/>
                <a:gd name="T5" fmla="*/ 0 h 40670"/>
                <a:gd name="T6" fmla="*/ 0 60000 65536"/>
                <a:gd name="T7" fmla="*/ 0 60000 65536"/>
                <a:gd name="T8" fmla="*/ 0 60000 65536"/>
                <a:gd name="T9" fmla="*/ 0 w 41173"/>
                <a:gd name="T10" fmla="*/ 0 h 40670"/>
                <a:gd name="T11" fmla="*/ 41173 w 41173"/>
                <a:gd name="T12" fmla="*/ 40670 h 406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173" h="40670" fill="none" extrusionOk="0">
                  <a:moveTo>
                    <a:pt x="11456" y="40669"/>
                  </a:moveTo>
                  <a:cubicBezTo>
                    <a:pt x="4405" y="36919"/>
                    <a:pt x="0" y="29585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9991" y="-1"/>
                    <a:pt x="37623" y="4860"/>
                    <a:pt x="41172" y="12464"/>
                  </a:cubicBezTo>
                </a:path>
                <a:path w="41173" h="40670" stroke="0" extrusionOk="0">
                  <a:moveTo>
                    <a:pt x="11456" y="40669"/>
                  </a:moveTo>
                  <a:cubicBezTo>
                    <a:pt x="4405" y="36919"/>
                    <a:pt x="0" y="29585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9991" y="-1"/>
                    <a:pt x="37623" y="4860"/>
                    <a:pt x="41172" y="12464"/>
                  </a:cubicBezTo>
                  <a:lnTo>
                    <a:pt x="21600" y="21600"/>
                  </a:lnTo>
                  <a:lnTo>
                    <a:pt x="11456" y="40669"/>
                  </a:lnTo>
                  <a:close/>
                </a:path>
              </a:pathLst>
            </a:custGeom>
            <a:gradFill rotWithShape="0">
              <a:gsLst>
                <a:gs pos="0">
                  <a:srgbClr val="B20000"/>
                </a:gs>
                <a:gs pos="100000">
                  <a:srgbClr val="FF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4856" tIns="2428" rIns="4856" bIns="2428">
              <a:spAutoFit/>
            </a:bodyPr>
            <a:lstStyle/>
            <a:p>
              <a:endParaRPr lang="en-US"/>
            </a:p>
          </p:txBody>
        </p:sp>
        <p:grpSp>
          <p:nvGrpSpPr>
            <p:cNvPr id="113748" name="Group 75"/>
            <p:cNvGrpSpPr>
              <a:grpSpLocks noChangeAspect="1"/>
            </p:cNvGrpSpPr>
            <p:nvPr/>
          </p:nvGrpSpPr>
          <p:grpSpPr bwMode="auto">
            <a:xfrm>
              <a:off x="4581" y="2610"/>
              <a:ext cx="202" cy="798"/>
              <a:chOff x="4733" y="2610"/>
              <a:chExt cx="202" cy="798"/>
            </a:xfrm>
          </p:grpSpPr>
          <p:sp>
            <p:nvSpPr>
              <p:cNvPr id="113755" name="Freeform 76"/>
              <p:cNvSpPr>
                <a:spLocks noChangeAspect="1"/>
              </p:cNvSpPr>
              <p:nvPr/>
            </p:nvSpPr>
            <p:spPr bwMode="auto">
              <a:xfrm>
                <a:off x="4733" y="2945"/>
                <a:ext cx="202" cy="295"/>
              </a:xfrm>
              <a:custGeom>
                <a:avLst/>
                <a:gdLst>
                  <a:gd name="T0" fmla="*/ 0 w 205"/>
                  <a:gd name="T1" fmla="*/ 72 h 300"/>
                  <a:gd name="T2" fmla="*/ 0 w 205"/>
                  <a:gd name="T3" fmla="*/ 161 h 300"/>
                  <a:gd name="T4" fmla="*/ 118 w 205"/>
                  <a:gd name="T5" fmla="*/ 90 h 300"/>
                  <a:gd name="T6" fmla="*/ 118 w 205"/>
                  <a:gd name="T7" fmla="*/ 0 h 300"/>
                  <a:gd name="T8" fmla="*/ 0 w 205"/>
                  <a:gd name="T9" fmla="*/ 72 h 3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5"/>
                  <a:gd name="T16" fmla="*/ 0 h 300"/>
                  <a:gd name="T17" fmla="*/ 205 w 205"/>
                  <a:gd name="T18" fmla="*/ 300 h 3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5" h="300">
                    <a:moveTo>
                      <a:pt x="0" y="128"/>
                    </a:moveTo>
                    <a:lnTo>
                      <a:pt x="0" y="299"/>
                    </a:lnTo>
                    <a:lnTo>
                      <a:pt x="204" y="171"/>
                    </a:lnTo>
                    <a:lnTo>
                      <a:pt x="204" y="0"/>
                    </a:lnTo>
                    <a:lnTo>
                      <a:pt x="0" y="128"/>
                    </a:lnTo>
                  </a:path>
                </a:pathLst>
              </a:custGeom>
              <a:gradFill rotWithShape="0">
                <a:gsLst>
                  <a:gs pos="0">
                    <a:srgbClr val="B2B200"/>
                  </a:gs>
                  <a:gs pos="100000">
                    <a:srgbClr val="FFFF0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lIns="4856" tIns="2428" rIns="4856" bIns="2428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3756" name="Freeform 77"/>
              <p:cNvSpPr>
                <a:spLocks noChangeAspect="1"/>
              </p:cNvSpPr>
              <p:nvPr/>
            </p:nvSpPr>
            <p:spPr bwMode="auto">
              <a:xfrm>
                <a:off x="4733" y="3113"/>
                <a:ext cx="202" cy="295"/>
              </a:xfrm>
              <a:custGeom>
                <a:avLst/>
                <a:gdLst>
                  <a:gd name="T0" fmla="*/ 0 w 205"/>
                  <a:gd name="T1" fmla="*/ 72 h 300"/>
                  <a:gd name="T2" fmla="*/ 0 w 205"/>
                  <a:gd name="T3" fmla="*/ 161 h 300"/>
                  <a:gd name="T4" fmla="*/ 118 w 205"/>
                  <a:gd name="T5" fmla="*/ 90 h 300"/>
                  <a:gd name="T6" fmla="*/ 118 w 205"/>
                  <a:gd name="T7" fmla="*/ 0 h 300"/>
                  <a:gd name="T8" fmla="*/ 0 w 205"/>
                  <a:gd name="T9" fmla="*/ 72 h 3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5"/>
                  <a:gd name="T16" fmla="*/ 0 h 300"/>
                  <a:gd name="T17" fmla="*/ 205 w 205"/>
                  <a:gd name="T18" fmla="*/ 300 h 3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5" h="300">
                    <a:moveTo>
                      <a:pt x="0" y="128"/>
                    </a:moveTo>
                    <a:lnTo>
                      <a:pt x="0" y="299"/>
                    </a:lnTo>
                    <a:lnTo>
                      <a:pt x="204" y="171"/>
                    </a:lnTo>
                    <a:lnTo>
                      <a:pt x="204" y="0"/>
                    </a:lnTo>
                    <a:lnTo>
                      <a:pt x="0" y="128"/>
                    </a:lnTo>
                  </a:path>
                </a:pathLst>
              </a:custGeom>
              <a:gradFill rotWithShape="0">
                <a:gsLst>
                  <a:gs pos="0">
                    <a:srgbClr val="B2B200"/>
                  </a:gs>
                  <a:gs pos="100000">
                    <a:srgbClr val="FFFF0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lIns="4856" tIns="2428" rIns="4856" bIns="2428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3757" name="Freeform 78"/>
              <p:cNvSpPr>
                <a:spLocks noChangeAspect="1"/>
              </p:cNvSpPr>
              <p:nvPr/>
            </p:nvSpPr>
            <p:spPr bwMode="auto">
              <a:xfrm>
                <a:off x="4733" y="2778"/>
                <a:ext cx="202" cy="295"/>
              </a:xfrm>
              <a:custGeom>
                <a:avLst/>
                <a:gdLst>
                  <a:gd name="T0" fmla="*/ 0 w 205"/>
                  <a:gd name="T1" fmla="*/ 72 h 300"/>
                  <a:gd name="T2" fmla="*/ 0 w 205"/>
                  <a:gd name="T3" fmla="*/ 161 h 300"/>
                  <a:gd name="T4" fmla="*/ 118 w 205"/>
                  <a:gd name="T5" fmla="*/ 90 h 300"/>
                  <a:gd name="T6" fmla="*/ 118 w 205"/>
                  <a:gd name="T7" fmla="*/ 0 h 300"/>
                  <a:gd name="T8" fmla="*/ 0 w 205"/>
                  <a:gd name="T9" fmla="*/ 72 h 3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5"/>
                  <a:gd name="T16" fmla="*/ 0 h 300"/>
                  <a:gd name="T17" fmla="*/ 205 w 205"/>
                  <a:gd name="T18" fmla="*/ 300 h 3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5" h="300">
                    <a:moveTo>
                      <a:pt x="0" y="128"/>
                    </a:moveTo>
                    <a:lnTo>
                      <a:pt x="0" y="299"/>
                    </a:lnTo>
                    <a:lnTo>
                      <a:pt x="204" y="171"/>
                    </a:lnTo>
                    <a:lnTo>
                      <a:pt x="204" y="0"/>
                    </a:lnTo>
                    <a:lnTo>
                      <a:pt x="0" y="128"/>
                    </a:lnTo>
                  </a:path>
                </a:pathLst>
              </a:custGeom>
              <a:gradFill rotWithShape="0">
                <a:gsLst>
                  <a:gs pos="0">
                    <a:srgbClr val="B2B200"/>
                  </a:gs>
                  <a:gs pos="100000">
                    <a:srgbClr val="FFFF0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lIns="4856" tIns="2428" rIns="4856" bIns="2428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3758" name="Freeform 79"/>
              <p:cNvSpPr>
                <a:spLocks noChangeAspect="1"/>
              </p:cNvSpPr>
              <p:nvPr/>
            </p:nvSpPr>
            <p:spPr bwMode="auto">
              <a:xfrm>
                <a:off x="4733" y="2610"/>
                <a:ext cx="202" cy="295"/>
              </a:xfrm>
              <a:custGeom>
                <a:avLst/>
                <a:gdLst>
                  <a:gd name="T0" fmla="*/ 0 w 205"/>
                  <a:gd name="T1" fmla="*/ 72 h 300"/>
                  <a:gd name="T2" fmla="*/ 0 w 205"/>
                  <a:gd name="T3" fmla="*/ 161 h 300"/>
                  <a:gd name="T4" fmla="*/ 118 w 205"/>
                  <a:gd name="T5" fmla="*/ 90 h 300"/>
                  <a:gd name="T6" fmla="*/ 118 w 205"/>
                  <a:gd name="T7" fmla="*/ 0 h 300"/>
                  <a:gd name="T8" fmla="*/ 0 w 205"/>
                  <a:gd name="T9" fmla="*/ 72 h 3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5"/>
                  <a:gd name="T16" fmla="*/ 0 h 300"/>
                  <a:gd name="T17" fmla="*/ 205 w 205"/>
                  <a:gd name="T18" fmla="*/ 300 h 3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5" h="300">
                    <a:moveTo>
                      <a:pt x="0" y="128"/>
                    </a:moveTo>
                    <a:lnTo>
                      <a:pt x="0" y="299"/>
                    </a:lnTo>
                    <a:lnTo>
                      <a:pt x="204" y="171"/>
                    </a:lnTo>
                    <a:lnTo>
                      <a:pt x="204" y="0"/>
                    </a:lnTo>
                    <a:lnTo>
                      <a:pt x="0" y="128"/>
                    </a:lnTo>
                  </a:path>
                </a:pathLst>
              </a:custGeom>
              <a:gradFill rotWithShape="0">
                <a:gsLst>
                  <a:gs pos="0">
                    <a:srgbClr val="B2B200"/>
                  </a:gs>
                  <a:gs pos="100000">
                    <a:srgbClr val="FFFF0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lIns="4856" tIns="2428" rIns="4856" bIns="2428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13749" name="Group 80"/>
            <p:cNvGrpSpPr>
              <a:grpSpLocks noChangeAspect="1"/>
            </p:cNvGrpSpPr>
            <p:nvPr/>
          </p:nvGrpSpPr>
          <p:grpSpPr bwMode="auto">
            <a:xfrm>
              <a:off x="4575" y="2655"/>
              <a:ext cx="576" cy="586"/>
              <a:chOff x="4727" y="2655"/>
              <a:chExt cx="576" cy="586"/>
            </a:xfrm>
          </p:grpSpPr>
          <p:sp>
            <p:nvSpPr>
              <p:cNvPr id="113750" name="Freeform 81"/>
              <p:cNvSpPr>
                <a:spLocks noChangeAspect="1"/>
              </p:cNvSpPr>
              <p:nvPr/>
            </p:nvSpPr>
            <p:spPr bwMode="auto">
              <a:xfrm>
                <a:off x="4967" y="2799"/>
                <a:ext cx="336" cy="196"/>
              </a:xfrm>
              <a:custGeom>
                <a:avLst/>
                <a:gdLst>
                  <a:gd name="T0" fmla="*/ 0 w 408"/>
                  <a:gd name="T1" fmla="*/ 2 h 236"/>
                  <a:gd name="T2" fmla="*/ 2 w 408"/>
                  <a:gd name="T3" fmla="*/ 0 h 236"/>
                  <a:gd name="T4" fmla="*/ 2 w 408"/>
                  <a:gd name="T5" fmla="*/ 2 h 236"/>
                  <a:gd name="T6" fmla="*/ 0 w 408"/>
                  <a:gd name="T7" fmla="*/ 2 h 236"/>
                  <a:gd name="T8" fmla="*/ 0 w 408"/>
                  <a:gd name="T9" fmla="*/ 2 h 2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8"/>
                  <a:gd name="T16" fmla="*/ 0 h 236"/>
                  <a:gd name="T17" fmla="*/ 408 w 408"/>
                  <a:gd name="T18" fmla="*/ 236 h 2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8" h="236">
                    <a:moveTo>
                      <a:pt x="0" y="64"/>
                    </a:moveTo>
                    <a:lnTo>
                      <a:pt x="407" y="0"/>
                    </a:lnTo>
                    <a:lnTo>
                      <a:pt x="407" y="171"/>
                    </a:lnTo>
                    <a:lnTo>
                      <a:pt x="0" y="235"/>
                    </a:lnTo>
                    <a:lnTo>
                      <a:pt x="0" y="64"/>
                    </a:lnTo>
                  </a:path>
                </a:pathLst>
              </a:custGeom>
              <a:gradFill rotWithShape="0">
                <a:gsLst>
                  <a:gs pos="0">
                    <a:srgbClr val="007676"/>
                  </a:gs>
                  <a:gs pos="100000">
                    <a:srgbClr val="00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lIns="4856" tIns="2428" rIns="4856" bIns="2428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3751" name="Freeform 82"/>
              <p:cNvSpPr>
                <a:spLocks noChangeAspect="1"/>
              </p:cNvSpPr>
              <p:nvPr/>
            </p:nvSpPr>
            <p:spPr bwMode="auto">
              <a:xfrm>
                <a:off x="4727" y="2943"/>
                <a:ext cx="205" cy="298"/>
              </a:xfrm>
              <a:custGeom>
                <a:avLst/>
                <a:gdLst>
                  <a:gd name="T0" fmla="*/ 0 w 205"/>
                  <a:gd name="T1" fmla="*/ 91 h 300"/>
                  <a:gd name="T2" fmla="*/ 0 w 205"/>
                  <a:gd name="T3" fmla="*/ 225 h 300"/>
                  <a:gd name="T4" fmla="*/ 204 w 205"/>
                  <a:gd name="T5" fmla="*/ 134 h 300"/>
                  <a:gd name="T6" fmla="*/ 204 w 205"/>
                  <a:gd name="T7" fmla="*/ 0 h 300"/>
                  <a:gd name="T8" fmla="*/ 0 w 205"/>
                  <a:gd name="T9" fmla="*/ 91 h 3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5"/>
                  <a:gd name="T16" fmla="*/ 0 h 300"/>
                  <a:gd name="T17" fmla="*/ 205 w 205"/>
                  <a:gd name="T18" fmla="*/ 300 h 3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5" h="300">
                    <a:moveTo>
                      <a:pt x="0" y="128"/>
                    </a:moveTo>
                    <a:lnTo>
                      <a:pt x="0" y="299"/>
                    </a:lnTo>
                    <a:lnTo>
                      <a:pt x="204" y="171"/>
                    </a:lnTo>
                    <a:lnTo>
                      <a:pt x="204" y="0"/>
                    </a:lnTo>
                    <a:lnTo>
                      <a:pt x="0" y="128"/>
                    </a:lnTo>
                  </a:path>
                </a:pathLst>
              </a:custGeom>
              <a:gradFill rotWithShape="0">
                <a:gsLst>
                  <a:gs pos="0">
                    <a:srgbClr val="007676"/>
                  </a:gs>
                  <a:gs pos="100000">
                    <a:srgbClr val="00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lIns="4856" tIns="2428" rIns="4856" bIns="2428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3752" name="Freeform 83"/>
              <p:cNvSpPr>
                <a:spLocks noChangeAspect="1"/>
              </p:cNvSpPr>
              <p:nvPr/>
            </p:nvSpPr>
            <p:spPr bwMode="auto">
              <a:xfrm>
                <a:off x="4967" y="2655"/>
                <a:ext cx="192" cy="112"/>
              </a:xfrm>
              <a:custGeom>
                <a:avLst/>
                <a:gdLst>
                  <a:gd name="T0" fmla="*/ 0 w 408"/>
                  <a:gd name="T1" fmla="*/ 0 h 236"/>
                  <a:gd name="T2" fmla="*/ 0 w 408"/>
                  <a:gd name="T3" fmla="*/ 0 h 236"/>
                  <a:gd name="T4" fmla="*/ 0 w 408"/>
                  <a:gd name="T5" fmla="*/ 0 h 236"/>
                  <a:gd name="T6" fmla="*/ 0 w 408"/>
                  <a:gd name="T7" fmla="*/ 0 h 236"/>
                  <a:gd name="T8" fmla="*/ 0 w 408"/>
                  <a:gd name="T9" fmla="*/ 0 h 2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8"/>
                  <a:gd name="T16" fmla="*/ 0 h 236"/>
                  <a:gd name="T17" fmla="*/ 408 w 408"/>
                  <a:gd name="T18" fmla="*/ 236 h 2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8" h="236">
                    <a:moveTo>
                      <a:pt x="0" y="64"/>
                    </a:moveTo>
                    <a:lnTo>
                      <a:pt x="407" y="0"/>
                    </a:lnTo>
                    <a:lnTo>
                      <a:pt x="407" y="171"/>
                    </a:lnTo>
                    <a:lnTo>
                      <a:pt x="0" y="235"/>
                    </a:lnTo>
                    <a:lnTo>
                      <a:pt x="0" y="64"/>
                    </a:lnTo>
                  </a:path>
                </a:pathLst>
              </a:custGeom>
              <a:gradFill rotWithShape="0">
                <a:gsLst>
                  <a:gs pos="0">
                    <a:srgbClr val="007676"/>
                  </a:gs>
                  <a:gs pos="100000">
                    <a:srgbClr val="00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lIns="4856" tIns="2428" rIns="4856" bIns="2428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3753" name="Freeform 84"/>
              <p:cNvSpPr>
                <a:spLocks noChangeAspect="1"/>
              </p:cNvSpPr>
              <p:nvPr/>
            </p:nvSpPr>
            <p:spPr bwMode="auto">
              <a:xfrm>
                <a:off x="4944" y="2991"/>
                <a:ext cx="336" cy="196"/>
              </a:xfrm>
              <a:custGeom>
                <a:avLst/>
                <a:gdLst>
                  <a:gd name="T0" fmla="*/ 0 w 408"/>
                  <a:gd name="T1" fmla="*/ 2 h 236"/>
                  <a:gd name="T2" fmla="*/ 2 w 408"/>
                  <a:gd name="T3" fmla="*/ 0 h 236"/>
                  <a:gd name="T4" fmla="*/ 2 w 408"/>
                  <a:gd name="T5" fmla="*/ 2 h 236"/>
                  <a:gd name="T6" fmla="*/ 0 w 408"/>
                  <a:gd name="T7" fmla="*/ 2 h 236"/>
                  <a:gd name="T8" fmla="*/ 0 w 408"/>
                  <a:gd name="T9" fmla="*/ 2 h 2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8"/>
                  <a:gd name="T16" fmla="*/ 0 h 236"/>
                  <a:gd name="T17" fmla="*/ 408 w 408"/>
                  <a:gd name="T18" fmla="*/ 236 h 2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8" h="236">
                    <a:moveTo>
                      <a:pt x="0" y="64"/>
                    </a:moveTo>
                    <a:lnTo>
                      <a:pt x="407" y="0"/>
                    </a:lnTo>
                    <a:lnTo>
                      <a:pt x="407" y="171"/>
                    </a:lnTo>
                    <a:lnTo>
                      <a:pt x="0" y="235"/>
                    </a:lnTo>
                    <a:lnTo>
                      <a:pt x="0" y="64"/>
                    </a:lnTo>
                  </a:path>
                </a:pathLst>
              </a:custGeom>
              <a:gradFill rotWithShape="0">
                <a:gsLst>
                  <a:gs pos="0">
                    <a:srgbClr val="007676"/>
                  </a:gs>
                  <a:gs pos="100000">
                    <a:srgbClr val="00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lIns="4856" tIns="2428" rIns="4856" bIns="2428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3754" name="Freeform 85"/>
              <p:cNvSpPr>
                <a:spLocks noChangeAspect="1"/>
              </p:cNvSpPr>
              <p:nvPr/>
            </p:nvSpPr>
            <p:spPr bwMode="auto">
              <a:xfrm>
                <a:off x="4752" y="2703"/>
                <a:ext cx="172" cy="250"/>
              </a:xfrm>
              <a:custGeom>
                <a:avLst/>
                <a:gdLst>
                  <a:gd name="T0" fmla="*/ 0 w 205"/>
                  <a:gd name="T1" fmla="*/ 3 h 300"/>
                  <a:gd name="T2" fmla="*/ 0 w 205"/>
                  <a:gd name="T3" fmla="*/ 3 h 300"/>
                  <a:gd name="T4" fmla="*/ 3 w 205"/>
                  <a:gd name="T5" fmla="*/ 3 h 300"/>
                  <a:gd name="T6" fmla="*/ 3 w 205"/>
                  <a:gd name="T7" fmla="*/ 0 h 300"/>
                  <a:gd name="T8" fmla="*/ 0 w 205"/>
                  <a:gd name="T9" fmla="*/ 3 h 3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5"/>
                  <a:gd name="T16" fmla="*/ 0 h 300"/>
                  <a:gd name="T17" fmla="*/ 205 w 205"/>
                  <a:gd name="T18" fmla="*/ 300 h 3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5" h="300">
                    <a:moveTo>
                      <a:pt x="0" y="128"/>
                    </a:moveTo>
                    <a:lnTo>
                      <a:pt x="0" y="299"/>
                    </a:lnTo>
                    <a:lnTo>
                      <a:pt x="204" y="171"/>
                    </a:lnTo>
                    <a:lnTo>
                      <a:pt x="204" y="0"/>
                    </a:lnTo>
                    <a:lnTo>
                      <a:pt x="0" y="128"/>
                    </a:lnTo>
                  </a:path>
                </a:pathLst>
              </a:custGeom>
              <a:gradFill rotWithShape="0">
                <a:gsLst>
                  <a:gs pos="0">
                    <a:srgbClr val="007676"/>
                  </a:gs>
                  <a:gs pos="100000">
                    <a:srgbClr val="00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lIns="4856" tIns="2428" rIns="4856" bIns="2428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13699" name="Group 86"/>
          <p:cNvGrpSpPr>
            <a:grpSpLocks noChangeAspect="1"/>
          </p:cNvGrpSpPr>
          <p:nvPr/>
        </p:nvGrpSpPr>
        <p:grpSpPr bwMode="auto">
          <a:xfrm>
            <a:off x="5449888" y="3159125"/>
            <a:ext cx="854075" cy="285750"/>
            <a:chOff x="3904" y="1301"/>
            <a:chExt cx="717" cy="240"/>
          </a:xfrm>
        </p:grpSpPr>
        <p:grpSp>
          <p:nvGrpSpPr>
            <p:cNvPr id="113711" name="Group 87"/>
            <p:cNvGrpSpPr>
              <a:grpSpLocks noChangeAspect="1"/>
            </p:cNvGrpSpPr>
            <p:nvPr/>
          </p:nvGrpSpPr>
          <p:grpSpPr bwMode="auto">
            <a:xfrm>
              <a:off x="3904" y="1397"/>
              <a:ext cx="387" cy="137"/>
              <a:chOff x="1053" y="2064"/>
              <a:chExt cx="387" cy="137"/>
            </a:xfrm>
          </p:grpSpPr>
          <p:sp>
            <p:nvSpPr>
              <p:cNvPr id="113738" name="AutoShape 88"/>
              <p:cNvSpPr>
                <a:spLocks noChangeAspect="1" noChangeArrowheads="1"/>
              </p:cNvSpPr>
              <p:nvPr/>
            </p:nvSpPr>
            <p:spPr bwMode="auto">
              <a:xfrm>
                <a:off x="1056" y="2064"/>
                <a:ext cx="384" cy="105"/>
              </a:xfrm>
              <a:prstGeom prst="parallelogram">
                <a:avLst>
                  <a:gd name="adj" fmla="val 91429"/>
                </a:avLst>
              </a:prstGeom>
              <a:gradFill rotWithShape="0">
                <a:gsLst>
                  <a:gs pos="0">
                    <a:srgbClr val="2F762F"/>
                  </a:gs>
                  <a:gs pos="100000">
                    <a:srgbClr val="66FF66"/>
                  </a:gs>
                </a:gsLst>
                <a:lin ang="0" scaled="1"/>
              </a:gradFill>
              <a:ln w="9525">
                <a:miter lim="800000"/>
                <a:headEnd/>
                <a:tailEnd/>
              </a:ln>
              <a:scene3d>
                <a:camera prst="legacyPerspectiveBottom"/>
                <a:lightRig rig="legacyFlat3" dir="t"/>
              </a:scene3d>
              <a:sp3d extrusionH="87300" prstMaterial="legacyMatte">
                <a:bevelT w="13500" h="13500" prst="angle"/>
                <a:bevelB w="13500" h="13500" prst="angle"/>
                <a:extrusionClr>
                  <a:srgbClr val="66FF66"/>
                </a:extrusionClr>
                <a:contourClr>
                  <a:srgbClr val="2F762F"/>
                </a:contourClr>
              </a:sp3d>
            </p:spPr>
            <p:txBody>
              <a:bodyPr wrap="none" anchor="ctr">
                <a:flatTx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3739" name="Rectangle 89"/>
              <p:cNvSpPr>
                <a:spLocks noChangeAspect="1" noChangeArrowheads="1"/>
              </p:cNvSpPr>
              <p:nvPr/>
            </p:nvSpPr>
            <p:spPr bwMode="auto">
              <a:xfrm>
                <a:off x="1053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13740" name="Rectangle 90"/>
              <p:cNvSpPr>
                <a:spLocks noChangeAspect="1" noChangeArrowheads="1"/>
              </p:cNvSpPr>
              <p:nvPr/>
            </p:nvSpPr>
            <p:spPr bwMode="auto">
              <a:xfrm>
                <a:off x="1296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13741" name="Rectangle 91"/>
              <p:cNvSpPr>
                <a:spLocks noChangeAspect="1" noChangeArrowheads="1"/>
              </p:cNvSpPr>
              <p:nvPr/>
            </p:nvSpPr>
            <p:spPr bwMode="auto">
              <a:xfrm>
                <a:off x="1104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13742" name="Rectangle 92"/>
              <p:cNvSpPr>
                <a:spLocks noChangeAspect="1" noChangeArrowheads="1"/>
              </p:cNvSpPr>
              <p:nvPr/>
            </p:nvSpPr>
            <p:spPr bwMode="auto">
              <a:xfrm>
                <a:off x="1152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13743" name="Rectangle 93"/>
              <p:cNvSpPr>
                <a:spLocks noChangeAspect="1" noChangeArrowheads="1"/>
              </p:cNvSpPr>
              <p:nvPr/>
            </p:nvSpPr>
            <p:spPr bwMode="auto">
              <a:xfrm>
                <a:off x="1200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13744" name="Rectangle 94"/>
              <p:cNvSpPr>
                <a:spLocks noChangeAspect="1" noChangeArrowheads="1"/>
              </p:cNvSpPr>
              <p:nvPr/>
            </p:nvSpPr>
            <p:spPr bwMode="auto">
              <a:xfrm>
                <a:off x="1248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3712" name="AutoShape 95"/>
            <p:cNvSpPr>
              <a:spLocks noChangeAspect="1" noChangeArrowheads="1"/>
            </p:cNvSpPr>
            <p:nvPr/>
          </p:nvSpPr>
          <p:spPr bwMode="auto">
            <a:xfrm>
              <a:off x="3907" y="1301"/>
              <a:ext cx="384" cy="105"/>
            </a:xfrm>
            <a:prstGeom prst="parallelogram">
              <a:avLst>
                <a:gd name="adj" fmla="val 91429"/>
              </a:avLst>
            </a:prstGeom>
            <a:gradFill rotWithShape="0">
              <a:gsLst>
                <a:gs pos="0">
                  <a:srgbClr val="2F762F"/>
                </a:gs>
                <a:gs pos="100000">
                  <a:srgbClr val="66FF66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PerspectiveBottom"/>
              <a:lightRig rig="legacyFlat3" dir="t"/>
            </a:scene3d>
            <a:sp3d extrusionH="87300" prstMaterial="legacyMatte">
              <a:bevelT w="13500" h="13500" prst="angle"/>
              <a:bevelB w="13500" h="13500" prst="angle"/>
              <a:extrusionClr>
                <a:srgbClr val="66FF66"/>
              </a:extrusionClr>
              <a:contourClr>
                <a:srgbClr val="2F762F"/>
              </a:contourClr>
            </a:sp3d>
          </p:spPr>
          <p:txBody>
            <a:bodyPr wrap="none" anchor="ctr">
              <a:flatTx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13713" name="Rectangle 96"/>
            <p:cNvSpPr>
              <a:spLocks noChangeAspect="1" noChangeArrowheads="1"/>
            </p:cNvSpPr>
            <p:nvPr/>
          </p:nvSpPr>
          <p:spPr bwMode="auto">
            <a:xfrm>
              <a:off x="3904" y="1406"/>
              <a:ext cx="29" cy="32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13714" name="Rectangle 97"/>
            <p:cNvSpPr>
              <a:spLocks noChangeAspect="1" noChangeArrowheads="1"/>
            </p:cNvSpPr>
            <p:nvPr/>
          </p:nvSpPr>
          <p:spPr bwMode="auto">
            <a:xfrm>
              <a:off x="3955" y="1406"/>
              <a:ext cx="29" cy="32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13715" name="Rectangle 98"/>
            <p:cNvSpPr>
              <a:spLocks noChangeAspect="1" noChangeArrowheads="1"/>
            </p:cNvSpPr>
            <p:nvPr/>
          </p:nvSpPr>
          <p:spPr bwMode="auto">
            <a:xfrm>
              <a:off x="4147" y="1406"/>
              <a:ext cx="29" cy="32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13716" name="Rectangle 99"/>
            <p:cNvSpPr>
              <a:spLocks noChangeAspect="1" noChangeArrowheads="1"/>
            </p:cNvSpPr>
            <p:nvPr/>
          </p:nvSpPr>
          <p:spPr bwMode="auto">
            <a:xfrm>
              <a:off x="4003" y="1406"/>
              <a:ext cx="29" cy="32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13717" name="Rectangle 100"/>
            <p:cNvSpPr>
              <a:spLocks noChangeAspect="1" noChangeArrowheads="1"/>
            </p:cNvSpPr>
            <p:nvPr/>
          </p:nvSpPr>
          <p:spPr bwMode="auto">
            <a:xfrm>
              <a:off x="4051" y="1406"/>
              <a:ext cx="29" cy="32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  <p:grpSp>
          <p:nvGrpSpPr>
            <p:cNvPr id="113718" name="Group 101"/>
            <p:cNvGrpSpPr>
              <a:grpSpLocks noChangeAspect="1"/>
            </p:cNvGrpSpPr>
            <p:nvPr/>
          </p:nvGrpSpPr>
          <p:grpSpPr bwMode="auto">
            <a:xfrm>
              <a:off x="4234" y="1404"/>
              <a:ext cx="387" cy="137"/>
              <a:chOff x="1053" y="2064"/>
              <a:chExt cx="387" cy="137"/>
            </a:xfrm>
          </p:grpSpPr>
          <p:sp>
            <p:nvSpPr>
              <p:cNvPr id="113731" name="AutoShape 102"/>
              <p:cNvSpPr>
                <a:spLocks noChangeAspect="1" noChangeArrowheads="1"/>
              </p:cNvSpPr>
              <p:nvPr/>
            </p:nvSpPr>
            <p:spPr bwMode="auto">
              <a:xfrm>
                <a:off x="1056" y="2064"/>
                <a:ext cx="384" cy="105"/>
              </a:xfrm>
              <a:prstGeom prst="parallelogram">
                <a:avLst>
                  <a:gd name="adj" fmla="val 91429"/>
                </a:avLst>
              </a:prstGeom>
              <a:gradFill rotWithShape="0">
                <a:gsLst>
                  <a:gs pos="0">
                    <a:srgbClr val="2F762F"/>
                  </a:gs>
                  <a:gs pos="100000">
                    <a:srgbClr val="66FF66"/>
                  </a:gs>
                </a:gsLst>
                <a:lin ang="0" scaled="1"/>
              </a:gradFill>
              <a:ln w="9525">
                <a:miter lim="800000"/>
                <a:headEnd/>
                <a:tailEnd/>
              </a:ln>
              <a:scene3d>
                <a:camera prst="legacyPerspectiveBottom"/>
                <a:lightRig rig="legacyFlat3" dir="t"/>
              </a:scene3d>
              <a:sp3d extrusionH="87300" prstMaterial="legacyMatte">
                <a:bevelT w="13500" h="13500" prst="angle"/>
                <a:bevelB w="13500" h="13500" prst="angle"/>
                <a:extrusionClr>
                  <a:srgbClr val="66FF66"/>
                </a:extrusionClr>
                <a:contourClr>
                  <a:srgbClr val="2F762F"/>
                </a:contourClr>
              </a:sp3d>
            </p:spPr>
            <p:txBody>
              <a:bodyPr wrap="none" anchor="ctr">
                <a:flatTx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3732" name="Rectangle 103"/>
              <p:cNvSpPr>
                <a:spLocks noChangeAspect="1" noChangeArrowheads="1"/>
              </p:cNvSpPr>
              <p:nvPr/>
            </p:nvSpPr>
            <p:spPr bwMode="auto">
              <a:xfrm>
                <a:off x="1053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13733" name="Rectangle 104"/>
              <p:cNvSpPr>
                <a:spLocks noChangeAspect="1" noChangeArrowheads="1"/>
              </p:cNvSpPr>
              <p:nvPr/>
            </p:nvSpPr>
            <p:spPr bwMode="auto">
              <a:xfrm>
                <a:off x="1296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13734" name="Rectangle 105"/>
              <p:cNvSpPr>
                <a:spLocks noChangeAspect="1" noChangeArrowheads="1"/>
              </p:cNvSpPr>
              <p:nvPr/>
            </p:nvSpPr>
            <p:spPr bwMode="auto">
              <a:xfrm>
                <a:off x="1104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13735" name="Rectangle 106"/>
              <p:cNvSpPr>
                <a:spLocks noChangeAspect="1" noChangeArrowheads="1"/>
              </p:cNvSpPr>
              <p:nvPr/>
            </p:nvSpPr>
            <p:spPr bwMode="auto">
              <a:xfrm>
                <a:off x="1152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13736" name="Rectangle 107"/>
              <p:cNvSpPr>
                <a:spLocks noChangeAspect="1" noChangeArrowheads="1"/>
              </p:cNvSpPr>
              <p:nvPr/>
            </p:nvSpPr>
            <p:spPr bwMode="auto">
              <a:xfrm>
                <a:off x="1200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13737" name="Rectangle 108"/>
              <p:cNvSpPr>
                <a:spLocks noChangeAspect="1" noChangeArrowheads="1"/>
              </p:cNvSpPr>
              <p:nvPr/>
            </p:nvSpPr>
            <p:spPr bwMode="auto">
              <a:xfrm>
                <a:off x="1248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</p:grpSp>
        <p:grpSp>
          <p:nvGrpSpPr>
            <p:cNvPr id="113719" name="Group 109"/>
            <p:cNvGrpSpPr>
              <a:grpSpLocks noChangeAspect="1"/>
            </p:cNvGrpSpPr>
            <p:nvPr/>
          </p:nvGrpSpPr>
          <p:grpSpPr bwMode="auto">
            <a:xfrm>
              <a:off x="4234" y="1308"/>
              <a:ext cx="387" cy="137"/>
              <a:chOff x="1053" y="2064"/>
              <a:chExt cx="387" cy="137"/>
            </a:xfrm>
          </p:grpSpPr>
          <p:sp>
            <p:nvSpPr>
              <p:cNvPr id="113724" name="AutoShape 110"/>
              <p:cNvSpPr>
                <a:spLocks noChangeAspect="1" noChangeArrowheads="1"/>
              </p:cNvSpPr>
              <p:nvPr/>
            </p:nvSpPr>
            <p:spPr bwMode="auto">
              <a:xfrm>
                <a:off x="1056" y="2064"/>
                <a:ext cx="384" cy="105"/>
              </a:xfrm>
              <a:prstGeom prst="parallelogram">
                <a:avLst>
                  <a:gd name="adj" fmla="val 91429"/>
                </a:avLst>
              </a:prstGeom>
              <a:gradFill rotWithShape="0">
                <a:gsLst>
                  <a:gs pos="0">
                    <a:srgbClr val="2F762F"/>
                  </a:gs>
                  <a:gs pos="100000">
                    <a:srgbClr val="66FF66"/>
                  </a:gs>
                </a:gsLst>
                <a:lin ang="0" scaled="1"/>
              </a:gradFill>
              <a:ln w="9525">
                <a:miter lim="800000"/>
                <a:headEnd/>
                <a:tailEnd/>
              </a:ln>
              <a:scene3d>
                <a:camera prst="legacyPerspectiveBottom"/>
                <a:lightRig rig="legacyFlat3" dir="t"/>
              </a:scene3d>
              <a:sp3d extrusionH="87300" prstMaterial="legacyMatte">
                <a:bevelT w="13500" h="13500" prst="angle"/>
                <a:bevelB w="13500" h="13500" prst="angle"/>
                <a:extrusionClr>
                  <a:srgbClr val="66FF66"/>
                </a:extrusionClr>
                <a:contourClr>
                  <a:srgbClr val="2F762F"/>
                </a:contourClr>
              </a:sp3d>
            </p:spPr>
            <p:txBody>
              <a:bodyPr wrap="none" anchor="ctr">
                <a:flatTx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3725" name="Rectangle 111"/>
              <p:cNvSpPr>
                <a:spLocks noChangeAspect="1" noChangeArrowheads="1"/>
              </p:cNvSpPr>
              <p:nvPr/>
            </p:nvSpPr>
            <p:spPr bwMode="auto">
              <a:xfrm>
                <a:off x="1053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13726" name="Rectangle 112"/>
              <p:cNvSpPr>
                <a:spLocks noChangeAspect="1" noChangeArrowheads="1"/>
              </p:cNvSpPr>
              <p:nvPr/>
            </p:nvSpPr>
            <p:spPr bwMode="auto">
              <a:xfrm>
                <a:off x="1296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13727" name="Rectangle 113"/>
              <p:cNvSpPr>
                <a:spLocks noChangeAspect="1" noChangeArrowheads="1"/>
              </p:cNvSpPr>
              <p:nvPr/>
            </p:nvSpPr>
            <p:spPr bwMode="auto">
              <a:xfrm>
                <a:off x="1104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13728" name="Rectangle 114"/>
              <p:cNvSpPr>
                <a:spLocks noChangeAspect="1" noChangeArrowheads="1"/>
              </p:cNvSpPr>
              <p:nvPr/>
            </p:nvSpPr>
            <p:spPr bwMode="auto">
              <a:xfrm>
                <a:off x="1152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13729" name="Rectangle 115"/>
              <p:cNvSpPr>
                <a:spLocks noChangeAspect="1" noChangeArrowheads="1"/>
              </p:cNvSpPr>
              <p:nvPr/>
            </p:nvSpPr>
            <p:spPr bwMode="auto">
              <a:xfrm>
                <a:off x="1200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113730" name="Rectangle 116"/>
              <p:cNvSpPr>
                <a:spLocks noChangeAspect="1" noChangeArrowheads="1"/>
              </p:cNvSpPr>
              <p:nvPr/>
            </p:nvSpPr>
            <p:spPr bwMode="auto">
              <a:xfrm>
                <a:off x="1248" y="2169"/>
                <a:ext cx="29" cy="32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900" b="1">
                  <a:solidFill>
                    <a:srgbClr val="FFFF66"/>
                  </a:solidFill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3720" name="Rectangle 117"/>
            <p:cNvSpPr>
              <a:spLocks noChangeAspect="1" noChangeArrowheads="1"/>
            </p:cNvSpPr>
            <p:nvPr/>
          </p:nvSpPr>
          <p:spPr bwMode="auto">
            <a:xfrm>
              <a:off x="4099" y="1406"/>
              <a:ext cx="29" cy="32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900" b="1">
                <a:solidFill>
                  <a:srgbClr val="FFFF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13721" name="AutoShape 118"/>
            <p:cNvSpPr>
              <a:spLocks noChangeAspect="1" noChangeArrowheads="1"/>
            </p:cNvSpPr>
            <p:nvPr/>
          </p:nvSpPr>
          <p:spPr bwMode="auto">
            <a:xfrm>
              <a:off x="3949" y="1342"/>
              <a:ext cx="192" cy="53"/>
            </a:xfrm>
            <a:prstGeom prst="parallelogram">
              <a:avLst>
                <a:gd name="adj" fmla="val 90566"/>
              </a:avLst>
            </a:pr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13722" name="AutoShape 119"/>
            <p:cNvSpPr>
              <a:spLocks noChangeAspect="1" noChangeArrowheads="1"/>
            </p:cNvSpPr>
            <p:nvPr/>
          </p:nvSpPr>
          <p:spPr bwMode="auto">
            <a:xfrm>
              <a:off x="4381" y="1337"/>
              <a:ext cx="192" cy="53"/>
            </a:xfrm>
            <a:prstGeom prst="parallelogram">
              <a:avLst>
                <a:gd name="adj" fmla="val 90566"/>
              </a:avLst>
            </a:pr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13723" name="AutoShape 120"/>
            <p:cNvSpPr>
              <a:spLocks noChangeAspect="1" noChangeArrowheads="1"/>
            </p:cNvSpPr>
            <p:nvPr/>
          </p:nvSpPr>
          <p:spPr bwMode="auto">
            <a:xfrm>
              <a:off x="4045" y="1438"/>
              <a:ext cx="192" cy="53"/>
            </a:xfrm>
            <a:prstGeom prst="parallelogram">
              <a:avLst>
                <a:gd name="adj" fmla="val 90566"/>
              </a:avLst>
            </a:pr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sp>
        <p:nvSpPr>
          <p:cNvPr id="113700" name="Text Box 121"/>
          <p:cNvSpPr txBox="1">
            <a:spLocks noChangeAspect="1" noChangeArrowheads="1"/>
          </p:cNvSpPr>
          <p:nvPr/>
        </p:nvSpPr>
        <p:spPr bwMode="auto">
          <a:xfrm>
            <a:off x="4100513" y="3030538"/>
            <a:ext cx="1362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Battery-backed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RAM</a:t>
            </a:r>
          </a:p>
        </p:txBody>
      </p:sp>
      <p:sp>
        <p:nvSpPr>
          <p:cNvPr id="113701" name="Text Box 122"/>
          <p:cNvSpPr txBox="1">
            <a:spLocks noChangeAspect="1" noChangeArrowheads="1"/>
          </p:cNvSpPr>
          <p:nvPr/>
        </p:nvSpPr>
        <p:spPr bwMode="auto">
          <a:xfrm>
            <a:off x="4591050" y="3400425"/>
            <a:ext cx="2619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Small file and metadata storage</a:t>
            </a:r>
          </a:p>
        </p:txBody>
      </p:sp>
      <p:sp>
        <p:nvSpPr>
          <p:cNvPr id="113702" name="Text Box 123"/>
          <p:cNvSpPr txBox="1">
            <a:spLocks noChangeAspect="1" noChangeArrowheads="1"/>
          </p:cNvSpPr>
          <p:nvPr/>
        </p:nvSpPr>
        <p:spPr bwMode="auto">
          <a:xfrm>
            <a:off x="4835525" y="5499100"/>
            <a:ext cx="218281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latin typeface="Tahoma" panose="020B0604030504040204" pitchFamily="34" charset="0"/>
              </a:rPr>
              <a:t>Large-file-only file system</a:t>
            </a:r>
          </a:p>
        </p:txBody>
      </p:sp>
      <p:grpSp>
        <p:nvGrpSpPr>
          <p:cNvPr id="113703" name="Group 124"/>
          <p:cNvGrpSpPr>
            <a:grpSpLocks noChangeAspect="1"/>
          </p:cNvGrpSpPr>
          <p:nvPr/>
        </p:nvGrpSpPr>
        <p:grpSpPr bwMode="auto">
          <a:xfrm>
            <a:off x="5819775" y="4110038"/>
            <a:ext cx="104775" cy="187325"/>
            <a:chOff x="1602" y="2401"/>
            <a:chExt cx="87" cy="158"/>
          </a:xfrm>
        </p:grpSpPr>
        <p:sp>
          <p:nvSpPr>
            <p:cNvPr id="113708" name="Line 125"/>
            <p:cNvSpPr>
              <a:spLocks noChangeAspect="1" noChangeShapeType="1"/>
            </p:cNvSpPr>
            <p:nvPr/>
          </p:nvSpPr>
          <p:spPr bwMode="auto">
            <a:xfrm>
              <a:off x="1687" y="2415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3709" name="Line 126"/>
            <p:cNvSpPr>
              <a:spLocks noChangeAspect="1" noChangeShapeType="1"/>
            </p:cNvSpPr>
            <p:nvPr/>
          </p:nvSpPr>
          <p:spPr bwMode="auto">
            <a:xfrm flipH="1">
              <a:off x="1602" y="2419"/>
              <a:ext cx="87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3710" name="Line 127"/>
            <p:cNvSpPr>
              <a:spLocks noChangeAspect="1" noChangeShapeType="1"/>
            </p:cNvSpPr>
            <p:nvPr/>
          </p:nvSpPr>
          <p:spPr bwMode="auto">
            <a:xfrm flipV="1">
              <a:off x="1605" y="2401"/>
              <a:ext cx="0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13704" name="Line 128"/>
          <p:cNvSpPr>
            <a:spLocks noChangeAspect="1" noChangeShapeType="1"/>
          </p:cNvSpPr>
          <p:nvPr/>
        </p:nvSpPr>
        <p:spPr bwMode="auto">
          <a:xfrm>
            <a:off x="5867400" y="2444750"/>
            <a:ext cx="0" cy="1841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13705" name="Group 129"/>
          <p:cNvGrpSpPr>
            <a:grpSpLocks/>
          </p:cNvGrpSpPr>
          <p:nvPr/>
        </p:nvGrpSpPr>
        <p:grpSpPr bwMode="auto">
          <a:xfrm>
            <a:off x="3767138" y="3719513"/>
            <a:ext cx="400050" cy="342900"/>
            <a:chOff x="2261" y="2567"/>
            <a:chExt cx="252" cy="216"/>
          </a:xfrm>
        </p:grpSpPr>
        <p:sp>
          <p:nvSpPr>
            <p:cNvPr id="113706" name="AutoShape 130"/>
            <p:cNvSpPr>
              <a:spLocks noChangeAspect="1" noChangeArrowheads="1"/>
            </p:cNvSpPr>
            <p:nvPr/>
          </p:nvSpPr>
          <p:spPr bwMode="auto">
            <a:xfrm>
              <a:off x="2261" y="2567"/>
              <a:ext cx="252" cy="216"/>
            </a:xfrm>
            <a:prstGeom prst="rightArrow">
              <a:avLst>
                <a:gd name="adj1" fmla="val 55000"/>
                <a:gd name="adj2" fmla="val 66667"/>
              </a:avLst>
            </a:pr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13707" name="AutoShape 131"/>
            <p:cNvSpPr>
              <a:spLocks noChangeAspect="1" noChangeArrowheads="1"/>
            </p:cNvSpPr>
            <p:nvPr/>
          </p:nvSpPr>
          <p:spPr bwMode="auto">
            <a:xfrm>
              <a:off x="2261" y="2567"/>
              <a:ext cx="252" cy="216"/>
            </a:xfrm>
            <a:prstGeom prst="rightArrow">
              <a:avLst>
                <a:gd name="adj1" fmla="val 55000"/>
                <a:gd name="adj2" fmla="val 66667"/>
              </a:avLst>
            </a:prstGeom>
            <a:gradFill rotWithShape="0">
              <a:gsLst>
                <a:gs pos="0">
                  <a:srgbClr val="007676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i="1"/>
              <a:t>Random</a:t>
            </a:r>
            <a:r>
              <a:rPr lang="en-US" altLang="en-US"/>
              <a:t>-Access Large Files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i="1"/>
              <a:t>Random</a:t>
            </a:r>
            <a:r>
              <a:rPr lang="en-US" altLang="en-US"/>
              <a:t> access?</a:t>
            </a:r>
          </a:p>
          <a:p>
            <a:pPr lvl="1" eaLnBrk="1" hangingPunct="1"/>
            <a:r>
              <a:rPr lang="en-US" altLang="en-US"/>
              <a:t>Common def:  nonsequential access</a:t>
            </a:r>
          </a:p>
          <a:p>
            <a:pPr lvl="1" eaLnBrk="1" hangingPunct="1"/>
            <a:r>
              <a:rPr lang="en-US" altLang="en-US"/>
              <a:t>A movie has ~150 scene changes</a:t>
            </a:r>
          </a:p>
          <a:p>
            <a:pPr lvl="1" eaLnBrk="1" hangingPunct="1"/>
            <a:r>
              <a:rPr lang="en-US" altLang="en-US"/>
              <a:t>MP3 stores the title at the end of the files</a:t>
            </a:r>
          </a:p>
          <a:p>
            <a:pPr eaLnBrk="1" hangingPunct="1"/>
            <a:r>
              <a:rPr lang="en-US" altLang="en-US" i="1"/>
              <a:t>Near Sequential</a:t>
            </a:r>
            <a:r>
              <a:rPr lang="en-US" altLang="en-US"/>
              <a:t> access?</a:t>
            </a:r>
          </a:p>
          <a:p>
            <a:pPr lvl="1" eaLnBrk="1" hangingPunct="1"/>
            <a:r>
              <a:rPr lang="en-US" altLang="en-US"/>
              <a:t>Simplify large-file metadata representation significantly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0" y="2057400"/>
            <a:ext cx="7010400" cy="4114800"/>
          </a:xfrm>
        </p:spPr>
        <p:txBody>
          <a:bodyPr/>
          <a:lstStyle/>
          <a:p>
            <a:pPr eaLnBrk="1" hangingPunct="1"/>
            <a:r>
              <a:rPr lang="en-US" altLang="en-US" sz="2600" i="1"/>
              <a:t>Conquest</a:t>
            </a:r>
            <a:r>
              <a:rPr lang="en-US" altLang="en-US" sz="2600"/>
              <a:t> is comparable to </a:t>
            </a:r>
            <a:r>
              <a:rPr lang="en-US" altLang="en-US" sz="2600" i="1"/>
              <a:t>ramfs</a:t>
            </a:r>
          </a:p>
          <a:p>
            <a:pPr eaLnBrk="1" hangingPunct="1"/>
            <a:r>
              <a:rPr lang="en-US" altLang="en-US" sz="2600"/>
              <a:t>At least 24% faster than the LRU disk cache</a:t>
            </a:r>
            <a:endParaRPr lang="en-US" altLang="en-US" sz="2600" i="1"/>
          </a:p>
        </p:txBody>
      </p:sp>
      <p:sp>
        <p:nvSpPr>
          <p:cNvPr id="117763" name="Rectangle 3"/>
          <p:cNvSpPr>
            <a:spLocks noChangeArrowheads="1"/>
          </p:cNvSpPr>
          <p:nvPr/>
        </p:nvSpPr>
        <p:spPr bwMode="auto">
          <a:xfrm>
            <a:off x="901700" y="1646238"/>
            <a:ext cx="7793038" cy="449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B2B2B2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2400">
                <a:solidFill>
                  <a:schemeClr val="tx1"/>
                </a:solidFill>
              </a:rPr>
              <a:t>ISP workload (emails, web-based transactions)</a:t>
            </a:r>
            <a:endParaRPr lang="en-US" altLang="en-US" sz="2400" i="1">
              <a:solidFill>
                <a:schemeClr val="tx1"/>
              </a:solidFill>
            </a:endParaRPr>
          </a:p>
        </p:txBody>
      </p:sp>
      <p:sp>
        <p:nvSpPr>
          <p:cNvPr id="1177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PostMark Benchmark</a:t>
            </a:r>
          </a:p>
        </p:txBody>
      </p:sp>
      <p:graphicFrame>
        <p:nvGraphicFramePr>
          <p:cNvPr id="117765" name="Object 5"/>
          <p:cNvGraphicFramePr>
            <a:graphicFrameLocks noChangeAspect="1"/>
          </p:cNvGraphicFramePr>
          <p:nvPr/>
        </p:nvGraphicFramePr>
        <p:xfrm>
          <a:off x="1843088" y="3021013"/>
          <a:ext cx="5507037" cy="306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4858207" imgH="2676754" progId="Excel.Chart.8">
                  <p:embed/>
                </p:oleObj>
              </mc:Choice>
              <mc:Fallback>
                <p:oleObj name="Chart" r:id="rId3" imgW="4858207" imgH="2676754" progId="Excel.Char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8" y="3021013"/>
                        <a:ext cx="5507037" cy="306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rgbClr val="FFFF00"/>
                                </a:gs>
                                <a:gs pos="100000">
                                  <a:srgbClr val="767600"/>
                                </a:gs>
                              </a:gsLst>
                              <a:lin ang="27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766" name="Text Box 7"/>
          <p:cNvSpPr txBox="1">
            <a:spLocks noChangeArrowheads="1"/>
          </p:cNvSpPr>
          <p:nvPr/>
        </p:nvSpPr>
        <p:spPr bwMode="auto">
          <a:xfrm>
            <a:off x="5783263" y="3197225"/>
            <a:ext cx="30432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chemeClr val="tx1"/>
                </a:solidFill>
              </a:rPr>
              <a:t>250 MB working set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chemeClr val="tx1"/>
                </a:solidFill>
              </a:rPr>
              <a:t>with 2 GB physical RAM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2" grpId="0" build="p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810" name="Object 2"/>
          <p:cNvGraphicFramePr>
            <a:graphicFrameLocks noChangeAspect="1"/>
          </p:cNvGraphicFramePr>
          <p:nvPr/>
        </p:nvGraphicFramePr>
        <p:xfrm>
          <a:off x="1905000" y="3124200"/>
          <a:ext cx="5334000" cy="296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4886554" imgH="2362505" progId="Excel.Chart.8">
                  <p:embed/>
                </p:oleObj>
              </mc:Choice>
              <mc:Fallback>
                <p:oleObj name="Chart" r:id="rId3" imgW="4886554" imgH="2362505" progId="Excel.Char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124200"/>
                        <a:ext cx="5334000" cy="296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rgbClr val="FFFF00"/>
                                </a:gs>
                                <a:gs pos="100000">
                                  <a:srgbClr val="767600"/>
                                </a:gs>
                              </a:gsLst>
                              <a:lin ang="27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524000"/>
            <a:ext cx="7010400" cy="4114800"/>
          </a:xfrm>
        </p:spPr>
        <p:txBody>
          <a:bodyPr/>
          <a:lstStyle/>
          <a:p>
            <a:pPr eaLnBrk="1" hangingPunct="1"/>
            <a:r>
              <a:rPr lang="en-US" altLang="en-US" sz="2600"/>
              <a:t>When both memory and disk components are exercised, </a:t>
            </a:r>
            <a:r>
              <a:rPr lang="en-US" altLang="en-US" sz="2600" i="1"/>
              <a:t>Conquest</a:t>
            </a:r>
            <a:r>
              <a:rPr lang="en-US" altLang="en-US" sz="2600"/>
              <a:t> can be several times faster than </a:t>
            </a:r>
            <a:r>
              <a:rPr lang="en-US" altLang="en-US" sz="2600" i="1"/>
              <a:t>ext2fs</a:t>
            </a:r>
            <a:r>
              <a:rPr lang="en-US" altLang="en-US" sz="2600"/>
              <a:t>, </a:t>
            </a:r>
            <a:r>
              <a:rPr lang="en-US" altLang="en-US" sz="2600" i="1"/>
              <a:t>reiserfs</a:t>
            </a:r>
            <a:r>
              <a:rPr lang="en-US" altLang="en-US" sz="2600"/>
              <a:t>, and </a:t>
            </a:r>
            <a:r>
              <a:rPr lang="en-US" altLang="en-US" sz="2600" i="1"/>
              <a:t>SGI XFS</a:t>
            </a:r>
          </a:p>
          <a:p>
            <a:pPr eaLnBrk="1" hangingPunct="1"/>
            <a:endParaRPr lang="en-US" altLang="en-US" sz="2600"/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PostMark Benchmark</a:t>
            </a:r>
          </a:p>
        </p:txBody>
      </p:sp>
      <p:sp>
        <p:nvSpPr>
          <p:cNvPr id="119813" name="Text Box 6"/>
          <p:cNvSpPr txBox="1">
            <a:spLocks noChangeArrowheads="1"/>
          </p:cNvSpPr>
          <p:nvPr/>
        </p:nvSpPr>
        <p:spPr bwMode="auto">
          <a:xfrm>
            <a:off x="5875338" y="2855913"/>
            <a:ext cx="2932112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chemeClr val="tx1"/>
                </a:solidFill>
              </a:rPr>
              <a:t>10,000 files,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chemeClr val="tx1"/>
                </a:solidFill>
              </a:rPr>
              <a:t>3.5 GB working set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chemeClr val="tx1"/>
                </a:solidFill>
              </a:rPr>
              <a:t>with 2 GB physical RAM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622800" y="3430588"/>
            <a:ext cx="1355725" cy="1595437"/>
            <a:chOff x="2730" y="2305"/>
            <a:chExt cx="854" cy="1005"/>
          </a:xfrm>
        </p:grpSpPr>
        <p:sp>
          <p:nvSpPr>
            <p:cNvPr id="119815" name="Line 8"/>
            <p:cNvSpPr>
              <a:spLocks noChangeShapeType="1"/>
            </p:cNvSpPr>
            <p:nvPr/>
          </p:nvSpPr>
          <p:spPr bwMode="auto">
            <a:xfrm flipV="1">
              <a:off x="3170" y="2305"/>
              <a:ext cx="0" cy="100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6" name="Line 9"/>
            <p:cNvSpPr>
              <a:spLocks noChangeShapeType="1"/>
            </p:cNvSpPr>
            <p:nvPr/>
          </p:nvSpPr>
          <p:spPr bwMode="auto">
            <a:xfrm>
              <a:off x="3170" y="2421"/>
              <a:ext cx="1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7" name="Line 10"/>
            <p:cNvSpPr>
              <a:spLocks noChangeShapeType="1"/>
            </p:cNvSpPr>
            <p:nvPr/>
          </p:nvSpPr>
          <p:spPr bwMode="auto">
            <a:xfrm>
              <a:off x="3015" y="2421"/>
              <a:ext cx="15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8" name="Text Box 11"/>
            <p:cNvSpPr txBox="1">
              <a:spLocks noChangeArrowheads="1"/>
            </p:cNvSpPr>
            <p:nvPr/>
          </p:nvSpPr>
          <p:spPr bwMode="auto">
            <a:xfrm>
              <a:off x="3167" y="2459"/>
              <a:ext cx="417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b="1">
                  <a:solidFill>
                    <a:schemeClr val="tx1"/>
                  </a:solidFill>
                </a:rPr>
                <a:t>&gt; RAM</a:t>
              </a:r>
            </a:p>
          </p:txBody>
        </p:sp>
        <p:sp>
          <p:nvSpPr>
            <p:cNvPr id="119819" name="Text Box 12"/>
            <p:cNvSpPr txBox="1">
              <a:spLocks noChangeArrowheads="1"/>
            </p:cNvSpPr>
            <p:nvPr/>
          </p:nvSpPr>
          <p:spPr bwMode="auto">
            <a:xfrm>
              <a:off x="2730" y="2459"/>
              <a:ext cx="473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b="1">
                  <a:solidFill>
                    <a:schemeClr val="tx1"/>
                  </a:solidFill>
                </a:rPr>
                <a:t>&lt;= RAM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1" grpId="0" build="p" autoUpdateAnimBg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0" y="1676400"/>
            <a:ext cx="7010400" cy="4114800"/>
          </a:xfrm>
        </p:spPr>
        <p:txBody>
          <a:bodyPr/>
          <a:lstStyle/>
          <a:p>
            <a:pPr eaLnBrk="1" hangingPunct="1"/>
            <a:r>
              <a:rPr lang="en-US" altLang="en-US" sz="2600"/>
              <a:t>When working set &gt; RAM, </a:t>
            </a:r>
            <a:r>
              <a:rPr lang="en-US" altLang="en-US" sz="2600" i="1"/>
              <a:t>Conquest</a:t>
            </a:r>
            <a:r>
              <a:rPr lang="en-US" altLang="en-US" sz="2600"/>
              <a:t> is 1.4 to 2 times faster than </a:t>
            </a:r>
            <a:r>
              <a:rPr lang="en-US" altLang="en-US" sz="2600" i="1"/>
              <a:t>ext2fs</a:t>
            </a:r>
            <a:r>
              <a:rPr lang="en-US" altLang="en-US" sz="2600"/>
              <a:t>, </a:t>
            </a:r>
            <a:r>
              <a:rPr lang="en-US" altLang="en-US" sz="2600" i="1"/>
              <a:t>reiserfs</a:t>
            </a:r>
            <a:r>
              <a:rPr lang="en-US" altLang="en-US" sz="2600"/>
              <a:t>, and </a:t>
            </a:r>
            <a:r>
              <a:rPr lang="en-US" altLang="en-US" sz="2600" i="1"/>
              <a:t>SGI XFS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PostMark Benchmark</a:t>
            </a:r>
          </a:p>
        </p:txBody>
      </p:sp>
      <p:graphicFrame>
        <p:nvGraphicFramePr>
          <p:cNvPr id="121860" name="Object 5"/>
          <p:cNvGraphicFramePr>
            <a:graphicFrameLocks noChangeAspect="1"/>
          </p:cNvGraphicFramePr>
          <p:nvPr/>
        </p:nvGraphicFramePr>
        <p:xfrm>
          <a:off x="1884363" y="3176588"/>
          <a:ext cx="5476875" cy="288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4867656" imgH="2400605" progId="Excel.Chart.8">
                  <p:embed/>
                </p:oleObj>
              </mc:Choice>
              <mc:Fallback>
                <p:oleObj name="Chart" r:id="rId3" imgW="4867656" imgH="2400605" progId="Excel.Char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4363" y="3176588"/>
                        <a:ext cx="5476875" cy="288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rgbClr val="FFFF00"/>
                                </a:gs>
                                <a:gs pos="100000">
                                  <a:srgbClr val="767600"/>
                                </a:gs>
                              </a:gsLst>
                              <a:lin ang="27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1861" name="Text Box 6"/>
          <p:cNvSpPr txBox="1">
            <a:spLocks noChangeArrowheads="1"/>
          </p:cNvSpPr>
          <p:nvPr/>
        </p:nvSpPr>
        <p:spPr bwMode="auto">
          <a:xfrm>
            <a:off x="5875338" y="2855913"/>
            <a:ext cx="2932112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chemeClr val="tx1"/>
                </a:solidFill>
              </a:rPr>
              <a:t>10,000 files,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chemeClr val="tx1"/>
                </a:solidFill>
              </a:rPr>
              <a:t>3.5 GB working set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chemeClr val="tx1"/>
                </a:solidFill>
              </a:rPr>
              <a:t>with 2 GB physical RAM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Virtual File Systems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Permit a single OS to run multiple file systems</a:t>
            </a:r>
          </a:p>
          <a:p>
            <a:pPr eaLnBrk="1" hangingPunct="1"/>
            <a:r>
              <a:rPr lang="en-US" altLang="en-US"/>
              <a:t>Share the same high-level interface </a:t>
            </a:r>
          </a:p>
          <a:p>
            <a:pPr eaLnBrk="1" hangingPunct="1"/>
            <a:r>
              <a:rPr lang="en-US" altLang="en-US"/>
              <a:t>OS keeps track of which files are instantiated by which file system</a:t>
            </a:r>
          </a:p>
          <a:p>
            <a:pPr eaLnBrk="1" hangingPunct="1"/>
            <a:r>
              <a:rPr lang="en-US" altLang="en-US"/>
              <a:t>Introduced by Sun (now Oracle)</a:t>
            </a:r>
          </a:p>
        </p:txBody>
      </p:sp>
    </p:spTree>
  </p:cSld>
  <p:clrMapOvr>
    <a:masterClrMapping/>
  </p:clrMapOvr>
  <p:transition spd="slow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Flash Memory File Systems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What is flash memory?</a:t>
            </a:r>
          </a:p>
          <a:p>
            <a:pPr eaLnBrk="1" hangingPunct="1"/>
            <a:r>
              <a:rPr lang="en-US" altLang="en-US"/>
              <a:t>Why is it useful for file systems?</a:t>
            </a:r>
          </a:p>
          <a:p>
            <a:pPr eaLnBrk="1" hangingPunct="1"/>
            <a:r>
              <a:rPr lang="en-US" altLang="en-US"/>
              <a:t>A sample design of a flash memory file system</a:t>
            </a:r>
          </a:p>
        </p:txBody>
      </p:sp>
    </p:spTree>
  </p:cSld>
  <p:clrMapOvr>
    <a:masterClrMapping/>
  </p:clrMapOvr>
  <p:transition spd="slow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Flash Memory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A form of solid-state memory similar to ROM</a:t>
            </a:r>
          </a:p>
          <a:p>
            <a:pPr lvl="1" eaLnBrk="1" hangingPunct="1"/>
            <a:r>
              <a:rPr lang="en-US" altLang="en-US"/>
              <a:t>Holds data without power supply</a:t>
            </a:r>
          </a:p>
          <a:p>
            <a:pPr eaLnBrk="1" hangingPunct="1"/>
            <a:r>
              <a:rPr lang="en-US" altLang="en-US"/>
              <a:t>Reads are fast</a:t>
            </a:r>
          </a:p>
          <a:p>
            <a:pPr eaLnBrk="1" hangingPunct="1"/>
            <a:r>
              <a:rPr lang="en-US" altLang="en-US"/>
              <a:t>Can be written once, more slowly</a:t>
            </a:r>
          </a:p>
          <a:p>
            <a:pPr eaLnBrk="1" hangingPunct="1"/>
            <a:r>
              <a:rPr lang="en-US" altLang="en-US"/>
              <a:t>Can be erased, but very slowly</a:t>
            </a:r>
          </a:p>
          <a:p>
            <a:pPr eaLnBrk="1" hangingPunct="1"/>
            <a:r>
              <a:rPr lang="en-US" altLang="en-US"/>
              <a:t>Limited number of erase cycles before degradation (800 – 100,000)</a:t>
            </a:r>
          </a:p>
        </p:txBody>
      </p:sp>
    </p:spTree>
  </p:cSld>
  <p:clrMapOvr>
    <a:masterClrMapping/>
  </p:clrMapOvr>
  <p:transition spd="slow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Physical Characteristics</a:t>
            </a:r>
          </a:p>
        </p:txBody>
      </p:sp>
      <p:pic>
        <p:nvPicPr>
          <p:cNvPr id="128003" name="Picture 2" descr="C:\Users\Andy\Documents\Teaching\COP 5611 Advanced Operating Systems (Spring 2012)\4.Par.10680.Image.430.269.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590800"/>
            <a:ext cx="4095750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NOR Flash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Used in cellular phones and PDAs</a:t>
            </a:r>
          </a:p>
          <a:p>
            <a:pPr>
              <a:defRPr/>
            </a:pPr>
            <a:r>
              <a:rPr lang="en-US" altLang="en-US" dirty="0"/>
              <a:t>Byte-addressable</a:t>
            </a:r>
          </a:p>
          <a:p>
            <a:pPr lvl="1">
              <a:defRPr/>
            </a:pPr>
            <a:r>
              <a:rPr lang="en-US" altLang="en-US" dirty="0"/>
              <a:t>Can write and erase individual bytes</a:t>
            </a:r>
          </a:p>
          <a:p>
            <a:pPr lvl="1">
              <a:defRPr/>
            </a:pPr>
            <a:r>
              <a:rPr lang="en-US" altLang="en-US" dirty="0"/>
              <a:t>Can execute programs</a:t>
            </a:r>
          </a:p>
          <a:p>
            <a:pPr>
              <a:defRPr/>
            </a:pPr>
            <a:r>
              <a:rPr lang="en-US" altLang="en-US" dirty="0"/>
              <a:t>Mostly replaced by DRAM + NAND flash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lvl="1"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NAND Flash</a:t>
            </a:r>
          </a:p>
        </p:txBody>
      </p:sp>
      <p:sp>
        <p:nvSpPr>
          <p:cNvPr id="1300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Used in digital cameras and thumb drives</a:t>
            </a:r>
          </a:p>
          <a:p>
            <a:r>
              <a:rPr lang="en-US" altLang="en-US"/>
              <a:t>Page-addressible</a:t>
            </a:r>
          </a:p>
          <a:p>
            <a:pPr lvl="1"/>
            <a:r>
              <a:rPr lang="en-US" altLang="en-US"/>
              <a:t>1 </a:t>
            </a:r>
            <a:r>
              <a:rPr lang="en-US" altLang="en-US" b="1" i="1">
                <a:solidFill>
                  <a:srgbClr val="CC00FF"/>
                </a:solidFill>
              </a:rPr>
              <a:t>flash page </a:t>
            </a:r>
            <a:r>
              <a:rPr lang="en-US" altLang="en-US"/>
              <a:t>~= 1 disk block (1-4KB)</a:t>
            </a:r>
          </a:p>
          <a:p>
            <a:pPr lvl="1"/>
            <a:r>
              <a:rPr lang="en-US" altLang="en-US"/>
              <a:t>Cannot run programs</a:t>
            </a:r>
          </a:p>
          <a:p>
            <a:r>
              <a:rPr lang="en-US" altLang="en-US"/>
              <a:t>Erased in </a:t>
            </a:r>
            <a:r>
              <a:rPr lang="en-US" altLang="en-US" b="1" i="1">
                <a:solidFill>
                  <a:srgbClr val="CC00FF"/>
                </a:solidFill>
              </a:rPr>
              <a:t>flash blocks</a:t>
            </a:r>
          </a:p>
          <a:p>
            <a:pPr lvl="1"/>
            <a:r>
              <a:rPr lang="en-US" altLang="en-US"/>
              <a:t>Consists of 4 - 64 flash pages</a:t>
            </a:r>
          </a:p>
          <a:p>
            <a:pPr lvl="1"/>
            <a:r>
              <a:rPr lang="en-US" altLang="en-US"/>
              <a:t>May not be atomic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Writing In Flash Memory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If writing to empty flash page (~disk block), just write</a:t>
            </a:r>
          </a:p>
          <a:p>
            <a:pPr eaLnBrk="1" hangingPunct="1"/>
            <a:r>
              <a:rPr lang="en-US" altLang="en-US"/>
              <a:t>If writing to previously written location, erase it, then write</a:t>
            </a:r>
          </a:p>
          <a:p>
            <a:pPr eaLnBrk="1" hangingPunct="1"/>
            <a:r>
              <a:rPr lang="en-US" altLang="en-US"/>
              <a:t>While erasing a flash block</a:t>
            </a:r>
          </a:p>
          <a:p>
            <a:pPr lvl="1" eaLnBrk="1" hangingPunct="1"/>
            <a:r>
              <a:rPr lang="en-US" altLang="en-US"/>
              <a:t>May access other pages via other IO channels</a:t>
            </a:r>
          </a:p>
          <a:p>
            <a:pPr lvl="1" eaLnBrk="1" hangingPunct="1"/>
            <a:r>
              <a:rPr lang="en-US" altLang="en-US"/>
              <a:t>Number of channels limited by power (e.g., 16 channels max)</a:t>
            </a:r>
          </a:p>
        </p:txBody>
      </p:sp>
    </p:spTree>
  </p:cSld>
  <p:clrMapOvr>
    <a:masterClrMapping/>
  </p:clrMapOvr>
  <p:transition spd="slow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Implications of Slow Erases</a:t>
            </a:r>
          </a:p>
        </p:txBody>
      </p:sp>
      <p:sp>
        <p:nvSpPr>
          <p:cNvPr id="133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The use of </a:t>
            </a:r>
            <a:r>
              <a:rPr lang="en-US" altLang="en-US" b="1" i="1">
                <a:solidFill>
                  <a:srgbClr val="CC00FF"/>
                </a:solidFill>
              </a:rPr>
              <a:t>flash translation layer (FTL)</a:t>
            </a:r>
          </a:p>
          <a:p>
            <a:pPr lvl="1"/>
            <a:r>
              <a:rPr lang="en-US" altLang="en-US"/>
              <a:t>Write new version elsewhere</a:t>
            </a:r>
          </a:p>
          <a:p>
            <a:pPr lvl="1"/>
            <a:r>
              <a:rPr lang="en-US" altLang="en-US"/>
              <a:t>Erase the old version later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Implications of Limited Erase Cycles </a:t>
            </a:r>
          </a:p>
        </p:txBody>
      </p:sp>
      <p:sp>
        <p:nvSpPr>
          <p:cNvPr id="134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i="1">
                <a:solidFill>
                  <a:srgbClr val="CC00FF"/>
                </a:solidFill>
              </a:rPr>
              <a:t>Wear-leveling mechanism  </a:t>
            </a:r>
          </a:p>
          <a:p>
            <a:pPr lvl="1"/>
            <a:r>
              <a:rPr lang="en-US" altLang="en-US"/>
              <a:t>Spread erases uniformly across storage locations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Multi-level cells</a:t>
            </a:r>
          </a:p>
        </p:txBody>
      </p:sp>
      <p:sp>
        <p:nvSpPr>
          <p:cNvPr id="135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Use multiple voltage levels to represent bits </a:t>
            </a:r>
          </a:p>
        </p:txBody>
      </p:sp>
      <p:pic>
        <p:nvPicPr>
          <p:cNvPr id="135172" name="Picture 2" descr="C:\Users\Andy\Documents\Teaching\COP 5611 Advanced Operating Systems (Spring 2012)\slc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3200400"/>
            <a:ext cx="4191000" cy="275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Implications of MLC</a:t>
            </a:r>
          </a:p>
        </p:txBody>
      </p:sp>
      <p:sp>
        <p:nvSpPr>
          <p:cNvPr id="136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Higher density lowers price/GB</a:t>
            </a:r>
          </a:p>
          <a:p>
            <a:r>
              <a:rPr lang="en-US" altLang="en-US"/>
              <a:t>Need exponential number of voltage levels to for linear increase in density</a:t>
            </a:r>
          </a:p>
          <a:p>
            <a:r>
              <a:rPr lang="en-US" altLang="en-US"/>
              <a:t>Maxed out quickly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2901950" y="1530350"/>
            <a:ext cx="3187700" cy="2197100"/>
          </a:xfrm>
          <a:prstGeom prst="triangle">
            <a:avLst>
              <a:gd name="adj" fmla="val 49986"/>
            </a:avLst>
          </a:prstGeom>
          <a:gradFill rotWithShape="1">
            <a:gsLst>
              <a:gs pos="0">
                <a:srgbClr val="185E18"/>
              </a:gs>
              <a:gs pos="50000">
                <a:srgbClr val="33CC33"/>
              </a:gs>
              <a:gs pos="100000">
                <a:srgbClr val="185E18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auto">
          <a:xfrm>
            <a:off x="4322763" y="1685925"/>
            <a:ext cx="350837" cy="82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800">
                <a:solidFill>
                  <a:schemeClr val="bg1"/>
                </a:solidFill>
                <a:latin typeface="Times New Roman" panose="02020603050405020304" pitchFamily="18" charset="0"/>
              </a:rPr>
              <a:t>/</a:t>
            </a:r>
          </a:p>
        </p:txBody>
      </p:sp>
      <p:sp>
        <p:nvSpPr>
          <p:cNvPr id="17414" name="Rectangle 7"/>
          <p:cNvSpPr>
            <a:spLocks noChangeArrowheads="1"/>
          </p:cNvSpPr>
          <p:nvPr/>
        </p:nvSpPr>
        <p:spPr bwMode="auto">
          <a:xfrm>
            <a:off x="3484563" y="2828925"/>
            <a:ext cx="620712" cy="82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800">
                <a:solidFill>
                  <a:schemeClr val="bg1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7415" name="Line 9"/>
          <p:cNvSpPr>
            <a:spLocks noChangeShapeType="1"/>
          </p:cNvSpPr>
          <p:nvPr/>
        </p:nvSpPr>
        <p:spPr bwMode="auto">
          <a:xfrm flipV="1">
            <a:off x="5334000" y="2057400"/>
            <a:ext cx="1524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Rectangle 10"/>
          <p:cNvSpPr>
            <a:spLocks noChangeArrowheads="1"/>
          </p:cNvSpPr>
          <p:nvPr/>
        </p:nvSpPr>
        <p:spPr bwMode="auto">
          <a:xfrm>
            <a:off x="6842125" y="1141413"/>
            <a:ext cx="17589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4.2 BSD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File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System</a:t>
            </a:r>
          </a:p>
        </p:txBody>
      </p:sp>
    </p:spTree>
  </p:cSld>
  <p:clrMapOvr>
    <a:masterClrMapping/>
  </p:clrMapOvr>
  <p:transition spd="slow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Performance Characteristics</a:t>
            </a:r>
          </a:p>
        </p:txBody>
      </p:sp>
      <p:graphicFrame>
        <p:nvGraphicFramePr>
          <p:cNvPr id="203839" name="Group 63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091671056"/>
              </p:ext>
            </p:extLst>
          </p:nvPr>
        </p:nvGraphicFramePr>
        <p:xfrm>
          <a:off x="1554163" y="2362200"/>
          <a:ext cx="6261100" cy="3232152"/>
        </p:xfrm>
        <a:graphic>
          <a:graphicData uri="http://schemas.openxmlformats.org/drawingml/2006/table">
            <a:tbl>
              <a:tblPr/>
              <a:tblGrid>
                <a:gridCol w="1752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2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57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2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Samsung SSD 990 Pro</a:t>
                      </a: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Read</a:t>
                      </a:r>
                    </a:p>
                  </a:txBody>
                  <a:tcPr marL="91445" marR="91445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Latency</a:t>
                      </a: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0.8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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s/IO</a:t>
                      </a: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7.5 GB/s</a:t>
                      </a: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7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Write</a:t>
                      </a:r>
                    </a:p>
                  </a:txBody>
                  <a:tcPr marL="91445" marR="91445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Latency</a:t>
                      </a: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0.6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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s/IO</a:t>
                      </a: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5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Bandwidth</a:t>
                      </a: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6.9 GB/s</a:t>
                      </a: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Power</a:t>
                      </a:r>
                    </a:p>
                  </a:txBody>
                  <a:tcPr marL="91445" marR="91445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Active</a:t>
                      </a: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6.5W</a:t>
                      </a: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Idle</a:t>
                      </a: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m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W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2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Cost</a:t>
                      </a:r>
                    </a:p>
                  </a:txBody>
                  <a:tcPr marL="91445" marR="91445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$0.07/GB</a:t>
                      </a: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Pros/Cons of Flash Memory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>
              <a:buFontTx/>
              <a:buChar char="+"/>
            </a:pPr>
            <a:r>
              <a:rPr lang="en-US" altLang="en-US"/>
              <a:t>Small and light</a:t>
            </a:r>
          </a:p>
          <a:p>
            <a:pPr eaLnBrk="1" hangingPunct="1">
              <a:buFontTx/>
              <a:buChar char="+"/>
            </a:pPr>
            <a:r>
              <a:rPr lang="en-US" altLang="en-US"/>
              <a:t>Uses less power than disk</a:t>
            </a:r>
          </a:p>
          <a:p>
            <a:pPr eaLnBrk="1" hangingPunct="1">
              <a:buFontTx/>
              <a:buChar char="+"/>
            </a:pPr>
            <a:r>
              <a:rPr lang="en-US" altLang="en-US"/>
              <a:t>Read time comparable to DRAM</a:t>
            </a:r>
          </a:p>
          <a:p>
            <a:pPr eaLnBrk="1" hangingPunct="1">
              <a:buFontTx/>
              <a:buChar char="+"/>
            </a:pPr>
            <a:r>
              <a:rPr lang="en-US" altLang="en-US"/>
              <a:t>No rotation/seek complexities</a:t>
            </a:r>
          </a:p>
          <a:p>
            <a:pPr eaLnBrk="1" hangingPunct="1">
              <a:buFontTx/>
              <a:buChar char="+"/>
            </a:pPr>
            <a:r>
              <a:rPr lang="en-US" altLang="en-US"/>
              <a:t>No moving parts (shock resistant)</a:t>
            </a:r>
          </a:p>
          <a:p>
            <a:pPr eaLnBrk="1" hangingPunct="1">
              <a:buFontTx/>
              <a:buChar char="–"/>
            </a:pPr>
            <a:r>
              <a:rPr lang="en-US" altLang="en-US"/>
              <a:t>Expensive (compared to disk)</a:t>
            </a:r>
          </a:p>
          <a:p>
            <a:pPr eaLnBrk="1" hangingPunct="1">
              <a:buFontTx/>
              <a:buChar char="–"/>
            </a:pPr>
            <a:r>
              <a:rPr lang="en-US" altLang="en-US"/>
              <a:t>Erase cycle very slow (4.5ms)</a:t>
            </a:r>
          </a:p>
          <a:p>
            <a:pPr eaLnBrk="1" hangingPunct="1">
              <a:buFontTx/>
              <a:buChar char="–"/>
            </a:pPr>
            <a:r>
              <a:rPr lang="en-US" altLang="en-US"/>
              <a:t>Limited number of erase cycles</a:t>
            </a:r>
          </a:p>
        </p:txBody>
      </p:sp>
    </p:spTree>
  </p:cSld>
  <p:clrMapOvr>
    <a:masterClrMapping/>
  </p:clrMapOvr>
  <p:transition spd="slow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Flash Memory File System Architectures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One basic decision to make</a:t>
            </a:r>
          </a:p>
          <a:p>
            <a:pPr lvl="1" eaLnBrk="1" hangingPunct="1"/>
            <a:r>
              <a:rPr lang="en-US" altLang="en-US"/>
              <a:t>Is flash memory disk-like?</a:t>
            </a:r>
          </a:p>
          <a:p>
            <a:pPr lvl="1" eaLnBrk="1" hangingPunct="1"/>
            <a:r>
              <a:rPr lang="en-US" altLang="en-US"/>
              <a:t>Or memory-like?</a:t>
            </a:r>
          </a:p>
          <a:p>
            <a:pPr eaLnBrk="1" hangingPunct="1"/>
            <a:r>
              <a:rPr lang="en-US" altLang="en-US"/>
              <a:t>Should flash memory be treated as a separate device, or as a special part of addressable memory?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Journaling Flash File System (</a:t>
            </a:r>
            <a:r>
              <a:rPr lang="en-US" altLang="en-US" i="1">
                <a:solidFill>
                  <a:srgbClr val="CC00FF"/>
                </a:solidFill>
              </a:rPr>
              <a:t>JFFS</a:t>
            </a:r>
            <a:r>
              <a:rPr lang="en-US" altLang="en-US"/>
              <a:t>)</a:t>
            </a:r>
          </a:p>
        </p:txBody>
      </p:sp>
      <p:sp>
        <p:nvSpPr>
          <p:cNvPr id="143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Treats</a:t>
            </a:r>
            <a:r>
              <a:rPr lang="en-US" altLang="en-US" sz="3400"/>
              <a:t> </a:t>
            </a:r>
            <a:r>
              <a:rPr lang="en-US" altLang="en-US"/>
              <a:t>flash memory as device</a:t>
            </a:r>
          </a:p>
          <a:p>
            <a:pPr lvl="1" eaLnBrk="1" hangingPunct="1"/>
            <a:r>
              <a:rPr lang="en-US" altLang="en-US"/>
              <a:t>As opposed to directly addressable memory</a:t>
            </a:r>
          </a:p>
          <a:p>
            <a:r>
              <a:rPr lang="en-US" altLang="en-US"/>
              <a:t>Motivation</a:t>
            </a:r>
          </a:p>
          <a:p>
            <a:pPr lvl="1"/>
            <a:r>
              <a:rPr lang="en-US" altLang="en-US"/>
              <a:t>FTL effectively is journaling-like</a:t>
            </a:r>
          </a:p>
          <a:p>
            <a:pPr lvl="1"/>
            <a:r>
              <a:rPr lang="en-US" altLang="en-US"/>
              <a:t>Running a journaling file system on the top of it is redundant</a:t>
            </a:r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JFFS1 Design</a:t>
            </a:r>
          </a:p>
        </p:txBody>
      </p:sp>
      <p:sp>
        <p:nvSpPr>
          <p:cNvPr id="144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One data structure—</a:t>
            </a:r>
            <a:r>
              <a:rPr lang="en-US" altLang="en-US" b="1" i="1"/>
              <a:t>node</a:t>
            </a:r>
            <a:r>
              <a:rPr lang="en-US" altLang="en-US"/>
              <a:t> </a:t>
            </a:r>
          </a:p>
          <a:p>
            <a:r>
              <a:rPr lang="en-US" altLang="en-US"/>
              <a:t>LFS-like</a:t>
            </a:r>
          </a:p>
          <a:p>
            <a:pPr lvl="1"/>
            <a:r>
              <a:rPr lang="en-US" altLang="en-US"/>
              <a:t>A node with a new version makes the older version obsolete</a:t>
            </a:r>
          </a:p>
          <a:p>
            <a:r>
              <a:rPr lang="en-US" altLang="en-US"/>
              <a:t>Many nodes are associated with an i-node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i-node Design Issues</a:t>
            </a:r>
          </a:p>
        </p:txBody>
      </p:sp>
      <p:sp>
        <p:nvSpPr>
          <p:cNvPr id="145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An i-node contains</a:t>
            </a:r>
          </a:p>
          <a:p>
            <a:pPr lvl="1"/>
            <a:r>
              <a:rPr lang="en-US" altLang="en-US"/>
              <a:t>Its name</a:t>
            </a:r>
          </a:p>
          <a:p>
            <a:pPr lvl="1"/>
            <a:r>
              <a:rPr lang="en-US" altLang="en-US"/>
              <a:t>Parent’s i-node number (a back pointer)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/>
              <a:t>Ext2</a:t>
            </a:r>
            <a:r>
              <a:rPr lang="en-US" altLang="en-US"/>
              <a:t> Directory</a:t>
            </a:r>
          </a:p>
        </p:txBody>
      </p:sp>
      <p:sp>
        <p:nvSpPr>
          <p:cNvPr id="146435" name="Rectangle 2"/>
          <p:cNvSpPr>
            <a:spLocks noChangeArrowheads="1"/>
          </p:cNvSpPr>
          <p:nvPr/>
        </p:nvSpPr>
        <p:spPr bwMode="auto">
          <a:xfrm>
            <a:off x="2422525" y="2133600"/>
            <a:ext cx="2111375" cy="381000"/>
          </a:xfrm>
          <a:prstGeom prst="rect">
            <a:avLst/>
          </a:prstGeom>
          <a:gradFill rotWithShape="0">
            <a:gsLst>
              <a:gs pos="0">
                <a:srgbClr val="525252"/>
              </a:gs>
              <a:gs pos="50000">
                <a:srgbClr val="B2B2B2"/>
              </a:gs>
              <a:gs pos="100000">
                <a:srgbClr val="525252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46436" name="Rectangle 3"/>
          <p:cNvSpPr>
            <a:spLocks noChangeArrowheads="1"/>
          </p:cNvSpPr>
          <p:nvPr/>
        </p:nvSpPr>
        <p:spPr bwMode="auto">
          <a:xfrm>
            <a:off x="2422525" y="2133600"/>
            <a:ext cx="2111375" cy="2667000"/>
          </a:xfrm>
          <a:prstGeom prst="rect">
            <a:avLst/>
          </a:prstGeom>
          <a:gradFill rotWithShape="0">
            <a:gsLst>
              <a:gs pos="0">
                <a:srgbClr val="525252"/>
              </a:gs>
              <a:gs pos="50000">
                <a:srgbClr val="B2B2B2"/>
              </a:gs>
              <a:gs pos="100000">
                <a:srgbClr val="525252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chemeClr val="tx1"/>
              </a:solidFill>
            </a:endParaRPr>
          </a:p>
        </p:txBody>
      </p:sp>
      <p:grpSp>
        <p:nvGrpSpPr>
          <p:cNvPr id="146437" name="Group 5"/>
          <p:cNvGrpSpPr>
            <a:grpSpLocks/>
          </p:cNvGrpSpPr>
          <p:nvPr/>
        </p:nvGrpSpPr>
        <p:grpSpPr bwMode="auto">
          <a:xfrm>
            <a:off x="2552700" y="2286000"/>
            <a:ext cx="1828800" cy="2362200"/>
            <a:chOff x="1392" y="1536"/>
            <a:chExt cx="1152" cy="1488"/>
          </a:xfrm>
        </p:grpSpPr>
        <p:grpSp>
          <p:nvGrpSpPr>
            <p:cNvPr id="146475" name="Group 6"/>
            <p:cNvGrpSpPr>
              <a:grpSpLocks/>
            </p:cNvGrpSpPr>
            <p:nvPr/>
          </p:nvGrpSpPr>
          <p:grpSpPr bwMode="auto">
            <a:xfrm>
              <a:off x="1392" y="1536"/>
              <a:ext cx="1152" cy="192"/>
              <a:chOff x="1152" y="1392"/>
              <a:chExt cx="912" cy="192"/>
            </a:xfrm>
          </p:grpSpPr>
          <p:sp>
            <p:nvSpPr>
              <p:cNvPr id="146491" name="Rectangle 7"/>
              <p:cNvSpPr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46492" name="Text Box 8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tx1"/>
                    </a:solidFill>
                  </a:rPr>
                  <a:t>data block location</a:t>
                </a:r>
              </a:p>
            </p:txBody>
          </p:sp>
        </p:grpSp>
        <p:grpSp>
          <p:nvGrpSpPr>
            <p:cNvPr id="146476" name="Group 9"/>
            <p:cNvGrpSpPr>
              <a:grpSpLocks/>
            </p:cNvGrpSpPr>
            <p:nvPr/>
          </p:nvGrpSpPr>
          <p:grpSpPr bwMode="auto">
            <a:xfrm>
              <a:off x="1392" y="2832"/>
              <a:ext cx="1152" cy="192"/>
              <a:chOff x="1152" y="1392"/>
              <a:chExt cx="912" cy="192"/>
            </a:xfrm>
          </p:grpSpPr>
          <p:sp>
            <p:nvSpPr>
              <p:cNvPr id="21" name="Rectangle 10"/>
              <p:cNvSpPr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4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</a:endParaRPr>
              </a:p>
            </p:txBody>
          </p:sp>
          <p:sp>
            <p:nvSpPr>
              <p:cNvPr id="22" name="Text Box 11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46275"/>
                      <a:invGamma/>
                    </a:schemeClr>
                  </a:gs>
                  <a:gs pos="50000">
                    <a:srgbClr val="FF0000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1" hangingPunct="1">
                  <a:defRPr/>
                </a:pPr>
                <a:r>
                  <a:rPr lang="en-US" sz="1400" dirty="0">
                    <a:latin typeface="Arial" charset="0"/>
                  </a:rPr>
                  <a:t>index block location</a:t>
                </a:r>
              </a:p>
            </p:txBody>
          </p:sp>
        </p:grpSp>
        <p:grpSp>
          <p:nvGrpSpPr>
            <p:cNvPr id="146477" name="Group 12"/>
            <p:cNvGrpSpPr>
              <a:grpSpLocks/>
            </p:cNvGrpSpPr>
            <p:nvPr/>
          </p:nvGrpSpPr>
          <p:grpSpPr bwMode="auto">
            <a:xfrm>
              <a:off x="1392" y="2592"/>
              <a:ext cx="1152" cy="192"/>
              <a:chOff x="1152" y="1392"/>
              <a:chExt cx="912" cy="192"/>
            </a:xfrm>
          </p:grpSpPr>
          <p:sp>
            <p:nvSpPr>
              <p:cNvPr id="146487" name="Rectangle 13"/>
              <p:cNvSpPr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4718"/>
                  </a:gs>
                  <a:gs pos="50000">
                    <a:srgbClr val="FF9933"/>
                  </a:gs>
                  <a:gs pos="100000">
                    <a:srgbClr val="764718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46488" name="Text Box 14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4718"/>
                  </a:gs>
                  <a:gs pos="50000">
                    <a:srgbClr val="FF9933"/>
                  </a:gs>
                  <a:gs pos="100000">
                    <a:srgbClr val="764718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tx1"/>
                    </a:solidFill>
                  </a:rPr>
                  <a:t>index block location</a:t>
                </a:r>
              </a:p>
            </p:txBody>
          </p:sp>
        </p:grpSp>
        <p:grpSp>
          <p:nvGrpSpPr>
            <p:cNvPr id="146478" name="Group 15"/>
            <p:cNvGrpSpPr>
              <a:grpSpLocks/>
            </p:cNvGrpSpPr>
            <p:nvPr/>
          </p:nvGrpSpPr>
          <p:grpSpPr bwMode="auto">
            <a:xfrm>
              <a:off x="1392" y="2352"/>
              <a:ext cx="1152" cy="192"/>
              <a:chOff x="1152" y="1392"/>
              <a:chExt cx="912" cy="192"/>
            </a:xfrm>
          </p:grpSpPr>
          <p:sp>
            <p:nvSpPr>
              <p:cNvPr id="146485" name="Rectangle 16"/>
              <p:cNvSpPr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00"/>
                  </a:gs>
                  <a:gs pos="50000">
                    <a:srgbClr val="FFFF00"/>
                  </a:gs>
                  <a:gs pos="100000">
                    <a:srgbClr val="7676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46486" name="Text Box 17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00"/>
                  </a:gs>
                  <a:gs pos="50000">
                    <a:srgbClr val="FFFF00"/>
                  </a:gs>
                  <a:gs pos="100000">
                    <a:srgbClr val="7676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tx1"/>
                    </a:solidFill>
                  </a:rPr>
                  <a:t>index block location</a:t>
                </a:r>
              </a:p>
            </p:txBody>
          </p:sp>
        </p:grpSp>
        <p:grpSp>
          <p:nvGrpSpPr>
            <p:cNvPr id="146479" name="Group 18"/>
            <p:cNvGrpSpPr>
              <a:grpSpLocks/>
            </p:cNvGrpSpPr>
            <p:nvPr/>
          </p:nvGrpSpPr>
          <p:grpSpPr bwMode="auto">
            <a:xfrm>
              <a:off x="1392" y="2112"/>
              <a:ext cx="1152" cy="192"/>
              <a:chOff x="1152" y="1392"/>
              <a:chExt cx="912" cy="192"/>
            </a:xfrm>
          </p:grpSpPr>
          <p:sp>
            <p:nvSpPr>
              <p:cNvPr id="146483" name="Rectangle 19"/>
              <p:cNvSpPr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46484" name="Text Box 20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tx1"/>
                    </a:solidFill>
                  </a:rPr>
                  <a:t>data block location</a:t>
                </a:r>
              </a:p>
            </p:txBody>
          </p:sp>
        </p:grpSp>
        <p:sp>
          <p:nvSpPr>
            <p:cNvPr id="146480" name="Oval 21"/>
            <p:cNvSpPr>
              <a:spLocks noChangeArrowheads="1"/>
            </p:cNvSpPr>
            <p:nvPr/>
          </p:nvSpPr>
          <p:spPr bwMode="auto">
            <a:xfrm>
              <a:off x="1920" y="1824"/>
              <a:ext cx="48" cy="48"/>
            </a:xfrm>
            <a:prstGeom prst="ellipse">
              <a:avLst/>
            </a:prstGeom>
            <a:gradFill rotWithShape="0">
              <a:gsLst>
                <a:gs pos="0">
                  <a:srgbClr val="FFFF99"/>
                </a:gs>
                <a:gs pos="100000">
                  <a:srgbClr val="767647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6481" name="Oval 22"/>
            <p:cNvSpPr>
              <a:spLocks noChangeArrowheads="1"/>
            </p:cNvSpPr>
            <p:nvPr/>
          </p:nvSpPr>
          <p:spPr bwMode="auto">
            <a:xfrm>
              <a:off x="1920" y="1920"/>
              <a:ext cx="48" cy="48"/>
            </a:xfrm>
            <a:prstGeom prst="ellipse">
              <a:avLst/>
            </a:prstGeom>
            <a:gradFill rotWithShape="0">
              <a:gsLst>
                <a:gs pos="0">
                  <a:srgbClr val="FFFF99"/>
                </a:gs>
                <a:gs pos="100000">
                  <a:srgbClr val="767647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6482" name="Oval 23"/>
            <p:cNvSpPr>
              <a:spLocks noChangeArrowheads="1"/>
            </p:cNvSpPr>
            <p:nvPr/>
          </p:nvSpPr>
          <p:spPr bwMode="auto">
            <a:xfrm>
              <a:off x="1920" y="2016"/>
              <a:ext cx="48" cy="48"/>
            </a:xfrm>
            <a:prstGeom prst="ellipse">
              <a:avLst/>
            </a:prstGeom>
            <a:gradFill rotWithShape="0">
              <a:gsLst>
                <a:gs pos="0">
                  <a:srgbClr val="FFFF99"/>
                </a:gs>
                <a:gs pos="100000">
                  <a:srgbClr val="767647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146438" name="Group 24"/>
          <p:cNvGrpSpPr>
            <a:grpSpLocks/>
          </p:cNvGrpSpPr>
          <p:nvPr/>
        </p:nvGrpSpPr>
        <p:grpSpPr bwMode="auto">
          <a:xfrm>
            <a:off x="2552700" y="2286000"/>
            <a:ext cx="1828800" cy="304800"/>
            <a:chOff x="1152" y="1392"/>
            <a:chExt cx="912" cy="192"/>
          </a:xfrm>
        </p:grpSpPr>
        <p:sp>
          <p:nvSpPr>
            <p:cNvPr id="146473" name="Rectangle 25"/>
            <p:cNvSpPr>
              <a:spLocks noChangeArrowheads="1"/>
            </p:cNvSpPr>
            <p:nvPr/>
          </p:nvSpPr>
          <p:spPr bwMode="auto">
            <a:xfrm>
              <a:off x="1152" y="1392"/>
              <a:ext cx="912" cy="192"/>
            </a:xfrm>
            <a:prstGeom prst="rect">
              <a:avLst/>
            </a:prstGeom>
            <a:gradFill rotWithShape="0">
              <a:gsLst>
                <a:gs pos="0">
                  <a:srgbClr val="767647"/>
                </a:gs>
                <a:gs pos="50000">
                  <a:srgbClr val="FFFF99"/>
                </a:gs>
                <a:gs pos="100000">
                  <a:srgbClr val="767647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6474" name="Text Box 26"/>
            <p:cNvSpPr txBox="1">
              <a:spLocks noChangeArrowheads="1"/>
            </p:cNvSpPr>
            <p:nvPr/>
          </p:nvSpPr>
          <p:spPr bwMode="auto">
            <a:xfrm>
              <a:off x="1152" y="1392"/>
              <a:ext cx="912" cy="192"/>
            </a:xfrm>
            <a:prstGeom prst="rect">
              <a:avLst/>
            </a:prstGeom>
            <a:gradFill rotWithShape="0">
              <a:gsLst>
                <a:gs pos="0">
                  <a:srgbClr val="767647"/>
                </a:gs>
                <a:gs pos="50000">
                  <a:srgbClr val="FFFF99"/>
                </a:gs>
                <a:gs pos="100000">
                  <a:srgbClr val="767647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tx1"/>
                  </a:solidFill>
                </a:rPr>
                <a:t>data block location</a:t>
              </a:r>
            </a:p>
          </p:txBody>
        </p:sp>
      </p:grpSp>
      <p:sp>
        <p:nvSpPr>
          <p:cNvPr id="146439" name="Text Box 27"/>
          <p:cNvSpPr txBox="1">
            <a:spLocks noChangeArrowheads="1"/>
          </p:cNvSpPr>
          <p:nvPr/>
        </p:nvSpPr>
        <p:spPr bwMode="auto">
          <a:xfrm>
            <a:off x="2949575" y="4876800"/>
            <a:ext cx="10334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solidFill>
                  <a:schemeClr val="tx1"/>
                </a:solidFill>
              </a:rPr>
              <a:t>i</a:t>
            </a:r>
            <a:r>
              <a:rPr lang="en-US" altLang="en-US" sz="2400">
                <a:solidFill>
                  <a:schemeClr val="tx1"/>
                </a:solidFill>
              </a:rPr>
              <a:t>-node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chemeClr val="tx1"/>
              </a:solidFill>
            </a:endParaRPr>
          </a:p>
        </p:txBody>
      </p:sp>
      <p:grpSp>
        <p:nvGrpSpPr>
          <p:cNvPr id="146440" name="Group 29"/>
          <p:cNvGrpSpPr>
            <a:grpSpLocks/>
          </p:cNvGrpSpPr>
          <p:nvPr/>
        </p:nvGrpSpPr>
        <p:grpSpPr bwMode="auto">
          <a:xfrm>
            <a:off x="4381500" y="2133600"/>
            <a:ext cx="2492375" cy="2133600"/>
            <a:chOff x="2544" y="1440"/>
            <a:chExt cx="1570" cy="1344"/>
          </a:xfrm>
        </p:grpSpPr>
        <p:sp>
          <p:nvSpPr>
            <p:cNvPr id="146471" name="Rectangle 30"/>
            <p:cNvSpPr>
              <a:spLocks noChangeArrowheads="1"/>
            </p:cNvSpPr>
            <p:nvPr/>
          </p:nvSpPr>
          <p:spPr bwMode="auto">
            <a:xfrm>
              <a:off x="2784" y="1440"/>
              <a:ext cx="1330" cy="1344"/>
            </a:xfrm>
            <a:prstGeom prst="rect">
              <a:avLst/>
            </a:prstGeom>
            <a:gradFill rotWithShape="0">
              <a:gsLst>
                <a:gs pos="0">
                  <a:srgbClr val="5E4776"/>
                </a:gs>
                <a:gs pos="50000">
                  <a:srgbClr val="CC99FF"/>
                </a:gs>
                <a:gs pos="100000">
                  <a:srgbClr val="5E4776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tx1"/>
                </a:solidFill>
              </a:endParaRPr>
            </a:p>
          </p:txBody>
        </p:sp>
        <p:sp>
          <p:nvSpPr>
            <p:cNvPr id="146472" name="Line 31"/>
            <p:cNvSpPr>
              <a:spLocks noChangeShapeType="1"/>
            </p:cNvSpPr>
            <p:nvPr/>
          </p:nvSpPr>
          <p:spPr bwMode="auto">
            <a:xfrm>
              <a:off x="2544" y="1632"/>
              <a:ext cx="240" cy="0"/>
            </a:xfrm>
            <a:prstGeom prst="line">
              <a:avLst/>
            </a:prstGeom>
            <a:noFill/>
            <a:ln w="9525">
              <a:solidFill>
                <a:srgbClr val="CC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6441" name="Group 32"/>
          <p:cNvGrpSpPr>
            <a:grpSpLocks/>
          </p:cNvGrpSpPr>
          <p:nvPr/>
        </p:nvGrpSpPr>
        <p:grpSpPr bwMode="auto">
          <a:xfrm>
            <a:off x="4914900" y="2286000"/>
            <a:ext cx="1828800" cy="609600"/>
            <a:chOff x="2880" y="1536"/>
            <a:chExt cx="1152" cy="384"/>
          </a:xfrm>
        </p:grpSpPr>
        <p:grpSp>
          <p:nvGrpSpPr>
            <p:cNvPr id="146460" name="Group 33"/>
            <p:cNvGrpSpPr>
              <a:grpSpLocks/>
            </p:cNvGrpSpPr>
            <p:nvPr/>
          </p:nvGrpSpPr>
          <p:grpSpPr bwMode="auto">
            <a:xfrm>
              <a:off x="2880" y="1728"/>
              <a:ext cx="1152" cy="192"/>
              <a:chOff x="1152" y="1392"/>
              <a:chExt cx="912" cy="192"/>
            </a:xfrm>
          </p:grpSpPr>
          <p:sp>
            <p:nvSpPr>
              <p:cNvPr id="146469" name="Rectangle 34"/>
              <p:cNvSpPr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46470" name="Text Box 35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tx1"/>
                    </a:solidFill>
                  </a:rPr>
                  <a:t>file </a:t>
                </a:r>
                <a:r>
                  <a:rPr lang="en-US" altLang="en-US" sz="1400" i="1">
                    <a:solidFill>
                      <a:schemeClr val="tx1"/>
                    </a:solidFill>
                  </a:rPr>
                  <a:t>i</a:t>
                </a:r>
                <a:r>
                  <a:rPr lang="en-US" altLang="en-US" sz="1400">
                    <a:solidFill>
                      <a:schemeClr val="tx1"/>
                    </a:solidFill>
                  </a:rPr>
                  <a:t>-node location</a:t>
                </a:r>
              </a:p>
            </p:txBody>
          </p:sp>
        </p:grpSp>
        <p:sp>
          <p:nvSpPr>
            <p:cNvPr id="146461" name="Rectangle 36"/>
            <p:cNvSpPr>
              <a:spLocks noChangeArrowheads="1"/>
            </p:cNvSpPr>
            <p:nvPr/>
          </p:nvSpPr>
          <p:spPr bwMode="auto">
            <a:xfrm>
              <a:off x="2880" y="1536"/>
              <a:ext cx="1152" cy="192"/>
            </a:xfrm>
            <a:prstGeom prst="rect">
              <a:avLst/>
            </a:prstGeom>
            <a:gradFill rotWithShape="0">
              <a:gsLst>
                <a:gs pos="0">
                  <a:srgbClr val="767647"/>
                </a:gs>
                <a:gs pos="50000">
                  <a:srgbClr val="FFFF99"/>
                </a:gs>
                <a:gs pos="100000">
                  <a:srgbClr val="767647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6462" name="Text Box 37"/>
            <p:cNvSpPr txBox="1">
              <a:spLocks noChangeArrowheads="1"/>
            </p:cNvSpPr>
            <p:nvPr/>
          </p:nvSpPr>
          <p:spPr bwMode="auto">
            <a:xfrm>
              <a:off x="2880" y="1536"/>
              <a:ext cx="1152" cy="192"/>
            </a:xfrm>
            <a:prstGeom prst="rect">
              <a:avLst/>
            </a:prstGeom>
            <a:gradFill rotWithShape="0">
              <a:gsLst>
                <a:gs pos="0">
                  <a:srgbClr val="767647"/>
                </a:gs>
                <a:gs pos="50000">
                  <a:srgbClr val="FFFF99"/>
                </a:gs>
                <a:gs pos="100000">
                  <a:srgbClr val="767647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tx1"/>
                  </a:solidFill>
                </a:rPr>
                <a:t>file1</a:t>
              </a:r>
            </a:p>
          </p:txBody>
        </p:sp>
        <p:grpSp>
          <p:nvGrpSpPr>
            <p:cNvPr id="146463" name="Group 38"/>
            <p:cNvGrpSpPr>
              <a:grpSpLocks/>
            </p:cNvGrpSpPr>
            <p:nvPr/>
          </p:nvGrpSpPr>
          <p:grpSpPr bwMode="auto">
            <a:xfrm>
              <a:off x="2880" y="1728"/>
              <a:ext cx="1152" cy="192"/>
              <a:chOff x="1152" y="1392"/>
              <a:chExt cx="912" cy="192"/>
            </a:xfrm>
          </p:grpSpPr>
          <p:sp>
            <p:nvSpPr>
              <p:cNvPr id="146467" name="Rectangle 39"/>
              <p:cNvSpPr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46468" name="Text Box 40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tx1"/>
                    </a:solidFill>
                  </a:rPr>
                  <a:t>file1 </a:t>
                </a:r>
                <a:r>
                  <a:rPr lang="en-US" altLang="en-US" sz="1400" i="1">
                    <a:solidFill>
                      <a:schemeClr val="tx1"/>
                    </a:solidFill>
                  </a:rPr>
                  <a:t>i</a:t>
                </a:r>
                <a:r>
                  <a:rPr lang="en-US" altLang="en-US" sz="1400">
                    <a:solidFill>
                      <a:schemeClr val="tx1"/>
                    </a:solidFill>
                  </a:rPr>
                  <a:t>-node number</a:t>
                </a:r>
              </a:p>
            </p:txBody>
          </p:sp>
        </p:grpSp>
        <p:grpSp>
          <p:nvGrpSpPr>
            <p:cNvPr id="146464" name="Group 41"/>
            <p:cNvGrpSpPr>
              <a:grpSpLocks/>
            </p:cNvGrpSpPr>
            <p:nvPr/>
          </p:nvGrpSpPr>
          <p:grpSpPr bwMode="auto">
            <a:xfrm>
              <a:off x="2880" y="1536"/>
              <a:ext cx="1152" cy="192"/>
              <a:chOff x="1152" y="1392"/>
              <a:chExt cx="912" cy="192"/>
            </a:xfrm>
          </p:grpSpPr>
          <p:sp>
            <p:nvSpPr>
              <p:cNvPr id="146465" name="Rectangle 42"/>
              <p:cNvSpPr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46466" name="Text Box 43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tx1"/>
                    </a:solidFill>
                  </a:rPr>
                  <a:t>file1</a:t>
                </a:r>
              </a:p>
            </p:txBody>
          </p:sp>
        </p:grpSp>
      </p:grpSp>
      <p:grpSp>
        <p:nvGrpSpPr>
          <p:cNvPr id="146442" name="Group 44"/>
          <p:cNvGrpSpPr>
            <a:grpSpLocks/>
          </p:cNvGrpSpPr>
          <p:nvPr/>
        </p:nvGrpSpPr>
        <p:grpSpPr bwMode="auto">
          <a:xfrm>
            <a:off x="6743700" y="2514600"/>
            <a:ext cx="723900" cy="381000"/>
            <a:chOff x="4032" y="1872"/>
            <a:chExt cx="456" cy="240"/>
          </a:xfrm>
        </p:grpSpPr>
        <p:sp>
          <p:nvSpPr>
            <p:cNvPr id="146458" name="Rectangle 45"/>
            <p:cNvSpPr>
              <a:spLocks noChangeArrowheads="1"/>
            </p:cNvSpPr>
            <p:nvPr/>
          </p:nvSpPr>
          <p:spPr bwMode="auto">
            <a:xfrm>
              <a:off x="4248" y="1872"/>
              <a:ext cx="240" cy="240"/>
            </a:xfrm>
            <a:prstGeom prst="rect">
              <a:avLst/>
            </a:prstGeom>
            <a:gradFill rotWithShape="0">
              <a:gsLst>
                <a:gs pos="0">
                  <a:srgbClr val="525252"/>
                </a:gs>
                <a:gs pos="50000">
                  <a:srgbClr val="B2B2B2"/>
                </a:gs>
                <a:gs pos="100000">
                  <a:srgbClr val="52525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6459" name="Line 46"/>
            <p:cNvSpPr>
              <a:spLocks noChangeShapeType="1"/>
            </p:cNvSpPr>
            <p:nvPr/>
          </p:nvSpPr>
          <p:spPr bwMode="auto">
            <a:xfrm>
              <a:off x="4032" y="2016"/>
              <a:ext cx="192" cy="0"/>
            </a:xfrm>
            <a:prstGeom prst="line">
              <a:avLst/>
            </a:prstGeom>
            <a:noFill/>
            <a:ln w="9525">
              <a:solidFill>
                <a:srgbClr val="CC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6443" name="Group 47"/>
          <p:cNvGrpSpPr>
            <a:grpSpLocks/>
          </p:cNvGrpSpPr>
          <p:nvPr/>
        </p:nvGrpSpPr>
        <p:grpSpPr bwMode="auto">
          <a:xfrm>
            <a:off x="4914900" y="3048000"/>
            <a:ext cx="1828800" cy="609600"/>
            <a:chOff x="2880" y="1536"/>
            <a:chExt cx="1152" cy="384"/>
          </a:xfrm>
        </p:grpSpPr>
        <p:grpSp>
          <p:nvGrpSpPr>
            <p:cNvPr id="146447" name="Group 48"/>
            <p:cNvGrpSpPr>
              <a:grpSpLocks/>
            </p:cNvGrpSpPr>
            <p:nvPr/>
          </p:nvGrpSpPr>
          <p:grpSpPr bwMode="auto">
            <a:xfrm>
              <a:off x="2880" y="1728"/>
              <a:ext cx="1152" cy="192"/>
              <a:chOff x="1152" y="1392"/>
              <a:chExt cx="912" cy="192"/>
            </a:xfrm>
          </p:grpSpPr>
          <p:sp>
            <p:nvSpPr>
              <p:cNvPr id="146456" name="Rectangle 49"/>
              <p:cNvSpPr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46457" name="Text Box 50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tx1"/>
                    </a:solidFill>
                  </a:rPr>
                  <a:t>file </a:t>
                </a:r>
                <a:r>
                  <a:rPr lang="en-US" altLang="en-US" sz="1400" i="1">
                    <a:solidFill>
                      <a:schemeClr val="tx1"/>
                    </a:solidFill>
                  </a:rPr>
                  <a:t>i</a:t>
                </a:r>
                <a:r>
                  <a:rPr lang="en-US" altLang="en-US" sz="1400">
                    <a:solidFill>
                      <a:schemeClr val="tx1"/>
                    </a:solidFill>
                  </a:rPr>
                  <a:t>-node location</a:t>
                </a:r>
              </a:p>
            </p:txBody>
          </p:sp>
        </p:grpSp>
        <p:sp>
          <p:nvSpPr>
            <p:cNvPr id="146448" name="Rectangle 51"/>
            <p:cNvSpPr>
              <a:spLocks noChangeArrowheads="1"/>
            </p:cNvSpPr>
            <p:nvPr/>
          </p:nvSpPr>
          <p:spPr bwMode="auto">
            <a:xfrm>
              <a:off x="2880" y="1536"/>
              <a:ext cx="1152" cy="192"/>
            </a:xfrm>
            <a:prstGeom prst="rect">
              <a:avLst/>
            </a:prstGeom>
            <a:gradFill rotWithShape="0">
              <a:gsLst>
                <a:gs pos="0">
                  <a:srgbClr val="767647"/>
                </a:gs>
                <a:gs pos="50000">
                  <a:srgbClr val="FFFF99"/>
                </a:gs>
                <a:gs pos="100000">
                  <a:srgbClr val="767647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6449" name="Text Box 52"/>
            <p:cNvSpPr txBox="1">
              <a:spLocks noChangeArrowheads="1"/>
            </p:cNvSpPr>
            <p:nvPr/>
          </p:nvSpPr>
          <p:spPr bwMode="auto">
            <a:xfrm>
              <a:off x="2880" y="1536"/>
              <a:ext cx="1152" cy="192"/>
            </a:xfrm>
            <a:prstGeom prst="rect">
              <a:avLst/>
            </a:prstGeom>
            <a:gradFill rotWithShape="0">
              <a:gsLst>
                <a:gs pos="0">
                  <a:srgbClr val="767647"/>
                </a:gs>
                <a:gs pos="50000">
                  <a:srgbClr val="FFFF99"/>
                </a:gs>
                <a:gs pos="100000">
                  <a:srgbClr val="767647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tx1"/>
                  </a:solidFill>
                </a:rPr>
                <a:t>file1</a:t>
              </a:r>
            </a:p>
          </p:txBody>
        </p:sp>
        <p:grpSp>
          <p:nvGrpSpPr>
            <p:cNvPr id="146450" name="Group 53"/>
            <p:cNvGrpSpPr>
              <a:grpSpLocks/>
            </p:cNvGrpSpPr>
            <p:nvPr/>
          </p:nvGrpSpPr>
          <p:grpSpPr bwMode="auto">
            <a:xfrm>
              <a:off x="2880" y="1728"/>
              <a:ext cx="1152" cy="192"/>
              <a:chOff x="1152" y="1392"/>
              <a:chExt cx="912" cy="192"/>
            </a:xfrm>
          </p:grpSpPr>
          <p:sp>
            <p:nvSpPr>
              <p:cNvPr id="146454" name="Rectangle 54"/>
              <p:cNvSpPr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46455" name="Text Box 55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tx1"/>
                    </a:solidFill>
                  </a:rPr>
                  <a:t>file2 </a:t>
                </a:r>
                <a:r>
                  <a:rPr lang="en-US" altLang="en-US" sz="1400" i="1">
                    <a:solidFill>
                      <a:schemeClr val="tx1"/>
                    </a:solidFill>
                  </a:rPr>
                  <a:t>i</a:t>
                </a:r>
                <a:r>
                  <a:rPr lang="en-US" altLang="en-US" sz="1400">
                    <a:solidFill>
                      <a:schemeClr val="tx1"/>
                    </a:solidFill>
                  </a:rPr>
                  <a:t>-node number</a:t>
                </a:r>
              </a:p>
            </p:txBody>
          </p:sp>
        </p:grpSp>
        <p:grpSp>
          <p:nvGrpSpPr>
            <p:cNvPr id="146451" name="Group 56"/>
            <p:cNvGrpSpPr>
              <a:grpSpLocks/>
            </p:cNvGrpSpPr>
            <p:nvPr/>
          </p:nvGrpSpPr>
          <p:grpSpPr bwMode="auto">
            <a:xfrm>
              <a:off x="2880" y="1536"/>
              <a:ext cx="1152" cy="192"/>
              <a:chOff x="1152" y="1392"/>
              <a:chExt cx="912" cy="192"/>
            </a:xfrm>
          </p:grpSpPr>
          <p:sp>
            <p:nvSpPr>
              <p:cNvPr id="146452" name="Rectangle 57"/>
              <p:cNvSpPr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46453" name="Text Box 58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tx1"/>
                    </a:solidFill>
                  </a:rPr>
                  <a:t>file2</a:t>
                </a:r>
              </a:p>
            </p:txBody>
          </p:sp>
        </p:grpSp>
      </p:grpSp>
      <p:grpSp>
        <p:nvGrpSpPr>
          <p:cNvPr id="146444" name="Group 59"/>
          <p:cNvGrpSpPr>
            <a:grpSpLocks/>
          </p:cNvGrpSpPr>
          <p:nvPr/>
        </p:nvGrpSpPr>
        <p:grpSpPr bwMode="auto">
          <a:xfrm>
            <a:off x="6743700" y="3276600"/>
            <a:ext cx="723900" cy="381000"/>
            <a:chOff x="4032" y="1872"/>
            <a:chExt cx="456" cy="240"/>
          </a:xfrm>
        </p:grpSpPr>
        <p:sp>
          <p:nvSpPr>
            <p:cNvPr id="146445" name="Rectangle 60"/>
            <p:cNvSpPr>
              <a:spLocks noChangeArrowheads="1"/>
            </p:cNvSpPr>
            <p:nvPr/>
          </p:nvSpPr>
          <p:spPr bwMode="auto">
            <a:xfrm>
              <a:off x="4248" y="1872"/>
              <a:ext cx="240" cy="240"/>
            </a:xfrm>
            <a:prstGeom prst="rect">
              <a:avLst/>
            </a:prstGeom>
            <a:gradFill rotWithShape="0">
              <a:gsLst>
                <a:gs pos="0">
                  <a:srgbClr val="525252"/>
                </a:gs>
                <a:gs pos="50000">
                  <a:srgbClr val="B2B2B2"/>
                </a:gs>
                <a:gs pos="100000">
                  <a:srgbClr val="52525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6446" name="Line 61"/>
            <p:cNvSpPr>
              <a:spLocks noChangeShapeType="1"/>
            </p:cNvSpPr>
            <p:nvPr/>
          </p:nvSpPr>
          <p:spPr bwMode="auto">
            <a:xfrm>
              <a:off x="4032" y="2016"/>
              <a:ext cx="192" cy="0"/>
            </a:xfrm>
            <a:prstGeom prst="line">
              <a:avLst/>
            </a:prstGeom>
            <a:noFill/>
            <a:ln w="9525">
              <a:solidFill>
                <a:srgbClr val="CC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/>
              <a:t>JFFS </a:t>
            </a:r>
            <a:r>
              <a:rPr lang="en-US" altLang="en-US"/>
              <a:t>Directory</a:t>
            </a:r>
          </a:p>
        </p:txBody>
      </p:sp>
      <p:sp>
        <p:nvSpPr>
          <p:cNvPr id="147459" name="Content Placeholder 13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en-US"/>
              <a:t>Implications</a:t>
            </a:r>
          </a:p>
          <a:p>
            <a:pPr lvl="1"/>
            <a:r>
              <a:rPr lang="en-US" altLang="en-US"/>
              <a:t>No intermediate directories to modify when adding files </a:t>
            </a:r>
          </a:p>
          <a:p>
            <a:pPr lvl="1"/>
            <a:r>
              <a:rPr lang="en-US" altLang="en-US"/>
              <a:t>Need scanning at mount time to build a FS in RAM</a:t>
            </a:r>
          </a:p>
          <a:p>
            <a:pPr lvl="1"/>
            <a:r>
              <a:rPr lang="en-US" altLang="en-US"/>
              <a:t>No hard links</a:t>
            </a:r>
          </a:p>
        </p:txBody>
      </p:sp>
      <p:sp>
        <p:nvSpPr>
          <p:cNvPr id="147460" name="Rectangle 2"/>
          <p:cNvSpPr>
            <a:spLocks noChangeArrowheads="1"/>
          </p:cNvSpPr>
          <p:nvPr/>
        </p:nvSpPr>
        <p:spPr bwMode="auto">
          <a:xfrm>
            <a:off x="2308225" y="2682875"/>
            <a:ext cx="2111375" cy="381000"/>
          </a:xfrm>
          <a:prstGeom prst="rect">
            <a:avLst/>
          </a:prstGeom>
          <a:gradFill rotWithShape="0">
            <a:gsLst>
              <a:gs pos="0">
                <a:srgbClr val="525252"/>
              </a:gs>
              <a:gs pos="50000">
                <a:srgbClr val="B2B2B2"/>
              </a:gs>
              <a:gs pos="100000">
                <a:srgbClr val="525252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47461" name="Rectangle 3"/>
          <p:cNvSpPr>
            <a:spLocks noChangeArrowheads="1"/>
          </p:cNvSpPr>
          <p:nvPr/>
        </p:nvSpPr>
        <p:spPr bwMode="auto">
          <a:xfrm>
            <a:off x="2308225" y="1828800"/>
            <a:ext cx="2111375" cy="3521075"/>
          </a:xfrm>
          <a:prstGeom prst="rect">
            <a:avLst/>
          </a:prstGeom>
          <a:gradFill rotWithShape="0">
            <a:gsLst>
              <a:gs pos="0">
                <a:srgbClr val="525252"/>
              </a:gs>
              <a:gs pos="50000">
                <a:srgbClr val="B2B2B2"/>
              </a:gs>
              <a:gs pos="100000">
                <a:srgbClr val="525252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chemeClr val="tx1"/>
              </a:solidFill>
            </a:endParaRPr>
          </a:p>
        </p:txBody>
      </p:sp>
      <p:grpSp>
        <p:nvGrpSpPr>
          <p:cNvPr id="147462" name="Group 63"/>
          <p:cNvGrpSpPr>
            <a:grpSpLocks/>
          </p:cNvGrpSpPr>
          <p:nvPr/>
        </p:nvGrpSpPr>
        <p:grpSpPr bwMode="auto">
          <a:xfrm>
            <a:off x="2438400" y="2835275"/>
            <a:ext cx="1828800" cy="2362200"/>
            <a:chOff x="1392" y="1536"/>
            <a:chExt cx="1152" cy="1488"/>
          </a:xfrm>
        </p:grpSpPr>
        <p:grpSp>
          <p:nvGrpSpPr>
            <p:cNvPr id="147482" name="Group 64"/>
            <p:cNvGrpSpPr>
              <a:grpSpLocks/>
            </p:cNvGrpSpPr>
            <p:nvPr/>
          </p:nvGrpSpPr>
          <p:grpSpPr bwMode="auto">
            <a:xfrm>
              <a:off x="1392" y="1536"/>
              <a:ext cx="1152" cy="192"/>
              <a:chOff x="1152" y="1392"/>
              <a:chExt cx="912" cy="192"/>
            </a:xfrm>
          </p:grpSpPr>
          <p:sp>
            <p:nvSpPr>
              <p:cNvPr id="147498" name="Rectangle 7"/>
              <p:cNvSpPr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47499" name="Text Box 8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tx1"/>
                    </a:solidFill>
                  </a:rPr>
                  <a:t>data block location</a:t>
                </a:r>
              </a:p>
            </p:txBody>
          </p:sp>
        </p:grpSp>
        <p:grpSp>
          <p:nvGrpSpPr>
            <p:cNvPr id="147483" name="Group 9"/>
            <p:cNvGrpSpPr>
              <a:grpSpLocks/>
            </p:cNvGrpSpPr>
            <p:nvPr/>
          </p:nvGrpSpPr>
          <p:grpSpPr bwMode="auto">
            <a:xfrm>
              <a:off x="1392" y="2832"/>
              <a:ext cx="1152" cy="192"/>
              <a:chOff x="1152" y="1392"/>
              <a:chExt cx="912" cy="192"/>
            </a:xfrm>
          </p:grpSpPr>
          <p:sp>
            <p:nvSpPr>
              <p:cNvPr id="79" name="Rectangle 10"/>
              <p:cNvSpPr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4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</a:endParaRPr>
              </a:p>
            </p:txBody>
          </p:sp>
          <p:sp>
            <p:nvSpPr>
              <p:cNvPr id="80" name="Text Box 11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46275"/>
                      <a:invGamma/>
                    </a:schemeClr>
                  </a:gs>
                  <a:gs pos="50000">
                    <a:srgbClr val="FF0000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1" hangingPunct="1">
                  <a:defRPr/>
                </a:pPr>
                <a:r>
                  <a:rPr lang="en-US" sz="1400" dirty="0">
                    <a:latin typeface="Arial" charset="0"/>
                  </a:rPr>
                  <a:t>index block location</a:t>
                </a:r>
              </a:p>
            </p:txBody>
          </p:sp>
        </p:grpSp>
        <p:grpSp>
          <p:nvGrpSpPr>
            <p:cNvPr id="147484" name="Group 12"/>
            <p:cNvGrpSpPr>
              <a:grpSpLocks/>
            </p:cNvGrpSpPr>
            <p:nvPr/>
          </p:nvGrpSpPr>
          <p:grpSpPr bwMode="auto">
            <a:xfrm>
              <a:off x="1392" y="2592"/>
              <a:ext cx="1152" cy="192"/>
              <a:chOff x="1152" y="1392"/>
              <a:chExt cx="912" cy="192"/>
            </a:xfrm>
          </p:grpSpPr>
          <p:sp>
            <p:nvSpPr>
              <p:cNvPr id="147494" name="Rectangle 13"/>
              <p:cNvSpPr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4718"/>
                  </a:gs>
                  <a:gs pos="50000">
                    <a:srgbClr val="FF9933"/>
                  </a:gs>
                  <a:gs pos="100000">
                    <a:srgbClr val="764718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47495" name="Text Box 14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4718"/>
                  </a:gs>
                  <a:gs pos="50000">
                    <a:srgbClr val="FF9933"/>
                  </a:gs>
                  <a:gs pos="100000">
                    <a:srgbClr val="764718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tx1"/>
                    </a:solidFill>
                  </a:rPr>
                  <a:t>index block location</a:t>
                </a:r>
              </a:p>
            </p:txBody>
          </p:sp>
        </p:grpSp>
        <p:grpSp>
          <p:nvGrpSpPr>
            <p:cNvPr id="147485" name="Group 15"/>
            <p:cNvGrpSpPr>
              <a:grpSpLocks/>
            </p:cNvGrpSpPr>
            <p:nvPr/>
          </p:nvGrpSpPr>
          <p:grpSpPr bwMode="auto">
            <a:xfrm>
              <a:off x="1392" y="2352"/>
              <a:ext cx="1152" cy="192"/>
              <a:chOff x="1152" y="1392"/>
              <a:chExt cx="912" cy="192"/>
            </a:xfrm>
          </p:grpSpPr>
          <p:sp>
            <p:nvSpPr>
              <p:cNvPr id="147492" name="Rectangle 74"/>
              <p:cNvSpPr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00"/>
                  </a:gs>
                  <a:gs pos="50000">
                    <a:srgbClr val="FFFF00"/>
                  </a:gs>
                  <a:gs pos="100000">
                    <a:srgbClr val="7676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47493" name="Text Box 17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00"/>
                  </a:gs>
                  <a:gs pos="50000">
                    <a:srgbClr val="FFFF00"/>
                  </a:gs>
                  <a:gs pos="100000">
                    <a:srgbClr val="7676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tx1"/>
                    </a:solidFill>
                  </a:rPr>
                  <a:t>index block location</a:t>
                </a:r>
              </a:p>
            </p:txBody>
          </p:sp>
        </p:grpSp>
        <p:grpSp>
          <p:nvGrpSpPr>
            <p:cNvPr id="147486" name="Group 18"/>
            <p:cNvGrpSpPr>
              <a:grpSpLocks/>
            </p:cNvGrpSpPr>
            <p:nvPr/>
          </p:nvGrpSpPr>
          <p:grpSpPr bwMode="auto">
            <a:xfrm>
              <a:off x="1392" y="2112"/>
              <a:ext cx="1152" cy="192"/>
              <a:chOff x="1152" y="1392"/>
              <a:chExt cx="912" cy="192"/>
            </a:xfrm>
          </p:grpSpPr>
          <p:sp>
            <p:nvSpPr>
              <p:cNvPr id="147490" name="Rectangle 19"/>
              <p:cNvSpPr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47491" name="Text Box 20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tx1"/>
                    </a:solidFill>
                  </a:rPr>
                  <a:t>data block location</a:t>
                </a:r>
              </a:p>
            </p:txBody>
          </p:sp>
        </p:grpSp>
        <p:sp>
          <p:nvSpPr>
            <p:cNvPr id="147487" name="Oval 21"/>
            <p:cNvSpPr>
              <a:spLocks noChangeArrowheads="1"/>
            </p:cNvSpPr>
            <p:nvPr/>
          </p:nvSpPr>
          <p:spPr bwMode="auto">
            <a:xfrm>
              <a:off x="1920" y="1824"/>
              <a:ext cx="48" cy="48"/>
            </a:xfrm>
            <a:prstGeom prst="ellipse">
              <a:avLst/>
            </a:prstGeom>
            <a:gradFill rotWithShape="0">
              <a:gsLst>
                <a:gs pos="0">
                  <a:srgbClr val="FFFF99"/>
                </a:gs>
                <a:gs pos="100000">
                  <a:srgbClr val="767647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7488" name="Oval 22"/>
            <p:cNvSpPr>
              <a:spLocks noChangeArrowheads="1"/>
            </p:cNvSpPr>
            <p:nvPr/>
          </p:nvSpPr>
          <p:spPr bwMode="auto">
            <a:xfrm>
              <a:off x="1920" y="1920"/>
              <a:ext cx="48" cy="48"/>
            </a:xfrm>
            <a:prstGeom prst="ellipse">
              <a:avLst/>
            </a:prstGeom>
            <a:gradFill rotWithShape="0">
              <a:gsLst>
                <a:gs pos="0">
                  <a:srgbClr val="FFFF99"/>
                </a:gs>
                <a:gs pos="100000">
                  <a:srgbClr val="767647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7489" name="Oval 23"/>
            <p:cNvSpPr>
              <a:spLocks noChangeArrowheads="1"/>
            </p:cNvSpPr>
            <p:nvPr/>
          </p:nvSpPr>
          <p:spPr bwMode="auto">
            <a:xfrm>
              <a:off x="1920" y="2016"/>
              <a:ext cx="48" cy="48"/>
            </a:xfrm>
            <a:prstGeom prst="ellipse">
              <a:avLst/>
            </a:prstGeom>
            <a:gradFill rotWithShape="0">
              <a:gsLst>
                <a:gs pos="0">
                  <a:srgbClr val="FFFF99"/>
                </a:gs>
                <a:gs pos="100000">
                  <a:srgbClr val="767647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147463" name="Group 82"/>
          <p:cNvGrpSpPr>
            <a:grpSpLocks/>
          </p:cNvGrpSpPr>
          <p:nvPr/>
        </p:nvGrpSpPr>
        <p:grpSpPr bwMode="auto">
          <a:xfrm>
            <a:off x="2438400" y="2835275"/>
            <a:ext cx="1828800" cy="304800"/>
            <a:chOff x="1152" y="1392"/>
            <a:chExt cx="912" cy="192"/>
          </a:xfrm>
        </p:grpSpPr>
        <p:sp>
          <p:nvSpPr>
            <p:cNvPr id="147480" name="Rectangle 83"/>
            <p:cNvSpPr>
              <a:spLocks noChangeArrowheads="1"/>
            </p:cNvSpPr>
            <p:nvPr/>
          </p:nvSpPr>
          <p:spPr bwMode="auto">
            <a:xfrm>
              <a:off x="1152" y="1392"/>
              <a:ext cx="912" cy="192"/>
            </a:xfrm>
            <a:prstGeom prst="rect">
              <a:avLst/>
            </a:prstGeom>
            <a:gradFill rotWithShape="0">
              <a:gsLst>
                <a:gs pos="0">
                  <a:srgbClr val="767647"/>
                </a:gs>
                <a:gs pos="50000">
                  <a:srgbClr val="FFFF99"/>
                </a:gs>
                <a:gs pos="100000">
                  <a:srgbClr val="767647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7481" name="Text Box 26"/>
            <p:cNvSpPr txBox="1">
              <a:spLocks noChangeArrowheads="1"/>
            </p:cNvSpPr>
            <p:nvPr/>
          </p:nvSpPr>
          <p:spPr bwMode="auto">
            <a:xfrm>
              <a:off x="1152" y="1392"/>
              <a:ext cx="912" cy="192"/>
            </a:xfrm>
            <a:prstGeom prst="rect">
              <a:avLst/>
            </a:prstGeom>
            <a:gradFill rotWithShape="0">
              <a:gsLst>
                <a:gs pos="0">
                  <a:srgbClr val="767647"/>
                </a:gs>
                <a:gs pos="50000">
                  <a:srgbClr val="FFFF99"/>
                </a:gs>
                <a:gs pos="100000">
                  <a:srgbClr val="767647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tx1"/>
                  </a:solidFill>
                </a:rPr>
                <a:t>data block location</a:t>
              </a:r>
            </a:p>
          </p:txBody>
        </p:sp>
      </p:grpSp>
      <p:sp>
        <p:nvSpPr>
          <p:cNvPr id="147464" name="Text Box 27"/>
          <p:cNvSpPr txBox="1">
            <a:spLocks noChangeArrowheads="1"/>
          </p:cNvSpPr>
          <p:nvPr/>
        </p:nvSpPr>
        <p:spPr bwMode="auto">
          <a:xfrm>
            <a:off x="2835275" y="5426075"/>
            <a:ext cx="10334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solidFill>
                  <a:schemeClr val="tx1"/>
                </a:solidFill>
              </a:rPr>
              <a:t>i</a:t>
            </a:r>
            <a:r>
              <a:rPr lang="en-US" altLang="en-US" sz="2400">
                <a:solidFill>
                  <a:schemeClr val="tx1"/>
                </a:solidFill>
              </a:rPr>
              <a:t>-node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chemeClr val="tx1"/>
              </a:solidFill>
            </a:endParaRPr>
          </a:p>
        </p:txBody>
      </p:sp>
      <p:grpSp>
        <p:nvGrpSpPr>
          <p:cNvPr id="147465" name="Group 32"/>
          <p:cNvGrpSpPr>
            <a:grpSpLocks/>
          </p:cNvGrpSpPr>
          <p:nvPr/>
        </p:nvGrpSpPr>
        <p:grpSpPr bwMode="auto">
          <a:xfrm>
            <a:off x="2449513" y="1981200"/>
            <a:ext cx="1828800" cy="828675"/>
            <a:chOff x="2880" y="1536"/>
            <a:chExt cx="1152" cy="522"/>
          </a:xfrm>
        </p:grpSpPr>
        <p:grpSp>
          <p:nvGrpSpPr>
            <p:cNvPr id="147469" name="Group 33"/>
            <p:cNvGrpSpPr>
              <a:grpSpLocks/>
            </p:cNvGrpSpPr>
            <p:nvPr/>
          </p:nvGrpSpPr>
          <p:grpSpPr bwMode="auto">
            <a:xfrm>
              <a:off x="2880" y="1728"/>
              <a:ext cx="1152" cy="192"/>
              <a:chOff x="1152" y="1392"/>
              <a:chExt cx="912" cy="192"/>
            </a:xfrm>
          </p:grpSpPr>
          <p:sp>
            <p:nvSpPr>
              <p:cNvPr id="147478" name="Rectangle 34"/>
              <p:cNvSpPr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47479" name="Text Box 35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tx1"/>
                    </a:solidFill>
                  </a:rPr>
                  <a:t>file </a:t>
                </a:r>
                <a:r>
                  <a:rPr lang="en-US" altLang="en-US" sz="1400" i="1">
                    <a:solidFill>
                      <a:schemeClr val="tx1"/>
                    </a:solidFill>
                  </a:rPr>
                  <a:t>i</a:t>
                </a:r>
                <a:r>
                  <a:rPr lang="en-US" altLang="en-US" sz="1400">
                    <a:solidFill>
                      <a:schemeClr val="tx1"/>
                    </a:solidFill>
                  </a:rPr>
                  <a:t>-node location</a:t>
                </a:r>
              </a:p>
            </p:txBody>
          </p:sp>
        </p:grpSp>
        <p:sp>
          <p:nvSpPr>
            <p:cNvPr id="147470" name="Rectangle 36"/>
            <p:cNvSpPr>
              <a:spLocks noChangeArrowheads="1"/>
            </p:cNvSpPr>
            <p:nvPr/>
          </p:nvSpPr>
          <p:spPr bwMode="auto">
            <a:xfrm>
              <a:off x="2880" y="1536"/>
              <a:ext cx="1152" cy="192"/>
            </a:xfrm>
            <a:prstGeom prst="rect">
              <a:avLst/>
            </a:prstGeom>
            <a:gradFill rotWithShape="0">
              <a:gsLst>
                <a:gs pos="0">
                  <a:srgbClr val="767647"/>
                </a:gs>
                <a:gs pos="50000">
                  <a:srgbClr val="FFFF99"/>
                </a:gs>
                <a:gs pos="100000">
                  <a:srgbClr val="767647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7471" name="Text Box 37"/>
            <p:cNvSpPr txBox="1">
              <a:spLocks noChangeArrowheads="1"/>
            </p:cNvSpPr>
            <p:nvPr/>
          </p:nvSpPr>
          <p:spPr bwMode="auto">
            <a:xfrm>
              <a:off x="2880" y="1536"/>
              <a:ext cx="1152" cy="192"/>
            </a:xfrm>
            <a:prstGeom prst="rect">
              <a:avLst/>
            </a:prstGeom>
            <a:gradFill rotWithShape="0">
              <a:gsLst>
                <a:gs pos="0">
                  <a:srgbClr val="767647"/>
                </a:gs>
                <a:gs pos="50000">
                  <a:srgbClr val="FFFF99"/>
                </a:gs>
                <a:gs pos="100000">
                  <a:srgbClr val="767647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tx1"/>
                  </a:solidFill>
                </a:rPr>
                <a:t>file1</a:t>
              </a:r>
            </a:p>
          </p:txBody>
        </p:sp>
        <p:grpSp>
          <p:nvGrpSpPr>
            <p:cNvPr id="147472" name="Group 38"/>
            <p:cNvGrpSpPr>
              <a:grpSpLocks/>
            </p:cNvGrpSpPr>
            <p:nvPr/>
          </p:nvGrpSpPr>
          <p:grpSpPr bwMode="auto">
            <a:xfrm>
              <a:off x="2880" y="1728"/>
              <a:ext cx="1152" cy="330"/>
              <a:chOff x="1152" y="1392"/>
              <a:chExt cx="912" cy="330"/>
            </a:xfrm>
          </p:grpSpPr>
          <p:sp>
            <p:nvSpPr>
              <p:cNvPr id="147476" name="Rectangle 127"/>
              <p:cNvSpPr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47477" name="Text Box 40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912" cy="330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tx1"/>
                    </a:solidFill>
                  </a:rPr>
                  <a:t>parent’s i-node number</a:t>
                </a:r>
              </a:p>
            </p:txBody>
          </p:sp>
        </p:grpSp>
        <p:grpSp>
          <p:nvGrpSpPr>
            <p:cNvPr id="147473" name="Group 41"/>
            <p:cNvGrpSpPr>
              <a:grpSpLocks/>
            </p:cNvGrpSpPr>
            <p:nvPr/>
          </p:nvGrpSpPr>
          <p:grpSpPr bwMode="auto">
            <a:xfrm>
              <a:off x="2880" y="1536"/>
              <a:ext cx="1152" cy="192"/>
              <a:chOff x="1152" y="1392"/>
              <a:chExt cx="912" cy="192"/>
            </a:xfrm>
          </p:grpSpPr>
          <p:sp>
            <p:nvSpPr>
              <p:cNvPr id="147474" name="Rectangle 42"/>
              <p:cNvSpPr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47475" name="Text Box 43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767647"/>
                  </a:gs>
                  <a:gs pos="50000">
                    <a:srgbClr val="FFFF99"/>
                  </a:gs>
                  <a:gs pos="100000">
                    <a:srgbClr val="767647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0000"/>
                  <a:buFont typeface="Wingdings" panose="05000000000000000000" pitchFamily="2" charset="2"/>
                  <a:buChar char="¢"/>
                  <a:defRPr sz="3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tx1"/>
                    </a:solidFill>
                  </a:rPr>
                  <a:t>file1</a:t>
                </a:r>
              </a:p>
            </p:txBody>
          </p:sp>
        </p:grpSp>
      </p:grpSp>
      <p:grpSp>
        <p:nvGrpSpPr>
          <p:cNvPr id="147466" name="Group 44"/>
          <p:cNvGrpSpPr>
            <a:grpSpLocks/>
          </p:cNvGrpSpPr>
          <p:nvPr/>
        </p:nvGrpSpPr>
        <p:grpSpPr bwMode="auto">
          <a:xfrm flipH="1">
            <a:off x="1600200" y="2362200"/>
            <a:ext cx="723900" cy="381000"/>
            <a:chOff x="4032" y="1872"/>
            <a:chExt cx="456" cy="240"/>
          </a:xfrm>
        </p:grpSpPr>
        <p:sp>
          <p:nvSpPr>
            <p:cNvPr id="147467" name="Rectangle 45"/>
            <p:cNvSpPr>
              <a:spLocks noChangeArrowheads="1"/>
            </p:cNvSpPr>
            <p:nvPr/>
          </p:nvSpPr>
          <p:spPr bwMode="auto">
            <a:xfrm>
              <a:off x="4248" y="1872"/>
              <a:ext cx="240" cy="240"/>
            </a:xfrm>
            <a:prstGeom prst="rect">
              <a:avLst/>
            </a:prstGeom>
            <a:gradFill rotWithShape="0">
              <a:gsLst>
                <a:gs pos="0">
                  <a:srgbClr val="525252"/>
                </a:gs>
                <a:gs pos="50000">
                  <a:srgbClr val="B2B2B2"/>
                </a:gs>
                <a:gs pos="100000">
                  <a:srgbClr val="52525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0000"/>
                <a:buFont typeface="Wingdings" panose="05000000000000000000" pitchFamily="2" charset="2"/>
                <a:buChar char="¢"/>
                <a:defRPr sz="30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7468" name="Line 46"/>
            <p:cNvSpPr>
              <a:spLocks noChangeShapeType="1"/>
            </p:cNvSpPr>
            <p:nvPr/>
          </p:nvSpPr>
          <p:spPr bwMode="auto">
            <a:xfrm>
              <a:off x="4032" y="2016"/>
              <a:ext cx="192" cy="0"/>
            </a:xfrm>
            <a:prstGeom prst="line">
              <a:avLst/>
            </a:prstGeom>
            <a:noFill/>
            <a:ln w="9525">
              <a:solidFill>
                <a:srgbClr val="CC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Node Design Issues</a:t>
            </a:r>
          </a:p>
        </p:txBody>
      </p:sp>
      <p:sp>
        <p:nvSpPr>
          <p:cNvPr id="148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 node may contain data range for an i-node</a:t>
            </a:r>
          </a:p>
          <a:p>
            <a:pPr lvl="1"/>
            <a:r>
              <a:rPr lang="en-US" altLang="en-US"/>
              <a:t>With an associated file offset</a:t>
            </a:r>
          </a:p>
          <a:p>
            <a:pPr lvl="1"/>
            <a:r>
              <a:rPr lang="en-US" altLang="en-US"/>
              <a:t>Use version stamps to indicate updates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Garbage Collection</a:t>
            </a:r>
          </a:p>
        </p:txBody>
      </p:sp>
      <p:sp>
        <p:nvSpPr>
          <p:cNvPr id="149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Merge nodes with smaller data ranges into fewer nodes with longer data ranges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2901950" y="1530350"/>
            <a:ext cx="3187700" cy="2197100"/>
          </a:xfrm>
          <a:prstGeom prst="triangle">
            <a:avLst>
              <a:gd name="adj" fmla="val 49986"/>
            </a:avLst>
          </a:prstGeom>
          <a:gradFill rotWithShape="1">
            <a:gsLst>
              <a:gs pos="0">
                <a:srgbClr val="185E18"/>
              </a:gs>
              <a:gs pos="50000">
                <a:srgbClr val="33CC33"/>
              </a:gs>
              <a:gs pos="100000">
                <a:srgbClr val="185E18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2216150" y="2749550"/>
            <a:ext cx="3187700" cy="2197100"/>
          </a:xfrm>
          <a:prstGeom prst="triangle">
            <a:avLst>
              <a:gd name="adj" fmla="val 49986"/>
            </a:avLst>
          </a:prstGeom>
          <a:gradFill rotWithShape="1">
            <a:gsLst>
              <a:gs pos="0">
                <a:srgbClr val="003B00"/>
              </a:gs>
              <a:gs pos="50000">
                <a:srgbClr val="008000"/>
              </a:gs>
              <a:gs pos="100000">
                <a:srgbClr val="003B00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4322763" y="1685925"/>
            <a:ext cx="350837" cy="82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800">
                <a:solidFill>
                  <a:schemeClr val="bg1"/>
                </a:solidFill>
                <a:latin typeface="Times New Roman" panose="02020603050405020304" pitchFamily="18" charset="0"/>
              </a:rPr>
              <a:t>/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3527425" y="2989263"/>
            <a:ext cx="587375" cy="82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800">
                <a:solidFill>
                  <a:schemeClr val="bg1"/>
                </a:solidFill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19464" name="Line 9"/>
          <p:cNvSpPr>
            <a:spLocks noChangeShapeType="1"/>
          </p:cNvSpPr>
          <p:nvPr/>
        </p:nvSpPr>
        <p:spPr bwMode="auto">
          <a:xfrm flipV="1">
            <a:off x="5334000" y="2057400"/>
            <a:ext cx="1524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Rectangle 10"/>
          <p:cNvSpPr>
            <a:spLocks noChangeArrowheads="1"/>
          </p:cNvSpPr>
          <p:nvPr/>
        </p:nvSpPr>
        <p:spPr bwMode="auto">
          <a:xfrm>
            <a:off x="6842125" y="1141413"/>
            <a:ext cx="17589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4.2 BSD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File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System</a:t>
            </a:r>
          </a:p>
        </p:txBody>
      </p:sp>
      <p:sp>
        <p:nvSpPr>
          <p:cNvPr id="19466" name="Line 11"/>
          <p:cNvSpPr>
            <a:spLocks noChangeShapeType="1"/>
          </p:cNvSpPr>
          <p:nvPr/>
        </p:nvSpPr>
        <p:spPr bwMode="auto">
          <a:xfrm>
            <a:off x="5029200" y="4419600"/>
            <a:ext cx="19812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Rectangle 12"/>
          <p:cNvSpPr>
            <a:spLocks noChangeArrowheads="1"/>
          </p:cNvSpPr>
          <p:nvPr/>
        </p:nvSpPr>
        <p:spPr bwMode="auto">
          <a:xfrm>
            <a:off x="7070725" y="4418013"/>
            <a:ext cx="15811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NFS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File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System</a:t>
            </a:r>
          </a:p>
        </p:txBody>
      </p:sp>
    </p:spTree>
  </p:cSld>
  <p:clrMapOvr>
    <a:masterClrMapping/>
  </p:clrMapOvr>
  <p:transition spd="slow"/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30"/>
          <p:cNvSpPr>
            <a:spLocks noChangeArrowheads="1"/>
          </p:cNvSpPr>
          <p:nvPr/>
        </p:nvSpPr>
        <p:spPr bwMode="auto">
          <a:xfrm>
            <a:off x="2057400" y="3581400"/>
            <a:ext cx="1295400" cy="696913"/>
          </a:xfrm>
          <a:prstGeom prst="rect">
            <a:avLst/>
          </a:prstGeom>
          <a:gradFill rotWithShape="0">
            <a:gsLst>
              <a:gs pos="0">
                <a:srgbClr val="5E4776"/>
              </a:gs>
              <a:gs pos="50000">
                <a:srgbClr val="CC99FF"/>
              </a:gs>
              <a:gs pos="100000">
                <a:srgbClr val="5E4776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150531" name="Rectangle 30"/>
          <p:cNvSpPr>
            <a:spLocks noChangeArrowheads="1"/>
          </p:cNvSpPr>
          <p:nvPr/>
        </p:nvSpPr>
        <p:spPr bwMode="auto">
          <a:xfrm>
            <a:off x="4457700" y="3589338"/>
            <a:ext cx="2552700" cy="696912"/>
          </a:xfrm>
          <a:prstGeom prst="rect">
            <a:avLst/>
          </a:prstGeom>
          <a:gradFill rotWithShape="0">
            <a:gsLst>
              <a:gs pos="0">
                <a:srgbClr val="5E4776"/>
              </a:gs>
              <a:gs pos="50000">
                <a:srgbClr val="CC99FF"/>
              </a:gs>
              <a:gs pos="100000">
                <a:srgbClr val="5E4776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1505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Garbage Collection</a:t>
            </a:r>
          </a:p>
        </p:txBody>
      </p:sp>
      <p:sp>
        <p:nvSpPr>
          <p:cNvPr id="15053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Problem</a:t>
            </a:r>
          </a:p>
          <a:p>
            <a:pPr lvl="1"/>
            <a:r>
              <a:rPr lang="en-US" altLang="en-US"/>
              <a:t>A </a:t>
            </a:r>
            <a:r>
              <a:rPr lang="en-US" altLang="en-US" u="sng"/>
              <a:t>node</a:t>
            </a:r>
            <a:r>
              <a:rPr lang="en-US" altLang="en-US"/>
              <a:t> may be stored across a </a:t>
            </a:r>
            <a:r>
              <a:rPr lang="en-US" altLang="en-US" u="sng"/>
              <a:t>flash block</a:t>
            </a:r>
            <a:r>
              <a:rPr lang="en-US" altLang="en-US"/>
              <a:t> boundary</a:t>
            </a:r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r>
              <a:rPr lang="en-US" altLang="en-US"/>
              <a:t>Solution</a:t>
            </a:r>
          </a:p>
          <a:p>
            <a:pPr lvl="1"/>
            <a:r>
              <a:rPr lang="en-US" altLang="en-US"/>
              <a:t>Max node size = ½ flash block size</a:t>
            </a:r>
          </a:p>
        </p:txBody>
      </p:sp>
      <p:sp>
        <p:nvSpPr>
          <p:cNvPr id="150534" name="Rectangle 3"/>
          <p:cNvSpPr>
            <a:spLocks noChangeArrowheads="1"/>
          </p:cNvSpPr>
          <p:nvPr/>
        </p:nvSpPr>
        <p:spPr bwMode="auto">
          <a:xfrm>
            <a:off x="2057400" y="3581400"/>
            <a:ext cx="3048000" cy="6858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50535" name="Rectangle 4"/>
          <p:cNvSpPr>
            <a:spLocks noChangeArrowheads="1"/>
          </p:cNvSpPr>
          <p:nvPr/>
        </p:nvSpPr>
        <p:spPr bwMode="auto">
          <a:xfrm>
            <a:off x="5127625" y="3581400"/>
            <a:ext cx="3048000" cy="6858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JFFS1 Limitations</a:t>
            </a:r>
          </a:p>
        </p:txBody>
      </p:sp>
      <p:sp>
        <p:nvSpPr>
          <p:cNvPr id="151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Always garbage collect the oldest block</a:t>
            </a:r>
          </a:p>
          <a:p>
            <a:pPr lvl="1"/>
            <a:r>
              <a:rPr lang="en-US" altLang="en-US"/>
              <a:t>Even if the block is not modified</a:t>
            </a:r>
          </a:p>
          <a:p>
            <a:r>
              <a:rPr lang="en-US" altLang="en-US"/>
              <a:t>No data compression</a:t>
            </a:r>
          </a:p>
          <a:p>
            <a:r>
              <a:rPr lang="en-US" altLang="en-US"/>
              <a:t>No hard links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JFFS2 Wear Leveling</a:t>
            </a:r>
          </a:p>
        </p:txBody>
      </p:sp>
      <p:sp>
        <p:nvSpPr>
          <p:cNvPr id="152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For 1/100 occasions, garbage collect an old clean block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JFFS2 Data Compression</a:t>
            </a:r>
          </a:p>
        </p:txBody>
      </p:sp>
      <p:sp>
        <p:nvSpPr>
          <p:cNvPr id="153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Problems</a:t>
            </a:r>
          </a:p>
          <a:p>
            <a:pPr lvl="1"/>
            <a:r>
              <a:rPr lang="en-US" altLang="en-US"/>
              <a:t>When merging nodes, the resulting node may not compress as well</a:t>
            </a:r>
          </a:p>
          <a:p>
            <a:pPr lvl="1"/>
            <a:r>
              <a:rPr lang="en-US" altLang="en-US"/>
              <a:t>May not be portable due to differences in compression libraries</a:t>
            </a:r>
          </a:p>
          <a:p>
            <a:pPr lvl="1"/>
            <a:r>
              <a:rPr lang="en-US" altLang="en-US"/>
              <a:t>Does not support mmap, which requires page alignment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Problems with version-stamp-based updates</a:t>
            </a:r>
          </a:p>
        </p:txBody>
      </p:sp>
      <p:sp>
        <p:nvSpPr>
          <p:cNvPr id="154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Dead blocks are determined at mount time (scanning occurs)</a:t>
            </a:r>
          </a:p>
          <a:p>
            <a:r>
              <a:rPr lang="en-US" altLang="en-US"/>
              <a:t>If a directory is detected to be deleted, scanning needs to restart, since its children files are deleted as well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Problems with version-stamp-based updates</a:t>
            </a:r>
          </a:p>
        </p:txBody>
      </p:sp>
      <p:sp>
        <p:nvSpPr>
          <p:cNvPr id="155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Truncate, seek, and append…</a:t>
            </a:r>
          </a:p>
          <a:p>
            <a:pPr lvl="1"/>
            <a:r>
              <a:rPr lang="en-US" altLang="en-US"/>
              <a:t>Old data may show through holes within a file…</a:t>
            </a:r>
          </a:p>
          <a:p>
            <a:r>
              <a:rPr lang="en-US" altLang="en-US"/>
              <a:t>A hack</a:t>
            </a:r>
          </a:p>
          <a:p>
            <a:pPr lvl="1"/>
            <a:r>
              <a:rPr lang="en-US" altLang="en-US"/>
              <a:t>Add nodes to indicate holes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Persistent RAM</a:t>
            </a:r>
          </a:p>
        </p:txBody>
      </p:sp>
      <p:pic>
        <p:nvPicPr>
          <p:cNvPr id="156675" name="Picture 2" descr="What is Persistent Memory?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206500"/>
            <a:ext cx="7477125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Persistent RAM</a:t>
            </a:r>
          </a:p>
        </p:txBody>
      </p:sp>
      <p:sp>
        <p:nvSpPr>
          <p:cNvPr id="158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Byte-addressable</a:t>
            </a:r>
          </a:p>
          <a:p>
            <a:pPr lvl="1"/>
            <a:r>
              <a:rPr lang="en-US" altLang="en-US" dirty="0"/>
              <a:t>Can execute programs in place</a:t>
            </a:r>
          </a:p>
          <a:p>
            <a:r>
              <a:rPr lang="en-US" altLang="en-US" dirty="0"/>
              <a:t>Problematic to run traditional files systems on persistent RAM</a:t>
            </a:r>
          </a:p>
          <a:p>
            <a:pPr lvl="1"/>
            <a:r>
              <a:rPr lang="en-US" altLang="en-US" dirty="0"/>
              <a:t>Can write partial blocks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Performance Characteristics</a:t>
            </a:r>
          </a:p>
        </p:txBody>
      </p:sp>
      <p:graphicFrame>
        <p:nvGraphicFramePr>
          <p:cNvPr id="203839" name="Group 63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824560445"/>
              </p:ext>
            </p:extLst>
          </p:nvPr>
        </p:nvGraphicFramePr>
        <p:xfrm>
          <a:off x="1554163" y="2362200"/>
          <a:ext cx="6261100" cy="3232152"/>
        </p:xfrm>
        <a:graphic>
          <a:graphicData uri="http://schemas.openxmlformats.org/drawingml/2006/table">
            <a:tbl>
              <a:tblPr/>
              <a:tblGrid>
                <a:gridCol w="1752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2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57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2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Intel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Optane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 DC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Read</a:t>
                      </a:r>
                    </a:p>
                  </a:txBody>
                  <a:tcPr marL="91445" marR="91445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Latency</a:t>
                      </a: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32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n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s/256B</a:t>
                      </a: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6.8 GB/s</a:t>
                      </a: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7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Write</a:t>
                      </a:r>
                    </a:p>
                  </a:txBody>
                  <a:tcPr marL="91445" marR="91445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Latency</a:t>
                      </a: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128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n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s/256B</a:t>
                      </a: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5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Bandwidth</a:t>
                      </a: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1.85 GB/s</a:t>
                      </a: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Power</a:t>
                      </a:r>
                    </a:p>
                  </a:txBody>
                  <a:tcPr marL="91445" marR="91445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15W</a:t>
                      </a: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2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Cost</a:t>
                      </a:r>
                    </a:p>
                  </a:txBody>
                  <a:tcPr marL="91445" marR="91445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$5/GB</a:t>
                      </a:r>
                    </a:p>
                  </a:txBody>
                  <a:tcPr marL="91445" marR="91445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Additional References</a:t>
            </a:r>
          </a:p>
        </p:txBody>
      </p:sp>
      <p:sp>
        <p:nvSpPr>
          <p:cNvPr id="161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UBIFS (JFFS3)</a:t>
            </a:r>
          </a:p>
          <a:p>
            <a:r>
              <a:rPr lang="en-US" altLang="en-US"/>
              <a:t>BTRFS</a:t>
            </a:r>
          </a:p>
          <a:p>
            <a:r>
              <a:rPr lang="en-US" altLang="en-US"/>
              <a:t>F2FS</a:t>
            </a:r>
          </a:p>
          <a:p>
            <a:r>
              <a:rPr lang="en-US" altLang="en-US"/>
              <a:t>TableFS (LSM)</a:t>
            </a:r>
          </a:p>
          <a:p>
            <a:r>
              <a:rPr lang="en-US" altLang="en-US"/>
              <a:t>BetrFS (B</a:t>
            </a:r>
            <a:r>
              <a:rPr lang="en-US" altLang="en-US" baseline="30000"/>
              <a:t>ᵋ</a:t>
            </a:r>
            <a:r>
              <a:rPr lang="en-US" altLang="en-US"/>
              <a:t> Tree)</a:t>
            </a:r>
          </a:p>
          <a:p>
            <a:r>
              <a:rPr lang="en-US" altLang="en-US"/>
              <a:t>NOVA</a:t>
            </a:r>
          </a:p>
          <a:p>
            <a:r>
              <a:rPr lang="en-US" altLang="en-US"/>
              <a:t>DevFS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Goals of VFS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/>
              <a:t>Split FS implementation-dependent and -independent functionality</a:t>
            </a:r>
          </a:p>
          <a:p>
            <a:pPr eaLnBrk="1" hangingPunct="1"/>
            <a:r>
              <a:rPr lang="en-US" altLang="en-US"/>
              <a:t>Support important semantics of existing file systems</a:t>
            </a:r>
          </a:p>
          <a:p>
            <a:pPr eaLnBrk="1" hangingPunct="1"/>
            <a:r>
              <a:rPr lang="en-US" altLang="en-US"/>
              <a:t>Usable by both clients and servers of remote file systems</a:t>
            </a:r>
          </a:p>
          <a:p>
            <a:pPr eaLnBrk="1" hangingPunct="1"/>
            <a:r>
              <a:rPr lang="en-US" altLang="en-US"/>
              <a:t>Atomicity of operation</a:t>
            </a:r>
          </a:p>
          <a:p>
            <a:pPr eaLnBrk="1" hangingPunct="1"/>
            <a:r>
              <a:rPr lang="en-US" altLang="en-US"/>
              <a:t>Good performance, re-entrant, no centralized resources, “OO” approach</a:t>
            </a:r>
          </a:p>
        </p:txBody>
      </p:sp>
      <p:sp>
        <p:nvSpPr>
          <p:cNvPr id="21508" name="Rectangular Callout 2"/>
          <p:cNvSpPr>
            <a:spLocks noChangeArrowheads="1"/>
          </p:cNvSpPr>
          <p:nvPr/>
        </p:nvSpPr>
        <p:spPr bwMode="auto">
          <a:xfrm>
            <a:off x="6248400" y="4495800"/>
            <a:ext cx="2438400" cy="990600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No static variables; good for multithreaded sharing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Echo">
  <a:themeElements>
    <a:clrScheme name="Echo 11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0000FF"/>
      </a:folHlink>
    </a:clrScheme>
    <a:fontScheme name="Ech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1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0000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Echo</Template>
  <TotalTime>1628</TotalTime>
  <Words>2941</Words>
  <Application>Microsoft Office PowerPoint</Application>
  <PresentationFormat>On-screen Show (4:3)</PresentationFormat>
  <Paragraphs>782</Paragraphs>
  <Slides>89</Slides>
  <Notes>65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89</vt:i4>
      </vt:variant>
    </vt:vector>
  </HeadingPairs>
  <TitlesOfParts>
    <vt:vector size="96" baseType="lpstr">
      <vt:lpstr>Arial</vt:lpstr>
      <vt:lpstr>Courier New</vt:lpstr>
      <vt:lpstr>Tahoma</vt:lpstr>
      <vt:lpstr>Times New Roman</vt:lpstr>
      <vt:lpstr>Wingdings</vt:lpstr>
      <vt:lpstr>Echo</vt:lpstr>
      <vt:lpstr>Chart</vt:lpstr>
      <vt:lpstr>File System Extensibility</vt:lpstr>
      <vt:lpstr>Outline</vt:lpstr>
      <vt:lpstr>File System Extensibility</vt:lpstr>
      <vt:lpstr>FS Extensibility Approaches</vt:lpstr>
      <vt:lpstr>Modifying Existing FSes</vt:lpstr>
      <vt:lpstr>Virtual File Systems</vt:lpstr>
      <vt:lpstr> </vt:lpstr>
      <vt:lpstr> </vt:lpstr>
      <vt:lpstr>Goals of VFS</vt:lpstr>
      <vt:lpstr>Basic VFS Architecture</vt:lpstr>
      <vt:lpstr>VFS Architecture Diagram</vt:lpstr>
      <vt:lpstr>Virtual File Systems</vt:lpstr>
      <vt:lpstr>V_nodes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Does the VFS Model Give Sufficient Extensibility?</vt:lpstr>
      <vt:lpstr>Layered and Stackable File System Layers</vt:lpstr>
      <vt:lpstr>Layered File Systems</vt:lpstr>
      <vt:lpstr>Windows NT Layered Drivers Example</vt:lpstr>
      <vt:lpstr>Another Approach:  Stackable Layers</vt:lpstr>
      <vt:lpstr>Stackable Layers Example</vt:lpstr>
      <vt:lpstr>How Do You Create a Stackable Layer?</vt:lpstr>
      <vt:lpstr> </vt:lpstr>
      <vt:lpstr>What Changes Does Stackable Layers Require?</vt:lpstr>
      <vt:lpstr>Extending the Interface</vt:lpstr>
      <vt:lpstr>Handling a Vnode Operation</vt:lpstr>
      <vt:lpstr>Mounting Stackable Layers</vt:lpstr>
      <vt:lpstr>What Can You Do With Stackable Layers?</vt:lpstr>
      <vt:lpstr>Performance of Stackable Layers</vt:lpstr>
      <vt:lpstr>Additional References</vt:lpstr>
      <vt:lpstr>File Systems Using Other Storage Devices</vt:lpstr>
      <vt:lpstr>Other Types of File Systems</vt:lpstr>
      <vt:lpstr>Fitting Various File Systems Into the OS</vt:lpstr>
      <vt:lpstr>In-core File Systems</vt:lpstr>
      <vt:lpstr>Where Are In-core File Systems Useful?</vt:lpstr>
      <vt:lpstr>In-core FS Architectures</vt:lpstr>
      <vt:lpstr>Dedicated Memory Architectures</vt:lpstr>
      <vt:lpstr>Pageable Architectures</vt:lpstr>
      <vt:lpstr>Basic Architecture of Pageable Memory FS</vt:lpstr>
      <vt:lpstr>How Well Does This Perform?</vt:lpstr>
      <vt:lpstr>Other Reasons Performance Isn’t Better</vt:lpstr>
      <vt:lpstr>Disk/RAM Hybrid FS</vt:lpstr>
      <vt:lpstr>Observations</vt:lpstr>
      <vt:lpstr>Conquest</vt:lpstr>
      <vt:lpstr>User Access Patterns</vt:lpstr>
      <vt:lpstr>Files Stored in Persistent RAM</vt:lpstr>
      <vt:lpstr>Memory Data Path of Conquest</vt:lpstr>
      <vt:lpstr>Large-File-Only Disk Storage</vt:lpstr>
      <vt:lpstr>Sequential-Access Large Files</vt:lpstr>
      <vt:lpstr>Disk Data Path of Conquest</vt:lpstr>
      <vt:lpstr>Random-Access Large Files</vt:lpstr>
      <vt:lpstr>PostMark Benchmark</vt:lpstr>
      <vt:lpstr>PostMark Benchmark</vt:lpstr>
      <vt:lpstr>PostMark Benchmark</vt:lpstr>
      <vt:lpstr>Flash Memory File Systems</vt:lpstr>
      <vt:lpstr>Flash Memory</vt:lpstr>
      <vt:lpstr>Physical Characteristics</vt:lpstr>
      <vt:lpstr>NOR Flash</vt:lpstr>
      <vt:lpstr>NAND Flash</vt:lpstr>
      <vt:lpstr>Writing In Flash Memory</vt:lpstr>
      <vt:lpstr>Implications of Slow Erases</vt:lpstr>
      <vt:lpstr>Implications of Limited Erase Cycles </vt:lpstr>
      <vt:lpstr>Multi-level cells</vt:lpstr>
      <vt:lpstr>Implications of MLC</vt:lpstr>
      <vt:lpstr>Performance Characteristics</vt:lpstr>
      <vt:lpstr>Pros/Cons of Flash Memory</vt:lpstr>
      <vt:lpstr>Flash Memory File System Architectures</vt:lpstr>
      <vt:lpstr>Journaling Flash File System (JFFS)</vt:lpstr>
      <vt:lpstr>JFFS1 Design</vt:lpstr>
      <vt:lpstr>i-node Design Issues</vt:lpstr>
      <vt:lpstr>Ext2 Directory</vt:lpstr>
      <vt:lpstr>JFFS Directory</vt:lpstr>
      <vt:lpstr>Node Design Issues</vt:lpstr>
      <vt:lpstr>Garbage Collection</vt:lpstr>
      <vt:lpstr>Garbage Collection</vt:lpstr>
      <vt:lpstr>JFFS1 Limitations</vt:lpstr>
      <vt:lpstr>JFFS2 Wear Leveling</vt:lpstr>
      <vt:lpstr>JFFS2 Data Compression</vt:lpstr>
      <vt:lpstr>Problems with version-stamp-based updates</vt:lpstr>
      <vt:lpstr>Problems with version-stamp-based updates</vt:lpstr>
      <vt:lpstr>Persistent RAM</vt:lpstr>
      <vt:lpstr>Persistent RAM</vt:lpstr>
      <vt:lpstr>Performance Characteristics</vt:lpstr>
      <vt:lpstr>Additional 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Wang</dc:creator>
  <cp:lastModifiedBy>An-I Wang</cp:lastModifiedBy>
  <cp:revision>288</cp:revision>
  <dcterms:created xsi:type="dcterms:W3CDTF">1601-01-01T00:00:00Z</dcterms:created>
  <dcterms:modified xsi:type="dcterms:W3CDTF">2025-11-03T13:22:50Z</dcterms:modified>
</cp:coreProperties>
</file>