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13"/>
  </p:notesMasterIdLst>
  <p:sldIdLst>
    <p:sldId id="256" r:id="rId2"/>
    <p:sldId id="265" r:id="rId3"/>
    <p:sldId id="266" r:id="rId4"/>
    <p:sldId id="264" r:id="rId5"/>
    <p:sldId id="257" r:id="rId6"/>
    <p:sldId id="258" r:id="rId7"/>
    <p:sldId id="259" r:id="rId8"/>
    <p:sldId id="262" r:id="rId9"/>
    <p:sldId id="260" r:id="rId10"/>
    <p:sldId id="261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66FFFF"/>
    <a:srgbClr val="FF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9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1C08B-A78C-497E-B6E7-D06C24E723FB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2B4D0-4706-41C4-A18D-EECE791F6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17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B4D0-4706-41C4-A18D-EECE791F68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23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B4D0-4706-41C4-A18D-EECE791F68B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5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175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86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068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91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08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05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06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0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805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805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42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4/13/2026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0" r:id="rId6"/>
    <p:sldLayoutId id="2147483726" r:id="rId7"/>
    <p:sldLayoutId id="2147483727" r:id="rId8"/>
    <p:sldLayoutId id="2147483728" r:id="rId9"/>
    <p:sldLayoutId id="2147483729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4680660-7E23-4F0F-A679-BF913E94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!!Rectangle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20" name="Picture 19" descr="decorative">
            <a:extLst>
              <a:ext uri="{FF2B5EF4-FFF2-40B4-BE49-F238E27FC236}">
                <a16:creationId xmlns:a16="http://schemas.microsoft.com/office/drawing/2014/main" id="{D7ACD85B-8C38-0B4A-E645-A2494638480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b="25000"/>
          <a:stretch/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5AB0A7-DFB1-599A-0593-D029C67B5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en-US" sz="7200" dirty="0">
                <a:solidFill>
                  <a:srgbClr val="FFFFFF"/>
                </a:solidFill>
              </a:rPr>
              <a:t>MELTDOWN ATTACKS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7DC44A-BC38-F20F-0C54-BC06710F6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3823856"/>
            <a:ext cx="8578699" cy="265314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solidFill>
                  <a:srgbClr val="FFFFFF"/>
                </a:solidFill>
              </a:rPr>
              <a:t>Andy Wang</a:t>
            </a:r>
          </a:p>
          <a:p>
            <a:pPr eaLnBrk="1" hangingPunct="1"/>
            <a:r>
              <a:rPr lang="en-US" altLang="en-US" sz="3200" dirty="0">
                <a:solidFill>
                  <a:srgbClr val="FFFFFF"/>
                </a:solidFill>
              </a:rPr>
              <a:t>Operating Systems</a:t>
            </a:r>
          </a:p>
          <a:p>
            <a:pPr eaLnBrk="1" hangingPunct="1"/>
            <a:r>
              <a:rPr lang="en-US" altLang="en-US" sz="3200" dirty="0">
                <a:solidFill>
                  <a:srgbClr val="FFFFFF"/>
                </a:solidFill>
              </a:rPr>
              <a:t>COP 4610 / CGS 5765</a:t>
            </a:r>
          </a:p>
        </p:txBody>
      </p:sp>
      <p:sp>
        <p:nvSpPr>
          <p:cNvPr id="2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5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23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25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4076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37DE6-F290-21F2-24F6-FC88992E6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DB3DC-5852-CB83-8908-9253C01EE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find out the target address?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FEA44-05DE-2F1C-07C3-0862B8D73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Normally, kernel addresses are fixed</a:t>
            </a:r>
          </a:p>
          <a:p>
            <a:r>
              <a:rPr lang="en-US" dirty="0">
                <a:solidFill>
                  <a:schemeClr val="tx2"/>
                </a:solidFill>
              </a:rPr>
              <a:t>Address space layout randomization (ASLR) changes the allocation starting locations</a:t>
            </a:r>
          </a:p>
          <a:p>
            <a:r>
              <a:rPr lang="en-US" dirty="0">
                <a:solidFill>
                  <a:schemeClr val="tx2"/>
                </a:solidFill>
              </a:rPr>
              <a:t>The same timing attack strategy can map out kernel memory addresses that are </a:t>
            </a:r>
            <a:r>
              <a:rPr lang="en-US">
                <a:solidFill>
                  <a:schemeClr val="tx2"/>
                </a:solidFill>
              </a:rPr>
              <a:t>in use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687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B8A86-E572-4319-E518-73F02F730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Counter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FFF3A-7D39-1B30-CBA6-1EE949F8C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Isolate kernel and user page tables/caches</a:t>
            </a:r>
          </a:p>
          <a:p>
            <a:pPr lvl="1"/>
            <a:r>
              <a:rPr lang="en-US" dirty="0"/>
              <a:t>Dedicated core</a:t>
            </a:r>
          </a:p>
          <a:p>
            <a:r>
              <a:rPr lang="en-US" dirty="0"/>
              <a:t>Updated </a:t>
            </a:r>
            <a:r>
              <a:rPr lang="en-US"/>
              <a:t>CPU firmware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796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D7D5B-24A3-9602-CF60-D144935D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758CD-9755-2AE7-BCBA-66C50E747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McDonald’s has just opened in the morning</a:t>
            </a:r>
          </a:p>
          <a:p>
            <a:r>
              <a:rPr lang="en-US" dirty="0"/>
              <a:t>First customer drove through, ordered breakfast #, and waited for food to be ready</a:t>
            </a:r>
          </a:p>
          <a:p>
            <a:pPr lvl="1"/>
            <a:r>
              <a:rPr lang="en-US" dirty="0"/>
              <a:t>But before paying, the customer found out the wallet was missing and left</a:t>
            </a:r>
          </a:p>
          <a:p>
            <a:r>
              <a:rPr lang="en-US" dirty="0"/>
              <a:t>You are the second customer. How do you find out what breakfast # was ordered?</a:t>
            </a:r>
          </a:p>
        </p:txBody>
      </p:sp>
    </p:spTree>
    <p:extLst>
      <p:ext uri="{BB962C8B-B14F-4D97-AF65-F5344CB8AC3E}">
        <p14:creationId xmlns:p14="http://schemas.microsoft.com/office/powerpoint/2010/main" val="2429203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D2ACA-DA82-7153-3664-B4677E24A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22356-6FBA-A77F-A3D8-25E329DC3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0748C-F416-0EF1-1684-FD5D1C553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Order one of each at a time</a:t>
            </a:r>
          </a:p>
          <a:p>
            <a:r>
              <a:rPr lang="en-US" dirty="0"/>
              <a:t>Find out which order comes out the quickest</a:t>
            </a:r>
          </a:p>
        </p:txBody>
      </p:sp>
    </p:spTree>
    <p:extLst>
      <p:ext uri="{BB962C8B-B14F-4D97-AF65-F5344CB8AC3E}">
        <p14:creationId xmlns:p14="http://schemas.microsoft.com/office/powerpoint/2010/main" val="1161736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E1789-C28E-37F5-EFD9-3D3BCEDB2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59866-2FE1-97CA-FBF0-8C7C232A3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Memory is slower than CPU</a:t>
            </a:r>
          </a:p>
          <a:p>
            <a:pPr lvl="1"/>
            <a:r>
              <a:rPr lang="en-US" dirty="0"/>
              <a:t>When accessing memory, the CPU is idle</a:t>
            </a:r>
          </a:p>
          <a:p>
            <a:pPr lvl="1"/>
            <a:r>
              <a:rPr lang="en-US" dirty="0"/>
              <a:t>While waiting, execute something else</a:t>
            </a:r>
          </a:p>
          <a:p>
            <a:pPr lvl="1"/>
            <a:r>
              <a:rPr lang="en-US" dirty="0"/>
              <a:t>If something goes wrong, do not void the computed results</a:t>
            </a:r>
          </a:p>
        </p:txBody>
      </p:sp>
    </p:spTree>
    <p:extLst>
      <p:ext uri="{BB962C8B-B14F-4D97-AF65-F5344CB8AC3E}">
        <p14:creationId xmlns:p14="http://schemas.microsoft.com/office/powerpoint/2010/main" val="672237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9FFE5-967D-EA84-EB76-C6A0A0C7F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641AE-15BE-A9C2-07C6-E029C17EA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Allow a user program to steal a sensitive byte from the kernel space (</a:t>
            </a:r>
            <a:r>
              <a:rPr lang="en-US" dirty="0" err="1">
                <a:solidFill>
                  <a:schemeClr val="tx2"/>
                </a:solidFill>
              </a:rPr>
              <a:t>k_secret_byte</a:t>
            </a:r>
            <a:r>
              <a:rPr lang="en-US" dirty="0">
                <a:solidFill>
                  <a:schemeClr val="tx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16098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31BF1-2EC9-0485-DAF0-DABF5EE54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E1D3-C9DE-6800-0D16-1FEE85DF7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68C38-F4A6-7553-2C4A-69BE1E6B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Need to know the target memory address holding this byte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Will address this later</a:t>
            </a:r>
          </a:p>
          <a:p>
            <a:pPr lvl="2"/>
            <a:r>
              <a:rPr lang="en-US" dirty="0">
                <a:solidFill>
                  <a:schemeClr val="tx2"/>
                </a:solidFill>
              </a:rPr>
              <a:t>unsigned char *</a:t>
            </a:r>
            <a:r>
              <a:rPr lang="en-US" dirty="0" err="1">
                <a:solidFill>
                  <a:schemeClr val="tx2"/>
                </a:solidFill>
              </a:rPr>
              <a:t>kernel_address</a:t>
            </a:r>
            <a:r>
              <a:rPr lang="en-US" dirty="0">
                <a:solidFill>
                  <a:schemeClr val="tx2"/>
                </a:solidFill>
              </a:rPr>
              <a:t> = (unsigned char *) 0xFFFF800000000000;</a:t>
            </a:r>
          </a:p>
          <a:p>
            <a:r>
              <a:rPr lang="en-US" dirty="0">
                <a:solidFill>
                  <a:schemeClr val="tx2"/>
                </a:solidFill>
              </a:rPr>
              <a:t>An array of 256 entries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Initially not cached</a:t>
            </a:r>
          </a:p>
          <a:p>
            <a:pPr lvl="2"/>
            <a:r>
              <a:rPr lang="en-US" dirty="0"/>
              <a:t>unsigned char </a:t>
            </a:r>
            <a:r>
              <a:rPr lang="en-US" dirty="0" err="1"/>
              <a:t>probe_array</a:t>
            </a:r>
            <a:r>
              <a:rPr lang="en-US" dirty="0"/>
              <a:t>[256 * PAGE_SIZE];</a:t>
            </a:r>
            <a:endParaRPr lang="en-US" dirty="0">
              <a:solidFill>
                <a:schemeClr val="tx2"/>
              </a:solidFill>
            </a:endParaRPr>
          </a:p>
          <a:p>
            <a:pPr lvl="2"/>
            <a:r>
              <a:rPr lang="en-US" dirty="0">
                <a:solidFill>
                  <a:schemeClr val="tx2"/>
                </a:solidFill>
              </a:rPr>
              <a:t>Ways to achieve this</a:t>
            </a:r>
          </a:p>
          <a:p>
            <a:pPr lvl="3"/>
            <a:r>
              <a:rPr lang="en-US" dirty="0">
                <a:solidFill>
                  <a:schemeClr val="tx2"/>
                </a:solidFill>
              </a:rPr>
              <a:t>A </a:t>
            </a:r>
            <a:r>
              <a:rPr lang="en-US" dirty="0" err="1">
                <a:solidFill>
                  <a:schemeClr val="tx2"/>
                </a:solidFill>
              </a:rPr>
              <a:t>syscall</a:t>
            </a:r>
            <a:r>
              <a:rPr lang="en-US" dirty="0">
                <a:solidFill>
                  <a:schemeClr val="tx2"/>
                </a:solidFill>
              </a:rPr>
              <a:t> (e.g., </a:t>
            </a:r>
            <a:r>
              <a:rPr lang="en-US" dirty="0" err="1">
                <a:solidFill>
                  <a:schemeClr val="tx2"/>
                </a:solidFill>
              </a:rPr>
              <a:t>cacheflush</a:t>
            </a:r>
            <a:r>
              <a:rPr lang="en-US" dirty="0">
                <a:solidFill>
                  <a:schemeClr val="tx2"/>
                </a:solidFill>
              </a:rPr>
              <a:t>())</a:t>
            </a:r>
          </a:p>
          <a:p>
            <a:pPr lvl="3"/>
            <a:r>
              <a:rPr lang="en-US" dirty="0">
                <a:solidFill>
                  <a:schemeClr val="tx2"/>
                </a:solidFill>
              </a:rPr>
              <a:t>Allocating a memory size greater than the L1/L2 cache</a:t>
            </a:r>
          </a:p>
        </p:txBody>
      </p:sp>
    </p:spTree>
    <p:extLst>
      <p:ext uri="{BB962C8B-B14F-4D97-AF65-F5344CB8AC3E}">
        <p14:creationId xmlns:p14="http://schemas.microsoft.com/office/powerpoint/2010/main" val="718640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0672E-7356-DA29-34D5-7F7F297EB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Triggering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89842-6AF2-0B4D-6205-F1972406C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// get a byte from a kernel address, which should </a:t>
            </a:r>
            <a:r>
              <a:rPr lang="en-US" dirty="0" err="1"/>
              <a:t>segfault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unsigned char </a:t>
            </a:r>
            <a:r>
              <a:rPr lang="en-US" dirty="0" err="1"/>
              <a:t>k_secret_byte</a:t>
            </a:r>
            <a:r>
              <a:rPr lang="en-US" dirty="0"/>
              <a:t> = *</a:t>
            </a:r>
            <a:r>
              <a:rPr lang="en-US" dirty="0" err="1"/>
              <a:t>kernel_address</a:t>
            </a:r>
            <a:r>
              <a:rPr lang="en-US" dirty="0"/>
              <a:t>;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 Speculative execution will execute the following code without assigning temp</a:t>
            </a:r>
          </a:p>
          <a:p>
            <a:pPr marL="0" indent="0">
              <a:buNone/>
            </a:pPr>
            <a:r>
              <a:rPr lang="en-US" dirty="0"/>
              <a:t>// the page indexed by </a:t>
            </a:r>
            <a:r>
              <a:rPr lang="en-US" dirty="0" err="1"/>
              <a:t>k_secret_byte</a:t>
            </a:r>
            <a:r>
              <a:rPr lang="en-US" dirty="0"/>
              <a:t> is already loaded in L1</a:t>
            </a:r>
          </a:p>
          <a:p>
            <a:pPr marL="0" indent="0">
              <a:buNone/>
            </a:pPr>
            <a:r>
              <a:rPr lang="en-US" dirty="0"/>
              <a:t>unsigned char temp = </a:t>
            </a:r>
            <a:r>
              <a:rPr lang="en-US" dirty="0" err="1"/>
              <a:t>probe_array</a:t>
            </a:r>
            <a:r>
              <a:rPr lang="en-US" dirty="0"/>
              <a:t>[</a:t>
            </a:r>
            <a:r>
              <a:rPr lang="en-US" dirty="0" err="1"/>
              <a:t>k_secret_byte</a:t>
            </a:r>
            <a:r>
              <a:rPr lang="en-US" dirty="0"/>
              <a:t> * PAGE_SIZE];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099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76F48-1DE1-13CF-773A-9E03662C4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F0DD6-D6C8-6464-E8B7-C1CA6F392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SegFault</a:t>
            </a:r>
            <a:r>
              <a:rPr lang="en-US" dirty="0"/>
              <a:t> Handler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5C3E8-065E-BC53-EC95-2D258D138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Normally, a </a:t>
            </a:r>
            <a:r>
              <a:rPr lang="en-US" dirty="0" err="1"/>
              <a:t>segfault</a:t>
            </a:r>
            <a:r>
              <a:rPr lang="en-US" dirty="0"/>
              <a:t> will lead to the exit of a program</a:t>
            </a:r>
          </a:p>
          <a:p>
            <a:r>
              <a:rPr lang="en-US" dirty="0"/>
              <a:t>Need to set up and register a </a:t>
            </a:r>
            <a:r>
              <a:rPr lang="en-US" dirty="0" err="1"/>
              <a:t>segfault</a:t>
            </a:r>
            <a:r>
              <a:rPr lang="en-US" dirty="0"/>
              <a:t> signal handler (like a software interrupt handler)</a:t>
            </a:r>
          </a:p>
          <a:p>
            <a:pPr lvl="1"/>
            <a:r>
              <a:rPr lang="en-US" dirty="0"/>
              <a:t>Will be called to continue the execution instead of exiting the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456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26736-0879-B2D9-27D5-7B5D60743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CFE0D-D290-3E67-8FED-05793E22B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Secret Byte (in the Handler)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58548-00AC-0B6E-1266-30B5ED821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256; </a:t>
            </a:r>
            <a:r>
              <a:rPr lang="en-US" dirty="0" err="1"/>
              <a:t>i</a:t>
            </a:r>
            <a:r>
              <a:rPr lang="en-US" dirty="0"/>
              <a:t>++) {	</a:t>
            </a:r>
          </a:p>
          <a:p>
            <a:pPr marL="0" indent="0">
              <a:buNone/>
            </a:pPr>
            <a:r>
              <a:rPr lang="en-US" dirty="0"/>
              <a:t>	long </a:t>
            </a:r>
            <a:r>
              <a:rPr lang="en-US" dirty="0" err="1"/>
              <a:t>start_time</a:t>
            </a:r>
            <a:r>
              <a:rPr lang="en-US" dirty="0"/>
              <a:t> = </a:t>
            </a:r>
            <a:r>
              <a:rPr lang="en-US" dirty="0" err="1"/>
              <a:t>read_CPU_timer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	unsigned char result = </a:t>
            </a:r>
            <a:r>
              <a:rPr lang="en-US" dirty="0" err="1"/>
              <a:t>probe_array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 * PAGE_SIZE];</a:t>
            </a:r>
          </a:p>
          <a:p>
            <a:pPr marL="0" indent="0">
              <a:buNone/>
            </a:pPr>
            <a:r>
              <a:rPr lang="en-US" dirty="0"/>
              <a:t>    	long </a:t>
            </a:r>
            <a:r>
              <a:rPr lang="en-US" dirty="0" err="1"/>
              <a:t>end_time</a:t>
            </a:r>
            <a:r>
              <a:rPr lang="en-US" dirty="0"/>
              <a:t> = </a:t>
            </a:r>
            <a:r>
              <a:rPr lang="en-US" dirty="0" err="1"/>
              <a:t>read_CPU_timer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	long </a:t>
            </a:r>
            <a:r>
              <a:rPr lang="en-US" dirty="0" err="1"/>
              <a:t>access_time</a:t>
            </a:r>
            <a:r>
              <a:rPr lang="en-US" dirty="0"/>
              <a:t> = </a:t>
            </a:r>
            <a:r>
              <a:rPr lang="en-US" dirty="0" err="1"/>
              <a:t>end_time</a:t>
            </a:r>
            <a:r>
              <a:rPr lang="en-US" dirty="0"/>
              <a:t> - </a:t>
            </a:r>
            <a:r>
              <a:rPr lang="en-US" dirty="0" err="1"/>
              <a:t>start_time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marL="0" indent="0">
              <a:buNone/>
            </a:pPr>
            <a:r>
              <a:rPr lang="en-US" dirty="0"/>
              <a:t>	if (</a:t>
            </a:r>
            <a:r>
              <a:rPr lang="en-US" dirty="0" err="1"/>
              <a:t>access_time</a:t>
            </a:r>
            <a:r>
              <a:rPr lang="en-US" dirty="0"/>
              <a:t> &lt; THRESHOLD_FOR_CACHE_HIT) 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("Stolen Secret Byte Value: %d\n", </a:t>
            </a:r>
            <a:r>
              <a:rPr lang="en-US" dirty="0" err="1"/>
              <a:t>i</a:t>
            </a:r>
            <a:r>
              <a:rPr lang="en-US" dirty="0"/>
              <a:t>);  break;</a:t>
            </a:r>
          </a:p>
          <a:p>
            <a:pPr marL="0" indent="0">
              <a:buNone/>
            </a:pPr>
            <a:r>
              <a:rPr lang="en-US" dirty="0"/>
              <a:t>    	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05148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allery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892</TotalTime>
  <Words>495</Words>
  <Application>Microsoft Office PowerPoint</Application>
  <PresentationFormat>Widescreen</PresentationFormat>
  <Paragraphs>61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Gill Sans Nova</vt:lpstr>
      <vt:lpstr>Univers</vt:lpstr>
      <vt:lpstr>GradientVTI</vt:lpstr>
      <vt:lpstr>MELTDOWN ATTACKS</vt:lpstr>
      <vt:lpstr>Analogy</vt:lpstr>
      <vt:lpstr>Solution</vt:lpstr>
      <vt:lpstr>Background</vt:lpstr>
      <vt:lpstr>Goal</vt:lpstr>
      <vt:lpstr>Setup</vt:lpstr>
      <vt:lpstr>Triggering Code</vt:lpstr>
      <vt:lpstr>SegFault Handler</vt:lpstr>
      <vt:lpstr>Finding the Secret Byte (in the Handler)</vt:lpstr>
      <vt:lpstr>How to find out the target address?</vt:lpstr>
      <vt:lpstr>Counter Measures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An-I Wang</dc:creator>
  <cp:lastModifiedBy>An-I Wang</cp:lastModifiedBy>
  <cp:revision>415</cp:revision>
  <dcterms:created xsi:type="dcterms:W3CDTF">2025-04-06T15:50:05Z</dcterms:created>
  <dcterms:modified xsi:type="dcterms:W3CDTF">2026-04-13T20:16:47Z</dcterms:modified>
</cp:coreProperties>
</file>