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13" r:id="rId3"/>
    <p:sldId id="288" r:id="rId4"/>
    <p:sldId id="307" r:id="rId5"/>
    <p:sldId id="294" r:id="rId6"/>
    <p:sldId id="298" r:id="rId7"/>
    <p:sldId id="276" r:id="rId8"/>
    <p:sldId id="293" r:id="rId9"/>
    <p:sldId id="289" r:id="rId10"/>
    <p:sldId id="281" r:id="rId11"/>
    <p:sldId id="292" r:id="rId12"/>
    <p:sldId id="290" r:id="rId13"/>
    <p:sldId id="291" r:id="rId14"/>
    <p:sldId id="282" r:id="rId15"/>
    <p:sldId id="308" r:id="rId16"/>
    <p:sldId id="309" r:id="rId17"/>
    <p:sldId id="299" r:id="rId18"/>
    <p:sldId id="300" r:id="rId19"/>
    <p:sldId id="302" r:id="rId20"/>
    <p:sldId id="303" r:id="rId21"/>
    <p:sldId id="306" r:id="rId22"/>
    <p:sldId id="311" r:id="rId23"/>
    <p:sldId id="296" r:id="rId24"/>
    <p:sldId id="312" r:id="rId25"/>
    <p:sldId id="287" r:id="rId26"/>
    <p:sldId id="286" r:id="rId27"/>
    <p:sldId id="310" r:id="rId28"/>
    <p:sldId id="304" r:id="rId29"/>
    <p:sldId id="283" r:id="rId30"/>
    <p:sldId id="284" r:id="rId31"/>
    <p:sldId id="305" r:id="rId32"/>
    <p:sldId id="28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FFFF"/>
    <a:srgbClr val="FFFF99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/>
    <p:restoredTop sz="92533"/>
  </p:normalViewPr>
  <p:slideViewPr>
    <p:cSldViewPr snapToGrid="0" snapToObjects="1">
      <p:cViewPr varScale="1">
        <p:scale>
          <a:sx n="55" d="100"/>
          <a:sy n="55" d="100"/>
        </p:scale>
        <p:origin x="10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C1D3-C2EA-C842-8BF2-6954024DC1C9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068E-19A5-5440-AEA3-4E9AC745BF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8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0392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Add: append</a:t>
            </a:r>
            <a:r>
              <a:rPr kumimoji="1" lang="en-US" altLang="zh-CN" baseline="0" dirty="0"/>
              <a:t> is easier and files can grow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8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Use smaller</a:t>
            </a:r>
            <a:r>
              <a:rPr kumimoji="1" lang="en-US" altLang="zh-CN" baseline="0"/>
              <a:t>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50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Stream requests -&gt; IP and timestamps grouping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Not good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57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Consistent</a:t>
            </a:r>
            <a:r>
              <a:rPr kumimoji="1" lang="en-US" altLang="zh-CN" baseline="0" dirty="0"/>
              <a:t> color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38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Other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46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Talk about</a:t>
            </a:r>
            <a:r>
              <a:rPr kumimoji="1" lang="en-US" altLang="zh-CN" baseline="0" dirty="0"/>
              <a:t> hard to develop in kernel level. Crash leads to reboot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598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look</a:t>
            </a:r>
            <a:r>
              <a:rPr kumimoji="1" lang="en-US" altLang="zh-CN" baseline="0" dirty="0"/>
              <a:t> on </a:t>
            </a:r>
            <a:r>
              <a:rPr kumimoji="1" lang="en-US" altLang="zh-CN" baseline="0" dirty="0" err="1"/>
              <a:t>glibc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946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High contrast</a:t>
            </a:r>
          </a:p>
          <a:p>
            <a:r>
              <a:rPr kumimoji="1" lang="en-US" altLang="zh-CN" dirty="0"/>
              <a:t>FUSE do the job, then pass to ext4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91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Number of unique bytes and references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58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Describe</a:t>
            </a:r>
            <a:r>
              <a:rPr kumimoji="1" lang="en-US" altLang="zh-CN" baseline="0" dirty="0"/>
              <a:t> the graph: axis, latency, CDF,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682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Fast food example: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630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Darker the color</a:t>
            </a:r>
          </a:p>
          <a:p>
            <a:r>
              <a:rPr kumimoji="1" lang="en-US" altLang="zh-CN" dirty="0"/>
              <a:t>Explain</a:t>
            </a:r>
          </a:p>
          <a:p>
            <a:r>
              <a:rPr kumimoji="1" lang="en-US" altLang="zh-CN" dirty="0"/>
              <a:t>Embedded-reference: scan valid files for references</a:t>
            </a:r>
          </a:p>
          <a:p>
            <a:r>
              <a:rPr kumimoji="1" lang="en-US" altLang="zh-CN" dirty="0"/>
              <a:t>Confidence interval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192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Explain the overhead of frequency-mining-based scheme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420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take out</a:t>
            </a:r>
            <a:r>
              <a:rPr kumimoji="1" lang="en-US" altLang="zh-CN" baseline="0" dirty="0"/>
              <a:t> XFS </a:t>
            </a:r>
            <a:r>
              <a:rPr kumimoji="1" lang="en-US" altLang="zh-CN" baseline="0" dirty="0" err="1"/>
              <a:t>btrfs</a:t>
            </a:r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entire stack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34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Take</a:t>
            </a:r>
            <a:r>
              <a:rPr kumimoji="1" lang="en-US" altLang="zh-CN" baseline="0" dirty="0"/>
              <a:t> out sync </a:t>
            </a:r>
            <a:r>
              <a:rPr kumimoji="1" lang="mr-IN" altLang="zh-CN" baseline="0" dirty="0"/>
              <a:t>…</a:t>
            </a:r>
            <a:r>
              <a:rPr kumimoji="1" lang="en-US" altLang="zh-CN" baseline="0" dirty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0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Merge Slide 5 and 6</a:t>
            </a:r>
            <a:r>
              <a:rPr kumimoji="1" lang="en-US" altLang="zh-CN" baseline="0" dirty="0"/>
              <a:t> if possible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09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82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Prefetching: stop</a:t>
            </a:r>
            <a:r>
              <a:rPr kumimoji="1" lang="en-US" altLang="zh-CN" baseline="0" dirty="0"/>
              <a:t> at the file boundary</a:t>
            </a:r>
          </a:p>
          <a:p>
            <a:r>
              <a:rPr kumimoji="1" lang="en-US" altLang="zh-CN" baseline="0" dirty="0"/>
              <a:t>Storage -&gt; memory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82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Warm cache: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91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Directory: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58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0260" y="35782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94459" y="6356350"/>
            <a:ext cx="2743200" cy="365125"/>
          </a:xfrm>
        </p:spPr>
        <p:txBody>
          <a:bodyPr/>
          <a:lstStyle/>
          <a:p>
            <a:fld id="{B286B307-8A27-41B5-85FD-4102671B7DB4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007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B520-791E-4021-8F04-8FE233D65D8C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8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BDE-18DD-407A-9785-7214E8D27964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50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0052" y="365125"/>
            <a:ext cx="9453748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2" y="1825625"/>
            <a:ext cx="9964387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89412" y="6356350"/>
            <a:ext cx="2191988" cy="365125"/>
          </a:xfrm>
        </p:spPr>
        <p:txBody>
          <a:bodyPr/>
          <a:lstStyle/>
          <a:p>
            <a:fld id="{B8EFDB45-A291-4C52-8C8B-6A4F3147DD1B}" type="datetime1">
              <a:rPr kumimoji="1" lang="zh-CN" altLang="en-US" smtClean="0"/>
              <a:t>2025/11/19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3540-B76D-497D-8259-2CDF5E2D4503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02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0E6E-7251-4E36-A1ED-1448E0F5F033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8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5337-A2C7-4D4A-87AA-B8F4557A090F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4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B451-EAEF-4D6D-A68A-24CD1865D2DD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BC9-A854-4CB0-9A0A-97E00FC65825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30B3-6C5C-457B-8295-C6E5DAB1DEA9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9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EA54-8586-4955-B1D5-75DD1975E621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8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0B86-368A-4E3E-BF38-B26A72D65212}" type="datetime1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7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360554" cy="2387600"/>
          </a:xfrm>
        </p:spPr>
        <p:txBody>
          <a:bodyPr>
            <a:noAutofit/>
          </a:bodyPr>
          <a:lstStyle/>
          <a:p>
            <a:r>
              <a:rPr kumimoji="1" lang="en-US" altLang="zh-CN" sz="4400" b="1" dirty="0"/>
              <a:t>The Composite-File File System</a:t>
            </a:r>
            <a:r>
              <a:rPr kumimoji="1" lang="en-US" altLang="zh-CN" sz="4400" dirty="0"/>
              <a:t>: </a:t>
            </a:r>
            <a:r>
              <a:rPr kumimoji="1" lang="en-US" altLang="zh-CN" sz="4000" dirty="0"/>
              <a:t>Decoupling the One-to-one Mapping of Files and Metadata for Better Performance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8537" y="3914687"/>
            <a:ext cx="9144000" cy="1655762"/>
          </a:xfrm>
        </p:spPr>
        <p:txBody>
          <a:bodyPr/>
          <a:lstStyle/>
          <a:p>
            <a:r>
              <a:rPr kumimoji="1" lang="en-US" altLang="zh-CN" dirty="0"/>
              <a:t>Shuanglong Zhang, Helen </a:t>
            </a:r>
            <a:r>
              <a:rPr kumimoji="1" lang="en-US" altLang="zh-CN" dirty="0" err="1"/>
              <a:t>Catanese</a:t>
            </a:r>
            <a:r>
              <a:rPr kumimoji="1" lang="en-US" altLang="zh-CN" dirty="0"/>
              <a:t>, Andy An-I Wang</a:t>
            </a:r>
          </a:p>
          <a:p>
            <a:r>
              <a:rPr kumimoji="1" lang="en-US" altLang="zh-CN" dirty="0"/>
              <a:t>Computer Science Department, Florida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375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Composite File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53336" y="3549633"/>
            <a:ext cx="1662545" cy="66932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箭头连接符 12"/>
          <p:cNvCxnSpPr>
            <a:stCxn id="24" idx="6"/>
            <a:endCxn id="11" idx="1"/>
          </p:cNvCxnSpPr>
          <p:nvPr/>
        </p:nvCxnSpPr>
        <p:spPr>
          <a:xfrm>
            <a:off x="5882948" y="3881575"/>
            <a:ext cx="670388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215881" y="3549633"/>
            <a:ext cx="1546108" cy="66388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1989" y="3551329"/>
            <a:ext cx="1599140" cy="6621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91091" y="2709843"/>
            <a:ext cx="1354810" cy="66932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file 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/>
          <p:cNvCxnSpPr>
            <a:stCxn id="18" idx="3"/>
            <a:endCxn id="24" idx="2"/>
          </p:cNvCxnSpPr>
          <p:nvPr/>
        </p:nvCxnSpPr>
        <p:spPr>
          <a:xfrm>
            <a:off x="3045901" y="3044507"/>
            <a:ext cx="676943" cy="8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691091" y="3549633"/>
            <a:ext cx="1354810" cy="66932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file 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线箭头连接符 20"/>
          <p:cNvCxnSpPr>
            <a:stCxn id="20" idx="3"/>
            <a:endCxn id="24" idx="2"/>
          </p:cNvCxnSpPr>
          <p:nvPr/>
        </p:nvCxnSpPr>
        <p:spPr>
          <a:xfrm flipV="1">
            <a:off x="3045901" y="3881575"/>
            <a:ext cx="676943" cy="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691091" y="4392141"/>
            <a:ext cx="1354810" cy="66932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file 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线箭头连接符 22"/>
          <p:cNvCxnSpPr>
            <a:stCxn id="22" idx="3"/>
            <a:endCxn id="24" idx="2"/>
          </p:cNvCxnSpPr>
          <p:nvPr/>
        </p:nvCxnSpPr>
        <p:spPr>
          <a:xfrm flipV="1">
            <a:off x="3045901" y="3881575"/>
            <a:ext cx="676943" cy="84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722844" y="3141544"/>
            <a:ext cx="2160104" cy="1480062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i</a:t>
            </a:r>
            <a:r>
              <a:rPr kumimoji="1" lang="en-US" altLang="zh-CN" dirty="0">
                <a:solidFill>
                  <a:schemeClr val="tx1"/>
                </a:solidFill>
              </a:rPr>
              <a:t>-node with consolidated metadata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606" y="3141544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Subfile</a:t>
            </a:r>
            <a:r>
              <a:rPr lang="en-US" dirty="0"/>
              <a:t> 1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27" name="圆角矩形 2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2004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Subfile</a:t>
            </a:r>
            <a:r>
              <a:rPr lang="en-US" dirty="0"/>
              <a:t>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64628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Subfile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64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Metadata Design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Modified </a:t>
            </a:r>
            <a:r>
              <a:rPr lang="en-US" dirty="0" err="1"/>
              <a:t>i</a:t>
            </a:r>
            <a:r>
              <a:rPr lang="en-US" dirty="0"/>
              <a:t>-node numbers</a:t>
            </a:r>
          </a:p>
          <a:p>
            <a:pPr lvl="1"/>
            <a:r>
              <a:rPr lang="en-US" dirty="0"/>
              <a:t>If number &gt; X (e.g., 011)</a:t>
            </a:r>
          </a:p>
          <a:p>
            <a:pPr lvl="2"/>
            <a:r>
              <a:rPr lang="en-US" dirty="0"/>
              <a:t>Treats zero-extended upper bits as </a:t>
            </a:r>
            <a:r>
              <a:rPr lang="en-US" dirty="0" err="1"/>
              <a:t>i</a:t>
            </a:r>
            <a:r>
              <a:rPr lang="en-US" dirty="0"/>
              <a:t>-node numbers</a:t>
            </a:r>
          </a:p>
          <a:p>
            <a:pPr lvl="2"/>
            <a:r>
              <a:rPr lang="en-US" dirty="0"/>
              <a:t>Treats lower bits as </a:t>
            </a:r>
            <a:r>
              <a:rPr lang="en-US" dirty="0" err="1"/>
              <a:t>subfile</a:t>
            </a:r>
            <a:r>
              <a:rPr lang="en-US" dirty="0"/>
              <a:t> numbers </a:t>
            </a:r>
          </a:p>
          <a:p>
            <a:r>
              <a:rPr lang="en-US" dirty="0"/>
              <a:t>Directory representation</a:t>
            </a:r>
          </a:p>
          <a:p>
            <a:pPr lvl="1"/>
            <a:r>
              <a:rPr lang="en-US" dirty="0"/>
              <a:t>Names are mapped to modified </a:t>
            </a:r>
            <a:r>
              <a:rPr lang="en-US" dirty="0" err="1"/>
              <a:t>i</a:t>
            </a:r>
            <a:r>
              <a:rPr lang="en-US" dirty="0"/>
              <a:t>-node numbers</a:t>
            </a:r>
          </a:p>
          <a:p>
            <a:r>
              <a:rPr lang="en-US" dirty="0" err="1"/>
              <a:t>Subfile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 err="1"/>
              <a:t>s</a:t>
            </a:r>
            <a:r>
              <a:rPr lang="en-US" dirty="0"/>
              <a:t> metadata stored in extended attributes</a:t>
            </a:r>
          </a:p>
          <a:p>
            <a:pPr lvl="1"/>
            <a:r>
              <a:rPr lang="en-US" dirty="0"/>
              <a:t>Permission:  first check the permission of the composite file, then that of the target </a:t>
            </a:r>
            <a:r>
              <a:rPr lang="en-US" dirty="0" err="1"/>
              <a:t>subfile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11</a:t>
            </a:fld>
            <a:endParaRPr kumimoji="1"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5505"/>
              </p:ext>
            </p:extLst>
          </p:nvPr>
        </p:nvGraphicFramePr>
        <p:xfrm>
          <a:off x="8610600" y="891682"/>
          <a:ext cx="303291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 bits</a:t>
                      </a:r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bits</a:t>
                      </a:r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Subfile</a:t>
            </a:r>
            <a:r>
              <a:rPr lang="en-US" b="1" dirty="0"/>
              <a:t>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Open the composite file and seek to the offset of target </a:t>
            </a:r>
            <a:r>
              <a:rPr lang="en-US" dirty="0" err="1"/>
              <a:t>subfile</a:t>
            </a:r>
            <a:endParaRPr lang="en-US" dirty="0"/>
          </a:p>
          <a:p>
            <a:pPr lvl="1"/>
            <a:r>
              <a:rPr lang="en-US" dirty="0"/>
              <a:t>Close the entire composite file</a:t>
            </a:r>
          </a:p>
          <a:p>
            <a:r>
              <a:rPr lang="en-US" dirty="0"/>
              <a:t>Add a </a:t>
            </a:r>
            <a:r>
              <a:rPr lang="en-US" dirty="0" err="1"/>
              <a:t>subfile</a:t>
            </a:r>
            <a:endParaRPr lang="en-US" dirty="0"/>
          </a:p>
          <a:p>
            <a:pPr lvl="1"/>
            <a:r>
              <a:rPr lang="en-US" dirty="0"/>
              <a:t>Append to the end</a:t>
            </a:r>
          </a:p>
          <a:p>
            <a:r>
              <a:rPr lang="en-US" dirty="0"/>
              <a:t>Remove a </a:t>
            </a:r>
            <a:r>
              <a:rPr lang="en-US" dirty="0" err="1"/>
              <a:t>subfile</a:t>
            </a:r>
            <a:endParaRPr lang="en-US" dirty="0"/>
          </a:p>
          <a:p>
            <a:pPr lvl="1"/>
            <a:r>
              <a:rPr lang="en-US" dirty="0"/>
              <a:t>Mark it as freed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79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Subfile</a:t>
            </a:r>
            <a:r>
              <a:rPr lang="en-US" b="1" dirty="0"/>
              <a:t> Operations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Read/write operation</a:t>
            </a:r>
          </a:p>
          <a:p>
            <a:pPr lvl="1"/>
            <a:r>
              <a:rPr lang="en-US" altLang="zh-CN" dirty="0"/>
              <a:t>Read from the starting offset of the </a:t>
            </a:r>
            <a:r>
              <a:rPr lang="en-US" altLang="zh-CN" dirty="0" err="1"/>
              <a:t>subfile</a:t>
            </a:r>
            <a:r>
              <a:rPr lang="en-US" altLang="zh-CN" dirty="0"/>
              <a:t>, bounded by </a:t>
            </a:r>
            <a:r>
              <a:rPr lang="en-US" altLang="zh-CN" dirty="0" err="1"/>
              <a:t>subfile</a:t>
            </a:r>
            <a:r>
              <a:rPr lang="en-US" altLang="zh-CN" dirty="0"/>
              <a:t> size</a:t>
            </a:r>
          </a:p>
          <a:p>
            <a:pPr lvl="1"/>
            <a:r>
              <a:rPr lang="en-US" altLang="zh-CN" dirty="0"/>
              <a:t>Write from the starting offset of the </a:t>
            </a:r>
            <a:r>
              <a:rPr lang="en-US" altLang="zh-CN" dirty="0" err="1"/>
              <a:t>subfile</a:t>
            </a:r>
            <a:r>
              <a:rPr lang="en-US" altLang="zh-CN" dirty="0"/>
              <a:t>, bounded by </a:t>
            </a:r>
            <a:r>
              <a:rPr lang="en-US" altLang="zh-CN" dirty="0" err="1"/>
              <a:t>subfile</a:t>
            </a:r>
            <a:r>
              <a:rPr lang="en-US" altLang="zh-CN" dirty="0"/>
              <a:t> size</a:t>
            </a:r>
          </a:p>
          <a:p>
            <a:pPr lvl="2"/>
            <a:r>
              <a:rPr lang="en-US" altLang="zh-CN" dirty="0"/>
              <a:t>May move the entire </a:t>
            </a:r>
            <a:r>
              <a:rPr lang="en-US" altLang="zh-CN" dirty="0" err="1"/>
              <a:t>subfile</a:t>
            </a:r>
            <a:r>
              <a:rPr lang="en-US" altLang="zh-CN" dirty="0"/>
              <a:t> to the end if there is not enough space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Space compaction</a:t>
            </a:r>
          </a:p>
          <a:p>
            <a:pPr lvl="1"/>
            <a:r>
              <a:rPr lang="en-US" altLang="zh-CN" dirty="0"/>
              <a:t>When half of the space is marked as freed</a:t>
            </a:r>
          </a:p>
          <a:p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58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Ways to Form Composite Files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Groups all files in one directory</a:t>
            </a:r>
          </a:p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Groups files based on the extracted references (e.g., URLs)</a:t>
            </a:r>
          </a:p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Based on variants of </a:t>
            </a:r>
            <a:r>
              <a:rPr kumimoji="1" lang="en-US" altLang="zh-CN" dirty="0" err="1"/>
              <a:t>Apriori</a:t>
            </a:r>
            <a:r>
              <a:rPr kumimoji="1" lang="en-US" altLang="zh-CN" dirty="0"/>
              <a:t> Algorithm</a:t>
            </a:r>
          </a:p>
          <a:p>
            <a:pPr lvl="2"/>
            <a:r>
              <a:rPr kumimoji="1" lang="en-US" altLang="zh-CN" dirty="0"/>
              <a:t>Frequently encountered file request sequences must contain frequently encountered sub sequences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370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Directory-based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1" y="3340894"/>
            <a:ext cx="8318500" cy="1320800"/>
          </a:xfrm>
        </p:spPr>
      </p:pic>
    </p:spTree>
    <p:extLst>
      <p:ext uri="{BB962C8B-B14F-4D97-AF65-F5344CB8AC3E}">
        <p14:creationId xmlns:p14="http://schemas.microsoft.com/office/powerpoint/2010/main" val="112091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Embedded Links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1" y="1238752"/>
            <a:ext cx="8369300" cy="14986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0" y="2737352"/>
            <a:ext cx="8371289" cy="4577848"/>
          </a:xfrm>
          <a:prstGeom prst="rect">
            <a:avLst/>
          </a:prstGeom>
          <a:blipFill>
            <a:blip r:embed="rId4">
              <a:alphaModFix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615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Apriori</a:t>
            </a:r>
            <a:r>
              <a:rPr kumimoji="1" lang="en-US" altLang="zh-CN" b="1" dirty="0"/>
              <a:t> Algorithm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Proposed in 1994, used to discover frequent item set</a:t>
            </a:r>
          </a:p>
          <a:p>
            <a:r>
              <a:rPr kumimoji="1" lang="en-US" altLang="zh-CN" dirty="0"/>
              <a:t>Uses a </a:t>
            </a:r>
            <a:r>
              <a:rPr kumimoji="1" lang="en-US" altLang="zh-CN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kumimoji="1" lang="en-US" altLang="zh-CN" dirty="0"/>
              <a:t>bottom-up</a:t>
            </a:r>
            <a:r>
              <a:rPr kumimoji="1" lang="en-US" altLang="zh-CN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kumimoji="1" lang="en-US" altLang="zh-CN" dirty="0"/>
              <a:t> approach, generates candidate item sets of length k from item sets of length k-1</a:t>
            </a:r>
          </a:p>
          <a:p>
            <a:r>
              <a:rPr kumimoji="1" lang="en-US" altLang="zh-CN" dirty="0"/>
              <a:t>Threshold can be set to filter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2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Apriori</a:t>
            </a:r>
            <a:r>
              <a:rPr kumimoji="1" lang="en-US" altLang="zh-CN" b="1" dirty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16278"/>
              </p:ext>
            </p:extLst>
          </p:nvPr>
        </p:nvGraphicFramePr>
        <p:xfrm>
          <a:off x="3709179" y="1951037"/>
          <a:ext cx="1980670" cy="41099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Per IP/PID Item sets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{1,2,3,4}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{3,4}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{2,4}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2121"/>
              </p:ext>
            </p:extLst>
          </p:nvPr>
        </p:nvGraphicFramePr>
        <p:xfrm>
          <a:off x="7670798" y="2144711"/>
          <a:ext cx="3027880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右箭头 12"/>
          <p:cNvSpPr/>
          <p:nvPr/>
        </p:nvSpPr>
        <p:spPr>
          <a:xfrm>
            <a:off x="6177561" y="3695964"/>
            <a:ext cx="1394526" cy="47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9204" y="3230406"/>
            <a:ext cx="22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/>
              <a:t>Min_support</a:t>
            </a:r>
            <a:r>
              <a:rPr kumimoji="1" lang="en-US" altLang="zh-CN" sz="2000" b="1" dirty="0"/>
              <a:t>: 3</a:t>
            </a:r>
            <a:endParaRPr kumimoji="1"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681714" y="2964329"/>
            <a:ext cx="136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1, 2, 3, 4, 1, 2, 4, 1, 2, 2, 3, 4, 2, 3, 3, 4, 2, 4, </a:t>
            </a:r>
            <a:r>
              <a:rPr kumimoji="1" lang="mr-IN" altLang="zh-CN" sz="2400" dirty="0"/>
              <a:t>…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27955" y="2430040"/>
            <a:ext cx="20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Input sequence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157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/>
              <a:t>Apriori</a:t>
            </a:r>
            <a:r>
              <a:rPr kumimoji="1" lang="en-US" altLang="zh-CN" b="1" dirty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0861"/>
              </p:ext>
            </p:extLst>
          </p:nvPr>
        </p:nvGraphicFramePr>
        <p:xfrm>
          <a:off x="2143497" y="1835610"/>
          <a:ext cx="3520174" cy="3469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{1,2}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{1,3}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{1,4}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{3,4}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0292"/>
              </p:ext>
            </p:extLst>
          </p:nvPr>
        </p:nvGraphicFramePr>
        <p:xfrm>
          <a:off x="7272811" y="1835610"/>
          <a:ext cx="3027880" cy="133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6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F161-0052-7342-D332-3A786E22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ABF1-F5DF-07BB-FEB7-1969EE55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analogy</a:t>
            </a:r>
          </a:p>
          <a:p>
            <a:pPr lvl="1"/>
            <a:r>
              <a:rPr lang="en-US" dirty="0"/>
              <a:t>Ordering at McDonald’s</a:t>
            </a:r>
          </a:p>
          <a:p>
            <a:r>
              <a:rPr lang="en-US" dirty="0"/>
              <a:t>When the concept of relational database was invented</a:t>
            </a:r>
          </a:p>
          <a:p>
            <a:pPr lvl="1"/>
            <a:r>
              <a:rPr lang="en-US" dirty="0"/>
              <a:t>A user’s data views are independent of their logical representations, </a:t>
            </a:r>
          </a:p>
          <a:p>
            <a:pPr lvl="2"/>
            <a:r>
              <a:rPr lang="en-US" dirty="0"/>
              <a:t>Can add table columns and relationships between tables without breaking user views</a:t>
            </a:r>
          </a:p>
          <a:p>
            <a:pPr lvl="1"/>
            <a:r>
              <a:rPr lang="en-US" dirty="0"/>
              <a:t>Logical representations are again independent of physical representations on storage</a:t>
            </a:r>
          </a:p>
          <a:p>
            <a:pPr lvl="2"/>
            <a:r>
              <a:rPr lang="en-US" dirty="0"/>
              <a:t>Can optimize the representation for disk/SSD storage without altering the logical representation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2FD24-E774-9F3F-E311-9C1685EA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882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Optimizations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Form only non-overlapping sets</a:t>
            </a:r>
          </a:p>
          <a:p>
            <a:r>
              <a:rPr kumimoji="1" lang="en-US" altLang="zh-CN" dirty="0"/>
              <a:t>Use sliding window to reduce memory requirement</a:t>
            </a:r>
          </a:p>
          <a:p>
            <a:r>
              <a:rPr kumimoji="1" lang="en-US" altLang="zh-CN" dirty="0"/>
              <a:t>Use normalized threshold (support), between 0 and 1</a:t>
            </a:r>
          </a:p>
          <a:p>
            <a:r>
              <a:rPr kumimoji="1" lang="en-US" altLang="zh-CN" dirty="0"/>
              <a:t>Create composite-file layout based on the order of sub-file references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2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Comparison of three ways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Tends to have good prediction accuracy and least processing overhead</a:t>
            </a:r>
          </a:p>
          <a:p>
            <a:r>
              <a:rPr kumimoji="1" lang="en-US" altLang="zh-CN" dirty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Tends to have the best prediction accuracy, needs to be aware of the content format</a:t>
            </a:r>
          </a:p>
          <a:p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consolidation</a:t>
            </a:r>
          </a:p>
          <a:p>
            <a:pPr lvl="1"/>
            <a:r>
              <a:rPr kumimoji="1" lang="en-US" altLang="zh-CN" dirty="0"/>
              <a:t>Tends to have better prediction accuracy than first approach, but comes with higher processing overhead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0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Prototyped CFFS via FUSE+ext4</a:t>
            </a:r>
          </a:p>
          <a:p>
            <a:pPr lvl="1"/>
            <a:r>
              <a:rPr kumimoji="1" lang="en-US" altLang="zh-CN" dirty="0"/>
              <a:t>Intercepted file related system calls and performed the changes described in the design section</a:t>
            </a:r>
          </a:p>
          <a:p>
            <a:pPr lvl="1"/>
            <a:r>
              <a:rPr kumimoji="1" lang="en-US" altLang="zh-CN" dirty="0"/>
              <a:t>Mapped multiple file names to the composite file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-node</a:t>
            </a:r>
          </a:p>
          <a:p>
            <a:pPr lvl="1"/>
            <a:r>
              <a:rPr kumimoji="1" lang="en-US" altLang="zh-CN" dirty="0"/>
              <a:t>Used extended attributes to store consolidated metadata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31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FUSE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File system in </a:t>
            </a:r>
            <a:r>
              <a:rPr kumimoji="1" lang="en-US" altLang="zh-CN" dirty="0" err="1"/>
              <a:t>userspace</a:t>
            </a:r>
            <a:r>
              <a:rPr kumimoji="1" lang="en-US" altLang="zh-CN" dirty="0"/>
              <a:t> (FUSE) is a framework that allows people to implement a file system in </a:t>
            </a:r>
            <a:r>
              <a:rPr kumimoji="1" lang="en-US" altLang="zh-CN" dirty="0" err="1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Redirects the file related requests from VFS to the file system implementation in </a:t>
            </a:r>
            <a:r>
              <a:rPr kumimoji="1" lang="en-US" altLang="zh-CN" dirty="0" err="1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Allows file system stacking</a:t>
            </a:r>
          </a:p>
          <a:p>
            <a:pPr lvl="1"/>
            <a:r>
              <a:rPr kumimoji="1" lang="en-US" altLang="zh-CN" dirty="0"/>
              <a:t>Comes with performance overhead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3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FUSE</a:t>
            </a:r>
            <a:endParaRPr kumimoji="1"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4" y="1501092"/>
            <a:ext cx="6421044" cy="485525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03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CFFS Components</a:t>
            </a:r>
            <a:endParaRPr kumimoji="1" lang="zh-CN" altLang="en-US" b="1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9" y="1375378"/>
            <a:ext cx="7594054" cy="4351338"/>
          </a:xfrm>
        </p:spPr>
      </p:pic>
      <p:sp>
        <p:nvSpPr>
          <p:cNvPr id="10" name="圆角矩形 9"/>
          <p:cNvSpPr/>
          <p:nvPr/>
        </p:nvSpPr>
        <p:spPr>
          <a:xfrm>
            <a:off x="1236025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59998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7007944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083971" y="6184972"/>
            <a:ext cx="1899881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Implementation</a:t>
            </a:r>
            <a:endParaRPr kumimoji="1"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8931917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System Configurations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Platform</a:t>
            </a:r>
          </a:p>
          <a:p>
            <a:pPr lvl="1"/>
            <a:r>
              <a:rPr kumimoji="1" lang="en-US" altLang="zh-CN" dirty="0"/>
              <a:t>Processor: 2.8GHz Intel Xeon E5</a:t>
            </a:r>
          </a:p>
          <a:p>
            <a:pPr lvl="1"/>
            <a:r>
              <a:rPr kumimoji="1" lang="en-US" altLang="zh-CN" dirty="0"/>
              <a:t>Memory: 2GB * 4, 1067MHz</a:t>
            </a:r>
          </a:p>
          <a:p>
            <a:pPr lvl="1"/>
            <a:r>
              <a:rPr kumimoji="1" lang="en-US" altLang="zh-CN" dirty="0"/>
              <a:t>Hard Disk: 250GB, 7200 RPM</a:t>
            </a:r>
          </a:p>
          <a:p>
            <a:pPr lvl="1"/>
            <a:r>
              <a:rPr kumimoji="1" lang="en-US" altLang="zh-CN" dirty="0"/>
              <a:t>Flash Disk: 200GB, Intel SSD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18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Workloads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Web server trace</a:t>
            </a:r>
          </a:p>
          <a:p>
            <a:pPr lvl="1"/>
            <a:r>
              <a:rPr kumimoji="1" lang="en-US" altLang="zh-CN" dirty="0"/>
              <a:t>3-month long, 14 M references to 1TB of data (76GB unique)</a:t>
            </a:r>
          </a:p>
          <a:p>
            <a:pPr lvl="1"/>
            <a:r>
              <a:rPr kumimoji="1" lang="en-US" altLang="zh-CN" dirty="0"/>
              <a:t>Create dummy file content</a:t>
            </a:r>
          </a:p>
          <a:p>
            <a:r>
              <a:rPr kumimoji="1" lang="en-US" altLang="zh-CN" dirty="0"/>
              <a:t>Software development workstation</a:t>
            </a:r>
          </a:p>
          <a:p>
            <a:pPr lvl="1"/>
            <a:r>
              <a:rPr kumimoji="1" lang="en-US" altLang="zh-CN" dirty="0"/>
              <a:t>11-day long, 240M file-system-related system calls to 24GB of data (2.9GB unique)</a:t>
            </a:r>
          </a:p>
          <a:p>
            <a:r>
              <a:rPr kumimoji="1" lang="en-US" altLang="zh-CN" dirty="0"/>
              <a:t>Local zero-think time replays</a:t>
            </a:r>
          </a:p>
          <a:p>
            <a:pPr lvl="1"/>
            <a:r>
              <a:rPr kumimoji="1" lang="en-US" altLang="zh-CN" dirty="0"/>
              <a:t>Only replay open, close, read, write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08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Experimental Setups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FUSE+CFFS+ext4 vs. FUSE+ext4</a:t>
            </a:r>
          </a:p>
          <a:p>
            <a:r>
              <a:rPr kumimoji="1" lang="en-US" altLang="zh-CN" dirty="0"/>
              <a:t>Various composite-file approaches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78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Web </a:t>
            </a:r>
            <a:r>
              <a:rPr kumimoji="1" lang="en-US" altLang="zh-CN" b="1"/>
              <a:t>Server Latency</a:t>
            </a:r>
            <a:endParaRPr kumimoji="1" lang="zh-CN" altLang="en-US" b="1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7" y="1318917"/>
            <a:ext cx="4806975" cy="4351338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8" y="1318917"/>
            <a:ext cx="6240602" cy="44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88" y="1394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HDD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9718" y="13940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SSD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7" name="圆角矩形 1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29</a:t>
            </a:fld>
            <a:endParaRPr kumimoji="1"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435584" y="2717172"/>
            <a:ext cx="3162255" cy="777414"/>
            <a:chOff x="4435584" y="2717172"/>
            <a:chExt cx="3162255" cy="7774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435584" y="2717172"/>
              <a:ext cx="9427" cy="5561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88412" y="2865748"/>
              <a:ext cx="9427" cy="62883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35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file consists of two parts: metadata and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access the data of a file, its metadata needs to be accessed first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96751" y="2258023"/>
            <a:ext cx="1420970" cy="685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File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10161"/>
              </p:ext>
            </p:extLst>
          </p:nvPr>
        </p:nvGraphicFramePr>
        <p:xfrm>
          <a:off x="2143497" y="344503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Metadata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直线箭头连接符 7"/>
          <p:cNvCxnSpPr>
            <a:stCxn id="5" idx="3"/>
          </p:cNvCxnSpPr>
          <p:nvPr/>
        </p:nvCxnSpPr>
        <p:spPr>
          <a:xfrm flipH="1">
            <a:off x="2276872" y="2842734"/>
            <a:ext cx="2727975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5" idx="5"/>
          </p:cNvCxnSpPr>
          <p:nvPr/>
        </p:nvCxnSpPr>
        <p:spPr>
          <a:xfrm>
            <a:off x="6009625" y="2842734"/>
            <a:ext cx="962181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94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Software Development Trace Replays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5" y="1690688"/>
            <a:ext cx="774072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4" name="Right Arrow 3"/>
          <p:cNvSpPr/>
          <p:nvPr/>
        </p:nvSpPr>
        <p:spPr>
          <a:xfrm flipH="1">
            <a:off x="7175715" y="3186260"/>
            <a:ext cx="431716" cy="2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6971806" y="4889701"/>
            <a:ext cx="513078" cy="21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Discussion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31</a:t>
            </a:fld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89413" y="1668463"/>
            <a:ext cx="9964387" cy="4351338"/>
          </a:xfrm>
        </p:spPr>
        <p:txBody>
          <a:bodyPr/>
          <a:lstStyle/>
          <a:p>
            <a:r>
              <a:rPr kumimoji="1" lang="en-US" altLang="zh-CN" dirty="0"/>
              <a:t>CFFS can benefit both read-mostly and read-write workloads using HDDs and SSDs</a:t>
            </a:r>
          </a:p>
          <a:p>
            <a:pPr lvl="1"/>
            <a:r>
              <a:rPr kumimoji="1" lang="en-US" altLang="zh-CN" dirty="0"/>
              <a:t>Performance gains are mostly from reduction of metadata IOs (~20%)</a:t>
            </a:r>
          </a:p>
          <a:p>
            <a:r>
              <a:rPr kumimoji="1" lang="en-US" altLang="zh-CN" dirty="0"/>
              <a:t>Performance gain from modified data layout is about 10%</a:t>
            </a:r>
          </a:p>
          <a:p>
            <a:r>
              <a:rPr kumimoji="1" lang="en-US" altLang="zh-CN" dirty="0"/>
              <a:t>Directory and embedded-reference-based schemes incur an initial deployment cost</a:t>
            </a:r>
          </a:p>
          <a:p>
            <a:r>
              <a:rPr kumimoji="1" lang="en-US" altLang="zh-CN" dirty="0"/>
              <a:t>Overhead for frequency-mining-based scheme is offset from the performance gain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46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Conclusion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CFFS decouples the one-to-one mapping of files and metadata</a:t>
            </a:r>
          </a:p>
          <a:p>
            <a:pPr lvl="1"/>
            <a:r>
              <a:rPr kumimoji="1" lang="en-US" altLang="zh-CN" dirty="0"/>
              <a:t>Increases throughput up to 27%</a:t>
            </a:r>
          </a:p>
          <a:p>
            <a:pPr lvl="1"/>
            <a:r>
              <a:rPr kumimoji="1" lang="en-US" altLang="zh-CN" dirty="0"/>
              <a:t>Reduces latency up to 20%</a:t>
            </a:r>
          </a:p>
          <a:p>
            <a:r>
              <a:rPr kumimoji="1" lang="en-US" altLang="zh-CN" dirty="0"/>
              <a:t>The CFFS approach is promising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Conclusion</a:t>
            </a:r>
            <a:endParaRPr kumimoji="1"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12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Linux Storage Stack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2993" y="1597387"/>
            <a:ext cx="5866228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296385" y="2581502"/>
            <a:ext cx="5992836" cy="999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5663" y="2878647"/>
            <a:ext cx="1572126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ext4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1165" y="2880517"/>
            <a:ext cx="1572126" cy="561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FUSE</a:t>
            </a:r>
            <a:endParaRPr kumimoji="1" lang="zh-CN" altLang="en-US" b="1" dirty="0"/>
          </a:p>
        </p:txBody>
      </p:sp>
      <p:sp>
        <p:nvSpPr>
          <p:cNvPr id="12" name="下箭头 11"/>
          <p:cNvSpPr/>
          <p:nvPr/>
        </p:nvSpPr>
        <p:spPr>
          <a:xfrm>
            <a:off x="6120170" y="3611305"/>
            <a:ext cx="345265" cy="5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1011" y="2726847"/>
            <a:ext cx="2443584" cy="4012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tx1"/>
                </a:solidFill>
              </a:rPr>
              <a:t>VFS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4556502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725959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535860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6292803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8199596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296385" y="4142039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Layer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96384" y="5159501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Driver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96384" y="6187060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 Device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6120170" y="4743288"/>
            <a:ext cx="332408" cy="41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6120170" y="5768662"/>
            <a:ext cx="345265" cy="40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80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File System (VFS) provides a generalized, unique interface to application for file related operations.</a:t>
            </a:r>
          </a:p>
          <a:p>
            <a:pPr lvl="1"/>
            <a:r>
              <a:rPr lang="en-US" dirty="0"/>
              <a:t>Read, write, open, close, 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Same interface for different file systems</a:t>
            </a:r>
          </a:p>
          <a:p>
            <a:pPr lvl="2"/>
            <a:r>
              <a:rPr lang="en-US" dirty="0" err="1"/>
              <a:t>BlueRay</a:t>
            </a:r>
            <a:r>
              <a:rPr lang="en-US" dirty="0"/>
              <a:t>, HDD, thumb </a:t>
            </a:r>
            <a:r>
              <a:rPr lang="en-US"/>
              <a:t>drive (SSD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Dispatches operations to file-system-specific routines</a:t>
            </a:r>
          </a:p>
          <a:p>
            <a:pPr lvl="1"/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33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Background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Ext4 is the most commonly used local file system on Linux</a:t>
            </a:r>
          </a:p>
          <a:p>
            <a:pPr lvl="1"/>
            <a:r>
              <a:rPr kumimoji="1" lang="en-US" altLang="zh-CN" dirty="0"/>
              <a:t>Derived from Ext3, with more advanced file system features such as extended attributes</a:t>
            </a:r>
          </a:p>
          <a:p>
            <a:pPr lvl="1"/>
            <a:r>
              <a:rPr kumimoji="1" lang="en-US" altLang="zh-CN" dirty="0"/>
              <a:t>Performance is good on various workloads and different storage types (HDD, SSD)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64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  <a:p>
            <a:pPr lvl="1"/>
            <a:r>
              <a:rPr lang="en-US" dirty="0"/>
              <a:t>One-to-one mapping of a logical file and its physical metadata (</a:t>
            </a:r>
            <a:r>
              <a:rPr lang="en-US" dirty="0" err="1"/>
              <a:t>i</a:t>
            </a:r>
            <a:r>
              <a:rPr lang="en-US" dirty="0"/>
              <a:t>-node) and data representations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Files are accessed in groups</a:t>
            </a:r>
          </a:p>
          <a:p>
            <a:pPr lvl="2"/>
            <a:r>
              <a:rPr lang="en-US" dirty="0"/>
              <a:t>Tend to be small and share similar metadata</a:t>
            </a:r>
          </a:p>
          <a:p>
            <a:r>
              <a:rPr lang="en-US" dirty="0"/>
              <a:t>Composite-File File System (CFFS)</a:t>
            </a:r>
          </a:p>
          <a:p>
            <a:pPr lvl="1"/>
            <a:r>
              <a:rPr lang="en-US" dirty="0"/>
              <a:t>Many logical files can be consolidated into a single </a:t>
            </a:r>
            <a:r>
              <a:rPr lang="en-US" b="1" i="1" dirty="0">
                <a:solidFill>
                  <a:srgbClr val="6666FF"/>
                </a:solidFill>
              </a:rPr>
              <a:t>composite file </a:t>
            </a:r>
            <a:r>
              <a:rPr lang="en-US" dirty="0"/>
              <a:t>with its shared metadata and representation </a:t>
            </a:r>
          </a:p>
          <a:p>
            <a:pPr lvl="1"/>
            <a:r>
              <a:rPr lang="en-US" dirty="0"/>
              <a:t>Up 27% performance gain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64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logical file is mapped to its physical metadata and data representations</a:t>
            </a:r>
          </a:p>
          <a:p>
            <a:pPr lvl="1"/>
            <a:r>
              <a:rPr lang="en-US" dirty="0"/>
              <a:t>Deep-rooted data structures</a:t>
            </a:r>
          </a:p>
          <a:p>
            <a:pPr lvl="1"/>
            <a:r>
              <a:rPr lang="en-US" dirty="0"/>
              <a:t>Natural granularity for many file system mechanisms</a:t>
            </a:r>
          </a:p>
          <a:p>
            <a:pPr lvl="2"/>
            <a:r>
              <a:rPr lang="en-US" dirty="0"/>
              <a:t>VFS API, prefetching, etc.</a:t>
            </a:r>
          </a:p>
          <a:p>
            <a:pPr lvl="1"/>
            <a:endParaRPr lang="en-US" dirty="0"/>
          </a:p>
          <a:p>
            <a:r>
              <a:rPr lang="en-US" dirty="0"/>
              <a:t>Suppose we relax this constraint</a:t>
            </a:r>
          </a:p>
          <a:p>
            <a:pPr lvl="1"/>
            <a:r>
              <a:rPr lang="en-US" dirty="0"/>
              <a:t>Can we create new optimization opportunities?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98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Observations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Frequent accesses to small files</a:t>
            </a:r>
          </a:p>
          <a:p>
            <a:pPr lvl="1"/>
            <a:r>
              <a:rPr kumimoji="1" lang="en-US" altLang="zh-CN" dirty="0"/>
              <a:t>Metadata a major source of overhead for small files (~40% slowdown)</a:t>
            </a:r>
          </a:p>
          <a:p>
            <a:r>
              <a:rPr kumimoji="1" lang="en-US" altLang="zh-CN" dirty="0"/>
              <a:t>Redundant metadata information (e.g., file owner)</a:t>
            </a:r>
          </a:p>
          <a:p>
            <a:pPr lvl="1"/>
            <a:r>
              <a:rPr kumimoji="1" lang="en-US" altLang="zh-CN" dirty="0"/>
              <a:t>Potential opportunities to consolidate</a:t>
            </a:r>
          </a:p>
          <a:p>
            <a:r>
              <a:rPr kumimoji="1" lang="en-US" altLang="zh-CN" dirty="0"/>
              <a:t>Files accessed in groups</a:t>
            </a:r>
          </a:p>
          <a:p>
            <a:pPr lvl="1"/>
            <a:r>
              <a:rPr kumimoji="1" lang="en-US" altLang="zh-CN" dirty="0"/>
              <a:t>Why physically represent them separately?</a:t>
            </a:r>
          </a:p>
          <a:p>
            <a:r>
              <a:rPr kumimoji="1" lang="en-US" altLang="zh-CN" dirty="0"/>
              <a:t>Limitation of prefetching</a:t>
            </a:r>
          </a:p>
          <a:p>
            <a:pPr lvl="1"/>
            <a:r>
              <a:rPr kumimoji="1" lang="en-US" altLang="zh-CN" dirty="0"/>
              <a:t>High per-file access overhead even with warm cache</a:t>
            </a:r>
          </a:p>
          <a:p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31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12147</TotalTime>
  <Words>1458</Words>
  <Application>Microsoft Office PowerPoint</Application>
  <PresentationFormat>Widescreen</PresentationFormat>
  <Paragraphs>428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DengXian</vt:lpstr>
      <vt:lpstr>DengXian Light</vt:lpstr>
      <vt:lpstr>Arial</vt:lpstr>
      <vt:lpstr>Office 主题</vt:lpstr>
      <vt:lpstr>The Composite-File File System: Decoupling the One-to-one Mapping of Files and Metadata for Better Performance</vt:lpstr>
      <vt:lpstr>Overarching Ideas</vt:lpstr>
      <vt:lpstr>Background</vt:lpstr>
      <vt:lpstr>Linux Storage Stack</vt:lpstr>
      <vt:lpstr>Background</vt:lpstr>
      <vt:lpstr>Background</vt:lpstr>
      <vt:lpstr>Overview</vt:lpstr>
      <vt:lpstr>Current State</vt:lpstr>
      <vt:lpstr>Observations</vt:lpstr>
      <vt:lpstr>A Composite File</vt:lpstr>
      <vt:lpstr>Metadata Design Highlights</vt:lpstr>
      <vt:lpstr>Subfile Operations</vt:lpstr>
      <vt:lpstr>Subfile Operations (cont.)</vt:lpstr>
      <vt:lpstr>Ways to Form Composite Files</vt:lpstr>
      <vt:lpstr>Directory-based</vt:lpstr>
      <vt:lpstr>Embedded Links</vt:lpstr>
      <vt:lpstr>Apriori Algorithm</vt:lpstr>
      <vt:lpstr>Apriori example</vt:lpstr>
      <vt:lpstr>Apriori example</vt:lpstr>
      <vt:lpstr>Optimizations</vt:lpstr>
      <vt:lpstr>Comparison of three ways</vt:lpstr>
      <vt:lpstr>Implementation</vt:lpstr>
      <vt:lpstr>FUSE</vt:lpstr>
      <vt:lpstr>FUSE</vt:lpstr>
      <vt:lpstr>CFFS Components</vt:lpstr>
      <vt:lpstr>System Configurations</vt:lpstr>
      <vt:lpstr>Workloads</vt:lpstr>
      <vt:lpstr>Experimental Setups</vt:lpstr>
      <vt:lpstr>Web Server Latency</vt:lpstr>
      <vt:lpstr>Software Development Trace Replays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Shuanglong Zhang</dc:creator>
  <cp:lastModifiedBy>An-I Wang</cp:lastModifiedBy>
  <cp:revision>110</cp:revision>
  <dcterms:created xsi:type="dcterms:W3CDTF">2016-01-28T20:59:12Z</dcterms:created>
  <dcterms:modified xsi:type="dcterms:W3CDTF">2025-11-19T19:11:32Z</dcterms:modified>
</cp:coreProperties>
</file>