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81"/>
  </p:notesMasterIdLst>
  <p:handoutMasterIdLst>
    <p:handoutMasterId r:id="rId82"/>
  </p:handoutMasterIdLst>
  <p:sldIdLst>
    <p:sldId id="270" r:id="rId2"/>
    <p:sldId id="415" r:id="rId3"/>
    <p:sldId id="373" r:id="rId4"/>
    <p:sldId id="416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7" r:id="rId46"/>
    <p:sldId id="418" r:id="rId47"/>
    <p:sldId id="419" r:id="rId48"/>
    <p:sldId id="420" r:id="rId49"/>
    <p:sldId id="421" r:id="rId50"/>
    <p:sldId id="422" r:id="rId51"/>
    <p:sldId id="423" r:id="rId52"/>
    <p:sldId id="424" r:id="rId53"/>
    <p:sldId id="425" r:id="rId54"/>
    <p:sldId id="426" r:id="rId55"/>
    <p:sldId id="427" r:id="rId56"/>
    <p:sldId id="428" r:id="rId57"/>
    <p:sldId id="429" r:id="rId58"/>
    <p:sldId id="430" r:id="rId59"/>
    <p:sldId id="431" r:id="rId60"/>
    <p:sldId id="432" r:id="rId61"/>
    <p:sldId id="433" r:id="rId62"/>
    <p:sldId id="434" r:id="rId63"/>
    <p:sldId id="435" r:id="rId64"/>
    <p:sldId id="436" r:id="rId65"/>
    <p:sldId id="437" r:id="rId66"/>
    <p:sldId id="438" r:id="rId67"/>
    <p:sldId id="439" r:id="rId68"/>
    <p:sldId id="440" r:id="rId69"/>
    <p:sldId id="441" r:id="rId70"/>
    <p:sldId id="442" r:id="rId71"/>
    <p:sldId id="443" r:id="rId72"/>
    <p:sldId id="444" r:id="rId73"/>
    <p:sldId id="445" r:id="rId74"/>
    <p:sldId id="446" r:id="rId75"/>
    <p:sldId id="447" r:id="rId76"/>
    <p:sldId id="448" r:id="rId77"/>
    <p:sldId id="449" r:id="rId78"/>
    <p:sldId id="450" r:id="rId79"/>
    <p:sldId id="452" r:id="rId80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8080"/>
    <a:srgbClr val="5F5F5F"/>
    <a:srgbClr val="3399FF"/>
    <a:srgbClr val="000066"/>
    <a:srgbClr val="0033CC"/>
    <a:srgbClr val="0033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 autoAdjust="0"/>
    <p:restoredTop sz="92354" autoAdjust="0"/>
  </p:normalViewPr>
  <p:slideViewPr>
    <p:cSldViewPr>
      <p:cViewPr varScale="1">
        <p:scale>
          <a:sx n="60" d="100"/>
          <a:sy n="60" d="100"/>
        </p:scale>
        <p:origin x="160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381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240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3400"/>
            <a:ext cx="3551237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4005" y="3372911"/>
            <a:ext cx="7506603" cy="31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311" y="6744721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4456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99311" y="6744721"/>
            <a:ext cx="4435304" cy="354580"/>
          </a:xfrm>
          <a:prstGeom prst="rect">
            <a:avLst/>
          </a:prstGeom>
          <a:ln/>
        </p:spPr>
        <p:txBody>
          <a:bodyPr/>
          <a:lstStyle/>
          <a:p>
            <a:fld id="{77CEACC0-B677-4A29-B1E6-BCE98563D55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5040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5971525" y="6325111"/>
            <a:ext cx="4571948" cy="3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6" tIns="48328" rIns="96656" bIns="48328" anchor="b">
            <a:prstTxWarp prst="textNoShape">
              <a:avLst/>
            </a:prstTxWarp>
          </a:bodyPr>
          <a:lstStyle/>
          <a:p>
            <a:pPr algn="r" defTabSz="966556"/>
            <a:fld id="{9F63A661-24DF-4F4A-B7A3-2DEDD0222FDE}" type="slidenum">
              <a:rPr lang="en-US" sz="1200">
                <a:latin typeface="Arial" charset="0"/>
              </a:rPr>
              <a:pPr algn="r" defTabSz="966556"/>
              <a:t>26</a:t>
            </a:fld>
            <a:endParaRPr lang="en-US" sz="1200" dirty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6" tIns="48328" rIns="96656" bIns="48328"/>
          <a:lstStyle/>
          <a:p>
            <a:pPr marL="237515" indent="-237515">
              <a:buFontTx/>
              <a:buAutoNum type="arabicPeriod"/>
            </a:pPr>
            <a:endParaRPr lang="en-US" sz="700" b="1" dirty="0"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955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99311" y="6744721"/>
            <a:ext cx="4435304" cy="354580"/>
          </a:xfrm>
          <a:prstGeom prst="rect">
            <a:avLst/>
          </a:prstGeom>
          <a:ln/>
        </p:spPr>
        <p:txBody>
          <a:bodyPr/>
          <a:lstStyle/>
          <a:p>
            <a:fld id="{77CEACC0-B677-4A29-B1E6-BCE98563D55B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6602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A3BD639-5748-DA4E-BBB5-31F4DFD0612B}" type="slidenum">
              <a:rPr lang="en-US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87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2F8E756-C8D9-3840-8381-99A41BDD7AC5}" type="slidenum">
              <a:rPr lang="en-US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31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CEC60CF-DF93-5A47-BE5F-05B4EE194EEA}" type="slidenum">
              <a:rPr lang="en-US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85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30B4B12-C603-9E47-882B-1009ED42A089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r>
              <a:rPr lang="en-US" dirty="0"/>
              <a:t>Recall: a </a:t>
            </a:r>
            <a:r>
              <a:rPr lang="en-US" dirty="0">
                <a:solidFill>
                  <a:srgbClr val="E0E525"/>
                </a:solidFill>
              </a:rPr>
              <a:t>duplicate ACK</a:t>
            </a:r>
            <a:r>
              <a:rPr lang="en-US" dirty="0"/>
              <a:t> means that an </a:t>
            </a:r>
            <a:r>
              <a:rPr lang="en-US" dirty="0">
                <a:solidFill>
                  <a:srgbClr val="E0E525"/>
                </a:solidFill>
              </a:rPr>
              <a:t>out-of sequence segment was received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Notes: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duplicate ACKs due packet reordering!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/>
              <a:t>if window is small don’t get duplicate ACKs!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10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123FC-62BF-5B49-8871-E1DF5BD7F254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41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2FD723E-D70E-8346-95B2-35B3041895DE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6650" y="687388"/>
            <a:ext cx="4584700" cy="3438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54513"/>
            <a:ext cx="5048250" cy="4127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39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74BB-ECD8-A64E-B594-08B92A4A7571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91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94459D-2902-1F42-A9C6-D0554F453F79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25" y="490538"/>
            <a:ext cx="3340100" cy="2505075"/>
          </a:xfrm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9428" y="3165890"/>
            <a:ext cx="7827007" cy="3006218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46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94459D-2902-1F42-A9C6-D0554F453F79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25" y="490538"/>
            <a:ext cx="3340100" cy="2505075"/>
          </a:xfrm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9428" y="3165890"/>
            <a:ext cx="7827007" cy="3006218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17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14738" y="504825"/>
            <a:ext cx="3316287" cy="2487613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62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14738" y="504825"/>
            <a:ext cx="3316287" cy="2487613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78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14738" y="504825"/>
            <a:ext cx="3316287" cy="2487613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97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8AF9B-F60B-DA42-A56F-E73B469C3D6E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77" y="3163687"/>
            <a:ext cx="7726309" cy="29963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1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14738" y="504825"/>
            <a:ext cx="3316287" cy="2487613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70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F69D8-D8E9-9A41-9EB8-38DD3B6A7F41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77" y="3163687"/>
            <a:ext cx="7726309" cy="29963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5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"/>
            <a:ext cx="8641655" cy="6206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5497" y="764704"/>
            <a:ext cx="8919592" cy="547258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61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86538"/>
            <a:ext cx="2895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000">
                <a:solidFill>
                  <a:schemeClr val="tx2"/>
                </a:solidFill>
                <a:latin typeface="Arial" pitchFamily="-109" charset="0"/>
                <a:ea typeface="Times New Roman" pitchFamily="-109" charset="0"/>
                <a:cs typeface="Times New Roman" pitchFamily="-109" charset="0"/>
              </a:defRPr>
            </a:lvl1pPr>
          </a:lstStyle>
          <a:p>
            <a:r>
              <a:rPr lang="en-US" dirty="0"/>
              <a:t>S</a:t>
            </a:r>
            <a:fld id="{506C1A5C-4FDF-C44E-BC76-91514750FC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200"/>
            <a:ext cx="882047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914900" cy="5562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6016" y="838200"/>
            <a:ext cx="4199384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6340247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88670"/>
            <a:ext cx="8955089" cy="544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3912"/>
            <a:ext cx="85696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 dirty="0">
              <a:latin typeface="Arial" charset="0"/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9" r:id="rId3"/>
    <p:sldLayoutId id="2147483665" r:id="rId4"/>
    <p:sldLayoutId id="2147483666" r:id="rId5"/>
    <p:sldLayoutId id="2147483668" r:id="rId6"/>
    <p:sldLayoutId id="2147483669" r:id="rId7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charset="2"/>
        <a:buChar char="Ø"/>
        <a:defRPr sz="24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Courier New"/>
        <a:buChar char="o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60000"/>
        <a:buFont typeface="Wingdings" charset="2"/>
        <a:buChar char=""/>
        <a:defRPr sz="18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18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ftp://ftp.netperf.org/netperf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iperf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2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4.bin"/><Relationship Id="rId7" Type="http://schemas.openxmlformats.org/officeDocument/2006/relationships/image" Target="../media/image2.png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.png"/><Relationship Id="rId22" Type="http://schemas.openxmlformats.org/officeDocument/2006/relationships/oleObject" Target="../embeddings/oleObject15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6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339752" y="2060575"/>
            <a:ext cx="669674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smtClean="0">
                <a:solidFill>
                  <a:srgbClr val="0066FF"/>
                </a:solidFill>
                <a:latin typeface="Arial" charset="0"/>
              </a:rPr>
              <a:t>Networks</a:t>
            </a:r>
            <a:endParaRPr lang="en-AU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825351" y="-100013"/>
            <a:ext cx="4429932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</a:rPr>
              <a:t>A Quantitative Approach, Fifth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128587"/>
            <a:ext cx="8439471" cy="565679"/>
          </a:xfrm>
        </p:spPr>
        <p:txBody>
          <a:bodyPr/>
          <a:lstStyle/>
          <a:p>
            <a:r>
              <a:rPr lang="en-US" sz="3200" dirty="0"/>
              <a:t>Transmission Control Protocol (TCP)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Connection oriented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Explicit set-up and tear-down of TCP session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Stream-of-bytes service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Sends and receives a stream of bytes, not messages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Reliable, in-order delivery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Checksums to detect corrupted data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Acknowledgments &amp; retransmissions for reliable delivery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Sequence numbers to detect losses and reorder data</a:t>
            </a:r>
          </a:p>
          <a:p>
            <a:pPr>
              <a:lnSpc>
                <a:spcPct val="90000"/>
              </a:lnSpc>
              <a:buSzPct val="75000"/>
            </a:pPr>
            <a:r>
              <a:rPr lang="en-US" sz="2000" dirty="0"/>
              <a:t>Flow control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 sz="1800" dirty="0"/>
              <a:t>Prevent overflow of the receiver’s buffer space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Congestion control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sz="1800" dirty="0"/>
              <a:t>Adapt to network congestion for the greater good</a:t>
            </a:r>
          </a:p>
        </p:txBody>
      </p:sp>
    </p:spTree>
    <p:extLst>
      <p:ext uri="{BB962C8B-B14F-4D97-AF65-F5344CB8AC3E}">
        <p14:creationId xmlns:p14="http://schemas.microsoft.com/office/powerpoint/2010/main" val="177022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10840"/>
            <a:ext cx="8281987" cy="646113"/>
          </a:xfrm>
          <a:noFill/>
        </p:spPr>
        <p:txBody>
          <a:bodyPr/>
          <a:lstStyle/>
          <a:p>
            <a:r>
              <a:rPr lang="en-US" sz="3600" dirty="0"/>
              <a:t>TCP Byte stream definition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TCP is a byte-oriented protocol, which means that the sender writes bytes into a TCP connection and the receiver reads bytes out of the TCP connection. </a:t>
            </a:r>
          </a:p>
          <a:p>
            <a:pPr>
              <a:buFont typeface="Wingdings" charset="2"/>
              <a:buNone/>
            </a:pPr>
            <a:endParaRPr lang="en-US" sz="2800" dirty="0"/>
          </a:p>
          <a:p>
            <a:r>
              <a:rPr lang="en-US" sz="2800" dirty="0"/>
              <a:t>Although “byte stream” describes the service TCP offers to application processes, TCP does not, itself, transmit individual bytes over the Internet. </a:t>
            </a:r>
          </a:p>
        </p:txBody>
      </p:sp>
    </p:spTree>
    <p:extLst>
      <p:ext uri="{BB962C8B-B14F-4D97-AF65-F5344CB8AC3E}">
        <p14:creationId xmlns:p14="http://schemas.microsoft.com/office/powerpoint/2010/main" val="9799705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28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TCP: Byte Streaming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60500" y="1589088"/>
            <a:ext cx="5029200" cy="609600"/>
            <a:chOff x="912" y="1104"/>
            <a:chExt cx="3648" cy="384"/>
          </a:xfrm>
        </p:grpSpPr>
        <p:sp>
          <p:nvSpPr>
            <p:cNvPr id="922628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2629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2630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2631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22632" name="Line 8"/>
          <p:cNvSpPr>
            <a:spLocks noChangeShapeType="1"/>
          </p:cNvSpPr>
          <p:nvPr/>
        </p:nvSpPr>
        <p:spPr bwMode="auto">
          <a:xfrm>
            <a:off x="14478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33" name="Line 9"/>
          <p:cNvSpPr>
            <a:spLocks noChangeShapeType="1"/>
          </p:cNvSpPr>
          <p:nvPr/>
        </p:nvSpPr>
        <p:spPr bwMode="auto">
          <a:xfrm>
            <a:off x="16002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34" name="Line 10"/>
          <p:cNvSpPr>
            <a:spLocks noChangeShapeType="1"/>
          </p:cNvSpPr>
          <p:nvPr/>
        </p:nvSpPr>
        <p:spPr bwMode="auto">
          <a:xfrm>
            <a:off x="17526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35" name="Line 11"/>
          <p:cNvSpPr>
            <a:spLocks noChangeShapeType="1"/>
          </p:cNvSpPr>
          <p:nvPr/>
        </p:nvSpPr>
        <p:spPr bwMode="auto">
          <a:xfrm>
            <a:off x="19050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36" name="Line 12"/>
          <p:cNvSpPr>
            <a:spLocks noChangeShapeType="1"/>
          </p:cNvSpPr>
          <p:nvPr/>
        </p:nvSpPr>
        <p:spPr bwMode="auto">
          <a:xfrm>
            <a:off x="20574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37" name="Line 13"/>
          <p:cNvSpPr>
            <a:spLocks noChangeShapeType="1"/>
          </p:cNvSpPr>
          <p:nvPr/>
        </p:nvSpPr>
        <p:spPr bwMode="auto">
          <a:xfrm>
            <a:off x="22098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38" name="Line 14"/>
          <p:cNvSpPr>
            <a:spLocks noChangeShapeType="1"/>
          </p:cNvSpPr>
          <p:nvPr/>
        </p:nvSpPr>
        <p:spPr bwMode="auto">
          <a:xfrm>
            <a:off x="23622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39" name="Line 15"/>
          <p:cNvSpPr>
            <a:spLocks noChangeShapeType="1"/>
          </p:cNvSpPr>
          <p:nvPr/>
        </p:nvSpPr>
        <p:spPr bwMode="auto">
          <a:xfrm>
            <a:off x="25146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0" name="Line 16"/>
          <p:cNvSpPr>
            <a:spLocks noChangeShapeType="1"/>
          </p:cNvSpPr>
          <p:nvPr/>
        </p:nvSpPr>
        <p:spPr bwMode="auto">
          <a:xfrm>
            <a:off x="26670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1" name="Line 17"/>
          <p:cNvSpPr>
            <a:spLocks noChangeShapeType="1"/>
          </p:cNvSpPr>
          <p:nvPr/>
        </p:nvSpPr>
        <p:spPr bwMode="auto">
          <a:xfrm>
            <a:off x="28194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2" name="Line 18"/>
          <p:cNvSpPr>
            <a:spLocks noChangeShapeType="1"/>
          </p:cNvSpPr>
          <p:nvPr/>
        </p:nvSpPr>
        <p:spPr bwMode="auto">
          <a:xfrm>
            <a:off x="29718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3" name="Line 19"/>
          <p:cNvSpPr>
            <a:spLocks noChangeShapeType="1"/>
          </p:cNvSpPr>
          <p:nvPr/>
        </p:nvSpPr>
        <p:spPr bwMode="auto">
          <a:xfrm>
            <a:off x="31242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4" name="Line 20"/>
          <p:cNvSpPr>
            <a:spLocks noChangeShapeType="1"/>
          </p:cNvSpPr>
          <p:nvPr/>
        </p:nvSpPr>
        <p:spPr bwMode="auto">
          <a:xfrm>
            <a:off x="32766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5" name="Line 21"/>
          <p:cNvSpPr>
            <a:spLocks noChangeShapeType="1"/>
          </p:cNvSpPr>
          <p:nvPr/>
        </p:nvSpPr>
        <p:spPr bwMode="auto">
          <a:xfrm>
            <a:off x="34290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6" name="Line 22"/>
          <p:cNvSpPr>
            <a:spLocks noChangeShapeType="1"/>
          </p:cNvSpPr>
          <p:nvPr/>
        </p:nvSpPr>
        <p:spPr bwMode="auto">
          <a:xfrm>
            <a:off x="35814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7" name="Line 23"/>
          <p:cNvSpPr>
            <a:spLocks noChangeShapeType="1"/>
          </p:cNvSpPr>
          <p:nvPr/>
        </p:nvSpPr>
        <p:spPr bwMode="auto">
          <a:xfrm>
            <a:off x="37338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8" name="Line 24"/>
          <p:cNvSpPr>
            <a:spLocks noChangeShapeType="1"/>
          </p:cNvSpPr>
          <p:nvPr/>
        </p:nvSpPr>
        <p:spPr bwMode="auto">
          <a:xfrm>
            <a:off x="38862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49" name="Line 25"/>
          <p:cNvSpPr>
            <a:spLocks noChangeShapeType="1"/>
          </p:cNvSpPr>
          <p:nvPr/>
        </p:nvSpPr>
        <p:spPr bwMode="auto">
          <a:xfrm>
            <a:off x="40386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0" name="Line 26"/>
          <p:cNvSpPr>
            <a:spLocks noChangeShapeType="1"/>
          </p:cNvSpPr>
          <p:nvPr/>
        </p:nvSpPr>
        <p:spPr bwMode="auto">
          <a:xfrm>
            <a:off x="41910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1" name="Line 27"/>
          <p:cNvSpPr>
            <a:spLocks noChangeShapeType="1"/>
          </p:cNvSpPr>
          <p:nvPr/>
        </p:nvSpPr>
        <p:spPr bwMode="auto">
          <a:xfrm>
            <a:off x="43434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2" name="Line 28"/>
          <p:cNvSpPr>
            <a:spLocks noChangeShapeType="1"/>
          </p:cNvSpPr>
          <p:nvPr/>
        </p:nvSpPr>
        <p:spPr bwMode="auto">
          <a:xfrm>
            <a:off x="44958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3" name="Line 29"/>
          <p:cNvSpPr>
            <a:spLocks noChangeShapeType="1"/>
          </p:cNvSpPr>
          <p:nvPr/>
        </p:nvSpPr>
        <p:spPr bwMode="auto">
          <a:xfrm>
            <a:off x="46482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4" name="Line 30"/>
          <p:cNvSpPr>
            <a:spLocks noChangeShapeType="1"/>
          </p:cNvSpPr>
          <p:nvPr/>
        </p:nvSpPr>
        <p:spPr bwMode="auto">
          <a:xfrm>
            <a:off x="48006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5" name="Line 31"/>
          <p:cNvSpPr>
            <a:spLocks noChangeShapeType="1"/>
          </p:cNvSpPr>
          <p:nvPr/>
        </p:nvSpPr>
        <p:spPr bwMode="auto">
          <a:xfrm>
            <a:off x="49530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6" name="Line 32"/>
          <p:cNvSpPr>
            <a:spLocks noChangeShapeType="1"/>
          </p:cNvSpPr>
          <p:nvPr/>
        </p:nvSpPr>
        <p:spPr bwMode="auto">
          <a:xfrm>
            <a:off x="51054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7" name="Line 33"/>
          <p:cNvSpPr>
            <a:spLocks noChangeShapeType="1"/>
          </p:cNvSpPr>
          <p:nvPr/>
        </p:nvSpPr>
        <p:spPr bwMode="auto">
          <a:xfrm>
            <a:off x="52578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8" name="Line 34"/>
          <p:cNvSpPr>
            <a:spLocks noChangeShapeType="1"/>
          </p:cNvSpPr>
          <p:nvPr/>
        </p:nvSpPr>
        <p:spPr bwMode="auto">
          <a:xfrm>
            <a:off x="54102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59" name="Line 35"/>
          <p:cNvSpPr>
            <a:spLocks noChangeShapeType="1"/>
          </p:cNvSpPr>
          <p:nvPr/>
        </p:nvSpPr>
        <p:spPr bwMode="auto">
          <a:xfrm>
            <a:off x="55626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60" name="Line 36"/>
          <p:cNvSpPr>
            <a:spLocks noChangeShapeType="1"/>
          </p:cNvSpPr>
          <p:nvPr/>
        </p:nvSpPr>
        <p:spPr bwMode="auto">
          <a:xfrm>
            <a:off x="57150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61" name="Line 37"/>
          <p:cNvSpPr>
            <a:spLocks noChangeShapeType="1"/>
          </p:cNvSpPr>
          <p:nvPr/>
        </p:nvSpPr>
        <p:spPr bwMode="auto">
          <a:xfrm>
            <a:off x="58674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62" name="Line 38"/>
          <p:cNvSpPr>
            <a:spLocks noChangeShapeType="1"/>
          </p:cNvSpPr>
          <p:nvPr/>
        </p:nvSpPr>
        <p:spPr bwMode="auto">
          <a:xfrm>
            <a:off x="6019800" y="15954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63" name="Line 39"/>
          <p:cNvSpPr>
            <a:spLocks noChangeShapeType="1"/>
          </p:cNvSpPr>
          <p:nvPr/>
        </p:nvSpPr>
        <p:spPr bwMode="auto">
          <a:xfrm>
            <a:off x="6172200" y="15954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64" name="Line 40"/>
          <p:cNvSpPr>
            <a:spLocks noChangeShapeType="1"/>
          </p:cNvSpPr>
          <p:nvPr/>
        </p:nvSpPr>
        <p:spPr bwMode="auto">
          <a:xfrm>
            <a:off x="6324600" y="15954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65" name="Text Box 41"/>
          <p:cNvSpPr txBox="1">
            <a:spLocks noChangeArrowheads="1"/>
          </p:cNvSpPr>
          <p:nvPr/>
        </p:nvSpPr>
        <p:spPr bwMode="auto">
          <a:xfrm rot="5390887">
            <a:off x="1243806" y="1750219"/>
            <a:ext cx="58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0</a:t>
            </a:r>
          </a:p>
        </p:txBody>
      </p:sp>
      <p:sp>
        <p:nvSpPr>
          <p:cNvPr id="922666" name="Text Box 42"/>
          <p:cNvSpPr txBox="1">
            <a:spLocks noChangeArrowheads="1"/>
          </p:cNvSpPr>
          <p:nvPr/>
        </p:nvSpPr>
        <p:spPr bwMode="auto">
          <a:xfrm rot="5390887">
            <a:off x="1396206" y="1750219"/>
            <a:ext cx="58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1</a:t>
            </a:r>
          </a:p>
        </p:txBody>
      </p:sp>
      <p:sp>
        <p:nvSpPr>
          <p:cNvPr id="922667" name="Text Box 43"/>
          <p:cNvSpPr txBox="1">
            <a:spLocks noChangeArrowheads="1"/>
          </p:cNvSpPr>
          <p:nvPr/>
        </p:nvSpPr>
        <p:spPr bwMode="auto">
          <a:xfrm rot="5390887">
            <a:off x="1550194" y="1751807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2</a:t>
            </a:r>
          </a:p>
        </p:txBody>
      </p:sp>
      <p:sp>
        <p:nvSpPr>
          <p:cNvPr id="922668" name="Text Box 44"/>
          <p:cNvSpPr txBox="1">
            <a:spLocks noChangeArrowheads="1"/>
          </p:cNvSpPr>
          <p:nvPr/>
        </p:nvSpPr>
        <p:spPr bwMode="auto">
          <a:xfrm rot="5390887">
            <a:off x="1702594" y="1751807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3</a:t>
            </a:r>
          </a:p>
        </p:txBody>
      </p:sp>
      <p:sp>
        <p:nvSpPr>
          <p:cNvPr id="922669" name="Line 45"/>
          <p:cNvSpPr>
            <a:spLocks noChangeShapeType="1"/>
          </p:cNvSpPr>
          <p:nvPr/>
        </p:nvSpPr>
        <p:spPr bwMode="auto">
          <a:xfrm>
            <a:off x="2133600" y="20526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743200" y="4800600"/>
            <a:ext cx="5029200" cy="609600"/>
            <a:chOff x="912" y="1104"/>
            <a:chExt cx="3648" cy="384"/>
          </a:xfrm>
        </p:grpSpPr>
        <p:sp>
          <p:nvSpPr>
            <p:cNvPr id="922671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2672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2673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2674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22675" name="Line 51"/>
          <p:cNvSpPr>
            <a:spLocks noChangeShapeType="1"/>
          </p:cNvSpPr>
          <p:nvPr/>
        </p:nvSpPr>
        <p:spPr bwMode="auto">
          <a:xfrm>
            <a:off x="27432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76" name="Line 52"/>
          <p:cNvSpPr>
            <a:spLocks noChangeShapeType="1"/>
          </p:cNvSpPr>
          <p:nvPr/>
        </p:nvSpPr>
        <p:spPr bwMode="auto">
          <a:xfrm>
            <a:off x="28956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77" name="Line 53"/>
          <p:cNvSpPr>
            <a:spLocks noChangeShapeType="1"/>
          </p:cNvSpPr>
          <p:nvPr/>
        </p:nvSpPr>
        <p:spPr bwMode="auto">
          <a:xfrm>
            <a:off x="30480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78" name="Line 54"/>
          <p:cNvSpPr>
            <a:spLocks noChangeShapeType="1"/>
          </p:cNvSpPr>
          <p:nvPr/>
        </p:nvSpPr>
        <p:spPr bwMode="auto">
          <a:xfrm>
            <a:off x="32004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79" name="Line 55"/>
          <p:cNvSpPr>
            <a:spLocks noChangeShapeType="1"/>
          </p:cNvSpPr>
          <p:nvPr/>
        </p:nvSpPr>
        <p:spPr bwMode="auto">
          <a:xfrm>
            <a:off x="33528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0" name="Line 56"/>
          <p:cNvSpPr>
            <a:spLocks noChangeShapeType="1"/>
          </p:cNvSpPr>
          <p:nvPr/>
        </p:nvSpPr>
        <p:spPr bwMode="auto">
          <a:xfrm>
            <a:off x="35052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1" name="Line 57"/>
          <p:cNvSpPr>
            <a:spLocks noChangeShapeType="1"/>
          </p:cNvSpPr>
          <p:nvPr/>
        </p:nvSpPr>
        <p:spPr bwMode="auto">
          <a:xfrm>
            <a:off x="36576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2" name="Line 58"/>
          <p:cNvSpPr>
            <a:spLocks noChangeShapeType="1"/>
          </p:cNvSpPr>
          <p:nvPr/>
        </p:nvSpPr>
        <p:spPr bwMode="auto">
          <a:xfrm>
            <a:off x="38100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3" name="Line 59"/>
          <p:cNvSpPr>
            <a:spLocks noChangeShapeType="1"/>
          </p:cNvSpPr>
          <p:nvPr/>
        </p:nvSpPr>
        <p:spPr bwMode="auto">
          <a:xfrm>
            <a:off x="39624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4" name="Line 60"/>
          <p:cNvSpPr>
            <a:spLocks noChangeShapeType="1"/>
          </p:cNvSpPr>
          <p:nvPr/>
        </p:nvSpPr>
        <p:spPr bwMode="auto">
          <a:xfrm>
            <a:off x="41148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5" name="Line 61"/>
          <p:cNvSpPr>
            <a:spLocks noChangeShapeType="1"/>
          </p:cNvSpPr>
          <p:nvPr/>
        </p:nvSpPr>
        <p:spPr bwMode="auto">
          <a:xfrm>
            <a:off x="42672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6" name="Line 62"/>
          <p:cNvSpPr>
            <a:spLocks noChangeShapeType="1"/>
          </p:cNvSpPr>
          <p:nvPr/>
        </p:nvSpPr>
        <p:spPr bwMode="auto">
          <a:xfrm>
            <a:off x="44196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7" name="Line 63"/>
          <p:cNvSpPr>
            <a:spLocks noChangeShapeType="1"/>
          </p:cNvSpPr>
          <p:nvPr/>
        </p:nvSpPr>
        <p:spPr bwMode="auto">
          <a:xfrm>
            <a:off x="45720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8" name="Line 64"/>
          <p:cNvSpPr>
            <a:spLocks noChangeShapeType="1"/>
          </p:cNvSpPr>
          <p:nvPr/>
        </p:nvSpPr>
        <p:spPr bwMode="auto">
          <a:xfrm>
            <a:off x="47244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89" name="Line 65"/>
          <p:cNvSpPr>
            <a:spLocks noChangeShapeType="1"/>
          </p:cNvSpPr>
          <p:nvPr/>
        </p:nvSpPr>
        <p:spPr bwMode="auto">
          <a:xfrm>
            <a:off x="48768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0" name="Line 66"/>
          <p:cNvSpPr>
            <a:spLocks noChangeShapeType="1"/>
          </p:cNvSpPr>
          <p:nvPr/>
        </p:nvSpPr>
        <p:spPr bwMode="auto">
          <a:xfrm>
            <a:off x="50292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1" name="Line 67"/>
          <p:cNvSpPr>
            <a:spLocks noChangeShapeType="1"/>
          </p:cNvSpPr>
          <p:nvPr/>
        </p:nvSpPr>
        <p:spPr bwMode="auto">
          <a:xfrm>
            <a:off x="51816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2" name="Line 68"/>
          <p:cNvSpPr>
            <a:spLocks noChangeShapeType="1"/>
          </p:cNvSpPr>
          <p:nvPr/>
        </p:nvSpPr>
        <p:spPr bwMode="auto">
          <a:xfrm>
            <a:off x="53340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3" name="Line 69"/>
          <p:cNvSpPr>
            <a:spLocks noChangeShapeType="1"/>
          </p:cNvSpPr>
          <p:nvPr/>
        </p:nvSpPr>
        <p:spPr bwMode="auto">
          <a:xfrm>
            <a:off x="54864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4" name="Line 70"/>
          <p:cNvSpPr>
            <a:spLocks noChangeShapeType="1"/>
          </p:cNvSpPr>
          <p:nvPr/>
        </p:nvSpPr>
        <p:spPr bwMode="auto">
          <a:xfrm>
            <a:off x="56388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5" name="Line 71"/>
          <p:cNvSpPr>
            <a:spLocks noChangeShapeType="1"/>
          </p:cNvSpPr>
          <p:nvPr/>
        </p:nvSpPr>
        <p:spPr bwMode="auto">
          <a:xfrm>
            <a:off x="57912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6" name="Line 72"/>
          <p:cNvSpPr>
            <a:spLocks noChangeShapeType="1"/>
          </p:cNvSpPr>
          <p:nvPr/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7" name="Line 73"/>
          <p:cNvSpPr>
            <a:spLocks noChangeShapeType="1"/>
          </p:cNvSpPr>
          <p:nvPr/>
        </p:nvSpPr>
        <p:spPr bwMode="auto">
          <a:xfrm>
            <a:off x="60960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8" name="Line 74"/>
          <p:cNvSpPr>
            <a:spLocks noChangeShapeType="1"/>
          </p:cNvSpPr>
          <p:nvPr/>
        </p:nvSpPr>
        <p:spPr bwMode="auto">
          <a:xfrm>
            <a:off x="62484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99" name="Line 75"/>
          <p:cNvSpPr>
            <a:spLocks noChangeShapeType="1"/>
          </p:cNvSpPr>
          <p:nvPr/>
        </p:nvSpPr>
        <p:spPr bwMode="auto">
          <a:xfrm>
            <a:off x="64008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00" name="Line 76"/>
          <p:cNvSpPr>
            <a:spLocks noChangeShapeType="1"/>
          </p:cNvSpPr>
          <p:nvPr/>
        </p:nvSpPr>
        <p:spPr bwMode="auto">
          <a:xfrm>
            <a:off x="65532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01" name="Line 77"/>
          <p:cNvSpPr>
            <a:spLocks noChangeShapeType="1"/>
          </p:cNvSpPr>
          <p:nvPr/>
        </p:nvSpPr>
        <p:spPr bwMode="auto">
          <a:xfrm>
            <a:off x="67056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02" name="Line 78"/>
          <p:cNvSpPr>
            <a:spLocks noChangeShapeType="1"/>
          </p:cNvSpPr>
          <p:nvPr/>
        </p:nvSpPr>
        <p:spPr bwMode="auto">
          <a:xfrm>
            <a:off x="68580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03" name="Line 79"/>
          <p:cNvSpPr>
            <a:spLocks noChangeShapeType="1"/>
          </p:cNvSpPr>
          <p:nvPr/>
        </p:nvSpPr>
        <p:spPr bwMode="auto">
          <a:xfrm>
            <a:off x="70104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04" name="Line 80"/>
          <p:cNvSpPr>
            <a:spLocks noChangeShapeType="1"/>
          </p:cNvSpPr>
          <p:nvPr/>
        </p:nvSpPr>
        <p:spPr bwMode="auto">
          <a:xfrm>
            <a:off x="71628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05" name="Line 81"/>
          <p:cNvSpPr>
            <a:spLocks noChangeShapeType="1"/>
          </p:cNvSpPr>
          <p:nvPr/>
        </p:nvSpPr>
        <p:spPr bwMode="auto">
          <a:xfrm>
            <a:off x="73152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06" name="Line 82"/>
          <p:cNvSpPr>
            <a:spLocks noChangeShapeType="1"/>
          </p:cNvSpPr>
          <p:nvPr/>
        </p:nvSpPr>
        <p:spPr bwMode="auto">
          <a:xfrm>
            <a:off x="7467600" y="48006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07" name="Line 83"/>
          <p:cNvSpPr>
            <a:spLocks noChangeShapeType="1"/>
          </p:cNvSpPr>
          <p:nvPr/>
        </p:nvSpPr>
        <p:spPr bwMode="auto">
          <a:xfrm>
            <a:off x="7620000" y="48006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08" name="Text Box 84"/>
          <p:cNvSpPr txBox="1">
            <a:spLocks noChangeArrowheads="1"/>
          </p:cNvSpPr>
          <p:nvPr/>
        </p:nvSpPr>
        <p:spPr bwMode="auto">
          <a:xfrm rot="5390887">
            <a:off x="2540794" y="4956969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0</a:t>
            </a:r>
          </a:p>
        </p:txBody>
      </p:sp>
      <p:sp>
        <p:nvSpPr>
          <p:cNvPr id="922709" name="Text Box 85"/>
          <p:cNvSpPr txBox="1">
            <a:spLocks noChangeArrowheads="1"/>
          </p:cNvSpPr>
          <p:nvPr/>
        </p:nvSpPr>
        <p:spPr bwMode="auto">
          <a:xfrm rot="5390887">
            <a:off x="2693194" y="4956969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1</a:t>
            </a:r>
          </a:p>
        </p:txBody>
      </p:sp>
      <p:sp>
        <p:nvSpPr>
          <p:cNvPr id="922710" name="Text Box 86"/>
          <p:cNvSpPr txBox="1">
            <a:spLocks noChangeArrowheads="1"/>
          </p:cNvSpPr>
          <p:nvPr/>
        </p:nvSpPr>
        <p:spPr bwMode="auto">
          <a:xfrm rot="5390887">
            <a:off x="2845594" y="4956969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2</a:t>
            </a:r>
          </a:p>
        </p:txBody>
      </p:sp>
      <p:sp>
        <p:nvSpPr>
          <p:cNvPr id="922711" name="Text Box 87"/>
          <p:cNvSpPr txBox="1">
            <a:spLocks noChangeArrowheads="1"/>
          </p:cNvSpPr>
          <p:nvPr/>
        </p:nvSpPr>
        <p:spPr bwMode="auto">
          <a:xfrm rot="5390887">
            <a:off x="2997994" y="4956969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3</a:t>
            </a:r>
          </a:p>
        </p:txBody>
      </p:sp>
      <p:sp>
        <p:nvSpPr>
          <p:cNvPr id="922712" name="Line 88"/>
          <p:cNvSpPr>
            <a:spLocks noChangeShapeType="1"/>
          </p:cNvSpPr>
          <p:nvPr/>
        </p:nvSpPr>
        <p:spPr bwMode="auto">
          <a:xfrm>
            <a:off x="3429000" y="49530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13" name="Line 89"/>
          <p:cNvSpPr>
            <a:spLocks noChangeShapeType="1"/>
          </p:cNvSpPr>
          <p:nvPr/>
        </p:nvSpPr>
        <p:spPr bwMode="auto">
          <a:xfrm>
            <a:off x="3429000" y="52578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14" name="Text Box 90"/>
          <p:cNvSpPr txBox="1">
            <a:spLocks noChangeArrowheads="1"/>
          </p:cNvSpPr>
          <p:nvPr/>
        </p:nvSpPr>
        <p:spPr bwMode="auto">
          <a:xfrm>
            <a:off x="304800" y="1066800"/>
            <a:ext cx="1181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b="0" dirty="0">
                <a:latin typeface="Comic Sans MS" charset="0"/>
              </a:rPr>
              <a:t>Host A</a:t>
            </a:r>
          </a:p>
        </p:txBody>
      </p:sp>
      <p:sp>
        <p:nvSpPr>
          <p:cNvPr id="922715" name="Text Box 91"/>
          <p:cNvSpPr txBox="1">
            <a:spLocks noChangeArrowheads="1"/>
          </p:cNvSpPr>
          <p:nvPr/>
        </p:nvSpPr>
        <p:spPr bwMode="auto">
          <a:xfrm>
            <a:off x="304800" y="4271963"/>
            <a:ext cx="1150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b="0" dirty="0">
                <a:latin typeface="Comic Sans MS" charset="0"/>
              </a:rPr>
              <a:t>Host B</a:t>
            </a:r>
          </a:p>
        </p:txBody>
      </p:sp>
      <p:sp>
        <p:nvSpPr>
          <p:cNvPr id="922716" name="Text Box 92"/>
          <p:cNvSpPr txBox="1">
            <a:spLocks noChangeArrowheads="1"/>
          </p:cNvSpPr>
          <p:nvPr/>
        </p:nvSpPr>
        <p:spPr bwMode="auto">
          <a:xfrm rot="5390887">
            <a:off x="2272506" y="1815307"/>
            <a:ext cx="663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80</a:t>
            </a:r>
          </a:p>
        </p:txBody>
      </p:sp>
      <p:sp>
        <p:nvSpPr>
          <p:cNvPr id="922717" name="Line 93"/>
          <p:cNvSpPr>
            <a:spLocks noChangeShapeType="1"/>
          </p:cNvSpPr>
          <p:nvPr/>
        </p:nvSpPr>
        <p:spPr bwMode="auto">
          <a:xfrm>
            <a:off x="2133600" y="1824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18" name="Text Box 94"/>
          <p:cNvSpPr txBox="1">
            <a:spLocks noChangeArrowheads="1"/>
          </p:cNvSpPr>
          <p:nvPr/>
        </p:nvSpPr>
        <p:spPr bwMode="auto">
          <a:xfrm rot="5390887">
            <a:off x="3569494" y="5017294"/>
            <a:ext cx="663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80</a:t>
            </a:r>
          </a:p>
        </p:txBody>
      </p:sp>
      <p:sp>
        <p:nvSpPr>
          <p:cNvPr id="922719" name="Line 95"/>
          <p:cNvSpPr>
            <a:spLocks noChangeShapeType="1"/>
          </p:cNvSpPr>
          <p:nvPr/>
        </p:nvSpPr>
        <p:spPr bwMode="auto">
          <a:xfrm>
            <a:off x="1485900" y="22844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20" name="Line 96"/>
          <p:cNvSpPr>
            <a:spLocks noChangeShapeType="1"/>
          </p:cNvSpPr>
          <p:nvPr/>
        </p:nvSpPr>
        <p:spPr bwMode="auto">
          <a:xfrm>
            <a:off x="1981200" y="228600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21" name="Line 97"/>
          <p:cNvSpPr>
            <a:spLocks noChangeShapeType="1"/>
          </p:cNvSpPr>
          <p:nvPr/>
        </p:nvSpPr>
        <p:spPr bwMode="auto">
          <a:xfrm>
            <a:off x="2476500" y="228758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22" name="Line 98"/>
          <p:cNvSpPr>
            <a:spLocks noChangeShapeType="1"/>
          </p:cNvSpPr>
          <p:nvPr/>
        </p:nvSpPr>
        <p:spPr bwMode="auto">
          <a:xfrm>
            <a:off x="2971800" y="228917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23" name="Line 99"/>
          <p:cNvSpPr>
            <a:spLocks noChangeShapeType="1"/>
          </p:cNvSpPr>
          <p:nvPr/>
        </p:nvSpPr>
        <p:spPr bwMode="auto">
          <a:xfrm>
            <a:off x="3467100" y="229076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24" name="Line 100"/>
          <p:cNvSpPr>
            <a:spLocks noChangeShapeType="1"/>
          </p:cNvSpPr>
          <p:nvPr/>
        </p:nvSpPr>
        <p:spPr bwMode="auto">
          <a:xfrm>
            <a:off x="3962400" y="2292350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25" name="Line 101"/>
          <p:cNvSpPr>
            <a:spLocks noChangeShapeType="1"/>
          </p:cNvSpPr>
          <p:nvPr/>
        </p:nvSpPr>
        <p:spPr bwMode="auto">
          <a:xfrm>
            <a:off x="4457700" y="2293938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26" name="Line 102"/>
          <p:cNvSpPr>
            <a:spLocks noChangeShapeType="1"/>
          </p:cNvSpPr>
          <p:nvPr/>
        </p:nvSpPr>
        <p:spPr bwMode="auto">
          <a:xfrm>
            <a:off x="4953000" y="2295525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727" name="Line 103"/>
          <p:cNvSpPr>
            <a:spLocks noChangeShapeType="1"/>
          </p:cNvSpPr>
          <p:nvPr/>
        </p:nvSpPr>
        <p:spPr bwMode="auto">
          <a:xfrm>
            <a:off x="5448300" y="2297113"/>
            <a:ext cx="129540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89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0840"/>
            <a:ext cx="8281987" cy="646113"/>
          </a:xfrm>
          <a:noFill/>
        </p:spPr>
        <p:txBody>
          <a:bodyPr/>
          <a:lstStyle/>
          <a:p>
            <a:r>
              <a:rPr lang="en-US" sz="3600" dirty="0"/>
              <a:t>TCP Segment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17563"/>
            <a:ext cx="8955089" cy="5419725"/>
          </a:xfrm>
        </p:spPr>
        <p:txBody>
          <a:bodyPr/>
          <a:lstStyle/>
          <a:p>
            <a:r>
              <a:rPr lang="en-US" sz="2800" dirty="0"/>
              <a:t>TCP on the source host buffers enough bytes from the sending process to fill a reasonably sized packet and then sends this packet to its peer on the destination host. </a:t>
            </a:r>
          </a:p>
          <a:p>
            <a:endParaRPr lang="en-US" sz="2800" dirty="0"/>
          </a:p>
          <a:p>
            <a:r>
              <a:rPr lang="en-US" sz="2800" dirty="0"/>
              <a:t>TCP on the destination host then empties the contents of the packet into a receive buffer, and the receiving process reads from this buffer at its leisure.</a:t>
            </a:r>
          </a:p>
          <a:p>
            <a:endParaRPr lang="en-US" sz="2800" dirty="0"/>
          </a:p>
          <a:p>
            <a:r>
              <a:rPr lang="en-US" sz="2800" dirty="0"/>
              <a:t>The packets exchanged between TCP peers are called </a:t>
            </a:r>
            <a:r>
              <a:rPr lang="en-US" sz="2800" i="1" dirty="0"/>
              <a:t>segments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93464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786" name="Rectangle 1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Emulated Using TCP “Segments”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47800" y="2128838"/>
            <a:ext cx="5029200" cy="609600"/>
            <a:chOff x="912" y="1104"/>
            <a:chExt cx="3648" cy="384"/>
          </a:xfrm>
        </p:grpSpPr>
        <p:sp>
          <p:nvSpPr>
            <p:cNvPr id="924676" name="Line 4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4677" name="Line 5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4678" name="Line 6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4679" name="Line 7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24680" name="Line 8"/>
          <p:cNvSpPr>
            <a:spLocks noChangeShapeType="1"/>
          </p:cNvSpPr>
          <p:nvPr/>
        </p:nvSpPr>
        <p:spPr bwMode="auto">
          <a:xfrm>
            <a:off x="144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81" name="Line 9"/>
          <p:cNvSpPr>
            <a:spLocks noChangeShapeType="1"/>
          </p:cNvSpPr>
          <p:nvPr/>
        </p:nvSpPr>
        <p:spPr bwMode="auto">
          <a:xfrm>
            <a:off x="160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82" name="Line 10"/>
          <p:cNvSpPr>
            <a:spLocks noChangeShapeType="1"/>
          </p:cNvSpPr>
          <p:nvPr/>
        </p:nvSpPr>
        <p:spPr bwMode="auto">
          <a:xfrm>
            <a:off x="175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83" name="Line 11"/>
          <p:cNvSpPr>
            <a:spLocks noChangeShapeType="1"/>
          </p:cNvSpPr>
          <p:nvPr/>
        </p:nvSpPr>
        <p:spPr bwMode="auto">
          <a:xfrm>
            <a:off x="190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84" name="Line 12"/>
          <p:cNvSpPr>
            <a:spLocks noChangeShapeType="1"/>
          </p:cNvSpPr>
          <p:nvPr/>
        </p:nvSpPr>
        <p:spPr bwMode="auto">
          <a:xfrm>
            <a:off x="205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85" name="Line 13"/>
          <p:cNvSpPr>
            <a:spLocks noChangeShapeType="1"/>
          </p:cNvSpPr>
          <p:nvPr/>
        </p:nvSpPr>
        <p:spPr bwMode="auto">
          <a:xfrm>
            <a:off x="220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86" name="Line 14"/>
          <p:cNvSpPr>
            <a:spLocks noChangeShapeType="1"/>
          </p:cNvSpPr>
          <p:nvPr/>
        </p:nvSpPr>
        <p:spPr bwMode="auto">
          <a:xfrm>
            <a:off x="2362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87" name="Line 15"/>
          <p:cNvSpPr>
            <a:spLocks noChangeShapeType="1"/>
          </p:cNvSpPr>
          <p:nvPr/>
        </p:nvSpPr>
        <p:spPr bwMode="auto">
          <a:xfrm>
            <a:off x="2514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88" name="Line 16"/>
          <p:cNvSpPr>
            <a:spLocks noChangeShapeType="1"/>
          </p:cNvSpPr>
          <p:nvPr/>
        </p:nvSpPr>
        <p:spPr bwMode="auto">
          <a:xfrm>
            <a:off x="2667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89" name="Line 17"/>
          <p:cNvSpPr>
            <a:spLocks noChangeShapeType="1"/>
          </p:cNvSpPr>
          <p:nvPr/>
        </p:nvSpPr>
        <p:spPr bwMode="auto">
          <a:xfrm>
            <a:off x="2819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0" name="Line 18"/>
          <p:cNvSpPr>
            <a:spLocks noChangeShapeType="1"/>
          </p:cNvSpPr>
          <p:nvPr/>
        </p:nvSpPr>
        <p:spPr bwMode="auto">
          <a:xfrm>
            <a:off x="2971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1" name="Line 19"/>
          <p:cNvSpPr>
            <a:spLocks noChangeShapeType="1"/>
          </p:cNvSpPr>
          <p:nvPr/>
        </p:nvSpPr>
        <p:spPr bwMode="auto">
          <a:xfrm>
            <a:off x="3124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2" name="Line 20"/>
          <p:cNvSpPr>
            <a:spLocks noChangeShapeType="1"/>
          </p:cNvSpPr>
          <p:nvPr/>
        </p:nvSpPr>
        <p:spPr bwMode="auto">
          <a:xfrm>
            <a:off x="3276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3" name="Line 21"/>
          <p:cNvSpPr>
            <a:spLocks noChangeShapeType="1"/>
          </p:cNvSpPr>
          <p:nvPr/>
        </p:nvSpPr>
        <p:spPr bwMode="auto">
          <a:xfrm>
            <a:off x="3429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4" name="Line 22"/>
          <p:cNvSpPr>
            <a:spLocks noChangeShapeType="1"/>
          </p:cNvSpPr>
          <p:nvPr/>
        </p:nvSpPr>
        <p:spPr bwMode="auto">
          <a:xfrm>
            <a:off x="3581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5" name="Line 23"/>
          <p:cNvSpPr>
            <a:spLocks noChangeShapeType="1"/>
          </p:cNvSpPr>
          <p:nvPr/>
        </p:nvSpPr>
        <p:spPr bwMode="auto">
          <a:xfrm>
            <a:off x="3733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6" name="Line 24"/>
          <p:cNvSpPr>
            <a:spLocks noChangeShapeType="1"/>
          </p:cNvSpPr>
          <p:nvPr/>
        </p:nvSpPr>
        <p:spPr bwMode="auto">
          <a:xfrm>
            <a:off x="3886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7" name="Line 25"/>
          <p:cNvSpPr>
            <a:spLocks noChangeShapeType="1"/>
          </p:cNvSpPr>
          <p:nvPr/>
        </p:nvSpPr>
        <p:spPr bwMode="auto">
          <a:xfrm>
            <a:off x="4038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8" name="Line 26"/>
          <p:cNvSpPr>
            <a:spLocks noChangeShapeType="1"/>
          </p:cNvSpPr>
          <p:nvPr/>
        </p:nvSpPr>
        <p:spPr bwMode="auto">
          <a:xfrm>
            <a:off x="4191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699" name="Line 27"/>
          <p:cNvSpPr>
            <a:spLocks noChangeShapeType="1"/>
          </p:cNvSpPr>
          <p:nvPr/>
        </p:nvSpPr>
        <p:spPr bwMode="auto">
          <a:xfrm>
            <a:off x="4343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0" name="Line 28"/>
          <p:cNvSpPr>
            <a:spLocks noChangeShapeType="1"/>
          </p:cNvSpPr>
          <p:nvPr/>
        </p:nvSpPr>
        <p:spPr bwMode="auto">
          <a:xfrm>
            <a:off x="4495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1" name="Line 29"/>
          <p:cNvSpPr>
            <a:spLocks noChangeShapeType="1"/>
          </p:cNvSpPr>
          <p:nvPr/>
        </p:nvSpPr>
        <p:spPr bwMode="auto">
          <a:xfrm>
            <a:off x="4648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2" name="Line 30"/>
          <p:cNvSpPr>
            <a:spLocks noChangeShapeType="1"/>
          </p:cNvSpPr>
          <p:nvPr/>
        </p:nvSpPr>
        <p:spPr bwMode="auto">
          <a:xfrm>
            <a:off x="4800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3" name="Line 31"/>
          <p:cNvSpPr>
            <a:spLocks noChangeShapeType="1"/>
          </p:cNvSpPr>
          <p:nvPr/>
        </p:nvSpPr>
        <p:spPr bwMode="auto">
          <a:xfrm>
            <a:off x="4953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4" name="Line 32"/>
          <p:cNvSpPr>
            <a:spLocks noChangeShapeType="1"/>
          </p:cNvSpPr>
          <p:nvPr/>
        </p:nvSpPr>
        <p:spPr bwMode="auto">
          <a:xfrm>
            <a:off x="5105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5" name="Line 33"/>
          <p:cNvSpPr>
            <a:spLocks noChangeShapeType="1"/>
          </p:cNvSpPr>
          <p:nvPr/>
        </p:nvSpPr>
        <p:spPr bwMode="auto">
          <a:xfrm>
            <a:off x="5257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6" name="Line 34"/>
          <p:cNvSpPr>
            <a:spLocks noChangeShapeType="1"/>
          </p:cNvSpPr>
          <p:nvPr/>
        </p:nvSpPr>
        <p:spPr bwMode="auto">
          <a:xfrm>
            <a:off x="54102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7" name="Line 35"/>
          <p:cNvSpPr>
            <a:spLocks noChangeShapeType="1"/>
          </p:cNvSpPr>
          <p:nvPr/>
        </p:nvSpPr>
        <p:spPr bwMode="auto">
          <a:xfrm>
            <a:off x="55626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8" name="Line 36"/>
          <p:cNvSpPr>
            <a:spLocks noChangeShapeType="1"/>
          </p:cNvSpPr>
          <p:nvPr/>
        </p:nvSpPr>
        <p:spPr bwMode="auto">
          <a:xfrm>
            <a:off x="57150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09" name="Line 37"/>
          <p:cNvSpPr>
            <a:spLocks noChangeShapeType="1"/>
          </p:cNvSpPr>
          <p:nvPr/>
        </p:nvSpPr>
        <p:spPr bwMode="auto">
          <a:xfrm>
            <a:off x="58674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10" name="Line 38"/>
          <p:cNvSpPr>
            <a:spLocks noChangeShapeType="1"/>
          </p:cNvSpPr>
          <p:nvPr/>
        </p:nvSpPr>
        <p:spPr bwMode="auto">
          <a:xfrm>
            <a:off x="6019800" y="21288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11" name="Line 39"/>
          <p:cNvSpPr>
            <a:spLocks noChangeShapeType="1"/>
          </p:cNvSpPr>
          <p:nvPr/>
        </p:nvSpPr>
        <p:spPr bwMode="auto">
          <a:xfrm>
            <a:off x="61722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12" name="Line 40"/>
          <p:cNvSpPr>
            <a:spLocks noChangeShapeType="1"/>
          </p:cNvSpPr>
          <p:nvPr/>
        </p:nvSpPr>
        <p:spPr bwMode="auto">
          <a:xfrm>
            <a:off x="6324600" y="212883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13" name="Text Box 41"/>
          <p:cNvSpPr txBox="1">
            <a:spLocks noChangeArrowheads="1"/>
          </p:cNvSpPr>
          <p:nvPr/>
        </p:nvSpPr>
        <p:spPr bwMode="auto">
          <a:xfrm rot="5390887">
            <a:off x="1243806" y="2283619"/>
            <a:ext cx="58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0</a:t>
            </a:r>
          </a:p>
        </p:txBody>
      </p:sp>
      <p:sp>
        <p:nvSpPr>
          <p:cNvPr id="924714" name="Text Box 42"/>
          <p:cNvSpPr txBox="1">
            <a:spLocks noChangeArrowheads="1"/>
          </p:cNvSpPr>
          <p:nvPr/>
        </p:nvSpPr>
        <p:spPr bwMode="auto">
          <a:xfrm rot="5390887">
            <a:off x="1396206" y="2283619"/>
            <a:ext cx="58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1</a:t>
            </a:r>
          </a:p>
        </p:txBody>
      </p:sp>
      <p:sp>
        <p:nvSpPr>
          <p:cNvPr id="924715" name="Text Box 43"/>
          <p:cNvSpPr txBox="1">
            <a:spLocks noChangeArrowheads="1"/>
          </p:cNvSpPr>
          <p:nvPr/>
        </p:nvSpPr>
        <p:spPr bwMode="auto">
          <a:xfrm rot="5390887">
            <a:off x="1550194" y="2285207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2</a:t>
            </a:r>
          </a:p>
        </p:txBody>
      </p:sp>
      <p:sp>
        <p:nvSpPr>
          <p:cNvPr id="924716" name="Text Box 44"/>
          <p:cNvSpPr txBox="1">
            <a:spLocks noChangeArrowheads="1"/>
          </p:cNvSpPr>
          <p:nvPr/>
        </p:nvSpPr>
        <p:spPr bwMode="auto">
          <a:xfrm rot="5390887">
            <a:off x="1702594" y="2285207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3</a:t>
            </a:r>
          </a:p>
        </p:txBody>
      </p:sp>
      <p:sp>
        <p:nvSpPr>
          <p:cNvPr id="924717" name="Line 45"/>
          <p:cNvSpPr>
            <a:spLocks noChangeShapeType="1"/>
          </p:cNvSpPr>
          <p:nvPr/>
        </p:nvSpPr>
        <p:spPr bwMode="auto">
          <a:xfrm>
            <a:off x="2133600" y="2586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743200" y="5334000"/>
            <a:ext cx="5029200" cy="609600"/>
            <a:chOff x="912" y="1104"/>
            <a:chExt cx="3648" cy="384"/>
          </a:xfrm>
        </p:grpSpPr>
        <p:sp>
          <p:nvSpPr>
            <p:cNvPr id="924719" name="Line 47"/>
            <p:cNvSpPr>
              <a:spLocks noChangeShapeType="1"/>
            </p:cNvSpPr>
            <p:nvPr/>
          </p:nvSpPr>
          <p:spPr bwMode="auto">
            <a:xfrm>
              <a:off x="912" y="1104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4720" name="Line 48"/>
            <p:cNvSpPr>
              <a:spLocks noChangeShapeType="1"/>
            </p:cNvSpPr>
            <p:nvPr/>
          </p:nvSpPr>
          <p:spPr bwMode="auto">
            <a:xfrm>
              <a:off x="912" y="148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4721" name="Line 49"/>
            <p:cNvSpPr>
              <a:spLocks noChangeShapeType="1"/>
            </p:cNvSpPr>
            <p:nvPr/>
          </p:nvSpPr>
          <p:spPr bwMode="auto">
            <a:xfrm flipH="1">
              <a:off x="4224" y="1104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4722" name="Line 50"/>
            <p:cNvSpPr>
              <a:spLocks noChangeShapeType="1"/>
            </p:cNvSpPr>
            <p:nvPr/>
          </p:nvSpPr>
          <p:spPr bwMode="auto">
            <a:xfrm flipH="1">
              <a:off x="4224" y="1488"/>
              <a:ext cx="33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24723" name="Line 51"/>
          <p:cNvSpPr>
            <a:spLocks noChangeShapeType="1"/>
          </p:cNvSpPr>
          <p:nvPr/>
        </p:nvSpPr>
        <p:spPr bwMode="auto">
          <a:xfrm>
            <a:off x="274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24" name="Line 52"/>
          <p:cNvSpPr>
            <a:spLocks noChangeShapeType="1"/>
          </p:cNvSpPr>
          <p:nvPr/>
        </p:nvSpPr>
        <p:spPr bwMode="auto">
          <a:xfrm>
            <a:off x="289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25" name="Line 53"/>
          <p:cNvSpPr>
            <a:spLocks noChangeShapeType="1"/>
          </p:cNvSpPr>
          <p:nvPr/>
        </p:nvSpPr>
        <p:spPr bwMode="auto">
          <a:xfrm>
            <a:off x="304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26" name="Line 54"/>
          <p:cNvSpPr>
            <a:spLocks noChangeShapeType="1"/>
          </p:cNvSpPr>
          <p:nvPr/>
        </p:nvSpPr>
        <p:spPr bwMode="auto">
          <a:xfrm>
            <a:off x="320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27" name="Line 55"/>
          <p:cNvSpPr>
            <a:spLocks noChangeShapeType="1"/>
          </p:cNvSpPr>
          <p:nvPr/>
        </p:nvSpPr>
        <p:spPr bwMode="auto">
          <a:xfrm>
            <a:off x="335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28" name="Line 56"/>
          <p:cNvSpPr>
            <a:spLocks noChangeShapeType="1"/>
          </p:cNvSpPr>
          <p:nvPr/>
        </p:nvSpPr>
        <p:spPr bwMode="auto">
          <a:xfrm>
            <a:off x="350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29" name="Line 57"/>
          <p:cNvSpPr>
            <a:spLocks noChangeShapeType="1"/>
          </p:cNvSpPr>
          <p:nvPr/>
        </p:nvSpPr>
        <p:spPr bwMode="auto">
          <a:xfrm>
            <a:off x="3657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0" name="Line 58"/>
          <p:cNvSpPr>
            <a:spLocks noChangeShapeType="1"/>
          </p:cNvSpPr>
          <p:nvPr/>
        </p:nvSpPr>
        <p:spPr bwMode="auto">
          <a:xfrm>
            <a:off x="3810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1" name="Line 59"/>
          <p:cNvSpPr>
            <a:spLocks noChangeShapeType="1"/>
          </p:cNvSpPr>
          <p:nvPr/>
        </p:nvSpPr>
        <p:spPr bwMode="auto">
          <a:xfrm>
            <a:off x="3962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2" name="Line 60"/>
          <p:cNvSpPr>
            <a:spLocks noChangeShapeType="1"/>
          </p:cNvSpPr>
          <p:nvPr/>
        </p:nvSpPr>
        <p:spPr bwMode="auto">
          <a:xfrm>
            <a:off x="4114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3" name="Line 61"/>
          <p:cNvSpPr>
            <a:spLocks noChangeShapeType="1"/>
          </p:cNvSpPr>
          <p:nvPr/>
        </p:nvSpPr>
        <p:spPr bwMode="auto">
          <a:xfrm>
            <a:off x="4267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4" name="Line 62"/>
          <p:cNvSpPr>
            <a:spLocks noChangeShapeType="1"/>
          </p:cNvSpPr>
          <p:nvPr/>
        </p:nvSpPr>
        <p:spPr bwMode="auto">
          <a:xfrm>
            <a:off x="4419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5" name="Line 63"/>
          <p:cNvSpPr>
            <a:spLocks noChangeShapeType="1"/>
          </p:cNvSpPr>
          <p:nvPr/>
        </p:nvSpPr>
        <p:spPr bwMode="auto">
          <a:xfrm>
            <a:off x="4572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6" name="Line 64"/>
          <p:cNvSpPr>
            <a:spLocks noChangeShapeType="1"/>
          </p:cNvSpPr>
          <p:nvPr/>
        </p:nvSpPr>
        <p:spPr bwMode="auto">
          <a:xfrm>
            <a:off x="4724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7" name="Line 65"/>
          <p:cNvSpPr>
            <a:spLocks noChangeShapeType="1"/>
          </p:cNvSpPr>
          <p:nvPr/>
        </p:nvSpPr>
        <p:spPr bwMode="auto">
          <a:xfrm>
            <a:off x="4876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8" name="Line 66"/>
          <p:cNvSpPr>
            <a:spLocks noChangeShapeType="1"/>
          </p:cNvSpPr>
          <p:nvPr/>
        </p:nvSpPr>
        <p:spPr bwMode="auto">
          <a:xfrm>
            <a:off x="5029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39" name="Line 67"/>
          <p:cNvSpPr>
            <a:spLocks noChangeShapeType="1"/>
          </p:cNvSpPr>
          <p:nvPr/>
        </p:nvSpPr>
        <p:spPr bwMode="auto">
          <a:xfrm>
            <a:off x="5181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0" name="Line 68"/>
          <p:cNvSpPr>
            <a:spLocks noChangeShapeType="1"/>
          </p:cNvSpPr>
          <p:nvPr/>
        </p:nvSpPr>
        <p:spPr bwMode="auto">
          <a:xfrm>
            <a:off x="5334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1" name="Line 69"/>
          <p:cNvSpPr>
            <a:spLocks noChangeShapeType="1"/>
          </p:cNvSpPr>
          <p:nvPr/>
        </p:nvSpPr>
        <p:spPr bwMode="auto">
          <a:xfrm>
            <a:off x="5486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2" name="Line 70"/>
          <p:cNvSpPr>
            <a:spLocks noChangeShapeType="1"/>
          </p:cNvSpPr>
          <p:nvPr/>
        </p:nvSpPr>
        <p:spPr bwMode="auto">
          <a:xfrm>
            <a:off x="5638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3" name="Line 71"/>
          <p:cNvSpPr>
            <a:spLocks noChangeShapeType="1"/>
          </p:cNvSpPr>
          <p:nvPr/>
        </p:nvSpPr>
        <p:spPr bwMode="auto">
          <a:xfrm>
            <a:off x="5791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4" name="Line 72"/>
          <p:cNvSpPr>
            <a:spLocks noChangeShapeType="1"/>
          </p:cNvSpPr>
          <p:nvPr/>
        </p:nvSpPr>
        <p:spPr bwMode="auto">
          <a:xfrm>
            <a:off x="5943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5" name="Line 73"/>
          <p:cNvSpPr>
            <a:spLocks noChangeShapeType="1"/>
          </p:cNvSpPr>
          <p:nvPr/>
        </p:nvSpPr>
        <p:spPr bwMode="auto">
          <a:xfrm>
            <a:off x="6096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6" name="Line 74"/>
          <p:cNvSpPr>
            <a:spLocks noChangeShapeType="1"/>
          </p:cNvSpPr>
          <p:nvPr/>
        </p:nvSpPr>
        <p:spPr bwMode="auto">
          <a:xfrm>
            <a:off x="6248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7" name="Line 75"/>
          <p:cNvSpPr>
            <a:spLocks noChangeShapeType="1"/>
          </p:cNvSpPr>
          <p:nvPr/>
        </p:nvSpPr>
        <p:spPr bwMode="auto">
          <a:xfrm>
            <a:off x="6400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8" name="Line 76"/>
          <p:cNvSpPr>
            <a:spLocks noChangeShapeType="1"/>
          </p:cNvSpPr>
          <p:nvPr/>
        </p:nvSpPr>
        <p:spPr bwMode="auto">
          <a:xfrm>
            <a:off x="6553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49" name="Line 77"/>
          <p:cNvSpPr>
            <a:spLocks noChangeShapeType="1"/>
          </p:cNvSpPr>
          <p:nvPr/>
        </p:nvSpPr>
        <p:spPr bwMode="auto">
          <a:xfrm>
            <a:off x="67056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50" name="Line 78"/>
          <p:cNvSpPr>
            <a:spLocks noChangeShapeType="1"/>
          </p:cNvSpPr>
          <p:nvPr/>
        </p:nvSpPr>
        <p:spPr bwMode="auto">
          <a:xfrm>
            <a:off x="68580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51" name="Line 79"/>
          <p:cNvSpPr>
            <a:spLocks noChangeShapeType="1"/>
          </p:cNvSpPr>
          <p:nvPr/>
        </p:nvSpPr>
        <p:spPr bwMode="auto">
          <a:xfrm>
            <a:off x="70104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52" name="Line 80"/>
          <p:cNvSpPr>
            <a:spLocks noChangeShapeType="1"/>
          </p:cNvSpPr>
          <p:nvPr/>
        </p:nvSpPr>
        <p:spPr bwMode="auto">
          <a:xfrm>
            <a:off x="71628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53" name="Line 81"/>
          <p:cNvSpPr>
            <a:spLocks noChangeShapeType="1"/>
          </p:cNvSpPr>
          <p:nvPr/>
        </p:nvSpPr>
        <p:spPr bwMode="auto">
          <a:xfrm>
            <a:off x="7315200" y="5334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54" name="Line 82"/>
          <p:cNvSpPr>
            <a:spLocks noChangeShapeType="1"/>
          </p:cNvSpPr>
          <p:nvPr/>
        </p:nvSpPr>
        <p:spPr bwMode="auto">
          <a:xfrm>
            <a:off x="74676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55" name="Line 83"/>
          <p:cNvSpPr>
            <a:spLocks noChangeShapeType="1"/>
          </p:cNvSpPr>
          <p:nvPr/>
        </p:nvSpPr>
        <p:spPr bwMode="auto">
          <a:xfrm>
            <a:off x="7620000" y="533400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56" name="Text Box 84"/>
          <p:cNvSpPr txBox="1">
            <a:spLocks noChangeArrowheads="1"/>
          </p:cNvSpPr>
          <p:nvPr/>
        </p:nvSpPr>
        <p:spPr bwMode="auto">
          <a:xfrm rot="5390887">
            <a:off x="2540794" y="5490369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0</a:t>
            </a:r>
          </a:p>
        </p:txBody>
      </p:sp>
      <p:sp>
        <p:nvSpPr>
          <p:cNvPr id="924757" name="Text Box 85"/>
          <p:cNvSpPr txBox="1">
            <a:spLocks noChangeArrowheads="1"/>
          </p:cNvSpPr>
          <p:nvPr/>
        </p:nvSpPr>
        <p:spPr bwMode="auto">
          <a:xfrm rot="5390887">
            <a:off x="2693194" y="5490369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1</a:t>
            </a:r>
          </a:p>
        </p:txBody>
      </p:sp>
      <p:sp>
        <p:nvSpPr>
          <p:cNvPr id="924758" name="Text Box 86"/>
          <p:cNvSpPr txBox="1">
            <a:spLocks noChangeArrowheads="1"/>
          </p:cNvSpPr>
          <p:nvPr/>
        </p:nvSpPr>
        <p:spPr bwMode="auto">
          <a:xfrm rot="5390887">
            <a:off x="2845594" y="5490369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2</a:t>
            </a:r>
          </a:p>
        </p:txBody>
      </p:sp>
      <p:sp>
        <p:nvSpPr>
          <p:cNvPr id="924759" name="Text Box 87"/>
          <p:cNvSpPr txBox="1">
            <a:spLocks noChangeArrowheads="1"/>
          </p:cNvSpPr>
          <p:nvPr/>
        </p:nvSpPr>
        <p:spPr bwMode="auto">
          <a:xfrm rot="5390887">
            <a:off x="2997994" y="5490369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3</a:t>
            </a:r>
          </a:p>
        </p:txBody>
      </p:sp>
      <p:sp>
        <p:nvSpPr>
          <p:cNvPr id="924760" name="Line 88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61" name="Line 89"/>
          <p:cNvSpPr>
            <a:spLocks noChangeShapeType="1"/>
          </p:cNvSpPr>
          <p:nvPr/>
        </p:nvSpPr>
        <p:spPr bwMode="auto">
          <a:xfrm>
            <a:off x="3429000" y="57912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62" name="Text Box 90"/>
          <p:cNvSpPr txBox="1">
            <a:spLocks noChangeArrowheads="1"/>
          </p:cNvSpPr>
          <p:nvPr/>
        </p:nvSpPr>
        <p:spPr bwMode="auto">
          <a:xfrm>
            <a:off x="304800" y="1600200"/>
            <a:ext cx="1181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b="0" dirty="0">
                <a:latin typeface="Comic Sans MS" charset="0"/>
              </a:rPr>
              <a:t>Host A</a:t>
            </a:r>
          </a:p>
        </p:txBody>
      </p:sp>
      <p:sp>
        <p:nvSpPr>
          <p:cNvPr id="924763" name="Text Box 91"/>
          <p:cNvSpPr txBox="1">
            <a:spLocks noChangeArrowheads="1"/>
          </p:cNvSpPr>
          <p:nvPr/>
        </p:nvSpPr>
        <p:spPr bwMode="auto">
          <a:xfrm>
            <a:off x="304800" y="4805363"/>
            <a:ext cx="1150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b="0" dirty="0">
                <a:latin typeface="Comic Sans MS" charset="0"/>
              </a:rPr>
              <a:t>Host B</a:t>
            </a:r>
          </a:p>
        </p:txBody>
      </p:sp>
      <p:sp>
        <p:nvSpPr>
          <p:cNvPr id="924764" name="Rectangle 92"/>
          <p:cNvSpPr>
            <a:spLocks noChangeArrowheads="1"/>
          </p:cNvSpPr>
          <p:nvPr/>
        </p:nvSpPr>
        <p:spPr bwMode="auto">
          <a:xfrm>
            <a:off x="1447800" y="32004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65" name="Text Box 93"/>
          <p:cNvSpPr txBox="1">
            <a:spLocks noChangeArrowheads="1"/>
          </p:cNvSpPr>
          <p:nvPr/>
        </p:nvSpPr>
        <p:spPr bwMode="auto">
          <a:xfrm rot="5390887">
            <a:off x="2272506" y="2348707"/>
            <a:ext cx="663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80</a:t>
            </a:r>
          </a:p>
        </p:txBody>
      </p:sp>
      <p:sp>
        <p:nvSpPr>
          <p:cNvPr id="924766" name="Line 94"/>
          <p:cNvSpPr>
            <a:spLocks noChangeShapeType="1"/>
          </p:cNvSpPr>
          <p:nvPr/>
        </p:nvSpPr>
        <p:spPr bwMode="auto">
          <a:xfrm>
            <a:off x="2133600" y="23574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67" name="Rectangle 95"/>
          <p:cNvSpPr>
            <a:spLocks noChangeArrowheads="1"/>
          </p:cNvSpPr>
          <p:nvPr/>
        </p:nvSpPr>
        <p:spPr bwMode="auto">
          <a:xfrm>
            <a:off x="2743200" y="4495800"/>
            <a:ext cx="1219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68" name="Line 96"/>
          <p:cNvSpPr>
            <a:spLocks noChangeShapeType="1"/>
          </p:cNvSpPr>
          <p:nvPr/>
        </p:nvSpPr>
        <p:spPr bwMode="auto">
          <a:xfrm>
            <a:off x="14478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69" name="Line 97"/>
          <p:cNvSpPr>
            <a:spLocks noChangeShapeType="1"/>
          </p:cNvSpPr>
          <p:nvPr/>
        </p:nvSpPr>
        <p:spPr bwMode="auto">
          <a:xfrm>
            <a:off x="26670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0" name="Line 98"/>
          <p:cNvSpPr>
            <a:spLocks noChangeShapeType="1"/>
          </p:cNvSpPr>
          <p:nvPr/>
        </p:nvSpPr>
        <p:spPr bwMode="auto">
          <a:xfrm>
            <a:off x="1524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1" name="Line 99"/>
          <p:cNvSpPr>
            <a:spLocks noChangeShapeType="1"/>
          </p:cNvSpPr>
          <p:nvPr/>
        </p:nvSpPr>
        <p:spPr bwMode="auto">
          <a:xfrm>
            <a:off x="1676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2" name="Line 100"/>
          <p:cNvSpPr>
            <a:spLocks noChangeShapeType="1"/>
          </p:cNvSpPr>
          <p:nvPr/>
        </p:nvSpPr>
        <p:spPr bwMode="auto">
          <a:xfrm>
            <a:off x="1828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3" name="Line 101"/>
          <p:cNvSpPr>
            <a:spLocks noChangeShapeType="1"/>
          </p:cNvSpPr>
          <p:nvPr/>
        </p:nvSpPr>
        <p:spPr bwMode="auto">
          <a:xfrm>
            <a:off x="1981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4" name="Line 102"/>
          <p:cNvSpPr>
            <a:spLocks noChangeShapeType="1"/>
          </p:cNvSpPr>
          <p:nvPr/>
        </p:nvSpPr>
        <p:spPr bwMode="auto">
          <a:xfrm>
            <a:off x="2590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5" name="Line 103"/>
          <p:cNvSpPr>
            <a:spLocks noChangeShapeType="1"/>
          </p:cNvSpPr>
          <p:nvPr/>
        </p:nvSpPr>
        <p:spPr bwMode="auto">
          <a:xfrm>
            <a:off x="2133600" y="29670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6" name="Line 104"/>
          <p:cNvSpPr>
            <a:spLocks noChangeShapeType="1"/>
          </p:cNvSpPr>
          <p:nvPr/>
        </p:nvSpPr>
        <p:spPr bwMode="auto">
          <a:xfrm>
            <a:off x="28194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7" name="Line 105"/>
          <p:cNvSpPr>
            <a:spLocks noChangeShapeType="1"/>
          </p:cNvSpPr>
          <p:nvPr/>
        </p:nvSpPr>
        <p:spPr bwMode="auto">
          <a:xfrm>
            <a:off x="29718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8" name="Line 106"/>
          <p:cNvSpPr>
            <a:spLocks noChangeShapeType="1"/>
          </p:cNvSpPr>
          <p:nvPr/>
        </p:nvSpPr>
        <p:spPr bwMode="auto">
          <a:xfrm>
            <a:off x="3124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79" name="Line 107"/>
          <p:cNvSpPr>
            <a:spLocks noChangeShapeType="1"/>
          </p:cNvSpPr>
          <p:nvPr/>
        </p:nvSpPr>
        <p:spPr bwMode="auto">
          <a:xfrm>
            <a:off x="32766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80" name="Line 108"/>
          <p:cNvSpPr>
            <a:spLocks noChangeShapeType="1"/>
          </p:cNvSpPr>
          <p:nvPr/>
        </p:nvSpPr>
        <p:spPr bwMode="auto">
          <a:xfrm>
            <a:off x="3886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81" name="Line 109"/>
          <p:cNvSpPr>
            <a:spLocks noChangeShapeType="1"/>
          </p:cNvSpPr>
          <p:nvPr/>
        </p:nvSpPr>
        <p:spPr bwMode="auto">
          <a:xfrm>
            <a:off x="3429000" y="5100638"/>
            <a:ext cx="304800" cy="476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4782" name="Text Box 110"/>
          <p:cNvSpPr txBox="1">
            <a:spLocks noChangeArrowheads="1"/>
          </p:cNvSpPr>
          <p:nvPr/>
        </p:nvSpPr>
        <p:spPr bwMode="auto">
          <a:xfrm>
            <a:off x="1498600" y="3203575"/>
            <a:ext cx="11731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0" dirty="0">
                <a:solidFill>
                  <a:srgbClr val="000099"/>
                </a:solidFill>
                <a:latin typeface="Comic Sans MS" charset="0"/>
              </a:rPr>
              <a:t>TCP Data</a:t>
            </a:r>
          </a:p>
        </p:txBody>
      </p:sp>
      <p:sp>
        <p:nvSpPr>
          <p:cNvPr id="924783" name="Text Box 111"/>
          <p:cNvSpPr txBox="1">
            <a:spLocks noChangeArrowheads="1"/>
          </p:cNvSpPr>
          <p:nvPr/>
        </p:nvSpPr>
        <p:spPr bwMode="auto">
          <a:xfrm>
            <a:off x="2717800" y="4513263"/>
            <a:ext cx="117316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0" dirty="0">
                <a:solidFill>
                  <a:srgbClr val="000099"/>
                </a:solidFill>
                <a:latin typeface="Comic Sans MS" charset="0"/>
              </a:rPr>
              <a:t>TCP Data</a:t>
            </a:r>
          </a:p>
        </p:txBody>
      </p:sp>
      <p:sp>
        <p:nvSpPr>
          <p:cNvPr id="924784" name="Text Box 112"/>
          <p:cNvSpPr txBox="1">
            <a:spLocks noChangeArrowheads="1"/>
          </p:cNvSpPr>
          <p:nvPr/>
        </p:nvSpPr>
        <p:spPr bwMode="auto">
          <a:xfrm rot="5390887">
            <a:off x="3569494" y="5550694"/>
            <a:ext cx="663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200" b="0" dirty="0">
                <a:latin typeface="Times New Roman" charset="0"/>
              </a:rPr>
              <a:t>Byte 80</a:t>
            </a:r>
          </a:p>
        </p:txBody>
      </p:sp>
      <p:sp>
        <p:nvSpPr>
          <p:cNvPr id="924785" name="AutoShape 113"/>
          <p:cNvSpPr>
            <a:spLocks noChangeArrowheads="1"/>
          </p:cNvSpPr>
          <p:nvPr/>
        </p:nvSpPr>
        <p:spPr bwMode="auto">
          <a:xfrm>
            <a:off x="3727450" y="2890837"/>
            <a:ext cx="3892550" cy="1393825"/>
          </a:xfrm>
          <a:prstGeom prst="wedgeRectCallout">
            <a:avLst>
              <a:gd name="adj1" fmla="val -72481"/>
              <a:gd name="adj2" fmla="val -987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57200" indent="-457200" algn="l" eaLnBrk="0" hangingPunct="0"/>
            <a:r>
              <a:rPr lang="en-US" sz="1800" b="0" dirty="0">
                <a:latin typeface="Times New Roman"/>
                <a:cs typeface="Times New Roman"/>
              </a:rPr>
              <a:t>Segment sent when:</a:t>
            </a:r>
          </a:p>
          <a:p>
            <a:pPr algn="l" eaLnBrk="0" hangingPunct="0"/>
            <a:r>
              <a:rPr lang="en-US" sz="1800" dirty="0" smtClean="0">
                <a:latin typeface="Times New Roman"/>
                <a:cs typeface="Times New Roman"/>
              </a:rPr>
              <a:t>  Segment = max </a:t>
            </a:r>
            <a:r>
              <a:rPr lang="en-US" sz="1800" dirty="0">
                <a:latin typeface="Times New Roman"/>
                <a:cs typeface="Times New Roman"/>
              </a:rPr>
              <a:t>s</a:t>
            </a:r>
            <a:r>
              <a:rPr lang="en-US" sz="1800" dirty="0" smtClean="0">
                <a:latin typeface="Times New Roman"/>
                <a:cs typeface="Times New Roman"/>
              </a:rPr>
              <a:t>egment size (MSS),</a:t>
            </a:r>
            <a:endParaRPr lang="en-US" sz="1800" dirty="0">
              <a:latin typeface="Times New Roman"/>
              <a:cs typeface="Times New Roman"/>
            </a:endParaRPr>
          </a:p>
          <a:p>
            <a:pPr algn="l" eaLnBrk="0" hangingPunct="0"/>
            <a:r>
              <a:rPr lang="en-US" sz="1800" dirty="0" smtClean="0">
                <a:latin typeface="Times New Roman"/>
                <a:cs typeface="Times New Roman"/>
              </a:rPr>
              <a:t>  Not </a:t>
            </a:r>
            <a:r>
              <a:rPr lang="en-US" sz="1800" dirty="0">
                <a:latin typeface="Times New Roman"/>
                <a:cs typeface="Times New Roman"/>
              </a:rPr>
              <a:t>full, but times out, or</a:t>
            </a:r>
          </a:p>
          <a:p>
            <a:pPr algn="l" eaLnBrk="0" hangingPunct="0"/>
            <a:r>
              <a:rPr lang="en-US" sz="1800" dirty="0" smtClean="0">
                <a:latin typeface="Times New Roman"/>
                <a:cs typeface="Times New Roman"/>
              </a:rPr>
              <a:t>  “</a:t>
            </a:r>
            <a:r>
              <a:rPr lang="en-US" sz="1800" dirty="0">
                <a:latin typeface="Times New Roman"/>
                <a:cs typeface="Times New Roman"/>
              </a:rPr>
              <a:t>Pushed” by application.</a:t>
            </a:r>
          </a:p>
        </p:txBody>
      </p:sp>
    </p:spTree>
    <p:extLst>
      <p:ext uri="{BB962C8B-B14F-4D97-AF65-F5344CB8AC3E}">
        <p14:creationId xmlns:p14="http://schemas.microsoft.com/office/powerpoint/2010/main" val="182887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</a:t>
            </a:r>
          </a:p>
        </p:txBody>
      </p:sp>
      <p:sp>
        <p:nvSpPr>
          <p:cNvPr id="937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8200" cy="1557338"/>
          </a:xfrm>
        </p:spPr>
        <p:txBody>
          <a:bodyPr/>
          <a:lstStyle/>
          <a:p>
            <a:r>
              <a:rPr lang="en-US" sz="2000" dirty="0"/>
              <a:t>Allow a larger amount of data “in flight”</a:t>
            </a:r>
          </a:p>
          <a:p>
            <a:pPr lvl="1"/>
            <a:r>
              <a:rPr lang="en-US" sz="1800" dirty="0"/>
              <a:t>Allow sender to get ahead of the receiver</a:t>
            </a:r>
          </a:p>
          <a:p>
            <a:pPr lvl="1"/>
            <a:r>
              <a:rPr lang="en-US" sz="1800" dirty="0"/>
              <a:t>… though not </a:t>
            </a:r>
            <a:r>
              <a:rPr lang="en-US" sz="1800" i="1" dirty="0"/>
              <a:t>too far</a:t>
            </a:r>
            <a:r>
              <a:rPr lang="en-US" sz="1800" dirty="0"/>
              <a:t> ahead</a:t>
            </a:r>
          </a:p>
        </p:txBody>
      </p:sp>
      <p:sp>
        <p:nvSpPr>
          <p:cNvPr id="937988" name="Oval 4"/>
          <p:cNvSpPr>
            <a:spLocks noChangeArrowheads="1"/>
          </p:cNvSpPr>
          <p:nvPr/>
        </p:nvSpPr>
        <p:spPr bwMode="auto">
          <a:xfrm>
            <a:off x="1116013" y="22098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7989" name="Text Box 5"/>
          <p:cNvSpPr txBox="1">
            <a:spLocks noChangeArrowheads="1"/>
          </p:cNvSpPr>
          <p:nvPr/>
        </p:nvSpPr>
        <p:spPr bwMode="auto">
          <a:xfrm>
            <a:off x="1555788" y="2363787"/>
            <a:ext cx="2044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Sending process</a:t>
            </a:r>
          </a:p>
        </p:txBody>
      </p:sp>
      <p:sp>
        <p:nvSpPr>
          <p:cNvPr id="937990" name="Oval 6"/>
          <p:cNvSpPr>
            <a:spLocks noChangeArrowheads="1"/>
          </p:cNvSpPr>
          <p:nvPr/>
        </p:nvSpPr>
        <p:spPr bwMode="auto">
          <a:xfrm>
            <a:off x="5187950" y="2209800"/>
            <a:ext cx="2879725" cy="7683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7991" name="Text Box 7"/>
          <p:cNvSpPr txBox="1">
            <a:spLocks noChangeArrowheads="1"/>
          </p:cNvSpPr>
          <p:nvPr/>
        </p:nvSpPr>
        <p:spPr bwMode="auto">
          <a:xfrm>
            <a:off x="5540900" y="2363787"/>
            <a:ext cx="2224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Receiving process</a:t>
            </a:r>
          </a:p>
        </p:txBody>
      </p:sp>
      <p:sp>
        <p:nvSpPr>
          <p:cNvPr id="937992" name="Line 8"/>
          <p:cNvSpPr>
            <a:spLocks noChangeShapeType="1"/>
          </p:cNvSpPr>
          <p:nvPr/>
        </p:nvSpPr>
        <p:spPr bwMode="auto">
          <a:xfrm>
            <a:off x="654050" y="3182937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7993" name="Line 9"/>
          <p:cNvSpPr>
            <a:spLocks noChangeShapeType="1"/>
          </p:cNvSpPr>
          <p:nvPr/>
        </p:nvSpPr>
        <p:spPr bwMode="auto">
          <a:xfrm>
            <a:off x="4916488" y="3208337"/>
            <a:ext cx="353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7994" name="Rectangle 10"/>
          <p:cNvSpPr>
            <a:spLocks noChangeArrowheads="1"/>
          </p:cNvSpPr>
          <p:nvPr/>
        </p:nvSpPr>
        <p:spPr bwMode="auto">
          <a:xfrm>
            <a:off x="808038" y="3900487"/>
            <a:ext cx="958850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7996" name="Rectangle 12"/>
          <p:cNvSpPr>
            <a:spLocks noChangeArrowheads="1"/>
          </p:cNvSpPr>
          <p:nvPr/>
        </p:nvSpPr>
        <p:spPr bwMode="auto">
          <a:xfrm>
            <a:off x="1768475" y="3900487"/>
            <a:ext cx="958850" cy="460375"/>
          </a:xfrm>
          <a:prstGeom prst="rect">
            <a:avLst/>
          </a:prstGeom>
          <a:solidFill>
            <a:srgbClr val="99CCFF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7997" name="Rectangle 13"/>
          <p:cNvSpPr>
            <a:spLocks noChangeArrowheads="1"/>
          </p:cNvSpPr>
          <p:nvPr/>
        </p:nvSpPr>
        <p:spPr bwMode="auto">
          <a:xfrm>
            <a:off x="2728913" y="3900487"/>
            <a:ext cx="958850" cy="46037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7999" name="Rectangle 15"/>
          <p:cNvSpPr>
            <a:spLocks noChangeArrowheads="1"/>
          </p:cNvSpPr>
          <p:nvPr/>
        </p:nvSpPr>
        <p:spPr bwMode="auto">
          <a:xfrm>
            <a:off x="3687763" y="3902075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01" name="Freeform 17"/>
          <p:cNvSpPr>
            <a:spLocks/>
          </p:cNvSpPr>
          <p:nvPr/>
        </p:nvSpPr>
        <p:spPr bwMode="auto">
          <a:xfrm>
            <a:off x="2420938" y="2978150"/>
            <a:ext cx="1268412" cy="844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7" y="121"/>
              </a:cxn>
              <a:cxn ang="0">
                <a:pos x="799" y="460"/>
              </a:cxn>
            </a:cxnLst>
            <a:rect l="0" t="0" r="r" b="b"/>
            <a:pathLst>
              <a:path w="799" h="460">
                <a:moveTo>
                  <a:pt x="0" y="0"/>
                </a:moveTo>
                <a:cubicBezTo>
                  <a:pt x="127" y="22"/>
                  <a:pt x="254" y="44"/>
                  <a:pt x="387" y="121"/>
                </a:cubicBezTo>
                <a:cubicBezTo>
                  <a:pt x="520" y="198"/>
                  <a:pt x="659" y="329"/>
                  <a:pt x="799" y="46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02" name="Line 18"/>
          <p:cNvSpPr>
            <a:spLocks noChangeShapeType="1"/>
          </p:cNvSpPr>
          <p:nvPr/>
        </p:nvSpPr>
        <p:spPr bwMode="auto">
          <a:xfrm flipV="1">
            <a:off x="1768475" y="4476750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03" name="Line 19"/>
          <p:cNvSpPr>
            <a:spLocks noChangeShapeType="1"/>
          </p:cNvSpPr>
          <p:nvPr/>
        </p:nvSpPr>
        <p:spPr bwMode="auto">
          <a:xfrm flipH="1" flipV="1">
            <a:off x="2728913" y="4476750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05" name="Text Box 21"/>
          <p:cNvSpPr txBox="1">
            <a:spLocks noChangeArrowheads="1"/>
          </p:cNvSpPr>
          <p:nvPr/>
        </p:nvSpPr>
        <p:spPr bwMode="auto">
          <a:xfrm>
            <a:off x="559226" y="4976812"/>
            <a:ext cx="20232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Last byte ACKed</a:t>
            </a:r>
          </a:p>
        </p:txBody>
      </p:sp>
      <p:sp>
        <p:nvSpPr>
          <p:cNvPr id="938006" name="Text Box 22"/>
          <p:cNvSpPr txBox="1">
            <a:spLocks noChangeArrowheads="1"/>
          </p:cNvSpPr>
          <p:nvPr/>
        </p:nvSpPr>
        <p:spPr bwMode="auto">
          <a:xfrm>
            <a:off x="1428070" y="5654675"/>
            <a:ext cx="1749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Last byte sent</a:t>
            </a:r>
          </a:p>
        </p:txBody>
      </p:sp>
      <p:sp>
        <p:nvSpPr>
          <p:cNvPr id="938007" name="Text Box 23"/>
          <p:cNvSpPr txBox="1">
            <a:spLocks noChangeArrowheads="1"/>
          </p:cNvSpPr>
          <p:nvPr/>
        </p:nvSpPr>
        <p:spPr bwMode="auto">
          <a:xfrm>
            <a:off x="485666" y="313213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TCP</a:t>
            </a:r>
          </a:p>
        </p:txBody>
      </p:sp>
      <p:sp>
        <p:nvSpPr>
          <p:cNvPr id="938009" name="Rectangle 25"/>
          <p:cNvSpPr>
            <a:spLocks noChangeArrowheads="1"/>
          </p:cNvSpPr>
          <p:nvPr/>
        </p:nvSpPr>
        <p:spPr bwMode="auto">
          <a:xfrm>
            <a:off x="5072063" y="3797300"/>
            <a:ext cx="614362" cy="460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10" name="Rectangle 26"/>
          <p:cNvSpPr>
            <a:spLocks noChangeArrowheads="1"/>
          </p:cNvSpPr>
          <p:nvPr/>
        </p:nvSpPr>
        <p:spPr bwMode="auto">
          <a:xfrm>
            <a:off x="5686425" y="3797300"/>
            <a:ext cx="130492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11" name="Rectangle 27"/>
          <p:cNvSpPr>
            <a:spLocks noChangeArrowheads="1"/>
          </p:cNvSpPr>
          <p:nvPr/>
        </p:nvSpPr>
        <p:spPr bwMode="auto">
          <a:xfrm>
            <a:off x="6953250" y="3797300"/>
            <a:ext cx="346075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12" name="Rectangle 28"/>
          <p:cNvSpPr>
            <a:spLocks noChangeArrowheads="1"/>
          </p:cNvSpPr>
          <p:nvPr/>
        </p:nvSpPr>
        <p:spPr bwMode="auto">
          <a:xfrm>
            <a:off x="7643813" y="3798887"/>
            <a:ext cx="614362" cy="4603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13" name="Text Box 29"/>
          <p:cNvSpPr txBox="1">
            <a:spLocks noChangeArrowheads="1"/>
          </p:cNvSpPr>
          <p:nvPr/>
        </p:nvSpPr>
        <p:spPr bwMode="auto">
          <a:xfrm>
            <a:off x="4749691" y="317023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TCP</a:t>
            </a:r>
          </a:p>
        </p:txBody>
      </p:sp>
      <p:sp>
        <p:nvSpPr>
          <p:cNvPr id="938014" name="Freeform 30"/>
          <p:cNvSpPr>
            <a:spLocks/>
          </p:cNvSpPr>
          <p:nvPr/>
        </p:nvSpPr>
        <p:spPr bwMode="auto">
          <a:xfrm>
            <a:off x="5646738" y="2901950"/>
            <a:ext cx="1382712" cy="882650"/>
          </a:xfrm>
          <a:custGeom>
            <a:avLst/>
            <a:gdLst/>
            <a:ahLst/>
            <a:cxnLst>
              <a:cxn ang="0">
                <a:pos x="0" y="556"/>
              </a:cxn>
              <a:cxn ang="0">
                <a:pos x="701" y="193"/>
              </a:cxn>
              <a:cxn ang="0">
                <a:pos x="871" y="0"/>
              </a:cxn>
            </a:cxnLst>
            <a:rect l="0" t="0" r="r" b="b"/>
            <a:pathLst>
              <a:path w="871" h="556">
                <a:moveTo>
                  <a:pt x="0" y="556"/>
                </a:moveTo>
                <a:cubicBezTo>
                  <a:pt x="278" y="421"/>
                  <a:pt x="556" y="286"/>
                  <a:pt x="701" y="193"/>
                </a:cubicBezTo>
                <a:cubicBezTo>
                  <a:pt x="846" y="100"/>
                  <a:pt x="858" y="50"/>
                  <a:pt x="871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15" name="Line 31"/>
          <p:cNvSpPr>
            <a:spLocks noChangeShapeType="1"/>
          </p:cNvSpPr>
          <p:nvPr/>
        </p:nvSpPr>
        <p:spPr bwMode="auto">
          <a:xfrm flipV="1">
            <a:off x="6953250" y="4284662"/>
            <a:ext cx="0" cy="538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16" name="Text Box 32"/>
          <p:cNvSpPr txBox="1">
            <a:spLocks noChangeArrowheads="1"/>
          </p:cNvSpPr>
          <p:nvPr/>
        </p:nvSpPr>
        <p:spPr bwMode="auto">
          <a:xfrm>
            <a:off x="4945328" y="4821237"/>
            <a:ext cx="2288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Next byte expected</a:t>
            </a:r>
          </a:p>
        </p:txBody>
      </p:sp>
      <p:sp>
        <p:nvSpPr>
          <p:cNvPr id="938017" name="Text Box 33"/>
          <p:cNvSpPr txBox="1">
            <a:spLocks noChangeArrowheads="1"/>
          </p:cNvSpPr>
          <p:nvPr/>
        </p:nvSpPr>
        <p:spPr bwMode="auto">
          <a:xfrm>
            <a:off x="1320249" y="3286125"/>
            <a:ext cx="2018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Last byte written</a:t>
            </a:r>
          </a:p>
        </p:txBody>
      </p:sp>
      <p:sp>
        <p:nvSpPr>
          <p:cNvPr id="938018" name="Text Box 34"/>
          <p:cNvSpPr txBox="1">
            <a:spLocks noChangeArrowheads="1"/>
          </p:cNvSpPr>
          <p:nvPr/>
        </p:nvSpPr>
        <p:spPr bwMode="auto">
          <a:xfrm>
            <a:off x="6530801" y="3273425"/>
            <a:ext cx="1749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Last byte read</a:t>
            </a:r>
          </a:p>
        </p:txBody>
      </p:sp>
      <p:sp>
        <p:nvSpPr>
          <p:cNvPr id="938020" name="Rectangle 36"/>
          <p:cNvSpPr>
            <a:spLocks noChangeArrowheads="1"/>
          </p:cNvSpPr>
          <p:nvPr/>
        </p:nvSpPr>
        <p:spPr bwMode="auto">
          <a:xfrm>
            <a:off x="7299325" y="3784600"/>
            <a:ext cx="346075" cy="4603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21" name="Line 37"/>
          <p:cNvSpPr>
            <a:spLocks noChangeShapeType="1"/>
          </p:cNvSpPr>
          <p:nvPr/>
        </p:nvSpPr>
        <p:spPr bwMode="auto">
          <a:xfrm flipH="1" flipV="1">
            <a:off x="7624763" y="4322762"/>
            <a:ext cx="0" cy="1190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8022" name="Text Box 38"/>
          <p:cNvSpPr txBox="1">
            <a:spLocks noChangeArrowheads="1"/>
          </p:cNvSpPr>
          <p:nvPr/>
        </p:nvSpPr>
        <p:spPr bwMode="auto">
          <a:xfrm>
            <a:off x="5862461" y="5500687"/>
            <a:ext cx="2199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Helvetica" charset="0"/>
              </a:rPr>
              <a:t>Last byte received</a:t>
            </a:r>
          </a:p>
        </p:txBody>
      </p:sp>
    </p:spTree>
    <p:extLst>
      <p:ext uri="{BB962C8B-B14F-4D97-AF65-F5344CB8AC3E}">
        <p14:creationId xmlns:p14="http://schemas.microsoft.com/office/powerpoint/2010/main" val="47502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Buffering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idx="1"/>
          </p:nvPr>
        </p:nvSpPr>
        <p:spPr>
          <a:xfrm>
            <a:off x="117020" y="694266"/>
            <a:ext cx="8798380" cy="2872847"/>
          </a:xfrm>
        </p:spPr>
        <p:txBody>
          <a:bodyPr/>
          <a:lstStyle/>
          <a:p>
            <a:r>
              <a:rPr lang="en-US" sz="2000" dirty="0"/>
              <a:t>Window size</a:t>
            </a:r>
          </a:p>
          <a:p>
            <a:pPr lvl="1"/>
            <a:r>
              <a:rPr lang="en-US" sz="1800" dirty="0"/>
              <a:t>Amount that can be sent without acknowledgment</a:t>
            </a:r>
          </a:p>
          <a:p>
            <a:pPr lvl="1"/>
            <a:r>
              <a:rPr lang="en-US" sz="1800" dirty="0"/>
              <a:t>Receiver needs to be able to store this amount of data</a:t>
            </a:r>
          </a:p>
          <a:p>
            <a:r>
              <a:rPr lang="en-US" sz="2000" dirty="0"/>
              <a:t>Receiver advertises the window to the sender</a:t>
            </a:r>
          </a:p>
          <a:p>
            <a:pPr lvl="1"/>
            <a:r>
              <a:rPr lang="en-US" sz="1800" dirty="0"/>
              <a:t>Tells the sender the amount of free space left</a:t>
            </a:r>
          </a:p>
          <a:p>
            <a:pPr lvl="1"/>
            <a:r>
              <a:rPr lang="en-US" sz="1800" dirty="0"/>
              <a:t>… and the sender agrees not to exceed this amount</a:t>
            </a:r>
          </a:p>
        </p:txBody>
      </p:sp>
      <p:sp>
        <p:nvSpPr>
          <p:cNvPr id="939012" name="Line 4"/>
          <p:cNvSpPr>
            <a:spLocks noChangeShapeType="1"/>
          </p:cNvSpPr>
          <p:nvPr/>
        </p:nvSpPr>
        <p:spPr bwMode="auto">
          <a:xfrm>
            <a:off x="1828800" y="3949998"/>
            <a:ext cx="456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13" name="Line 5"/>
          <p:cNvSpPr>
            <a:spLocks noChangeShapeType="1"/>
          </p:cNvSpPr>
          <p:nvPr/>
        </p:nvSpPr>
        <p:spPr bwMode="auto">
          <a:xfrm>
            <a:off x="1828800" y="4559598"/>
            <a:ext cx="456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14" name="Line 6"/>
          <p:cNvSpPr>
            <a:spLocks noChangeShapeType="1"/>
          </p:cNvSpPr>
          <p:nvPr/>
        </p:nvSpPr>
        <p:spPr bwMode="auto">
          <a:xfrm flipH="1">
            <a:off x="6394450" y="3949998"/>
            <a:ext cx="4635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15" name="Line 7"/>
          <p:cNvSpPr>
            <a:spLocks noChangeShapeType="1"/>
          </p:cNvSpPr>
          <p:nvPr/>
        </p:nvSpPr>
        <p:spPr bwMode="auto">
          <a:xfrm flipH="1">
            <a:off x="6394450" y="4559598"/>
            <a:ext cx="4635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16" name="Line 8"/>
          <p:cNvSpPr>
            <a:spLocks noChangeShapeType="1"/>
          </p:cNvSpPr>
          <p:nvPr/>
        </p:nvSpPr>
        <p:spPr bwMode="auto">
          <a:xfrm>
            <a:off x="18288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17" name="Line 9"/>
          <p:cNvSpPr>
            <a:spLocks noChangeShapeType="1"/>
          </p:cNvSpPr>
          <p:nvPr/>
        </p:nvSpPr>
        <p:spPr bwMode="auto">
          <a:xfrm>
            <a:off x="19812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18" name="Line 10"/>
          <p:cNvSpPr>
            <a:spLocks noChangeShapeType="1"/>
          </p:cNvSpPr>
          <p:nvPr/>
        </p:nvSpPr>
        <p:spPr bwMode="auto">
          <a:xfrm>
            <a:off x="21336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19" name="Line 11"/>
          <p:cNvSpPr>
            <a:spLocks noChangeShapeType="1"/>
          </p:cNvSpPr>
          <p:nvPr/>
        </p:nvSpPr>
        <p:spPr bwMode="auto">
          <a:xfrm>
            <a:off x="22860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0" name="Line 12"/>
          <p:cNvSpPr>
            <a:spLocks noChangeShapeType="1"/>
          </p:cNvSpPr>
          <p:nvPr/>
        </p:nvSpPr>
        <p:spPr bwMode="auto">
          <a:xfrm>
            <a:off x="24384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1" name="Line 13"/>
          <p:cNvSpPr>
            <a:spLocks noChangeShapeType="1"/>
          </p:cNvSpPr>
          <p:nvPr/>
        </p:nvSpPr>
        <p:spPr bwMode="auto">
          <a:xfrm>
            <a:off x="25908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2" name="Line 14"/>
          <p:cNvSpPr>
            <a:spLocks noChangeShapeType="1"/>
          </p:cNvSpPr>
          <p:nvPr/>
        </p:nvSpPr>
        <p:spPr bwMode="auto">
          <a:xfrm>
            <a:off x="27432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3" name="Line 15"/>
          <p:cNvSpPr>
            <a:spLocks noChangeShapeType="1"/>
          </p:cNvSpPr>
          <p:nvPr/>
        </p:nvSpPr>
        <p:spPr bwMode="auto">
          <a:xfrm>
            <a:off x="28956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4" name="Line 16"/>
          <p:cNvSpPr>
            <a:spLocks noChangeShapeType="1"/>
          </p:cNvSpPr>
          <p:nvPr/>
        </p:nvSpPr>
        <p:spPr bwMode="auto">
          <a:xfrm>
            <a:off x="30480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5" name="Line 17"/>
          <p:cNvSpPr>
            <a:spLocks noChangeShapeType="1"/>
          </p:cNvSpPr>
          <p:nvPr/>
        </p:nvSpPr>
        <p:spPr bwMode="auto">
          <a:xfrm>
            <a:off x="32004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6" name="Line 18"/>
          <p:cNvSpPr>
            <a:spLocks noChangeShapeType="1"/>
          </p:cNvSpPr>
          <p:nvPr/>
        </p:nvSpPr>
        <p:spPr bwMode="auto">
          <a:xfrm>
            <a:off x="33528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7" name="Line 19"/>
          <p:cNvSpPr>
            <a:spLocks noChangeShapeType="1"/>
          </p:cNvSpPr>
          <p:nvPr/>
        </p:nvSpPr>
        <p:spPr bwMode="auto">
          <a:xfrm>
            <a:off x="35052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8" name="Line 20"/>
          <p:cNvSpPr>
            <a:spLocks noChangeShapeType="1"/>
          </p:cNvSpPr>
          <p:nvPr/>
        </p:nvSpPr>
        <p:spPr bwMode="auto">
          <a:xfrm>
            <a:off x="36576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29" name="Line 21"/>
          <p:cNvSpPr>
            <a:spLocks noChangeShapeType="1"/>
          </p:cNvSpPr>
          <p:nvPr/>
        </p:nvSpPr>
        <p:spPr bwMode="auto">
          <a:xfrm>
            <a:off x="38100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0" name="Line 22"/>
          <p:cNvSpPr>
            <a:spLocks noChangeShapeType="1"/>
          </p:cNvSpPr>
          <p:nvPr/>
        </p:nvSpPr>
        <p:spPr bwMode="auto">
          <a:xfrm>
            <a:off x="39624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1" name="Line 23"/>
          <p:cNvSpPr>
            <a:spLocks noChangeShapeType="1"/>
          </p:cNvSpPr>
          <p:nvPr/>
        </p:nvSpPr>
        <p:spPr bwMode="auto">
          <a:xfrm>
            <a:off x="41148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2" name="Line 24"/>
          <p:cNvSpPr>
            <a:spLocks noChangeShapeType="1"/>
          </p:cNvSpPr>
          <p:nvPr/>
        </p:nvSpPr>
        <p:spPr bwMode="auto">
          <a:xfrm>
            <a:off x="42672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3" name="Line 25"/>
          <p:cNvSpPr>
            <a:spLocks noChangeShapeType="1"/>
          </p:cNvSpPr>
          <p:nvPr/>
        </p:nvSpPr>
        <p:spPr bwMode="auto">
          <a:xfrm>
            <a:off x="44196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4" name="Line 26"/>
          <p:cNvSpPr>
            <a:spLocks noChangeShapeType="1"/>
          </p:cNvSpPr>
          <p:nvPr/>
        </p:nvSpPr>
        <p:spPr bwMode="auto">
          <a:xfrm>
            <a:off x="45720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5" name="Line 27"/>
          <p:cNvSpPr>
            <a:spLocks noChangeShapeType="1"/>
          </p:cNvSpPr>
          <p:nvPr/>
        </p:nvSpPr>
        <p:spPr bwMode="auto">
          <a:xfrm>
            <a:off x="47244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6" name="Line 28"/>
          <p:cNvSpPr>
            <a:spLocks noChangeShapeType="1"/>
          </p:cNvSpPr>
          <p:nvPr/>
        </p:nvSpPr>
        <p:spPr bwMode="auto">
          <a:xfrm>
            <a:off x="48768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7" name="Line 29"/>
          <p:cNvSpPr>
            <a:spLocks noChangeShapeType="1"/>
          </p:cNvSpPr>
          <p:nvPr/>
        </p:nvSpPr>
        <p:spPr bwMode="auto">
          <a:xfrm>
            <a:off x="50292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8" name="Line 30"/>
          <p:cNvSpPr>
            <a:spLocks noChangeShapeType="1"/>
          </p:cNvSpPr>
          <p:nvPr/>
        </p:nvSpPr>
        <p:spPr bwMode="auto">
          <a:xfrm>
            <a:off x="51816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39" name="Line 31"/>
          <p:cNvSpPr>
            <a:spLocks noChangeShapeType="1"/>
          </p:cNvSpPr>
          <p:nvPr/>
        </p:nvSpPr>
        <p:spPr bwMode="auto">
          <a:xfrm>
            <a:off x="53340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0" name="Line 32"/>
          <p:cNvSpPr>
            <a:spLocks noChangeShapeType="1"/>
          </p:cNvSpPr>
          <p:nvPr/>
        </p:nvSpPr>
        <p:spPr bwMode="auto">
          <a:xfrm>
            <a:off x="54864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1" name="Line 33"/>
          <p:cNvSpPr>
            <a:spLocks noChangeShapeType="1"/>
          </p:cNvSpPr>
          <p:nvPr/>
        </p:nvSpPr>
        <p:spPr bwMode="auto">
          <a:xfrm>
            <a:off x="56388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2" name="Line 34"/>
          <p:cNvSpPr>
            <a:spLocks noChangeShapeType="1"/>
          </p:cNvSpPr>
          <p:nvPr/>
        </p:nvSpPr>
        <p:spPr bwMode="auto">
          <a:xfrm>
            <a:off x="57912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3" name="Line 35"/>
          <p:cNvSpPr>
            <a:spLocks noChangeShapeType="1"/>
          </p:cNvSpPr>
          <p:nvPr/>
        </p:nvSpPr>
        <p:spPr bwMode="auto">
          <a:xfrm>
            <a:off x="59436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4" name="Line 36"/>
          <p:cNvSpPr>
            <a:spLocks noChangeShapeType="1"/>
          </p:cNvSpPr>
          <p:nvPr/>
        </p:nvSpPr>
        <p:spPr bwMode="auto">
          <a:xfrm>
            <a:off x="60960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5" name="Line 37"/>
          <p:cNvSpPr>
            <a:spLocks noChangeShapeType="1"/>
          </p:cNvSpPr>
          <p:nvPr/>
        </p:nvSpPr>
        <p:spPr bwMode="auto">
          <a:xfrm>
            <a:off x="62484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6" name="Line 38"/>
          <p:cNvSpPr>
            <a:spLocks noChangeShapeType="1"/>
          </p:cNvSpPr>
          <p:nvPr/>
        </p:nvSpPr>
        <p:spPr bwMode="auto">
          <a:xfrm>
            <a:off x="6400800" y="394999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7" name="Line 39"/>
          <p:cNvSpPr>
            <a:spLocks noChangeShapeType="1"/>
          </p:cNvSpPr>
          <p:nvPr/>
        </p:nvSpPr>
        <p:spPr bwMode="auto">
          <a:xfrm>
            <a:off x="6553200" y="394999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8" name="Line 40"/>
          <p:cNvSpPr>
            <a:spLocks noChangeShapeType="1"/>
          </p:cNvSpPr>
          <p:nvPr/>
        </p:nvSpPr>
        <p:spPr bwMode="auto">
          <a:xfrm>
            <a:off x="6705600" y="3949998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49" name="Rectangle 41"/>
          <p:cNvSpPr>
            <a:spLocks noChangeArrowheads="1"/>
          </p:cNvSpPr>
          <p:nvPr/>
        </p:nvSpPr>
        <p:spPr bwMode="auto">
          <a:xfrm>
            <a:off x="2743200" y="3573760"/>
            <a:ext cx="2895600" cy="137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50" name="Line 42"/>
          <p:cNvSpPr>
            <a:spLocks noChangeShapeType="1"/>
          </p:cNvSpPr>
          <p:nvPr/>
        </p:nvSpPr>
        <p:spPr bwMode="auto">
          <a:xfrm flipH="1">
            <a:off x="1365250" y="3949998"/>
            <a:ext cx="4635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51" name="Line 43"/>
          <p:cNvSpPr>
            <a:spLocks noChangeShapeType="1"/>
          </p:cNvSpPr>
          <p:nvPr/>
        </p:nvSpPr>
        <p:spPr bwMode="auto">
          <a:xfrm flipH="1">
            <a:off x="1365250" y="4559598"/>
            <a:ext cx="4635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52" name="Line 44"/>
          <p:cNvSpPr>
            <a:spLocks noChangeShapeType="1"/>
          </p:cNvSpPr>
          <p:nvPr/>
        </p:nvSpPr>
        <p:spPr bwMode="auto">
          <a:xfrm>
            <a:off x="1530350" y="395476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53" name="Line 45"/>
          <p:cNvSpPr>
            <a:spLocks noChangeShapeType="1"/>
          </p:cNvSpPr>
          <p:nvPr/>
        </p:nvSpPr>
        <p:spPr bwMode="auto">
          <a:xfrm>
            <a:off x="1682750" y="3954760"/>
            <a:ext cx="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54" name="Line 46"/>
          <p:cNvSpPr>
            <a:spLocks noChangeShapeType="1"/>
          </p:cNvSpPr>
          <p:nvPr/>
        </p:nvSpPr>
        <p:spPr bwMode="auto">
          <a:xfrm>
            <a:off x="4114800" y="357376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55" name="Line 47"/>
          <p:cNvSpPr>
            <a:spLocks noChangeShapeType="1"/>
          </p:cNvSpPr>
          <p:nvPr/>
        </p:nvSpPr>
        <p:spPr bwMode="auto">
          <a:xfrm>
            <a:off x="2743200" y="342136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56" name="Text Box 48"/>
          <p:cNvSpPr txBox="1">
            <a:spLocks noChangeArrowheads="1"/>
          </p:cNvSpPr>
          <p:nvPr/>
        </p:nvSpPr>
        <p:spPr bwMode="auto">
          <a:xfrm>
            <a:off x="3200400" y="3040360"/>
            <a:ext cx="1723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b="0" dirty="0">
                <a:solidFill>
                  <a:srgbClr val="000099"/>
                </a:solidFill>
                <a:latin typeface="Comic Sans MS" charset="0"/>
              </a:rPr>
              <a:t>Window Size</a:t>
            </a:r>
          </a:p>
        </p:txBody>
      </p:sp>
      <p:sp>
        <p:nvSpPr>
          <p:cNvPr id="939057" name="Line 49"/>
          <p:cNvSpPr>
            <a:spLocks noChangeShapeType="1"/>
          </p:cNvSpPr>
          <p:nvPr/>
        </p:nvSpPr>
        <p:spPr bwMode="auto">
          <a:xfrm flipH="1">
            <a:off x="1219200" y="502156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58" name="Line 50"/>
          <p:cNvSpPr>
            <a:spLocks noChangeShapeType="1"/>
          </p:cNvSpPr>
          <p:nvPr/>
        </p:nvSpPr>
        <p:spPr bwMode="auto">
          <a:xfrm>
            <a:off x="5638800" y="502156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59" name="Line 51"/>
          <p:cNvSpPr>
            <a:spLocks noChangeShapeType="1"/>
          </p:cNvSpPr>
          <p:nvPr/>
        </p:nvSpPr>
        <p:spPr bwMode="auto">
          <a:xfrm>
            <a:off x="2743200" y="502156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60" name="Line 52"/>
          <p:cNvSpPr>
            <a:spLocks noChangeShapeType="1"/>
          </p:cNvSpPr>
          <p:nvPr/>
        </p:nvSpPr>
        <p:spPr bwMode="auto">
          <a:xfrm>
            <a:off x="4114800" y="502156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61" name="Line 53"/>
          <p:cNvSpPr>
            <a:spLocks noChangeShapeType="1"/>
          </p:cNvSpPr>
          <p:nvPr/>
        </p:nvSpPr>
        <p:spPr bwMode="auto">
          <a:xfrm>
            <a:off x="2743200" y="494536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62" name="Line 54"/>
          <p:cNvSpPr>
            <a:spLocks noChangeShapeType="1"/>
          </p:cNvSpPr>
          <p:nvPr/>
        </p:nvSpPr>
        <p:spPr bwMode="auto">
          <a:xfrm>
            <a:off x="4114800" y="494536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63" name="Line 55"/>
          <p:cNvSpPr>
            <a:spLocks noChangeShapeType="1"/>
          </p:cNvSpPr>
          <p:nvPr/>
        </p:nvSpPr>
        <p:spPr bwMode="auto">
          <a:xfrm>
            <a:off x="5638800" y="494536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939064" name="Text Box 56"/>
          <p:cNvSpPr txBox="1">
            <a:spLocks noChangeArrowheads="1"/>
          </p:cNvSpPr>
          <p:nvPr/>
        </p:nvSpPr>
        <p:spPr bwMode="auto">
          <a:xfrm>
            <a:off x="2741692" y="5024735"/>
            <a:ext cx="12460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FF"/>
                </a:solidFill>
                <a:latin typeface="Comic Sans MS" charset="0"/>
              </a:rPr>
              <a:t>Outstanding</a:t>
            </a:r>
          </a:p>
          <a:p>
            <a:pPr eaLnBrk="0" hangingPunct="0"/>
            <a:r>
              <a:rPr lang="en-US" sz="1200" dirty="0">
                <a:solidFill>
                  <a:srgbClr val="0000FF"/>
                </a:solidFill>
                <a:latin typeface="Comic Sans MS" charset="0"/>
              </a:rPr>
              <a:t>Un-ack’d data</a:t>
            </a:r>
          </a:p>
        </p:txBody>
      </p:sp>
      <p:sp>
        <p:nvSpPr>
          <p:cNvPr id="939065" name="Text Box 57"/>
          <p:cNvSpPr txBox="1">
            <a:spLocks noChangeArrowheads="1"/>
          </p:cNvSpPr>
          <p:nvPr/>
        </p:nvSpPr>
        <p:spPr bwMode="auto">
          <a:xfrm>
            <a:off x="4402676" y="5024735"/>
            <a:ext cx="8228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FF"/>
                </a:solidFill>
                <a:latin typeface="Comic Sans MS" charset="0"/>
              </a:rPr>
              <a:t>Data OK </a:t>
            </a:r>
          </a:p>
          <a:p>
            <a:pPr eaLnBrk="0" hangingPunct="0"/>
            <a:r>
              <a:rPr lang="en-US" sz="1200" dirty="0">
                <a:solidFill>
                  <a:srgbClr val="0000FF"/>
                </a:solidFill>
                <a:latin typeface="Comic Sans MS" charset="0"/>
              </a:rPr>
              <a:t>to send</a:t>
            </a:r>
          </a:p>
        </p:txBody>
      </p:sp>
      <p:sp>
        <p:nvSpPr>
          <p:cNvPr id="939066" name="Text Box 58"/>
          <p:cNvSpPr txBox="1">
            <a:spLocks noChangeArrowheads="1"/>
          </p:cNvSpPr>
          <p:nvPr/>
        </p:nvSpPr>
        <p:spPr bwMode="auto">
          <a:xfrm>
            <a:off x="5687419" y="5024735"/>
            <a:ext cx="1123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latin typeface="Comic Sans MS" charset="0"/>
              </a:rPr>
              <a:t>Data not OK </a:t>
            </a:r>
          </a:p>
          <a:p>
            <a:pPr eaLnBrk="0" hangingPunct="0"/>
            <a:r>
              <a:rPr lang="en-US" sz="1200" dirty="0">
                <a:latin typeface="Comic Sans MS" charset="0"/>
              </a:rPr>
              <a:t>to send yet</a:t>
            </a:r>
          </a:p>
        </p:txBody>
      </p:sp>
      <p:sp>
        <p:nvSpPr>
          <p:cNvPr id="939067" name="Text Box 59"/>
          <p:cNvSpPr txBox="1">
            <a:spLocks noChangeArrowheads="1"/>
          </p:cNvSpPr>
          <p:nvPr/>
        </p:nvSpPr>
        <p:spPr bwMode="auto">
          <a:xfrm>
            <a:off x="1417723" y="5024735"/>
            <a:ext cx="1098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latin typeface="Comic Sans MS" charset="0"/>
              </a:rPr>
              <a:t>Data ACK’d </a:t>
            </a:r>
          </a:p>
          <a:p>
            <a:pPr eaLnBrk="0" hangingPunct="0"/>
            <a:endParaRPr lang="en-US" sz="12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2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1521" y="141289"/>
            <a:ext cx="8424936" cy="557213"/>
          </a:xfrm>
        </p:spPr>
        <p:txBody>
          <a:bodyPr/>
          <a:lstStyle/>
          <a:p>
            <a:r>
              <a:rPr lang="en-US" sz="2800" dirty="0"/>
              <a:t>Three-way Handshake to Establish Connection</a:t>
            </a:r>
          </a:p>
        </p:txBody>
      </p:sp>
      <p:sp>
        <p:nvSpPr>
          <p:cNvPr id="929795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4302125"/>
            <a:ext cx="8920163" cy="2022475"/>
          </a:xfrm>
        </p:spPr>
        <p:txBody>
          <a:bodyPr/>
          <a:lstStyle/>
          <a:p>
            <a:r>
              <a:rPr lang="en-US" sz="2800" dirty="0"/>
              <a:t>Three-way handshake to establish connection</a:t>
            </a:r>
          </a:p>
          <a:p>
            <a:pPr lvl="1"/>
            <a:r>
              <a:rPr lang="en-US" sz="2400" dirty="0"/>
              <a:t>Host A sends a </a:t>
            </a:r>
            <a:r>
              <a:rPr lang="en-US" sz="2400" b="1" dirty="0">
                <a:solidFill>
                  <a:srgbClr val="0000FF"/>
                </a:solidFill>
              </a:rPr>
              <a:t>SYN</a:t>
            </a:r>
            <a:r>
              <a:rPr lang="en-US" sz="2400" dirty="0"/>
              <a:t> (open) to the host B</a:t>
            </a:r>
          </a:p>
          <a:p>
            <a:pPr lvl="1"/>
            <a:r>
              <a:rPr lang="en-US" sz="2400" dirty="0"/>
              <a:t>Host B returns a SYN acknowledgment (</a:t>
            </a:r>
            <a:r>
              <a:rPr lang="en-US" sz="2400" b="1" dirty="0">
                <a:solidFill>
                  <a:srgbClr val="FF3300"/>
                </a:solidFill>
              </a:rPr>
              <a:t>SYN ACK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Host A sends an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ACK</a:t>
            </a:r>
            <a:r>
              <a:rPr lang="en-US" sz="2400" dirty="0"/>
              <a:t> to acknowledge the SYN ACK</a:t>
            </a:r>
          </a:p>
        </p:txBody>
      </p:sp>
      <p:sp>
        <p:nvSpPr>
          <p:cNvPr id="929796" name="Line 1028"/>
          <p:cNvSpPr>
            <a:spLocks noChangeShapeType="1"/>
          </p:cNvSpPr>
          <p:nvPr/>
        </p:nvSpPr>
        <p:spPr bwMode="auto">
          <a:xfrm rot="5400000" flipV="1">
            <a:off x="3109119" y="1029493"/>
            <a:ext cx="287338" cy="1603375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29797" name="Line 1029"/>
          <p:cNvSpPr>
            <a:spLocks noChangeShapeType="1"/>
          </p:cNvSpPr>
          <p:nvPr/>
        </p:nvSpPr>
        <p:spPr bwMode="auto">
          <a:xfrm rot="5400000">
            <a:off x="3099594" y="1567656"/>
            <a:ext cx="300038" cy="157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29798" name="Line 1030"/>
          <p:cNvSpPr>
            <a:spLocks noChangeShapeType="1"/>
          </p:cNvSpPr>
          <p:nvPr/>
        </p:nvSpPr>
        <p:spPr bwMode="auto">
          <a:xfrm rot="5400000" flipV="1">
            <a:off x="3011488" y="2225675"/>
            <a:ext cx="457200" cy="160020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29799" name="Line 1031"/>
          <p:cNvSpPr>
            <a:spLocks noChangeShapeType="1"/>
          </p:cNvSpPr>
          <p:nvPr/>
        </p:nvSpPr>
        <p:spPr bwMode="auto">
          <a:xfrm rot="5400000" flipV="1">
            <a:off x="3009107" y="2764630"/>
            <a:ext cx="469900" cy="1598613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29800" name="Text Box 1032"/>
          <p:cNvSpPr txBox="1">
            <a:spLocks noChangeArrowheads="1"/>
          </p:cNvSpPr>
          <p:nvPr/>
        </p:nvSpPr>
        <p:spPr bwMode="auto">
          <a:xfrm rot="605430">
            <a:off x="2897616" y="1342994"/>
            <a:ext cx="699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solidFill>
                  <a:srgbClr val="0000FF"/>
                </a:solidFill>
                <a:latin typeface="Times New Roman" charset="0"/>
              </a:rPr>
              <a:t>SYN</a:t>
            </a:r>
          </a:p>
        </p:txBody>
      </p:sp>
      <p:sp>
        <p:nvSpPr>
          <p:cNvPr id="929801" name="Text Box 1033"/>
          <p:cNvSpPr txBox="1">
            <a:spLocks noChangeArrowheads="1"/>
          </p:cNvSpPr>
          <p:nvPr/>
        </p:nvSpPr>
        <p:spPr bwMode="auto">
          <a:xfrm rot="10146980" flipH="1" flipV="1">
            <a:off x="2589213" y="1982757"/>
            <a:ext cx="1308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solidFill>
                  <a:srgbClr val="FF3300"/>
                </a:solidFill>
                <a:latin typeface="Times New Roman" charset="0"/>
              </a:rPr>
              <a:t>SYN ACK</a:t>
            </a:r>
          </a:p>
        </p:txBody>
      </p:sp>
      <p:sp>
        <p:nvSpPr>
          <p:cNvPr id="929802" name="Text Box 1034"/>
          <p:cNvSpPr txBox="1">
            <a:spLocks noChangeArrowheads="1"/>
          </p:cNvSpPr>
          <p:nvPr/>
        </p:nvSpPr>
        <p:spPr bwMode="auto">
          <a:xfrm rot="1044999">
            <a:off x="3111789" y="2751107"/>
            <a:ext cx="728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solidFill>
                  <a:srgbClr val="0000FF"/>
                </a:solidFill>
                <a:latin typeface="Times New Roman" charset="0"/>
              </a:rPr>
              <a:t>ACK</a:t>
            </a:r>
          </a:p>
        </p:txBody>
      </p:sp>
      <p:sp>
        <p:nvSpPr>
          <p:cNvPr id="929803" name="Text Box 1035"/>
          <p:cNvSpPr txBox="1">
            <a:spLocks noChangeArrowheads="1"/>
          </p:cNvSpPr>
          <p:nvPr/>
        </p:nvSpPr>
        <p:spPr bwMode="auto">
          <a:xfrm rot="1003808">
            <a:off x="2900939" y="3171794"/>
            <a:ext cx="668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solidFill>
                  <a:srgbClr val="0000FF"/>
                </a:solidFill>
                <a:latin typeface="Times New Roman" charset="0"/>
              </a:rPr>
              <a:t>Data</a:t>
            </a:r>
          </a:p>
        </p:txBody>
      </p:sp>
      <p:sp>
        <p:nvSpPr>
          <p:cNvPr id="929804" name="Line 1036"/>
          <p:cNvSpPr>
            <a:spLocks noChangeShapeType="1"/>
          </p:cNvSpPr>
          <p:nvPr/>
        </p:nvSpPr>
        <p:spPr bwMode="auto">
          <a:xfrm rot="16200000" flipH="1">
            <a:off x="2599531" y="2921794"/>
            <a:ext cx="2890837" cy="63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29805" name="Line 1037"/>
          <p:cNvSpPr>
            <a:spLocks noChangeShapeType="1"/>
          </p:cNvSpPr>
          <p:nvPr/>
        </p:nvSpPr>
        <p:spPr bwMode="auto">
          <a:xfrm rot="5400000">
            <a:off x="1048544" y="2882106"/>
            <a:ext cx="2797175" cy="238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29806" name="Text Box 1038"/>
          <p:cNvSpPr txBox="1">
            <a:spLocks noChangeArrowheads="1"/>
          </p:cNvSpPr>
          <p:nvPr/>
        </p:nvSpPr>
        <p:spPr bwMode="auto">
          <a:xfrm>
            <a:off x="2274888" y="10287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0" dirty="0">
                <a:solidFill>
                  <a:srgbClr val="0000FF"/>
                </a:solidFill>
                <a:latin typeface="Times New Roman" charset="0"/>
              </a:rPr>
              <a:t>A</a:t>
            </a:r>
          </a:p>
        </p:txBody>
      </p:sp>
      <p:sp>
        <p:nvSpPr>
          <p:cNvPr id="929807" name="Text Box 1039"/>
          <p:cNvSpPr txBox="1">
            <a:spLocks noChangeArrowheads="1"/>
          </p:cNvSpPr>
          <p:nvPr/>
        </p:nvSpPr>
        <p:spPr bwMode="auto">
          <a:xfrm>
            <a:off x="3841750" y="990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0" dirty="0">
                <a:solidFill>
                  <a:srgbClr val="FF3300"/>
                </a:solidFill>
                <a:latin typeface="Times New Roman" charset="0"/>
              </a:rPr>
              <a:t>B</a:t>
            </a:r>
          </a:p>
        </p:txBody>
      </p:sp>
      <p:sp>
        <p:nvSpPr>
          <p:cNvPr id="929808" name="Line 1040"/>
          <p:cNvSpPr>
            <a:spLocks noChangeShapeType="1"/>
          </p:cNvSpPr>
          <p:nvPr/>
        </p:nvSpPr>
        <p:spPr bwMode="auto">
          <a:xfrm rot="5400000" flipV="1">
            <a:off x="3037682" y="3105943"/>
            <a:ext cx="469900" cy="1598613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29809" name="Text Box 1041"/>
          <p:cNvSpPr txBox="1">
            <a:spLocks noChangeArrowheads="1"/>
          </p:cNvSpPr>
          <p:nvPr/>
        </p:nvSpPr>
        <p:spPr bwMode="auto">
          <a:xfrm rot="1003808">
            <a:off x="2929514" y="3513107"/>
            <a:ext cx="668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solidFill>
                  <a:srgbClr val="0000FF"/>
                </a:solidFill>
                <a:latin typeface="Times New Roman" charset="0"/>
              </a:rPr>
              <a:t>Data</a:t>
            </a:r>
          </a:p>
        </p:txBody>
      </p:sp>
      <p:sp>
        <p:nvSpPr>
          <p:cNvPr id="929810" name="Text Box 1042"/>
          <p:cNvSpPr txBox="1">
            <a:spLocks noChangeArrowheads="1"/>
          </p:cNvSpPr>
          <p:nvPr/>
        </p:nvSpPr>
        <p:spPr bwMode="auto">
          <a:xfrm>
            <a:off x="5148263" y="1911350"/>
            <a:ext cx="2535237" cy="193899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Helvetica" charset="0"/>
              </a:rPr>
              <a:t>Each host tells its </a:t>
            </a:r>
            <a:r>
              <a:rPr lang="en-US" sz="2400" dirty="0" smtClean="0">
                <a:latin typeface="Helvetica" charset="0"/>
              </a:rPr>
              <a:t>initial sequence number (ISN) </a:t>
            </a:r>
            <a:r>
              <a:rPr lang="en-US" sz="2400" dirty="0">
                <a:latin typeface="Helvetica" charset="0"/>
              </a:rPr>
              <a:t>to the other host.</a:t>
            </a:r>
          </a:p>
        </p:txBody>
      </p:sp>
    </p:spTree>
    <p:extLst>
      <p:ext uri="{BB962C8B-B14F-4D97-AF65-F5344CB8AC3E}">
        <p14:creationId xmlns:p14="http://schemas.microsoft.com/office/powerpoint/2010/main" val="2028891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2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Tearing Down the Connection</a:t>
            </a:r>
          </a:p>
        </p:txBody>
      </p:sp>
      <p:sp>
        <p:nvSpPr>
          <p:cNvPr id="904203" name="Rectangle 11"/>
          <p:cNvSpPr>
            <a:spLocks noGrp="1" noChangeArrowheads="1"/>
          </p:cNvSpPr>
          <p:nvPr>
            <p:ph idx="1"/>
          </p:nvPr>
        </p:nvSpPr>
        <p:spPr>
          <a:xfrm>
            <a:off x="0" y="3975123"/>
            <a:ext cx="8959850" cy="2470127"/>
          </a:xfrm>
        </p:spPr>
        <p:txBody>
          <a:bodyPr/>
          <a:lstStyle/>
          <a:p>
            <a:r>
              <a:rPr lang="en-US" sz="2800" dirty="0"/>
              <a:t>Closing the connection</a:t>
            </a:r>
          </a:p>
          <a:p>
            <a:pPr lvl="1"/>
            <a:r>
              <a:rPr lang="en-US" sz="2400" dirty="0"/>
              <a:t>Finish (FIN) to close and receive remaining bytes</a:t>
            </a:r>
          </a:p>
          <a:p>
            <a:pPr lvl="1"/>
            <a:r>
              <a:rPr lang="en-US" sz="2400" dirty="0"/>
              <a:t>And other host sends a FIN ACK to acknowledge</a:t>
            </a:r>
          </a:p>
          <a:p>
            <a:pPr lvl="1"/>
            <a:r>
              <a:rPr lang="en-US" sz="2400" dirty="0"/>
              <a:t>Reset (RST) to close and not receive remaining bytes</a:t>
            </a:r>
          </a:p>
          <a:p>
            <a:endParaRPr lang="en-US" sz="2800" dirty="0"/>
          </a:p>
        </p:txBody>
      </p:sp>
      <p:sp>
        <p:nvSpPr>
          <p:cNvPr id="904204" name="Line 12"/>
          <p:cNvSpPr>
            <a:spLocks noChangeShapeType="1"/>
          </p:cNvSpPr>
          <p:nvPr/>
        </p:nvSpPr>
        <p:spPr bwMode="auto">
          <a:xfrm flipV="1">
            <a:off x="1883767" y="1410490"/>
            <a:ext cx="287338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05" name="Line 13"/>
          <p:cNvSpPr>
            <a:spLocks noChangeShapeType="1"/>
          </p:cNvSpPr>
          <p:nvPr/>
        </p:nvSpPr>
        <p:spPr bwMode="auto">
          <a:xfrm>
            <a:off x="2401292" y="1427953"/>
            <a:ext cx="300038" cy="157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06" name="Line 14"/>
          <p:cNvSpPr>
            <a:spLocks noChangeShapeType="1"/>
          </p:cNvSpPr>
          <p:nvPr/>
        </p:nvSpPr>
        <p:spPr bwMode="auto">
          <a:xfrm flipV="1">
            <a:off x="2993430" y="1424778"/>
            <a:ext cx="457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07" name="Line 15"/>
          <p:cNvSpPr>
            <a:spLocks noChangeShapeType="1"/>
          </p:cNvSpPr>
          <p:nvPr/>
        </p:nvSpPr>
        <p:spPr bwMode="auto">
          <a:xfrm flipV="1">
            <a:off x="3525242" y="1420015"/>
            <a:ext cx="469900" cy="1598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08" name="Text Box 16"/>
          <p:cNvSpPr txBox="1">
            <a:spLocks noChangeArrowheads="1"/>
          </p:cNvSpPr>
          <p:nvPr/>
        </p:nvSpPr>
        <p:spPr bwMode="auto">
          <a:xfrm rot="-4794570">
            <a:off x="1389689" y="2016091"/>
            <a:ext cx="699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SYN</a:t>
            </a:r>
          </a:p>
        </p:txBody>
      </p:sp>
      <p:sp>
        <p:nvSpPr>
          <p:cNvPr id="904209" name="Text Box 17"/>
          <p:cNvSpPr txBox="1">
            <a:spLocks noChangeArrowheads="1"/>
          </p:cNvSpPr>
          <p:nvPr/>
        </p:nvSpPr>
        <p:spPr bwMode="auto">
          <a:xfrm rot="-16887197">
            <a:off x="2116912" y="2008947"/>
            <a:ext cx="1292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SYN ACK</a:t>
            </a:r>
          </a:p>
        </p:txBody>
      </p:sp>
      <p:sp>
        <p:nvSpPr>
          <p:cNvPr id="904210" name="Text Box 18"/>
          <p:cNvSpPr txBox="1">
            <a:spLocks noChangeArrowheads="1"/>
          </p:cNvSpPr>
          <p:nvPr/>
        </p:nvSpPr>
        <p:spPr bwMode="auto">
          <a:xfrm rot="-4355001">
            <a:off x="2783375" y="1787491"/>
            <a:ext cx="728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ACK</a:t>
            </a:r>
          </a:p>
        </p:txBody>
      </p:sp>
      <p:sp>
        <p:nvSpPr>
          <p:cNvPr id="904211" name="Text Box 19"/>
          <p:cNvSpPr txBox="1">
            <a:spLocks noChangeArrowheads="1"/>
          </p:cNvSpPr>
          <p:nvPr/>
        </p:nvSpPr>
        <p:spPr bwMode="auto">
          <a:xfrm rot="-4396192">
            <a:off x="3233718" y="2029585"/>
            <a:ext cx="668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Data</a:t>
            </a:r>
          </a:p>
        </p:txBody>
      </p:sp>
      <p:sp>
        <p:nvSpPr>
          <p:cNvPr id="904212" name="Line 20"/>
          <p:cNvSpPr>
            <a:spLocks noChangeShapeType="1"/>
          </p:cNvSpPr>
          <p:nvPr/>
        </p:nvSpPr>
        <p:spPr bwMode="auto">
          <a:xfrm flipV="1">
            <a:off x="5476280" y="1421603"/>
            <a:ext cx="234950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13" name="Line 21"/>
          <p:cNvSpPr>
            <a:spLocks noChangeShapeType="1"/>
          </p:cNvSpPr>
          <p:nvPr/>
        </p:nvSpPr>
        <p:spPr bwMode="auto">
          <a:xfrm>
            <a:off x="5989042" y="1420015"/>
            <a:ext cx="277813" cy="1573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14" name="Text Box 22"/>
          <p:cNvSpPr txBox="1">
            <a:spLocks noChangeArrowheads="1"/>
          </p:cNvSpPr>
          <p:nvPr/>
        </p:nvSpPr>
        <p:spPr bwMode="auto">
          <a:xfrm rot="-4702247">
            <a:off x="5145409" y="1986722"/>
            <a:ext cx="598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FIN</a:t>
            </a:r>
          </a:p>
        </p:txBody>
      </p:sp>
      <p:sp>
        <p:nvSpPr>
          <p:cNvPr id="904215" name="Text Box 23"/>
          <p:cNvSpPr txBox="1">
            <a:spLocks noChangeArrowheads="1"/>
          </p:cNvSpPr>
          <p:nvPr/>
        </p:nvSpPr>
        <p:spPr bwMode="auto">
          <a:xfrm rot="4688575">
            <a:off x="5712293" y="1976403"/>
            <a:ext cx="1191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FIN ACK</a:t>
            </a:r>
          </a:p>
        </p:txBody>
      </p:sp>
      <p:sp>
        <p:nvSpPr>
          <p:cNvPr id="904216" name="Line 24"/>
          <p:cNvSpPr>
            <a:spLocks noChangeShapeType="1"/>
          </p:cNvSpPr>
          <p:nvPr/>
        </p:nvSpPr>
        <p:spPr bwMode="auto">
          <a:xfrm>
            <a:off x="4118967" y="1421603"/>
            <a:ext cx="379413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17" name="Line 25"/>
          <p:cNvSpPr>
            <a:spLocks noChangeShapeType="1"/>
          </p:cNvSpPr>
          <p:nvPr/>
        </p:nvSpPr>
        <p:spPr bwMode="auto">
          <a:xfrm flipV="1">
            <a:off x="1675805" y="1391440"/>
            <a:ext cx="6421437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18" name="Line 26"/>
          <p:cNvSpPr>
            <a:spLocks noChangeShapeType="1"/>
          </p:cNvSpPr>
          <p:nvPr/>
        </p:nvSpPr>
        <p:spPr bwMode="auto">
          <a:xfrm flipV="1">
            <a:off x="1691680" y="3004340"/>
            <a:ext cx="64452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19" name="Text Box 27"/>
          <p:cNvSpPr txBox="1">
            <a:spLocks noChangeArrowheads="1"/>
          </p:cNvSpPr>
          <p:nvPr/>
        </p:nvSpPr>
        <p:spPr bwMode="auto">
          <a:xfrm rot="4676639">
            <a:off x="4134338" y="2017678"/>
            <a:ext cx="728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ACK</a:t>
            </a:r>
          </a:p>
        </p:txBody>
      </p:sp>
      <p:sp>
        <p:nvSpPr>
          <p:cNvPr id="904220" name="Line 28"/>
          <p:cNvSpPr>
            <a:spLocks noChangeShapeType="1"/>
          </p:cNvSpPr>
          <p:nvPr/>
        </p:nvSpPr>
        <p:spPr bwMode="auto">
          <a:xfrm>
            <a:off x="2966442" y="3245640"/>
            <a:ext cx="177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21" name="Text Box 29"/>
          <p:cNvSpPr txBox="1">
            <a:spLocks noChangeArrowheads="1"/>
          </p:cNvSpPr>
          <p:nvPr/>
        </p:nvSpPr>
        <p:spPr bwMode="auto">
          <a:xfrm>
            <a:off x="2363192" y="3030504"/>
            <a:ext cx="638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time</a:t>
            </a:r>
            <a:endParaRPr lang="en-US" sz="2800" b="0" dirty="0">
              <a:latin typeface="Times New Roman" charset="0"/>
            </a:endParaRPr>
          </a:p>
        </p:txBody>
      </p:sp>
      <p:sp>
        <p:nvSpPr>
          <p:cNvPr id="904222" name="Text Box 30"/>
          <p:cNvSpPr txBox="1">
            <a:spLocks noChangeArrowheads="1"/>
          </p:cNvSpPr>
          <p:nvPr/>
        </p:nvSpPr>
        <p:spPr bwMode="auto">
          <a:xfrm>
            <a:off x="1186855" y="2786823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solidFill>
                  <a:srgbClr val="FF0000"/>
                </a:solidFill>
                <a:latin typeface="Times New Roman" charset="0"/>
              </a:rPr>
              <a:t>A</a:t>
            </a:r>
          </a:p>
        </p:txBody>
      </p:sp>
      <p:sp>
        <p:nvSpPr>
          <p:cNvPr id="904223" name="Text Box 31"/>
          <p:cNvSpPr txBox="1">
            <a:spLocks noChangeArrowheads="1"/>
          </p:cNvSpPr>
          <p:nvPr/>
        </p:nvSpPr>
        <p:spPr bwMode="auto">
          <a:xfrm>
            <a:off x="1143992" y="1248535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solidFill>
                  <a:srgbClr val="FF0000"/>
                </a:solidFill>
                <a:latin typeface="Times New Roman" charset="0"/>
              </a:rPr>
              <a:t>B</a:t>
            </a:r>
          </a:p>
        </p:txBody>
      </p:sp>
      <p:sp>
        <p:nvSpPr>
          <p:cNvPr id="904224" name="Oval 32"/>
          <p:cNvSpPr>
            <a:spLocks noChangeArrowheads="1"/>
          </p:cNvSpPr>
          <p:nvPr/>
        </p:nvSpPr>
        <p:spPr bwMode="auto">
          <a:xfrm>
            <a:off x="4658717" y="2756690"/>
            <a:ext cx="82550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25" name="Oval 33"/>
          <p:cNvSpPr>
            <a:spLocks noChangeArrowheads="1"/>
          </p:cNvSpPr>
          <p:nvPr/>
        </p:nvSpPr>
        <p:spPr bwMode="auto">
          <a:xfrm>
            <a:off x="4865092" y="2764628"/>
            <a:ext cx="80963" cy="84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26" name="Oval 34"/>
          <p:cNvSpPr>
            <a:spLocks noChangeArrowheads="1"/>
          </p:cNvSpPr>
          <p:nvPr/>
        </p:nvSpPr>
        <p:spPr bwMode="auto">
          <a:xfrm>
            <a:off x="5080992" y="2756690"/>
            <a:ext cx="80963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27" name="Line 35"/>
          <p:cNvSpPr>
            <a:spLocks noChangeShapeType="1"/>
          </p:cNvSpPr>
          <p:nvPr/>
        </p:nvSpPr>
        <p:spPr bwMode="auto">
          <a:xfrm>
            <a:off x="6638330" y="1429540"/>
            <a:ext cx="277812" cy="1573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28" name="Text Box 36"/>
          <p:cNvSpPr txBox="1">
            <a:spLocks noChangeArrowheads="1"/>
          </p:cNvSpPr>
          <p:nvPr/>
        </p:nvSpPr>
        <p:spPr bwMode="auto">
          <a:xfrm rot="4688575">
            <a:off x="6658297" y="1986722"/>
            <a:ext cx="598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FIN</a:t>
            </a:r>
          </a:p>
        </p:txBody>
      </p:sp>
      <p:sp>
        <p:nvSpPr>
          <p:cNvPr id="904229" name="Line 37"/>
          <p:cNvSpPr>
            <a:spLocks noChangeShapeType="1"/>
          </p:cNvSpPr>
          <p:nvPr/>
        </p:nvSpPr>
        <p:spPr bwMode="auto">
          <a:xfrm flipV="1">
            <a:off x="7441605" y="1391440"/>
            <a:ext cx="234950" cy="160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904230" name="Text Box 38"/>
          <p:cNvSpPr txBox="1">
            <a:spLocks noChangeArrowheads="1"/>
          </p:cNvSpPr>
          <p:nvPr/>
        </p:nvSpPr>
        <p:spPr bwMode="auto">
          <a:xfrm rot="-4702247">
            <a:off x="7045813" y="1954178"/>
            <a:ext cx="7280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0" dirty="0">
                <a:latin typeface="Times New Roman" charset="0"/>
              </a:rPr>
              <a:t>ACK</a:t>
            </a:r>
          </a:p>
        </p:txBody>
      </p:sp>
    </p:spTree>
    <p:extLst>
      <p:ext uri="{BB962C8B-B14F-4D97-AF65-F5344CB8AC3E}">
        <p14:creationId xmlns:p14="http://schemas.microsoft.com/office/powerpoint/2010/main" val="1841303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Transport Protocols</a:t>
            </a:r>
          </a:p>
          <a:p>
            <a:pPr lvl="1"/>
            <a:r>
              <a:rPr lang="en-US" dirty="0">
                <a:solidFill>
                  <a:schemeClr val="tx1"/>
                </a:solidFill>
                <a:ea typeface="ＭＳ Ｐゴシック" pitchFamily="-108" charset="-128"/>
                <a:cs typeface="ＭＳ Ｐゴシック" pitchFamily="-108" charset="-128"/>
              </a:rPr>
              <a:t>UDP</a:t>
            </a:r>
          </a:p>
          <a:p>
            <a:pPr lvl="1"/>
            <a:r>
              <a:rPr lang="en-US" dirty="0">
                <a:solidFill>
                  <a:schemeClr val="tx1"/>
                </a:solidFill>
                <a:ea typeface="ＭＳ Ｐゴシック" pitchFamily="-108" charset="-128"/>
                <a:cs typeface="ＭＳ Ｐゴシック" pitchFamily="-108" charset="-128"/>
              </a:rPr>
              <a:t>TCP</a:t>
            </a:r>
          </a:p>
          <a:p>
            <a:r>
              <a:rPr lang="en-US" dirty="0">
                <a:solidFill>
                  <a:srgbClr val="FF6600"/>
                </a:solidFill>
              </a:rPr>
              <a:t>Sockets </a:t>
            </a:r>
            <a:r>
              <a:rPr lang="mr-IN" dirty="0">
                <a:solidFill>
                  <a:srgbClr val="FF6600"/>
                </a:solidFill>
              </a:rPr>
              <a:t>–</a:t>
            </a:r>
            <a:r>
              <a:rPr lang="en-US" dirty="0">
                <a:solidFill>
                  <a:srgbClr val="FF6600"/>
                </a:solidFill>
              </a:rPr>
              <a:t> Programming Review</a:t>
            </a:r>
          </a:p>
          <a:p>
            <a:r>
              <a:rPr lang="en-US" dirty="0">
                <a:solidFill>
                  <a:schemeClr val="tx1"/>
                </a:solidFill>
              </a:rPr>
              <a:t>Sockets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TCP/IP Implementation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7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Transport Protocols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+mn-ea"/>
                <a:cs typeface="+mn-cs"/>
              </a:rPr>
              <a:t>UDP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+mn-ea"/>
                <a:cs typeface="+mn-cs"/>
              </a:rPr>
              <a:t>TCP</a:t>
            </a:r>
          </a:p>
          <a:p>
            <a:r>
              <a:rPr lang="en-US" dirty="0">
                <a:solidFill>
                  <a:schemeClr val="tx1"/>
                </a:solidFill>
              </a:rPr>
              <a:t>Sockets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Programming Review</a:t>
            </a:r>
          </a:p>
          <a:p>
            <a:r>
              <a:rPr lang="en-US" dirty="0">
                <a:solidFill>
                  <a:schemeClr val="tx1"/>
                </a:solidFill>
              </a:rPr>
              <a:t>Sockets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TCP/IP Implementation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42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28587"/>
            <a:ext cx="8206680" cy="565679"/>
          </a:xfrm>
        </p:spPr>
        <p:txBody>
          <a:bodyPr/>
          <a:lstStyle/>
          <a:p>
            <a:r>
              <a:rPr lang="en-US" sz="3200" dirty="0"/>
              <a:t>Socket: End Point of Communication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idx="1"/>
          </p:nvPr>
        </p:nvSpPr>
        <p:spPr>
          <a:xfrm>
            <a:off x="10579" y="732366"/>
            <a:ext cx="9133421" cy="3122084"/>
          </a:xfrm>
        </p:spPr>
        <p:txBody>
          <a:bodyPr/>
          <a:lstStyle/>
          <a:p>
            <a:r>
              <a:rPr lang="en-US" sz="2800" dirty="0"/>
              <a:t>Sending message from one process to another</a:t>
            </a:r>
          </a:p>
          <a:p>
            <a:pPr lvl="1"/>
            <a:r>
              <a:rPr lang="en-US" sz="2400" dirty="0"/>
              <a:t>Message must traverse the underlying network</a:t>
            </a:r>
          </a:p>
          <a:p>
            <a:r>
              <a:rPr lang="en-US" sz="2800" dirty="0"/>
              <a:t>Process sends and receives through a “socket”</a:t>
            </a:r>
          </a:p>
          <a:p>
            <a:pPr lvl="1"/>
            <a:r>
              <a:rPr lang="en-US" sz="2400" dirty="0"/>
              <a:t>In essence, the doorway leading in/out of the house</a:t>
            </a:r>
          </a:p>
          <a:p>
            <a:r>
              <a:rPr lang="en-US" sz="2800" dirty="0"/>
              <a:t>Socket as an Application Programming Interface</a:t>
            </a:r>
          </a:p>
          <a:p>
            <a:pPr lvl="1"/>
            <a:r>
              <a:rPr lang="en-US" sz="2400" dirty="0"/>
              <a:t>Supports the creation of network applications</a:t>
            </a:r>
          </a:p>
        </p:txBody>
      </p:sp>
      <p:sp>
        <p:nvSpPr>
          <p:cNvPr id="727045" name="Oval 5"/>
          <p:cNvSpPr>
            <a:spLocks noChangeArrowheads="1"/>
          </p:cNvSpPr>
          <p:nvPr/>
        </p:nvSpPr>
        <p:spPr bwMode="auto">
          <a:xfrm>
            <a:off x="609600" y="3657600"/>
            <a:ext cx="2419350" cy="768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27046" name="Oval 6"/>
          <p:cNvSpPr>
            <a:spLocks noChangeArrowheads="1"/>
          </p:cNvSpPr>
          <p:nvPr/>
        </p:nvSpPr>
        <p:spPr bwMode="auto">
          <a:xfrm>
            <a:off x="5870575" y="3657600"/>
            <a:ext cx="2419350" cy="768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27048" name="Text Box 8"/>
          <p:cNvSpPr txBox="1">
            <a:spLocks noChangeArrowheads="1"/>
          </p:cNvSpPr>
          <p:nvPr/>
        </p:nvSpPr>
        <p:spPr bwMode="auto">
          <a:xfrm>
            <a:off x="993775" y="4464050"/>
            <a:ext cx="970137" cy="46166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socket</a:t>
            </a:r>
          </a:p>
        </p:txBody>
      </p:sp>
      <p:sp>
        <p:nvSpPr>
          <p:cNvPr id="727049" name="Text Box 9"/>
          <p:cNvSpPr txBox="1">
            <a:spLocks noChangeArrowheads="1"/>
          </p:cNvSpPr>
          <p:nvPr/>
        </p:nvSpPr>
        <p:spPr bwMode="auto">
          <a:xfrm>
            <a:off x="6216650" y="4464050"/>
            <a:ext cx="970137" cy="46166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socket</a:t>
            </a:r>
          </a:p>
        </p:txBody>
      </p:sp>
      <p:sp>
        <p:nvSpPr>
          <p:cNvPr id="727051" name="Text Box 11"/>
          <p:cNvSpPr txBox="1">
            <a:spLocks noChangeArrowheads="1"/>
          </p:cNvSpPr>
          <p:nvPr/>
        </p:nvSpPr>
        <p:spPr bwMode="auto">
          <a:xfrm>
            <a:off x="801687" y="3849687"/>
            <a:ext cx="1766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User process</a:t>
            </a:r>
          </a:p>
        </p:txBody>
      </p:sp>
      <p:sp>
        <p:nvSpPr>
          <p:cNvPr id="727052" name="Text Box 12"/>
          <p:cNvSpPr txBox="1">
            <a:spLocks noChangeArrowheads="1"/>
          </p:cNvSpPr>
          <p:nvPr/>
        </p:nvSpPr>
        <p:spPr bwMode="auto">
          <a:xfrm>
            <a:off x="6100762" y="3836987"/>
            <a:ext cx="1766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User process</a:t>
            </a:r>
          </a:p>
        </p:txBody>
      </p:sp>
      <p:sp>
        <p:nvSpPr>
          <p:cNvPr id="727053" name="Text Box 13"/>
          <p:cNvSpPr txBox="1">
            <a:spLocks noChangeArrowheads="1"/>
          </p:cNvSpPr>
          <p:nvPr/>
        </p:nvSpPr>
        <p:spPr bwMode="auto">
          <a:xfrm>
            <a:off x="1050925" y="5067300"/>
            <a:ext cx="1414170" cy="90486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Operating</a:t>
            </a:r>
          </a:p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System</a:t>
            </a:r>
          </a:p>
        </p:txBody>
      </p:sp>
      <p:sp>
        <p:nvSpPr>
          <p:cNvPr id="727054" name="Text Box 14"/>
          <p:cNvSpPr txBox="1">
            <a:spLocks noChangeArrowheads="1"/>
          </p:cNvSpPr>
          <p:nvPr/>
        </p:nvSpPr>
        <p:spPr bwMode="auto">
          <a:xfrm>
            <a:off x="6292850" y="5080000"/>
            <a:ext cx="1414170" cy="90486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Operating</a:t>
            </a:r>
          </a:p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System</a:t>
            </a:r>
          </a:p>
        </p:txBody>
      </p:sp>
      <p:sp>
        <p:nvSpPr>
          <p:cNvPr id="727055" name="Cloud"/>
          <p:cNvSpPr>
            <a:spLocks noChangeAspect="1" noEditPoints="1" noChangeArrowheads="1"/>
          </p:cNvSpPr>
          <p:nvPr/>
        </p:nvSpPr>
        <p:spPr bwMode="auto">
          <a:xfrm>
            <a:off x="3067050" y="5080000"/>
            <a:ext cx="2689225" cy="7794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27056" name="Line 16"/>
          <p:cNvSpPr>
            <a:spLocks noChangeShapeType="1"/>
          </p:cNvSpPr>
          <p:nvPr/>
        </p:nvSpPr>
        <p:spPr bwMode="auto">
          <a:xfrm flipV="1">
            <a:off x="2606675" y="5462587"/>
            <a:ext cx="3648075" cy="39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48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Receiving Process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r>
              <a:rPr lang="en-US" sz="2400" dirty="0"/>
              <a:t>Sending process must identify the receiver</a:t>
            </a:r>
          </a:p>
          <a:p>
            <a:pPr lvl="1"/>
            <a:r>
              <a:rPr lang="en-US" sz="2000" dirty="0"/>
              <a:t>Name or address of the receiving end host</a:t>
            </a:r>
          </a:p>
          <a:p>
            <a:pPr lvl="1"/>
            <a:r>
              <a:rPr lang="en-US" sz="2000" dirty="0"/>
              <a:t>Identifier that specifies the receiving process</a:t>
            </a:r>
          </a:p>
          <a:p>
            <a:r>
              <a:rPr lang="en-US" sz="2400" dirty="0"/>
              <a:t>Receiving process</a:t>
            </a:r>
          </a:p>
          <a:p>
            <a:pPr lvl="1"/>
            <a:r>
              <a:rPr lang="en-US" sz="2000" dirty="0"/>
              <a:t>Host with a 32-bit IP address that uniquely identifies the host</a:t>
            </a:r>
          </a:p>
          <a:p>
            <a:pPr lvl="1"/>
            <a:r>
              <a:rPr lang="en-US" sz="2000" dirty="0"/>
              <a:t>And a 16-bit port that uniquely identifies the socket/service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762000" y="3505200"/>
            <a:ext cx="6956425" cy="2057400"/>
            <a:chOff x="539750" y="4732338"/>
            <a:chExt cx="7940675" cy="2354262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555625" y="5581650"/>
              <a:ext cx="1295400" cy="11430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0" dirty="0"/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4975225" y="5105400"/>
              <a:ext cx="3505200" cy="19812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0" dirty="0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6484938" y="5224463"/>
              <a:ext cx="1746250" cy="7969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30" tIns="45716" rIns="91430" bIns="45716" anchor="ctr">
              <a:prstTxWarp prst="textNoShape">
                <a:avLst/>
              </a:prstTxWarp>
            </a:bodyPr>
            <a:lstStyle/>
            <a:p>
              <a:pPr defTabSz="912813" eaLnBrk="0" hangingPunct="0"/>
              <a:r>
                <a:rPr lang="en-US" sz="1200" b="0" dirty="0">
                  <a:latin typeface="Helvetica" charset="0"/>
                </a:rPr>
                <a:t>Web server</a:t>
              </a:r>
            </a:p>
            <a:p>
              <a:pPr defTabSz="912813" eaLnBrk="0" hangingPunct="0"/>
              <a:r>
                <a:rPr lang="en-US" sz="1200" b="0" dirty="0">
                  <a:latin typeface="Helvetica" charset="0"/>
                </a:rPr>
                <a:t>(</a:t>
              </a:r>
              <a:r>
                <a:rPr lang="en-US" sz="1200" b="0" dirty="0">
                  <a:solidFill>
                    <a:srgbClr val="0000FF"/>
                  </a:solidFill>
                  <a:latin typeface="Helvetica" charset="0"/>
                </a:rPr>
                <a:t>port 80</a:t>
              </a:r>
              <a:r>
                <a:rPr lang="en-US" sz="1200" b="0" dirty="0">
                  <a:latin typeface="Helvetica" charset="0"/>
                </a:rPr>
                <a:t>)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539750" y="5189538"/>
              <a:ext cx="1275259" cy="3521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400" b="0" dirty="0">
                  <a:latin typeface="Helvetica" charset="0"/>
                </a:rPr>
                <a:t>Client host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5203825" y="4732338"/>
              <a:ext cx="2965450" cy="3521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400" b="0" dirty="0">
                  <a:latin typeface="Helvetica" charset="0"/>
                </a:rPr>
                <a:t>Server host </a:t>
              </a:r>
              <a:r>
                <a:rPr lang="en-US" sz="1400" b="0" dirty="0">
                  <a:solidFill>
                    <a:srgbClr val="009900"/>
                  </a:solidFill>
                  <a:latin typeface="Helvetica" charset="0"/>
                </a:rPr>
                <a:t>128.2.194.242</a:t>
              </a: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1698625" y="6096000"/>
              <a:ext cx="3429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0" dirty="0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6499225" y="6172200"/>
              <a:ext cx="1746250" cy="7969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30" tIns="45716" rIns="91430" bIns="45716" anchor="ctr">
              <a:prstTxWarp prst="textNoShape">
                <a:avLst/>
              </a:prstTxWarp>
            </a:bodyPr>
            <a:lstStyle/>
            <a:p>
              <a:pPr defTabSz="912813" eaLnBrk="0" hangingPunct="0"/>
              <a:r>
                <a:rPr lang="en-US" sz="1200" b="0" dirty="0">
                  <a:latin typeface="Helvetica" charset="0"/>
                </a:rPr>
                <a:t>Echo server</a:t>
              </a:r>
            </a:p>
            <a:p>
              <a:pPr defTabSz="912813" eaLnBrk="0" hangingPunct="0"/>
              <a:r>
                <a:rPr lang="en-US" sz="1200" b="0" dirty="0">
                  <a:latin typeface="Helvetica" charset="0"/>
                </a:rPr>
                <a:t>(port 7)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935163" y="5045075"/>
              <a:ext cx="2935287" cy="95090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b="0" dirty="0">
                  <a:latin typeface="Helvetica" charset="0"/>
                </a:rPr>
                <a:t>Service request for</a:t>
              </a:r>
            </a:p>
            <a:p>
              <a:pPr eaLnBrk="0" hangingPunct="0"/>
              <a:r>
                <a:rPr lang="en-US" sz="1600" b="0" dirty="0">
                  <a:solidFill>
                    <a:srgbClr val="009900"/>
                  </a:solidFill>
                  <a:latin typeface="Helvetica" charset="0"/>
                </a:rPr>
                <a:t>128.2.194.242</a:t>
              </a:r>
              <a:r>
                <a:rPr lang="en-US" sz="1600" b="0" dirty="0">
                  <a:latin typeface="Helvetica" charset="0"/>
                </a:rPr>
                <a:t>:</a:t>
              </a:r>
              <a:r>
                <a:rPr lang="en-US" sz="1600" b="0" dirty="0">
                  <a:solidFill>
                    <a:srgbClr val="0000FF"/>
                  </a:solidFill>
                  <a:latin typeface="Helvetica" charset="0"/>
                </a:rPr>
                <a:t>80</a:t>
              </a:r>
            </a:p>
            <a:p>
              <a:pPr eaLnBrk="0" hangingPunct="0"/>
              <a:r>
                <a:rPr lang="en-US" sz="1600" b="0" dirty="0">
                  <a:latin typeface="Helvetica" charset="0"/>
                </a:rPr>
                <a:t>(i.e., the Web server)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6118225" y="5791200"/>
              <a:ext cx="457200" cy="22860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0" dirty="0"/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auto">
            <a:xfrm>
              <a:off x="5127625" y="5867400"/>
              <a:ext cx="1066800" cy="4572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200" b="0" dirty="0">
                  <a:latin typeface="Helvetica" charset="0"/>
                </a:rPr>
                <a:t>OS</a:t>
              </a:r>
            </a:p>
          </p:txBody>
        </p:sp>
        <p:sp>
          <p:nvSpPr>
            <p:cNvPr id="14" name="Oval 22"/>
            <p:cNvSpPr>
              <a:spLocks noChangeArrowheads="1"/>
            </p:cNvSpPr>
            <p:nvPr/>
          </p:nvSpPr>
          <p:spPr bwMode="auto">
            <a:xfrm>
              <a:off x="730069" y="5909662"/>
              <a:ext cx="997310" cy="4457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91430" tIns="45716" rIns="91430" bIns="45716" anchor="ctr">
              <a:prstTxWarp prst="textNoShape">
                <a:avLst/>
              </a:prstTxWarp>
              <a:spAutoFit/>
            </a:bodyPr>
            <a:lstStyle/>
            <a:p>
              <a:pPr defTabSz="912813" eaLnBrk="0" hangingPunct="0"/>
              <a:r>
                <a:rPr lang="en-US" sz="1200" b="0" dirty="0">
                  <a:latin typeface="Helvetica" charset="0"/>
                </a:rPr>
                <a:t>Client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433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614572" y="13652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socket()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614572" y="1953348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bind()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598737" y="55562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close()</a:t>
            </a:r>
          </a:p>
        </p:txBody>
      </p:sp>
      <p:sp>
        <p:nvSpPr>
          <p:cNvPr id="29780" name="Rectangle 84"/>
          <p:cNvSpPr>
            <a:spLocks noChangeArrowheads="1"/>
          </p:cNvSpPr>
          <p:nvPr/>
        </p:nvSpPr>
        <p:spPr bwMode="auto">
          <a:xfrm>
            <a:off x="4960937" y="4260850"/>
            <a:ext cx="316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+mn-lt"/>
              </a:rPr>
              <a:t>data</a:t>
            </a:r>
            <a:endParaRPr lang="en-US" sz="1800" b="1" dirty="0">
              <a:latin typeface="+mn-lt"/>
            </a:endParaRPr>
          </a:p>
        </p:txBody>
      </p:sp>
      <p:sp>
        <p:nvSpPr>
          <p:cNvPr id="29781" name="Rectangle 85"/>
          <p:cNvSpPr>
            <a:spLocks noChangeArrowheads="1"/>
          </p:cNvSpPr>
          <p:nvPr/>
        </p:nvSpPr>
        <p:spPr bwMode="auto">
          <a:xfrm>
            <a:off x="4884737" y="5022850"/>
            <a:ext cx="316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+mn-lt"/>
              </a:rPr>
              <a:t>data</a:t>
            </a:r>
            <a:endParaRPr lang="en-US" sz="1800" b="1" dirty="0">
              <a:latin typeface="+mn-lt"/>
            </a:endParaRPr>
          </a:p>
        </p:txBody>
      </p:sp>
      <p:sp>
        <p:nvSpPr>
          <p:cNvPr id="29782" name="Rectangle 86"/>
          <p:cNvSpPr>
            <a:spLocks noChangeArrowheads="1"/>
          </p:cNvSpPr>
          <p:nvPr/>
        </p:nvSpPr>
        <p:spPr bwMode="auto">
          <a:xfrm>
            <a:off x="2827337" y="984250"/>
            <a:ext cx="7187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+mn-lt"/>
              </a:rPr>
              <a:t>Server</a:t>
            </a:r>
            <a:endParaRPr lang="en-US" sz="1800" b="1" dirty="0">
              <a:latin typeface="+mn-lt"/>
            </a:endParaRPr>
          </a:p>
        </p:txBody>
      </p:sp>
      <p:sp>
        <p:nvSpPr>
          <p:cNvPr id="29783" name="Rectangle 87"/>
          <p:cNvSpPr>
            <a:spLocks noChangeArrowheads="1"/>
          </p:cNvSpPr>
          <p:nvPr/>
        </p:nvSpPr>
        <p:spPr bwMode="auto">
          <a:xfrm>
            <a:off x="6256337" y="2279650"/>
            <a:ext cx="641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+mn-lt"/>
              </a:rPr>
              <a:t>Client</a:t>
            </a:r>
            <a:endParaRPr lang="en-US" sz="1800" b="1" dirty="0">
              <a:latin typeface="+mn-lt"/>
            </a:endParaRPr>
          </a:p>
        </p:txBody>
      </p:sp>
      <p:sp>
        <p:nvSpPr>
          <p:cNvPr id="29787" name="Rectangle 91"/>
          <p:cNvSpPr>
            <a:spLocks noChangeArrowheads="1"/>
          </p:cNvSpPr>
          <p:nvPr/>
        </p:nvSpPr>
        <p:spPr bwMode="auto">
          <a:xfrm>
            <a:off x="2614572" y="3129544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accept()</a:t>
            </a:r>
          </a:p>
        </p:txBody>
      </p:sp>
      <p:sp>
        <p:nvSpPr>
          <p:cNvPr id="104" name="Rectangle 18"/>
          <p:cNvSpPr>
            <a:spLocks noChangeArrowheads="1"/>
          </p:cNvSpPr>
          <p:nvPr/>
        </p:nvSpPr>
        <p:spPr bwMode="auto">
          <a:xfrm>
            <a:off x="2614572" y="4380055"/>
            <a:ext cx="1135062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read()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217737" y="3717642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Blocks until server</a:t>
            </a:r>
            <a:br>
              <a:rPr lang="en-US" sz="1200" dirty="0">
                <a:latin typeface="Times New Roman"/>
                <a:cs typeface="Times New Roman"/>
              </a:rPr>
            </a:br>
            <a:r>
              <a:rPr lang="en-US" sz="1200" dirty="0">
                <a:latin typeface="Times New Roman"/>
                <a:cs typeface="Times New Roman"/>
              </a:rPr>
              <a:t> receives a connect request</a:t>
            </a:r>
          </a:p>
        </p:txBody>
      </p:sp>
      <p:sp>
        <p:nvSpPr>
          <p:cNvPr id="114" name="Line 20"/>
          <p:cNvSpPr>
            <a:spLocks noChangeShapeType="1"/>
          </p:cNvSpPr>
          <p:nvPr/>
        </p:nvSpPr>
        <p:spPr bwMode="auto">
          <a:xfrm flipH="1">
            <a:off x="3741737" y="4413250"/>
            <a:ext cx="2362200" cy="152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5" name="Line 20"/>
          <p:cNvSpPr>
            <a:spLocks noChangeShapeType="1"/>
          </p:cNvSpPr>
          <p:nvPr/>
        </p:nvSpPr>
        <p:spPr bwMode="auto">
          <a:xfrm>
            <a:off x="3741737" y="5099050"/>
            <a:ext cx="2286000" cy="2286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6" name="Line 20"/>
          <p:cNvSpPr>
            <a:spLocks noChangeShapeType="1"/>
          </p:cNvSpPr>
          <p:nvPr/>
        </p:nvSpPr>
        <p:spPr bwMode="auto">
          <a:xfrm>
            <a:off x="3132137" y="174625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0" name="Rectangle 2"/>
          <p:cNvSpPr txBox="1">
            <a:spLocks noChangeArrowheads="1"/>
          </p:cNvSpPr>
          <p:nvPr/>
        </p:nvSpPr>
        <p:spPr bwMode="auto">
          <a:xfrm>
            <a:off x="251520" y="115669"/>
            <a:ext cx="7673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 sz="3600" b="1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2pPr>
            <a:lvl3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3pPr>
            <a:lvl4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4pPr>
            <a:lvl5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9pPr>
          </a:lstStyle>
          <a:p>
            <a:r>
              <a:rPr lang="en-US" dirty="0"/>
              <a:t>TCP Socket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614572" y="2541446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listen()</a:t>
            </a: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2614572" y="4968153"/>
            <a:ext cx="1135062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write()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6103937" y="26606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socket()</a:t>
            </a: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6103937" y="58610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close()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6103937" y="5060950"/>
            <a:ext cx="1135062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read()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6103937" y="34607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connect()</a:t>
            </a: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6103937" y="4260850"/>
            <a:ext cx="1135062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write()</a:t>
            </a:r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 flipH="1">
            <a:off x="4046537" y="3727450"/>
            <a:ext cx="1981200" cy="2286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>
            <a:off x="3132137" y="235585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>
            <a:off x="3132137" y="296545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>
            <a:off x="3132137" y="349885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>
            <a:off x="3132137" y="410845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3132137" y="479425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>
            <a:off x="3132137" y="532765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>
            <a:off x="6637337" y="304165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6637337" y="387985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6637337" y="464185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6637337" y="548005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Rectangle 84"/>
          <p:cNvSpPr>
            <a:spLocks noChangeArrowheads="1"/>
          </p:cNvSpPr>
          <p:nvPr/>
        </p:nvSpPr>
        <p:spPr bwMode="auto">
          <a:xfrm>
            <a:off x="4610171" y="3440668"/>
            <a:ext cx="872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b="0" dirty="0">
                <a:solidFill>
                  <a:srgbClr val="000000"/>
                </a:solidFill>
                <a:latin typeface="+mn-lt"/>
              </a:rPr>
              <a:t>3-way </a:t>
            </a:r>
            <a:br>
              <a:rPr lang="en-US" sz="1200" b="0" dirty="0">
                <a:solidFill>
                  <a:srgbClr val="000000"/>
                </a:solidFill>
                <a:latin typeface="+mn-lt"/>
              </a:rPr>
            </a:br>
            <a:r>
              <a:rPr lang="en-US" sz="1200" b="0" dirty="0">
                <a:solidFill>
                  <a:srgbClr val="000000"/>
                </a:solidFill>
                <a:latin typeface="+mn-lt"/>
              </a:rPr>
              <a:t>handshaking</a:t>
            </a:r>
            <a:endParaRPr 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477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8764" y="152400"/>
            <a:ext cx="8033072" cy="609600"/>
          </a:xfrm>
        </p:spPr>
        <p:txBody>
          <a:bodyPr/>
          <a:lstStyle/>
          <a:p>
            <a:r>
              <a:rPr lang="en-US" dirty="0"/>
              <a:t>Example – TCP Client and Server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8610600" cy="5142971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800" dirty="0"/>
              <a:t>Initialization:</a:t>
            </a:r>
          </a:p>
          <a:p>
            <a:pPr marL="914400" lvl="1" indent="-457200"/>
            <a:r>
              <a:rPr lang="en-US" sz="2400" b="1" dirty="0"/>
              <a:t>socket</a:t>
            </a:r>
            <a:r>
              <a:rPr lang="en-US" sz="2400" dirty="0"/>
              <a:t> – create socket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b="1" dirty="0"/>
              <a:t>bind </a:t>
            </a:r>
            <a:r>
              <a:rPr lang="en-US" sz="2400" dirty="0"/>
              <a:t>– bind to an address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/>
              <a:t>Connection Establishment</a:t>
            </a:r>
          </a:p>
          <a:p>
            <a:pPr marL="933450" lvl="1" indent="-533400"/>
            <a:r>
              <a:rPr lang="en-US" sz="2400" b="1" dirty="0"/>
              <a:t>listen </a:t>
            </a:r>
            <a:r>
              <a:rPr lang="en-US" sz="2400" dirty="0"/>
              <a:t> – listen to new connection request</a:t>
            </a:r>
            <a:endParaRPr lang="en-US" sz="2400" b="1" dirty="0"/>
          </a:p>
          <a:p>
            <a:pPr marL="933450" lvl="1" indent="-533400"/>
            <a:r>
              <a:rPr lang="en-US" sz="2400" b="1" dirty="0"/>
              <a:t>accept  </a:t>
            </a:r>
            <a:r>
              <a:rPr lang="en-US" sz="2400" dirty="0"/>
              <a:t>– accept request and create a new socket</a:t>
            </a:r>
            <a:endParaRPr lang="en-US" sz="2400" b="1" dirty="0"/>
          </a:p>
          <a:p>
            <a:pPr marL="933450" lvl="1" indent="-533400"/>
            <a:r>
              <a:rPr lang="en-US" sz="2400" b="1" dirty="0"/>
              <a:t>connect </a:t>
            </a:r>
            <a:r>
              <a:rPr lang="en-US" sz="2400" dirty="0"/>
              <a:t>–</a:t>
            </a:r>
            <a:r>
              <a:rPr lang="en-US" sz="2400" b="1" dirty="0"/>
              <a:t> </a:t>
            </a:r>
            <a:r>
              <a:rPr lang="en-US" sz="2400" dirty="0"/>
              <a:t>request for new connection</a:t>
            </a:r>
            <a:endParaRPr lang="en-US" sz="2400" b="1" dirty="0"/>
          </a:p>
          <a:p>
            <a:pPr marL="533400" indent="-533400">
              <a:lnSpc>
                <a:spcPct val="90000"/>
              </a:lnSpc>
            </a:pPr>
            <a:r>
              <a:rPr lang="en-US" sz="2800" dirty="0"/>
              <a:t>Transmission: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b="1" dirty="0"/>
              <a:t>write</a:t>
            </a:r>
            <a:r>
              <a:rPr lang="en-US" sz="2400" dirty="0"/>
              <a:t> – send message to server</a:t>
            </a:r>
          </a:p>
          <a:p>
            <a:pPr marL="914400" lvl="1" indent="-457200"/>
            <a:r>
              <a:rPr lang="en-US" sz="2400" b="1" dirty="0"/>
              <a:t>read</a:t>
            </a:r>
            <a:r>
              <a:rPr lang="en-US" sz="2400" dirty="0"/>
              <a:t> – receive message from server 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/>
              <a:t>Termination: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b="1" dirty="0"/>
              <a:t>close</a:t>
            </a:r>
            <a:r>
              <a:rPr lang="en-US" sz="2400" dirty="0"/>
              <a:t> - close socket </a:t>
            </a:r>
          </a:p>
        </p:txBody>
      </p:sp>
    </p:spTree>
    <p:extLst>
      <p:ext uri="{BB962C8B-B14F-4D97-AF65-F5344CB8AC3E}">
        <p14:creationId xmlns:p14="http://schemas.microsoft.com/office/powerpoint/2010/main" val="1978841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33600" y="1373188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socket()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133600" y="21272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bind()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133600" y="50990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close()</a:t>
            </a: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5562600" y="3506788"/>
            <a:ext cx="1135062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sendto()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2667001" y="174625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780" name="Rectangle 84"/>
          <p:cNvSpPr>
            <a:spLocks noChangeArrowheads="1"/>
          </p:cNvSpPr>
          <p:nvPr/>
        </p:nvSpPr>
        <p:spPr bwMode="auto">
          <a:xfrm>
            <a:off x="4343400" y="3575050"/>
            <a:ext cx="316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+mn-lt"/>
              </a:rPr>
              <a:t>data</a:t>
            </a:r>
            <a:endParaRPr lang="en-US" sz="1800" b="1" dirty="0">
              <a:latin typeface="+mn-lt"/>
            </a:endParaRPr>
          </a:p>
        </p:txBody>
      </p:sp>
      <p:sp>
        <p:nvSpPr>
          <p:cNvPr id="29781" name="Rectangle 85"/>
          <p:cNvSpPr>
            <a:spLocks noChangeArrowheads="1"/>
          </p:cNvSpPr>
          <p:nvPr/>
        </p:nvSpPr>
        <p:spPr bwMode="auto">
          <a:xfrm>
            <a:off x="4419600" y="4413250"/>
            <a:ext cx="316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+mn-lt"/>
              </a:rPr>
              <a:t>data</a:t>
            </a:r>
            <a:endParaRPr lang="en-US" sz="1800" b="1" dirty="0">
              <a:latin typeface="+mn-lt"/>
            </a:endParaRPr>
          </a:p>
        </p:txBody>
      </p:sp>
      <p:sp>
        <p:nvSpPr>
          <p:cNvPr id="29782" name="Rectangle 86"/>
          <p:cNvSpPr>
            <a:spLocks noChangeArrowheads="1"/>
          </p:cNvSpPr>
          <p:nvPr/>
        </p:nvSpPr>
        <p:spPr bwMode="auto">
          <a:xfrm>
            <a:off x="2426684" y="1039813"/>
            <a:ext cx="7187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+mn-lt"/>
              </a:rPr>
              <a:t>Server</a:t>
            </a:r>
            <a:endParaRPr lang="en-US" sz="1800" b="1" dirty="0">
              <a:latin typeface="+mn-lt"/>
            </a:endParaRPr>
          </a:p>
        </p:txBody>
      </p:sp>
      <p:sp>
        <p:nvSpPr>
          <p:cNvPr id="29783" name="Rectangle 87"/>
          <p:cNvSpPr>
            <a:spLocks noChangeArrowheads="1"/>
          </p:cNvSpPr>
          <p:nvPr/>
        </p:nvSpPr>
        <p:spPr bwMode="auto">
          <a:xfrm>
            <a:off x="5791200" y="1316851"/>
            <a:ext cx="641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+mn-lt"/>
              </a:rPr>
              <a:t>Client</a:t>
            </a:r>
            <a:endParaRPr lang="en-US" sz="1800" b="1" dirty="0">
              <a:latin typeface="+mn-lt"/>
            </a:endParaRPr>
          </a:p>
        </p:txBody>
      </p:sp>
      <p:sp>
        <p:nvSpPr>
          <p:cNvPr id="29787" name="Rectangle 91"/>
          <p:cNvSpPr>
            <a:spLocks noChangeArrowheads="1"/>
          </p:cNvSpPr>
          <p:nvPr/>
        </p:nvSpPr>
        <p:spPr bwMode="auto">
          <a:xfrm>
            <a:off x="2133600" y="2938463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recvfrom()</a:t>
            </a:r>
          </a:p>
        </p:txBody>
      </p:sp>
      <p:sp>
        <p:nvSpPr>
          <p:cNvPr id="104" name="Rectangle 18"/>
          <p:cNvSpPr>
            <a:spLocks noChangeArrowheads="1"/>
          </p:cNvSpPr>
          <p:nvPr/>
        </p:nvSpPr>
        <p:spPr bwMode="auto">
          <a:xfrm>
            <a:off x="2133600" y="4337050"/>
            <a:ext cx="1135062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sendto()</a:t>
            </a:r>
          </a:p>
        </p:txBody>
      </p:sp>
      <p:sp>
        <p:nvSpPr>
          <p:cNvPr id="105" name="Rectangle 91"/>
          <p:cNvSpPr>
            <a:spLocks noChangeArrowheads="1"/>
          </p:cNvSpPr>
          <p:nvPr/>
        </p:nvSpPr>
        <p:spPr bwMode="auto">
          <a:xfrm>
            <a:off x="5562600" y="44894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recvfrom()</a:t>
            </a:r>
          </a:p>
        </p:txBody>
      </p:sp>
      <p:sp>
        <p:nvSpPr>
          <p:cNvPr id="106" name="Rectangle 9"/>
          <p:cNvSpPr>
            <a:spLocks noChangeArrowheads="1"/>
          </p:cNvSpPr>
          <p:nvPr/>
        </p:nvSpPr>
        <p:spPr bwMode="auto">
          <a:xfrm>
            <a:off x="5562600" y="52514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close()</a:t>
            </a:r>
          </a:p>
        </p:txBody>
      </p:sp>
      <p:sp>
        <p:nvSpPr>
          <p:cNvPr id="107" name="Rectangle 7"/>
          <p:cNvSpPr>
            <a:spLocks noChangeArrowheads="1"/>
          </p:cNvSpPr>
          <p:nvPr/>
        </p:nvSpPr>
        <p:spPr bwMode="auto">
          <a:xfrm>
            <a:off x="5562600" y="18986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socket()</a:t>
            </a:r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62600" y="2584450"/>
            <a:ext cx="1135063" cy="4556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 b="0" dirty="0">
                <a:latin typeface="+mn-lt"/>
              </a:rPr>
              <a:t>optional</a:t>
            </a:r>
            <a:br>
              <a:rPr lang="en-US" sz="1400" b="0" dirty="0">
                <a:latin typeface="+mn-lt"/>
              </a:rPr>
            </a:br>
            <a:r>
              <a:rPr lang="en-US" sz="1400" b="0" dirty="0">
                <a:latin typeface="+mn-lt"/>
              </a:rPr>
              <a:t>bind()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816312" y="3570585"/>
            <a:ext cx="1828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Blocks until server</a:t>
            </a:r>
            <a:br>
              <a:rPr lang="en-US" sz="1200" dirty="0">
                <a:latin typeface="Times New Roman"/>
                <a:cs typeface="Times New Roman"/>
              </a:rPr>
            </a:br>
            <a:r>
              <a:rPr lang="en-US" sz="1200" dirty="0">
                <a:latin typeface="Times New Roman"/>
                <a:cs typeface="Times New Roman"/>
              </a:rPr>
              <a:t> receives data from client</a:t>
            </a:r>
          </a:p>
        </p:txBody>
      </p:sp>
      <p:sp>
        <p:nvSpPr>
          <p:cNvPr id="112" name="Line 20"/>
          <p:cNvSpPr>
            <a:spLocks noChangeShapeType="1"/>
          </p:cNvSpPr>
          <p:nvPr/>
        </p:nvSpPr>
        <p:spPr bwMode="auto">
          <a:xfrm>
            <a:off x="2667001" y="250825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3" name="Line 20"/>
          <p:cNvSpPr>
            <a:spLocks noChangeShapeType="1"/>
          </p:cNvSpPr>
          <p:nvPr/>
        </p:nvSpPr>
        <p:spPr bwMode="auto">
          <a:xfrm>
            <a:off x="2667001" y="3346451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4" name="Line 20"/>
          <p:cNvSpPr>
            <a:spLocks noChangeShapeType="1"/>
          </p:cNvSpPr>
          <p:nvPr/>
        </p:nvSpPr>
        <p:spPr bwMode="auto">
          <a:xfrm flipH="1">
            <a:off x="3581400" y="3803649"/>
            <a:ext cx="1981200" cy="152401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5" name="Line 20"/>
          <p:cNvSpPr>
            <a:spLocks noChangeShapeType="1"/>
          </p:cNvSpPr>
          <p:nvPr/>
        </p:nvSpPr>
        <p:spPr bwMode="auto">
          <a:xfrm>
            <a:off x="3276600" y="4565650"/>
            <a:ext cx="2286000" cy="152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6" name="Line 20"/>
          <p:cNvSpPr>
            <a:spLocks noChangeShapeType="1"/>
          </p:cNvSpPr>
          <p:nvPr/>
        </p:nvSpPr>
        <p:spPr bwMode="auto">
          <a:xfrm>
            <a:off x="2667000" y="395605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7" name="Line 20"/>
          <p:cNvSpPr>
            <a:spLocks noChangeShapeType="1"/>
          </p:cNvSpPr>
          <p:nvPr/>
        </p:nvSpPr>
        <p:spPr bwMode="auto">
          <a:xfrm>
            <a:off x="2667000" y="471805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8" name="Line 20"/>
          <p:cNvSpPr>
            <a:spLocks noChangeShapeType="1"/>
          </p:cNvSpPr>
          <p:nvPr/>
        </p:nvSpPr>
        <p:spPr bwMode="auto">
          <a:xfrm>
            <a:off x="6096000" y="487045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0" name="Rectangle 2"/>
          <p:cNvSpPr txBox="1">
            <a:spLocks noChangeArrowheads="1"/>
          </p:cNvSpPr>
          <p:nvPr/>
        </p:nvSpPr>
        <p:spPr bwMode="auto">
          <a:xfrm>
            <a:off x="323528" y="115669"/>
            <a:ext cx="7601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3600" b="1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2pPr>
            <a:lvl3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3pPr>
            <a:lvl4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4pPr>
            <a:lvl5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9pPr>
          </a:lstStyle>
          <a:p>
            <a:r>
              <a:rPr lang="en-US" dirty="0"/>
              <a:t>UDP socket</a:t>
            </a:r>
          </a:p>
        </p:txBody>
      </p:sp>
      <p:sp>
        <p:nvSpPr>
          <p:cNvPr id="121" name="Line 20"/>
          <p:cNvSpPr>
            <a:spLocks noChangeShapeType="1"/>
          </p:cNvSpPr>
          <p:nvPr/>
        </p:nvSpPr>
        <p:spPr bwMode="auto">
          <a:xfrm>
            <a:off x="6096000" y="227965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2" name="Line 20"/>
          <p:cNvSpPr>
            <a:spLocks noChangeShapeType="1"/>
          </p:cNvSpPr>
          <p:nvPr/>
        </p:nvSpPr>
        <p:spPr bwMode="auto">
          <a:xfrm>
            <a:off x="6096000" y="304165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Line 20"/>
          <p:cNvSpPr>
            <a:spLocks noChangeShapeType="1"/>
          </p:cNvSpPr>
          <p:nvPr/>
        </p:nvSpPr>
        <p:spPr bwMode="auto">
          <a:xfrm>
            <a:off x="6096000" y="3879850"/>
            <a:ext cx="0" cy="609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4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52400"/>
            <a:ext cx="8033072" cy="609600"/>
          </a:xfrm>
        </p:spPr>
        <p:txBody>
          <a:bodyPr/>
          <a:lstStyle/>
          <a:p>
            <a:r>
              <a:rPr lang="en-US" dirty="0"/>
              <a:t>UDP Client and Server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8610600" cy="5142971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800" dirty="0"/>
              <a:t>Initialization:</a:t>
            </a:r>
          </a:p>
          <a:p>
            <a:pPr marL="914400" lvl="1" indent="-457200"/>
            <a:r>
              <a:rPr lang="en-US" sz="2400" b="1" dirty="0"/>
              <a:t>socket</a:t>
            </a:r>
            <a:r>
              <a:rPr lang="en-US" sz="2400" dirty="0"/>
              <a:t> – create socket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b="1" dirty="0"/>
              <a:t>bind </a:t>
            </a:r>
            <a:r>
              <a:rPr lang="en-US" sz="2400" dirty="0"/>
              <a:t>– bind to an address. Optional for the client</a:t>
            </a:r>
          </a:p>
          <a:p>
            <a:pPr marL="914400" lvl="1" indent="-457200"/>
            <a:r>
              <a:rPr lang="en-US" sz="2400" dirty="0"/>
              <a:t>Must use SOCK_DGRAM for the protocol</a:t>
            </a:r>
          </a:p>
          <a:p>
            <a:pPr marL="914400" lvl="1" indent="-457200"/>
            <a:r>
              <a:rPr lang="en-US" sz="2400" dirty="0"/>
              <a:t>No connection establishment. Less overhead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/>
              <a:t>Transmission: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b="1" dirty="0"/>
              <a:t>sendto </a:t>
            </a:r>
            <a:r>
              <a:rPr lang="en-US" sz="2400" dirty="0"/>
              <a:t>– send message</a:t>
            </a:r>
          </a:p>
          <a:p>
            <a:pPr marL="914400" lvl="1" indent="-457200"/>
            <a:r>
              <a:rPr lang="en-US" sz="2400" b="1" dirty="0"/>
              <a:t>recvfrom</a:t>
            </a:r>
            <a:r>
              <a:rPr lang="en-US" sz="2400" dirty="0"/>
              <a:t> – receive message from socket</a:t>
            </a:r>
          </a:p>
          <a:p>
            <a:pPr marL="914400" lvl="1" indent="-457200"/>
            <a:r>
              <a:rPr lang="en-US" sz="2400" dirty="0"/>
              <a:t>Must be done at the boundaries of datagrams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/>
              <a:t>Termination: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b="1" dirty="0"/>
              <a:t>close</a:t>
            </a:r>
            <a:r>
              <a:rPr lang="en-US" sz="2400" dirty="0"/>
              <a:t> - close socket </a:t>
            </a:r>
          </a:p>
        </p:txBody>
      </p:sp>
    </p:spTree>
    <p:extLst>
      <p:ext uri="{BB962C8B-B14F-4D97-AF65-F5344CB8AC3E}">
        <p14:creationId xmlns:p14="http://schemas.microsoft.com/office/powerpoint/2010/main" val="2012197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9469"/>
            <a:ext cx="8244780" cy="64633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Software Architecture of Sockets</a:t>
            </a:r>
          </a:p>
        </p:txBody>
      </p:sp>
      <p:sp>
        <p:nvSpPr>
          <p:cNvPr id="33805" name="Rectangle 27"/>
          <p:cNvSpPr>
            <a:spLocks noChangeArrowheads="1"/>
          </p:cNvSpPr>
          <p:nvPr/>
        </p:nvSpPr>
        <p:spPr bwMode="auto">
          <a:xfrm>
            <a:off x="2743200" y="3276600"/>
            <a:ext cx="10668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600" dirty="0">
                <a:latin typeface="Arial" charset="0"/>
              </a:rPr>
              <a:t>TCP</a:t>
            </a:r>
          </a:p>
        </p:txBody>
      </p:sp>
      <p:sp>
        <p:nvSpPr>
          <p:cNvPr id="33806" name="Rectangle 30"/>
          <p:cNvSpPr>
            <a:spLocks noChangeArrowheads="1"/>
          </p:cNvSpPr>
          <p:nvPr/>
        </p:nvSpPr>
        <p:spPr bwMode="auto">
          <a:xfrm>
            <a:off x="6237064" y="4725144"/>
            <a:ext cx="838200" cy="381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600" dirty="0">
                <a:latin typeface="Arial" charset="0"/>
              </a:rPr>
              <a:t>ARP</a:t>
            </a:r>
          </a:p>
        </p:txBody>
      </p:sp>
      <p:sp>
        <p:nvSpPr>
          <p:cNvPr id="33807" name="Rectangle 27"/>
          <p:cNvSpPr>
            <a:spLocks noChangeArrowheads="1"/>
          </p:cNvSpPr>
          <p:nvPr/>
        </p:nvSpPr>
        <p:spPr bwMode="auto">
          <a:xfrm>
            <a:off x="4800600" y="3276600"/>
            <a:ext cx="9906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600" dirty="0">
                <a:latin typeface="Arial" charset="0"/>
              </a:rPr>
              <a:t>UDP</a:t>
            </a:r>
          </a:p>
        </p:txBody>
      </p:sp>
      <p:sp>
        <p:nvSpPr>
          <p:cNvPr id="33797" name="Rectangle 36"/>
          <p:cNvSpPr>
            <a:spLocks noChangeArrowheads="1"/>
          </p:cNvSpPr>
          <p:nvPr/>
        </p:nvSpPr>
        <p:spPr bwMode="auto">
          <a:xfrm>
            <a:off x="2743200" y="990600"/>
            <a:ext cx="3048000" cy="381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Application</a:t>
            </a:r>
            <a:endParaRPr lang="en-US" sz="1600" dirty="0">
              <a:latin typeface="Arial" charset="0"/>
            </a:endParaRPr>
          </a:p>
        </p:txBody>
      </p:sp>
      <p:sp>
        <p:nvSpPr>
          <p:cNvPr id="33800" name="Rectangle 38"/>
          <p:cNvSpPr>
            <a:spLocks noChangeArrowheads="1"/>
          </p:cNvSpPr>
          <p:nvPr/>
        </p:nvSpPr>
        <p:spPr bwMode="auto">
          <a:xfrm>
            <a:off x="2743200" y="1752600"/>
            <a:ext cx="30480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BSD Socket</a:t>
            </a:r>
          </a:p>
        </p:txBody>
      </p:sp>
      <p:sp>
        <p:nvSpPr>
          <p:cNvPr id="33799" name="Rectangle 33"/>
          <p:cNvSpPr>
            <a:spLocks noChangeArrowheads="1"/>
          </p:cNvSpPr>
          <p:nvPr/>
        </p:nvSpPr>
        <p:spPr bwMode="auto">
          <a:xfrm>
            <a:off x="2743200" y="2438400"/>
            <a:ext cx="30480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600" dirty="0">
                <a:latin typeface="Arial" charset="0"/>
              </a:rPr>
              <a:t>INET Socket</a:t>
            </a: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2743200" y="4191000"/>
            <a:ext cx="3048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600" dirty="0" smtClean="0">
                <a:latin typeface="Arial" charset="0"/>
              </a:rPr>
              <a:t>IP (caches some MAC </a:t>
            </a:r>
            <a:r>
              <a:rPr lang="en-US" sz="1600" dirty="0" err="1" smtClean="0">
                <a:latin typeface="Arial" charset="0"/>
              </a:rPr>
              <a:t>addr</a:t>
            </a:r>
            <a:r>
              <a:rPr lang="en-US" sz="1600" dirty="0" smtClean="0">
                <a:latin typeface="Arial" charset="0"/>
              </a:rPr>
              <a:t>)s</a:t>
            </a:r>
            <a:endParaRPr lang="en-US" sz="1600" dirty="0">
              <a:latin typeface="Arial" charset="0"/>
            </a:endParaRPr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2743200" y="5029200"/>
            <a:ext cx="30480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1600" dirty="0">
                <a:latin typeface="Arial" charset="0"/>
              </a:rPr>
              <a:t>Networks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(Ethernet, WIFI, </a:t>
            </a:r>
            <a:r>
              <a:rPr lang="en-US" sz="1600" dirty="0" err="1">
                <a:latin typeface="Arial" charset="0"/>
              </a:rPr>
              <a:t>etc</a:t>
            </a:r>
            <a:r>
              <a:rPr lang="en-US" sz="1600" dirty="0">
                <a:latin typeface="Arial" charset="0"/>
              </a:rPr>
              <a:t>)</a:t>
            </a:r>
          </a:p>
        </p:txBody>
      </p:sp>
      <p:cxnSp>
        <p:nvCxnSpPr>
          <p:cNvPr id="19" name="Straight Arrow Connector 18"/>
          <p:cNvCxnSpPr>
            <a:stCxn id="33797" idx="2"/>
            <a:endCxn id="33800" idx="0"/>
          </p:cNvCxnSpPr>
          <p:nvPr/>
        </p:nvCxnSpPr>
        <p:spPr bwMode="auto">
          <a:xfrm rot="5400000">
            <a:off x="4076700" y="1562100"/>
            <a:ext cx="3810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5400000">
            <a:off x="4075905" y="2323306"/>
            <a:ext cx="3810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33799" idx="2"/>
            <a:endCxn id="33805" idx="0"/>
          </p:cNvCxnSpPr>
          <p:nvPr/>
        </p:nvCxnSpPr>
        <p:spPr bwMode="auto">
          <a:xfrm rot="5400000">
            <a:off x="3619500" y="2628900"/>
            <a:ext cx="304800" cy="9906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33805" idx="2"/>
            <a:endCxn id="16" idx="0"/>
          </p:cNvCxnSpPr>
          <p:nvPr/>
        </p:nvCxnSpPr>
        <p:spPr bwMode="auto">
          <a:xfrm rot="16200000" flipH="1">
            <a:off x="3581400" y="3505200"/>
            <a:ext cx="381000" cy="9906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>
            <a:off x="4073520" y="4837906"/>
            <a:ext cx="3810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33799" idx="2"/>
            <a:endCxn id="33807" idx="0"/>
          </p:cNvCxnSpPr>
          <p:nvPr/>
        </p:nvCxnSpPr>
        <p:spPr bwMode="auto">
          <a:xfrm rot="16200000" flipH="1">
            <a:off x="4629150" y="2609850"/>
            <a:ext cx="304800" cy="10287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33806" idx="0"/>
          </p:cNvCxnSpPr>
          <p:nvPr/>
        </p:nvCxnSpPr>
        <p:spPr bwMode="auto">
          <a:xfrm>
            <a:off x="5779864" y="4458444"/>
            <a:ext cx="876300" cy="2667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33806" idx="2"/>
          </p:cNvCxnSpPr>
          <p:nvPr/>
        </p:nvCxnSpPr>
        <p:spPr bwMode="auto">
          <a:xfrm rot="5400000">
            <a:off x="6103714" y="4782294"/>
            <a:ext cx="228600" cy="8763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3807" idx="2"/>
            <a:endCxn id="16" idx="0"/>
          </p:cNvCxnSpPr>
          <p:nvPr/>
        </p:nvCxnSpPr>
        <p:spPr bwMode="auto">
          <a:xfrm rot="5400000">
            <a:off x="4591050" y="3486150"/>
            <a:ext cx="381000" cy="10287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ounded Rectangular Callout 3"/>
          <p:cNvSpPr/>
          <p:nvPr/>
        </p:nvSpPr>
        <p:spPr bwMode="auto">
          <a:xfrm>
            <a:off x="7183028" y="2708920"/>
            <a:ext cx="1260871" cy="1951980"/>
          </a:xfrm>
          <a:prstGeom prst="wedgeRoundRectCallout">
            <a:avLst>
              <a:gd name="adj1" fmla="val -79623"/>
              <a:gd name="adj2" fmla="val 43013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798" y="2775912"/>
            <a:ext cx="11841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</a:rPr>
              <a:t>Address resolution protocol:  maps IP address to MAC addresses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8047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5669"/>
            <a:ext cx="8229600" cy="646331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Socket buffer: </a:t>
            </a:r>
            <a:r>
              <a:rPr lang="en-US" sz="3600" dirty="0" err="1" smtClean="0"/>
              <a:t>struct</a:t>
            </a:r>
            <a:r>
              <a:rPr lang="en-US" sz="3600" dirty="0" smtClean="0"/>
              <a:t> </a:t>
            </a:r>
            <a:r>
              <a:rPr lang="en-US" sz="3600" dirty="0" err="1" smtClean="0"/>
              <a:t>sk_buff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2600"/>
            <a:ext cx="6088826" cy="4340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4024" y="114300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</a:rPr>
              <a:t>Double Link List of sk_buff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9041" y="1143000"/>
            <a:ext cx="2249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+mn-lt"/>
              </a:rPr>
              <a:t>Pointers to the data buffer</a:t>
            </a:r>
          </a:p>
        </p:txBody>
      </p:sp>
    </p:spTree>
    <p:extLst>
      <p:ext uri="{BB962C8B-B14F-4D97-AF65-F5344CB8AC3E}">
        <p14:creationId xmlns:p14="http://schemas.microsoft.com/office/powerpoint/2010/main" val="169939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609600"/>
          </a:xfrm>
        </p:spPr>
        <p:txBody>
          <a:bodyPr/>
          <a:lstStyle/>
          <a:p>
            <a:pPr eaLnBrk="1" hangingPunct="1"/>
            <a:r>
              <a:rPr lang="en-US" sz="3600" dirty="0"/>
              <a:t>sk_buff cont’d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00" y="1628800"/>
            <a:ext cx="7206071" cy="40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Sending Data via Sockets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99989" y="-682461"/>
            <a:ext cx="5916711" cy="8622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4966" y="6248400"/>
            <a:ext cx="4813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Courtesy of Glenn Herrin, Univ. of New Hampshire</a:t>
            </a:r>
          </a:p>
        </p:txBody>
      </p:sp>
    </p:spTree>
    <p:extLst>
      <p:ext uri="{BB962C8B-B14F-4D97-AF65-F5344CB8AC3E}">
        <p14:creationId xmlns:p14="http://schemas.microsoft.com/office/powerpoint/2010/main" val="3792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3336"/>
            <a:ext cx="8363272" cy="646331"/>
          </a:xfrm>
        </p:spPr>
        <p:txBody>
          <a:bodyPr/>
          <a:lstStyle/>
          <a:p>
            <a:r>
              <a:rPr lang="en-US" dirty="0"/>
              <a:t>Communication Is Important</a:t>
            </a:r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>
          <a:xfrm>
            <a:off x="0" y="764704"/>
            <a:ext cx="8955089" cy="547258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3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charset="2"/>
              <a:buChar char="Ø"/>
              <a:defRPr sz="28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Courier New"/>
              <a:buChar char="o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2"/>
              <a:buChar char=""/>
              <a:defRPr sz="20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r>
              <a:rPr lang="en-US" sz="2800" kern="0" dirty="0"/>
              <a:t>Various computer environments</a:t>
            </a:r>
          </a:p>
          <a:p>
            <a:pPr lvl="1"/>
            <a:r>
              <a:rPr lang="en-US" sz="2400" kern="0" dirty="0"/>
              <a:t>Embedded </a:t>
            </a:r>
            <a:r>
              <a:rPr lang="en-US" sz="2400" kern="0" dirty="0" smtClean="0"/>
              <a:t>devices </a:t>
            </a:r>
            <a:r>
              <a:rPr lang="en-US" sz="2400" kern="0" dirty="0"/>
              <a:t>(sensors)</a:t>
            </a:r>
          </a:p>
          <a:p>
            <a:pPr lvl="1"/>
            <a:r>
              <a:rPr lang="en-US" sz="2400" kern="0" dirty="0"/>
              <a:t>Hand-held devices</a:t>
            </a:r>
          </a:p>
          <a:p>
            <a:pPr lvl="1"/>
            <a:r>
              <a:rPr lang="en-US" sz="2400" kern="0" dirty="0"/>
              <a:t>Desktop computers and Servers</a:t>
            </a:r>
          </a:p>
          <a:p>
            <a:pPr lvl="1"/>
            <a:r>
              <a:rPr lang="en-US" sz="2400" kern="0" dirty="0"/>
              <a:t>Large-scale data centers and supercomputers</a:t>
            </a:r>
          </a:p>
          <a:p>
            <a:r>
              <a:rPr lang="en-US" sz="2800" kern="0" dirty="0"/>
              <a:t>Performance, power, and reliability</a:t>
            </a:r>
          </a:p>
          <a:p>
            <a:pPr lvl="1"/>
            <a:r>
              <a:rPr lang="en-US" sz="2400" kern="0" dirty="0"/>
              <a:t>Main energy consumer in embedded and mobile devices</a:t>
            </a:r>
          </a:p>
          <a:p>
            <a:pPr lvl="1"/>
            <a:r>
              <a:rPr lang="en-US" sz="2400" kern="0" dirty="0"/>
              <a:t>Main latency bottlenecks in wide-area networks</a:t>
            </a:r>
          </a:p>
          <a:p>
            <a:pPr lvl="2"/>
            <a:r>
              <a:rPr lang="en-US" sz="2000" kern="0" dirty="0"/>
              <a:t>Propagation delay: 2*10</a:t>
            </a:r>
            <a:r>
              <a:rPr lang="en-US" sz="2000" kern="0" baseline="30000" dirty="0"/>
              <a:t>8</a:t>
            </a:r>
            <a:r>
              <a:rPr lang="en-US" sz="2000" kern="0" dirty="0"/>
              <a:t> meters/sec; </a:t>
            </a:r>
            <a:r>
              <a:rPr lang="en-US" sz="2000" kern="0" dirty="0">
                <a:solidFill>
                  <a:srgbClr val="FF0000"/>
                </a:solidFill>
              </a:rPr>
              <a:t>5 ns per meter</a:t>
            </a:r>
            <a:r>
              <a:rPr lang="en-US" sz="2000" kern="0" dirty="0"/>
              <a:t>.</a:t>
            </a:r>
            <a:endParaRPr lang="en-US" sz="2000" kern="0" baseline="30000" dirty="0"/>
          </a:p>
          <a:p>
            <a:r>
              <a:rPr lang="en-US" sz="2800" kern="0" dirty="0"/>
              <a:t>Latency matters in servers and data centers</a:t>
            </a:r>
          </a:p>
          <a:p>
            <a:pPr lvl="1"/>
            <a:r>
              <a:rPr lang="en-US" sz="2400" kern="0" dirty="0"/>
              <a:t>Processor: 1 IOPS </a:t>
            </a:r>
            <a:r>
              <a:rPr lang="en-US" sz="2400" kern="0" dirty="0">
                <a:sym typeface="Wingdings"/>
              </a:rPr>
              <a:t> </a:t>
            </a:r>
            <a:r>
              <a:rPr lang="en-US" sz="2400" kern="0" dirty="0">
                <a:solidFill>
                  <a:srgbClr val="FF0000"/>
                </a:solidFill>
              </a:rPr>
              <a:t>1 ns per instruction</a:t>
            </a:r>
          </a:p>
          <a:p>
            <a:pPr lvl="1"/>
            <a:r>
              <a:rPr lang="en-US" sz="2400" kern="0" dirty="0"/>
              <a:t>Memory: 10 GB/sec </a:t>
            </a:r>
            <a:r>
              <a:rPr lang="en-US" sz="2400" kern="0" dirty="0">
                <a:sym typeface="Wingdings"/>
              </a:rPr>
              <a:t>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rgbClr val="FF0000"/>
                </a:solidFill>
              </a:rPr>
              <a:t>1 ns per 10B</a:t>
            </a:r>
            <a:r>
              <a:rPr lang="en-US" sz="2400" kern="0" dirty="0"/>
              <a:t> </a:t>
            </a:r>
          </a:p>
          <a:p>
            <a:pPr lvl="1"/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10119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Receiving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82998" y="-1063426"/>
            <a:ext cx="5567069" cy="9178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6019800"/>
            <a:ext cx="4813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Courtesy of Glenn Herrin, Univ. of New Hampshire</a:t>
            </a:r>
          </a:p>
        </p:txBody>
      </p:sp>
    </p:spTree>
    <p:extLst>
      <p:ext uri="{BB962C8B-B14F-4D97-AF65-F5344CB8AC3E}">
        <p14:creationId xmlns:p14="http://schemas.microsoft.com/office/powerpoint/2010/main" val="1831762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7397"/>
            <a:ext cx="7715572" cy="653703"/>
          </a:xfrm>
        </p:spPr>
        <p:txBody>
          <a:bodyPr/>
          <a:lstStyle/>
          <a:p>
            <a:pPr algn="l"/>
            <a:r>
              <a:rPr lang="en-US" sz="3600" dirty="0"/>
              <a:t>Example Data Flow from A to B</a:t>
            </a: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614572" y="129540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socket()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14572" y="1883498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bind()</a:t>
            </a:r>
          </a:p>
        </p:txBody>
      </p:sp>
      <p:sp>
        <p:nvSpPr>
          <p:cNvPr id="7" name="Rectangle 85"/>
          <p:cNvSpPr>
            <a:spLocks noChangeArrowheads="1"/>
          </p:cNvSpPr>
          <p:nvPr/>
        </p:nvSpPr>
        <p:spPr bwMode="auto">
          <a:xfrm>
            <a:off x="1042966" y="3886200"/>
            <a:ext cx="8212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+mn-lt"/>
              </a:rPr>
              <a:t>User space</a:t>
            </a:r>
            <a:endParaRPr lang="en-US" sz="1800" b="1" dirty="0">
              <a:latin typeface="+mn-lt"/>
            </a:endParaRPr>
          </a:p>
        </p:txBody>
      </p:sp>
      <p:sp>
        <p:nvSpPr>
          <p:cNvPr id="8" name="Rectangle 86"/>
          <p:cNvSpPr>
            <a:spLocks noChangeArrowheads="1"/>
          </p:cNvSpPr>
          <p:nvPr/>
        </p:nvSpPr>
        <p:spPr bwMode="auto">
          <a:xfrm>
            <a:off x="3103360" y="914400"/>
            <a:ext cx="166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+mn-lt"/>
              </a:rPr>
              <a:t>A</a:t>
            </a:r>
            <a:endParaRPr lang="en-US" sz="1800" b="1" dirty="0">
              <a:latin typeface="+mn-lt"/>
            </a:endParaRPr>
          </a:p>
        </p:txBody>
      </p:sp>
      <p:sp>
        <p:nvSpPr>
          <p:cNvPr id="9" name="Rectangle 87"/>
          <p:cNvSpPr>
            <a:spLocks noChangeArrowheads="1"/>
          </p:cNvSpPr>
          <p:nvPr/>
        </p:nvSpPr>
        <p:spPr bwMode="auto">
          <a:xfrm>
            <a:off x="6493594" y="1905000"/>
            <a:ext cx="166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+mn-lt"/>
              </a:rPr>
              <a:t>B</a:t>
            </a:r>
            <a:endParaRPr lang="en-US" sz="1800" b="1" dirty="0">
              <a:latin typeface="+mn-lt"/>
            </a:endParaRPr>
          </a:p>
        </p:txBody>
      </p:sp>
      <p:sp>
        <p:nvSpPr>
          <p:cNvPr id="10" name="Rectangle 91"/>
          <p:cNvSpPr>
            <a:spLocks noChangeArrowheads="1"/>
          </p:cNvSpPr>
          <p:nvPr/>
        </p:nvSpPr>
        <p:spPr bwMode="auto">
          <a:xfrm>
            <a:off x="2598737" y="31178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accept()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590800" y="3733800"/>
            <a:ext cx="1135062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write()</a:t>
            </a: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V="1">
            <a:off x="685800" y="4191000"/>
            <a:ext cx="6934200" cy="762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3132137" y="16764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590800" y="25082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listen()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103937" y="228600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socket()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103937" y="308610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connect()</a:t>
            </a: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3733800" y="3276600"/>
            <a:ext cx="23622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stealth" w="med" len="lg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3132137" y="22860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3124200" y="2895600"/>
            <a:ext cx="1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6637337" y="26670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Rectangle 84"/>
          <p:cNvSpPr>
            <a:spLocks noChangeArrowheads="1"/>
          </p:cNvSpPr>
          <p:nvPr/>
        </p:nvSpPr>
        <p:spPr bwMode="auto">
          <a:xfrm>
            <a:off x="4648200" y="2819400"/>
            <a:ext cx="872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b="0" dirty="0">
                <a:solidFill>
                  <a:srgbClr val="000000"/>
                </a:solidFill>
                <a:latin typeface="+mn-lt"/>
              </a:rPr>
              <a:t>3-way </a:t>
            </a:r>
            <a:br>
              <a:rPr lang="en-US" sz="1200" b="0" dirty="0">
                <a:solidFill>
                  <a:srgbClr val="000000"/>
                </a:solidFill>
                <a:latin typeface="+mn-lt"/>
              </a:rPr>
            </a:br>
            <a:r>
              <a:rPr lang="en-US" sz="1200" b="0" dirty="0">
                <a:solidFill>
                  <a:srgbClr val="000000"/>
                </a:solidFill>
                <a:latin typeface="+mn-lt"/>
              </a:rPr>
              <a:t>handshaking</a:t>
            </a:r>
            <a:endParaRPr lang="en-US" sz="1800" b="0" dirty="0">
              <a:latin typeface="+mn-lt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124200" y="35052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Rectangle 85"/>
          <p:cNvSpPr>
            <a:spLocks noChangeArrowheads="1"/>
          </p:cNvSpPr>
          <p:nvPr/>
        </p:nvSpPr>
        <p:spPr bwMode="auto">
          <a:xfrm>
            <a:off x="998426" y="4419600"/>
            <a:ext cx="9580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+mn-lt"/>
              </a:rPr>
              <a:t>Kernel space</a:t>
            </a:r>
            <a:endParaRPr lang="en-US" sz="1800" b="1" dirty="0">
              <a:latin typeface="+mn-lt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2590800" y="4419600"/>
            <a:ext cx="1135062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sys_write()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2438400" y="5029200"/>
            <a:ext cx="1439862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socket_write()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2133600" y="56388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>
                <a:latin typeface="+mn-lt"/>
              </a:rPr>
              <a:t>socket_sendmesg()</a:t>
            </a: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3124200" y="41148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3124200" y="48006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3124200" y="54102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0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6198"/>
            <a:ext cx="7829872" cy="636033"/>
          </a:xfrm>
        </p:spPr>
        <p:txBody>
          <a:bodyPr/>
          <a:lstStyle/>
          <a:p>
            <a:r>
              <a:rPr lang="en-US" sz="3600" dirty="0"/>
              <a:t>Socket </a:t>
            </a:r>
            <a:r>
              <a:rPr lang="en-US" sz="3600" dirty="0">
                <a:sym typeface="Wingdings"/>
              </a:rPr>
              <a:t> INET  TCP</a:t>
            </a:r>
            <a:endParaRPr lang="en-US" dirty="0"/>
          </a:p>
        </p:txBody>
      </p:sp>
      <p:sp>
        <p:nvSpPr>
          <p:cNvPr id="8" name="Rectangle 86"/>
          <p:cNvSpPr>
            <a:spLocks noChangeArrowheads="1"/>
          </p:cNvSpPr>
          <p:nvPr/>
        </p:nvSpPr>
        <p:spPr bwMode="auto">
          <a:xfrm>
            <a:off x="3103360" y="914400"/>
            <a:ext cx="166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00"/>
                </a:solidFill>
                <a:latin typeface="+mn-lt"/>
              </a:rPr>
              <a:t>A</a:t>
            </a:r>
            <a:endParaRPr lang="en-US" sz="1800" b="1" dirty="0">
              <a:latin typeface="+mn-lt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219200" y="14478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dirty="0" err="1">
                <a:latin typeface="+mn-lt"/>
              </a:rPr>
              <a:t>socket_sendmesg</a:t>
            </a:r>
            <a:r>
              <a:rPr lang="en-US" sz="1600" b="0" dirty="0">
                <a:latin typeface="+mn-lt"/>
              </a:rPr>
              <a:t>()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1219200" y="217932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inet_sendmesg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1219200" y="291084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>
                <a:latin typeface="+mn-lt"/>
              </a:rPr>
              <a:t>tcp_v4_sendmesg()</a:t>
            </a: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1219200" y="364236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tcp_do_sendmesg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95800" y="3429000"/>
            <a:ext cx="314841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b="0">
                <a:latin typeface="+mn-lt"/>
              </a:rPr>
              <a:t>allocate </a:t>
            </a:r>
            <a:r>
              <a:rPr lang="en-US" sz="1400" b="0" err="1">
                <a:latin typeface="+mn-lt"/>
              </a:rPr>
              <a:t>sk_buff</a:t>
            </a:r>
            <a:r>
              <a:rPr lang="en-US" sz="1400" b="0">
                <a:latin typeface="+mn-lt"/>
              </a:rPr>
              <a:t> and data storage</a:t>
            </a:r>
            <a:br>
              <a:rPr lang="en-US" sz="1400" b="0">
                <a:latin typeface="+mn-lt"/>
              </a:rPr>
            </a:br>
            <a:r>
              <a:rPr lang="en-US" sz="1400" b="0" err="1">
                <a:latin typeface="+mn-lt"/>
              </a:rPr>
              <a:t>skb_put</a:t>
            </a:r>
            <a:r>
              <a:rPr lang="en-US" sz="1400" b="0">
                <a:latin typeface="+mn-lt"/>
              </a:rPr>
              <a:t>(): copy data from user space</a:t>
            </a:r>
            <a:br>
              <a:rPr lang="en-US" sz="1400" b="0">
                <a:latin typeface="+mn-lt"/>
              </a:rPr>
            </a:br>
            <a:r>
              <a:rPr lang="en-US" sz="1400" b="0" err="1">
                <a:latin typeface="+mn-lt"/>
              </a:rPr>
              <a:t>skb_push</a:t>
            </a:r>
            <a:r>
              <a:rPr lang="en-US" sz="1400" b="0">
                <a:latin typeface="+mn-lt"/>
              </a:rPr>
              <a:t>(): add header</a:t>
            </a:r>
          </a:p>
        </p:txBody>
      </p:sp>
      <p:sp>
        <p:nvSpPr>
          <p:cNvPr id="32" name="Left Arrow 31"/>
          <p:cNvSpPr/>
          <p:nvPr/>
        </p:nvSpPr>
        <p:spPr bwMode="auto">
          <a:xfrm flipV="1">
            <a:off x="3429000" y="3733800"/>
            <a:ext cx="838200" cy="152399"/>
          </a:xfrm>
          <a:prstGeom prst="lef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4" charset="0"/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1219200" y="437388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tcp_send_skb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1219200" y="51054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tcp_transmit_skb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5800" y="5181600"/>
            <a:ext cx="33137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b="0">
                <a:latin typeface="+mn-lt"/>
              </a:rPr>
              <a:t>Complete TCP header and checksum it</a:t>
            </a:r>
          </a:p>
        </p:txBody>
      </p:sp>
      <p:sp>
        <p:nvSpPr>
          <p:cNvPr id="36" name="Left Arrow 35"/>
          <p:cNvSpPr/>
          <p:nvPr/>
        </p:nvSpPr>
        <p:spPr bwMode="auto">
          <a:xfrm flipV="1">
            <a:off x="3429000" y="5257800"/>
            <a:ext cx="838200" cy="152399"/>
          </a:xfrm>
          <a:prstGeom prst="lef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4" charset="0"/>
            </a:endParaRPr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>
            <a:off x="2133600" y="18288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>
            <a:off x="2133600" y="25908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>
            <a:off x="2133600" y="32766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>
            <a:off x="2133600" y="40386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>
            <a:off x="2133600" y="47244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86"/>
          <p:cNvSpPr>
            <a:spLocks noChangeArrowheads="1"/>
          </p:cNvSpPr>
          <p:nvPr/>
        </p:nvSpPr>
        <p:spPr bwMode="auto">
          <a:xfrm>
            <a:off x="4953000" y="2743200"/>
            <a:ext cx="19129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>
                <a:solidFill>
                  <a:srgbClr val="000000"/>
                </a:solidFill>
                <a:latin typeface="+mn-lt"/>
              </a:rPr>
              <a:t>Ready to send </a:t>
            </a:r>
            <a:r>
              <a:rPr lang="en-US" sz="1400" b="0" err="1">
                <a:solidFill>
                  <a:srgbClr val="000000"/>
                </a:solidFill>
                <a:latin typeface="+mn-lt"/>
              </a:rPr>
              <a:t>sk_buff’s</a:t>
            </a:r>
            <a:endParaRPr lang="en-US" sz="1400" b="0">
              <a:latin typeface="+mn-lt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257800" y="30480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638800" y="30480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6019800" y="30480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6400800" y="30480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0144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-1"/>
            <a:ext cx="7772400" cy="749439"/>
          </a:xfrm>
        </p:spPr>
        <p:txBody>
          <a:bodyPr/>
          <a:lstStyle/>
          <a:p>
            <a:r>
              <a:rPr lang="en-US" sz="3600"/>
              <a:t>TCP</a:t>
            </a:r>
            <a:r>
              <a:rPr lang="en-US" sz="3600">
                <a:sym typeface="Wingdings"/>
              </a:rPr>
              <a:t> IP Device </a:t>
            </a:r>
            <a:r>
              <a:rPr lang="en-US" sz="3600" err="1">
                <a:sym typeface="Wingdings"/>
              </a:rPr>
              <a:t></a:t>
            </a:r>
            <a:r>
              <a:rPr lang="en-US" sz="3600">
                <a:sym typeface="Wingdings"/>
              </a:rPr>
              <a:t> Media</a:t>
            </a:r>
            <a:endParaRPr lang="en-US"/>
          </a:p>
        </p:txBody>
      </p:sp>
      <p:sp>
        <p:nvSpPr>
          <p:cNvPr id="8" name="Rectangle 86"/>
          <p:cNvSpPr>
            <a:spLocks noChangeArrowheads="1"/>
          </p:cNvSpPr>
          <p:nvPr/>
        </p:nvSpPr>
        <p:spPr bwMode="auto">
          <a:xfrm>
            <a:off x="3103360" y="914400"/>
            <a:ext cx="166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+mn-lt"/>
              </a:rPr>
              <a:t>A</a:t>
            </a:r>
            <a:endParaRPr lang="en-US" sz="1800" b="1">
              <a:latin typeface="+mn-lt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2247900" y="12954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tcp_transmit_skb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247900" y="211836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ip_queue_xmit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8025" y="1905000"/>
            <a:ext cx="201097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b="0">
                <a:latin typeface="+mn-lt"/>
              </a:rPr>
              <a:t>Find destination</a:t>
            </a:r>
            <a:br>
              <a:rPr lang="en-US" sz="1400" b="0">
                <a:latin typeface="+mn-lt"/>
              </a:rPr>
            </a:br>
            <a:r>
              <a:rPr lang="en-US" sz="1400" b="0">
                <a:latin typeface="+mn-lt"/>
              </a:rPr>
              <a:t>Possible fragmentation</a:t>
            </a:r>
            <a:br>
              <a:rPr lang="en-US" sz="1400" b="0">
                <a:latin typeface="+mn-lt"/>
              </a:rPr>
            </a:br>
            <a:r>
              <a:rPr lang="en-US" sz="1400" b="0">
                <a:latin typeface="+mn-lt"/>
              </a:rPr>
              <a:t>Add IP header</a:t>
            </a:r>
            <a:br>
              <a:rPr lang="en-US" sz="1400" b="0">
                <a:latin typeface="+mn-lt"/>
              </a:rPr>
            </a:br>
            <a:r>
              <a:rPr lang="en-US" sz="1400" b="0">
                <a:latin typeface="+mn-lt"/>
              </a:rPr>
              <a:t>Checksum the header</a:t>
            </a:r>
          </a:p>
        </p:txBody>
      </p:sp>
      <p:sp>
        <p:nvSpPr>
          <p:cNvPr id="16" name="Left Arrow 15"/>
          <p:cNvSpPr/>
          <p:nvPr/>
        </p:nvSpPr>
        <p:spPr bwMode="auto">
          <a:xfrm flipV="1">
            <a:off x="4267200" y="2286000"/>
            <a:ext cx="838200" cy="152399"/>
          </a:xfrm>
          <a:prstGeom prst="lef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247900" y="294132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skb</a:t>
            </a:r>
            <a:r>
              <a:rPr lang="en-US" sz="1600" b="0">
                <a:latin typeface="+mn-lt"/>
              </a:rPr>
              <a:t>-&gt;output()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247900" y="376428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dev_queue_xmit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133600" y="5410200"/>
            <a:ext cx="22098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>
                <a:latin typeface="+mn-lt"/>
              </a:rPr>
              <a:t>dev-&gt;</a:t>
            </a:r>
            <a:r>
              <a:rPr lang="en-US" sz="1600" b="0" err="1">
                <a:latin typeface="+mn-lt"/>
              </a:rPr>
              <a:t>hard_start_xmit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247900" y="458724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>
                <a:latin typeface="+mn-lt"/>
              </a:rPr>
              <a:t>q-&gt;</a:t>
            </a:r>
            <a:r>
              <a:rPr lang="en-US" sz="1600" b="0" err="1">
                <a:latin typeface="+mn-lt"/>
              </a:rPr>
              <a:t>enqueue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200400" y="16764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200400" y="25146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3200400" y="33528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3200400" y="41148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3200400" y="49530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39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7772400" cy="701040"/>
          </a:xfrm>
        </p:spPr>
        <p:txBody>
          <a:bodyPr/>
          <a:lstStyle/>
          <a:p>
            <a:r>
              <a:rPr lang="en-US" sz="3600" err="1"/>
              <a:t>Media</a:t>
            </a:r>
            <a:r>
              <a:rPr lang="en-US" sz="3600" err="1">
                <a:sym typeface="Wingdings"/>
              </a:rPr>
              <a:t></a:t>
            </a:r>
            <a:r>
              <a:rPr lang="en-US" sz="3600">
                <a:sym typeface="Wingdings"/>
              </a:rPr>
              <a:t> Device</a:t>
            </a:r>
            <a:endParaRPr lang="en-US"/>
          </a:p>
        </p:txBody>
      </p:sp>
      <p:sp>
        <p:nvSpPr>
          <p:cNvPr id="8" name="Rectangle 86"/>
          <p:cNvSpPr>
            <a:spLocks noChangeArrowheads="1"/>
          </p:cNvSpPr>
          <p:nvPr/>
        </p:nvSpPr>
        <p:spPr bwMode="auto">
          <a:xfrm>
            <a:off x="3103360" y="914400"/>
            <a:ext cx="166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+mn-lt"/>
              </a:rPr>
              <a:t>B</a:t>
            </a:r>
            <a:endParaRPr lang="en-US" sz="1800" b="1">
              <a:latin typeface="+mn-lt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2247900" y="12954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net_bh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247900" y="211836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do_bottom_half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247900" y="294132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skb_queue_tail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247900" y="376428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netif_rx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133600" y="5410200"/>
            <a:ext cx="22098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ei_interrupt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247900" y="458724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ei_receive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3200400" y="16764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200400" y="25146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3200400" y="33528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3200400" y="41148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3200400" y="495300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34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16632"/>
            <a:ext cx="7772400" cy="622796"/>
          </a:xfrm>
        </p:spPr>
        <p:txBody>
          <a:bodyPr/>
          <a:lstStyle/>
          <a:p>
            <a:r>
              <a:rPr lang="en-US" sz="3600" err="1"/>
              <a:t>Device</a:t>
            </a:r>
            <a:r>
              <a:rPr lang="en-US" sz="3600" err="1">
                <a:sym typeface="Wingdings"/>
              </a:rPr>
              <a:t></a:t>
            </a:r>
            <a:r>
              <a:rPr lang="en-US" sz="3600">
                <a:sym typeface="Wingdings"/>
              </a:rPr>
              <a:t> IP</a:t>
            </a:r>
            <a:endParaRPr lang="en-US"/>
          </a:p>
        </p:txBody>
      </p:sp>
      <p:sp>
        <p:nvSpPr>
          <p:cNvPr id="8" name="Rectangle 86"/>
          <p:cNvSpPr>
            <a:spLocks noChangeArrowheads="1"/>
          </p:cNvSpPr>
          <p:nvPr/>
        </p:nvSpPr>
        <p:spPr bwMode="auto">
          <a:xfrm>
            <a:off x="3103360" y="914400"/>
            <a:ext cx="166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+mn-lt"/>
              </a:rPr>
              <a:t>B</a:t>
            </a:r>
            <a:endParaRPr lang="en-US" sz="1800" b="1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4297680"/>
            <a:ext cx="15714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>
                <a:latin typeface="+mn-lt"/>
              </a:rPr>
              <a:t>Find header</a:t>
            </a:r>
          </a:p>
          <a:p>
            <a:pPr algn="l"/>
            <a:r>
              <a:rPr lang="en-US" sz="1400">
                <a:latin typeface="+mn-lt"/>
              </a:rPr>
              <a:t>Extract Protocol</a:t>
            </a:r>
          </a:p>
        </p:txBody>
      </p:sp>
      <p:sp>
        <p:nvSpPr>
          <p:cNvPr id="16" name="Left Arrow 15"/>
          <p:cNvSpPr/>
          <p:nvPr/>
        </p:nvSpPr>
        <p:spPr bwMode="auto">
          <a:xfrm flipV="1">
            <a:off x="4449375" y="4450080"/>
            <a:ext cx="838200" cy="152399"/>
          </a:xfrm>
          <a:prstGeom prst="lef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247900" y="18288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ip_local_deliver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247900" y="265176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ip_recv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133600" y="4297680"/>
            <a:ext cx="22098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net_bh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247900" y="347472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skb_clone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3200400" y="224028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3200400" y="300228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3200400" y="384048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57800" y="1859280"/>
            <a:ext cx="196109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>
                <a:latin typeface="+mn-lt"/>
              </a:rPr>
              <a:t>Possible reassembly</a:t>
            </a:r>
          </a:p>
        </p:txBody>
      </p:sp>
      <p:sp>
        <p:nvSpPr>
          <p:cNvPr id="26" name="Left Arrow 25"/>
          <p:cNvSpPr/>
          <p:nvPr/>
        </p:nvSpPr>
        <p:spPr bwMode="auto">
          <a:xfrm flipV="1">
            <a:off x="4343400" y="1938457"/>
            <a:ext cx="838200" cy="152399"/>
          </a:xfrm>
          <a:prstGeom prst="lef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28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7772400" cy="662940"/>
          </a:xfrm>
        </p:spPr>
        <p:txBody>
          <a:bodyPr/>
          <a:lstStyle/>
          <a:p>
            <a:r>
              <a:rPr lang="en-US" sz="3600"/>
              <a:t>IP</a:t>
            </a:r>
            <a:r>
              <a:rPr lang="en-US" sz="3600">
                <a:sym typeface="Wingdings"/>
              </a:rPr>
              <a:t> TCP</a:t>
            </a:r>
            <a:endParaRPr lang="en-US"/>
          </a:p>
        </p:txBody>
      </p:sp>
      <p:sp>
        <p:nvSpPr>
          <p:cNvPr id="8" name="Rectangle 86"/>
          <p:cNvSpPr>
            <a:spLocks noChangeArrowheads="1"/>
          </p:cNvSpPr>
          <p:nvPr/>
        </p:nvSpPr>
        <p:spPr bwMode="auto">
          <a:xfrm>
            <a:off x="3103360" y="914400"/>
            <a:ext cx="166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+mn-lt"/>
              </a:rPr>
              <a:t>B</a:t>
            </a:r>
            <a:endParaRPr lang="en-US" sz="1800" b="1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4572000"/>
            <a:ext cx="19159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>
                <a:latin typeface="+mn-lt"/>
              </a:rPr>
              <a:t>Validate TCP header</a:t>
            </a:r>
            <a:br>
              <a:rPr lang="en-US" sz="1400">
                <a:latin typeface="+mn-lt"/>
              </a:rPr>
            </a:br>
            <a:r>
              <a:rPr lang="en-US" sz="1400">
                <a:latin typeface="+mn-lt"/>
              </a:rPr>
              <a:t>Send ACK</a:t>
            </a:r>
          </a:p>
        </p:txBody>
      </p:sp>
      <p:sp>
        <p:nvSpPr>
          <p:cNvPr id="16" name="Left Arrow 15"/>
          <p:cNvSpPr/>
          <p:nvPr/>
        </p:nvSpPr>
        <p:spPr bwMode="auto">
          <a:xfrm flipV="1">
            <a:off x="4449375" y="4800600"/>
            <a:ext cx="838200" cy="152399"/>
          </a:xfrm>
          <a:prstGeom prst="lef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247900" y="30277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skb_queu_tail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247900" y="385066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>
                <a:latin typeface="+mn-lt"/>
              </a:rPr>
              <a:t>tcp_v4_do_rcv()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133600" y="5496580"/>
            <a:ext cx="22098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ip_recv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247900" y="467362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>
                <a:latin typeface="+mn-lt"/>
              </a:rPr>
              <a:t>tcp_v4_rcv()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3200400" y="343918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3200400" y="420118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3200400" y="5039380"/>
            <a:ext cx="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209800" y="22860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tcp_data_queue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2209800" y="15240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data_ready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3200400" y="26670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3200400" y="19050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lg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86"/>
          <p:cNvSpPr>
            <a:spLocks noChangeArrowheads="1"/>
          </p:cNvSpPr>
          <p:nvPr/>
        </p:nvSpPr>
        <p:spPr bwMode="auto">
          <a:xfrm>
            <a:off x="5334000" y="1676400"/>
            <a:ext cx="12887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0" err="1">
                <a:solidFill>
                  <a:srgbClr val="000000"/>
                </a:solidFill>
                <a:latin typeface="+mn-lt"/>
              </a:rPr>
              <a:t>Recv’d</a:t>
            </a:r>
            <a:r>
              <a:rPr lang="en-US" sz="1600" b="0">
                <a:solidFill>
                  <a:srgbClr val="000000"/>
                </a:solidFill>
                <a:latin typeface="+mn-lt"/>
              </a:rPr>
              <a:t> packet </a:t>
            </a:r>
            <a:br>
              <a:rPr lang="en-US" sz="1600" b="0">
                <a:solidFill>
                  <a:srgbClr val="000000"/>
                </a:solidFill>
                <a:latin typeface="+mn-lt"/>
              </a:rPr>
            </a:br>
            <a:r>
              <a:rPr lang="en-US" sz="1600" b="0">
                <a:solidFill>
                  <a:srgbClr val="000000"/>
                </a:solidFill>
                <a:latin typeface="+mn-lt"/>
              </a:rPr>
              <a:t>queue</a:t>
            </a:r>
            <a:endParaRPr lang="en-US" sz="1600" b="0">
              <a:latin typeface="+mn-lt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5257800" y="22860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5638800" y="22860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6019800" y="22860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6400800" y="22860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35" name="Left Arrow 34"/>
          <p:cNvSpPr/>
          <p:nvPr/>
        </p:nvSpPr>
        <p:spPr bwMode="auto">
          <a:xfrm flipH="1" flipV="1">
            <a:off x="4191000" y="2362200"/>
            <a:ext cx="838200" cy="152399"/>
          </a:xfrm>
          <a:prstGeom prst="lef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9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7000"/>
            <a:ext cx="7772400" cy="533400"/>
          </a:xfrm>
        </p:spPr>
        <p:txBody>
          <a:bodyPr/>
          <a:lstStyle/>
          <a:p>
            <a:r>
              <a:rPr lang="en-US" sz="3600"/>
              <a:t>TCP</a:t>
            </a:r>
            <a:r>
              <a:rPr lang="en-US" sz="3600">
                <a:sym typeface="Wingdings"/>
              </a:rPr>
              <a:t> Application</a:t>
            </a:r>
            <a:endParaRPr lang="en-US"/>
          </a:p>
        </p:txBody>
      </p:sp>
      <p:sp>
        <p:nvSpPr>
          <p:cNvPr id="8" name="Rectangle 86"/>
          <p:cNvSpPr>
            <a:spLocks noChangeArrowheads="1"/>
          </p:cNvSpPr>
          <p:nvPr/>
        </p:nvSpPr>
        <p:spPr bwMode="auto">
          <a:xfrm>
            <a:off x="1828800" y="4572000"/>
            <a:ext cx="12887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0" err="1">
                <a:solidFill>
                  <a:srgbClr val="000000"/>
                </a:solidFill>
                <a:latin typeface="+mn-lt"/>
              </a:rPr>
              <a:t>Recv’d</a:t>
            </a:r>
            <a:r>
              <a:rPr lang="en-US" sz="1600" b="0">
                <a:solidFill>
                  <a:srgbClr val="000000"/>
                </a:solidFill>
                <a:latin typeface="+mn-lt"/>
              </a:rPr>
              <a:t> packet </a:t>
            </a:r>
            <a:br>
              <a:rPr lang="en-US" sz="1600" b="0">
                <a:solidFill>
                  <a:srgbClr val="000000"/>
                </a:solidFill>
                <a:latin typeface="+mn-lt"/>
              </a:rPr>
            </a:br>
            <a:r>
              <a:rPr lang="en-US" sz="1600" b="0">
                <a:solidFill>
                  <a:srgbClr val="000000"/>
                </a:solidFill>
                <a:latin typeface="+mn-lt"/>
              </a:rPr>
              <a:t>queue</a:t>
            </a:r>
            <a:endParaRPr lang="en-US" sz="1600" b="0">
              <a:latin typeface="+mn-lt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4076700" y="37338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Sock_read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21" name="Rectangle 87"/>
          <p:cNvSpPr>
            <a:spLocks noChangeArrowheads="1"/>
          </p:cNvSpPr>
          <p:nvPr/>
        </p:nvSpPr>
        <p:spPr bwMode="auto">
          <a:xfrm>
            <a:off x="5029200" y="685800"/>
            <a:ext cx="166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solidFill>
                  <a:srgbClr val="000000"/>
                </a:solidFill>
                <a:latin typeface="+mn-lt"/>
              </a:rPr>
              <a:t>B</a:t>
            </a:r>
            <a:endParaRPr lang="en-US" sz="1800" b="1">
              <a:latin typeface="+mn-lt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4499769" y="121920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>
                <a:latin typeface="+mn-lt"/>
              </a:rPr>
              <a:t>socket()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499769" y="182880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>
                <a:latin typeface="+mn-lt"/>
              </a:rPr>
              <a:t>connect()</a:t>
            </a: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5067300" y="16002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 flipV="1">
            <a:off x="914400" y="2895600"/>
            <a:ext cx="7010400" cy="762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4499769" y="243205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>
                <a:latin typeface="+mn-lt"/>
              </a:rPr>
              <a:t>read()</a:t>
            </a:r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>
            <a:off x="5067300" y="22098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>
            <a:off x="5067300" y="28194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4499769" y="3048000"/>
            <a:ext cx="1135063" cy="3873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sys_read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4076700" y="44196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Inet_rcvmesg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076700" y="51054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600" b="0" err="1">
                <a:latin typeface="+mn-lt"/>
              </a:rPr>
              <a:t>tcp_rcvmesg</a:t>
            </a:r>
            <a:r>
              <a:rPr lang="en-US" sz="1600" b="0">
                <a:latin typeface="+mn-lt"/>
              </a:rPr>
              <a:t>()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1752600" y="51816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2133600" y="51816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2514600" y="51816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2895600" y="5181600"/>
            <a:ext cx="304800" cy="304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0">
              <a:latin typeface="+mn-lt"/>
            </a:endParaRPr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5067300" y="34290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5067300" y="41148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5067300" y="48006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8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7772400" cy="618108"/>
          </a:xfrm>
        </p:spPr>
        <p:txBody>
          <a:bodyPr/>
          <a:lstStyle/>
          <a:p>
            <a:r>
              <a:rPr lang="en-US" sz="3600"/>
              <a:t>Data Flow Summary</a:t>
            </a:r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0" y="836712"/>
            <a:ext cx="8382000" cy="506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buClr>
                <a:srgbClr val="0033CC"/>
              </a:buClr>
              <a:buChar char="n"/>
              <a:defRPr sz="2800">
                <a:solidFill>
                  <a:srgbClr val="003399"/>
                </a:solidFill>
                <a:latin typeface="+mn-lt"/>
              </a:defRPr>
            </a:lvl1pPr>
            <a:lvl2pPr marL="742950" lvl="1" indent="-285750">
              <a:buClr>
                <a:srgbClr val="003399"/>
              </a:buClr>
              <a:buSzPct val="55000"/>
              <a:buFont typeface="Wingdings" charset="2"/>
              <a:buChar char="Ø"/>
              <a:defRPr sz="2400">
                <a:solidFill>
                  <a:srgbClr val="0033CC"/>
                </a:solidFill>
                <a:latin typeface="+mn-lt"/>
              </a:defRPr>
            </a:lvl2pPr>
            <a:lvl3pPr marL="1143000" lvl="2" indent="-228600">
              <a:buClr>
                <a:srgbClr val="0033CC"/>
              </a:buClr>
              <a:buFont typeface="Courier New"/>
              <a:buChar char="o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>
              <a:buClr>
                <a:srgbClr val="000066"/>
              </a:buClr>
              <a:buFont typeface="Wingdings" charset="2"/>
              <a:buChar char=""/>
              <a:defRPr sz="2000">
                <a:solidFill>
                  <a:srgbClr val="0066FF"/>
                </a:solidFill>
                <a:latin typeface="+mn-lt"/>
              </a:defRPr>
            </a:lvl4pPr>
            <a:lvl5pPr marL="2057400" indent="-228600">
              <a:buClr>
                <a:srgbClr val="3399FF"/>
              </a:buClr>
              <a:buSzPct val="50000"/>
              <a:buChar char="n"/>
              <a:defRPr sz="2000">
                <a:solidFill>
                  <a:srgbClr val="3399FF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r>
              <a:rPr lang="en-US" dirty="0"/>
              <a:t>At least </a:t>
            </a:r>
            <a:r>
              <a:rPr lang="en-US" dirty="0">
                <a:solidFill>
                  <a:srgbClr val="FF0000"/>
                </a:solidFill>
              </a:rPr>
              <a:t>four</a:t>
            </a:r>
            <a:r>
              <a:rPr lang="en-US" dirty="0"/>
              <a:t> data copies</a:t>
            </a:r>
          </a:p>
          <a:p>
            <a:pPr lvl="1"/>
            <a:r>
              <a:rPr lang="en-US" dirty="0"/>
              <a:t>Application to TCP </a:t>
            </a:r>
            <a:r>
              <a:rPr lang="en-US" dirty="0" err="1"/>
              <a:t>sk_buff’s</a:t>
            </a:r>
            <a:endParaRPr lang="en-US" dirty="0"/>
          </a:p>
          <a:p>
            <a:pPr lvl="1"/>
            <a:r>
              <a:rPr lang="en-US" dirty="0" err="1"/>
              <a:t>Sk_buff’s</a:t>
            </a:r>
            <a:r>
              <a:rPr lang="en-US" dirty="0"/>
              <a:t> to network media</a:t>
            </a:r>
          </a:p>
          <a:p>
            <a:pPr lvl="1"/>
            <a:r>
              <a:rPr lang="en-US" dirty="0"/>
              <a:t>Media to TCP </a:t>
            </a:r>
            <a:r>
              <a:rPr lang="en-US" dirty="0" err="1"/>
              <a:t>sk_buff’s</a:t>
            </a:r>
            <a:endParaRPr lang="en-US" dirty="0"/>
          </a:p>
          <a:p>
            <a:pPr lvl="1"/>
            <a:r>
              <a:rPr lang="en-US" dirty="0"/>
              <a:t>TCP to Application</a:t>
            </a:r>
          </a:p>
          <a:p>
            <a:r>
              <a:rPr lang="en-US" dirty="0"/>
              <a:t>Cost per byte: checksum and data copying</a:t>
            </a:r>
          </a:p>
          <a:p>
            <a:r>
              <a:rPr lang="en-US" dirty="0"/>
              <a:t>Cost per packet: </a:t>
            </a:r>
          </a:p>
          <a:p>
            <a:pPr lvl="1"/>
            <a:r>
              <a:rPr lang="en-US" dirty="0"/>
              <a:t>Interrupt processing</a:t>
            </a:r>
          </a:p>
          <a:p>
            <a:pPr lvl="1"/>
            <a:r>
              <a:rPr lang="en-US" dirty="0" err="1"/>
              <a:t>sk_buff</a:t>
            </a:r>
            <a:r>
              <a:rPr lang="en-US" dirty="0"/>
              <a:t> management</a:t>
            </a:r>
          </a:p>
          <a:p>
            <a:pPr lvl="1"/>
            <a:r>
              <a:rPr lang="en-US" dirty="0"/>
              <a:t>header filling in and extraction</a:t>
            </a:r>
          </a:p>
        </p:txBody>
      </p:sp>
    </p:spTree>
    <p:extLst>
      <p:ext uri="{BB962C8B-B14F-4D97-AF65-F5344CB8AC3E}">
        <p14:creationId xmlns:p14="http://schemas.microsoft.com/office/powerpoint/2010/main" val="132577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0" y="128587"/>
            <a:ext cx="6919224" cy="565679"/>
          </a:xfrm>
        </p:spPr>
        <p:txBody>
          <a:bodyPr/>
          <a:lstStyle/>
          <a:p>
            <a:r>
              <a:rPr lang="en-US"/>
              <a:t>Sockets Performance Metrics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8955089" cy="540057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kern="1200" dirty="0"/>
              <a:t>Latency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Time for an end-to-end message from source to destination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Typically measure with a ping-pong or request/reply pair of same-size messages</a:t>
            </a:r>
          </a:p>
          <a:p>
            <a:r>
              <a:rPr lang="en-US" sz="2800" kern="1200" dirty="0"/>
              <a:t>Breakdown of Latency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Sender and Receiver overheads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Queue delay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Propagation delay</a:t>
            </a:r>
          </a:p>
        </p:txBody>
      </p:sp>
    </p:spTree>
    <p:extLst>
      <p:ext uri="{BB962C8B-B14F-4D97-AF65-F5344CB8AC3E}">
        <p14:creationId xmlns:p14="http://schemas.microsoft.com/office/powerpoint/2010/main" val="128919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53988"/>
            <a:ext cx="8363272" cy="565679"/>
          </a:xfrm>
        </p:spPr>
        <p:txBody>
          <a:bodyPr/>
          <a:lstStyle/>
          <a:p>
            <a:r>
              <a:rPr lang="en-US" dirty="0"/>
              <a:t>Conventional Communication Stack</a:t>
            </a:r>
          </a:p>
        </p:txBody>
      </p:sp>
      <p:sp>
        <p:nvSpPr>
          <p:cNvPr id="1075203" name="Rectangle 3"/>
          <p:cNvSpPr>
            <a:spLocks noChangeArrowheads="1"/>
          </p:cNvSpPr>
          <p:nvPr/>
        </p:nvSpPr>
        <p:spPr bwMode="auto">
          <a:xfrm>
            <a:off x="693738" y="1430337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04" name="Rectangle 4"/>
          <p:cNvSpPr>
            <a:spLocks noChangeArrowheads="1"/>
          </p:cNvSpPr>
          <p:nvPr/>
        </p:nvSpPr>
        <p:spPr bwMode="auto">
          <a:xfrm>
            <a:off x="703263" y="2622550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05" name="Text Box 5"/>
          <p:cNvSpPr txBox="1">
            <a:spLocks noChangeArrowheads="1"/>
          </p:cNvSpPr>
          <p:nvPr/>
        </p:nvSpPr>
        <p:spPr bwMode="auto">
          <a:xfrm>
            <a:off x="806450" y="1530350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0" dirty="0">
                <a:latin typeface="Times New Roman" charset="0"/>
              </a:rPr>
              <a:t>HTTP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890588" y="2720975"/>
            <a:ext cx="60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0" dirty="0">
                <a:latin typeface="Times New Roman" charset="0"/>
              </a:rPr>
              <a:t>TCP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8975" y="3810000"/>
            <a:ext cx="914400" cy="582612"/>
            <a:chOff x="323" y="2664"/>
            <a:chExt cx="576" cy="367"/>
          </a:xfrm>
        </p:grpSpPr>
        <p:sp>
          <p:nvSpPr>
            <p:cNvPr id="1075208" name="Rectangle 8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5209" name="Text Box 9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800" b="0" dirty="0">
                  <a:latin typeface="Times New Roman" charset="0"/>
                </a:rPr>
                <a:t>IP</a:t>
              </a:r>
            </a:p>
          </p:txBody>
        </p:sp>
      </p:grpSp>
      <p:sp>
        <p:nvSpPr>
          <p:cNvPr id="1075210" name="Rectangle 10"/>
          <p:cNvSpPr>
            <a:spLocks noChangeArrowheads="1"/>
          </p:cNvSpPr>
          <p:nvPr/>
        </p:nvSpPr>
        <p:spPr bwMode="auto">
          <a:xfrm>
            <a:off x="669925" y="5040312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11" name="Text Box 11"/>
          <p:cNvSpPr txBox="1">
            <a:spLocks noChangeArrowheads="1"/>
          </p:cNvSpPr>
          <p:nvPr/>
        </p:nvSpPr>
        <p:spPr bwMode="auto">
          <a:xfrm>
            <a:off x="677863" y="5078412"/>
            <a:ext cx="8985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Ethernet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interface</a:t>
            </a:r>
          </a:p>
        </p:txBody>
      </p:sp>
      <p:sp>
        <p:nvSpPr>
          <p:cNvPr id="1075212" name="Line 12"/>
          <p:cNvSpPr>
            <a:spLocks noChangeShapeType="1"/>
          </p:cNvSpPr>
          <p:nvPr/>
        </p:nvSpPr>
        <p:spPr bwMode="auto">
          <a:xfrm>
            <a:off x="1147763" y="2005012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13" name="Line 13"/>
          <p:cNvSpPr>
            <a:spLocks noChangeShapeType="1"/>
          </p:cNvSpPr>
          <p:nvPr/>
        </p:nvSpPr>
        <p:spPr bwMode="auto">
          <a:xfrm>
            <a:off x="1147763" y="3211512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14" name="Line 14"/>
          <p:cNvSpPr>
            <a:spLocks noChangeShapeType="1"/>
          </p:cNvSpPr>
          <p:nvPr/>
        </p:nvSpPr>
        <p:spPr bwMode="auto">
          <a:xfrm>
            <a:off x="1147763" y="440372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15" name="Rectangle 15"/>
          <p:cNvSpPr>
            <a:spLocks noChangeArrowheads="1"/>
          </p:cNvSpPr>
          <p:nvPr/>
        </p:nvSpPr>
        <p:spPr bwMode="auto">
          <a:xfrm>
            <a:off x="538163" y="1228725"/>
            <a:ext cx="1303337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16" name="Rectangle 16"/>
          <p:cNvSpPr>
            <a:spLocks noChangeArrowheads="1"/>
          </p:cNvSpPr>
          <p:nvPr/>
        </p:nvSpPr>
        <p:spPr bwMode="auto">
          <a:xfrm>
            <a:off x="7648575" y="1430337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17" name="Rectangle 17"/>
          <p:cNvSpPr>
            <a:spLocks noChangeArrowheads="1"/>
          </p:cNvSpPr>
          <p:nvPr/>
        </p:nvSpPr>
        <p:spPr bwMode="auto">
          <a:xfrm>
            <a:off x="7658100" y="2622550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18" name="Rectangle 18"/>
          <p:cNvSpPr>
            <a:spLocks noChangeArrowheads="1"/>
          </p:cNvSpPr>
          <p:nvPr/>
        </p:nvSpPr>
        <p:spPr bwMode="auto">
          <a:xfrm>
            <a:off x="7643813" y="3810000"/>
            <a:ext cx="914400" cy="5826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19" name="Rectangle 19"/>
          <p:cNvSpPr>
            <a:spLocks noChangeArrowheads="1"/>
          </p:cNvSpPr>
          <p:nvPr/>
        </p:nvSpPr>
        <p:spPr bwMode="auto">
          <a:xfrm>
            <a:off x="7659688" y="500062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20" name="Text Box 20"/>
          <p:cNvSpPr txBox="1">
            <a:spLocks noChangeArrowheads="1"/>
          </p:cNvSpPr>
          <p:nvPr/>
        </p:nvSpPr>
        <p:spPr bwMode="auto">
          <a:xfrm>
            <a:off x="7761288" y="1530350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0" dirty="0">
                <a:latin typeface="Times New Roman" charset="0"/>
              </a:rPr>
              <a:t>HTTP</a:t>
            </a:r>
          </a:p>
        </p:txBody>
      </p:sp>
      <p:sp>
        <p:nvSpPr>
          <p:cNvPr id="1075221" name="Text Box 21"/>
          <p:cNvSpPr txBox="1">
            <a:spLocks noChangeArrowheads="1"/>
          </p:cNvSpPr>
          <p:nvPr/>
        </p:nvSpPr>
        <p:spPr bwMode="auto">
          <a:xfrm>
            <a:off x="7845425" y="2720975"/>
            <a:ext cx="60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0" dirty="0">
                <a:latin typeface="Times New Roman" charset="0"/>
              </a:rPr>
              <a:t>TCP</a:t>
            </a:r>
          </a:p>
        </p:txBody>
      </p:sp>
      <p:sp>
        <p:nvSpPr>
          <p:cNvPr id="1075222" name="Text Box 22"/>
          <p:cNvSpPr txBox="1">
            <a:spLocks noChangeArrowheads="1"/>
          </p:cNvSpPr>
          <p:nvPr/>
        </p:nvSpPr>
        <p:spPr bwMode="auto">
          <a:xfrm>
            <a:off x="7940675" y="3925887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b="0" dirty="0">
                <a:latin typeface="Times New Roman" charset="0"/>
              </a:rPr>
              <a:t>IP</a:t>
            </a:r>
          </a:p>
        </p:txBody>
      </p:sp>
      <p:sp>
        <p:nvSpPr>
          <p:cNvPr id="1075223" name="Text Box 23"/>
          <p:cNvSpPr txBox="1">
            <a:spLocks noChangeArrowheads="1"/>
          </p:cNvSpPr>
          <p:nvPr/>
        </p:nvSpPr>
        <p:spPr bwMode="auto">
          <a:xfrm>
            <a:off x="7683500" y="5040312"/>
            <a:ext cx="898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Ethernet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interface</a:t>
            </a:r>
          </a:p>
        </p:txBody>
      </p:sp>
      <p:sp>
        <p:nvSpPr>
          <p:cNvPr id="1075224" name="Line 24"/>
          <p:cNvSpPr>
            <a:spLocks noChangeShapeType="1"/>
          </p:cNvSpPr>
          <p:nvPr/>
        </p:nvSpPr>
        <p:spPr bwMode="auto">
          <a:xfrm>
            <a:off x="8102600" y="2005012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25" name="Line 25"/>
          <p:cNvSpPr>
            <a:spLocks noChangeShapeType="1"/>
          </p:cNvSpPr>
          <p:nvPr/>
        </p:nvSpPr>
        <p:spPr bwMode="auto">
          <a:xfrm>
            <a:off x="8102600" y="3211512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26" name="Line 26"/>
          <p:cNvSpPr>
            <a:spLocks noChangeShapeType="1"/>
          </p:cNvSpPr>
          <p:nvPr/>
        </p:nvSpPr>
        <p:spPr bwMode="auto">
          <a:xfrm>
            <a:off x="8102600" y="440372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27" name="Rectangle 27"/>
          <p:cNvSpPr>
            <a:spLocks noChangeArrowheads="1"/>
          </p:cNvSpPr>
          <p:nvPr/>
        </p:nvSpPr>
        <p:spPr bwMode="auto">
          <a:xfrm>
            <a:off x="7493000" y="1228725"/>
            <a:ext cx="1303338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28" name="Line 28"/>
          <p:cNvSpPr>
            <a:spLocks noChangeShapeType="1"/>
          </p:cNvSpPr>
          <p:nvPr/>
        </p:nvSpPr>
        <p:spPr bwMode="auto">
          <a:xfrm>
            <a:off x="1139825" y="5626100"/>
            <a:ext cx="0" cy="37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29" name="Line 29"/>
          <p:cNvSpPr>
            <a:spLocks noChangeShapeType="1"/>
          </p:cNvSpPr>
          <p:nvPr/>
        </p:nvSpPr>
        <p:spPr bwMode="auto">
          <a:xfrm>
            <a:off x="808038" y="5999162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905125" y="3838575"/>
            <a:ext cx="914400" cy="582612"/>
            <a:chOff x="323" y="2664"/>
            <a:chExt cx="576" cy="367"/>
          </a:xfrm>
        </p:grpSpPr>
        <p:sp>
          <p:nvSpPr>
            <p:cNvPr id="1075231" name="Rectangle 31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5232" name="Text Box 32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800" b="0" dirty="0">
                  <a:latin typeface="Times New Roman" charset="0"/>
                </a:rPr>
                <a:t>IP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549900" y="3838575"/>
            <a:ext cx="914400" cy="582612"/>
            <a:chOff x="323" y="2664"/>
            <a:chExt cx="576" cy="367"/>
          </a:xfrm>
        </p:grpSpPr>
        <p:sp>
          <p:nvSpPr>
            <p:cNvPr id="1075234" name="Rectangle 34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5235" name="Text Box 35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 eaLnBrk="0" hangingPunct="0"/>
              <a:r>
                <a:rPr lang="en-US" sz="1800" b="0" dirty="0">
                  <a:latin typeface="Times New Roman" charset="0"/>
                </a:rPr>
                <a:t>IP</a:t>
              </a:r>
            </a:p>
          </p:txBody>
        </p:sp>
      </p:grpSp>
      <p:sp>
        <p:nvSpPr>
          <p:cNvPr id="1075236" name="Rectangle 36"/>
          <p:cNvSpPr>
            <a:spLocks noChangeArrowheads="1"/>
          </p:cNvSpPr>
          <p:nvPr/>
        </p:nvSpPr>
        <p:spPr bwMode="auto">
          <a:xfrm>
            <a:off x="2306638" y="5040312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37" name="Text Box 37"/>
          <p:cNvSpPr txBox="1">
            <a:spLocks noChangeArrowheads="1"/>
          </p:cNvSpPr>
          <p:nvPr/>
        </p:nvSpPr>
        <p:spPr bwMode="auto">
          <a:xfrm>
            <a:off x="2306638" y="5040312"/>
            <a:ext cx="8985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Ethernet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interface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205538" y="5014912"/>
            <a:ext cx="914400" cy="606425"/>
            <a:chOff x="323" y="3421"/>
            <a:chExt cx="581" cy="367"/>
          </a:xfrm>
        </p:grpSpPr>
        <p:sp>
          <p:nvSpPr>
            <p:cNvPr id="1075239" name="Rectangle 39"/>
            <p:cNvSpPr>
              <a:spLocks noChangeArrowheads="1"/>
            </p:cNvSpPr>
            <p:nvPr/>
          </p:nvSpPr>
          <p:spPr bwMode="auto">
            <a:xfrm>
              <a:off x="323" y="3421"/>
              <a:ext cx="576" cy="36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5240" name="Text Box 40"/>
            <p:cNvSpPr txBox="1">
              <a:spLocks noChangeArrowheads="1"/>
            </p:cNvSpPr>
            <p:nvPr/>
          </p:nvSpPr>
          <p:spPr bwMode="auto">
            <a:xfrm>
              <a:off x="333" y="3429"/>
              <a:ext cx="571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1600" b="0" dirty="0">
                  <a:latin typeface="Times New Roman" charset="0"/>
                </a:rPr>
                <a:t>Ethernet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sz="1600" b="0" dirty="0">
                  <a:latin typeface="Times New Roman" charset="0"/>
                </a:rPr>
                <a:t>interface</a:t>
              </a:r>
            </a:p>
          </p:txBody>
        </p:sp>
      </p:grpSp>
      <p:sp>
        <p:nvSpPr>
          <p:cNvPr id="1075241" name="Line 41"/>
          <p:cNvSpPr>
            <a:spLocks noChangeShapeType="1"/>
          </p:cNvSpPr>
          <p:nvPr/>
        </p:nvSpPr>
        <p:spPr bwMode="auto">
          <a:xfrm flipH="1">
            <a:off x="2744788" y="5654675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42" name="Line 42"/>
          <p:cNvSpPr>
            <a:spLocks noChangeShapeType="1"/>
          </p:cNvSpPr>
          <p:nvPr/>
        </p:nvSpPr>
        <p:spPr bwMode="auto">
          <a:xfrm flipH="1">
            <a:off x="2725738" y="4418012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43" name="Line 43"/>
          <p:cNvSpPr>
            <a:spLocks noChangeShapeType="1"/>
          </p:cNvSpPr>
          <p:nvPr/>
        </p:nvSpPr>
        <p:spPr bwMode="auto">
          <a:xfrm>
            <a:off x="3529013" y="4432300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44" name="Rectangle 44"/>
          <p:cNvSpPr>
            <a:spLocks noChangeArrowheads="1"/>
          </p:cNvSpPr>
          <p:nvPr/>
        </p:nvSpPr>
        <p:spPr bwMode="auto">
          <a:xfrm>
            <a:off x="3614738" y="5014912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45" name="Text Box 45"/>
          <p:cNvSpPr txBox="1">
            <a:spLocks noChangeArrowheads="1"/>
          </p:cNvSpPr>
          <p:nvPr/>
        </p:nvSpPr>
        <p:spPr bwMode="auto">
          <a:xfrm>
            <a:off x="3635375" y="5040312"/>
            <a:ext cx="898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SONET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interface</a:t>
            </a:r>
          </a:p>
        </p:txBody>
      </p:sp>
      <p:sp>
        <p:nvSpPr>
          <p:cNvPr id="1075246" name="Rectangle 46"/>
          <p:cNvSpPr>
            <a:spLocks noChangeArrowheads="1"/>
          </p:cNvSpPr>
          <p:nvPr/>
        </p:nvSpPr>
        <p:spPr bwMode="auto">
          <a:xfrm>
            <a:off x="4889500" y="5027612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47" name="Text Box 47"/>
          <p:cNvSpPr txBox="1">
            <a:spLocks noChangeArrowheads="1"/>
          </p:cNvSpPr>
          <p:nvPr/>
        </p:nvSpPr>
        <p:spPr bwMode="auto">
          <a:xfrm>
            <a:off x="4902200" y="5078412"/>
            <a:ext cx="898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SONET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0" dirty="0">
                <a:latin typeface="Times New Roman" charset="0"/>
              </a:rPr>
              <a:t>interface</a:t>
            </a:r>
          </a:p>
        </p:txBody>
      </p:sp>
      <p:sp>
        <p:nvSpPr>
          <p:cNvPr id="1075248" name="Line 48"/>
          <p:cNvSpPr>
            <a:spLocks noChangeShapeType="1"/>
          </p:cNvSpPr>
          <p:nvPr/>
        </p:nvSpPr>
        <p:spPr bwMode="auto">
          <a:xfrm flipH="1">
            <a:off x="6680200" y="5614987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49" name="Line 49"/>
          <p:cNvSpPr>
            <a:spLocks noChangeShapeType="1"/>
          </p:cNvSpPr>
          <p:nvPr/>
        </p:nvSpPr>
        <p:spPr bwMode="auto">
          <a:xfrm flipH="1">
            <a:off x="6223000" y="5961062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50" name="Line 50"/>
          <p:cNvSpPr>
            <a:spLocks noChangeShapeType="1"/>
          </p:cNvSpPr>
          <p:nvPr/>
        </p:nvSpPr>
        <p:spPr bwMode="auto">
          <a:xfrm>
            <a:off x="8132763" y="5618162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51" name="Line 51"/>
          <p:cNvSpPr>
            <a:spLocks noChangeShapeType="1"/>
          </p:cNvSpPr>
          <p:nvPr/>
        </p:nvSpPr>
        <p:spPr bwMode="auto">
          <a:xfrm flipH="1">
            <a:off x="5302250" y="4445000"/>
            <a:ext cx="541338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52" name="Line 52"/>
          <p:cNvSpPr>
            <a:spLocks noChangeShapeType="1"/>
          </p:cNvSpPr>
          <p:nvPr/>
        </p:nvSpPr>
        <p:spPr bwMode="auto">
          <a:xfrm>
            <a:off x="6119813" y="4445000"/>
            <a:ext cx="527050" cy="595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53" name="Rectangle 53"/>
          <p:cNvSpPr>
            <a:spLocks noChangeArrowheads="1"/>
          </p:cNvSpPr>
          <p:nvPr/>
        </p:nvSpPr>
        <p:spPr bwMode="auto">
          <a:xfrm>
            <a:off x="2144713" y="3638550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54" name="Rectangle 54"/>
          <p:cNvSpPr>
            <a:spLocks noChangeArrowheads="1"/>
          </p:cNvSpPr>
          <p:nvPr/>
        </p:nvSpPr>
        <p:spPr bwMode="auto">
          <a:xfrm>
            <a:off x="4776788" y="3638550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55" name="Line 55"/>
          <p:cNvSpPr>
            <a:spLocks noChangeShapeType="1"/>
          </p:cNvSpPr>
          <p:nvPr/>
        </p:nvSpPr>
        <p:spPr bwMode="auto">
          <a:xfrm flipH="1">
            <a:off x="4054475" y="5616575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56" name="Line 56"/>
          <p:cNvSpPr>
            <a:spLocks noChangeShapeType="1"/>
          </p:cNvSpPr>
          <p:nvPr/>
        </p:nvSpPr>
        <p:spPr bwMode="auto">
          <a:xfrm flipH="1">
            <a:off x="5314950" y="5629275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57" name="Line 57"/>
          <p:cNvSpPr>
            <a:spLocks noChangeShapeType="1"/>
          </p:cNvSpPr>
          <p:nvPr/>
        </p:nvSpPr>
        <p:spPr bwMode="auto">
          <a:xfrm>
            <a:off x="4071938" y="5961062"/>
            <a:ext cx="1246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58" name="Text Box 58"/>
          <p:cNvSpPr txBox="1">
            <a:spLocks noChangeArrowheads="1"/>
          </p:cNvSpPr>
          <p:nvPr/>
        </p:nvSpPr>
        <p:spPr bwMode="auto">
          <a:xfrm>
            <a:off x="860425" y="852487"/>
            <a:ext cx="59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dirty="0">
                <a:solidFill>
                  <a:srgbClr val="3333FF"/>
                </a:solidFill>
                <a:latin typeface="Times New Roman" charset="0"/>
              </a:rPr>
              <a:t>host</a:t>
            </a:r>
          </a:p>
        </p:txBody>
      </p:sp>
      <p:sp>
        <p:nvSpPr>
          <p:cNvPr id="1075259" name="Text Box 59"/>
          <p:cNvSpPr txBox="1">
            <a:spLocks noChangeArrowheads="1"/>
          </p:cNvSpPr>
          <p:nvPr/>
        </p:nvSpPr>
        <p:spPr bwMode="auto">
          <a:xfrm>
            <a:off x="7815263" y="838200"/>
            <a:ext cx="59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dirty="0">
                <a:solidFill>
                  <a:srgbClr val="3333FF"/>
                </a:solidFill>
                <a:latin typeface="Times New Roman" charset="0"/>
              </a:rPr>
              <a:t>host</a:t>
            </a:r>
          </a:p>
        </p:txBody>
      </p:sp>
      <p:sp>
        <p:nvSpPr>
          <p:cNvPr id="1075260" name="Text Box 60"/>
          <p:cNvSpPr txBox="1">
            <a:spLocks noChangeArrowheads="1"/>
          </p:cNvSpPr>
          <p:nvPr/>
        </p:nvSpPr>
        <p:spPr bwMode="auto">
          <a:xfrm>
            <a:off x="2981325" y="3235325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router</a:t>
            </a:r>
          </a:p>
        </p:txBody>
      </p:sp>
      <p:sp>
        <p:nvSpPr>
          <p:cNvPr id="1075261" name="Text Box 61"/>
          <p:cNvSpPr txBox="1">
            <a:spLocks noChangeArrowheads="1"/>
          </p:cNvSpPr>
          <p:nvPr/>
        </p:nvSpPr>
        <p:spPr bwMode="auto">
          <a:xfrm>
            <a:off x="5611813" y="3249612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router</a:t>
            </a:r>
          </a:p>
        </p:txBody>
      </p:sp>
      <p:sp>
        <p:nvSpPr>
          <p:cNvPr id="1075262" name="Line 62"/>
          <p:cNvSpPr>
            <a:spLocks noChangeShapeType="1"/>
          </p:cNvSpPr>
          <p:nvPr/>
        </p:nvSpPr>
        <p:spPr bwMode="auto">
          <a:xfrm>
            <a:off x="1619250" y="1727200"/>
            <a:ext cx="6064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63" name="Line 63"/>
          <p:cNvSpPr>
            <a:spLocks noChangeShapeType="1"/>
          </p:cNvSpPr>
          <p:nvPr/>
        </p:nvSpPr>
        <p:spPr bwMode="auto">
          <a:xfrm>
            <a:off x="1647825" y="2917825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64" name="Text Box 64"/>
          <p:cNvSpPr txBox="1">
            <a:spLocks noChangeArrowheads="1"/>
          </p:cNvSpPr>
          <p:nvPr/>
        </p:nvSpPr>
        <p:spPr bwMode="auto">
          <a:xfrm>
            <a:off x="4005263" y="1358900"/>
            <a:ext cx="1500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>
                <a:solidFill>
                  <a:srgbClr val="FF9900"/>
                </a:solidFill>
                <a:latin typeface="Times New Roman" charset="0"/>
              </a:rPr>
              <a:t>HTTP message</a:t>
            </a:r>
          </a:p>
        </p:txBody>
      </p:sp>
      <p:sp>
        <p:nvSpPr>
          <p:cNvPr id="1075265" name="Text Box 65"/>
          <p:cNvSpPr txBox="1">
            <a:spLocks noChangeArrowheads="1"/>
          </p:cNvSpPr>
          <p:nvPr/>
        </p:nvSpPr>
        <p:spPr bwMode="auto">
          <a:xfrm>
            <a:off x="3352712" y="2539792"/>
            <a:ext cx="27274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>
                <a:solidFill>
                  <a:srgbClr val="FF9900"/>
                </a:solidFill>
                <a:latin typeface="Times New Roman" charset="0"/>
              </a:rPr>
              <a:t>TCP </a:t>
            </a:r>
            <a:r>
              <a:rPr lang="en-US" sz="1600" dirty="0" smtClean="0">
                <a:solidFill>
                  <a:srgbClr val="FF9900"/>
                </a:solidFill>
                <a:latin typeface="Times New Roman" charset="0"/>
              </a:rPr>
              <a:t>segment (20 bytes – 64K)</a:t>
            </a:r>
            <a:endParaRPr lang="en-US" sz="1600" dirty="0">
              <a:solidFill>
                <a:srgbClr val="FF9900"/>
              </a:solidFill>
              <a:latin typeface="Times New Roman" charset="0"/>
            </a:endParaRPr>
          </a:p>
        </p:txBody>
      </p:sp>
      <p:sp>
        <p:nvSpPr>
          <p:cNvPr id="1075266" name="Line 66"/>
          <p:cNvSpPr>
            <a:spLocks noChangeShapeType="1"/>
          </p:cNvSpPr>
          <p:nvPr/>
        </p:nvSpPr>
        <p:spPr bwMode="auto">
          <a:xfrm flipV="1">
            <a:off x="1620838" y="4122737"/>
            <a:ext cx="130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67" name="Line 67"/>
          <p:cNvSpPr>
            <a:spLocks noChangeShapeType="1"/>
          </p:cNvSpPr>
          <p:nvPr/>
        </p:nvSpPr>
        <p:spPr bwMode="auto">
          <a:xfrm flipV="1">
            <a:off x="3851275" y="4137025"/>
            <a:ext cx="1744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68" name="Line 68"/>
          <p:cNvSpPr>
            <a:spLocks noChangeShapeType="1"/>
          </p:cNvSpPr>
          <p:nvPr/>
        </p:nvSpPr>
        <p:spPr bwMode="auto">
          <a:xfrm flipV="1">
            <a:off x="6469063" y="4122737"/>
            <a:ext cx="11763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5269" name="Text Box 69"/>
          <p:cNvSpPr txBox="1">
            <a:spLocks noChangeArrowheads="1"/>
          </p:cNvSpPr>
          <p:nvPr/>
        </p:nvSpPr>
        <p:spPr bwMode="auto">
          <a:xfrm>
            <a:off x="1776413" y="3795712"/>
            <a:ext cx="1014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>
                <a:solidFill>
                  <a:srgbClr val="FF9900"/>
                </a:solidFill>
                <a:latin typeface="Times New Roman" charset="0"/>
              </a:rPr>
              <a:t>IP packet</a:t>
            </a:r>
          </a:p>
        </p:txBody>
      </p:sp>
      <p:sp>
        <p:nvSpPr>
          <p:cNvPr id="1075270" name="Text Box 70"/>
          <p:cNvSpPr txBox="1">
            <a:spLocks noChangeArrowheads="1"/>
          </p:cNvSpPr>
          <p:nvPr/>
        </p:nvSpPr>
        <p:spPr bwMode="auto">
          <a:xfrm>
            <a:off x="6597650" y="3824287"/>
            <a:ext cx="1014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>
                <a:solidFill>
                  <a:srgbClr val="FF9900"/>
                </a:solidFill>
                <a:latin typeface="Times New Roman" charset="0"/>
              </a:rPr>
              <a:t>IP packet</a:t>
            </a:r>
          </a:p>
        </p:txBody>
      </p:sp>
      <p:sp>
        <p:nvSpPr>
          <p:cNvPr id="1075271" name="Text Box 71"/>
          <p:cNvSpPr txBox="1">
            <a:spLocks noChangeArrowheads="1"/>
          </p:cNvSpPr>
          <p:nvPr/>
        </p:nvSpPr>
        <p:spPr bwMode="auto">
          <a:xfrm>
            <a:off x="4200525" y="3810000"/>
            <a:ext cx="1014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>
                <a:solidFill>
                  <a:srgbClr val="FF9900"/>
                </a:solidFill>
                <a:latin typeface="Times New Roman" charset="0"/>
              </a:rPr>
              <a:t>IP packet</a:t>
            </a:r>
          </a:p>
        </p:txBody>
      </p:sp>
      <p:sp>
        <p:nvSpPr>
          <p:cNvPr id="72" name="Text Box 65"/>
          <p:cNvSpPr txBox="1">
            <a:spLocks noChangeArrowheads="1"/>
          </p:cNvSpPr>
          <p:nvPr/>
        </p:nvSpPr>
        <p:spPr bwMode="auto">
          <a:xfrm>
            <a:off x="3893706" y="3252371"/>
            <a:ext cx="1571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 smtClean="0">
                <a:solidFill>
                  <a:srgbClr val="FF9900"/>
                </a:solidFill>
                <a:latin typeface="Times New Roman" charset="0"/>
              </a:rPr>
              <a:t>(20 bytes – 64K)</a:t>
            </a:r>
            <a:endParaRPr lang="en-US" sz="1600" dirty="0">
              <a:solidFill>
                <a:srgbClr val="FF9900"/>
              </a:solidFill>
              <a:latin typeface="Times New Roman" charset="0"/>
            </a:endParaRP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405981" y="6034672"/>
            <a:ext cx="28729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 smtClean="0">
                <a:solidFill>
                  <a:srgbClr val="FF9900"/>
                </a:solidFill>
                <a:latin typeface="Times New Roman" charset="0"/>
              </a:rPr>
              <a:t>(Synchronous Optical Network )</a:t>
            </a:r>
            <a:endParaRPr lang="en-US" sz="1600" dirty="0">
              <a:solidFill>
                <a:srgbClr val="FF9900"/>
              </a:solidFill>
              <a:latin typeface="Times New Roman" charset="0"/>
            </a:endParaRPr>
          </a:p>
        </p:txBody>
      </p:sp>
      <p:sp>
        <p:nvSpPr>
          <p:cNvPr id="74" name="Text Box 65"/>
          <p:cNvSpPr txBox="1">
            <a:spLocks noChangeArrowheads="1"/>
          </p:cNvSpPr>
          <p:nvPr/>
        </p:nvSpPr>
        <p:spPr bwMode="auto">
          <a:xfrm>
            <a:off x="6210621" y="6032083"/>
            <a:ext cx="2451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 smtClean="0">
                <a:solidFill>
                  <a:srgbClr val="FF9900"/>
                </a:solidFill>
                <a:latin typeface="Times New Roman" charset="0"/>
              </a:rPr>
              <a:t>(packet size:  64B - 1518B)</a:t>
            </a:r>
            <a:endParaRPr lang="en-US" sz="1600" dirty="0">
              <a:solidFill>
                <a:srgbClr val="FF99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36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Bandwidth and CPU Utilization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kern="1200" dirty="0"/>
              <a:t>Bandwidth (throughput)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The amount of data transferred in a unit of time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Dependent on data size, block size of transfer, </a:t>
            </a:r>
            <a:r>
              <a:rPr lang="en-US" sz="2400" kern="1200" dirty="0" err="1">
                <a:ea typeface="+mn-ea"/>
                <a:cs typeface="+mn-cs"/>
              </a:rPr>
              <a:t>etc</a:t>
            </a:r>
            <a:endParaRPr lang="en-US" sz="2400" kern="1200" dirty="0">
              <a:ea typeface="+mn-ea"/>
              <a:cs typeface="+mn-cs"/>
            </a:endParaRPr>
          </a:p>
          <a:p>
            <a:r>
              <a:rPr lang="en-US" sz="2800" kern="1200" dirty="0"/>
              <a:t>CPU Utilization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CPU time spent in processing network protocols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Include per-packet cost and per-byte cost</a:t>
            </a:r>
          </a:p>
        </p:txBody>
      </p:sp>
    </p:spTree>
    <p:extLst>
      <p:ext uri="{BB962C8B-B14F-4D97-AF65-F5344CB8AC3E}">
        <p14:creationId xmlns:p14="http://schemas.microsoft.com/office/powerpoint/2010/main" val="1588859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Utilization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kern="1200"/>
              <a:t>Measures the amount of CPU time spent in networking</a:t>
            </a:r>
          </a:p>
          <a:p>
            <a:r>
              <a:rPr lang="en-US" sz="2800" kern="1200"/>
              <a:t>CPU may also be referred as overhead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As it is needed because of network protocols</a:t>
            </a:r>
          </a:p>
          <a:p>
            <a:r>
              <a:rPr lang="en-US" sz="2800" kern="1200"/>
              <a:t>High for small message transfers</a:t>
            </a:r>
          </a:p>
          <a:p>
            <a:r>
              <a:rPr lang="en-US" sz="2800" kern="1200"/>
              <a:t>Low for large messages</a:t>
            </a:r>
          </a:p>
          <a:p>
            <a:r>
              <a:rPr lang="en-US" sz="2800" kern="1200"/>
              <a:t>Much is also due to interrupt handling</a:t>
            </a:r>
          </a:p>
        </p:txBody>
      </p:sp>
    </p:spTree>
    <p:extLst>
      <p:ext uri="{BB962C8B-B14F-4D97-AF65-F5344CB8AC3E}">
        <p14:creationId xmlns:p14="http://schemas.microsoft.com/office/powerpoint/2010/main" val="5188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Benchmark: netperf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8955089" cy="540057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kern="1200"/>
              <a:t>Available:</a:t>
            </a:r>
          </a:p>
          <a:p>
            <a:pPr lvl="1"/>
            <a:r>
              <a:rPr lang="en-US" sz="2400" kern="1200">
                <a:ea typeface="+mn-ea"/>
                <a:cs typeface="+mn-cs"/>
                <a:hlinkClick r:id="rId2" action="ppaction://hlinkfile"/>
              </a:rPr>
              <a:t>ftp://ftp.netperf.org//netperf/</a:t>
            </a:r>
            <a:endParaRPr lang="en-US" sz="2400" kern="1200">
              <a:ea typeface="+mn-ea"/>
              <a:cs typeface="+mn-cs"/>
            </a:endParaRPr>
          </a:p>
          <a:p>
            <a:r>
              <a:rPr lang="en-US" sz="2800" kern="1200"/>
              <a:t>Compilation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./configure &amp;&amp; make </a:t>
            </a:r>
          </a:p>
          <a:p>
            <a:r>
              <a:rPr lang="en-US" sz="2800" kern="1200"/>
              <a:t>Programs: 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./netserver 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./netperf -H hostname [options]</a:t>
            </a:r>
          </a:p>
          <a:p>
            <a:r>
              <a:rPr lang="en-US" sz="2800" kern="1200"/>
              <a:t>Tests: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TCP_RR, TCP_STREAM, TCP_MAERTS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UDP_RR, UDP_STREAM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Also can measure CPU utilization </a:t>
            </a:r>
          </a:p>
        </p:txBody>
      </p:sp>
    </p:spTree>
    <p:extLst>
      <p:ext uri="{BB962C8B-B14F-4D97-AF65-F5344CB8AC3E}">
        <p14:creationId xmlns:p14="http://schemas.microsoft.com/office/powerpoint/2010/main" val="1308630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Benchmark: iperf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kern="1200"/>
              <a:t>Available:</a:t>
            </a:r>
          </a:p>
          <a:p>
            <a:pPr lvl="1"/>
            <a:r>
              <a:rPr lang="en-US" sz="2400" kern="1200">
                <a:ea typeface="+mn-ea"/>
                <a:cs typeface="+mn-cs"/>
                <a:hlinkClick r:id="rId2"/>
              </a:rPr>
              <a:t>http://sourceforge.net/projects/iperf/</a:t>
            </a:r>
            <a:endParaRPr lang="en-US" sz="2400" kern="1200">
              <a:ea typeface="+mn-ea"/>
              <a:cs typeface="+mn-cs"/>
            </a:endParaRPr>
          </a:p>
          <a:p>
            <a:r>
              <a:rPr lang="en-US" sz="2800" kern="1200"/>
              <a:t>Compilation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./configure &amp;&amp; make </a:t>
            </a:r>
          </a:p>
          <a:p>
            <a:r>
              <a:rPr lang="en-US" sz="2800" kern="1200"/>
              <a:t>Programs: 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./iperf [-s|-c host] [options]</a:t>
            </a:r>
          </a:p>
          <a:p>
            <a:r>
              <a:rPr lang="en-US" sz="2800" kern="1200"/>
              <a:t>Tests: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TCP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UDP with an option: –u</a:t>
            </a:r>
          </a:p>
          <a:p>
            <a:pPr lvl="1"/>
            <a:r>
              <a:rPr lang="en-US" sz="2400" kern="1200">
                <a:ea typeface="+mn-ea"/>
                <a:cs typeface="+mn-cs"/>
              </a:rPr>
              <a:t>Multiple parallel flows: -P#</a:t>
            </a:r>
          </a:p>
        </p:txBody>
      </p:sp>
    </p:spTree>
    <p:extLst>
      <p:ext uri="{BB962C8B-B14F-4D97-AF65-F5344CB8AC3E}">
        <p14:creationId xmlns:p14="http://schemas.microsoft.com/office/powerpoint/2010/main" val="17785493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</a:t>
            </a:r>
            <a:r>
              <a:rPr lang="en-US" err="1"/>
              <a:t>Tunables</a:t>
            </a:r>
            <a:endParaRPr lang="en-US"/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kern="1200" dirty="0"/>
              <a:t>Socket Buffer Size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net.ipv4.tcp_rmem (/proc/sys/net/ipv4/</a:t>
            </a:r>
            <a:r>
              <a:rPr lang="en-US" sz="2400" kern="1200" dirty="0" err="1">
                <a:ea typeface="+mn-ea"/>
                <a:cs typeface="+mn-cs"/>
              </a:rPr>
              <a:t>tcp_rmem</a:t>
            </a:r>
            <a:r>
              <a:rPr lang="en-US" sz="2400" kern="1200" dirty="0">
                <a:ea typeface="+mn-ea"/>
                <a:cs typeface="+mn-cs"/>
              </a:rPr>
              <a:t>)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(min, default, max)</a:t>
            </a:r>
          </a:p>
          <a:p>
            <a:pPr lvl="1"/>
            <a:r>
              <a:rPr lang="en-US" sz="2400" kern="1200" dirty="0" err="1">
                <a:ea typeface="+mn-ea"/>
                <a:cs typeface="+mn-cs"/>
              </a:rPr>
              <a:t>tcp_wmem</a:t>
            </a:r>
            <a:r>
              <a:rPr lang="en-US" sz="2400" kern="1200" dirty="0">
                <a:ea typeface="+mn-ea"/>
                <a:cs typeface="+mn-cs"/>
              </a:rPr>
              <a:t>: </a:t>
            </a:r>
          </a:p>
          <a:p>
            <a:pPr lvl="1"/>
            <a:r>
              <a:rPr lang="en-US" sz="2400" kern="1200" dirty="0" err="1">
                <a:ea typeface="+mn-ea"/>
                <a:cs typeface="+mn-cs"/>
              </a:rPr>
              <a:t>tcp_mem</a:t>
            </a:r>
            <a:r>
              <a:rPr lang="en-US" sz="2400" kern="1200" dirty="0">
                <a:ea typeface="+mn-ea"/>
                <a:cs typeface="+mn-cs"/>
              </a:rPr>
              <a:t> (threshold for memory pressure)</a:t>
            </a:r>
          </a:p>
          <a:p>
            <a:r>
              <a:rPr lang="en-US" sz="2800" kern="1200" dirty="0"/>
              <a:t>Send and Receive Segment Offload</a:t>
            </a:r>
          </a:p>
          <a:p>
            <a:r>
              <a:rPr lang="en-US" sz="2800" kern="1200" dirty="0"/>
              <a:t>Interrupt coalescing</a:t>
            </a:r>
          </a:p>
          <a:p>
            <a:r>
              <a:rPr lang="en-US" sz="2800" kern="1200" dirty="0"/>
              <a:t>Others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TCP_NODELAY</a:t>
            </a:r>
          </a:p>
          <a:p>
            <a:pPr lvl="1"/>
            <a:r>
              <a:rPr lang="en-US" sz="2400" kern="1200" dirty="0">
                <a:ea typeface="+mn-ea"/>
                <a:cs typeface="+mn-cs"/>
              </a:rPr>
              <a:t>TCP SACK</a:t>
            </a:r>
          </a:p>
        </p:txBody>
      </p:sp>
    </p:spTree>
    <p:extLst>
      <p:ext uri="{BB962C8B-B14F-4D97-AF65-F5344CB8AC3E}">
        <p14:creationId xmlns:p14="http://schemas.microsoft.com/office/powerpoint/2010/main" val="1254446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2449488" y="1158329"/>
            <a:ext cx="148284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99"/>
                </a:solidFill>
                <a:latin typeface="Arial" charset="0"/>
              </a:rPr>
              <a:t>Topic 3</a:t>
            </a:r>
            <a:endParaRPr lang="en-GB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339752" y="2060575"/>
            <a:ext cx="669674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66FF"/>
                </a:solidFill>
                <a:latin typeface="Arial" charset="0"/>
              </a:rPr>
              <a:t>TCP/IP Congestion Avoidance</a:t>
            </a:r>
            <a:endParaRPr lang="en-GB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825351" y="-100013"/>
            <a:ext cx="4429932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</a:rPr>
              <a:t>A Quantitative Approach, Fifth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401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944" y="0"/>
            <a:ext cx="7772400" cy="685800"/>
          </a:xfrm>
        </p:spPr>
        <p:txBody>
          <a:bodyPr/>
          <a:lstStyle/>
          <a:p>
            <a:r>
              <a:rPr lang="en-US" dirty="0"/>
              <a:t>TCP Congestion Control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892480" cy="55446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A host sends packets without a reservation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The host reacts to observable events.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Each source determines how much capacity is available to a given flow in the network.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ACKs are used to </a:t>
            </a:r>
            <a:r>
              <a:rPr lang="en-US" sz="2800" i="1" dirty="0">
                <a:solidFill>
                  <a:schemeClr val="tx1"/>
                </a:solidFill>
              </a:rPr>
              <a:t>‘</a:t>
            </a:r>
            <a:r>
              <a:rPr lang="en-US" sz="2800" i="1" dirty="0">
                <a:solidFill>
                  <a:srgbClr val="FF0000"/>
                </a:solidFill>
              </a:rPr>
              <a:t>pace</a:t>
            </a:r>
            <a:r>
              <a:rPr lang="en-US" sz="2800" i="1" dirty="0">
                <a:solidFill>
                  <a:schemeClr val="tx1"/>
                </a:solidFill>
              </a:rPr>
              <a:t>’</a:t>
            </a:r>
            <a:r>
              <a:rPr lang="en-US" sz="2800" dirty="0">
                <a:solidFill>
                  <a:schemeClr val="tx1"/>
                </a:solidFill>
              </a:rPr>
              <a:t> the transmission of packets such that TCP is “self-clocking”. </a:t>
            </a:r>
          </a:p>
        </p:txBody>
      </p:sp>
    </p:spTree>
    <p:extLst>
      <p:ext uri="{BB962C8B-B14F-4D97-AF65-F5344CB8AC3E}">
        <p14:creationId xmlns:p14="http://schemas.microsoft.com/office/powerpoint/2010/main" val="734400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95590"/>
            <a:ext cx="8610600" cy="523220"/>
          </a:xfrm>
        </p:spPr>
        <p:txBody>
          <a:bodyPr/>
          <a:lstStyle/>
          <a:p>
            <a:r>
              <a:rPr lang="en-US" sz="2800" dirty="0"/>
              <a:t>AIMD </a:t>
            </a:r>
            <a:r>
              <a:rPr lang="en-US" sz="2400" dirty="0"/>
              <a:t>(Additive Increase / Multiplicative Decrease)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18810"/>
            <a:ext cx="8763000" cy="5224790"/>
          </a:xfrm>
        </p:spPr>
        <p:txBody>
          <a:bodyPr/>
          <a:lstStyle/>
          <a:p>
            <a:r>
              <a:rPr lang="en-US" sz="2800" dirty="0"/>
              <a:t>CongestionWindow (</a:t>
            </a:r>
            <a:r>
              <a:rPr lang="en-US" sz="2800" dirty="0">
                <a:solidFill>
                  <a:srgbClr val="FF0000"/>
                </a:solidFill>
              </a:rPr>
              <a:t>cwnd</a:t>
            </a:r>
            <a:r>
              <a:rPr lang="en-US" sz="2800" dirty="0"/>
              <a:t>) is a variable held by the TCP source for each connection.</a:t>
            </a:r>
            <a:endParaRPr lang="en-US" sz="1600" dirty="0">
              <a:solidFill>
                <a:srgbClr val="663300"/>
              </a:solidFill>
            </a:endParaRP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>
              <a:solidFill>
                <a:srgbClr val="660066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cwnd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set based on the perceived level of congestion. The Host receives </a:t>
            </a:r>
            <a:r>
              <a:rPr lang="en-US" sz="2800" i="1" dirty="0"/>
              <a:t>implicit </a:t>
            </a:r>
            <a:r>
              <a:rPr lang="en-US" sz="2800" dirty="0"/>
              <a:t>(packet drop) or </a:t>
            </a:r>
            <a:r>
              <a:rPr lang="en-US" sz="2800" i="1" dirty="0"/>
              <a:t>explicit</a:t>
            </a:r>
            <a:r>
              <a:rPr lang="en-US" sz="2800" dirty="0"/>
              <a:t> (packet mark) indications of internal congestion.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11944" y="1916832"/>
            <a:ext cx="8466584" cy="1296144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MaxWindow ::</a:t>
            </a:r>
            <a:r>
              <a:rPr lang="en-US" sz="2400" dirty="0">
                <a:solidFill>
                  <a:srgbClr val="6633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min (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CongestionWindow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, AdvertisedWindow)</a:t>
            </a:r>
          </a:p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EffectiveWindow = MaxWindow – (LastByteSent -LastByteAcked)</a:t>
            </a:r>
          </a:p>
        </p:txBody>
      </p:sp>
    </p:spTree>
    <p:extLst>
      <p:ext uri="{BB962C8B-B14F-4D97-AF65-F5344CB8AC3E}">
        <p14:creationId xmlns:p14="http://schemas.microsoft.com/office/powerpoint/2010/main" val="5745903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6981"/>
            <a:ext cx="8305800" cy="510548"/>
          </a:xfrm>
        </p:spPr>
        <p:txBody>
          <a:bodyPr/>
          <a:lstStyle/>
          <a:p>
            <a:r>
              <a:rPr lang="en-US" sz="3600" dirty="0"/>
              <a:t>Additive Increase</a:t>
            </a:r>
            <a:endParaRPr lang="en-US" sz="32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764704"/>
            <a:ext cx="6169891" cy="5184576"/>
          </a:xfrm>
        </p:spPr>
        <p:txBody>
          <a:bodyPr/>
          <a:lstStyle/>
          <a:p>
            <a:r>
              <a:rPr lang="en-US" sz="2000" dirty="0"/>
              <a:t>Additive Increase is a reaction to perceived available capacity.</a:t>
            </a:r>
          </a:p>
          <a:p>
            <a:r>
              <a:rPr lang="en-US" sz="2000" dirty="0"/>
              <a:t>For each “cwnd’s worth” of packets sent, increase cwnd by 1 packet.</a:t>
            </a:r>
          </a:p>
          <a:p>
            <a:r>
              <a:rPr lang="en-US" sz="2000" dirty="0"/>
              <a:t>In practice, </a:t>
            </a:r>
            <a:r>
              <a:rPr lang="en-US" sz="2000" dirty="0">
                <a:solidFill>
                  <a:srgbClr val="FF0000"/>
                </a:solidFill>
              </a:rPr>
              <a:t>cwnd </a:t>
            </a:r>
            <a:r>
              <a:rPr lang="en-US" sz="2000" dirty="0"/>
              <a:t>is incremented </a:t>
            </a:r>
            <a:r>
              <a:rPr lang="en-US" sz="2000" u="sng" dirty="0"/>
              <a:t>fractionally</a:t>
            </a:r>
            <a:r>
              <a:rPr lang="en-US" sz="2000" dirty="0"/>
              <a:t> for each arriving ACK.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57200" y="3309973"/>
            <a:ext cx="5424044" cy="1620875"/>
          </a:xfrm>
          <a:prstGeom prst="rect">
            <a:avLst/>
          </a:prstGeom>
          <a:noFill/>
          <a:ln w="25400">
            <a:solidFill>
              <a:srgbClr val="8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increment = MSS x (MSS /cwnd)</a:t>
            </a:r>
          </a:p>
          <a:p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cwnd = cwnd + increment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172200" y="1066800"/>
            <a:ext cx="2403475" cy="3889375"/>
            <a:chOff x="4366" y="814"/>
            <a:chExt cx="1041" cy="215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366" y="814"/>
              <a:ext cx="173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 dirty="0">
                  <a:solidFill>
                    <a:srgbClr val="000000"/>
                  </a:solidFill>
                  <a:latin typeface="Myriad Roman" charset="0"/>
                </a:rPr>
                <a:t>Source</a:t>
              </a:r>
              <a:endParaRPr lang="en-GB" sz="1000" dirty="0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133" y="814"/>
              <a:ext cx="27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 dirty="0">
                  <a:solidFill>
                    <a:srgbClr val="000000"/>
                  </a:solidFill>
                  <a:latin typeface="Myriad Roman" charset="0"/>
                </a:rPr>
                <a:t>Destination</a:t>
              </a:r>
              <a:endParaRPr lang="en-GB" sz="1000" dirty="0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4457" y="909"/>
              <a:ext cx="1" cy="2045"/>
            </a:xfrm>
            <a:prstGeom prst="line">
              <a:avLst/>
            </a:prstGeom>
            <a:noFill/>
            <a:ln w="12700">
              <a:solidFill>
                <a:srgbClr val="00A0C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298" y="915"/>
              <a:ext cx="1" cy="2035"/>
            </a:xfrm>
            <a:prstGeom prst="line">
              <a:avLst/>
            </a:prstGeom>
            <a:noFill/>
            <a:ln w="12700">
              <a:solidFill>
                <a:srgbClr val="00A0C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4461" y="987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250" y="115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4497" y="1176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459" y="1378"/>
              <a:ext cx="46" cy="2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2"/>
                </a:cxn>
                <a:cxn ang="0">
                  <a:pos x="46" y="24"/>
                </a:cxn>
                <a:cxn ang="0">
                  <a:pos x="40" y="0"/>
                </a:cxn>
              </a:cxnLst>
              <a:rect l="0" t="0" r="r" b="b"/>
              <a:pathLst>
                <a:path w="46" h="24">
                  <a:moveTo>
                    <a:pt x="40" y="0"/>
                  </a:moveTo>
                  <a:lnTo>
                    <a:pt x="0" y="22"/>
                  </a:lnTo>
                  <a:lnTo>
                    <a:pt x="46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461" y="1400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5250" y="1567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4497" y="1589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459" y="179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4459" y="1472"/>
              <a:ext cx="797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5250" y="1639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6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6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H="1">
              <a:off x="4497" y="1661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459" y="1865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4459" y="1814"/>
              <a:ext cx="797" cy="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5250" y="1982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4497" y="2004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4459" y="2207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4459" y="1887"/>
              <a:ext cx="797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5250" y="205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H="1">
              <a:off x="4497" y="2076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459" y="2279"/>
              <a:ext cx="46" cy="2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1"/>
                </a:cxn>
                <a:cxn ang="0">
                  <a:pos x="46" y="23"/>
                </a:cxn>
                <a:cxn ang="0">
                  <a:pos x="40" y="0"/>
                </a:cxn>
              </a:cxnLst>
              <a:rect l="0" t="0" r="r" b="b"/>
              <a:pathLst>
                <a:path w="46" h="23">
                  <a:moveTo>
                    <a:pt x="40" y="0"/>
                  </a:moveTo>
                  <a:lnTo>
                    <a:pt x="0" y="21"/>
                  </a:lnTo>
                  <a:lnTo>
                    <a:pt x="46" y="2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4459" y="1959"/>
              <a:ext cx="797" cy="18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5250" y="2126"/>
              <a:ext cx="44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4" y="21"/>
                </a:cxn>
                <a:cxn ang="0">
                  <a:pos x="4" y="0"/>
                </a:cxn>
                <a:cxn ang="0">
                  <a:pos x="0" y="23"/>
                </a:cxn>
              </a:cxnLst>
              <a:rect l="0" t="0" r="r" b="b"/>
              <a:pathLst>
                <a:path w="44" h="23">
                  <a:moveTo>
                    <a:pt x="0" y="23"/>
                  </a:moveTo>
                  <a:lnTo>
                    <a:pt x="44" y="21"/>
                  </a:lnTo>
                  <a:lnTo>
                    <a:pt x="4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H="1">
              <a:off x="4497" y="2149"/>
              <a:ext cx="799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4459" y="235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4461" y="2229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5250" y="2398"/>
              <a:ext cx="44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2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H="1">
              <a:off x="4497" y="2418"/>
              <a:ext cx="799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4459" y="2622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4461" y="2302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5250" y="2469"/>
              <a:ext cx="44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4" h="24">
                  <a:moveTo>
                    <a:pt x="0" y="24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 flipH="1">
              <a:off x="4497" y="2491"/>
              <a:ext cx="797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4459" y="2694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4461" y="2374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5250" y="2543"/>
              <a:ext cx="44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4" y="20"/>
                </a:cxn>
                <a:cxn ang="0">
                  <a:pos x="4" y="0"/>
                </a:cxn>
                <a:cxn ang="0">
                  <a:pos x="0" y="22"/>
                </a:cxn>
              </a:cxnLst>
              <a:rect l="0" t="0" r="r" b="b"/>
              <a:pathLst>
                <a:path w="44" h="22">
                  <a:moveTo>
                    <a:pt x="0" y="22"/>
                  </a:moveTo>
                  <a:lnTo>
                    <a:pt x="44" y="20"/>
                  </a:lnTo>
                  <a:lnTo>
                    <a:pt x="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H="1">
              <a:off x="4497" y="2563"/>
              <a:ext cx="797" cy="2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4459" y="2767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4461" y="2447"/>
              <a:ext cx="795" cy="1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5250" y="2614"/>
              <a:ext cx="4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6" y="20"/>
                </a:cxn>
                <a:cxn ang="0">
                  <a:pos x="4" y="0"/>
                </a:cxn>
                <a:cxn ang="0">
                  <a:pos x="0" y="24"/>
                </a:cxn>
              </a:cxnLst>
              <a:rect l="0" t="0" r="r" b="b"/>
              <a:pathLst>
                <a:path w="46" h="24">
                  <a:moveTo>
                    <a:pt x="0" y="24"/>
                  </a:moveTo>
                  <a:lnTo>
                    <a:pt x="46" y="20"/>
                  </a:lnTo>
                  <a:lnTo>
                    <a:pt x="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 flipH="1">
              <a:off x="4497" y="2636"/>
              <a:ext cx="799" cy="2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4459" y="2839"/>
              <a:ext cx="46" cy="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0"/>
                </a:cxn>
                <a:cxn ang="0">
                  <a:pos x="46" y="22"/>
                </a:cxn>
                <a:cxn ang="0">
                  <a:pos x="40" y="0"/>
                </a:cxn>
              </a:cxnLst>
              <a:rect l="0" t="0" r="r" b="b"/>
              <a:pathLst>
                <a:path w="46" h="22">
                  <a:moveTo>
                    <a:pt x="40" y="0"/>
                  </a:moveTo>
                  <a:lnTo>
                    <a:pt x="0" y="20"/>
                  </a:lnTo>
                  <a:lnTo>
                    <a:pt x="46" y="2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48"/>
            <p:cNvSpPr>
              <a:spLocks noEditPoints="1"/>
            </p:cNvSpPr>
            <p:nvPr/>
          </p:nvSpPr>
          <p:spPr bwMode="auto">
            <a:xfrm>
              <a:off x="4899" y="2889"/>
              <a:ext cx="12" cy="75"/>
            </a:xfrm>
            <a:custGeom>
              <a:avLst/>
              <a:gdLst/>
              <a:ahLst/>
              <a:cxnLst>
                <a:cxn ang="0">
                  <a:pos x="12" y="71"/>
                </a:cxn>
                <a:cxn ang="0">
                  <a:pos x="12" y="71"/>
                </a:cxn>
                <a:cxn ang="0">
                  <a:pos x="10" y="65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2" y="65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2" y="75"/>
                </a:cxn>
                <a:cxn ang="0">
                  <a:pos x="6" y="75"/>
                </a:cxn>
                <a:cxn ang="0">
                  <a:pos x="6" y="75"/>
                </a:cxn>
                <a:cxn ang="0">
                  <a:pos x="10" y="75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0" y="35"/>
                </a:cxn>
                <a:cxn ang="0">
                  <a:pos x="6" y="33"/>
                </a:cxn>
                <a:cxn ang="0">
                  <a:pos x="6" y="33"/>
                </a:cxn>
                <a:cxn ang="0">
                  <a:pos x="2" y="35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2" y="43"/>
                </a:cxn>
                <a:cxn ang="0">
                  <a:pos x="6" y="43"/>
                </a:cxn>
                <a:cxn ang="0">
                  <a:pos x="6" y="43"/>
                </a:cxn>
                <a:cxn ang="0">
                  <a:pos x="10" y="43"/>
                </a:cxn>
                <a:cxn ang="0">
                  <a:pos x="12" y="39"/>
                </a:cxn>
                <a:cxn ang="0">
                  <a:pos x="12" y="3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10" y="11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75">
                  <a:moveTo>
                    <a:pt x="12" y="71"/>
                  </a:moveTo>
                  <a:lnTo>
                    <a:pt x="12" y="71"/>
                  </a:lnTo>
                  <a:lnTo>
                    <a:pt x="10" y="65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2" y="65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75"/>
                  </a:lnTo>
                  <a:lnTo>
                    <a:pt x="6" y="75"/>
                  </a:lnTo>
                  <a:lnTo>
                    <a:pt x="6" y="75"/>
                  </a:lnTo>
                  <a:lnTo>
                    <a:pt x="10" y="75"/>
                  </a:lnTo>
                  <a:lnTo>
                    <a:pt x="12" y="71"/>
                  </a:lnTo>
                  <a:lnTo>
                    <a:pt x="12" y="71"/>
                  </a:lnTo>
                  <a:close/>
                  <a:moveTo>
                    <a:pt x="12" y="39"/>
                  </a:moveTo>
                  <a:lnTo>
                    <a:pt x="12" y="39"/>
                  </a:lnTo>
                  <a:lnTo>
                    <a:pt x="10" y="35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10" y="43"/>
                  </a:lnTo>
                  <a:lnTo>
                    <a:pt x="12" y="39"/>
                  </a:lnTo>
                  <a:lnTo>
                    <a:pt x="12" y="39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10" y="11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4320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652" y="116632"/>
            <a:ext cx="8382000" cy="609600"/>
          </a:xfrm>
        </p:spPr>
        <p:txBody>
          <a:bodyPr/>
          <a:lstStyle/>
          <a:p>
            <a:r>
              <a:rPr lang="en-US" sz="3600" dirty="0"/>
              <a:t>Multiplicative Decrease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8686800" cy="460776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key assumption is that a dropped packet and the resultant timeout are due to congestion at a router or a switch.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TCP reacts to a timeout by  </a:t>
            </a:r>
            <a:r>
              <a:rPr lang="en-US" sz="2400" dirty="0">
                <a:solidFill>
                  <a:srgbClr val="FF0000"/>
                </a:solidFill>
              </a:rPr>
              <a:t>halving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cwnd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Although cwnd is defined in bytes, the literature often discusses congestion control in terms of packets.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Formally, MSS == Maximum Segment Size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cwnd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not allowed below the size of a single packet.</a:t>
            </a:r>
          </a:p>
        </p:txBody>
      </p:sp>
    </p:spTree>
    <p:extLst>
      <p:ext uri="{BB962C8B-B14F-4D97-AF65-F5344CB8AC3E}">
        <p14:creationId xmlns:p14="http://schemas.microsoft.com/office/powerpoint/2010/main" val="74978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3500"/>
            <a:ext cx="8064673" cy="554038"/>
          </a:xfrm>
        </p:spPr>
        <p:txBody>
          <a:bodyPr/>
          <a:lstStyle/>
          <a:p>
            <a:r>
              <a:rPr lang="en-US" dirty="0"/>
              <a:t>Transport Protocols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764704"/>
            <a:ext cx="5111750" cy="5636096"/>
          </a:xfrm>
        </p:spPr>
        <p:txBody>
          <a:bodyPr/>
          <a:lstStyle/>
          <a:p>
            <a:r>
              <a:rPr lang="en-US" sz="2400" dirty="0"/>
              <a:t>Provide</a:t>
            </a:r>
            <a:r>
              <a:rPr lang="en-US" sz="2400" i="1" dirty="0">
                <a:solidFill>
                  <a:srgbClr val="FF0000"/>
                </a:solidFill>
              </a:rPr>
              <a:t> logical communication</a:t>
            </a:r>
            <a:r>
              <a:rPr lang="en-US" sz="2400" dirty="0"/>
              <a:t> between application processes running on different hosts</a:t>
            </a:r>
          </a:p>
          <a:p>
            <a:r>
              <a:rPr lang="en-US" sz="2400" dirty="0"/>
              <a:t>Run on end hosts </a:t>
            </a:r>
          </a:p>
          <a:p>
            <a:pPr lvl="1"/>
            <a:r>
              <a:rPr lang="en-US" sz="2000" dirty="0"/>
              <a:t>Sender: breaks application messages into </a:t>
            </a:r>
            <a:r>
              <a:rPr lang="en-US" sz="2000" dirty="0">
                <a:solidFill>
                  <a:srgbClr val="FF0000"/>
                </a:solidFill>
              </a:rPr>
              <a:t>segments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/>
              <a:t>and passes to network layer</a:t>
            </a:r>
          </a:p>
          <a:p>
            <a:pPr lvl="1"/>
            <a:r>
              <a:rPr lang="en-US" sz="2000" dirty="0"/>
              <a:t>Receiver: reassembles segments into messages, passes to application layer</a:t>
            </a:r>
          </a:p>
          <a:p>
            <a:r>
              <a:rPr lang="en-US" sz="2400" dirty="0"/>
              <a:t>Multiple transport protocol available to applications</a:t>
            </a:r>
          </a:p>
          <a:p>
            <a:pPr lvl="1"/>
            <a:r>
              <a:rPr lang="en-US" sz="2000" dirty="0"/>
              <a:t>Internet: TCP and UDP</a:t>
            </a:r>
          </a:p>
        </p:txBody>
      </p:sp>
      <p:graphicFrame>
        <p:nvGraphicFramePr>
          <p:cNvPr id="848953" name="Object 5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37515594"/>
              </p:ext>
            </p:extLst>
          </p:nvPr>
        </p:nvGraphicFramePr>
        <p:xfrm>
          <a:off x="6186488" y="3419475"/>
          <a:ext cx="13049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Clip" r:id="rId3" imgW="1307948" imgH="1084823" progId="">
                  <p:embed/>
                </p:oleObj>
              </mc:Choice>
              <mc:Fallback>
                <p:oleObj name="Clip" r:id="rId3" imgW="1307948" imgH="10848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3419475"/>
                        <a:ext cx="1304925" cy="10858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8900" name="Freeform 4"/>
          <p:cNvSpPr>
            <a:spLocks/>
          </p:cNvSpPr>
          <p:nvPr/>
        </p:nvSpPr>
        <p:spPr bwMode="auto">
          <a:xfrm>
            <a:off x="7089775" y="2522538"/>
            <a:ext cx="1798638" cy="1674812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01" name="Freeform 5"/>
          <p:cNvSpPr>
            <a:spLocks/>
          </p:cNvSpPr>
          <p:nvPr/>
        </p:nvSpPr>
        <p:spPr bwMode="auto">
          <a:xfrm>
            <a:off x="5210175" y="2379663"/>
            <a:ext cx="1866900" cy="1589087"/>
          </a:xfrm>
          <a:custGeom>
            <a:avLst/>
            <a:gdLst/>
            <a:ahLst/>
            <a:cxnLst>
              <a:cxn ang="0">
                <a:pos x="550" y="42"/>
              </a:cxn>
              <a:cxn ang="0">
                <a:pos x="82" y="60"/>
              </a:cxn>
              <a:cxn ang="0">
                <a:pos x="58" y="402"/>
              </a:cxn>
              <a:cxn ang="0">
                <a:pos x="28" y="720"/>
              </a:cxn>
              <a:cxn ang="0">
                <a:pos x="112" y="870"/>
              </a:cxn>
              <a:cxn ang="0">
                <a:pos x="538" y="876"/>
              </a:cxn>
              <a:cxn ang="0">
                <a:pos x="640" y="1128"/>
              </a:cxn>
              <a:cxn ang="0">
                <a:pos x="1234" y="1098"/>
              </a:cxn>
              <a:cxn ang="0">
                <a:pos x="1276" y="570"/>
              </a:cxn>
              <a:cxn ang="0">
                <a:pos x="1204" y="342"/>
              </a:cxn>
              <a:cxn ang="0">
                <a:pos x="760" y="288"/>
              </a:cxn>
              <a:cxn ang="0">
                <a:pos x="550" y="42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02" name="Freeform 6"/>
          <p:cNvSpPr>
            <a:spLocks/>
          </p:cNvSpPr>
          <p:nvPr/>
        </p:nvSpPr>
        <p:spPr bwMode="auto">
          <a:xfrm>
            <a:off x="5578475" y="3830638"/>
            <a:ext cx="2974975" cy="2219325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27650" y="2514600"/>
            <a:ext cx="733425" cy="319088"/>
            <a:chOff x="3552" y="246"/>
            <a:chExt cx="527" cy="248"/>
          </a:xfrm>
        </p:grpSpPr>
        <p:graphicFrame>
          <p:nvGraphicFramePr>
            <p:cNvPr id="848904" name="Object 8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1" name="Clip" r:id="rId5" imgW="1307948" imgH="1084823" progId="">
                    <p:embed/>
                  </p:oleObj>
                </mc:Choice>
                <mc:Fallback>
                  <p:oleObj name="Clip" r:id="rId5" imgW="1307948" imgH="108482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8905" name="Object 9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" name="Clip" r:id="rId6" imgW="682388" imgH="481084" progId="">
                    <p:embed/>
                  </p:oleObj>
                </mc:Choice>
                <mc:Fallback>
                  <p:oleObj name="Clip" r:id="rId6" imgW="682388" imgH="48108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8906" name="Line 10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27650" y="3109913"/>
            <a:ext cx="733425" cy="319087"/>
            <a:chOff x="3552" y="246"/>
            <a:chExt cx="527" cy="248"/>
          </a:xfrm>
        </p:grpSpPr>
        <p:graphicFrame>
          <p:nvGraphicFramePr>
            <p:cNvPr id="848908" name="Object 12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3" name="Clip" r:id="rId8" imgW="1307948" imgH="1084823" progId="">
                    <p:embed/>
                  </p:oleObj>
                </mc:Choice>
                <mc:Fallback>
                  <p:oleObj name="Clip" r:id="rId8" imgW="1307948" imgH="108482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8909" name="Object 13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4" name="Clip" r:id="rId9" imgW="682388" imgH="481084" progId="">
                    <p:embed/>
                  </p:oleObj>
                </mc:Choice>
                <mc:Fallback>
                  <p:oleObj name="Clip" r:id="rId9" imgW="682388" imgH="48108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8910" name="Line 14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703888" y="2897188"/>
            <a:ext cx="69850" cy="214312"/>
            <a:chOff x="3842" y="406"/>
            <a:chExt cx="51" cy="167"/>
          </a:xfrm>
        </p:grpSpPr>
        <p:sp>
          <p:nvSpPr>
            <p:cNvPr id="848912" name="Oval 16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13" name="Oval 17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14" name="Oval 18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173788" y="3400425"/>
            <a:ext cx="209550" cy="395288"/>
            <a:chOff x="4180" y="783"/>
            <a:chExt cx="150" cy="307"/>
          </a:xfrm>
        </p:grpSpPr>
        <p:sp>
          <p:nvSpPr>
            <p:cNvPr id="848916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17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18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19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20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21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22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23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 rot="-5400000">
            <a:off x="6486526" y="3478212"/>
            <a:ext cx="80962" cy="233363"/>
            <a:chOff x="3842" y="406"/>
            <a:chExt cx="51" cy="167"/>
          </a:xfrm>
        </p:grpSpPr>
        <p:sp>
          <p:nvSpPr>
            <p:cNvPr id="848925" name="Oval 29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26" name="Oval 30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27" name="Oval 31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sp>
        <p:nvSpPr>
          <p:cNvPr id="848928" name="Line 32"/>
          <p:cNvSpPr>
            <a:spLocks noChangeShapeType="1"/>
          </p:cNvSpPr>
          <p:nvPr/>
        </p:nvSpPr>
        <p:spPr bwMode="auto">
          <a:xfrm>
            <a:off x="6310313" y="3308350"/>
            <a:ext cx="4953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29" name="Line 33"/>
          <p:cNvSpPr>
            <a:spLocks noChangeShapeType="1"/>
          </p:cNvSpPr>
          <p:nvPr/>
        </p:nvSpPr>
        <p:spPr bwMode="auto">
          <a:xfrm>
            <a:off x="6313488" y="3305175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30" name="Line 34"/>
          <p:cNvSpPr>
            <a:spLocks noChangeShapeType="1"/>
          </p:cNvSpPr>
          <p:nvPr/>
        </p:nvSpPr>
        <p:spPr bwMode="auto">
          <a:xfrm>
            <a:off x="6808788" y="3303588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31" name="Line 35"/>
          <p:cNvSpPr>
            <a:spLocks noChangeShapeType="1"/>
          </p:cNvSpPr>
          <p:nvPr/>
        </p:nvSpPr>
        <p:spPr bwMode="auto">
          <a:xfrm>
            <a:off x="6010275" y="276860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32" name="Line 36"/>
          <p:cNvSpPr>
            <a:spLocks noChangeShapeType="1"/>
          </p:cNvSpPr>
          <p:nvPr/>
        </p:nvSpPr>
        <p:spPr bwMode="auto">
          <a:xfrm flipV="1">
            <a:off x="6022975" y="3054350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33" name="Line 37"/>
          <p:cNvSpPr>
            <a:spLocks noChangeShapeType="1"/>
          </p:cNvSpPr>
          <p:nvPr/>
        </p:nvSpPr>
        <p:spPr bwMode="auto">
          <a:xfrm flipV="1">
            <a:off x="6550025" y="3140075"/>
            <a:ext cx="1588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6669088" y="3378200"/>
            <a:ext cx="209550" cy="395288"/>
            <a:chOff x="4180" y="783"/>
            <a:chExt cx="150" cy="307"/>
          </a:xfrm>
        </p:grpSpPr>
        <p:sp>
          <p:nvSpPr>
            <p:cNvPr id="848935" name="AutoShape 3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36" name="Rectangle 4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37" name="Rectangle 4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38" name="AutoShape 4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39" name="Line 4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40" name="Line 4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41" name="Rectangle 4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42" name="Rectangle 4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5711825" y="3997325"/>
            <a:ext cx="479425" cy="925513"/>
            <a:chOff x="3314" y="1248"/>
            <a:chExt cx="344" cy="694"/>
          </a:xfrm>
        </p:grpSpPr>
        <p:graphicFrame>
          <p:nvGraphicFramePr>
            <p:cNvPr id="848944" name="Object 48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5" name="Clip" r:id="rId10" imgW="1307948" imgH="1084823" progId="">
                    <p:embed/>
                  </p:oleObj>
                </mc:Choice>
                <mc:Fallback>
                  <p:oleObj name="Clip" r:id="rId10" imgW="1307948" imgH="108482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8945" name="Line 49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aphicFrame>
          <p:nvGraphicFramePr>
            <p:cNvPr id="848946" name="Object 50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6" name="Clip" r:id="rId11" imgW="1307948" imgH="1084823" progId="">
                    <p:embed/>
                  </p:oleObj>
                </mc:Choice>
                <mc:Fallback>
                  <p:oleObj name="Clip" r:id="rId11" imgW="1307948" imgH="108482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8947" name="Line 51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848949" name="Oval 53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8950" name="Oval 54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8951" name="Oval 55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sp>
          <p:nvSpPr>
            <p:cNvPr id="848952" name="Line 56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aphicFrame>
        <p:nvGraphicFramePr>
          <p:cNvPr id="84895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369076"/>
              </p:ext>
            </p:extLst>
          </p:nvPr>
        </p:nvGraphicFramePr>
        <p:xfrm>
          <a:off x="5965825" y="4995863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Clip" r:id="rId12" imgW="1307948" imgH="1084823" progId="">
                  <p:embed/>
                </p:oleObj>
              </mc:Choice>
              <mc:Fallback>
                <p:oleObj name="Clip" r:id="rId12" imgW="1307948" imgH="10848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4995863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8955" name="Oval 59"/>
          <p:cNvSpPr>
            <a:spLocks noChangeArrowheads="1"/>
          </p:cNvSpPr>
          <p:nvPr/>
        </p:nvSpPr>
        <p:spPr bwMode="auto">
          <a:xfrm rot="-5400000">
            <a:off x="6382544" y="5099844"/>
            <a:ext cx="63500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56" name="Oval 60"/>
          <p:cNvSpPr>
            <a:spLocks noChangeArrowheads="1"/>
          </p:cNvSpPr>
          <p:nvPr/>
        </p:nvSpPr>
        <p:spPr bwMode="auto">
          <a:xfrm rot="-5400000">
            <a:off x="6467476" y="5097462"/>
            <a:ext cx="63500" cy="666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57" name="Oval 61"/>
          <p:cNvSpPr>
            <a:spLocks noChangeArrowheads="1"/>
          </p:cNvSpPr>
          <p:nvPr/>
        </p:nvSpPr>
        <p:spPr bwMode="auto">
          <a:xfrm rot="-5400000">
            <a:off x="6545263" y="5102225"/>
            <a:ext cx="61912" cy="65088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58" name="Line 62"/>
          <p:cNvSpPr>
            <a:spLocks noChangeShapeType="1"/>
          </p:cNvSpPr>
          <p:nvPr/>
        </p:nvSpPr>
        <p:spPr bwMode="auto">
          <a:xfrm rot="-5400000">
            <a:off x="6804819" y="4982369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59" name="Line 63"/>
          <p:cNvSpPr>
            <a:spLocks noChangeShapeType="1"/>
          </p:cNvSpPr>
          <p:nvPr/>
        </p:nvSpPr>
        <p:spPr bwMode="auto">
          <a:xfrm rot="5400000" flipH="1">
            <a:off x="6178550" y="4973638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60" name="Line 64"/>
          <p:cNvSpPr>
            <a:spLocks noChangeShapeType="1"/>
          </p:cNvSpPr>
          <p:nvPr/>
        </p:nvSpPr>
        <p:spPr bwMode="auto">
          <a:xfrm rot="16200000" flipV="1">
            <a:off x="6525419" y="4634707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61" name="Line 65"/>
          <p:cNvSpPr>
            <a:spLocks noChangeShapeType="1"/>
          </p:cNvSpPr>
          <p:nvPr/>
        </p:nvSpPr>
        <p:spPr bwMode="auto">
          <a:xfrm flipV="1">
            <a:off x="6191250" y="4573588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62" name="Line 66"/>
          <p:cNvSpPr>
            <a:spLocks noChangeShapeType="1"/>
          </p:cNvSpPr>
          <p:nvPr/>
        </p:nvSpPr>
        <p:spPr bwMode="auto">
          <a:xfrm>
            <a:off x="6792913" y="4619625"/>
            <a:ext cx="303212" cy="385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63" name="Line 67"/>
          <p:cNvSpPr>
            <a:spLocks noChangeShapeType="1"/>
          </p:cNvSpPr>
          <p:nvPr/>
        </p:nvSpPr>
        <p:spPr bwMode="auto">
          <a:xfrm flipH="1">
            <a:off x="7588250" y="4616450"/>
            <a:ext cx="279400" cy="392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graphicFrame>
        <p:nvGraphicFramePr>
          <p:cNvPr id="848964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699942"/>
              </p:ext>
            </p:extLst>
          </p:nvPr>
        </p:nvGraphicFramePr>
        <p:xfrm>
          <a:off x="7766050" y="4168775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Clip" r:id="rId13" imgW="983488" imgH="1209040" progId="">
                  <p:embed/>
                </p:oleObj>
              </mc:Choice>
              <mc:Fallback>
                <p:oleObj name="Clip" r:id="rId13" imgW="983488" imgH="120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168775"/>
                        <a:ext cx="2032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8965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350341"/>
              </p:ext>
            </p:extLst>
          </p:nvPr>
        </p:nvGraphicFramePr>
        <p:xfrm>
          <a:off x="6429375" y="4249738"/>
          <a:ext cx="2032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Clip" r:id="rId15" imgW="983488" imgH="1209040" progId="">
                  <p:embed/>
                </p:oleObj>
              </mc:Choice>
              <mc:Fallback>
                <p:oleObj name="Clip" r:id="rId15" imgW="983488" imgH="1209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4249738"/>
                        <a:ext cx="203200" cy="23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6777038" y="5446713"/>
            <a:ext cx="406400" cy="427037"/>
            <a:chOff x="2870" y="1518"/>
            <a:chExt cx="292" cy="320"/>
          </a:xfrm>
        </p:grpSpPr>
        <p:graphicFrame>
          <p:nvGraphicFramePr>
            <p:cNvPr id="848967" name="Object 7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0" name="Clip" r:id="rId16" imgW="827508" imgH="841085" progId="">
                    <p:embed/>
                  </p:oleObj>
                </mc:Choice>
                <mc:Fallback>
                  <p:oleObj name="Clip" r:id="rId16" imgW="827508" imgH="84108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8968" name="Object 7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" name="Clip" r:id="rId18" imgW="1268977" imgH="1200107" progId="">
                    <p:embed/>
                  </p:oleObj>
                </mc:Choice>
                <mc:Fallback>
                  <p:oleObj name="Clip" r:id="rId18" imgW="1268977" imgH="120010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7554913" y="5478463"/>
            <a:ext cx="406400" cy="427037"/>
            <a:chOff x="2870" y="1518"/>
            <a:chExt cx="292" cy="320"/>
          </a:xfrm>
        </p:grpSpPr>
        <p:graphicFrame>
          <p:nvGraphicFramePr>
            <p:cNvPr id="848970" name="Object 7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2" name="Clip" r:id="rId20" imgW="827508" imgH="841085" progId="">
                    <p:embed/>
                  </p:oleObj>
                </mc:Choice>
                <mc:Fallback>
                  <p:oleObj name="Clip" r:id="rId20" imgW="827508" imgH="84108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8971" name="Object 7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3" name="Clip" r:id="rId21" imgW="1268977" imgH="1200107" progId="">
                    <p:embed/>
                  </p:oleObj>
                </mc:Choice>
                <mc:Fallback>
                  <p:oleObj name="Clip" r:id="rId21" imgW="1268977" imgH="120010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7140575" y="5194300"/>
            <a:ext cx="379413" cy="376238"/>
            <a:chOff x="4733" y="2082"/>
            <a:chExt cx="272" cy="282"/>
          </a:xfrm>
        </p:grpSpPr>
        <p:graphicFrame>
          <p:nvGraphicFramePr>
            <p:cNvPr id="848973" name="Object 77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4" name="Clip" r:id="rId22" imgW="827508" imgH="841085" progId="">
                    <p:embed/>
                  </p:oleObj>
                </mc:Choice>
                <mc:Fallback>
                  <p:oleObj name="Clip" r:id="rId22" imgW="827508" imgH="84108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8974" name="Rectangle 78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sp>
        <p:nvSpPr>
          <p:cNvPr id="848975" name="Line 79"/>
          <p:cNvSpPr>
            <a:spLocks noChangeShapeType="1"/>
          </p:cNvSpPr>
          <p:nvPr/>
        </p:nvSpPr>
        <p:spPr bwMode="auto">
          <a:xfrm>
            <a:off x="7446963" y="509746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grpSp>
        <p:nvGrpSpPr>
          <p:cNvPr id="13" name="Group 80"/>
          <p:cNvGrpSpPr>
            <a:grpSpLocks/>
          </p:cNvGrpSpPr>
          <p:nvPr/>
        </p:nvGrpSpPr>
        <p:grpSpPr bwMode="auto">
          <a:xfrm>
            <a:off x="8167688" y="4521200"/>
            <a:ext cx="207962" cy="409575"/>
            <a:chOff x="4180" y="783"/>
            <a:chExt cx="150" cy="307"/>
          </a:xfrm>
        </p:grpSpPr>
        <p:sp>
          <p:nvSpPr>
            <p:cNvPr id="848977" name="AutoShape 8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78" name="Rectangle 8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79" name="Rectangle 8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80" name="AutoShape 8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81" name="Line 8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82" name="Line 8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83" name="Rectangle 8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84" name="Rectangle 8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154988" y="4965700"/>
            <a:ext cx="207962" cy="409575"/>
            <a:chOff x="4180" y="783"/>
            <a:chExt cx="150" cy="307"/>
          </a:xfrm>
        </p:grpSpPr>
        <p:sp>
          <p:nvSpPr>
            <p:cNvPr id="848986" name="AutoShape 9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87" name="Rectangle 9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88" name="Rectangle 9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89" name="AutoShape 9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90" name="Line 9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91" name="Line 9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92" name="Rectangle 9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8993" name="Rectangle 9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sp>
        <p:nvSpPr>
          <p:cNvPr id="848994" name="Line 98"/>
          <p:cNvSpPr>
            <a:spLocks noChangeShapeType="1"/>
          </p:cNvSpPr>
          <p:nvPr/>
        </p:nvSpPr>
        <p:spPr bwMode="auto">
          <a:xfrm rot="5400000" flipH="1">
            <a:off x="7781131" y="4895057"/>
            <a:ext cx="611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95" name="Line 99"/>
          <p:cNvSpPr>
            <a:spLocks noChangeShapeType="1"/>
          </p:cNvSpPr>
          <p:nvPr/>
        </p:nvSpPr>
        <p:spPr bwMode="auto">
          <a:xfrm rot="-5400000">
            <a:off x="8135144" y="5147469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96" name="Line 100"/>
          <p:cNvSpPr>
            <a:spLocks noChangeShapeType="1"/>
          </p:cNvSpPr>
          <p:nvPr/>
        </p:nvSpPr>
        <p:spPr bwMode="auto">
          <a:xfrm rot="-5400000">
            <a:off x="8124825" y="4678363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97" name="Line 101"/>
          <p:cNvSpPr>
            <a:spLocks noChangeShapeType="1"/>
          </p:cNvSpPr>
          <p:nvPr/>
        </p:nvSpPr>
        <p:spPr bwMode="auto">
          <a:xfrm flipV="1">
            <a:off x="6804025" y="281940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98" name="Line 102"/>
          <p:cNvSpPr>
            <a:spLocks noChangeShapeType="1"/>
          </p:cNvSpPr>
          <p:nvPr/>
        </p:nvSpPr>
        <p:spPr bwMode="auto">
          <a:xfrm>
            <a:off x="7739063" y="280352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8999" name="Line 103"/>
          <p:cNvSpPr>
            <a:spLocks noChangeShapeType="1"/>
          </p:cNvSpPr>
          <p:nvPr/>
        </p:nvSpPr>
        <p:spPr bwMode="auto">
          <a:xfrm flipH="1">
            <a:off x="8258175" y="3140075"/>
            <a:ext cx="241300" cy="681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9000" name="Line 104"/>
          <p:cNvSpPr>
            <a:spLocks noChangeShapeType="1"/>
          </p:cNvSpPr>
          <p:nvPr/>
        </p:nvSpPr>
        <p:spPr bwMode="auto">
          <a:xfrm>
            <a:off x="7488238" y="2916238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9001" name="Line 105"/>
          <p:cNvSpPr>
            <a:spLocks noChangeShapeType="1"/>
          </p:cNvSpPr>
          <p:nvPr/>
        </p:nvSpPr>
        <p:spPr bwMode="auto">
          <a:xfrm>
            <a:off x="7513638" y="3563938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9002" name="Line 106"/>
          <p:cNvSpPr>
            <a:spLocks noChangeShapeType="1"/>
          </p:cNvSpPr>
          <p:nvPr/>
        </p:nvSpPr>
        <p:spPr bwMode="auto">
          <a:xfrm flipH="1">
            <a:off x="7974013" y="4029075"/>
            <a:ext cx="26670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9003" name="Line 107"/>
          <p:cNvSpPr>
            <a:spLocks noChangeShapeType="1"/>
          </p:cNvSpPr>
          <p:nvPr/>
        </p:nvSpPr>
        <p:spPr bwMode="auto">
          <a:xfrm flipH="1">
            <a:off x="7747000" y="3108325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9004" name="Line 108"/>
          <p:cNvSpPr>
            <a:spLocks noChangeShapeType="1"/>
          </p:cNvSpPr>
          <p:nvPr/>
        </p:nvSpPr>
        <p:spPr bwMode="auto">
          <a:xfrm flipH="1">
            <a:off x="7756525" y="2547938"/>
            <a:ext cx="350838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849005" name="Line 109"/>
          <p:cNvSpPr>
            <a:spLocks noChangeShapeType="1"/>
          </p:cNvSpPr>
          <p:nvPr/>
        </p:nvSpPr>
        <p:spPr bwMode="auto">
          <a:xfrm flipH="1">
            <a:off x="8474075" y="2724150"/>
            <a:ext cx="201613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grpSp>
        <p:nvGrpSpPr>
          <p:cNvPr id="15" name="Group 110"/>
          <p:cNvGrpSpPr>
            <a:grpSpLocks/>
          </p:cNvGrpSpPr>
          <p:nvPr/>
        </p:nvGrpSpPr>
        <p:grpSpPr bwMode="auto">
          <a:xfrm>
            <a:off x="6284913" y="2916238"/>
            <a:ext cx="501650" cy="233362"/>
            <a:chOff x="3600" y="219"/>
            <a:chExt cx="360" cy="175"/>
          </a:xfrm>
        </p:grpSpPr>
        <p:sp>
          <p:nvSpPr>
            <p:cNvPr id="849007" name="Oval 1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08" name="Line 1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09" name="Line 1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10" name="Rectangle 1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011" name="Oval 1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pSp>
          <p:nvGrpSpPr>
            <p:cNvPr id="16" name="Group 1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9013" name="Line 1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14" name="Line 1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15" name="Line 1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grpSp>
          <p:nvGrpSpPr>
            <p:cNvPr id="17" name="Group 1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9017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18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19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</p:grpSp>
      <p:grpSp>
        <p:nvGrpSpPr>
          <p:cNvPr id="18" name="Group 124"/>
          <p:cNvGrpSpPr>
            <a:grpSpLocks/>
          </p:cNvGrpSpPr>
          <p:nvPr/>
        </p:nvGrpSpPr>
        <p:grpSpPr bwMode="auto">
          <a:xfrm>
            <a:off x="7237413" y="2687638"/>
            <a:ext cx="501650" cy="233362"/>
            <a:chOff x="3600" y="219"/>
            <a:chExt cx="360" cy="175"/>
          </a:xfrm>
        </p:grpSpPr>
        <p:sp>
          <p:nvSpPr>
            <p:cNvPr id="849021" name="Oval 12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22" name="Line 12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23" name="Line 12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24" name="Rectangle 12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025" name="Oval 12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pSp>
          <p:nvGrpSpPr>
            <p:cNvPr id="19" name="Group 13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9027" name="Line 1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28" name="Line 1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29" name="Line 1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grpSp>
          <p:nvGrpSpPr>
            <p:cNvPr id="20" name="Group 13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9031" name="Line 1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32" name="Line 1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33" name="Line 1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</p:grpSp>
      <p:grpSp>
        <p:nvGrpSpPr>
          <p:cNvPr id="21" name="Group 138"/>
          <p:cNvGrpSpPr>
            <a:grpSpLocks/>
          </p:cNvGrpSpPr>
          <p:nvPr/>
        </p:nvGrpSpPr>
        <p:grpSpPr bwMode="auto">
          <a:xfrm>
            <a:off x="7254875" y="3344863"/>
            <a:ext cx="501650" cy="233362"/>
            <a:chOff x="3600" y="219"/>
            <a:chExt cx="360" cy="175"/>
          </a:xfrm>
        </p:grpSpPr>
        <p:sp>
          <p:nvSpPr>
            <p:cNvPr id="849035" name="Oval 1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36" name="Line 1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37" name="Line 1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38" name="Rectangle 14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039" name="Oval 1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pSp>
          <p:nvGrpSpPr>
            <p:cNvPr id="22" name="Group 1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9041" name="Line 1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42" name="Line 1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43" name="Line 1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grpSp>
          <p:nvGrpSpPr>
            <p:cNvPr id="23" name="Group 1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9045" name="Line 1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46" name="Line 1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47" name="Line 1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</p:grpSp>
      <p:grpSp>
        <p:nvGrpSpPr>
          <p:cNvPr id="24" name="Group 152"/>
          <p:cNvGrpSpPr>
            <a:grpSpLocks/>
          </p:cNvGrpSpPr>
          <p:nvPr/>
        </p:nvGrpSpPr>
        <p:grpSpPr bwMode="auto">
          <a:xfrm>
            <a:off x="8224838" y="2895600"/>
            <a:ext cx="500062" cy="233363"/>
            <a:chOff x="3600" y="219"/>
            <a:chExt cx="360" cy="175"/>
          </a:xfrm>
        </p:grpSpPr>
        <p:sp>
          <p:nvSpPr>
            <p:cNvPr id="849049" name="Oval 15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50" name="Line 15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51" name="Line 15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52" name="Rectangle 15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053" name="Oval 15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pSp>
          <p:nvGrpSpPr>
            <p:cNvPr id="25" name="Group 15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9055" name="Line 1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56" name="Line 1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57" name="Line 1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grpSp>
          <p:nvGrpSpPr>
            <p:cNvPr id="26" name="Group 16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9059" name="Line 1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60" name="Line 1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61" name="Line 1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</p:grpSp>
      <p:grpSp>
        <p:nvGrpSpPr>
          <p:cNvPr id="27" name="Group 166"/>
          <p:cNvGrpSpPr>
            <a:grpSpLocks/>
          </p:cNvGrpSpPr>
          <p:nvPr/>
        </p:nvGrpSpPr>
        <p:grpSpPr bwMode="auto">
          <a:xfrm>
            <a:off x="8031163" y="3792538"/>
            <a:ext cx="501650" cy="233362"/>
            <a:chOff x="3600" y="219"/>
            <a:chExt cx="360" cy="175"/>
          </a:xfrm>
        </p:grpSpPr>
        <p:sp>
          <p:nvSpPr>
            <p:cNvPr id="849063" name="Oval 16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64" name="Line 16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65" name="Line 16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66" name="Rectangle 17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067" name="Oval 17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pSp>
          <p:nvGrpSpPr>
            <p:cNvPr id="28" name="Group 17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9069" name="Line 1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70" name="Line 1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71" name="Line 1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grpSp>
          <p:nvGrpSpPr>
            <p:cNvPr id="29" name="Group 17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9073" name="Line 1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74" name="Line 1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75" name="Line 1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</p:grpSp>
      <p:grpSp>
        <p:nvGrpSpPr>
          <p:cNvPr id="30" name="Group 180"/>
          <p:cNvGrpSpPr>
            <a:grpSpLocks/>
          </p:cNvGrpSpPr>
          <p:nvPr/>
        </p:nvGrpSpPr>
        <p:grpSpPr bwMode="auto">
          <a:xfrm>
            <a:off x="7697788" y="4376738"/>
            <a:ext cx="501650" cy="234950"/>
            <a:chOff x="3600" y="219"/>
            <a:chExt cx="360" cy="175"/>
          </a:xfrm>
        </p:grpSpPr>
        <p:sp>
          <p:nvSpPr>
            <p:cNvPr id="849077" name="Oval 18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78" name="Line 18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79" name="Line 18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80" name="Rectangle 18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081" name="Oval 18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pSp>
          <p:nvGrpSpPr>
            <p:cNvPr id="31" name="Group 18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9083" name="Line 1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84" name="Line 1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85" name="Line 1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grpSp>
          <p:nvGrpSpPr>
            <p:cNvPr id="848896" name="Group 19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9087" name="Line 1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88" name="Line 1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89" name="Line 1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</p:grpSp>
      <p:grpSp>
        <p:nvGrpSpPr>
          <p:cNvPr id="848897" name="Group 194"/>
          <p:cNvGrpSpPr>
            <a:grpSpLocks/>
          </p:cNvGrpSpPr>
          <p:nvPr/>
        </p:nvGrpSpPr>
        <p:grpSpPr bwMode="auto">
          <a:xfrm>
            <a:off x="7088188" y="4865688"/>
            <a:ext cx="500062" cy="233362"/>
            <a:chOff x="3600" y="219"/>
            <a:chExt cx="360" cy="175"/>
          </a:xfrm>
        </p:grpSpPr>
        <p:sp>
          <p:nvSpPr>
            <p:cNvPr id="849091" name="Oval 19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92" name="Line 19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93" name="Line 19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094" name="Rectangle 19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095" name="Oval 19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pSp>
          <p:nvGrpSpPr>
            <p:cNvPr id="848903" name="Group 20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9097" name="Line 2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98" name="Line 2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099" name="Line 2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grpSp>
          <p:nvGrpSpPr>
            <p:cNvPr id="848907" name="Group 20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9101" name="Line 2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102" name="Line 2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103" name="Line 2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</p:grpSp>
      <p:grpSp>
        <p:nvGrpSpPr>
          <p:cNvPr id="848911" name="Group 208"/>
          <p:cNvGrpSpPr>
            <a:grpSpLocks/>
          </p:cNvGrpSpPr>
          <p:nvPr/>
        </p:nvGrpSpPr>
        <p:grpSpPr bwMode="auto">
          <a:xfrm>
            <a:off x="6284913" y="4489450"/>
            <a:ext cx="501650" cy="233363"/>
            <a:chOff x="3600" y="219"/>
            <a:chExt cx="360" cy="175"/>
          </a:xfrm>
        </p:grpSpPr>
        <p:sp>
          <p:nvSpPr>
            <p:cNvPr id="849105" name="Oval 20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06" name="Line 21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07" name="Line 21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08" name="Rectangle 21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109" name="Oval 21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grpSp>
          <p:nvGrpSpPr>
            <p:cNvPr id="848915" name="Group 21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9111" name="Line 2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112" name="Line 2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113" name="Line 2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grpSp>
          <p:nvGrpSpPr>
            <p:cNvPr id="848924" name="Group 21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9115" name="Line 2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116" name="Line 2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849117" name="Line 2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</p:grpSp>
      <p:sp>
        <p:nvSpPr>
          <p:cNvPr id="849118" name="Line 222"/>
          <p:cNvSpPr>
            <a:spLocks noChangeShapeType="1"/>
          </p:cNvSpPr>
          <p:nvPr/>
        </p:nvSpPr>
        <p:spPr bwMode="auto">
          <a:xfrm flipV="1">
            <a:off x="6540500" y="4702175"/>
            <a:ext cx="1588" cy="249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grpSp>
        <p:nvGrpSpPr>
          <p:cNvPr id="848934" name="Group 223"/>
          <p:cNvGrpSpPr>
            <a:grpSpLocks/>
          </p:cNvGrpSpPr>
          <p:nvPr/>
        </p:nvGrpSpPr>
        <p:grpSpPr bwMode="auto">
          <a:xfrm>
            <a:off x="4994275" y="2036764"/>
            <a:ext cx="814388" cy="895350"/>
            <a:chOff x="4180" y="744"/>
            <a:chExt cx="513" cy="564"/>
          </a:xfrm>
        </p:grpSpPr>
        <p:sp>
          <p:nvSpPr>
            <p:cNvPr id="849120" name="Rectangle 224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21" name="Rectangle 225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22" name="Rectangle 226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23" name="Text Box 227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900" b="0" dirty="0">
                  <a:latin typeface="Comic Sans MS" charset="0"/>
                </a:rPr>
                <a:t>application</a:t>
              </a:r>
            </a:p>
            <a:p>
              <a:pPr eaLnBrk="0" hangingPunct="0"/>
              <a:r>
                <a:rPr lang="en-US" sz="900" b="0" dirty="0">
                  <a:solidFill>
                    <a:schemeClr val="bg1"/>
                  </a:solidFill>
                  <a:latin typeface="Comic Sans MS" charset="0"/>
                </a:rPr>
                <a:t>transport</a:t>
              </a:r>
              <a:endParaRPr lang="en-US" sz="900" b="0" dirty="0">
                <a:latin typeface="Comic Sans MS" charset="0"/>
              </a:endParaRP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physical</a:t>
              </a:r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124" name="Line 228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25" name="Line 229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26" name="Line 230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848943" name="Group 231"/>
          <p:cNvGrpSpPr>
            <a:grpSpLocks/>
          </p:cNvGrpSpPr>
          <p:nvPr/>
        </p:nvGrpSpPr>
        <p:grpSpPr bwMode="auto">
          <a:xfrm>
            <a:off x="8118475" y="4922839"/>
            <a:ext cx="814388" cy="895350"/>
            <a:chOff x="4180" y="744"/>
            <a:chExt cx="513" cy="564"/>
          </a:xfrm>
        </p:grpSpPr>
        <p:sp>
          <p:nvSpPr>
            <p:cNvPr id="849128" name="Rectangle 232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29" name="Rectangle 233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30" name="Rectangle 234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31" name="Text Box 235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900" b="0" dirty="0">
                  <a:latin typeface="Comic Sans MS" charset="0"/>
                </a:rPr>
                <a:t>application</a:t>
              </a:r>
            </a:p>
            <a:p>
              <a:pPr eaLnBrk="0" hangingPunct="0"/>
              <a:r>
                <a:rPr lang="en-US" sz="900" b="0" dirty="0">
                  <a:solidFill>
                    <a:schemeClr val="bg1"/>
                  </a:solidFill>
                  <a:latin typeface="Comic Sans MS" charset="0"/>
                </a:rPr>
                <a:t>transport</a:t>
              </a:r>
              <a:endParaRPr lang="en-US" sz="900" b="0" dirty="0">
                <a:latin typeface="Comic Sans MS" charset="0"/>
              </a:endParaRP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physical</a:t>
              </a:r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132" name="Line 236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33" name="Line 237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34" name="Line 238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848948" name="Group 239"/>
          <p:cNvGrpSpPr>
            <a:grpSpLocks/>
          </p:cNvGrpSpPr>
          <p:nvPr/>
        </p:nvGrpSpPr>
        <p:grpSpPr bwMode="auto">
          <a:xfrm>
            <a:off x="7456488" y="4041779"/>
            <a:ext cx="814387" cy="728663"/>
            <a:chOff x="2923" y="3345"/>
            <a:chExt cx="513" cy="459"/>
          </a:xfrm>
        </p:grpSpPr>
        <p:sp>
          <p:nvSpPr>
            <p:cNvPr id="849136" name="Rectangle 24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37" name="Rectangle 24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38" name="Text Box 24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900" b="0" dirty="0">
                <a:latin typeface="Comic Sans MS" charset="0"/>
              </a:endParaRP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physical</a:t>
              </a:r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139" name="Line 24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40" name="Line 24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848966" name="Group 245"/>
          <p:cNvGrpSpPr>
            <a:grpSpLocks/>
          </p:cNvGrpSpPr>
          <p:nvPr/>
        </p:nvGrpSpPr>
        <p:grpSpPr bwMode="auto">
          <a:xfrm>
            <a:off x="7989888" y="3460754"/>
            <a:ext cx="814387" cy="728663"/>
            <a:chOff x="2923" y="3345"/>
            <a:chExt cx="513" cy="459"/>
          </a:xfrm>
        </p:grpSpPr>
        <p:sp>
          <p:nvSpPr>
            <p:cNvPr id="849142" name="Rectangle 24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43" name="Rectangle 24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44" name="Text Box 24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900" b="0" dirty="0">
                <a:latin typeface="Comic Sans MS" charset="0"/>
              </a:endParaRP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physical</a:t>
              </a:r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145" name="Line 24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46" name="Line 25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848969" name="Group 251"/>
          <p:cNvGrpSpPr>
            <a:grpSpLocks/>
          </p:cNvGrpSpPr>
          <p:nvPr/>
        </p:nvGrpSpPr>
        <p:grpSpPr bwMode="auto">
          <a:xfrm>
            <a:off x="7104063" y="3155954"/>
            <a:ext cx="814387" cy="728663"/>
            <a:chOff x="2923" y="3345"/>
            <a:chExt cx="513" cy="459"/>
          </a:xfrm>
        </p:grpSpPr>
        <p:sp>
          <p:nvSpPr>
            <p:cNvPr id="849148" name="Rectangle 25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49" name="Rectangle 25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50" name="Text Box 25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900" b="0" dirty="0">
                <a:latin typeface="Comic Sans MS" charset="0"/>
              </a:endParaRP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physical</a:t>
              </a:r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151" name="Line 25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52" name="Line 25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848972" name="Group 257"/>
          <p:cNvGrpSpPr>
            <a:grpSpLocks/>
          </p:cNvGrpSpPr>
          <p:nvPr/>
        </p:nvGrpSpPr>
        <p:grpSpPr bwMode="auto">
          <a:xfrm>
            <a:off x="7037388" y="2384429"/>
            <a:ext cx="814387" cy="728663"/>
            <a:chOff x="2923" y="3345"/>
            <a:chExt cx="513" cy="459"/>
          </a:xfrm>
        </p:grpSpPr>
        <p:sp>
          <p:nvSpPr>
            <p:cNvPr id="849154" name="Rectangle 25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55" name="Rectangle 25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56" name="Text Box 26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900" b="0" dirty="0">
                <a:latin typeface="Comic Sans MS" charset="0"/>
              </a:endParaRP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physical</a:t>
              </a:r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157" name="Line 26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58" name="Line 26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848976" name="Group 263"/>
          <p:cNvGrpSpPr>
            <a:grpSpLocks/>
          </p:cNvGrpSpPr>
          <p:nvPr/>
        </p:nvGrpSpPr>
        <p:grpSpPr bwMode="auto">
          <a:xfrm>
            <a:off x="6103938" y="2670179"/>
            <a:ext cx="814387" cy="728663"/>
            <a:chOff x="2923" y="3345"/>
            <a:chExt cx="513" cy="459"/>
          </a:xfrm>
        </p:grpSpPr>
        <p:sp>
          <p:nvSpPr>
            <p:cNvPr id="849160" name="Rectangle 26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61" name="Rectangle 26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62" name="Text Box 26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US" sz="900" b="0" dirty="0">
                <a:latin typeface="Comic Sans MS" charset="0"/>
              </a:endParaRP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network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data link</a:t>
              </a:r>
            </a:p>
            <a:p>
              <a:pPr eaLnBrk="0" hangingPunct="0"/>
              <a:r>
                <a:rPr lang="en-US" sz="900" b="0" dirty="0">
                  <a:latin typeface="Comic Sans MS" charset="0"/>
                </a:rPr>
                <a:t>physical</a:t>
              </a:r>
              <a:endParaRPr lang="en-US" sz="2000" b="0" dirty="0">
                <a:latin typeface="Times New Roman" charset="0"/>
              </a:endParaRPr>
            </a:p>
          </p:txBody>
        </p:sp>
        <p:sp>
          <p:nvSpPr>
            <p:cNvPr id="849163" name="Line 26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64" name="Line 26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  <p:grpSp>
        <p:nvGrpSpPr>
          <p:cNvPr id="848985" name="Group 269"/>
          <p:cNvGrpSpPr>
            <a:grpSpLocks/>
          </p:cNvGrpSpPr>
          <p:nvPr/>
        </p:nvGrpSpPr>
        <p:grpSpPr bwMode="auto">
          <a:xfrm rot="2937887">
            <a:off x="5049447" y="3489871"/>
            <a:ext cx="3781425" cy="434975"/>
            <a:chOff x="2936" y="3579"/>
            <a:chExt cx="2382" cy="274"/>
          </a:xfrm>
        </p:grpSpPr>
        <p:sp>
          <p:nvSpPr>
            <p:cNvPr id="849166" name="Rectangle 270"/>
            <p:cNvSpPr>
              <a:spLocks noChangeArrowheads="1"/>
            </p:cNvSpPr>
            <p:nvPr/>
          </p:nvSpPr>
          <p:spPr bwMode="auto">
            <a:xfrm>
              <a:off x="3167" y="3630"/>
              <a:ext cx="1920" cy="1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67" name="Text Box 271"/>
            <p:cNvSpPr txBox="1">
              <a:spLocks noChangeArrowheads="1"/>
            </p:cNvSpPr>
            <p:nvPr/>
          </p:nvSpPr>
          <p:spPr bwMode="auto">
            <a:xfrm>
              <a:off x="3426" y="3640"/>
              <a:ext cx="144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0" dirty="0">
                  <a:solidFill>
                    <a:schemeClr val="bg1"/>
                  </a:solidFill>
                  <a:latin typeface="Comic Sans MS" charset="0"/>
                </a:rPr>
                <a:t>logical end-end transport</a:t>
              </a:r>
              <a:endParaRPr lang="en-US" sz="1400" b="0" dirty="0">
                <a:latin typeface="Comic Sans MS" charset="0"/>
              </a:endParaRPr>
            </a:p>
          </p:txBody>
        </p:sp>
        <p:sp>
          <p:nvSpPr>
            <p:cNvPr id="849168" name="Freeform 272"/>
            <p:cNvSpPr>
              <a:spLocks/>
            </p:cNvSpPr>
            <p:nvPr/>
          </p:nvSpPr>
          <p:spPr bwMode="auto">
            <a:xfrm>
              <a:off x="2936" y="357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849169" name="Freeform 273"/>
            <p:cNvSpPr>
              <a:spLocks/>
            </p:cNvSpPr>
            <p:nvPr/>
          </p:nvSpPr>
          <p:spPr bwMode="auto">
            <a:xfrm flipH="1">
              <a:off x="5036" y="358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9979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156"/>
            <a:ext cx="8077200" cy="64633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AIMD Drawbacks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52565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Linear additive increase takes too long to ramp up a new TCP connection from cold start.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TCP </a:t>
            </a:r>
            <a:r>
              <a:rPr lang="en-US" sz="2800" dirty="0" smtClean="0">
                <a:solidFill>
                  <a:srgbClr val="FF0000"/>
                </a:solidFill>
              </a:rPr>
              <a:t>Tahoe </a:t>
            </a:r>
            <a:r>
              <a:rPr lang="en-US" i="1" dirty="0">
                <a:solidFill>
                  <a:srgbClr val="FF0000"/>
                </a:solidFill>
              </a:rPr>
              <a:t>Slow start </a:t>
            </a:r>
            <a:r>
              <a:rPr lang="en-US" sz="2800" dirty="0" smtClean="0">
                <a:solidFill>
                  <a:schemeClr val="tx1"/>
                </a:solidFill>
              </a:rPr>
              <a:t>provides </a:t>
            </a:r>
            <a:r>
              <a:rPr lang="en-US" sz="2800" dirty="0">
                <a:solidFill>
                  <a:schemeClr val="tx1"/>
                </a:solidFill>
              </a:rPr>
              <a:t>an initial exponential increase in the size of cwnd.</a:t>
            </a:r>
          </a:p>
          <a:p>
            <a:pPr>
              <a:lnSpc>
                <a:spcPct val="90000"/>
              </a:lnSpc>
            </a:pP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578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772400" cy="533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200" dirty="0"/>
              <a:t>TCP Tahoe 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153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sz="2400" b="1" dirty="0"/>
              <a:t>Slow Start</a:t>
            </a:r>
            <a:r>
              <a:rPr lang="en-US" sz="2400" dirty="0"/>
              <a:t> </a:t>
            </a:r>
            <a:r>
              <a:rPr lang="en-US" sz="2400" dirty="0" smtClean="0"/>
              <a:t>– Increases the window size exponentially (e.g., for every </a:t>
            </a:r>
            <a:r>
              <a:rPr lang="en-US" sz="2400" dirty="0" err="1" smtClean="0"/>
              <a:t>ack</a:t>
            </a:r>
            <a:r>
              <a:rPr lang="en-US" sz="2400" dirty="0" smtClean="0"/>
              <a:t>, sends two packets)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sz="2400" b="1" dirty="0"/>
              <a:t>Congestion Avoidance </a:t>
            </a:r>
            <a:r>
              <a:rPr lang="en-US" sz="2400" dirty="0"/>
              <a:t>- Reducing sender’s window size by half at experience of loss, and increase the sender’s window at the rate of about </a:t>
            </a:r>
            <a:r>
              <a:rPr lang="en-US" sz="2400" i="1" dirty="0"/>
              <a:t>one packet per RTT (NOTE: not per ack)</a:t>
            </a: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sz="2400" b="1" dirty="0"/>
              <a:t>Fast Retransmit </a:t>
            </a:r>
            <a:r>
              <a:rPr lang="en-US" sz="2400" dirty="0"/>
              <a:t>- Don’t wait for retransmit timer to go off, retransmit packet if </a:t>
            </a:r>
            <a:r>
              <a:rPr lang="en-US" sz="2400" i="1" dirty="0"/>
              <a:t>3 duplicate </a:t>
            </a:r>
            <a:r>
              <a:rPr lang="en-US" sz="2400" i="1" dirty="0" err="1"/>
              <a:t>acks</a:t>
            </a:r>
            <a:r>
              <a:rPr lang="en-US" sz="2400" i="1" dirty="0"/>
              <a:t> </a:t>
            </a:r>
            <a:r>
              <a:rPr lang="en-US" sz="2400" dirty="0"/>
              <a:t>received</a:t>
            </a:r>
          </a:p>
        </p:txBody>
      </p:sp>
    </p:spTree>
    <p:extLst>
      <p:ext uri="{BB962C8B-B14F-4D97-AF65-F5344CB8AC3E}">
        <p14:creationId xmlns:p14="http://schemas.microsoft.com/office/powerpoint/2010/main" val="123117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5719"/>
            <a:ext cx="7772400" cy="58477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dirty="0"/>
              <a:t>Tahoe Slow Start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764704"/>
            <a:ext cx="6304716" cy="532859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The source starts with cwnd = 1.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Every time an ACK arrives, cwnd is incremented.</a:t>
            </a:r>
          </a:p>
          <a:p>
            <a:pPr lvl="1"/>
            <a:r>
              <a:rPr lang="en-US" sz="1800" dirty="0" err="1">
                <a:solidFill>
                  <a:schemeClr val="tx1"/>
                </a:solidFill>
                <a:sym typeface="Wingdings" charset="2"/>
              </a:rPr>
              <a:t>cwnd</a:t>
            </a:r>
            <a:r>
              <a:rPr lang="en-US" sz="1800" dirty="0">
                <a:solidFill>
                  <a:schemeClr val="tx1"/>
                </a:solidFill>
                <a:sym typeface="Wingdings" charset="2"/>
              </a:rPr>
              <a:t> is effectively doubled per </a:t>
            </a:r>
            <a:r>
              <a:rPr lang="en-US" sz="1800" dirty="0" smtClean="0">
                <a:solidFill>
                  <a:schemeClr val="tx1"/>
                </a:solidFill>
                <a:sym typeface="Wingdings" charset="2"/>
              </a:rPr>
              <a:t>RTT (round-trip time).</a:t>
            </a:r>
            <a:endParaRPr lang="en-US" sz="1800" dirty="0">
              <a:solidFill>
                <a:schemeClr val="tx1"/>
              </a:solidFill>
              <a:sym typeface="Wingdings" charset="2"/>
            </a:endParaRPr>
          </a:p>
          <a:p>
            <a:pPr lvl="1"/>
            <a:endParaRPr lang="en-US" sz="2000" dirty="0">
              <a:solidFill>
                <a:schemeClr val="tx1"/>
              </a:solidFill>
              <a:sym typeface="Wingdings" charset="2"/>
            </a:endParaRPr>
          </a:p>
          <a:p>
            <a:r>
              <a:rPr lang="en-US" sz="2400" dirty="0">
                <a:solidFill>
                  <a:schemeClr val="tx1"/>
                </a:solidFill>
                <a:sym typeface="Wingdings" charset="2"/>
              </a:rPr>
              <a:t>Two slow start situations: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sym typeface="Wingdings" charset="2"/>
              </a:rPr>
              <a:t>At the very beginning of a connection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sym typeface="Wingdings" charset="2"/>
              </a:rPr>
              <a:t>When the connection goes dead waiting for a timeout to occur (i.e., the advertized window goes to zero!)</a:t>
            </a:r>
          </a:p>
          <a:p>
            <a:pPr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sym typeface="Wingdings" charset="2"/>
              </a:rPr>
              <a:t>It has to be guarded by a threshold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sym typeface="Wingdings" charset="2"/>
              </a:rPr>
              <a:t>ssthresh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308725" y="1012825"/>
            <a:ext cx="2149475" cy="4321175"/>
            <a:chOff x="4029" y="907"/>
            <a:chExt cx="1072" cy="2487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029" y="907"/>
              <a:ext cx="200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 dirty="0">
                  <a:solidFill>
                    <a:srgbClr val="000000"/>
                  </a:solidFill>
                  <a:latin typeface="Myriad Roman" charset="0"/>
                </a:rPr>
                <a:t>Source</a:t>
              </a:r>
              <a:endParaRPr lang="en-GB" sz="1000" dirty="0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4785" y="907"/>
              <a:ext cx="316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</a:pPr>
              <a:r>
                <a:rPr lang="en-GB" sz="1000" dirty="0">
                  <a:solidFill>
                    <a:srgbClr val="000000"/>
                  </a:solidFill>
                  <a:latin typeface="Myriad Roman" charset="0"/>
                </a:rPr>
                <a:t>Destination</a:t>
              </a:r>
              <a:endParaRPr lang="en-GB" sz="1000" dirty="0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4170" y="1016"/>
              <a:ext cx="1" cy="2357"/>
            </a:xfrm>
            <a:prstGeom prst="line">
              <a:avLst/>
            </a:prstGeom>
            <a:noFill/>
            <a:ln w="19050">
              <a:solidFill>
                <a:srgbClr val="00A0C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5037" y="1023"/>
              <a:ext cx="1" cy="2350"/>
            </a:xfrm>
            <a:prstGeom prst="line">
              <a:avLst/>
            </a:prstGeom>
            <a:noFill/>
            <a:ln w="19050">
              <a:solidFill>
                <a:srgbClr val="00A0C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4173" y="2561"/>
              <a:ext cx="797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960" y="2750"/>
              <a:ext cx="71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1" y="30"/>
                </a:cxn>
                <a:cxn ang="0">
                  <a:pos x="16" y="0"/>
                </a:cxn>
                <a:cxn ang="0">
                  <a:pos x="0" y="25"/>
                </a:cxn>
              </a:cxnLst>
              <a:rect l="0" t="0" r="r" b="b"/>
              <a:pathLst>
                <a:path w="71" h="30">
                  <a:moveTo>
                    <a:pt x="0" y="25"/>
                  </a:moveTo>
                  <a:lnTo>
                    <a:pt x="71" y="30"/>
                  </a:lnTo>
                  <a:lnTo>
                    <a:pt x="1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4173" y="2508"/>
              <a:ext cx="797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4960" y="2697"/>
              <a:ext cx="71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1" y="30"/>
                </a:cxn>
                <a:cxn ang="0">
                  <a:pos x="16" y="0"/>
                </a:cxn>
                <a:cxn ang="0">
                  <a:pos x="0" y="25"/>
                </a:cxn>
              </a:cxnLst>
              <a:rect l="0" t="0" r="r" b="b"/>
              <a:pathLst>
                <a:path w="71" h="30">
                  <a:moveTo>
                    <a:pt x="0" y="25"/>
                  </a:moveTo>
                  <a:lnTo>
                    <a:pt x="71" y="30"/>
                  </a:lnTo>
                  <a:lnTo>
                    <a:pt x="1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4235" y="2731"/>
              <a:ext cx="796" cy="2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176" y="2958"/>
              <a:ext cx="68" cy="3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30"/>
                </a:cxn>
                <a:cxn ang="0">
                  <a:pos x="68" y="25"/>
                </a:cxn>
                <a:cxn ang="0">
                  <a:pos x="56" y="0"/>
                </a:cxn>
              </a:cxnLst>
              <a:rect l="0" t="0" r="r" b="b"/>
              <a:pathLst>
                <a:path w="68" h="30">
                  <a:moveTo>
                    <a:pt x="56" y="0"/>
                  </a:moveTo>
                  <a:lnTo>
                    <a:pt x="0" y="30"/>
                  </a:lnTo>
                  <a:lnTo>
                    <a:pt x="68" y="2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173" y="2609"/>
              <a:ext cx="803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960" y="2801"/>
              <a:ext cx="71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1" y="30"/>
                </a:cxn>
                <a:cxn ang="0">
                  <a:pos x="13" y="0"/>
                </a:cxn>
                <a:cxn ang="0">
                  <a:pos x="0" y="25"/>
                </a:cxn>
              </a:cxnLst>
              <a:rect l="0" t="0" r="r" b="b"/>
              <a:pathLst>
                <a:path w="71" h="30">
                  <a:moveTo>
                    <a:pt x="0" y="25"/>
                  </a:moveTo>
                  <a:lnTo>
                    <a:pt x="71" y="30"/>
                  </a:lnTo>
                  <a:lnTo>
                    <a:pt x="13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4176" y="2073"/>
              <a:ext cx="794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960" y="2260"/>
              <a:ext cx="71" cy="3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1" y="30"/>
                </a:cxn>
                <a:cxn ang="0">
                  <a:pos x="13" y="0"/>
                </a:cxn>
                <a:cxn ang="0">
                  <a:pos x="0" y="26"/>
                </a:cxn>
              </a:cxnLst>
              <a:rect l="0" t="0" r="r" b="b"/>
              <a:pathLst>
                <a:path w="71" h="30">
                  <a:moveTo>
                    <a:pt x="0" y="26"/>
                  </a:moveTo>
                  <a:lnTo>
                    <a:pt x="71" y="30"/>
                  </a:lnTo>
                  <a:lnTo>
                    <a:pt x="13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173" y="2020"/>
              <a:ext cx="797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4960" y="2210"/>
              <a:ext cx="71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1" y="30"/>
                </a:cxn>
                <a:cxn ang="0">
                  <a:pos x="13" y="0"/>
                </a:cxn>
                <a:cxn ang="0">
                  <a:pos x="0" y="25"/>
                </a:cxn>
              </a:cxnLst>
              <a:rect l="0" t="0" r="r" b="b"/>
              <a:pathLst>
                <a:path w="71" h="30">
                  <a:moveTo>
                    <a:pt x="0" y="25"/>
                  </a:moveTo>
                  <a:lnTo>
                    <a:pt x="71" y="30"/>
                  </a:lnTo>
                  <a:lnTo>
                    <a:pt x="13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4173" y="1593"/>
              <a:ext cx="797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4960" y="1782"/>
              <a:ext cx="71" cy="3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1" y="33"/>
                </a:cxn>
                <a:cxn ang="0">
                  <a:pos x="16" y="0"/>
                </a:cxn>
                <a:cxn ang="0">
                  <a:pos x="0" y="26"/>
                </a:cxn>
              </a:cxnLst>
              <a:rect l="0" t="0" r="r" b="b"/>
              <a:pathLst>
                <a:path w="71" h="33">
                  <a:moveTo>
                    <a:pt x="0" y="26"/>
                  </a:moveTo>
                  <a:lnTo>
                    <a:pt x="71" y="33"/>
                  </a:lnTo>
                  <a:lnTo>
                    <a:pt x="1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4173" y="1057"/>
              <a:ext cx="797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4960" y="1247"/>
              <a:ext cx="71" cy="3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1" y="32"/>
                </a:cxn>
                <a:cxn ang="0">
                  <a:pos x="16" y="0"/>
                </a:cxn>
                <a:cxn ang="0">
                  <a:pos x="0" y="25"/>
                </a:cxn>
              </a:cxnLst>
              <a:rect l="0" t="0" r="r" b="b"/>
              <a:pathLst>
                <a:path w="71" h="32">
                  <a:moveTo>
                    <a:pt x="0" y="25"/>
                  </a:moveTo>
                  <a:lnTo>
                    <a:pt x="71" y="32"/>
                  </a:lnTo>
                  <a:lnTo>
                    <a:pt x="1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4173" y="1535"/>
              <a:ext cx="797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4960" y="1727"/>
              <a:ext cx="71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1" y="30"/>
                </a:cxn>
                <a:cxn ang="0">
                  <a:pos x="16" y="0"/>
                </a:cxn>
                <a:cxn ang="0">
                  <a:pos x="0" y="25"/>
                </a:cxn>
              </a:cxnLst>
              <a:rect l="0" t="0" r="r" b="b"/>
              <a:pathLst>
                <a:path w="71" h="30">
                  <a:moveTo>
                    <a:pt x="0" y="25"/>
                  </a:moveTo>
                  <a:lnTo>
                    <a:pt x="71" y="30"/>
                  </a:lnTo>
                  <a:lnTo>
                    <a:pt x="1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4173" y="2122"/>
              <a:ext cx="800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4960" y="2314"/>
              <a:ext cx="71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1" y="30"/>
                </a:cxn>
                <a:cxn ang="0">
                  <a:pos x="13" y="0"/>
                </a:cxn>
                <a:cxn ang="0">
                  <a:pos x="0" y="25"/>
                </a:cxn>
              </a:cxnLst>
              <a:rect l="0" t="0" r="r" b="b"/>
              <a:pathLst>
                <a:path w="71" h="30">
                  <a:moveTo>
                    <a:pt x="0" y="25"/>
                  </a:moveTo>
                  <a:lnTo>
                    <a:pt x="71" y="30"/>
                  </a:lnTo>
                  <a:lnTo>
                    <a:pt x="13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4173" y="2175"/>
              <a:ext cx="800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4960" y="2364"/>
              <a:ext cx="71" cy="3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1" y="30"/>
                </a:cxn>
                <a:cxn ang="0">
                  <a:pos x="13" y="0"/>
                </a:cxn>
                <a:cxn ang="0">
                  <a:pos x="0" y="26"/>
                </a:cxn>
              </a:cxnLst>
              <a:rect l="0" t="0" r="r" b="b"/>
              <a:pathLst>
                <a:path w="71" h="30">
                  <a:moveTo>
                    <a:pt x="0" y="26"/>
                  </a:moveTo>
                  <a:lnTo>
                    <a:pt x="71" y="30"/>
                  </a:lnTo>
                  <a:lnTo>
                    <a:pt x="13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H="1">
              <a:off x="4235" y="2782"/>
              <a:ext cx="796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4173" y="3009"/>
              <a:ext cx="71" cy="2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7"/>
                </a:cxn>
                <a:cxn ang="0">
                  <a:pos x="71" y="25"/>
                </a:cxn>
                <a:cxn ang="0">
                  <a:pos x="59" y="0"/>
                </a:cxn>
              </a:cxnLst>
              <a:rect l="0" t="0" r="r" b="b"/>
              <a:pathLst>
                <a:path w="71" h="27">
                  <a:moveTo>
                    <a:pt x="59" y="0"/>
                  </a:moveTo>
                  <a:lnTo>
                    <a:pt x="0" y="27"/>
                  </a:lnTo>
                  <a:lnTo>
                    <a:pt x="71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H="1">
              <a:off x="4235" y="1762"/>
              <a:ext cx="796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4173" y="1988"/>
              <a:ext cx="71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71" y="25"/>
                </a:cxn>
                <a:cxn ang="0">
                  <a:pos x="59" y="0"/>
                </a:cxn>
              </a:cxnLst>
              <a:rect l="0" t="0" r="r" b="b"/>
              <a:pathLst>
                <a:path w="71" h="30">
                  <a:moveTo>
                    <a:pt x="59" y="0"/>
                  </a:moveTo>
                  <a:lnTo>
                    <a:pt x="0" y="30"/>
                  </a:lnTo>
                  <a:lnTo>
                    <a:pt x="71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 flipH="1">
              <a:off x="4235" y="1817"/>
              <a:ext cx="796" cy="2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4173" y="2041"/>
              <a:ext cx="71" cy="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8"/>
                </a:cxn>
                <a:cxn ang="0">
                  <a:pos x="71" y="25"/>
                </a:cxn>
                <a:cxn ang="0">
                  <a:pos x="59" y="0"/>
                </a:cxn>
              </a:cxnLst>
              <a:rect l="0" t="0" r="r" b="b"/>
              <a:pathLst>
                <a:path w="71" h="28">
                  <a:moveTo>
                    <a:pt x="59" y="0"/>
                  </a:moveTo>
                  <a:lnTo>
                    <a:pt x="0" y="28"/>
                  </a:lnTo>
                  <a:lnTo>
                    <a:pt x="71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H="1">
              <a:off x="4235" y="1281"/>
              <a:ext cx="796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4173" y="1505"/>
              <a:ext cx="71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71" y="26"/>
                </a:cxn>
                <a:cxn ang="0">
                  <a:pos x="59" y="0"/>
                </a:cxn>
              </a:cxnLst>
              <a:rect l="0" t="0" r="r" b="b"/>
              <a:pathLst>
                <a:path w="71" h="30">
                  <a:moveTo>
                    <a:pt x="59" y="0"/>
                  </a:moveTo>
                  <a:lnTo>
                    <a:pt x="0" y="30"/>
                  </a:lnTo>
                  <a:lnTo>
                    <a:pt x="71" y="2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4173" y="2662"/>
              <a:ext cx="797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4960" y="2849"/>
              <a:ext cx="71" cy="3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1" y="33"/>
                </a:cxn>
                <a:cxn ang="0">
                  <a:pos x="13" y="0"/>
                </a:cxn>
                <a:cxn ang="0">
                  <a:pos x="0" y="26"/>
                </a:cxn>
              </a:cxnLst>
              <a:rect l="0" t="0" r="r" b="b"/>
              <a:pathLst>
                <a:path w="71" h="33">
                  <a:moveTo>
                    <a:pt x="0" y="26"/>
                  </a:moveTo>
                  <a:lnTo>
                    <a:pt x="71" y="33"/>
                  </a:lnTo>
                  <a:lnTo>
                    <a:pt x="13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4173" y="2764"/>
              <a:ext cx="797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4960" y="2955"/>
              <a:ext cx="71" cy="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71" y="30"/>
                </a:cxn>
                <a:cxn ang="0">
                  <a:pos x="13" y="0"/>
                </a:cxn>
                <a:cxn ang="0">
                  <a:pos x="0" y="24"/>
                </a:cxn>
              </a:cxnLst>
              <a:rect l="0" t="0" r="r" b="b"/>
              <a:pathLst>
                <a:path w="71" h="30">
                  <a:moveTo>
                    <a:pt x="0" y="24"/>
                  </a:moveTo>
                  <a:lnTo>
                    <a:pt x="71" y="30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4173" y="2713"/>
              <a:ext cx="797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960" y="2902"/>
              <a:ext cx="71" cy="3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1" y="30"/>
                </a:cxn>
                <a:cxn ang="0">
                  <a:pos x="16" y="0"/>
                </a:cxn>
                <a:cxn ang="0">
                  <a:pos x="0" y="26"/>
                </a:cxn>
              </a:cxnLst>
              <a:rect l="0" t="0" r="r" b="b"/>
              <a:pathLst>
                <a:path w="71" h="30">
                  <a:moveTo>
                    <a:pt x="0" y="26"/>
                  </a:moveTo>
                  <a:lnTo>
                    <a:pt x="71" y="30"/>
                  </a:lnTo>
                  <a:lnTo>
                    <a:pt x="1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4173" y="2815"/>
              <a:ext cx="803" cy="2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4960" y="3004"/>
              <a:ext cx="68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8" y="30"/>
                </a:cxn>
                <a:cxn ang="0">
                  <a:pos x="13" y="0"/>
                </a:cxn>
                <a:cxn ang="0">
                  <a:pos x="0" y="25"/>
                </a:cxn>
              </a:cxnLst>
              <a:rect l="0" t="0" r="r" b="b"/>
              <a:pathLst>
                <a:path w="68" h="30">
                  <a:moveTo>
                    <a:pt x="0" y="25"/>
                  </a:moveTo>
                  <a:lnTo>
                    <a:pt x="68" y="30"/>
                  </a:lnTo>
                  <a:lnTo>
                    <a:pt x="13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>
              <a:off x="4173" y="2868"/>
              <a:ext cx="797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4960" y="3055"/>
              <a:ext cx="71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1" y="30"/>
                </a:cxn>
                <a:cxn ang="0">
                  <a:pos x="13" y="0"/>
                </a:cxn>
                <a:cxn ang="0">
                  <a:pos x="0" y="25"/>
                </a:cxn>
              </a:cxnLst>
              <a:rect l="0" t="0" r="r" b="b"/>
              <a:pathLst>
                <a:path w="71" h="30">
                  <a:moveTo>
                    <a:pt x="0" y="25"/>
                  </a:moveTo>
                  <a:lnTo>
                    <a:pt x="71" y="30"/>
                  </a:lnTo>
                  <a:lnTo>
                    <a:pt x="13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Line 48"/>
            <p:cNvSpPr>
              <a:spLocks noChangeShapeType="1"/>
            </p:cNvSpPr>
            <p:nvPr/>
          </p:nvSpPr>
          <p:spPr bwMode="auto">
            <a:xfrm flipH="1">
              <a:off x="4235" y="2833"/>
              <a:ext cx="796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4173" y="3062"/>
              <a:ext cx="71" cy="2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7"/>
                </a:cxn>
                <a:cxn ang="0">
                  <a:pos x="71" y="25"/>
                </a:cxn>
                <a:cxn ang="0">
                  <a:pos x="59" y="0"/>
                </a:cxn>
              </a:cxnLst>
              <a:rect l="0" t="0" r="r" b="b"/>
              <a:pathLst>
                <a:path w="71" h="27">
                  <a:moveTo>
                    <a:pt x="59" y="0"/>
                  </a:moveTo>
                  <a:lnTo>
                    <a:pt x="0" y="27"/>
                  </a:lnTo>
                  <a:lnTo>
                    <a:pt x="71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Line 50"/>
            <p:cNvSpPr>
              <a:spLocks noChangeShapeType="1"/>
            </p:cNvSpPr>
            <p:nvPr/>
          </p:nvSpPr>
          <p:spPr bwMode="auto">
            <a:xfrm flipH="1">
              <a:off x="4232" y="2242"/>
              <a:ext cx="799" cy="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4173" y="2475"/>
              <a:ext cx="68" cy="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8"/>
                </a:cxn>
                <a:cxn ang="0">
                  <a:pos x="68" y="26"/>
                </a:cxn>
                <a:cxn ang="0">
                  <a:pos x="59" y="0"/>
                </a:cxn>
              </a:cxnLst>
              <a:rect l="0" t="0" r="r" b="b"/>
              <a:pathLst>
                <a:path w="68" h="28">
                  <a:moveTo>
                    <a:pt x="59" y="0"/>
                  </a:moveTo>
                  <a:lnTo>
                    <a:pt x="0" y="28"/>
                  </a:lnTo>
                  <a:lnTo>
                    <a:pt x="68" y="2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Line 52"/>
            <p:cNvSpPr>
              <a:spLocks noChangeShapeType="1"/>
            </p:cNvSpPr>
            <p:nvPr/>
          </p:nvSpPr>
          <p:spPr bwMode="auto">
            <a:xfrm flipH="1">
              <a:off x="4235" y="2293"/>
              <a:ext cx="796" cy="2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4173" y="2526"/>
              <a:ext cx="71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71" y="25"/>
                </a:cxn>
                <a:cxn ang="0">
                  <a:pos x="59" y="0"/>
                </a:cxn>
              </a:cxnLst>
              <a:rect l="0" t="0" r="r" b="b"/>
              <a:pathLst>
                <a:path w="71" h="30">
                  <a:moveTo>
                    <a:pt x="59" y="0"/>
                  </a:moveTo>
                  <a:lnTo>
                    <a:pt x="0" y="30"/>
                  </a:lnTo>
                  <a:lnTo>
                    <a:pt x="71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H="1">
              <a:off x="4235" y="2346"/>
              <a:ext cx="796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4173" y="2577"/>
              <a:ext cx="68" cy="2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7"/>
                </a:cxn>
                <a:cxn ang="0">
                  <a:pos x="68" y="25"/>
                </a:cxn>
                <a:cxn ang="0">
                  <a:pos x="59" y="0"/>
                </a:cxn>
              </a:cxnLst>
              <a:rect l="0" t="0" r="r" b="b"/>
              <a:pathLst>
                <a:path w="68" h="27">
                  <a:moveTo>
                    <a:pt x="59" y="0"/>
                  </a:moveTo>
                  <a:lnTo>
                    <a:pt x="0" y="27"/>
                  </a:lnTo>
                  <a:lnTo>
                    <a:pt x="68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 flipH="1">
              <a:off x="4232" y="2397"/>
              <a:ext cx="799" cy="2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4173" y="2630"/>
              <a:ext cx="68" cy="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8"/>
                </a:cxn>
                <a:cxn ang="0">
                  <a:pos x="68" y="25"/>
                </a:cxn>
                <a:cxn ang="0">
                  <a:pos x="59" y="0"/>
                </a:cxn>
              </a:cxnLst>
              <a:rect l="0" t="0" r="r" b="b"/>
              <a:pathLst>
                <a:path w="68" h="28">
                  <a:moveTo>
                    <a:pt x="59" y="0"/>
                  </a:moveTo>
                  <a:lnTo>
                    <a:pt x="0" y="28"/>
                  </a:lnTo>
                  <a:lnTo>
                    <a:pt x="68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Line 58"/>
            <p:cNvSpPr>
              <a:spLocks noChangeShapeType="1"/>
            </p:cNvSpPr>
            <p:nvPr/>
          </p:nvSpPr>
          <p:spPr bwMode="auto">
            <a:xfrm flipH="1">
              <a:off x="4235" y="2884"/>
              <a:ext cx="796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4173" y="3112"/>
              <a:ext cx="71" cy="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8"/>
                </a:cxn>
                <a:cxn ang="0">
                  <a:pos x="71" y="26"/>
                </a:cxn>
                <a:cxn ang="0">
                  <a:pos x="59" y="0"/>
                </a:cxn>
              </a:cxnLst>
              <a:rect l="0" t="0" r="r" b="b"/>
              <a:pathLst>
                <a:path w="71" h="28">
                  <a:moveTo>
                    <a:pt x="59" y="0"/>
                  </a:moveTo>
                  <a:lnTo>
                    <a:pt x="0" y="28"/>
                  </a:lnTo>
                  <a:lnTo>
                    <a:pt x="71" y="2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Line 60"/>
            <p:cNvSpPr>
              <a:spLocks noChangeShapeType="1"/>
            </p:cNvSpPr>
            <p:nvPr/>
          </p:nvSpPr>
          <p:spPr bwMode="auto">
            <a:xfrm flipH="1">
              <a:off x="4235" y="2935"/>
              <a:ext cx="793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4176" y="3163"/>
              <a:ext cx="68" cy="2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8"/>
                </a:cxn>
                <a:cxn ang="0">
                  <a:pos x="68" y="26"/>
                </a:cxn>
                <a:cxn ang="0">
                  <a:pos x="56" y="0"/>
                </a:cxn>
              </a:cxnLst>
              <a:rect l="0" t="0" r="r" b="b"/>
              <a:pathLst>
                <a:path w="68" h="28">
                  <a:moveTo>
                    <a:pt x="56" y="0"/>
                  </a:moveTo>
                  <a:lnTo>
                    <a:pt x="0" y="28"/>
                  </a:lnTo>
                  <a:lnTo>
                    <a:pt x="68" y="2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Line 62"/>
            <p:cNvSpPr>
              <a:spLocks noChangeShapeType="1"/>
            </p:cNvSpPr>
            <p:nvPr/>
          </p:nvSpPr>
          <p:spPr bwMode="auto">
            <a:xfrm flipH="1">
              <a:off x="4235" y="2988"/>
              <a:ext cx="793" cy="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4173" y="3212"/>
              <a:ext cx="71" cy="2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7"/>
                </a:cxn>
                <a:cxn ang="0">
                  <a:pos x="71" y="25"/>
                </a:cxn>
                <a:cxn ang="0">
                  <a:pos x="59" y="0"/>
                </a:cxn>
              </a:cxnLst>
              <a:rect l="0" t="0" r="r" b="b"/>
              <a:pathLst>
                <a:path w="71" h="27">
                  <a:moveTo>
                    <a:pt x="59" y="0"/>
                  </a:moveTo>
                  <a:lnTo>
                    <a:pt x="0" y="27"/>
                  </a:lnTo>
                  <a:lnTo>
                    <a:pt x="71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Line 64"/>
            <p:cNvSpPr>
              <a:spLocks noChangeShapeType="1"/>
            </p:cNvSpPr>
            <p:nvPr/>
          </p:nvSpPr>
          <p:spPr bwMode="auto">
            <a:xfrm flipH="1">
              <a:off x="4235" y="3036"/>
              <a:ext cx="796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4173" y="3265"/>
              <a:ext cx="71" cy="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28"/>
                </a:cxn>
                <a:cxn ang="0">
                  <a:pos x="71" y="25"/>
                </a:cxn>
                <a:cxn ang="0">
                  <a:pos x="59" y="0"/>
                </a:cxn>
              </a:cxnLst>
              <a:rect l="0" t="0" r="r" b="b"/>
              <a:pathLst>
                <a:path w="71" h="28">
                  <a:moveTo>
                    <a:pt x="59" y="0"/>
                  </a:moveTo>
                  <a:lnTo>
                    <a:pt x="0" y="28"/>
                  </a:lnTo>
                  <a:lnTo>
                    <a:pt x="71" y="2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 flipH="1">
              <a:off x="4235" y="3087"/>
              <a:ext cx="796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4173" y="3313"/>
              <a:ext cx="71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30"/>
                </a:cxn>
                <a:cxn ang="0">
                  <a:pos x="71" y="26"/>
                </a:cxn>
                <a:cxn ang="0">
                  <a:pos x="59" y="0"/>
                </a:cxn>
              </a:cxnLst>
              <a:rect l="0" t="0" r="r" b="b"/>
              <a:pathLst>
                <a:path w="71" h="30">
                  <a:moveTo>
                    <a:pt x="59" y="0"/>
                  </a:moveTo>
                  <a:lnTo>
                    <a:pt x="0" y="30"/>
                  </a:lnTo>
                  <a:lnTo>
                    <a:pt x="71" y="2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8"/>
            <p:cNvSpPr>
              <a:spLocks noEditPoints="1"/>
            </p:cNvSpPr>
            <p:nvPr/>
          </p:nvSpPr>
          <p:spPr bwMode="auto">
            <a:xfrm>
              <a:off x="4634" y="3309"/>
              <a:ext cx="19" cy="85"/>
            </a:xfrm>
            <a:custGeom>
              <a:avLst/>
              <a:gdLst/>
              <a:ahLst/>
              <a:cxnLst>
                <a:cxn ang="0">
                  <a:pos x="19" y="81"/>
                </a:cxn>
                <a:cxn ang="0">
                  <a:pos x="19" y="81"/>
                </a:cxn>
                <a:cxn ang="0">
                  <a:pos x="19" y="74"/>
                </a:cxn>
                <a:cxn ang="0">
                  <a:pos x="10" y="74"/>
                </a:cxn>
                <a:cxn ang="0">
                  <a:pos x="10" y="74"/>
                </a:cxn>
                <a:cxn ang="0">
                  <a:pos x="4" y="74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4" y="85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9" y="85"/>
                </a:cxn>
                <a:cxn ang="0">
                  <a:pos x="19" y="81"/>
                </a:cxn>
                <a:cxn ang="0">
                  <a:pos x="19" y="81"/>
                </a:cxn>
                <a:cxn ang="0">
                  <a:pos x="19" y="44"/>
                </a:cxn>
                <a:cxn ang="0">
                  <a:pos x="19" y="44"/>
                </a:cxn>
                <a:cxn ang="0">
                  <a:pos x="19" y="39"/>
                </a:cxn>
                <a:cxn ang="0">
                  <a:pos x="10" y="37"/>
                </a:cxn>
                <a:cxn ang="0">
                  <a:pos x="10" y="37"/>
                </a:cxn>
                <a:cxn ang="0">
                  <a:pos x="4" y="39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0" y="48"/>
                </a:cxn>
                <a:cxn ang="0">
                  <a:pos x="10" y="48"/>
                </a:cxn>
                <a:cxn ang="0">
                  <a:pos x="19" y="48"/>
                </a:cxn>
                <a:cxn ang="0">
                  <a:pos x="19" y="44"/>
                </a:cxn>
                <a:cxn ang="0">
                  <a:pos x="19" y="44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9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4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9" y="11"/>
                </a:cxn>
                <a:cxn ang="0">
                  <a:pos x="19" y="7"/>
                </a:cxn>
                <a:cxn ang="0">
                  <a:pos x="19" y="7"/>
                </a:cxn>
              </a:cxnLst>
              <a:rect l="0" t="0" r="r" b="b"/>
              <a:pathLst>
                <a:path w="19" h="85">
                  <a:moveTo>
                    <a:pt x="19" y="81"/>
                  </a:moveTo>
                  <a:lnTo>
                    <a:pt x="19" y="81"/>
                  </a:lnTo>
                  <a:lnTo>
                    <a:pt x="19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85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9" y="85"/>
                  </a:ln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39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4" y="3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9" y="48"/>
                  </a:ln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7"/>
                  </a:moveTo>
                  <a:lnTo>
                    <a:pt x="19" y="7"/>
                  </a:lnTo>
                  <a:lnTo>
                    <a:pt x="19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70632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7"/>
          <p:cNvSpPr txBox="1">
            <a:spLocks noChangeArrowheads="1"/>
          </p:cNvSpPr>
          <p:nvPr/>
        </p:nvSpPr>
        <p:spPr bwMode="auto">
          <a:xfrm>
            <a:off x="481665" y="1066800"/>
            <a:ext cx="381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</a:rPr>
              <a:t>assume ssthresh = 8*MSS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262754" y="12700"/>
            <a:ext cx="572529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10000"/>
          </a:bodyPr>
          <a:lstStyle>
            <a:lvl1pPr>
              <a:spcBef>
                <a:spcPct val="0"/>
              </a:spcBef>
              <a:defRPr b="1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2pPr>
            <a:lvl3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3pPr>
            <a:lvl4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4pPr>
            <a:lvl5pPr>
              <a:spcBef>
                <a:spcPct val="0"/>
              </a:spcBef>
              <a:defRPr sz="4000" b="1">
                <a:solidFill>
                  <a:srgbClr val="0066FF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latin typeface="Arial" charset="0"/>
              </a:defRPr>
            </a:lvl9pPr>
          </a:lstStyle>
          <a:p>
            <a:r>
              <a:rPr lang="en-US" sz="2400" dirty="0"/>
              <a:t>Example: Slow Start/Congestion Avoidance</a:t>
            </a:r>
          </a:p>
        </p:txBody>
      </p:sp>
      <p:sp>
        <p:nvSpPr>
          <p:cNvPr id="1029" name="Text Box 135"/>
          <p:cNvSpPr txBox="1">
            <a:spLocks noChangeArrowheads="1"/>
          </p:cNvSpPr>
          <p:nvPr/>
        </p:nvSpPr>
        <p:spPr bwMode="auto">
          <a:xfrm>
            <a:off x="1419225" y="1695450"/>
            <a:ext cx="1219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000" b="1" dirty="0">
              <a:latin typeface="Calibri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Calibri" charset="0"/>
            </a:endParaRPr>
          </a:p>
        </p:txBody>
      </p:sp>
      <p:sp>
        <p:nvSpPr>
          <p:cNvPr id="1030" name="Text Box 137"/>
          <p:cNvSpPr txBox="1">
            <a:spLocks noChangeArrowheads="1"/>
          </p:cNvSpPr>
          <p:nvPr/>
        </p:nvSpPr>
        <p:spPr bwMode="auto">
          <a:xfrm>
            <a:off x="4660900" y="45847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</a:rPr>
              <a:t>cwnd = 10</a:t>
            </a:r>
          </a:p>
        </p:txBody>
      </p:sp>
      <p:sp>
        <p:nvSpPr>
          <p:cNvPr id="1031" name="Text Box 146"/>
          <p:cNvSpPr txBox="1">
            <a:spLocks noChangeArrowheads="1"/>
          </p:cNvSpPr>
          <p:nvPr/>
        </p:nvSpPr>
        <p:spPr bwMode="auto">
          <a:xfrm>
            <a:off x="4775200" y="17145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</a:rPr>
              <a:t>cwnd = 4</a:t>
            </a:r>
          </a:p>
        </p:txBody>
      </p:sp>
      <p:sp>
        <p:nvSpPr>
          <p:cNvPr id="1032" name="AutoShape 188"/>
          <p:cNvSpPr>
            <a:spLocks noChangeArrowheads="1"/>
          </p:cNvSpPr>
          <p:nvPr/>
        </p:nvSpPr>
        <p:spPr bwMode="auto">
          <a:xfrm rot="-839043">
            <a:off x="6166219" y="3042463"/>
            <a:ext cx="2590800" cy="782587"/>
          </a:xfrm>
          <a:prstGeom prst="leftArrow">
            <a:avLst>
              <a:gd name="adj1" fmla="val 28481"/>
              <a:gd name="adj2" fmla="val 47265"/>
            </a:avLst>
          </a:prstGeom>
          <a:noFill/>
          <a:ln w="1905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Eight ACKs</a:t>
            </a:r>
          </a:p>
        </p:txBody>
      </p:sp>
      <p:sp>
        <p:nvSpPr>
          <p:cNvPr id="1033" name="Line 101"/>
          <p:cNvSpPr>
            <a:spLocks noChangeShapeType="1"/>
          </p:cNvSpPr>
          <p:nvPr/>
        </p:nvSpPr>
        <p:spPr bwMode="auto">
          <a:xfrm>
            <a:off x="6172200" y="393700"/>
            <a:ext cx="0" cy="623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34" name="Line 102"/>
          <p:cNvSpPr>
            <a:spLocks noChangeShapeType="1"/>
          </p:cNvSpPr>
          <p:nvPr/>
        </p:nvSpPr>
        <p:spPr bwMode="auto">
          <a:xfrm>
            <a:off x="8763000" y="381000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35" name="Line 103"/>
          <p:cNvSpPr>
            <a:spLocks noChangeShapeType="1"/>
          </p:cNvSpPr>
          <p:nvPr/>
        </p:nvSpPr>
        <p:spPr bwMode="auto">
          <a:xfrm>
            <a:off x="6191250" y="479425"/>
            <a:ext cx="2571750" cy="3587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36" name="Line 104"/>
          <p:cNvSpPr>
            <a:spLocks noChangeShapeType="1"/>
          </p:cNvSpPr>
          <p:nvPr/>
        </p:nvSpPr>
        <p:spPr bwMode="auto">
          <a:xfrm rot="289955" flipH="1">
            <a:off x="6202363" y="757238"/>
            <a:ext cx="2495550" cy="48895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37" name="Line 105"/>
          <p:cNvSpPr>
            <a:spLocks noChangeShapeType="1"/>
          </p:cNvSpPr>
          <p:nvPr/>
        </p:nvSpPr>
        <p:spPr bwMode="auto">
          <a:xfrm>
            <a:off x="6191250" y="1308100"/>
            <a:ext cx="2571750" cy="3683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38" name="Line 106"/>
          <p:cNvSpPr>
            <a:spLocks noChangeShapeType="1"/>
          </p:cNvSpPr>
          <p:nvPr/>
        </p:nvSpPr>
        <p:spPr bwMode="auto">
          <a:xfrm>
            <a:off x="6191250" y="1184275"/>
            <a:ext cx="2571750" cy="3397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39" name="Line 107"/>
          <p:cNvSpPr>
            <a:spLocks noChangeShapeType="1"/>
          </p:cNvSpPr>
          <p:nvPr/>
        </p:nvSpPr>
        <p:spPr bwMode="auto">
          <a:xfrm rot="281585" flipH="1">
            <a:off x="6200775" y="1446213"/>
            <a:ext cx="2571750" cy="46990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40" name="Line 108"/>
          <p:cNvSpPr>
            <a:spLocks noChangeShapeType="1"/>
          </p:cNvSpPr>
          <p:nvPr/>
        </p:nvSpPr>
        <p:spPr bwMode="auto">
          <a:xfrm rot="256020" flipH="1">
            <a:off x="6199188" y="1595438"/>
            <a:ext cx="2495550" cy="46990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41" name="Line 109"/>
          <p:cNvSpPr>
            <a:spLocks noChangeShapeType="1"/>
          </p:cNvSpPr>
          <p:nvPr/>
        </p:nvSpPr>
        <p:spPr bwMode="auto">
          <a:xfrm>
            <a:off x="6191250" y="2070100"/>
            <a:ext cx="2571750" cy="3683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42" name="Line 110"/>
          <p:cNvSpPr>
            <a:spLocks noChangeShapeType="1"/>
          </p:cNvSpPr>
          <p:nvPr/>
        </p:nvSpPr>
        <p:spPr bwMode="auto">
          <a:xfrm>
            <a:off x="6191250" y="1993900"/>
            <a:ext cx="2571750" cy="3683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43" name="Line 111"/>
          <p:cNvSpPr>
            <a:spLocks noChangeShapeType="1"/>
          </p:cNvSpPr>
          <p:nvPr/>
        </p:nvSpPr>
        <p:spPr bwMode="auto">
          <a:xfrm>
            <a:off x="6191250" y="1917700"/>
            <a:ext cx="2571750" cy="3683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44" name="Line 112"/>
          <p:cNvSpPr>
            <a:spLocks noChangeShapeType="1"/>
          </p:cNvSpPr>
          <p:nvPr/>
        </p:nvSpPr>
        <p:spPr bwMode="auto">
          <a:xfrm>
            <a:off x="6191250" y="1841500"/>
            <a:ext cx="2571750" cy="3683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45" name="Text Box 144"/>
          <p:cNvSpPr txBox="1">
            <a:spLocks noChangeArrowheads="1"/>
          </p:cNvSpPr>
          <p:nvPr/>
        </p:nvSpPr>
        <p:spPr bwMode="auto">
          <a:xfrm>
            <a:off x="5514975" y="698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046" name="Text Box 145"/>
          <p:cNvSpPr txBox="1">
            <a:spLocks noChangeArrowheads="1"/>
          </p:cNvSpPr>
          <p:nvPr/>
        </p:nvSpPr>
        <p:spPr bwMode="auto">
          <a:xfrm>
            <a:off x="4800600" y="10033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</a:rPr>
              <a:t>cwnd = 2</a:t>
            </a:r>
          </a:p>
        </p:txBody>
      </p:sp>
      <p:sp>
        <p:nvSpPr>
          <p:cNvPr id="1047" name="Text Box 147"/>
          <p:cNvSpPr txBox="1">
            <a:spLocks noChangeArrowheads="1"/>
          </p:cNvSpPr>
          <p:nvPr/>
        </p:nvSpPr>
        <p:spPr bwMode="auto">
          <a:xfrm>
            <a:off x="4838700" y="2463800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</a:rPr>
              <a:t>cwnd= 8</a:t>
            </a:r>
          </a:p>
        </p:txBody>
      </p:sp>
      <p:sp>
        <p:nvSpPr>
          <p:cNvPr id="1048" name="Line 154"/>
          <p:cNvSpPr>
            <a:spLocks noChangeShapeType="1"/>
          </p:cNvSpPr>
          <p:nvPr/>
        </p:nvSpPr>
        <p:spPr bwMode="auto">
          <a:xfrm rot="256020" flipH="1">
            <a:off x="6208713" y="2132013"/>
            <a:ext cx="2551112" cy="468312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49" name="Line 155"/>
          <p:cNvSpPr>
            <a:spLocks noChangeShapeType="1"/>
          </p:cNvSpPr>
          <p:nvPr/>
        </p:nvSpPr>
        <p:spPr bwMode="auto">
          <a:xfrm rot="256020" flipH="1">
            <a:off x="6208713" y="2208213"/>
            <a:ext cx="2562225" cy="46990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50" name="Line 156"/>
          <p:cNvSpPr>
            <a:spLocks noChangeShapeType="1"/>
          </p:cNvSpPr>
          <p:nvPr/>
        </p:nvSpPr>
        <p:spPr bwMode="auto">
          <a:xfrm rot="256020" flipH="1">
            <a:off x="6208713" y="2284413"/>
            <a:ext cx="2562225" cy="46990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51" name="Line 157"/>
          <p:cNvSpPr>
            <a:spLocks noChangeShapeType="1"/>
          </p:cNvSpPr>
          <p:nvPr/>
        </p:nvSpPr>
        <p:spPr bwMode="auto">
          <a:xfrm rot="256020" flipH="1">
            <a:off x="6208713" y="2357438"/>
            <a:ext cx="2486025" cy="469900"/>
          </a:xfrm>
          <a:prstGeom prst="line">
            <a:avLst/>
          </a:prstGeom>
          <a:noFill/>
          <a:ln w="19050">
            <a:solidFill>
              <a:srgbClr val="009999"/>
            </a:solidFill>
            <a:round/>
            <a:headEnd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52" name="Text Box 158"/>
          <p:cNvSpPr txBox="1">
            <a:spLocks noChangeArrowheads="1"/>
          </p:cNvSpPr>
          <p:nvPr/>
        </p:nvSpPr>
        <p:spPr bwMode="auto">
          <a:xfrm>
            <a:off x="4850099" y="40322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</a:rPr>
              <a:t>cwnd = 1</a:t>
            </a:r>
          </a:p>
        </p:txBody>
      </p:sp>
      <p:sp>
        <p:nvSpPr>
          <p:cNvPr id="1053" name="Text Box 180"/>
          <p:cNvSpPr txBox="1">
            <a:spLocks noChangeArrowheads="1"/>
          </p:cNvSpPr>
          <p:nvPr/>
        </p:nvSpPr>
        <p:spPr bwMode="auto">
          <a:xfrm>
            <a:off x="4876800" y="35941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</a:rPr>
              <a:t>cwnd = 9</a:t>
            </a:r>
          </a:p>
        </p:txBody>
      </p:sp>
      <p:sp>
        <p:nvSpPr>
          <p:cNvPr id="1054" name="AutoShape 185"/>
          <p:cNvSpPr>
            <a:spLocks noChangeArrowheads="1"/>
          </p:cNvSpPr>
          <p:nvPr/>
        </p:nvSpPr>
        <p:spPr bwMode="auto">
          <a:xfrm rot="633927">
            <a:off x="6207985" y="2436675"/>
            <a:ext cx="2551594" cy="832113"/>
          </a:xfrm>
          <a:prstGeom prst="rightArrow">
            <a:avLst>
              <a:gd name="adj1" fmla="val 26194"/>
              <a:gd name="adj2" fmla="val 34942"/>
            </a:avLst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Eight packets</a:t>
            </a:r>
          </a:p>
        </p:txBody>
      </p:sp>
      <p:sp>
        <p:nvSpPr>
          <p:cNvPr id="1055" name="Oval 193"/>
          <p:cNvSpPr>
            <a:spLocks noChangeArrowheads="1"/>
          </p:cNvSpPr>
          <p:nvPr/>
        </p:nvSpPr>
        <p:spPr bwMode="auto">
          <a:xfrm>
            <a:off x="7391400" y="6213475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056" name="Oval 194"/>
          <p:cNvSpPr>
            <a:spLocks noChangeArrowheads="1"/>
          </p:cNvSpPr>
          <p:nvPr/>
        </p:nvSpPr>
        <p:spPr bwMode="auto">
          <a:xfrm>
            <a:off x="7391400" y="6356350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057" name="Oval 195"/>
          <p:cNvSpPr>
            <a:spLocks noChangeArrowheads="1"/>
          </p:cNvSpPr>
          <p:nvPr/>
        </p:nvSpPr>
        <p:spPr bwMode="auto">
          <a:xfrm>
            <a:off x="7391400" y="6489700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058" name="AutoShape 201"/>
          <p:cNvSpPr>
            <a:spLocks noChangeArrowheads="1"/>
          </p:cNvSpPr>
          <p:nvPr/>
        </p:nvSpPr>
        <p:spPr bwMode="auto">
          <a:xfrm rot="-843032">
            <a:off x="6155377" y="4184399"/>
            <a:ext cx="2619375" cy="767543"/>
          </a:xfrm>
          <a:prstGeom prst="leftArrow">
            <a:avLst>
              <a:gd name="adj1" fmla="val 28481"/>
              <a:gd name="adj2" fmla="val 47786"/>
            </a:avLst>
          </a:prstGeom>
          <a:noFill/>
          <a:ln w="1905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Nine </a:t>
            </a:r>
            <a:r>
              <a:rPr lang="en-US" sz="2400" dirty="0" err="1">
                <a:solidFill>
                  <a:srgbClr val="FF0000"/>
                </a:solidFill>
                <a:latin typeface="Calibri" charset="0"/>
              </a:rPr>
              <a:t>ACKs</a:t>
            </a:r>
            <a:endParaRPr lang="en-US" sz="24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059" name="AutoShape 202"/>
          <p:cNvSpPr>
            <a:spLocks noChangeArrowheads="1"/>
          </p:cNvSpPr>
          <p:nvPr/>
        </p:nvSpPr>
        <p:spPr bwMode="auto">
          <a:xfrm rot="697554">
            <a:off x="6160734" y="3488636"/>
            <a:ext cx="2598738" cy="907018"/>
          </a:xfrm>
          <a:prstGeom prst="rightArrow">
            <a:avLst>
              <a:gd name="adj1" fmla="val 26194"/>
              <a:gd name="adj2" fmla="val 35787"/>
            </a:avLst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Nine packets</a:t>
            </a:r>
          </a:p>
        </p:txBody>
      </p:sp>
      <p:sp>
        <p:nvSpPr>
          <p:cNvPr id="1060" name="AutoShape 203"/>
          <p:cNvSpPr>
            <a:spLocks noChangeArrowheads="1"/>
          </p:cNvSpPr>
          <p:nvPr/>
        </p:nvSpPr>
        <p:spPr bwMode="auto">
          <a:xfrm rot="-855417">
            <a:off x="6169243" y="5246819"/>
            <a:ext cx="2628900" cy="784859"/>
          </a:xfrm>
          <a:prstGeom prst="leftArrow">
            <a:avLst>
              <a:gd name="adj1" fmla="val 28481"/>
              <a:gd name="adj2" fmla="val 47960"/>
            </a:avLst>
          </a:prstGeom>
          <a:noFill/>
          <a:ln w="1905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Ten ACKs</a:t>
            </a:r>
          </a:p>
        </p:txBody>
      </p:sp>
      <p:sp>
        <p:nvSpPr>
          <p:cNvPr id="1061" name="AutoShape 204"/>
          <p:cNvSpPr>
            <a:spLocks noChangeArrowheads="1"/>
          </p:cNvSpPr>
          <p:nvPr/>
        </p:nvSpPr>
        <p:spPr bwMode="auto">
          <a:xfrm rot="628147">
            <a:off x="6182862" y="4570474"/>
            <a:ext cx="2589213" cy="980796"/>
          </a:xfrm>
          <a:prstGeom prst="rightArrow">
            <a:avLst>
              <a:gd name="adj1" fmla="val 26194"/>
              <a:gd name="adj2" fmla="val 35656"/>
            </a:avLst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Ten packets</a:t>
            </a:r>
          </a:p>
        </p:txBody>
      </p:sp>
      <p:sp>
        <p:nvSpPr>
          <p:cNvPr id="1062" name="Text Box 205"/>
          <p:cNvSpPr txBox="1">
            <a:spLocks noChangeArrowheads="1"/>
          </p:cNvSpPr>
          <p:nvPr/>
        </p:nvSpPr>
        <p:spPr bwMode="auto">
          <a:xfrm>
            <a:off x="4648200" y="56642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 charset="0"/>
              </a:rPr>
              <a:t>cwnd = 11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" y="2057400"/>
          <a:ext cx="4648200" cy="284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Chart" r:id="rId4" imgW="5918200" imgH="3619500" progId="Excel.Sheet.8">
                  <p:embed/>
                </p:oleObj>
              </mc:Choice>
              <mc:Fallback>
                <p:oleObj name="Chart" r:id="rId4" imgW="5918200" imgH="3619500" progId="Excel.Sheet.8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4648200" cy="284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" name="Line 183"/>
          <p:cNvSpPr>
            <a:spLocks noChangeShapeType="1"/>
          </p:cNvSpPr>
          <p:nvPr/>
        </p:nvSpPr>
        <p:spPr bwMode="auto">
          <a:xfrm flipV="1">
            <a:off x="1308100" y="2933700"/>
            <a:ext cx="3060700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4" name="Text Box 184"/>
          <p:cNvSpPr txBox="1">
            <a:spLocks noChangeArrowheads="1"/>
          </p:cNvSpPr>
          <p:nvPr/>
        </p:nvSpPr>
        <p:spPr bwMode="auto">
          <a:xfrm>
            <a:off x="1079500" y="25781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ssthresh</a:t>
            </a:r>
          </a:p>
        </p:txBody>
      </p:sp>
      <p:sp>
        <p:nvSpPr>
          <p:cNvPr id="1065" name="Text Box 209"/>
          <p:cNvSpPr txBox="1">
            <a:spLocks noChangeArrowheads="1"/>
          </p:cNvSpPr>
          <p:nvPr/>
        </p:nvSpPr>
        <p:spPr bwMode="auto">
          <a:xfrm>
            <a:off x="5981700" y="-127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charset="0"/>
              </a:rPr>
              <a:t>S</a:t>
            </a:r>
          </a:p>
        </p:txBody>
      </p:sp>
      <p:sp>
        <p:nvSpPr>
          <p:cNvPr id="1066" name="Text Box 210"/>
          <p:cNvSpPr txBox="1">
            <a:spLocks noChangeArrowheads="1"/>
          </p:cNvSpPr>
          <p:nvPr/>
        </p:nvSpPr>
        <p:spPr bwMode="auto">
          <a:xfrm>
            <a:off x="8585200" y="-25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00882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25413"/>
            <a:ext cx="8534400" cy="4841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>
              <a:buClr>
                <a:schemeClr val="tx1"/>
              </a:buClr>
              <a:buSzPct val="60000"/>
              <a:buFont typeface="Wingdings" pitchFamily="2" charset="2"/>
            </a:pPr>
            <a:r>
              <a:rPr lang="en-US" sz="2800" kern="1200" dirty="0"/>
              <a:t>Protocol of Slow Start &amp; Congestion Avoidance</a:t>
            </a:r>
          </a:p>
        </p:txBody>
      </p:sp>
      <p:sp>
        <p:nvSpPr>
          <p:cNvPr id="20483" name="Line 9"/>
          <p:cNvSpPr>
            <a:spLocks noChangeShapeType="1"/>
          </p:cNvSpPr>
          <p:nvPr/>
        </p:nvSpPr>
        <p:spPr bwMode="auto">
          <a:xfrm flipV="1">
            <a:off x="2209800" y="3733800"/>
            <a:ext cx="304800" cy="76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lIns="91433" tIns="45717" rIns="91433" bIns="45717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371600" y="3733800"/>
            <a:ext cx="1143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r>
              <a:rPr lang="en-US" sz="1600" i="1" dirty="0">
                <a:solidFill>
                  <a:srgbClr val="FF0000"/>
                </a:solidFill>
              </a:rPr>
              <a:t>ssthresh</a:t>
            </a: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-1" y="764704"/>
            <a:ext cx="4622801" cy="568863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Math3" charset="0"/>
              </a:rPr>
              <a:t>Initially:</a:t>
            </a:r>
          </a:p>
          <a:p>
            <a:pPr marL="342900" indent="-342900">
              <a:spcBef>
                <a:spcPct val="20000"/>
              </a:spcBef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Math3" charset="0"/>
              </a:rPr>
              <a:t>	-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sym typeface="Math3" charset="0"/>
              </a:rPr>
              <a:t>cwnd</a:t>
            </a:r>
            <a:r>
              <a:rPr lang="en-US" sz="2400" dirty="0">
                <a:latin typeface="Calibri" charset="0"/>
                <a:sym typeface="Math3" charset="0"/>
              </a:rPr>
              <a:t> = 1*MSS</a:t>
            </a:r>
          </a:p>
          <a:p>
            <a:pPr marL="342900" indent="-342900">
              <a:spcBef>
                <a:spcPct val="20000"/>
              </a:spcBef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Math3" charset="0"/>
              </a:rPr>
              <a:t>	-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sym typeface="Math3" charset="0"/>
              </a:rPr>
              <a:t>ssthresh</a:t>
            </a:r>
            <a:r>
              <a:rPr lang="en-US" sz="2400" dirty="0">
                <a:latin typeface="Calibri" charset="0"/>
                <a:sym typeface="Math3" charset="0"/>
              </a:rPr>
              <a:t> = very high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Math3" charset="0"/>
              </a:rPr>
              <a:t>If a new ACK comes:</a:t>
            </a:r>
          </a:p>
          <a:p>
            <a:pPr marL="742950" lvl="1" indent="-285750">
              <a:spcBef>
                <a:spcPct val="20000"/>
              </a:spcBef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Math3" charset="0"/>
              </a:rPr>
              <a:t>-	if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sym typeface="Math3" charset="0"/>
              </a:rPr>
              <a:t>cwnd &lt; ssthresh</a:t>
            </a:r>
            <a:r>
              <a:rPr lang="en-US" sz="2400" dirty="0">
                <a:latin typeface="Calibri" charset="0"/>
                <a:sym typeface="Math3" charset="0"/>
              </a:rPr>
              <a:t> </a:t>
            </a:r>
            <a:r>
              <a:rPr lang="en-US" sz="2400" dirty="0">
                <a:latin typeface="Calibri" charset="0"/>
                <a:sym typeface="Wingdings" charset="2"/>
              </a:rPr>
              <a:t> update cwnd according to slow start 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Wingdings" charset="2"/>
              </a:rPr>
              <a:t>if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sym typeface="Wingdings" charset="2"/>
              </a:rPr>
              <a:t>cwnd &gt; ssthresh</a:t>
            </a:r>
            <a:r>
              <a:rPr lang="en-US" sz="2400" dirty="0">
                <a:latin typeface="Calibri" charset="0"/>
                <a:sym typeface="Wingdings" charset="2"/>
              </a:rPr>
              <a:t>  update cwnd according to congestion avoidance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Wingdings" charset="2"/>
              </a:rPr>
              <a:t>If cwnd = ssthresh  either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Wingdings" charset="2"/>
              </a:rPr>
              <a:t>If timeout (i.e. loss) :</a:t>
            </a:r>
          </a:p>
          <a:p>
            <a:pPr marL="742950" lvl="1" indent="-285750">
              <a:spcBef>
                <a:spcPct val="20000"/>
              </a:spcBef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Math3" charset="0"/>
              </a:rPr>
              <a:t>-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sym typeface="Math3" charset="0"/>
              </a:rPr>
              <a:t>ssthresh</a:t>
            </a:r>
            <a:r>
              <a:rPr lang="en-US" sz="2400" dirty="0">
                <a:latin typeface="Calibri" charset="0"/>
                <a:sym typeface="Math3" charset="0"/>
              </a:rPr>
              <a:t> = flight size/2;</a:t>
            </a:r>
          </a:p>
          <a:p>
            <a:pPr marL="742950" lvl="1" indent="-285750">
              <a:spcBef>
                <a:spcPct val="20000"/>
              </a:spcBef>
              <a:tabLst>
                <a:tab pos="2227263" algn="l"/>
                <a:tab pos="4973638" algn="l"/>
                <a:tab pos="5661025" algn="l"/>
              </a:tabLst>
            </a:pPr>
            <a:r>
              <a:rPr lang="en-US" sz="2400" dirty="0">
                <a:latin typeface="Calibri" charset="0"/>
                <a:sym typeface="Math3" charset="0"/>
              </a:rPr>
              <a:t>-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sym typeface="Math3" charset="0"/>
              </a:rPr>
              <a:t>cwnd</a:t>
            </a:r>
            <a:r>
              <a:rPr lang="en-US" sz="2400" dirty="0">
                <a:latin typeface="Calibri" charset="0"/>
                <a:sym typeface="Math3" charset="0"/>
              </a:rPr>
              <a:t> = 1*MSS</a:t>
            </a:r>
          </a:p>
        </p:txBody>
      </p:sp>
      <p:sp>
        <p:nvSpPr>
          <p:cNvPr id="20486" name="Arc 52"/>
          <p:cNvSpPr>
            <a:spLocks/>
          </p:cNvSpPr>
          <p:nvPr/>
        </p:nvSpPr>
        <p:spPr bwMode="auto">
          <a:xfrm>
            <a:off x="4931023" y="2913658"/>
            <a:ext cx="835025" cy="1522413"/>
          </a:xfrm>
          <a:custGeom>
            <a:avLst/>
            <a:gdLst>
              <a:gd name="T0" fmla="*/ 32280866 w 21600"/>
              <a:gd name="T1" fmla="*/ 0 h 21600"/>
              <a:gd name="T2" fmla="*/ 0 w 21600"/>
              <a:gd name="T3" fmla="*/ 10730283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dash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0487" name="Line 53"/>
          <p:cNvSpPr>
            <a:spLocks noChangeShapeType="1"/>
          </p:cNvSpPr>
          <p:nvPr/>
        </p:nvSpPr>
        <p:spPr bwMode="auto">
          <a:xfrm>
            <a:off x="5766048" y="2913658"/>
            <a:ext cx="209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88" name="Line 54"/>
          <p:cNvSpPr>
            <a:spLocks noChangeShapeType="1"/>
          </p:cNvSpPr>
          <p:nvPr/>
        </p:nvSpPr>
        <p:spPr bwMode="auto">
          <a:xfrm>
            <a:off x="5975598" y="3643908"/>
            <a:ext cx="5619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89" name="Line 55"/>
          <p:cNvSpPr>
            <a:spLocks noChangeShapeType="1"/>
          </p:cNvSpPr>
          <p:nvPr/>
        </p:nvSpPr>
        <p:spPr bwMode="auto">
          <a:xfrm>
            <a:off x="7143998" y="3339108"/>
            <a:ext cx="209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0" name="Line 56"/>
          <p:cNvSpPr>
            <a:spLocks noChangeShapeType="1"/>
          </p:cNvSpPr>
          <p:nvPr/>
        </p:nvSpPr>
        <p:spPr bwMode="auto">
          <a:xfrm>
            <a:off x="4931023" y="1981796"/>
            <a:ext cx="0" cy="2451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1" name="Line 57"/>
          <p:cNvSpPr>
            <a:spLocks noChangeShapeType="1"/>
          </p:cNvSpPr>
          <p:nvPr/>
        </p:nvSpPr>
        <p:spPr bwMode="auto">
          <a:xfrm>
            <a:off x="4931023" y="4432896"/>
            <a:ext cx="3883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2" name="Rectangle 58"/>
          <p:cNvSpPr>
            <a:spLocks noChangeArrowheads="1"/>
          </p:cNvSpPr>
          <p:nvPr/>
        </p:nvSpPr>
        <p:spPr bwMode="auto">
          <a:xfrm>
            <a:off x="8433048" y="4586883"/>
            <a:ext cx="60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/>
              <a:t>time</a:t>
            </a:r>
          </a:p>
        </p:txBody>
      </p:sp>
      <p:sp>
        <p:nvSpPr>
          <p:cNvPr id="20493" name="Rectangle 59"/>
          <p:cNvSpPr>
            <a:spLocks noChangeArrowheads="1"/>
          </p:cNvSpPr>
          <p:nvPr/>
        </p:nvSpPr>
        <p:spPr bwMode="auto">
          <a:xfrm>
            <a:off x="4623048" y="1700808"/>
            <a:ext cx="70326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/>
              <a:t>cwnd</a:t>
            </a:r>
          </a:p>
        </p:txBody>
      </p:sp>
      <p:sp>
        <p:nvSpPr>
          <p:cNvPr id="20494" name="Line 60"/>
          <p:cNvSpPr>
            <a:spLocks noChangeShapeType="1"/>
          </p:cNvSpPr>
          <p:nvPr/>
        </p:nvSpPr>
        <p:spPr bwMode="auto">
          <a:xfrm>
            <a:off x="5975598" y="2902546"/>
            <a:ext cx="0" cy="1530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5" name="Arc 61"/>
          <p:cNvSpPr>
            <a:spLocks/>
          </p:cNvSpPr>
          <p:nvPr/>
        </p:nvSpPr>
        <p:spPr bwMode="auto">
          <a:xfrm>
            <a:off x="5975598" y="3635971"/>
            <a:ext cx="542925" cy="796925"/>
          </a:xfrm>
          <a:custGeom>
            <a:avLst/>
            <a:gdLst>
              <a:gd name="T0" fmla="*/ 13646647 w 21600"/>
              <a:gd name="T1" fmla="*/ 0 h 21600"/>
              <a:gd name="T2" fmla="*/ 0 w 21600"/>
              <a:gd name="T3" fmla="*/ 29402288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dash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0496" name="Line 62"/>
          <p:cNvSpPr>
            <a:spLocks noChangeShapeType="1"/>
          </p:cNvSpPr>
          <p:nvPr/>
        </p:nvSpPr>
        <p:spPr bwMode="auto">
          <a:xfrm flipV="1">
            <a:off x="6518523" y="3343871"/>
            <a:ext cx="638175" cy="2921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7" name="Line 63"/>
          <p:cNvSpPr>
            <a:spLocks noChangeShapeType="1"/>
          </p:cNvSpPr>
          <p:nvPr/>
        </p:nvSpPr>
        <p:spPr bwMode="auto">
          <a:xfrm>
            <a:off x="7353548" y="3331171"/>
            <a:ext cx="0" cy="1101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8" name="Line 64"/>
          <p:cNvSpPr>
            <a:spLocks noChangeShapeType="1"/>
          </p:cNvSpPr>
          <p:nvPr/>
        </p:nvSpPr>
        <p:spPr bwMode="auto">
          <a:xfrm>
            <a:off x="7353548" y="3882033"/>
            <a:ext cx="5413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9" name="Arc 65"/>
          <p:cNvSpPr>
            <a:spLocks/>
          </p:cNvSpPr>
          <p:nvPr/>
        </p:nvSpPr>
        <p:spPr bwMode="auto">
          <a:xfrm>
            <a:off x="7353548" y="3882033"/>
            <a:ext cx="500063" cy="550863"/>
          </a:xfrm>
          <a:custGeom>
            <a:avLst/>
            <a:gdLst>
              <a:gd name="T0" fmla="*/ 11576990 w 21600"/>
              <a:gd name="T1" fmla="*/ 0 h 21600"/>
              <a:gd name="T2" fmla="*/ 0 w 21600"/>
              <a:gd name="T3" fmla="*/ 1404861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dash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0500" name="Line 66"/>
          <p:cNvSpPr>
            <a:spLocks noChangeShapeType="1"/>
          </p:cNvSpPr>
          <p:nvPr/>
        </p:nvSpPr>
        <p:spPr bwMode="auto">
          <a:xfrm flipV="1">
            <a:off x="7853611" y="3515321"/>
            <a:ext cx="752475" cy="3667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1" name="Rectangle 67"/>
          <p:cNvSpPr>
            <a:spLocks noChangeArrowheads="1"/>
          </p:cNvSpPr>
          <p:nvPr/>
        </p:nvSpPr>
        <p:spPr bwMode="auto">
          <a:xfrm>
            <a:off x="5994648" y="2462808"/>
            <a:ext cx="2057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/>
              <a:t>Loss, e.g. timeout</a:t>
            </a:r>
          </a:p>
        </p:txBody>
      </p:sp>
      <p:sp>
        <p:nvSpPr>
          <p:cNvPr id="20502" name="Rectangle 68"/>
          <p:cNvSpPr>
            <a:spLocks noChangeArrowheads="1"/>
          </p:cNvSpPr>
          <p:nvPr/>
        </p:nvSpPr>
        <p:spPr bwMode="auto">
          <a:xfrm>
            <a:off x="5080248" y="4672608"/>
            <a:ext cx="2971800" cy="314326"/>
          </a:xfrm>
          <a:prstGeom prst="rect">
            <a:avLst/>
          </a:prstGeom>
          <a:noFill/>
          <a:ln w="28575">
            <a:solidFill>
              <a:srgbClr val="008000"/>
            </a:solidFill>
            <a:prstDash val="dash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2400" dirty="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slow start – in green</a:t>
            </a:r>
          </a:p>
        </p:txBody>
      </p:sp>
      <p:sp>
        <p:nvSpPr>
          <p:cNvPr id="20503" name="Rectangle 69"/>
          <p:cNvSpPr>
            <a:spLocks noChangeArrowheads="1"/>
          </p:cNvSpPr>
          <p:nvPr/>
        </p:nvSpPr>
        <p:spPr bwMode="auto">
          <a:xfrm>
            <a:off x="5080248" y="5206007"/>
            <a:ext cx="3886200" cy="501651"/>
          </a:xfrm>
          <a:prstGeom prst="rect">
            <a:avLst/>
          </a:prstGeom>
          <a:noFill/>
          <a:ln w="28575">
            <a:solidFill>
              <a:srgbClr val="3366FF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24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congestion avoidance – in blue</a:t>
            </a:r>
          </a:p>
        </p:txBody>
      </p:sp>
      <p:sp>
        <p:nvSpPr>
          <p:cNvPr id="20504" name="Line 77"/>
          <p:cNvSpPr>
            <a:spLocks noChangeShapeType="1"/>
          </p:cNvSpPr>
          <p:nvPr/>
        </p:nvSpPr>
        <p:spPr bwMode="auto">
          <a:xfrm>
            <a:off x="4927848" y="2453283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5" name="Text Box 78"/>
          <p:cNvSpPr txBox="1">
            <a:spLocks noChangeArrowheads="1"/>
          </p:cNvSpPr>
          <p:nvPr/>
        </p:nvSpPr>
        <p:spPr bwMode="auto">
          <a:xfrm>
            <a:off x="5978773" y="1675408"/>
            <a:ext cx="1754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>
                <a:sym typeface="Math3" charset="0"/>
              </a:rPr>
              <a:t>(initial) ssthresh</a:t>
            </a:r>
          </a:p>
        </p:txBody>
      </p:sp>
      <p:sp>
        <p:nvSpPr>
          <p:cNvPr id="20506" name="Line 79"/>
          <p:cNvSpPr>
            <a:spLocks noChangeShapeType="1"/>
          </p:cNvSpPr>
          <p:nvPr/>
        </p:nvSpPr>
        <p:spPr bwMode="auto">
          <a:xfrm flipH="1">
            <a:off x="5766048" y="2072283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7" name="Line 81"/>
          <p:cNvSpPr>
            <a:spLocks noChangeShapeType="1"/>
          </p:cNvSpPr>
          <p:nvPr/>
        </p:nvSpPr>
        <p:spPr bwMode="auto">
          <a:xfrm flipH="1">
            <a:off x="5918448" y="2758083"/>
            <a:ext cx="45720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08" name="Line 82"/>
          <p:cNvSpPr>
            <a:spLocks noChangeShapeType="1"/>
          </p:cNvSpPr>
          <p:nvPr/>
        </p:nvSpPr>
        <p:spPr bwMode="auto">
          <a:xfrm>
            <a:off x="6756648" y="2758083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151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58477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buClr>
                <a:schemeClr val="tx1"/>
              </a:buClr>
              <a:buSzPct val="60000"/>
              <a:buFont typeface="Wingdings" pitchFamily="2" charset="2"/>
            </a:pPr>
            <a:r>
              <a:rPr lang="en-US" sz="3200" kern="1200" dirty="0"/>
              <a:t>Fast Retransmit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37175"/>
            <a:ext cx="8229600" cy="444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Coarse timeouts remained a problem, and Fast retransmit was added with TCP Tahoe.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Since the receiver responds every time a packet arrives, this implies the sender will see duplicate ACKs.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Use </a:t>
            </a:r>
            <a:r>
              <a:rPr lang="en-US" sz="2400" b="1" dirty="0">
                <a:solidFill>
                  <a:schemeClr val="tx1"/>
                </a:solidFill>
              </a:rPr>
              <a:t>duplicated ACKs</a:t>
            </a:r>
            <a:r>
              <a:rPr lang="en-US" sz="2400" dirty="0">
                <a:solidFill>
                  <a:schemeClr val="tx1"/>
                </a:solidFill>
              </a:rPr>
              <a:t> to signal lost packet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Three duplicated Acks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85800" y="4572000"/>
            <a:ext cx="792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buClrTx/>
              <a:buFontTx/>
              <a:buChar char="•"/>
            </a:pPr>
            <a:endParaRPr lang="en-US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309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288925" y="126920"/>
            <a:ext cx="7772400" cy="43521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TCP Tahoe’s Fast Retransmit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idx="1"/>
          </p:nvPr>
        </p:nvSpPr>
        <p:spPr>
          <a:xfrm>
            <a:off x="29345" y="764704"/>
            <a:ext cx="3066650" cy="48965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Sender receives 3 dupACKS.</a:t>
            </a:r>
            <a:endParaRPr lang="en-US" sz="2000" dirty="0">
              <a:sym typeface="Wingdings" charset="2"/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sym typeface="Wingdings" charset="2"/>
              </a:rPr>
              <a:t>Sender </a:t>
            </a:r>
            <a:r>
              <a:rPr lang="en-US" sz="1600" dirty="0"/>
              <a:t>infers that the segment is lost.</a:t>
            </a:r>
            <a:endParaRPr lang="en-US" sz="1600" dirty="0">
              <a:sym typeface="Wingdings" charset="2"/>
            </a:endParaRPr>
          </a:p>
          <a:p>
            <a:pPr>
              <a:lnSpc>
                <a:spcPct val="90000"/>
              </a:lnSpc>
            </a:pPr>
            <a:endParaRPr lang="en-US" sz="2000" dirty="0">
              <a:sym typeface="Wingdings" charset="2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" charset="2"/>
              </a:rPr>
              <a:t>Sender re-sends the segment immediately!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Sender returns to slow-start.</a:t>
            </a:r>
          </a:p>
        </p:txBody>
      </p:sp>
      <p:sp>
        <p:nvSpPr>
          <p:cNvPr id="22532" name="Line 139"/>
          <p:cNvSpPr>
            <a:spLocks noChangeShapeType="1"/>
          </p:cNvSpPr>
          <p:nvPr/>
        </p:nvSpPr>
        <p:spPr bwMode="auto">
          <a:xfrm flipH="1">
            <a:off x="4251325" y="1390650"/>
            <a:ext cx="0" cy="3733800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33" name="Line 140"/>
          <p:cNvSpPr>
            <a:spLocks noChangeShapeType="1"/>
          </p:cNvSpPr>
          <p:nvPr/>
        </p:nvSpPr>
        <p:spPr bwMode="auto">
          <a:xfrm flipH="1">
            <a:off x="7923213" y="1390650"/>
            <a:ext cx="19050" cy="374332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2534" name="Group 141"/>
          <p:cNvGrpSpPr>
            <a:grpSpLocks/>
          </p:cNvGrpSpPr>
          <p:nvPr/>
        </p:nvGrpSpPr>
        <p:grpSpPr bwMode="auto">
          <a:xfrm>
            <a:off x="4283075" y="1811338"/>
            <a:ext cx="3659188" cy="307975"/>
            <a:chOff x="3092" y="1417"/>
            <a:chExt cx="2305" cy="194"/>
          </a:xfrm>
        </p:grpSpPr>
        <p:sp>
          <p:nvSpPr>
            <p:cNvPr id="22591" name="Line 142"/>
            <p:cNvSpPr>
              <a:spLocks noChangeShapeType="1"/>
            </p:cNvSpPr>
            <p:nvPr/>
          </p:nvSpPr>
          <p:spPr bwMode="auto">
            <a:xfrm flipV="1">
              <a:off x="3127" y="1417"/>
              <a:ext cx="2270" cy="1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92" name="Freeform 143"/>
            <p:cNvSpPr>
              <a:spLocks/>
            </p:cNvSpPr>
            <p:nvPr/>
          </p:nvSpPr>
          <p:spPr bwMode="auto">
            <a:xfrm>
              <a:off x="3092" y="1572"/>
              <a:ext cx="42" cy="39"/>
            </a:xfrm>
            <a:custGeom>
              <a:avLst/>
              <a:gdLst>
                <a:gd name="T0" fmla="*/ 38 w 42"/>
                <a:gd name="T1" fmla="*/ 0 h 39"/>
                <a:gd name="T2" fmla="*/ 0 w 42"/>
                <a:gd name="T3" fmla="*/ 22 h 39"/>
                <a:gd name="T4" fmla="*/ 42 w 42"/>
                <a:gd name="T5" fmla="*/ 39 h 39"/>
                <a:gd name="T6" fmla="*/ 38 w 42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9"/>
                <a:gd name="T14" fmla="*/ 42 w 4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9">
                  <a:moveTo>
                    <a:pt x="38" y="0"/>
                  </a:moveTo>
                  <a:lnTo>
                    <a:pt x="0" y="22"/>
                  </a:lnTo>
                  <a:lnTo>
                    <a:pt x="42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22535" name="Rectangle 144"/>
          <p:cNvSpPr>
            <a:spLocks noChangeArrowheads="1"/>
          </p:cNvSpPr>
          <p:nvPr/>
        </p:nvSpPr>
        <p:spPr bwMode="auto">
          <a:xfrm rot="-300000">
            <a:off x="4708525" y="1847850"/>
            <a:ext cx="439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FF"/>
                </a:solidFill>
              </a:rPr>
              <a:t>ACK 1</a:t>
            </a:r>
            <a:endParaRPr lang="en-US" sz="1200" dirty="0"/>
          </a:p>
        </p:txBody>
      </p:sp>
      <p:grpSp>
        <p:nvGrpSpPr>
          <p:cNvPr id="22536" name="Group 145"/>
          <p:cNvGrpSpPr>
            <a:grpSpLocks/>
          </p:cNvGrpSpPr>
          <p:nvPr/>
        </p:nvGrpSpPr>
        <p:grpSpPr bwMode="auto">
          <a:xfrm>
            <a:off x="3336925" y="1409700"/>
            <a:ext cx="4605338" cy="301625"/>
            <a:chOff x="2425" y="1153"/>
            <a:chExt cx="2901" cy="190"/>
          </a:xfrm>
        </p:grpSpPr>
        <p:sp>
          <p:nvSpPr>
            <p:cNvPr id="22587" name="Line 146"/>
            <p:cNvSpPr>
              <a:spLocks noChangeShapeType="1"/>
            </p:cNvSpPr>
            <p:nvPr/>
          </p:nvSpPr>
          <p:spPr bwMode="auto">
            <a:xfrm>
              <a:off x="3021" y="1229"/>
              <a:ext cx="2256" cy="86"/>
            </a:xfrm>
            <a:prstGeom prst="line">
              <a:avLst/>
            </a:prstGeom>
            <a:noFill/>
            <a:ln w="17463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88" name="Freeform 147"/>
            <p:cNvSpPr>
              <a:spLocks/>
            </p:cNvSpPr>
            <p:nvPr/>
          </p:nvSpPr>
          <p:spPr bwMode="auto">
            <a:xfrm>
              <a:off x="5269" y="1289"/>
              <a:ext cx="57" cy="54"/>
            </a:xfrm>
            <a:custGeom>
              <a:avLst/>
              <a:gdLst>
                <a:gd name="T0" fmla="*/ 3 w 57"/>
                <a:gd name="T1" fmla="*/ 0 h 54"/>
                <a:gd name="T2" fmla="*/ 57 w 57"/>
                <a:gd name="T3" fmla="*/ 29 h 54"/>
                <a:gd name="T4" fmla="*/ 0 w 57"/>
                <a:gd name="T5" fmla="*/ 54 h 54"/>
                <a:gd name="T6" fmla="*/ 3 w 57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4"/>
                <a:gd name="T14" fmla="*/ 57 w 57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4">
                  <a:moveTo>
                    <a:pt x="3" y="0"/>
                  </a:moveTo>
                  <a:lnTo>
                    <a:pt x="57" y="29"/>
                  </a:lnTo>
                  <a:lnTo>
                    <a:pt x="0" y="5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2589" name="Rectangle 148"/>
            <p:cNvSpPr>
              <a:spLocks noChangeArrowheads="1"/>
            </p:cNvSpPr>
            <p:nvPr/>
          </p:nvSpPr>
          <p:spPr bwMode="auto">
            <a:xfrm rot="120000">
              <a:off x="3999" y="1153"/>
              <a:ext cx="43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100" b="1" dirty="0">
                  <a:solidFill>
                    <a:srgbClr val="0000FF"/>
                  </a:solidFill>
                </a:rPr>
                <a:t>segment 1</a:t>
              </a:r>
              <a:endParaRPr lang="en-US" sz="1600" dirty="0"/>
            </a:p>
          </p:txBody>
        </p:sp>
        <p:sp>
          <p:nvSpPr>
            <p:cNvPr id="22590" name="Rectangle 149"/>
            <p:cNvSpPr>
              <a:spLocks noChangeArrowheads="1"/>
            </p:cNvSpPr>
            <p:nvPr/>
          </p:nvSpPr>
          <p:spPr bwMode="auto">
            <a:xfrm>
              <a:off x="2425" y="1172"/>
              <a:ext cx="5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500" b="1" dirty="0">
                  <a:solidFill>
                    <a:srgbClr val="FF0000"/>
                  </a:solidFill>
                </a:rPr>
                <a:t>cwnd = 1</a:t>
              </a:r>
              <a:endParaRPr lang="en-US" sz="1600" dirty="0"/>
            </a:p>
          </p:txBody>
        </p:sp>
      </p:grpSp>
      <p:sp>
        <p:nvSpPr>
          <p:cNvPr id="22537" name="Rectangle 150"/>
          <p:cNvSpPr>
            <a:spLocks noChangeArrowheads="1"/>
          </p:cNvSpPr>
          <p:nvPr/>
        </p:nvSpPr>
        <p:spPr bwMode="auto">
          <a:xfrm>
            <a:off x="3336925" y="2073275"/>
            <a:ext cx="809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500" b="1" dirty="0">
                <a:solidFill>
                  <a:srgbClr val="FF0000"/>
                </a:solidFill>
              </a:rPr>
              <a:t>cwnd = 2</a:t>
            </a:r>
            <a:endParaRPr lang="en-US" sz="1600" dirty="0"/>
          </a:p>
        </p:txBody>
      </p:sp>
      <p:sp>
        <p:nvSpPr>
          <p:cNvPr id="22538" name="Freeform 151"/>
          <p:cNvSpPr>
            <a:spLocks/>
          </p:cNvSpPr>
          <p:nvPr/>
        </p:nvSpPr>
        <p:spPr bwMode="auto">
          <a:xfrm>
            <a:off x="7869238" y="2532063"/>
            <a:ext cx="90487" cy="84137"/>
          </a:xfrm>
          <a:custGeom>
            <a:avLst/>
            <a:gdLst>
              <a:gd name="T0" fmla="*/ 4762 w 57"/>
              <a:gd name="T1" fmla="*/ 0 h 53"/>
              <a:gd name="T2" fmla="*/ 90487 w 57"/>
              <a:gd name="T3" fmla="*/ 44450 h 53"/>
              <a:gd name="T4" fmla="*/ 0 w 57"/>
              <a:gd name="T5" fmla="*/ 84137 h 53"/>
              <a:gd name="T6" fmla="*/ 4762 w 57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53"/>
              <a:gd name="T14" fmla="*/ 57 w 57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53">
                <a:moveTo>
                  <a:pt x="3" y="0"/>
                </a:moveTo>
                <a:lnTo>
                  <a:pt x="57" y="28"/>
                </a:lnTo>
                <a:lnTo>
                  <a:pt x="0" y="53"/>
                </a:lnTo>
                <a:lnTo>
                  <a:pt x="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2539" name="Line 152"/>
          <p:cNvSpPr>
            <a:spLocks noChangeShapeType="1"/>
          </p:cNvSpPr>
          <p:nvPr/>
        </p:nvSpPr>
        <p:spPr bwMode="auto">
          <a:xfrm>
            <a:off x="4300538" y="2224088"/>
            <a:ext cx="3582987" cy="139700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40" name="Freeform 153"/>
          <p:cNvSpPr>
            <a:spLocks/>
          </p:cNvSpPr>
          <p:nvPr/>
        </p:nvSpPr>
        <p:spPr bwMode="auto">
          <a:xfrm>
            <a:off x="7869238" y="2319338"/>
            <a:ext cx="90487" cy="85725"/>
          </a:xfrm>
          <a:custGeom>
            <a:avLst/>
            <a:gdLst>
              <a:gd name="T0" fmla="*/ 4762 w 57"/>
              <a:gd name="T1" fmla="*/ 0 h 54"/>
              <a:gd name="T2" fmla="*/ 90487 w 57"/>
              <a:gd name="T3" fmla="*/ 46037 h 54"/>
              <a:gd name="T4" fmla="*/ 0 w 57"/>
              <a:gd name="T5" fmla="*/ 85725 h 54"/>
              <a:gd name="T6" fmla="*/ 4762 w 57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54"/>
              <a:gd name="T14" fmla="*/ 57 w 57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54">
                <a:moveTo>
                  <a:pt x="3" y="0"/>
                </a:moveTo>
                <a:lnTo>
                  <a:pt x="57" y="29"/>
                </a:lnTo>
                <a:lnTo>
                  <a:pt x="0" y="54"/>
                </a:lnTo>
                <a:lnTo>
                  <a:pt x="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2541" name="Rectangle 154"/>
          <p:cNvSpPr>
            <a:spLocks noChangeArrowheads="1"/>
          </p:cNvSpPr>
          <p:nvPr/>
        </p:nvSpPr>
        <p:spPr bwMode="auto">
          <a:xfrm rot="120000">
            <a:off x="5775325" y="2106613"/>
            <a:ext cx="754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rgbClr val="0000FF"/>
                </a:solidFill>
              </a:rPr>
              <a:t>segment 2</a:t>
            </a:r>
            <a:endParaRPr lang="en-US" sz="1200" dirty="0"/>
          </a:p>
        </p:txBody>
      </p:sp>
      <p:sp>
        <p:nvSpPr>
          <p:cNvPr id="22542" name="Line 155"/>
          <p:cNvSpPr>
            <a:spLocks noChangeShapeType="1"/>
          </p:cNvSpPr>
          <p:nvPr/>
        </p:nvSpPr>
        <p:spPr bwMode="auto">
          <a:xfrm>
            <a:off x="4300538" y="2436813"/>
            <a:ext cx="3582987" cy="136525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43" name="Rectangle 156"/>
          <p:cNvSpPr>
            <a:spLocks noChangeArrowheads="1"/>
          </p:cNvSpPr>
          <p:nvPr/>
        </p:nvSpPr>
        <p:spPr bwMode="auto">
          <a:xfrm rot="120000">
            <a:off x="5775325" y="2316163"/>
            <a:ext cx="754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rgbClr val="0000FF"/>
                </a:solidFill>
              </a:rPr>
              <a:t>segment 3</a:t>
            </a:r>
            <a:endParaRPr lang="en-US" sz="1200" dirty="0"/>
          </a:p>
        </p:txBody>
      </p:sp>
      <p:sp>
        <p:nvSpPr>
          <p:cNvPr id="22544" name="Line 157"/>
          <p:cNvSpPr>
            <a:spLocks noChangeShapeType="1"/>
          </p:cNvSpPr>
          <p:nvPr/>
        </p:nvSpPr>
        <p:spPr bwMode="auto">
          <a:xfrm flipV="1">
            <a:off x="4281488" y="2713038"/>
            <a:ext cx="3627437" cy="277812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45" name="Freeform 158"/>
          <p:cNvSpPr>
            <a:spLocks/>
          </p:cNvSpPr>
          <p:nvPr/>
        </p:nvSpPr>
        <p:spPr bwMode="auto">
          <a:xfrm>
            <a:off x="4291013" y="2946400"/>
            <a:ext cx="66675" cy="61913"/>
          </a:xfrm>
          <a:custGeom>
            <a:avLst/>
            <a:gdLst>
              <a:gd name="T0" fmla="*/ 61913 w 42"/>
              <a:gd name="T1" fmla="*/ 0 h 39"/>
              <a:gd name="T2" fmla="*/ 0 w 42"/>
              <a:gd name="T3" fmla="*/ 36513 h 39"/>
              <a:gd name="T4" fmla="*/ 66675 w 42"/>
              <a:gd name="T5" fmla="*/ 61913 h 39"/>
              <a:gd name="T6" fmla="*/ 61913 w 42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39"/>
              <a:gd name="T14" fmla="*/ 42 w 42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39">
                <a:moveTo>
                  <a:pt x="39" y="0"/>
                </a:moveTo>
                <a:lnTo>
                  <a:pt x="0" y="23"/>
                </a:lnTo>
                <a:lnTo>
                  <a:pt x="42" y="39"/>
                </a:lnTo>
                <a:lnTo>
                  <a:pt x="39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2546" name="Rectangle 159"/>
          <p:cNvSpPr>
            <a:spLocks noChangeArrowheads="1"/>
          </p:cNvSpPr>
          <p:nvPr/>
        </p:nvSpPr>
        <p:spPr bwMode="auto">
          <a:xfrm rot="-300000">
            <a:off x="4556125" y="2781300"/>
            <a:ext cx="439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FF"/>
                </a:solidFill>
              </a:rPr>
              <a:t>ACK 3</a:t>
            </a:r>
            <a:endParaRPr lang="en-US" sz="1200" dirty="0"/>
          </a:p>
        </p:txBody>
      </p:sp>
      <p:sp>
        <p:nvSpPr>
          <p:cNvPr id="22547" name="Rectangle 160"/>
          <p:cNvSpPr>
            <a:spLocks noChangeArrowheads="1"/>
          </p:cNvSpPr>
          <p:nvPr/>
        </p:nvSpPr>
        <p:spPr bwMode="auto">
          <a:xfrm>
            <a:off x="3336925" y="2986088"/>
            <a:ext cx="809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500" b="1" dirty="0">
                <a:solidFill>
                  <a:srgbClr val="FF0000"/>
                </a:solidFill>
              </a:rPr>
              <a:t>cwnd = 4</a:t>
            </a:r>
            <a:endParaRPr lang="en-US" sz="1600" dirty="0"/>
          </a:p>
        </p:txBody>
      </p:sp>
      <p:sp>
        <p:nvSpPr>
          <p:cNvPr id="22548" name="Rectangle 161"/>
          <p:cNvSpPr>
            <a:spLocks noChangeArrowheads="1"/>
          </p:cNvSpPr>
          <p:nvPr/>
        </p:nvSpPr>
        <p:spPr bwMode="auto">
          <a:xfrm rot="120000">
            <a:off x="5775325" y="3090863"/>
            <a:ext cx="754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rgbClr val="0000FF"/>
                </a:solidFill>
              </a:rPr>
              <a:t>segment 4</a:t>
            </a:r>
            <a:endParaRPr lang="en-US" sz="1200" dirty="0"/>
          </a:p>
        </p:txBody>
      </p:sp>
      <p:sp>
        <p:nvSpPr>
          <p:cNvPr id="22549" name="Line 162"/>
          <p:cNvSpPr>
            <a:spLocks noChangeShapeType="1"/>
          </p:cNvSpPr>
          <p:nvPr/>
        </p:nvSpPr>
        <p:spPr bwMode="auto">
          <a:xfrm>
            <a:off x="4300538" y="3208338"/>
            <a:ext cx="2544762" cy="109537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50" name="Line 163"/>
          <p:cNvSpPr>
            <a:spLocks noChangeShapeType="1"/>
          </p:cNvSpPr>
          <p:nvPr/>
        </p:nvSpPr>
        <p:spPr bwMode="auto">
          <a:xfrm>
            <a:off x="4300538" y="3421063"/>
            <a:ext cx="3582987" cy="136525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51" name="Freeform 164"/>
          <p:cNvSpPr>
            <a:spLocks/>
          </p:cNvSpPr>
          <p:nvPr/>
        </p:nvSpPr>
        <p:spPr bwMode="auto">
          <a:xfrm>
            <a:off x="7869238" y="3516313"/>
            <a:ext cx="90487" cy="84137"/>
          </a:xfrm>
          <a:custGeom>
            <a:avLst/>
            <a:gdLst>
              <a:gd name="T0" fmla="*/ 4762 w 57"/>
              <a:gd name="T1" fmla="*/ 0 h 53"/>
              <a:gd name="T2" fmla="*/ 90487 w 57"/>
              <a:gd name="T3" fmla="*/ 44450 h 53"/>
              <a:gd name="T4" fmla="*/ 0 w 57"/>
              <a:gd name="T5" fmla="*/ 84137 h 53"/>
              <a:gd name="T6" fmla="*/ 4762 w 57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53"/>
              <a:gd name="T14" fmla="*/ 57 w 57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53">
                <a:moveTo>
                  <a:pt x="3" y="0"/>
                </a:moveTo>
                <a:lnTo>
                  <a:pt x="57" y="28"/>
                </a:lnTo>
                <a:lnTo>
                  <a:pt x="0" y="53"/>
                </a:lnTo>
                <a:lnTo>
                  <a:pt x="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2552" name="Rectangle 165"/>
          <p:cNvSpPr>
            <a:spLocks noChangeArrowheads="1"/>
          </p:cNvSpPr>
          <p:nvPr/>
        </p:nvSpPr>
        <p:spPr bwMode="auto">
          <a:xfrm rot="120000">
            <a:off x="5775325" y="3300413"/>
            <a:ext cx="754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rgbClr val="0000FF"/>
                </a:solidFill>
              </a:rPr>
              <a:t>segment 5</a:t>
            </a:r>
            <a:endParaRPr lang="en-US" sz="1200" dirty="0"/>
          </a:p>
        </p:txBody>
      </p:sp>
      <p:sp>
        <p:nvSpPr>
          <p:cNvPr id="22553" name="Line 166"/>
          <p:cNvSpPr>
            <a:spLocks noChangeShapeType="1"/>
          </p:cNvSpPr>
          <p:nvPr/>
        </p:nvSpPr>
        <p:spPr bwMode="auto">
          <a:xfrm>
            <a:off x="4300538" y="3630613"/>
            <a:ext cx="3582987" cy="138112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54" name="Freeform 167"/>
          <p:cNvSpPr>
            <a:spLocks/>
          </p:cNvSpPr>
          <p:nvPr/>
        </p:nvSpPr>
        <p:spPr bwMode="auto">
          <a:xfrm>
            <a:off x="7869238" y="3725863"/>
            <a:ext cx="90487" cy="84137"/>
          </a:xfrm>
          <a:custGeom>
            <a:avLst/>
            <a:gdLst>
              <a:gd name="T0" fmla="*/ 4762 w 57"/>
              <a:gd name="T1" fmla="*/ 0 h 53"/>
              <a:gd name="T2" fmla="*/ 90487 w 57"/>
              <a:gd name="T3" fmla="*/ 44450 h 53"/>
              <a:gd name="T4" fmla="*/ 0 w 57"/>
              <a:gd name="T5" fmla="*/ 84137 h 53"/>
              <a:gd name="T6" fmla="*/ 4762 w 57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53"/>
              <a:gd name="T14" fmla="*/ 57 w 57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53">
                <a:moveTo>
                  <a:pt x="3" y="0"/>
                </a:moveTo>
                <a:lnTo>
                  <a:pt x="57" y="28"/>
                </a:lnTo>
                <a:lnTo>
                  <a:pt x="0" y="53"/>
                </a:lnTo>
                <a:lnTo>
                  <a:pt x="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2555" name="Rectangle 168"/>
          <p:cNvSpPr>
            <a:spLocks noChangeArrowheads="1"/>
          </p:cNvSpPr>
          <p:nvPr/>
        </p:nvSpPr>
        <p:spPr bwMode="auto">
          <a:xfrm rot="120000">
            <a:off x="5775325" y="3511550"/>
            <a:ext cx="754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rgbClr val="0000FF"/>
                </a:solidFill>
              </a:rPr>
              <a:t>segment 6</a:t>
            </a:r>
            <a:endParaRPr lang="en-US" sz="1200" dirty="0"/>
          </a:p>
        </p:txBody>
      </p:sp>
      <p:sp>
        <p:nvSpPr>
          <p:cNvPr id="22556" name="Line 169"/>
          <p:cNvSpPr>
            <a:spLocks noChangeShapeType="1"/>
          </p:cNvSpPr>
          <p:nvPr/>
        </p:nvSpPr>
        <p:spPr bwMode="auto">
          <a:xfrm>
            <a:off x="4300538" y="3841750"/>
            <a:ext cx="3582987" cy="136525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57" name="Freeform 170"/>
          <p:cNvSpPr>
            <a:spLocks/>
          </p:cNvSpPr>
          <p:nvPr/>
        </p:nvSpPr>
        <p:spPr bwMode="auto">
          <a:xfrm>
            <a:off x="7869238" y="3937000"/>
            <a:ext cx="90487" cy="85725"/>
          </a:xfrm>
          <a:custGeom>
            <a:avLst/>
            <a:gdLst>
              <a:gd name="T0" fmla="*/ 4762 w 57"/>
              <a:gd name="T1" fmla="*/ 0 h 54"/>
              <a:gd name="T2" fmla="*/ 90487 w 57"/>
              <a:gd name="T3" fmla="*/ 46037 h 54"/>
              <a:gd name="T4" fmla="*/ 0 w 57"/>
              <a:gd name="T5" fmla="*/ 85725 h 54"/>
              <a:gd name="T6" fmla="*/ 4762 w 57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54"/>
              <a:gd name="T14" fmla="*/ 57 w 57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54">
                <a:moveTo>
                  <a:pt x="3" y="0"/>
                </a:moveTo>
                <a:lnTo>
                  <a:pt x="57" y="29"/>
                </a:lnTo>
                <a:lnTo>
                  <a:pt x="0" y="54"/>
                </a:lnTo>
                <a:lnTo>
                  <a:pt x="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2558" name="Rectangle 171"/>
          <p:cNvSpPr>
            <a:spLocks noChangeArrowheads="1"/>
          </p:cNvSpPr>
          <p:nvPr/>
        </p:nvSpPr>
        <p:spPr bwMode="auto">
          <a:xfrm rot="120000">
            <a:off x="5775325" y="3722688"/>
            <a:ext cx="754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rgbClr val="0000FF"/>
                </a:solidFill>
              </a:rPr>
              <a:t>segment 7</a:t>
            </a:r>
            <a:endParaRPr lang="en-US" sz="1200" dirty="0"/>
          </a:p>
        </p:txBody>
      </p:sp>
      <p:grpSp>
        <p:nvGrpSpPr>
          <p:cNvPr id="22559" name="Group 172"/>
          <p:cNvGrpSpPr>
            <a:grpSpLocks/>
          </p:cNvGrpSpPr>
          <p:nvPr/>
        </p:nvGrpSpPr>
        <p:grpSpPr bwMode="auto">
          <a:xfrm>
            <a:off x="4251325" y="2454275"/>
            <a:ext cx="3659188" cy="307975"/>
            <a:chOff x="3092" y="1417"/>
            <a:chExt cx="2305" cy="194"/>
          </a:xfrm>
        </p:grpSpPr>
        <p:sp>
          <p:nvSpPr>
            <p:cNvPr id="22585" name="Line 173"/>
            <p:cNvSpPr>
              <a:spLocks noChangeShapeType="1"/>
            </p:cNvSpPr>
            <p:nvPr/>
          </p:nvSpPr>
          <p:spPr bwMode="auto">
            <a:xfrm flipV="1">
              <a:off x="3127" y="1417"/>
              <a:ext cx="2270" cy="1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86" name="Freeform 174"/>
            <p:cNvSpPr>
              <a:spLocks/>
            </p:cNvSpPr>
            <p:nvPr/>
          </p:nvSpPr>
          <p:spPr bwMode="auto">
            <a:xfrm>
              <a:off x="3092" y="1572"/>
              <a:ext cx="42" cy="39"/>
            </a:xfrm>
            <a:custGeom>
              <a:avLst/>
              <a:gdLst>
                <a:gd name="T0" fmla="*/ 38 w 42"/>
                <a:gd name="T1" fmla="*/ 0 h 39"/>
                <a:gd name="T2" fmla="*/ 0 w 42"/>
                <a:gd name="T3" fmla="*/ 22 h 39"/>
                <a:gd name="T4" fmla="*/ 42 w 42"/>
                <a:gd name="T5" fmla="*/ 39 h 39"/>
                <a:gd name="T6" fmla="*/ 38 w 42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9"/>
                <a:gd name="T14" fmla="*/ 42 w 4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9">
                  <a:moveTo>
                    <a:pt x="38" y="0"/>
                  </a:moveTo>
                  <a:lnTo>
                    <a:pt x="0" y="22"/>
                  </a:lnTo>
                  <a:lnTo>
                    <a:pt x="42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22560" name="Rectangle 175"/>
          <p:cNvSpPr>
            <a:spLocks noChangeArrowheads="1"/>
          </p:cNvSpPr>
          <p:nvPr/>
        </p:nvSpPr>
        <p:spPr bwMode="auto">
          <a:xfrm rot="-300000">
            <a:off x="4556125" y="2533650"/>
            <a:ext cx="439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FF"/>
                </a:solidFill>
              </a:rPr>
              <a:t>ACK 2</a:t>
            </a:r>
            <a:endParaRPr lang="en-US" sz="1200" dirty="0"/>
          </a:p>
        </p:txBody>
      </p:sp>
      <p:grpSp>
        <p:nvGrpSpPr>
          <p:cNvPr id="22561" name="Group 200"/>
          <p:cNvGrpSpPr>
            <a:grpSpLocks/>
          </p:cNvGrpSpPr>
          <p:nvPr/>
        </p:nvGrpSpPr>
        <p:grpSpPr bwMode="auto">
          <a:xfrm>
            <a:off x="6778625" y="3244850"/>
            <a:ext cx="152400" cy="152400"/>
            <a:chOff x="4262" y="2028"/>
            <a:chExt cx="96" cy="96"/>
          </a:xfrm>
        </p:grpSpPr>
        <p:sp>
          <p:nvSpPr>
            <p:cNvPr id="22583" name="Line 176"/>
            <p:cNvSpPr>
              <a:spLocks noChangeShapeType="1"/>
            </p:cNvSpPr>
            <p:nvPr/>
          </p:nvSpPr>
          <p:spPr bwMode="auto">
            <a:xfrm>
              <a:off x="4262" y="2028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84" name="Line 177"/>
            <p:cNvSpPr>
              <a:spLocks noChangeShapeType="1"/>
            </p:cNvSpPr>
            <p:nvPr/>
          </p:nvSpPr>
          <p:spPr bwMode="auto">
            <a:xfrm flipH="1">
              <a:off x="4262" y="2028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2562" name="Group 178"/>
          <p:cNvGrpSpPr>
            <a:grpSpLocks/>
          </p:cNvGrpSpPr>
          <p:nvPr/>
        </p:nvGrpSpPr>
        <p:grpSpPr bwMode="auto">
          <a:xfrm>
            <a:off x="4251325" y="3673475"/>
            <a:ext cx="3659188" cy="307975"/>
            <a:chOff x="3092" y="1417"/>
            <a:chExt cx="2305" cy="194"/>
          </a:xfrm>
        </p:grpSpPr>
        <p:sp>
          <p:nvSpPr>
            <p:cNvPr id="22581" name="Line 179"/>
            <p:cNvSpPr>
              <a:spLocks noChangeShapeType="1"/>
            </p:cNvSpPr>
            <p:nvPr/>
          </p:nvSpPr>
          <p:spPr bwMode="auto">
            <a:xfrm flipV="1">
              <a:off x="3127" y="1417"/>
              <a:ext cx="2270" cy="1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82" name="Freeform 180"/>
            <p:cNvSpPr>
              <a:spLocks/>
            </p:cNvSpPr>
            <p:nvPr/>
          </p:nvSpPr>
          <p:spPr bwMode="auto">
            <a:xfrm>
              <a:off x="3092" y="1572"/>
              <a:ext cx="42" cy="39"/>
            </a:xfrm>
            <a:custGeom>
              <a:avLst/>
              <a:gdLst>
                <a:gd name="T0" fmla="*/ 38 w 42"/>
                <a:gd name="T1" fmla="*/ 0 h 39"/>
                <a:gd name="T2" fmla="*/ 0 w 42"/>
                <a:gd name="T3" fmla="*/ 22 h 39"/>
                <a:gd name="T4" fmla="*/ 42 w 42"/>
                <a:gd name="T5" fmla="*/ 39 h 39"/>
                <a:gd name="T6" fmla="*/ 38 w 42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9"/>
                <a:gd name="T14" fmla="*/ 42 w 4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9">
                  <a:moveTo>
                    <a:pt x="38" y="0"/>
                  </a:moveTo>
                  <a:lnTo>
                    <a:pt x="0" y="22"/>
                  </a:lnTo>
                  <a:lnTo>
                    <a:pt x="42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charset="0"/>
              </a:endParaRPr>
            </a:p>
          </p:txBody>
        </p:sp>
      </p:grpSp>
      <p:grpSp>
        <p:nvGrpSpPr>
          <p:cNvPr id="22563" name="Group 181"/>
          <p:cNvGrpSpPr>
            <a:grpSpLocks/>
          </p:cNvGrpSpPr>
          <p:nvPr/>
        </p:nvGrpSpPr>
        <p:grpSpPr bwMode="auto">
          <a:xfrm>
            <a:off x="4251325" y="3905250"/>
            <a:ext cx="3659188" cy="307975"/>
            <a:chOff x="3092" y="1417"/>
            <a:chExt cx="2305" cy="194"/>
          </a:xfrm>
        </p:grpSpPr>
        <p:sp>
          <p:nvSpPr>
            <p:cNvPr id="22579" name="Line 182"/>
            <p:cNvSpPr>
              <a:spLocks noChangeShapeType="1"/>
            </p:cNvSpPr>
            <p:nvPr/>
          </p:nvSpPr>
          <p:spPr bwMode="auto">
            <a:xfrm flipV="1">
              <a:off x="3127" y="1417"/>
              <a:ext cx="2270" cy="1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80" name="Freeform 183"/>
            <p:cNvSpPr>
              <a:spLocks/>
            </p:cNvSpPr>
            <p:nvPr/>
          </p:nvSpPr>
          <p:spPr bwMode="auto">
            <a:xfrm>
              <a:off x="3092" y="1572"/>
              <a:ext cx="42" cy="39"/>
            </a:xfrm>
            <a:custGeom>
              <a:avLst/>
              <a:gdLst>
                <a:gd name="T0" fmla="*/ 38 w 42"/>
                <a:gd name="T1" fmla="*/ 0 h 39"/>
                <a:gd name="T2" fmla="*/ 0 w 42"/>
                <a:gd name="T3" fmla="*/ 22 h 39"/>
                <a:gd name="T4" fmla="*/ 42 w 42"/>
                <a:gd name="T5" fmla="*/ 39 h 39"/>
                <a:gd name="T6" fmla="*/ 38 w 42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9"/>
                <a:gd name="T14" fmla="*/ 42 w 4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9">
                  <a:moveTo>
                    <a:pt x="38" y="0"/>
                  </a:moveTo>
                  <a:lnTo>
                    <a:pt x="0" y="22"/>
                  </a:lnTo>
                  <a:lnTo>
                    <a:pt x="42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charset="0"/>
              </a:endParaRPr>
            </a:p>
          </p:txBody>
        </p:sp>
      </p:grpSp>
      <p:grpSp>
        <p:nvGrpSpPr>
          <p:cNvPr id="22564" name="Group 184"/>
          <p:cNvGrpSpPr>
            <a:grpSpLocks/>
          </p:cNvGrpSpPr>
          <p:nvPr/>
        </p:nvGrpSpPr>
        <p:grpSpPr bwMode="auto">
          <a:xfrm>
            <a:off x="4251325" y="4159250"/>
            <a:ext cx="3659188" cy="307975"/>
            <a:chOff x="3092" y="1417"/>
            <a:chExt cx="2305" cy="194"/>
          </a:xfrm>
        </p:grpSpPr>
        <p:sp>
          <p:nvSpPr>
            <p:cNvPr id="22577" name="Line 185"/>
            <p:cNvSpPr>
              <a:spLocks noChangeShapeType="1"/>
            </p:cNvSpPr>
            <p:nvPr/>
          </p:nvSpPr>
          <p:spPr bwMode="auto">
            <a:xfrm flipV="1">
              <a:off x="3127" y="1417"/>
              <a:ext cx="2270" cy="175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78" name="Freeform 186"/>
            <p:cNvSpPr>
              <a:spLocks/>
            </p:cNvSpPr>
            <p:nvPr/>
          </p:nvSpPr>
          <p:spPr bwMode="auto">
            <a:xfrm>
              <a:off x="3092" y="1572"/>
              <a:ext cx="42" cy="39"/>
            </a:xfrm>
            <a:custGeom>
              <a:avLst/>
              <a:gdLst>
                <a:gd name="T0" fmla="*/ 38 w 42"/>
                <a:gd name="T1" fmla="*/ 0 h 39"/>
                <a:gd name="T2" fmla="*/ 0 w 42"/>
                <a:gd name="T3" fmla="*/ 22 h 39"/>
                <a:gd name="T4" fmla="*/ 42 w 42"/>
                <a:gd name="T5" fmla="*/ 39 h 39"/>
                <a:gd name="T6" fmla="*/ 38 w 42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9"/>
                <a:gd name="T14" fmla="*/ 42 w 42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9">
                  <a:moveTo>
                    <a:pt x="38" y="0"/>
                  </a:moveTo>
                  <a:lnTo>
                    <a:pt x="0" y="22"/>
                  </a:lnTo>
                  <a:lnTo>
                    <a:pt x="42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22565" name="AutoShape 187"/>
          <p:cNvSpPr>
            <a:spLocks/>
          </p:cNvSpPr>
          <p:nvPr/>
        </p:nvSpPr>
        <p:spPr bwMode="auto">
          <a:xfrm>
            <a:off x="4098925" y="3905250"/>
            <a:ext cx="76200" cy="609600"/>
          </a:xfrm>
          <a:prstGeom prst="lef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2566" name="Text Box 188"/>
          <p:cNvSpPr txBox="1">
            <a:spLocks noChangeArrowheads="1"/>
          </p:cNvSpPr>
          <p:nvPr/>
        </p:nvSpPr>
        <p:spPr bwMode="auto">
          <a:xfrm>
            <a:off x="2895600" y="3962400"/>
            <a:ext cx="1243013" cy="5778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/>
              <a:t>3 duplicate</a:t>
            </a:r>
          </a:p>
          <a:p>
            <a:pPr algn="ctr" eaLnBrk="0" hangingPunct="0"/>
            <a:r>
              <a:rPr lang="en-US" sz="1600" b="1" dirty="0"/>
              <a:t>ACKs</a:t>
            </a:r>
          </a:p>
        </p:txBody>
      </p:sp>
      <p:sp>
        <p:nvSpPr>
          <p:cNvPr id="22567" name="Rectangle 190"/>
          <p:cNvSpPr>
            <a:spLocks noChangeArrowheads="1"/>
          </p:cNvSpPr>
          <p:nvPr/>
        </p:nvSpPr>
        <p:spPr bwMode="auto">
          <a:xfrm rot="-300000">
            <a:off x="4497388" y="4238625"/>
            <a:ext cx="439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FF"/>
                </a:solidFill>
              </a:rPr>
              <a:t>ACK 3</a:t>
            </a:r>
            <a:endParaRPr lang="en-US" sz="1200" dirty="0"/>
          </a:p>
        </p:txBody>
      </p:sp>
      <p:sp>
        <p:nvSpPr>
          <p:cNvPr id="22568" name="Rectangle 191"/>
          <p:cNvSpPr>
            <a:spLocks noChangeArrowheads="1"/>
          </p:cNvSpPr>
          <p:nvPr/>
        </p:nvSpPr>
        <p:spPr bwMode="auto">
          <a:xfrm rot="-300000">
            <a:off x="4448175" y="3771900"/>
            <a:ext cx="439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FF"/>
                </a:solidFill>
              </a:rPr>
              <a:t>ACK 3</a:t>
            </a:r>
            <a:endParaRPr lang="en-US" sz="1200" dirty="0"/>
          </a:p>
        </p:txBody>
      </p:sp>
      <p:sp>
        <p:nvSpPr>
          <p:cNvPr id="22569" name="Rectangle 192"/>
          <p:cNvSpPr>
            <a:spLocks noChangeArrowheads="1"/>
          </p:cNvSpPr>
          <p:nvPr/>
        </p:nvSpPr>
        <p:spPr bwMode="auto">
          <a:xfrm rot="-300000">
            <a:off x="4479925" y="3981450"/>
            <a:ext cx="439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00FF"/>
                </a:solidFill>
              </a:rPr>
              <a:t>ACK 3</a:t>
            </a:r>
            <a:endParaRPr lang="en-US" sz="1200" dirty="0"/>
          </a:p>
        </p:txBody>
      </p:sp>
      <p:sp>
        <p:nvSpPr>
          <p:cNvPr id="22570" name="Line 193"/>
          <p:cNvSpPr>
            <a:spLocks noChangeShapeType="1"/>
          </p:cNvSpPr>
          <p:nvPr/>
        </p:nvSpPr>
        <p:spPr bwMode="auto">
          <a:xfrm>
            <a:off x="4271963" y="4603750"/>
            <a:ext cx="3582987" cy="136525"/>
          </a:xfrm>
          <a:prstGeom prst="line">
            <a:avLst/>
          </a:prstGeom>
          <a:noFill/>
          <a:ln w="17463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71" name="Rectangle 194"/>
          <p:cNvSpPr>
            <a:spLocks noChangeArrowheads="1"/>
          </p:cNvSpPr>
          <p:nvPr/>
        </p:nvSpPr>
        <p:spPr bwMode="auto">
          <a:xfrm rot="120000">
            <a:off x="5727700" y="4471988"/>
            <a:ext cx="754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dirty="0">
                <a:solidFill>
                  <a:srgbClr val="0000FF"/>
                </a:solidFill>
              </a:rPr>
              <a:t>segment 4</a:t>
            </a:r>
            <a:endParaRPr lang="en-US" sz="1200" dirty="0"/>
          </a:p>
        </p:txBody>
      </p:sp>
      <p:sp>
        <p:nvSpPr>
          <p:cNvPr id="22572" name="Freeform 195"/>
          <p:cNvSpPr>
            <a:spLocks/>
          </p:cNvSpPr>
          <p:nvPr/>
        </p:nvSpPr>
        <p:spPr bwMode="auto">
          <a:xfrm>
            <a:off x="7859713" y="4687888"/>
            <a:ext cx="90487" cy="84137"/>
          </a:xfrm>
          <a:custGeom>
            <a:avLst/>
            <a:gdLst>
              <a:gd name="T0" fmla="*/ 4762 w 57"/>
              <a:gd name="T1" fmla="*/ 0 h 53"/>
              <a:gd name="T2" fmla="*/ 90487 w 57"/>
              <a:gd name="T3" fmla="*/ 44450 h 53"/>
              <a:gd name="T4" fmla="*/ 0 w 57"/>
              <a:gd name="T5" fmla="*/ 84137 h 53"/>
              <a:gd name="T6" fmla="*/ 4762 w 57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53"/>
              <a:gd name="T14" fmla="*/ 57 w 57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53">
                <a:moveTo>
                  <a:pt x="3" y="0"/>
                </a:moveTo>
                <a:lnTo>
                  <a:pt x="57" y="28"/>
                </a:lnTo>
                <a:lnTo>
                  <a:pt x="0" y="53"/>
                </a:lnTo>
                <a:lnTo>
                  <a:pt x="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2573" name="Text Box 198"/>
          <p:cNvSpPr txBox="1">
            <a:spLocks noChangeArrowheads="1"/>
          </p:cNvSpPr>
          <p:nvPr/>
        </p:nvSpPr>
        <p:spPr bwMode="auto">
          <a:xfrm>
            <a:off x="5695950" y="5486400"/>
            <a:ext cx="17526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fast-retransmit</a:t>
            </a:r>
          </a:p>
          <a:p>
            <a:pPr algn="ctr">
              <a:spcBef>
                <a:spcPct val="50000"/>
              </a:spcBef>
            </a:pPr>
            <a:r>
              <a:rPr lang="en-US" sz="1600" b="1" dirty="0"/>
              <a:t>of  segment 4</a:t>
            </a:r>
          </a:p>
        </p:txBody>
      </p:sp>
      <p:sp>
        <p:nvSpPr>
          <p:cNvPr id="22574" name="AutoShape 199"/>
          <p:cNvSpPr>
            <a:spLocks noChangeArrowheads="1"/>
          </p:cNvSpPr>
          <p:nvPr/>
        </p:nvSpPr>
        <p:spPr bwMode="auto">
          <a:xfrm rot="-2771590">
            <a:off x="4705350" y="4333875"/>
            <a:ext cx="457200" cy="1828800"/>
          </a:xfrm>
          <a:prstGeom prst="upArrow">
            <a:avLst>
              <a:gd name="adj1" fmla="val 37500"/>
              <a:gd name="adj2" fmla="val 211111"/>
            </a:avLst>
          </a:prstGeom>
          <a:solidFill>
            <a:srgbClr val="3366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2575" name="Text Box 201"/>
          <p:cNvSpPr txBox="1">
            <a:spLocks noChangeArrowheads="1"/>
          </p:cNvSpPr>
          <p:nvPr/>
        </p:nvSpPr>
        <p:spPr bwMode="auto">
          <a:xfrm>
            <a:off x="4140200" y="104140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576" name="Text Box 202"/>
          <p:cNvSpPr txBox="1">
            <a:spLocks noChangeArrowheads="1"/>
          </p:cNvSpPr>
          <p:nvPr/>
        </p:nvSpPr>
        <p:spPr bwMode="auto">
          <a:xfrm>
            <a:off x="7747000" y="1041400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FF0000"/>
                </a:solidFill>
              </a:rPr>
              <a:t>R</a:t>
            </a:r>
            <a:endParaRPr lang="en-US" sz="1800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271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7773"/>
            <a:ext cx="8583613" cy="28833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Fast Retransmit Benefits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305800" cy="437403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Generally, fast retransmit eliminates about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2800" u="sng" dirty="0">
                <a:solidFill>
                  <a:schemeClr val="tx1"/>
                </a:solidFill>
              </a:rPr>
              <a:t>half</a:t>
            </a:r>
            <a:r>
              <a:rPr lang="en-US" sz="2800" dirty="0">
                <a:solidFill>
                  <a:schemeClr val="tx1"/>
                </a:solidFill>
              </a:rPr>
              <a:t> the coarse-grain timeouts.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This yields roughly a 20% improvement in throughput.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Note – fast retransmit does not eliminate all the timeouts due to small window sizes at the source.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85800" y="4572000"/>
            <a:ext cx="792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buClrTx/>
              <a:buFontTx/>
              <a:buChar char="•"/>
            </a:pPr>
            <a:endParaRPr lang="en-US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820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2"/>
          <p:cNvSpPr>
            <a:spLocks noChangeShapeType="1"/>
          </p:cNvSpPr>
          <p:nvPr/>
        </p:nvSpPr>
        <p:spPr bwMode="auto">
          <a:xfrm>
            <a:off x="1860550" y="5424488"/>
            <a:ext cx="64357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179" name="Freeform 3"/>
          <p:cNvSpPr>
            <a:spLocks/>
          </p:cNvSpPr>
          <p:nvPr/>
        </p:nvSpPr>
        <p:spPr bwMode="auto">
          <a:xfrm>
            <a:off x="8255000" y="5370513"/>
            <a:ext cx="125413" cy="107950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12" y="34"/>
              </a:cxn>
              <a:cxn ang="0">
                <a:pos x="0" y="0"/>
              </a:cxn>
              <a:cxn ang="0">
                <a:pos x="79" y="34"/>
              </a:cxn>
              <a:cxn ang="0">
                <a:pos x="0" y="68"/>
              </a:cxn>
            </a:cxnLst>
            <a:rect l="0" t="0" r="r" b="b"/>
            <a:pathLst>
              <a:path w="79" h="68">
                <a:moveTo>
                  <a:pt x="0" y="68"/>
                </a:moveTo>
                <a:lnTo>
                  <a:pt x="12" y="34"/>
                </a:lnTo>
                <a:lnTo>
                  <a:pt x="0" y="0"/>
                </a:lnTo>
                <a:lnTo>
                  <a:pt x="79" y="34"/>
                </a:lnTo>
                <a:lnTo>
                  <a:pt x="0" y="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060575" y="5324475"/>
            <a:ext cx="1588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2262188" y="5324475"/>
            <a:ext cx="1587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2462213" y="5324475"/>
            <a:ext cx="1587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2662238" y="5324475"/>
            <a:ext cx="1587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2863850" y="5324475"/>
            <a:ext cx="1588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3063875" y="5324475"/>
            <a:ext cx="1588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3263900" y="5324475"/>
            <a:ext cx="1588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3465513" y="5324475"/>
            <a:ext cx="1587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3665538" y="5324475"/>
            <a:ext cx="1587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3867150" y="5324475"/>
            <a:ext cx="1588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4067175" y="5324475"/>
            <a:ext cx="1588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4267200" y="5324475"/>
            <a:ext cx="1588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4468813" y="5324475"/>
            <a:ext cx="1587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4668838" y="5324475"/>
            <a:ext cx="1587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4868863" y="5324475"/>
            <a:ext cx="1587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5070475" y="5324475"/>
            <a:ext cx="1588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5270500" y="5324475"/>
            <a:ext cx="1588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5470525" y="5324475"/>
            <a:ext cx="1588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5672138" y="5324475"/>
            <a:ext cx="1587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5872163" y="5324475"/>
            <a:ext cx="1587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6073775" y="5324475"/>
            <a:ext cx="1588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6273800" y="5324475"/>
            <a:ext cx="1588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6473825" y="5324475"/>
            <a:ext cx="1588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>
            <a:off x="6675438" y="5324475"/>
            <a:ext cx="1587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6875463" y="5324475"/>
            <a:ext cx="1587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7075488" y="5324475"/>
            <a:ext cx="1587" cy="2047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1860550" y="1092200"/>
            <a:ext cx="1588" cy="43370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07" name="Freeform 31"/>
          <p:cNvSpPr>
            <a:spLocks/>
          </p:cNvSpPr>
          <p:nvPr/>
        </p:nvSpPr>
        <p:spPr bwMode="auto">
          <a:xfrm>
            <a:off x="1806575" y="1001713"/>
            <a:ext cx="107950" cy="125412"/>
          </a:xfrm>
          <a:custGeom>
            <a:avLst/>
            <a:gdLst/>
            <a:ahLst/>
            <a:cxnLst>
              <a:cxn ang="0">
                <a:pos x="68" y="79"/>
              </a:cxn>
              <a:cxn ang="0">
                <a:pos x="34" y="68"/>
              </a:cxn>
              <a:cxn ang="0">
                <a:pos x="0" y="79"/>
              </a:cxn>
              <a:cxn ang="0">
                <a:pos x="34" y="0"/>
              </a:cxn>
              <a:cxn ang="0">
                <a:pos x="68" y="79"/>
              </a:cxn>
            </a:cxnLst>
            <a:rect l="0" t="0" r="r" b="b"/>
            <a:pathLst>
              <a:path w="68" h="79">
                <a:moveTo>
                  <a:pt x="68" y="79"/>
                </a:moveTo>
                <a:lnTo>
                  <a:pt x="34" y="68"/>
                </a:lnTo>
                <a:lnTo>
                  <a:pt x="0" y="79"/>
                </a:lnTo>
                <a:lnTo>
                  <a:pt x="34" y="0"/>
                </a:lnTo>
                <a:lnTo>
                  <a:pt x="68" y="7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 flipH="1">
            <a:off x="1760538" y="3414713"/>
            <a:ext cx="2047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 flipH="1">
            <a:off x="1760538" y="3614738"/>
            <a:ext cx="2047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 flipH="1">
            <a:off x="1760538" y="3816350"/>
            <a:ext cx="20478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 flipH="1">
            <a:off x="1760538" y="4017963"/>
            <a:ext cx="2047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12" name="Line 36"/>
          <p:cNvSpPr>
            <a:spLocks noChangeShapeType="1"/>
          </p:cNvSpPr>
          <p:nvPr/>
        </p:nvSpPr>
        <p:spPr bwMode="auto">
          <a:xfrm flipH="1">
            <a:off x="1760538" y="4217988"/>
            <a:ext cx="2047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13" name="Line 37"/>
          <p:cNvSpPr>
            <a:spLocks noChangeShapeType="1"/>
          </p:cNvSpPr>
          <p:nvPr/>
        </p:nvSpPr>
        <p:spPr bwMode="auto">
          <a:xfrm flipH="1">
            <a:off x="1760538" y="4419600"/>
            <a:ext cx="20478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14" name="Line 38"/>
          <p:cNvSpPr>
            <a:spLocks noChangeShapeType="1"/>
          </p:cNvSpPr>
          <p:nvPr/>
        </p:nvSpPr>
        <p:spPr bwMode="auto">
          <a:xfrm flipH="1">
            <a:off x="1760538" y="4621213"/>
            <a:ext cx="2047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15" name="Line 39"/>
          <p:cNvSpPr>
            <a:spLocks noChangeShapeType="1"/>
          </p:cNvSpPr>
          <p:nvPr/>
        </p:nvSpPr>
        <p:spPr bwMode="auto">
          <a:xfrm flipH="1">
            <a:off x="1760538" y="4821238"/>
            <a:ext cx="2047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16" name="Line 40"/>
          <p:cNvSpPr>
            <a:spLocks noChangeShapeType="1"/>
          </p:cNvSpPr>
          <p:nvPr/>
        </p:nvSpPr>
        <p:spPr bwMode="auto">
          <a:xfrm flipH="1">
            <a:off x="1760538" y="5022850"/>
            <a:ext cx="20478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17" name="Line 41"/>
          <p:cNvSpPr>
            <a:spLocks noChangeShapeType="1"/>
          </p:cNvSpPr>
          <p:nvPr/>
        </p:nvSpPr>
        <p:spPr bwMode="auto">
          <a:xfrm flipH="1">
            <a:off x="1760538" y="5222875"/>
            <a:ext cx="20478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18" name="Rectangle 42"/>
          <p:cNvSpPr>
            <a:spLocks noChangeArrowheads="1"/>
          </p:cNvSpPr>
          <p:nvPr/>
        </p:nvSpPr>
        <p:spPr bwMode="auto">
          <a:xfrm>
            <a:off x="361950" y="1530351"/>
            <a:ext cx="9361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Congestion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19" name="Rectangle 43"/>
          <p:cNvSpPr>
            <a:spLocks noChangeArrowheads="1"/>
          </p:cNvSpPr>
          <p:nvPr/>
        </p:nvSpPr>
        <p:spPr bwMode="auto">
          <a:xfrm>
            <a:off x="361951" y="1830716"/>
            <a:ext cx="6604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window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20" name="Line 44"/>
          <p:cNvSpPr>
            <a:spLocks noChangeShapeType="1"/>
          </p:cNvSpPr>
          <p:nvPr/>
        </p:nvSpPr>
        <p:spPr bwMode="auto">
          <a:xfrm flipH="1">
            <a:off x="1760538" y="1604963"/>
            <a:ext cx="2047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21" name="Line 45"/>
          <p:cNvSpPr>
            <a:spLocks noChangeShapeType="1"/>
          </p:cNvSpPr>
          <p:nvPr/>
        </p:nvSpPr>
        <p:spPr bwMode="auto">
          <a:xfrm flipH="1">
            <a:off x="1760538" y="1806575"/>
            <a:ext cx="20478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22" name="Line 46"/>
          <p:cNvSpPr>
            <a:spLocks noChangeShapeType="1"/>
          </p:cNvSpPr>
          <p:nvPr/>
        </p:nvSpPr>
        <p:spPr bwMode="auto">
          <a:xfrm flipH="1">
            <a:off x="1760538" y="2006600"/>
            <a:ext cx="20478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23" name="Line 47"/>
          <p:cNvSpPr>
            <a:spLocks noChangeShapeType="1"/>
          </p:cNvSpPr>
          <p:nvPr/>
        </p:nvSpPr>
        <p:spPr bwMode="auto">
          <a:xfrm flipH="1">
            <a:off x="1760538" y="2208213"/>
            <a:ext cx="2047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24" name="Line 48"/>
          <p:cNvSpPr>
            <a:spLocks noChangeShapeType="1"/>
          </p:cNvSpPr>
          <p:nvPr/>
        </p:nvSpPr>
        <p:spPr bwMode="auto">
          <a:xfrm flipH="1">
            <a:off x="1760538" y="2409825"/>
            <a:ext cx="20478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25" name="Line 49"/>
          <p:cNvSpPr>
            <a:spLocks noChangeShapeType="1"/>
          </p:cNvSpPr>
          <p:nvPr/>
        </p:nvSpPr>
        <p:spPr bwMode="auto">
          <a:xfrm flipH="1">
            <a:off x="1760538" y="2609850"/>
            <a:ext cx="20478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26" name="Line 50"/>
          <p:cNvSpPr>
            <a:spLocks noChangeShapeType="1"/>
          </p:cNvSpPr>
          <p:nvPr/>
        </p:nvSpPr>
        <p:spPr bwMode="auto">
          <a:xfrm flipH="1">
            <a:off x="1760538" y="2811463"/>
            <a:ext cx="2047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27" name="Line 51"/>
          <p:cNvSpPr>
            <a:spLocks noChangeShapeType="1"/>
          </p:cNvSpPr>
          <p:nvPr/>
        </p:nvSpPr>
        <p:spPr bwMode="auto">
          <a:xfrm flipH="1">
            <a:off x="1760538" y="3013075"/>
            <a:ext cx="20478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28" name="Line 52"/>
          <p:cNvSpPr>
            <a:spLocks noChangeShapeType="1"/>
          </p:cNvSpPr>
          <p:nvPr/>
        </p:nvSpPr>
        <p:spPr bwMode="auto">
          <a:xfrm flipH="1">
            <a:off x="1760538" y="3213100"/>
            <a:ext cx="204787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29" name="Rectangle 53"/>
          <p:cNvSpPr>
            <a:spLocks noChangeArrowheads="1"/>
          </p:cNvSpPr>
          <p:nvPr/>
        </p:nvSpPr>
        <p:spPr bwMode="auto">
          <a:xfrm>
            <a:off x="1487488" y="3332163"/>
            <a:ext cx="2051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10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30" name="Rectangle 54"/>
          <p:cNvSpPr>
            <a:spLocks noChangeArrowheads="1"/>
          </p:cNvSpPr>
          <p:nvPr/>
        </p:nvSpPr>
        <p:spPr bwMode="auto">
          <a:xfrm>
            <a:off x="1544638" y="4337050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5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31" name="Rectangle 55"/>
          <p:cNvSpPr>
            <a:spLocks noChangeArrowheads="1"/>
          </p:cNvSpPr>
          <p:nvPr/>
        </p:nvSpPr>
        <p:spPr bwMode="auto">
          <a:xfrm>
            <a:off x="1487488" y="2327275"/>
            <a:ext cx="2051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15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32" name="Line 56"/>
          <p:cNvSpPr>
            <a:spLocks noChangeShapeType="1"/>
          </p:cNvSpPr>
          <p:nvPr/>
        </p:nvSpPr>
        <p:spPr bwMode="auto">
          <a:xfrm flipH="1">
            <a:off x="1760538" y="1404938"/>
            <a:ext cx="204787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33" name="Rectangle 57"/>
          <p:cNvSpPr>
            <a:spLocks noChangeArrowheads="1"/>
          </p:cNvSpPr>
          <p:nvPr/>
        </p:nvSpPr>
        <p:spPr bwMode="auto">
          <a:xfrm>
            <a:off x="1487488" y="1322388"/>
            <a:ext cx="2051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20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34" name="Rectangle 58"/>
          <p:cNvSpPr>
            <a:spLocks noChangeArrowheads="1"/>
          </p:cNvSpPr>
          <p:nvPr/>
        </p:nvSpPr>
        <p:spPr bwMode="auto">
          <a:xfrm>
            <a:off x="1593850" y="5241925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35" name="Freeform 59"/>
          <p:cNvSpPr>
            <a:spLocks/>
          </p:cNvSpPr>
          <p:nvPr/>
        </p:nvSpPr>
        <p:spPr bwMode="auto">
          <a:xfrm>
            <a:off x="1835150" y="1412875"/>
            <a:ext cx="4613275" cy="3817938"/>
          </a:xfrm>
          <a:custGeom>
            <a:avLst/>
            <a:gdLst/>
            <a:ahLst/>
            <a:cxnLst>
              <a:cxn ang="0">
                <a:pos x="0" y="2405"/>
              </a:cxn>
              <a:cxn ang="0">
                <a:pos x="126" y="2279"/>
              </a:cxn>
              <a:cxn ang="0">
                <a:pos x="253" y="2026"/>
              </a:cxn>
              <a:cxn ang="0">
                <a:pos x="379" y="1519"/>
              </a:cxn>
              <a:cxn ang="0">
                <a:pos x="505" y="506"/>
              </a:cxn>
              <a:cxn ang="0">
                <a:pos x="632" y="379"/>
              </a:cxn>
              <a:cxn ang="0">
                <a:pos x="758" y="253"/>
              </a:cxn>
              <a:cxn ang="0">
                <a:pos x="884" y="126"/>
              </a:cxn>
              <a:cxn ang="0">
                <a:pos x="1011" y="0"/>
              </a:cxn>
              <a:cxn ang="0">
                <a:pos x="1137" y="2405"/>
              </a:cxn>
              <a:cxn ang="0">
                <a:pos x="1264" y="2279"/>
              </a:cxn>
              <a:cxn ang="0">
                <a:pos x="1390" y="2026"/>
              </a:cxn>
              <a:cxn ang="0">
                <a:pos x="1516" y="1519"/>
              </a:cxn>
              <a:cxn ang="0">
                <a:pos x="1643" y="1266"/>
              </a:cxn>
              <a:cxn ang="0">
                <a:pos x="1769" y="1139"/>
              </a:cxn>
              <a:cxn ang="0">
                <a:pos x="1895" y="1013"/>
              </a:cxn>
              <a:cxn ang="0">
                <a:pos x="2022" y="886"/>
              </a:cxn>
              <a:cxn ang="0">
                <a:pos x="2148" y="759"/>
              </a:cxn>
              <a:cxn ang="0">
                <a:pos x="2274" y="633"/>
              </a:cxn>
              <a:cxn ang="0">
                <a:pos x="2401" y="506"/>
              </a:cxn>
              <a:cxn ang="0">
                <a:pos x="2527" y="2405"/>
              </a:cxn>
              <a:cxn ang="0">
                <a:pos x="2654" y="2279"/>
              </a:cxn>
              <a:cxn ang="0">
                <a:pos x="2780" y="2026"/>
              </a:cxn>
              <a:cxn ang="0">
                <a:pos x="2906" y="1519"/>
              </a:cxn>
            </a:cxnLst>
            <a:rect l="0" t="0" r="r" b="b"/>
            <a:pathLst>
              <a:path w="2906" h="2405">
                <a:moveTo>
                  <a:pt x="0" y="2405"/>
                </a:moveTo>
                <a:lnTo>
                  <a:pt x="126" y="2279"/>
                </a:lnTo>
                <a:lnTo>
                  <a:pt x="253" y="2026"/>
                </a:lnTo>
                <a:lnTo>
                  <a:pt x="379" y="1519"/>
                </a:lnTo>
                <a:lnTo>
                  <a:pt x="505" y="506"/>
                </a:lnTo>
                <a:lnTo>
                  <a:pt x="632" y="379"/>
                </a:lnTo>
                <a:lnTo>
                  <a:pt x="758" y="253"/>
                </a:lnTo>
                <a:lnTo>
                  <a:pt x="884" y="126"/>
                </a:lnTo>
                <a:lnTo>
                  <a:pt x="1011" y="0"/>
                </a:lnTo>
                <a:lnTo>
                  <a:pt x="1137" y="2405"/>
                </a:lnTo>
                <a:lnTo>
                  <a:pt x="1264" y="2279"/>
                </a:lnTo>
                <a:lnTo>
                  <a:pt x="1390" y="2026"/>
                </a:lnTo>
                <a:lnTo>
                  <a:pt x="1516" y="1519"/>
                </a:lnTo>
                <a:lnTo>
                  <a:pt x="1643" y="1266"/>
                </a:lnTo>
                <a:lnTo>
                  <a:pt x="1769" y="1139"/>
                </a:lnTo>
                <a:lnTo>
                  <a:pt x="1895" y="1013"/>
                </a:lnTo>
                <a:lnTo>
                  <a:pt x="2022" y="886"/>
                </a:lnTo>
                <a:lnTo>
                  <a:pt x="2148" y="759"/>
                </a:lnTo>
                <a:lnTo>
                  <a:pt x="2274" y="633"/>
                </a:lnTo>
                <a:lnTo>
                  <a:pt x="2401" y="506"/>
                </a:lnTo>
                <a:lnTo>
                  <a:pt x="2527" y="2405"/>
                </a:lnTo>
                <a:lnTo>
                  <a:pt x="2654" y="2279"/>
                </a:lnTo>
                <a:lnTo>
                  <a:pt x="2780" y="2026"/>
                </a:lnTo>
                <a:lnTo>
                  <a:pt x="2906" y="1519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36" name="Rectangle 60"/>
          <p:cNvSpPr>
            <a:spLocks noChangeArrowheads="1"/>
          </p:cNvSpPr>
          <p:nvPr/>
        </p:nvSpPr>
        <p:spPr bwMode="auto">
          <a:xfrm>
            <a:off x="4321175" y="5745163"/>
            <a:ext cx="1401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Round-trip times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37" name="Rectangle 61"/>
          <p:cNvSpPr>
            <a:spLocks noChangeArrowheads="1"/>
          </p:cNvSpPr>
          <p:nvPr/>
        </p:nvSpPr>
        <p:spPr bwMode="auto">
          <a:xfrm>
            <a:off x="2913063" y="3917950"/>
            <a:ext cx="4215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Slow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38" name="Rectangle 62"/>
          <p:cNvSpPr>
            <a:spLocks noChangeArrowheads="1"/>
          </p:cNvSpPr>
          <p:nvPr/>
        </p:nvSpPr>
        <p:spPr bwMode="auto">
          <a:xfrm>
            <a:off x="2930525" y="4159250"/>
            <a:ext cx="3558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start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39" name="Rectangle 63"/>
          <p:cNvSpPr>
            <a:spLocks noChangeArrowheads="1"/>
          </p:cNvSpPr>
          <p:nvPr/>
        </p:nvSpPr>
        <p:spPr bwMode="auto">
          <a:xfrm>
            <a:off x="2170113" y="1087438"/>
            <a:ext cx="9361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Congestion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40" name="Rectangle 64"/>
          <p:cNvSpPr>
            <a:spLocks noChangeArrowheads="1"/>
          </p:cNvSpPr>
          <p:nvPr/>
        </p:nvSpPr>
        <p:spPr bwMode="auto">
          <a:xfrm>
            <a:off x="2200275" y="1328738"/>
            <a:ext cx="8335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avoidance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41" name="Line 65"/>
          <p:cNvSpPr>
            <a:spLocks noChangeShapeType="1"/>
          </p:cNvSpPr>
          <p:nvPr/>
        </p:nvSpPr>
        <p:spPr bwMode="auto">
          <a:xfrm>
            <a:off x="2579688" y="1555750"/>
            <a:ext cx="315912" cy="288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42" name="Freeform 66"/>
          <p:cNvSpPr>
            <a:spLocks/>
          </p:cNvSpPr>
          <p:nvPr/>
        </p:nvSpPr>
        <p:spPr bwMode="auto">
          <a:xfrm>
            <a:off x="2833688" y="1781175"/>
            <a:ext cx="130175" cy="125413"/>
          </a:xfrm>
          <a:custGeom>
            <a:avLst/>
            <a:gdLst/>
            <a:ahLst/>
            <a:cxnLst>
              <a:cxn ang="0">
                <a:pos x="0" y="51"/>
              </a:cxn>
              <a:cxn ang="0">
                <a:pos x="32" y="34"/>
              </a:cxn>
              <a:cxn ang="0">
                <a:pos x="46" y="0"/>
              </a:cxn>
              <a:cxn ang="0">
                <a:pos x="82" y="79"/>
              </a:cxn>
              <a:cxn ang="0">
                <a:pos x="0" y="51"/>
              </a:cxn>
            </a:cxnLst>
            <a:rect l="0" t="0" r="r" b="b"/>
            <a:pathLst>
              <a:path w="82" h="79">
                <a:moveTo>
                  <a:pt x="0" y="51"/>
                </a:moveTo>
                <a:lnTo>
                  <a:pt x="32" y="34"/>
                </a:lnTo>
                <a:lnTo>
                  <a:pt x="46" y="0"/>
                </a:lnTo>
                <a:lnTo>
                  <a:pt x="82" y="79"/>
                </a:lnTo>
                <a:lnTo>
                  <a:pt x="0" y="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43" name="Rectangle 67"/>
          <p:cNvSpPr>
            <a:spLocks noChangeArrowheads="1"/>
          </p:cNvSpPr>
          <p:nvPr/>
        </p:nvSpPr>
        <p:spPr bwMode="auto">
          <a:xfrm>
            <a:off x="4189413" y="996950"/>
            <a:ext cx="15244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Congestion occurs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44" name="Line 68"/>
          <p:cNvSpPr>
            <a:spLocks noChangeShapeType="1"/>
          </p:cNvSpPr>
          <p:nvPr/>
        </p:nvSpPr>
        <p:spPr bwMode="auto">
          <a:xfrm flipH="1">
            <a:off x="3573463" y="1320800"/>
            <a:ext cx="611187" cy="1000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45" name="Freeform 69"/>
          <p:cNvSpPr>
            <a:spLocks/>
          </p:cNvSpPr>
          <p:nvPr/>
        </p:nvSpPr>
        <p:spPr bwMode="auto">
          <a:xfrm>
            <a:off x="3481388" y="1362075"/>
            <a:ext cx="131762" cy="109538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66" y="36"/>
              </a:cxn>
              <a:cxn ang="0">
                <a:pos x="83" y="69"/>
              </a:cxn>
              <a:cxn ang="0">
                <a:pos x="0" y="48"/>
              </a:cxn>
              <a:cxn ang="0">
                <a:pos x="73" y="0"/>
              </a:cxn>
            </a:cxnLst>
            <a:rect l="0" t="0" r="r" b="b"/>
            <a:pathLst>
              <a:path w="83" h="69">
                <a:moveTo>
                  <a:pt x="73" y="0"/>
                </a:moveTo>
                <a:lnTo>
                  <a:pt x="66" y="36"/>
                </a:lnTo>
                <a:lnTo>
                  <a:pt x="83" y="69"/>
                </a:lnTo>
                <a:lnTo>
                  <a:pt x="0" y="48"/>
                </a:lnTo>
                <a:lnTo>
                  <a:pt x="7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46" name="Line 70"/>
          <p:cNvSpPr>
            <a:spLocks noChangeShapeType="1"/>
          </p:cNvSpPr>
          <p:nvPr/>
        </p:nvSpPr>
        <p:spPr bwMode="auto">
          <a:xfrm flipH="1" flipV="1">
            <a:off x="2565400" y="3659188"/>
            <a:ext cx="331788" cy="2905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47" name="Freeform 71"/>
          <p:cNvSpPr>
            <a:spLocks/>
          </p:cNvSpPr>
          <p:nvPr/>
        </p:nvSpPr>
        <p:spPr bwMode="auto">
          <a:xfrm>
            <a:off x="2495550" y="3598863"/>
            <a:ext cx="130175" cy="123825"/>
          </a:xfrm>
          <a:custGeom>
            <a:avLst/>
            <a:gdLst/>
            <a:ahLst/>
            <a:cxnLst>
              <a:cxn ang="0">
                <a:pos x="82" y="26"/>
              </a:cxn>
              <a:cxn ang="0">
                <a:pos x="51" y="43"/>
              </a:cxn>
              <a:cxn ang="0">
                <a:pos x="37" y="78"/>
              </a:cxn>
              <a:cxn ang="0">
                <a:pos x="0" y="0"/>
              </a:cxn>
              <a:cxn ang="0">
                <a:pos x="82" y="26"/>
              </a:cxn>
            </a:cxnLst>
            <a:rect l="0" t="0" r="r" b="b"/>
            <a:pathLst>
              <a:path w="82" h="78">
                <a:moveTo>
                  <a:pt x="82" y="26"/>
                </a:moveTo>
                <a:lnTo>
                  <a:pt x="51" y="43"/>
                </a:lnTo>
                <a:lnTo>
                  <a:pt x="37" y="78"/>
                </a:lnTo>
                <a:lnTo>
                  <a:pt x="0" y="0"/>
                </a:lnTo>
                <a:lnTo>
                  <a:pt x="82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48" name="Rectangle 72"/>
          <p:cNvSpPr>
            <a:spLocks noChangeArrowheads="1"/>
          </p:cNvSpPr>
          <p:nvPr/>
        </p:nvSpPr>
        <p:spPr bwMode="auto">
          <a:xfrm>
            <a:off x="1855788" y="2200275"/>
            <a:ext cx="17462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49" name="Rectangle 73"/>
          <p:cNvSpPr>
            <a:spLocks noChangeArrowheads="1"/>
          </p:cNvSpPr>
          <p:nvPr/>
        </p:nvSpPr>
        <p:spPr bwMode="auto">
          <a:xfrm>
            <a:off x="1922463" y="2200275"/>
            <a:ext cx="17462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50" name="Rectangle 74"/>
          <p:cNvSpPr>
            <a:spLocks noChangeArrowheads="1"/>
          </p:cNvSpPr>
          <p:nvPr/>
        </p:nvSpPr>
        <p:spPr bwMode="auto">
          <a:xfrm>
            <a:off x="1990725" y="2200275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51" name="Rectangle 75"/>
          <p:cNvSpPr>
            <a:spLocks noChangeArrowheads="1"/>
          </p:cNvSpPr>
          <p:nvPr/>
        </p:nvSpPr>
        <p:spPr bwMode="auto">
          <a:xfrm>
            <a:off x="2057400" y="2200275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52" name="Rectangle 76"/>
          <p:cNvSpPr>
            <a:spLocks noChangeArrowheads="1"/>
          </p:cNvSpPr>
          <p:nvPr/>
        </p:nvSpPr>
        <p:spPr bwMode="auto">
          <a:xfrm>
            <a:off x="2124075" y="2200275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53" name="Rectangle 77"/>
          <p:cNvSpPr>
            <a:spLocks noChangeArrowheads="1"/>
          </p:cNvSpPr>
          <p:nvPr/>
        </p:nvSpPr>
        <p:spPr bwMode="auto">
          <a:xfrm>
            <a:off x="2190750" y="2200275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54" name="Rectangle 78"/>
          <p:cNvSpPr>
            <a:spLocks noChangeArrowheads="1"/>
          </p:cNvSpPr>
          <p:nvPr/>
        </p:nvSpPr>
        <p:spPr bwMode="auto">
          <a:xfrm>
            <a:off x="2257425" y="2200275"/>
            <a:ext cx="17463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55" name="Rectangle 79"/>
          <p:cNvSpPr>
            <a:spLocks noChangeArrowheads="1"/>
          </p:cNvSpPr>
          <p:nvPr/>
        </p:nvSpPr>
        <p:spPr bwMode="auto">
          <a:xfrm>
            <a:off x="2324100" y="2200275"/>
            <a:ext cx="17463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56" name="Rectangle 80"/>
          <p:cNvSpPr>
            <a:spLocks noChangeArrowheads="1"/>
          </p:cNvSpPr>
          <p:nvPr/>
        </p:nvSpPr>
        <p:spPr bwMode="auto">
          <a:xfrm>
            <a:off x="2390775" y="2200275"/>
            <a:ext cx="17463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57" name="Rectangle 81"/>
          <p:cNvSpPr>
            <a:spLocks noChangeArrowheads="1"/>
          </p:cNvSpPr>
          <p:nvPr/>
        </p:nvSpPr>
        <p:spPr bwMode="auto">
          <a:xfrm>
            <a:off x="2457450" y="2200275"/>
            <a:ext cx="17463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58" name="Rectangle 82"/>
          <p:cNvSpPr>
            <a:spLocks noChangeArrowheads="1"/>
          </p:cNvSpPr>
          <p:nvPr/>
        </p:nvSpPr>
        <p:spPr bwMode="auto">
          <a:xfrm>
            <a:off x="2525713" y="2200275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59" name="Rectangle 83"/>
          <p:cNvSpPr>
            <a:spLocks noChangeArrowheads="1"/>
          </p:cNvSpPr>
          <p:nvPr/>
        </p:nvSpPr>
        <p:spPr bwMode="auto">
          <a:xfrm>
            <a:off x="2592388" y="2200275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60" name="Rectangle 84"/>
          <p:cNvSpPr>
            <a:spLocks noChangeArrowheads="1"/>
          </p:cNvSpPr>
          <p:nvPr/>
        </p:nvSpPr>
        <p:spPr bwMode="auto">
          <a:xfrm>
            <a:off x="2659063" y="2200275"/>
            <a:ext cx="15875" cy="15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61" name="Rectangle 85"/>
          <p:cNvSpPr>
            <a:spLocks noChangeArrowheads="1"/>
          </p:cNvSpPr>
          <p:nvPr/>
        </p:nvSpPr>
        <p:spPr bwMode="auto">
          <a:xfrm>
            <a:off x="1855788" y="3389313"/>
            <a:ext cx="17462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62" name="Rectangle 86"/>
          <p:cNvSpPr>
            <a:spLocks noChangeArrowheads="1"/>
          </p:cNvSpPr>
          <p:nvPr/>
        </p:nvSpPr>
        <p:spPr bwMode="auto">
          <a:xfrm>
            <a:off x="1922463" y="3389313"/>
            <a:ext cx="17462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63" name="Rectangle 87"/>
          <p:cNvSpPr>
            <a:spLocks noChangeArrowheads="1"/>
          </p:cNvSpPr>
          <p:nvPr/>
        </p:nvSpPr>
        <p:spPr bwMode="auto">
          <a:xfrm>
            <a:off x="1990725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64" name="Rectangle 88"/>
          <p:cNvSpPr>
            <a:spLocks noChangeArrowheads="1"/>
          </p:cNvSpPr>
          <p:nvPr/>
        </p:nvSpPr>
        <p:spPr bwMode="auto">
          <a:xfrm>
            <a:off x="2057400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65" name="Rectangle 89"/>
          <p:cNvSpPr>
            <a:spLocks noChangeArrowheads="1"/>
          </p:cNvSpPr>
          <p:nvPr/>
        </p:nvSpPr>
        <p:spPr bwMode="auto">
          <a:xfrm>
            <a:off x="2124075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66" name="Rectangle 90"/>
          <p:cNvSpPr>
            <a:spLocks noChangeArrowheads="1"/>
          </p:cNvSpPr>
          <p:nvPr/>
        </p:nvSpPr>
        <p:spPr bwMode="auto">
          <a:xfrm>
            <a:off x="2190750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67" name="Rectangle 91"/>
          <p:cNvSpPr>
            <a:spLocks noChangeArrowheads="1"/>
          </p:cNvSpPr>
          <p:nvPr/>
        </p:nvSpPr>
        <p:spPr bwMode="auto">
          <a:xfrm>
            <a:off x="2257425" y="3389313"/>
            <a:ext cx="17463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68" name="Rectangle 92"/>
          <p:cNvSpPr>
            <a:spLocks noChangeArrowheads="1"/>
          </p:cNvSpPr>
          <p:nvPr/>
        </p:nvSpPr>
        <p:spPr bwMode="auto">
          <a:xfrm>
            <a:off x="2324100" y="3389313"/>
            <a:ext cx="17463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69" name="Rectangle 93"/>
          <p:cNvSpPr>
            <a:spLocks noChangeArrowheads="1"/>
          </p:cNvSpPr>
          <p:nvPr/>
        </p:nvSpPr>
        <p:spPr bwMode="auto">
          <a:xfrm>
            <a:off x="2390775" y="3389313"/>
            <a:ext cx="17463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70" name="Rectangle 94"/>
          <p:cNvSpPr>
            <a:spLocks noChangeArrowheads="1"/>
          </p:cNvSpPr>
          <p:nvPr/>
        </p:nvSpPr>
        <p:spPr bwMode="auto">
          <a:xfrm>
            <a:off x="2457450" y="3389313"/>
            <a:ext cx="17463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71" name="Rectangle 95"/>
          <p:cNvSpPr>
            <a:spLocks noChangeArrowheads="1"/>
          </p:cNvSpPr>
          <p:nvPr/>
        </p:nvSpPr>
        <p:spPr bwMode="auto">
          <a:xfrm>
            <a:off x="2525713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72" name="Rectangle 96"/>
          <p:cNvSpPr>
            <a:spLocks noChangeArrowheads="1"/>
          </p:cNvSpPr>
          <p:nvPr/>
        </p:nvSpPr>
        <p:spPr bwMode="auto">
          <a:xfrm>
            <a:off x="2592388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73" name="Rectangle 97"/>
          <p:cNvSpPr>
            <a:spLocks noChangeArrowheads="1"/>
          </p:cNvSpPr>
          <p:nvPr/>
        </p:nvSpPr>
        <p:spPr bwMode="auto">
          <a:xfrm>
            <a:off x="2659063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74" name="Rectangle 98"/>
          <p:cNvSpPr>
            <a:spLocks noChangeArrowheads="1"/>
          </p:cNvSpPr>
          <p:nvPr/>
        </p:nvSpPr>
        <p:spPr bwMode="auto">
          <a:xfrm>
            <a:off x="2725738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75" name="Rectangle 99"/>
          <p:cNvSpPr>
            <a:spLocks noChangeArrowheads="1"/>
          </p:cNvSpPr>
          <p:nvPr/>
        </p:nvSpPr>
        <p:spPr bwMode="auto">
          <a:xfrm>
            <a:off x="2792413" y="3389313"/>
            <a:ext cx="17462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76" name="Rectangle 100"/>
          <p:cNvSpPr>
            <a:spLocks noChangeArrowheads="1"/>
          </p:cNvSpPr>
          <p:nvPr/>
        </p:nvSpPr>
        <p:spPr bwMode="auto">
          <a:xfrm>
            <a:off x="2859088" y="3389313"/>
            <a:ext cx="17462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77" name="Rectangle 101"/>
          <p:cNvSpPr>
            <a:spLocks noChangeArrowheads="1"/>
          </p:cNvSpPr>
          <p:nvPr/>
        </p:nvSpPr>
        <p:spPr bwMode="auto">
          <a:xfrm>
            <a:off x="2925763" y="3389313"/>
            <a:ext cx="17462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78" name="Rectangle 102"/>
          <p:cNvSpPr>
            <a:spLocks noChangeArrowheads="1"/>
          </p:cNvSpPr>
          <p:nvPr/>
        </p:nvSpPr>
        <p:spPr bwMode="auto">
          <a:xfrm>
            <a:off x="2992438" y="3389313"/>
            <a:ext cx="17462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79" name="Rectangle 103"/>
          <p:cNvSpPr>
            <a:spLocks noChangeArrowheads="1"/>
          </p:cNvSpPr>
          <p:nvPr/>
        </p:nvSpPr>
        <p:spPr bwMode="auto">
          <a:xfrm>
            <a:off x="3060700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80" name="Rectangle 104"/>
          <p:cNvSpPr>
            <a:spLocks noChangeArrowheads="1"/>
          </p:cNvSpPr>
          <p:nvPr/>
        </p:nvSpPr>
        <p:spPr bwMode="auto">
          <a:xfrm>
            <a:off x="3127375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81" name="Rectangle 105"/>
          <p:cNvSpPr>
            <a:spLocks noChangeArrowheads="1"/>
          </p:cNvSpPr>
          <p:nvPr/>
        </p:nvSpPr>
        <p:spPr bwMode="auto">
          <a:xfrm>
            <a:off x="3194050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82" name="Rectangle 106"/>
          <p:cNvSpPr>
            <a:spLocks noChangeArrowheads="1"/>
          </p:cNvSpPr>
          <p:nvPr/>
        </p:nvSpPr>
        <p:spPr bwMode="auto">
          <a:xfrm>
            <a:off x="3260725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83" name="Rectangle 107"/>
          <p:cNvSpPr>
            <a:spLocks noChangeArrowheads="1"/>
          </p:cNvSpPr>
          <p:nvPr/>
        </p:nvSpPr>
        <p:spPr bwMode="auto">
          <a:xfrm>
            <a:off x="3327400" y="3389313"/>
            <a:ext cx="17463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84" name="Rectangle 108"/>
          <p:cNvSpPr>
            <a:spLocks noChangeArrowheads="1"/>
          </p:cNvSpPr>
          <p:nvPr/>
        </p:nvSpPr>
        <p:spPr bwMode="auto">
          <a:xfrm>
            <a:off x="3394075" y="3389313"/>
            <a:ext cx="17463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85" name="Rectangle 109"/>
          <p:cNvSpPr>
            <a:spLocks noChangeArrowheads="1"/>
          </p:cNvSpPr>
          <p:nvPr/>
        </p:nvSpPr>
        <p:spPr bwMode="auto">
          <a:xfrm>
            <a:off x="3460750" y="3389313"/>
            <a:ext cx="17463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86" name="Rectangle 110"/>
          <p:cNvSpPr>
            <a:spLocks noChangeArrowheads="1"/>
          </p:cNvSpPr>
          <p:nvPr/>
        </p:nvSpPr>
        <p:spPr bwMode="auto">
          <a:xfrm>
            <a:off x="3527425" y="3389313"/>
            <a:ext cx="17463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87" name="Rectangle 111"/>
          <p:cNvSpPr>
            <a:spLocks noChangeArrowheads="1"/>
          </p:cNvSpPr>
          <p:nvPr/>
        </p:nvSpPr>
        <p:spPr bwMode="auto">
          <a:xfrm>
            <a:off x="3594100" y="3389313"/>
            <a:ext cx="17463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88" name="Rectangle 112"/>
          <p:cNvSpPr>
            <a:spLocks noChangeArrowheads="1"/>
          </p:cNvSpPr>
          <p:nvPr/>
        </p:nvSpPr>
        <p:spPr bwMode="auto">
          <a:xfrm>
            <a:off x="3662363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89" name="Rectangle 113"/>
          <p:cNvSpPr>
            <a:spLocks noChangeArrowheads="1"/>
          </p:cNvSpPr>
          <p:nvPr/>
        </p:nvSpPr>
        <p:spPr bwMode="auto">
          <a:xfrm>
            <a:off x="3729038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90" name="Rectangle 114"/>
          <p:cNvSpPr>
            <a:spLocks noChangeArrowheads="1"/>
          </p:cNvSpPr>
          <p:nvPr/>
        </p:nvSpPr>
        <p:spPr bwMode="auto">
          <a:xfrm>
            <a:off x="3795713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91" name="Rectangle 115"/>
          <p:cNvSpPr>
            <a:spLocks noChangeArrowheads="1"/>
          </p:cNvSpPr>
          <p:nvPr/>
        </p:nvSpPr>
        <p:spPr bwMode="auto">
          <a:xfrm>
            <a:off x="3862388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92" name="Rectangle 116"/>
          <p:cNvSpPr>
            <a:spLocks noChangeArrowheads="1"/>
          </p:cNvSpPr>
          <p:nvPr/>
        </p:nvSpPr>
        <p:spPr bwMode="auto">
          <a:xfrm>
            <a:off x="3929063" y="3389313"/>
            <a:ext cx="17462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93" name="Rectangle 117"/>
          <p:cNvSpPr>
            <a:spLocks noChangeArrowheads="1"/>
          </p:cNvSpPr>
          <p:nvPr/>
        </p:nvSpPr>
        <p:spPr bwMode="auto">
          <a:xfrm>
            <a:off x="3995738" y="3389313"/>
            <a:ext cx="17462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94" name="Rectangle 118"/>
          <p:cNvSpPr>
            <a:spLocks noChangeArrowheads="1"/>
          </p:cNvSpPr>
          <p:nvPr/>
        </p:nvSpPr>
        <p:spPr bwMode="auto">
          <a:xfrm>
            <a:off x="4062413" y="3389313"/>
            <a:ext cx="17462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95" name="Rectangle 119"/>
          <p:cNvSpPr>
            <a:spLocks noChangeArrowheads="1"/>
          </p:cNvSpPr>
          <p:nvPr/>
        </p:nvSpPr>
        <p:spPr bwMode="auto">
          <a:xfrm>
            <a:off x="4129088" y="3389313"/>
            <a:ext cx="17462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96" name="Rectangle 120"/>
          <p:cNvSpPr>
            <a:spLocks noChangeArrowheads="1"/>
          </p:cNvSpPr>
          <p:nvPr/>
        </p:nvSpPr>
        <p:spPr bwMode="auto">
          <a:xfrm>
            <a:off x="4197350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97" name="Rectangle 121"/>
          <p:cNvSpPr>
            <a:spLocks noChangeArrowheads="1"/>
          </p:cNvSpPr>
          <p:nvPr/>
        </p:nvSpPr>
        <p:spPr bwMode="auto">
          <a:xfrm>
            <a:off x="4264025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98" name="Rectangle 122"/>
          <p:cNvSpPr>
            <a:spLocks noChangeArrowheads="1"/>
          </p:cNvSpPr>
          <p:nvPr/>
        </p:nvSpPr>
        <p:spPr bwMode="auto">
          <a:xfrm>
            <a:off x="4330700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299" name="Rectangle 123"/>
          <p:cNvSpPr>
            <a:spLocks noChangeArrowheads="1"/>
          </p:cNvSpPr>
          <p:nvPr/>
        </p:nvSpPr>
        <p:spPr bwMode="auto">
          <a:xfrm>
            <a:off x="4397375" y="3389313"/>
            <a:ext cx="15875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300" name="Rectangle 124"/>
          <p:cNvSpPr>
            <a:spLocks noChangeArrowheads="1"/>
          </p:cNvSpPr>
          <p:nvPr/>
        </p:nvSpPr>
        <p:spPr bwMode="auto">
          <a:xfrm>
            <a:off x="4464050" y="3846513"/>
            <a:ext cx="7938" cy="174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301" name="Rectangle 125"/>
          <p:cNvSpPr>
            <a:spLocks noChangeArrowheads="1"/>
          </p:cNvSpPr>
          <p:nvPr/>
        </p:nvSpPr>
        <p:spPr bwMode="auto">
          <a:xfrm>
            <a:off x="3621088" y="3114675"/>
            <a:ext cx="8335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</a:pPr>
            <a:r>
              <a:rPr lang="en-US" sz="16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Threshold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302" name="Text Box 126"/>
          <p:cNvSpPr txBox="1">
            <a:spLocks noChangeArrowheads="1"/>
          </p:cNvSpPr>
          <p:nvPr/>
        </p:nvSpPr>
        <p:spPr bwMode="auto">
          <a:xfrm>
            <a:off x="7777163" y="6080125"/>
            <a:ext cx="769937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ClrTx/>
            </a:pPr>
            <a:r>
              <a:rPr lang="en-US" sz="1000" dirty="0"/>
              <a:t>Figure 7.63</a:t>
            </a:r>
          </a:p>
        </p:txBody>
      </p:sp>
      <p:sp>
        <p:nvSpPr>
          <p:cNvPr id="50305" name="Rectangle 129"/>
          <p:cNvSpPr>
            <a:spLocks noChangeArrowheads="1"/>
          </p:cNvSpPr>
          <p:nvPr/>
        </p:nvSpPr>
        <p:spPr bwMode="auto">
          <a:xfrm>
            <a:off x="304800" y="22860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</a:pPr>
            <a:r>
              <a:rPr lang="en-US" sz="3200" b="1" kern="0" dirty="0">
                <a:solidFill>
                  <a:srgbClr val="00673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pitchFamily="-108" charset="-128"/>
                <a:cs typeface="ＭＳ Ｐゴシック" pitchFamily="-108" charset="-128"/>
              </a:rPr>
              <a:t>Possible Improvement to Tahoe? </a:t>
            </a:r>
          </a:p>
        </p:txBody>
      </p:sp>
      <p:sp>
        <p:nvSpPr>
          <p:cNvPr id="50307" name="Line 131"/>
          <p:cNvSpPr>
            <a:spLocks noChangeShapeType="1"/>
          </p:cNvSpPr>
          <p:nvPr/>
        </p:nvSpPr>
        <p:spPr bwMode="auto">
          <a:xfrm flipH="1">
            <a:off x="4427538" y="2492375"/>
            <a:ext cx="1873250" cy="936625"/>
          </a:xfrm>
          <a:prstGeom prst="line">
            <a:avLst/>
          </a:prstGeom>
          <a:noFill/>
          <a:ln w="25400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308" name="Line 132"/>
          <p:cNvSpPr>
            <a:spLocks noChangeShapeType="1"/>
          </p:cNvSpPr>
          <p:nvPr/>
        </p:nvSpPr>
        <p:spPr bwMode="auto">
          <a:xfrm flipH="1">
            <a:off x="3563938" y="2420938"/>
            <a:ext cx="2736850" cy="1008062"/>
          </a:xfrm>
          <a:prstGeom prst="line">
            <a:avLst/>
          </a:prstGeom>
          <a:noFill/>
          <a:ln w="25400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0309" name="Rectangle 133"/>
          <p:cNvSpPr>
            <a:spLocks noChangeArrowheads="1"/>
          </p:cNvSpPr>
          <p:nvPr/>
        </p:nvSpPr>
        <p:spPr bwMode="auto">
          <a:xfrm>
            <a:off x="6300788" y="2057401"/>
            <a:ext cx="2386012" cy="609600"/>
          </a:xfrm>
          <a:prstGeom prst="rect">
            <a:avLst/>
          </a:prstGeom>
          <a:noFill/>
          <a:ln w="38100">
            <a:solidFill>
              <a:srgbClr val="FF99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 dirty="0">
                <a:solidFill>
                  <a:srgbClr val="FF9900"/>
                </a:solidFill>
                <a:latin typeface="Times New Roman"/>
                <a:cs typeface="Times New Roman"/>
              </a:rPr>
              <a:t>Can it recover sooner?</a:t>
            </a:r>
          </a:p>
        </p:txBody>
      </p:sp>
    </p:spTree>
    <p:extLst>
      <p:ext uri="{BB962C8B-B14F-4D97-AF65-F5344CB8AC3E}">
        <p14:creationId xmlns:p14="http://schemas.microsoft.com/office/powerpoint/2010/main" val="40416478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829872" cy="38789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Fast Recovery Concept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748464" cy="52565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Added with TCP Reno.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When fast retransmit detects three duplicate ACKs: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Stop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Fast Retransmit,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Arial" charset="0"/>
              </a:rPr>
              <a:t>Half cwnd and commence recovery from this point using </a:t>
            </a:r>
            <a:r>
              <a:rPr lang="en-US" sz="2000" u="sng" dirty="0">
                <a:solidFill>
                  <a:srgbClr val="FF0000"/>
                </a:solidFill>
                <a:latin typeface="Arial" charset="0"/>
              </a:rPr>
              <a:t>linear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additive increase ‘primed’ by left over ACKs  in pipe.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Recovery starts congestion avoidance region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ACKs in the pipe used to pace the sending of packets.</a:t>
            </a:r>
          </a:p>
          <a:p>
            <a:pPr lvl="1"/>
            <a:r>
              <a:rPr lang="en-US" sz="2000" dirty="0"/>
              <a:t>Avoid slow start by inflating cwnd.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With fast recovery, </a:t>
            </a:r>
            <a:r>
              <a:rPr lang="en-US" sz="2400" b="1" dirty="0">
                <a:solidFill>
                  <a:srgbClr val="FF0000"/>
                </a:solidFill>
              </a:rPr>
              <a:t>slow start</a:t>
            </a:r>
            <a:r>
              <a:rPr lang="en-US" sz="2400" dirty="0">
                <a:solidFill>
                  <a:srgbClr val="FF0000"/>
                </a:solidFill>
              </a:rPr>
              <a:t> only occurs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At cold start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After a coarse-grain timeout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5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Transport Layer </a:t>
            </a:r>
          </a:p>
        </p:txBody>
      </p:sp>
      <p:sp>
        <p:nvSpPr>
          <p:cNvPr id="84685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r>
              <a:rPr lang="en-US" sz="2800" dirty="0"/>
              <a:t>Application layer</a:t>
            </a:r>
          </a:p>
          <a:p>
            <a:pPr lvl="1"/>
            <a:r>
              <a:rPr lang="en-US" sz="2400" dirty="0"/>
              <a:t>Communication for specific applications</a:t>
            </a:r>
          </a:p>
          <a:p>
            <a:pPr lvl="1"/>
            <a:r>
              <a:rPr lang="en-US" sz="2400" dirty="0"/>
              <a:t>E.g., HTTP and FTP</a:t>
            </a:r>
          </a:p>
          <a:p>
            <a:r>
              <a:rPr lang="en-US" sz="2800" dirty="0"/>
              <a:t>Transport layer</a:t>
            </a:r>
          </a:p>
          <a:p>
            <a:pPr lvl="1"/>
            <a:r>
              <a:rPr lang="en-US" sz="2400" dirty="0"/>
              <a:t>Communication between processes (e.g., socket)</a:t>
            </a:r>
          </a:p>
          <a:p>
            <a:pPr lvl="1"/>
            <a:r>
              <a:rPr lang="en-US" sz="2400" dirty="0"/>
              <a:t>Relies on network layer and serves the application layer</a:t>
            </a:r>
          </a:p>
          <a:p>
            <a:pPr lvl="1"/>
            <a:r>
              <a:rPr lang="en-US" sz="2400" dirty="0"/>
              <a:t>E.g., TCP and UDP</a:t>
            </a:r>
          </a:p>
          <a:p>
            <a:r>
              <a:rPr lang="en-US" sz="2800" dirty="0"/>
              <a:t>Network layer</a:t>
            </a:r>
          </a:p>
          <a:p>
            <a:pPr lvl="1"/>
            <a:r>
              <a:rPr lang="en-US" sz="2400" dirty="0"/>
              <a:t>Logical communication between nodes</a:t>
            </a:r>
          </a:p>
          <a:p>
            <a:pPr lvl="1"/>
            <a:r>
              <a:rPr lang="en-US" sz="2400" dirty="0"/>
              <a:t>Hides details of the link technology</a:t>
            </a:r>
          </a:p>
          <a:p>
            <a:pPr lvl="1"/>
            <a:r>
              <a:rPr lang="en-US" sz="2400" dirty="0"/>
              <a:t>E.g., IP</a:t>
            </a:r>
          </a:p>
        </p:txBody>
      </p:sp>
    </p:spTree>
    <p:extLst>
      <p:ext uri="{BB962C8B-B14F-4D97-AF65-F5344CB8AC3E}">
        <p14:creationId xmlns:p14="http://schemas.microsoft.com/office/powerpoint/2010/main" val="7060772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88900"/>
            <a:ext cx="8305800" cy="6858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Diagram of Fast Recovery </a:t>
            </a:r>
          </a:p>
        </p:txBody>
      </p:sp>
      <p:sp>
        <p:nvSpPr>
          <p:cNvPr id="26627" name="Line 47"/>
          <p:cNvSpPr>
            <a:spLocks noChangeShapeType="1"/>
          </p:cNvSpPr>
          <p:nvPr/>
        </p:nvSpPr>
        <p:spPr bwMode="auto">
          <a:xfrm>
            <a:off x="2125663" y="990600"/>
            <a:ext cx="0" cy="3294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28" name="Line 48"/>
          <p:cNvSpPr>
            <a:spLocks noChangeShapeType="1"/>
          </p:cNvSpPr>
          <p:nvPr/>
        </p:nvSpPr>
        <p:spPr bwMode="auto">
          <a:xfrm>
            <a:off x="2125663" y="4284663"/>
            <a:ext cx="521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29" name="Rectangle 49"/>
          <p:cNvSpPr>
            <a:spLocks noChangeArrowheads="1"/>
          </p:cNvSpPr>
          <p:nvPr/>
        </p:nvSpPr>
        <p:spPr bwMode="auto">
          <a:xfrm>
            <a:off x="1310483" y="1092200"/>
            <a:ext cx="59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/>
              <a:t>cwnd</a:t>
            </a:r>
          </a:p>
        </p:txBody>
      </p:sp>
      <p:sp>
        <p:nvSpPr>
          <p:cNvPr id="26630" name="Rectangle 54"/>
          <p:cNvSpPr>
            <a:spLocks noChangeArrowheads="1"/>
          </p:cNvSpPr>
          <p:nvPr/>
        </p:nvSpPr>
        <p:spPr bwMode="auto">
          <a:xfrm>
            <a:off x="2152650" y="4514850"/>
            <a:ext cx="1143000" cy="277641"/>
          </a:xfrm>
          <a:prstGeom prst="rect">
            <a:avLst/>
          </a:prstGeom>
          <a:solidFill>
            <a:schemeClr val="bg1"/>
          </a:solidFill>
          <a:ln w="9525">
            <a:solidFill>
              <a:srgbClr val="009999"/>
            </a:solidFill>
            <a:prstDash val="lgDashDot"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9999"/>
                </a:solidFill>
              </a:rPr>
              <a:t>Slow Start </a:t>
            </a:r>
          </a:p>
        </p:txBody>
      </p:sp>
      <p:sp>
        <p:nvSpPr>
          <p:cNvPr id="26631" name="Rectangle 55"/>
          <p:cNvSpPr>
            <a:spLocks noChangeArrowheads="1"/>
          </p:cNvSpPr>
          <p:nvPr/>
        </p:nvSpPr>
        <p:spPr bwMode="auto">
          <a:xfrm>
            <a:off x="3579019" y="4410095"/>
            <a:ext cx="2057400" cy="277641"/>
          </a:xfrm>
          <a:prstGeom prst="rect">
            <a:avLst/>
          </a:prstGeom>
          <a:noFill/>
          <a:ln w="9525">
            <a:solidFill>
              <a:schemeClr val="accent2"/>
            </a:solidFill>
            <a:prstDash val="lgDashDotDot"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>
                <a:solidFill>
                  <a:srgbClr val="00B050"/>
                </a:solidFill>
              </a:rPr>
              <a:t>Congestion Avoidance</a:t>
            </a:r>
          </a:p>
        </p:txBody>
      </p:sp>
      <p:sp>
        <p:nvSpPr>
          <p:cNvPr id="26632" name="Rectangle 58"/>
          <p:cNvSpPr>
            <a:spLocks noChangeArrowheads="1"/>
          </p:cNvSpPr>
          <p:nvPr/>
        </p:nvSpPr>
        <p:spPr bwMode="auto">
          <a:xfrm>
            <a:off x="6799263" y="4379913"/>
            <a:ext cx="579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/>
              <a:t>Time</a:t>
            </a:r>
          </a:p>
        </p:txBody>
      </p:sp>
      <p:sp>
        <p:nvSpPr>
          <p:cNvPr id="26633" name="Rectangle 60"/>
          <p:cNvSpPr>
            <a:spLocks noChangeArrowheads="1"/>
          </p:cNvSpPr>
          <p:nvPr/>
        </p:nvSpPr>
        <p:spPr bwMode="auto">
          <a:xfrm>
            <a:off x="2152650" y="5038725"/>
            <a:ext cx="2774221" cy="277641"/>
          </a:xfrm>
          <a:prstGeom prst="rect">
            <a:avLst/>
          </a:prstGeom>
          <a:noFill/>
          <a:ln w="28575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FF0000"/>
                </a:solidFill>
              </a:rPr>
              <a:t>“inflating” cwnd with dupACKs</a:t>
            </a:r>
          </a:p>
        </p:txBody>
      </p:sp>
      <p:sp>
        <p:nvSpPr>
          <p:cNvPr id="26634" name="Rectangle 61"/>
          <p:cNvSpPr>
            <a:spLocks noChangeArrowheads="1"/>
          </p:cNvSpPr>
          <p:nvPr/>
        </p:nvSpPr>
        <p:spPr bwMode="auto">
          <a:xfrm>
            <a:off x="2133600" y="5562600"/>
            <a:ext cx="2979405" cy="277641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solidFill>
                  <a:srgbClr val="FF9900"/>
                </a:solidFill>
              </a:rPr>
              <a:t>“deflating” cwnd with a new ACK</a:t>
            </a:r>
          </a:p>
        </p:txBody>
      </p:sp>
      <p:sp>
        <p:nvSpPr>
          <p:cNvPr id="26635" name="Arc 50"/>
          <p:cNvSpPr>
            <a:spLocks/>
          </p:cNvSpPr>
          <p:nvPr/>
        </p:nvSpPr>
        <p:spPr bwMode="auto">
          <a:xfrm>
            <a:off x="2125663" y="1677988"/>
            <a:ext cx="1220787" cy="2608262"/>
          </a:xfrm>
          <a:custGeom>
            <a:avLst/>
            <a:gdLst>
              <a:gd name="T0" fmla="*/ 69330153 w 21496"/>
              <a:gd name="T1" fmla="*/ 30926859 h 21600"/>
              <a:gd name="T2" fmla="*/ 0 w 21496"/>
              <a:gd name="T3" fmla="*/ 314955130 h 21600"/>
              <a:gd name="T4" fmla="*/ 0 w 21496"/>
              <a:gd name="T5" fmla="*/ 0 h 21600"/>
              <a:gd name="T6" fmla="*/ 0 60000 65536"/>
              <a:gd name="T7" fmla="*/ 0 60000 65536"/>
              <a:gd name="T8" fmla="*/ 0 60000 65536"/>
              <a:gd name="T9" fmla="*/ 0 w 21496"/>
              <a:gd name="T10" fmla="*/ 0 h 21600"/>
              <a:gd name="T11" fmla="*/ 21496 w 2149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96" h="21600" fill="none" extrusionOk="0">
                <a:moveTo>
                  <a:pt x="21495" y="2120"/>
                </a:moveTo>
                <a:cubicBezTo>
                  <a:pt x="20404" y="13175"/>
                  <a:pt x="11107" y="21599"/>
                  <a:pt x="0" y="21600"/>
                </a:cubicBezTo>
              </a:path>
              <a:path w="21496" h="21600" stroke="0" extrusionOk="0">
                <a:moveTo>
                  <a:pt x="21495" y="2120"/>
                </a:moveTo>
                <a:cubicBezTo>
                  <a:pt x="20404" y="13175"/>
                  <a:pt x="11107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9999"/>
            </a:solidFill>
            <a:prstDash val="dash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9999"/>
              </a:solidFill>
              <a:latin typeface="Calibri" charset="0"/>
            </a:endParaRPr>
          </a:p>
        </p:txBody>
      </p:sp>
      <p:sp>
        <p:nvSpPr>
          <p:cNvPr id="26636" name="Line 76"/>
          <p:cNvSpPr>
            <a:spLocks noChangeShapeType="1"/>
          </p:cNvSpPr>
          <p:nvPr/>
        </p:nvSpPr>
        <p:spPr bwMode="auto">
          <a:xfrm>
            <a:off x="2133600" y="1295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37" name="Text Box 77"/>
          <p:cNvSpPr txBox="1">
            <a:spLocks noChangeArrowheads="1"/>
          </p:cNvSpPr>
          <p:nvPr/>
        </p:nvSpPr>
        <p:spPr bwMode="auto">
          <a:xfrm>
            <a:off x="3581400" y="10668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charset="0"/>
              </a:rPr>
              <a:t>(initial) ssthresh</a:t>
            </a:r>
          </a:p>
        </p:txBody>
      </p:sp>
      <p:sp>
        <p:nvSpPr>
          <p:cNvPr id="26638" name="Line 52"/>
          <p:cNvSpPr>
            <a:spLocks noChangeShapeType="1"/>
          </p:cNvSpPr>
          <p:nvPr/>
        </p:nvSpPr>
        <p:spPr bwMode="auto">
          <a:xfrm flipV="1">
            <a:off x="3514725" y="1676400"/>
            <a:ext cx="219075" cy="134620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39" name="Line 53"/>
          <p:cNvSpPr>
            <a:spLocks noChangeShapeType="1"/>
          </p:cNvSpPr>
          <p:nvPr/>
        </p:nvSpPr>
        <p:spPr bwMode="auto">
          <a:xfrm>
            <a:off x="3733800" y="1676400"/>
            <a:ext cx="0" cy="15240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40" name="Line 56"/>
          <p:cNvSpPr>
            <a:spLocks noChangeShapeType="1"/>
          </p:cNvSpPr>
          <p:nvPr/>
        </p:nvSpPr>
        <p:spPr bwMode="auto">
          <a:xfrm>
            <a:off x="6934200" y="1971675"/>
            <a:ext cx="0" cy="2324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41" name="Line 62"/>
          <p:cNvSpPr>
            <a:spLocks noChangeShapeType="1"/>
          </p:cNvSpPr>
          <p:nvPr/>
        </p:nvSpPr>
        <p:spPr bwMode="auto">
          <a:xfrm flipV="1">
            <a:off x="3733800" y="2286000"/>
            <a:ext cx="1054100" cy="9144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42" name="Text Box 63"/>
          <p:cNvSpPr txBox="1">
            <a:spLocks noChangeArrowheads="1"/>
          </p:cNvSpPr>
          <p:nvPr/>
        </p:nvSpPr>
        <p:spPr bwMode="auto">
          <a:xfrm>
            <a:off x="3286125" y="2476500"/>
            <a:ext cx="1154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 dirty="0">
                <a:latin typeface="Calibri" charset="0"/>
              </a:rPr>
              <a:t>new</a:t>
            </a:r>
            <a:r>
              <a:rPr lang="en-US" sz="1600" b="1" dirty="0">
                <a:latin typeface="Calibri" charset="0"/>
              </a:rPr>
              <a:t> ACK </a:t>
            </a:r>
          </a:p>
        </p:txBody>
      </p:sp>
      <p:sp>
        <p:nvSpPr>
          <p:cNvPr id="26643" name="Text Box 64"/>
          <p:cNvSpPr txBox="1">
            <a:spLocks noChangeArrowheads="1"/>
          </p:cNvSpPr>
          <p:nvPr/>
        </p:nvSpPr>
        <p:spPr bwMode="auto">
          <a:xfrm>
            <a:off x="2168525" y="1295400"/>
            <a:ext cx="179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charset="0"/>
              </a:rPr>
              <a:t>fast-retransmit</a:t>
            </a:r>
          </a:p>
        </p:txBody>
      </p:sp>
      <p:sp>
        <p:nvSpPr>
          <p:cNvPr id="26644" name="Text Box 65"/>
          <p:cNvSpPr txBox="1">
            <a:spLocks noChangeArrowheads="1"/>
          </p:cNvSpPr>
          <p:nvPr/>
        </p:nvSpPr>
        <p:spPr bwMode="auto">
          <a:xfrm>
            <a:off x="3733800" y="1524000"/>
            <a:ext cx="1747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charset="0"/>
              </a:rPr>
              <a:t>fast-retransmit</a:t>
            </a:r>
          </a:p>
        </p:txBody>
      </p:sp>
      <p:sp>
        <p:nvSpPr>
          <p:cNvPr id="26645" name="Line 67"/>
          <p:cNvSpPr>
            <a:spLocks noChangeShapeType="1"/>
          </p:cNvSpPr>
          <p:nvPr/>
        </p:nvSpPr>
        <p:spPr bwMode="auto">
          <a:xfrm>
            <a:off x="3505200" y="1943100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46" name="Line 68"/>
          <p:cNvSpPr>
            <a:spLocks noChangeShapeType="1"/>
          </p:cNvSpPr>
          <p:nvPr/>
        </p:nvSpPr>
        <p:spPr bwMode="auto">
          <a:xfrm flipV="1">
            <a:off x="4965700" y="2057400"/>
            <a:ext cx="215900" cy="108585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47" name="Line 69"/>
          <p:cNvSpPr>
            <a:spLocks noChangeShapeType="1"/>
          </p:cNvSpPr>
          <p:nvPr/>
        </p:nvSpPr>
        <p:spPr bwMode="auto">
          <a:xfrm flipH="1">
            <a:off x="5168900" y="2057400"/>
            <a:ext cx="12700" cy="1219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48" name="Line 71"/>
          <p:cNvSpPr>
            <a:spLocks noChangeShapeType="1"/>
          </p:cNvSpPr>
          <p:nvPr/>
        </p:nvSpPr>
        <p:spPr bwMode="auto">
          <a:xfrm>
            <a:off x="4953000" y="2298700"/>
            <a:ext cx="0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49" name="Line 72"/>
          <p:cNvSpPr>
            <a:spLocks noChangeShapeType="1"/>
          </p:cNvSpPr>
          <p:nvPr/>
        </p:nvSpPr>
        <p:spPr bwMode="auto">
          <a:xfrm flipV="1">
            <a:off x="5181600" y="1968500"/>
            <a:ext cx="1257300" cy="13081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lgDashDot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50" name="Arc 73"/>
          <p:cNvSpPr>
            <a:spLocks/>
          </p:cNvSpPr>
          <p:nvPr/>
        </p:nvSpPr>
        <p:spPr bwMode="auto">
          <a:xfrm>
            <a:off x="6934200" y="2743200"/>
            <a:ext cx="447675" cy="1531938"/>
          </a:xfrm>
          <a:custGeom>
            <a:avLst/>
            <a:gdLst>
              <a:gd name="T0" fmla="*/ 9323264 w 21496"/>
              <a:gd name="T1" fmla="*/ 10668814 h 21600"/>
              <a:gd name="T2" fmla="*/ 0 w 21496"/>
              <a:gd name="T3" fmla="*/ 108649720 h 21600"/>
              <a:gd name="T4" fmla="*/ 0 w 21496"/>
              <a:gd name="T5" fmla="*/ 0 h 21600"/>
              <a:gd name="T6" fmla="*/ 0 60000 65536"/>
              <a:gd name="T7" fmla="*/ 0 60000 65536"/>
              <a:gd name="T8" fmla="*/ 0 60000 65536"/>
              <a:gd name="T9" fmla="*/ 0 w 21496"/>
              <a:gd name="T10" fmla="*/ 0 h 21600"/>
              <a:gd name="T11" fmla="*/ 21496 w 2149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96" h="21600" fill="none" extrusionOk="0">
                <a:moveTo>
                  <a:pt x="21495" y="2120"/>
                </a:moveTo>
                <a:cubicBezTo>
                  <a:pt x="20404" y="13175"/>
                  <a:pt x="11107" y="21599"/>
                  <a:pt x="0" y="21600"/>
                </a:cubicBezTo>
              </a:path>
              <a:path w="21496" h="21600" stroke="0" extrusionOk="0">
                <a:moveTo>
                  <a:pt x="21495" y="2120"/>
                </a:moveTo>
                <a:cubicBezTo>
                  <a:pt x="20404" y="13175"/>
                  <a:pt x="11107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009999"/>
            </a:solidFill>
            <a:prstDash val="dashDot"/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9999"/>
              </a:solidFill>
              <a:latin typeface="Calibri" charset="0"/>
            </a:endParaRPr>
          </a:p>
        </p:txBody>
      </p:sp>
      <p:sp>
        <p:nvSpPr>
          <p:cNvPr id="26651" name="Text Box 74"/>
          <p:cNvSpPr txBox="1">
            <a:spLocks noChangeArrowheads="1"/>
          </p:cNvSpPr>
          <p:nvPr/>
        </p:nvSpPr>
        <p:spPr bwMode="auto">
          <a:xfrm>
            <a:off x="4724400" y="2609850"/>
            <a:ext cx="1154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 dirty="0">
                <a:latin typeface="Calibri" charset="0"/>
              </a:rPr>
              <a:t>new</a:t>
            </a:r>
            <a:r>
              <a:rPr lang="en-US" sz="1600" b="1" dirty="0">
                <a:latin typeface="Calibri" charset="0"/>
              </a:rPr>
              <a:t> ACK </a:t>
            </a:r>
          </a:p>
        </p:txBody>
      </p:sp>
      <p:sp>
        <p:nvSpPr>
          <p:cNvPr id="26652" name="Text Box 75"/>
          <p:cNvSpPr txBox="1">
            <a:spLocks noChangeArrowheads="1"/>
          </p:cNvSpPr>
          <p:nvPr/>
        </p:nvSpPr>
        <p:spPr bwMode="auto">
          <a:xfrm>
            <a:off x="6172200" y="1600200"/>
            <a:ext cx="1154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Calibri" charset="0"/>
              </a:rPr>
              <a:t>timeout</a:t>
            </a:r>
          </a:p>
        </p:txBody>
      </p:sp>
      <p:sp>
        <p:nvSpPr>
          <p:cNvPr id="26653" name="Line 80"/>
          <p:cNvSpPr>
            <a:spLocks noChangeShapeType="1"/>
          </p:cNvSpPr>
          <p:nvPr/>
        </p:nvSpPr>
        <p:spPr bwMode="auto">
          <a:xfrm>
            <a:off x="3505200" y="3200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54" name="Line 81"/>
          <p:cNvSpPr>
            <a:spLocks noChangeShapeType="1"/>
          </p:cNvSpPr>
          <p:nvPr/>
        </p:nvSpPr>
        <p:spPr bwMode="auto">
          <a:xfrm>
            <a:off x="4953000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55" name="Line 84"/>
          <p:cNvSpPr>
            <a:spLocks noChangeShapeType="1"/>
          </p:cNvSpPr>
          <p:nvPr/>
        </p:nvSpPr>
        <p:spPr bwMode="auto">
          <a:xfrm>
            <a:off x="3352800" y="193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58" name="Line 89"/>
          <p:cNvSpPr>
            <a:spLocks noChangeShapeType="1"/>
          </p:cNvSpPr>
          <p:nvPr/>
        </p:nvSpPr>
        <p:spPr bwMode="auto">
          <a:xfrm>
            <a:off x="4775200" y="2298700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59" name="Line 90"/>
          <p:cNvSpPr>
            <a:spLocks noChangeShapeType="1"/>
          </p:cNvSpPr>
          <p:nvPr/>
        </p:nvSpPr>
        <p:spPr bwMode="auto">
          <a:xfrm flipV="1">
            <a:off x="6400800" y="1968500"/>
            <a:ext cx="533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60" name="Line 91"/>
          <p:cNvSpPr>
            <a:spLocks noChangeShapeType="1"/>
          </p:cNvSpPr>
          <p:nvPr/>
        </p:nvSpPr>
        <p:spPr bwMode="auto">
          <a:xfrm>
            <a:off x="3200400" y="1600200"/>
            <a:ext cx="2667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61" name="Line 92"/>
          <p:cNvSpPr>
            <a:spLocks noChangeShapeType="1"/>
          </p:cNvSpPr>
          <p:nvPr/>
        </p:nvSpPr>
        <p:spPr bwMode="auto">
          <a:xfrm>
            <a:off x="4800600" y="1828800"/>
            <a:ext cx="139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204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09491"/>
            <a:ext cx="7978080" cy="584775"/>
          </a:xfrm>
        </p:spPr>
        <p:txBody>
          <a:bodyPr/>
          <a:lstStyle/>
          <a:p>
            <a:r>
              <a:rPr lang="en-US" sz="3200" dirty="0"/>
              <a:t>Protocol Changes for Fast Recovery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4267"/>
            <a:ext cx="8350250" cy="5401734"/>
          </a:xfrm>
        </p:spPr>
        <p:txBody>
          <a:bodyPr/>
          <a:lstStyle/>
          <a:p>
            <a:r>
              <a:rPr lang="en-US" sz="2000" dirty="0"/>
              <a:t>Send-side only </a:t>
            </a:r>
          </a:p>
          <a:p>
            <a:r>
              <a:rPr lang="en-US" sz="2000" dirty="0"/>
              <a:t>After receiving </a:t>
            </a:r>
            <a:r>
              <a:rPr lang="en-US" sz="2000" i="1" dirty="0"/>
              <a:t>3 dupACKS:</a:t>
            </a:r>
          </a:p>
          <a:p>
            <a:pPr lvl="1"/>
            <a:r>
              <a:rPr lang="en-US" sz="1600" dirty="0"/>
              <a:t>Retransmit the lost segment.</a:t>
            </a:r>
          </a:p>
          <a:p>
            <a:pPr lvl="1"/>
            <a:r>
              <a:rPr lang="en-US" sz="1600" dirty="0"/>
              <a:t>Set ssthresh  =  flight size/2</a:t>
            </a:r>
          </a:p>
          <a:p>
            <a:pPr lvl="1"/>
            <a:r>
              <a:rPr lang="en-US" sz="1600" dirty="0"/>
              <a:t>Set cwnd  =  ssthresh, and ndupacks  =  3</a:t>
            </a:r>
          </a:p>
          <a:p>
            <a:pPr lvl="1"/>
            <a:r>
              <a:rPr lang="en-US" sz="1600" dirty="0"/>
              <a:t>In Reno: send_win  =  min </a:t>
            </a:r>
            <a:r>
              <a:rPr lang="en-US" sz="1600" dirty="0" smtClean="0"/>
              <a:t>(receiving window </a:t>
            </a:r>
            <a:r>
              <a:rPr lang="en-US" sz="1600" dirty="0" err="1" smtClean="0"/>
              <a:t>rwnd</a:t>
            </a:r>
            <a:r>
              <a:rPr lang="en-US" sz="1600" dirty="0"/>
              <a:t>, cwnd + </a:t>
            </a:r>
            <a:r>
              <a:rPr lang="en-US" sz="1600" dirty="0" err="1" smtClean="0"/>
              <a:t>ndupacks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2000" dirty="0"/>
              <a:t>If dupACK arrives:</a:t>
            </a:r>
            <a:endParaRPr lang="en-US" sz="2800" dirty="0"/>
          </a:p>
          <a:p>
            <a:pPr lvl="1"/>
            <a:r>
              <a:rPr lang="en-US" sz="1600" dirty="0"/>
              <a:t>++ ndupacks</a:t>
            </a:r>
          </a:p>
          <a:p>
            <a:pPr lvl="1"/>
            <a:r>
              <a:rPr lang="en-US" sz="1600" dirty="0"/>
              <a:t>Transmit new segment, if allowed.</a:t>
            </a:r>
          </a:p>
          <a:p>
            <a:r>
              <a:rPr lang="en-US" sz="2000" dirty="0"/>
              <a:t>If new ACK arrives:</a:t>
            </a:r>
          </a:p>
          <a:p>
            <a:pPr lvl="1"/>
            <a:r>
              <a:rPr lang="en-US" sz="1800" dirty="0"/>
              <a:t>ndupacks  =  0</a:t>
            </a:r>
          </a:p>
          <a:p>
            <a:pPr lvl="1"/>
            <a:r>
              <a:rPr lang="en-US" sz="1800" dirty="0"/>
              <a:t>Exit fast recovery</a:t>
            </a:r>
          </a:p>
          <a:p>
            <a:r>
              <a:rPr lang="en-US" sz="2000" dirty="0"/>
              <a:t>If </a:t>
            </a:r>
            <a:r>
              <a:rPr lang="en-US" sz="2000" dirty="0" smtClean="0"/>
              <a:t>retransmission timeout (RTO) </a:t>
            </a:r>
            <a:r>
              <a:rPr lang="en-US" sz="2000" dirty="0"/>
              <a:t>expires:</a:t>
            </a:r>
          </a:p>
          <a:p>
            <a:pPr lvl="1"/>
            <a:r>
              <a:rPr lang="en-US" sz="1800" dirty="0"/>
              <a:t>ndupacks  =  0</a:t>
            </a:r>
          </a:p>
        </p:txBody>
      </p:sp>
    </p:spTree>
    <p:extLst>
      <p:ext uri="{BB962C8B-B14F-4D97-AF65-F5344CB8AC3E}">
        <p14:creationId xmlns:p14="http://schemas.microsoft.com/office/powerpoint/2010/main" val="385845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28587"/>
            <a:ext cx="7978080" cy="565679"/>
          </a:xfrm>
        </p:spPr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5"/>
            <a:ext cx="8350250" cy="5331296"/>
          </a:xfrm>
        </p:spPr>
        <p:txBody>
          <a:bodyPr/>
          <a:lstStyle/>
          <a:p>
            <a:r>
              <a:rPr lang="en-US" sz="2000" dirty="0"/>
              <a:t>TCP Reno: </a:t>
            </a:r>
          </a:p>
          <a:p>
            <a:pPr lvl="1"/>
            <a:r>
              <a:rPr lang="en-US" sz="1600" dirty="0"/>
              <a:t>One RTT required before sending new segments</a:t>
            </a:r>
          </a:p>
          <a:p>
            <a:pPr lvl="1"/>
            <a:r>
              <a:rPr lang="en-US" sz="1600" dirty="0"/>
              <a:t>Exit fast recovery with any new ack (higher than dupAck)</a:t>
            </a:r>
          </a:p>
          <a:p>
            <a:r>
              <a:rPr lang="en-US" sz="2000" dirty="0"/>
              <a:t>Partial Ack:</a:t>
            </a:r>
          </a:p>
          <a:p>
            <a:pPr lvl="1"/>
            <a:r>
              <a:rPr lang="en-US" sz="1600" dirty="0"/>
              <a:t>An ACK that acknowledges some but not all the segments that were outstanding at the start of fast recovery.  </a:t>
            </a:r>
          </a:p>
          <a:p>
            <a:pPr lvl="1"/>
            <a:r>
              <a:rPr lang="en-US" sz="1600" dirty="0"/>
              <a:t>For </a:t>
            </a:r>
            <a:r>
              <a:rPr lang="en-US" sz="1600" dirty="0" err="1"/>
              <a:t>dupAcks</a:t>
            </a:r>
            <a:r>
              <a:rPr lang="en-US" sz="1600" dirty="0"/>
              <a:t>, increase sender window and send new packets</a:t>
            </a:r>
          </a:p>
          <a:p>
            <a:pPr lvl="1"/>
            <a:r>
              <a:rPr lang="en-US" sz="1600" dirty="0"/>
              <a:t>Brings TCP Reno out of fast recovery</a:t>
            </a:r>
          </a:p>
          <a:p>
            <a:r>
              <a:rPr lang="en-US" sz="1800" dirty="0"/>
              <a:t>TCP </a:t>
            </a:r>
            <a:r>
              <a:rPr lang="en-US" sz="1800" dirty="0" err="1"/>
              <a:t>NewReno</a:t>
            </a:r>
            <a:endParaRPr lang="en-US" sz="1800" dirty="0"/>
          </a:p>
          <a:p>
            <a:pPr lvl="1"/>
            <a:r>
              <a:rPr lang="en-US" sz="1600" dirty="0"/>
              <a:t>When partial ACK received, re-transmit the next lost segment </a:t>
            </a:r>
            <a:r>
              <a:rPr lang="en-US" sz="1600" i="1" dirty="0"/>
              <a:t>immediately</a:t>
            </a:r>
            <a:r>
              <a:rPr lang="en-US" sz="1600" dirty="0"/>
              <a:t> and set </a:t>
            </a:r>
            <a:r>
              <a:rPr lang="en-US" sz="1600" dirty="0" err="1"/>
              <a:t>ndupacks</a:t>
            </a:r>
            <a:r>
              <a:rPr lang="en-US" sz="1600" dirty="0"/>
              <a:t> = 0 (deflate </a:t>
            </a:r>
            <a:r>
              <a:rPr lang="en-US" sz="1600" dirty="0" err="1"/>
              <a:t>send_win</a:t>
            </a:r>
            <a:r>
              <a:rPr lang="en-US" sz="1600" dirty="0"/>
              <a:t>).</a:t>
            </a:r>
          </a:p>
          <a:p>
            <a:pPr lvl="1"/>
            <a:r>
              <a:rPr lang="en-US" sz="1600" dirty="0"/>
              <a:t>Sender remains in fast recovery </a:t>
            </a:r>
            <a:r>
              <a:rPr lang="en-US" sz="1600" i="1" dirty="0"/>
              <a:t>until all data outstanding when fast recovery was initiated is ACK’ed.  </a:t>
            </a:r>
            <a:r>
              <a:rPr lang="en-US" sz="1600" dirty="0"/>
              <a:t>Additional dupACK’s increase </a:t>
            </a:r>
            <a:r>
              <a:rPr lang="en-US" sz="1600" dirty="0" err="1"/>
              <a:t>ndupacks</a:t>
            </a:r>
            <a:endParaRPr lang="en-US" sz="1600" dirty="0"/>
          </a:p>
          <a:p>
            <a:pPr lvl="1"/>
            <a:r>
              <a:rPr lang="en-US" sz="1600" dirty="0"/>
              <a:t>Tolerate multiple losses</a:t>
            </a:r>
          </a:p>
        </p:txBody>
      </p:sp>
    </p:spTree>
    <p:extLst>
      <p:ext uri="{BB962C8B-B14F-4D97-AF65-F5344CB8AC3E}">
        <p14:creationId xmlns:p14="http://schemas.microsoft.com/office/powerpoint/2010/main" val="8884192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28587"/>
            <a:ext cx="7978080" cy="565679"/>
          </a:xfrm>
        </p:spPr>
        <p:txBody>
          <a:bodyPr/>
          <a:lstStyle/>
          <a:p>
            <a:r>
              <a:rPr lang="en-US" dirty="0"/>
              <a:t>Anything more can be done?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4267"/>
            <a:ext cx="8350250" cy="5401734"/>
          </a:xfrm>
        </p:spPr>
        <p:txBody>
          <a:bodyPr/>
          <a:lstStyle/>
          <a:p>
            <a:r>
              <a:rPr lang="en-US" sz="2400" dirty="0"/>
              <a:t>Tahoe, Reno and NewReno detect congestion by creating congestion!</a:t>
            </a:r>
          </a:p>
          <a:p>
            <a:pPr lvl="1"/>
            <a:r>
              <a:rPr lang="en-US" sz="2000" dirty="0"/>
              <a:t>Probing for congestion by slowly increasing their sending rate.</a:t>
            </a:r>
          </a:p>
          <a:p>
            <a:pPr lvl="1"/>
            <a:r>
              <a:rPr lang="en-US" sz="2000" dirty="0"/>
              <a:t>Upon congestion, they cut sending rate at least in half!</a:t>
            </a:r>
          </a:p>
          <a:p>
            <a:endParaRPr lang="en-US" sz="2400" dirty="0"/>
          </a:p>
          <a:p>
            <a:r>
              <a:rPr lang="en-US" sz="2400" dirty="0"/>
              <a:t>This slow advance and rapid retreat approach results in a saw-toothed sending rate, and highly erratic throughput.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Can TCP detect congestion without causing congestion?</a:t>
            </a:r>
          </a:p>
        </p:txBody>
      </p:sp>
    </p:spTree>
    <p:extLst>
      <p:ext uri="{BB962C8B-B14F-4D97-AF65-F5344CB8AC3E}">
        <p14:creationId xmlns:p14="http://schemas.microsoft.com/office/powerpoint/2010/main" val="6108399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TCP Vegas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382000" cy="521646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Developed over TCP Reno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Modified </a:t>
            </a:r>
            <a:r>
              <a:rPr lang="en-US" sz="2400" dirty="0" smtClean="0"/>
              <a:t>Slow-Start (SS)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Modified Congestion </a:t>
            </a:r>
            <a:r>
              <a:rPr lang="en-US" sz="2400" dirty="0" smtClean="0"/>
              <a:t>Avoidance (CA)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Aggressive Retransmission (use fine grained timer)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With dupacks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With partial acks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Aggressive Congestion Window Adaptation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With recovery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With multiple loss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Initial setting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33644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Vegas: Modified Slow-Start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4019"/>
            <a:ext cx="8350250" cy="516578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Vegas Calculates (in every alternate RTT):</a:t>
            </a:r>
          </a:p>
          <a:p>
            <a:pPr lvl="1"/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Expected Throughput=WindowSize/BaseRTT</a:t>
            </a:r>
          </a:p>
          <a:p>
            <a:pPr lvl="1"/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Actual Throughput=ActualSentAmount/RTT</a:t>
            </a:r>
            <a:endParaRPr lang="en-US" sz="1800" dirty="0"/>
          </a:p>
          <a:p>
            <a:r>
              <a:rPr lang="en-US" sz="2000" dirty="0"/>
              <a:t>Static Parameters:</a:t>
            </a:r>
          </a:p>
          <a:p>
            <a:pPr lvl="1"/>
            <a:r>
              <a:rPr lang="en-US" sz="1800" dirty="0">
                <a:ea typeface="ＭＳ Ｐゴシック" pitchFamily="-108" charset="-128"/>
                <a:cs typeface="ＭＳ Ｐゴシック" pitchFamily="-108" charset="-128"/>
                <a:sym typeface="Symbol" charset="2"/>
              </a:rPr>
              <a:t> = 1 pkts/RTT</a:t>
            </a:r>
          </a:p>
          <a:p>
            <a:pPr lvl="1"/>
            <a:endParaRPr lang="en-US" dirty="0">
              <a:ea typeface="ＭＳ Ｐゴシック" pitchFamily="-108" charset="-128"/>
              <a:cs typeface="ＭＳ Ｐゴシック" pitchFamily="-108" charset="-128"/>
              <a:sym typeface="Symbol" charset="2"/>
            </a:endParaRPr>
          </a:p>
          <a:p>
            <a:pPr lvl="1"/>
            <a:endParaRPr lang="en-US" dirty="0">
              <a:ea typeface="ＭＳ Ｐゴシック" pitchFamily="-108" charset="-128"/>
              <a:cs typeface="ＭＳ Ｐゴシック" pitchFamily="-108" charset="-128"/>
              <a:sym typeface="Symbol" charset="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98674" y="2865761"/>
            <a:ext cx="7086600" cy="3124200"/>
            <a:chOff x="762000" y="2971800"/>
            <a:chExt cx="7924800" cy="388620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 rot="16200000">
              <a:off x="0" y="4648200"/>
              <a:ext cx="3886200" cy="5334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dirty="0">
                  <a:latin typeface="Times New Roman" charset="0"/>
                  <a:ea typeface="Times New Roman" charset="0"/>
                  <a:cs typeface="Times New Roman" charset="0"/>
                </a:rPr>
                <a:t>Expected Throughput</a:t>
              </a: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762000" y="6858000"/>
              <a:ext cx="7848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762000" y="2971800"/>
              <a:ext cx="792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2514600" y="4114800"/>
              <a:ext cx="6019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971800" y="2971800"/>
              <a:ext cx="0" cy="1143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3016250" y="3352800"/>
              <a:ext cx="228600" cy="34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 New Roman" charset="0"/>
                  <a:ea typeface="Times New Roman" charset="0"/>
                  <a:cs typeface="Times New Roman" charset="0"/>
                  <a:sym typeface="Symbol" charset="2"/>
                </a:rPr>
                <a:t></a:t>
              </a: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 rot="16200000">
              <a:off x="76200" y="4800600"/>
              <a:ext cx="1905000" cy="5334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dirty="0">
                  <a:latin typeface="Times New Roman" charset="0"/>
                  <a:ea typeface="Times New Roman" charset="0"/>
                  <a:cs typeface="Times New Roman" charset="0"/>
                </a:rPr>
                <a:t>Throughput</a:t>
              </a: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1219200" y="3276600"/>
              <a:ext cx="0" cy="3276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 rot="16200000">
              <a:off x="2743200" y="4876800"/>
              <a:ext cx="3581400" cy="3810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dirty="0">
                  <a:latin typeface="Times New Roman" charset="0"/>
                  <a:ea typeface="Times New Roman" charset="0"/>
                  <a:cs typeface="Times New Roman" charset="0"/>
                </a:rPr>
                <a:t>Actual Throughput</a:t>
              </a: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 rot="16200000">
              <a:off x="5638800" y="5410200"/>
              <a:ext cx="2514600" cy="3810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dirty="0">
                  <a:latin typeface="Times New Roman" charset="0"/>
                  <a:ea typeface="Times New Roman" charset="0"/>
                  <a:cs typeface="Times New Roman" charset="0"/>
                </a:rPr>
                <a:t>Actual Throughput</a:t>
              </a: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 rot="16200000">
              <a:off x="6477000" y="5334000"/>
              <a:ext cx="1905000" cy="5334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>
                  <a:solidFill>
                    <a:srgbClr val="FF33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</a:t>
              </a:r>
              <a:r>
                <a:rPr lang="en-US" sz="1800" b="1" dirty="0">
                  <a:solidFill>
                    <a:srgbClr val="FF3300"/>
                  </a:solidFill>
                  <a:latin typeface="Times New Roman" charset="0"/>
                  <a:ea typeface="Times New Roman" charset="0"/>
                  <a:cs typeface="Times New Roman" charset="0"/>
                  <a:sym typeface="Symbol" charset="2"/>
                </a:rPr>
                <a:t>Switch to CA</a:t>
              </a:r>
              <a:r>
                <a:rPr lang="en-US" sz="1800" b="1" dirty="0">
                  <a:solidFill>
                    <a:srgbClr val="FF33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)</a:t>
              </a:r>
            </a:p>
            <a:p>
              <a:pPr algn="ctr"/>
              <a:endParaRPr lang="en-US" sz="1800" dirty="0">
                <a:solidFill>
                  <a:srgbClr val="FF33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 rot="16200000">
              <a:off x="3886199" y="5142517"/>
              <a:ext cx="2057400" cy="5334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>
                  <a:solidFill>
                    <a:srgbClr val="FF33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</a:t>
              </a:r>
              <a:r>
                <a:rPr lang="en-US" sz="1800" b="1" dirty="0">
                  <a:solidFill>
                    <a:srgbClr val="FF3300"/>
                  </a:solidFill>
                  <a:latin typeface="Times New Roman" charset="0"/>
                  <a:ea typeface="Times New Roman" charset="0"/>
                  <a:cs typeface="Times New Roman" charset="0"/>
                  <a:sym typeface="Symbol" charset="2"/>
                </a:rPr>
                <a:t>I Continue SS)</a:t>
              </a:r>
              <a:endParaRPr lang="en-US" sz="1800" dirty="0">
                <a:solidFill>
                  <a:srgbClr val="FF33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9676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Protocol of Modified </a:t>
            </a:r>
            <a:r>
              <a:rPr lang="en-US" sz="3600" b="1" dirty="0" smtClean="0"/>
              <a:t>Slow-Start</a:t>
            </a:r>
            <a:endParaRPr 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TCP keeps the congestion window fixed in every other RTT and it measures the throughput</a:t>
            </a:r>
          </a:p>
          <a:p>
            <a:endParaRPr lang="en-US" sz="2800" dirty="0"/>
          </a:p>
          <a:p>
            <a:r>
              <a:rPr lang="en-US" sz="2800" dirty="0"/>
              <a:t>On every next RTT, it does the following:</a:t>
            </a:r>
          </a:p>
          <a:p>
            <a:pPr lvl="1"/>
            <a:r>
              <a:rPr lang="en-US" sz="2400" dirty="0">
                <a:ea typeface="ＭＳ Ｐゴシック" pitchFamily="-108" charset="-128"/>
                <a:cs typeface="ＭＳ Ｐゴシック" pitchFamily="-108" charset="-128"/>
              </a:rPr>
              <a:t>Continue SS (Expected-Actual&lt;</a:t>
            </a:r>
            <a:r>
              <a:rPr lang="en-US" sz="2400" dirty="0">
                <a:ea typeface="ＭＳ Ｐゴシック" pitchFamily="-108" charset="-128"/>
                <a:cs typeface="ＭＳ Ｐゴシック" pitchFamily="-108" charset="-128"/>
                <a:sym typeface="Symbol" charset="2"/>
              </a:rPr>
              <a:t></a:t>
            </a:r>
            <a:r>
              <a:rPr lang="en-US" sz="2400" dirty="0">
                <a:ea typeface="ＭＳ Ｐゴシック" pitchFamily="-108" charset="-128"/>
                <a:cs typeface="ＭＳ Ｐゴシック" pitchFamily="-108" charset="-128"/>
              </a:rPr>
              <a:t>):</a:t>
            </a:r>
          </a:p>
          <a:p>
            <a:pPr lvl="1"/>
            <a:r>
              <a:rPr lang="en-US" sz="2400" dirty="0">
                <a:ea typeface="ＭＳ Ｐゴシック" pitchFamily="-108" charset="-128"/>
                <a:cs typeface="ＭＳ Ｐゴシック" pitchFamily="-108" charset="-128"/>
              </a:rPr>
              <a:t>Exponential Increase. </a:t>
            </a:r>
          </a:p>
          <a:p>
            <a:pPr lvl="2"/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cwnd = cwnd + 1 for each ACK, that is,</a:t>
            </a:r>
          </a:p>
          <a:p>
            <a:pPr lvl="2"/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cwnd  = 2 * cwnd for each RTT </a:t>
            </a:r>
          </a:p>
          <a:p>
            <a:pPr lvl="1"/>
            <a:r>
              <a:rPr lang="en-US" sz="2400" dirty="0">
                <a:ea typeface="ＭＳ Ｐゴシック" pitchFamily="-108" charset="-128"/>
                <a:cs typeface="ＭＳ Ｐゴシック" pitchFamily="-108" charset="-128"/>
              </a:rPr>
              <a:t>Switch to CA (Expected-Actual&gt;</a:t>
            </a:r>
            <a:r>
              <a:rPr lang="en-US" sz="2400" dirty="0">
                <a:ea typeface="ＭＳ Ｐゴシック" pitchFamily="-108" charset="-128"/>
                <a:cs typeface="ＭＳ Ｐゴシック" pitchFamily="-108" charset="-128"/>
                <a:sym typeface="Symbol" charset="2"/>
              </a:rPr>
              <a:t></a:t>
            </a:r>
            <a:r>
              <a:rPr lang="en-US" sz="2400" dirty="0">
                <a:ea typeface="ＭＳ Ｐゴシック" pitchFamily="-108" charset="-128"/>
                <a:cs typeface="ＭＳ Ｐゴシック" pitchFamily="-108" charset="-128"/>
              </a:rPr>
              <a:t>):</a:t>
            </a:r>
          </a:p>
          <a:p>
            <a:pPr lvl="2"/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Set ssthresh=cwnd</a:t>
            </a:r>
          </a:p>
          <a:p>
            <a:pPr lvl="2"/>
            <a:r>
              <a:rPr lang="en-US" sz="1800" dirty="0">
                <a:ea typeface="ＭＳ Ｐゴシック" pitchFamily="-108" charset="-128"/>
                <a:cs typeface="ＭＳ Ｐゴシック" pitchFamily="-108" charset="-128"/>
              </a:rPr>
              <a:t>Follow the rules of CA</a:t>
            </a:r>
          </a:p>
        </p:txBody>
      </p:sp>
    </p:spTree>
    <p:extLst>
      <p:ext uri="{BB962C8B-B14F-4D97-AF65-F5344CB8AC3E}">
        <p14:creationId xmlns:p14="http://schemas.microsoft.com/office/powerpoint/2010/main" val="3512647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01025"/>
            <a:ext cx="7978080" cy="584775"/>
          </a:xfrm>
        </p:spPr>
        <p:txBody>
          <a:bodyPr/>
          <a:lstStyle/>
          <a:p>
            <a:r>
              <a:rPr lang="en-US" sz="3200" b="1" dirty="0"/>
              <a:t>Vegas: Modified</a:t>
            </a:r>
            <a:r>
              <a:rPr lang="en-US" sz="3200" dirty="0"/>
              <a:t> Congestion Avoidance</a:t>
            </a:r>
            <a:endParaRPr lang="en-US" sz="32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229600" cy="511129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Vegas Calculates (Once per RTT):</a:t>
            </a:r>
          </a:p>
          <a:p>
            <a:pPr lvl="1"/>
            <a:r>
              <a:rPr lang="en-US" sz="1800" i="1" dirty="0">
                <a:solidFill>
                  <a:schemeClr val="tx1"/>
                </a:solidFill>
              </a:rPr>
              <a:t>Expected Throughput</a:t>
            </a:r>
            <a:r>
              <a:rPr lang="en-US" sz="1800" dirty="0">
                <a:solidFill>
                  <a:schemeClr val="tx1"/>
                </a:solidFill>
              </a:rPr>
              <a:t>=WindowSize/BaseRTT</a:t>
            </a:r>
          </a:p>
          <a:p>
            <a:pPr lvl="1"/>
            <a:r>
              <a:rPr lang="en-US" sz="1800" i="1" dirty="0">
                <a:solidFill>
                  <a:schemeClr val="tx1"/>
                </a:solidFill>
              </a:rPr>
              <a:t>Actual </a:t>
            </a:r>
            <a:r>
              <a:rPr lang="en-US" sz="1800" dirty="0">
                <a:solidFill>
                  <a:schemeClr val="tx1"/>
                </a:solidFill>
              </a:rPr>
              <a:t>Throughput=ActualSentAmount/RTT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Static Parameters:</a:t>
            </a:r>
          </a:p>
          <a:p>
            <a:pPr lvl="1"/>
            <a:r>
              <a:rPr lang="en-US" sz="1800" i="1" dirty="0">
                <a:solidFill>
                  <a:schemeClr val="tx1"/>
                </a:solidFill>
                <a:sym typeface="Symbol" charset="2"/>
              </a:rPr>
              <a:t></a:t>
            </a:r>
            <a:r>
              <a:rPr lang="en-US" sz="1800" dirty="0">
                <a:solidFill>
                  <a:schemeClr val="tx1"/>
                </a:solidFill>
                <a:sym typeface="Symbol" charset="2"/>
              </a:rPr>
              <a:t> = 1 pkts/RTT</a:t>
            </a:r>
          </a:p>
          <a:p>
            <a:pPr lvl="1"/>
            <a:r>
              <a:rPr lang="en-US" sz="1800" i="1" dirty="0">
                <a:solidFill>
                  <a:schemeClr val="tx1"/>
                </a:solidFill>
                <a:sym typeface="Symbol" charset="2"/>
              </a:rPr>
              <a:t></a:t>
            </a:r>
            <a:r>
              <a:rPr lang="en-US" sz="1800" dirty="0">
                <a:solidFill>
                  <a:schemeClr val="tx1"/>
                </a:solidFill>
                <a:sym typeface="Symbol" charset="2"/>
              </a:rPr>
              <a:t> = 3 pkts/RTT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35696" y="3068960"/>
            <a:ext cx="6768752" cy="3384376"/>
            <a:chOff x="762000" y="1828800"/>
            <a:chExt cx="7924800" cy="38862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 rot="16200000">
              <a:off x="0" y="3505200"/>
              <a:ext cx="3886200" cy="5334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Times New Roman" charset="0"/>
                  <a:ea typeface="Times New Roman" charset="0"/>
                  <a:cs typeface="Times New Roman" charset="0"/>
                </a:rPr>
                <a:t>Expected Throughput</a:t>
              </a: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762000" y="5715000"/>
              <a:ext cx="7848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762000" y="1828800"/>
              <a:ext cx="792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895600" y="2362200"/>
              <a:ext cx="5638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2971800" y="1828800"/>
              <a:ext cx="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3009899" y="1911350"/>
              <a:ext cx="228599" cy="282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 New Roman" charset="0"/>
                  <a:ea typeface="Times New Roman" charset="0"/>
                  <a:cs typeface="Times New Roman" charset="0"/>
                  <a:sym typeface="Symbol" charset="2"/>
                </a:rPr>
                <a:t></a:t>
              </a: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2514600" y="2971800"/>
              <a:ext cx="6019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2590800" y="1828800"/>
              <a:ext cx="0" cy="1143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2635251" y="2451099"/>
              <a:ext cx="228599" cy="282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 New Roman" charset="0"/>
                  <a:ea typeface="Times New Roman" charset="0"/>
                  <a:cs typeface="Times New Roman" charset="0"/>
                  <a:sym typeface="Symbol" charset="2"/>
                </a:rPr>
                <a:t></a:t>
              </a: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 rot="16200000">
              <a:off x="76200" y="3657600"/>
              <a:ext cx="1905000" cy="5334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Times New Roman" charset="0"/>
                  <a:ea typeface="Times New Roman" charset="0"/>
                  <a:cs typeface="Times New Roman" charset="0"/>
                </a:rPr>
                <a:t>Throughput</a:t>
              </a: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V="1">
              <a:off x="1219200" y="2133600"/>
              <a:ext cx="0" cy="3276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 rot="16200000">
              <a:off x="2362200" y="3733800"/>
              <a:ext cx="3581400" cy="3810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Times New Roman" charset="0"/>
                  <a:ea typeface="Times New Roman" charset="0"/>
                  <a:cs typeface="Times New Roman" charset="0"/>
                </a:rPr>
                <a:t>Actual Throughput</a:t>
              </a: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 rot="16200000">
              <a:off x="4114800" y="3962400"/>
              <a:ext cx="3124200" cy="3810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Times New Roman" charset="0"/>
                  <a:ea typeface="Times New Roman" charset="0"/>
                  <a:cs typeface="Times New Roman" charset="0"/>
                </a:rPr>
                <a:t>Actual Throughput</a:t>
              </a: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 rot="16200000">
              <a:off x="6019800" y="4267200"/>
              <a:ext cx="2514600" cy="3810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>
                  <a:latin typeface="Times New Roman" charset="0"/>
                  <a:ea typeface="Times New Roman" charset="0"/>
                  <a:cs typeface="Times New Roman" charset="0"/>
                </a:rPr>
                <a:t>Actual Throughput</a:t>
              </a: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 rot="16200000">
              <a:off x="5181600" y="4038600"/>
              <a:ext cx="1905000" cy="5334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rgbClr val="FF33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</a:t>
              </a:r>
              <a:r>
                <a:rPr lang="en-US" sz="1600" b="1" dirty="0">
                  <a:solidFill>
                    <a:srgbClr val="FF3300"/>
                  </a:solidFill>
                  <a:latin typeface="Times New Roman" charset="0"/>
                  <a:ea typeface="Times New Roman" charset="0"/>
                  <a:cs typeface="Times New Roman" charset="0"/>
                  <a:sym typeface="Symbol" charset="2"/>
                </a:rPr>
                <a:t>Tx Unchanged</a:t>
              </a:r>
              <a:r>
                <a:rPr lang="en-US" sz="1600" b="1" dirty="0">
                  <a:solidFill>
                    <a:srgbClr val="FF33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)</a:t>
              </a:r>
            </a:p>
            <a:p>
              <a:pPr algn="ctr"/>
              <a:endParaRPr lang="en-US" sz="1600" dirty="0">
                <a:solidFill>
                  <a:srgbClr val="FF33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 rot="16200000">
              <a:off x="6858000" y="4191000"/>
              <a:ext cx="1905000" cy="5334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rgbClr val="FF33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</a:t>
              </a:r>
              <a:r>
                <a:rPr lang="en-US" sz="1600" b="1" dirty="0">
                  <a:solidFill>
                    <a:srgbClr val="FF3300"/>
                  </a:solidFill>
                  <a:latin typeface="Times New Roman" charset="0"/>
                  <a:ea typeface="Times New Roman" charset="0"/>
                  <a:cs typeface="Times New Roman" charset="0"/>
                  <a:sym typeface="Symbol" charset="2"/>
                </a:rPr>
                <a:t>Decrease Tx</a:t>
              </a:r>
              <a:r>
                <a:rPr lang="en-US" sz="1600" b="1" dirty="0">
                  <a:solidFill>
                    <a:srgbClr val="FF33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)</a:t>
              </a:r>
            </a:p>
            <a:p>
              <a:pPr algn="ctr"/>
              <a:endParaRPr lang="en-US" sz="1600" dirty="0">
                <a:solidFill>
                  <a:srgbClr val="FF33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 rot="16200000">
              <a:off x="3505200" y="3810000"/>
              <a:ext cx="2057400" cy="5334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>
                  <a:solidFill>
                    <a:srgbClr val="FF33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</a:t>
              </a:r>
              <a:r>
                <a:rPr lang="en-US" sz="1600" b="1" dirty="0">
                  <a:solidFill>
                    <a:srgbClr val="FF3300"/>
                  </a:solidFill>
                  <a:latin typeface="Times New Roman" charset="0"/>
                  <a:ea typeface="Times New Roman" charset="0"/>
                  <a:cs typeface="Times New Roman" charset="0"/>
                  <a:sym typeface="Symbol" charset="2"/>
                </a:rPr>
                <a:t>Increase Tx)</a:t>
              </a:r>
              <a:endParaRPr lang="en-US" sz="1600" dirty="0">
                <a:solidFill>
                  <a:srgbClr val="FF33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1852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8587"/>
            <a:ext cx="7753672" cy="565679"/>
          </a:xfrm>
        </p:spPr>
        <p:txBody>
          <a:bodyPr/>
          <a:lstStyle/>
          <a:p>
            <a:r>
              <a:rPr lang="en-US" sz="3600" b="1" dirty="0"/>
              <a:t>Protocol of Modified 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788670"/>
            <a:ext cx="8042275" cy="544861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TCP transmission rate = cwnd/RTT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TCP takes congestion window updating decision once per RTT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The decision is applied throughput the next RTT for each received ACK as follows: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Increase Tx Rate (Expected-Actual&lt;</a:t>
            </a:r>
            <a:r>
              <a:rPr lang="en-US" sz="2000" dirty="0" err="1">
                <a:solidFill>
                  <a:schemeClr val="tx1"/>
                </a:solidFill>
                <a:sym typeface="Symbol" charset="2"/>
              </a:rPr>
              <a:t></a:t>
            </a:r>
            <a:r>
              <a:rPr lang="en-US" sz="2000" dirty="0">
                <a:solidFill>
                  <a:schemeClr val="tx1"/>
                </a:solidFill>
              </a:rPr>
              <a:t>):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cwnd = cwnd + 1/cwnd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Decrease Tx Rate (Expected-Actual&gt;</a:t>
            </a:r>
            <a:r>
              <a:rPr lang="en-US" sz="2000" dirty="0" err="1">
                <a:solidFill>
                  <a:schemeClr val="tx1"/>
                </a:solidFill>
                <a:sym typeface="Symbol" charset="2"/>
              </a:rPr>
              <a:t></a:t>
            </a:r>
            <a:r>
              <a:rPr lang="en-US" sz="2000" dirty="0">
                <a:solidFill>
                  <a:schemeClr val="tx1"/>
                </a:solidFill>
              </a:rPr>
              <a:t>): 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cwnd = cwnd - 1/cwnd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Tx Rate Unchanged (</a:t>
            </a:r>
            <a:r>
              <a:rPr lang="en-US" sz="2000" dirty="0">
                <a:solidFill>
                  <a:schemeClr val="tx1"/>
                </a:solidFill>
                <a:sym typeface="Symbol" charset="2"/>
              </a:rPr>
              <a:t></a:t>
            </a:r>
            <a:r>
              <a:rPr lang="en-US" sz="2000" dirty="0">
                <a:solidFill>
                  <a:schemeClr val="tx1"/>
                </a:solidFill>
              </a:rPr>
              <a:t>&lt;Expected-Actual&lt;</a:t>
            </a:r>
            <a:r>
              <a:rPr lang="en-US" sz="2000" dirty="0">
                <a:solidFill>
                  <a:schemeClr val="tx1"/>
                </a:solidFill>
                <a:sym typeface="Symbol" charset="2"/>
              </a:rPr>
              <a:t></a:t>
            </a:r>
            <a:r>
              <a:rPr lang="en-US" sz="2000" dirty="0">
                <a:solidFill>
                  <a:schemeClr val="tx1"/>
                </a:solidFill>
              </a:rPr>
              <a:t>):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cwnd = cwnd</a:t>
            </a:r>
          </a:p>
        </p:txBody>
      </p:sp>
    </p:spTree>
    <p:extLst>
      <p:ext uri="{BB962C8B-B14F-4D97-AF65-F5344CB8AC3E}">
        <p14:creationId xmlns:p14="http://schemas.microsoft.com/office/powerpoint/2010/main" val="2689862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8587"/>
            <a:ext cx="8458200" cy="565679"/>
          </a:xfrm>
        </p:spPr>
        <p:txBody>
          <a:bodyPr/>
          <a:lstStyle/>
          <a:p>
            <a:r>
              <a:rPr lang="en-US" sz="3600" b="1" dirty="0"/>
              <a:t>Vegas - Aggressive Retransmission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458200" cy="5292667"/>
          </a:xfrm>
        </p:spPr>
        <p:txBody>
          <a:bodyPr/>
          <a:lstStyle/>
          <a:p>
            <a:r>
              <a:rPr lang="en-US" sz="2800" dirty="0"/>
              <a:t>With dupacks</a:t>
            </a:r>
          </a:p>
          <a:p>
            <a:pPr lvl="1"/>
            <a:r>
              <a:rPr lang="en-US" sz="2000" dirty="0"/>
              <a:t>When Vegas receives the first dupack or the second dupacks, it checks the fine grained timer</a:t>
            </a:r>
          </a:p>
          <a:p>
            <a:pPr lvl="1"/>
            <a:r>
              <a:rPr lang="en-US" sz="2000" dirty="0"/>
              <a:t>If timer expires, it retransmits immediately</a:t>
            </a:r>
          </a:p>
          <a:p>
            <a:endParaRPr lang="en-US" sz="2800" dirty="0"/>
          </a:p>
          <a:p>
            <a:r>
              <a:rPr lang="en-US" sz="2800" dirty="0"/>
              <a:t>With partial acks</a:t>
            </a:r>
          </a:p>
          <a:p>
            <a:pPr lvl="1"/>
            <a:r>
              <a:rPr lang="en-US" sz="2000" dirty="0"/>
              <a:t>For the first two partial acks, Vegas checks whether fine grained timer expires</a:t>
            </a:r>
          </a:p>
          <a:p>
            <a:pPr lvl="1"/>
            <a:r>
              <a:rPr lang="en-US" sz="2000" dirty="0"/>
              <a:t>If timer expires, it retransmits immediately</a:t>
            </a:r>
          </a:p>
        </p:txBody>
      </p:sp>
    </p:spTree>
    <p:extLst>
      <p:ext uri="{BB962C8B-B14F-4D97-AF65-F5344CB8AC3E}">
        <p14:creationId xmlns:p14="http://schemas.microsoft.com/office/powerpoint/2010/main" val="67381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Transport Protocols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Datagram messaging service (UDP)</a:t>
            </a:r>
          </a:p>
          <a:p>
            <a:r>
              <a:rPr lang="en-US" dirty="0"/>
              <a:t>Reliable, in-order delivery (TCP)</a:t>
            </a:r>
          </a:p>
          <a:p>
            <a:pPr lvl="1"/>
            <a:r>
              <a:rPr lang="en-US" dirty="0"/>
              <a:t>Connection set-up</a:t>
            </a:r>
          </a:p>
          <a:p>
            <a:pPr lvl="1"/>
            <a:r>
              <a:rPr lang="en-US" dirty="0"/>
              <a:t>Discarding of corrupted packets</a:t>
            </a:r>
          </a:p>
          <a:p>
            <a:pPr lvl="1"/>
            <a:r>
              <a:rPr lang="en-US" dirty="0"/>
              <a:t>Retransmission of lost packets</a:t>
            </a:r>
          </a:p>
          <a:p>
            <a:pPr lvl="1"/>
            <a:r>
              <a:rPr lang="en-US" dirty="0"/>
              <a:t>Flow control</a:t>
            </a:r>
          </a:p>
          <a:p>
            <a:pPr lvl="1"/>
            <a:r>
              <a:rPr lang="en-US" dirty="0"/>
              <a:t>Congestion control</a:t>
            </a:r>
          </a:p>
          <a:p>
            <a:r>
              <a:rPr lang="en-US" dirty="0"/>
              <a:t>Other services not available</a:t>
            </a:r>
          </a:p>
          <a:p>
            <a:pPr lvl="1"/>
            <a:r>
              <a:rPr lang="en-US" dirty="0"/>
              <a:t>Delay guarantees</a:t>
            </a:r>
          </a:p>
          <a:p>
            <a:pPr lvl="1"/>
            <a:r>
              <a:rPr lang="en-US" dirty="0"/>
              <a:t>Bandwidth guarantees</a:t>
            </a:r>
          </a:p>
        </p:txBody>
      </p:sp>
    </p:spTree>
    <p:extLst>
      <p:ext uri="{BB962C8B-B14F-4D97-AF65-F5344CB8AC3E}">
        <p14:creationId xmlns:p14="http://schemas.microsoft.com/office/powerpoint/2010/main" val="450687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28587"/>
            <a:ext cx="8587680" cy="565679"/>
          </a:xfrm>
        </p:spPr>
        <p:txBody>
          <a:bodyPr/>
          <a:lstStyle/>
          <a:p>
            <a:r>
              <a:rPr lang="en-US" sz="3600" b="1" dirty="0"/>
              <a:t>Vegas: Aggressive cwnd Updating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9" y="764704"/>
            <a:ext cx="8447621" cy="5216467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With recovery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Reduce cwnd by </a:t>
            </a:r>
            <a:r>
              <a:rPr lang="en-US" sz="2400" dirty="0" smtClean="0">
                <a:solidFill>
                  <a:schemeClr val="tx1"/>
                </a:solidFill>
              </a:rPr>
              <a:t>¼ instead </a:t>
            </a:r>
            <a:r>
              <a:rPr lang="en-US" sz="2400" dirty="0">
                <a:solidFill>
                  <a:schemeClr val="tx1"/>
                </a:solidFill>
              </a:rPr>
              <a:t>of </a:t>
            </a:r>
            <a:r>
              <a:rPr lang="en-US" sz="2400" dirty="0" smtClean="0">
                <a:solidFill>
                  <a:schemeClr val="tx1"/>
                </a:solidFill>
              </a:rPr>
              <a:t>½ when </a:t>
            </a:r>
            <a:r>
              <a:rPr lang="en-US" sz="2400" dirty="0">
                <a:solidFill>
                  <a:schemeClr val="tx1"/>
                </a:solidFill>
              </a:rPr>
              <a:t>it enters into recovery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With multiple loss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 case of multiple segment loss from a single window, it reduces the cwnd only once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With Initial setting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cwnd is set to 2 instead of 1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128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0384" y="116632"/>
            <a:ext cx="8229600" cy="609600"/>
          </a:xfrm>
        </p:spPr>
        <p:txBody>
          <a:bodyPr/>
          <a:lstStyle/>
          <a:p>
            <a:r>
              <a:rPr lang="en-US" b="1" dirty="0"/>
              <a:t>Benefits of Vegas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26233"/>
            <a:ext cx="8610600" cy="4836368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Less fluctuation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Less fluctuation in bottleneck queue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Less fluctuation in send rate</a:t>
            </a:r>
          </a:p>
          <a:p>
            <a:r>
              <a:rPr lang="en-US" sz="2800" dirty="0">
                <a:solidFill>
                  <a:schemeClr val="tx1"/>
                </a:solidFill>
              </a:rPr>
              <a:t>Enhanced Throughput</a:t>
            </a:r>
          </a:p>
          <a:p>
            <a:r>
              <a:rPr lang="en-US" sz="2800" dirty="0">
                <a:solidFill>
                  <a:schemeClr val="tx1"/>
                </a:solidFill>
              </a:rPr>
              <a:t>Better Utilization of bottleneck capacity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Unfair treatment of old connection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Ineffectiveness of congestion avoidance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353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9144000" cy="5334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TCP with and w/o SACK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836712"/>
            <a:ext cx="8892480" cy="5184576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US" sz="2400" dirty="0">
                <a:cs typeface="Times New Roman"/>
              </a:rPr>
              <a:t>Cumulative Acknowledgement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cs typeface="Times New Roman"/>
              </a:rPr>
              <a:t>Out-of</a:t>
            </a:r>
            <a:r>
              <a:rPr lang="en-US" sz="2000" dirty="0">
                <a:cs typeface="Times New Roman"/>
              </a:rPr>
              <a:t>-</a:t>
            </a:r>
            <a:r>
              <a:rPr lang="en-US" sz="2000" dirty="0" smtClean="0">
                <a:cs typeface="Times New Roman"/>
              </a:rPr>
              <a:t>order protocol data units (PDUs) </a:t>
            </a:r>
            <a:r>
              <a:rPr lang="en-US" sz="2000" dirty="0">
                <a:cs typeface="Times New Roman"/>
              </a:rPr>
              <a:t>are not ACKed.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imes New Roman"/>
              </a:rPr>
              <a:t>Receiver sends duplicate acknowledgement.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cs typeface="Times New Roman"/>
              </a:rPr>
              <a:t>Sender learns about a single lost packet per RTT.</a:t>
            </a:r>
          </a:p>
          <a:p>
            <a:pPr lvl="0">
              <a:lnSpc>
                <a:spcPct val="80000"/>
              </a:lnSpc>
            </a:pPr>
            <a:endParaRPr lang="en-US" sz="2400" dirty="0">
              <a:cs typeface="Times New Roman"/>
            </a:endParaRPr>
          </a:p>
          <a:p>
            <a:pPr lvl="0">
              <a:lnSpc>
                <a:spcPct val="80000"/>
              </a:lnSpc>
            </a:pPr>
            <a:r>
              <a:rPr lang="en-US" sz="2400" dirty="0">
                <a:cs typeface="Times New Roman"/>
              </a:rPr>
              <a:t>Selective Acknowledgement (SACK)</a:t>
            </a:r>
          </a:p>
          <a:p>
            <a:pPr lvl="1"/>
            <a:r>
              <a:rPr lang="en-US" sz="2000" dirty="0"/>
              <a:t>Receiver informs the sender about all the PDUs that have been received successfully.</a:t>
            </a:r>
          </a:p>
          <a:p>
            <a:pPr lvl="1"/>
            <a:r>
              <a:rPr lang="en-US" sz="2000" dirty="0"/>
              <a:t>Sender retransmits only the PDUs that have not been Acked.</a:t>
            </a:r>
          </a:p>
          <a:p>
            <a:pPr lvl="1"/>
            <a:r>
              <a:rPr lang="en-US" sz="2000" dirty="0"/>
              <a:t>Implemented using two TCP options.</a:t>
            </a:r>
            <a:endParaRPr lang="en-US" sz="20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4072757"/>
      </p:ext>
    </p:extLst>
  </p:cSld>
  <p:clrMapOvr>
    <a:masterClrMapping/>
  </p:clrMapOvr>
  <p:transition spd="med"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SACK –Permitted Option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785912"/>
            <a:ext cx="8879904" cy="2109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b="0" dirty="0"/>
              <a:t>First option: enabling option (2 bytes) sent in a SYN</a:t>
            </a:r>
          </a:p>
          <a:p>
            <a:pPr>
              <a:lnSpc>
                <a:spcPct val="90000"/>
              </a:lnSpc>
            </a:pPr>
            <a:r>
              <a:rPr lang="en-US" sz="2200" b="0" dirty="0"/>
              <a:t>Indicates SACK option can be used once connection established</a:t>
            </a:r>
          </a:p>
          <a:p>
            <a:pPr lvl="1">
              <a:lnSpc>
                <a:spcPct val="90000"/>
              </a:lnSpc>
            </a:pPr>
            <a:r>
              <a:rPr lang="en-US" sz="2200" b="0" dirty="0"/>
              <a:t>Receiver may return SACK’s</a:t>
            </a:r>
          </a:p>
          <a:p>
            <a:pPr lvl="1">
              <a:lnSpc>
                <a:spcPct val="90000"/>
              </a:lnSpc>
            </a:pPr>
            <a:r>
              <a:rPr lang="en-US" sz="2200" b="0" dirty="0"/>
              <a:t>Sender can process SACK’s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1219200" y="3048000"/>
            <a:ext cx="6781800" cy="457200"/>
          </a:xfrm>
          <a:prstGeom prst="rect">
            <a:avLst/>
          </a:prstGeom>
          <a:solidFill>
            <a:srgbClr val="FF7F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Source Port Address                    Destination Port Address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1219200" y="3505200"/>
            <a:ext cx="6781800" cy="457200"/>
          </a:xfrm>
          <a:prstGeom prst="rect">
            <a:avLst/>
          </a:prstGeom>
          <a:solidFill>
            <a:srgbClr val="FF7F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                              Sequence Number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1219200" y="4876800"/>
            <a:ext cx="6781800" cy="457200"/>
          </a:xfrm>
          <a:prstGeom prst="rect">
            <a:avLst/>
          </a:prstGeom>
          <a:solidFill>
            <a:srgbClr val="FF7F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                  Checksum                    Urgent Pointer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1219200" y="4419600"/>
            <a:ext cx="6781800" cy="457200"/>
          </a:xfrm>
          <a:prstGeom prst="rect">
            <a:avLst/>
          </a:prstGeom>
          <a:solidFill>
            <a:srgbClr val="FF7F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                                               Window Size</a:t>
            </a: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1219200" y="3962400"/>
            <a:ext cx="6781800" cy="457200"/>
          </a:xfrm>
          <a:prstGeom prst="rect">
            <a:avLst/>
          </a:prstGeom>
          <a:solidFill>
            <a:srgbClr val="FF7F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              Cumulative Acknowledgement Number  </a:t>
            </a:r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19812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32004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45720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>
            <a:off x="39624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>
            <a:off x="43434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1219200" y="5334000"/>
            <a:ext cx="3352800" cy="457200"/>
          </a:xfrm>
          <a:prstGeom prst="rect">
            <a:avLst/>
          </a:prstGeom>
          <a:solidFill>
            <a:srgbClr val="FF7F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Kind = 4             Length = 2</a:t>
            </a:r>
          </a:p>
        </p:txBody>
      </p:sp>
      <p:sp>
        <p:nvSpPr>
          <p:cNvPr id="103440" name="Line 16"/>
          <p:cNvSpPr>
            <a:spLocks noChangeShapeType="1"/>
          </p:cNvSpPr>
          <p:nvPr/>
        </p:nvSpPr>
        <p:spPr bwMode="auto">
          <a:xfrm>
            <a:off x="45720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441" name="Line 17"/>
          <p:cNvSpPr>
            <a:spLocks noChangeShapeType="1"/>
          </p:cNvSpPr>
          <p:nvPr/>
        </p:nvSpPr>
        <p:spPr bwMode="auto">
          <a:xfrm>
            <a:off x="45720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4572000" y="5334000"/>
            <a:ext cx="3429000" cy="457200"/>
          </a:xfrm>
          <a:prstGeom prst="rect">
            <a:avLst/>
          </a:prstGeom>
          <a:solidFill>
            <a:srgbClr val="FF7F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Kind = 1          Kind = 1</a:t>
            </a:r>
          </a:p>
        </p:txBody>
      </p:sp>
      <p:sp>
        <p:nvSpPr>
          <p:cNvPr id="103443" name="Line 19"/>
          <p:cNvSpPr>
            <a:spLocks noChangeShapeType="1"/>
          </p:cNvSpPr>
          <p:nvPr/>
        </p:nvSpPr>
        <p:spPr bwMode="auto">
          <a:xfrm>
            <a:off x="2895600" y="533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444" name="Line 20"/>
          <p:cNvSpPr>
            <a:spLocks noChangeShapeType="1"/>
          </p:cNvSpPr>
          <p:nvPr/>
        </p:nvSpPr>
        <p:spPr bwMode="auto">
          <a:xfrm>
            <a:off x="6248400" y="533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445" name="AutoShape 21"/>
          <p:cNvSpPr>
            <a:spLocks/>
          </p:cNvSpPr>
          <p:nvPr/>
        </p:nvSpPr>
        <p:spPr bwMode="auto">
          <a:xfrm>
            <a:off x="8077200" y="2971800"/>
            <a:ext cx="533400" cy="2819400"/>
          </a:xfrm>
          <a:prstGeom prst="rightBrace">
            <a:avLst>
              <a:gd name="adj1" fmla="val 4404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7239000" y="2590800"/>
            <a:ext cx="170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808000"/>
                </a:solidFill>
                <a:latin typeface="Times New Roman" charset="0"/>
                <a:ea typeface="Times New Roman" charset="0"/>
                <a:cs typeface="Times New Roman" charset="0"/>
              </a:rPr>
              <a:t>TCP </a:t>
            </a:r>
            <a:r>
              <a:rPr lang="en-US" sz="1800" b="1" dirty="0">
                <a:solidFill>
                  <a:srgbClr val="808000"/>
                </a:solidFill>
                <a:latin typeface="Times New Roman" charset="0"/>
                <a:ea typeface="Times New Roman" charset="0"/>
                <a:cs typeface="Times New Roman" charset="0"/>
              </a:rPr>
              <a:t>Header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0" y="35814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808000"/>
                </a:solidFill>
                <a:latin typeface="Times New Roman" charset="0"/>
                <a:ea typeface="Times New Roman" charset="0"/>
                <a:cs typeface="Times New Roman" charset="0"/>
              </a:rPr>
              <a:t>Header Length</a:t>
            </a:r>
          </a:p>
        </p:txBody>
      </p:sp>
      <p:sp>
        <p:nvSpPr>
          <p:cNvPr id="103450" name="Line 26"/>
          <p:cNvSpPr>
            <a:spLocks noChangeShapeType="1"/>
          </p:cNvSpPr>
          <p:nvPr/>
        </p:nvSpPr>
        <p:spPr bwMode="auto">
          <a:xfrm>
            <a:off x="4572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451" name="Line 27"/>
          <p:cNvSpPr>
            <a:spLocks noChangeShapeType="1"/>
          </p:cNvSpPr>
          <p:nvPr/>
        </p:nvSpPr>
        <p:spPr bwMode="auto">
          <a:xfrm>
            <a:off x="457200" y="4648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452" name="Rectangle 28"/>
          <p:cNvSpPr>
            <a:spLocks noChangeArrowheads="1"/>
          </p:cNvSpPr>
          <p:nvPr/>
        </p:nvSpPr>
        <p:spPr bwMode="auto">
          <a:xfrm>
            <a:off x="76200" y="518160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808000"/>
                </a:solidFill>
                <a:latin typeface="Times New Roman" charset="0"/>
                <a:ea typeface="Times New Roman" charset="0"/>
                <a:cs typeface="Times New Roman" charset="0"/>
              </a:rPr>
              <a:t>SYN</a:t>
            </a:r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 flipV="1">
            <a:off x="685800" y="4648200"/>
            <a:ext cx="3352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455" name="AutoShape 31"/>
          <p:cNvSpPr>
            <a:spLocks/>
          </p:cNvSpPr>
          <p:nvPr/>
        </p:nvSpPr>
        <p:spPr bwMode="auto">
          <a:xfrm rot="16200000">
            <a:off x="2743200" y="4419600"/>
            <a:ext cx="228600" cy="3124200"/>
          </a:xfrm>
          <a:prstGeom prst="leftBrace">
            <a:avLst>
              <a:gd name="adj1" fmla="val 11388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456" name="Rectangle 32"/>
          <p:cNvSpPr>
            <a:spLocks noChangeArrowheads="1"/>
          </p:cNvSpPr>
          <p:nvPr/>
        </p:nvSpPr>
        <p:spPr bwMode="auto">
          <a:xfrm>
            <a:off x="2057400" y="6299200"/>
            <a:ext cx="1890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808000"/>
                </a:solidFill>
                <a:latin typeface="Times New Roman" charset="0"/>
                <a:ea typeface="Times New Roman" charset="0"/>
                <a:cs typeface="Times New Roman" charset="0"/>
              </a:rPr>
              <a:t>SACK-Permitted</a:t>
            </a:r>
          </a:p>
        </p:txBody>
      </p:sp>
      <p:sp>
        <p:nvSpPr>
          <p:cNvPr id="103457" name="AutoShape 33"/>
          <p:cNvSpPr>
            <a:spLocks/>
          </p:cNvSpPr>
          <p:nvPr/>
        </p:nvSpPr>
        <p:spPr bwMode="auto">
          <a:xfrm rot="16200000">
            <a:off x="5295900" y="5143500"/>
            <a:ext cx="304800" cy="1752600"/>
          </a:xfrm>
          <a:prstGeom prst="leftBrace">
            <a:avLst>
              <a:gd name="adj1" fmla="val 4791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458" name="AutoShape 34"/>
          <p:cNvSpPr>
            <a:spLocks/>
          </p:cNvSpPr>
          <p:nvPr/>
        </p:nvSpPr>
        <p:spPr bwMode="auto">
          <a:xfrm rot="16200000">
            <a:off x="7048500" y="5143500"/>
            <a:ext cx="304800" cy="1752600"/>
          </a:xfrm>
          <a:prstGeom prst="leftBrace">
            <a:avLst>
              <a:gd name="adj1" fmla="val 4791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459" name="Rectangle 35"/>
          <p:cNvSpPr>
            <a:spLocks noChangeArrowheads="1"/>
          </p:cNvSpPr>
          <p:nvPr/>
        </p:nvSpPr>
        <p:spPr bwMode="auto">
          <a:xfrm>
            <a:off x="7010400" y="6324600"/>
            <a:ext cx="671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808000"/>
                </a:solidFill>
                <a:latin typeface="Times New Roman" charset="0"/>
                <a:ea typeface="Times New Roman" charset="0"/>
                <a:cs typeface="Times New Roman" charset="0"/>
              </a:rPr>
              <a:t>NOP</a:t>
            </a:r>
          </a:p>
        </p:txBody>
      </p:sp>
      <p:sp>
        <p:nvSpPr>
          <p:cNvPr id="103460" name="Rectangle 36"/>
          <p:cNvSpPr>
            <a:spLocks noChangeArrowheads="1"/>
          </p:cNvSpPr>
          <p:nvPr/>
        </p:nvSpPr>
        <p:spPr bwMode="auto">
          <a:xfrm>
            <a:off x="5257800" y="6324600"/>
            <a:ext cx="6719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808000"/>
                </a:solidFill>
                <a:latin typeface="Times New Roman" charset="0"/>
                <a:ea typeface="Times New Roman" charset="0"/>
                <a:cs typeface="Times New Roman" charset="0"/>
              </a:rPr>
              <a:t>NOP</a:t>
            </a:r>
          </a:p>
        </p:txBody>
      </p:sp>
      <p:sp>
        <p:nvSpPr>
          <p:cNvPr id="103462" name="Rectangle 38"/>
          <p:cNvSpPr>
            <a:spLocks noChangeArrowheads="1"/>
          </p:cNvSpPr>
          <p:nvPr/>
        </p:nvSpPr>
        <p:spPr bwMode="auto">
          <a:xfrm>
            <a:off x="3962400" y="44958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103463" name="Rectangle 39"/>
          <p:cNvSpPr>
            <a:spLocks noChangeArrowheads="1"/>
          </p:cNvSpPr>
          <p:nvPr/>
        </p:nvSpPr>
        <p:spPr bwMode="auto">
          <a:xfrm>
            <a:off x="1447800" y="44958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97067716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SACK – Permitted and SACK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239963" y="1524000"/>
            <a:ext cx="274637" cy="2133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6553200" y="4267200"/>
            <a:ext cx="274638" cy="2133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209800" y="4267200"/>
            <a:ext cx="274638" cy="2133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6583363" y="1524000"/>
            <a:ext cx="274637" cy="2133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1452188" y="762000"/>
            <a:ext cx="16417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808000"/>
                </a:solidFill>
                <a:latin typeface="Times New Roman" charset="0"/>
                <a:ea typeface="Times New Roman" charset="0"/>
                <a:cs typeface="Times New Roman" charset="0"/>
              </a:rPr>
              <a:t>SENDER</a:t>
            </a:r>
            <a:endParaRPr lang="en-US" sz="1800" b="1" dirty="0">
              <a:solidFill>
                <a:srgbClr val="808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6046788" y="736313"/>
            <a:ext cx="2079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808000"/>
                </a:solidFill>
                <a:latin typeface="Times New Roman" charset="0"/>
                <a:ea typeface="Times New Roman" charset="0"/>
                <a:cs typeface="Times New Roman" charset="0"/>
              </a:rPr>
              <a:t>RECEIVER</a:t>
            </a:r>
            <a:endParaRPr lang="en-US" sz="1800" b="1" dirty="0">
              <a:solidFill>
                <a:srgbClr val="808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8794" name="Line 10"/>
          <p:cNvSpPr>
            <a:spLocks noChangeShapeType="1"/>
          </p:cNvSpPr>
          <p:nvPr/>
        </p:nvSpPr>
        <p:spPr bwMode="auto">
          <a:xfrm>
            <a:off x="2514600" y="1600200"/>
            <a:ext cx="4038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3003550" y="1295400"/>
            <a:ext cx="9874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  <a:latin typeface="Times New Roman" charset="0"/>
                <a:ea typeface="Times New Roman" charset="0"/>
                <a:cs typeface="Times New Roman" charset="0"/>
              </a:rPr>
              <a:t>KIND = 4</a:t>
            </a: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5156200" y="1371600"/>
            <a:ext cx="8905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  <a:latin typeface="Times New Roman" charset="0"/>
                <a:ea typeface="Times New Roman" charset="0"/>
                <a:cs typeface="Times New Roman" charset="0"/>
              </a:rPr>
              <a:t>SYN = 1</a:t>
            </a:r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 flipH="1">
            <a:off x="2514600" y="1981200"/>
            <a:ext cx="4038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2667000" y="1752600"/>
            <a:ext cx="9874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  <a:latin typeface="Times New Roman" charset="0"/>
                <a:ea typeface="Times New Roman" charset="0"/>
                <a:cs typeface="Times New Roman" charset="0"/>
              </a:rPr>
              <a:t>KIND = 4</a:t>
            </a:r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3657600" y="1752600"/>
            <a:ext cx="889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  <a:latin typeface="Times New Roman" charset="0"/>
                <a:ea typeface="Times New Roman" charset="0"/>
                <a:cs typeface="Times New Roman" charset="0"/>
              </a:rPr>
              <a:t>ACK = 1</a:t>
            </a:r>
          </a:p>
        </p:txBody>
      </p:sp>
      <p:sp>
        <p:nvSpPr>
          <p:cNvPr id="118800" name="Rectangle 16"/>
          <p:cNvSpPr>
            <a:spLocks noChangeArrowheads="1"/>
          </p:cNvSpPr>
          <p:nvPr/>
        </p:nvSpPr>
        <p:spPr bwMode="auto">
          <a:xfrm>
            <a:off x="4648200" y="1752600"/>
            <a:ext cx="8905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  <a:latin typeface="Times New Roman" charset="0"/>
                <a:ea typeface="Times New Roman" charset="0"/>
                <a:cs typeface="Times New Roman" charset="0"/>
              </a:rPr>
              <a:t>SYN = 1</a:t>
            </a:r>
          </a:p>
        </p:txBody>
      </p:sp>
      <p:sp>
        <p:nvSpPr>
          <p:cNvPr id="118801" name="Line 17"/>
          <p:cNvSpPr>
            <a:spLocks noChangeShapeType="1"/>
          </p:cNvSpPr>
          <p:nvPr/>
        </p:nvSpPr>
        <p:spPr bwMode="auto">
          <a:xfrm>
            <a:off x="2514600" y="2362200"/>
            <a:ext cx="4038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4699000" y="2133600"/>
            <a:ext cx="889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  <a:latin typeface="Times New Roman" charset="0"/>
                <a:ea typeface="Times New Roman" charset="0"/>
                <a:cs typeface="Times New Roman" charset="0"/>
              </a:rPr>
              <a:t>ACK = 1</a:t>
            </a:r>
          </a:p>
        </p:txBody>
      </p:sp>
      <p:sp>
        <p:nvSpPr>
          <p:cNvPr id="118803" name="AutoShape 19"/>
          <p:cNvSpPr>
            <a:spLocks/>
          </p:cNvSpPr>
          <p:nvPr/>
        </p:nvSpPr>
        <p:spPr bwMode="auto">
          <a:xfrm>
            <a:off x="1676400" y="1600200"/>
            <a:ext cx="457200" cy="1981200"/>
          </a:xfrm>
          <a:prstGeom prst="leftBrace">
            <a:avLst>
              <a:gd name="adj1" fmla="val 3611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8804" name="Rectangle 20"/>
          <p:cNvSpPr>
            <a:spLocks noChangeArrowheads="1"/>
          </p:cNvSpPr>
          <p:nvPr/>
        </p:nvSpPr>
        <p:spPr bwMode="auto">
          <a:xfrm>
            <a:off x="152400" y="2057400"/>
            <a:ext cx="1828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rgbClr val="808000"/>
                </a:solidFill>
                <a:latin typeface="Times New Roman" charset="0"/>
                <a:ea typeface="Times New Roman" charset="0"/>
                <a:cs typeface="Times New Roman" charset="0"/>
              </a:rPr>
              <a:t>TCP Connection Establishment Phase</a:t>
            </a:r>
          </a:p>
        </p:txBody>
      </p:sp>
      <p:sp>
        <p:nvSpPr>
          <p:cNvPr id="118805" name="Rectangle 21"/>
          <p:cNvSpPr>
            <a:spLocks noChangeArrowheads="1"/>
          </p:cNvSpPr>
          <p:nvPr/>
        </p:nvSpPr>
        <p:spPr bwMode="auto">
          <a:xfrm>
            <a:off x="2209800" y="3657600"/>
            <a:ext cx="304800" cy="609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8806" name="Rectangle 22"/>
          <p:cNvSpPr>
            <a:spLocks noChangeArrowheads="1"/>
          </p:cNvSpPr>
          <p:nvPr/>
        </p:nvSpPr>
        <p:spPr bwMode="auto">
          <a:xfrm>
            <a:off x="6553200" y="3657600"/>
            <a:ext cx="304800" cy="609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8807" name="AutoShape 23"/>
          <p:cNvSpPr>
            <a:spLocks/>
          </p:cNvSpPr>
          <p:nvPr/>
        </p:nvSpPr>
        <p:spPr bwMode="auto">
          <a:xfrm>
            <a:off x="1600200" y="3657600"/>
            <a:ext cx="457200" cy="2667000"/>
          </a:xfrm>
          <a:prstGeom prst="leftBrace">
            <a:avLst>
              <a:gd name="adj1" fmla="val 4861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8808" name="Rectangle 24"/>
          <p:cNvSpPr>
            <a:spLocks noChangeArrowheads="1"/>
          </p:cNvSpPr>
          <p:nvPr/>
        </p:nvSpPr>
        <p:spPr bwMode="auto">
          <a:xfrm>
            <a:off x="0" y="4114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rgbClr val="808000"/>
                </a:solidFill>
                <a:latin typeface="Times New Roman" charset="0"/>
                <a:ea typeface="Times New Roman" charset="0"/>
                <a:cs typeface="Times New Roman" charset="0"/>
              </a:rPr>
              <a:t>Data Transfer Phase</a:t>
            </a:r>
          </a:p>
        </p:txBody>
      </p:sp>
      <p:sp>
        <p:nvSpPr>
          <p:cNvPr id="118809" name="Line 25"/>
          <p:cNvSpPr>
            <a:spLocks noChangeShapeType="1"/>
          </p:cNvSpPr>
          <p:nvPr/>
        </p:nvSpPr>
        <p:spPr bwMode="auto">
          <a:xfrm flipH="1">
            <a:off x="2514600" y="4953000"/>
            <a:ext cx="4038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8810" name="Rectangle 26"/>
          <p:cNvSpPr>
            <a:spLocks noChangeArrowheads="1"/>
          </p:cNvSpPr>
          <p:nvPr/>
        </p:nvSpPr>
        <p:spPr bwMode="auto">
          <a:xfrm>
            <a:off x="2743200" y="4343400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rgbClr val="808000"/>
                </a:solidFill>
                <a:latin typeface="Times New Roman" charset="0"/>
                <a:ea typeface="Times New Roman" charset="0"/>
                <a:cs typeface="Times New Roman" charset="0"/>
              </a:rPr>
              <a:t>ACK containing Cumulative Ack (CumAck) and Selective Ack (SACK)</a:t>
            </a:r>
          </a:p>
        </p:txBody>
      </p:sp>
    </p:spTree>
    <p:extLst>
      <p:ext uri="{BB962C8B-B14F-4D97-AF65-F5344CB8AC3E}">
        <p14:creationId xmlns:p14="http://schemas.microsoft.com/office/powerpoint/2010/main" val="3408026509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SACK example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304800" y="2057400"/>
            <a:ext cx="228600" cy="3962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3962400" y="2057400"/>
            <a:ext cx="228600" cy="3962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609600" y="2057400"/>
            <a:ext cx="3048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SEQ 100, 200 bytes</a:t>
            </a:r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 flipH="1">
            <a:off x="533400" y="2819400"/>
            <a:ext cx="34290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>
            <a:off x="533400" y="2438400"/>
            <a:ext cx="34290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>
            <a:off x="533400" y="3200400"/>
            <a:ext cx="10668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>
            <a:off x="533400" y="3733800"/>
            <a:ext cx="34290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564" name="Rectangle 20"/>
          <p:cNvSpPr>
            <a:spLocks noChangeArrowheads="1"/>
          </p:cNvSpPr>
          <p:nvPr/>
        </p:nvSpPr>
        <p:spPr bwMode="auto">
          <a:xfrm>
            <a:off x="838200" y="3429000"/>
            <a:ext cx="184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SEQ 500, 200 bytes</a:t>
            </a:r>
          </a:p>
        </p:txBody>
      </p:sp>
      <p:sp>
        <p:nvSpPr>
          <p:cNvPr id="108565" name="Rectangle 21"/>
          <p:cNvSpPr>
            <a:spLocks noChangeArrowheads="1"/>
          </p:cNvSpPr>
          <p:nvPr/>
        </p:nvSpPr>
        <p:spPr bwMode="auto">
          <a:xfrm>
            <a:off x="838200" y="2895600"/>
            <a:ext cx="184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SEQ 300, 200 bytes</a:t>
            </a:r>
          </a:p>
        </p:txBody>
      </p:sp>
      <p:sp>
        <p:nvSpPr>
          <p:cNvPr id="108566" name="Line 22"/>
          <p:cNvSpPr>
            <a:spLocks noChangeShapeType="1"/>
          </p:cNvSpPr>
          <p:nvPr/>
        </p:nvSpPr>
        <p:spPr bwMode="auto">
          <a:xfrm flipH="1">
            <a:off x="533400" y="4114800"/>
            <a:ext cx="34290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567" name="Rectangle 23"/>
          <p:cNvSpPr>
            <a:spLocks noChangeArrowheads="1"/>
          </p:cNvSpPr>
          <p:nvPr/>
        </p:nvSpPr>
        <p:spPr bwMode="auto">
          <a:xfrm>
            <a:off x="1066800" y="2590800"/>
            <a:ext cx="900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ACK 300</a:t>
            </a:r>
          </a:p>
        </p:txBody>
      </p:sp>
      <p:sp>
        <p:nvSpPr>
          <p:cNvPr id="108570" name="Rectangle 26"/>
          <p:cNvSpPr>
            <a:spLocks noChangeArrowheads="1"/>
          </p:cNvSpPr>
          <p:nvPr/>
        </p:nvSpPr>
        <p:spPr bwMode="auto">
          <a:xfrm>
            <a:off x="762000" y="3886200"/>
            <a:ext cx="184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SEQ 700, 200 bytes</a:t>
            </a:r>
          </a:p>
        </p:txBody>
      </p:sp>
      <p:sp>
        <p:nvSpPr>
          <p:cNvPr id="108571" name="Line 27"/>
          <p:cNvSpPr>
            <a:spLocks noChangeShapeType="1"/>
          </p:cNvSpPr>
          <p:nvPr/>
        </p:nvSpPr>
        <p:spPr bwMode="auto">
          <a:xfrm flipH="1">
            <a:off x="533400" y="5334000"/>
            <a:ext cx="34290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573" name="Rectangle 29"/>
          <p:cNvSpPr>
            <a:spLocks noChangeArrowheads="1"/>
          </p:cNvSpPr>
          <p:nvPr/>
        </p:nvSpPr>
        <p:spPr bwMode="auto">
          <a:xfrm>
            <a:off x="609600" y="4267200"/>
            <a:ext cx="21637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ACK 300,SACK 500-700</a:t>
            </a:r>
          </a:p>
        </p:txBody>
      </p:sp>
      <p:sp>
        <p:nvSpPr>
          <p:cNvPr id="108574" name="Line 30"/>
          <p:cNvSpPr>
            <a:spLocks noChangeShapeType="1"/>
          </p:cNvSpPr>
          <p:nvPr/>
        </p:nvSpPr>
        <p:spPr bwMode="auto">
          <a:xfrm>
            <a:off x="533400" y="4191000"/>
            <a:ext cx="34290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575" name="Rectangle 31"/>
          <p:cNvSpPr>
            <a:spLocks noChangeArrowheads="1"/>
          </p:cNvSpPr>
          <p:nvPr/>
        </p:nvSpPr>
        <p:spPr bwMode="auto">
          <a:xfrm>
            <a:off x="4495800" y="2590800"/>
            <a:ext cx="4191000" cy="457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08576" name="Rectangle 32"/>
          <p:cNvSpPr>
            <a:spLocks noChangeArrowheads="1"/>
          </p:cNvSpPr>
          <p:nvPr/>
        </p:nvSpPr>
        <p:spPr bwMode="auto">
          <a:xfrm>
            <a:off x="4343400" y="5638800"/>
            <a:ext cx="4191000" cy="457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08578" name="Rectangle 34"/>
          <p:cNvSpPr>
            <a:spLocks noChangeArrowheads="1"/>
          </p:cNvSpPr>
          <p:nvPr/>
        </p:nvSpPr>
        <p:spPr bwMode="auto">
          <a:xfrm>
            <a:off x="4495800" y="4038600"/>
            <a:ext cx="4191000" cy="457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08579" name="Rectangle 35"/>
          <p:cNvSpPr>
            <a:spLocks noChangeArrowheads="1"/>
          </p:cNvSpPr>
          <p:nvPr/>
        </p:nvSpPr>
        <p:spPr bwMode="auto">
          <a:xfrm>
            <a:off x="4495800" y="2590800"/>
            <a:ext cx="762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8580" name="Rectangle 36"/>
          <p:cNvSpPr>
            <a:spLocks noChangeArrowheads="1"/>
          </p:cNvSpPr>
          <p:nvPr/>
        </p:nvSpPr>
        <p:spPr bwMode="auto">
          <a:xfrm>
            <a:off x="4419600" y="2286000"/>
            <a:ext cx="2362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100-300</a:t>
            </a:r>
          </a:p>
        </p:txBody>
      </p:sp>
      <p:sp>
        <p:nvSpPr>
          <p:cNvPr id="108581" name="Rectangle 37"/>
          <p:cNvSpPr>
            <a:spLocks noChangeArrowheads="1"/>
          </p:cNvSpPr>
          <p:nvPr/>
        </p:nvSpPr>
        <p:spPr bwMode="auto">
          <a:xfrm>
            <a:off x="4343400" y="3733800"/>
            <a:ext cx="3886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100-300            500-700</a:t>
            </a:r>
          </a:p>
        </p:txBody>
      </p:sp>
      <p:sp>
        <p:nvSpPr>
          <p:cNvPr id="108582" name="Rectangle 38"/>
          <p:cNvSpPr>
            <a:spLocks noChangeArrowheads="1"/>
          </p:cNvSpPr>
          <p:nvPr/>
        </p:nvSpPr>
        <p:spPr bwMode="auto">
          <a:xfrm>
            <a:off x="5867400" y="4038600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08583" name="Rectangle 39"/>
          <p:cNvSpPr>
            <a:spLocks noChangeArrowheads="1"/>
          </p:cNvSpPr>
          <p:nvPr/>
        </p:nvSpPr>
        <p:spPr bwMode="auto">
          <a:xfrm>
            <a:off x="4495800" y="4038600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08588" name="Rectangle 44"/>
          <p:cNvSpPr>
            <a:spLocks noChangeArrowheads="1"/>
          </p:cNvSpPr>
          <p:nvPr/>
        </p:nvSpPr>
        <p:spPr bwMode="auto">
          <a:xfrm>
            <a:off x="4267200" y="5257800"/>
            <a:ext cx="449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100-300           500--900</a:t>
            </a:r>
          </a:p>
        </p:txBody>
      </p:sp>
      <p:sp>
        <p:nvSpPr>
          <p:cNvPr id="108589" name="Rectangle 45"/>
          <p:cNvSpPr>
            <a:spLocks noChangeArrowheads="1"/>
          </p:cNvSpPr>
          <p:nvPr/>
        </p:nvSpPr>
        <p:spPr bwMode="auto">
          <a:xfrm>
            <a:off x="4343400" y="5638800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08590" name="Rectangle 46"/>
          <p:cNvSpPr>
            <a:spLocks noChangeArrowheads="1"/>
          </p:cNvSpPr>
          <p:nvPr/>
        </p:nvSpPr>
        <p:spPr bwMode="auto">
          <a:xfrm>
            <a:off x="5715000" y="5638800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08592" name="Rectangle 48"/>
          <p:cNvSpPr>
            <a:spLocks noChangeArrowheads="1"/>
          </p:cNvSpPr>
          <p:nvPr/>
        </p:nvSpPr>
        <p:spPr bwMode="auto">
          <a:xfrm>
            <a:off x="6477000" y="5638800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08594" name="Rectangle 50"/>
          <p:cNvSpPr>
            <a:spLocks noChangeArrowheads="1"/>
          </p:cNvSpPr>
          <p:nvPr/>
        </p:nvSpPr>
        <p:spPr bwMode="auto">
          <a:xfrm>
            <a:off x="533400" y="5029200"/>
            <a:ext cx="22240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ACK 300, SACK 500-900</a:t>
            </a:r>
          </a:p>
        </p:txBody>
      </p:sp>
      <p:sp>
        <p:nvSpPr>
          <p:cNvPr id="108595" name="Rectangle 51"/>
          <p:cNvSpPr>
            <a:spLocks noChangeArrowheads="1"/>
          </p:cNvSpPr>
          <p:nvPr/>
        </p:nvSpPr>
        <p:spPr bwMode="auto">
          <a:xfrm>
            <a:off x="3429000" y="1676400"/>
            <a:ext cx="8953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Receiver</a:t>
            </a:r>
          </a:p>
        </p:txBody>
      </p:sp>
      <p:sp>
        <p:nvSpPr>
          <p:cNvPr id="108596" name="Rectangle 52"/>
          <p:cNvSpPr>
            <a:spLocks noChangeArrowheads="1"/>
          </p:cNvSpPr>
          <p:nvPr/>
        </p:nvSpPr>
        <p:spPr bwMode="auto">
          <a:xfrm>
            <a:off x="152400" y="1676400"/>
            <a:ext cx="7699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Sender</a:t>
            </a:r>
          </a:p>
        </p:txBody>
      </p:sp>
      <p:sp>
        <p:nvSpPr>
          <p:cNvPr id="108597" name="Rectangle 53"/>
          <p:cNvSpPr>
            <a:spLocks noChangeArrowheads="1"/>
          </p:cNvSpPr>
          <p:nvPr/>
        </p:nvSpPr>
        <p:spPr bwMode="auto">
          <a:xfrm>
            <a:off x="5105400" y="19050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808000"/>
                </a:solidFill>
              </a:rPr>
              <a:t>Receiver’s Buffer</a:t>
            </a:r>
          </a:p>
        </p:txBody>
      </p:sp>
      <p:sp>
        <p:nvSpPr>
          <p:cNvPr id="108598" name="Rectangle 54"/>
          <p:cNvSpPr>
            <a:spLocks noChangeArrowheads="1"/>
          </p:cNvSpPr>
          <p:nvPr/>
        </p:nvSpPr>
        <p:spPr bwMode="auto">
          <a:xfrm>
            <a:off x="304800" y="7620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Receiver informs sender of </a:t>
            </a:r>
            <a:r>
              <a:rPr lang="en-US" sz="1800" b="1" i="1" dirty="0"/>
              <a:t>contiguous</a:t>
            </a:r>
            <a:r>
              <a:rPr lang="en-US" sz="1800" dirty="0"/>
              <a:t> and </a:t>
            </a:r>
            <a:r>
              <a:rPr lang="en-US" sz="1800" b="1" i="1" dirty="0"/>
              <a:t>isolated blocks</a:t>
            </a:r>
            <a:r>
              <a:rPr lang="en-US" sz="1800" dirty="0"/>
              <a:t> of data that have been successfully received and </a:t>
            </a:r>
            <a:r>
              <a:rPr lang="en-US" sz="1800" b="1" i="1" dirty="0"/>
              <a:t>queued.</a:t>
            </a:r>
          </a:p>
        </p:txBody>
      </p:sp>
    </p:spTree>
    <p:extLst>
      <p:ext uri="{BB962C8B-B14F-4D97-AF65-F5344CB8AC3E}">
        <p14:creationId xmlns:p14="http://schemas.microsoft.com/office/powerpoint/2010/main" val="132014164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SACK Rules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5"/>
            <a:ext cx="8534400" cy="51026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0" dirty="0"/>
              <a:t>SACK does not change the meaning of ACK field.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0" dirty="0"/>
              <a:t>First SACK for most recently received out-of-order PDU.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Receiver 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returns as many distinct SACKs as possible.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SACK option is filled out by repeating most recently reported SACK blocks. Records the SACK for future reference.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Sender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Maintains a queue containing unacknowledged PDUs.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Skips SACK PDUs during retransmission.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Retransmits the PDUs not SACKed so far and less than the highest SACKed PDU.</a:t>
            </a:r>
          </a:p>
        </p:txBody>
      </p:sp>
    </p:spTree>
    <p:extLst>
      <p:ext uri="{BB962C8B-B14F-4D97-AF65-F5344CB8AC3E}">
        <p14:creationId xmlns:p14="http://schemas.microsoft.com/office/powerpoint/2010/main" val="785641516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SACK Example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422027" y="1340768"/>
            <a:ext cx="228600" cy="4724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079627" y="1340768"/>
            <a:ext cx="228600" cy="4724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726827" y="1340768"/>
            <a:ext cx="3048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SEQ 100, 200 bytes</a:t>
            </a:r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 flipH="1">
            <a:off x="650627" y="2026568"/>
            <a:ext cx="34290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650627" y="1569368"/>
            <a:ext cx="34290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>
            <a:off x="650627" y="2483768"/>
            <a:ext cx="12192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914" name="Line 10"/>
          <p:cNvSpPr>
            <a:spLocks noChangeShapeType="1"/>
          </p:cNvSpPr>
          <p:nvPr/>
        </p:nvSpPr>
        <p:spPr bwMode="auto">
          <a:xfrm>
            <a:off x="650627" y="2940968"/>
            <a:ext cx="34290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879227" y="2636168"/>
            <a:ext cx="184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SEQ 500, 200 bytes</a:t>
            </a:r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955427" y="2255168"/>
            <a:ext cx="184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SEQ 300, 200 bytes</a:t>
            </a:r>
          </a:p>
        </p:txBody>
      </p:sp>
      <p:sp>
        <p:nvSpPr>
          <p:cNvPr id="123917" name="Line 13"/>
          <p:cNvSpPr>
            <a:spLocks noChangeShapeType="1"/>
          </p:cNvSpPr>
          <p:nvPr/>
        </p:nvSpPr>
        <p:spPr bwMode="auto">
          <a:xfrm flipH="1">
            <a:off x="650627" y="3245768"/>
            <a:ext cx="34290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918" name="Rectangle 14"/>
          <p:cNvSpPr>
            <a:spLocks noChangeArrowheads="1"/>
          </p:cNvSpPr>
          <p:nvPr/>
        </p:nvSpPr>
        <p:spPr bwMode="auto">
          <a:xfrm>
            <a:off x="955427" y="1721768"/>
            <a:ext cx="9001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ACK 300</a:t>
            </a:r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1107827" y="3474368"/>
            <a:ext cx="184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SEQ 700, 200 bytes</a:t>
            </a:r>
          </a:p>
        </p:txBody>
      </p:sp>
      <p:sp>
        <p:nvSpPr>
          <p:cNvPr id="123920" name="Line 16"/>
          <p:cNvSpPr>
            <a:spLocks noChangeShapeType="1"/>
          </p:cNvSpPr>
          <p:nvPr/>
        </p:nvSpPr>
        <p:spPr bwMode="auto">
          <a:xfrm flipH="1">
            <a:off x="650627" y="4617368"/>
            <a:ext cx="34290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921" name="Rectangle 17"/>
          <p:cNvSpPr>
            <a:spLocks noChangeArrowheads="1"/>
          </p:cNvSpPr>
          <p:nvPr/>
        </p:nvSpPr>
        <p:spPr bwMode="auto">
          <a:xfrm>
            <a:off x="650627" y="3017168"/>
            <a:ext cx="21637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ACK 300,SACK 500-700</a:t>
            </a:r>
          </a:p>
        </p:txBody>
      </p:sp>
      <p:sp>
        <p:nvSpPr>
          <p:cNvPr id="123922" name="Line 18"/>
          <p:cNvSpPr>
            <a:spLocks noChangeShapeType="1"/>
          </p:cNvSpPr>
          <p:nvPr/>
        </p:nvSpPr>
        <p:spPr bwMode="auto">
          <a:xfrm>
            <a:off x="650627" y="3702968"/>
            <a:ext cx="121920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923" name="Rectangle 19"/>
          <p:cNvSpPr>
            <a:spLocks noChangeArrowheads="1"/>
          </p:cNvSpPr>
          <p:nvPr/>
        </p:nvSpPr>
        <p:spPr bwMode="auto">
          <a:xfrm>
            <a:off x="4613027" y="1874168"/>
            <a:ext cx="4191000" cy="457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3924" name="Rectangle 20"/>
          <p:cNvSpPr>
            <a:spLocks noChangeArrowheads="1"/>
          </p:cNvSpPr>
          <p:nvPr/>
        </p:nvSpPr>
        <p:spPr bwMode="auto">
          <a:xfrm>
            <a:off x="4536827" y="4617368"/>
            <a:ext cx="4191000" cy="457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3925" name="Rectangle 21"/>
          <p:cNvSpPr>
            <a:spLocks noChangeArrowheads="1"/>
          </p:cNvSpPr>
          <p:nvPr/>
        </p:nvSpPr>
        <p:spPr bwMode="auto">
          <a:xfrm>
            <a:off x="4460627" y="3169568"/>
            <a:ext cx="4191000" cy="457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3926" name="Rectangle 22"/>
          <p:cNvSpPr>
            <a:spLocks noChangeArrowheads="1"/>
          </p:cNvSpPr>
          <p:nvPr/>
        </p:nvSpPr>
        <p:spPr bwMode="auto">
          <a:xfrm>
            <a:off x="4613027" y="1874168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3927" name="Rectangle 23"/>
          <p:cNvSpPr>
            <a:spLocks noChangeArrowheads="1"/>
          </p:cNvSpPr>
          <p:nvPr/>
        </p:nvSpPr>
        <p:spPr bwMode="auto">
          <a:xfrm>
            <a:off x="4536827" y="1493168"/>
            <a:ext cx="2362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100-300</a:t>
            </a:r>
          </a:p>
        </p:txBody>
      </p:sp>
      <p:sp>
        <p:nvSpPr>
          <p:cNvPr id="123928" name="Rectangle 24"/>
          <p:cNvSpPr>
            <a:spLocks noChangeArrowheads="1"/>
          </p:cNvSpPr>
          <p:nvPr/>
        </p:nvSpPr>
        <p:spPr bwMode="auto">
          <a:xfrm>
            <a:off x="4308227" y="2864768"/>
            <a:ext cx="3886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100-300            500-700</a:t>
            </a:r>
          </a:p>
        </p:txBody>
      </p:sp>
      <p:sp>
        <p:nvSpPr>
          <p:cNvPr id="123929" name="Rectangle 25"/>
          <p:cNvSpPr>
            <a:spLocks noChangeArrowheads="1"/>
          </p:cNvSpPr>
          <p:nvPr/>
        </p:nvSpPr>
        <p:spPr bwMode="auto">
          <a:xfrm>
            <a:off x="5832227" y="3169568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3930" name="Rectangle 26"/>
          <p:cNvSpPr>
            <a:spLocks noChangeArrowheads="1"/>
          </p:cNvSpPr>
          <p:nvPr/>
        </p:nvSpPr>
        <p:spPr bwMode="auto">
          <a:xfrm>
            <a:off x="4460627" y="3169568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3931" name="Rectangle 27"/>
          <p:cNvSpPr>
            <a:spLocks noChangeArrowheads="1"/>
          </p:cNvSpPr>
          <p:nvPr/>
        </p:nvSpPr>
        <p:spPr bwMode="auto">
          <a:xfrm>
            <a:off x="4384427" y="4236368"/>
            <a:ext cx="449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100-300           500-700             900-1100</a:t>
            </a:r>
          </a:p>
        </p:txBody>
      </p:sp>
      <p:sp>
        <p:nvSpPr>
          <p:cNvPr id="123932" name="Rectangle 28"/>
          <p:cNvSpPr>
            <a:spLocks noChangeArrowheads="1"/>
          </p:cNvSpPr>
          <p:nvPr/>
        </p:nvSpPr>
        <p:spPr bwMode="auto">
          <a:xfrm>
            <a:off x="4536827" y="4617368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3933" name="Rectangle 29"/>
          <p:cNvSpPr>
            <a:spLocks noChangeArrowheads="1"/>
          </p:cNvSpPr>
          <p:nvPr/>
        </p:nvSpPr>
        <p:spPr bwMode="auto">
          <a:xfrm>
            <a:off x="5908427" y="4617368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3934" name="Rectangle 30"/>
          <p:cNvSpPr>
            <a:spLocks noChangeArrowheads="1"/>
          </p:cNvSpPr>
          <p:nvPr/>
        </p:nvSpPr>
        <p:spPr bwMode="auto">
          <a:xfrm>
            <a:off x="7432427" y="4617368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3935" name="Rectangle 31"/>
          <p:cNvSpPr>
            <a:spLocks noChangeArrowheads="1"/>
          </p:cNvSpPr>
          <p:nvPr/>
        </p:nvSpPr>
        <p:spPr bwMode="auto">
          <a:xfrm>
            <a:off x="650627" y="4312568"/>
            <a:ext cx="31448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ACK 300, SACK 900-1100, 500-700</a:t>
            </a:r>
          </a:p>
        </p:txBody>
      </p:sp>
      <p:sp>
        <p:nvSpPr>
          <p:cNvPr id="123936" name="Rectangle 32"/>
          <p:cNvSpPr>
            <a:spLocks noChangeArrowheads="1"/>
          </p:cNvSpPr>
          <p:nvPr/>
        </p:nvSpPr>
        <p:spPr bwMode="auto">
          <a:xfrm>
            <a:off x="3508127" y="920597"/>
            <a:ext cx="114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808000"/>
                </a:solidFill>
              </a:rPr>
              <a:t>Receiver</a:t>
            </a:r>
            <a:endParaRPr lang="en-US" sz="1600" dirty="0">
              <a:solidFill>
                <a:srgbClr val="808000"/>
              </a:solidFill>
            </a:endParaRPr>
          </a:p>
        </p:txBody>
      </p:sp>
      <p:sp>
        <p:nvSpPr>
          <p:cNvPr id="123937" name="Rectangle 33"/>
          <p:cNvSpPr>
            <a:spLocks noChangeArrowheads="1"/>
          </p:cNvSpPr>
          <p:nvPr/>
        </p:nvSpPr>
        <p:spPr bwMode="auto">
          <a:xfrm>
            <a:off x="5222627" y="1035968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808000"/>
                </a:solidFill>
              </a:rPr>
              <a:t>Receiver’s Buffer</a:t>
            </a:r>
          </a:p>
        </p:txBody>
      </p:sp>
      <p:sp>
        <p:nvSpPr>
          <p:cNvPr id="123938" name="Rectangle 34"/>
          <p:cNvSpPr>
            <a:spLocks noChangeArrowheads="1"/>
          </p:cNvSpPr>
          <p:nvPr/>
        </p:nvSpPr>
        <p:spPr bwMode="auto">
          <a:xfrm>
            <a:off x="277316" y="921368"/>
            <a:ext cx="7699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Sender</a:t>
            </a:r>
          </a:p>
        </p:txBody>
      </p:sp>
      <p:sp>
        <p:nvSpPr>
          <p:cNvPr id="123939" name="Line 35"/>
          <p:cNvSpPr>
            <a:spLocks noChangeShapeType="1"/>
          </p:cNvSpPr>
          <p:nvPr/>
        </p:nvSpPr>
        <p:spPr bwMode="auto">
          <a:xfrm>
            <a:off x="650627" y="4160168"/>
            <a:ext cx="34290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940" name="Rectangle 36"/>
          <p:cNvSpPr>
            <a:spLocks noChangeArrowheads="1"/>
          </p:cNvSpPr>
          <p:nvPr/>
        </p:nvSpPr>
        <p:spPr bwMode="auto">
          <a:xfrm>
            <a:off x="726827" y="3855368"/>
            <a:ext cx="184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SEQ 900, 200 bytes</a:t>
            </a:r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>
            <a:off x="650627" y="4998368"/>
            <a:ext cx="17526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944" name="Rectangle 40"/>
          <p:cNvSpPr>
            <a:spLocks noChangeArrowheads="1"/>
          </p:cNvSpPr>
          <p:nvPr/>
        </p:nvSpPr>
        <p:spPr bwMode="auto">
          <a:xfrm>
            <a:off x="1031627" y="4693568"/>
            <a:ext cx="2286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SEQ 1100, 200 bytes</a:t>
            </a:r>
          </a:p>
        </p:txBody>
      </p:sp>
    </p:spTree>
    <p:extLst>
      <p:ext uri="{BB962C8B-B14F-4D97-AF65-F5344CB8AC3E}">
        <p14:creationId xmlns:p14="http://schemas.microsoft.com/office/powerpoint/2010/main" val="3474081340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SACK Cont’d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952156" y="963960"/>
            <a:ext cx="8953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Receiver</a:t>
            </a: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523156" y="1261864"/>
            <a:ext cx="228600" cy="5257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4256956" y="1261864"/>
            <a:ext cx="228600" cy="5257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>
            <a:off x="751756" y="1497360"/>
            <a:ext cx="16764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1132756" y="1192560"/>
            <a:ext cx="1952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SEQ 1100, 100 bytes</a:t>
            </a:r>
          </a:p>
        </p:txBody>
      </p:sp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2428156" y="1649760"/>
            <a:ext cx="184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SEQ 300, 200 bytes</a:t>
            </a:r>
          </a:p>
        </p:txBody>
      </p:sp>
      <p:sp>
        <p:nvSpPr>
          <p:cNvPr id="124941" name="Line 13"/>
          <p:cNvSpPr>
            <a:spLocks noChangeShapeType="1"/>
          </p:cNvSpPr>
          <p:nvPr/>
        </p:nvSpPr>
        <p:spPr bwMode="auto">
          <a:xfrm flipH="1">
            <a:off x="751756" y="3630960"/>
            <a:ext cx="35052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4942" name="Rectangle 14"/>
          <p:cNvSpPr>
            <a:spLocks noChangeArrowheads="1"/>
          </p:cNvSpPr>
          <p:nvPr/>
        </p:nvSpPr>
        <p:spPr bwMode="auto">
          <a:xfrm>
            <a:off x="904156" y="2259360"/>
            <a:ext cx="23288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ACK 700, SACK 900-1100</a:t>
            </a:r>
          </a:p>
        </p:txBody>
      </p:sp>
      <p:sp>
        <p:nvSpPr>
          <p:cNvPr id="124943" name="Rectangle 15"/>
          <p:cNvSpPr>
            <a:spLocks noChangeArrowheads="1"/>
          </p:cNvSpPr>
          <p:nvPr/>
        </p:nvSpPr>
        <p:spPr bwMode="auto">
          <a:xfrm>
            <a:off x="4714156" y="1649760"/>
            <a:ext cx="4191000" cy="457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4944" name="Rectangle 16"/>
          <p:cNvSpPr>
            <a:spLocks noChangeArrowheads="1"/>
          </p:cNvSpPr>
          <p:nvPr/>
        </p:nvSpPr>
        <p:spPr bwMode="auto">
          <a:xfrm>
            <a:off x="4714156" y="3783360"/>
            <a:ext cx="4191000" cy="457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4946" name="Rectangle 18"/>
          <p:cNvSpPr>
            <a:spLocks noChangeArrowheads="1"/>
          </p:cNvSpPr>
          <p:nvPr/>
        </p:nvSpPr>
        <p:spPr bwMode="auto">
          <a:xfrm>
            <a:off x="4714156" y="1649760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4950" name="Rectangle 22"/>
          <p:cNvSpPr>
            <a:spLocks noChangeArrowheads="1"/>
          </p:cNvSpPr>
          <p:nvPr/>
        </p:nvSpPr>
        <p:spPr bwMode="auto">
          <a:xfrm>
            <a:off x="4637956" y="3402360"/>
            <a:ext cx="4191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100-300 300-500 500-700 700-900 900-1100    </a:t>
            </a:r>
          </a:p>
        </p:txBody>
      </p:sp>
      <p:sp>
        <p:nvSpPr>
          <p:cNvPr id="124952" name="Rectangle 24"/>
          <p:cNvSpPr>
            <a:spLocks noChangeArrowheads="1"/>
          </p:cNvSpPr>
          <p:nvPr/>
        </p:nvSpPr>
        <p:spPr bwMode="auto">
          <a:xfrm>
            <a:off x="4714156" y="3783360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4953" name="Rectangle 25"/>
          <p:cNvSpPr>
            <a:spLocks noChangeArrowheads="1"/>
          </p:cNvSpPr>
          <p:nvPr/>
        </p:nvSpPr>
        <p:spPr bwMode="auto">
          <a:xfrm>
            <a:off x="4637956" y="2335560"/>
            <a:ext cx="3962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100-300 300-500 500-700           900-1100 </a:t>
            </a:r>
          </a:p>
        </p:txBody>
      </p:sp>
      <p:sp>
        <p:nvSpPr>
          <p:cNvPr id="124962" name="Line 34"/>
          <p:cNvSpPr>
            <a:spLocks noChangeShapeType="1"/>
          </p:cNvSpPr>
          <p:nvPr/>
        </p:nvSpPr>
        <p:spPr bwMode="auto">
          <a:xfrm>
            <a:off x="2199556" y="3249960"/>
            <a:ext cx="20574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4963" name="Rectangle 35"/>
          <p:cNvSpPr>
            <a:spLocks noChangeArrowheads="1"/>
          </p:cNvSpPr>
          <p:nvPr/>
        </p:nvSpPr>
        <p:spPr bwMode="auto">
          <a:xfrm>
            <a:off x="1742356" y="2868960"/>
            <a:ext cx="1847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SEQ 700, 200 bytes</a:t>
            </a:r>
          </a:p>
        </p:txBody>
      </p:sp>
      <p:sp>
        <p:nvSpPr>
          <p:cNvPr id="124964" name="Line 36"/>
          <p:cNvSpPr>
            <a:spLocks noChangeShapeType="1"/>
          </p:cNvSpPr>
          <p:nvPr/>
        </p:nvSpPr>
        <p:spPr bwMode="auto">
          <a:xfrm flipH="1">
            <a:off x="751756" y="2564160"/>
            <a:ext cx="35052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4965" name="Rectangle 37"/>
          <p:cNvSpPr>
            <a:spLocks noChangeArrowheads="1"/>
          </p:cNvSpPr>
          <p:nvPr/>
        </p:nvSpPr>
        <p:spPr bwMode="auto">
          <a:xfrm>
            <a:off x="980356" y="3402360"/>
            <a:ext cx="1004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ACK 1100</a:t>
            </a:r>
          </a:p>
        </p:txBody>
      </p:sp>
      <p:sp>
        <p:nvSpPr>
          <p:cNvPr id="124968" name="Line 40"/>
          <p:cNvSpPr>
            <a:spLocks noChangeShapeType="1"/>
          </p:cNvSpPr>
          <p:nvPr/>
        </p:nvSpPr>
        <p:spPr bwMode="auto">
          <a:xfrm>
            <a:off x="2428156" y="1954560"/>
            <a:ext cx="18288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4974" name="Rectangle 46"/>
          <p:cNvSpPr>
            <a:spLocks noChangeArrowheads="1"/>
          </p:cNvSpPr>
          <p:nvPr/>
        </p:nvSpPr>
        <p:spPr bwMode="auto">
          <a:xfrm>
            <a:off x="294556" y="963960"/>
            <a:ext cx="7699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Sender</a:t>
            </a:r>
          </a:p>
        </p:txBody>
      </p:sp>
      <p:sp>
        <p:nvSpPr>
          <p:cNvPr id="124975" name="Rectangle 47"/>
          <p:cNvSpPr>
            <a:spLocks noChangeArrowheads="1"/>
          </p:cNvSpPr>
          <p:nvPr/>
        </p:nvSpPr>
        <p:spPr bwMode="auto">
          <a:xfrm>
            <a:off x="4714156" y="2716560"/>
            <a:ext cx="4191000" cy="457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4976" name="Rectangle 48"/>
          <p:cNvSpPr>
            <a:spLocks noChangeArrowheads="1"/>
          </p:cNvSpPr>
          <p:nvPr/>
        </p:nvSpPr>
        <p:spPr bwMode="auto">
          <a:xfrm>
            <a:off x="4561756" y="1268760"/>
            <a:ext cx="449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808000"/>
                </a:solidFill>
              </a:rPr>
              <a:t>100-300           500-700             900-1100</a:t>
            </a:r>
          </a:p>
        </p:txBody>
      </p:sp>
      <p:sp>
        <p:nvSpPr>
          <p:cNvPr id="124977" name="Rectangle 49"/>
          <p:cNvSpPr>
            <a:spLocks noChangeArrowheads="1"/>
          </p:cNvSpPr>
          <p:nvPr/>
        </p:nvSpPr>
        <p:spPr bwMode="auto">
          <a:xfrm>
            <a:off x="4714156" y="2716560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4978" name="Rectangle 50"/>
          <p:cNvSpPr>
            <a:spLocks noChangeArrowheads="1"/>
          </p:cNvSpPr>
          <p:nvPr/>
        </p:nvSpPr>
        <p:spPr bwMode="auto">
          <a:xfrm>
            <a:off x="6085756" y="1649760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4979" name="Rectangle 51"/>
          <p:cNvSpPr>
            <a:spLocks noChangeArrowheads="1"/>
          </p:cNvSpPr>
          <p:nvPr/>
        </p:nvSpPr>
        <p:spPr bwMode="auto">
          <a:xfrm>
            <a:off x="7609756" y="1649760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4985" name="Rectangle 57"/>
          <p:cNvSpPr>
            <a:spLocks noChangeArrowheads="1"/>
          </p:cNvSpPr>
          <p:nvPr/>
        </p:nvSpPr>
        <p:spPr bwMode="auto">
          <a:xfrm>
            <a:off x="5476156" y="2716560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4986" name="Rectangle 58"/>
          <p:cNvSpPr>
            <a:spLocks noChangeArrowheads="1"/>
          </p:cNvSpPr>
          <p:nvPr/>
        </p:nvSpPr>
        <p:spPr bwMode="auto">
          <a:xfrm>
            <a:off x="7609756" y="2716560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4987" name="Rectangle 59"/>
          <p:cNvSpPr>
            <a:spLocks noChangeArrowheads="1"/>
          </p:cNvSpPr>
          <p:nvPr/>
        </p:nvSpPr>
        <p:spPr bwMode="auto">
          <a:xfrm>
            <a:off x="6238156" y="2716560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4988" name="Rectangle 60"/>
          <p:cNvSpPr>
            <a:spLocks noChangeArrowheads="1"/>
          </p:cNvSpPr>
          <p:nvPr/>
        </p:nvSpPr>
        <p:spPr bwMode="auto">
          <a:xfrm>
            <a:off x="5476156" y="3783360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4989" name="Rectangle 61"/>
          <p:cNvSpPr>
            <a:spLocks noChangeArrowheads="1"/>
          </p:cNvSpPr>
          <p:nvPr/>
        </p:nvSpPr>
        <p:spPr bwMode="auto">
          <a:xfrm>
            <a:off x="7000156" y="3783360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4990" name="Rectangle 62"/>
          <p:cNvSpPr>
            <a:spLocks noChangeArrowheads="1"/>
          </p:cNvSpPr>
          <p:nvPr/>
        </p:nvSpPr>
        <p:spPr bwMode="auto">
          <a:xfrm>
            <a:off x="6238156" y="3783360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4991" name="Rectangle 63"/>
          <p:cNvSpPr>
            <a:spLocks noChangeArrowheads="1"/>
          </p:cNvSpPr>
          <p:nvPr/>
        </p:nvSpPr>
        <p:spPr bwMode="auto">
          <a:xfrm>
            <a:off x="7762156" y="3783360"/>
            <a:ext cx="762000" cy="4572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8663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09491"/>
            <a:ext cx="8435280" cy="584775"/>
          </a:xfrm>
        </p:spPr>
        <p:txBody>
          <a:bodyPr/>
          <a:lstStyle/>
          <a:p>
            <a:r>
              <a:rPr lang="en-US" sz="3200" b="1" dirty="0"/>
              <a:t>Summary of TCP Protocol Variants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8382000" cy="506825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TCP Tahoe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Slow start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Congestion Avoidance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Fast Retransmit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TCP Reno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Fast Recovery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TCP </a:t>
            </a:r>
            <a:r>
              <a:rPr lang="en-US" sz="2000" dirty="0" err="1">
                <a:solidFill>
                  <a:schemeClr val="tx1"/>
                </a:solidFill>
              </a:rPr>
              <a:t>newReno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Partial </a:t>
            </a:r>
            <a:r>
              <a:rPr lang="en-US" sz="1800" dirty="0" err="1">
                <a:solidFill>
                  <a:schemeClr val="tx1"/>
                </a:solidFill>
              </a:rPr>
              <a:t>Ack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TCP Vegas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Predict Congestion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Modified slow start and congestion avoidance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Aggressive retransmission and congestion window update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TCP SACK</a:t>
            </a:r>
          </a:p>
        </p:txBody>
      </p:sp>
    </p:spTree>
    <p:extLst>
      <p:ext uri="{BB962C8B-B14F-4D97-AF65-F5344CB8AC3E}">
        <p14:creationId xmlns:p14="http://schemas.microsoft.com/office/powerpoint/2010/main" val="43698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Simple Demultiplexer (UDP)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Extends host-to-host delivery service of the underlying network into a process-to-process communication </a:t>
            </a:r>
            <a:r>
              <a:rPr lang="en-US" sz="2800" dirty="0" smtClean="0"/>
              <a:t>service (via ports)</a:t>
            </a:r>
            <a:endParaRPr lang="en-US" sz="2800" dirty="0"/>
          </a:p>
          <a:p>
            <a:r>
              <a:rPr lang="en-US" sz="2800" dirty="0"/>
              <a:t>Adds a level of demultiplexing which allows multiple application processes on each host to share the network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64391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f05-02-978012385059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228725"/>
            <a:ext cx="39147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UDP multiplexing of 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3213" y="5405438"/>
            <a:ext cx="31686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3399"/>
                </a:solidFill>
                <a:latin typeface="+mj-lt"/>
              </a:rPr>
              <a:t>UDP Message Queue</a:t>
            </a:r>
          </a:p>
        </p:txBody>
      </p:sp>
    </p:spTree>
    <p:extLst>
      <p:ext uri="{BB962C8B-B14F-4D97-AF65-F5344CB8AC3E}">
        <p14:creationId xmlns:p14="http://schemas.microsoft.com/office/powerpoint/2010/main" val="9275868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14766</TotalTime>
  <Words>3751</Words>
  <Application>Microsoft Office PowerPoint</Application>
  <PresentationFormat>On-screen Show (4:3)</PresentationFormat>
  <Paragraphs>927</Paragraphs>
  <Slides>79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95" baseType="lpstr">
      <vt:lpstr>ＭＳ Ｐゴシック</vt:lpstr>
      <vt:lpstr>Arial</vt:lpstr>
      <vt:lpstr>Arial Black</vt:lpstr>
      <vt:lpstr>Calibri</vt:lpstr>
      <vt:lpstr>Comic Sans MS</vt:lpstr>
      <vt:lpstr>Courier New</vt:lpstr>
      <vt:lpstr>Helvetica</vt:lpstr>
      <vt:lpstr>Math3</vt:lpstr>
      <vt:lpstr>Myriad Roman</vt:lpstr>
      <vt:lpstr>Symbol</vt:lpstr>
      <vt:lpstr>Tahoma</vt:lpstr>
      <vt:lpstr>Times New Roman</vt:lpstr>
      <vt:lpstr>Wingdings</vt:lpstr>
      <vt:lpstr>1_cod4e</vt:lpstr>
      <vt:lpstr>Clip</vt:lpstr>
      <vt:lpstr>Chart</vt:lpstr>
      <vt:lpstr>PowerPoint Presentation</vt:lpstr>
      <vt:lpstr>Networking</vt:lpstr>
      <vt:lpstr>Communication Is Important</vt:lpstr>
      <vt:lpstr>Conventional Communication Stack</vt:lpstr>
      <vt:lpstr>Transport Protocols</vt:lpstr>
      <vt:lpstr>Roles of Transport Layer </vt:lpstr>
      <vt:lpstr>Internet Transport Protocols</vt:lpstr>
      <vt:lpstr>Simple Demultiplexer (UDP)</vt:lpstr>
      <vt:lpstr>UDP multiplexing of applications</vt:lpstr>
      <vt:lpstr>Transmission Control Protocol (TCP)</vt:lpstr>
      <vt:lpstr>TCP Byte stream definition</vt:lpstr>
      <vt:lpstr>TCP: Byte Streaming</vt:lpstr>
      <vt:lpstr>TCP Segment</vt:lpstr>
      <vt:lpstr>Emulated Using TCP “Segments”</vt:lpstr>
      <vt:lpstr>Sliding Window</vt:lpstr>
      <vt:lpstr>Receiver Buffering</vt:lpstr>
      <vt:lpstr>Three-way Handshake to Establish Connection</vt:lpstr>
      <vt:lpstr>Tearing Down the Connection</vt:lpstr>
      <vt:lpstr>Outline</vt:lpstr>
      <vt:lpstr>Socket: End Point of Communication</vt:lpstr>
      <vt:lpstr>Identifying the Receiving Process</vt:lpstr>
      <vt:lpstr>PowerPoint Presentation</vt:lpstr>
      <vt:lpstr>Example – TCP Client and Server</vt:lpstr>
      <vt:lpstr>PowerPoint Presentation</vt:lpstr>
      <vt:lpstr>UDP Client and Server</vt:lpstr>
      <vt:lpstr>Software Architecture of Sockets</vt:lpstr>
      <vt:lpstr>Socket buffer: struct sk_buff</vt:lpstr>
      <vt:lpstr>sk_buff cont’d</vt:lpstr>
      <vt:lpstr>Sending Data via Sockets</vt:lpstr>
      <vt:lpstr>Receiving Data</vt:lpstr>
      <vt:lpstr>Example Data Flow from A to B</vt:lpstr>
      <vt:lpstr>Socket  INET  TCP</vt:lpstr>
      <vt:lpstr>TCP IP Device  Media</vt:lpstr>
      <vt:lpstr>Media Device</vt:lpstr>
      <vt:lpstr>Device IP</vt:lpstr>
      <vt:lpstr>IP TCP</vt:lpstr>
      <vt:lpstr>TCP Application</vt:lpstr>
      <vt:lpstr>Data Flow Summary</vt:lpstr>
      <vt:lpstr>Sockets Performance Metrics</vt:lpstr>
      <vt:lpstr>Bandwidth and CPU Utilization</vt:lpstr>
      <vt:lpstr>CPU Utilization</vt:lpstr>
      <vt:lpstr>Benchmark: netperf</vt:lpstr>
      <vt:lpstr>Benchmark: iperf</vt:lpstr>
      <vt:lpstr>Performance Tunables</vt:lpstr>
      <vt:lpstr>PowerPoint Presentation</vt:lpstr>
      <vt:lpstr>TCP Congestion Control</vt:lpstr>
      <vt:lpstr>AIMD (Additive Increase / Multiplicative Decrease)</vt:lpstr>
      <vt:lpstr>Additive Increase</vt:lpstr>
      <vt:lpstr>Multiplicative Decrease</vt:lpstr>
      <vt:lpstr>AIMD Drawbacks</vt:lpstr>
      <vt:lpstr>TCP Tahoe </vt:lpstr>
      <vt:lpstr>Tahoe Slow Start</vt:lpstr>
      <vt:lpstr>PowerPoint Presentation</vt:lpstr>
      <vt:lpstr>Protocol of Slow Start &amp; Congestion Avoidance</vt:lpstr>
      <vt:lpstr>Fast Retransmit</vt:lpstr>
      <vt:lpstr>TCP Tahoe’s Fast Retransmit</vt:lpstr>
      <vt:lpstr>Fast Retransmit Benefits</vt:lpstr>
      <vt:lpstr>PowerPoint Presentation</vt:lpstr>
      <vt:lpstr>Fast Recovery Concept</vt:lpstr>
      <vt:lpstr>Diagram of Fast Recovery </vt:lpstr>
      <vt:lpstr>Protocol Changes for Fast Recovery</vt:lpstr>
      <vt:lpstr>Can we do better?</vt:lpstr>
      <vt:lpstr>Anything more can be done?</vt:lpstr>
      <vt:lpstr>TCP Vegas</vt:lpstr>
      <vt:lpstr>Vegas: Modified Slow-Start</vt:lpstr>
      <vt:lpstr>Protocol of Modified Slow-Start</vt:lpstr>
      <vt:lpstr>Vegas: Modified Congestion Avoidance</vt:lpstr>
      <vt:lpstr>Protocol of Modified CA</vt:lpstr>
      <vt:lpstr>Vegas - Aggressive Retransmission</vt:lpstr>
      <vt:lpstr>Vegas: Aggressive cwnd Updating</vt:lpstr>
      <vt:lpstr>Benefits of Vegas</vt:lpstr>
      <vt:lpstr>TCP with and w/o SACK</vt:lpstr>
      <vt:lpstr>SACK –Permitted Option</vt:lpstr>
      <vt:lpstr>SACK – Permitted and SACK</vt:lpstr>
      <vt:lpstr>SACK example</vt:lpstr>
      <vt:lpstr>SACK Rules</vt:lpstr>
      <vt:lpstr>SACK Example</vt:lpstr>
      <vt:lpstr>SACK Cont’d</vt:lpstr>
      <vt:lpstr>Summary of TCP Protocol Variants</vt:lpstr>
    </vt:vector>
  </TitlesOfParts>
  <Company>Ashenden Designs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Fundamentals of Quantitative Design and Analysis</dc:title>
  <dc:subject>Quantitative Design and Analysis</dc:subject>
  <dc:creator>John L. Hennessy, David A. Patterson, Jason D. Bakos</dc:creator>
  <cp:keywords>computer architecture, computer organization, energy efficiency, quantitative analysis, performance analysis, energy, static power, dynamic power, integrated circuit, reliability, availability, parallelism, real-time performance, soft real-time, price-performance, clusters, warehouse-scale computers, supercomputers, embedded computers, vector architecture, GPU architecture, graphical processor unit, Moore’s Law </cp:keywords>
  <dc:description> Copyright © 2012, Elsevier Inc. All rights reserved. </dc:description>
  <cp:lastModifiedBy>awang90210@gmail.com</cp:lastModifiedBy>
  <cp:revision>335</cp:revision>
  <cp:lastPrinted>2018-02-15T15:51:21Z</cp:lastPrinted>
  <dcterms:created xsi:type="dcterms:W3CDTF">2008-07-27T22:34:41Z</dcterms:created>
  <dcterms:modified xsi:type="dcterms:W3CDTF">2023-12-19T17:36:38Z</dcterms:modified>
</cp:coreProperties>
</file>