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70" r:id="rId2"/>
    <p:sldId id="259" r:id="rId3"/>
    <p:sldId id="1046" r:id="rId4"/>
    <p:sldId id="1048" r:id="rId5"/>
    <p:sldId id="1056" r:id="rId6"/>
    <p:sldId id="1050" r:id="rId7"/>
    <p:sldId id="1057" r:id="rId8"/>
    <p:sldId id="1051" r:id="rId9"/>
    <p:sldId id="1058" r:id="rId10"/>
    <p:sldId id="1052" r:id="rId11"/>
    <p:sldId id="1053" r:id="rId12"/>
    <p:sldId id="1054" r:id="rId13"/>
    <p:sldId id="1060" r:id="rId14"/>
    <p:sldId id="1061" r:id="rId15"/>
    <p:sldId id="1064" r:id="rId16"/>
    <p:sldId id="1062" r:id="rId17"/>
    <p:sldId id="1063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54B"/>
    <a:srgbClr val="B2FD66"/>
    <a:srgbClr val="00662E"/>
    <a:srgbClr val="00441F"/>
    <a:srgbClr val="000099"/>
    <a:srgbClr val="808080"/>
    <a:srgbClr val="5F5F5F"/>
    <a:srgbClr val="3399FF"/>
    <a:srgbClr val="00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6" autoAdjust="0"/>
    <p:restoredTop sz="82041" autoAdjust="0"/>
  </p:normalViewPr>
  <p:slideViewPr>
    <p:cSldViewPr>
      <p:cViewPr varScale="1">
        <p:scale>
          <a:sx n="53" d="100"/>
          <a:sy n="53" d="100"/>
        </p:scale>
        <p:origin x="18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68" d="100"/>
        <a:sy n="68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8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40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3439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4456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2726" y="9723439"/>
            <a:ext cx="3076575" cy="511176"/>
          </a:xfrm>
          <a:prstGeom prst="rect">
            <a:avLst/>
          </a:prstGeom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409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6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492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50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790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779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52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78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34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53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67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1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785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17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73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150AE3A6-4083-F543-A772-62B480071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3F38A5-1F22-634F-879F-F37C16F80D0A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CA9281EF-096D-C94C-82E9-1350B0BA9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58CDA72B-743B-A147-908E-E2B527B4E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4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955089" cy="54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"/>
            <a:ext cx="8641655" cy="6206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" y="764704"/>
            <a:ext cx="8955088" cy="5472584"/>
          </a:xfr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88670"/>
            <a:ext cx="8955089" cy="544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3912"/>
            <a:ext cx="85696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 dirty="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  <p:sldLayoutId id="2147483665" r:id="rId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charset="2"/>
        <a:buChar char="Ø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Courier New"/>
        <a:buChar char="o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60000"/>
        <a:buFont typeface="Wingdings" charset="2"/>
        <a:buChar char="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233261" y="1103391"/>
            <a:ext cx="249299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600" b="1" dirty="0" smtClean="0">
                <a:solidFill>
                  <a:srgbClr val="000099"/>
                </a:solidFill>
                <a:latin typeface="Arial" charset="0"/>
              </a:rPr>
              <a:t>Lecture 12</a:t>
            </a:r>
            <a:endParaRPr lang="en-GB" sz="36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267744" y="2060575"/>
            <a:ext cx="676875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66FF"/>
                </a:solidFill>
                <a:latin typeface="Arial" charset="0"/>
              </a:rPr>
              <a:t>Virtual Machine and Containerization</a:t>
            </a: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Hardware-Assisted Virtualization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Processor extensions</a:t>
            </a:r>
          </a:p>
          <a:p>
            <a:pPr lvl="1"/>
            <a:r>
              <a:rPr lang="en-US" altLang="en-US" sz="2000" dirty="0"/>
              <a:t>Intel VT-x</a:t>
            </a:r>
          </a:p>
          <a:p>
            <a:pPr lvl="1"/>
            <a:r>
              <a:rPr lang="en-US" altLang="en-US" sz="2000" dirty="0"/>
              <a:t>AMD-V</a:t>
            </a:r>
          </a:p>
          <a:p>
            <a:pPr lvl="1"/>
            <a:r>
              <a:rPr lang="en-US" altLang="en-US" sz="2000" dirty="0">
                <a:solidFill>
                  <a:srgbClr val="C00000"/>
                </a:solidFill>
              </a:rPr>
              <a:t>an additional mode (lower than 0) </a:t>
            </a:r>
            <a:r>
              <a:rPr lang="en-US" altLang="en-US" sz="2000" dirty="0"/>
              <a:t>to allow automatic trapping of privileged instructions from Guest OS by hardware, avoiding the overhead of software virtualization.</a:t>
            </a:r>
          </a:p>
          <a:p>
            <a:pPr eaLnBrk="1" hangingPunct="1"/>
            <a:r>
              <a:rPr lang="en-US" altLang="en-US" sz="2400" dirty="0"/>
              <a:t>Extended Page Tables</a:t>
            </a:r>
          </a:p>
          <a:p>
            <a:pPr eaLnBrk="1" hangingPunct="1"/>
            <a:r>
              <a:rPr lang="en-US" altLang="en-US" sz="2400" dirty="0"/>
              <a:t>I/O Virtualization</a:t>
            </a:r>
          </a:p>
          <a:p>
            <a:pPr lvl="1"/>
            <a:r>
              <a:rPr lang="en-US" altLang="en-US" sz="2000" dirty="0"/>
              <a:t>I/O MMU virtualization (PCI-passthrough): Allows the guest OS to direct use the peripheral I/O devices by storing the translation of I/O addresses within the Guest OS.</a:t>
            </a:r>
          </a:p>
          <a:p>
            <a:pPr lvl="1"/>
            <a:r>
              <a:rPr lang="en-US" altLang="en-US" sz="2000" dirty="0"/>
              <a:t>SR-IOV (single-root I/O virtualization): a PCI hardware interface is shared (virtualized) across multiple Guest OS. </a:t>
            </a:r>
          </a:p>
          <a:p>
            <a:r>
              <a:rPr lang="en-US" altLang="en-US" sz="2400" dirty="0"/>
              <a:t>Network Virtualization (VT-c): </a:t>
            </a:r>
          </a:p>
          <a:p>
            <a:pPr lvl="1"/>
            <a:r>
              <a:rPr lang="en-US" altLang="en-US" sz="2000" dirty="0"/>
              <a:t>Allowing network device resources (RX/TX queues) to be virtualized across multiple Guest OS.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154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Virtualization – evolution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The advances in </a:t>
            </a:r>
            <a:r>
              <a:rPr lang="en-US" altLang="en-US" dirty="0">
                <a:solidFill>
                  <a:srgbClr val="C00000"/>
                </a:solidFill>
              </a:rPr>
              <a:t>virtualization</a:t>
            </a:r>
            <a:r>
              <a:rPr lang="en-US" altLang="en-US" dirty="0"/>
              <a:t> and the rich growth of </a:t>
            </a:r>
            <a:r>
              <a:rPr lang="en-US" altLang="en-US" dirty="0">
                <a:solidFill>
                  <a:srgbClr val="C00000"/>
                </a:solidFill>
              </a:rPr>
              <a:t>hardware resources </a:t>
            </a:r>
            <a:r>
              <a:rPr lang="en-US" altLang="en-US" dirty="0"/>
              <a:t>propelled the era of cloud computing, a market that is still growing. </a:t>
            </a:r>
          </a:p>
          <a:p>
            <a:pPr eaLnBrk="1" hangingPunct="1"/>
            <a:r>
              <a:rPr lang="en-US" altLang="en-US" dirty="0"/>
              <a:t>Main vendors</a:t>
            </a:r>
          </a:p>
          <a:p>
            <a:pPr lvl="1"/>
            <a:r>
              <a:rPr lang="en-US" altLang="en-US" dirty="0"/>
              <a:t>AWS from Amazon</a:t>
            </a:r>
          </a:p>
          <a:p>
            <a:pPr lvl="1"/>
            <a:r>
              <a:rPr lang="en-US" altLang="en-US" dirty="0"/>
              <a:t>Azure from Microsoft</a:t>
            </a:r>
          </a:p>
          <a:p>
            <a:pPr lvl="1"/>
            <a:r>
              <a:rPr lang="en-US" altLang="en-US" dirty="0"/>
              <a:t>Google Cloud Platform (GCP)</a:t>
            </a:r>
          </a:p>
          <a:p>
            <a:pPr lvl="1"/>
            <a:r>
              <a:rPr lang="en-US" altLang="en-US" dirty="0"/>
              <a:t>Alibaba Cloud</a:t>
            </a:r>
          </a:p>
        </p:txBody>
      </p:sp>
    </p:spTree>
    <p:extLst>
      <p:ext uri="{BB962C8B-B14F-4D97-AF65-F5344CB8AC3E}">
        <p14:creationId xmlns:p14="http://schemas.microsoft.com/office/powerpoint/2010/main" val="260357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Containerization -- Motivation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Software development typically goes through many different phases. </a:t>
            </a:r>
          </a:p>
          <a:p>
            <a:pPr lvl="1"/>
            <a:r>
              <a:rPr lang="en-US" altLang="en-US" dirty="0"/>
              <a:t>Coding, testing, production</a:t>
            </a:r>
          </a:p>
          <a:p>
            <a:pPr lvl="1"/>
            <a:r>
              <a:rPr lang="en-US" altLang="en-US" dirty="0"/>
              <a:t>Each with different execution environment, including resources such as </a:t>
            </a:r>
            <a:r>
              <a:rPr lang="en-US" altLang="en-US" dirty="0" smtClean="0"/>
              <a:t>CPU, </a:t>
            </a:r>
            <a:r>
              <a:rPr lang="en-US" altLang="en-US" dirty="0"/>
              <a:t>memory, disk and network resources.</a:t>
            </a:r>
          </a:p>
          <a:p>
            <a:pPr lvl="1"/>
            <a:r>
              <a:rPr lang="en-US" altLang="en-US" dirty="0"/>
              <a:t>Each with different software dependencies, libraries, file system, network end points, etc.</a:t>
            </a:r>
          </a:p>
          <a:p>
            <a:r>
              <a:rPr lang="en-US" altLang="en-US" dirty="0"/>
              <a:t>Time-consuming to configure and tear down such environment.</a:t>
            </a:r>
          </a:p>
          <a:p>
            <a:r>
              <a:rPr lang="en-US" altLang="en-US" dirty="0"/>
              <a:t>VM based solution can be too demanding in resources and less portable across platforms.</a:t>
            </a:r>
          </a:p>
        </p:txBody>
      </p:sp>
    </p:spTree>
    <p:extLst>
      <p:ext uri="{BB962C8B-B14F-4D97-AF65-F5344CB8AC3E}">
        <p14:creationId xmlns:p14="http://schemas.microsoft.com/office/powerpoint/2010/main" val="179517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Containerization – Precursor solutions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altLang="en-US" dirty="0" err="1"/>
              <a:t>Cgroups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Enable the grouping of resources for a set of processes.</a:t>
            </a:r>
          </a:p>
          <a:p>
            <a:pPr eaLnBrk="1" hangingPunct="1"/>
            <a:r>
              <a:rPr lang="en-US" altLang="en-US" dirty="0"/>
              <a:t>Container</a:t>
            </a:r>
          </a:p>
          <a:p>
            <a:pPr lvl="1"/>
            <a:r>
              <a:rPr lang="en-US" altLang="en-US" dirty="0"/>
              <a:t>Bundles </a:t>
            </a:r>
            <a:r>
              <a:rPr lang="en-US" altLang="en-US" dirty="0" smtClean="0"/>
              <a:t>a </a:t>
            </a:r>
            <a:r>
              <a:rPr lang="en-US" altLang="en-US" dirty="0"/>
              <a:t>group of processes along their dependent resources and software packages into an image for portable execution. </a:t>
            </a:r>
          </a:p>
          <a:p>
            <a:pPr lvl="1"/>
            <a:r>
              <a:rPr lang="en-US" altLang="en-US" dirty="0"/>
              <a:t>The software dependency can be stored as a configuration and loaded via an engine.</a:t>
            </a:r>
          </a:p>
          <a:p>
            <a:pPr eaLnBrk="1" hangingPunct="1"/>
            <a:r>
              <a:rPr lang="en-US" altLang="en-US" dirty="0"/>
              <a:t>LXC – Linux containers</a:t>
            </a:r>
          </a:p>
          <a:p>
            <a:pPr lvl="1"/>
            <a:r>
              <a:rPr lang="en-US" altLang="en-US" dirty="0"/>
              <a:t>Built on top of </a:t>
            </a:r>
            <a:r>
              <a:rPr lang="en-US" altLang="en-US" dirty="0" err="1"/>
              <a:t>cgroups</a:t>
            </a:r>
            <a:r>
              <a:rPr lang="en-US" altLang="en-US" dirty="0"/>
              <a:t> to enable multiple OS-level virtualized containers (process groups) on top of a single </a:t>
            </a:r>
            <a:r>
              <a:rPr lang="en-US" altLang="en-US" dirty="0" smtClean="0"/>
              <a:t>kernel</a:t>
            </a:r>
            <a:r>
              <a:rPr lang="en-US" altLang="en-US" dirty="0"/>
              <a:t>, avoiding the virtualization overhead from VM.</a:t>
            </a:r>
          </a:p>
        </p:txBody>
      </p:sp>
    </p:spTree>
    <p:extLst>
      <p:ext uri="{BB962C8B-B14F-4D97-AF65-F5344CB8AC3E}">
        <p14:creationId xmlns:p14="http://schemas.microsoft.com/office/powerpoint/2010/main" val="365430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Containerization – Docker Engine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Manages the containers through a wholistic solution </a:t>
            </a:r>
          </a:p>
          <a:p>
            <a:pPr lvl="1"/>
            <a:r>
              <a:rPr lang="en-US" altLang="en-US" sz="2000" dirty="0"/>
              <a:t>Kernel support: </a:t>
            </a:r>
            <a:r>
              <a:rPr lang="en-US" altLang="en-US" sz="2000" dirty="0" err="1" smtClean="0"/>
              <a:t>Cgroup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and namespace</a:t>
            </a:r>
          </a:p>
          <a:p>
            <a:pPr lvl="1"/>
            <a:r>
              <a:rPr lang="en-US" altLang="en-US" sz="2000" dirty="0"/>
              <a:t>User-level Daemons: Docker Engine composed of </a:t>
            </a:r>
            <a:r>
              <a:rPr lang="en-US" altLang="en-US" sz="2000" dirty="0" err="1"/>
              <a:t>ContainerD</a:t>
            </a:r>
            <a:r>
              <a:rPr lang="en-US" altLang="en-US" sz="2000" dirty="0"/>
              <a:t> and </a:t>
            </a:r>
            <a:r>
              <a:rPr lang="en-US" altLang="en-US" sz="2000" dirty="0" err="1"/>
              <a:t>DockerD</a:t>
            </a:r>
            <a:r>
              <a:rPr lang="en-US" altLang="en-US" sz="2000" dirty="0"/>
              <a:t>.</a:t>
            </a:r>
          </a:p>
          <a:p>
            <a:r>
              <a:rPr lang="en-US" altLang="en-US" sz="2400" dirty="0"/>
              <a:t>Becomes a very popular containerization solution.</a:t>
            </a:r>
          </a:p>
          <a:p>
            <a:pPr lvl="1"/>
            <a:r>
              <a:rPr lang="en-US" altLang="en-US" sz="2000" dirty="0"/>
              <a:t>Different containers do not see each other</a:t>
            </a:r>
          </a:p>
          <a:p>
            <a:pPr lvl="1"/>
            <a:r>
              <a:rPr lang="en-US" altLang="en-US" sz="2000" dirty="0"/>
              <a:t>Only one host OS supports all containers.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8D5DB-94EE-7E48-A75A-9FD31E0D0F60}"/>
              </a:ext>
            </a:extLst>
          </p:cNvPr>
          <p:cNvSpPr txBox="1"/>
          <p:nvPr/>
        </p:nvSpPr>
        <p:spPr>
          <a:xfrm>
            <a:off x="5005552" y="-6621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8F5B58E-FFC6-A146-93C2-3E1CAC147F9A}"/>
              </a:ext>
            </a:extLst>
          </p:cNvPr>
          <p:cNvGrpSpPr/>
          <p:nvPr/>
        </p:nvGrpSpPr>
        <p:grpSpPr>
          <a:xfrm>
            <a:off x="475870" y="3580482"/>
            <a:ext cx="4780977" cy="2626884"/>
            <a:chOff x="1911175" y="3305612"/>
            <a:chExt cx="4780977" cy="262688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FA982029-A2BB-664F-9E5A-70E38266D93E}"/>
                </a:ext>
              </a:extLst>
            </p:cNvPr>
            <p:cNvSpPr/>
            <p:nvPr/>
          </p:nvSpPr>
          <p:spPr bwMode="auto">
            <a:xfrm>
              <a:off x="2171022" y="3717841"/>
              <a:ext cx="1261884" cy="367411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E0BF2D86-557A-7441-AA06-85F1AEDB7DB3}"/>
                </a:ext>
              </a:extLst>
            </p:cNvPr>
            <p:cNvSpPr/>
            <p:nvPr/>
          </p:nvSpPr>
          <p:spPr bwMode="auto">
            <a:xfrm>
              <a:off x="1911175" y="3346964"/>
              <a:ext cx="1601156" cy="1160273"/>
            </a:xfrm>
            <a:prstGeom prst="roundRect">
              <a:avLst>
                <a:gd name="adj" fmla="val 886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93F9246-00C7-174B-BA4A-2DED865F16CD}"/>
                </a:ext>
              </a:extLst>
            </p:cNvPr>
            <p:cNvSpPr txBox="1"/>
            <p:nvPr/>
          </p:nvSpPr>
          <p:spPr>
            <a:xfrm>
              <a:off x="2286438" y="3709877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DockerD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7F993BE-8D02-0743-B1B9-5B5E406D1D3F}"/>
                </a:ext>
              </a:extLst>
            </p:cNvPr>
            <p:cNvGrpSpPr/>
            <p:nvPr/>
          </p:nvGrpSpPr>
          <p:grpSpPr>
            <a:xfrm>
              <a:off x="3593856" y="3801648"/>
              <a:ext cx="1501869" cy="791383"/>
              <a:chOff x="1928709" y="4370221"/>
              <a:chExt cx="1501869" cy="79138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D1FFA3F-302F-C145-9CF4-19C8D4583722}"/>
                  </a:ext>
                </a:extLst>
              </p:cNvPr>
              <p:cNvSpPr/>
              <p:nvPr/>
            </p:nvSpPr>
            <p:spPr bwMode="auto">
              <a:xfrm>
                <a:off x="2004242" y="4435637"/>
                <a:ext cx="632725" cy="36151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46C3D4E-4CCE-204D-ACBA-20106E25BE5E}"/>
                  </a:ext>
                </a:extLst>
              </p:cNvPr>
              <p:cNvSpPr/>
              <p:nvPr/>
            </p:nvSpPr>
            <p:spPr bwMode="auto">
              <a:xfrm>
                <a:off x="2759755" y="4435637"/>
                <a:ext cx="632506" cy="36151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xmlns="" id="{1E98A016-C6C2-AD4F-9522-10B3B2B1B6EF}"/>
                  </a:ext>
                </a:extLst>
              </p:cNvPr>
              <p:cNvSpPr/>
              <p:nvPr/>
            </p:nvSpPr>
            <p:spPr bwMode="auto">
              <a:xfrm>
                <a:off x="1928709" y="4382123"/>
                <a:ext cx="1501869" cy="706295"/>
              </a:xfrm>
              <a:prstGeom prst="roundRect">
                <a:avLst>
                  <a:gd name="adj" fmla="val 7732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43CAF474-AA1F-E747-8CFD-CE8834233C90}"/>
                  </a:ext>
                </a:extLst>
              </p:cNvPr>
              <p:cNvSpPr txBox="1"/>
              <p:nvPr/>
            </p:nvSpPr>
            <p:spPr>
              <a:xfrm>
                <a:off x="2060592" y="4761494"/>
                <a:ext cx="1194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Container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96E8950-AFC6-C94D-BDF4-3606BC776F25}"/>
                  </a:ext>
                </a:extLst>
              </p:cNvPr>
              <p:cNvSpPr txBox="1"/>
              <p:nvPr/>
            </p:nvSpPr>
            <p:spPr>
              <a:xfrm>
                <a:off x="1963380" y="4371980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2572875-A903-5D40-B279-A9D9B2A16198}"/>
                  </a:ext>
                </a:extLst>
              </p:cNvPr>
              <p:cNvSpPr txBox="1"/>
              <p:nvPr/>
            </p:nvSpPr>
            <p:spPr>
              <a:xfrm>
                <a:off x="2769842" y="4370221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</a:t>
                </a: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D52AAF75-FAEE-1A46-A351-E691E6E0B73F}"/>
                </a:ext>
              </a:extLst>
            </p:cNvPr>
            <p:cNvSpPr/>
            <p:nvPr/>
          </p:nvSpPr>
          <p:spPr bwMode="auto">
            <a:xfrm>
              <a:off x="1911175" y="4562526"/>
              <a:ext cx="4780977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847281BF-ADAF-3245-8362-FB85E2CCDAA9}"/>
                </a:ext>
              </a:extLst>
            </p:cNvPr>
            <p:cNvSpPr/>
            <p:nvPr/>
          </p:nvSpPr>
          <p:spPr bwMode="auto">
            <a:xfrm>
              <a:off x="1911177" y="5284424"/>
              <a:ext cx="4774586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B635BF0-6DF9-7549-A449-143553440BCE}"/>
                </a:ext>
              </a:extLst>
            </p:cNvPr>
            <p:cNvSpPr txBox="1"/>
            <p:nvPr/>
          </p:nvSpPr>
          <p:spPr>
            <a:xfrm>
              <a:off x="4931523" y="4604910"/>
              <a:ext cx="13227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HostOS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1A9C8AE-C5B3-E146-87D8-4F0E87D01E26}"/>
                </a:ext>
              </a:extLst>
            </p:cNvPr>
            <p:cNvSpPr txBox="1"/>
            <p:nvPr/>
          </p:nvSpPr>
          <p:spPr>
            <a:xfrm>
              <a:off x="1986202" y="5361502"/>
              <a:ext cx="46746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Hardware (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CPU, MEM, Network, DISK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9D27DA83-DA80-9842-AA03-5A07FC630AA5}"/>
                </a:ext>
              </a:extLst>
            </p:cNvPr>
            <p:cNvSpPr/>
            <p:nvPr/>
          </p:nvSpPr>
          <p:spPr bwMode="auto">
            <a:xfrm>
              <a:off x="2171702" y="4078519"/>
              <a:ext cx="1261884" cy="37163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A33F9D5-20C0-824B-8525-92F3E627B2BD}"/>
                </a:ext>
              </a:extLst>
            </p:cNvPr>
            <p:cNvSpPr txBox="1"/>
            <p:nvPr/>
          </p:nvSpPr>
          <p:spPr>
            <a:xfrm>
              <a:off x="2220569" y="4078519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ContainerD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735C249-8C2D-164E-874E-33D1CE90D30A}"/>
                </a:ext>
              </a:extLst>
            </p:cNvPr>
            <p:cNvSpPr txBox="1"/>
            <p:nvPr/>
          </p:nvSpPr>
          <p:spPr>
            <a:xfrm>
              <a:off x="1911175" y="3305612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Docker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D2C065FC-084B-DA4E-943A-A0DE4B312EC9}"/>
                </a:ext>
              </a:extLst>
            </p:cNvPr>
            <p:cNvGrpSpPr/>
            <p:nvPr/>
          </p:nvGrpSpPr>
          <p:grpSpPr>
            <a:xfrm>
              <a:off x="5190283" y="3789040"/>
              <a:ext cx="1501869" cy="791383"/>
              <a:chOff x="1928709" y="4370221"/>
              <a:chExt cx="1501869" cy="79138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E1929905-7D1A-4743-AEBA-F65786E69C10}"/>
                  </a:ext>
                </a:extLst>
              </p:cNvPr>
              <p:cNvSpPr/>
              <p:nvPr/>
            </p:nvSpPr>
            <p:spPr bwMode="auto">
              <a:xfrm>
                <a:off x="2004242" y="4435637"/>
                <a:ext cx="632725" cy="36151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B7F50DA-3B54-5A4A-98EC-3B5B54D36A60}"/>
                  </a:ext>
                </a:extLst>
              </p:cNvPr>
              <p:cNvSpPr/>
              <p:nvPr/>
            </p:nvSpPr>
            <p:spPr bwMode="auto">
              <a:xfrm>
                <a:off x="2759755" y="4435637"/>
                <a:ext cx="632506" cy="36151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xmlns="" id="{29905B29-BE33-0046-AE41-336349140F53}"/>
                  </a:ext>
                </a:extLst>
              </p:cNvPr>
              <p:cNvSpPr/>
              <p:nvPr/>
            </p:nvSpPr>
            <p:spPr bwMode="auto">
              <a:xfrm>
                <a:off x="1928709" y="4382123"/>
                <a:ext cx="1501869" cy="706295"/>
              </a:xfrm>
              <a:prstGeom prst="roundRect">
                <a:avLst>
                  <a:gd name="adj" fmla="val 7732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buNone/>
                  <a:tabLst/>
                </a:pPr>
                <a:endParaRPr kumimoji="0" lang="en-US" sz="3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369BE2CC-053D-8B48-935C-229E9335BC6C}"/>
                  </a:ext>
                </a:extLst>
              </p:cNvPr>
              <p:cNvSpPr txBox="1"/>
              <p:nvPr/>
            </p:nvSpPr>
            <p:spPr>
              <a:xfrm>
                <a:off x="2060592" y="4761494"/>
                <a:ext cx="1194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Container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F77940F-1256-C543-8285-A102D54727BC}"/>
                  </a:ext>
                </a:extLst>
              </p:cNvPr>
              <p:cNvSpPr txBox="1"/>
              <p:nvPr/>
            </p:nvSpPr>
            <p:spPr>
              <a:xfrm>
                <a:off x="1963380" y="4371980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3099BB35-406A-3F4F-8BC4-D387D70E2537}"/>
                  </a:ext>
                </a:extLst>
              </p:cNvPr>
              <p:cNvSpPr txBox="1"/>
              <p:nvPr/>
            </p:nvSpPr>
            <p:spPr>
              <a:xfrm>
                <a:off x="2769842" y="4370221"/>
                <a:ext cx="6543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94329381-B61A-0843-A7A2-9F28DEAF0456}"/>
                </a:ext>
              </a:extLst>
            </p:cNvPr>
            <p:cNvSpPr txBox="1"/>
            <p:nvPr/>
          </p:nvSpPr>
          <p:spPr>
            <a:xfrm>
              <a:off x="2085156" y="4687813"/>
              <a:ext cx="225799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Cgroups</a:t>
              </a:r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nameSpace</a:t>
              </a:r>
              <a:endPara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Picture 2">
            <a:extLst>
              <a:ext uri="{FF2B5EF4-FFF2-40B4-BE49-F238E27FC236}">
                <a16:creationId xmlns:a16="http://schemas.microsoft.com/office/drawing/2014/main" xmlns="" id="{3D537B86-F091-E24A-BE4B-53989E9F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12854" y1="20307" x2="12854" y2="20307"/>
                        <a14:backgroundMark x1="15686" y1="4215" x2="22222" y2="4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85" y="4113232"/>
            <a:ext cx="2991922" cy="19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94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Docker components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Docker Image</a:t>
            </a:r>
          </a:p>
          <a:p>
            <a:pPr lvl="1"/>
            <a:r>
              <a:rPr lang="en-US" altLang="en-US" sz="1800" dirty="0"/>
              <a:t>A containerized collection of resources needed for execution</a:t>
            </a:r>
          </a:p>
          <a:p>
            <a:pPr lvl="1"/>
            <a:r>
              <a:rPr lang="en-US" altLang="en-US" sz="1800" dirty="0"/>
              <a:t>Application binary, OS distribution, file system, network ports, </a:t>
            </a:r>
            <a:r>
              <a:rPr lang="en-US" altLang="en-US" sz="1800" dirty="0" err="1"/>
              <a:t>etc</a:t>
            </a:r>
            <a:endParaRPr lang="en-US" altLang="en-US" sz="1800" dirty="0"/>
          </a:p>
          <a:p>
            <a:pPr lvl="1"/>
            <a:r>
              <a:rPr lang="en-US" altLang="en-US" sz="1800" dirty="0"/>
              <a:t>Anything and everything above the kernel.</a:t>
            </a:r>
          </a:p>
          <a:p>
            <a:pPr lvl="1"/>
            <a:r>
              <a:rPr lang="en-US" altLang="en-US" sz="1800" dirty="0"/>
              <a:t>Layer: a temporary set of modifications to an image</a:t>
            </a:r>
          </a:p>
          <a:p>
            <a:pPr eaLnBrk="1" hangingPunct="1"/>
            <a:r>
              <a:rPr lang="en-US" altLang="en-US" sz="2000" dirty="0"/>
              <a:t>Docker Registry</a:t>
            </a:r>
          </a:p>
          <a:p>
            <a:pPr lvl="1"/>
            <a:r>
              <a:rPr lang="en-US" altLang="en-US" sz="1800" dirty="0"/>
              <a:t>A server maintains a sequence of images via version control</a:t>
            </a:r>
          </a:p>
          <a:p>
            <a:pPr eaLnBrk="1" hangingPunct="1"/>
            <a:r>
              <a:rPr lang="en-US" altLang="en-US" sz="2000" dirty="0"/>
              <a:t>Local Daemons</a:t>
            </a:r>
          </a:p>
          <a:p>
            <a:pPr lvl="1"/>
            <a:r>
              <a:rPr lang="en-US" altLang="en-US" sz="1800" dirty="0" err="1"/>
              <a:t>ContainerD</a:t>
            </a:r>
            <a:r>
              <a:rPr lang="en-US" altLang="en-US" sz="1800" dirty="0"/>
              <a:t>: manages all the containers on a single computer.</a:t>
            </a:r>
          </a:p>
          <a:p>
            <a:r>
              <a:rPr lang="en-US" altLang="en-US" sz="2000" dirty="0"/>
              <a:t>Commands</a:t>
            </a:r>
          </a:p>
          <a:p>
            <a:pPr lvl="1"/>
            <a:r>
              <a:rPr lang="en-US" altLang="en-US" sz="1800" dirty="0"/>
              <a:t>Push: </a:t>
            </a:r>
          </a:p>
          <a:p>
            <a:pPr lvl="2"/>
            <a:r>
              <a:rPr lang="en-US" altLang="en-US" sz="1400" dirty="0"/>
              <a:t>Commit the layer back to the registry</a:t>
            </a:r>
          </a:p>
          <a:p>
            <a:pPr lvl="1"/>
            <a:r>
              <a:rPr lang="en-US" altLang="en-US" sz="1800" dirty="0" smtClean="0"/>
              <a:t>Pull</a:t>
            </a:r>
            <a:r>
              <a:rPr lang="en-US" altLang="en-US" sz="1800" dirty="0"/>
              <a:t>: </a:t>
            </a:r>
          </a:p>
          <a:p>
            <a:pPr lvl="2"/>
            <a:r>
              <a:rPr lang="en-US" altLang="en-US" sz="1400" dirty="0"/>
              <a:t>Fetch an image for a new execution environment</a:t>
            </a:r>
          </a:p>
          <a:p>
            <a:pPr lvl="1"/>
            <a:r>
              <a:rPr lang="en-US" altLang="en-US" sz="1800" dirty="0"/>
              <a:t>Run: </a:t>
            </a:r>
          </a:p>
          <a:p>
            <a:pPr lvl="2"/>
            <a:r>
              <a:rPr lang="en-US" altLang="en-US" sz="1400" dirty="0"/>
              <a:t>Run the image as desired. </a:t>
            </a:r>
          </a:p>
          <a:p>
            <a:pPr lvl="2"/>
            <a:r>
              <a:rPr lang="en-US" altLang="en-US" sz="1400" dirty="0"/>
              <a:t>May modify the image, which is called layer</a:t>
            </a:r>
            <a:r>
              <a:rPr lang="en-US" altLang="en-US" sz="1400" dirty="0" smtClean="0"/>
              <a:t>.</a:t>
            </a:r>
            <a:endParaRPr lang="en-US" alt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8D5DB-94EE-7E48-A75A-9FD31E0D0F60}"/>
              </a:ext>
            </a:extLst>
          </p:cNvPr>
          <p:cNvSpPr txBox="1"/>
          <p:nvPr/>
        </p:nvSpPr>
        <p:spPr>
          <a:xfrm>
            <a:off x="5005552" y="-6621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0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Other Containerization Solutions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Singularity from </a:t>
            </a:r>
            <a:r>
              <a:rPr lang="en-US" altLang="en-US" sz="2000" dirty="0" smtClean="0"/>
              <a:t>Lawrence Berkeley National Lab (LBL)</a:t>
            </a:r>
            <a:endParaRPr lang="en-US" altLang="en-US" sz="2000" dirty="0"/>
          </a:p>
          <a:p>
            <a:pPr lvl="1"/>
            <a:r>
              <a:rPr lang="en-US" sz="1800" dirty="0"/>
              <a:t>Designed for administers mostly</a:t>
            </a:r>
          </a:p>
          <a:p>
            <a:pPr lvl="1"/>
            <a:r>
              <a:rPr lang="en-US" sz="1800" dirty="0"/>
              <a:t>Works like a light version of Docker</a:t>
            </a:r>
          </a:p>
          <a:p>
            <a:pPr lvl="1"/>
            <a:r>
              <a:rPr lang="en-US" sz="1800" dirty="0"/>
              <a:t>Uses no daemon</a:t>
            </a:r>
          </a:p>
          <a:p>
            <a:pPr lvl="1"/>
            <a:r>
              <a:rPr lang="en-US" sz="1800" dirty="0"/>
              <a:t>Can work without hub</a:t>
            </a:r>
          </a:p>
          <a:p>
            <a:pPr lvl="1"/>
            <a:r>
              <a:rPr lang="en-US" sz="1800" dirty="0"/>
              <a:t>Can work with </a:t>
            </a:r>
            <a:r>
              <a:rPr lang="en-US" sz="1800" dirty="0" err="1"/>
              <a:t>setuid</a:t>
            </a:r>
            <a:r>
              <a:rPr lang="en-US" sz="1800" dirty="0"/>
              <a:t> </a:t>
            </a:r>
          </a:p>
          <a:p>
            <a:r>
              <a:rPr lang="en-US" altLang="en-US" sz="2400" dirty="0"/>
              <a:t>Shifter (also from LBL)</a:t>
            </a:r>
          </a:p>
          <a:p>
            <a:pPr lvl="1"/>
            <a:r>
              <a:rPr lang="en-US" altLang="en-US" sz="1800" dirty="0"/>
              <a:t>Built on top of Docker </a:t>
            </a:r>
            <a:br>
              <a:rPr lang="en-US" altLang="en-US" sz="1800" dirty="0"/>
            </a:br>
            <a:r>
              <a:rPr lang="en-US" altLang="en-US" sz="1800" dirty="0"/>
              <a:t>for HPC community</a:t>
            </a:r>
          </a:p>
          <a:p>
            <a:pPr lvl="1"/>
            <a:r>
              <a:rPr lang="en-US" altLang="en-US" sz="1800" dirty="0"/>
              <a:t>Leverages a utility daemon </a:t>
            </a:r>
            <a:br>
              <a:rPr lang="en-US" altLang="en-US" sz="1800" dirty="0"/>
            </a:br>
            <a:r>
              <a:rPr lang="en-US" altLang="en-US" sz="1800" dirty="0"/>
              <a:t>to create containers.</a:t>
            </a:r>
          </a:p>
          <a:p>
            <a:pPr lvl="1"/>
            <a:r>
              <a:rPr lang="en-US" altLang="en-US" sz="1800" dirty="0"/>
              <a:t>A gateway to pull images </a:t>
            </a:r>
            <a:br>
              <a:rPr lang="en-US" altLang="en-US" sz="1800" dirty="0"/>
            </a:br>
            <a:r>
              <a:rPr lang="en-US" altLang="en-US" sz="1800" dirty="0"/>
              <a:t>from Docker registry</a:t>
            </a:r>
          </a:p>
          <a:p>
            <a:pPr lvl="1"/>
            <a:r>
              <a:rPr lang="en-US" altLang="en-US" sz="1800" dirty="0"/>
              <a:t>A customized script to </a:t>
            </a:r>
          </a:p>
          <a:p>
            <a:pPr lvl="1"/>
            <a:r>
              <a:rPr lang="en-US" altLang="en-US" sz="1800" dirty="0"/>
              <a:t>integrate with HPC schedulers.</a:t>
            </a:r>
          </a:p>
          <a:p>
            <a:pPr lvl="1"/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58D5DB-94EE-7E48-A75A-9FD31E0D0F60}"/>
              </a:ext>
            </a:extLst>
          </p:cNvPr>
          <p:cNvSpPr txBox="1"/>
          <p:nvPr/>
        </p:nvSpPr>
        <p:spPr>
          <a:xfrm>
            <a:off x="5005552" y="-6621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71E8CAAC-58DE-9142-B0F9-8B750A2DC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81671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BED896-6CBE-8E4D-B975-526AD92CA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924944"/>
            <a:ext cx="5004048" cy="37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820472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Research on VM and Containers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altLang="en-US" dirty="0"/>
              <a:t>Efficient I/O Virtualization</a:t>
            </a:r>
          </a:p>
          <a:p>
            <a:pPr lvl="1"/>
            <a:r>
              <a:rPr lang="en-US" altLang="en-US" dirty="0"/>
              <a:t>2013 ATC: </a:t>
            </a:r>
            <a:r>
              <a:rPr lang="en-US" altLang="en-US" i="1" dirty="0">
                <a:solidFill>
                  <a:srgbClr val="FF0000"/>
                </a:solidFill>
              </a:rPr>
              <a:t>Efficient and Scalable Paravirtual I/O System</a:t>
            </a:r>
          </a:p>
          <a:p>
            <a:r>
              <a:rPr lang="en-US" altLang="en-US" dirty="0"/>
              <a:t>FPGA-Assisted Virtualization</a:t>
            </a:r>
          </a:p>
          <a:p>
            <a:pPr lvl="1"/>
            <a:r>
              <a:rPr lang="en-US" altLang="en-US" dirty="0"/>
              <a:t>2020 OSDI: </a:t>
            </a:r>
            <a:r>
              <a:rPr lang="en-US" i="1" dirty="0">
                <a:solidFill>
                  <a:srgbClr val="FF0000"/>
                </a:solidFill>
              </a:rPr>
              <a:t>FVM: FPGA-assisted Virtual Device Emulation for Fast, Scalable, and Flexible Storage Virtualization</a:t>
            </a:r>
          </a:p>
          <a:p>
            <a:r>
              <a:rPr lang="en-US" dirty="0"/>
              <a:t>Efficient Startup for Containerization</a:t>
            </a:r>
          </a:p>
          <a:p>
            <a:pPr lvl="1"/>
            <a:r>
              <a:rPr lang="en-US" dirty="0"/>
              <a:t>2016 FAST: </a:t>
            </a:r>
            <a:r>
              <a:rPr lang="en-US" i="1" dirty="0">
                <a:solidFill>
                  <a:srgbClr val="FF0000"/>
                </a:solidFill>
              </a:rPr>
              <a:t>Slacker: Fast Distribution with Lazy Docker Containers</a:t>
            </a:r>
          </a:p>
          <a:p>
            <a:r>
              <a:rPr lang="en-US" dirty="0"/>
              <a:t>Presentations will be made using the authors’ slides.</a:t>
            </a:r>
          </a:p>
        </p:txBody>
      </p:sp>
    </p:spTree>
    <p:extLst>
      <p:ext uri="{BB962C8B-B14F-4D97-AF65-F5344CB8AC3E}">
        <p14:creationId xmlns:p14="http://schemas.microsoft.com/office/powerpoint/2010/main" val="30807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Layered OS Architecture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There are well-defined interfaces between layers.</a:t>
            </a:r>
          </a:p>
          <a:p>
            <a:pPr eaLnBrk="1" hangingPunct="1"/>
            <a:r>
              <a:rPr lang="en-US" altLang="en-US" dirty="0"/>
              <a:t>Such interfaces provide function abstraction and state isolation across different layers. </a:t>
            </a:r>
          </a:p>
          <a:p>
            <a:pPr lvl="1"/>
            <a:r>
              <a:rPr lang="en-US" altLang="en-US" dirty="0"/>
              <a:t>Good for separated development and implementation</a:t>
            </a:r>
          </a:p>
          <a:p>
            <a:pPr lvl="1"/>
            <a:r>
              <a:rPr lang="en-US" altLang="en-US" dirty="0"/>
              <a:t>But also imposes a constraint on evolvement.</a:t>
            </a:r>
          </a:p>
          <a:p>
            <a:r>
              <a:rPr lang="en-US" altLang="en-US" dirty="0"/>
              <a:t>Multiple Interfaces</a:t>
            </a:r>
          </a:p>
          <a:p>
            <a:pPr lvl="1"/>
            <a:r>
              <a:rPr lang="en-US" altLang="en-US" dirty="0"/>
              <a:t>API (programming)</a:t>
            </a:r>
          </a:p>
          <a:p>
            <a:pPr lvl="1"/>
            <a:r>
              <a:rPr lang="en-US" altLang="en-US" dirty="0"/>
              <a:t>ABI (binary/machine)</a:t>
            </a:r>
          </a:p>
          <a:p>
            <a:pPr lvl="1"/>
            <a:r>
              <a:rPr lang="en-US" altLang="en-US" dirty="0"/>
              <a:t>OS/ISA</a:t>
            </a:r>
          </a:p>
          <a:p>
            <a:pPr lvl="1"/>
            <a:r>
              <a:rPr lang="en-US" altLang="en-US" dirty="0"/>
              <a:t>Hardware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4949AD-CDD5-9843-A54A-8A00C964C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01360"/>
            <a:ext cx="4081140" cy="36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5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Virtualization -- Motivation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r>
              <a:rPr lang="en-US" altLang="en-US" dirty="0"/>
              <a:t>Software interoperability with hardware virtualization: </a:t>
            </a:r>
          </a:p>
          <a:p>
            <a:pPr lvl="1"/>
            <a:r>
              <a:rPr lang="en-US" altLang="en-US" dirty="0"/>
              <a:t>Run different operating systems on the same hardware</a:t>
            </a:r>
          </a:p>
          <a:p>
            <a:pPr lvl="1"/>
            <a:r>
              <a:rPr lang="en-US" altLang="en-US" dirty="0"/>
              <a:t>Ideally, with identical behavior without OS modifications</a:t>
            </a:r>
          </a:p>
          <a:p>
            <a:pPr lvl="1"/>
            <a:r>
              <a:rPr lang="en-US" altLang="en-US" dirty="0"/>
              <a:t>Without any loss of performance efficiency.</a:t>
            </a:r>
          </a:p>
          <a:p>
            <a:pPr eaLnBrk="1" hangingPunct="1"/>
            <a:r>
              <a:rPr lang="en-US" altLang="en-US" dirty="0"/>
              <a:t>Service consolidation: </a:t>
            </a:r>
          </a:p>
          <a:p>
            <a:pPr lvl="1"/>
            <a:r>
              <a:rPr lang="en-US" altLang="en-US" dirty="0"/>
              <a:t>Consolidate different services on the same hardware </a:t>
            </a:r>
          </a:p>
          <a:p>
            <a:pPr lvl="1"/>
            <a:r>
              <a:rPr lang="en-US" altLang="en-US" dirty="0"/>
              <a:t>Protecting the difference services from each other.</a:t>
            </a:r>
          </a:p>
        </p:txBody>
      </p:sp>
    </p:spTree>
    <p:extLst>
      <p:ext uri="{BB962C8B-B14F-4D97-AF65-F5344CB8AC3E}">
        <p14:creationId xmlns:p14="http://schemas.microsoft.com/office/powerpoint/2010/main" val="182237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Virtualization Layers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ABI </a:t>
            </a:r>
          </a:p>
          <a:p>
            <a:pPr lvl="1"/>
            <a:r>
              <a:rPr lang="en-US" altLang="en-US" dirty="0"/>
              <a:t>Invoke system servers through ABI, including system calls</a:t>
            </a:r>
          </a:p>
          <a:p>
            <a:pPr lvl="1"/>
            <a:r>
              <a:rPr lang="en-US" altLang="en-US" dirty="0"/>
              <a:t>Java virtual machine</a:t>
            </a:r>
          </a:p>
          <a:p>
            <a:pPr eaLnBrk="1" hangingPunct="1"/>
            <a:r>
              <a:rPr lang="en-US" altLang="en-US" dirty="0"/>
              <a:t>Instruction set (ISA) emulation</a:t>
            </a:r>
          </a:p>
          <a:p>
            <a:pPr lvl="1"/>
            <a:r>
              <a:rPr lang="en-US" altLang="en-US" dirty="0"/>
              <a:t>One call or instruction is typically translated into multiple other instructions.</a:t>
            </a:r>
          </a:p>
          <a:p>
            <a:pPr lvl="1"/>
            <a:r>
              <a:rPr lang="en-US" altLang="en-US" dirty="0" err="1"/>
              <a:t>Bochs</a:t>
            </a:r>
            <a:r>
              <a:rPr lang="en-US" altLang="en-US" dirty="0"/>
              <a:t>: function-wise equivalent, but very inefficient</a:t>
            </a:r>
          </a:p>
          <a:p>
            <a:pPr eaLnBrk="1" hangingPunct="1"/>
            <a:r>
              <a:rPr lang="en-US" altLang="en-US" dirty="0"/>
              <a:t>ISA translation</a:t>
            </a:r>
          </a:p>
          <a:p>
            <a:pPr lvl="1"/>
            <a:r>
              <a:rPr lang="en-US" altLang="en-US" dirty="0"/>
              <a:t>All (or most) instructions in their binary form are translated to the targeted machine.</a:t>
            </a:r>
          </a:p>
          <a:p>
            <a:pPr lvl="1"/>
            <a:r>
              <a:rPr lang="en-US" altLang="en-US" dirty="0"/>
              <a:t>VMWare 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189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3912"/>
            <a:ext cx="8569647" cy="646331"/>
          </a:xfrm>
        </p:spPr>
        <p:txBody>
          <a:bodyPr/>
          <a:lstStyle/>
          <a:p>
            <a:pPr eaLnBrk="1" hangingPunct="1"/>
            <a:r>
              <a:rPr lang="en-US" altLang="en-US" dirty="0"/>
              <a:t>Virtualization – process vs. system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Process-level virtualization</a:t>
            </a:r>
          </a:p>
          <a:p>
            <a:pPr lvl="1"/>
            <a:r>
              <a:rPr lang="en-US" altLang="en-US" sz="2000" dirty="0"/>
              <a:t>OS calls and user instructions from a Guest process are transformed to (equivalent) calls on another platform</a:t>
            </a:r>
          </a:p>
          <a:p>
            <a:pPr lvl="1"/>
            <a:r>
              <a:rPr lang="en-US" altLang="en-US" sz="2000" dirty="0"/>
              <a:t>JVM is the right representative</a:t>
            </a:r>
          </a:p>
          <a:p>
            <a:pPr eaLnBrk="1" hangingPunct="1"/>
            <a:r>
              <a:rPr lang="en-US" altLang="en-US" sz="2400" dirty="0"/>
              <a:t>System-level virtualization</a:t>
            </a:r>
          </a:p>
          <a:p>
            <a:pPr lvl="1"/>
            <a:r>
              <a:rPr lang="en-US" altLang="en-US" sz="2000" dirty="0"/>
              <a:t>A guest machine with both applications and the OS services are virtualized as a whole on top of the host </a:t>
            </a:r>
          </a:p>
          <a:p>
            <a:pPr lvl="1"/>
            <a:r>
              <a:rPr lang="en-US" altLang="en-US" sz="2000" dirty="0"/>
              <a:t>Via both the hypervisor (VMM) and the hardware.</a:t>
            </a:r>
          </a:p>
          <a:p>
            <a:r>
              <a:rPr lang="en-US" altLang="en-US" sz="2400" dirty="0"/>
              <a:t>Para-Virtualization</a:t>
            </a:r>
          </a:p>
          <a:p>
            <a:pPr lvl="1"/>
            <a:r>
              <a:rPr lang="en-US" altLang="en-US" sz="2000" dirty="0"/>
              <a:t>Most instructions are directly invoked on the host</a:t>
            </a:r>
          </a:p>
          <a:p>
            <a:pPr lvl="1"/>
            <a:r>
              <a:rPr lang="en-US" altLang="en-US" sz="2000" dirty="0"/>
              <a:t>Privileged calls are intercepted through VMM. (XEN)</a:t>
            </a:r>
          </a:p>
          <a:p>
            <a:r>
              <a:rPr lang="en-US" altLang="en-US" sz="2400" dirty="0"/>
              <a:t>Virtualization overhead may vary.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4098BF-2921-4A43-A5B6-EE3BD1815572}"/>
              </a:ext>
            </a:extLst>
          </p:cNvPr>
          <p:cNvSpPr txBox="1"/>
          <p:nvPr/>
        </p:nvSpPr>
        <p:spPr>
          <a:xfrm>
            <a:off x="899592" y="6479996"/>
            <a:ext cx="754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 The Architecture of Virtual Machines, JE Smith, R. Nair. 2005. Computer. </a:t>
            </a:r>
          </a:p>
        </p:txBody>
      </p:sp>
    </p:spTree>
    <p:extLst>
      <p:ext uri="{BB962C8B-B14F-4D97-AF65-F5344CB8AC3E}">
        <p14:creationId xmlns:p14="http://schemas.microsoft.com/office/powerpoint/2010/main" val="184457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VMWare – Full Virtualization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Full Virtualization techniques</a:t>
            </a:r>
          </a:p>
          <a:p>
            <a:pPr lvl="1"/>
            <a:r>
              <a:rPr lang="en-US" altLang="en-US" dirty="0"/>
              <a:t>Direct execution</a:t>
            </a:r>
          </a:p>
          <a:p>
            <a:pPr lvl="1"/>
            <a:r>
              <a:rPr lang="en-US" altLang="en-US" dirty="0"/>
              <a:t>Binary translation</a:t>
            </a:r>
          </a:p>
          <a:p>
            <a:r>
              <a:rPr lang="en-US" altLang="en-US" dirty="0"/>
              <a:t>Strengths</a:t>
            </a:r>
          </a:p>
          <a:p>
            <a:pPr lvl="1"/>
            <a:r>
              <a:rPr lang="en-US" altLang="en-US" dirty="0"/>
              <a:t>Best isolation and security protection</a:t>
            </a:r>
          </a:p>
          <a:p>
            <a:pPr lvl="1"/>
            <a:r>
              <a:rPr lang="en-US" altLang="en-US" dirty="0"/>
              <a:t>Simplifies migration/portability without OS modification</a:t>
            </a:r>
          </a:p>
          <a:p>
            <a:r>
              <a:rPr lang="en-US" altLang="en-US" dirty="0"/>
              <a:t>Variations</a:t>
            </a:r>
          </a:p>
          <a:p>
            <a:pPr lvl="1"/>
            <a:r>
              <a:rPr lang="en-US" altLang="en-US" dirty="0"/>
              <a:t>Para-virtualization: </a:t>
            </a:r>
            <a:r>
              <a:rPr lang="en-US" altLang="en-US" dirty="0" err="1"/>
              <a:t>VMXnet</a:t>
            </a:r>
            <a:endParaRPr lang="en-US" altLang="en-US" dirty="0"/>
          </a:p>
          <a:p>
            <a:pPr lvl="1"/>
            <a:r>
              <a:rPr lang="en-US" altLang="en-US" dirty="0"/>
              <a:t>Hardware-assisted virtualization: 64-bit VMWare support</a:t>
            </a:r>
          </a:p>
        </p:txBody>
      </p:sp>
    </p:spTree>
    <p:extLst>
      <p:ext uri="{BB962C8B-B14F-4D97-AF65-F5344CB8AC3E}">
        <p14:creationId xmlns:p14="http://schemas.microsoft.com/office/powerpoint/2010/main" val="216088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9DFAF-B1C6-3341-A467-15702440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Concept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AAD9935-002A-7548-8280-FED5F307557B}"/>
              </a:ext>
            </a:extLst>
          </p:cNvPr>
          <p:cNvGrpSpPr/>
          <p:nvPr/>
        </p:nvGrpSpPr>
        <p:grpSpPr>
          <a:xfrm>
            <a:off x="2267744" y="1124744"/>
            <a:ext cx="2520280" cy="2457029"/>
            <a:chOff x="467544" y="1043979"/>
            <a:chExt cx="2520280" cy="24570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8597FCA4-EBBB-DE4C-9F41-51F688D09356}"/>
                </a:ext>
              </a:extLst>
            </p:cNvPr>
            <p:cNvSpPr/>
            <p:nvPr/>
          </p:nvSpPr>
          <p:spPr bwMode="auto">
            <a:xfrm>
              <a:off x="611560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24EC284-2C6D-144E-B39F-C98C7CCD6F84}"/>
                </a:ext>
              </a:extLst>
            </p:cNvPr>
            <p:cNvSpPr/>
            <p:nvPr/>
          </p:nvSpPr>
          <p:spPr bwMode="auto">
            <a:xfrm>
              <a:off x="1403648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7501CA5-FADD-2349-BBFB-E8A8D19F43F5}"/>
                </a:ext>
              </a:extLst>
            </p:cNvPr>
            <p:cNvSpPr/>
            <p:nvPr/>
          </p:nvSpPr>
          <p:spPr bwMode="auto">
            <a:xfrm>
              <a:off x="2195736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A6DD7804-B0E4-2F4F-B7DC-FBBADC555A3A}"/>
                </a:ext>
              </a:extLst>
            </p:cNvPr>
            <p:cNvSpPr/>
            <p:nvPr/>
          </p:nvSpPr>
          <p:spPr bwMode="auto">
            <a:xfrm>
              <a:off x="611560" y="2277102"/>
              <a:ext cx="2304255" cy="51088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2F4401C9-4FD5-3F49-B014-5CC9EDF297AC}"/>
                </a:ext>
              </a:extLst>
            </p:cNvPr>
            <p:cNvSpPr/>
            <p:nvPr/>
          </p:nvSpPr>
          <p:spPr bwMode="auto">
            <a:xfrm>
              <a:off x="611560" y="2850614"/>
              <a:ext cx="2304256" cy="57606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pic>
          <p:nvPicPr>
            <p:cNvPr id="2050" name="Picture 2" descr="CPU">
              <a:extLst>
                <a:ext uri="{FF2B5EF4-FFF2-40B4-BE49-F238E27FC236}">
                  <a16:creationId xmlns:a16="http://schemas.microsoft.com/office/drawing/2014/main" xmlns="" id="{00FFAB66-BA4D-AE4A-9F80-5FB5C9597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05" y="2941311"/>
              <a:ext cx="563299" cy="46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E4CD333E-F890-8F40-8FEE-F186D84AC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340" y="2883294"/>
              <a:ext cx="510704" cy="510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n 7">
              <a:extLst>
                <a:ext uri="{FF2B5EF4-FFF2-40B4-BE49-F238E27FC236}">
                  <a16:creationId xmlns:a16="http://schemas.microsoft.com/office/drawing/2014/main" xmlns="" id="{ABD84A0F-32DD-3546-8CC9-2E508072059F}"/>
                </a:ext>
              </a:extLst>
            </p:cNvPr>
            <p:cNvSpPr/>
            <p:nvPr/>
          </p:nvSpPr>
          <p:spPr bwMode="auto">
            <a:xfrm>
              <a:off x="2212967" y="3013320"/>
              <a:ext cx="378131" cy="316011"/>
            </a:xfrm>
            <a:prstGeom prst="can">
              <a:avLst/>
            </a:prstGeom>
            <a:noFill/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8250984-773E-8C4A-B909-83858528D108}"/>
                </a:ext>
              </a:extLst>
            </p:cNvPr>
            <p:cNvSpPr txBox="1"/>
            <p:nvPr/>
          </p:nvSpPr>
          <p:spPr>
            <a:xfrm>
              <a:off x="1515088" y="2340915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8297467-18B0-0D45-B538-E58EB4213844}"/>
                </a:ext>
              </a:extLst>
            </p:cNvPr>
            <p:cNvSpPr txBox="1"/>
            <p:nvPr/>
          </p:nvSpPr>
          <p:spPr>
            <a:xfrm>
              <a:off x="658052" y="1665607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0EBF472-6C01-B941-9612-1A953F4E091E}"/>
                </a:ext>
              </a:extLst>
            </p:cNvPr>
            <p:cNvSpPr txBox="1"/>
            <p:nvPr/>
          </p:nvSpPr>
          <p:spPr>
            <a:xfrm>
              <a:off x="1450140" y="1665607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151A2CF-1471-604D-9D64-0CC1953FFE52}"/>
                </a:ext>
              </a:extLst>
            </p:cNvPr>
            <p:cNvSpPr txBox="1"/>
            <p:nvPr/>
          </p:nvSpPr>
          <p:spPr>
            <a:xfrm>
              <a:off x="2256602" y="1663848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2FB4DB3-05AC-A744-9F81-7452E8EAB972}"/>
                </a:ext>
              </a:extLst>
            </p:cNvPr>
            <p:cNvSpPr/>
            <p:nvPr/>
          </p:nvSpPr>
          <p:spPr bwMode="auto">
            <a:xfrm>
              <a:off x="467544" y="1052736"/>
              <a:ext cx="2520280" cy="24482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44F9775-A25A-9E45-A6E0-5FEC0BF95F92}"/>
                </a:ext>
              </a:extLst>
            </p:cNvPr>
            <p:cNvSpPr txBox="1"/>
            <p:nvPr/>
          </p:nvSpPr>
          <p:spPr>
            <a:xfrm>
              <a:off x="1170832" y="1043979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Guest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1C8EF27-F48B-E24B-9F82-F451F760CEB4}"/>
              </a:ext>
            </a:extLst>
          </p:cNvPr>
          <p:cNvGrpSpPr/>
          <p:nvPr/>
        </p:nvGrpSpPr>
        <p:grpSpPr>
          <a:xfrm>
            <a:off x="4915969" y="1129122"/>
            <a:ext cx="2520280" cy="2457029"/>
            <a:chOff x="467544" y="1043979"/>
            <a:chExt cx="2520280" cy="24570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8DC48DF-26A0-EE45-BBC7-036C3D24D602}"/>
                </a:ext>
              </a:extLst>
            </p:cNvPr>
            <p:cNvSpPr/>
            <p:nvPr/>
          </p:nvSpPr>
          <p:spPr bwMode="auto">
            <a:xfrm>
              <a:off x="611560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AB8D674-88E6-F948-B924-7956C0948BDB}"/>
                </a:ext>
              </a:extLst>
            </p:cNvPr>
            <p:cNvSpPr/>
            <p:nvPr/>
          </p:nvSpPr>
          <p:spPr bwMode="auto">
            <a:xfrm>
              <a:off x="1403648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5FF27FD-E801-8C41-90B7-B4600CE6545A}"/>
                </a:ext>
              </a:extLst>
            </p:cNvPr>
            <p:cNvSpPr/>
            <p:nvPr/>
          </p:nvSpPr>
          <p:spPr bwMode="auto">
            <a:xfrm>
              <a:off x="2195736" y="1556792"/>
              <a:ext cx="720080" cy="64633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C5F5D471-3C76-BA41-8A28-F6BF70E7E16C}"/>
                </a:ext>
              </a:extLst>
            </p:cNvPr>
            <p:cNvSpPr/>
            <p:nvPr/>
          </p:nvSpPr>
          <p:spPr bwMode="auto">
            <a:xfrm>
              <a:off x="611560" y="2277102"/>
              <a:ext cx="2304255" cy="51088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9C9A288B-19FC-B24C-8E38-6936D5F3B170}"/>
                </a:ext>
              </a:extLst>
            </p:cNvPr>
            <p:cNvSpPr/>
            <p:nvPr/>
          </p:nvSpPr>
          <p:spPr bwMode="auto">
            <a:xfrm>
              <a:off x="611560" y="2850614"/>
              <a:ext cx="2304256" cy="576064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pic>
          <p:nvPicPr>
            <p:cNvPr id="24" name="Picture 2" descr="CPU">
              <a:extLst>
                <a:ext uri="{FF2B5EF4-FFF2-40B4-BE49-F238E27FC236}">
                  <a16:creationId xmlns:a16="http://schemas.microsoft.com/office/drawing/2014/main" xmlns="" id="{02A3CCD3-B792-2949-B2D2-BEBDF0D19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505" y="2941311"/>
              <a:ext cx="563299" cy="46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xmlns="" id="{C5D5ACD8-49A9-4E43-8667-B26836E9F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340" y="2883294"/>
              <a:ext cx="510704" cy="510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an 25">
              <a:extLst>
                <a:ext uri="{FF2B5EF4-FFF2-40B4-BE49-F238E27FC236}">
                  <a16:creationId xmlns:a16="http://schemas.microsoft.com/office/drawing/2014/main" xmlns="" id="{52CCFB57-263E-A74D-882E-E41AC96BEE37}"/>
                </a:ext>
              </a:extLst>
            </p:cNvPr>
            <p:cNvSpPr/>
            <p:nvPr/>
          </p:nvSpPr>
          <p:spPr bwMode="auto">
            <a:xfrm>
              <a:off x="2212967" y="3013320"/>
              <a:ext cx="378131" cy="316011"/>
            </a:xfrm>
            <a:prstGeom prst="can">
              <a:avLst/>
            </a:prstGeom>
            <a:noFill/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8C8BA0C-68D5-9A40-AD25-9B15243BAB97}"/>
                </a:ext>
              </a:extLst>
            </p:cNvPr>
            <p:cNvSpPr txBox="1"/>
            <p:nvPr/>
          </p:nvSpPr>
          <p:spPr>
            <a:xfrm>
              <a:off x="1515088" y="2340915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7A60487-FE7C-3F49-8429-8BD730C56CC5}"/>
                </a:ext>
              </a:extLst>
            </p:cNvPr>
            <p:cNvSpPr txBox="1"/>
            <p:nvPr/>
          </p:nvSpPr>
          <p:spPr>
            <a:xfrm>
              <a:off x="658052" y="1665607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EB6F3D1-490A-5945-935E-6160C2C14B33}"/>
                </a:ext>
              </a:extLst>
            </p:cNvPr>
            <p:cNvSpPr txBox="1"/>
            <p:nvPr/>
          </p:nvSpPr>
          <p:spPr>
            <a:xfrm>
              <a:off x="1450140" y="1665607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9399DB4-067F-8F46-BF86-AA08D119494A}"/>
                </a:ext>
              </a:extLst>
            </p:cNvPr>
            <p:cNvSpPr txBox="1"/>
            <p:nvPr/>
          </p:nvSpPr>
          <p:spPr>
            <a:xfrm>
              <a:off x="2256602" y="1663848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0F864ECE-5691-3047-9393-C782736AF208}"/>
                </a:ext>
              </a:extLst>
            </p:cNvPr>
            <p:cNvSpPr/>
            <p:nvPr/>
          </p:nvSpPr>
          <p:spPr bwMode="auto">
            <a:xfrm>
              <a:off x="467544" y="1052736"/>
              <a:ext cx="2520280" cy="24482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2627FB0-72C8-464B-B2E2-BEB1983F47FD}"/>
                </a:ext>
              </a:extLst>
            </p:cNvPr>
            <p:cNvSpPr txBox="1"/>
            <p:nvPr/>
          </p:nvSpPr>
          <p:spPr>
            <a:xfrm>
              <a:off x="1170832" y="1043979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Guest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CC6BB2-D459-234B-9ABD-DCF9D0D1C65F}"/>
              </a:ext>
            </a:extLst>
          </p:cNvPr>
          <p:cNvSpPr/>
          <p:nvPr/>
        </p:nvSpPr>
        <p:spPr bwMode="auto">
          <a:xfrm>
            <a:off x="2267744" y="3725789"/>
            <a:ext cx="5168505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907AEA4-63E1-5240-BD80-8852A6DA01F8}"/>
              </a:ext>
            </a:extLst>
          </p:cNvPr>
          <p:cNvSpPr/>
          <p:nvPr/>
        </p:nvSpPr>
        <p:spPr bwMode="auto">
          <a:xfrm>
            <a:off x="2265947" y="4509472"/>
            <a:ext cx="5168505" cy="6480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A2A762-7FE6-3540-BB72-4BB9099C403A}"/>
              </a:ext>
            </a:extLst>
          </p:cNvPr>
          <p:cNvSpPr txBox="1"/>
          <p:nvPr/>
        </p:nvSpPr>
        <p:spPr>
          <a:xfrm>
            <a:off x="3061343" y="3788215"/>
            <a:ext cx="3789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Machine Monitor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117B84E-2AB1-D245-82D6-0B048DE1A337}"/>
              </a:ext>
            </a:extLst>
          </p:cNvPr>
          <p:cNvSpPr txBox="1"/>
          <p:nvPr/>
        </p:nvSpPr>
        <p:spPr>
          <a:xfrm>
            <a:off x="2646224" y="4571898"/>
            <a:ext cx="4685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(CPU, MEM, DISK)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3A06E291-66E6-704B-A450-E4725E726844}"/>
              </a:ext>
            </a:extLst>
          </p:cNvPr>
          <p:cNvSpPr/>
          <p:nvPr/>
        </p:nvSpPr>
        <p:spPr bwMode="auto">
          <a:xfrm>
            <a:off x="7349067" y="1941689"/>
            <a:ext cx="378131" cy="3071487"/>
          </a:xfrm>
          <a:custGeom>
            <a:avLst/>
            <a:gdLst>
              <a:gd name="connsiteX0" fmla="*/ 0 w 406523"/>
              <a:gd name="connsiteY0" fmla="*/ 0 h 2923822"/>
              <a:gd name="connsiteX1" fmla="*/ 406400 w 406523"/>
              <a:gd name="connsiteY1" fmla="*/ 1365955 h 2923822"/>
              <a:gd name="connsiteX2" fmla="*/ 33866 w 406523"/>
              <a:gd name="connsiteY2" fmla="*/ 2923822 h 29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523" h="2923822">
                <a:moveTo>
                  <a:pt x="0" y="0"/>
                </a:moveTo>
                <a:cubicBezTo>
                  <a:pt x="200378" y="439325"/>
                  <a:pt x="400756" y="878651"/>
                  <a:pt x="406400" y="1365955"/>
                </a:cubicBezTo>
                <a:cubicBezTo>
                  <a:pt x="412044" y="1853259"/>
                  <a:pt x="222955" y="2388540"/>
                  <a:pt x="33866" y="2923822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 Black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5A68F93-B5A2-7C4C-8314-B22280A3745B}"/>
              </a:ext>
            </a:extLst>
          </p:cNvPr>
          <p:cNvSpPr txBox="1"/>
          <p:nvPr/>
        </p:nvSpPr>
        <p:spPr>
          <a:xfrm rot="16200000">
            <a:off x="6967764" y="2045661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execution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D22EDA1-7C7E-754C-9C3E-9CDE041B85F7}"/>
              </a:ext>
            </a:extLst>
          </p:cNvPr>
          <p:cNvSpPr txBox="1"/>
          <p:nvPr/>
        </p:nvSpPr>
        <p:spPr>
          <a:xfrm rot="16200000">
            <a:off x="7413988" y="3904486"/>
            <a:ext cx="19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 Translation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5AB27AF0-8A21-D848-8E31-D9D0FF209808}"/>
              </a:ext>
            </a:extLst>
          </p:cNvPr>
          <p:cNvSpPr/>
          <p:nvPr/>
        </p:nvSpPr>
        <p:spPr bwMode="auto">
          <a:xfrm>
            <a:off x="7359804" y="2664970"/>
            <a:ext cx="842098" cy="2430148"/>
          </a:xfrm>
          <a:custGeom>
            <a:avLst/>
            <a:gdLst>
              <a:gd name="connsiteX0" fmla="*/ 0 w 600350"/>
              <a:gd name="connsiteY0" fmla="*/ 0 h 2246489"/>
              <a:gd name="connsiteX1" fmla="*/ 598311 w 600350"/>
              <a:gd name="connsiteY1" fmla="*/ 1365956 h 2246489"/>
              <a:gd name="connsiteX2" fmla="*/ 158044 w 600350"/>
              <a:gd name="connsiteY2" fmla="*/ 2246489 h 224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350" h="2246489">
                <a:moveTo>
                  <a:pt x="0" y="0"/>
                </a:moveTo>
                <a:cubicBezTo>
                  <a:pt x="285985" y="495770"/>
                  <a:pt x="571970" y="991541"/>
                  <a:pt x="598311" y="1365956"/>
                </a:cubicBezTo>
                <a:cubicBezTo>
                  <a:pt x="624652" y="1740371"/>
                  <a:pt x="391348" y="1993430"/>
                  <a:pt x="158044" y="2246489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29099D1-78A1-5840-B541-3258E54EED1E}"/>
              </a:ext>
            </a:extLst>
          </p:cNvPr>
          <p:cNvSpPr txBox="1"/>
          <p:nvPr/>
        </p:nvSpPr>
        <p:spPr>
          <a:xfrm>
            <a:off x="466435" y="6096310"/>
            <a:ext cx="838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VMWARE, Understanding Full Virtualization, paravirtualization and Hardware Assist. </a:t>
            </a:r>
          </a:p>
        </p:txBody>
      </p:sp>
    </p:spTree>
    <p:extLst>
      <p:ext uri="{BB962C8B-B14F-4D97-AF65-F5344CB8AC3E}">
        <p14:creationId xmlns:p14="http://schemas.microsoft.com/office/powerpoint/2010/main" val="310133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XEN – Para-Virtualization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8955089" cy="5472584"/>
          </a:xfrm>
        </p:spPr>
        <p:txBody>
          <a:bodyPr/>
          <a:lstStyle/>
          <a:p>
            <a:pPr eaLnBrk="1" hangingPunct="1"/>
            <a:r>
              <a:rPr lang="en-US" altLang="en-US" dirty="0"/>
              <a:t>Direct Execution of Binary Applications</a:t>
            </a:r>
          </a:p>
          <a:p>
            <a:pPr eaLnBrk="1" hangingPunct="1"/>
            <a:r>
              <a:rPr lang="en-US" altLang="en-US" dirty="0"/>
              <a:t>Translated </a:t>
            </a:r>
            <a:r>
              <a:rPr lang="en-US" altLang="en-US" dirty="0" err="1"/>
              <a:t>hypercalls</a:t>
            </a:r>
            <a:r>
              <a:rPr lang="en-US" altLang="en-US" dirty="0"/>
              <a:t> for system calls or services.</a:t>
            </a:r>
          </a:p>
          <a:p>
            <a:pPr eaLnBrk="1" hangingPunct="1"/>
            <a:r>
              <a:rPr lang="en-US" altLang="en-US" dirty="0"/>
              <a:t>Requirements:</a:t>
            </a:r>
          </a:p>
          <a:p>
            <a:pPr lvl="1"/>
            <a:r>
              <a:rPr lang="en-US" altLang="en-US" dirty="0"/>
              <a:t>Guest OS must be modified to make the </a:t>
            </a:r>
            <a:r>
              <a:rPr lang="en-US" altLang="en-US" dirty="0" err="1"/>
              <a:t>hypercalls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 err="1"/>
              <a:t>Hypercalls</a:t>
            </a:r>
            <a:r>
              <a:rPr lang="en-US" altLang="en-US" dirty="0"/>
              <a:t> must be intercepted by the VMM</a:t>
            </a:r>
          </a:p>
          <a:p>
            <a:pPr lvl="1"/>
            <a:r>
              <a:rPr lang="en-US" altLang="en-US" dirty="0"/>
              <a:t>The XEN hypervisor (VMM) provides handlers for the </a:t>
            </a:r>
            <a:r>
              <a:rPr lang="en-US" altLang="en-US" dirty="0" err="1"/>
              <a:t>hypercalls</a:t>
            </a:r>
            <a:r>
              <a:rPr lang="en-US" altLang="en-US" dirty="0"/>
              <a:t>, page fault handlers, back-end drivers, etc.</a:t>
            </a:r>
          </a:p>
          <a:p>
            <a:pPr lvl="1"/>
            <a:r>
              <a:rPr lang="en-US" altLang="en-US" dirty="0"/>
              <a:t>Take advantage of privilege level (ring 1) for Guest OS.</a:t>
            </a:r>
          </a:p>
          <a:p>
            <a:r>
              <a:rPr lang="en-US" altLang="en-US" dirty="0"/>
              <a:t>Low virtualization overhead</a:t>
            </a:r>
          </a:p>
          <a:p>
            <a:r>
              <a:rPr lang="en-US" altLang="en-US" dirty="0"/>
              <a:t>Less virtualization portability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896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E9CFDB5-2AC1-344B-AF64-CA18FDDE2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XEN Concept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B1FA1AB4-F51D-F946-BFC4-F0B113ACA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5472584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Hypercalls</a:t>
            </a:r>
            <a:r>
              <a:rPr lang="en-US" altLang="en-US" sz="2400" dirty="0"/>
              <a:t>: synchronous privileged instructions </a:t>
            </a:r>
            <a:r>
              <a:rPr lang="en-US" altLang="en-US" sz="2400" dirty="0">
                <a:solidFill>
                  <a:srgbClr val="C00000"/>
                </a:solidFill>
              </a:rPr>
              <a:t>from</a:t>
            </a:r>
            <a:r>
              <a:rPr lang="en-US" altLang="en-US" sz="2400" dirty="0"/>
              <a:t> Guest OS</a:t>
            </a:r>
          </a:p>
          <a:p>
            <a:r>
              <a:rPr lang="en-US" altLang="en-US" sz="2400" dirty="0"/>
              <a:t>Asynchronous events: notifications from XEN </a:t>
            </a:r>
            <a:r>
              <a:rPr lang="en-US" altLang="en-US" sz="2400" dirty="0">
                <a:solidFill>
                  <a:srgbClr val="C00000"/>
                </a:solidFill>
              </a:rPr>
              <a:t>to</a:t>
            </a:r>
            <a:r>
              <a:rPr lang="en-US" altLang="en-US" sz="2400" dirty="0"/>
              <a:t> Guest OS</a:t>
            </a:r>
          </a:p>
          <a:p>
            <a:pPr eaLnBrk="1" hangingPunct="1"/>
            <a:r>
              <a:rPr lang="en-US" altLang="en-US" sz="2400" dirty="0"/>
              <a:t>Domain 0 is provided to manage other domains (Guest </a:t>
            </a:r>
            <a:r>
              <a:rPr lang="en-US" altLang="en-US" sz="2400" dirty="0" err="1"/>
              <a:t>Oses</a:t>
            </a:r>
            <a:r>
              <a:rPr lang="en-US" altLang="en-US" sz="2400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0741A1-19FC-5841-A4A0-BA8A27463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20888"/>
            <a:ext cx="5516771" cy="3910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1F010E-737C-C446-B792-EA1C499E7831}"/>
              </a:ext>
            </a:extLst>
          </p:cNvPr>
          <p:cNvSpPr txBox="1"/>
          <p:nvPr/>
        </p:nvSpPr>
        <p:spPr>
          <a:xfrm>
            <a:off x="2195736" y="6464756"/>
            <a:ext cx="603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Barham et al.: Xen and the Art of Virtualization. SOSP 2003.</a:t>
            </a:r>
          </a:p>
        </p:txBody>
      </p:sp>
    </p:spTree>
    <p:extLst>
      <p:ext uri="{BB962C8B-B14F-4D97-AF65-F5344CB8AC3E}">
        <p14:creationId xmlns:p14="http://schemas.microsoft.com/office/powerpoint/2010/main" val="3204754823"/>
      </p:ext>
    </p:extLst>
  </p:cSld>
  <p:clrMapOvr>
    <a:masterClrMapping/>
  </p:clrMapOvr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15663</TotalTime>
  <Words>1089</Words>
  <Application>Microsoft Office PowerPoint</Application>
  <PresentationFormat>On-screen Show (4:3)</PresentationFormat>
  <Paragraphs>192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Courier New</vt:lpstr>
      <vt:lpstr>Times New Roman</vt:lpstr>
      <vt:lpstr>Wingdings</vt:lpstr>
      <vt:lpstr>1_cod4e</vt:lpstr>
      <vt:lpstr>PowerPoint Presentation</vt:lpstr>
      <vt:lpstr>Layered OS Architecture</vt:lpstr>
      <vt:lpstr>Virtualization -- Motivation</vt:lpstr>
      <vt:lpstr>Virtualization Layers</vt:lpstr>
      <vt:lpstr>Virtualization – process vs. system</vt:lpstr>
      <vt:lpstr>VMWare – Full Virtualization</vt:lpstr>
      <vt:lpstr>VMWare Concept</vt:lpstr>
      <vt:lpstr>XEN – Para-Virtualization</vt:lpstr>
      <vt:lpstr>XEN Concept</vt:lpstr>
      <vt:lpstr>Hardware-Assisted Virtualization</vt:lpstr>
      <vt:lpstr>Virtualization – evolution </vt:lpstr>
      <vt:lpstr>Containerization -- Motivation</vt:lpstr>
      <vt:lpstr>Containerization – Precursor solutions</vt:lpstr>
      <vt:lpstr>Containerization – Docker Engine</vt:lpstr>
      <vt:lpstr>Docker components</vt:lpstr>
      <vt:lpstr>Other Containerization Solutions</vt:lpstr>
      <vt:lpstr>Research on VM and Containers</vt:lpstr>
    </vt:vector>
  </TitlesOfParts>
  <Company>Ashenden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Fundamentals of Quantitative Design and Analysis</dc:title>
  <dc:subject>Quantitative Design and Analysis</dc:subject>
  <dc:creator>John L. Hennessy, David A. Patterson, Jason D. Bakos</dc:creator>
  <cp:keywords>computer architecture, computer organization, energy efficiency, quantitative analysis, performance analysis, energy, static power, dynamic power, integrated circuit, reliability, availability, parallelism, real-time performance, soft real-time, price-performance, clusters, warehouse-scale computers, supercomputers, embedded computers, vector architecture, GPU architecture, graphical processor unit, Moore’s Law </cp:keywords>
  <dc:description> Copyright © 2012, Elsevier Inc. All rights reserved. </dc:description>
  <cp:lastModifiedBy>awang90210@gmail.com</cp:lastModifiedBy>
  <cp:revision>489</cp:revision>
  <cp:lastPrinted>2016-09-01T11:58:38Z</cp:lastPrinted>
  <dcterms:created xsi:type="dcterms:W3CDTF">2008-07-27T22:34:41Z</dcterms:created>
  <dcterms:modified xsi:type="dcterms:W3CDTF">2024-01-09T18:28:35Z</dcterms:modified>
</cp:coreProperties>
</file>