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64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24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1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963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1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1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46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44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5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168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5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6903-7A9C-4D1B-B87B-B883AA9E2DA0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F2FS:  </a:t>
            </a:r>
            <a:br>
              <a:rPr lang="en-US" dirty="0" smtClean="0"/>
            </a:br>
            <a:r>
              <a:rPr lang="en-US" dirty="0" smtClean="0"/>
              <a:t>A File System for Flash Storage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1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4KB directory entries	</a:t>
            </a:r>
          </a:p>
          <a:p>
            <a:pPr lvl="1"/>
            <a:r>
              <a:rPr lang="en-US" dirty="0" smtClean="0"/>
              <a:t>Bitmap with &lt;slot, name&gt; pairs</a:t>
            </a:r>
          </a:p>
          <a:p>
            <a:pPr lvl="1"/>
            <a:r>
              <a:rPr lang="en-US" dirty="0" smtClean="0"/>
              <a:t>Slot contains hash value, </a:t>
            </a:r>
            <a:r>
              <a:rPr lang="en-US" dirty="0" err="1" smtClean="0"/>
              <a:t>inode</a:t>
            </a:r>
            <a:r>
              <a:rPr lang="en-US" dirty="0" smtClean="0"/>
              <a:t> number, file length, file type</a:t>
            </a:r>
          </a:p>
          <a:p>
            <a:r>
              <a:rPr lang="en-US" dirty="0" smtClean="0"/>
              <a:t>A directory file uses multi-level hash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3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Multi-head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Maintains six log areas</a:t>
            </a:r>
          </a:p>
          <a:p>
            <a:r>
              <a:rPr lang="en-US" dirty="0" smtClean="0"/>
              <a:t>Three levels of temperatures</a:t>
            </a:r>
          </a:p>
          <a:p>
            <a:pPr lvl="1"/>
            <a:r>
              <a:rPr lang="en-US" dirty="0" smtClean="0"/>
              <a:t>Hot, warm, and cold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66983"/>
              </p:ext>
            </p:extLst>
          </p:nvPr>
        </p:nvGraphicFramePr>
        <p:xfrm>
          <a:off x="929551" y="3511899"/>
          <a:ext cx="631741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545"/>
                <a:gridCol w="1624083"/>
                <a:gridCol w="37667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</a:t>
                      </a:r>
                      <a:r>
                        <a:rPr lang="en-US" baseline="0" dirty="0" smtClean="0"/>
                        <a:t> blocks for directories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 blocks for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r>
                        <a:rPr lang="en-US" baseline="0" dirty="0" smtClean="0"/>
                        <a:t> node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 entry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blocks</a:t>
                      </a:r>
                      <a:r>
                        <a:rPr lang="en-US" baseline="0" dirty="0" smtClean="0"/>
                        <a:t> moved by cleaning</a:t>
                      </a:r>
                    </a:p>
                    <a:p>
                      <a:r>
                        <a:rPr lang="en-US" baseline="0" dirty="0" smtClean="0"/>
                        <a:t>Multimedia file data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7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Foreground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Triggered when not enough space</a:t>
            </a:r>
          </a:p>
          <a:p>
            <a:r>
              <a:rPr lang="en-US" dirty="0" smtClean="0"/>
              <a:t>Picks sections with the fewest valid segments</a:t>
            </a:r>
          </a:p>
          <a:p>
            <a:r>
              <a:rPr lang="en-US" dirty="0" smtClean="0"/>
              <a:t>Migrate immediately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Triggered periodically</a:t>
            </a:r>
          </a:p>
          <a:p>
            <a:r>
              <a:rPr lang="en-US" dirty="0" smtClean="0"/>
              <a:t>Uses cost-benefit policy</a:t>
            </a:r>
          </a:p>
          <a:p>
            <a:pPr lvl="1"/>
            <a:r>
              <a:rPr lang="en-US" dirty="0" smtClean="0"/>
              <a:t>Also considers the age of sections</a:t>
            </a:r>
          </a:p>
          <a:p>
            <a:r>
              <a:rPr lang="en-US" dirty="0" smtClean="0"/>
              <a:t>Lazy migration</a:t>
            </a:r>
          </a:p>
          <a:p>
            <a:pPr lvl="1"/>
            <a:r>
              <a:rPr lang="en-US" dirty="0" smtClean="0"/>
              <a:t>Merges segments and leaves them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7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Fsync</a:t>
            </a:r>
            <a:r>
              <a:rPr lang="en-US" dirty="0" smtClean="0"/>
              <a:t>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data blocks and their direct node blocks only</a:t>
            </a:r>
          </a:p>
          <a:p>
            <a:r>
              <a:rPr lang="en-US" dirty="0" smtClean="0"/>
              <a:t>Excluding other node or metadata blocks</a:t>
            </a:r>
          </a:p>
          <a:p>
            <a:r>
              <a:rPr lang="en-US" dirty="0" smtClean="0"/>
              <a:t>Leverage checkpoints to recover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3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 ext4</a:t>
            </a:r>
          </a:p>
          <a:p>
            <a:pPr lvl="1"/>
            <a:r>
              <a:rPr lang="en-US" dirty="0" smtClean="0"/>
              <a:t>3x for </a:t>
            </a:r>
            <a:r>
              <a:rPr lang="en-US" dirty="0" err="1" smtClean="0"/>
              <a:t>iozone</a:t>
            </a:r>
            <a:endParaRPr lang="en-US" dirty="0" smtClean="0"/>
          </a:p>
          <a:p>
            <a:pPr lvl="1"/>
            <a:r>
              <a:rPr lang="en-US" dirty="0" smtClean="0"/>
              <a:t>2x </a:t>
            </a:r>
            <a:r>
              <a:rPr lang="en-US" smtClean="0"/>
              <a:t>for SQLite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memory is broadly 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However, NAND flash has the following limitations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Erase before write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Limited write cycles per erase block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does not work well with random writes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 cause internal fragmentations and degrade sustained SSD performance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Random write patterns are common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Facebook mobile app (150%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err="1" smtClean="0"/>
              <a:t>WebBench</a:t>
            </a:r>
            <a:r>
              <a:rPr lang="en-US" dirty="0" smtClean="0"/>
              <a:t> (70%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Due to the use of SQLite</a:t>
            </a:r>
          </a:p>
        </p:txBody>
      </p:sp>
    </p:spTree>
    <p:extLst>
      <p:ext uri="{BB962C8B-B14F-4D97-AF65-F5344CB8AC3E}">
        <p14:creationId xmlns:p14="http://schemas.microsoft.com/office/powerpoint/2010/main" val="2689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Based on LFS</a:t>
            </a:r>
          </a:p>
          <a:p>
            <a:r>
              <a:rPr lang="en-US" dirty="0" smtClean="0"/>
              <a:t>Use zone &gt; section &gt; segment units</a:t>
            </a:r>
          </a:p>
          <a:p>
            <a:pPr lvl="1"/>
            <a:r>
              <a:rPr lang="en-US" dirty="0" smtClean="0"/>
              <a:t>Allocate storage in segments</a:t>
            </a:r>
          </a:p>
          <a:p>
            <a:pPr lvl="1"/>
            <a:r>
              <a:rPr lang="en-US" dirty="0" smtClean="0"/>
              <a:t>Clean in sections</a:t>
            </a:r>
          </a:p>
          <a:p>
            <a:pPr lvl="1"/>
            <a:r>
              <a:rPr lang="en-US" dirty="0" smtClean="0"/>
              <a:t>Aligned with FTL operational units</a:t>
            </a:r>
          </a:p>
        </p:txBody>
      </p:sp>
    </p:spTree>
    <p:extLst>
      <p:ext uri="{BB962C8B-B14F-4D97-AF65-F5344CB8AC3E}">
        <p14:creationId xmlns:p14="http://schemas.microsoft.com/office/powerpoint/2010/main" val="267482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Use node address table </a:t>
            </a:r>
            <a:r>
              <a:rPr lang="en-US" dirty="0"/>
              <a:t>&lt;</a:t>
            </a:r>
            <a:r>
              <a:rPr lang="en-US" dirty="0" smtClean="0"/>
              <a:t>node ID, address&gt; to solve the wandering tree problem </a:t>
            </a:r>
            <a:r>
              <a:rPr lang="en-US" dirty="0" smtClean="0"/>
              <a:t>(see slides 8 &amp; 9)</a:t>
            </a:r>
            <a:endParaRPr lang="en-US" dirty="0" smtClean="0"/>
          </a:p>
          <a:p>
            <a:pPr lvl="1"/>
            <a:r>
              <a:rPr lang="en-US" dirty="0" smtClean="0"/>
              <a:t>LFS appends data &lt;data&gt; and index block  &lt;index block, data address&gt;</a:t>
            </a:r>
          </a:p>
          <a:p>
            <a:pPr lvl="1"/>
            <a:r>
              <a:rPr lang="en-US" dirty="0" smtClean="0"/>
              <a:t>It’s index map block &lt;index map, index block address&gt; also needs to be updated </a:t>
            </a:r>
          </a:p>
          <a:p>
            <a:r>
              <a:rPr lang="en-US" dirty="0" smtClean="0"/>
              <a:t>Instead, index block and index map store data node ID and index block node ID</a:t>
            </a:r>
          </a:p>
          <a:p>
            <a:pPr lvl="1"/>
            <a:r>
              <a:rPr lang="en-US" dirty="0" smtClean="0"/>
              <a:t>Only the node address table needs to be updated  </a:t>
            </a:r>
          </a:p>
        </p:txBody>
      </p:sp>
    </p:spTree>
    <p:extLst>
      <p:ext uri="{BB962C8B-B14F-4D97-AF65-F5344CB8AC3E}">
        <p14:creationId xmlns:p14="http://schemas.microsoft.com/office/powerpoint/2010/main" val="342150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Multi-headed logging</a:t>
            </a:r>
          </a:p>
          <a:p>
            <a:pPr lvl="1"/>
            <a:r>
              <a:rPr lang="en-US" dirty="0" smtClean="0"/>
              <a:t>Separate hot and cold data</a:t>
            </a:r>
          </a:p>
          <a:p>
            <a:pPr lvl="1"/>
            <a:r>
              <a:rPr lang="en-US" dirty="0" smtClean="0"/>
              <a:t>Runs multiple log segments concurrently</a:t>
            </a:r>
          </a:p>
          <a:p>
            <a:pPr lvl="1"/>
            <a:r>
              <a:rPr lang="en-US" dirty="0" smtClean="0"/>
              <a:t>Appends data and metadata to separate log segments</a:t>
            </a:r>
          </a:p>
          <a:p>
            <a:pPr lvl="1"/>
            <a:r>
              <a:rPr lang="en-US" dirty="0" smtClean="0"/>
              <a:t>Exploits parallelism</a:t>
            </a:r>
          </a:p>
          <a:p>
            <a:r>
              <a:rPr lang="en-US" dirty="0" smtClean="0"/>
              <a:t>Adaptive logging</a:t>
            </a:r>
          </a:p>
          <a:p>
            <a:pPr lvl="1"/>
            <a:r>
              <a:rPr lang="en-US" dirty="0" smtClean="0"/>
              <a:t>Use append to convert random writes into sequential ones</a:t>
            </a:r>
          </a:p>
          <a:p>
            <a:pPr lvl="1"/>
            <a:r>
              <a:rPr lang="en-US" dirty="0" smtClean="0"/>
              <a:t>When the storage is near full, use threaded logging</a:t>
            </a:r>
          </a:p>
          <a:p>
            <a:r>
              <a:rPr lang="en-US" dirty="0" err="1" smtClean="0"/>
              <a:t>Fsync</a:t>
            </a:r>
            <a:r>
              <a:rPr lang="en-US" dirty="0" smtClean="0"/>
              <a:t> acceleration and roll-forward recovery</a:t>
            </a:r>
          </a:p>
        </p:txBody>
      </p:sp>
    </p:spTree>
    <p:extLst>
      <p:ext uri="{BB962C8B-B14F-4D97-AF65-F5344CB8AC3E}">
        <p14:creationId xmlns:p14="http://schemas.microsoft.com/office/powerpoint/2010/main" val="278014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F2FS splits a volume into six </a:t>
            </a:r>
            <a:r>
              <a:rPr lang="en-US" dirty="0" smtClean="0"/>
              <a:t>areas (see slide 7)</a:t>
            </a:r>
            <a:endParaRPr lang="en-US" dirty="0" smtClean="0"/>
          </a:p>
          <a:p>
            <a:pPr lvl="1"/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Checkpoint</a:t>
            </a:r>
          </a:p>
          <a:p>
            <a:pPr lvl="1"/>
            <a:r>
              <a:rPr lang="en-US" dirty="0" smtClean="0"/>
              <a:t>Segment information table (SIT) contains validity bitmap</a:t>
            </a:r>
          </a:p>
          <a:p>
            <a:pPr lvl="1"/>
            <a:r>
              <a:rPr lang="en-US" dirty="0" smtClean="0"/>
              <a:t>Node address table (NAT) for nodes stored in the main area</a:t>
            </a:r>
          </a:p>
          <a:p>
            <a:pPr lvl="1"/>
            <a:r>
              <a:rPr lang="en-US" dirty="0" smtClean="0"/>
              <a:t>Segment summary area (SSA) stores parent </a:t>
            </a:r>
            <a:r>
              <a:rPr lang="en-US" dirty="0" err="1" smtClean="0"/>
              <a:t>inode</a:t>
            </a:r>
            <a:r>
              <a:rPr lang="en-US" dirty="0" smtClean="0"/>
              <a:t> number and its node/data offsets</a:t>
            </a:r>
          </a:p>
          <a:p>
            <a:pPr lvl="1"/>
            <a:r>
              <a:rPr lang="en-US" dirty="0" smtClean="0"/>
              <a:t>Main area stores 4KB blocks</a:t>
            </a:r>
          </a:p>
          <a:p>
            <a:pPr lvl="2"/>
            <a:r>
              <a:rPr lang="en-US" dirty="0" smtClean="0"/>
              <a:t>A node contains indices of data blocks</a:t>
            </a:r>
          </a:p>
          <a:p>
            <a:pPr lvl="2"/>
            <a:r>
              <a:rPr lang="en-US" dirty="0" smtClean="0"/>
              <a:t>Data block contains directory or file data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" y="2743201"/>
            <a:ext cx="9135466" cy="2320118"/>
          </a:xfrm>
        </p:spPr>
      </p:pic>
    </p:spTree>
    <p:extLst>
      <p:ext uri="{BB962C8B-B14F-4D97-AF65-F5344CB8AC3E}">
        <p14:creationId xmlns:p14="http://schemas.microsoft.com/office/powerpoint/2010/main" val="385483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Update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9095"/>
            <a:ext cx="9144000" cy="4686643"/>
          </a:xfrm>
        </p:spPr>
      </p:pic>
    </p:spTree>
    <p:extLst>
      <p:ext uri="{BB962C8B-B14F-4D97-AF65-F5344CB8AC3E}">
        <p14:creationId xmlns:p14="http://schemas.microsoft.com/office/powerpoint/2010/main" val="410196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F2FS Update with Node Translation Table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" y="1826316"/>
            <a:ext cx="9136100" cy="4738258"/>
          </a:xfrm>
        </p:spPr>
      </p:pic>
    </p:spTree>
    <p:extLst>
      <p:ext uri="{BB962C8B-B14F-4D97-AF65-F5344CB8AC3E}">
        <p14:creationId xmlns:p14="http://schemas.microsoft.com/office/powerpoint/2010/main" val="23042188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447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F2FS:   A File System for Flash Storage</vt:lpstr>
      <vt:lpstr>Introduction</vt:lpstr>
      <vt:lpstr>Main F2FS Design Points</vt:lpstr>
      <vt:lpstr>Main F2FS Design Points</vt:lpstr>
      <vt:lpstr>Main F2FS Design Points</vt:lpstr>
      <vt:lpstr>On-Disk Layout</vt:lpstr>
      <vt:lpstr>On-Disk Layout</vt:lpstr>
      <vt:lpstr>LFS Update </vt:lpstr>
      <vt:lpstr>F2FS Update with Node Translation Table </vt:lpstr>
      <vt:lpstr>Directory Structure</vt:lpstr>
      <vt:lpstr>Multi-head Logging</vt:lpstr>
      <vt:lpstr>Cleaning</vt:lpstr>
      <vt:lpstr>Fsync optimization</vt:lpstr>
      <vt:lpstr>Performance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F2FS:  File System for Flash Storage</dc:title>
  <dc:creator>awang</dc:creator>
  <cp:lastModifiedBy>awang90210@gmail.com</cp:lastModifiedBy>
  <cp:revision>43</cp:revision>
  <dcterms:created xsi:type="dcterms:W3CDTF">2019-10-25T17:27:53Z</dcterms:created>
  <dcterms:modified xsi:type="dcterms:W3CDTF">2021-12-06T15:05:56Z</dcterms:modified>
</cp:coreProperties>
</file>