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8" r:id="rId4"/>
    <p:sldId id="257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 autoAdjust="0"/>
    <p:restoredTop sz="94660"/>
  </p:normalViewPr>
  <p:slideViewPr>
    <p:cSldViewPr snapToGrid="0">
      <p:cViewPr varScale="1">
        <p:scale>
          <a:sx n="51" d="100"/>
          <a:sy n="51" d="100"/>
        </p:scale>
        <p:origin x="154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798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349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2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DAAC-226B-4801-A664-FB72644AF6A5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Bitcoin:  A Peer-to-Peer Electronic Cash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Satoshi </a:t>
            </a:r>
            <a:r>
              <a:rPr lang="en-US" dirty="0" err="1" smtClean="0"/>
              <a:t>Nakamoto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07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this Transaction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spending</a:t>
            </a:r>
          </a:p>
          <a:p>
            <a:pPr lvl="1"/>
            <a:r>
              <a:rPr lang="en-US" dirty="0" smtClean="0"/>
              <a:t>One can verify that transaction 2 has a legitimate chain of signatures</a:t>
            </a:r>
          </a:p>
          <a:p>
            <a:pPr lvl="1"/>
            <a:r>
              <a:rPr lang="en-US" dirty="0" smtClean="0"/>
              <a:t>Another one can verify that transaction 2’ also has a legitimate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64871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6974" y="4885301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077836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723567" y="4382608"/>
            <a:ext cx="354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>
          <a:xfrm flipV="1">
            <a:off x="3531463" y="4382608"/>
            <a:ext cx="546373" cy="687359"/>
          </a:xfrm>
          <a:prstGeom prst="bentConnector3">
            <a:avLst>
              <a:gd name="adj1" fmla="val 649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7835" y="4885301"/>
            <a:ext cx="1643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2’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5" idx="3"/>
            <a:endCxn id="11" idx="1"/>
          </p:cNvCxnSpPr>
          <p:nvPr/>
        </p:nvCxnSpPr>
        <p:spPr>
          <a:xfrm>
            <a:off x="3531463" y="5069967"/>
            <a:ext cx="546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39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trusted central authority—mint</a:t>
            </a:r>
          </a:p>
          <a:p>
            <a:r>
              <a:rPr lang="en-US" dirty="0" smtClean="0"/>
              <a:t>After each transaction</a:t>
            </a:r>
          </a:p>
          <a:p>
            <a:pPr lvl="1"/>
            <a:r>
              <a:rPr lang="en-US" dirty="0" smtClean="0"/>
              <a:t>Coin must be returned to the mint</a:t>
            </a:r>
            <a:r>
              <a:rPr lang="en-US" dirty="0"/>
              <a:t> </a:t>
            </a:r>
            <a:r>
              <a:rPr lang="en-US" dirty="0" smtClean="0"/>
              <a:t>to issue a new coin</a:t>
            </a:r>
          </a:p>
          <a:p>
            <a:pPr lvl="1"/>
            <a:r>
              <a:rPr lang="en-US" dirty="0" smtClean="0"/>
              <a:t>Only coins issued from the mint are trusted</a:t>
            </a:r>
          </a:p>
          <a:p>
            <a:r>
              <a:rPr lang="en-US" dirty="0" smtClean="0"/>
              <a:t>Drawback</a:t>
            </a:r>
          </a:p>
          <a:p>
            <a:pPr lvl="1"/>
            <a:r>
              <a:rPr lang="en-US" dirty="0" smtClean="0"/>
              <a:t>Every transaction needs to go through the mint</a:t>
            </a:r>
          </a:p>
        </p:txBody>
      </p:sp>
    </p:spTree>
    <p:extLst>
      <p:ext uri="{BB962C8B-B14F-4D97-AF65-F5344CB8AC3E}">
        <p14:creationId xmlns:p14="http://schemas.microsoft.com/office/powerpoint/2010/main" val="6136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Arriving Another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someone signs the same transaction (history) twice</a:t>
            </a:r>
          </a:p>
          <a:p>
            <a:pPr lvl="1"/>
            <a:r>
              <a:rPr lang="en-US" dirty="0" smtClean="0"/>
              <a:t>Only the first signature counts</a:t>
            </a:r>
          </a:p>
          <a:p>
            <a:r>
              <a:rPr lang="en-US" dirty="0" smtClean="0"/>
              <a:t>To be able to detect the second signature</a:t>
            </a:r>
          </a:p>
          <a:p>
            <a:pPr lvl="1"/>
            <a:r>
              <a:rPr lang="en-US" dirty="0" smtClean="0"/>
              <a:t>Global knowledge is required </a:t>
            </a:r>
          </a:p>
          <a:p>
            <a:pPr lvl="1"/>
            <a:r>
              <a:rPr lang="en-US" dirty="0" smtClean="0"/>
              <a:t>Mint’s centralized model relies on global knowledge</a:t>
            </a:r>
          </a:p>
          <a:p>
            <a:r>
              <a:rPr lang="en-US" dirty="0" smtClean="0"/>
              <a:t>Without a trusted party</a:t>
            </a:r>
          </a:p>
          <a:p>
            <a:pPr lvl="1"/>
            <a:r>
              <a:rPr lang="en-US" dirty="0" smtClean="0"/>
              <a:t>Transactions must be publically announced</a:t>
            </a:r>
          </a:p>
          <a:p>
            <a:pPr lvl="1"/>
            <a:r>
              <a:rPr lang="en-US" dirty="0" smtClean="0"/>
              <a:t>All participants need to agree on a single history of the order in which the announcement was received</a:t>
            </a:r>
          </a:p>
          <a:p>
            <a:r>
              <a:rPr lang="en-US" dirty="0" smtClean="0"/>
              <a:t>The payee needs proof that at the time of transaction</a:t>
            </a:r>
          </a:p>
          <a:p>
            <a:pPr lvl="1"/>
            <a:r>
              <a:rPr lang="en-US" dirty="0" smtClean="0"/>
              <a:t>Majority of nodes agreed he received the first signature</a:t>
            </a:r>
          </a:p>
        </p:txBody>
      </p:sp>
    </p:spTree>
    <p:extLst>
      <p:ext uri="{BB962C8B-B14F-4D97-AF65-F5344CB8AC3E}">
        <p14:creationId xmlns:p14="http://schemas.microsoft.com/office/powerpoint/2010/main" val="33658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hash of a block of items to be timestamped and publish the hash </a:t>
            </a:r>
          </a:p>
          <a:p>
            <a:pPr lvl="1"/>
            <a:r>
              <a:rPr lang="en-US" dirty="0" smtClean="0"/>
              <a:t>E.g., in a newspaper or Usenet post</a:t>
            </a:r>
          </a:p>
          <a:p>
            <a:pPr lvl="1"/>
            <a:r>
              <a:rPr lang="en-US" dirty="0" smtClean="0"/>
              <a:t>Timestamp proves that the data must have existed at the time to get into the hash</a:t>
            </a:r>
          </a:p>
          <a:p>
            <a:r>
              <a:rPr lang="en-US" dirty="0" smtClean="0"/>
              <a:t>Each timestamp includes the previous timestamp in its hash, forming a chain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7850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0919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9" name="Elbow Connector 8"/>
          <p:cNvCxnSpPr>
            <a:stCxn id="5" idx="3"/>
            <a:endCxn id="4" idx="1"/>
          </p:cNvCxnSpPr>
          <p:nvPr/>
        </p:nvCxnSpPr>
        <p:spPr>
          <a:xfrm flipV="1">
            <a:off x="3402333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1"/>
          </p:cNvCxnSpPr>
          <p:nvPr/>
        </p:nvCxnSpPr>
        <p:spPr>
          <a:xfrm>
            <a:off x="2388358" y="4961383"/>
            <a:ext cx="1569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5067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8136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21" name="Elbow Connector 20"/>
          <p:cNvCxnSpPr>
            <a:stCxn id="20" idx="3"/>
            <a:endCxn id="19" idx="1"/>
          </p:cNvCxnSpPr>
          <p:nvPr/>
        </p:nvCxnSpPr>
        <p:spPr>
          <a:xfrm flipV="1">
            <a:off x="5639550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19" idx="1"/>
          </p:cNvCxnSpPr>
          <p:nvPr/>
        </p:nvCxnSpPr>
        <p:spPr>
          <a:xfrm>
            <a:off x="4634638" y="4961383"/>
            <a:ext cx="1560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effort to generate the timestamp hash chain is low, someone with the CPU cycles to rewrite the history</a:t>
            </a:r>
          </a:p>
          <a:p>
            <a:r>
              <a:rPr lang="en-US" dirty="0" smtClean="0"/>
              <a:t>Need proof of work to make this process expensive</a:t>
            </a:r>
          </a:p>
        </p:txBody>
      </p:sp>
    </p:spTree>
    <p:extLst>
      <p:ext uri="{BB962C8B-B14F-4D97-AF65-F5344CB8AC3E}">
        <p14:creationId xmlns:p14="http://schemas.microsoft.com/office/powerpoint/2010/main" val="27396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hash(previous hash, transactions, nonce) &lt; threshold</a:t>
            </a:r>
          </a:p>
          <a:p>
            <a:pPr lvl="1"/>
            <a:r>
              <a:rPr lang="en-US" dirty="0" smtClean="0"/>
              <a:t>Where nonce is a random guess</a:t>
            </a:r>
          </a:p>
          <a:p>
            <a:pPr lvl="1"/>
            <a:r>
              <a:rPr lang="en-US" dirty="0" smtClean="0"/>
              <a:t>Smaller the threshold, exponentially increasingly computational effort is needed to generate this legitimate hash</a:t>
            </a:r>
          </a:p>
          <a:p>
            <a:pPr lvl="1"/>
            <a:r>
              <a:rPr lang="en-US" dirty="0" smtClean="0"/>
              <a:t>A block cannot be changed without redoing the work of guessing the nonce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nd the nonce for the subsequent blocks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918535" y="5049191"/>
            <a:ext cx="5394876" cy="1392071"/>
            <a:chOff x="918535" y="4926361"/>
            <a:chExt cx="5394876" cy="1392071"/>
          </a:xfrm>
        </p:grpSpPr>
        <p:sp>
          <p:nvSpPr>
            <p:cNvPr id="4" name="TextBox 3"/>
            <p:cNvSpPr txBox="1"/>
            <p:nvPr/>
          </p:nvSpPr>
          <p:spPr>
            <a:xfrm>
              <a:off x="3276730" y="5437730"/>
              <a:ext cx="676788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171961" y="4926361"/>
              <a:ext cx="1842448" cy="1392071"/>
              <a:chOff x="1296537" y="5363570"/>
              <a:chExt cx="1842448" cy="139207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215840" y="4926361"/>
              <a:ext cx="1842448" cy="1392071"/>
              <a:chOff x="1296537" y="5363570"/>
              <a:chExt cx="1842448" cy="139207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cxnSp>
          <p:nvCxnSpPr>
            <p:cNvPr id="57" name="Straight Arrow Connector 56"/>
            <p:cNvCxnSpPr>
              <a:stCxn id="12" idx="3"/>
              <a:endCxn id="4" idx="1"/>
            </p:cNvCxnSpPr>
            <p:nvPr/>
          </p:nvCxnSpPr>
          <p:spPr>
            <a:xfrm flipV="1">
              <a:off x="3014409" y="5622396"/>
              <a:ext cx="26232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" idx="3"/>
              <a:endCxn id="54" idx="1"/>
            </p:cNvCxnSpPr>
            <p:nvPr/>
          </p:nvCxnSpPr>
          <p:spPr>
            <a:xfrm>
              <a:off x="3953518" y="5622396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6051089" y="5623663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918535" y="5622395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decision is based on the longest block chain or the greatest proof of work effort invested </a:t>
            </a:r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Proof of work is not voted by the </a:t>
            </a:r>
            <a:r>
              <a:rPr lang="en-US" smtClean="0"/>
              <a:t>number of IP </a:t>
            </a:r>
            <a:r>
              <a:rPr lang="en-US" dirty="0" smtClean="0"/>
              <a:t>addressed</a:t>
            </a:r>
          </a:p>
          <a:p>
            <a:pPr lvl="1"/>
            <a:r>
              <a:rPr lang="en-US" dirty="0" smtClean="0"/>
              <a:t>But by the number of CPU cycles</a:t>
            </a:r>
          </a:p>
          <a:p>
            <a:r>
              <a:rPr lang="en-US" dirty="0" smtClean="0"/>
              <a:t>If most CPU cycles are controlled by honest nodes, the honest chain will grow faster than competing chains</a:t>
            </a:r>
          </a:p>
          <a:p>
            <a:r>
              <a:rPr lang="en-US" dirty="0" smtClean="0"/>
              <a:t>To modify the past, an attacker would have to redo the proof for all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hardware speed increases overtime</a:t>
            </a:r>
          </a:p>
          <a:p>
            <a:pPr lvl="1"/>
            <a:r>
              <a:rPr lang="en-US" dirty="0" smtClean="0"/>
              <a:t>The threshold for proof of work reduces </a:t>
            </a:r>
          </a:p>
          <a:p>
            <a:pPr lvl="2"/>
            <a:r>
              <a:rPr lang="en-US" dirty="0" smtClean="0"/>
              <a:t>Difficulty of guessing a correct nonce increases</a:t>
            </a:r>
          </a:p>
          <a:p>
            <a:pPr lvl="1"/>
            <a:r>
              <a:rPr lang="en-US" dirty="0" smtClean="0"/>
              <a:t>Targeting an average number of blocks generated per hour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following steps</a:t>
            </a:r>
          </a:p>
          <a:p>
            <a:pPr lvl="1"/>
            <a:r>
              <a:rPr lang="en-US" dirty="0" smtClean="0"/>
              <a:t>New transactions are broadcast to all nodes</a:t>
            </a:r>
          </a:p>
          <a:p>
            <a:pPr lvl="1"/>
            <a:r>
              <a:rPr lang="en-US" dirty="0" smtClean="0"/>
              <a:t>Each node collects new transactions into a block</a:t>
            </a:r>
          </a:p>
          <a:p>
            <a:pPr lvl="1"/>
            <a:r>
              <a:rPr lang="en-US" dirty="0" smtClean="0"/>
              <a:t>Each node solves for the nonce for its block</a:t>
            </a:r>
          </a:p>
          <a:p>
            <a:pPr lvl="1"/>
            <a:r>
              <a:rPr lang="en-US" dirty="0" smtClean="0"/>
              <a:t>If the nonce is found, broadcasts the block to all nodes</a:t>
            </a:r>
          </a:p>
          <a:p>
            <a:pPr lvl="1"/>
            <a:r>
              <a:rPr lang="en-US" dirty="0" smtClean="0"/>
              <a:t>Nodes accept the block if all transactions in it are valid and not already spent</a:t>
            </a:r>
          </a:p>
          <a:p>
            <a:pPr lvl="1"/>
            <a:r>
              <a:rPr lang="en-US" dirty="0" smtClean="0"/>
              <a:t>Nodes accept the block by creating the next block in the chain, using the hash of the accepted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always consider the longest chain</a:t>
            </a:r>
          </a:p>
          <a:p>
            <a:r>
              <a:rPr lang="en-US" dirty="0" smtClean="0"/>
              <a:t>If two chains are received, the tie will be broken with the next proof</a:t>
            </a:r>
          </a:p>
          <a:p>
            <a:r>
              <a:rPr lang="en-US" dirty="0" smtClean="0"/>
              <a:t>Nodes working on the shorter chain will switch to the longer chain</a:t>
            </a:r>
          </a:p>
          <a:p>
            <a:r>
              <a:rPr lang="en-US" dirty="0" smtClean="0"/>
              <a:t>Nodes can detect a missed block if the previous hash field mismatched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 out of 21 million bitcoins have been mined</a:t>
            </a:r>
          </a:p>
          <a:p>
            <a:r>
              <a:rPr lang="en-US" dirty="0" smtClean="0"/>
              <a:t>As of March 2018, it is trading at $9,000 per coin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90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transaction in a block is a special transaction</a:t>
            </a:r>
          </a:p>
          <a:p>
            <a:pPr lvl="1"/>
            <a:r>
              <a:rPr lang="en-US" dirty="0" smtClean="0"/>
              <a:t>Starts a new coin owned by the creator the block</a:t>
            </a:r>
          </a:p>
          <a:p>
            <a:pPr lvl="1"/>
            <a:r>
              <a:rPr lang="en-US" dirty="0" smtClean="0"/>
              <a:t>Encourages nodes to support the proof-of-work network</a:t>
            </a:r>
          </a:p>
          <a:p>
            <a:pPr lvl="2"/>
            <a:r>
              <a:rPr lang="en-US" dirty="0" smtClean="0"/>
              <a:t>Compensates for electricity expended</a:t>
            </a:r>
          </a:p>
          <a:p>
            <a:pPr lvl="1"/>
            <a:r>
              <a:rPr lang="en-US" dirty="0" smtClean="0"/>
              <a:t>Done without centralized authority</a:t>
            </a:r>
          </a:p>
          <a:p>
            <a:r>
              <a:rPr lang="en-US" dirty="0" smtClean="0"/>
              <a:t>Alternative</a:t>
            </a:r>
          </a:p>
          <a:p>
            <a:pPr lvl="1"/>
            <a:r>
              <a:rPr lang="en-US" dirty="0" smtClean="0"/>
              <a:t>Use transaction fees</a:t>
            </a:r>
          </a:p>
          <a:p>
            <a:r>
              <a:rPr lang="en-US" dirty="0" smtClean="0"/>
              <a:t>Encourage nodes to stay honest</a:t>
            </a:r>
          </a:p>
          <a:p>
            <a:pPr lvl="1"/>
            <a:r>
              <a:rPr lang="en-US" dirty="0" smtClean="0"/>
              <a:t>CPU cycles are better spent generating new coins than rewriting the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coin is buried under enough transactions, older transactions can be discarded to save disk space</a:t>
            </a:r>
          </a:p>
          <a:p>
            <a:r>
              <a:rPr lang="en-US" dirty="0" smtClean="0"/>
              <a:t>Transactions are stored in a </a:t>
            </a:r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4" name="TextBox 3"/>
            <p:cNvSpPr txBox="1"/>
            <p:nvPr/>
          </p:nvSpPr>
          <p:spPr>
            <a:xfrm>
              <a:off x="1078173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68991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4" idx="0"/>
              <a:endCxn id="8" idx="2"/>
            </p:cNvCxnSpPr>
            <p:nvPr/>
          </p:nvCxnSpPr>
          <p:spPr>
            <a:xfrm flipH="1" flipV="1">
              <a:off x="1356277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103310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94128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hash1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4" idx="0"/>
              <a:endCxn id="15" idx="2"/>
            </p:cNvCxnSpPr>
            <p:nvPr/>
          </p:nvCxnSpPr>
          <p:spPr>
            <a:xfrm flipH="1" flipV="1">
              <a:off x="2381414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128447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7" idx="0"/>
              <a:endCxn id="18" idx="2"/>
            </p:cNvCxnSpPr>
            <p:nvPr/>
          </p:nvCxnSpPr>
          <p:spPr>
            <a:xfrm flipH="1" flipV="1">
              <a:off x="3406551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27" name="Straight Arrow Connector 26"/>
            <p:cNvCxnSpPr>
              <a:stCxn id="8" idx="0"/>
              <a:endCxn id="23" idx="2"/>
            </p:cNvCxnSpPr>
            <p:nvPr/>
          </p:nvCxnSpPr>
          <p:spPr>
            <a:xfrm flipV="1">
              <a:off x="1356277" y="5023218"/>
              <a:ext cx="537549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5" idx="0"/>
              <a:endCxn id="23" idx="2"/>
            </p:cNvCxnSpPr>
            <p:nvPr/>
          </p:nvCxnSpPr>
          <p:spPr>
            <a:xfrm flipH="1" flipV="1">
              <a:off x="1893826" y="5023218"/>
              <a:ext cx="48758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72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pruning (e.g., Tx0 – Tx2)</a:t>
            </a:r>
          </a:p>
          <a:p>
            <a:pPr lvl="1"/>
            <a:r>
              <a:rPr lang="en-US" dirty="0" smtClean="0"/>
              <a:t>Interior hashes do not need to be stored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15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and Splitting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Unwieldy to make a separate transaction for every cent</a:t>
            </a:r>
          </a:p>
          <a:p>
            <a:r>
              <a:rPr lang="en-US" dirty="0" smtClean="0"/>
              <a:t>Transactions contain multiple inputs and outputs</a:t>
            </a:r>
          </a:p>
          <a:p>
            <a:r>
              <a:rPr lang="en-US" dirty="0" smtClean="0"/>
              <a:t>Normally, one input when a larger amount is going to be spent on smaller amount</a:t>
            </a:r>
          </a:p>
          <a:p>
            <a:r>
              <a:rPr lang="en-US" dirty="0" smtClean="0"/>
              <a:t>Multiple inputs when smaller amounts are combined to be spent</a:t>
            </a:r>
          </a:p>
          <a:p>
            <a:r>
              <a:rPr lang="en-US" dirty="0" smtClean="0"/>
              <a:t>At most two outputs</a:t>
            </a:r>
          </a:p>
          <a:p>
            <a:pPr lvl="1"/>
            <a:r>
              <a:rPr lang="en-US" dirty="0" smtClean="0"/>
              <a:t>One for payment</a:t>
            </a:r>
          </a:p>
          <a:p>
            <a:pPr lvl="1"/>
            <a:r>
              <a:rPr lang="en-US" dirty="0" smtClean="0"/>
              <a:t>One returning the change</a:t>
            </a:r>
          </a:p>
        </p:txBody>
      </p:sp>
    </p:spTree>
    <p:extLst>
      <p:ext uri="{BB962C8B-B14F-4D97-AF65-F5344CB8AC3E}">
        <p14:creationId xmlns:p14="http://schemas.microsoft.com/office/powerpoint/2010/main" val="14240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transactions are announced publicly</a:t>
            </a:r>
          </a:p>
          <a:p>
            <a:r>
              <a:rPr lang="en-US" dirty="0" smtClean="0"/>
              <a:t>Need to keep public key anonymous</a:t>
            </a:r>
          </a:p>
          <a:p>
            <a:r>
              <a:rPr lang="en-US" dirty="0" smtClean="0"/>
              <a:t>Ideally a new key pair is used for each transaction</a:t>
            </a:r>
          </a:p>
          <a:p>
            <a:r>
              <a:rPr lang="en-US" dirty="0" smtClean="0"/>
              <a:t>Still a problem for multi-input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Attackers are likely to change one of its own transactions to take back money recently spent</a:t>
            </a:r>
          </a:p>
          <a:p>
            <a:r>
              <a:rPr lang="en-US" dirty="0" smtClean="0"/>
              <a:t>For large transactions, wait for 5-6 blocks to be committed based on the transacted block</a:t>
            </a:r>
          </a:p>
          <a:p>
            <a:pPr lvl="1"/>
            <a:r>
              <a:rPr lang="en-US" dirty="0" smtClean="0"/>
              <a:t>Very difficult for an attacker to alter the history beyond this chain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Seller:  renders a non-reversible service</a:t>
            </a:r>
          </a:p>
          <a:p>
            <a:r>
              <a:rPr lang="en-US" dirty="0" smtClean="0"/>
              <a:t>Buyer:  pays a check</a:t>
            </a:r>
          </a:p>
          <a:p>
            <a:pPr lvl="1"/>
            <a:r>
              <a:rPr lang="en-US" dirty="0" smtClean="0"/>
              <a:t>The bank account may not have the money</a:t>
            </a:r>
          </a:p>
          <a:p>
            <a:pPr lvl="1"/>
            <a:r>
              <a:rPr lang="en-US" dirty="0" smtClean="0"/>
              <a:t>If the buyer writes two $100 checks with only $100 is in the account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Physical cash</a:t>
            </a:r>
          </a:p>
          <a:p>
            <a:pPr lvl="1"/>
            <a:r>
              <a:rPr lang="en-US" dirty="0" smtClean="0"/>
              <a:t>Uses a credit card where the third-party bank holds the buyer accountable</a:t>
            </a:r>
          </a:p>
        </p:txBody>
      </p:sp>
    </p:spTree>
    <p:extLst>
      <p:ext uri="{BB962C8B-B14F-4D97-AF65-F5344CB8AC3E}">
        <p14:creationId xmlns:p14="http://schemas.microsoft.com/office/powerpoint/2010/main" val="28024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Need a way to pay over a communication channel </a:t>
            </a:r>
          </a:p>
          <a:p>
            <a:pPr lvl="1"/>
            <a:r>
              <a:rPr lang="en-US" dirty="0" smtClean="0"/>
              <a:t>Without a trusted third party</a:t>
            </a:r>
          </a:p>
          <a:p>
            <a:r>
              <a:rPr lang="en-US" dirty="0" smtClean="0"/>
              <a:t>Need to rely on cryptographic proof instead of trust</a:t>
            </a:r>
          </a:p>
          <a:p>
            <a:pPr lvl="1"/>
            <a:r>
              <a:rPr lang="en-US" dirty="0" smtClean="0"/>
              <a:t>My claimed account balance can be independently verified</a:t>
            </a:r>
          </a:p>
          <a:p>
            <a:pPr lvl="1"/>
            <a:r>
              <a:rPr lang="en-US" dirty="0" smtClean="0"/>
              <a:t>Allow two parties to transact directly with each other</a:t>
            </a:r>
          </a:p>
          <a:p>
            <a:pPr lvl="2"/>
            <a:r>
              <a:rPr lang="en-US" dirty="0" smtClean="0"/>
              <a:t>Without the need of a trusted third party</a:t>
            </a:r>
          </a:p>
          <a:p>
            <a:r>
              <a:rPr lang="en-US" dirty="0" smtClean="0"/>
              <a:t>Bitcoin:  a solution to double spending problem </a:t>
            </a:r>
          </a:p>
          <a:p>
            <a:pPr lvl="1"/>
            <a:r>
              <a:rPr lang="en-US" dirty="0" smtClean="0"/>
              <a:t>Using a distributed timestamp server to generate proof of the chronological order of transactions</a:t>
            </a:r>
          </a:p>
          <a:p>
            <a:r>
              <a:rPr lang="en-US" dirty="0" smtClean="0"/>
              <a:t>Assumptions:  Honest nodes control more CPU power than attacking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electronic coin as a chain (cryptographic transfer history) of 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34895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63868" y="3228951"/>
            <a:ext cx="3414596" cy="3551076"/>
            <a:chOff x="963868" y="3228951"/>
            <a:chExt cx="3414596" cy="3551076"/>
          </a:xfrm>
        </p:grpSpPr>
        <p:sp>
          <p:nvSpPr>
            <p:cNvPr id="4" name="TextBox 3"/>
            <p:cNvSpPr txBox="1"/>
            <p:nvPr/>
          </p:nvSpPr>
          <p:spPr>
            <a:xfrm>
              <a:off x="963868" y="3228951"/>
              <a:ext cx="15586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1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12605" y="3578729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public_j+1</a:t>
              </a:r>
              <a:endParaRPr lang="en-US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971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Key</a:t>
              </a:r>
              <a:r>
                <a:rPr lang="en-US" baseline="-25000" dirty="0" err="1" smtClean="0"/>
                <a:t>private_j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19164" y="4320772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11" name="Elbow Connector 10"/>
            <p:cNvCxnSpPr>
              <a:stCxn id="4" idx="2"/>
              <a:endCxn id="9" idx="0"/>
            </p:cNvCxnSpPr>
            <p:nvPr/>
          </p:nvCxnSpPr>
          <p:spPr>
            <a:xfrm rot="16200000" flipH="1">
              <a:off x="2383132" y="2958367"/>
              <a:ext cx="722489" cy="2002320"/>
            </a:xfrm>
            <a:prstGeom prst="bentConnector3">
              <a:avLst>
                <a:gd name="adj1" fmla="val 7077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  <a:endCxn id="9" idx="0"/>
            </p:cNvCxnSpPr>
            <p:nvPr/>
          </p:nvCxnSpPr>
          <p:spPr>
            <a:xfrm>
              <a:off x="3745535" y="3948061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60840" y="4928503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9" idx="2"/>
              <a:endCxn id="14" idx="0"/>
            </p:cNvCxnSpPr>
            <p:nvPr/>
          </p:nvCxnSpPr>
          <p:spPr>
            <a:xfrm flipH="1">
              <a:off x="3745534" y="469010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6" idx="3"/>
              <a:endCxn id="14" idx="1"/>
            </p:cNvCxnSpPr>
            <p:nvPr/>
          </p:nvCxnSpPr>
          <p:spPr>
            <a:xfrm flipV="1">
              <a:off x="2330460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3745530" y="5310735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125745" y="5530518"/>
              <a:ext cx="1239570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340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(Coin = a Chain of Signatures)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58289" y="3244138"/>
            <a:ext cx="3351137" cy="3535889"/>
            <a:chOff x="3158289" y="3244138"/>
            <a:chExt cx="3351137" cy="3535889"/>
          </a:xfrm>
        </p:grpSpPr>
        <p:sp>
          <p:nvSpPr>
            <p:cNvPr id="54" name="TextBox 53"/>
            <p:cNvSpPr txBox="1"/>
            <p:nvPr/>
          </p:nvSpPr>
          <p:spPr>
            <a:xfrm>
              <a:off x="5097148" y="3593918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public_j+2</a:t>
              </a:r>
              <a:endParaRPr lang="en-US" baseline="-25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03707" y="4335961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54" idx="2"/>
              <a:endCxn id="55" idx="0"/>
            </p:cNvCxnSpPr>
            <p:nvPr/>
          </p:nvCxnSpPr>
          <p:spPr>
            <a:xfrm>
              <a:off x="5730078" y="3963250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445383" y="4943692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55" idx="2"/>
              <a:endCxn id="57" idx="0"/>
            </p:cNvCxnSpPr>
            <p:nvPr/>
          </p:nvCxnSpPr>
          <p:spPr>
            <a:xfrm flipH="1">
              <a:off x="5730077" y="4705293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50729" y="3244139"/>
              <a:ext cx="1558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3</a:t>
              </a:r>
              <a:endParaRPr lang="en-US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5730073" y="532592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88459" y="5549134"/>
              <a:ext cx="1483227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j+1’s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50730" y="3244138"/>
              <a:ext cx="1558696" cy="307086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8289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Key</a:t>
              </a:r>
              <a:r>
                <a:rPr lang="en-US" baseline="-25000" dirty="0" err="1" smtClean="0"/>
                <a:t>private_j</a:t>
              </a:r>
              <a:endParaRPr lang="en-US" baseline="-25000" dirty="0"/>
            </a:p>
          </p:txBody>
        </p:sp>
        <p:cxnSp>
          <p:nvCxnSpPr>
            <p:cNvPr id="64" name="Elbow Connector 63"/>
            <p:cNvCxnSpPr/>
            <p:nvPr/>
          </p:nvCxnSpPr>
          <p:spPr>
            <a:xfrm flipV="1">
              <a:off x="4327607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endCxn id="55" idx="0"/>
            </p:cNvCxnSpPr>
            <p:nvPr/>
          </p:nvCxnSpPr>
          <p:spPr>
            <a:xfrm>
              <a:off x="4524882" y="4100976"/>
              <a:ext cx="1205197" cy="23498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85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verify owner j + 1’s signature using j + 1’s public key</a:t>
            </a:r>
          </a:p>
          <a:p>
            <a:pPr lvl="1"/>
            <a:r>
              <a:rPr lang="en-US" dirty="0" smtClean="0"/>
              <a:t>Can verify the entire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97148" y="3593918"/>
            <a:ext cx="1265859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5403707" y="4335961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54" idx="2"/>
            <a:endCxn id="55" idx="0"/>
          </p:cNvCxnSpPr>
          <p:nvPr/>
        </p:nvCxnSpPr>
        <p:spPr>
          <a:xfrm>
            <a:off x="5730078" y="3963250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445383" y="4943692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5" idx="2"/>
            <a:endCxn id="57" idx="0"/>
          </p:cNvCxnSpPr>
          <p:nvPr/>
        </p:nvCxnSpPr>
        <p:spPr>
          <a:xfrm flipH="1">
            <a:off x="5730077" y="4705293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50729" y="3244139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3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730073" y="532592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988459" y="5549134"/>
            <a:ext cx="14832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j+1’s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950730" y="3244138"/>
            <a:ext cx="1558696" cy="3070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158289" y="6410695"/>
            <a:ext cx="13347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private_j+1</a:t>
            </a:r>
            <a:endParaRPr lang="en-US" baseline="-25000" dirty="0"/>
          </a:p>
        </p:txBody>
      </p:sp>
      <p:cxnSp>
        <p:nvCxnSpPr>
          <p:cNvPr id="64" name="Elbow Connector 63"/>
          <p:cNvCxnSpPr/>
          <p:nvPr/>
        </p:nvCxnSpPr>
        <p:spPr>
          <a:xfrm flipV="1">
            <a:off x="4327607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55" idx="0"/>
          </p:cNvCxnSpPr>
          <p:nvPr/>
        </p:nvCxnSpPr>
        <p:spPr>
          <a:xfrm>
            <a:off x="4524882" y="4100976"/>
            <a:ext cx="1205197" cy="2349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0392" y="1555367"/>
            <a:ext cx="659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D(Key</a:t>
            </a:r>
            <a:r>
              <a:rPr lang="en-US" baseline="-25000" dirty="0" smtClean="0"/>
              <a:t>public_j+1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transaction 3</a:t>
            </a:r>
            <a:r>
              <a:rPr lang="en-US" dirty="0" smtClean="0"/>
              <a:t>) = hash(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transaction 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Key</a:t>
            </a:r>
            <a:r>
              <a:rPr lang="en-US" baseline="-25000" dirty="0" smtClean="0">
                <a:solidFill>
                  <a:srgbClr val="00B0F0"/>
                </a:solidFill>
              </a:rPr>
              <a:t>public_j+2</a:t>
            </a:r>
            <a:r>
              <a:rPr lang="en-US" dirty="0" smtClean="0"/>
              <a:t>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2063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484</TotalTime>
  <Words>1183</Words>
  <Application>Microsoft Office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Bitcoin:  A Peer-to-Peer Electronic Cash System</vt:lpstr>
      <vt:lpstr>Bitcoin</vt:lpstr>
      <vt:lpstr>Motivation</vt:lpstr>
      <vt:lpstr>Motivation</vt:lpstr>
      <vt:lpstr>Transaction</vt:lpstr>
      <vt:lpstr>Transaction</vt:lpstr>
      <vt:lpstr>Transaction</vt:lpstr>
      <vt:lpstr>Transaction (Coin = a Chain of Signatures)</vt:lpstr>
      <vt:lpstr>Transaction</vt:lpstr>
      <vt:lpstr>Problem with this Transaction Model</vt:lpstr>
      <vt:lpstr>One Solution</vt:lpstr>
      <vt:lpstr>Arriving Another Solution</vt:lpstr>
      <vt:lpstr>Timestamp Server</vt:lpstr>
      <vt:lpstr>Proof of Work</vt:lpstr>
      <vt:lpstr>Proof of Work</vt:lpstr>
      <vt:lpstr>Proof of Work</vt:lpstr>
      <vt:lpstr>Proof of Work</vt:lpstr>
      <vt:lpstr>Proof-of-Work Network</vt:lpstr>
      <vt:lpstr>Proof-of-Work Network</vt:lpstr>
      <vt:lpstr>Incentive</vt:lpstr>
      <vt:lpstr>Reclaiming Disk Space</vt:lpstr>
      <vt:lpstr>Reclaiming Disk Space</vt:lpstr>
      <vt:lpstr>Combining and Splitting Value</vt:lpstr>
      <vt:lpstr>Privacy</vt:lpstr>
      <vt:lpstr>Calculations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Bitcoin:  A Peer-to-Peer Electronic Cash System</dc:title>
  <dc:creator>awang</dc:creator>
  <cp:lastModifiedBy>awang90210@gmail.com</cp:lastModifiedBy>
  <cp:revision>131</cp:revision>
  <dcterms:created xsi:type="dcterms:W3CDTF">2018-03-12T17:04:34Z</dcterms:created>
  <dcterms:modified xsi:type="dcterms:W3CDTF">2022-02-03T19:40:21Z</dcterms:modified>
</cp:coreProperties>
</file>