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7" r:id="rId1"/>
  </p:sldMasterIdLst>
  <p:sldIdLst>
    <p:sldId id="256" r:id="rId2"/>
    <p:sldId id="257" r:id="rId3"/>
    <p:sldId id="258" r:id="rId4"/>
    <p:sldId id="270" r:id="rId5"/>
    <p:sldId id="259" r:id="rId6"/>
    <p:sldId id="260" r:id="rId7"/>
    <p:sldId id="264" r:id="rId8"/>
    <p:sldId id="261" r:id="rId9"/>
    <p:sldId id="262" r:id="rId10"/>
    <p:sldId id="263" r:id="rId11"/>
    <p:sldId id="265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149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6903-7A9C-4D1B-B87B-B883AA9E2DA0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790DE-4FE5-4662-84BC-0B08B5BD0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351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6903-7A9C-4D1B-B87B-B883AA9E2DA0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790DE-4FE5-4662-84BC-0B08B5BD0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259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6903-7A9C-4D1B-B87B-B883AA9E2DA0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790DE-4FE5-4662-84BC-0B08B5BD0D4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172454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6903-7A9C-4D1B-B87B-B883AA9E2DA0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790DE-4FE5-4662-84BC-0B08B5BD0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4133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6903-7A9C-4D1B-B87B-B883AA9E2DA0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790DE-4FE5-4662-84BC-0B08B5BD0D4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896309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6903-7A9C-4D1B-B87B-B883AA9E2DA0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790DE-4FE5-4662-84BC-0B08B5BD0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8414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6903-7A9C-4D1B-B87B-B883AA9E2DA0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790DE-4FE5-4662-84BC-0B08B5BD0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834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6903-7A9C-4D1B-B87B-B883AA9E2DA0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790DE-4FE5-4662-84BC-0B08B5BD0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2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6903-7A9C-4D1B-B87B-B883AA9E2DA0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790DE-4FE5-4662-84BC-0B08B5BD0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852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6903-7A9C-4D1B-B87B-B883AA9E2DA0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790DE-4FE5-4662-84BC-0B08B5BD0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416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6903-7A9C-4D1B-B87B-B883AA9E2DA0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790DE-4FE5-4662-84BC-0B08B5BD0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4466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6903-7A9C-4D1B-B87B-B883AA9E2DA0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790DE-4FE5-4662-84BC-0B08B5BD0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44462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6903-7A9C-4D1B-B87B-B883AA9E2DA0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790DE-4FE5-4662-84BC-0B08B5BD0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351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6903-7A9C-4D1B-B87B-B883AA9E2DA0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790DE-4FE5-4662-84BC-0B08B5BD0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455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6903-7A9C-4D1B-B87B-B883AA9E2DA0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790DE-4FE5-4662-84BC-0B08B5BD0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51687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6903-7A9C-4D1B-B87B-B883AA9E2DA0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790DE-4FE5-4662-84BC-0B08B5BD0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850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176903-7A9C-4D1B-B87B-B883AA9E2DA0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87790DE-4FE5-4662-84BC-0B08B5BD0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168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09" r:id="rId2"/>
    <p:sldLayoutId id="2147483810" r:id="rId3"/>
    <p:sldLayoutId id="2147483811" r:id="rId4"/>
    <p:sldLayoutId id="2147483812" r:id="rId5"/>
    <p:sldLayoutId id="2147483813" r:id="rId6"/>
    <p:sldLayoutId id="2147483814" r:id="rId7"/>
    <p:sldLayoutId id="2147483815" r:id="rId8"/>
    <p:sldLayoutId id="2147483816" r:id="rId9"/>
    <p:sldLayoutId id="2147483817" r:id="rId10"/>
    <p:sldLayoutId id="2147483818" r:id="rId11"/>
    <p:sldLayoutId id="2147483819" r:id="rId12"/>
    <p:sldLayoutId id="2147483820" r:id="rId13"/>
    <p:sldLayoutId id="2147483821" r:id="rId14"/>
    <p:sldLayoutId id="2147483822" r:id="rId15"/>
    <p:sldLayoutId id="214748382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F2FS:  </a:t>
            </a:r>
            <a:br>
              <a:rPr lang="en-US" dirty="0" smtClean="0"/>
            </a:br>
            <a:r>
              <a:rPr lang="en-US" dirty="0" smtClean="0"/>
              <a:t>A File System for Flash Storage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1111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Directory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4KB directory entries	</a:t>
            </a:r>
          </a:p>
          <a:p>
            <a:pPr lvl="1"/>
            <a:r>
              <a:rPr lang="en-US" dirty="0" smtClean="0"/>
              <a:t>Bitmap with &lt;slot, name&gt; pairs</a:t>
            </a:r>
          </a:p>
          <a:p>
            <a:pPr lvl="1"/>
            <a:r>
              <a:rPr lang="en-US" dirty="0" smtClean="0"/>
              <a:t>Slot contains hash value, </a:t>
            </a:r>
            <a:r>
              <a:rPr lang="en-US" dirty="0" err="1" smtClean="0"/>
              <a:t>inode</a:t>
            </a:r>
            <a:r>
              <a:rPr lang="en-US" dirty="0" smtClean="0"/>
              <a:t> number, file length, file type</a:t>
            </a:r>
          </a:p>
          <a:p>
            <a:r>
              <a:rPr lang="en-US" dirty="0" smtClean="0"/>
              <a:t>A directory file uses multi-level hash tables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72329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Multi-head Logging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Maintains six log areas</a:t>
            </a:r>
          </a:p>
          <a:p>
            <a:r>
              <a:rPr lang="en-US" dirty="0" smtClean="0"/>
              <a:t>Three levels of temperatures</a:t>
            </a:r>
          </a:p>
          <a:p>
            <a:pPr lvl="1"/>
            <a:r>
              <a:rPr lang="en-US" dirty="0" smtClean="0"/>
              <a:t>Hot, warm, and cold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6466983"/>
              </p:ext>
            </p:extLst>
          </p:nvPr>
        </p:nvGraphicFramePr>
        <p:xfrm>
          <a:off x="929551" y="3511899"/>
          <a:ext cx="6317411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6545"/>
                <a:gridCol w="1624083"/>
                <a:gridCol w="376678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Temperature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Objects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Direct node</a:t>
                      </a:r>
                      <a:r>
                        <a:rPr lang="en-US" baseline="0" dirty="0" smtClean="0"/>
                        <a:t> blocks for directories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Warm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Direct node blocks for files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Cold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Indirect</a:t>
                      </a:r>
                      <a:r>
                        <a:rPr lang="en-US" baseline="0" dirty="0" smtClean="0"/>
                        <a:t> node blocks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Data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Directory entry</a:t>
                      </a:r>
                      <a:r>
                        <a:rPr lang="en-US" baseline="0" dirty="0" smtClean="0"/>
                        <a:t> blocks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Warm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Data</a:t>
                      </a:r>
                      <a:r>
                        <a:rPr lang="en-US" baseline="0" dirty="0" smtClean="0"/>
                        <a:t> blocks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Cold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Data blocks</a:t>
                      </a:r>
                      <a:r>
                        <a:rPr lang="en-US" baseline="0" dirty="0" smtClean="0"/>
                        <a:t> moved by cleaning</a:t>
                      </a:r>
                    </a:p>
                    <a:p>
                      <a:r>
                        <a:rPr lang="en-US" baseline="0" dirty="0" smtClean="0"/>
                        <a:t>Multimedia file data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03749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Cleaning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Foreground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Triggered when not enough space</a:t>
            </a:r>
          </a:p>
          <a:p>
            <a:r>
              <a:rPr lang="en-US" dirty="0" smtClean="0"/>
              <a:t>Picks sections with the fewest valid segments</a:t>
            </a:r>
          </a:p>
          <a:p>
            <a:r>
              <a:rPr lang="en-US" dirty="0" smtClean="0"/>
              <a:t>Migrate immediately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Triggered periodically</a:t>
            </a:r>
          </a:p>
          <a:p>
            <a:r>
              <a:rPr lang="en-US" dirty="0" smtClean="0"/>
              <a:t>Uses cost-benefit policy</a:t>
            </a:r>
          </a:p>
          <a:p>
            <a:pPr lvl="1"/>
            <a:r>
              <a:rPr lang="en-US" dirty="0" smtClean="0"/>
              <a:t>Also considers the age of sections</a:t>
            </a:r>
          </a:p>
          <a:p>
            <a:r>
              <a:rPr lang="en-US" dirty="0" smtClean="0"/>
              <a:t>Lazy migration</a:t>
            </a:r>
          </a:p>
          <a:p>
            <a:pPr lvl="1"/>
            <a:r>
              <a:rPr lang="en-US" dirty="0" smtClean="0"/>
              <a:t>Merges segments and leaves them in memory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7747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Fsync</a:t>
            </a:r>
            <a:r>
              <a:rPr lang="en-US" dirty="0" smtClean="0"/>
              <a:t> optimization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data blocks and their direct node blocks only</a:t>
            </a:r>
          </a:p>
          <a:p>
            <a:r>
              <a:rPr lang="en-US" dirty="0" smtClean="0"/>
              <a:t>Excluding other node or metadata blocks</a:t>
            </a:r>
          </a:p>
          <a:p>
            <a:r>
              <a:rPr lang="en-US" dirty="0" smtClean="0"/>
              <a:t>Leverage checkpoints to recover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14341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Compared to ext4</a:t>
            </a:r>
          </a:p>
          <a:p>
            <a:pPr lvl="1"/>
            <a:r>
              <a:rPr lang="en-US" dirty="0" smtClean="0"/>
              <a:t>3x for </a:t>
            </a:r>
            <a:r>
              <a:rPr lang="en-US" dirty="0" err="1" smtClean="0"/>
              <a:t>iozone</a:t>
            </a:r>
            <a:endParaRPr lang="en-US" dirty="0" smtClean="0"/>
          </a:p>
          <a:p>
            <a:pPr lvl="1"/>
            <a:r>
              <a:rPr lang="en-US" dirty="0" smtClean="0"/>
              <a:t>2x </a:t>
            </a:r>
            <a:r>
              <a:rPr lang="en-US" smtClean="0"/>
              <a:t>for SQLite</a:t>
            </a:r>
          </a:p>
          <a:p>
            <a:pPr lv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9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NAND flash memory is broadly used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However, NAND flash has the following limitations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 smtClean="0"/>
              <a:t>Erase before write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 smtClean="0"/>
              <a:t>Limited write cycles per erase block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NAND flash does not work well with random writes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Can cause internal fragmentations and degrade sustained SSD performance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Random write patterns are common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 smtClean="0"/>
              <a:t>Facebook mobile app (150% more random than sequential writes)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 err="1" smtClean="0"/>
              <a:t>WebBench</a:t>
            </a:r>
            <a:r>
              <a:rPr lang="en-US" dirty="0" smtClean="0"/>
              <a:t> (70% more random than sequential writes)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 smtClean="0"/>
              <a:t>Due to the use of SQLite</a:t>
            </a:r>
          </a:p>
        </p:txBody>
      </p:sp>
    </p:spTree>
    <p:extLst>
      <p:ext uri="{BB962C8B-B14F-4D97-AF65-F5344CB8AC3E}">
        <p14:creationId xmlns:p14="http://schemas.microsoft.com/office/powerpoint/2010/main" val="268913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F2FS Design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Based on LFS</a:t>
            </a:r>
          </a:p>
          <a:p>
            <a:r>
              <a:rPr lang="en-US" dirty="0" smtClean="0"/>
              <a:t>Use zone &gt; section &gt; segment units</a:t>
            </a:r>
          </a:p>
          <a:p>
            <a:pPr lvl="1"/>
            <a:r>
              <a:rPr lang="en-US" dirty="0" smtClean="0"/>
              <a:t>Allocate storage in segments</a:t>
            </a:r>
          </a:p>
          <a:p>
            <a:pPr lvl="1"/>
            <a:r>
              <a:rPr lang="en-US" dirty="0" smtClean="0"/>
              <a:t>Clean in sections</a:t>
            </a:r>
          </a:p>
          <a:p>
            <a:pPr lvl="1"/>
            <a:r>
              <a:rPr lang="en-US" dirty="0" smtClean="0"/>
              <a:t>Aligned with FTL operational </a:t>
            </a:r>
            <a:r>
              <a:rPr lang="en-US" dirty="0" smtClean="0"/>
              <a:t>units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74827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F2FS Design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Use </a:t>
            </a:r>
            <a:r>
              <a:rPr lang="en-US" dirty="0" smtClean="0"/>
              <a:t>node address table </a:t>
            </a:r>
            <a:r>
              <a:rPr lang="en-US" dirty="0"/>
              <a:t>&lt;</a:t>
            </a:r>
            <a:r>
              <a:rPr lang="en-US" dirty="0" smtClean="0"/>
              <a:t>node ID, address&gt; to </a:t>
            </a:r>
            <a:r>
              <a:rPr lang="en-US" dirty="0" smtClean="0"/>
              <a:t>solve the wandering tree </a:t>
            </a:r>
            <a:r>
              <a:rPr lang="en-US" dirty="0" smtClean="0"/>
              <a:t>problem </a:t>
            </a:r>
            <a:endParaRPr lang="en-US" dirty="0" smtClean="0"/>
          </a:p>
          <a:p>
            <a:pPr lvl="1"/>
            <a:r>
              <a:rPr lang="en-US" dirty="0" smtClean="0"/>
              <a:t>LFS appends data </a:t>
            </a:r>
            <a:r>
              <a:rPr lang="en-US" dirty="0" smtClean="0"/>
              <a:t>&lt;data&gt; and </a:t>
            </a:r>
            <a:r>
              <a:rPr lang="en-US" dirty="0" smtClean="0"/>
              <a:t>index </a:t>
            </a:r>
            <a:r>
              <a:rPr lang="en-US" dirty="0" smtClean="0"/>
              <a:t>block  &lt;index block, data address&gt;</a:t>
            </a:r>
            <a:endParaRPr lang="en-US" dirty="0" smtClean="0"/>
          </a:p>
          <a:p>
            <a:pPr lvl="1"/>
            <a:r>
              <a:rPr lang="en-US" dirty="0" smtClean="0"/>
              <a:t>It’s </a:t>
            </a:r>
            <a:r>
              <a:rPr lang="en-US" dirty="0" smtClean="0"/>
              <a:t>index </a:t>
            </a:r>
            <a:r>
              <a:rPr lang="en-US" dirty="0" smtClean="0"/>
              <a:t>map block &lt;index map, index block address&gt; also </a:t>
            </a:r>
            <a:r>
              <a:rPr lang="en-US" dirty="0" smtClean="0"/>
              <a:t>needs to be </a:t>
            </a:r>
            <a:r>
              <a:rPr lang="en-US" dirty="0" smtClean="0"/>
              <a:t>updated </a:t>
            </a:r>
          </a:p>
          <a:p>
            <a:r>
              <a:rPr lang="en-US" dirty="0" smtClean="0"/>
              <a:t>Instead, index block and index map store data node ID and index block node ID</a:t>
            </a:r>
          </a:p>
          <a:p>
            <a:pPr lvl="1"/>
            <a:r>
              <a:rPr lang="en-US" dirty="0" smtClean="0"/>
              <a:t>Only the node address table needs to be updated  </a:t>
            </a:r>
          </a:p>
        </p:txBody>
      </p:sp>
    </p:spTree>
    <p:extLst>
      <p:ext uri="{BB962C8B-B14F-4D97-AF65-F5344CB8AC3E}">
        <p14:creationId xmlns:p14="http://schemas.microsoft.com/office/powerpoint/2010/main" val="3421507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F2FS Design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Multi-headed logging</a:t>
            </a:r>
          </a:p>
          <a:p>
            <a:pPr lvl="1"/>
            <a:r>
              <a:rPr lang="en-US" dirty="0" smtClean="0"/>
              <a:t>Separate hot and cold data</a:t>
            </a:r>
          </a:p>
          <a:p>
            <a:pPr lvl="1"/>
            <a:r>
              <a:rPr lang="en-US" dirty="0" smtClean="0"/>
              <a:t>Runs multiple log segments concurrently</a:t>
            </a:r>
          </a:p>
          <a:p>
            <a:pPr lvl="1"/>
            <a:r>
              <a:rPr lang="en-US" dirty="0" smtClean="0"/>
              <a:t>Appends data and metadata to separate log segments</a:t>
            </a:r>
          </a:p>
          <a:p>
            <a:pPr lvl="1"/>
            <a:r>
              <a:rPr lang="en-US" dirty="0" smtClean="0"/>
              <a:t>Exploits parallelism</a:t>
            </a:r>
          </a:p>
          <a:p>
            <a:r>
              <a:rPr lang="en-US" dirty="0" smtClean="0"/>
              <a:t>Adaptive logging</a:t>
            </a:r>
          </a:p>
          <a:p>
            <a:pPr lvl="1"/>
            <a:r>
              <a:rPr lang="en-US" dirty="0" smtClean="0"/>
              <a:t>Use append to convert random writes into sequential ones</a:t>
            </a:r>
          </a:p>
          <a:p>
            <a:pPr lvl="1"/>
            <a:r>
              <a:rPr lang="en-US" dirty="0" smtClean="0"/>
              <a:t>When the storage is near full, use threaded logging</a:t>
            </a:r>
          </a:p>
          <a:p>
            <a:r>
              <a:rPr lang="en-US" dirty="0" err="1" smtClean="0"/>
              <a:t>Fsync</a:t>
            </a:r>
            <a:r>
              <a:rPr lang="en-US" dirty="0" smtClean="0"/>
              <a:t> acceleration and roll-forward recovery</a:t>
            </a:r>
          </a:p>
        </p:txBody>
      </p:sp>
    </p:spTree>
    <p:extLst>
      <p:ext uri="{BB962C8B-B14F-4D97-AF65-F5344CB8AC3E}">
        <p14:creationId xmlns:p14="http://schemas.microsoft.com/office/powerpoint/2010/main" val="27801465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On-Disk Layout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F2FS splits a volume into six areas</a:t>
            </a:r>
          </a:p>
          <a:p>
            <a:pPr lvl="1"/>
            <a:r>
              <a:rPr lang="en-US" dirty="0" smtClean="0"/>
              <a:t>Superblock</a:t>
            </a:r>
          </a:p>
          <a:p>
            <a:pPr lvl="1"/>
            <a:r>
              <a:rPr lang="en-US" dirty="0" smtClean="0"/>
              <a:t>Checkpoint</a:t>
            </a:r>
          </a:p>
          <a:p>
            <a:pPr lvl="1"/>
            <a:r>
              <a:rPr lang="en-US" dirty="0" smtClean="0"/>
              <a:t>Segment information table (SIT) contains validity bitmap</a:t>
            </a:r>
          </a:p>
          <a:p>
            <a:pPr lvl="1"/>
            <a:r>
              <a:rPr lang="en-US" dirty="0" smtClean="0"/>
              <a:t>Node address table (NAT) for nodes stored in the main area</a:t>
            </a:r>
          </a:p>
          <a:p>
            <a:pPr lvl="1"/>
            <a:r>
              <a:rPr lang="en-US" dirty="0" smtClean="0"/>
              <a:t>Segment summary area (SSA) stores parent </a:t>
            </a:r>
            <a:r>
              <a:rPr lang="en-US" dirty="0" err="1" smtClean="0"/>
              <a:t>inode</a:t>
            </a:r>
            <a:r>
              <a:rPr lang="en-US" dirty="0" smtClean="0"/>
              <a:t> number and its node/data offsets</a:t>
            </a:r>
          </a:p>
          <a:p>
            <a:pPr lvl="1"/>
            <a:r>
              <a:rPr lang="en-US" dirty="0" smtClean="0"/>
              <a:t>Main area stores 4KB blocks</a:t>
            </a:r>
          </a:p>
          <a:p>
            <a:pPr lvl="2"/>
            <a:r>
              <a:rPr lang="en-US" dirty="0" smtClean="0"/>
              <a:t>A node contains indices of data blocks</a:t>
            </a:r>
          </a:p>
          <a:p>
            <a:pPr lvl="2"/>
            <a:r>
              <a:rPr lang="en-US" dirty="0" smtClean="0"/>
              <a:t>Data block contains directory or file data</a:t>
            </a:r>
          </a:p>
          <a:p>
            <a:pPr marL="9144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2308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On-Disk Layout</a:t>
            </a:r>
            <a:endParaRPr lang="en-US" dirty="0"/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" y="2743201"/>
            <a:ext cx="9135466" cy="2320118"/>
          </a:xfrm>
        </p:spPr>
      </p:pic>
    </p:spTree>
    <p:extLst>
      <p:ext uri="{BB962C8B-B14F-4D97-AF65-F5344CB8AC3E}">
        <p14:creationId xmlns:p14="http://schemas.microsoft.com/office/powerpoint/2010/main" val="38548370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LFS Update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39095"/>
            <a:ext cx="9144000" cy="4686643"/>
          </a:xfrm>
        </p:spPr>
      </p:pic>
    </p:spTree>
    <p:extLst>
      <p:ext uri="{BB962C8B-B14F-4D97-AF65-F5344CB8AC3E}">
        <p14:creationId xmlns:p14="http://schemas.microsoft.com/office/powerpoint/2010/main" val="41019621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F2FS Update with Node Translation Table 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0" y="1826316"/>
            <a:ext cx="9136100" cy="4738258"/>
          </a:xfrm>
        </p:spPr>
      </p:pic>
    </p:spTree>
    <p:extLst>
      <p:ext uri="{BB962C8B-B14F-4D97-AF65-F5344CB8AC3E}">
        <p14:creationId xmlns:p14="http://schemas.microsoft.com/office/powerpoint/2010/main" val="230421883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</TotalTime>
  <Words>435</Words>
  <Application>Microsoft Office PowerPoint</Application>
  <PresentationFormat>On-screen Show (4:3)</PresentationFormat>
  <Paragraphs>93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Trebuchet MS</vt:lpstr>
      <vt:lpstr>Wingdings</vt:lpstr>
      <vt:lpstr>Wingdings 3</vt:lpstr>
      <vt:lpstr>Facet</vt:lpstr>
      <vt:lpstr>F2FS:   A File System for Flash Storage</vt:lpstr>
      <vt:lpstr>Introduction</vt:lpstr>
      <vt:lpstr>Main F2FS Design Points</vt:lpstr>
      <vt:lpstr>Main F2FS Design Points</vt:lpstr>
      <vt:lpstr>Main F2FS Design Points</vt:lpstr>
      <vt:lpstr>On-Disk Layout</vt:lpstr>
      <vt:lpstr>On-Disk Layout</vt:lpstr>
      <vt:lpstr>LFS Update </vt:lpstr>
      <vt:lpstr>F2FS Update with Node Translation Table </vt:lpstr>
      <vt:lpstr>Directory Structure</vt:lpstr>
      <vt:lpstr>Multi-head Logging</vt:lpstr>
      <vt:lpstr>Cleaning</vt:lpstr>
      <vt:lpstr>Fsync optimization</vt:lpstr>
      <vt:lpstr>Performance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F2FS:  File System for Flash Storage</dc:title>
  <dc:creator>awang</dc:creator>
  <cp:lastModifiedBy>awang</cp:lastModifiedBy>
  <cp:revision>40</cp:revision>
  <dcterms:created xsi:type="dcterms:W3CDTF">2019-10-25T17:27:53Z</dcterms:created>
  <dcterms:modified xsi:type="dcterms:W3CDTF">2020-01-21T16:34:50Z</dcterms:modified>
</cp:coreProperties>
</file>