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737" r:id="rId1"/>
  </p:sldMasterIdLst>
  <p:notesMasterIdLst>
    <p:notesMasterId r:id="rId48"/>
  </p:notesMasterIdLst>
  <p:sldIdLst>
    <p:sldId id="256" r:id="rId2"/>
    <p:sldId id="257" r:id="rId3"/>
    <p:sldId id="259" r:id="rId4"/>
    <p:sldId id="289" r:id="rId5"/>
    <p:sldId id="290" r:id="rId6"/>
    <p:sldId id="292" r:id="rId7"/>
    <p:sldId id="293" r:id="rId8"/>
    <p:sldId id="302" r:id="rId9"/>
    <p:sldId id="294" r:id="rId10"/>
    <p:sldId id="295" r:id="rId11"/>
    <p:sldId id="296" r:id="rId12"/>
    <p:sldId id="285" r:id="rId13"/>
    <p:sldId id="310" r:id="rId14"/>
    <p:sldId id="298" r:id="rId15"/>
    <p:sldId id="312" r:id="rId16"/>
    <p:sldId id="313" r:id="rId17"/>
    <p:sldId id="318" r:id="rId18"/>
    <p:sldId id="317" r:id="rId19"/>
    <p:sldId id="261" r:id="rId20"/>
    <p:sldId id="286" r:id="rId21"/>
    <p:sldId id="288" r:id="rId22"/>
    <p:sldId id="265" r:id="rId23"/>
    <p:sldId id="303" r:id="rId24"/>
    <p:sldId id="268" r:id="rId25"/>
    <p:sldId id="316" r:id="rId26"/>
    <p:sldId id="335" r:id="rId27"/>
    <p:sldId id="336" r:id="rId28"/>
    <p:sldId id="337" r:id="rId29"/>
    <p:sldId id="338" r:id="rId30"/>
    <p:sldId id="340" r:id="rId31"/>
    <p:sldId id="279" r:id="rId32"/>
    <p:sldId id="315" r:id="rId33"/>
    <p:sldId id="319" r:id="rId34"/>
    <p:sldId id="322" r:id="rId35"/>
    <p:sldId id="323" r:id="rId36"/>
    <p:sldId id="278" r:id="rId37"/>
    <p:sldId id="280" r:id="rId38"/>
    <p:sldId id="283" r:id="rId39"/>
    <p:sldId id="281" r:id="rId40"/>
    <p:sldId id="314" r:id="rId41"/>
    <p:sldId id="284" r:id="rId42"/>
    <p:sldId id="263" r:id="rId43"/>
    <p:sldId id="272" r:id="rId44"/>
    <p:sldId id="276" r:id="rId45"/>
    <p:sldId id="274" r:id="rId46"/>
    <p:sldId id="282" r:id="rId4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89915" autoAdjust="0"/>
  </p:normalViewPr>
  <p:slideViewPr>
    <p:cSldViewPr snapToGrid="0">
      <p:cViewPr varScale="1">
        <p:scale>
          <a:sx n="53" d="100"/>
          <a:sy n="53" d="100"/>
        </p:scale>
        <p:origin x="1090"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C8BEF07-9B0F-B145-AB1B-8A53F16A1D6F}" type="datetimeFigureOut">
              <a:rPr lang="en-US" smtClean="0"/>
              <a:t>1/22/2026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C61C9A6-47B8-994A-B798-A06CF8C32E01}" type="slidenum">
              <a:rPr lang="en-US" smtClean="0"/>
              <a:t>‹#›</a:t>
            </a:fld>
            <a:endParaRPr lang="en-US"/>
          </a:p>
        </p:txBody>
      </p:sp>
    </p:spTree>
    <p:extLst>
      <p:ext uri="{BB962C8B-B14F-4D97-AF65-F5344CB8AC3E}">
        <p14:creationId xmlns:p14="http://schemas.microsoft.com/office/powerpoint/2010/main" val="21970906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3" Type="http://schemas.openxmlformats.org/officeDocument/2006/relationships/hyperlink" Target="https://github.com/iaoing/Silhouette" TargetMode="External"/><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404040"/>
                </a:solidFill>
                <a:effectLst/>
                <a:latin typeface="Inter"/>
              </a:rPr>
              <a:t>Good afternoon, everyone. Today, I am going to present </a:t>
            </a:r>
            <a:r>
              <a:rPr lang="en-US" b="0" i="1" dirty="0">
                <a:solidFill>
                  <a:srgbClr val="404040"/>
                </a:solidFill>
                <a:effectLst/>
                <a:latin typeface="Inter"/>
              </a:rPr>
              <a:t>Silhouette</a:t>
            </a:r>
            <a:r>
              <a:rPr lang="en-US" b="0" i="0" dirty="0">
                <a:solidFill>
                  <a:srgbClr val="404040"/>
                </a:solidFill>
                <a:effectLst/>
                <a:latin typeface="Inter"/>
              </a:rPr>
              <a:t>—a tool leverages consistency mechanisms to detect bugs in Persistent Memory-based file systems. This work is a collaboration between researchers at Florida State University and the University of Toronto. </a:t>
            </a:r>
          </a:p>
          <a:p>
            <a:endParaRPr lang="en-US" b="0" i="0" dirty="0">
              <a:solidFill>
                <a:srgbClr val="404040"/>
              </a:solidFill>
              <a:effectLst/>
              <a:latin typeface="Inter"/>
            </a:endParaRPr>
          </a:p>
          <a:p>
            <a:r>
              <a:rPr lang="en-US" b="0" i="0" dirty="0">
                <a:solidFill>
                  <a:srgbClr val="404040"/>
                </a:solidFill>
                <a:effectLst/>
                <a:latin typeface="Inter"/>
              </a:rPr>
              <a:t>Persistent Memory (PM) file systems promise high performance, but they’re prone to subtle bugs due to out-of-order persistence. In this talk, I’ll explain the challenges of detecting these bugs in file systems, how Silhouette addresses them, and the results we’ve achieved. </a:t>
            </a:r>
            <a:endParaRPr lang="en-US" dirty="0"/>
          </a:p>
        </p:txBody>
      </p:sp>
      <p:sp>
        <p:nvSpPr>
          <p:cNvPr id="4" name="Slide Number Placeholder 3"/>
          <p:cNvSpPr>
            <a:spLocks noGrp="1"/>
          </p:cNvSpPr>
          <p:nvPr>
            <p:ph type="sldNum" sz="quarter" idx="5"/>
          </p:nvPr>
        </p:nvSpPr>
        <p:spPr/>
        <p:txBody>
          <a:bodyPr/>
          <a:lstStyle/>
          <a:p>
            <a:fld id="{6C61C9A6-47B8-994A-B798-A06CF8C32E01}" type="slidenum">
              <a:rPr lang="en-US" smtClean="0"/>
              <a:t>1</a:t>
            </a:fld>
            <a:endParaRPr lang="en-US"/>
          </a:p>
        </p:txBody>
      </p:sp>
    </p:spTree>
    <p:extLst>
      <p:ext uri="{BB962C8B-B14F-4D97-AF65-F5344CB8AC3E}">
        <p14:creationId xmlns:p14="http://schemas.microsoft.com/office/powerpoint/2010/main" val="22376212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05C12F-77D2-C6F1-B6D2-6CE3A5D0AF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55B73F-452D-A53F-8181-701A7F54FAD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58ECB9C-8A00-4854-B2B4-B33DBD00C956}"/>
              </a:ext>
            </a:extLst>
          </p:cNvPr>
          <p:cNvSpPr>
            <a:spLocks noGrp="1"/>
          </p:cNvSpPr>
          <p:nvPr>
            <p:ph type="body" idx="1"/>
          </p:nvPr>
        </p:nvSpPr>
        <p:spPr/>
        <p:txBody>
          <a:bodyPr/>
          <a:lstStyle/>
          <a:p>
            <a:r>
              <a:rPr lang="en-US" b="0" i="0" dirty="0">
                <a:solidFill>
                  <a:srgbClr val="404040"/>
                </a:solidFill>
                <a:effectLst/>
                <a:latin typeface="Inter"/>
              </a:rPr>
              <a:t>Similarly, variable B in the cache is updated. but in PM, (NEXT PAGE) it could be either 0 or 3</a:t>
            </a:r>
            <a:endParaRPr lang="en-US" dirty="0"/>
          </a:p>
        </p:txBody>
      </p:sp>
      <p:sp>
        <p:nvSpPr>
          <p:cNvPr id="4" name="Slide Number Placeholder 3">
            <a:extLst>
              <a:ext uri="{FF2B5EF4-FFF2-40B4-BE49-F238E27FC236}">
                <a16:creationId xmlns:a16="http://schemas.microsoft.com/office/drawing/2014/main" id="{68B7A07C-4396-1505-8892-AA3737DE25DF}"/>
              </a:ext>
            </a:extLst>
          </p:cNvPr>
          <p:cNvSpPr>
            <a:spLocks noGrp="1"/>
          </p:cNvSpPr>
          <p:nvPr>
            <p:ph type="sldNum" sz="quarter" idx="5"/>
          </p:nvPr>
        </p:nvSpPr>
        <p:spPr/>
        <p:txBody>
          <a:bodyPr/>
          <a:lstStyle/>
          <a:p>
            <a:fld id="{6C61C9A6-47B8-994A-B798-A06CF8C32E01}" type="slidenum">
              <a:rPr lang="en-US" smtClean="0"/>
              <a:t>10</a:t>
            </a:fld>
            <a:endParaRPr lang="en-US"/>
          </a:p>
        </p:txBody>
      </p:sp>
    </p:spTree>
    <p:extLst>
      <p:ext uri="{BB962C8B-B14F-4D97-AF65-F5344CB8AC3E}">
        <p14:creationId xmlns:p14="http://schemas.microsoft.com/office/powerpoint/2010/main" val="161965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A3482F-CC7F-EFCC-7CC5-9A7315EBFE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B9DB3E-D30C-2D70-E819-5F9421B329D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79ACD8B-E6CE-4C05-6D53-0E2946EB548D}"/>
              </a:ext>
            </a:extLst>
          </p:cNvPr>
          <p:cNvSpPr>
            <a:spLocks noGrp="1"/>
          </p:cNvSpPr>
          <p:nvPr>
            <p:ph type="body" idx="1"/>
          </p:nvPr>
        </p:nvSpPr>
        <p:spPr/>
        <p:txBody>
          <a:bodyPr/>
          <a:lstStyle/>
          <a:p>
            <a:r>
              <a:rPr lang="en-US" b="0" i="0" dirty="0">
                <a:solidFill>
                  <a:srgbClr val="404040"/>
                </a:solidFill>
                <a:effectLst/>
                <a:latin typeface="Inter"/>
              </a:rPr>
              <a:t>but in PM, it could be either 0 or 3</a:t>
            </a:r>
            <a:endParaRPr lang="en-US" dirty="0"/>
          </a:p>
        </p:txBody>
      </p:sp>
      <p:sp>
        <p:nvSpPr>
          <p:cNvPr id="4" name="Slide Number Placeholder 3">
            <a:extLst>
              <a:ext uri="{FF2B5EF4-FFF2-40B4-BE49-F238E27FC236}">
                <a16:creationId xmlns:a16="http://schemas.microsoft.com/office/drawing/2014/main" id="{CFE659E3-8D3F-DA23-32B4-1FA4B6E4CF68}"/>
              </a:ext>
            </a:extLst>
          </p:cNvPr>
          <p:cNvSpPr>
            <a:spLocks noGrp="1"/>
          </p:cNvSpPr>
          <p:nvPr>
            <p:ph type="sldNum" sz="quarter" idx="5"/>
          </p:nvPr>
        </p:nvSpPr>
        <p:spPr/>
        <p:txBody>
          <a:bodyPr/>
          <a:lstStyle/>
          <a:p>
            <a:fld id="{6C61C9A6-47B8-994A-B798-A06CF8C32E01}" type="slidenum">
              <a:rPr lang="en-US" smtClean="0"/>
              <a:t>11</a:t>
            </a:fld>
            <a:endParaRPr lang="en-US"/>
          </a:p>
        </p:txBody>
      </p:sp>
    </p:spTree>
    <p:extLst>
      <p:ext uri="{BB962C8B-B14F-4D97-AF65-F5344CB8AC3E}">
        <p14:creationId xmlns:p14="http://schemas.microsoft.com/office/powerpoint/2010/main" val="31937746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2D1736-B3BB-58BD-12DD-F504068A44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8833DC-8B0A-B3D3-3A8D-DC8E07622C1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C019572-042B-A54D-ABBA-D59E91195EC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404040"/>
                </a:solidFill>
                <a:effectLst/>
                <a:latin typeface="Inter"/>
              </a:rPr>
              <a:t>If a crash occurs before the fence instruction. In PM, we have Variable A either 0 or 2 and Variable B either 0 or 3, which creates (NEXT PAGE) four possible crash scenarios. </a:t>
            </a:r>
          </a:p>
          <a:p>
            <a:endParaRPr lang="en-US" dirty="0"/>
          </a:p>
        </p:txBody>
      </p:sp>
      <p:sp>
        <p:nvSpPr>
          <p:cNvPr id="4" name="Slide Number Placeholder 3">
            <a:extLst>
              <a:ext uri="{FF2B5EF4-FFF2-40B4-BE49-F238E27FC236}">
                <a16:creationId xmlns:a16="http://schemas.microsoft.com/office/drawing/2014/main" id="{433BAB5B-C3CF-8316-88AD-82B409B1899A}"/>
              </a:ext>
            </a:extLst>
          </p:cNvPr>
          <p:cNvSpPr>
            <a:spLocks noGrp="1"/>
          </p:cNvSpPr>
          <p:nvPr>
            <p:ph type="sldNum" sz="quarter" idx="5"/>
          </p:nvPr>
        </p:nvSpPr>
        <p:spPr/>
        <p:txBody>
          <a:bodyPr/>
          <a:lstStyle/>
          <a:p>
            <a:fld id="{6C61C9A6-47B8-994A-B798-A06CF8C32E01}" type="slidenum">
              <a:rPr lang="en-US" smtClean="0"/>
              <a:t>12</a:t>
            </a:fld>
            <a:endParaRPr lang="en-US"/>
          </a:p>
        </p:txBody>
      </p:sp>
    </p:spTree>
    <p:extLst>
      <p:ext uri="{BB962C8B-B14F-4D97-AF65-F5344CB8AC3E}">
        <p14:creationId xmlns:p14="http://schemas.microsoft.com/office/powerpoint/2010/main" val="35397481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E2BCD6-00DD-7814-9B27-68A8A0EF011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D7777D-BA64-B18A-1C55-D02E0DCF042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68C907E-19AC-BFA9-C82E-FB9CFD9652D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404040"/>
                </a:solidFill>
                <a:effectLst/>
                <a:latin typeface="Inter"/>
              </a:rPr>
              <a:t>If a crash occurs before the fence instruction. In PM, we have Variable A either 0 or 2 and Variable B either 0 or 3, which creates four possible crash scenarios. </a:t>
            </a:r>
          </a:p>
          <a:p>
            <a:pPr marL="457200" indent="-457200">
              <a:lnSpc>
                <a:spcPct val="150000"/>
              </a:lnSpc>
              <a:buFont typeface="Arial" panose="020B0604020202020204" pitchFamily="34" charset="0"/>
              <a:buChar char="•"/>
            </a:pPr>
            <a:r>
              <a:rPr lang="en-US" sz="1200" dirty="0"/>
              <a:t>A and B are persisted</a:t>
            </a:r>
          </a:p>
          <a:p>
            <a:pPr marL="457200" indent="-457200">
              <a:lnSpc>
                <a:spcPct val="150000"/>
              </a:lnSpc>
              <a:buFont typeface="Arial" panose="020B0604020202020204" pitchFamily="34" charset="0"/>
              <a:buChar char="•"/>
            </a:pPr>
            <a:r>
              <a:rPr lang="en-US" sz="1200" dirty="0"/>
              <a:t>A is persisted</a:t>
            </a:r>
          </a:p>
          <a:p>
            <a:pPr marL="457200" indent="-457200">
              <a:lnSpc>
                <a:spcPct val="150000"/>
              </a:lnSpc>
              <a:buFont typeface="Arial" panose="020B0604020202020204" pitchFamily="34" charset="0"/>
              <a:buChar char="•"/>
            </a:pPr>
            <a:r>
              <a:rPr lang="en-US" sz="1200" dirty="0"/>
              <a:t>B is persisted</a:t>
            </a:r>
          </a:p>
          <a:p>
            <a:pPr marL="457200" indent="-457200">
              <a:lnSpc>
                <a:spcPct val="150000"/>
              </a:lnSpc>
              <a:buFont typeface="Arial" panose="020B0604020202020204" pitchFamily="34" charset="0"/>
              <a:buChar char="•"/>
            </a:pPr>
            <a:r>
              <a:rPr lang="en-US" sz="1200" dirty="0"/>
              <a:t>A and B are not persisted</a:t>
            </a:r>
          </a:p>
          <a:p>
            <a:r>
              <a:rPr lang="en-US" dirty="0"/>
              <a:t>Suppose we have N in-flight stores, it could yield at most 2^N crash plans.</a:t>
            </a:r>
          </a:p>
        </p:txBody>
      </p:sp>
      <p:sp>
        <p:nvSpPr>
          <p:cNvPr id="4" name="Slide Number Placeholder 3">
            <a:extLst>
              <a:ext uri="{FF2B5EF4-FFF2-40B4-BE49-F238E27FC236}">
                <a16:creationId xmlns:a16="http://schemas.microsoft.com/office/drawing/2014/main" id="{8684C77D-2062-DB15-EA4F-016A4B4DF30D}"/>
              </a:ext>
            </a:extLst>
          </p:cNvPr>
          <p:cNvSpPr>
            <a:spLocks noGrp="1"/>
          </p:cNvSpPr>
          <p:nvPr>
            <p:ph type="sldNum" sz="quarter" idx="5"/>
          </p:nvPr>
        </p:nvSpPr>
        <p:spPr/>
        <p:txBody>
          <a:bodyPr/>
          <a:lstStyle/>
          <a:p>
            <a:fld id="{6C61C9A6-47B8-994A-B798-A06CF8C32E01}" type="slidenum">
              <a:rPr lang="en-US" smtClean="0"/>
              <a:t>13</a:t>
            </a:fld>
            <a:endParaRPr lang="en-US"/>
          </a:p>
        </p:txBody>
      </p:sp>
    </p:spTree>
    <p:extLst>
      <p:ext uri="{BB962C8B-B14F-4D97-AF65-F5344CB8AC3E}">
        <p14:creationId xmlns:p14="http://schemas.microsoft.com/office/powerpoint/2010/main" val="3742011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92D7D5-50E6-0867-59DA-8A2E2121C2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7749D9-B032-14FA-D725-0E092F71647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EB32D27-E64F-BBD0-87AA-0C85ECB370C8}"/>
              </a:ext>
            </a:extLst>
          </p:cNvPr>
          <p:cNvSpPr>
            <a:spLocks noGrp="1"/>
          </p:cNvSpPr>
          <p:nvPr>
            <p:ph type="body" idx="1"/>
          </p:nvPr>
        </p:nvSpPr>
        <p:spPr/>
        <p:txBody>
          <a:bodyPr/>
          <a:lstStyle/>
          <a:p>
            <a:r>
              <a:rPr lang="en-US" b="0" i="0" dirty="0">
                <a:solidFill>
                  <a:srgbClr val="404040"/>
                </a:solidFill>
                <a:effectLst/>
                <a:latin typeface="Inter"/>
              </a:rPr>
              <a:t>Only the fence instruction can prevent the instruction ordering and guarantees all flushed variables are persisted to PM.</a:t>
            </a:r>
          </a:p>
          <a:p>
            <a:r>
              <a:rPr lang="en-US" b="0" i="0" dirty="0">
                <a:solidFill>
                  <a:srgbClr val="404040"/>
                </a:solidFill>
                <a:effectLst/>
                <a:latin typeface="Inter"/>
              </a:rPr>
              <a:t>In this diagram, the fence instruction guarantees variable A is updated as 2 in PM.</a:t>
            </a:r>
          </a:p>
          <a:p>
            <a:r>
              <a:rPr lang="en-US" b="0" i="0" dirty="0">
                <a:solidFill>
                  <a:srgbClr val="404040"/>
                </a:solidFill>
                <a:effectLst/>
                <a:latin typeface="Inter"/>
              </a:rPr>
              <a:t>However, since B is not flushed, it is still could be either 0 or 3.</a:t>
            </a:r>
          </a:p>
          <a:p>
            <a:endParaRPr lang="en-US" b="0" i="0" dirty="0">
              <a:solidFill>
                <a:srgbClr val="404040"/>
              </a:solidFill>
              <a:effectLst/>
              <a:latin typeface="Inter"/>
            </a:endParaRPr>
          </a:p>
          <a:p>
            <a:r>
              <a:rPr lang="en-US" b="0" i="0" dirty="0">
                <a:solidFill>
                  <a:srgbClr val="404040"/>
                </a:solidFill>
                <a:effectLst/>
                <a:latin typeface="Inter"/>
              </a:rPr>
              <a:t>If we have more instructions after Line 4 (NEXT PAGE)</a:t>
            </a:r>
            <a:endParaRPr lang="en-US" dirty="0"/>
          </a:p>
        </p:txBody>
      </p:sp>
      <p:sp>
        <p:nvSpPr>
          <p:cNvPr id="4" name="Slide Number Placeholder 3">
            <a:extLst>
              <a:ext uri="{FF2B5EF4-FFF2-40B4-BE49-F238E27FC236}">
                <a16:creationId xmlns:a16="http://schemas.microsoft.com/office/drawing/2014/main" id="{91391462-8D01-0669-5502-8ABA49CC706E}"/>
              </a:ext>
            </a:extLst>
          </p:cNvPr>
          <p:cNvSpPr>
            <a:spLocks noGrp="1"/>
          </p:cNvSpPr>
          <p:nvPr>
            <p:ph type="sldNum" sz="quarter" idx="5"/>
          </p:nvPr>
        </p:nvSpPr>
        <p:spPr/>
        <p:txBody>
          <a:bodyPr/>
          <a:lstStyle/>
          <a:p>
            <a:fld id="{6C61C9A6-47B8-994A-B798-A06CF8C32E01}" type="slidenum">
              <a:rPr lang="en-US" smtClean="0"/>
              <a:t>14</a:t>
            </a:fld>
            <a:endParaRPr lang="en-US"/>
          </a:p>
        </p:txBody>
      </p:sp>
    </p:spTree>
    <p:extLst>
      <p:ext uri="{BB962C8B-B14F-4D97-AF65-F5344CB8AC3E}">
        <p14:creationId xmlns:p14="http://schemas.microsoft.com/office/powerpoint/2010/main" val="37505627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DF4965-E78D-3020-F97F-5D32C8133A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FF273F5-2CF1-1259-0680-2ACA5B7B68F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D8FEF05-B3BF-908B-979A-03C260E6848D}"/>
              </a:ext>
            </a:extLst>
          </p:cNvPr>
          <p:cNvSpPr>
            <a:spLocks noGrp="1"/>
          </p:cNvSpPr>
          <p:nvPr>
            <p:ph type="body" idx="1"/>
          </p:nvPr>
        </p:nvSpPr>
        <p:spPr/>
        <p:txBody>
          <a:bodyPr/>
          <a:lstStyle/>
          <a:p>
            <a:r>
              <a:rPr lang="en-US" b="0" i="0" dirty="0">
                <a:solidFill>
                  <a:srgbClr val="404040"/>
                </a:solidFill>
                <a:effectLst/>
                <a:latin typeface="Inter"/>
              </a:rPr>
              <a:t>If we have more instructions after Line 4,</a:t>
            </a:r>
          </a:p>
          <a:p>
            <a:r>
              <a:rPr lang="en-US" b="0" i="0" dirty="0">
                <a:solidFill>
                  <a:srgbClr val="404040"/>
                </a:solidFill>
                <a:effectLst/>
                <a:latin typeface="Inter"/>
              </a:rPr>
              <a:t> for example, store C, D, flush C and D, and fence</a:t>
            </a:r>
          </a:p>
          <a:p>
            <a:endParaRPr lang="en-US" b="0" i="0" dirty="0">
              <a:solidFill>
                <a:srgbClr val="404040"/>
              </a:solidFill>
              <a:effectLst/>
              <a:latin typeface="Inter"/>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404040"/>
                </a:solidFill>
                <a:effectLst/>
                <a:latin typeface="Inter"/>
              </a:rPr>
              <a:t>IF a crash occurs before Line 8 (NEXT PAGE)</a:t>
            </a:r>
            <a:endParaRPr lang="en-US" dirty="0"/>
          </a:p>
        </p:txBody>
      </p:sp>
      <p:sp>
        <p:nvSpPr>
          <p:cNvPr id="4" name="Slide Number Placeholder 3">
            <a:extLst>
              <a:ext uri="{FF2B5EF4-FFF2-40B4-BE49-F238E27FC236}">
                <a16:creationId xmlns:a16="http://schemas.microsoft.com/office/drawing/2014/main" id="{7AE78FD1-A274-BE1E-2F02-DFF3E6BC06D6}"/>
              </a:ext>
            </a:extLst>
          </p:cNvPr>
          <p:cNvSpPr>
            <a:spLocks noGrp="1"/>
          </p:cNvSpPr>
          <p:nvPr>
            <p:ph type="sldNum" sz="quarter" idx="5"/>
          </p:nvPr>
        </p:nvSpPr>
        <p:spPr/>
        <p:txBody>
          <a:bodyPr/>
          <a:lstStyle/>
          <a:p>
            <a:fld id="{6C61C9A6-47B8-994A-B798-A06CF8C32E01}" type="slidenum">
              <a:rPr lang="en-US" smtClean="0"/>
              <a:t>15</a:t>
            </a:fld>
            <a:endParaRPr lang="en-US"/>
          </a:p>
        </p:txBody>
      </p:sp>
    </p:spTree>
    <p:extLst>
      <p:ext uri="{BB962C8B-B14F-4D97-AF65-F5344CB8AC3E}">
        <p14:creationId xmlns:p14="http://schemas.microsoft.com/office/powerpoint/2010/main" val="38238951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B7B5B4-ABBB-E917-3B3B-0ECE15C9EA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6D48A7-FB3A-D172-B839-6E2C7D96FC0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248B986-25ED-E0B6-9DE1-EEEB59317601}"/>
              </a:ext>
            </a:extLst>
          </p:cNvPr>
          <p:cNvSpPr>
            <a:spLocks noGrp="1"/>
          </p:cNvSpPr>
          <p:nvPr>
            <p:ph type="body" idx="1"/>
          </p:nvPr>
        </p:nvSpPr>
        <p:spPr/>
        <p:txBody>
          <a:bodyPr/>
          <a:lstStyle/>
          <a:p>
            <a:r>
              <a:rPr lang="en-US" b="0" i="0" dirty="0">
                <a:solidFill>
                  <a:srgbClr val="404040"/>
                </a:solidFill>
                <a:effectLst/>
                <a:latin typeface="Inter"/>
              </a:rPr>
              <a:t>IF a crash occurs before Line 8, there will be 3 in-flight stores, B, C, and D, which yields 8 crash plans (2 to the power of 3).</a:t>
            </a:r>
          </a:p>
          <a:p>
            <a:r>
              <a:rPr lang="en-US" b="0" i="0" dirty="0">
                <a:solidFill>
                  <a:srgbClr val="404040"/>
                </a:solidFill>
                <a:effectLst/>
                <a:latin typeface="Inter"/>
              </a:rPr>
              <a:t>If there are N in-flight stores, there would be 2 to the power of N crash plans.</a:t>
            </a:r>
          </a:p>
          <a:p>
            <a:r>
              <a:rPr lang="en-US" b="0" i="0" dirty="0">
                <a:solidFill>
                  <a:srgbClr val="404040"/>
                </a:solidFill>
                <a:effectLst/>
                <a:latin typeface="Inter"/>
              </a:rPr>
              <a:t>So, how to avoid search space explosion?</a:t>
            </a:r>
          </a:p>
          <a:p>
            <a:endParaRPr lang="en-US" b="0" i="0" dirty="0">
              <a:solidFill>
                <a:srgbClr val="404040"/>
              </a:solidFill>
              <a:effectLst/>
              <a:latin typeface="Inter"/>
            </a:endParaRPr>
          </a:p>
          <a:p>
            <a:r>
              <a:rPr lang="en-US" b="0" i="0" dirty="0">
                <a:solidFill>
                  <a:srgbClr val="404040"/>
                </a:solidFill>
                <a:effectLst/>
                <a:latin typeface="Inter"/>
              </a:rPr>
              <a:t>By studying PM file systems (NEXT PAGE)</a:t>
            </a:r>
            <a:endParaRPr lang="en-US" dirty="0"/>
          </a:p>
        </p:txBody>
      </p:sp>
      <p:sp>
        <p:nvSpPr>
          <p:cNvPr id="4" name="Slide Number Placeholder 3">
            <a:extLst>
              <a:ext uri="{FF2B5EF4-FFF2-40B4-BE49-F238E27FC236}">
                <a16:creationId xmlns:a16="http://schemas.microsoft.com/office/drawing/2014/main" id="{AE68E396-BDB7-E1DE-120A-0885A456233E}"/>
              </a:ext>
            </a:extLst>
          </p:cNvPr>
          <p:cNvSpPr>
            <a:spLocks noGrp="1"/>
          </p:cNvSpPr>
          <p:nvPr>
            <p:ph type="sldNum" sz="quarter" idx="5"/>
          </p:nvPr>
        </p:nvSpPr>
        <p:spPr/>
        <p:txBody>
          <a:bodyPr/>
          <a:lstStyle/>
          <a:p>
            <a:fld id="{6C61C9A6-47B8-994A-B798-A06CF8C32E01}" type="slidenum">
              <a:rPr lang="en-US" smtClean="0"/>
              <a:t>16</a:t>
            </a:fld>
            <a:endParaRPr lang="en-US"/>
          </a:p>
        </p:txBody>
      </p:sp>
    </p:spTree>
    <p:extLst>
      <p:ext uri="{BB962C8B-B14F-4D97-AF65-F5344CB8AC3E}">
        <p14:creationId xmlns:p14="http://schemas.microsoft.com/office/powerpoint/2010/main" val="415893800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CE1D39-6A7F-04CD-15D7-9A95FF5589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1B2B73-8EB5-35BF-6CE5-D7478B4DD63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60E9FB1-A97C-F15A-E443-3F32E058D538}"/>
              </a:ext>
            </a:extLst>
          </p:cNvPr>
          <p:cNvSpPr>
            <a:spLocks noGrp="1"/>
          </p:cNvSpPr>
          <p:nvPr>
            <p:ph type="body" idx="1"/>
          </p:nvPr>
        </p:nvSpPr>
        <p:spPr/>
        <p:txBody>
          <a:bodyPr/>
          <a:lstStyle/>
          <a:p>
            <a:r>
              <a:rPr lang="en-US" b="0" i="0" dirty="0">
                <a:solidFill>
                  <a:srgbClr val="404040"/>
                </a:solidFill>
                <a:effectLst/>
                <a:latin typeface="Inter"/>
              </a:rPr>
              <a:t>By studying PM file systems, we observed that PM file systems can have 20-40 in-flight stores at fence points, which could yield million and trillions of crash plans, so that testing them exhaustively is prohibitive.,</a:t>
            </a:r>
          </a:p>
          <a:p>
            <a:endParaRPr lang="en-US" b="0" i="0" dirty="0">
              <a:solidFill>
                <a:srgbClr val="404040"/>
              </a:solidFill>
              <a:effectLst/>
              <a:latin typeface="Inter"/>
            </a:endParaRPr>
          </a:p>
        </p:txBody>
      </p:sp>
      <p:sp>
        <p:nvSpPr>
          <p:cNvPr id="4" name="Slide Number Placeholder 3">
            <a:extLst>
              <a:ext uri="{FF2B5EF4-FFF2-40B4-BE49-F238E27FC236}">
                <a16:creationId xmlns:a16="http://schemas.microsoft.com/office/drawing/2014/main" id="{7883B97A-46F8-7399-EFD0-950E4BD143D1}"/>
              </a:ext>
            </a:extLst>
          </p:cNvPr>
          <p:cNvSpPr>
            <a:spLocks noGrp="1"/>
          </p:cNvSpPr>
          <p:nvPr>
            <p:ph type="sldNum" sz="quarter" idx="5"/>
          </p:nvPr>
        </p:nvSpPr>
        <p:spPr/>
        <p:txBody>
          <a:bodyPr/>
          <a:lstStyle/>
          <a:p>
            <a:fld id="{6C61C9A6-47B8-994A-B798-A06CF8C32E01}" type="slidenum">
              <a:rPr lang="en-US" smtClean="0"/>
              <a:t>17</a:t>
            </a:fld>
            <a:endParaRPr lang="en-US"/>
          </a:p>
        </p:txBody>
      </p:sp>
    </p:spTree>
    <p:extLst>
      <p:ext uri="{BB962C8B-B14F-4D97-AF65-F5344CB8AC3E}">
        <p14:creationId xmlns:p14="http://schemas.microsoft.com/office/powerpoint/2010/main" val="320603787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397F10-E890-11BD-B770-0330ADABF3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8A6898-A46A-68BB-5AD9-73DF2C0EC24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DFD344B-9791-8D06-7902-BF04DA9EA58A}"/>
              </a:ext>
            </a:extLst>
          </p:cNvPr>
          <p:cNvSpPr>
            <a:spLocks noGrp="1"/>
          </p:cNvSpPr>
          <p:nvPr>
            <p:ph type="body" idx="1"/>
          </p:nvPr>
        </p:nvSpPr>
        <p:spPr/>
        <p:txBody>
          <a:bodyPr/>
          <a:lstStyle/>
          <a:p>
            <a:r>
              <a:rPr lang="en-US" b="0" i="0" dirty="0">
                <a:solidFill>
                  <a:srgbClr val="404040"/>
                </a:solidFill>
                <a:effectLst/>
                <a:latin typeface="Inter"/>
              </a:rPr>
              <a:t>Although more than 60 precent of fence points have fewer than 10 in-flight store, especially for PMFS and NOVA, it is 90 precent.</a:t>
            </a:r>
          </a:p>
          <a:p>
            <a:r>
              <a:rPr lang="en-US" b="0" i="0" dirty="0">
                <a:solidFill>
                  <a:srgbClr val="404040"/>
                </a:solidFill>
                <a:effectLst/>
                <a:latin typeface="Inter"/>
              </a:rPr>
              <a:t>They have long tails. And the long tail dominates the number of crash plan.</a:t>
            </a:r>
          </a:p>
          <a:p>
            <a:endParaRPr lang="en-US" b="0" i="0" dirty="0">
              <a:solidFill>
                <a:srgbClr val="404040"/>
              </a:solidFill>
              <a:effectLst/>
              <a:latin typeface="Inter"/>
              <a:cs typeface="Times New Roman" panose="02020603050405020304" pitchFamily="18" charset="0"/>
            </a:endParaRPr>
          </a:p>
          <a:p>
            <a:r>
              <a:rPr lang="en-US" b="0" i="0" dirty="0">
                <a:solidFill>
                  <a:srgbClr val="404040"/>
                </a:solidFill>
                <a:effectLst/>
                <a:latin typeface="Inter"/>
              </a:rPr>
              <a:t>We also observed that</a:t>
            </a:r>
            <a:r>
              <a:rPr lang="en-US" b="0" i="0" dirty="0">
                <a:solidFill>
                  <a:srgbClr val="404040"/>
                </a:solidFill>
                <a:effectLst/>
                <a:latin typeface="Inter"/>
                <a:cs typeface="Times New Roman" panose="02020603050405020304" pitchFamily="18" charset="0"/>
              </a:rPr>
              <a:t> (NEXT PAGE)</a:t>
            </a:r>
            <a:endParaRPr lang="en-US" b="0"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76958EEE-DD97-CD48-BAB5-0C4080463295}"/>
              </a:ext>
            </a:extLst>
          </p:cNvPr>
          <p:cNvSpPr>
            <a:spLocks noGrp="1"/>
          </p:cNvSpPr>
          <p:nvPr>
            <p:ph type="sldNum" sz="quarter" idx="5"/>
          </p:nvPr>
        </p:nvSpPr>
        <p:spPr/>
        <p:txBody>
          <a:bodyPr/>
          <a:lstStyle/>
          <a:p>
            <a:fld id="{6C61C9A6-47B8-994A-B798-A06CF8C32E01}" type="slidenum">
              <a:rPr lang="en-US" smtClean="0"/>
              <a:t>18</a:t>
            </a:fld>
            <a:endParaRPr lang="en-US"/>
          </a:p>
        </p:txBody>
      </p:sp>
    </p:spTree>
    <p:extLst>
      <p:ext uri="{BB962C8B-B14F-4D97-AF65-F5344CB8AC3E}">
        <p14:creationId xmlns:p14="http://schemas.microsoft.com/office/powerpoint/2010/main" val="173809377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404040"/>
                </a:solidFill>
                <a:effectLst/>
                <a:latin typeface="Inter"/>
              </a:rPr>
              <a:t>We also observed that PM file systems rely on well-known crash-consistency mechanisms, like journaling, to provide atomicity and durability guarantees. </a:t>
            </a:r>
          </a:p>
          <a:p>
            <a:r>
              <a:rPr lang="en-US" b="0" i="0" dirty="0">
                <a:solidFill>
                  <a:srgbClr val="404040"/>
                </a:solidFill>
                <a:effectLst/>
                <a:latin typeface="Inter"/>
              </a:rPr>
              <a:t>The real vulnerabilities lie in the </a:t>
            </a:r>
            <a:r>
              <a:rPr lang="en-US" sz="1200" dirty="0">
                <a:latin typeface="Times New Roman" panose="02020603050405020304" pitchFamily="18" charset="0"/>
                <a:cs typeface="Times New Roman" panose="02020603050405020304" pitchFamily="18" charset="0"/>
                <a:sym typeface="Wingdings" pitchFamily="2" charset="2"/>
              </a:rPr>
              <a:t>stores that are not associated with any crash-consistency mechanisms (we call it </a:t>
            </a:r>
            <a:r>
              <a:rPr lang="en-US" sz="1200" dirty="0">
                <a:solidFill>
                  <a:srgbClr val="00B050"/>
                </a:solidFill>
                <a:latin typeface="Times New Roman" panose="02020603050405020304" pitchFamily="18" charset="0"/>
                <a:cs typeface="Times New Roman" panose="02020603050405020304" pitchFamily="18" charset="0"/>
                <a:sym typeface="Wingdings" pitchFamily="2" charset="2"/>
              </a:rPr>
              <a:t>unprotected store)</a:t>
            </a:r>
            <a:r>
              <a:rPr lang="en-US" b="0" i="0" dirty="0">
                <a:solidFill>
                  <a:srgbClr val="404040"/>
                </a:solidFill>
                <a:effectLst/>
                <a:latin typeface="Inter"/>
              </a:rPr>
              <a:t>. </a:t>
            </a:r>
          </a:p>
          <a:p>
            <a:r>
              <a:rPr lang="en-US" b="0" i="0" dirty="0">
                <a:solidFill>
                  <a:srgbClr val="404040"/>
                </a:solidFill>
                <a:effectLst/>
                <a:latin typeface="Inter"/>
              </a:rPr>
              <a:t>These unprotected stores are fewer than 10 at fence points, which yields fewer than 1 thousand crash plans.</a:t>
            </a:r>
          </a:p>
        </p:txBody>
      </p:sp>
      <p:sp>
        <p:nvSpPr>
          <p:cNvPr id="4" name="Slide Number Placeholder 3"/>
          <p:cNvSpPr>
            <a:spLocks noGrp="1"/>
          </p:cNvSpPr>
          <p:nvPr>
            <p:ph type="sldNum" sz="quarter" idx="5"/>
          </p:nvPr>
        </p:nvSpPr>
        <p:spPr/>
        <p:txBody>
          <a:bodyPr/>
          <a:lstStyle/>
          <a:p>
            <a:fld id="{6C61C9A6-47B8-994A-B798-A06CF8C32E01}" type="slidenum">
              <a:rPr lang="en-US" smtClean="0"/>
              <a:t>19</a:t>
            </a:fld>
            <a:endParaRPr lang="en-US"/>
          </a:p>
        </p:txBody>
      </p:sp>
    </p:spTree>
    <p:extLst>
      <p:ext uri="{BB962C8B-B14F-4D97-AF65-F5344CB8AC3E}">
        <p14:creationId xmlns:p14="http://schemas.microsoft.com/office/powerpoint/2010/main" val="9980125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404040"/>
                </a:solidFill>
                <a:effectLst/>
                <a:latin typeface="Inter"/>
              </a:rPr>
              <a:t>It is challenging to detect bugs in PM-based file </a:t>
            </a:r>
            <a:r>
              <a:rPr lang="en-US" b="0" i="0" dirty="0" err="1">
                <a:solidFill>
                  <a:srgbClr val="404040"/>
                </a:solidFill>
                <a:effectLst/>
                <a:latin typeface="Inter"/>
              </a:rPr>
              <a:t>sytems</a:t>
            </a:r>
            <a:r>
              <a:rPr lang="en-US" b="0" i="0" dirty="0">
                <a:solidFill>
                  <a:srgbClr val="404040"/>
                </a:solidFill>
                <a:effectLst/>
                <a:latin typeface="Inter"/>
              </a:rPr>
              <a:t>.</a:t>
            </a:r>
          </a:p>
          <a:p>
            <a:r>
              <a:rPr lang="en-US" b="0" i="0" dirty="0">
                <a:solidFill>
                  <a:srgbClr val="404040"/>
                </a:solidFill>
                <a:effectLst/>
                <a:latin typeface="Inter"/>
              </a:rPr>
              <a:t>First, PM programs are prone to bugs due to out-of-order persistence</a:t>
            </a:r>
          </a:p>
          <a:p>
            <a:r>
              <a:rPr lang="en-US" b="0" i="0" dirty="0">
                <a:solidFill>
                  <a:srgbClr val="404040"/>
                </a:solidFill>
                <a:effectLst/>
                <a:latin typeface="Inter"/>
              </a:rPr>
              <a:t>Second, the number of possible crash scenarios grows exponentially with the number of in-flight stores—those not guaranteed to be persisted stores. With N in-flight stores at a fence point (fence instruction), there are 2^N crash scenarios (we name it crash plans) to test. It is prohibitive to explore them exhaustively. </a:t>
            </a:r>
          </a:p>
          <a:p>
            <a:r>
              <a:rPr lang="en-US" b="0" i="0" dirty="0">
                <a:solidFill>
                  <a:srgbClr val="404040"/>
                </a:solidFill>
                <a:effectLst/>
                <a:latin typeface="Inter"/>
              </a:rPr>
              <a:t>To address this, we proposed Silhouette, it :</a:t>
            </a:r>
          </a:p>
          <a:p>
            <a:pPr marL="285750" indent="-285750">
              <a:spcBef>
                <a:spcPts val="600"/>
              </a:spcBef>
              <a:spcAft>
                <a:spcPts val="600"/>
              </a:spcAft>
              <a:buFont typeface="Arial" panose="020B0604020202020204" pitchFamily="34" charset="0"/>
              <a:buChar char="•"/>
            </a:pPr>
            <a:r>
              <a:rPr lang="en-US" sz="1200" dirty="0"/>
              <a:t>First checks whether a PM file system implements its consistency mechanisms correctly</a:t>
            </a:r>
          </a:p>
          <a:p>
            <a:pPr marL="285750" indent="-285750">
              <a:spcBef>
                <a:spcPts val="600"/>
              </a:spcBef>
              <a:spcAft>
                <a:spcPts val="600"/>
              </a:spcAft>
              <a:buFont typeface="Arial" panose="020B0604020202020204" pitchFamily="34" charset="0"/>
              <a:buChar char="•"/>
            </a:pPr>
            <a:r>
              <a:rPr lang="en-US" sz="1200" dirty="0"/>
              <a:t>If so, then all stores associated with the consistency mechanism are not reordered during testing, which dramatically reduces the search space</a:t>
            </a:r>
          </a:p>
        </p:txBody>
      </p:sp>
      <p:sp>
        <p:nvSpPr>
          <p:cNvPr id="4" name="Slide Number Placeholder 3"/>
          <p:cNvSpPr>
            <a:spLocks noGrp="1"/>
          </p:cNvSpPr>
          <p:nvPr>
            <p:ph type="sldNum" sz="quarter" idx="5"/>
          </p:nvPr>
        </p:nvSpPr>
        <p:spPr/>
        <p:txBody>
          <a:bodyPr/>
          <a:lstStyle/>
          <a:p>
            <a:fld id="{6C61C9A6-47B8-994A-B798-A06CF8C32E01}" type="slidenum">
              <a:rPr lang="en-US" smtClean="0"/>
              <a:t>2</a:t>
            </a:fld>
            <a:endParaRPr lang="en-US"/>
          </a:p>
        </p:txBody>
      </p:sp>
    </p:spTree>
    <p:extLst>
      <p:ext uri="{BB962C8B-B14F-4D97-AF65-F5344CB8AC3E}">
        <p14:creationId xmlns:p14="http://schemas.microsoft.com/office/powerpoint/2010/main" val="326104596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D798AB-7235-5A7C-E862-0E672E571C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82BBD6D-A4F0-1E7C-9952-2179A0B5BCE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8DCEB4F-F059-0FFC-6E6D-1AB11449BFC2}"/>
              </a:ext>
            </a:extLst>
          </p:cNvPr>
          <p:cNvSpPr>
            <a:spLocks noGrp="1"/>
          </p:cNvSpPr>
          <p:nvPr>
            <p:ph type="body" idx="1"/>
          </p:nvPr>
        </p:nvSpPr>
        <p:spPr/>
        <p:txBody>
          <a:bodyPr/>
          <a:lstStyle/>
          <a:p>
            <a:r>
              <a:rPr lang="en-US" b="0" i="0" dirty="0">
                <a:solidFill>
                  <a:srgbClr val="404040"/>
                </a:solidFill>
                <a:effectLst/>
                <a:latin typeface="Inter"/>
              </a:rPr>
              <a:t>The dotted line shows only the in-flight store that are not associated with crash-consistency mechanisms.</a:t>
            </a:r>
          </a:p>
          <a:p>
            <a:r>
              <a:rPr lang="en-US" b="0" i="0" dirty="0">
                <a:solidFill>
                  <a:srgbClr val="404040"/>
                </a:solidFill>
                <a:effectLst/>
                <a:latin typeface="Inter"/>
              </a:rPr>
              <a:t>It shows almost 95 precent of fence points have fewer than 5 in-flight stores.</a:t>
            </a:r>
          </a:p>
          <a:p>
            <a:r>
              <a:rPr lang="en-US" b="0" i="0" dirty="0">
                <a:solidFill>
                  <a:srgbClr val="404040"/>
                </a:solidFill>
                <a:effectLst/>
                <a:latin typeface="Inter"/>
              </a:rPr>
              <a:t>Which eliminates the long tail.</a:t>
            </a:r>
          </a:p>
          <a:p>
            <a:endParaRPr lang="en-US" b="0" i="0" dirty="0">
              <a:solidFill>
                <a:srgbClr val="404040"/>
              </a:solidFill>
              <a:effectLst/>
              <a:latin typeface="Inter"/>
            </a:endParaRPr>
          </a:p>
          <a:p>
            <a:r>
              <a:rPr lang="en-US" b="0" i="0" dirty="0">
                <a:solidFill>
                  <a:srgbClr val="404040"/>
                </a:solidFill>
                <a:effectLst/>
                <a:latin typeface="Inter"/>
                <a:cs typeface="Times New Roman" panose="02020603050405020304" pitchFamily="18" charset="0"/>
              </a:rPr>
              <a:t>However, with 10 in-flight stores (NEXT PAGE), we still need to test one thousands crash scenarios. Can we further reduce this number?</a:t>
            </a:r>
            <a:endParaRPr lang="en-US" b="0"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48D5574F-D272-1B02-A55B-C61A6A4AEB04}"/>
              </a:ext>
            </a:extLst>
          </p:cNvPr>
          <p:cNvSpPr>
            <a:spLocks noGrp="1"/>
          </p:cNvSpPr>
          <p:nvPr>
            <p:ph type="sldNum" sz="quarter" idx="5"/>
          </p:nvPr>
        </p:nvSpPr>
        <p:spPr/>
        <p:txBody>
          <a:bodyPr/>
          <a:lstStyle/>
          <a:p>
            <a:fld id="{6C61C9A6-47B8-994A-B798-A06CF8C32E01}" type="slidenum">
              <a:rPr lang="en-US" smtClean="0"/>
              <a:t>20</a:t>
            </a:fld>
            <a:endParaRPr lang="en-US"/>
          </a:p>
        </p:txBody>
      </p:sp>
    </p:spTree>
    <p:extLst>
      <p:ext uri="{BB962C8B-B14F-4D97-AF65-F5344CB8AC3E}">
        <p14:creationId xmlns:p14="http://schemas.microsoft.com/office/powerpoint/2010/main" val="18451330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BB9699-DA94-E643-D382-A50ECE2338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41748A-895C-E4DB-E5FB-D6A2BBCAE68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B8180BA-C474-C91C-366B-27B1C5F9DDD2}"/>
              </a:ext>
            </a:extLst>
          </p:cNvPr>
          <p:cNvSpPr>
            <a:spLocks noGrp="1"/>
          </p:cNvSpPr>
          <p:nvPr>
            <p:ph type="body" idx="1"/>
          </p:nvPr>
        </p:nvSpPr>
        <p:spPr/>
        <p:txBody>
          <a:bodyPr/>
          <a:lstStyle/>
          <a:p>
            <a:endParaRPr lang="en-US" b="0" i="0" dirty="0">
              <a:solidFill>
                <a:srgbClr val="404040"/>
              </a:solidFill>
              <a:effectLst/>
              <a:latin typeface="Inter"/>
            </a:endParaRPr>
          </a:p>
          <a:p>
            <a:r>
              <a:rPr lang="en-US" b="0" i="0" dirty="0">
                <a:solidFill>
                  <a:srgbClr val="404040"/>
                </a:solidFill>
                <a:effectLst/>
                <a:latin typeface="Inter"/>
              </a:rPr>
              <a:t>However, with 10 in-flight stores, we still need to test one thousands crash plan. Can we further reduce this number?</a:t>
            </a:r>
          </a:p>
          <a:p>
            <a:endParaRPr lang="en-US" b="0" i="0" dirty="0">
              <a:solidFill>
                <a:srgbClr val="404040"/>
              </a:solidFill>
              <a:effectLst/>
              <a:latin typeface="Inter"/>
            </a:endParaRPr>
          </a:p>
          <a:p>
            <a:r>
              <a:rPr lang="en-US" b="0" i="0" dirty="0">
                <a:solidFill>
                  <a:srgbClr val="404040"/>
                </a:solidFill>
                <a:effectLst/>
                <a:latin typeface="Inter"/>
              </a:rPr>
              <a:t>By studying PM programs (NEXT PAGE)</a:t>
            </a:r>
          </a:p>
        </p:txBody>
      </p:sp>
      <p:sp>
        <p:nvSpPr>
          <p:cNvPr id="4" name="Slide Number Placeholder 3">
            <a:extLst>
              <a:ext uri="{FF2B5EF4-FFF2-40B4-BE49-F238E27FC236}">
                <a16:creationId xmlns:a16="http://schemas.microsoft.com/office/drawing/2014/main" id="{67F99AFB-92A7-499F-FFF5-0D68B5CC13F5}"/>
              </a:ext>
            </a:extLst>
          </p:cNvPr>
          <p:cNvSpPr>
            <a:spLocks noGrp="1"/>
          </p:cNvSpPr>
          <p:nvPr>
            <p:ph type="sldNum" sz="quarter" idx="5"/>
          </p:nvPr>
        </p:nvSpPr>
        <p:spPr/>
        <p:txBody>
          <a:bodyPr/>
          <a:lstStyle/>
          <a:p>
            <a:fld id="{6C61C9A6-47B8-994A-B798-A06CF8C32E01}" type="slidenum">
              <a:rPr lang="en-US" smtClean="0"/>
              <a:t>21</a:t>
            </a:fld>
            <a:endParaRPr lang="en-US"/>
          </a:p>
        </p:txBody>
      </p:sp>
    </p:spTree>
    <p:extLst>
      <p:ext uri="{BB962C8B-B14F-4D97-AF65-F5344CB8AC3E}">
        <p14:creationId xmlns:p14="http://schemas.microsoft.com/office/powerpoint/2010/main" val="19857894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404040"/>
                </a:solidFill>
                <a:effectLst/>
                <a:latin typeface="Inter"/>
              </a:rPr>
              <a:t>We also observed that, PM programs often use one critical store to indicate consistency of n in-flight stores, such as Flag, atomic variable, epoch.</a:t>
            </a:r>
          </a:p>
          <a:p>
            <a:r>
              <a:rPr lang="en-US" b="0" i="0" dirty="0">
                <a:solidFill>
                  <a:srgbClr val="404040"/>
                </a:solidFill>
                <a:effectLst/>
                <a:latin typeface="Inter"/>
              </a:rPr>
              <a:t>If the critical store is not ordered with respect to other in-flight stores, it will be a bug</a:t>
            </a:r>
          </a:p>
          <a:p>
            <a:pPr>
              <a:spcBef>
                <a:spcPts val="600"/>
              </a:spcBef>
              <a:spcAft>
                <a:spcPts val="600"/>
              </a:spcAft>
            </a:pPr>
            <a:r>
              <a:rPr lang="en-US" sz="1200" dirty="0"/>
              <a:t>However, we do not know whether a store is a critical store.</a:t>
            </a:r>
          </a:p>
          <a:p>
            <a:pPr>
              <a:spcBef>
                <a:spcPts val="600"/>
              </a:spcBef>
              <a:spcAft>
                <a:spcPts val="600"/>
              </a:spcAft>
            </a:pPr>
            <a:r>
              <a:rPr lang="en-US" sz="1200" dirty="0"/>
              <a:t>We simply assume each unprotected store S, could be this critical store, and test only 2 crash plans (2CP):</a:t>
            </a:r>
          </a:p>
          <a:p>
            <a:pPr>
              <a:spcBef>
                <a:spcPts val="600"/>
              </a:spcBef>
              <a:spcAft>
                <a:spcPts val="600"/>
              </a:spcAft>
            </a:pPr>
            <a:r>
              <a:rPr lang="en-US" sz="1200" dirty="0"/>
              <a:t>first, Persists only this unprotected store S, leave other stores </a:t>
            </a:r>
            <a:r>
              <a:rPr lang="en-US" sz="1200" dirty="0" err="1"/>
              <a:t>unpersisted</a:t>
            </a:r>
            <a:endParaRPr lang="en-US" sz="1200" dirty="0"/>
          </a:p>
          <a:p>
            <a:pPr>
              <a:spcBef>
                <a:spcPts val="600"/>
              </a:spcBef>
              <a:spcAft>
                <a:spcPts val="600"/>
              </a:spcAft>
            </a:pPr>
            <a:r>
              <a:rPr lang="en-US" sz="1200" dirty="0"/>
              <a:t>second, Persists all the other stores, leave this unprotected store S </a:t>
            </a:r>
            <a:r>
              <a:rPr lang="en-US" sz="1200" dirty="0" err="1"/>
              <a:t>unpersisted</a:t>
            </a:r>
            <a:endParaRPr lang="en-US" sz="1200" dirty="0"/>
          </a:p>
          <a:p>
            <a:pPr>
              <a:spcBef>
                <a:spcPts val="600"/>
              </a:spcBef>
              <a:spcAft>
                <a:spcPts val="600"/>
              </a:spcAft>
            </a:pPr>
            <a:endParaRPr lang="en-US" sz="1200" dirty="0"/>
          </a:p>
          <a:p>
            <a:pPr>
              <a:spcBef>
                <a:spcPts val="600"/>
              </a:spcBef>
              <a:spcAft>
                <a:spcPts val="600"/>
              </a:spcAft>
            </a:pPr>
            <a:r>
              <a:rPr lang="en-US" sz="1200" dirty="0"/>
              <a:t>With N in-flight store (NEXT PAGE)</a:t>
            </a:r>
          </a:p>
        </p:txBody>
      </p:sp>
      <p:sp>
        <p:nvSpPr>
          <p:cNvPr id="4" name="Slide Number Placeholder 3"/>
          <p:cNvSpPr>
            <a:spLocks noGrp="1"/>
          </p:cNvSpPr>
          <p:nvPr>
            <p:ph type="sldNum" sz="quarter" idx="5"/>
          </p:nvPr>
        </p:nvSpPr>
        <p:spPr/>
        <p:txBody>
          <a:bodyPr/>
          <a:lstStyle/>
          <a:p>
            <a:fld id="{6C61C9A6-47B8-994A-B798-A06CF8C32E01}" type="slidenum">
              <a:rPr lang="en-US" smtClean="0"/>
              <a:t>22</a:t>
            </a:fld>
            <a:endParaRPr lang="en-US"/>
          </a:p>
        </p:txBody>
      </p:sp>
    </p:spTree>
    <p:extLst>
      <p:ext uri="{BB962C8B-B14F-4D97-AF65-F5344CB8AC3E}">
        <p14:creationId xmlns:p14="http://schemas.microsoft.com/office/powerpoint/2010/main" val="164124429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D28E35-E5F6-97D3-4B26-E60DC09661C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F046D1A-2B49-B4B6-26E0-49FA792A2D6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37CB54D-DCBE-E7E9-7FDD-42F4E8782968}"/>
              </a:ext>
            </a:extLst>
          </p:cNvPr>
          <p:cNvSpPr>
            <a:spLocks noGrp="1"/>
          </p:cNvSpPr>
          <p:nvPr>
            <p:ph type="body" idx="1"/>
          </p:nvPr>
        </p:nvSpPr>
        <p:spPr/>
        <p:txBody>
          <a:bodyPr/>
          <a:lstStyle/>
          <a:p>
            <a:pPr>
              <a:spcBef>
                <a:spcPts val="600"/>
              </a:spcBef>
              <a:spcAft>
                <a:spcPts val="600"/>
              </a:spcAft>
            </a:pPr>
            <a:r>
              <a:rPr lang="en-US" sz="1200" dirty="0"/>
              <a:t>With N in-flight stores, the traditionally combinatorial approach will generate 2 to the power of N crash plans</a:t>
            </a:r>
          </a:p>
          <a:p>
            <a:pPr>
              <a:spcBef>
                <a:spcPts val="600"/>
              </a:spcBef>
              <a:spcAft>
                <a:spcPts val="600"/>
              </a:spcAft>
            </a:pPr>
            <a:r>
              <a:rPr lang="en-US" sz="1200" dirty="0"/>
              <a:t>Our heuristic approach generates 2 times N crash plans.</a:t>
            </a:r>
          </a:p>
        </p:txBody>
      </p:sp>
      <p:sp>
        <p:nvSpPr>
          <p:cNvPr id="4" name="Slide Number Placeholder 3">
            <a:extLst>
              <a:ext uri="{FF2B5EF4-FFF2-40B4-BE49-F238E27FC236}">
                <a16:creationId xmlns:a16="http://schemas.microsoft.com/office/drawing/2014/main" id="{8B181DB8-5D30-A393-8BFF-342987FFAF11}"/>
              </a:ext>
            </a:extLst>
          </p:cNvPr>
          <p:cNvSpPr>
            <a:spLocks noGrp="1"/>
          </p:cNvSpPr>
          <p:nvPr>
            <p:ph type="sldNum" sz="quarter" idx="5"/>
          </p:nvPr>
        </p:nvSpPr>
        <p:spPr/>
        <p:txBody>
          <a:bodyPr/>
          <a:lstStyle/>
          <a:p>
            <a:fld id="{6C61C9A6-47B8-994A-B798-A06CF8C32E01}" type="slidenum">
              <a:rPr lang="en-US" smtClean="0"/>
              <a:t>23</a:t>
            </a:fld>
            <a:endParaRPr lang="en-US"/>
          </a:p>
        </p:txBody>
      </p:sp>
    </p:spTree>
    <p:extLst>
      <p:ext uri="{BB962C8B-B14F-4D97-AF65-F5344CB8AC3E}">
        <p14:creationId xmlns:p14="http://schemas.microsoft.com/office/powerpoint/2010/main" val="136927515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404040"/>
                </a:solidFill>
                <a:effectLst/>
                <a:latin typeface="Inter"/>
              </a:rPr>
              <a:t>Based on our observation and studies, we proposed Silhouette.</a:t>
            </a:r>
          </a:p>
          <a:p>
            <a:r>
              <a:rPr lang="en-US" b="0" i="0" dirty="0">
                <a:solidFill>
                  <a:srgbClr val="404040"/>
                </a:solidFill>
                <a:effectLst/>
                <a:latin typeface="Inter"/>
              </a:rPr>
              <a:t>The key ideas are:</a:t>
            </a:r>
          </a:p>
          <a:p>
            <a:pPr marL="342900" indent="-342900">
              <a:spcBef>
                <a:spcPts val="600"/>
              </a:spcBef>
              <a:spcAft>
                <a:spcPts val="600"/>
              </a:spcAft>
              <a:buFont typeface="Arial" panose="020B0604020202020204" pitchFamily="34" charset="0"/>
              <a:buChar char="•"/>
            </a:pPr>
            <a:r>
              <a:rPr lang="en-US" sz="1200" dirty="0"/>
              <a:t>Detect </a:t>
            </a:r>
            <a:r>
              <a:rPr lang="en-US" sz="1200" dirty="0">
                <a:solidFill>
                  <a:srgbClr val="00B050"/>
                </a:solidFill>
              </a:rPr>
              <a:t>crash-consistency mechanisms</a:t>
            </a:r>
            <a:r>
              <a:rPr lang="en-US" sz="1200" dirty="0"/>
              <a:t> and check their </a:t>
            </a:r>
            <a:r>
              <a:rPr lang="en-US" sz="1200" dirty="0">
                <a:solidFill>
                  <a:srgbClr val="00B050"/>
                </a:solidFill>
              </a:rPr>
              <a:t>invariants</a:t>
            </a:r>
            <a:r>
              <a:rPr lang="en-US" sz="1200" dirty="0"/>
              <a:t> to ensure the associated stores are crash-consistent </a:t>
            </a:r>
            <a:r>
              <a:rPr lang="en-US" sz="1200" dirty="0" err="1"/>
              <a:t>w.r.t.</a:t>
            </a:r>
            <a:r>
              <a:rPr lang="en-US" sz="1200" dirty="0"/>
              <a:t> persistence reordering.</a:t>
            </a:r>
          </a:p>
          <a:p>
            <a:pPr marL="342900" indent="-342900">
              <a:spcBef>
                <a:spcPts val="600"/>
              </a:spcBef>
              <a:spcAft>
                <a:spcPts val="600"/>
              </a:spcAft>
              <a:buFont typeface="Arial" panose="020B0604020202020204" pitchFamily="34" charset="0"/>
              <a:buChar char="•"/>
            </a:pPr>
            <a:r>
              <a:rPr lang="en-US" sz="1200" dirty="0"/>
              <a:t>Use the </a:t>
            </a:r>
            <a:r>
              <a:rPr lang="en-US" sz="1200" dirty="0">
                <a:solidFill>
                  <a:srgbClr val="00B050"/>
                </a:solidFill>
              </a:rPr>
              <a:t>heuristic (2CP) approach</a:t>
            </a:r>
            <a:r>
              <a:rPr lang="en-US" sz="1200" dirty="0"/>
              <a:t> to test unprotected stores.</a:t>
            </a:r>
          </a:p>
          <a:p>
            <a:endParaRPr lang="en-US" b="0" i="0" dirty="0">
              <a:solidFill>
                <a:srgbClr val="404040"/>
              </a:solidFill>
              <a:effectLst/>
              <a:latin typeface="Inter"/>
            </a:endParaRPr>
          </a:p>
          <a:p>
            <a:r>
              <a:rPr lang="en-US" b="0" i="0" dirty="0">
                <a:solidFill>
                  <a:srgbClr val="404040"/>
                </a:solidFill>
                <a:effectLst/>
                <a:latin typeface="Inter"/>
              </a:rPr>
              <a:t>There still have some challenges remaining:</a:t>
            </a:r>
          </a:p>
          <a:p>
            <a:pPr marL="342900" indent="-342900">
              <a:spcBef>
                <a:spcPts val="600"/>
              </a:spcBef>
              <a:spcAft>
                <a:spcPts val="600"/>
              </a:spcAft>
              <a:buFont typeface="Arial" panose="020B0604020202020204" pitchFamily="34" charset="0"/>
              <a:buChar char="•"/>
            </a:pPr>
            <a:r>
              <a:rPr lang="en-US" sz="1200" b="0" i="0" u="none" strike="noStrike" dirty="0">
                <a:solidFill>
                  <a:srgbClr val="212121"/>
                </a:solidFill>
                <a:effectLst/>
                <a:latin typeface="Aptos" panose="020B0004020202020204" pitchFamily="34" charset="0"/>
              </a:rPr>
              <a:t>How to define invariants for crash-consistency mechanisms?</a:t>
            </a:r>
          </a:p>
          <a:p>
            <a:pPr marL="342900" indent="-342900">
              <a:spcBef>
                <a:spcPts val="600"/>
              </a:spcBef>
              <a:spcAft>
                <a:spcPts val="600"/>
              </a:spcAft>
              <a:buFont typeface="Arial" panose="020B0604020202020204" pitchFamily="34" charset="0"/>
              <a:buChar char="•"/>
            </a:pPr>
            <a:r>
              <a:rPr lang="en-US" sz="1200" b="0" i="0" u="none" strike="noStrike" dirty="0">
                <a:solidFill>
                  <a:srgbClr val="212121"/>
                </a:solidFill>
                <a:effectLst/>
                <a:latin typeface="Aptos" panose="020B0004020202020204" pitchFamily="34" charset="0"/>
              </a:rPr>
              <a:t>How to check these invariants?</a:t>
            </a:r>
            <a:endParaRPr lang="en-US" sz="1200" dirty="0"/>
          </a:p>
          <a:p>
            <a:r>
              <a:rPr lang="en-US" dirty="0"/>
              <a:t>More details are in the paper.</a:t>
            </a:r>
          </a:p>
        </p:txBody>
      </p:sp>
      <p:sp>
        <p:nvSpPr>
          <p:cNvPr id="4" name="Slide Number Placeholder 3"/>
          <p:cNvSpPr>
            <a:spLocks noGrp="1"/>
          </p:cNvSpPr>
          <p:nvPr>
            <p:ph type="sldNum" sz="quarter" idx="5"/>
          </p:nvPr>
        </p:nvSpPr>
        <p:spPr/>
        <p:txBody>
          <a:bodyPr/>
          <a:lstStyle/>
          <a:p>
            <a:fld id="{6C61C9A6-47B8-994A-B798-A06CF8C32E01}" type="slidenum">
              <a:rPr lang="en-US" smtClean="0"/>
              <a:t>24</a:t>
            </a:fld>
            <a:endParaRPr lang="en-US"/>
          </a:p>
        </p:txBody>
      </p:sp>
    </p:spTree>
    <p:extLst>
      <p:ext uri="{BB962C8B-B14F-4D97-AF65-F5344CB8AC3E}">
        <p14:creationId xmlns:p14="http://schemas.microsoft.com/office/powerpoint/2010/main" val="317175420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ED766B-6D6E-A9A8-F5CB-2ED203644A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81475EB-3A6B-1819-DA89-94CD696F53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492D774-6193-D40F-E4A9-D07A86A78504}"/>
              </a:ext>
            </a:extLst>
          </p:cNvPr>
          <p:cNvSpPr>
            <a:spLocks noGrp="1"/>
          </p:cNvSpPr>
          <p:nvPr>
            <p:ph type="body" idx="1"/>
          </p:nvPr>
        </p:nvSpPr>
        <p:spPr/>
        <p:txBody>
          <a:bodyPr/>
          <a:lstStyle/>
          <a:p>
            <a:pPr>
              <a:spcBef>
                <a:spcPts val="600"/>
              </a:spcBef>
              <a:spcAft>
                <a:spcPts val="600"/>
              </a:spcAft>
            </a:pPr>
            <a:r>
              <a:rPr lang="en-US" sz="1200" dirty="0"/>
              <a:t>Crash-consistency mechanisms order writes in multiple phases.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Take an undo-journal as an example.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In this figure, both the log and the block are in the PM. The journal has a tail pointer and head pointer to indicates the logged writes.</a:t>
            </a:r>
          </a:p>
          <a:p>
            <a:r>
              <a:rPr lang="en-US" b="0" i="0" dirty="0">
                <a:solidFill>
                  <a:srgbClr val="404040"/>
                </a:solidFill>
                <a:effectLst/>
                <a:latin typeface="Inter"/>
              </a:rPr>
              <a:t>This undo journal has 4 phases, including (NEXT PAGE) allocate logs by moving the tail pointer, log writes to the allocated space, in-place updates to the destination address, and reclaim logs to checkpoint this transaction by moving the head pointer points to the tail.</a:t>
            </a:r>
          </a:p>
          <a:p>
            <a:endParaRPr lang="en-US" b="0" i="0" dirty="0">
              <a:solidFill>
                <a:srgbClr val="404040"/>
              </a:solidFill>
              <a:effectLst/>
              <a:latin typeface="Inter"/>
            </a:endParaRPr>
          </a:p>
        </p:txBody>
      </p:sp>
      <p:sp>
        <p:nvSpPr>
          <p:cNvPr id="4" name="Slide Number Placeholder 3">
            <a:extLst>
              <a:ext uri="{FF2B5EF4-FFF2-40B4-BE49-F238E27FC236}">
                <a16:creationId xmlns:a16="http://schemas.microsoft.com/office/drawing/2014/main" id="{2BD72A32-9931-E586-C86D-A09D2BE090DE}"/>
              </a:ext>
            </a:extLst>
          </p:cNvPr>
          <p:cNvSpPr>
            <a:spLocks noGrp="1"/>
          </p:cNvSpPr>
          <p:nvPr>
            <p:ph type="sldNum" sz="quarter" idx="5"/>
          </p:nvPr>
        </p:nvSpPr>
        <p:spPr/>
        <p:txBody>
          <a:bodyPr/>
          <a:lstStyle/>
          <a:p>
            <a:fld id="{6C61C9A6-47B8-994A-B798-A06CF8C32E01}" type="slidenum">
              <a:rPr lang="en-US" smtClean="0"/>
              <a:t>25</a:t>
            </a:fld>
            <a:endParaRPr lang="en-US"/>
          </a:p>
        </p:txBody>
      </p:sp>
    </p:spTree>
    <p:extLst>
      <p:ext uri="{BB962C8B-B14F-4D97-AF65-F5344CB8AC3E}">
        <p14:creationId xmlns:p14="http://schemas.microsoft.com/office/powerpoint/2010/main" val="380335533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24334C-B250-2278-311B-D5662E9E4F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4CB1E3-C15D-61A7-09E5-4F6E9A49A7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BC1FB0F-EA13-9D35-CFC1-CF46945F767B}"/>
              </a:ext>
            </a:extLst>
          </p:cNvPr>
          <p:cNvSpPr>
            <a:spLocks noGrp="1"/>
          </p:cNvSpPr>
          <p:nvPr>
            <p:ph type="body" idx="1"/>
          </p:nvPr>
        </p:nvSpPr>
        <p:spPr/>
        <p:txBody>
          <a:bodyPr/>
          <a:lstStyle/>
          <a:p>
            <a:pPr>
              <a:spcBef>
                <a:spcPts val="600"/>
              </a:spcBef>
              <a:spcAft>
                <a:spcPts val="600"/>
              </a:spcAft>
            </a:pPr>
            <a:r>
              <a:rPr lang="en-US" sz="1200" dirty="0"/>
              <a:t>Crash-consistency mechanisms order writes in multiple phases.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Take an undo-journal as an example.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In this figure, both the log and the block are in the PM. The journal has a tail pointer and head pointer to indicates the logged writes.</a:t>
            </a:r>
          </a:p>
          <a:p>
            <a:r>
              <a:rPr lang="en-US" b="0" i="0" dirty="0">
                <a:solidFill>
                  <a:srgbClr val="404040"/>
                </a:solidFill>
                <a:effectLst/>
                <a:latin typeface="Inter"/>
              </a:rPr>
              <a:t>This undo journal has 4 phases, including (NEXT PAGE) allocate logs by moving the tail pointer, log writes to the allocated space, in-place updates to the destination address, and reclaim logs to checkpoint this transaction by moving the head pointer points to the tail.</a:t>
            </a:r>
          </a:p>
          <a:p>
            <a:endParaRPr lang="en-US" b="0" i="0" dirty="0">
              <a:solidFill>
                <a:srgbClr val="404040"/>
              </a:solidFill>
              <a:effectLst/>
              <a:latin typeface="Inter"/>
            </a:endParaRPr>
          </a:p>
        </p:txBody>
      </p:sp>
      <p:sp>
        <p:nvSpPr>
          <p:cNvPr id="4" name="Slide Number Placeholder 3">
            <a:extLst>
              <a:ext uri="{FF2B5EF4-FFF2-40B4-BE49-F238E27FC236}">
                <a16:creationId xmlns:a16="http://schemas.microsoft.com/office/drawing/2014/main" id="{635667B2-96F3-BCDF-7DE4-63E7AC404CBA}"/>
              </a:ext>
            </a:extLst>
          </p:cNvPr>
          <p:cNvSpPr>
            <a:spLocks noGrp="1"/>
          </p:cNvSpPr>
          <p:nvPr>
            <p:ph type="sldNum" sz="quarter" idx="5"/>
          </p:nvPr>
        </p:nvSpPr>
        <p:spPr/>
        <p:txBody>
          <a:bodyPr/>
          <a:lstStyle/>
          <a:p>
            <a:fld id="{6C61C9A6-47B8-994A-B798-A06CF8C32E01}" type="slidenum">
              <a:rPr lang="en-US" smtClean="0"/>
              <a:t>26</a:t>
            </a:fld>
            <a:endParaRPr lang="en-US"/>
          </a:p>
        </p:txBody>
      </p:sp>
    </p:spTree>
    <p:extLst>
      <p:ext uri="{BB962C8B-B14F-4D97-AF65-F5344CB8AC3E}">
        <p14:creationId xmlns:p14="http://schemas.microsoft.com/office/powerpoint/2010/main" val="20831512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4D1930-CE51-1B03-2BBF-9E14CF4B7E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ABCC621-A58F-469E-7590-86C2935809B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F34AB00-4989-75BD-1E18-A82965DB2F8D}"/>
              </a:ext>
            </a:extLst>
          </p:cNvPr>
          <p:cNvSpPr>
            <a:spLocks noGrp="1"/>
          </p:cNvSpPr>
          <p:nvPr>
            <p:ph type="body" idx="1"/>
          </p:nvPr>
        </p:nvSpPr>
        <p:spPr/>
        <p:txBody>
          <a:bodyPr/>
          <a:lstStyle/>
          <a:p>
            <a:pPr>
              <a:spcBef>
                <a:spcPts val="600"/>
              </a:spcBef>
              <a:spcAft>
                <a:spcPts val="600"/>
              </a:spcAft>
            </a:pPr>
            <a:r>
              <a:rPr lang="en-US" sz="1200" dirty="0"/>
              <a:t>Crash-consistency mechanisms order writes in multiple phases.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Take an undo-journal as an example.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In this figure, both the log and the block are in the PM. The journal has a tail pointer and head pointer to indicates the logged writes.</a:t>
            </a:r>
          </a:p>
          <a:p>
            <a:r>
              <a:rPr lang="en-US" b="0" i="0" dirty="0">
                <a:solidFill>
                  <a:srgbClr val="404040"/>
                </a:solidFill>
                <a:effectLst/>
                <a:latin typeface="Inter"/>
              </a:rPr>
              <a:t>This undo journal has 4 phases, including (NEXT PAGE) allocate logs by moving the tail pointer, log writes to the allocated space, in-place updates to the destination address, and reclaim logs to checkpoint this transaction by moving the head pointer points to the tail.</a:t>
            </a:r>
          </a:p>
          <a:p>
            <a:endParaRPr lang="en-US" b="0" i="0" dirty="0">
              <a:solidFill>
                <a:srgbClr val="404040"/>
              </a:solidFill>
              <a:effectLst/>
              <a:latin typeface="Inter"/>
            </a:endParaRPr>
          </a:p>
        </p:txBody>
      </p:sp>
      <p:sp>
        <p:nvSpPr>
          <p:cNvPr id="4" name="Slide Number Placeholder 3">
            <a:extLst>
              <a:ext uri="{FF2B5EF4-FFF2-40B4-BE49-F238E27FC236}">
                <a16:creationId xmlns:a16="http://schemas.microsoft.com/office/drawing/2014/main" id="{13690D9D-6234-74CC-F617-E45338710136}"/>
              </a:ext>
            </a:extLst>
          </p:cNvPr>
          <p:cNvSpPr>
            <a:spLocks noGrp="1"/>
          </p:cNvSpPr>
          <p:nvPr>
            <p:ph type="sldNum" sz="quarter" idx="5"/>
          </p:nvPr>
        </p:nvSpPr>
        <p:spPr/>
        <p:txBody>
          <a:bodyPr/>
          <a:lstStyle/>
          <a:p>
            <a:fld id="{6C61C9A6-47B8-994A-B798-A06CF8C32E01}" type="slidenum">
              <a:rPr lang="en-US" smtClean="0"/>
              <a:t>27</a:t>
            </a:fld>
            <a:endParaRPr lang="en-US"/>
          </a:p>
        </p:txBody>
      </p:sp>
    </p:spTree>
    <p:extLst>
      <p:ext uri="{BB962C8B-B14F-4D97-AF65-F5344CB8AC3E}">
        <p14:creationId xmlns:p14="http://schemas.microsoft.com/office/powerpoint/2010/main" val="342393965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10D3A8-B310-72C1-2135-87CAC0E6F8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2CE50A-DF71-0C9A-1E6A-0AFBCAF24B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6DC687C-EC96-C8BA-65E3-20C77B887651}"/>
              </a:ext>
            </a:extLst>
          </p:cNvPr>
          <p:cNvSpPr>
            <a:spLocks noGrp="1"/>
          </p:cNvSpPr>
          <p:nvPr>
            <p:ph type="body" idx="1"/>
          </p:nvPr>
        </p:nvSpPr>
        <p:spPr/>
        <p:txBody>
          <a:bodyPr/>
          <a:lstStyle/>
          <a:p>
            <a:pPr>
              <a:spcBef>
                <a:spcPts val="600"/>
              </a:spcBef>
              <a:spcAft>
                <a:spcPts val="600"/>
              </a:spcAft>
            </a:pPr>
            <a:r>
              <a:rPr lang="en-US" sz="1200" dirty="0"/>
              <a:t>Crash-consistency mechanisms order writes in multiple phases.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Take an undo-journal as an example.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In this figure, both the log and the block are in the PM. The journal has a tail pointer and head pointer to indicates the logged writes.</a:t>
            </a:r>
          </a:p>
          <a:p>
            <a:r>
              <a:rPr lang="en-US" b="0" i="0" dirty="0">
                <a:solidFill>
                  <a:srgbClr val="404040"/>
                </a:solidFill>
                <a:effectLst/>
                <a:latin typeface="Inter"/>
              </a:rPr>
              <a:t>This undo journal has 4 phases, including (NEXT PAGE) allocate logs by moving the tail pointer, log writes to the allocated space, in-place updates to the destination address, and reclaim logs to checkpoint this transaction by moving the head pointer points to the tail.</a:t>
            </a:r>
          </a:p>
          <a:p>
            <a:endParaRPr lang="en-US" b="0" i="0" dirty="0">
              <a:solidFill>
                <a:srgbClr val="404040"/>
              </a:solidFill>
              <a:effectLst/>
              <a:latin typeface="Inter"/>
            </a:endParaRPr>
          </a:p>
        </p:txBody>
      </p:sp>
      <p:sp>
        <p:nvSpPr>
          <p:cNvPr id="4" name="Slide Number Placeholder 3">
            <a:extLst>
              <a:ext uri="{FF2B5EF4-FFF2-40B4-BE49-F238E27FC236}">
                <a16:creationId xmlns:a16="http://schemas.microsoft.com/office/drawing/2014/main" id="{9772174C-3F80-9A5A-FC76-F4B67C312AD7}"/>
              </a:ext>
            </a:extLst>
          </p:cNvPr>
          <p:cNvSpPr>
            <a:spLocks noGrp="1"/>
          </p:cNvSpPr>
          <p:nvPr>
            <p:ph type="sldNum" sz="quarter" idx="5"/>
          </p:nvPr>
        </p:nvSpPr>
        <p:spPr/>
        <p:txBody>
          <a:bodyPr/>
          <a:lstStyle/>
          <a:p>
            <a:fld id="{6C61C9A6-47B8-994A-B798-A06CF8C32E01}" type="slidenum">
              <a:rPr lang="en-US" smtClean="0"/>
              <a:t>28</a:t>
            </a:fld>
            <a:endParaRPr lang="en-US"/>
          </a:p>
        </p:txBody>
      </p:sp>
    </p:spTree>
    <p:extLst>
      <p:ext uri="{BB962C8B-B14F-4D97-AF65-F5344CB8AC3E}">
        <p14:creationId xmlns:p14="http://schemas.microsoft.com/office/powerpoint/2010/main" val="314132203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7EEB8E-D042-FC43-105C-E5FF91ED78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F117E0-01A8-F31A-DC3A-C20BC78C26E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F2A377-9D71-210E-8D27-D6BC24E188E6}"/>
              </a:ext>
            </a:extLst>
          </p:cNvPr>
          <p:cNvSpPr>
            <a:spLocks noGrp="1"/>
          </p:cNvSpPr>
          <p:nvPr>
            <p:ph type="body" idx="1"/>
          </p:nvPr>
        </p:nvSpPr>
        <p:spPr/>
        <p:txBody>
          <a:bodyPr/>
          <a:lstStyle/>
          <a:p>
            <a:pPr>
              <a:spcBef>
                <a:spcPts val="600"/>
              </a:spcBef>
              <a:spcAft>
                <a:spcPts val="600"/>
              </a:spcAft>
            </a:pPr>
            <a:r>
              <a:rPr lang="en-US" sz="1200" dirty="0"/>
              <a:t>Crash-consistency mechanisms order writes in multiple phases.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Take an undo-journal as an example.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In this figure, both the log and the block are in the PM. The journal has a tail pointer and head pointer to indicates the logged writes.</a:t>
            </a:r>
          </a:p>
          <a:p>
            <a:r>
              <a:rPr lang="en-US" b="0" i="0" dirty="0">
                <a:solidFill>
                  <a:srgbClr val="404040"/>
                </a:solidFill>
                <a:effectLst/>
                <a:latin typeface="Inter"/>
              </a:rPr>
              <a:t>This undo journal has 4 phases, including (NEXT PAGE) allocate logs by moving the tail pointer, log writes to the allocated space, in-place updates to the destination address, and reclaim logs to checkpoint this transaction by moving the head pointer points to the tail.</a:t>
            </a:r>
          </a:p>
          <a:p>
            <a:endParaRPr lang="en-US" b="0" i="0" dirty="0">
              <a:solidFill>
                <a:srgbClr val="404040"/>
              </a:solidFill>
              <a:effectLst/>
              <a:latin typeface="Inter"/>
            </a:endParaRPr>
          </a:p>
        </p:txBody>
      </p:sp>
      <p:sp>
        <p:nvSpPr>
          <p:cNvPr id="4" name="Slide Number Placeholder 3">
            <a:extLst>
              <a:ext uri="{FF2B5EF4-FFF2-40B4-BE49-F238E27FC236}">
                <a16:creationId xmlns:a16="http://schemas.microsoft.com/office/drawing/2014/main" id="{9B88D718-2B9E-F0C8-5509-CEDFAD2A9B6A}"/>
              </a:ext>
            </a:extLst>
          </p:cNvPr>
          <p:cNvSpPr>
            <a:spLocks noGrp="1"/>
          </p:cNvSpPr>
          <p:nvPr>
            <p:ph type="sldNum" sz="quarter" idx="5"/>
          </p:nvPr>
        </p:nvSpPr>
        <p:spPr/>
        <p:txBody>
          <a:bodyPr/>
          <a:lstStyle/>
          <a:p>
            <a:fld id="{6C61C9A6-47B8-994A-B798-A06CF8C32E01}" type="slidenum">
              <a:rPr lang="en-US" smtClean="0"/>
              <a:t>29</a:t>
            </a:fld>
            <a:endParaRPr lang="en-US"/>
          </a:p>
        </p:txBody>
      </p:sp>
    </p:spTree>
    <p:extLst>
      <p:ext uri="{BB962C8B-B14F-4D97-AF65-F5344CB8AC3E}">
        <p14:creationId xmlns:p14="http://schemas.microsoft.com/office/powerpoint/2010/main" val="27190816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404040"/>
                </a:solidFill>
                <a:effectLst/>
                <a:latin typeface="Inter"/>
              </a:rPr>
              <a:t>This slide illustrates the concept of out-of-order persistence in PM programs. In this figure, we have the CPU, CPU Cache, and the PM.</a:t>
            </a:r>
          </a:p>
          <a:p>
            <a:r>
              <a:rPr lang="en-US" b="0" i="0" dirty="0">
                <a:solidFill>
                  <a:srgbClr val="404040"/>
                </a:solidFill>
                <a:effectLst/>
                <a:latin typeface="Inter"/>
              </a:rPr>
              <a:t>Initially, there are variable A and B in the system and both are 0 at the beginning.</a:t>
            </a:r>
          </a:p>
          <a:p>
            <a:r>
              <a:rPr lang="en-US" b="0" i="0" dirty="0">
                <a:solidFill>
                  <a:srgbClr val="404040"/>
                </a:solidFill>
                <a:effectLst/>
                <a:latin typeface="Inter"/>
              </a:rPr>
              <a:t>On the left side, we have 4 instructions, store A with number 2, flush A from the cache to the PM, store B with number 3, and fence, fence is the memory barrier.</a:t>
            </a:r>
            <a:endParaRPr lang="en-US" dirty="0"/>
          </a:p>
        </p:txBody>
      </p:sp>
      <p:sp>
        <p:nvSpPr>
          <p:cNvPr id="4" name="Slide Number Placeholder 3"/>
          <p:cNvSpPr>
            <a:spLocks noGrp="1"/>
          </p:cNvSpPr>
          <p:nvPr>
            <p:ph type="sldNum" sz="quarter" idx="5"/>
          </p:nvPr>
        </p:nvSpPr>
        <p:spPr/>
        <p:txBody>
          <a:bodyPr/>
          <a:lstStyle/>
          <a:p>
            <a:fld id="{6C61C9A6-47B8-994A-B798-A06CF8C32E01}" type="slidenum">
              <a:rPr lang="en-US" smtClean="0"/>
              <a:t>3</a:t>
            </a:fld>
            <a:endParaRPr lang="en-US"/>
          </a:p>
        </p:txBody>
      </p:sp>
    </p:spTree>
    <p:extLst>
      <p:ext uri="{BB962C8B-B14F-4D97-AF65-F5344CB8AC3E}">
        <p14:creationId xmlns:p14="http://schemas.microsoft.com/office/powerpoint/2010/main" val="296553499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D0E948-398A-E54D-2D12-DB1A2CCF2AD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64C9F6-48B2-3C87-8C18-E7B57D96F33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A075577-58DC-7313-C7B4-C74375074D24}"/>
              </a:ext>
            </a:extLst>
          </p:cNvPr>
          <p:cNvSpPr>
            <a:spLocks noGrp="1"/>
          </p:cNvSpPr>
          <p:nvPr>
            <p:ph type="body" idx="1"/>
          </p:nvPr>
        </p:nvSpPr>
        <p:spPr/>
        <p:txBody>
          <a:bodyPr/>
          <a:lstStyle/>
          <a:p>
            <a:pPr>
              <a:spcBef>
                <a:spcPts val="600"/>
              </a:spcBef>
              <a:spcAft>
                <a:spcPts val="600"/>
              </a:spcAft>
            </a:pPr>
            <a:r>
              <a:rPr lang="en-US" b="0" i="0" dirty="0">
                <a:solidFill>
                  <a:srgbClr val="404040"/>
                </a:solidFill>
                <a:effectLst/>
                <a:latin typeface="Inter"/>
              </a:rPr>
              <a:t>With these clear phases, we defined 3 consistency invariants for this undo journal</a:t>
            </a:r>
            <a:r>
              <a:rPr lang="en-US" sz="1200" dirty="0"/>
              <a:t>:</a:t>
            </a:r>
          </a:p>
          <a:p>
            <a:pPr>
              <a:spcBef>
                <a:spcPts val="600"/>
              </a:spcBef>
              <a:spcAft>
                <a:spcPts val="600"/>
              </a:spcAft>
            </a:pPr>
            <a:r>
              <a:rPr lang="en-US" sz="1200" b="0" dirty="0"/>
              <a:t>includes:</a:t>
            </a:r>
          </a:p>
          <a:p>
            <a:pPr marL="342900" indent="-342900">
              <a:spcBef>
                <a:spcPts val="600"/>
              </a:spcBef>
              <a:spcAft>
                <a:spcPts val="600"/>
              </a:spcAft>
              <a:buFont typeface="Arial" panose="020B0604020202020204" pitchFamily="34" charset="0"/>
              <a:buChar char="•"/>
            </a:pPr>
            <a:r>
              <a:rPr lang="en-US" sz="1200" b="1" dirty="0"/>
              <a:t>Ordering invariants</a:t>
            </a:r>
            <a:r>
              <a:rPr lang="en-US" sz="1200" dirty="0"/>
              <a:t>: phases must persist in sequence, which means the persist time of writes in a phase must precede the update time of writes in the next phase. </a:t>
            </a:r>
          </a:p>
          <a:p>
            <a:pPr marL="342900" indent="-342900">
              <a:spcBef>
                <a:spcPts val="600"/>
              </a:spcBef>
              <a:spcAft>
                <a:spcPts val="600"/>
              </a:spcAft>
              <a:buFont typeface="Arial" panose="020B0604020202020204" pitchFamily="34" charset="0"/>
              <a:buChar char="•"/>
            </a:pPr>
            <a:r>
              <a:rPr lang="en-US" sz="1200" b="1" dirty="0"/>
              <a:t>Location invariants</a:t>
            </a:r>
            <a:r>
              <a:rPr lang="en-US" sz="1200" dirty="0"/>
              <a:t>: logs must stay within valid regions, indicating log space is allocated within the valid journal area (typically a circular buffer), and log writes are performed within the allocated space (between the head and tail pointers). </a:t>
            </a:r>
          </a:p>
          <a:p>
            <a:pPr marL="342900" indent="-342900">
              <a:spcBef>
                <a:spcPts val="600"/>
              </a:spcBef>
              <a:spcAft>
                <a:spcPts val="600"/>
              </a:spcAft>
              <a:buFont typeface="Arial" panose="020B0604020202020204" pitchFamily="34" charset="0"/>
              <a:buChar char="•"/>
            </a:pPr>
            <a:r>
              <a:rPr lang="en-US" sz="1200" b="1" dirty="0"/>
              <a:t>Data invariants</a:t>
            </a:r>
            <a:r>
              <a:rPr lang="en-US" sz="1200" dirty="0"/>
              <a:t>: logged writes must match in-place updates.</a:t>
            </a:r>
          </a:p>
          <a:p>
            <a:pPr marL="0" indent="0">
              <a:spcBef>
                <a:spcPts val="600"/>
              </a:spcBef>
              <a:spcAft>
                <a:spcPts val="600"/>
              </a:spcAft>
              <a:buFont typeface="Arial" panose="020B0604020202020204" pitchFamily="34" charset="0"/>
              <a:buNone/>
            </a:pPr>
            <a:r>
              <a:rPr lang="en-US" sz="1200" dirty="0"/>
              <a:t>Silhouette will check stores based on these invariants and report warnings if any check failed.</a:t>
            </a:r>
          </a:p>
          <a:p>
            <a:pPr marL="0" indent="0">
              <a:spcBef>
                <a:spcPts val="600"/>
              </a:spcBef>
              <a:spcAft>
                <a:spcPts val="600"/>
              </a:spcAft>
              <a:buFont typeface="Arial" panose="020B0604020202020204" pitchFamily="34" charset="0"/>
              <a:buNone/>
            </a:pPr>
            <a:endParaRPr lang="en-US" sz="1200" dirty="0"/>
          </a:p>
          <a:p>
            <a:pPr marL="0" indent="0">
              <a:spcBef>
                <a:spcPts val="600"/>
              </a:spcBef>
              <a:spcAft>
                <a:spcPts val="600"/>
              </a:spcAft>
              <a:buFont typeface="Arial" panose="020B0604020202020204" pitchFamily="34" charset="0"/>
              <a:buNone/>
            </a:pPr>
            <a:r>
              <a:rPr lang="en-US" sz="1200" dirty="0"/>
              <a:t>The question is how to check such consistency invariants.</a:t>
            </a:r>
          </a:p>
        </p:txBody>
      </p:sp>
      <p:sp>
        <p:nvSpPr>
          <p:cNvPr id="4" name="Slide Number Placeholder 3">
            <a:extLst>
              <a:ext uri="{FF2B5EF4-FFF2-40B4-BE49-F238E27FC236}">
                <a16:creationId xmlns:a16="http://schemas.microsoft.com/office/drawing/2014/main" id="{CD88761E-8F52-80FA-CEDD-E4BDAF43FDAA}"/>
              </a:ext>
            </a:extLst>
          </p:cNvPr>
          <p:cNvSpPr>
            <a:spLocks noGrp="1"/>
          </p:cNvSpPr>
          <p:nvPr>
            <p:ph type="sldNum" sz="quarter" idx="5"/>
          </p:nvPr>
        </p:nvSpPr>
        <p:spPr/>
        <p:txBody>
          <a:bodyPr/>
          <a:lstStyle/>
          <a:p>
            <a:fld id="{6C61C9A6-47B8-994A-B798-A06CF8C32E01}" type="slidenum">
              <a:rPr lang="en-US" smtClean="0"/>
              <a:t>30</a:t>
            </a:fld>
            <a:endParaRPr lang="en-US"/>
          </a:p>
        </p:txBody>
      </p:sp>
    </p:spTree>
    <p:extLst>
      <p:ext uri="{BB962C8B-B14F-4D97-AF65-F5344CB8AC3E}">
        <p14:creationId xmlns:p14="http://schemas.microsoft.com/office/powerpoint/2010/main" val="373386035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spcBef>
                <a:spcPts val="600"/>
              </a:spcBef>
              <a:spcAft>
                <a:spcPts val="600"/>
              </a:spcAft>
              <a:buFont typeface="Arial" panose="020B0604020202020204" pitchFamily="34" charset="0"/>
              <a:buNone/>
            </a:pPr>
            <a:r>
              <a:rPr lang="en-US" sz="1200" dirty="0"/>
              <a:t>The steps are:</a:t>
            </a:r>
          </a:p>
          <a:p>
            <a:pPr marL="342900" indent="-342900">
              <a:spcBef>
                <a:spcPts val="600"/>
              </a:spcBef>
              <a:spcAft>
                <a:spcPts val="600"/>
              </a:spcAft>
              <a:buFont typeface="Arial" panose="020B0604020202020204" pitchFamily="34" charset="0"/>
              <a:buChar char="•"/>
            </a:pPr>
            <a:r>
              <a:rPr lang="en-US" sz="1200" dirty="0"/>
              <a:t>Use </a:t>
            </a:r>
            <a:r>
              <a:rPr lang="en-US" sz="1200" b="1" dirty="0"/>
              <a:t>LLVM Pass</a:t>
            </a:r>
            <a:r>
              <a:rPr lang="en-US" sz="1200" dirty="0"/>
              <a:t> to </a:t>
            </a:r>
            <a:r>
              <a:rPr lang="en-US" sz="1200" dirty="0">
                <a:solidFill>
                  <a:srgbClr val="00B050"/>
                </a:solidFill>
              </a:rPr>
              <a:t>instrument</a:t>
            </a:r>
            <a:r>
              <a:rPr lang="en-US" sz="1200" dirty="0"/>
              <a:t> FS</a:t>
            </a:r>
            <a:r>
              <a:rPr lang="zh-CN" altLang="en-US" sz="1200" dirty="0"/>
              <a:t> </a:t>
            </a:r>
            <a:r>
              <a:rPr lang="en-US" altLang="zh-CN" sz="1200" dirty="0"/>
              <a:t>source</a:t>
            </a:r>
            <a:r>
              <a:rPr lang="en-US" sz="1200" dirty="0"/>
              <a:t> code to dynamically trace instructions.</a:t>
            </a:r>
          </a:p>
          <a:p>
            <a:pPr marL="342900" indent="-342900">
              <a:spcBef>
                <a:spcPts val="600"/>
              </a:spcBef>
              <a:spcAft>
                <a:spcPts val="600"/>
              </a:spcAft>
              <a:buFont typeface="Arial" panose="020B0604020202020204" pitchFamily="34" charset="0"/>
              <a:buChar char="•"/>
            </a:pPr>
            <a:r>
              <a:rPr lang="en-US" sz="1200" dirty="0"/>
              <a:t>Tag stores (e.g., stores, CAS, </a:t>
            </a:r>
            <a:r>
              <a:rPr lang="en-US" sz="1200" dirty="0" err="1"/>
              <a:t>memcpy</a:t>
            </a:r>
            <a:r>
              <a:rPr lang="en-US" sz="1200" dirty="0"/>
              <a:t>) in the trace with data types (e.g., structure names, fields).</a:t>
            </a:r>
          </a:p>
          <a:p>
            <a:pPr marL="342900" indent="-342900">
              <a:spcBef>
                <a:spcPts val="600"/>
              </a:spcBef>
              <a:spcAft>
                <a:spcPts val="600"/>
              </a:spcAft>
              <a:buFont typeface="Arial" panose="020B0604020202020204" pitchFamily="34" charset="0"/>
              <a:buChar char="•"/>
            </a:pPr>
            <a:r>
              <a:rPr lang="en-US" sz="1200" dirty="0"/>
              <a:t>Use a </a:t>
            </a:r>
            <a:r>
              <a:rPr lang="en-US" sz="1200" dirty="0">
                <a:solidFill>
                  <a:srgbClr val="00B050"/>
                </a:solidFill>
              </a:rPr>
              <a:t>lightweight annotation</a:t>
            </a:r>
            <a:r>
              <a:rPr lang="en-US" sz="1200" dirty="0"/>
              <a:t> to determine the stores associated with the consistency mechanism.</a:t>
            </a:r>
          </a:p>
          <a:p>
            <a:pPr marL="342900" indent="-342900">
              <a:spcBef>
                <a:spcPts val="600"/>
              </a:spcBef>
              <a:spcAft>
                <a:spcPts val="600"/>
              </a:spcAft>
              <a:buFont typeface="Arial" panose="020B0604020202020204" pitchFamily="34" charset="0"/>
              <a:buChar char="•"/>
            </a:pPr>
            <a:r>
              <a:rPr lang="en-US" sz="1200" dirty="0"/>
              <a:t>Implement </a:t>
            </a:r>
            <a:r>
              <a:rPr lang="en-US" sz="1200" dirty="0">
                <a:solidFill>
                  <a:srgbClr val="00B050"/>
                </a:solidFill>
              </a:rPr>
              <a:t>invariant checking</a:t>
            </a:r>
            <a:r>
              <a:rPr lang="en-US" sz="1200" dirty="0"/>
              <a:t> on these associated stores.</a:t>
            </a:r>
          </a:p>
          <a:p>
            <a:pPr marL="342900" indent="-342900">
              <a:spcBef>
                <a:spcPts val="600"/>
              </a:spcBef>
              <a:spcAft>
                <a:spcPts val="600"/>
              </a:spcAft>
              <a:buFont typeface="Arial" panose="020B0604020202020204" pitchFamily="34" charset="0"/>
              <a:buChar char="•"/>
            </a:pPr>
            <a:r>
              <a:rPr lang="en-US" sz="1200" dirty="0"/>
              <a:t>If invariants pass, mark these stores as protected.</a:t>
            </a:r>
          </a:p>
        </p:txBody>
      </p:sp>
      <p:sp>
        <p:nvSpPr>
          <p:cNvPr id="4" name="Slide Number Placeholder 3"/>
          <p:cNvSpPr>
            <a:spLocks noGrp="1"/>
          </p:cNvSpPr>
          <p:nvPr>
            <p:ph type="sldNum" sz="quarter" idx="5"/>
          </p:nvPr>
        </p:nvSpPr>
        <p:spPr/>
        <p:txBody>
          <a:bodyPr/>
          <a:lstStyle/>
          <a:p>
            <a:fld id="{6C61C9A6-47B8-994A-B798-A06CF8C32E01}" type="slidenum">
              <a:rPr lang="en-US" smtClean="0"/>
              <a:t>31</a:t>
            </a:fld>
            <a:endParaRPr lang="en-US"/>
          </a:p>
        </p:txBody>
      </p:sp>
    </p:spTree>
    <p:extLst>
      <p:ext uri="{BB962C8B-B14F-4D97-AF65-F5344CB8AC3E}">
        <p14:creationId xmlns:p14="http://schemas.microsoft.com/office/powerpoint/2010/main" val="197972511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3F08A2-289B-4031-21BB-CC2CBE0413C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1A8BE97-C771-5C4F-D0BD-5F50E6D90F9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7A169F9-4040-A460-6680-4FB0302C2A3B}"/>
              </a:ext>
            </a:extLst>
          </p:cNvPr>
          <p:cNvSpPr>
            <a:spLocks noGrp="1"/>
          </p:cNvSpPr>
          <p:nvPr>
            <p:ph type="body" idx="1"/>
          </p:nvPr>
        </p:nvSpPr>
        <p:spPr/>
        <p:txBody>
          <a:bodyPr/>
          <a:lstStyle/>
          <a:p>
            <a:r>
              <a:rPr lang="en-US" b="0" i="0" dirty="0">
                <a:solidFill>
                  <a:srgbClr val="404040"/>
                </a:solidFill>
                <a:effectLst/>
                <a:latin typeface="Inter"/>
              </a:rPr>
              <a:t>This table shows the annotation for PMFS’s undo journal. The first column is the attributes of the undo journal, and the second column is the structure fields that correspond to these attributes.</a:t>
            </a:r>
          </a:p>
          <a:p>
            <a:r>
              <a:rPr lang="en-US" b="0" i="0" dirty="0">
                <a:solidFill>
                  <a:srgbClr val="404040"/>
                </a:solidFill>
                <a:effectLst/>
                <a:latin typeface="Inter"/>
              </a:rPr>
              <a:t>This annotation is lightweight because:</a:t>
            </a:r>
          </a:p>
          <a:p>
            <a:pPr marL="342900" indent="-342900">
              <a:spcBef>
                <a:spcPts val="600"/>
              </a:spcBef>
              <a:spcAft>
                <a:spcPts val="600"/>
              </a:spcAft>
              <a:buFont typeface="Arial" panose="020B0604020202020204" pitchFamily="34" charset="0"/>
              <a:buChar char="•"/>
            </a:pPr>
            <a:r>
              <a:rPr lang="en-US" sz="1200" dirty="0"/>
              <a:t>No code level modifications (it acts as a configuration file).</a:t>
            </a:r>
          </a:p>
          <a:p>
            <a:pPr marL="342900" indent="-342900">
              <a:spcBef>
                <a:spcPts val="600"/>
              </a:spcBef>
              <a:spcAft>
                <a:spcPts val="600"/>
              </a:spcAft>
              <a:buFont typeface="Arial" panose="020B0604020202020204" pitchFamily="34" charset="0"/>
              <a:buChar char="•"/>
            </a:pPr>
            <a:r>
              <a:rPr lang="en-US" sz="1200" dirty="0"/>
              <a:t>Only need the struct names and fields.</a:t>
            </a:r>
          </a:p>
          <a:p>
            <a:pPr marL="342900" indent="-342900">
              <a:spcBef>
                <a:spcPts val="600"/>
              </a:spcBef>
              <a:spcAft>
                <a:spcPts val="600"/>
              </a:spcAft>
              <a:buFont typeface="Arial" panose="020B0604020202020204" pitchFamily="34" charset="0"/>
              <a:buChar char="•"/>
            </a:pPr>
            <a:r>
              <a:rPr lang="en-US" sz="1200" dirty="0"/>
              <a:t>Support simple arithmetic operations</a:t>
            </a:r>
          </a:p>
          <a:p>
            <a:pPr marL="342900" indent="-342900">
              <a:spcBef>
                <a:spcPts val="600"/>
              </a:spcBef>
              <a:spcAft>
                <a:spcPts val="600"/>
              </a:spcAft>
              <a:buFont typeface="Arial" panose="020B0604020202020204" pitchFamily="34" charset="0"/>
              <a:buChar char="•"/>
            </a:pPr>
            <a:r>
              <a:rPr lang="en-US" sz="1200" dirty="0"/>
              <a:t>&lt;10 lines per mechanism</a:t>
            </a:r>
          </a:p>
          <a:p>
            <a:endParaRPr lang="en-US" dirty="0"/>
          </a:p>
        </p:txBody>
      </p:sp>
      <p:sp>
        <p:nvSpPr>
          <p:cNvPr id="4" name="Slide Number Placeholder 3">
            <a:extLst>
              <a:ext uri="{FF2B5EF4-FFF2-40B4-BE49-F238E27FC236}">
                <a16:creationId xmlns:a16="http://schemas.microsoft.com/office/drawing/2014/main" id="{E9C16790-1411-E26E-75A2-5FC81EA9723D}"/>
              </a:ext>
            </a:extLst>
          </p:cNvPr>
          <p:cNvSpPr>
            <a:spLocks noGrp="1"/>
          </p:cNvSpPr>
          <p:nvPr>
            <p:ph type="sldNum" sz="quarter" idx="5"/>
          </p:nvPr>
        </p:nvSpPr>
        <p:spPr/>
        <p:txBody>
          <a:bodyPr/>
          <a:lstStyle/>
          <a:p>
            <a:fld id="{6C61C9A6-47B8-994A-B798-A06CF8C32E01}" type="slidenum">
              <a:rPr lang="en-US" smtClean="0"/>
              <a:t>32</a:t>
            </a:fld>
            <a:endParaRPr lang="en-US"/>
          </a:p>
        </p:txBody>
      </p:sp>
    </p:spTree>
    <p:extLst>
      <p:ext uri="{BB962C8B-B14F-4D97-AF65-F5344CB8AC3E}">
        <p14:creationId xmlns:p14="http://schemas.microsoft.com/office/powerpoint/2010/main" val="401232592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C6C6AE-5E59-8977-C805-85F507F7213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790ABC7-14BA-4C97-1C2C-8450F186E2F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24DFB55-031C-B9C4-491F-47985652763C}"/>
              </a:ext>
            </a:extLst>
          </p:cNvPr>
          <p:cNvSpPr>
            <a:spLocks noGrp="1"/>
          </p:cNvSpPr>
          <p:nvPr>
            <p:ph type="body" idx="1"/>
          </p:nvPr>
        </p:nvSpPr>
        <p:spPr/>
        <p:txBody>
          <a:bodyPr/>
          <a:lstStyle/>
          <a:p>
            <a:r>
              <a:rPr lang="en-US" b="0" i="0" dirty="0">
                <a:solidFill>
                  <a:srgbClr val="404040"/>
                </a:solidFill>
                <a:effectLst/>
                <a:latin typeface="Inter"/>
              </a:rPr>
              <a:t>This table shows the annotation for PMFS’s undo journal. The first column is the attributes of the undo journal, and the second column is the structure fields that correspond to these attributes.</a:t>
            </a:r>
          </a:p>
          <a:p>
            <a:r>
              <a:rPr lang="en-US" b="0" i="0" dirty="0">
                <a:solidFill>
                  <a:srgbClr val="404040"/>
                </a:solidFill>
                <a:effectLst/>
                <a:latin typeface="Inter"/>
              </a:rPr>
              <a:t>This annotation is lightweight because:</a:t>
            </a:r>
          </a:p>
          <a:p>
            <a:pPr marL="342900" indent="-342900">
              <a:spcBef>
                <a:spcPts val="600"/>
              </a:spcBef>
              <a:spcAft>
                <a:spcPts val="600"/>
              </a:spcAft>
              <a:buFont typeface="Arial" panose="020B0604020202020204" pitchFamily="34" charset="0"/>
              <a:buChar char="•"/>
            </a:pPr>
            <a:r>
              <a:rPr lang="en-US" sz="1200" dirty="0"/>
              <a:t>No code level modifications (it acts as a configuration file).</a:t>
            </a:r>
          </a:p>
          <a:p>
            <a:pPr marL="342900" indent="-342900">
              <a:spcBef>
                <a:spcPts val="600"/>
              </a:spcBef>
              <a:spcAft>
                <a:spcPts val="600"/>
              </a:spcAft>
              <a:buFont typeface="Arial" panose="020B0604020202020204" pitchFamily="34" charset="0"/>
              <a:buChar char="•"/>
            </a:pPr>
            <a:r>
              <a:rPr lang="en-US" sz="1200" dirty="0"/>
              <a:t>Only need the struct names and fields.</a:t>
            </a:r>
          </a:p>
          <a:p>
            <a:pPr marL="342900" indent="-342900">
              <a:spcBef>
                <a:spcPts val="600"/>
              </a:spcBef>
              <a:spcAft>
                <a:spcPts val="600"/>
              </a:spcAft>
              <a:buFont typeface="Arial" panose="020B0604020202020204" pitchFamily="34" charset="0"/>
              <a:buChar char="•"/>
            </a:pPr>
            <a:r>
              <a:rPr lang="en-US" sz="1200" dirty="0"/>
              <a:t>Support simple arithmetic operations</a:t>
            </a:r>
          </a:p>
          <a:p>
            <a:pPr marL="342900" indent="-342900">
              <a:spcBef>
                <a:spcPts val="600"/>
              </a:spcBef>
              <a:spcAft>
                <a:spcPts val="600"/>
              </a:spcAft>
              <a:buFont typeface="Arial" panose="020B0604020202020204" pitchFamily="34" charset="0"/>
              <a:buChar char="•"/>
            </a:pPr>
            <a:r>
              <a:rPr lang="en-US" sz="1200" dirty="0"/>
              <a:t>&lt;10 lines per mechanism</a:t>
            </a:r>
          </a:p>
          <a:p>
            <a:endParaRPr lang="en-US" dirty="0"/>
          </a:p>
        </p:txBody>
      </p:sp>
      <p:sp>
        <p:nvSpPr>
          <p:cNvPr id="4" name="Slide Number Placeholder 3">
            <a:extLst>
              <a:ext uri="{FF2B5EF4-FFF2-40B4-BE49-F238E27FC236}">
                <a16:creationId xmlns:a16="http://schemas.microsoft.com/office/drawing/2014/main" id="{5056572B-78BC-0498-E5E0-B027A976A2F1}"/>
              </a:ext>
            </a:extLst>
          </p:cNvPr>
          <p:cNvSpPr>
            <a:spLocks noGrp="1"/>
          </p:cNvSpPr>
          <p:nvPr>
            <p:ph type="sldNum" sz="quarter" idx="5"/>
          </p:nvPr>
        </p:nvSpPr>
        <p:spPr/>
        <p:txBody>
          <a:bodyPr/>
          <a:lstStyle/>
          <a:p>
            <a:fld id="{6C61C9A6-47B8-994A-B798-A06CF8C32E01}" type="slidenum">
              <a:rPr lang="en-US" smtClean="0"/>
              <a:t>33</a:t>
            </a:fld>
            <a:endParaRPr lang="en-US"/>
          </a:p>
        </p:txBody>
      </p:sp>
    </p:spTree>
    <p:extLst>
      <p:ext uri="{BB962C8B-B14F-4D97-AF65-F5344CB8AC3E}">
        <p14:creationId xmlns:p14="http://schemas.microsoft.com/office/powerpoint/2010/main" val="212488807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1DEE5D-4CC5-8472-22AB-3E81FFC4C1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B4D0E7-07E3-C5EE-A6BE-1805F24FF5D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AEA2AED-8302-9EB0-F5E5-03B60B3FC885}"/>
              </a:ext>
            </a:extLst>
          </p:cNvPr>
          <p:cNvSpPr>
            <a:spLocks noGrp="1"/>
          </p:cNvSpPr>
          <p:nvPr>
            <p:ph type="body" idx="1"/>
          </p:nvPr>
        </p:nvSpPr>
        <p:spPr/>
        <p:txBody>
          <a:bodyPr/>
          <a:lstStyle/>
          <a:p>
            <a:r>
              <a:rPr lang="en-US" b="0" i="0" dirty="0">
                <a:solidFill>
                  <a:srgbClr val="404040"/>
                </a:solidFill>
                <a:effectLst/>
                <a:latin typeface="Inter"/>
              </a:rPr>
              <a:t>We implemented Silhouette and tested it on NOVA, PMFS, and </a:t>
            </a:r>
            <a:r>
              <a:rPr lang="en-US" b="0" i="0" dirty="0" err="1">
                <a:solidFill>
                  <a:srgbClr val="404040"/>
                </a:solidFill>
                <a:effectLst/>
                <a:latin typeface="Inter"/>
              </a:rPr>
              <a:t>WineFS</a:t>
            </a:r>
            <a:r>
              <a:rPr lang="en-US" b="0" i="0" dirty="0">
                <a:solidFill>
                  <a:srgbClr val="404040"/>
                </a:solidFill>
                <a:effectLst/>
                <a:latin typeface="Inter"/>
              </a:rPr>
              <a:t>. We found 15 new bugs.</a:t>
            </a:r>
          </a:p>
          <a:p>
            <a:r>
              <a:rPr lang="en-US" b="0" i="0" dirty="0">
                <a:solidFill>
                  <a:srgbClr val="404040"/>
                </a:solidFill>
                <a:effectLst/>
                <a:latin typeface="Inter"/>
              </a:rPr>
              <a:t>For example, in NOVA, an incorrect pointer persistence caused the segmentation fault. Another bug in NOVA caused data leaks since truncate function is not atomic. </a:t>
            </a:r>
          </a:p>
          <a:p>
            <a:r>
              <a:rPr lang="en-US" b="0" i="0" dirty="0">
                <a:solidFill>
                  <a:srgbClr val="404040"/>
                </a:solidFill>
                <a:effectLst/>
                <a:latin typeface="Inter"/>
              </a:rPr>
              <a:t>And a data loss bug in PMFS and </a:t>
            </a:r>
            <a:r>
              <a:rPr lang="en-US" b="0" i="0" dirty="0" err="1">
                <a:solidFill>
                  <a:srgbClr val="404040"/>
                </a:solidFill>
                <a:effectLst/>
                <a:latin typeface="Inter"/>
              </a:rPr>
              <a:t>WineFS</a:t>
            </a:r>
            <a:r>
              <a:rPr lang="en-US" b="0" i="0" dirty="0">
                <a:solidFill>
                  <a:srgbClr val="404040"/>
                </a:solidFill>
                <a:effectLst/>
                <a:latin typeface="Inter"/>
              </a:rPr>
              <a:t> due to </a:t>
            </a:r>
            <a:r>
              <a:rPr lang="en-US" sz="1200" dirty="0"/>
              <a:t>reusing </a:t>
            </a:r>
            <a:r>
              <a:rPr lang="en-US" sz="1200" dirty="0" err="1"/>
              <a:t>inodes</a:t>
            </a:r>
            <a:r>
              <a:rPr lang="en-US" sz="1200" dirty="0"/>
              <a:t> in orphan list.</a:t>
            </a:r>
            <a:r>
              <a:rPr lang="en-US" b="0" i="0" dirty="0">
                <a:solidFill>
                  <a:srgbClr val="404040"/>
                </a:solidFill>
                <a:effectLst/>
                <a:latin typeface="Inter"/>
              </a:rPr>
              <a:t> </a:t>
            </a:r>
          </a:p>
          <a:p>
            <a:r>
              <a:rPr lang="en-US" b="0" i="0" dirty="0">
                <a:solidFill>
                  <a:srgbClr val="404040"/>
                </a:solidFill>
                <a:effectLst/>
                <a:latin typeface="Inter"/>
              </a:rPr>
              <a:t>Full details and reproduction steps are on our GitHub repository</a:t>
            </a:r>
            <a:endParaRPr lang="en-US" dirty="0"/>
          </a:p>
        </p:txBody>
      </p:sp>
      <p:sp>
        <p:nvSpPr>
          <p:cNvPr id="4" name="Slide Number Placeholder 3">
            <a:extLst>
              <a:ext uri="{FF2B5EF4-FFF2-40B4-BE49-F238E27FC236}">
                <a16:creationId xmlns:a16="http://schemas.microsoft.com/office/drawing/2014/main" id="{6852BBBC-B99D-742A-3E23-0E94B09F9563}"/>
              </a:ext>
            </a:extLst>
          </p:cNvPr>
          <p:cNvSpPr>
            <a:spLocks noGrp="1"/>
          </p:cNvSpPr>
          <p:nvPr>
            <p:ph type="sldNum" sz="quarter" idx="5"/>
          </p:nvPr>
        </p:nvSpPr>
        <p:spPr/>
        <p:txBody>
          <a:bodyPr/>
          <a:lstStyle/>
          <a:p>
            <a:fld id="{6C61C9A6-47B8-994A-B798-A06CF8C32E01}" type="slidenum">
              <a:rPr lang="en-US" smtClean="0"/>
              <a:t>34</a:t>
            </a:fld>
            <a:endParaRPr lang="en-US"/>
          </a:p>
        </p:txBody>
      </p:sp>
    </p:spTree>
    <p:extLst>
      <p:ext uri="{BB962C8B-B14F-4D97-AF65-F5344CB8AC3E}">
        <p14:creationId xmlns:p14="http://schemas.microsoft.com/office/powerpoint/2010/main" val="405109837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4F234B-1D87-D571-4C34-81AD86FB67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954FCF-C49D-A292-A5F8-AE647088DF2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2C01D0B-07C0-38D0-963A-3C56DD540AD9}"/>
              </a:ext>
            </a:extLst>
          </p:cNvPr>
          <p:cNvSpPr>
            <a:spLocks noGrp="1"/>
          </p:cNvSpPr>
          <p:nvPr>
            <p:ph type="body" idx="1"/>
          </p:nvPr>
        </p:nvSpPr>
        <p:spPr/>
        <p:txBody>
          <a:bodyPr/>
          <a:lstStyle/>
          <a:p>
            <a:r>
              <a:rPr lang="en-US" b="0" i="0" dirty="0">
                <a:solidFill>
                  <a:srgbClr val="404040"/>
                </a:solidFill>
                <a:effectLst/>
                <a:latin typeface="Inter"/>
              </a:rPr>
              <a:t>We implemented Silhouette and tested it on NOVA, PMFS, and </a:t>
            </a:r>
            <a:r>
              <a:rPr lang="en-US" b="0" i="0" dirty="0" err="1">
                <a:solidFill>
                  <a:srgbClr val="404040"/>
                </a:solidFill>
                <a:effectLst/>
                <a:latin typeface="Inter"/>
              </a:rPr>
              <a:t>WineFS</a:t>
            </a:r>
            <a:r>
              <a:rPr lang="en-US" b="0" i="0" dirty="0">
                <a:solidFill>
                  <a:srgbClr val="404040"/>
                </a:solidFill>
                <a:effectLst/>
                <a:latin typeface="Inter"/>
              </a:rPr>
              <a:t>. We found 15 new bugs.</a:t>
            </a:r>
          </a:p>
          <a:p>
            <a:r>
              <a:rPr lang="en-US" b="0" i="0" dirty="0">
                <a:solidFill>
                  <a:srgbClr val="404040"/>
                </a:solidFill>
                <a:effectLst/>
                <a:latin typeface="Inter"/>
              </a:rPr>
              <a:t>For example, in NOVA, an incorrect pointer persistence caused the segmentation fault. Another bug in NOVA caused data leaks since truncate function is not atomic. </a:t>
            </a:r>
          </a:p>
          <a:p>
            <a:r>
              <a:rPr lang="en-US" b="0" i="0" dirty="0">
                <a:solidFill>
                  <a:srgbClr val="404040"/>
                </a:solidFill>
                <a:effectLst/>
                <a:latin typeface="Inter"/>
              </a:rPr>
              <a:t>And a data loss bug in PMFS and </a:t>
            </a:r>
            <a:r>
              <a:rPr lang="en-US" b="0" i="0" dirty="0" err="1">
                <a:solidFill>
                  <a:srgbClr val="404040"/>
                </a:solidFill>
                <a:effectLst/>
                <a:latin typeface="Inter"/>
              </a:rPr>
              <a:t>WineFS</a:t>
            </a:r>
            <a:r>
              <a:rPr lang="en-US" b="0" i="0" dirty="0">
                <a:solidFill>
                  <a:srgbClr val="404040"/>
                </a:solidFill>
                <a:effectLst/>
                <a:latin typeface="Inter"/>
              </a:rPr>
              <a:t> due to </a:t>
            </a:r>
            <a:r>
              <a:rPr lang="en-US" sz="1200" dirty="0"/>
              <a:t>reusing </a:t>
            </a:r>
            <a:r>
              <a:rPr lang="en-US" sz="1200" dirty="0" err="1"/>
              <a:t>inodes</a:t>
            </a:r>
            <a:r>
              <a:rPr lang="en-US" sz="1200" dirty="0"/>
              <a:t> in orphan list.</a:t>
            </a:r>
            <a:r>
              <a:rPr lang="en-US" b="0" i="0" dirty="0">
                <a:solidFill>
                  <a:srgbClr val="404040"/>
                </a:solidFill>
                <a:effectLst/>
                <a:latin typeface="Inter"/>
              </a:rPr>
              <a:t> </a:t>
            </a:r>
          </a:p>
          <a:p>
            <a:r>
              <a:rPr lang="en-US" b="0" i="0" dirty="0">
                <a:solidFill>
                  <a:srgbClr val="404040"/>
                </a:solidFill>
                <a:effectLst/>
                <a:latin typeface="Inter"/>
              </a:rPr>
              <a:t>Full details and reproduction steps are on our GitHub repository</a:t>
            </a:r>
            <a:endParaRPr lang="en-US" dirty="0"/>
          </a:p>
        </p:txBody>
      </p:sp>
      <p:sp>
        <p:nvSpPr>
          <p:cNvPr id="4" name="Slide Number Placeholder 3">
            <a:extLst>
              <a:ext uri="{FF2B5EF4-FFF2-40B4-BE49-F238E27FC236}">
                <a16:creationId xmlns:a16="http://schemas.microsoft.com/office/drawing/2014/main" id="{8AD167F9-9495-8DB9-1E38-B74A68CC7062}"/>
              </a:ext>
            </a:extLst>
          </p:cNvPr>
          <p:cNvSpPr>
            <a:spLocks noGrp="1"/>
          </p:cNvSpPr>
          <p:nvPr>
            <p:ph type="sldNum" sz="quarter" idx="5"/>
          </p:nvPr>
        </p:nvSpPr>
        <p:spPr/>
        <p:txBody>
          <a:bodyPr/>
          <a:lstStyle/>
          <a:p>
            <a:fld id="{6C61C9A6-47B8-994A-B798-A06CF8C32E01}" type="slidenum">
              <a:rPr lang="en-US" smtClean="0"/>
              <a:t>35</a:t>
            </a:fld>
            <a:endParaRPr lang="en-US"/>
          </a:p>
        </p:txBody>
      </p:sp>
    </p:spTree>
    <p:extLst>
      <p:ext uri="{BB962C8B-B14F-4D97-AF65-F5344CB8AC3E}">
        <p14:creationId xmlns:p14="http://schemas.microsoft.com/office/powerpoint/2010/main" val="359368982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404040"/>
                </a:solidFill>
                <a:effectLst/>
                <a:latin typeface="Inter"/>
              </a:rPr>
              <a:t>We also evaluated the scalability of Silhouette.</a:t>
            </a:r>
          </a:p>
          <a:p>
            <a:r>
              <a:rPr lang="en-US" b="0" i="0" dirty="0">
                <a:solidFill>
                  <a:srgbClr val="404040"/>
                </a:solidFill>
                <a:effectLst/>
                <a:latin typeface="Inter"/>
              </a:rPr>
              <a:t>This graph compares the bug finding time of Silhouette, Chipmunk, and Vinter. With the ACE Seq3 workload, Silhouette found more bugs in </a:t>
            </a:r>
            <a:r>
              <a:rPr lang="en-US" b="0" i="1" dirty="0">
                <a:solidFill>
                  <a:srgbClr val="404040"/>
                </a:solidFill>
                <a:effectLst/>
                <a:latin typeface="Inter"/>
              </a:rPr>
              <a:t>less time </a:t>
            </a:r>
            <a:r>
              <a:rPr lang="en-US" b="0" i="0" dirty="0">
                <a:solidFill>
                  <a:srgbClr val="404040"/>
                </a:solidFill>
                <a:effectLst/>
                <a:latin typeface="Inter"/>
              </a:rPr>
              <a:t>compared to Chipmunk and </a:t>
            </a:r>
            <a:r>
              <a:rPr lang="en-US" b="0" i="0" dirty="0" err="1">
                <a:solidFill>
                  <a:srgbClr val="404040"/>
                </a:solidFill>
                <a:effectLst/>
                <a:latin typeface="Inter"/>
              </a:rPr>
              <a:t>VInter</a:t>
            </a:r>
            <a:r>
              <a:rPr lang="en-US" b="0" i="0" dirty="0">
                <a:solidFill>
                  <a:srgbClr val="404040"/>
                </a:solidFill>
                <a:effectLst/>
                <a:latin typeface="Inter"/>
              </a:rPr>
              <a:t>. </a:t>
            </a:r>
          </a:p>
          <a:p>
            <a:r>
              <a:rPr lang="en-US" b="0" i="0" dirty="0">
                <a:solidFill>
                  <a:srgbClr val="404040"/>
                </a:solidFill>
                <a:effectLst/>
                <a:latin typeface="Inter"/>
              </a:rPr>
              <a:t>This is contributed to Silhouette’s find-grained tracing, mechanism detection, heuristic approach, and a new framework, which makes it faster and more effective.</a:t>
            </a:r>
            <a:endParaRPr lang="en-US" dirty="0"/>
          </a:p>
        </p:txBody>
      </p:sp>
      <p:sp>
        <p:nvSpPr>
          <p:cNvPr id="4" name="Slide Number Placeholder 3"/>
          <p:cNvSpPr>
            <a:spLocks noGrp="1"/>
          </p:cNvSpPr>
          <p:nvPr>
            <p:ph type="sldNum" sz="quarter" idx="5"/>
          </p:nvPr>
        </p:nvSpPr>
        <p:spPr/>
        <p:txBody>
          <a:bodyPr/>
          <a:lstStyle/>
          <a:p>
            <a:fld id="{6C61C9A6-47B8-994A-B798-A06CF8C32E01}" type="slidenum">
              <a:rPr lang="en-US" smtClean="0"/>
              <a:t>36</a:t>
            </a:fld>
            <a:endParaRPr lang="en-US"/>
          </a:p>
        </p:txBody>
      </p:sp>
    </p:spTree>
    <p:extLst>
      <p:ext uri="{BB962C8B-B14F-4D97-AF65-F5344CB8AC3E}">
        <p14:creationId xmlns:p14="http://schemas.microsoft.com/office/powerpoint/2010/main" val="179709123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404040"/>
                </a:solidFill>
                <a:effectLst/>
                <a:latin typeface="Inter"/>
              </a:rPr>
              <a:t>Here’s a table showing crash </a:t>
            </a:r>
            <a:r>
              <a:rPr lang="en-US" sz="1200" dirty="0"/>
              <a:t>plans</a:t>
            </a:r>
            <a:r>
              <a:rPr lang="en-US" b="0" i="0" dirty="0">
                <a:solidFill>
                  <a:srgbClr val="404040"/>
                </a:solidFill>
                <a:effectLst/>
                <a:latin typeface="Inter"/>
              </a:rPr>
              <a:t> generated by three </a:t>
            </a:r>
            <a:r>
              <a:rPr lang="en-US" b="0" i="0" dirty="0" err="1">
                <a:solidFill>
                  <a:srgbClr val="404040"/>
                </a:solidFill>
                <a:effectLst/>
                <a:latin typeface="Inter"/>
              </a:rPr>
              <a:t>Vinter</a:t>
            </a:r>
            <a:r>
              <a:rPr lang="en-US" b="0" i="0" dirty="0">
                <a:solidFill>
                  <a:srgbClr val="404040"/>
                </a:solidFill>
                <a:effectLst/>
                <a:latin typeface="Inter"/>
              </a:rPr>
              <a:t>, Chipmunk, and Silhouette. </a:t>
            </a:r>
          </a:p>
          <a:p>
            <a:r>
              <a:rPr lang="en-US" b="0" i="0" dirty="0">
                <a:solidFill>
                  <a:srgbClr val="404040"/>
                </a:solidFill>
                <a:effectLst/>
                <a:latin typeface="Inter"/>
              </a:rPr>
              <a:t>it shows Silhouette produces orders of magnitude fewer plans than Vinter and Chipmunk. </a:t>
            </a:r>
          </a:p>
          <a:p>
            <a:r>
              <a:rPr lang="en-US" b="0" i="0" dirty="0">
                <a:solidFill>
                  <a:srgbClr val="404040"/>
                </a:solidFill>
                <a:effectLst/>
                <a:latin typeface="Inter"/>
              </a:rPr>
              <a:t>By focusing on unprotected stores, we reduce overhead without sacrificing bug-finding power. </a:t>
            </a:r>
          </a:p>
          <a:p>
            <a:endParaRPr lang="en-US" dirty="0"/>
          </a:p>
        </p:txBody>
      </p:sp>
      <p:sp>
        <p:nvSpPr>
          <p:cNvPr id="4" name="Slide Number Placeholder 3"/>
          <p:cNvSpPr>
            <a:spLocks noGrp="1"/>
          </p:cNvSpPr>
          <p:nvPr>
            <p:ph type="sldNum" sz="quarter" idx="5"/>
          </p:nvPr>
        </p:nvSpPr>
        <p:spPr/>
        <p:txBody>
          <a:bodyPr/>
          <a:lstStyle/>
          <a:p>
            <a:fld id="{6C61C9A6-47B8-994A-B798-A06CF8C32E01}" type="slidenum">
              <a:rPr lang="en-US" smtClean="0"/>
              <a:t>37</a:t>
            </a:fld>
            <a:endParaRPr lang="en-US"/>
          </a:p>
        </p:txBody>
      </p:sp>
    </p:spTree>
    <p:extLst>
      <p:ext uri="{BB962C8B-B14F-4D97-AF65-F5344CB8AC3E}">
        <p14:creationId xmlns:p14="http://schemas.microsoft.com/office/powerpoint/2010/main" val="280607648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404040"/>
                </a:solidFill>
                <a:effectLst/>
                <a:latin typeface="Inter"/>
              </a:rPr>
              <a:t>In summary,</a:t>
            </a:r>
          </a:p>
          <a:p>
            <a:pPr algn="just">
              <a:lnSpc>
                <a:spcPct val="150000"/>
              </a:lnSpc>
              <a:spcBef>
                <a:spcPts val="600"/>
              </a:spcBef>
              <a:buFont typeface="Arial" panose="020B0604020202020204" pitchFamily="34" charset="0"/>
              <a:buChar char="•"/>
            </a:pPr>
            <a:r>
              <a:rPr lang="en-US" sz="1200" b="0" i="0" dirty="0">
                <a:effectLst/>
                <a:latin typeface="Arial (body)"/>
              </a:rPr>
              <a:t>Silhouette is a novel tool designed to detect bugs in Persistent Memory (PM) file systems by leveraging consistency mechanisms.</a:t>
            </a:r>
          </a:p>
          <a:p>
            <a:pPr algn="just">
              <a:lnSpc>
                <a:spcPct val="150000"/>
              </a:lnSpc>
              <a:spcBef>
                <a:spcPts val="600"/>
              </a:spcBef>
              <a:buFont typeface="Arial" panose="020B0604020202020204" pitchFamily="34" charset="0"/>
              <a:buChar char="•"/>
            </a:pPr>
            <a:r>
              <a:rPr lang="en-US" sz="1200" b="0" i="0" dirty="0">
                <a:effectLst/>
                <a:latin typeface="Arial (body)"/>
              </a:rPr>
              <a:t>It: </a:t>
            </a:r>
          </a:p>
          <a:p>
            <a:pPr marL="628650" lvl="1" indent="-171450" algn="just">
              <a:lnSpc>
                <a:spcPct val="150000"/>
              </a:lnSpc>
              <a:spcBef>
                <a:spcPts val="600"/>
              </a:spcBef>
              <a:buFont typeface="Arial" panose="020B0604020202020204" pitchFamily="34" charset="0"/>
              <a:buChar char="•"/>
            </a:pPr>
            <a:r>
              <a:rPr lang="en-US" sz="1200" b="0" i="0" dirty="0">
                <a:effectLst/>
                <a:latin typeface="Arial (body)"/>
              </a:rPr>
              <a:t>Checks the implementation of the consistency mechanism.</a:t>
            </a:r>
          </a:p>
          <a:p>
            <a:pPr marL="628650" lvl="1" indent="-171450" algn="just">
              <a:lnSpc>
                <a:spcPct val="150000"/>
              </a:lnSpc>
              <a:spcBef>
                <a:spcPts val="600"/>
              </a:spcBef>
              <a:buFont typeface="Arial" panose="020B0604020202020204" pitchFamily="34" charset="0"/>
              <a:buChar char="•"/>
            </a:pPr>
            <a:r>
              <a:rPr lang="en-US" sz="1200" b="0" i="0" dirty="0">
                <a:effectLst/>
                <a:latin typeface="Arial (body)"/>
              </a:rPr>
              <a:t>Only reorders the store not associated with the consistency mechanisms.</a:t>
            </a:r>
          </a:p>
          <a:p>
            <a:pPr marL="628650" lvl="1" indent="-171450" algn="just">
              <a:lnSpc>
                <a:spcPct val="150000"/>
              </a:lnSpc>
              <a:spcBef>
                <a:spcPts val="600"/>
              </a:spcBef>
              <a:buFont typeface="Arial" panose="020B0604020202020204" pitchFamily="34" charset="0"/>
              <a:buChar char="•"/>
            </a:pPr>
            <a:r>
              <a:rPr lang="en-US" sz="1200" b="0" i="0" dirty="0">
                <a:effectLst/>
                <a:latin typeface="Arial (body)"/>
              </a:rPr>
              <a:t>Further reduces the bug search space with the 2CP heuristic</a:t>
            </a:r>
          </a:p>
          <a:p>
            <a:pPr algn="just">
              <a:lnSpc>
                <a:spcPct val="150000"/>
              </a:lnSpc>
              <a:spcBef>
                <a:spcPts val="600"/>
              </a:spcBef>
              <a:buFont typeface="Arial" panose="020B0604020202020204" pitchFamily="34" charset="0"/>
              <a:buChar char="•"/>
            </a:pPr>
            <a:r>
              <a:rPr lang="en-US" sz="1200" b="0" i="0" dirty="0">
                <a:effectLst/>
                <a:latin typeface="Arial (body)"/>
              </a:rPr>
              <a:t>Silhouette is efficient, scalable, and outperforms existing approaches, and found 15 new bugs with 10 times speedup</a:t>
            </a:r>
          </a:p>
          <a:p>
            <a:pPr algn="just">
              <a:lnSpc>
                <a:spcPct val="150000"/>
              </a:lnSpc>
              <a:spcBef>
                <a:spcPts val="600"/>
              </a:spcBef>
              <a:buFont typeface="Arial" panose="020B0604020202020204" pitchFamily="34" charset="0"/>
              <a:buChar char="•"/>
            </a:pPr>
            <a:r>
              <a:rPr lang="en-US" sz="1200" b="0" i="0" dirty="0">
                <a:effectLst/>
                <a:latin typeface="Arial (body)"/>
              </a:rPr>
              <a:t>Silhouette is open-sourced and available on GitHub: </a:t>
            </a:r>
            <a:r>
              <a:rPr lang="en-US" sz="1200" dirty="0">
                <a:latin typeface="Arial (body)"/>
                <a:hlinkClick r:id="rId3">
                  <a:extLst>
                    <a:ext uri="{A12FA001-AC4F-418D-AE19-62706E023703}">
                      <ahyp:hlinkClr xmlns:ahyp="http://schemas.microsoft.com/office/drawing/2018/hyperlinkcolor" val="tx"/>
                    </a:ext>
                  </a:extLst>
                </a:hlinkClick>
              </a:rPr>
              <a:t>https://github.com/iaoing/Silhouette</a:t>
            </a:r>
            <a:endParaRPr lang="en-US" sz="1200" b="0" i="0" dirty="0">
              <a:solidFill>
                <a:srgbClr val="FF0000"/>
              </a:solidFill>
              <a:effectLst/>
              <a:latin typeface="Arial (body)"/>
            </a:endParaRPr>
          </a:p>
          <a:p>
            <a:endParaRPr lang="en-US" dirty="0"/>
          </a:p>
        </p:txBody>
      </p:sp>
      <p:sp>
        <p:nvSpPr>
          <p:cNvPr id="4" name="Slide Number Placeholder 3"/>
          <p:cNvSpPr>
            <a:spLocks noGrp="1"/>
          </p:cNvSpPr>
          <p:nvPr>
            <p:ph type="sldNum" sz="quarter" idx="5"/>
          </p:nvPr>
        </p:nvSpPr>
        <p:spPr/>
        <p:txBody>
          <a:bodyPr/>
          <a:lstStyle/>
          <a:p>
            <a:fld id="{6C61C9A6-47B8-994A-B798-A06CF8C32E01}" type="slidenum">
              <a:rPr lang="en-US" smtClean="0"/>
              <a:t>38</a:t>
            </a:fld>
            <a:endParaRPr lang="en-US"/>
          </a:p>
        </p:txBody>
      </p:sp>
    </p:spTree>
    <p:extLst>
      <p:ext uri="{BB962C8B-B14F-4D97-AF65-F5344CB8AC3E}">
        <p14:creationId xmlns:p14="http://schemas.microsoft.com/office/powerpoint/2010/main" val="380605739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404040"/>
                </a:solidFill>
                <a:effectLst/>
                <a:latin typeface="Inter"/>
              </a:rPr>
              <a:t>Thank you! Feel free to ask about Silhouette.</a:t>
            </a:r>
            <a:endParaRPr lang="en-US" dirty="0"/>
          </a:p>
        </p:txBody>
      </p:sp>
      <p:sp>
        <p:nvSpPr>
          <p:cNvPr id="4" name="Slide Number Placeholder 3"/>
          <p:cNvSpPr>
            <a:spLocks noGrp="1"/>
          </p:cNvSpPr>
          <p:nvPr>
            <p:ph type="sldNum" sz="quarter" idx="5"/>
          </p:nvPr>
        </p:nvSpPr>
        <p:spPr/>
        <p:txBody>
          <a:bodyPr/>
          <a:lstStyle/>
          <a:p>
            <a:fld id="{6C61C9A6-47B8-994A-B798-A06CF8C32E01}" type="slidenum">
              <a:rPr lang="en-US" smtClean="0"/>
              <a:t>39</a:t>
            </a:fld>
            <a:endParaRPr lang="en-US"/>
          </a:p>
        </p:txBody>
      </p:sp>
    </p:spTree>
    <p:extLst>
      <p:ext uri="{BB962C8B-B14F-4D97-AF65-F5344CB8AC3E}">
        <p14:creationId xmlns:p14="http://schemas.microsoft.com/office/powerpoint/2010/main" val="13325532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FD8553-B18E-8138-A9C1-F771269F7F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91942A-5461-590B-AB62-AB0BF31DF82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C69491D-9049-0D04-40DC-7A96B8E3B187}"/>
              </a:ext>
            </a:extLst>
          </p:cNvPr>
          <p:cNvSpPr>
            <a:spLocks noGrp="1"/>
          </p:cNvSpPr>
          <p:nvPr>
            <p:ph type="body" idx="1"/>
          </p:nvPr>
        </p:nvSpPr>
        <p:spPr/>
        <p:txBody>
          <a:bodyPr/>
          <a:lstStyle/>
          <a:p>
            <a:r>
              <a:rPr lang="en-US" b="0" i="0" dirty="0">
                <a:solidFill>
                  <a:srgbClr val="404040"/>
                </a:solidFill>
                <a:effectLst/>
                <a:latin typeface="Inter"/>
              </a:rPr>
              <a:t>First, we store A with number 2</a:t>
            </a:r>
            <a:endParaRPr lang="en-US" dirty="0"/>
          </a:p>
        </p:txBody>
      </p:sp>
      <p:sp>
        <p:nvSpPr>
          <p:cNvPr id="4" name="Slide Number Placeholder 3">
            <a:extLst>
              <a:ext uri="{FF2B5EF4-FFF2-40B4-BE49-F238E27FC236}">
                <a16:creationId xmlns:a16="http://schemas.microsoft.com/office/drawing/2014/main" id="{7A0A2BB3-8857-6E86-9ED0-242347B1B6DA}"/>
              </a:ext>
            </a:extLst>
          </p:cNvPr>
          <p:cNvSpPr>
            <a:spLocks noGrp="1"/>
          </p:cNvSpPr>
          <p:nvPr>
            <p:ph type="sldNum" sz="quarter" idx="5"/>
          </p:nvPr>
        </p:nvSpPr>
        <p:spPr/>
        <p:txBody>
          <a:bodyPr/>
          <a:lstStyle/>
          <a:p>
            <a:fld id="{6C61C9A6-47B8-994A-B798-A06CF8C32E01}" type="slidenum">
              <a:rPr lang="en-US" smtClean="0"/>
              <a:t>4</a:t>
            </a:fld>
            <a:endParaRPr lang="en-US"/>
          </a:p>
        </p:txBody>
      </p:sp>
    </p:spTree>
    <p:extLst>
      <p:ext uri="{BB962C8B-B14F-4D97-AF65-F5344CB8AC3E}">
        <p14:creationId xmlns:p14="http://schemas.microsoft.com/office/powerpoint/2010/main" val="241078318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984FF1-ED09-FFF1-A67B-1945643E428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F54951-AAFB-1752-9361-B8BC6AD03DB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C427AC3-5F04-3FD8-3C2C-81882C9DE478}"/>
              </a:ext>
            </a:extLst>
          </p:cNvPr>
          <p:cNvSpPr>
            <a:spLocks noGrp="1"/>
          </p:cNvSpPr>
          <p:nvPr>
            <p:ph type="body" idx="1"/>
          </p:nvPr>
        </p:nvSpPr>
        <p:spPr/>
        <p:txBody>
          <a:bodyPr/>
          <a:lstStyle/>
          <a:p>
            <a:r>
              <a:rPr lang="en-US" b="0" i="0" dirty="0">
                <a:solidFill>
                  <a:srgbClr val="404040"/>
                </a:solidFill>
                <a:effectLst/>
                <a:latin typeface="Inter"/>
              </a:rPr>
              <a:t>Here’s a table showing crash </a:t>
            </a:r>
            <a:r>
              <a:rPr lang="en-US" sz="1200" dirty="0"/>
              <a:t>scenarios</a:t>
            </a:r>
            <a:r>
              <a:rPr lang="en-US" b="0" i="0" dirty="0">
                <a:solidFill>
                  <a:srgbClr val="404040"/>
                </a:solidFill>
                <a:effectLst/>
                <a:latin typeface="Inter"/>
              </a:rPr>
              <a:t> generated in the same workload. </a:t>
            </a:r>
          </a:p>
          <a:p>
            <a:r>
              <a:rPr lang="en-US" b="0" i="0" dirty="0">
                <a:solidFill>
                  <a:srgbClr val="404040"/>
                </a:solidFill>
                <a:effectLst/>
                <a:latin typeface="Inter"/>
              </a:rPr>
              <a:t>The compared schemes include Vinter, Chipmunk, Silhouette, the 2CP approach only, and invariants + </a:t>
            </a:r>
            <a:r>
              <a:rPr lang="en-US" b="0" i="0" dirty="0" err="1">
                <a:solidFill>
                  <a:srgbClr val="404040"/>
                </a:solidFill>
                <a:effectLst/>
                <a:latin typeface="Inter"/>
              </a:rPr>
              <a:t>Combinatial</a:t>
            </a:r>
            <a:r>
              <a:rPr lang="en-US" b="0" i="0" dirty="0">
                <a:solidFill>
                  <a:srgbClr val="404040"/>
                </a:solidFill>
                <a:effectLst/>
                <a:latin typeface="Inter"/>
              </a:rPr>
              <a:t> approach.</a:t>
            </a:r>
          </a:p>
          <a:p>
            <a:r>
              <a:rPr lang="en-US" b="0" i="0" dirty="0">
                <a:solidFill>
                  <a:srgbClr val="404040"/>
                </a:solidFill>
                <a:effectLst/>
                <a:latin typeface="Inter"/>
              </a:rPr>
              <a:t>In which, Silhouette, 2CP, and invariants + Combinatorial are ran on Silhouette’s framework, while Vinter and Chipmunk are ran on their framework.</a:t>
            </a:r>
          </a:p>
          <a:p>
            <a:r>
              <a:rPr lang="en-US" b="0" i="0" dirty="0">
                <a:solidFill>
                  <a:srgbClr val="404040"/>
                </a:solidFill>
                <a:effectLst/>
                <a:latin typeface="Inter"/>
              </a:rPr>
              <a:t>This table shows Silhouette produces orders of magnitude fewer plans than Vinter and Chipmunk. By focusing on unprotected stores, we reduce overhead without sacrificing bug-finding power. </a:t>
            </a:r>
          </a:p>
          <a:p>
            <a:r>
              <a:rPr lang="en-US" b="0" i="0" dirty="0">
                <a:solidFill>
                  <a:srgbClr val="404040"/>
                </a:solidFill>
                <a:effectLst/>
                <a:latin typeface="Inter"/>
              </a:rPr>
              <a:t>This table also shows that 2CP approach only can also produce a good number.</a:t>
            </a:r>
          </a:p>
          <a:p>
            <a:r>
              <a:rPr lang="en-US" b="0" i="0" dirty="0">
                <a:solidFill>
                  <a:srgbClr val="404040"/>
                </a:solidFill>
                <a:effectLst/>
                <a:latin typeface="Inter"/>
              </a:rPr>
              <a:t>Comparing Silhouette with 2CP shows the mechanism detection and invariant checks reduce the number of crash </a:t>
            </a:r>
            <a:r>
              <a:rPr lang="en-US" sz="1200" dirty="0"/>
              <a:t>scenarios by 10 times</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404040"/>
                </a:solidFill>
                <a:effectLst/>
                <a:latin typeface="Inter"/>
              </a:rPr>
              <a:t>Comparing Silhouette with invariant + Comb shows the 2CP approach has 2-7 times reductions. Considering invariant checks limits unprotected fewer than 10. This is a large improvement.</a:t>
            </a:r>
            <a:endParaRPr lang="en-US" sz="1200" dirty="0"/>
          </a:p>
          <a:p>
            <a:endParaRPr lang="en-US" dirty="0"/>
          </a:p>
        </p:txBody>
      </p:sp>
      <p:sp>
        <p:nvSpPr>
          <p:cNvPr id="4" name="Slide Number Placeholder 3">
            <a:extLst>
              <a:ext uri="{FF2B5EF4-FFF2-40B4-BE49-F238E27FC236}">
                <a16:creationId xmlns:a16="http://schemas.microsoft.com/office/drawing/2014/main" id="{DF35990F-EE5C-8816-4C50-FB8D7DDFDEA0}"/>
              </a:ext>
            </a:extLst>
          </p:cNvPr>
          <p:cNvSpPr>
            <a:spLocks noGrp="1"/>
          </p:cNvSpPr>
          <p:nvPr>
            <p:ph type="sldNum" sz="quarter" idx="5"/>
          </p:nvPr>
        </p:nvSpPr>
        <p:spPr/>
        <p:txBody>
          <a:bodyPr/>
          <a:lstStyle/>
          <a:p>
            <a:fld id="{6C61C9A6-47B8-994A-B798-A06CF8C32E01}" type="slidenum">
              <a:rPr lang="en-US" smtClean="0"/>
              <a:t>40</a:t>
            </a:fld>
            <a:endParaRPr lang="en-US"/>
          </a:p>
        </p:txBody>
      </p:sp>
    </p:spTree>
    <p:extLst>
      <p:ext uri="{BB962C8B-B14F-4D97-AF65-F5344CB8AC3E}">
        <p14:creationId xmlns:p14="http://schemas.microsoft.com/office/powerpoint/2010/main" val="288935535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0090EF-AA42-423B-7CB9-4C6874479B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85E9F9-3F79-230F-8DE0-A82D91CFCA1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0B96B9C-9C0C-79AD-9A95-F677A5369E36}"/>
              </a:ext>
            </a:extLst>
          </p:cNvPr>
          <p:cNvSpPr>
            <a:spLocks noGrp="1"/>
          </p:cNvSpPr>
          <p:nvPr>
            <p:ph type="body" idx="1"/>
          </p:nvPr>
        </p:nvSpPr>
        <p:spPr/>
        <p:txBody>
          <a:bodyPr/>
          <a:lstStyle/>
          <a:p>
            <a:r>
              <a:rPr lang="en-US" b="0" i="0" dirty="0">
                <a:solidFill>
                  <a:srgbClr val="404040"/>
                </a:solidFill>
                <a:effectLst/>
                <a:latin typeface="Inter"/>
              </a:rPr>
              <a:t>Here’s a table showing crash plans generated for the same workload. Silhouette produces orders of magnitude fewer plans than Vinter or Chipmunk. By focusing on unprotected stores, we reduce overhead without sacrificing bug-finding power. This table also shows that 2CP approach only can also produce a good number.</a:t>
            </a:r>
            <a:endParaRPr lang="en-US" dirty="0"/>
          </a:p>
        </p:txBody>
      </p:sp>
      <p:sp>
        <p:nvSpPr>
          <p:cNvPr id="4" name="Slide Number Placeholder 3">
            <a:extLst>
              <a:ext uri="{FF2B5EF4-FFF2-40B4-BE49-F238E27FC236}">
                <a16:creationId xmlns:a16="http://schemas.microsoft.com/office/drawing/2014/main" id="{7CE14B3A-69C8-68EE-F101-420C7F5B36EE}"/>
              </a:ext>
            </a:extLst>
          </p:cNvPr>
          <p:cNvSpPr>
            <a:spLocks noGrp="1"/>
          </p:cNvSpPr>
          <p:nvPr>
            <p:ph type="sldNum" sz="quarter" idx="5"/>
          </p:nvPr>
        </p:nvSpPr>
        <p:spPr/>
        <p:txBody>
          <a:bodyPr/>
          <a:lstStyle/>
          <a:p>
            <a:fld id="{6C61C9A6-47B8-994A-B798-A06CF8C32E01}" type="slidenum">
              <a:rPr lang="en-US" smtClean="0"/>
              <a:t>41</a:t>
            </a:fld>
            <a:endParaRPr lang="en-US"/>
          </a:p>
        </p:txBody>
      </p:sp>
    </p:spTree>
    <p:extLst>
      <p:ext uri="{BB962C8B-B14F-4D97-AF65-F5344CB8AC3E}">
        <p14:creationId xmlns:p14="http://schemas.microsoft.com/office/powerpoint/2010/main" val="120955561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404040"/>
                </a:solidFill>
                <a:effectLst/>
                <a:latin typeface="Inter"/>
              </a:rPr>
              <a:t>Other tools like </a:t>
            </a:r>
            <a:r>
              <a:rPr lang="en-US" b="0" i="0" dirty="0" err="1">
                <a:solidFill>
                  <a:srgbClr val="404040"/>
                </a:solidFill>
                <a:effectLst/>
                <a:latin typeface="Inter"/>
              </a:rPr>
              <a:t>PMTest</a:t>
            </a:r>
            <a:r>
              <a:rPr lang="en-US" b="0" i="0" dirty="0">
                <a:solidFill>
                  <a:srgbClr val="404040"/>
                </a:solidFill>
                <a:effectLst/>
                <a:latin typeface="Inter"/>
              </a:rPr>
              <a:t> or Witcher use brute-force or cross-failure testing, but they struggle with scalability. Silhouette’s heuristic approach strikes a balance—targeting high-risk scenarios without exhaustive testing.</a:t>
            </a:r>
            <a:endParaRPr lang="en-US" dirty="0"/>
          </a:p>
        </p:txBody>
      </p:sp>
      <p:sp>
        <p:nvSpPr>
          <p:cNvPr id="4" name="Slide Number Placeholder 3"/>
          <p:cNvSpPr>
            <a:spLocks noGrp="1"/>
          </p:cNvSpPr>
          <p:nvPr>
            <p:ph type="sldNum" sz="quarter" idx="5"/>
          </p:nvPr>
        </p:nvSpPr>
        <p:spPr/>
        <p:txBody>
          <a:bodyPr/>
          <a:lstStyle/>
          <a:p>
            <a:fld id="{6C61C9A6-47B8-994A-B798-A06CF8C32E01}" type="slidenum">
              <a:rPr lang="en-US" smtClean="0"/>
              <a:t>42</a:t>
            </a:fld>
            <a:endParaRPr lang="en-US"/>
          </a:p>
        </p:txBody>
      </p:sp>
    </p:spTree>
    <p:extLst>
      <p:ext uri="{BB962C8B-B14F-4D97-AF65-F5344CB8AC3E}">
        <p14:creationId xmlns:p14="http://schemas.microsoft.com/office/powerpoint/2010/main" val="29148473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C61C9A6-47B8-994A-B798-A06CF8C32E01}" type="slidenum">
              <a:rPr lang="en-US" smtClean="0"/>
              <a:t>43</a:t>
            </a:fld>
            <a:endParaRPr lang="en-US"/>
          </a:p>
        </p:txBody>
      </p:sp>
    </p:spTree>
    <p:extLst>
      <p:ext uri="{BB962C8B-B14F-4D97-AF65-F5344CB8AC3E}">
        <p14:creationId xmlns:p14="http://schemas.microsoft.com/office/powerpoint/2010/main" val="17200985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A9B89F-FE8F-98FA-22F9-5B03C08C25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2808B0-F305-798E-9CC2-31996F65D24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F34F524-5C57-A63F-ABAF-98E973AAE37D}"/>
              </a:ext>
            </a:extLst>
          </p:cNvPr>
          <p:cNvSpPr>
            <a:spLocks noGrp="1"/>
          </p:cNvSpPr>
          <p:nvPr>
            <p:ph type="body" idx="1"/>
          </p:nvPr>
        </p:nvSpPr>
        <p:spPr/>
        <p:txBody>
          <a:bodyPr/>
          <a:lstStyle/>
          <a:p>
            <a:r>
              <a:rPr lang="en-US" dirty="0"/>
              <a:t>variable A in CPU cache will be updated as 2</a:t>
            </a:r>
          </a:p>
        </p:txBody>
      </p:sp>
      <p:sp>
        <p:nvSpPr>
          <p:cNvPr id="4" name="Slide Number Placeholder 3">
            <a:extLst>
              <a:ext uri="{FF2B5EF4-FFF2-40B4-BE49-F238E27FC236}">
                <a16:creationId xmlns:a16="http://schemas.microsoft.com/office/drawing/2014/main" id="{7485F334-18A2-CA98-5B0C-FDD295139B8E}"/>
              </a:ext>
            </a:extLst>
          </p:cNvPr>
          <p:cNvSpPr>
            <a:spLocks noGrp="1"/>
          </p:cNvSpPr>
          <p:nvPr>
            <p:ph type="sldNum" sz="quarter" idx="5"/>
          </p:nvPr>
        </p:nvSpPr>
        <p:spPr/>
        <p:txBody>
          <a:bodyPr/>
          <a:lstStyle/>
          <a:p>
            <a:fld id="{6C61C9A6-47B8-994A-B798-A06CF8C32E01}" type="slidenum">
              <a:rPr lang="en-US" smtClean="0"/>
              <a:t>5</a:t>
            </a:fld>
            <a:endParaRPr lang="en-US"/>
          </a:p>
        </p:txBody>
      </p:sp>
    </p:spTree>
    <p:extLst>
      <p:ext uri="{BB962C8B-B14F-4D97-AF65-F5344CB8AC3E}">
        <p14:creationId xmlns:p14="http://schemas.microsoft.com/office/powerpoint/2010/main" val="25290827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A8D64A-842A-E394-6998-43866ED375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C353CF-C3CA-D8DE-7E15-ED057BDC5D7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C708958-5BE5-6000-FEA4-B1F48F853754}"/>
              </a:ext>
            </a:extLst>
          </p:cNvPr>
          <p:cNvSpPr>
            <a:spLocks noGrp="1"/>
          </p:cNvSpPr>
          <p:nvPr>
            <p:ph type="body" idx="1"/>
          </p:nvPr>
        </p:nvSpPr>
        <p:spPr/>
        <p:txBody>
          <a:bodyPr/>
          <a:lstStyle/>
          <a:p>
            <a:r>
              <a:rPr lang="en-US" dirty="0"/>
              <a:t>However, due to the incoherence between the </a:t>
            </a:r>
            <a:r>
              <a:rPr lang="en-US" dirty="0" err="1"/>
              <a:t>cpu</a:t>
            </a:r>
            <a:r>
              <a:rPr lang="en-US" dirty="0"/>
              <a:t> cache and the PM, the variable A could be either 0 or 2.</a:t>
            </a:r>
          </a:p>
        </p:txBody>
      </p:sp>
      <p:sp>
        <p:nvSpPr>
          <p:cNvPr id="4" name="Slide Number Placeholder 3">
            <a:extLst>
              <a:ext uri="{FF2B5EF4-FFF2-40B4-BE49-F238E27FC236}">
                <a16:creationId xmlns:a16="http://schemas.microsoft.com/office/drawing/2014/main" id="{5F6E0B21-C22D-FA22-7F65-0146B46D08F5}"/>
              </a:ext>
            </a:extLst>
          </p:cNvPr>
          <p:cNvSpPr>
            <a:spLocks noGrp="1"/>
          </p:cNvSpPr>
          <p:nvPr>
            <p:ph type="sldNum" sz="quarter" idx="5"/>
          </p:nvPr>
        </p:nvSpPr>
        <p:spPr/>
        <p:txBody>
          <a:bodyPr/>
          <a:lstStyle/>
          <a:p>
            <a:fld id="{6C61C9A6-47B8-994A-B798-A06CF8C32E01}" type="slidenum">
              <a:rPr lang="en-US" smtClean="0"/>
              <a:t>6</a:t>
            </a:fld>
            <a:endParaRPr lang="en-US"/>
          </a:p>
        </p:txBody>
      </p:sp>
    </p:spTree>
    <p:extLst>
      <p:ext uri="{BB962C8B-B14F-4D97-AF65-F5344CB8AC3E}">
        <p14:creationId xmlns:p14="http://schemas.microsoft.com/office/powerpoint/2010/main" val="18913144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D3452E-2EFC-60EE-45E7-E68C725B5A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2E729D-033A-2603-2DFB-CB1ECAA925F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A1A3708-CFC4-0D8B-1228-4A1250ACE4F7}"/>
              </a:ext>
            </a:extLst>
          </p:cNvPr>
          <p:cNvSpPr>
            <a:spLocks noGrp="1"/>
          </p:cNvSpPr>
          <p:nvPr>
            <p:ph type="body" idx="1"/>
          </p:nvPr>
        </p:nvSpPr>
        <p:spPr/>
        <p:txBody>
          <a:bodyPr/>
          <a:lstStyle/>
          <a:p>
            <a:r>
              <a:rPr lang="en-US" b="0" i="0" dirty="0">
                <a:solidFill>
                  <a:srgbClr val="404040"/>
                </a:solidFill>
                <a:effectLst/>
                <a:latin typeface="Inter"/>
              </a:rPr>
              <a:t>Then, we are trying to flush Variable A from the CPU cache to the PM.</a:t>
            </a:r>
          </a:p>
          <a:p>
            <a:r>
              <a:rPr lang="en-US" b="0" i="0" dirty="0">
                <a:solidFill>
                  <a:srgbClr val="404040"/>
                </a:solidFill>
                <a:effectLst/>
                <a:latin typeface="Inter"/>
              </a:rPr>
              <a:t>At this moment, however, flush does not guarantee Variable A is persisted to PM.</a:t>
            </a:r>
          </a:p>
          <a:p>
            <a:r>
              <a:rPr lang="en-US" b="0" i="0" dirty="0">
                <a:solidFill>
                  <a:srgbClr val="404040"/>
                </a:solidFill>
                <a:effectLst/>
                <a:latin typeface="Inter"/>
              </a:rPr>
              <a:t>This is because (NEXT PAGE) the flush instruction might be reordered and does not take effect immediately.</a:t>
            </a:r>
            <a:endParaRPr lang="en-US" dirty="0"/>
          </a:p>
        </p:txBody>
      </p:sp>
      <p:sp>
        <p:nvSpPr>
          <p:cNvPr id="4" name="Slide Number Placeholder 3">
            <a:extLst>
              <a:ext uri="{FF2B5EF4-FFF2-40B4-BE49-F238E27FC236}">
                <a16:creationId xmlns:a16="http://schemas.microsoft.com/office/drawing/2014/main" id="{A72029E4-229A-7B84-7856-3BDF2CF80CD7}"/>
              </a:ext>
            </a:extLst>
          </p:cNvPr>
          <p:cNvSpPr>
            <a:spLocks noGrp="1"/>
          </p:cNvSpPr>
          <p:nvPr>
            <p:ph type="sldNum" sz="quarter" idx="5"/>
          </p:nvPr>
        </p:nvSpPr>
        <p:spPr/>
        <p:txBody>
          <a:bodyPr/>
          <a:lstStyle/>
          <a:p>
            <a:fld id="{6C61C9A6-47B8-994A-B798-A06CF8C32E01}" type="slidenum">
              <a:rPr lang="en-US" smtClean="0"/>
              <a:t>7</a:t>
            </a:fld>
            <a:endParaRPr lang="en-US"/>
          </a:p>
        </p:txBody>
      </p:sp>
    </p:spTree>
    <p:extLst>
      <p:ext uri="{BB962C8B-B14F-4D97-AF65-F5344CB8AC3E}">
        <p14:creationId xmlns:p14="http://schemas.microsoft.com/office/powerpoint/2010/main" val="6312524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69E29A-BB56-E7D7-33BF-AE4892076F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43F9CE-C7A9-4F2C-9B6E-556CA9833C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7C4D997-C281-3A78-F487-E3F59CFD381B}"/>
              </a:ext>
            </a:extLst>
          </p:cNvPr>
          <p:cNvSpPr>
            <a:spLocks noGrp="1"/>
          </p:cNvSpPr>
          <p:nvPr>
            <p:ph type="body" idx="1"/>
          </p:nvPr>
        </p:nvSpPr>
        <p:spPr/>
        <p:txBody>
          <a:bodyPr/>
          <a:lstStyle/>
          <a:p>
            <a:r>
              <a:rPr lang="en-US" b="0" i="0" dirty="0">
                <a:solidFill>
                  <a:srgbClr val="404040"/>
                </a:solidFill>
                <a:effectLst/>
                <a:latin typeface="Inter"/>
              </a:rPr>
              <a:t>This is because the flush instruction might be reordered </a:t>
            </a:r>
            <a:r>
              <a:rPr lang="en-US" dirty="0"/>
              <a:t>by either compiler or CPU, </a:t>
            </a:r>
            <a:r>
              <a:rPr lang="en-US" b="0" i="0" dirty="0">
                <a:solidFill>
                  <a:srgbClr val="404040"/>
                </a:solidFill>
                <a:effectLst/>
                <a:latin typeface="Inter"/>
              </a:rPr>
              <a:t>and does not take effect immediately.</a:t>
            </a:r>
            <a:endParaRPr lang="en-US" dirty="0"/>
          </a:p>
        </p:txBody>
      </p:sp>
      <p:sp>
        <p:nvSpPr>
          <p:cNvPr id="4" name="Slide Number Placeholder 3">
            <a:extLst>
              <a:ext uri="{FF2B5EF4-FFF2-40B4-BE49-F238E27FC236}">
                <a16:creationId xmlns:a16="http://schemas.microsoft.com/office/drawing/2014/main" id="{345D49BE-BC1B-C960-A522-4016A69A3652}"/>
              </a:ext>
            </a:extLst>
          </p:cNvPr>
          <p:cNvSpPr>
            <a:spLocks noGrp="1"/>
          </p:cNvSpPr>
          <p:nvPr>
            <p:ph type="sldNum" sz="quarter" idx="5"/>
          </p:nvPr>
        </p:nvSpPr>
        <p:spPr/>
        <p:txBody>
          <a:bodyPr/>
          <a:lstStyle/>
          <a:p>
            <a:fld id="{6C61C9A6-47B8-994A-B798-A06CF8C32E01}" type="slidenum">
              <a:rPr lang="en-US" smtClean="0"/>
              <a:t>8</a:t>
            </a:fld>
            <a:endParaRPr lang="en-US"/>
          </a:p>
        </p:txBody>
      </p:sp>
    </p:spTree>
    <p:extLst>
      <p:ext uri="{BB962C8B-B14F-4D97-AF65-F5344CB8AC3E}">
        <p14:creationId xmlns:p14="http://schemas.microsoft.com/office/powerpoint/2010/main" val="41496842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6335D1-3A26-2101-7AD0-9FE63280E0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AB66F4-B427-4642-BAF5-231534667CA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A0D5DEA-5541-2F3E-DB32-3A3558040AA8}"/>
              </a:ext>
            </a:extLst>
          </p:cNvPr>
          <p:cNvSpPr>
            <a:spLocks noGrp="1"/>
          </p:cNvSpPr>
          <p:nvPr>
            <p:ph type="body" idx="1"/>
          </p:nvPr>
        </p:nvSpPr>
        <p:spPr/>
        <p:txBody>
          <a:bodyPr/>
          <a:lstStyle/>
          <a:p>
            <a:r>
              <a:rPr lang="en-US" b="0" i="0" dirty="0">
                <a:solidFill>
                  <a:srgbClr val="404040"/>
                </a:solidFill>
                <a:effectLst/>
                <a:latin typeface="Inter"/>
              </a:rPr>
              <a:t>Next, we update variable B with number 3</a:t>
            </a:r>
            <a:endParaRPr lang="en-US" dirty="0"/>
          </a:p>
        </p:txBody>
      </p:sp>
      <p:sp>
        <p:nvSpPr>
          <p:cNvPr id="4" name="Slide Number Placeholder 3">
            <a:extLst>
              <a:ext uri="{FF2B5EF4-FFF2-40B4-BE49-F238E27FC236}">
                <a16:creationId xmlns:a16="http://schemas.microsoft.com/office/drawing/2014/main" id="{18B30014-08FF-1AC3-22D1-34FAEEFE7696}"/>
              </a:ext>
            </a:extLst>
          </p:cNvPr>
          <p:cNvSpPr>
            <a:spLocks noGrp="1"/>
          </p:cNvSpPr>
          <p:nvPr>
            <p:ph type="sldNum" sz="quarter" idx="5"/>
          </p:nvPr>
        </p:nvSpPr>
        <p:spPr/>
        <p:txBody>
          <a:bodyPr/>
          <a:lstStyle/>
          <a:p>
            <a:fld id="{6C61C9A6-47B8-994A-B798-A06CF8C32E01}" type="slidenum">
              <a:rPr lang="en-US" smtClean="0"/>
              <a:t>9</a:t>
            </a:fld>
            <a:endParaRPr lang="en-US"/>
          </a:p>
        </p:txBody>
      </p:sp>
    </p:spTree>
    <p:extLst>
      <p:ext uri="{BB962C8B-B14F-4D97-AF65-F5344CB8AC3E}">
        <p14:creationId xmlns:p14="http://schemas.microsoft.com/office/powerpoint/2010/main" val="12057804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87FD29-C716-CF79-D97F-F67B23E6725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E98DDD8-7990-9CC6-E67B-F25A63ECE76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6943C02-128E-7AF8-B6D8-B7A8C3694CED}"/>
              </a:ext>
            </a:extLst>
          </p:cNvPr>
          <p:cNvSpPr>
            <a:spLocks noGrp="1"/>
          </p:cNvSpPr>
          <p:nvPr>
            <p:ph type="dt" sz="half" idx="10"/>
          </p:nvPr>
        </p:nvSpPr>
        <p:spPr/>
        <p:txBody>
          <a:bodyPr/>
          <a:lstStyle/>
          <a:p>
            <a:fld id="{B2FC8F74-BBFE-6D43-A79C-05769DCB6291}" type="datetime1">
              <a:rPr lang="en-US" smtClean="0"/>
              <a:t>1/22/2026</a:t>
            </a:fld>
            <a:endParaRPr lang="en-US"/>
          </a:p>
        </p:txBody>
      </p:sp>
      <p:sp>
        <p:nvSpPr>
          <p:cNvPr id="5" name="Footer Placeholder 4">
            <a:extLst>
              <a:ext uri="{FF2B5EF4-FFF2-40B4-BE49-F238E27FC236}">
                <a16:creationId xmlns:a16="http://schemas.microsoft.com/office/drawing/2014/main" id="{C2B58688-D4C4-57C3-2F19-248E1435DDC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AF5202A-D902-1D41-DC02-15D2BC6F2A23}"/>
              </a:ext>
            </a:extLst>
          </p:cNvPr>
          <p:cNvSpPr>
            <a:spLocks noGrp="1"/>
          </p:cNvSpPr>
          <p:nvPr>
            <p:ph type="sldNum" sz="quarter" idx="12"/>
          </p:nvPr>
        </p:nvSpPr>
        <p:spPr/>
        <p:txBody>
          <a:bodyPr/>
          <a:lstStyle/>
          <a:p>
            <a:fld id="{445DE602-7143-2F4C-9AC2-FC3E8E5E4635}" type="slidenum">
              <a:rPr lang="en-US" smtClean="0"/>
              <a:t>‹#›</a:t>
            </a:fld>
            <a:endParaRPr lang="en-US"/>
          </a:p>
        </p:txBody>
      </p:sp>
    </p:spTree>
    <p:extLst>
      <p:ext uri="{BB962C8B-B14F-4D97-AF65-F5344CB8AC3E}">
        <p14:creationId xmlns:p14="http://schemas.microsoft.com/office/powerpoint/2010/main" val="10295435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5E5626-A11D-AA99-2F18-7FE0E6ABF42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75F91A0-5369-EB27-0F00-0503D16302F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95437F7-B558-1690-BDB6-8B4C14E5469D}"/>
              </a:ext>
            </a:extLst>
          </p:cNvPr>
          <p:cNvSpPr>
            <a:spLocks noGrp="1"/>
          </p:cNvSpPr>
          <p:nvPr>
            <p:ph type="dt" sz="half" idx="10"/>
          </p:nvPr>
        </p:nvSpPr>
        <p:spPr/>
        <p:txBody>
          <a:bodyPr/>
          <a:lstStyle/>
          <a:p>
            <a:fld id="{D6BA5395-4CC5-0D49-A275-576E08A66CE5}" type="datetime1">
              <a:rPr lang="en-US" smtClean="0"/>
              <a:t>1/22/2026</a:t>
            </a:fld>
            <a:endParaRPr lang="en-US"/>
          </a:p>
        </p:txBody>
      </p:sp>
      <p:sp>
        <p:nvSpPr>
          <p:cNvPr id="5" name="Footer Placeholder 4">
            <a:extLst>
              <a:ext uri="{FF2B5EF4-FFF2-40B4-BE49-F238E27FC236}">
                <a16:creationId xmlns:a16="http://schemas.microsoft.com/office/drawing/2014/main" id="{7FFC05EA-3F37-E19A-1E1D-5EA756B6D2F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40D5574-2110-495C-7292-AE0787C20CA5}"/>
              </a:ext>
            </a:extLst>
          </p:cNvPr>
          <p:cNvSpPr>
            <a:spLocks noGrp="1"/>
          </p:cNvSpPr>
          <p:nvPr>
            <p:ph type="sldNum" sz="quarter" idx="12"/>
          </p:nvPr>
        </p:nvSpPr>
        <p:spPr/>
        <p:txBody>
          <a:bodyPr/>
          <a:lstStyle/>
          <a:p>
            <a:fld id="{445DE602-7143-2F4C-9AC2-FC3E8E5E4635}" type="slidenum">
              <a:rPr lang="en-US" smtClean="0"/>
              <a:t>‹#›</a:t>
            </a:fld>
            <a:endParaRPr lang="en-US"/>
          </a:p>
        </p:txBody>
      </p:sp>
    </p:spTree>
    <p:extLst>
      <p:ext uri="{BB962C8B-B14F-4D97-AF65-F5344CB8AC3E}">
        <p14:creationId xmlns:p14="http://schemas.microsoft.com/office/powerpoint/2010/main" val="29249280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85476DF-6A92-9D6F-CD99-71C71BCF873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8786B86-6495-B6BD-7313-6F5C1C1ACF9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323690B-B858-7688-3AA5-B54219A09AC4}"/>
              </a:ext>
            </a:extLst>
          </p:cNvPr>
          <p:cNvSpPr>
            <a:spLocks noGrp="1"/>
          </p:cNvSpPr>
          <p:nvPr>
            <p:ph type="dt" sz="half" idx="10"/>
          </p:nvPr>
        </p:nvSpPr>
        <p:spPr/>
        <p:txBody>
          <a:bodyPr/>
          <a:lstStyle/>
          <a:p>
            <a:fld id="{BF6001F4-DBF0-354D-B9FF-267D57FB930E}" type="datetime1">
              <a:rPr lang="en-US" smtClean="0"/>
              <a:t>1/22/2026</a:t>
            </a:fld>
            <a:endParaRPr lang="en-US"/>
          </a:p>
        </p:txBody>
      </p:sp>
      <p:sp>
        <p:nvSpPr>
          <p:cNvPr id="5" name="Footer Placeholder 4">
            <a:extLst>
              <a:ext uri="{FF2B5EF4-FFF2-40B4-BE49-F238E27FC236}">
                <a16:creationId xmlns:a16="http://schemas.microsoft.com/office/drawing/2014/main" id="{5D86D62E-77DD-7B06-7EEC-77BA26860BC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D696C59-32F2-F634-525A-C0F2F946BA78}"/>
              </a:ext>
            </a:extLst>
          </p:cNvPr>
          <p:cNvSpPr>
            <a:spLocks noGrp="1"/>
          </p:cNvSpPr>
          <p:nvPr>
            <p:ph type="sldNum" sz="quarter" idx="12"/>
          </p:nvPr>
        </p:nvSpPr>
        <p:spPr/>
        <p:txBody>
          <a:bodyPr/>
          <a:lstStyle/>
          <a:p>
            <a:fld id="{445DE602-7143-2F4C-9AC2-FC3E8E5E4635}" type="slidenum">
              <a:rPr lang="en-US" smtClean="0"/>
              <a:t>‹#›</a:t>
            </a:fld>
            <a:endParaRPr lang="en-US"/>
          </a:p>
        </p:txBody>
      </p:sp>
    </p:spTree>
    <p:extLst>
      <p:ext uri="{BB962C8B-B14F-4D97-AF65-F5344CB8AC3E}">
        <p14:creationId xmlns:p14="http://schemas.microsoft.com/office/powerpoint/2010/main" val="35992507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287088-BEBA-47A2-1DA6-6771F4543D7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7527E62-6B21-6B8E-D2D3-D8F81B0CCCE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F67C422-684F-41C0-66FC-5CE992A9A354}"/>
              </a:ext>
            </a:extLst>
          </p:cNvPr>
          <p:cNvSpPr>
            <a:spLocks noGrp="1"/>
          </p:cNvSpPr>
          <p:nvPr>
            <p:ph type="dt" sz="half" idx="10"/>
          </p:nvPr>
        </p:nvSpPr>
        <p:spPr/>
        <p:txBody>
          <a:bodyPr/>
          <a:lstStyle/>
          <a:p>
            <a:fld id="{6FAFE0B6-EB1A-1C4F-BA04-33BD3BE8F570}" type="datetime1">
              <a:rPr lang="en-US" smtClean="0"/>
              <a:t>1/22/2026</a:t>
            </a:fld>
            <a:endParaRPr lang="en-US"/>
          </a:p>
        </p:txBody>
      </p:sp>
      <p:sp>
        <p:nvSpPr>
          <p:cNvPr id="5" name="Footer Placeholder 4">
            <a:extLst>
              <a:ext uri="{FF2B5EF4-FFF2-40B4-BE49-F238E27FC236}">
                <a16:creationId xmlns:a16="http://schemas.microsoft.com/office/drawing/2014/main" id="{2E0F8CA8-2262-1930-61A0-709BE80B641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5B48B25-9F5A-E83B-1EA8-EAC83C825C53}"/>
              </a:ext>
            </a:extLst>
          </p:cNvPr>
          <p:cNvSpPr>
            <a:spLocks noGrp="1"/>
          </p:cNvSpPr>
          <p:nvPr>
            <p:ph type="sldNum" sz="quarter" idx="12"/>
          </p:nvPr>
        </p:nvSpPr>
        <p:spPr/>
        <p:txBody>
          <a:bodyPr/>
          <a:lstStyle/>
          <a:p>
            <a:fld id="{445DE602-7143-2F4C-9AC2-FC3E8E5E4635}" type="slidenum">
              <a:rPr lang="en-US" smtClean="0"/>
              <a:t>‹#›</a:t>
            </a:fld>
            <a:endParaRPr lang="en-US"/>
          </a:p>
        </p:txBody>
      </p:sp>
    </p:spTree>
    <p:extLst>
      <p:ext uri="{BB962C8B-B14F-4D97-AF65-F5344CB8AC3E}">
        <p14:creationId xmlns:p14="http://schemas.microsoft.com/office/powerpoint/2010/main" val="31112715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EE264D-9014-3A0F-FCF3-9A25C17FD8E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A6F0348-E86F-520D-A1BB-1A945216C38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00D4C4B-BD17-60D3-21AD-3C11196CCC72}"/>
              </a:ext>
            </a:extLst>
          </p:cNvPr>
          <p:cNvSpPr>
            <a:spLocks noGrp="1"/>
          </p:cNvSpPr>
          <p:nvPr>
            <p:ph type="dt" sz="half" idx="10"/>
          </p:nvPr>
        </p:nvSpPr>
        <p:spPr/>
        <p:txBody>
          <a:bodyPr/>
          <a:lstStyle/>
          <a:p>
            <a:fld id="{520B4E9F-CB18-CB48-8A26-27B730C1A350}" type="datetime1">
              <a:rPr lang="en-US" smtClean="0"/>
              <a:t>1/22/2026</a:t>
            </a:fld>
            <a:endParaRPr lang="en-US"/>
          </a:p>
        </p:txBody>
      </p:sp>
      <p:sp>
        <p:nvSpPr>
          <p:cNvPr id="5" name="Footer Placeholder 4">
            <a:extLst>
              <a:ext uri="{FF2B5EF4-FFF2-40B4-BE49-F238E27FC236}">
                <a16:creationId xmlns:a16="http://schemas.microsoft.com/office/drawing/2014/main" id="{109617A3-5AAC-8479-3F33-D45ABAA4E3F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31DD309-FE83-D6EC-EC05-7795E232E88C}"/>
              </a:ext>
            </a:extLst>
          </p:cNvPr>
          <p:cNvSpPr>
            <a:spLocks noGrp="1"/>
          </p:cNvSpPr>
          <p:nvPr>
            <p:ph type="sldNum" sz="quarter" idx="12"/>
          </p:nvPr>
        </p:nvSpPr>
        <p:spPr/>
        <p:txBody>
          <a:bodyPr/>
          <a:lstStyle/>
          <a:p>
            <a:fld id="{445DE602-7143-2F4C-9AC2-FC3E8E5E4635}" type="slidenum">
              <a:rPr lang="en-US" smtClean="0"/>
              <a:t>‹#›</a:t>
            </a:fld>
            <a:endParaRPr lang="en-US"/>
          </a:p>
        </p:txBody>
      </p:sp>
    </p:spTree>
    <p:extLst>
      <p:ext uri="{BB962C8B-B14F-4D97-AF65-F5344CB8AC3E}">
        <p14:creationId xmlns:p14="http://schemas.microsoft.com/office/powerpoint/2010/main" val="7716908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D7CFD9-8461-761E-D3AE-D39374CED92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2868CC5-4490-288B-6F29-E9712F23097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235E3F7-521C-BC6B-B129-EB2ACB6062E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C13A276-5E61-7CF9-5385-1006F73AF77F}"/>
              </a:ext>
            </a:extLst>
          </p:cNvPr>
          <p:cNvSpPr>
            <a:spLocks noGrp="1"/>
          </p:cNvSpPr>
          <p:nvPr>
            <p:ph type="dt" sz="half" idx="10"/>
          </p:nvPr>
        </p:nvSpPr>
        <p:spPr/>
        <p:txBody>
          <a:bodyPr/>
          <a:lstStyle/>
          <a:p>
            <a:fld id="{7AD427A3-0030-2449-A102-978995AF0847}" type="datetime1">
              <a:rPr lang="en-US" smtClean="0"/>
              <a:t>1/22/2026</a:t>
            </a:fld>
            <a:endParaRPr lang="en-US"/>
          </a:p>
        </p:txBody>
      </p:sp>
      <p:sp>
        <p:nvSpPr>
          <p:cNvPr id="6" name="Footer Placeholder 5">
            <a:extLst>
              <a:ext uri="{FF2B5EF4-FFF2-40B4-BE49-F238E27FC236}">
                <a16:creationId xmlns:a16="http://schemas.microsoft.com/office/drawing/2014/main" id="{D86FC686-9397-A06E-F131-F6309792294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7F828A1-0E53-102D-D77D-4E9A7B09D8A7}"/>
              </a:ext>
            </a:extLst>
          </p:cNvPr>
          <p:cNvSpPr>
            <a:spLocks noGrp="1"/>
          </p:cNvSpPr>
          <p:nvPr>
            <p:ph type="sldNum" sz="quarter" idx="12"/>
          </p:nvPr>
        </p:nvSpPr>
        <p:spPr/>
        <p:txBody>
          <a:bodyPr/>
          <a:lstStyle/>
          <a:p>
            <a:fld id="{445DE602-7143-2F4C-9AC2-FC3E8E5E4635}" type="slidenum">
              <a:rPr lang="en-US" smtClean="0"/>
              <a:t>‹#›</a:t>
            </a:fld>
            <a:endParaRPr lang="en-US"/>
          </a:p>
        </p:txBody>
      </p:sp>
    </p:spTree>
    <p:extLst>
      <p:ext uri="{BB962C8B-B14F-4D97-AF65-F5344CB8AC3E}">
        <p14:creationId xmlns:p14="http://schemas.microsoft.com/office/powerpoint/2010/main" val="27148917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3388AE-1891-A046-87D9-296459201D7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78EB651-E33A-8446-6E9A-F2BF69D0176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246E655-7E14-3102-9887-1C182EB066E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D50ED16-9329-866C-ED50-4A11D5C8559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C5106D2-511C-474C-E2E2-07EA1D52EFA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1EA9F1A-0D73-5DBE-9BAE-D335B9F0B631}"/>
              </a:ext>
            </a:extLst>
          </p:cNvPr>
          <p:cNvSpPr>
            <a:spLocks noGrp="1"/>
          </p:cNvSpPr>
          <p:nvPr>
            <p:ph type="dt" sz="half" idx="10"/>
          </p:nvPr>
        </p:nvSpPr>
        <p:spPr/>
        <p:txBody>
          <a:bodyPr/>
          <a:lstStyle/>
          <a:p>
            <a:fld id="{41B09CDA-DDE7-5143-842A-6FA8FDEB6DC0}" type="datetime1">
              <a:rPr lang="en-US" smtClean="0"/>
              <a:t>1/22/2026</a:t>
            </a:fld>
            <a:endParaRPr lang="en-US"/>
          </a:p>
        </p:txBody>
      </p:sp>
      <p:sp>
        <p:nvSpPr>
          <p:cNvPr id="8" name="Footer Placeholder 7">
            <a:extLst>
              <a:ext uri="{FF2B5EF4-FFF2-40B4-BE49-F238E27FC236}">
                <a16:creationId xmlns:a16="http://schemas.microsoft.com/office/drawing/2014/main" id="{7E2DD16E-EDC8-5280-79DC-F693599319F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826456E-4068-8D73-CF25-38B24A46D125}"/>
              </a:ext>
            </a:extLst>
          </p:cNvPr>
          <p:cNvSpPr>
            <a:spLocks noGrp="1"/>
          </p:cNvSpPr>
          <p:nvPr>
            <p:ph type="sldNum" sz="quarter" idx="12"/>
          </p:nvPr>
        </p:nvSpPr>
        <p:spPr/>
        <p:txBody>
          <a:bodyPr/>
          <a:lstStyle/>
          <a:p>
            <a:fld id="{445DE602-7143-2F4C-9AC2-FC3E8E5E4635}" type="slidenum">
              <a:rPr lang="en-US" smtClean="0"/>
              <a:t>‹#›</a:t>
            </a:fld>
            <a:endParaRPr lang="en-US"/>
          </a:p>
        </p:txBody>
      </p:sp>
    </p:spTree>
    <p:extLst>
      <p:ext uri="{BB962C8B-B14F-4D97-AF65-F5344CB8AC3E}">
        <p14:creationId xmlns:p14="http://schemas.microsoft.com/office/powerpoint/2010/main" val="4360415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70AE6B-E6B3-A930-46EC-EE1277A1637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FD80AB8-7032-A256-2068-1C982CF40467}"/>
              </a:ext>
            </a:extLst>
          </p:cNvPr>
          <p:cNvSpPr>
            <a:spLocks noGrp="1"/>
          </p:cNvSpPr>
          <p:nvPr>
            <p:ph type="dt" sz="half" idx="10"/>
          </p:nvPr>
        </p:nvSpPr>
        <p:spPr/>
        <p:txBody>
          <a:bodyPr/>
          <a:lstStyle/>
          <a:p>
            <a:fld id="{7D7DEF54-7964-F446-ADEC-D7E2FD7E72CB}" type="datetime1">
              <a:rPr lang="en-US" smtClean="0"/>
              <a:t>1/22/2026</a:t>
            </a:fld>
            <a:endParaRPr lang="en-US"/>
          </a:p>
        </p:txBody>
      </p:sp>
      <p:sp>
        <p:nvSpPr>
          <p:cNvPr id="4" name="Footer Placeholder 3">
            <a:extLst>
              <a:ext uri="{FF2B5EF4-FFF2-40B4-BE49-F238E27FC236}">
                <a16:creationId xmlns:a16="http://schemas.microsoft.com/office/drawing/2014/main" id="{2A828E16-B1B6-CFC7-9AF1-6BB385CDBC1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66BF83E-8991-6975-7C9E-215357D3167E}"/>
              </a:ext>
            </a:extLst>
          </p:cNvPr>
          <p:cNvSpPr>
            <a:spLocks noGrp="1"/>
          </p:cNvSpPr>
          <p:nvPr>
            <p:ph type="sldNum" sz="quarter" idx="12"/>
          </p:nvPr>
        </p:nvSpPr>
        <p:spPr/>
        <p:txBody>
          <a:bodyPr/>
          <a:lstStyle/>
          <a:p>
            <a:fld id="{445DE602-7143-2F4C-9AC2-FC3E8E5E4635}" type="slidenum">
              <a:rPr lang="en-US" smtClean="0"/>
              <a:t>‹#›</a:t>
            </a:fld>
            <a:endParaRPr lang="en-US"/>
          </a:p>
        </p:txBody>
      </p:sp>
    </p:spTree>
    <p:extLst>
      <p:ext uri="{BB962C8B-B14F-4D97-AF65-F5344CB8AC3E}">
        <p14:creationId xmlns:p14="http://schemas.microsoft.com/office/powerpoint/2010/main" val="148272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D6C824A-CAAF-F2E1-3BE5-D106C3882C13}"/>
              </a:ext>
            </a:extLst>
          </p:cNvPr>
          <p:cNvSpPr>
            <a:spLocks noGrp="1"/>
          </p:cNvSpPr>
          <p:nvPr>
            <p:ph type="dt" sz="half" idx="10"/>
          </p:nvPr>
        </p:nvSpPr>
        <p:spPr/>
        <p:txBody>
          <a:bodyPr/>
          <a:lstStyle/>
          <a:p>
            <a:fld id="{CD7B21AB-97A5-2444-8372-3AD33D79817F}" type="datetime1">
              <a:rPr lang="en-US" smtClean="0"/>
              <a:t>1/22/2026</a:t>
            </a:fld>
            <a:endParaRPr lang="en-US"/>
          </a:p>
        </p:txBody>
      </p:sp>
      <p:sp>
        <p:nvSpPr>
          <p:cNvPr id="3" name="Footer Placeholder 2">
            <a:extLst>
              <a:ext uri="{FF2B5EF4-FFF2-40B4-BE49-F238E27FC236}">
                <a16:creationId xmlns:a16="http://schemas.microsoft.com/office/drawing/2014/main" id="{AFC1696B-DDDB-8332-D3AE-BD66D2662F0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10B5B6C-F253-4F25-F256-18959632FA32}"/>
              </a:ext>
            </a:extLst>
          </p:cNvPr>
          <p:cNvSpPr>
            <a:spLocks noGrp="1"/>
          </p:cNvSpPr>
          <p:nvPr>
            <p:ph type="sldNum" sz="quarter" idx="12"/>
          </p:nvPr>
        </p:nvSpPr>
        <p:spPr/>
        <p:txBody>
          <a:bodyPr/>
          <a:lstStyle/>
          <a:p>
            <a:fld id="{445DE602-7143-2F4C-9AC2-FC3E8E5E4635}" type="slidenum">
              <a:rPr lang="en-US" smtClean="0"/>
              <a:t>‹#›</a:t>
            </a:fld>
            <a:endParaRPr lang="en-US"/>
          </a:p>
        </p:txBody>
      </p:sp>
    </p:spTree>
    <p:extLst>
      <p:ext uri="{BB962C8B-B14F-4D97-AF65-F5344CB8AC3E}">
        <p14:creationId xmlns:p14="http://schemas.microsoft.com/office/powerpoint/2010/main" val="29136297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679E59-49F1-F17E-59F0-A59DC09680A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E81C104-08EA-5199-9B20-720711FA6A1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90FDEE9-7B5F-0E00-575D-80F53246E27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4B8443F-352F-A671-14B8-0CF1AF946457}"/>
              </a:ext>
            </a:extLst>
          </p:cNvPr>
          <p:cNvSpPr>
            <a:spLocks noGrp="1"/>
          </p:cNvSpPr>
          <p:nvPr>
            <p:ph type="dt" sz="half" idx="10"/>
          </p:nvPr>
        </p:nvSpPr>
        <p:spPr/>
        <p:txBody>
          <a:bodyPr/>
          <a:lstStyle/>
          <a:p>
            <a:fld id="{42FA2C97-C861-2A4F-B813-9379A65B1F19}" type="datetime1">
              <a:rPr lang="en-US" smtClean="0"/>
              <a:t>1/22/2026</a:t>
            </a:fld>
            <a:endParaRPr lang="en-US"/>
          </a:p>
        </p:txBody>
      </p:sp>
      <p:sp>
        <p:nvSpPr>
          <p:cNvPr id="6" name="Footer Placeholder 5">
            <a:extLst>
              <a:ext uri="{FF2B5EF4-FFF2-40B4-BE49-F238E27FC236}">
                <a16:creationId xmlns:a16="http://schemas.microsoft.com/office/drawing/2014/main" id="{1D216F31-CC56-0AE0-014D-B17DBF5A2B1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80C659A-E759-32F2-672A-B32D39B0F63A}"/>
              </a:ext>
            </a:extLst>
          </p:cNvPr>
          <p:cNvSpPr>
            <a:spLocks noGrp="1"/>
          </p:cNvSpPr>
          <p:nvPr>
            <p:ph type="sldNum" sz="quarter" idx="12"/>
          </p:nvPr>
        </p:nvSpPr>
        <p:spPr/>
        <p:txBody>
          <a:bodyPr/>
          <a:lstStyle/>
          <a:p>
            <a:fld id="{445DE602-7143-2F4C-9AC2-FC3E8E5E4635}" type="slidenum">
              <a:rPr lang="en-US" smtClean="0"/>
              <a:t>‹#›</a:t>
            </a:fld>
            <a:endParaRPr lang="en-US"/>
          </a:p>
        </p:txBody>
      </p:sp>
    </p:spTree>
    <p:extLst>
      <p:ext uri="{BB962C8B-B14F-4D97-AF65-F5344CB8AC3E}">
        <p14:creationId xmlns:p14="http://schemas.microsoft.com/office/powerpoint/2010/main" val="38013656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32739B-3A8D-A6F1-D6A1-AC34C8C568F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874D243-92B5-F00D-C5C3-56F2BE8FDA7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718C839-74D5-7E19-14D0-9F248F0C641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A9B8281-D3EE-68FD-EB72-1D1C0B1FDE09}"/>
              </a:ext>
            </a:extLst>
          </p:cNvPr>
          <p:cNvSpPr>
            <a:spLocks noGrp="1"/>
          </p:cNvSpPr>
          <p:nvPr>
            <p:ph type="dt" sz="half" idx="10"/>
          </p:nvPr>
        </p:nvSpPr>
        <p:spPr/>
        <p:txBody>
          <a:bodyPr/>
          <a:lstStyle/>
          <a:p>
            <a:fld id="{6A75765D-A2BA-0247-8253-6F5887CD645A}" type="datetime1">
              <a:rPr lang="en-US" smtClean="0"/>
              <a:t>1/22/2026</a:t>
            </a:fld>
            <a:endParaRPr lang="en-US"/>
          </a:p>
        </p:txBody>
      </p:sp>
      <p:sp>
        <p:nvSpPr>
          <p:cNvPr id="6" name="Footer Placeholder 5">
            <a:extLst>
              <a:ext uri="{FF2B5EF4-FFF2-40B4-BE49-F238E27FC236}">
                <a16:creationId xmlns:a16="http://schemas.microsoft.com/office/drawing/2014/main" id="{D94A24CD-EFC5-7144-E1E1-FCB930C3D1C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D02B5FE-9F12-9BC7-73A8-D4E0139DE6B6}"/>
              </a:ext>
            </a:extLst>
          </p:cNvPr>
          <p:cNvSpPr>
            <a:spLocks noGrp="1"/>
          </p:cNvSpPr>
          <p:nvPr>
            <p:ph type="sldNum" sz="quarter" idx="12"/>
          </p:nvPr>
        </p:nvSpPr>
        <p:spPr/>
        <p:txBody>
          <a:bodyPr/>
          <a:lstStyle/>
          <a:p>
            <a:fld id="{445DE602-7143-2F4C-9AC2-FC3E8E5E4635}" type="slidenum">
              <a:rPr lang="en-US" smtClean="0"/>
              <a:t>‹#›</a:t>
            </a:fld>
            <a:endParaRPr lang="en-US"/>
          </a:p>
        </p:txBody>
      </p:sp>
    </p:spTree>
    <p:extLst>
      <p:ext uri="{BB962C8B-B14F-4D97-AF65-F5344CB8AC3E}">
        <p14:creationId xmlns:p14="http://schemas.microsoft.com/office/powerpoint/2010/main" val="41304271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4A01F07-0FDB-6D3A-C409-8B86A707D2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464D3A5-E9E4-AD48-7799-E1B3CC0383F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03E277-F838-878C-0F39-A71FD730C7D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CC81DBD-8042-0D4F-BBB7-395F011894FB}" type="datetime1">
              <a:rPr lang="en-US" smtClean="0"/>
              <a:t>1/22/2026</a:t>
            </a:fld>
            <a:endParaRPr lang="en-US"/>
          </a:p>
        </p:txBody>
      </p:sp>
      <p:sp>
        <p:nvSpPr>
          <p:cNvPr id="5" name="Footer Placeholder 4">
            <a:extLst>
              <a:ext uri="{FF2B5EF4-FFF2-40B4-BE49-F238E27FC236}">
                <a16:creationId xmlns:a16="http://schemas.microsoft.com/office/drawing/2014/main" id="{F3564A1B-B89B-CD99-D6D8-CB1FAB800FD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013113BD-4782-A89B-07A9-AC78AAC8F91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45DE602-7143-2F4C-9AC2-FC3E8E5E4635}" type="slidenum">
              <a:rPr lang="en-US" smtClean="0"/>
              <a:t>‹#›</a:t>
            </a:fld>
            <a:endParaRPr lang="en-US"/>
          </a:p>
        </p:txBody>
      </p:sp>
    </p:spTree>
    <p:extLst>
      <p:ext uri="{BB962C8B-B14F-4D97-AF65-F5344CB8AC3E}">
        <p14:creationId xmlns:p14="http://schemas.microsoft.com/office/powerpoint/2010/main" val="3516116188"/>
      </p:ext>
    </p:extLst>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1.xml"/><Relationship Id="rId1" Type="http://schemas.openxmlformats.org/officeDocument/2006/relationships/slideLayout" Target="../slideLayouts/slideLayout6.xml"/><Relationship Id="rId4" Type="http://schemas.openxmlformats.org/officeDocument/2006/relationships/image" Target="../media/image50.png"/></Relationships>
</file>

<file path=ppt/slides/_rels/slide2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3.xml"/><Relationship Id="rId1" Type="http://schemas.openxmlformats.org/officeDocument/2006/relationships/slideLayout" Target="../slideLayouts/slideLayout6.xml"/><Relationship Id="rId4" Type="http://schemas.openxmlformats.org/officeDocument/2006/relationships/image" Target="../media/image8.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0.xml"/><Relationship Id="rId1" Type="http://schemas.openxmlformats.org/officeDocument/2006/relationships/slideLayout" Target="../slideLayouts/slideLayout6.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hyperlink" Target="https://github.com/iaoing/Silhouette" TargetMode="External"/><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hyperlink" Target="https://github.com/iaoing/Silhouette" TargetMode="External"/><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42.xml"/><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92EBD0-575A-3B07-5DEF-011BEF7A745F}"/>
              </a:ext>
            </a:extLst>
          </p:cNvPr>
          <p:cNvSpPr>
            <a:spLocks noGrp="1"/>
          </p:cNvSpPr>
          <p:nvPr>
            <p:ph type="ctrTitle"/>
          </p:nvPr>
        </p:nvSpPr>
        <p:spPr>
          <a:xfrm>
            <a:off x="914400" y="1682524"/>
            <a:ext cx="10363200" cy="2387600"/>
          </a:xfrm>
        </p:spPr>
        <p:txBody>
          <a:bodyPr>
            <a:noAutofit/>
          </a:bodyPr>
          <a:lstStyle/>
          <a:p>
            <a:r>
              <a:rPr lang="en-US" sz="4400" dirty="0"/>
              <a:t>Silhouette: Leveraging Consistency Mechanisms to Detect Bugs in Persistent Memory-Based File Systems</a:t>
            </a:r>
          </a:p>
        </p:txBody>
      </p:sp>
      <p:sp>
        <p:nvSpPr>
          <p:cNvPr id="3" name="Subtitle 2">
            <a:extLst>
              <a:ext uri="{FF2B5EF4-FFF2-40B4-BE49-F238E27FC236}">
                <a16:creationId xmlns:a16="http://schemas.microsoft.com/office/drawing/2014/main" id="{17188AA2-51E5-6A95-6E01-73A08BA6960F}"/>
              </a:ext>
            </a:extLst>
          </p:cNvPr>
          <p:cNvSpPr>
            <a:spLocks noGrp="1"/>
          </p:cNvSpPr>
          <p:nvPr>
            <p:ph type="subTitle" idx="1"/>
          </p:nvPr>
        </p:nvSpPr>
        <p:spPr>
          <a:xfrm>
            <a:off x="1175657" y="4549096"/>
            <a:ext cx="9840685" cy="1318301"/>
          </a:xfrm>
        </p:spPr>
        <p:txBody>
          <a:bodyPr>
            <a:normAutofit/>
          </a:bodyPr>
          <a:lstStyle/>
          <a:p>
            <a:r>
              <a:rPr lang="en-US" dirty="0"/>
              <a:t>Bing Jiao                     Ashvin Goel                   Andy Wang</a:t>
            </a:r>
            <a:endParaRPr lang="en-US" baseline="30000" dirty="0"/>
          </a:p>
          <a:p>
            <a:r>
              <a:rPr lang="en-US" sz="2000" i="1" dirty="0"/>
              <a:t>Florida State University            University of Toronto          Florida State University</a:t>
            </a:r>
          </a:p>
        </p:txBody>
      </p:sp>
      <p:pic>
        <p:nvPicPr>
          <p:cNvPr id="1026" name="Picture 2" descr="University of Toronto png logo - DLF">
            <a:extLst>
              <a:ext uri="{FF2B5EF4-FFF2-40B4-BE49-F238E27FC236}">
                <a16:creationId xmlns:a16="http://schemas.microsoft.com/office/drawing/2014/main" id="{A12414F7-19FD-C1D1-537D-36A65A4BA79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39149" y="372521"/>
            <a:ext cx="3190875" cy="1310004"/>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public.magnet.fsu.edu - /logos/">
            <a:extLst>
              <a:ext uri="{FF2B5EF4-FFF2-40B4-BE49-F238E27FC236}">
                <a16:creationId xmlns:a16="http://schemas.microsoft.com/office/drawing/2014/main" id="{18CFA315-76F3-D9AF-B147-C97D6B99491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1976" y="372521"/>
            <a:ext cx="5022877" cy="1310003"/>
          </a:xfrm>
          <a:prstGeom prst="rect">
            <a:avLst/>
          </a:prstGeom>
          <a:noFill/>
          <a:extLst>
            <a:ext uri="{909E8E84-426E-40DD-AFC4-6F175D3DCCD1}">
              <a14:hiddenFill xmlns:a14="http://schemas.microsoft.com/office/drawing/2010/main">
                <a:solidFill>
                  <a:srgbClr val="FFFFFF"/>
                </a:solidFill>
              </a14:hiddenFill>
            </a:ext>
          </a:extLst>
        </p:spPr>
      </p:pic>
      <p:cxnSp>
        <p:nvCxnSpPr>
          <p:cNvPr id="10" name="Straight Connector 9">
            <a:extLst>
              <a:ext uri="{FF2B5EF4-FFF2-40B4-BE49-F238E27FC236}">
                <a16:creationId xmlns:a16="http://schemas.microsoft.com/office/drawing/2014/main" id="{2A96E7C4-4CD4-E65A-6665-82A9571622AA}"/>
              </a:ext>
            </a:extLst>
          </p:cNvPr>
          <p:cNvCxnSpPr/>
          <p:nvPr/>
        </p:nvCxnSpPr>
        <p:spPr>
          <a:xfrm>
            <a:off x="1175657" y="4332515"/>
            <a:ext cx="9840685"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pic>
        <p:nvPicPr>
          <p:cNvPr id="17" name="Picture 16">
            <a:extLst>
              <a:ext uri="{FF2B5EF4-FFF2-40B4-BE49-F238E27FC236}">
                <a16:creationId xmlns:a16="http://schemas.microsoft.com/office/drawing/2014/main" id="{BF9BF0E7-AE23-C158-6739-9BDB6D70CF5F}"/>
              </a:ext>
            </a:extLst>
          </p:cNvPr>
          <p:cNvPicPr>
            <a:picLocks noChangeAspect="1"/>
          </p:cNvPicPr>
          <p:nvPr/>
        </p:nvPicPr>
        <p:blipFill>
          <a:blip r:embed="rId5"/>
          <a:stretch>
            <a:fillRect/>
          </a:stretch>
        </p:blipFill>
        <p:spPr>
          <a:xfrm>
            <a:off x="8839200" y="5688455"/>
            <a:ext cx="3083858" cy="979301"/>
          </a:xfrm>
          <a:prstGeom prst="rect">
            <a:avLst/>
          </a:prstGeom>
        </p:spPr>
      </p:pic>
    </p:spTree>
    <p:extLst>
      <p:ext uri="{BB962C8B-B14F-4D97-AF65-F5344CB8AC3E}">
        <p14:creationId xmlns:p14="http://schemas.microsoft.com/office/powerpoint/2010/main" val="5824818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E86B95-FC94-96E7-985F-E2BA1D22D6C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0A8E4EE-424D-8CC5-4F49-47E801E2E9D7}"/>
              </a:ext>
            </a:extLst>
          </p:cNvPr>
          <p:cNvSpPr>
            <a:spLocks noGrp="1"/>
          </p:cNvSpPr>
          <p:nvPr>
            <p:ph type="title"/>
          </p:nvPr>
        </p:nvSpPr>
        <p:spPr/>
        <p:txBody>
          <a:bodyPr>
            <a:normAutofit/>
          </a:bodyPr>
          <a:lstStyle/>
          <a:p>
            <a:r>
              <a:rPr lang="en-US" sz="4000" dirty="0"/>
              <a:t>Out-of-order Persistence</a:t>
            </a:r>
          </a:p>
        </p:txBody>
      </p:sp>
      <p:sp>
        <p:nvSpPr>
          <p:cNvPr id="3" name="Slide Number Placeholder 2">
            <a:extLst>
              <a:ext uri="{FF2B5EF4-FFF2-40B4-BE49-F238E27FC236}">
                <a16:creationId xmlns:a16="http://schemas.microsoft.com/office/drawing/2014/main" id="{835C050A-C477-11B1-05D6-B03CE528C754}"/>
              </a:ext>
            </a:extLst>
          </p:cNvPr>
          <p:cNvSpPr>
            <a:spLocks noGrp="1"/>
          </p:cNvSpPr>
          <p:nvPr>
            <p:ph type="sldNum" sz="quarter" idx="12"/>
          </p:nvPr>
        </p:nvSpPr>
        <p:spPr/>
        <p:txBody>
          <a:bodyPr/>
          <a:lstStyle/>
          <a:p>
            <a:fld id="{445DE602-7143-2F4C-9AC2-FC3E8E5E4635}" type="slidenum">
              <a:rPr lang="en-US" smtClean="0"/>
              <a:t>10</a:t>
            </a:fld>
            <a:endParaRPr lang="en-US" dirty="0"/>
          </a:p>
        </p:txBody>
      </p:sp>
      <p:sp>
        <p:nvSpPr>
          <p:cNvPr id="33" name="Oval 32">
            <a:extLst>
              <a:ext uri="{FF2B5EF4-FFF2-40B4-BE49-F238E27FC236}">
                <a16:creationId xmlns:a16="http://schemas.microsoft.com/office/drawing/2014/main" id="{56101797-5363-6C67-9C03-11BE9043C080}"/>
              </a:ext>
            </a:extLst>
          </p:cNvPr>
          <p:cNvSpPr/>
          <p:nvPr/>
        </p:nvSpPr>
        <p:spPr>
          <a:xfrm>
            <a:off x="5001099" y="2015717"/>
            <a:ext cx="794334" cy="827454"/>
          </a:xfrm>
          <a:prstGeom prst="ellipse">
            <a:avLst/>
          </a:prstGeom>
        </p:spPr>
        <p:style>
          <a:lnRef idx="2">
            <a:schemeClr val="dk1"/>
          </a:lnRef>
          <a:fillRef idx="1">
            <a:schemeClr val="lt1"/>
          </a:fillRef>
          <a:effectRef idx="0">
            <a:schemeClr val="dk1"/>
          </a:effectRef>
          <a:fontRef idx="minor">
            <a:schemeClr val="dk1"/>
          </a:fontRef>
        </p:style>
        <p:txBody>
          <a:bodyPr lIns="0" rIns="0" rtlCol="0" anchor="ctr"/>
          <a:lstStyle/>
          <a:p>
            <a:pPr algn="ctr"/>
            <a:r>
              <a:rPr lang="en-US" sz="2000" dirty="0">
                <a:latin typeface="Times New Roman" panose="02020603050405020304" pitchFamily="18" charset="0"/>
                <a:cs typeface="Times New Roman" panose="02020603050405020304" pitchFamily="18" charset="0"/>
              </a:rPr>
              <a:t>CPU</a:t>
            </a:r>
          </a:p>
        </p:txBody>
      </p:sp>
      <p:sp>
        <p:nvSpPr>
          <p:cNvPr id="34" name="Rectangle 33">
            <a:extLst>
              <a:ext uri="{FF2B5EF4-FFF2-40B4-BE49-F238E27FC236}">
                <a16:creationId xmlns:a16="http://schemas.microsoft.com/office/drawing/2014/main" id="{D7C5098F-A826-6266-DCF5-455ADB3634B7}"/>
              </a:ext>
            </a:extLst>
          </p:cNvPr>
          <p:cNvSpPr/>
          <p:nvPr/>
        </p:nvSpPr>
        <p:spPr>
          <a:xfrm>
            <a:off x="4573097" y="2877021"/>
            <a:ext cx="1639885" cy="110395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2000" dirty="0">
                <a:latin typeface="Times New Roman" panose="02020603050405020304" pitchFamily="18" charset="0"/>
                <a:cs typeface="Times New Roman" panose="02020603050405020304" pitchFamily="18" charset="0"/>
              </a:rPr>
              <a:t>Cache</a:t>
            </a:r>
          </a:p>
          <a:p>
            <a:pPr algn="ctr"/>
            <a:r>
              <a:rPr lang="en-US" sz="2000" dirty="0">
                <a:latin typeface="Times New Roman" panose="02020603050405020304" pitchFamily="18" charset="0"/>
                <a:cs typeface="Times New Roman" panose="02020603050405020304" pitchFamily="18" charset="0"/>
              </a:rPr>
              <a:t>(Line 1, </a:t>
            </a:r>
            <a:r>
              <a:rPr lang="en-US" sz="2000" dirty="0">
                <a:solidFill>
                  <a:srgbClr val="C00000"/>
                </a:solidFill>
                <a:latin typeface="Times New Roman" panose="02020603050405020304" pitchFamily="18" charset="0"/>
                <a:cs typeface="Times New Roman" panose="02020603050405020304" pitchFamily="18" charset="0"/>
              </a:rPr>
              <a:t>A: 2</a:t>
            </a:r>
            <a:r>
              <a:rPr lang="en-US" sz="2000" dirty="0">
                <a:latin typeface="Times New Roman" panose="02020603050405020304" pitchFamily="18" charset="0"/>
                <a:cs typeface="Times New Roman" panose="02020603050405020304" pitchFamily="18" charset="0"/>
              </a:rPr>
              <a:t>)</a:t>
            </a:r>
          </a:p>
          <a:p>
            <a:pPr algn="ctr"/>
            <a:r>
              <a:rPr lang="en-US" sz="2000" dirty="0">
                <a:latin typeface="Times New Roman" panose="02020603050405020304" pitchFamily="18" charset="0"/>
                <a:cs typeface="Times New Roman" panose="02020603050405020304" pitchFamily="18" charset="0"/>
              </a:rPr>
              <a:t>(Line </a:t>
            </a:r>
            <a:r>
              <a:rPr lang="en-US" sz="2000" dirty="0">
                <a:solidFill>
                  <a:schemeClr val="tx1"/>
                </a:solidFill>
                <a:latin typeface="Times New Roman" panose="02020603050405020304" pitchFamily="18" charset="0"/>
                <a:cs typeface="Times New Roman" panose="02020603050405020304" pitchFamily="18" charset="0"/>
              </a:rPr>
              <a:t>2, </a:t>
            </a:r>
            <a:r>
              <a:rPr lang="en-US" sz="2000" dirty="0">
                <a:solidFill>
                  <a:srgbClr val="C00000"/>
                </a:solidFill>
                <a:latin typeface="Times New Roman" panose="02020603050405020304" pitchFamily="18" charset="0"/>
                <a:cs typeface="Times New Roman" panose="02020603050405020304" pitchFamily="18" charset="0"/>
              </a:rPr>
              <a:t>B: 3</a:t>
            </a:r>
            <a:r>
              <a:rPr lang="en-US" sz="2000" dirty="0">
                <a:solidFill>
                  <a:schemeClr val="tx1"/>
                </a:solidFill>
                <a:latin typeface="Times New Roman" panose="02020603050405020304" pitchFamily="18" charset="0"/>
                <a:cs typeface="Times New Roman" panose="02020603050405020304" pitchFamily="18" charset="0"/>
              </a:rPr>
              <a:t>)</a:t>
            </a:r>
          </a:p>
        </p:txBody>
      </p:sp>
      <p:sp>
        <p:nvSpPr>
          <p:cNvPr id="35" name="Rectangle 34">
            <a:extLst>
              <a:ext uri="{FF2B5EF4-FFF2-40B4-BE49-F238E27FC236}">
                <a16:creationId xmlns:a16="http://schemas.microsoft.com/office/drawing/2014/main" id="{674768AD-2C95-AF4F-D1AE-2AE857CD5368}"/>
              </a:ext>
            </a:extLst>
          </p:cNvPr>
          <p:cNvSpPr/>
          <p:nvPr/>
        </p:nvSpPr>
        <p:spPr>
          <a:xfrm>
            <a:off x="4573097" y="4568066"/>
            <a:ext cx="1639885" cy="110395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2000" dirty="0">
                <a:latin typeface="Times New Roman" panose="02020603050405020304" pitchFamily="18" charset="0"/>
                <a:cs typeface="Times New Roman" panose="02020603050405020304" pitchFamily="18" charset="0"/>
              </a:rPr>
              <a:t>PM</a:t>
            </a:r>
          </a:p>
          <a:p>
            <a:pPr algn="ctr"/>
            <a:r>
              <a:rPr lang="en-US" sz="2000" dirty="0">
                <a:latin typeface="Times New Roman" panose="02020603050405020304" pitchFamily="18" charset="0"/>
                <a:cs typeface="Times New Roman" panose="02020603050405020304" pitchFamily="18" charset="0"/>
              </a:rPr>
              <a:t>(</a:t>
            </a:r>
            <a:r>
              <a:rPr lang="en-US" sz="2000" dirty="0">
                <a:solidFill>
                  <a:schemeClr val="tx1"/>
                </a:solidFill>
                <a:latin typeface="Times New Roman" panose="02020603050405020304" pitchFamily="18" charset="0"/>
                <a:cs typeface="Times New Roman" panose="02020603050405020304" pitchFamily="18" charset="0"/>
              </a:rPr>
              <a:t>A: </a:t>
            </a:r>
            <a:r>
              <a:rPr lang="en-US" sz="2000" dirty="0">
                <a:solidFill>
                  <a:srgbClr val="C00000"/>
                </a:solidFill>
                <a:latin typeface="Times New Roman" panose="02020603050405020304" pitchFamily="18" charset="0"/>
                <a:cs typeface="Times New Roman" panose="02020603050405020304" pitchFamily="18" charset="0"/>
              </a:rPr>
              <a:t>0 or 2</a:t>
            </a:r>
            <a:r>
              <a:rPr lang="en-US" sz="2000" dirty="0">
                <a:solidFill>
                  <a:schemeClr val="tx1"/>
                </a:solidFill>
                <a:latin typeface="Times New Roman" panose="02020603050405020304" pitchFamily="18" charset="0"/>
                <a:cs typeface="Times New Roman" panose="02020603050405020304" pitchFamily="18" charset="0"/>
              </a:rPr>
              <a:t>)</a:t>
            </a:r>
          </a:p>
          <a:p>
            <a:pPr algn="ctr"/>
            <a:r>
              <a:rPr lang="en-US" sz="2000" dirty="0">
                <a:solidFill>
                  <a:schemeClr val="tx1"/>
                </a:solidFill>
                <a:latin typeface="Times New Roman" panose="02020603050405020304" pitchFamily="18" charset="0"/>
                <a:cs typeface="Times New Roman" panose="02020603050405020304" pitchFamily="18" charset="0"/>
              </a:rPr>
              <a:t>(B: 0)</a:t>
            </a:r>
          </a:p>
        </p:txBody>
      </p:sp>
      <p:cxnSp>
        <p:nvCxnSpPr>
          <p:cNvPr id="36" name="Straight Arrow Connector 35">
            <a:extLst>
              <a:ext uri="{FF2B5EF4-FFF2-40B4-BE49-F238E27FC236}">
                <a16:creationId xmlns:a16="http://schemas.microsoft.com/office/drawing/2014/main" id="{E26C6B07-685C-7F35-8187-EBEC72B94438}"/>
              </a:ext>
            </a:extLst>
          </p:cNvPr>
          <p:cNvCxnSpPr>
            <a:cxnSpLocks/>
            <a:stCxn id="34" idx="2"/>
            <a:endCxn id="35" idx="0"/>
          </p:cNvCxnSpPr>
          <p:nvPr/>
        </p:nvCxnSpPr>
        <p:spPr>
          <a:xfrm>
            <a:off x="5393040" y="3980978"/>
            <a:ext cx="0" cy="587088"/>
          </a:xfrm>
          <a:prstGeom prst="straightConnector1">
            <a:avLst/>
          </a:prstGeom>
          <a:ln w="38100">
            <a:solidFill>
              <a:schemeClr val="tx1"/>
            </a:solidFill>
            <a:tailEnd type="triangle" w="lg" len="lg"/>
          </a:ln>
        </p:spPr>
        <p:style>
          <a:lnRef idx="2">
            <a:schemeClr val="dk1"/>
          </a:lnRef>
          <a:fillRef idx="0">
            <a:schemeClr val="dk1"/>
          </a:fillRef>
          <a:effectRef idx="1">
            <a:schemeClr val="dk1"/>
          </a:effectRef>
          <a:fontRef idx="minor">
            <a:schemeClr val="tx1"/>
          </a:fontRef>
        </p:style>
      </p:cxnSp>
      <p:sp>
        <p:nvSpPr>
          <p:cNvPr id="42" name="TextBox 41">
            <a:extLst>
              <a:ext uri="{FF2B5EF4-FFF2-40B4-BE49-F238E27FC236}">
                <a16:creationId xmlns:a16="http://schemas.microsoft.com/office/drawing/2014/main" id="{139A7CCB-2CC4-F143-1FEE-9543026602F3}"/>
              </a:ext>
            </a:extLst>
          </p:cNvPr>
          <p:cNvSpPr txBox="1"/>
          <p:nvPr/>
        </p:nvSpPr>
        <p:spPr>
          <a:xfrm>
            <a:off x="2192648" y="2105561"/>
            <a:ext cx="2119189" cy="1323439"/>
          </a:xfrm>
          <a:prstGeom prst="rect">
            <a:avLst/>
          </a:prstGeom>
          <a:noFill/>
          <a:ln w="28575">
            <a:noFill/>
          </a:ln>
        </p:spPr>
        <p:txBody>
          <a:bodyPr wrap="square" rtlCol="0">
            <a:spAutoFit/>
          </a:bodyPr>
          <a:lstStyle/>
          <a:p>
            <a:pPr marL="514350" indent="-514350">
              <a:buAutoNum type="arabicPeriod"/>
            </a:pPr>
            <a:r>
              <a:rPr lang="en-US" sz="2000" dirty="0">
                <a:cs typeface="Times New Roman" panose="02020603050405020304" pitchFamily="18" charset="0"/>
              </a:rPr>
              <a:t>Store A, 2</a:t>
            </a:r>
          </a:p>
          <a:p>
            <a:pPr marL="514350" indent="-514350">
              <a:buAutoNum type="arabicPeriod"/>
            </a:pPr>
            <a:r>
              <a:rPr lang="en-US" sz="2000" dirty="0">
                <a:cs typeface="Times New Roman" panose="02020603050405020304" pitchFamily="18" charset="0"/>
              </a:rPr>
              <a:t>Flush A</a:t>
            </a:r>
          </a:p>
          <a:p>
            <a:pPr marL="514350" indent="-514350">
              <a:buAutoNum type="arabicPeriod"/>
            </a:pPr>
            <a:r>
              <a:rPr lang="en-US" sz="2000" dirty="0">
                <a:cs typeface="Times New Roman" panose="02020603050405020304" pitchFamily="18" charset="0"/>
              </a:rPr>
              <a:t>Store B, 3</a:t>
            </a:r>
          </a:p>
          <a:p>
            <a:pPr marL="514350" indent="-514350">
              <a:buAutoNum type="arabicPeriod"/>
            </a:pPr>
            <a:r>
              <a:rPr lang="en-US" sz="2000" dirty="0">
                <a:cs typeface="Times New Roman" panose="02020603050405020304" pitchFamily="18" charset="0"/>
              </a:rPr>
              <a:t>Fence</a:t>
            </a:r>
          </a:p>
        </p:txBody>
      </p:sp>
      <p:sp>
        <p:nvSpPr>
          <p:cNvPr id="4" name="Arrow: Right 3">
            <a:extLst>
              <a:ext uri="{FF2B5EF4-FFF2-40B4-BE49-F238E27FC236}">
                <a16:creationId xmlns:a16="http://schemas.microsoft.com/office/drawing/2014/main" id="{FF580D87-4415-E2D4-659B-4EE6FB60B0F1}"/>
              </a:ext>
            </a:extLst>
          </p:cNvPr>
          <p:cNvSpPr/>
          <p:nvPr/>
        </p:nvSpPr>
        <p:spPr>
          <a:xfrm>
            <a:off x="1783295" y="2799052"/>
            <a:ext cx="409353" cy="244234"/>
          </a:xfrm>
          <a:prstGeom prst="rightArrow">
            <a:avLst/>
          </a:prstGeom>
          <a:solidFill>
            <a:srgbClr val="00B050"/>
          </a:solidFill>
          <a:ln>
            <a:solidFill>
              <a:schemeClr val="bg1"/>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484729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309510-29F2-F4AD-1B4E-A2C780AC707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3EB3204-D0AC-BB19-3612-9A7D3186436F}"/>
              </a:ext>
            </a:extLst>
          </p:cNvPr>
          <p:cNvSpPr>
            <a:spLocks noGrp="1"/>
          </p:cNvSpPr>
          <p:nvPr>
            <p:ph type="title"/>
          </p:nvPr>
        </p:nvSpPr>
        <p:spPr/>
        <p:txBody>
          <a:bodyPr>
            <a:normAutofit/>
          </a:bodyPr>
          <a:lstStyle/>
          <a:p>
            <a:r>
              <a:rPr lang="en-US" sz="4000" dirty="0"/>
              <a:t>Out-of-order Persistence</a:t>
            </a:r>
          </a:p>
        </p:txBody>
      </p:sp>
      <p:sp>
        <p:nvSpPr>
          <p:cNvPr id="3" name="Slide Number Placeholder 2">
            <a:extLst>
              <a:ext uri="{FF2B5EF4-FFF2-40B4-BE49-F238E27FC236}">
                <a16:creationId xmlns:a16="http://schemas.microsoft.com/office/drawing/2014/main" id="{82AEE251-7C93-F1D4-8126-5C95743D6C36}"/>
              </a:ext>
            </a:extLst>
          </p:cNvPr>
          <p:cNvSpPr>
            <a:spLocks noGrp="1"/>
          </p:cNvSpPr>
          <p:nvPr>
            <p:ph type="sldNum" sz="quarter" idx="12"/>
          </p:nvPr>
        </p:nvSpPr>
        <p:spPr/>
        <p:txBody>
          <a:bodyPr/>
          <a:lstStyle/>
          <a:p>
            <a:fld id="{445DE602-7143-2F4C-9AC2-FC3E8E5E4635}" type="slidenum">
              <a:rPr lang="en-US" smtClean="0"/>
              <a:t>11</a:t>
            </a:fld>
            <a:endParaRPr lang="en-US" dirty="0"/>
          </a:p>
        </p:txBody>
      </p:sp>
      <p:sp>
        <p:nvSpPr>
          <p:cNvPr id="33" name="Oval 32">
            <a:extLst>
              <a:ext uri="{FF2B5EF4-FFF2-40B4-BE49-F238E27FC236}">
                <a16:creationId xmlns:a16="http://schemas.microsoft.com/office/drawing/2014/main" id="{4448AFDE-F490-489A-8668-54AD7C314C6D}"/>
              </a:ext>
            </a:extLst>
          </p:cNvPr>
          <p:cNvSpPr/>
          <p:nvPr/>
        </p:nvSpPr>
        <p:spPr>
          <a:xfrm>
            <a:off x="5001099" y="2015717"/>
            <a:ext cx="794334" cy="827454"/>
          </a:xfrm>
          <a:prstGeom prst="ellipse">
            <a:avLst/>
          </a:prstGeom>
        </p:spPr>
        <p:style>
          <a:lnRef idx="2">
            <a:schemeClr val="dk1"/>
          </a:lnRef>
          <a:fillRef idx="1">
            <a:schemeClr val="lt1"/>
          </a:fillRef>
          <a:effectRef idx="0">
            <a:schemeClr val="dk1"/>
          </a:effectRef>
          <a:fontRef idx="minor">
            <a:schemeClr val="dk1"/>
          </a:fontRef>
        </p:style>
        <p:txBody>
          <a:bodyPr lIns="0" rIns="0" rtlCol="0" anchor="ctr"/>
          <a:lstStyle/>
          <a:p>
            <a:pPr algn="ctr"/>
            <a:r>
              <a:rPr lang="en-US" sz="2000" dirty="0">
                <a:latin typeface="Times New Roman" panose="02020603050405020304" pitchFamily="18" charset="0"/>
                <a:cs typeface="Times New Roman" panose="02020603050405020304" pitchFamily="18" charset="0"/>
              </a:rPr>
              <a:t>CPU</a:t>
            </a:r>
          </a:p>
        </p:txBody>
      </p:sp>
      <p:sp>
        <p:nvSpPr>
          <p:cNvPr id="34" name="Rectangle 33">
            <a:extLst>
              <a:ext uri="{FF2B5EF4-FFF2-40B4-BE49-F238E27FC236}">
                <a16:creationId xmlns:a16="http://schemas.microsoft.com/office/drawing/2014/main" id="{D4B20FF6-2DE0-DB85-DC0C-46668AC61EF8}"/>
              </a:ext>
            </a:extLst>
          </p:cNvPr>
          <p:cNvSpPr/>
          <p:nvPr/>
        </p:nvSpPr>
        <p:spPr>
          <a:xfrm>
            <a:off x="4573097" y="2877021"/>
            <a:ext cx="1639885" cy="110395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2000" dirty="0">
                <a:latin typeface="Times New Roman" panose="02020603050405020304" pitchFamily="18" charset="0"/>
                <a:cs typeface="Times New Roman" panose="02020603050405020304" pitchFamily="18" charset="0"/>
              </a:rPr>
              <a:t>Cache</a:t>
            </a:r>
          </a:p>
          <a:p>
            <a:pPr algn="ctr"/>
            <a:r>
              <a:rPr lang="en-US" sz="2000" dirty="0">
                <a:latin typeface="Times New Roman" panose="02020603050405020304" pitchFamily="18" charset="0"/>
                <a:cs typeface="Times New Roman" panose="02020603050405020304" pitchFamily="18" charset="0"/>
              </a:rPr>
              <a:t>(Line 1, </a:t>
            </a:r>
            <a:r>
              <a:rPr lang="en-US" sz="2000" dirty="0">
                <a:solidFill>
                  <a:srgbClr val="C00000"/>
                </a:solidFill>
                <a:latin typeface="Times New Roman" panose="02020603050405020304" pitchFamily="18" charset="0"/>
                <a:cs typeface="Times New Roman" panose="02020603050405020304" pitchFamily="18" charset="0"/>
              </a:rPr>
              <a:t>A: 2</a:t>
            </a:r>
            <a:r>
              <a:rPr lang="en-US" sz="2000" dirty="0">
                <a:latin typeface="Times New Roman" panose="02020603050405020304" pitchFamily="18" charset="0"/>
                <a:cs typeface="Times New Roman" panose="02020603050405020304" pitchFamily="18" charset="0"/>
              </a:rPr>
              <a:t>)</a:t>
            </a:r>
          </a:p>
          <a:p>
            <a:pPr algn="ctr"/>
            <a:r>
              <a:rPr lang="en-US" sz="2000" dirty="0">
                <a:latin typeface="Times New Roman" panose="02020603050405020304" pitchFamily="18" charset="0"/>
                <a:cs typeface="Times New Roman" panose="02020603050405020304" pitchFamily="18" charset="0"/>
              </a:rPr>
              <a:t>(Line </a:t>
            </a:r>
            <a:r>
              <a:rPr lang="en-US" sz="2000" dirty="0">
                <a:solidFill>
                  <a:schemeClr val="tx1"/>
                </a:solidFill>
                <a:latin typeface="Times New Roman" panose="02020603050405020304" pitchFamily="18" charset="0"/>
                <a:cs typeface="Times New Roman" panose="02020603050405020304" pitchFamily="18" charset="0"/>
              </a:rPr>
              <a:t>2, </a:t>
            </a:r>
            <a:r>
              <a:rPr lang="en-US" sz="2000" dirty="0">
                <a:solidFill>
                  <a:srgbClr val="C00000"/>
                </a:solidFill>
                <a:latin typeface="Times New Roman" panose="02020603050405020304" pitchFamily="18" charset="0"/>
                <a:cs typeface="Times New Roman" panose="02020603050405020304" pitchFamily="18" charset="0"/>
              </a:rPr>
              <a:t>B: 3</a:t>
            </a:r>
            <a:r>
              <a:rPr lang="en-US" sz="2000" dirty="0">
                <a:solidFill>
                  <a:schemeClr val="tx1"/>
                </a:solidFill>
                <a:latin typeface="Times New Roman" panose="02020603050405020304" pitchFamily="18" charset="0"/>
                <a:cs typeface="Times New Roman" panose="02020603050405020304" pitchFamily="18" charset="0"/>
              </a:rPr>
              <a:t>)</a:t>
            </a:r>
          </a:p>
        </p:txBody>
      </p:sp>
      <p:sp>
        <p:nvSpPr>
          <p:cNvPr id="35" name="Rectangle 34">
            <a:extLst>
              <a:ext uri="{FF2B5EF4-FFF2-40B4-BE49-F238E27FC236}">
                <a16:creationId xmlns:a16="http://schemas.microsoft.com/office/drawing/2014/main" id="{7470295A-9F4D-FA2A-E437-C88DA3213209}"/>
              </a:ext>
            </a:extLst>
          </p:cNvPr>
          <p:cNvSpPr/>
          <p:nvPr/>
        </p:nvSpPr>
        <p:spPr>
          <a:xfrm>
            <a:off x="4573097" y="4568066"/>
            <a:ext cx="1639885" cy="110395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2000" dirty="0">
                <a:latin typeface="Times New Roman" panose="02020603050405020304" pitchFamily="18" charset="0"/>
                <a:cs typeface="Times New Roman" panose="02020603050405020304" pitchFamily="18" charset="0"/>
              </a:rPr>
              <a:t>PM</a:t>
            </a:r>
          </a:p>
          <a:p>
            <a:pPr algn="ctr"/>
            <a:r>
              <a:rPr lang="en-US" sz="2000" dirty="0">
                <a:latin typeface="Times New Roman" panose="02020603050405020304" pitchFamily="18" charset="0"/>
                <a:cs typeface="Times New Roman" panose="02020603050405020304" pitchFamily="18" charset="0"/>
              </a:rPr>
              <a:t>(</a:t>
            </a:r>
            <a:r>
              <a:rPr lang="en-US" sz="2000" dirty="0">
                <a:solidFill>
                  <a:schemeClr val="tx1"/>
                </a:solidFill>
                <a:latin typeface="Times New Roman" panose="02020603050405020304" pitchFamily="18" charset="0"/>
                <a:cs typeface="Times New Roman" panose="02020603050405020304" pitchFamily="18" charset="0"/>
              </a:rPr>
              <a:t>A: </a:t>
            </a:r>
            <a:r>
              <a:rPr lang="en-US" sz="2000" dirty="0">
                <a:solidFill>
                  <a:srgbClr val="C00000"/>
                </a:solidFill>
                <a:latin typeface="Times New Roman" panose="02020603050405020304" pitchFamily="18" charset="0"/>
                <a:cs typeface="Times New Roman" panose="02020603050405020304" pitchFamily="18" charset="0"/>
              </a:rPr>
              <a:t>0 or 2</a:t>
            </a:r>
            <a:r>
              <a:rPr lang="en-US" sz="2000" dirty="0">
                <a:solidFill>
                  <a:schemeClr val="tx1"/>
                </a:solidFill>
                <a:latin typeface="Times New Roman" panose="02020603050405020304" pitchFamily="18" charset="0"/>
                <a:cs typeface="Times New Roman" panose="02020603050405020304" pitchFamily="18" charset="0"/>
              </a:rPr>
              <a:t>)</a:t>
            </a:r>
          </a:p>
          <a:p>
            <a:pPr algn="ctr"/>
            <a:r>
              <a:rPr lang="en-US" sz="2000" dirty="0">
                <a:solidFill>
                  <a:schemeClr val="tx1"/>
                </a:solidFill>
                <a:latin typeface="Times New Roman" panose="02020603050405020304" pitchFamily="18" charset="0"/>
                <a:cs typeface="Times New Roman" panose="02020603050405020304" pitchFamily="18" charset="0"/>
              </a:rPr>
              <a:t>(B: </a:t>
            </a:r>
            <a:r>
              <a:rPr lang="en-US" sz="2000" dirty="0">
                <a:solidFill>
                  <a:srgbClr val="C00000"/>
                </a:solidFill>
                <a:latin typeface="Times New Roman" panose="02020603050405020304" pitchFamily="18" charset="0"/>
                <a:cs typeface="Times New Roman" panose="02020603050405020304" pitchFamily="18" charset="0"/>
              </a:rPr>
              <a:t>0 or 3</a:t>
            </a:r>
            <a:r>
              <a:rPr lang="en-US" sz="2000" dirty="0">
                <a:solidFill>
                  <a:schemeClr val="tx1"/>
                </a:solidFill>
                <a:latin typeface="Times New Roman" panose="02020603050405020304" pitchFamily="18" charset="0"/>
                <a:cs typeface="Times New Roman" panose="02020603050405020304" pitchFamily="18" charset="0"/>
              </a:rPr>
              <a:t>)</a:t>
            </a:r>
          </a:p>
        </p:txBody>
      </p:sp>
      <p:cxnSp>
        <p:nvCxnSpPr>
          <p:cNvPr id="36" name="Straight Arrow Connector 35">
            <a:extLst>
              <a:ext uri="{FF2B5EF4-FFF2-40B4-BE49-F238E27FC236}">
                <a16:creationId xmlns:a16="http://schemas.microsoft.com/office/drawing/2014/main" id="{8743762B-B717-0E42-F884-C55196149A28}"/>
              </a:ext>
            </a:extLst>
          </p:cNvPr>
          <p:cNvCxnSpPr>
            <a:cxnSpLocks/>
            <a:stCxn id="34" idx="2"/>
            <a:endCxn id="35" idx="0"/>
          </p:cNvCxnSpPr>
          <p:nvPr/>
        </p:nvCxnSpPr>
        <p:spPr>
          <a:xfrm>
            <a:off x="5393040" y="3980978"/>
            <a:ext cx="0" cy="587088"/>
          </a:xfrm>
          <a:prstGeom prst="straightConnector1">
            <a:avLst/>
          </a:prstGeom>
          <a:ln w="38100">
            <a:solidFill>
              <a:schemeClr val="tx1"/>
            </a:solidFill>
            <a:tailEnd type="triangle" w="lg" len="lg"/>
          </a:ln>
        </p:spPr>
        <p:style>
          <a:lnRef idx="2">
            <a:schemeClr val="dk1"/>
          </a:lnRef>
          <a:fillRef idx="0">
            <a:schemeClr val="dk1"/>
          </a:fillRef>
          <a:effectRef idx="1">
            <a:schemeClr val="dk1"/>
          </a:effectRef>
          <a:fontRef idx="minor">
            <a:schemeClr val="tx1"/>
          </a:fontRef>
        </p:style>
      </p:cxnSp>
      <p:sp>
        <p:nvSpPr>
          <p:cNvPr id="42" name="TextBox 41">
            <a:extLst>
              <a:ext uri="{FF2B5EF4-FFF2-40B4-BE49-F238E27FC236}">
                <a16:creationId xmlns:a16="http://schemas.microsoft.com/office/drawing/2014/main" id="{1D15D161-097C-91C5-CF67-3737D8D5E958}"/>
              </a:ext>
            </a:extLst>
          </p:cNvPr>
          <p:cNvSpPr txBox="1"/>
          <p:nvPr/>
        </p:nvSpPr>
        <p:spPr>
          <a:xfrm>
            <a:off x="2192648" y="2105561"/>
            <a:ext cx="2119189" cy="1323439"/>
          </a:xfrm>
          <a:prstGeom prst="rect">
            <a:avLst/>
          </a:prstGeom>
          <a:noFill/>
          <a:ln w="28575">
            <a:noFill/>
          </a:ln>
        </p:spPr>
        <p:txBody>
          <a:bodyPr wrap="square" rtlCol="0">
            <a:spAutoFit/>
          </a:bodyPr>
          <a:lstStyle/>
          <a:p>
            <a:pPr marL="514350" indent="-514350">
              <a:buAutoNum type="arabicPeriod"/>
            </a:pPr>
            <a:r>
              <a:rPr lang="en-US" sz="2000" dirty="0">
                <a:cs typeface="Times New Roman" panose="02020603050405020304" pitchFamily="18" charset="0"/>
              </a:rPr>
              <a:t>Store A, 2</a:t>
            </a:r>
          </a:p>
          <a:p>
            <a:pPr marL="514350" indent="-514350">
              <a:buAutoNum type="arabicPeriod"/>
            </a:pPr>
            <a:r>
              <a:rPr lang="en-US" sz="2000" dirty="0">
                <a:cs typeface="Times New Roman" panose="02020603050405020304" pitchFamily="18" charset="0"/>
              </a:rPr>
              <a:t>Flush A</a:t>
            </a:r>
          </a:p>
          <a:p>
            <a:pPr marL="514350" indent="-514350">
              <a:buAutoNum type="arabicPeriod"/>
            </a:pPr>
            <a:r>
              <a:rPr lang="en-US" sz="2000" dirty="0">
                <a:cs typeface="Times New Roman" panose="02020603050405020304" pitchFamily="18" charset="0"/>
              </a:rPr>
              <a:t>Store B, 3</a:t>
            </a:r>
          </a:p>
          <a:p>
            <a:pPr marL="514350" indent="-514350">
              <a:buAutoNum type="arabicPeriod"/>
            </a:pPr>
            <a:r>
              <a:rPr lang="en-US" sz="2000" dirty="0">
                <a:cs typeface="Times New Roman" panose="02020603050405020304" pitchFamily="18" charset="0"/>
              </a:rPr>
              <a:t>Fence</a:t>
            </a:r>
          </a:p>
        </p:txBody>
      </p:sp>
      <p:sp>
        <p:nvSpPr>
          <p:cNvPr id="4" name="Arrow: Right 3">
            <a:extLst>
              <a:ext uri="{FF2B5EF4-FFF2-40B4-BE49-F238E27FC236}">
                <a16:creationId xmlns:a16="http://schemas.microsoft.com/office/drawing/2014/main" id="{B264A3D8-ED12-55CD-B108-7165445C08DB}"/>
              </a:ext>
            </a:extLst>
          </p:cNvPr>
          <p:cNvSpPr/>
          <p:nvPr/>
        </p:nvSpPr>
        <p:spPr>
          <a:xfrm>
            <a:off x="1783295" y="2799052"/>
            <a:ext cx="409353" cy="244234"/>
          </a:xfrm>
          <a:prstGeom prst="rightArrow">
            <a:avLst/>
          </a:prstGeom>
          <a:solidFill>
            <a:srgbClr val="00B050"/>
          </a:solidFill>
          <a:ln>
            <a:solidFill>
              <a:schemeClr val="bg1"/>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412011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9B98E7-5DCA-27DD-ACBC-2C159E8599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297E134-3B34-8496-0924-203FE2B31E03}"/>
              </a:ext>
            </a:extLst>
          </p:cNvPr>
          <p:cNvSpPr>
            <a:spLocks noGrp="1"/>
          </p:cNvSpPr>
          <p:nvPr>
            <p:ph type="title"/>
          </p:nvPr>
        </p:nvSpPr>
        <p:spPr/>
        <p:txBody>
          <a:bodyPr>
            <a:normAutofit/>
          </a:bodyPr>
          <a:lstStyle/>
          <a:p>
            <a:r>
              <a:rPr lang="en-US" sz="4000" dirty="0"/>
              <a:t>Out-of-order Persistence</a:t>
            </a:r>
          </a:p>
        </p:txBody>
      </p:sp>
      <p:sp>
        <p:nvSpPr>
          <p:cNvPr id="3" name="Slide Number Placeholder 2">
            <a:extLst>
              <a:ext uri="{FF2B5EF4-FFF2-40B4-BE49-F238E27FC236}">
                <a16:creationId xmlns:a16="http://schemas.microsoft.com/office/drawing/2014/main" id="{EF2B899E-678A-0337-3360-5DF80CA67F1C}"/>
              </a:ext>
            </a:extLst>
          </p:cNvPr>
          <p:cNvSpPr>
            <a:spLocks noGrp="1"/>
          </p:cNvSpPr>
          <p:nvPr>
            <p:ph type="sldNum" sz="quarter" idx="12"/>
          </p:nvPr>
        </p:nvSpPr>
        <p:spPr/>
        <p:txBody>
          <a:bodyPr/>
          <a:lstStyle/>
          <a:p>
            <a:fld id="{445DE602-7143-2F4C-9AC2-FC3E8E5E4635}" type="slidenum">
              <a:rPr lang="en-US" smtClean="0"/>
              <a:t>12</a:t>
            </a:fld>
            <a:endParaRPr lang="en-US" dirty="0"/>
          </a:p>
        </p:txBody>
      </p:sp>
      <p:sp>
        <p:nvSpPr>
          <p:cNvPr id="33" name="Oval 32">
            <a:extLst>
              <a:ext uri="{FF2B5EF4-FFF2-40B4-BE49-F238E27FC236}">
                <a16:creationId xmlns:a16="http://schemas.microsoft.com/office/drawing/2014/main" id="{70997E74-93C5-E966-C59B-2BA6943E7C28}"/>
              </a:ext>
            </a:extLst>
          </p:cNvPr>
          <p:cNvSpPr/>
          <p:nvPr/>
        </p:nvSpPr>
        <p:spPr>
          <a:xfrm>
            <a:off x="5001099" y="2015717"/>
            <a:ext cx="794334" cy="827454"/>
          </a:xfrm>
          <a:prstGeom prst="ellipse">
            <a:avLst/>
          </a:prstGeom>
        </p:spPr>
        <p:style>
          <a:lnRef idx="2">
            <a:schemeClr val="dk1"/>
          </a:lnRef>
          <a:fillRef idx="1">
            <a:schemeClr val="lt1"/>
          </a:fillRef>
          <a:effectRef idx="0">
            <a:schemeClr val="dk1"/>
          </a:effectRef>
          <a:fontRef idx="minor">
            <a:schemeClr val="dk1"/>
          </a:fontRef>
        </p:style>
        <p:txBody>
          <a:bodyPr lIns="0" rIns="0" rtlCol="0" anchor="ctr"/>
          <a:lstStyle/>
          <a:p>
            <a:pPr algn="ctr"/>
            <a:r>
              <a:rPr lang="en-US" sz="2000" dirty="0">
                <a:latin typeface="Times New Roman" panose="02020603050405020304" pitchFamily="18" charset="0"/>
                <a:cs typeface="Times New Roman" panose="02020603050405020304" pitchFamily="18" charset="0"/>
              </a:rPr>
              <a:t>CPU</a:t>
            </a:r>
          </a:p>
        </p:txBody>
      </p:sp>
      <p:sp>
        <p:nvSpPr>
          <p:cNvPr id="34" name="Rectangle 33">
            <a:extLst>
              <a:ext uri="{FF2B5EF4-FFF2-40B4-BE49-F238E27FC236}">
                <a16:creationId xmlns:a16="http://schemas.microsoft.com/office/drawing/2014/main" id="{74DE2986-1A75-6CD9-72A9-6AA013D1D68E}"/>
              </a:ext>
            </a:extLst>
          </p:cNvPr>
          <p:cNvSpPr/>
          <p:nvPr/>
        </p:nvSpPr>
        <p:spPr>
          <a:xfrm>
            <a:off x="4573097" y="2877021"/>
            <a:ext cx="1639885" cy="110395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2000" dirty="0">
                <a:latin typeface="Times New Roman" panose="02020603050405020304" pitchFamily="18" charset="0"/>
                <a:cs typeface="Times New Roman" panose="02020603050405020304" pitchFamily="18" charset="0"/>
              </a:rPr>
              <a:t>Cache</a:t>
            </a:r>
          </a:p>
          <a:p>
            <a:pPr algn="ctr"/>
            <a:r>
              <a:rPr lang="en-US" sz="2000" dirty="0">
                <a:latin typeface="Times New Roman" panose="02020603050405020304" pitchFamily="18" charset="0"/>
                <a:cs typeface="Times New Roman" panose="02020603050405020304" pitchFamily="18" charset="0"/>
              </a:rPr>
              <a:t>(Line 1, </a:t>
            </a:r>
            <a:r>
              <a:rPr lang="en-US" sz="2000" dirty="0">
                <a:solidFill>
                  <a:srgbClr val="C00000"/>
                </a:solidFill>
                <a:latin typeface="Times New Roman" panose="02020603050405020304" pitchFamily="18" charset="0"/>
                <a:cs typeface="Times New Roman" panose="02020603050405020304" pitchFamily="18" charset="0"/>
              </a:rPr>
              <a:t>A: 2</a:t>
            </a:r>
            <a:r>
              <a:rPr lang="en-US" sz="2000" dirty="0">
                <a:latin typeface="Times New Roman" panose="02020603050405020304" pitchFamily="18" charset="0"/>
                <a:cs typeface="Times New Roman" panose="02020603050405020304" pitchFamily="18" charset="0"/>
              </a:rPr>
              <a:t>)</a:t>
            </a:r>
          </a:p>
          <a:p>
            <a:pPr algn="ctr"/>
            <a:r>
              <a:rPr lang="en-US" sz="2000" dirty="0">
                <a:latin typeface="Times New Roman" panose="02020603050405020304" pitchFamily="18" charset="0"/>
                <a:cs typeface="Times New Roman" panose="02020603050405020304" pitchFamily="18" charset="0"/>
              </a:rPr>
              <a:t>(Line 2, </a:t>
            </a:r>
            <a:r>
              <a:rPr lang="en-US" sz="2000" dirty="0">
                <a:solidFill>
                  <a:srgbClr val="C00000"/>
                </a:solidFill>
                <a:latin typeface="Times New Roman" panose="02020603050405020304" pitchFamily="18" charset="0"/>
                <a:cs typeface="Times New Roman" panose="02020603050405020304" pitchFamily="18" charset="0"/>
              </a:rPr>
              <a:t>B: 3</a:t>
            </a:r>
            <a:r>
              <a:rPr lang="en-US" sz="2000" dirty="0">
                <a:latin typeface="Times New Roman" panose="02020603050405020304" pitchFamily="18" charset="0"/>
                <a:cs typeface="Times New Roman" panose="02020603050405020304" pitchFamily="18" charset="0"/>
              </a:rPr>
              <a:t>)</a:t>
            </a:r>
          </a:p>
        </p:txBody>
      </p:sp>
      <p:sp>
        <p:nvSpPr>
          <p:cNvPr id="35" name="Rectangle 34">
            <a:extLst>
              <a:ext uri="{FF2B5EF4-FFF2-40B4-BE49-F238E27FC236}">
                <a16:creationId xmlns:a16="http://schemas.microsoft.com/office/drawing/2014/main" id="{E922442C-2EA7-A573-2D0D-1C6FB89DC969}"/>
              </a:ext>
            </a:extLst>
          </p:cNvPr>
          <p:cNvSpPr/>
          <p:nvPr/>
        </p:nvSpPr>
        <p:spPr>
          <a:xfrm>
            <a:off x="4573097" y="4568066"/>
            <a:ext cx="1639885" cy="110395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2000" dirty="0">
                <a:latin typeface="Times New Roman" panose="02020603050405020304" pitchFamily="18" charset="0"/>
                <a:cs typeface="Times New Roman" panose="02020603050405020304" pitchFamily="18" charset="0"/>
              </a:rPr>
              <a:t>PM</a:t>
            </a:r>
          </a:p>
          <a:p>
            <a:pPr algn="ctr"/>
            <a:r>
              <a:rPr lang="en-US" sz="2000" dirty="0">
                <a:latin typeface="Times New Roman" panose="02020603050405020304" pitchFamily="18" charset="0"/>
                <a:cs typeface="Times New Roman" panose="02020603050405020304" pitchFamily="18" charset="0"/>
              </a:rPr>
              <a:t>(</a:t>
            </a:r>
            <a:r>
              <a:rPr lang="en-US" sz="2000" dirty="0">
                <a:solidFill>
                  <a:schemeClr val="tx1"/>
                </a:solidFill>
                <a:latin typeface="Times New Roman" panose="02020603050405020304" pitchFamily="18" charset="0"/>
                <a:cs typeface="Times New Roman" panose="02020603050405020304" pitchFamily="18" charset="0"/>
              </a:rPr>
              <a:t>A: </a:t>
            </a:r>
            <a:r>
              <a:rPr lang="en-US" sz="2000" dirty="0">
                <a:solidFill>
                  <a:srgbClr val="C00000"/>
                </a:solidFill>
                <a:latin typeface="Times New Roman" panose="02020603050405020304" pitchFamily="18" charset="0"/>
                <a:cs typeface="Times New Roman" panose="02020603050405020304" pitchFamily="18" charset="0"/>
              </a:rPr>
              <a:t>0 or 2</a:t>
            </a:r>
            <a:r>
              <a:rPr lang="en-US" sz="2000" dirty="0">
                <a:solidFill>
                  <a:schemeClr val="tx1"/>
                </a:solidFill>
                <a:latin typeface="Times New Roman" panose="02020603050405020304" pitchFamily="18" charset="0"/>
                <a:cs typeface="Times New Roman" panose="02020603050405020304" pitchFamily="18" charset="0"/>
              </a:rPr>
              <a:t>)</a:t>
            </a:r>
          </a:p>
          <a:p>
            <a:pPr algn="ctr"/>
            <a:r>
              <a:rPr lang="en-US" sz="2000" dirty="0">
                <a:solidFill>
                  <a:schemeClr val="tx1"/>
                </a:solidFill>
                <a:latin typeface="Times New Roman" panose="02020603050405020304" pitchFamily="18" charset="0"/>
                <a:cs typeface="Times New Roman" panose="02020603050405020304" pitchFamily="18" charset="0"/>
              </a:rPr>
              <a:t>(B: </a:t>
            </a:r>
            <a:r>
              <a:rPr lang="en-US" sz="2000" dirty="0">
                <a:solidFill>
                  <a:srgbClr val="C00000"/>
                </a:solidFill>
                <a:latin typeface="Times New Roman" panose="02020603050405020304" pitchFamily="18" charset="0"/>
                <a:cs typeface="Times New Roman" panose="02020603050405020304" pitchFamily="18" charset="0"/>
              </a:rPr>
              <a:t>0 or 3</a:t>
            </a:r>
            <a:r>
              <a:rPr lang="en-US" sz="2000" dirty="0">
                <a:solidFill>
                  <a:schemeClr val="tx1"/>
                </a:solidFill>
                <a:latin typeface="Times New Roman" panose="02020603050405020304" pitchFamily="18" charset="0"/>
                <a:cs typeface="Times New Roman" panose="02020603050405020304" pitchFamily="18" charset="0"/>
              </a:rPr>
              <a:t>)</a:t>
            </a:r>
          </a:p>
        </p:txBody>
      </p:sp>
      <p:cxnSp>
        <p:nvCxnSpPr>
          <p:cNvPr id="36" name="Straight Arrow Connector 35">
            <a:extLst>
              <a:ext uri="{FF2B5EF4-FFF2-40B4-BE49-F238E27FC236}">
                <a16:creationId xmlns:a16="http://schemas.microsoft.com/office/drawing/2014/main" id="{F42064D6-6FD8-DE18-E9C0-25EFA00F69F0}"/>
              </a:ext>
            </a:extLst>
          </p:cNvPr>
          <p:cNvCxnSpPr>
            <a:cxnSpLocks/>
            <a:stCxn id="34" idx="2"/>
            <a:endCxn id="35" idx="0"/>
          </p:cNvCxnSpPr>
          <p:nvPr/>
        </p:nvCxnSpPr>
        <p:spPr>
          <a:xfrm>
            <a:off x="5393040" y="3980978"/>
            <a:ext cx="0" cy="587088"/>
          </a:xfrm>
          <a:prstGeom prst="straightConnector1">
            <a:avLst/>
          </a:prstGeom>
          <a:ln w="38100">
            <a:solidFill>
              <a:schemeClr val="tx1"/>
            </a:solidFill>
            <a:tailEnd type="triangle" w="lg" len="lg"/>
          </a:ln>
        </p:spPr>
        <p:style>
          <a:lnRef idx="2">
            <a:schemeClr val="dk1"/>
          </a:lnRef>
          <a:fillRef idx="0">
            <a:schemeClr val="dk1"/>
          </a:fillRef>
          <a:effectRef idx="1">
            <a:schemeClr val="dk1"/>
          </a:effectRef>
          <a:fontRef idx="minor">
            <a:schemeClr val="tx1"/>
          </a:fontRef>
        </p:style>
      </p:cxnSp>
      <p:sp>
        <p:nvSpPr>
          <p:cNvPr id="42" name="TextBox 41">
            <a:extLst>
              <a:ext uri="{FF2B5EF4-FFF2-40B4-BE49-F238E27FC236}">
                <a16:creationId xmlns:a16="http://schemas.microsoft.com/office/drawing/2014/main" id="{821C8B6B-B512-6F70-A811-420D6D111C33}"/>
              </a:ext>
            </a:extLst>
          </p:cNvPr>
          <p:cNvSpPr txBox="1"/>
          <p:nvPr/>
        </p:nvSpPr>
        <p:spPr>
          <a:xfrm>
            <a:off x="2192648" y="2105561"/>
            <a:ext cx="2119189" cy="1015663"/>
          </a:xfrm>
          <a:prstGeom prst="rect">
            <a:avLst/>
          </a:prstGeom>
          <a:noFill/>
          <a:ln w="28575">
            <a:noFill/>
          </a:ln>
        </p:spPr>
        <p:txBody>
          <a:bodyPr wrap="square" rtlCol="0">
            <a:spAutoFit/>
          </a:bodyPr>
          <a:lstStyle/>
          <a:p>
            <a:pPr marL="514350" indent="-514350">
              <a:buAutoNum type="arabicPeriod"/>
            </a:pPr>
            <a:r>
              <a:rPr lang="en-US" sz="2000" dirty="0">
                <a:cs typeface="Times New Roman" panose="02020603050405020304" pitchFamily="18" charset="0"/>
              </a:rPr>
              <a:t>Store A, 2</a:t>
            </a:r>
          </a:p>
          <a:p>
            <a:pPr marL="514350" indent="-514350">
              <a:buAutoNum type="arabicPeriod"/>
            </a:pPr>
            <a:r>
              <a:rPr lang="en-US" sz="2000" dirty="0">
                <a:cs typeface="Times New Roman" panose="02020603050405020304" pitchFamily="18" charset="0"/>
              </a:rPr>
              <a:t>Flush A</a:t>
            </a:r>
          </a:p>
          <a:p>
            <a:pPr marL="514350" indent="-514350">
              <a:buAutoNum type="arabicPeriod"/>
            </a:pPr>
            <a:r>
              <a:rPr lang="en-US" sz="2000" dirty="0">
                <a:cs typeface="Times New Roman" panose="02020603050405020304" pitchFamily="18" charset="0"/>
              </a:rPr>
              <a:t>Store B, 3</a:t>
            </a:r>
          </a:p>
        </p:txBody>
      </p:sp>
      <p:sp>
        <p:nvSpPr>
          <p:cNvPr id="43" name="Lightning Bolt 42">
            <a:extLst>
              <a:ext uri="{FF2B5EF4-FFF2-40B4-BE49-F238E27FC236}">
                <a16:creationId xmlns:a16="http://schemas.microsoft.com/office/drawing/2014/main" id="{3AC63338-FF55-E04F-3ED1-F240F037496A}"/>
              </a:ext>
            </a:extLst>
          </p:cNvPr>
          <p:cNvSpPr/>
          <p:nvPr/>
        </p:nvSpPr>
        <p:spPr>
          <a:xfrm>
            <a:off x="2916659" y="3933980"/>
            <a:ext cx="671164" cy="688940"/>
          </a:xfrm>
          <a:prstGeom prst="lightningBol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highlight>
                <a:srgbClr val="FFFF00"/>
              </a:highlight>
            </a:endParaRPr>
          </a:p>
        </p:txBody>
      </p:sp>
      <p:sp>
        <p:nvSpPr>
          <p:cNvPr id="4" name="TextBox 3">
            <a:extLst>
              <a:ext uri="{FF2B5EF4-FFF2-40B4-BE49-F238E27FC236}">
                <a16:creationId xmlns:a16="http://schemas.microsoft.com/office/drawing/2014/main" id="{3D127F40-977C-AF55-94CD-1CA5B187E764}"/>
              </a:ext>
            </a:extLst>
          </p:cNvPr>
          <p:cNvSpPr txBox="1"/>
          <p:nvPr/>
        </p:nvSpPr>
        <p:spPr>
          <a:xfrm>
            <a:off x="2192647" y="5127900"/>
            <a:ext cx="2119189" cy="400110"/>
          </a:xfrm>
          <a:prstGeom prst="rect">
            <a:avLst/>
          </a:prstGeom>
          <a:noFill/>
          <a:ln w="28575">
            <a:noFill/>
          </a:ln>
        </p:spPr>
        <p:txBody>
          <a:bodyPr wrap="square" rtlCol="0">
            <a:spAutoFit/>
          </a:bodyPr>
          <a:lstStyle/>
          <a:p>
            <a:pPr marL="514350" indent="-514350">
              <a:buFont typeface="+mj-lt"/>
              <a:buAutoNum type="arabicPeriod" startAt="4"/>
            </a:pPr>
            <a:r>
              <a:rPr lang="en-US" sz="2000" dirty="0">
                <a:cs typeface="Times New Roman" panose="02020603050405020304" pitchFamily="18" charset="0"/>
              </a:rPr>
              <a:t>Fence</a:t>
            </a:r>
          </a:p>
        </p:txBody>
      </p:sp>
      <p:sp>
        <p:nvSpPr>
          <p:cNvPr id="7" name="Arrow: Right 6">
            <a:extLst>
              <a:ext uri="{FF2B5EF4-FFF2-40B4-BE49-F238E27FC236}">
                <a16:creationId xmlns:a16="http://schemas.microsoft.com/office/drawing/2014/main" id="{9416F64C-FD5B-6455-201C-1DB84EBEB22E}"/>
              </a:ext>
            </a:extLst>
          </p:cNvPr>
          <p:cNvSpPr/>
          <p:nvPr/>
        </p:nvSpPr>
        <p:spPr>
          <a:xfrm>
            <a:off x="1783294" y="4034216"/>
            <a:ext cx="409353" cy="244234"/>
          </a:xfrm>
          <a:prstGeom prst="rightArrow">
            <a:avLst/>
          </a:prstGeom>
          <a:solidFill>
            <a:srgbClr val="00B050"/>
          </a:solidFill>
          <a:ln>
            <a:solidFill>
              <a:schemeClr val="bg1"/>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882605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2A4EAE-5D7B-7A8F-7282-19B104BE7B0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71BBABB-80BE-901A-C943-BCD54E0E30AE}"/>
              </a:ext>
            </a:extLst>
          </p:cNvPr>
          <p:cNvSpPr>
            <a:spLocks noGrp="1"/>
          </p:cNvSpPr>
          <p:nvPr>
            <p:ph type="title"/>
          </p:nvPr>
        </p:nvSpPr>
        <p:spPr/>
        <p:txBody>
          <a:bodyPr>
            <a:normAutofit/>
          </a:bodyPr>
          <a:lstStyle/>
          <a:p>
            <a:r>
              <a:rPr lang="en-US" sz="4000" dirty="0"/>
              <a:t>Out-of-order Persistence</a:t>
            </a:r>
          </a:p>
        </p:txBody>
      </p:sp>
      <p:sp>
        <p:nvSpPr>
          <p:cNvPr id="3" name="Slide Number Placeholder 2">
            <a:extLst>
              <a:ext uri="{FF2B5EF4-FFF2-40B4-BE49-F238E27FC236}">
                <a16:creationId xmlns:a16="http://schemas.microsoft.com/office/drawing/2014/main" id="{3A4B7E3D-24F1-2B95-BCBE-A7D951D6F8C9}"/>
              </a:ext>
            </a:extLst>
          </p:cNvPr>
          <p:cNvSpPr>
            <a:spLocks noGrp="1"/>
          </p:cNvSpPr>
          <p:nvPr>
            <p:ph type="sldNum" sz="quarter" idx="12"/>
          </p:nvPr>
        </p:nvSpPr>
        <p:spPr/>
        <p:txBody>
          <a:bodyPr/>
          <a:lstStyle/>
          <a:p>
            <a:fld id="{445DE602-7143-2F4C-9AC2-FC3E8E5E4635}" type="slidenum">
              <a:rPr lang="en-US" smtClean="0"/>
              <a:t>13</a:t>
            </a:fld>
            <a:endParaRPr lang="en-US" dirty="0"/>
          </a:p>
        </p:txBody>
      </p:sp>
      <p:sp>
        <p:nvSpPr>
          <p:cNvPr id="33" name="Oval 32">
            <a:extLst>
              <a:ext uri="{FF2B5EF4-FFF2-40B4-BE49-F238E27FC236}">
                <a16:creationId xmlns:a16="http://schemas.microsoft.com/office/drawing/2014/main" id="{D9CFD652-B5A6-7FA7-1242-C03DF009B067}"/>
              </a:ext>
            </a:extLst>
          </p:cNvPr>
          <p:cNvSpPr/>
          <p:nvPr/>
        </p:nvSpPr>
        <p:spPr>
          <a:xfrm>
            <a:off x="5001099" y="2015717"/>
            <a:ext cx="794334" cy="827454"/>
          </a:xfrm>
          <a:prstGeom prst="ellipse">
            <a:avLst/>
          </a:prstGeom>
        </p:spPr>
        <p:style>
          <a:lnRef idx="2">
            <a:schemeClr val="dk1"/>
          </a:lnRef>
          <a:fillRef idx="1">
            <a:schemeClr val="lt1"/>
          </a:fillRef>
          <a:effectRef idx="0">
            <a:schemeClr val="dk1"/>
          </a:effectRef>
          <a:fontRef idx="minor">
            <a:schemeClr val="dk1"/>
          </a:fontRef>
        </p:style>
        <p:txBody>
          <a:bodyPr lIns="0" rIns="0" rtlCol="0" anchor="ctr"/>
          <a:lstStyle/>
          <a:p>
            <a:pPr algn="ctr"/>
            <a:r>
              <a:rPr lang="en-US" sz="2000" dirty="0">
                <a:latin typeface="Times New Roman" panose="02020603050405020304" pitchFamily="18" charset="0"/>
                <a:cs typeface="Times New Roman" panose="02020603050405020304" pitchFamily="18" charset="0"/>
              </a:rPr>
              <a:t>CPU</a:t>
            </a:r>
          </a:p>
        </p:txBody>
      </p:sp>
      <p:sp>
        <p:nvSpPr>
          <p:cNvPr id="34" name="Rectangle 33">
            <a:extLst>
              <a:ext uri="{FF2B5EF4-FFF2-40B4-BE49-F238E27FC236}">
                <a16:creationId xmlns:a16="http://schemas.microsoft.com/office/drawing/2014/main" id="{90004995-754A-3378-D9BB-0AD0E5257187}"/>
              </a:ext>
            </a:extLst>
          </p:cNvPr>
          <p:cNvSpPr/>
          <p:nvPr/>
        </p:nvSpPr>
        <p:spPr>
          <a:xfrm>
            <a:off x="4573097" y="2877021"/>
            <a:ext cx="1639885" cy="110395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2000" dirty="0">
                <a:latin typeface="Times New Roman" panose="02020603050405020304" pitchFamily="18" charset="0"/>
                <a:cs typeface="Times New Roman" panose="02020603050405020304" pitchFamily="18" charset="0"/>
              </a:rPr>
              <a:t>Cache</a:t>
            </a:r>
          </a:p>
          <a:p>
            <a:pPr algn="ctr"/>
            <a:r>
              <a:rPr lang="en-US" sz="2000" dirty="0">
                <a:latin typeface="Times New Roman" panose="02020603050405020304" pitchFamily="18" charset="0"/>
                <a:cs typeface="Times New Roman" panose="02020603050405020304" pitchFamily="18" charset="0"/>
              </a:rPr>
              <a:t>(Line 1, </a:t>
            </a:r>
            <a:r>
              <a:rPr lang="en-US" sz="2000" dirty="0">
                <a:solidFill>
                  <a:srgbClr val="C00000"/>
                </a:solidFill>
                <a:latin typeface="Times New Roman" panose="02020603050405020304" pitchFamily="18" charset="0"/>
                <a:cs typeface="Times New Roman" panose="02020603050405020304" pitchFamily="18" charset="0"/>
              </a:rPr>
              <a:t>A: 2</a:t>
            </a:r>
            <a:r>
              <a:rPr lang="en-US" sz="2000" dirty="0">
                <a:latin typeface="Times New Roman" panose="02020603050405020304" pitchFamily="18" charset="0"/>
                <a:cs typeface="Times New Roman" panose="02020603050405020304" pitchFamily="18" charset="0"/>
              </a:rPr>
              <a:t>)</a:t>
            </a:r>
          </a:p>
          <a:p>
            <a:pPr algn="ctr"/>
            <a:r>
              <a:rPr lang="en-US" sz="2000" dirty="0">
                <a:latin typeface="Times New Roman" panose="02020603050405020304" pitchFamily="18" charset="0"/>
                <a:cs typeface="Times New Roman" panose="02020603050405020304" pitchFamily="18" charset="0"/>
              </a:rPr>
              <a:t>(Line 2, </a:t>
            </a:r>
            <a:r>
              <a:rPr lang="en-US" sz="2000" dirty="0">
                <a:solidFill>
                  <a:srgbClr val="C00000"/>
                </a:solidFill>
                <a:latin typeface="Times New Roman" panose="02020603050405020304" pitchFamily="18" charset="0"/>
                <a:cs typeface="Times New Roman" panose="02020603050405020304" pitchFamily="18" charset="0"/>
              </a:rPr>
              <a:t>B: 3</a:t>
            </a:r>
            <a:r>
              <a:rPr lang="en-US" sz="2000" dirty="0">
                <a:latin typeface="Times New Roman" panose="02020603050405020304" pitchFamily="18" charset="0"/>
                <a:cs typeface="Times New Roman" panose="02020603050405020304" pitchFamily="18" charset="0"/>
              </a:rPr>
              <a:t>)</a:t>
            </a:r>
          </a:p>
        </p:txBody>
      </p:sp>
      <p:sp>
        <p:nvSpPr>
          <p:cNvPr id="35" name="Rectangle 34">
            <a:extLst>
              <a:ext uri="{FF2B5EF4-FFF2-40B4-BE49-F238E27FC236}">
                <a16:creationId xmlns:a16="http://schemas.microsoft.com/office/drawing/2014/main" id="{579B7617-EFAE-CFDF-308F-1709B3761924}"/>
              </a:ext>
            </a:extLst>
          </p:cNvPr>
          <p:cNvSpPr/>
          <p:nvPr/>
        </p:nvSpPr>
        <p:spPr>
          <a:xfrm>
            <a:off x="4573097" y="4568066"/>
            <a:ext cx="1639885" cy="110395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2000" dirty="0">
                <a:latin typeface="Times New Roman" panose="02020603050405020304" pitchFamily="18" charset="0"/>
                <a:cs typeface="Times New Roman" panose="02020603050405020304" pitchFamily="18" charset="0"/>
              </a:rPr>
              <a:t>PM</a:t>
            </a:r>
          </a:p>
          <a:p>
            <a:pPr algn="ctr"/>
            <a:r>
              <a:rPr lang="en-US" sz="2000" dirty="0">
                <a:latin typeface="Times New Roman" panose="02020603050405020304" pitchFamily="18" charset="0"/>
                <a:cs typeface="Times New Roman" panose="02020603050405020304" pitchFamily="18" charset="0"/>
              </a:rPr>
              <a:t>(</a:t>
            </a:r>
            <a:r>
              <a:rPr lang="en-US" sz="2000" dirty="0">
                <a:solidFill>
                  <a:schemeClr val="tx1"/>
                </a:solidFill>
                <a:latin typeface="Times New Roman" panose="02020603050405020304" pitchFamily="18" charset="0"/>
                <a:cs typeface="Times New Roman" panose="02020603050405020304" pitchFamily="18" charset="0"/>
              </a:rPr>
              <a:t>A: </a:t>
            </a:r>
            <a:r>
              <a:rPr lang="en-US" sz="2000" dirty="0">
                <a:solidFill>
                  <a:srgbClr val="C00000"/>
                </a:solidFill>
                <a:latin typeface="Times New Roman" panose="02020603050405020304" pitchFamily="18" charset="0"/>
                <a:cs typeface="Times New Roman" panose="02020603050405020304" pitchFamily="18" charset="0"/>
              </a:rPr>
              <a:t>0 or 2</a:t>
            </a:r>
            <a:r>
              <a:rPr lang="en-US" sz="2000" dirty="0">
                <a:solidFill>
                  <a:schemeClr val="tx1"/>
                </a:solidFill>
                <a:latin typeface="Times New Roman" panose="02020603050405020304" pitchFamily="18" charset="0"/>
                <a:cs typeface="Times New Roman" panose="02020603050405020304" pitchFamily="18" charset="0"/>
              </a:rPr>
              <a:t>)</a:t>
            </a:r>
          </a:p>
          <a:p>
            <a:pPr algn="ctr"/>
            <a:r>
              <a:rPr lang="en-US" sz="2000" dirty="0">
                <a:solidFill>
                  <a:schemeClr val="tx1"/>
                </a:solidFill>
                <a:latin typeface="Times New Roman" panose="02020603050405020304" pitchFamily="18" charset="0"/>
                <a:cs typeface="Times New Roman" panose="02020603050405020304" pitchFamily="18" charset="0"/>
              </a:rPr>
              <a:t>(B: </a:t>
            </a:r>
            <a:r>
              <a:rPr lang="en-US" sz="2000" dirty="0">
                <a:solidFill>
                  <a:srgbClr val="C00000"/>
                </a:solidFill>
                <a:latin typeface="Times New Roman" panose="02020603050405020304" pitchFamily="18" charset="0"/>
                <a:cs typeface="Times New Roman" panose="02020603050405020304" pitchFamily="18" charset="0"/>
              </a:rPr>
              <a:t>0 or 3</a:t>
            </a:r>
            <a:r>
              <a:rPr lang="en-US" sz="2000" dirty="0">
                <a:solidFill>
                  <a:schemeClr val="tx1"/>
                </a:solidFill>
                <a:latin typeface="Times New Roman" panose="02020603050405020304" pitchFamily="18" charset="0"/>
                <a:cs typeface="Times New Roman" panose="02020603050405020304" pitchFamily="18" charset="0"/>
              </a:rPr>
              <a:t>)</a:t>
            </a:r>
          </a:p>
        </p:txBody>
      </p:sp>
      <p:cxnSp>
        <p:nvCxnSpPr>
          <p:cNvPr id="36" name="Straight Arrow Connector 35">
            <a:extLst>
              <a:ext uri="{FF2B5EF4-FFF2-40B4-BE49-F238E27FC236}">
                <a16:creationId xmlns:a16="http://schemas.microsoft.com/office/drawing/2014/main" id="{EBB77E51-1AC1-A713-3A51-BF6C7B59383A}"/>
              </a:ext>
            </a:extLst>
          </p:cNvPr>
          <p:cNvCxnSpPr>
            <a:cxnSpLocks/>
            <a:stCxn id="34" idx="2"/>
            <a:endCxn id="35" idx="0"/>
          </p:cNvCxnSpPr>
          <p:nvPr/>
        </p:nvCxnSpPr>
        <p:spPr>
          <a:xfrm>
            <a:off x="5393040" y="3980978"/>
            <a:ext cx="0" cy="587088"/>
          </a:xfrm>
          <a:prstGeom prst="straightConnector1">
            <a:avLst/>
          </a:prstGeom>
          <a:ln w="38100">
            <a:solidFill>
              <a:schemeClr val="tx1"/>
            </a:solidFill>
            <a:tailEnd type="triangle" w="lg" len="lg"/>
          </a:ln>
        </p:spPr>
        <p:style>
          <a:lnRef idx="2">
            <a:schemeClr val="dk1"/>
          </a:lnRef>
          <a:fillRef idx="0">
            <a:schemeClr val="dk1"/>
          </a:fillRef>
          <a:effectRef idx="1">
            <a:schemeClr val="dk1"/>
          </a:effectRef>
          <a:fontRef idx="minor">
            <a:schemeClr val="tx1"/>
          </a:fontRef>
        </p:style>
      </p:cxnSp>
      <p:sp>
        <p:nvSpPr>
          <p:cNvPr id="42" name="TextBox 41">
            <a:extLst>
              <a:ext uri="{FF2B5EF4-FFF2-40B4-BE49-F238E27FC236}">
                <a16:creationId xmlns:a16="http://schemas.microsoft.com/office/drawing/2014/main" id="{50862623-38F7-10CA-BDE0-FF8B51454A37}"/>
              </a:ext>
            </a:extLst>
          </p:cNvPr>
          <p:cNvSpPr txBox="1"/>
          <p:nvPr/>
        </p:nvSpPr>
        <p:spPr>
          <a:xfrm>
            <a:off x="2192648" y="2105561"/>
            <a:ext cx="2119189" cy="1015663"/>
          </a:xfrm>
          <a:prstGeom prst="rect">
            <a:avLst/>
          </a:prstGeom>
          <a:noFill/>
          <a:ln w="28575">
            <a:noFill/>
          </a:ln>
        </p:spPr>
        <p:txBody>
          <a:bodyPr wrap="square" rtlCol="0">
            <a:spAutoFit/>
          </a:bodyPr>
          <a:lstStyle/>
          <a:p>
            <a:pPr marL="514350" indent="-514350">
              <a:buAutoNum type="arabicPeriod"/>
            </a:pPr>
            <a:r>
              <a:rPr lang="en-US" sz="2000" dirty="0">
                <a:cs typeface="Times New Roman" panose="02020603050405020304" pitchFamily="18" charset="0"/>
              </a:rPr>
              <a:t>Store A, 2</a:t>
            </a:r>
          </a:p>
          <a:p>
            <a:pPr marL="514350" indent="-514350">
              <a:buAutoNum type="arabicPeriod"/>
            </a:pPr>
            <a:r>
              <a:rPr lang="en-US" sz="2000" dirty="0">
                <a:cs typeface="Times New Roman" panose="02020603050405020304" pitchFamily="18" charset="0"/>
              </a:rPr>
              <a:t>Flush A</a:t>
            </a:r>
          </a:p>
          <a:p>
            <a:pPr marL="514350" indent="-514350">
              <a:buAutoNum type="arabicPeriod"/>
            </a:pPr>
            <a:r>
              <a:rPr lang="en-US" sz="2000" dirty="0">
                <a:cs typeface="Times New Roman" panose="02020603050405020304" pitchFamily="18" charset="0"/>
              </a:rPr>
              <a:t>Store B, 3</a:t>
            </a:r>
          </a:p>
        </p:txBody>
      </p:sp>
      <p:sp>
        <p:nvSpPr>
          <p:cNvPr id="43" name="Lightning Bolt 42">
            <a:extLst>
              <a:ext uri="{FF2B5EF4-FFF2-40B4-BE49-F238E27FC236}">
                <a16:creationId xmlns:a16="http://schemas.microsoft.com/office/drawing/2014/main" id="{2FEC5998-5364-F91E-433F-5E93BF9FC6AB}"/>
              </a:ext>
            </a:extLst>
          </p:cNvPr>
          <p:cNvSpPr/>
          <p:nvPr/>
        </p:nvSpPr>
        <p:spPr>
          <a:xfrm>
            <a:off x="2916659" y="3933980"/>
            <a:ext cx="671164" cy="688940"/>
          </a:xfrm>
          <a:prstGeom prst="lightningBol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highlight>
                <a:srgbClr val="FFFF00"/>
              </a:highlight>
            </a:endParaRPr>
          </a:p>
        </p:txBody>
      </p:sp>
      <p:sp>
        <p:nvSpPr>
          <p:cNvPr id="4" name="TextBox 3">
            <a:extLst>
              <a:ext uri="{FF2B5EF4-FFF2-40B4-BE49-F238E27FC236}">
                <a16:creationId xmlns:a16="http://schemas.microsoft.com/office/drawing/2014/main" id="{6FDCF834-D95B-B596-1B8D-4451D85A2520}"/>
              </a:ext>
            </a:extLst>
          </p:cNvPr>
          <p:cNvSpPr txBox="1"/>
          <p:nvPr/>
        </p:nvSpPr>
        <p:spPr>
          <a:xfrm>
            <a:off x="2192647" y="5127900"/>
            <a:ext cx="2119189" cy="400110"/>
          </a:xfrm>
          <a:prstGeom prst="rect">
            <a:avLst/>
          </a:prstGeom>
          <a:noFill/>
          <a:ln w="28575">
            <a:noFill/>
          </a:ln>
        </p:spPr>
        <p:txBody>
          <a:bodyPr wrap="square" rtlCol="0">
            <a:spAutoFit/>
          </a:bodyPr>
          <a:lstStyle/>
          <a:p>
            <a:pPr marL="514350" indent="-514350">
              <a:buFont typeface="+mj-lt"/>
              <a:buAutoNum type="arabicPeriod" startAt="4"/>
            </a:pPr>
            <a:r>
              <a:rPr lang="en-US" sz="2000" dirty="0">
                <a:cs typeface="Times New Roman" panose="02020603050405020304" pitchFamily="18" charset="0"/>
              </a:rPr>
              <a:t>Fence</a:t>
            </a:r>
          </a:p>
        </p:txBody>
      </p:sp>
      <p:sp>
        <p:nvSpPr>
          <p:cNvPr id="7" name="Arrow: Right 6">
            <a:extLst>
              <a:ext uri="{FF2B5EF4-FFF2-40B4-BE49-F238E27FC236}">
                <a16:creationId xmlns:a16="http://schemas.microsoft.com/office/drawing/2014/main" id="{EA78483F-20E1-640F-B96D-7D977A685213}"/>
              </a:ext>
            </a:extLst>
          </p:cNvPr>
          <p:cNvSpPr/>
          <p:nvPr/>
        </p:nvSpPr>
        <p:spPr>
          <a:xfrm>
            <a:off x="1783294" y="4034216"/>
            <a:ext cx="409353" cy="244234"/>
          </a:xfrm>
          <a:prstGeom prst="rightArrow">
            <a:avLst/>
          </a:prstGeom>
          <a:solidFill>
            <a:srgbClr val="00B050"/>
          </a:solidFill>
          <a:ln>
            <a:solidFill>
              <a:schemeClr val="bg1"/>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840ED7EA-93DF-B41E-0492-A9FEC6CEEB3D}"/>
              </a:ext>
            </a:extLst>
          </p:cNvPr>
          <p:cNvSpPr txBox="1"/>
          <p:nvPr/>
        </p:nvSpPr>
        <p:spPr>
          <a:xfrm>
            <a:off x="7141579" y="1965223"/>
            <a:ext cx="4212221" cy="2343590"/>
          </a:xfrm>
          <a:prstGeom prst="rect">
            <a:avLst/>
          </a:prstGeom>
          <a:noFill/>
          <a:ln>
            <a:solidFill>
              <a:srgbClr val="C00000"/>
            </a:solidFill>
          </a:ln>
          <a:effectLst>
            <a:outerShdw blurRad="63500" sx="102000" sy="102000" algn="ctr" rotWithShape="0">
              <a:prstClr val="black">
                <a:alpha val="40000"/>
              </a:prstClr>
            </a:outerShdw>
          </a:effectLst>
        </p:spPr>
        <p:txBody>
          <a:bodyPr wrap="square" rtlCol="0">
            <a:spAutoFit/>
          </a:bodyPr>
          <a:lstStyle/>
          <a:p>
            <a:pPr>
              <a:lnSpc>
                <a:spcPct val="150000"/>
              </a:lnSpc>
            </a:pPr>
            <a:r>
              <a:rPr lang="en-US" sz="2000" dirty="0"/>
              <a:t>4 (i.e., 2</a:t>
            </a:r>
            <a:r>
              <a:rPr lang="en-US" sz="2000" baseline="30000" dirty="0"/>
              <a:t>2</a:t>
            </a:r>
            <a:r>
              <a:rPr lang="en-US" sz="2000" dirty="0"/>
              <a:t>) crash plans:</a:t>
            </a:r>
          </a:p>
          <a:p>
            <a:pPr marL="457200" indent="-457200">
              <a:lnSpc>
                <a:spcPct val="150000"/>
              </a:lnSpc>
              <a:buFont typeface="Arial" panose="020B0604020202020204" pitchFamily="34" charset="0"/>
              <a:buChar char="•"/>
            </a:pPr>
            <a:r>
              <a:rPr lang="en-US" sz="2000" dirty="0"/>
              <a:t>A and B are persisted</a:t>
            </a:r>
          </a:p>
          <a:p>
            <a:pPr marL="457200" indent="-457200">
              <a:lnSpc>
                <a:spcPct val="150000"/>
              </a:lnSpc>
              <a:buFont typeface="Arial" panose="020B0604020202020204" pitchFamily="34" charset="0"/>
              <a:buChar char="•"/>
            </a:pPr>
            <a:r>
              <a:rPr lang="en-US" sz="2000" dirty="0"/>
              <a:t>A is persisted</a:t>
            </a:r>
          </a:p>
          <a:p>
            <a:pPr marL="457200" indent="-457200">
              <a:lnSpc>
                <a:spcPct val="150000"/>
              </a:lnSpc>
              <a:buFont typeface="Arial" panose="020B0604020202020204" pitchFamily="34" charset="0"/>
              <a:buChar char="•"/>
            </a:pPr>
            <a:r>
              <a:rPr lang="en-US" sz="2000" dirty="0"/>
              <a:t>B is persisted</a:t>
            </a:r>
          </a:p>
          <a:p>
            <a:pPr marL="457200" indent="-457200">
              <a:lnSpc>
                <a:spcPct val="150000"/>
              </a:lnSpc>
              <a:buFont typeface="Arial" panose="020B0604020202020204" pitchFamily="34" charset="0"/>
              <a:buChar char="•"/>
            </a:pPr>
            <a:r>
              <a:rPr lang="en-US" sz="2000" dirty="0"/>
              <a:t>A and B are not persisted</a:t>
            </a:r>
          </a:p>
        </p:txBody>
      </p:sp>
      <p:sp>
        <p:nvSpPr>
          <p:cNvPr id="8" name="TextBox 7">
            <a:extLst>
              <a:ext uri="{FF2B5EF4-FFF2-40B4-BE49-F238E27FC236}">
                <a16:creationId xmlns:a16="http://schemas.microsoft.com/office/drawing/2014/main" id="{AB300F22-2284-B263-A949-8F584DA729CF}"/>
              </a:ext>
            </a:extLst>
          </p:cNvPr>
          <p:cNvSpPr txBox="1"/>
          <p:nvPr/>
        </p:nvSpPr>
        <p:spPr>
          <a:xfrm>
            <a:off x="7141578" y="4853251"/>
            <a:ext cx="4573343" cy="497059"/>
          </a:xfrm>
          <a:prstGeom prst="rect">
            <a:avLst/>
          </a:prstGeom>
          <a:noFill/>
          <a:ln>
            <a:solidFill>
              <a:srgbClr val="C00000"/>
            </a:solidFill>
          </a:ln>
          <a:effectLst>
            <a:outerShdw blurRad="63500" sx="102000" sy="102000" algn="ctr" rotWithShape="0">
              <a:prstClr val="black">
                <a:alpha val="40000"/>
              </a:prstClr>
            </a:outerShdw>
          </a:effectLst>
        </p:spPr>
        <p:txBody>
          <a:bodyPr wrap="square" rtlCol="0">
            <a:spAutoFit/>
          </a:bodyPr>
          <a:lstStyle/>
          <a:p>
            <a:pPr>
              <a:lnSpc>
                <a:spcPct val="150000"/>
              </a:lnSpc>
            </a:pPr>
            <a:r>
              <a:rPr lang="en-US" sz="2000" i="1" dirty="0"/>
              <a:t>N in-flight stores </a:t>
            </a:r>
            <a:r>
              <a:rPr lang="en-US" sz="2000" i="1" dirty="0">
                <a:sym typeface="Wingdings" panose="05000000000000000000" pitchFamily="2" charset="2"/>
              </a:rPr>
              <a:t> 2</a:t>
            </a:r>
            <a:r>
              <a:rPr lang="en-US" sz="2000" i="1" baseline="30000" dirty="0">
                <a:sym typeface="Wingdings" panose="05000000000000000000" pitchFamily="2" charset="2"/>
              </a:rPr>
              <a:t>N</a:t>
            </a:r>
            <a:r>
              <a:rPr lang="en-US" sz="2000" i="1" dirty="0">
                <a:sym typeface="Wingdings" panose="05000000000000000000" pitchFamily="2" charset="2"/>
              </a:rPr>
              <a:t> crash plans</a:t>
            </a:r>
            <a:endParaRPr lang="en-US" sz="2000" i="1" dirty="0"/>
          </a:p>
        </p:txBody>
      </p:sp>
    </p:spTree>
    <p:extLst>
      <p:ext uri="{BB962C8B-B14F-4D97-AF65-F5344CB8AC3E}">
        <p14:creationId xmlns:p14="http://schemas.microsoft.com/office/powerpoint/2010/main" val="16772536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6CF11E-0F62-A12B-58D1-3157A6A3086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52A18B0-BC29-21CB-6133-2359EF238437}"/>
              </a:ext>
            </a:extLst>
          </p:cNvPr>
          <p:cNvSpPr>
            <a:spLocks noGrp="1"/>
          </p:cNvSpPr>
          <p:nvPr>
            <p:ph type="title"/>
          </p:nvPr>
        </p:nvSpPr>
        <p:spPr/>
        <p:txBody>
          <a:bodyPr>
            <a:normAutofit/>
          </a:bodyPr>
          <a:lstStyle/>
          <a:p>
            <a:r>
              <a:rPr lang="en-US" sz="4000" dirty="0"/>
              <a:t>Out-of-order Persistence</a:t>
            </a:r>
          </a:p>
        </p:txBody>
      </p:sp>
      <p:sp>
        <p:nvSpPr>
          <p:cNvPr id="3" name="Slide Number Placeholder 2">
            <a:extLst>
              <a:ext uri="{FF2B5EF4-FFF2-40B4-BE49-F238E27FC236}">
                <a16:creationId xmlns:a16="http://schemas.microsoft.com/office/drawing/2014/main" id="{5B8AB97A-4AF1-F0B0-A616-0780260B1039}"/>
              </a:ext>
            </a:extLst>
          </p:cNvPr>
          <p:cNvSpPr>
            <a:spLocks noGrp="1"/>
          </p:cNvSpPr>
          <p:nvPr>
            <p:ph type="sldNum" sz="quarter" idx="12"/>
          </p:nvPr>
        </p:nvSpPr>
        <p:spPr/>
        <p:txBody>
          <a:bodyPr/>
          <a:lstStyle/>
          <a:p>
            <a:fld id="{445DE602-7143-2F4C-9AC2-FC3E8E5E4635}" type="slidenum">
              <a:rPr lang="en-US" smtClean="0"/>
              <a:t>14</a:t>
            </a:fld>
            <a:endParaRPr lang="en-US" dirty="0"/>
          </a:p>
        </p:txBody>
      </p:sp>
      <p:sp>
        <p:nvSpPr>
          <p:cNvPr id="33" name="Oval 32">
            <a:extLst>
              <a:ext uri="{FF2B5EF4-FFF2-40B4-BE49-F238E27FC236}">
                <a16:creationId xmlns:a16="http://schemas.microsoft.com/office/drawing/2014/main" id="{61FC2E7B-74FF-577D-5FBA-FF8B16AB9589}"/>
              </a:ext>
            </a:extLst>
          </p:cNvPr>
          <p:cNvSpPr/>
          <p:nvPr/>
        </p:nvSpPr>
        <p:spPr>
          <a:xfrm>
            <a:off x="5001099" y="2015717"/>
            <a:ext cx="794334" cy="827454"/>
          </a:xfrm>
          <a:prstGeom prst="ellipse">
            <a:avLst/>
          </a:prstGeom>
        </p:spPr>
        <p:style>
          <a:lnRef idx="2">
            <a:schemeClr val="dk1"/>
          </a:lnRef>
          <a:fillRef idx="1">
            <a:schemeClr val="lt1"/>
          </a:fillRef>
          <a:effectRef idx="0">
            <a:schemeClr val="dk1"/>
          </a:effectRef>
          <a:fontRef idx="minor">
            <a:schemeClr val="dk1"/>
          </a:fontRef>
        </p:style>
        <p:txBody>
          <a:bodyPr lIns="0" rIns="0" rtlCol="0" anchor="ctr"/>
          <a:lstStyle/>
          <a:p>
            <a:pPr algn="ctr"/>
            <a:r>
              <a:rPr lang="en-US" sz="2000" dirty="0">
                <a:latin typeface="Times New Roman" panose="02020603050405020304" pitchFamily="18" charset="0"/>
                <a:cs typeface="Times New Roman" panose="02020603050405020304" pitchFamily="18" charset="0"/>
              </a:rPr>
              <a:t>CPU</a:t>
            </a:r>
          </a:p>
        </p:txBody>
      </p:sp>
      <p:sp>
        <p:nvSpPr>
          <p:cNvPr id="34" name="Rectangle 33">
            <a:extLst>
              <a:ext uri="{FF2B5EF4-FFF2-40B4-BE49-F238E27FC236}">
                <a16:creationId xmlns:a16="http://schemas.microsoft.com/office/drawing/2014/main" id="{18F34693-5F1E-D6D3-CAFB-0C660A47F0C4}"/>
              </a:ext>
            </a:extLst>
          </p:cNvPr>
          <p:cNvSpPr/>
          <p:nvPr/>
        </p:nvSpPr>
        <p:spPr>
          <a:xfrm>
            <a:off x="4573097" y="2877021"/>
            <a:ext cx="1639885" cy="110395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2000" dirty="0">
                <a:latin typeface="Times New Roman" panose="02020603050405020304" pitchFamily="18" charset="0"/>
                <a:cs typeface="Times New Roman" panose="02020603050405020304" pitchFamily="18" charset="0"/>
              </a:rPr>
              <a:t>Cache</a:t>
            </a:r>
          </a:p>
          <a:p>
            <a:pPr algn="ctr"/>
            <a:r>
              <a:rPr lang="en-US" sz="2000" dirty="0">
                <a:latin typeface="Times New Roman" panose="02020603050405020304" pitchFamily="18" charset="0"/>
                <a:cs typeface="Times New Roman" panose="02020603050405020304" pitchFamily="18" charset="0"/>
              </a:rPr>
              <a:t>(Line 1, </a:t>
            </a:r>
            <a:r>
              <a:rPr lang="en-US" sz="2000" dirty="0">
                <a:solidFill>
                  <a:srgbClr val="C00000"/>
                </a:solidFill>
                <a:latin typeface="Times New Roman" panose="02020603050405020304" pitchFamily="18" charset="0"/>
                <a:cs typeface="Times New Roman" panose="02020603050405020304" pitchFamily="18" charset="0"/>
              </a:rPr>
              <a:t>A: 2</a:t>
            </a:r>
            <a:r>
              <a:rPr lang="en-US" sz="2000" dirty="0">
                <a:latin typeface="Times New Roman" panose="02020603050405020304" pitchFamily="18" charset="0"/>
                <a:cs typeface="Times New Roman" panose="02020603050405020304" pitchFamily="18" charset="0"/>
              </a:rPr>
              <a:t>)</a:t>
            </a:r>
          </a:p>
          <a:p>
            <a:pPr algn="ctr"/>
            <a:r>
              <a:rPr lang="en-US" sz="2000" dirty="0">
                <a:latin typeface="Times New Roman" panose="02020603050405020304" pitchFamily="18" charset="0"/>
                <a:cs typeface="Times New Roman" panose="02020603050405020304" pitchFamily="18" charset="0"/>
              </a:rPr>
              <a:t>(Line </a:t>
            </a:r>
            <a:r>
              <a:rPr lang="en-US" sz="2000" dirty="0">
                <a:solidFill>
                  <a:schemeClr val="tx1"/>
                </a:solidFill>
                <a:latin typeface="Times New Roman" panose="02020603050405020304" pitchFamily="18" charset="0"/>
                <a:cs typeface="Times New Roman" panose="02020603050405020304" pitchFamily="18" charset="0"/>
              </a:rPr>
              <a:t>2, </a:t>
            </a:r>
            <a:r>
              <a:rPr lang="en-US" sz="2000" dirty="0">
                <a:solidFill>
                  <a:srgbClr val="C00000"/>
                </a:solidFill>
                <a:latin typeface="Times New Roman" panose="02020603050405020304" pitchFamily="18" charset="0"/>
                <a:cs typeface="Times New Roman" panose="02020603050405020304" pitchFamily="18" charset="0"/>
              </a:rPr>
              <a:t>B: 3</a:t>
            </a:r>
            <a:r>
              <a:rPr lang="en-US" sz="2000" dirty="0">
                <a:solidFill>
                  <a:schemeClr val="tx1"/>
                </a:solidFill>
                <a:latin typeface="Times New Roman" panose="02020603050405020304" pitchFamily="18" charset="0"/>
                <a:cs typeface="Times New Roman" panose="02020603050405020304" pitchFamily="18" charset="0"/>
              </a:rPr>
              <a:t>)</a:t>
            </a:r>
          </a:p>
        </p:txBody>
      </p:sp>
      <p:sp>
        <p:nvSpPr>
          <p:cNvPr id="35" name="Rectangle 34">
            <a:extLst>
              <a:ext uri="{FF2B5EF4-FFF2-40B4-BE49-F238E27FC236}">
                <a16:creationId xmlns:a16="http://schemas.microsoft.com/office/drawing/2014/main" id="{BF373804-5A2C-D211-8BD8-28954334948E}"/>
              </a:ext>
            </a:extLst>
          </p:cNvPr>
          <p:cNvSpPr/>
          <p:nvPr/>
        </p:nvSpPr>
        <p:spPr>
          <a:xfrm>
            <a:off x="4573097" y="4568066"/>
            <a:ext cx="1639885" cy="110395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2000" dirty="0">
                <a:latin typeface="Times New Roman" panose="02020603050405020304" pitchFamily="18" charset="0"/>
                <a:cs typeface="Times New Roman" panose="02020603050405020304" pitchFamily="18" charset="0"/>
              </a:rPr>
              <a:t>PM</a:t>
            </a:r>
          </a:p>
          <a:p>
            <a:pPr algn="ctr"/>
            <a:r>
              <a:rPr lang="en-US" sz="2000" dirty="0">
                <a:latin typeface="Times New Roman" panose="02020603050405020304" pitchFamily="18" charset="0"/>
                <a:cs typeface="Times New Roman" panose="02020603050405020304" pitchFamily="18" charset="0"/>
              </a:rPr>
              <a:t>(</a:t>
            </a:r>
            <a:r>
              <a:rPr lang="en-US" sz="2000" dirty="0">
                <a:solidFill>
                  <a:schemeClr val="tx1"/>
                </a:solidFill>
                <a:latin typeface="Times New Roman" panose="02020603050405020304" pitchFamily="18" charset="0"/>
                <a:cs typeface="Times New Roman" panose="02020603050405020304" pitchFamily="18" charset="0"/>
              </a:rPr>
              <a:t>A: </a:t>
            </a:r>
            <a:r>
              <a:rPr lang="en-US" sz="2000" dirty="0">
                <a:solidFill>
                  <a:srgbClr val="C00000"/>
                </a:solidFill>
                <a:latin typeface="Times New Roman" panose="02020603050405020304" pitchFamily="18" charset="0"/>
                <a:cs typeface="Times New Roman" panose="02020603050405020304" pitchFamily="18" charset="0"/>
              </a:rPr>
              <a:t>2</a:t>
            </a:r>
            <a:r>
              <a:rPr lang="en-US" sz="2000" dirty="0">
                <a:solidFill>
                  <a:schemeClr val="tx1"/>
                </a:solidFill>
                <a:latin typeface="Times New Roman" panose="02020603050405020304" pitchFamily="18" charset="0"/>
                <a:cs typeface="Times New Roman" panose="02020603050405020304" pitchFamily="18" charset="0"/>
              </a:rPr>
              <a:t>)</a:t>
            </a:r>
          </a:p>
          <a:p>
            <a:pPr algn="ctr"/>
            <a:r>
              <a:rPr lang="en-US" sz="2000" dirty="0">
                <a:solidFill>
                  <a:schemeClr val="tx1"/>
                </a:solidFill>
                <a:latin typeface="Times New Roman" panose="02020603050405020304" pitchFamily="18" charset="0"/>
                <a:cs typeface="Times New Roman" panose="02020603050405020304" pitchFamily="18" charset="0"/>
              </a:rPr>
              <a:t>(B: </a:t>
            </a:r>
            <a:r>
              <a:rPr lang="en-US" sz="2000" dirty="0">
                <a:solidFill>
                  <a:srgbClr val="C00000"/>
                </a:solidFill>
                <a:latin typeface="Times New Roman" panose="02020603050405020304" pitchFamily="18" charset="0"/>
                <a:cs typeface="Times New Roman" panose="02020603050405020304" pitchFamily="18" charset="0"/>
              </a:rPr>
              <a:t>0 or 3</a:t>
            </a:r>
            <a:r>
              <a:rPr lang="en-US" sz="2000" dirty="0">
                <a:solidFill>
                  <a:schemeClr val="tx1"/>
                </a:solidFill>
                <a:latin typeface="Times New Roman" panose="02020603050405020304" pitchFamily="18" charset="0"/>
                <a:cs typeface="Times New Roman" panose="02020603050405020304" pitchFamily="18" charset="0"/>
              </a:rPr>
              <a:t>)</a:t>
            </a:r>
          </a:p>
        </p:txBody>
      </p:sp>
      <p:cxnSp>
        <p:nvCxnSpPr>
          <p:cNvPr id="36" name="Straight Arrow Connector 35">
            <a:extLst>
              <a:ext uri="{FF2B5EF4-FFF2-40B4-BE49-F238E27FC236}">
                <a16:creationId xmlns:a16="http://schemas.microsoft.com/office/drawing/2014/main" id="{283AC393-F48F-888D-C762-64B9222E3F8E}"/>
              </a:ext>
            </a:extLst>
          </p:cNvPr>
          <p:cNvCxnSpPr>
            <a:cxnSpLocks/>
            <a:stCxn id="34" idx="2"/>
            <a:endCxn id="35" idx="0"/>
          </p:cNvCxnSpPr>
          <p:nvPr/>
        </p:nvCxnSpPr>
        <p:spPr>
          <a:xfrm>
            <a:off x="5393040" y="3980978"/>
            <a:ext cx="0" cy="587088"/>
          </a:xfrm>
          <a:prstGeom prst="straightConnector1">
            <a:avLst/>
          </a:prstGeom>
          <a:ln w="38100">
            <a:solidFill>
              <a:schemeClr val="tx1"/>
            </a:solidFill>
            <a:tailEnd type="triangle" w="lg" len="lg"/>
          </a:ln>
        </p:spPr>
        <p:style>
          <a:lnRef idx="2">
            <a:schemeClr val="dk1"/>
          </a:lnRef>
          <a:fillRef idx="0">
            <a:schemeClr val="dk1"/>
          </a:fillRef>
          <a:effectRef idx="1">
            <a:schemeClr val="dk1"/>
          </a:effectRef>
          <a:fontRef idx="minor">
            <a:schemeClr val="tx1"/>
          </a:fontRef>
        </p:style>
      </p:cxnSp>
      <p:sp>
        <p:nvSpPr>
          <p:cNvPr id="42" name="TextBox 41">
            <a:extLst>
              <a:ext uri="{FF2B5EF4-FFF2-40B4-BE49-F238E27FC236}">
                <a16:creationId xmlns:a16="http://schemas.microsoft.com/office/drawing/2014/main" id="{FAF025E0-EE87-BD44-AFBD-1AD2DAAD5282}"/>
              </a:ext>
            </a:extLst>
          </p:cNvPr>
          <p:cNvSpPr txBox="1"/>
          <p:nvPr/>
        </p:nvSpPr>
        <p:spPr>
          <a:xfrm>
            <a:off x="2192648" y="2105561"/>
            <a:ext cx="2119189" cy="1323439"/>
          </a:xfrm>
          <a:prstGeom prst="rect">
            <a:avLst/>
          </a:prstGeom>
          <a:noFill/>
          <a:ln w="28575">
            <a:noFill/>
          </a:ln>
        </p:spPr>
        <p:txBody>
          <a:bodyPr wrap="square" rtlCol="0">
            <a:spAutoFit/>
          </a:bodyPr>
          <a:lstStyle/>
          <a:p>
            <a:pPr marL="514350" indent="-514350">
              <a:buAutoNum type="arabicPeriod"/>
            </a:pPr>
            <a:r>
              <a:rPr lang="en-US" sz="2000" dirty="0">
                <a:cs typeface="Times New Roman" panose="02020603050405020304" pitchFamily="18" charset="0"/>
              </a:rPr>
              <a:t>Store A, 2</a:t>
            </a:r>
          </a:p>
          <a:p>
            <a:pPr marL="514350" indent="-514350">
              <a:buAutoNum type="arabicPeriod"/>
            </a:pPr>
            <a:r>
              <a:rPr lang="en-US" sz="2000" dirty="0">
                <a:cs typeface="Times New Roman" panose="02020603050405020304" pitchFamily="18" charset="0"/>
              </a:rPr>
              <a:t>Flush A</a:t>
            </a:r>
          </a:p>
          <a:p>
            <a:pPr marL="514350" indent="-514350">
              <a:buAutoNum type="arabicPeriod"/>
            </a:pPr>
            <a:r>
              <a:rPr lang="en-US" sz="2000" dirty="0">
                <a:cs typeface="Times New Roman" panose="02020603050405020304" pitchFamily="18" charset="0"/>
              </a:rPr>
              <a:t>Store B, 3</a:t>
            </a:r>
          </a:p>
          <a:p>
            <a:pPr marL="514350" indent="-514350">
              <a:buAutoNum type="arabicPeriod"/>
            </a:pPr>
            <a:r>
              <a:rPr lang="en-US" sz="2000" dirty="0">
                <a:cs typeface="Times New Roman" panose="02020603050405020304" pitchFamily="18" charset="0"/>
              </a:rPr>
              <a:t>Fence</a:t>
            </a:r>
          </a:p>
        </p:txBody>
      </p:sp>
      <p:sp>
        <p:nvSpPr>
          <p:cNvPr id="4" name="Arrow: Right 3">
            <a:extLst>
              <a:ext uri="{FF2B5EF4-FFF2-40B4-BE49-F238E27FC236}">
                <a16:creationId xmlns:a16="http://schemas.microsoft.com/office/drawing/2014/main" id="{25489D55-B0DA-0E8C-34AB-F14C9989A7F2}"/>
              </a:ext>
            </a:extLst>
          </p:cNvPr>
          <p:cNvSpPr/>
          <p:nvPr/>
        </p:nvSpPr>
        <p:spPr>
          <a:xfrm>
            <a:off x="1783295" y="3098266"/>
            <a:ext cx="409353" cy="244234"/>
          </a:xfrm>
          <a:prstGeom prst="rightArrow">
            <a:avLst/>
          </a:prstGeom>
          <a:solidFill>
            <a:srgbClr val="00B050"/>
          </a:solidFill>
          <a:ln>
            <a:solidFill>
              <a:schemeClr val="bg1"/>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770636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965FEA-6E30-A6EC-1344-3E656004FFE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63AEE77-444E-95A2-4453-534417990BBE}"/>
              </a:ext>
            </a:extLst>
          </p:cNvPr>
          <p:cNvSpPr>
            <a:spLocks noGrp="1"/>
          </p:cNvSpPr>
          <p:nvPr>
            <p:ph type="title"/>
          </p:nvPr>
        </p:nvSpPr>
        <p:spPr/>
        <p:txBody>
          <a:bodyPr>
            <a:normAutofit/>
          </a:bodyPr>
          <a:lstStyle/>
          <a:p>
            <a:r>
              <a:rPr lang="en-US" sz="4000" dirty="0"/>
              <a:t>Out-of-order Persistence</a:t>
            </a:r>
          </a:p>
        </p:txBody>
      </p:sp>
      <p:sp>
        <p:nvSpPr>
          <p:cNvPr id="3" name="Slide Number Placeholder 2">
            <a:extLst>
              <a:ext uri="{FF2B5EF4-FFF2-40B4-BE49-F238E27FC236}">
                <a16:creationId xmlns:a16="http://schemas.microsoft.com/office/drawing/2014/main" id="{649BCD02-809B-C5C2-1A6F-F2951ADEC5D0}"/>
              </a:ext>
            </a:extLst>
          </p:cNvPr>
          <p:cNvSpPr>
            <a:spLocks noGrp="1"/>
          </p:cNvSpPr>
          <p:nvPr>
            <p:ph type="sldNum" sz="quarter" idx="12"/>
          </p:nvPr>
        </p:nvSpPr>
        <p:spPr/>
        <p:txBody>
          <a:bodyPr/>
          <a:lstStyle/>
          <a:p>
            <a:fld id="{445DE602-7143-2F4C-9AC2-FC3E8E5E4635}" type="slidenum">
              <a:rPr lang="en-US" smtClean="0"/>
              <a:t>15</a:t>
            </a:fld>
            <a:endParaRPr lang="en-US" dirty="0"/>
          </a:p>
        </p:txBody>
      </p:sp>
      <p:sp>
        <p:nvSpPr>
          <p:cNvPr id="42" name="TextBox 41">
            <a:extLst>
              <a:ext uri="{FF2B5EF4-FFF2-40B4-BE49-F238E27FC236}">
                <a16:creationId xmlns:a16="http://schemas.microsoft.com/office/drawing/2014/main" id="{DE43AA4B-E093-EA28-AD32-F91285CEB51D}"/>
              </a:ext>
            </a:extLst>
          </p:cNvPr>
          <p:cNvSpPr txBox="1"/>
          <p:nvPr/>
        </p:nvSpPr>
        <p:spPr>
          <a:xfrm>
            <a:off x="2192648" y="2105561"/>
            <a:ext cx="2119189" cy="2554545"/>
          </a:xfrm>
          <a:prstGeom prst="rect">
            <a:avLst/>
          </a:prstGeom>
          <a:noFill/>
          <a:ln w="28575">
            <a:noFill/>
          </a:ln>
        </p:spPr>
        <p:txBody>
          <a:bodyPr wrap="square" rtlCol="0">
            <a:spAutoFit/>
          </a:bodyPr>
          <a:lstStyle/>
          <a:p>
            <a:pPr marL="514350" indent="-514350">
              <a:buAutoNum type="arabicPeriod"/>
            </a:pPr>
            <a:r>
              <a:rPr lang="en-US" sz="2000" dirty="0">
                <a:cs typeface="Times New Roman" panose="02020603050405020304" pitchFamily="18" charset="0"/>
              </a:rPr>
              <a:t>Store A, 2</a:t>
            </a:r>
          </a:p>
          <a:p>
            <a:pPr marL="514350" indent="-514350">
              <a:buAutoNum type="arabicPeriod"/>
            </a:pPr>
            <a:r>
              <a:rPr lang="en-US" sz="2000" dirty="0">
                <a:cs typeface="Times New Roman" panose="02020603050405020304" pitchFamily="18" charset="0"/>
              </a:rPr>
              <a:t>Flush A</a:t>
            </a:r>
          </a:p>
          <a:p>
            <a:pPr marL="514350" indent="-514350">
              <a:buAutoNum type="arabicPeriod"/>
            </a:pPr>
            <a:r>
              <a:rPr lang="en-US" sz="2000" dirty="0">
                <a:cs typeface="Times New Roman" panose="02020603050405020304" pitchFamily="18" charset="0"/>
              </a:rPr>
              <a:t>Store B, 3</a:t>
            </a:r>
          </a:p>
          <a:p>
            <a:pPr marL="514350" indent="-514350">
              <a:buAutoNum type="arabicPeriod"/>
            </a:pPr>
            <a:r>
              <a:rPr lang="en-US" sz="2000" dirty="0">
                <a:cs typeface="Times New Roman" panose="02020603050405020304" pitchFamily="18" charset="0"/>
              </a:rPr>
              <a:t>Fence</a:t>
            </a:r>
          </a:p>
          <a:p>
            <a:pPr marL="514350" indent="-514350">
              <a:buAutoNum type="arabicPeriod"/>
            </a:pPr>
            <a:r>
              <a:rPr lang="en-US" sz="2000" dirty="0">
                <a:cs typeface="Times New Roman" panose="02020603050405020304" pitchFamily="18" charset="0"/>
              </a:rPr>
              <a:t>Store C, 4</a:t>
            </a:r>
          </a:p>
          <a:p>
            <a:pPr marL="514350" indent="-514350">
              <a:buAutoNum type="arabicPeriod"/>
            </a:pPr>
            <a:r>
              <a:rPr lang="en-US" sz="2000" dirty="0">
                <a:cs typeface="Times New Roman" panose="02020603050405020304" pitchFamily="18" charset="0"/>
              </a:rPr>
              <a:t>Store D, 5</a:t>
            </a:r>
          </a:p>
          <a:p>
            <a:pPr marL="514350" indent="-514350">
              <a:buAutoNum type="arabicPeriod"/>
            </a:pPr>
            <a:r>
              <a:rPr lang="en-US" sz="2000" dirty="0">
                <a:cs typeface="Times New Roman" panose="02020603050405020304" pitchFamily="18" charset="0"/>
              </a:rPr>
              <a:t>Flush C, D</a:t>
            </a:r>
          </a:p>
          <a:p>
            <a:pPr marL="514350" indent="-514350">
              <a:buAutoNum type="arabicPeriod"/>
            </a:pPr>
            <a:r>
              <a:rPr lang="en-US" sz="2000" dirty="0">
                <a:cs typeface="Times New Roman" panose="02020603050405020304" pitchFamily="18" charset="0"/>
              </a:rPr>
              <a:t>Fence</a:t>
            </a:r>
          </a:p>
        </p:txBody>
      </p:sp>
      <p:sp>
        <p:nvSpPr>
          <p:cNvPr id="4" name="Arrow: Right 3">
            <a:extLst>
              <a:ext uri="{FF2B5EF4-FFF2-40B4-BE49-F238E27FC236}">
                <a16:creationId xmlns:a16="http://schemas.microsoft.com/office/drawing/2014/main" id="{AA98E702-40DC-E85D-16F6-A27243840185}"/>
              </a:ext>
            </a:extLst>
          </p:cNvPr>
          <p:cNvSpPr/>
          <p:nvPr/>
        </p:nvSpPr>
        <p:spPr>
          <a:xfrm>
            <a:off x="1783295" y="3098266"/>
            <a:ext cx="409353" cy="244234"/>
          </a:xfrm>
          <a:prstGeom prst="rightArrow">
            <a:avLst/>
          </a:prstGeom>
          <a:solidFill>
            <a:srgbClr val="00B050"/>
          </a:solidFill>
          <a:ln>
            <a:solidFill>
              <a:schemeClr val="bg1"/>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340578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3A295C-5924-3E22-E3F2-8DEAE810A26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A26FF9B-93A2-28A5-FE02-633645F62B93}"/>
              </a:ext>
            </a:extLst>
          </p:cNvPr>
          <p:cNvSpPr>
            <a:spLocks noGrp="1"/>
          </p:cNvSpPr>
          <p:nvPr>
            <p:ph type="title"/>
          </p:nvPr>
        </p:nvSpPr>
        <p:spPr/>
        <p:txBody>
          <a:bodyPr>
            <a:normAutofit/>
          </a:bodyPr>
          <a:lstStyle/>
          <a:p>
            <a:r>
              <a:rPr lang="en-US" sz="4000" dirty="0"/>
              <a:t>Out-of-order Persistence</a:t>
            </a:r>
          </a:p>
        </p:txBody>
      </p:sp>
      <p:sp>
        <p:nvSpPr>
          <p:cNvPr id="3" name="Slide Number Placeholder 2">
            <a:extLst>
              <a:ext uri="{FF2B5EF4-FFF2-40B4-BE49-F238E27FC236}">
                <a16:creationId xmlns:a16="http://schemas.microsoft.com/office/drawing/2014/main" id="{B3FAE59F-D0F1-6DC6-5997-BF4DCA662211}"/>
              </a:ext>
            </a:extLst>
          </p:cNvPr>
          <p:cNvSpPr>
            <a:spLocks noGrp="1"/>
          </p:cNvSpPr>
          <p:nvPr>
            <p:ph type="sldNum" sz="quarter" idx="12"/>
          </p:nvPr>
        </p:nvSpPr>
        <p:spPr/>
        <p:txBody>
          <a:bodyPr/>
          <a:lstStyle/>
          <a:p>
            <a:fld id="{445DE602-7143-2F4C-9AC2-FC3E8E5E4635}" type="slidenum">
              <a:rPr lang="en-US" smtClean="0"/>
              <a:t>16</a:t>
            </a:fld>
            <a:endParaRPr lang="en-US" dirty="0"/>
          </a:p>
        </p:txBody>
      </p:sp>
      <p:sp>
        <p:nvSpPr>
          <p:cNvPr id="42" name="TextBox 41">
            <a:extLst>
              <a:ext uri="{FF2B5EF4-FFF2-40B4-BE49-F238E27FC236}">
                <a16:creationId xmlns:a16="http://schemas.microsoft.com/office/drawing/2014/main" id="{2250411E-243F-8D4E-A57F-6269259F173F}"/>
              </a:ext>
            </a:extLst>
          </p:cNvPr>
          <p:cNvSpPr txBox="1"/>
          <p:nvPr/>
        </p:nvSpPr>
        <p:spPr>
          <a:xfrm>
            <a:off x="2192648" y="2105561"/>
            <a:ext cx="2119189" cy="3477875"/>
          </a:xfrm>
          <a:prstGeom prst="rect">
            <a:avLst/>
          </a:prstGeom>
          <a:noFill/>
          <a:ln w="28575">
            <a:noFill/>
          </a:ln>
        </p:spPr>
        <p:txBody>
          <a:bodyPr wrap="square" rtlCol="0">
            <a:spAutoFit/>
          </a:bodyPr>
          <a:lstStyle/>
          <a:p>
            <a:pPr marL="514350" indent="-514350">
              <a:buAutoNum type="arabicPeriod"/>
            </a:pPr>
            <a:r>
              <a:rPr lang="en-US" sz="2000" dirty="0">
                <a:cs typeface="Times New Roman" panose="02020603050405020304" pitchFamily="18" charset="0"/>
              </a:rPr>
              <a:t>Store A, 2</a:t>
            </a:r>
          </a:p>
          <a:p>
            <a:pPr marL="514350" indent="-514350">
              <a:buAutoNum type="arabicPeriod"/>
            </a:pPr>
            <a:r>
              <a:rPr lang="en-US" sz="2000" dirty="0">
                <a:cs typeface="Times New Roman" panose="02020603050405020304" pitchFamily="18" charset="0"/>
              </a:rPr>
              <a:t>Flush A</a:t>
            </a:r>
          </a:p>
          <a:p>
            <a:pPr marL="514350" indent="-514350">
              <a:buAutoNum type="arabicPeriod"/>
            </a:pPr>
            <a:r>
              <a:rPr lang="en-US" sz="2000" dirty="0">
                <a:cs typeface="Times New Roman" panose="02020603050405020304" pitchFamily="18" charset="0"/>
              </a:rPr>
              <a:t>Store </a:t>
            </a:r>
            <a:r>
              <a:rPr lang="en-US" sz="2000" dirty="0">
                <a:solidFill>
                  <a:srgbClr val="C00000"/>
                </a:solidFill>
                <a:cs typeface="Times New Roman" panose="02020603050405020304" pitchFamily="18" charset="0"/>
              </a:rPr>
              <a:t>B</a:t>
            </a:r>
            <a:r>
              <a:rPr lang="en-US" sz="2000" dirty="0">
                <a:cs typeface="Times New Roman" panose="02020603050405020304" pitchFamily="18" charset="0"/>
              </a:rPr>
              <a:t>, 3</a:t>
            </a:r>
          </a:p>
          <a:p>
            <a:pPr marL="514350" indent="-514350">
              <a:buAutoNum type="arabicPeriod"/>
            </a:pPr>
            <a:r>
              <a:rPr lang="en-US" sz="2000" dirty="0">
                <a:cs typeface="Times New Roman" panose="02020603050405020304" pitchFamily="18" charset="0"/>
              </a:rPr>
              <a:t>Fence</a:t>
            </a:r>
          </a:p>
          <a:p>
            <a:pPr marL="514350" indent="-514350">
              <a:buAutoNum type="arabicPeriod"/>
            </a:pPr>
            <a:r>
              <a:rPr lang="en-US" sz="2000" dirty="0">
                <a:cs typeface="Times New Roman" panose="02020603050405020304" pitchFamily="18" charset="0"/>
              </a:rPr>
              <a:t>Store </a:t>
            </a:r>
            <a:r>
              <a:rPr lang="en-US" sz="2000" dirty="0">
                <a:solidFill>
                  <a:srgbClr val="C00000"/>
                </a:solidFill>
                <a:cs typeface="Times New Roman" panose="02020603050405020304" pitchFamily="18" charset="0"/>
              </a:rPr>
              <a:t>C</a:t>
            </a:r>
            <a:r>
              <a:rPr lang="en-US" sz="2000" dirty="0">
                <a:cs typeface="Times New Roman" panose="02020603050405020304" pitchFamily="18" charset="0"/>
              </a:rPr>
              <a:t>, 4</a:t>
            </a:r>
          </a:p>
          <a:p>
            <a:pPr marL="514350" indent="-514350">
              <a:buAutoNum type="arabicPeriod"/>
            </a:pPr>
            <a:r>
              <a:rPr lang="en-US" sz="2000" dirty="0">
                <a:cs typeface="Times New Roman" panose="02020603050405020304" pitchFamily="18" charset="0"/>
              </a:rPr>
              <a:t>Store </a:t>
            </a:r>
            <a:r>
              <a:rPr lang="en-US" sz="2000" dirty="0">
                <a:solidFill>
                  <a:srgbClr val="C00000"/>
                </a:solidFill>
                <a:cs typeface="Times New Roman" panose="02020603050405020304" pitchFamily="18" charset="0"/>
              </a:rPr>
              <a:t>D</a:t>
            </a:r>
            <a:r>
              <a:rPr lang="en-US" sz="2000" dirty="0">
                <a:cs typeface="Times New Roman" panose="02020603050405020304" pitchFamily="18" charset="0"/>
              </a:rPr>
              <a:t>, 5</a:t>
            </a:r>
          </a:p>
          <a:p>
            <a:pPr marL="514350" indent="-514350">
              <a:buAutoNum type="arabicPeriod"/>
            </a:pPr>
            <a:r>
              <a:rPr lang="en-US" sz="2000" dirty="0">
                <a:cs typeface="Times New Roman" panose="02020603050405020304" pitchFamily="18" charset="0"/>
              </a:rPr>
              <a:t>Flush C, D</a:t>
            </a:r>
          </a:p>
          <a:p>
            <a:pPr marL="514350" indent="-514350">
              <a:buAutoNum type="arabicPeriod"/>
            </a:pPr>
            <a:endParaRPr lang="en-US" sz="2000" dirty="0">
              <a:cs typeface="Times New Roman" panose="02020603050405020304" pitchFamily="18" charset="0"/>
            </a:endParaRPr>
          </a:p>
          <a:p>
            <a:pPr marL="514350" indent="-514350">
              <a:buAutoNum type="arabicPeriod"/>
            </a:pPr>
            <a:endParaRPr lang="en-US" sz="2000" dirty="0">
              <a:cs typeface="Times New Roman" panose="02020603050405020304" pitchFamily="18" charset="0"/>
            </a:endParaRPr>
          </a:p>
          <a:p>
            <a:pPr marL="514350" indent="-514350">
              <a:buAutoNum type="arabicPeriod"/>
            </a:pPr>
            <a:endParaRPr lang="en-US" sz="2000" dirty="0">
              <a:cs typeface="Times New Roman" panose="02020603050405020304" pitchFamily="18" charset="0"/>
            </a:endParaRPr>
          </a:p>
          <a:p>
            <a:pPr marL="514350" indent="-514350">
              <a:buAutoNum type="arabicPeriod"/>
            </a:pPr>
            <a:r>
              <a:rPr lang="en-US" sz="2000" dirty="0">
                <a:cs typeface="Times New Roman" panose="02020603050405020304" pitchFamily="18" charset="0"/>
              </a:rPr>
              <a:t>Fence</a:t>
            </a:r>
          </a:p>
        </p:txBody>
      </p:sp>
      <p:sp>
        <p:nvSpPr>
          <p:cNvPr id="4" name="Arrow: Right 3">
            <a:extLst>
              <a:ext uri="{FF2B5EF4-FFF2-40B4-BE49-F238E27FC236}">
                <a16:creationId xmlns:a16="http://schemas.microsoft.com/office/drawing/2014/main" id="{39A3E258-A2DA-E7E6-7ED1-1799EF82DE00}"/>
              </a:ext>
            </a:extLst>
          </p:cNvPr>
          <p:cNvSpPr/>
          <p:nvPr/>
        </p:nvSpPr>
        <p:spPr>
          <a:xfrm>
            <a:off x="1772834" y="4639697"/>
            <a:ext cx="409353" cy="244234"/>
          </a:xfrm>
          <a:prstGeom prst="rightArrow">
            <a:avLst/>
          </a:prstGeom>
          <a:solidFill>
            <a:srgbClr val="00B050"/>
          </a:solidFill>
          <a:ln>
            <a:solidFill>
              <a:schemeClr val="bg1"/>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5" name="Lightning Bolt 4">
            <a:extLst>
              <a:ext uri="{FF2B5EF4-FFF2-40B4-BE49-F238E27FC236}">
                <a16:creationId xmlns:a16="http://schemas.microsoft.com/office/drawing/2014/main" id="{4BE2B7E9-DE09-5FA6-D8B7-F139E417C2CF}"/>
              </a:ext>
            </a:extLst>
          </p:cNvPr>
          <p:cNvSpPr/>
          <p:nvPr/>
        </p:nvSpPr>
        <p:spPr>
          <a:xfrm>
            <a:off x="2581078" y="4417344"/>
            <a:ext cx="671164" cy="688940"/>
          </a:xfrm>
          <a:prstGeom prst="lightningBol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highlight>
                <a:srgbClr val="FFFF00"/>
              </a:highlight>
            </a:endParaRPr>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7069E9AC-7781-2BDD-90AA-766517817548}"/>
                  </a:ext>
                </a:extLst>
              </p:cNvPr>
              <p:cNvSpPr txBox="1"/>
              <p:nvPr/>
            </p:nvSpPr>
            <p:spPr>
              <a:xfrm>
                <a:off x="5700713" y="2492858"/>
                <a:ext cx="5090829" cy="1420389"/>
              </a:xfrm>
              <a:prstGeom prst="rect">
                <a:avLst/>
              </a:prstGeom>
              <a:noFill/>
              <a:ln>
                <a:solidFill>
                  <a:srgbClr val="C00000"/>
                </a:solidFill>
              </a:ln>
              <a:effectLst>
                <a:outerShdw blurRad="63500" sx="102000" sy="102000" algn="ctr" rotWithShape="0">
                  <a:prstClr val="black">
                    <a:alpha val="40000"/>
                  </a:prstClr>
                </a:outerShdw>
              </a:effectLst>
            </p:spPr>
            <p:txBody>
              <a:bodyPr wrap="square" rtlCol="0">
                <a:spAutoFit/>
              </a:bodyPr>
              <a:lstStyle/>
              <a:p>
                <a:pPr>
                  <a:lnSpc>
                    <a:spcPct val="150000"/>
                  </a:lnSpc>
                </a:pPr>
                <a:r>
                  <a:rPr lang="en-US" sz="2000" dirty="0"/>
                  <a:t>3 in-flight stores </a:t>
                </a:r>
                <a:r>
                  <a:rPr lang="en-US" sz="2000" dirty="0">
                    <a:sym typeface="Wingdings" pitchFamily="2" charset="2"/>
                  </a:rPr>
                  <a:t> </a:t>
                </a:r>
                <a:r>
                  <a:rPr lang="en-US" sz="2000" dirty="0"/>
                  <a:t> 8 (i.e., </a:t>
                </a:r>
                <a14:m>
                  <m:oMath xmlns:m="http://schemas.openxmlformats.org/officeDocument/2006/math">
                    <m:sSup>
                      <m:sSupPr>
                        <m:ctrlPr>
                          <a:rPr lang="en-US" sz="2000" b="0" i="1" smtClean="0">
                            <a:latin typeface="Cambria Math" panose="02040503050406030204" pitchFamily="18" charset="0"/>
                          </a:rPr>
                        </m:ctrlPr>
                      </m:sSupPr>
                      <m:e>
                        <m:r>
                          <a:rPr lang="en-US" sz="2000" b="0" i="1" smtClean="0">
                            <a:latin typeface="Cambria Math" panose="02040503050406030204" pitchFamily="18" charset="0"/>
                          </a:rPr>
                          <m:t>2</m:t>
                        </m:r>
                      </m:e>
                      <m:sup>
                        <m:r>
                          <a:rPr lang="en-US" sz="2000" b="0" i="1" smtClean="0">
                            <a:latin typeface="Cambria Math" panose="02040503050406030204" pitchFamily="18" charset="0"/>
                          </a:rPr>
                          <m:t>3</m:t>
                        </m:r>
                      </m:sup>
                    </m:sSup>
                  </m:oMath>
                </a14:m>
                <a:r>
                  <a:rPr lang="en-US" sz="2000" dirty="0"/>
                  <a:t>) crash plans</a:t>
                </a:r>
              </a:p>
              <a:p>
                <a:pPr>
                  <a:lnSpc>
                    <a:spcPct val="150000"/>
                  </a:lnSpc>
                </a:pPr>
                <a:endParaRPr lang="en-US" sz="2000" dirty="0"/>
              </a:p>
              <a:p>
                <a:pPr>
                  <a:lnSpc>
                    <a:spcPct val="150000"/>
                  </a:lnSpc>
                </a:pPr>
                <a:r>
                  <a:rPr lang="en-US" sz="2000" i="1" dirty="0"/>
                  <a:t>N in-flight stores </a:t>
                </a:r>
                <a:r>
                  <a:rPr lang="en-US" sz="2000" i="1" dirty="0">
                    <a:sym typeface="Wingdings" panose="05000000000000000000" pitchFamily="2" charset="2"/>
                  </a:rPr>
                  <a:t> 2</a:t>
                </a:r>
                <a:r>
                  <a:rPr lang="en-US" sz="2000" i="1" baseline="30000" dirty="0">
                    <a:sym typeface="Wingdings" panose="05000000000000000000" pitchFamily="2" charset="2"/>
                  </a:rPr>
                  <a:t>N</a:t>
                </a:r>
                <a:r>
                  <a:rPr lang="en-US" sz="2000" i="1" dirty="0">
                    <a:sym typeface="Wingdings" panose="05000000000000000000" pitchFamily="2" charset="2"/>
                  </a:rPr>
                  <a:t> crash plans</a:t>
                </a:r>
                <a:endParaRPr lang="en-US" sz="2000" i="1" dirty="0"/>
              </a:p>
            </p:txBody>
          </p:sp>
        </mc:Choice>
        <mc:Fallback xmlns="">
          <p:sp>
            <p:nvSpPr>
              <p:cNvPr id="6" name="TextBox 5">
                <a:extLst>
                  <a:ext uri="{FF2B5EF4-FFF2-40B4-BE49-F238E27FC236}">
                    <a16:creationId xmlns:a16="http://schemas.microsoft.com/office/drawing/2014/main" id="{7069E9AC-7781-2BDD-90AA-766517817548}"/>
                  </a:ext>
                </a:extLst>
              </p:cNvPr>
              <p:cNvSpPr txBox="1">
                <a:spLocks noRot="1" noChangeAspect="1" noMove="1" noResize="1" noEditPoints="1" noAdjustHandles="1" noChangeArrowheads="1" noChangeShapeType="1" noTextEdit="1"/>
              </p:cNvSpPr>
              <p:nvPr/>
            </p:nvSpPr>
            <p:spPr>
              <a:xfrm>
                <a:off x="5700713" y="2492858"/>
                <a:ext cx="5090829" cy="1420389"/>
              </a:xfrm>
              <a:prstGeom prst="rect">
                <a:avLst/>
              </a:prstGeom>
              <a:blipFill>
                <a:blip r:embed="rId3"/>
                <a:stretch>
                  <a:fillRect b="-1587"/>
                </a:stretch>
              </a:blipFill>
              <a:ln>
                <a:solidFill>
                  <a:srgbClr val="C00000"/>
                </a:solidFill>
              </a:ln>
              <a:effectLst>
                <a:outerShdw blurRad="63500" sx="102000" sy="102000" algn="ctr" rotWithShape="0">
                  <a:prstClr val="black">
                    <a:alpha val="40000"/>
                  </a:prstClr>
                </a:outerShdw>
              </a:effectLst>
            </p:spPr>
            <p:txBody>
              <a:bodyPr/>
              <a:lstStyle/>
              <a:p>
                <a:r>
                  <a:rPr lang="en-US">
                    <a:noFill/>
                  </a:rPr>
                  <a:t> </a:t>
                </a:r>
              </a:p>
            </p:txBody>
          </p:sp>
        </mc:Fallback>
      </mc:AlternateContent>
      <p:sp>
        <p:nvSpPr>
          <p:cNvPr id="8" name="TextBox 7">
            <a:extLst>
              <a:ext uri="{FF2B5EF4-FFF2-40B4-BE49-F238E27FC236}">
                <a16:creationId xmlns:a16="http://schemas.microsoft.com/office/drawing/2014/main" id="{69E7DB18-E5DB-2000-2E9F-FB698D7670E2}"/>
              </a:ext>
            </a:extLst>
          </p:cNvPr>
          <p:cNvSpPr txBox="1"/>
          <p:nvPr/>
        </p:nvSpPr>
        <p:spPr>
          <a:xfrm>
            <a:off x="5870802" y="6385023"/>
            <a:ext cx="5194001" cy="307777"/>
          </a:xfrm>
          <a:prstGeom prst="rect">
            <a:avLst/>
          </a:prstGeom>
          <a:noFill/>
        </p:spPr>
        <p:txBody>
          <a:bodyPr wrap="square" rtlCol="0">
            <a:spAutoFit/>
          </a:bodyPr>
          <a:lstStyle/>
          <a:p>
            <a:r>
              <a:rPr lang="en-US" sz="1400" dirty="0"/>
              <a:t>[1] Assume B, C, and D are in different cache lines.</a:t>
            </a:r>
          </a:p>
        </p:txBody>
      </p:sp>
      <p:sp>
        <p:nvSpPr>
          <p:cNvPr id="9" name="TextBox 8">
            <a:extLst>
              <a:ext uri="{FF2B5EF4-FFF2-40B4-BE49-F238E27FC236}">
                <a16:creationId xmlns:a16="http://schemas.microsoft.com/office/drawing/2014/main" id="{6CA25892-E156-6EC0-C1EB-6911B680961E}"/>
              </a:ext>
            </a:extLst>
          </p:cNvPr>
          <p:cNvSpPr txBox="1"/>
          <p:nvPr/>
        </p:nvSpPr>
        <p:spPr>
          <a:xfrm>
            <a:off x="5959455" y="4361773"/>
            <a:ext cx="4573343" cy="497059"/>
          </a:xfrm>
          <a:prstGeom prst="rect">
            <a:avLst/>
          </a:prstGeom>
          <a:noFill/>
          <a:ln>
            <a:solidFill>
              <a:srgbClr val="C00000"/>
            </a:solidFill>
          </a:ln>
          <a:effectLst>
            <a:outerShdw blurRad="63500" sx="102000" sy="102000" algn="ctr" rotWithShape="0">
              <a:prstClr val="black">
                <a:alpha val="40000"/>
              </a:prstClr>
            </a:outerShdw>
          </a:effectLst>
        </p:spPr>
        <p:txBody>
          <a:bodyPr wrap="square" rtlCol="0">
            <a:spAutoFit/>
          </a:bodyPr>
          <a:lstStyle/>
          <a:p>
            <a:pPr>
              <a:lnSpc>
                <a:spcPct val="150000"/>
              </a:lnSpc>
            </a:pPr>
            <a:r>
              <a:rPr lang="en-US" sz="2000" dirty="0"/>
              <a:t>How to avoid search space explosion?</a:t>
            </a:r>
          </a:p>
        </p:txBody>
      </p:sp>
    </p:spTree>
    <p:extLst>
      <p:ext uri="{BB962C8B-B14F-4D97-AF65-F5344CB8AC3E}">
        <p14:creationId xmlns:p14="http://schemas.microsoft.com/office/powerpoint/2010/main" val="2870906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FED4CF-C8AF-C0C3-8AD6-60D46479213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53AA699-3FA3-AFB0-F74E-744FA8B2B5DC}"/>
              </a:ext>
            </a:extLst>
          </p:cNvPr>
          <p:cNvSpPr>
            <a:spLocks noGrp="1"/>
          </p:cNvSpPr>
          <p:nvPr>
            <p:ph type="title"/>
          </p:nvPr>
        </p:nvSpPr>
        <p:spPr/>
        <p:txBody>
          <a:bodyPr>
            <a:normAutofit/>
          </a:bodyPr>
          <a:lstStyle/>
          <a:p>
            <a:r>
              <a:rPr lang="en-US" sz="4000" dirty="0"/>
              <a:t>Observations</a:t>
            </a:r>
          </a:p>
        </p:txBody>
      </p:sp>
      <p:sp>
        <p:nvSpPr>
          <p:cNvPr id="3" name="Slide Number Placeholder 2">
            <a:extLst>
              <a:ext uri="{FF2B5EF4-FFF2-40B4-BE49-F238E27FC236}">
                <a16:creationId xmlns:a16="http://schemas.microsoft.com/office/drawing/2014/main" id="{DAA8CB70-0B36-0C77-64C9-78B4B25CFD6D}"/>
              </a:ext>
            </a:extLst>
          </p:cNvPr>
          <p:cNvSpPr>
            <a:spLocks noGrp="1"/>
          </p:cNvSpPr>
          <p:nvPr>
            <p:ph type="sldNum" sz="quarter" idx="12"/>
          </p:nvPr>
        </p:nvSpPr>
        <p:spPr/>
        <p:txBody>
          <a:bodyPr/>
          <a:lstStyle/>
          <a:p>
            <a:fld id="{445DE602-7143-2F4C-9AC2-FC3E8E5E4635}" type="slidenum">
              <a:rPr lang="en-US" smtClean="0"/>
              <a:t>17</a:t>
            </a:fld>
            <a:endParaRPr lang="en-US"/>
          </a:p>
        </p:txBody>
      </p:sp>
      <p:sp>
        <p:nvSpPr>
          <p:cNvPr id="4" name="TextBox 3">
            <a:extLst>
              <a:ext uri="{FF2B5EF4-FFF2-40B4-BE49-F238E27FC236}">
                <a16:creationId xmlns:a16="http://schemas.microsoft.com/office/drawing/2014/main" id="{583BEB08-45C6-F7B3-5B0C-1578A682D8AA}"/>
              </a:ext>
            </a:extLst>
          </p:cNvPr>
          <p:cNvSpPr txBox="1"/>
          <p:nvPr/>
        </p:nvSpPr>
        <p:spPr>
          <a:xfrm>
            <a:off x="838200" y="1861457"/>
            <a:ext cx="10515600" cy="2031325"/>
          </a:xfrm>
          <a:prstGeom prst="rect">
            <a:avLst/>
          </a:prstGeom>
          <a:noFill/>
        </p:spPr>
        <p:txBody>
          <a:bodyPr wrap="square" rtlCol="0">
            <a:spAutoFit/>
          </a:bodyPr>
          <a:lstStyle/>
          <a:p>
            <a:pPr marL="342900" indent="-342900" algn="just">
              <a:spcBef>
                <a:spcPts val="600"/>
              </a:spcBef>
              <a:spcAft>
                <a:spcPts val="600"/>
              </a:spcAft>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PM </a:t>
            </a:r>
            <a:r>
              <a:rPr lang="en-US" sz="2400" dirty="0" err="1">
                <a:latin typeface="Times New Roman" panose="02020603050405020304" pitchFamily="18" charset="0"/>
                <a:cs typeface="Times New Roman" panose="02020603050405020304" pitchFamily="18" charset="0"/>
              </a:rPr>
              <a:t>FSes</a:t>
            </a:r>
            <a:r>
              <a:rPr lang="en-US" sz="2400" dirty="0">
                <a:latin typeface="Times New Roman" panose="02020603050405020304" pitchFamily="18" charset="0"/>
                <a:cs typeface="Times New Roman" panose="02020603050405020304" pitchFamily="18" charset="0"/>
              </a:rPr>
              <a:t> can have 20-40 in-flight stores at fence points </a:t>
            </a:r>
          </a:p>
          <a:p>
            <a:pPr algn="just">
              <a:spcBef>
                <a:spcPts val="600"/>
              </a:spcBef>
              <a:spcAft>
                <a:spcPts val="600"/>
              </a:spcAft>
            </a:pPr>
            <a:r>
              <a:rPr lang="en-US" sz="2400" dirty="0">
                <a:latin typeface="Times New Roman" panose="02020603050405020304" pitchFamily="18" charset="0"/>
                <a:cs typeface="Times New Roman" panose="02020603050405020304" pitchFamily="18" charset="0"/>
                <a:sym typeface="Wingdings" pitchFamily="2" charset="2"/>
              </a:rPr>
              <a:t>	 millions and trillions of crash plans</a:t>
            </a:r>
            <a:endParaRPr lang="en-US" sz="2400" dirty="0">
              <a:latin typeface="Times New Roman" panose="02020603050405020304" pitchFamily="18" charset="0"/>
              <a:cs typeface="Times New Roman" panose="02020603050405020304" pitchFamily="18" charset="0"/>
            </a:endParaRPr>
          </a:p>
          <a:p>
            <a:pPr marL="342900" indent="-342900" algn="just">
              <a:spcBef>
                <a:spcPts val="600"/>
              </a:spcBef>
              <a:spcAft>
                <a:spcPts val="600"/>
              </a:spcAft>
              <a:buFont typeface="Arial" panose="020B0604020202020204" pitchFamily="34" charset="0"/>
              <a:buChar char="•"/>
            </a:pPr>
            <a:endParaRPr lang="en-US" sz="2400" dirty="0">
              <a:latin typeface="Times New Roman" panose="02020603050405020304" pitchFamily="18" charset="0"/>
              <a:cs typeface="Times New Roman" panose="02020603050405020304" pitchFamily="18" charset="0"/>
            </a:endParaRPr>
          </a:p>
          <a:p>
            <a:pPr marL="342900" indent="-342900" algn="just">
              <a:spcBef>
                <a:spcPts val="600"/>
              </a:spcBef>
              <a:spcAft>
                <a:spcPts val="600"/>
              </a:spcAft>
              <a:buFont typeface="Arial" panose="020B0604020202020204" pitchFamily="34" charset="0"/>
              <a:buChar char="•"/>
            </a:pP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954048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F5E378-0B1B-D7E6-FFBD-DBD18B2009D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16D63D-C6B3-FECB-C800-EF3402BD9618}"/>
              </a:ext>
            </a:extLst>
          </p:cNvPr>
          <p:cNvSpPr>
            <a:spLocks noGrp="1"/>
          </p:cNvSpPr>
          <p:nvPr>
            <p:ph type="title"/>
          </p:nvPr>
        </p:nvSpPr>
        <p:spPr/>
        <p:txBody>
          <a:bodyPr>
            <a:normAutofit/>
          </a:bodyPr>
          <a:lstStyle/>
          <a:p>
            <a:r>
              <a:rPr lang="en-US" sz="4000" dirty="0"/>
              <a:t>In-flight Stores in </a:t>
            </a:r>
            <a:r>
              <a:rPr lang="en-US" sz="4000" dirty="0" err="1"/>
              <a:t>FSes</a:t>
            </a:r>
            <a:endParaRPr lang="en-US" sz="4000" dirty="0"/>
          </a:p>
        </p:txBody>
      </p:sp>
      <p:sp>
        <p:nvSpPr>
          <p:cNvPr id="3" name="Slide Number Placeholder 2">
            <a:extLst>
              <a:ext uri="{FF2B5EF4-FFF2-40B4-BE49-F238E27FC236}">
                <a16:creationId xmlns:a16="http://schemas.microsoft.com/office/drawing/2014/main" id="{AB40BD84-9F4A-7A31-4963-D6331FA29043}"/>
              </a:ext>
            </a:extLst>
          </p:cNvPr>
          <p:cNvSpPr>
            <a:spLocks noGrp="1"/>
          </p:cNvSpPr>
          <p:nvPr>
            <p:ph type="sldNum" sz="quarter" idx="12"/>
          </p:nvPr>
        </p:nvSpPr>
        <p:spPr/>
        <p:txBody>
          <a:bodyPr/>
          <a:lstStyle/>
          <a:p>
            <a:fld id="{445DE602-7143-2F4C-9AC2-FC3E8E5E4635}" type="slidenum">
              <a:rPr lang="en-US" smtClean="0"/>
              <a:t>18</a:t>
            </a:fld>
            <a:endParaRPr lang="en-US" dirty="0"/>
          </a:p>
        </p:txBody>
      </p:sp>
      <p:sp>
        <p:nvSpPr>
          <p:cNvPr id="13" name="TextBox 12">
            <a:extLst>
              <a:ext uri="{FF2B5EF4-FFF2-40B4-BE49-F238E27FC236}">
                <a16:creationId xmlns:a16="http://schemas.microsoft.com/office/drawing/2014/main" id="{FD1ADE85-1DCC-FA5D-F34F-4BC2B5D0FB89}"/>
              </a:ext>
            </a:extLst>
          </p:cNvPr>
          <p:cNvSpPr txBox="1"/>
          <p:nvPr/>
        </p:nvSpPr>
        <p:spPr>
          <a:xfrm>
            <a:off x="3040283" y="5741233"/>
            <a:ext cx="6111433" cy="923330"/>
          </a:xfrm>
          <a:prstGeom prst="rect">
            <a:avLst/>
          </a:prstGeom>
          <a:noFill/>
        </p:spPr>
        <p:txBody>
          <a:bodyPr wrap="square" rtlCol="0">
            <a:spAutoFit/>
          </a:bodyPr>
          <a:lstStyle/>
          <a:p>
            <a:pPr algn="ctr"/>
            <a:r>
              <a:rPr lang="en-US" dirty="0"/>
              <a:t>Fig 1. Cumulative Distribution Function (CDF) of in-flight and unprotected stores in PMFS, NOVA, and </a:t>
            </a:r>
            <a:r>
              <a:rPr lang="en-US" dirty="0" err="1"/>
              <a:t>WineFS</a:t>
            </a:r>
            <a:r>
              <a:rPr lang="en-US" dirty="0"/>
              <a:t> under the ACE workloads.</a:t>
            </a:r>
          </a:p>
        </p:txBody>
      </p:sp>
      <p:sp>
        <p:nvSpPr>
          <p:cNvPr id="4" name="TextBox 3">
            <a:extLst>
              <a:ext uri="{FF2B5EF4-FFF2-40B4-BE49-F238E27FC236}">
                <a16:creationId xmlns:a16="http://schemas.microsoft.com/office/drawing/2014/main" id="{8E5A58D9-8DEB-EBF4-8570-1EBAB3DD6FD7}"/>
              </a:ext>
            </a:extLst>
          </p:cNvPr>
          <p:cNvSpPr txBox="1"/>
          <p:nvPr/>
        </p:nvSpPr>
        <p:spPr>
          <a:xfrm>
            <a:off x="3195427" y="5228931"/>
            <a:ext cx="6111433" cy="461665"/>
          </a:xfrm>
          <a:prstGeom prst="rect">
            <a:avLst/>
          </a:prstGeom>
          <a:noFill/>
        </p:spPr>
        <p:txBody>
          <a:bodyPr wrap="square" rtlCol="0">
            <a:spAutoFit/>
          </a:bodyPr>
          <a:lstStyle/>
          <a:p>
            <a:pPr algn="ctr"/>
            <a:r>
              <a:rPr lang="en-US" sz="2400" dirty="0">
                <a:latin typeface="Times New Roman" panose="02020603050405020304" pitchFamily="18" charset="0"/>
                <a:cs typeface="Times New Roman" panose="02020603050405020304" pitchFamily="18" charset="0"/>
              </a:rPr>
              <a:t># of in-flight stores at fence points</a:t>
            </a:r>
          </a:p>
        </p:txBody>
      </p:sp>
      <p:pic>
        <p:nvPicPr>
          <p:cNvPr id="7" name="Picture 6">
            <a:extLst>
              <a:ext uri="{FF2B5EF4-FFF2-40B4-BE49-F238E27FC236}">
                <a16:creationId xmlns:a16="http://schemas.microsoft.com/office/drawing/2014/main" id="{47ADF5B3-CEF9-E157-23AB-C0BC06701E25}"/>
              </a:ext>
            </a:extLst>
          </p:cNvPr>
          <p:cNvPicPr>
            <a:picLocks noChangeAspect="1"/>
          </p:cNvPicPr>
          <p:nvPr/>
        </p:nvPicPr>
        <p:blipFill>
          <a:blip r:embed="rId3"/>
          <a:srcRect b="8820"/>
          <a:stretch/>
        </p:blipFill>
        <p:spPr>
          <a:xfrm>
            <a:off x="2123984" y="1578918"/>
            <a:ext cx="7397188" cy="3761784"/>
          </a:xfrm>
          <a:prstGeom prst="rect">
            <a:avLst/>
          </a:prstGeom>
        </p:spPr>
      </p:pic>
      <p:sp>
        <p:nvSpPr>
          <p:cNvPr id="8" name="TextBox 7">
            <a:extLst>
              <a:ext uri="{FF2B5EF4-FFF2-40B4-BE49-F238E27FC236}">
                <a16:creationId xmlns:a16="http://schemas.microsoft.com/office/drawing/2014/main" id="{C9552111-BB84-11C6-FA1D-3CDAD86896A4}"/>
              </a:ext>
            </a:extLst>
          </p:cNvPr>
          <p:cNvSpPr txBox="1"/>
          <p:nvPr/>
        </p:nvSpPr>
        <p:spPr>
          <a:xfrm>
            <a:off x="10043472" y="1633269"/>
            <a:ext cx="1760044" cy="496996"/>
          </a:xfrm>
          <a:prstGeom prst="rect">
            <a:avLst/>
          </a:prstGeom>
          <a:noFill/>
          <a:ln>
            <a:solidFill>
              <a:srgbClr val="C00000"/>
            </a:solidFill>
          </a:ln>
          <a:effectLst>
            <a:outerShdw blurRad="63500" sx="102000" sy="102000" algn="ctr" rotWithShape="0">
              <a:prstClr val="black">
                <a:alpha val="40000"/>
              </a:prstClr>
            </a:outerShdw>
          </a:effectLst>
        </p:spPr>
        <p:txBody>
          <a:bodyPr wrap="square" rtlCol="0">
            <a:spAutoFit/>
          </a:bodyPr>
          <a:lstStyle/>
          <a:p>
            <a:pPr marL="342900" indent="-342900">
              <a:lnSpc>
                <a:spcPct val="150000"/>
              </a:lnSpc>
              <a:buFont typeface="Arial" panose="020B0604020202020204" pitchFamily="34" charset="0"/>
              <a:buChar char="•"/>
            </a:pPr>
            <a:r>
              <a:rPr lang="en-US" sz="2000" b="1" dirty="0"/>
              <a:t>Long tails </a:t>
            </a:r>
          </a:p>
        </p:txBody>
      </p:sp>
      <p:sp>
        <p:nvSpPr>
          <p:cNvPr id="9" name="Rectangle 8">
            <a:extLst>
              <a:ext uri="{FF2B5EF4-FFF2-40B4-BE49-F238E27FC236}">
                <a16:creationId xmlns:a16="http://schemas.microsoft.com/office/drawing/2014/main" id="{F9CC5B20-EE08-6DE2-279C-E44AF3C26203}"/>
              </a:ext>
            </a:extLst>
          </p:cNvPr>
          <p:cNvSpPr/>
          <p:nvPr/>
        </p:nvSpPr>
        <p:spPr>
          <a:xfrm>
            <a:off x="6095999" y="1402469"/>
            <a:ext cx="3671048" cy="958596"/>
          </a:xfrm>
          <a:prstGeom prst="rect">
            <a:avLst/>
          </a:prstGeom>
          <a:noFill/>
          <a:ln w="38100">
            <a:solidFill>
              <a:srgbClr val="C00000"/>
            </a:solidFill>
            <a:prstDash val="dash"/>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731574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C15D6-2AA5-01DB-B3A2-5FC64F2AAFAB}"/>
              </a:ext>
            </a:extLst>
          </p:cNvPr>
          <p:cNvSpPr>
            <a:spLocks noGrp="1"/>
          </p:cNvSpPr>
          <p:nvPr>
            <p:ph type="title"/>
          </p:nvPr>
        </p:nvSpPr>
        <p:spPr/>
        <p:txBody>
          <a:bodyPr>
            <a:normAutofit/>
          </a:bodyPr>
          <a:lstStyle/>
          <a:p>
            <a:r>
              <a:rPr lang="en-US" sz="4000" dirty="0"/>
              <a:t>Observations</a:t>
            </a:r>
          </a:p>
        </p:txBody>
      </p:sp>
      <p:sp>
        <p:nvSpPr>
          <p:cNvPr id="3" name="Slide Number Placeholder 2">
            <a:extLst>
              <a:ext uri="{FF2B5EF4-FFF2-40B4-BE49-F238E27FC236}">
                <a16:creationId xmlns:a16="http://schemas.microsoft.com/office/drawing/2014/main" id="{75E83414-0941-2438-C399-B4773B1FB77F}"/>
              </a:ext>
            </a:extLst>
          </p:cNvPr>
          <p:cNvSpPr>
            <a:spLocks noGrp="1"/>
          </p:cNvSpPr>
          <p:nvPr>
            <p:ph type="sldNum" sz="quarter" idx="12"/>
          </p:nvPr>
        </p:nvSpPr>
        <p:spPr/>
        <p:txBody>
          <a:bodyPr/>
          <a:lstStyle/>
          <a:p>
            <a:fld id="{445DE602-7143-2F4C-9AC2-FC3E8E5E4635}" type="slidenum">
              <a:rPr lang="en-US" smtClean="0"/>
              <a:t>19</a:t>
            </a:fld>
            <a:endParaRPr lang="en-US"/>
          </a:p>
        </p:txBody>
      </p:sp>
      <p:sp>
        <p:nvSpPr>
          <p:cNvPr id="4" name="TextBox 3">
            <a:extLst>
              <a:ext uri="{FF2B5EF4-FFF2-40B4-BE49-F238E27FC236}">
                <a16:creationId xmlns:a16="http://schemas.microsoft.com/office/drawing/2014/main" id="{A3765837-F1F3-0FF7-1A6F-6EDE0172C15A}"/>
              </a:ext>
            </a:extLst>
          </p:cNvPr>
          <p:cNvSpPr txBox="1"/>
          <p:nvPr/>
        </p:nvSpPr>
        <p:spPr>
          <a:xfrm>
            <a:off x="838200" y="1861457"/>
            <a:ext cx="10515600" cy="4339650"/>
          </a:xfrm>
          <a:prstGeom prst="rect">
            <a:avLst/>
          </a:prstGeom>
          <a:noFill/>
        </p:spPr>
        <p:txBody>
          <a:bodyPr wrap="square" rtlCol="0">
            <a:spAutoFit/>
          </a:bodyPr>
          <a:lstStyle/>
          <a:p>
            <a:pPr marL="342900" indent="-342900" algn="just">
              <a:spcBef>
                <a:spcPts val="600"/>
              </a:spcBef>
              <a:spcAft>
                <a:spcPts val="600"/>
              </a:spcAft>
              <a:buFont typeface="Arial" panose="020B0604020202020204" pitchFamily="34" charset="0"/>
              <a:buChar char="•"/>
            </a:pPr>
            <a:r>
              <a:rPr lang="en-US" sz="2400" dirty="0">
                <a:solidFill>
                  <a:schemeClr val="bg1">
                    <a:lumMod val="75000"/>
                  </a:schemeClr>
                </a:solidFill>
                <a:latin typeface="Times New Roman" panose="02020603050405020304" pitchFamily="18" charset="0"/>
                <a:cs typeface="Times New Roman" panose="02020603050405020304" pitchFamily="18" charset="0"/>
              </a:rPr>
              <a:t>PM </a:t>
            </a:r>
            <a:r>
              <a:rPr lang="en-US" sz="2400" dirty="0" err="1">
                <a:solidFill>
                  <a:schemeClr val="bg1">
                    <a:lumMod val="75000"/>
                  </a:schemeClr>
                </a:solidFill>
                <a:latin typeface="Times New Roman" panose="02020603050405020304" pitchFamily="18" charset="0"/>
                <a:cs typeface="Times New Roman" panose="02020603050405020304" pitchFamily="18" charset="0"/>
              </a:rPr>
              <a:t>FSes</a:t>
            </a:r>
            <a:r>
              <a:rPr lang="en-US" sz="2400" dirty="0">
                <a:solidFill>
                  <a:schemeClr val="bg1">
                    <a:lumMod val="75000"/>
                  </a:schemeClr>
                </a:solidFill>
                <a:latin typeface="Times New Roman" panose="02020603050405020304" pitchFamily="18" charset="0"/>
                <a:cs typeface="Times New Roman" panose="02020603050405020304" pitchFamily="18" charset="0"/>
              </a:rPr>
              <a:t> can have 20-40 in-flight stores at fence points </a:t>
            </a:r>
          </a:p>
          <a:p>
            <a:pPr algn="just">
              <a:spcBef>
                <a:spcPts val="600"/>
              </a:spcBef>
              <a:spcAft>
                <a:spcPts val="600"/>
              </a:spcAft>
            </a:pPr>
            <a:r>
              <a:rPr lang="en-US" sz="2400" dirty="0">
                <a:solidFill>
                  <a:schemeClr val="bg1">
                    <a:lumMod val="75000"/>
                  </a:schemeClr>
                </a:solidFill>
                <a:latin typeface="Times New Roman" panose="02020603050405020304" pitchFamily="18" charset="0"/>
                <a:cs typeface="Times New Roman" panose="02020603050405020304" pitchFamily="18" charset="0"/>
                <a:sym typeface="Wingdings" pitchFamily="2" charset="2"/>
              </a:rPr>
              <a:t>	 millions and trillions of crash plans</a:t>
            </a:r>
            <a:endParaRPr lang="en-US" sz="2400" dirty="0">
              <a:solidFill>
                <a:schemeClr val="bg1">
                  <a:lumMod val="75000"/>
                </a:schemeClr>
              </a:solidFill>
              <a:latin typeface="Times New Roman" panose="02020603050405020304" pitchFamily="18" charset="0"/>
              <a:cs typeface="Times New Roman" panose="02020603050405020304" pitchFamily="18" charset="0"/>
            </a:endParaRPr>
          </a:p>
          <a:p>
            <a:pPr marL="342900" indent="-342900" algn="just">
              <a:spcBef>
                <a:spcPts val="600"/>
              </a:spcBef>
              <a:spcAft>
                <a:spcPts val="600"/>
              </a:spcAft>
              <a:buFont typeface="Arial" panose="020B0604020202020204" pitchFamily="34" charset="0"/>
              <a:buChar char="•"/>
            </a:pPr>
            <a:endParaRPr lang="en-US" sz="2400" dirty="0">
              <a:latin typeface="Times New Roman" panose="02020603050405020304" pitchFamily="18" charset="0"/>
              <a:cs typeface="Times New Roman" panose="02020603050405020304" pitchFamily="18" charset="0"/>
            </a:endParaRPr>
          </a:p>
          <a:p>
            <a:pPr marL="342900" indent="-342900" algn="just">
              <a:spcBef>
                <a:spcPts val="600"/>
              </a:spcBef>
              <a:spcAft>
                <a:spcPts val="600"/>
              </a:spcAft>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PM </a:t>
            </a:r>
            <a:r>
              <a:rPr lang="en-US" sz="2400" dirty="0" err="1">
                <a:latin typeface="Times New Roman" panose="02020603050405020304" pitchFamily="18" charset="0"/>
                <a:cs typeface="Times New Roman" panose="02020603050405020304" pitchFamily="18" charset="0"/>
              </a:rPr>
              <a:t>FSes</a:t>
            </a:r>
            <a:r>
              <a:rPr lang="en-US" sz="2400" dirty="0">
                <a:latin typeface="Times New Roman" panose="02020603050405020304" pitchFamily="18" charset="0"/>
                <a:cs typeface="Times New Roman" panose="02020603050405020304" pitchFamily="18" charset="0"/>
              </a:rPr>
              <a:t> use well-known </a:t>
            </a:r>
            <a:r>
              <a:rPr lang="en-US" sz="2400" dirty="0">
                <a:solidFill>
                  <a:srgbClr val="00B050"/>
                </a:solidFill>
                <a:latin typeface="Times New Roman" panose="02020603050405020304" pitchFamily="18" charset="0"/>
                <a:cs typeface="Times New Roman" panose="02020603050405020304" pitchFamily="18" charset="0"/>
              </a:rPr>
              <a:t>crash-consistency mechanisms</a:t>
            </a:r>
            <a:r>
              <a:rPr lang="en-US" sz="2400" dirty="0">
                <a:latin typeface="Times New Roman" panose="02020603050405020304" pitchFamily="18" charset="0"/>
                <a:cs typeface="Times New Roman" panose="02020603050405020304" pitchFamily="18" charset="0"/>
              </a:rPr>
              <a:t> (e.g., journaling) to provide atomicity and durability guarantees</a:t>
            </a:r>
          </a:p>
          <a:p>
            <a:pPr algn="just">
              <a:spcBef>
                <a:spcPts val="600"/>
              </a:spcBef>
              <a:spcAft>
                <a:spcPts val="600"/>
              </a:spcAft>
            </a:pPr>
            <a:r>
              <a:rPr lang="en-US" sz="2400" dirty="0">
                <a:latin typeface="Times New Roman" panose="02020603050405020304" pitchFamily="18" charset="0"/>
                <a:cs typeface="Times New Roman" panose="02020603050405020304" pitchFamily="18" charset="0"/>
                <a:sym typeface="Wingdings" pitchFamily="2" charset="2"/>
              </a:rPr>
              <a:t>	 &lt; ~10 in-flight stores that are not associated with any crash-consistency mechanisms (denote </a:t>
            </a:r>
            <a:r>
              <a:rPr lang="en-US" sz="2400" dirty="0">
                <a:solidFill>
                  <a:srgbClr val="00B050"/>
                </a:solidFill>
                <a:latin typeface="Times New Roman" panose="02020603050405020304" pitchFamily="18" charset="0"/>
                <a:cs typeface="Times New Roman" panose="02020603050405020304" pitchFamily="18" charset="0"/>
                <a:sym typeface="Wingdings" pitchFamily="2" charset="2"/>
              </a:rPr>
              <a:t>unprotected store</a:t>
            </a:r>
            <a:r>
              <a:rPr lang="en-US" sz="2400" dirty="0">
                <a:latin typeface="Times New Roman" panose="02020603050405020304" pitchFamily="18" charset="0"/>
                <a:cs typeface="Times New Roman" panose="02020603050405020304" pitchFamily="18" charset="0"/>
                <a:sym typeface="Wingdings" pitchFamily="2" charset="2"/>
              </a:rPr>
              <a:t>) at fence points</a:t>
            </a:r>
          </a:p>
          <a:p>
            <a:pPr algn="just">
              <a:spcBef>
                <a:spcPts val="600"/>
              </a:spcBef>
              <a:spcAft>
                <a:spcPts val="600"/>
              </a:spcAft>
            </a:pPr>
            <a:r>
              <a:rPr lang="en-US" sz="2400" dirty="0">
                <a:latin typeface="Times New Roman" panose="02020603050405020304" pitchFamily="18" charset="0"/>
                <a:cs typeface="Times New Roman" panose="02020603050405020304" pitchFamily="18" charset="0"/>
                <a:sym typeface="Wingdings" pitchFamily="2" charset="2"/>
              </a:rPr>
              <a:t>	 &lt; ~1000 crash plans</a:t>
            </a:r>
            <a:endParaRPr lang="en-US" sz="2400" dirty="0">
              <a:latin typeface="Times New Roman" panose="02020603050405020304" pitchFamily="18" charset="0"/>
              <a:cs typeface="Times New Roman" panose="02020603050405020304" pitchFamily="18" charset="0"/>
            </a:endParaRPr>
          </a:p>
          <a:p>
            <a:pPr marL="342900" indent="-342900" algn="just">
              <a:spcBef>
                <a:spcPts val="600"/>
              </a:spcBef>
              <a:spcAft>
                <a:spcPts val="600"/>
              </a:spcAft>
              <a:buFont typeface="Arial" panose="020B0604020202020204" pitchFamily="34" charset="0"/>
              <a:buChar char="•"/>
            </a:pP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782263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1374E4-C74B-C36F-A9D0-1F3141ADFF25}"/>
              </a:ext>
            </a:extLst>
          </p:cNvPr>
          <p:cNvSpPr>
            <a:spLocks noGrp="1"/>
          </p:cNvSpPr>
          <p:nvPr>
            <p:ph type="title"/>
          </p:nvPr>
        </p:nvSpPr>
        <p:spPr/>
        <p:txBody>
          <a:bodyPr>
            <a:normAutofit/>
          </a:bodyPr>
          <a:lstStyle/>
          <a:p>
            <a:r>
              <a:rPr lang="en-US" sz="4000" dirty="0"/>
              <a:t>Detecting Bugs in Persistent Memory </a:t>
            </a:r>
            <a:r>
              <a:rPr lang="en-US" sz="4000" dirty="0" err="1"/>
              <a:t>FSes</a:t>
            </a:r>
            <a:endParaRPr lang="en-US" sz="4000" dirty="0"/>
          </a:p>
        </p:txBody>
      </p:sp>
      <p:sp>
        <p:nvSpPr>
          <p:cNvPr id="3" name="Slide Number Placeholder 2">
            <a:extLst>
              <a:ext uri="{FF2B5EF4-FFF2-40B4-BE49-F238E27FC236}">
                <a16:creationId xmlns:a16="http://schemas.microsoft.com/office/drawing/2014/main" id="{92A76681-80B2-9E20-77E6-2BA57E45C8D2}"/>
              </a:ext>
            </a:extLst>
          </p:cNvPr>
          <p:cNvSpPr>
            <a:spLocks noGrp="1"/>
          </p:cNvSpPr>
          <p:nvPr>
            <p:ph type="sldNum" sz="quarter" idx="12"/>
          </p:nvPr>
        </p:nvSpPr>
        <p:spPr/>
        <p:txBody>
          <a:bodyPr/>
          <a:lstStyle/>
          <a:p>
            <a:fld id="{445DE602-7143-2F4C-9AC2-FC3E8E5E4635}" type="slidenum">
              <a:rPr lang="en-US" smtClean="0"/>
              <a:t>2</a:t>
            </a:fld>
            <a:endParaRPr lang="en-US"/>
          </a:p>
        </p:txBody>
      </p:sp>
      <p:sp>
        <p:nvSpPr>
          <p:cNvPr id="4" name="TextBox 3">
            <a:extLst>
              <a:ext uri="{FF2B5EF4-FFF2-40B4-BE49-F238E27FC236}">
                <a16:creationId xmlns:a16="http://schemas.microsoft.com/office/drawing/2014/main" id="{CEE9464F-399B-2F5E-E20E-9B5F314619D7}"/>
              </a:ext>
            </a:extLst>
          </p:cNvPr>
          <p:cNvSpPr txBox="1"/>
          <p:nvPr/>
        </p:nvSpPr>
        <p:spPr>
          <a:xfrm>
            <a:off x="838199" y="2054374"/>
            <a:ext cx="11123142" cy="3939540"/>
          </a:xfrm>
          <a:prstGeom prst="rect">
            <a:avLst/>
          </a:prstGeom>
          <a:noFill/>
        </p:spPr>
        <p:txBody>
          <a:bodyPr wrap="square" rtlCol="0">
            <a:spAutoFit/>
          </a:bodyPr>
          <a:lstStyle/>
          <a:p>
            <a:pPr>
              <a:spcBef>
                <a:spcPts val="600"/>
              </a:spcBef>
              <a:spcAft>
                <a:spcPts val="600"/>
              </a:spcAft>
            </a:pPr>
            <a:r>
              <a:rPr lang="en-US" sz="2000" dirty="0"/>
              <a:t>Challenges:</a:t>
            </a:r>
          </a:p>
          <a:p>
            <a:pPr marL="285750" indent="-285750">
              <a:spcBef>
                <a:spcPts val="600"/>
              </a:spcBef>
              <a:spcAft>
                <a:spcPts val="600"/>
              </a:spcAft>
              <a:buFont typeface="Arial" panose="020B0604020202020204" pitchFamily="34" charset="0"/>
              <a:buChar char="•"/>
            </a:pPr>
            <a:r>
              <a:rPr lang="en-US" sz="2000" dirty="0"/>
              <a:t>Persistent Memory (PM) programs are prone to bugs due to </a:t>
            </a:r>
            <a:r>
              <a:rPr lang="en-US" sz="2000" dirty="0">
                <a:solidFill>
                  <a:srgbClr val="C00000"/>
                </a:solidFill>
              </a:rPr>
              <a:t>out-of-order persistence</a:t>
            </a:r>
            <a:endParaRPr lang="en-US" sz="2000" dirty="0"/>
          </a:p>
          <a:p>
            <a:pPr marL="285750" indent="-285750">
              <a:spcBef>
                <a:spcPts val="600"/>
              </a:spcBef>
              <a:spcAft>
                <a:spcPts val="600"/>
              </a:spcAft>
              <a:buFont typeface="Arial" panose="020B0604020202020204" pitchFamily="34" charset="0"/>
              <a:buChar char="•"/>
            </a:pPr>
            <a:r>
              <a:rPr lang="en-US" sz="2000" dirty="0">
                <a:solidFill>
                  <a:srgbClr val="C00000"/>
                </a:solidFill>
              </a:rPr>
              <a:t>Exponential search space </a:t>
            </a:r>
            <a:r>
              <a:rPr lang="en-US" sz="2000" dirty="0"/>
              <a:t>in PM </a:t>
            </a:r>
            <a:r>
              <a:rPr lang="en-US" sz="2000" dirty="0" err="1"/>
              <a:t>FSes</a:t>
            </a:r>
            <a:endParaRPr lang="en-US" sz="2000" dirty="0"/>
          </a:p>
          <a:p>
            <a:pPr marL="742950" lvl="1" indent="-285750">
              <a:spcBef>
                <a:spcPts val="600"/>
              </a:spcBef>
              <a:spcAft>
                <a:spcPts val="600"/>
              </a:spcAft>
              <a:buFont typeface="Arial" panose="020B0604020202020204" pitchFamily="34" charset="0"/>
              <a:buChar char="•"/>
            </a:pPr>
            <a:r>
              <a:rPr lang="en-US" sz="2000" dirty="0"/>
              <a:t>N </a:t>
            </a:r>
            <a:r>
              <a:rPr lang="en-US" sz="2000" b="1" dirty="0"/>
              <a:t>in-flight</a:t>
            </a:r>
            <a:r>
              <a:rPr lang="en-US" sz="2000" dirty="0"/>
              <a:t> (not guaranteed to be persisted) stores at a </a:t>
            </a:r>
            <a:r>
              <a:rPr lang="en-US" sz="2000" b="1" dirty="0"/>
              <a:t>fence point</a:t>
            </a:r>
            <a:r>
              <a:rPr lang="en-US" sz="2000" dirty="0"/>
              <a:t> </a:t>
            </a:r>
            <a:r>
              <a:rPr lang="en-US" sz="2000" dirty="0">
                <a:sym typeface="Wingdings" panose="05000000000000000000" pitchFamily="2" charset="2"/>
              </a:rPr>
              <a:t> </a:t>
            </a:r>
            <a:r>
              <a:rPr lang="en-US" sz="2000" dirty="0"/>
              <a:t>2</a:t>
            </a:r>
            <a:r>
              <a:rPr lang="en-US" sz="2000" baseline="30000" dirty="0"/>
              <a:t>N</a:t>
            </a:r>
            <a:r>
              <a:rPr lang="en-US" sz="2000" dirty="0"/>
              <a:t> </a:t>
            </a:r>
            <a:r>
              <a:rPr lang="en-US" sz="2000" b="1" dirty="0"/>
              <a:t>crash scenarios</a:t>
            </a:r>
          </a:p>
          <a:p>
            <a:pPr lvl="1">
              <a:spcBef>
                <a:spcPts val="600"/>
              </a:spcBef>
              <a:spcAft>
                <a:spcPts val="600"/>
              </a:spcAft>
            </a:pPr>
            <a:r>
              <a:rPr lang="en-US" sz="2000" b="1" dirty="0"/>
              <a:t>									    (crash plans)</a:t>
            </a:r>
            <a:endParaRPr lang="en-US" sz="2000" dirty="0"/>
          </a:p>
          <a:p>
            <a:pPr>
              <a:spcBef>
                <a:spcPts val="600"/>
              </a:spcBef>
              <a:spcAft>
                <a:spcPts val="600"/>
              </a:spcAft>
            </a:pPr>
            <a:r>
              <a:rPr lang="en-US" sz="2000" dirty="0"/>
              <a:t>Proposed</a:t>
            </a:r>
            <a:r>
              <a:rPr lang="en-US" sz="2000" b="1" dirty="0">
                <a:solidFill>
                  <a:srgbClr val="00B050"/>
                </a:solidFill>
              </a:rPr>
              <a:t> Silhouette,</a:t>
            </a:r>
            <a:r>
              <a:rPr lang="en-US" sz="2000" dirty="0"/>
              <a:t> which: </a:t>
            </a:r>
          </a:p>
          <a:p>
            <a:pPr marL="285750" indent="-285750">
              <a:spcBef>
                <a:spcPts val="600"/>
              </a:spcBef>
              <a:spcAft>
                <a:spcPts val="600"/>
              </a:spcAft>
              <a:buFont typeface="Arial" panose="020B0604020202020204" pitchFamily="34" charset="0"/>
              <a:buChar char="•"/>
            </a:pPr>
            <a:r>
              <a:rPr lang="en-US" sz="2000" dirty="0"/>
              <a:t>First checks whether a PM file system implements its consistency mechanisms correctly</a:t>
            </a:r>
          </a:p>
          <a:p>
            <a:pPr marL="285750" indent="-285750">
              <a:spcBef>
                <a:spcPts val="600"/>
              </a:spcBef>
              <a:spcAft>
                <a:spcPts val="600"/>
              </a:spcAft>
              <a:buFont typeface="Arial" panose="020B0604020202020204" pitchFamily="34" charset="0"/>
              <a:buChar char="•"/>
            </a:pPr>
            <a:r>
              <a:rPr lang="en-US" sz="2000" dirty="0"/>
              <a:t>If so, then all stores associated with the consistency mechanism are not reordered during testing, which dramatically reduces the search space</a:t>
            </a:r>
          </a:p>
        </p:txBody>
      </p:sp>
    </p:spTree>
    <p:extLst>
      <p:ext uri="{BB962C8B-B14F-4D97-AF65-F5344CB8AC3E}">
        <p14:creationId xmlns:p14="http://schemas.microsoft.com/office/powerpoint/2010/main" val="31265391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5E076E-D63C-0A56-8A79-FB2C417C775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BAC189-BF65-5F25-40F4-8B9F49FF12BB}"/>
              </a:ext>
            </a:extLst>
          </p:cNvPr>
          <p:cNvSpPr>
            <a:spLocks noGrp="1"/>
          </p:cNvSpPr>
          <p:nvPr>
            <p:ph type="title"/>
          </p:nvPr>
        </p:nvSpPr>
        <p:spPr/>
        <p:txBody>
          <a:bodyPr>
            <a:normAutofit/>
          </a:bodyPr>
          <a:lstStyle/>
          <a:p>
            <a:r>
              <a:rPr lang="en-US" sz="4000" dirty="0"/>
              <a:t>In-flight vs. Unprotected In-flight Stores</a:t>
            </a:r>
          </a:p>
        </p:txBody>
      </p:sp>
      <p:sp>
        <p:nvSpPr>
          <p:cNvPr id="3" name="Slide Number Placeholder 2">
            <a:extLst>
              <a:ext uri="{FF2B5EF4-FFF2-40B4-BE49-F238E27FC236}">
                <a16:creationId xmlns:a16="http://schemas.microsoft.com/office/drawing/2014/main" id="{FAD0CC5B-F70E-9E9B-EDA3-A6DDBECB47A6}"/>
              </a:ext>
            </a:extLst>
          </p:cNvPr>
          <p:cNvSpPr>
            <a:spLocks noGrp="1"/>
          </p:cNvSpPr>
          <p:nvPr>
            <p:ph type="sldNum" sz="quarter" idx="12"/>
          </p:nvPr>
        </p:nvSpPr>
        <p:spPr/>
        <p:txBody>
          <a:bodyPr/>
          <a:lstStyle/>
          <a:p>
            <a:fld id="{445DE602-7143-2F4C-9AC2-FC3E8E5E4635}" type="slidenum">
              <a:rPr lang="en-US" smtClean="0"/>
              <a:t>20</a:t>
            </a:fld>
            <a:endParaRPr lang="en-US"/>
          </a:p>
        </p:txBody>
      </p:sp>
      <p:pic>
        <p:nvPicPr>
          <p:cNvPr id="11" name="Picture 10">
            <a:extLst>
              <a:ext uri="{FF2B5EF4-FFF2-40B4-BE49-F238E27FC236}">
                <a16:creationId xmlns:a16="http://schemas.microsoft.com/office/drawing/2014/main" id="{FEB94942-42AE-07DD-92CB-EE1F207054D5}"/>
              </a:ext>
            </a:extLst>
          </p:cNvPr>
          <p:cNvPicPr>
            <a:picLocks noChangeAspect="1"/>
          </p:cNvPicPr>
          <p:nvPr/>
        </p:nvPicPr>
        <p:blipFill>
          <a:blip r:embed="rId3"/>
          <a:srcRect b="9809"/>
          <a:stretch/>
        </p:blipFill>
        <p:spPr>
          <a:xfrm>
            <a:off x="3581400" y="1472286"/>
            <a:ext cx="7772400" cy="3956964"/>
          </a:xfrm>
          <a:prstGeom prst="rect">
            <a:avLst/>
          </a:prstGeom>
        </p:spPr>
      </p:pic>
      <p:sp>
        <p:nvSpPr>
          <p:cNvPr id="12" name="Rectangle 11">
            <a:extLst>
              <a:ext uri="{FF2B5EF4-FFF2-40B4-BE49-F238E27FC236}">
                <a16:creationId xmlns:a16="http://schemas.microsoft.com/office/drawing/2014/main" id="{321111E1-6673-CC4E-550A-18A363EF21E5}"/>
              </a:ext>
            </a:extLst>
          </p:cNvPr>
          <p:cNvSpPr/>
          <p:nvPr/>
        </p:nvSpPr>
        <p:spPr>
          <a:xfrm>
            <a:off x="3886201" y="1539259"/>
            <a:ext cx="2467792" cy="958596"/>
          </a:xfrm>
          <a:prstGeom prst="rect">
            <a:avLst/>
          </a:prstGeom>
          <a:noFill/>
          <a:ln w="38100">
            <a:solidFill>
              <a:srgbClr val="C00000"/>
            </a:solidFill>
            <a:prstDash val="dash"/>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1149CD5C-445E-A037-8C18-ED44149B4041}"/>
              </a:ext>
            </a:extLst>
          </p:cNvPr>
          <p:cNvSpPr txBox="1"/>
          <p:nvPr/>
        </p:nvSpPr>
        <p:spPr>
          <a:xfrm>
            <a:off x="4627036" y="5831043"/>
            <a:ext cx="6111433" cy="646331"/>
          </a:xfrm>
          <a:prstGeom prst="rect">
            <a:avLst/>
          </a:prstGeom>
          <a:noFill/>
        </p:spPr>
        <p:txBody>
          <a:bodyPr wrap="square" rtlCol="0">
            <a:spAutoFit/>
          </a:bodyPr>
          <a:lstStyle/>
          <a:p>
            <a:pPr algn="ctr"/>
            <a:r>
              <a:rPr lang="en-US" dirty="0"/>
              <a:t>Fig 1. CDF of in-flight and unprotected stores in PMFS, NOVA, and </a:t>
            </a:r>
            <a:r>
              <a:rPr lang="en-US" dirty="0" err="1"/>
              <a:t>WineFS</a:t>
            </a:r>
            <a:r>
              <a:rPr lang="en-US" dirty="0"/>
              <a:t> under the ACE workloads.</a:t>
            </a:r>
          </a:p>
        </p:txBody>
      </p:sp>
      <p:sp>
        <p:nvSpPr>
          <p:cNvPr id="14" name="TextBox 13">
            <a:extLst>
              <a:ext uri="{FF2B5EF4-FFF2-40B4-BE49-F238E27FC236}">
                <a16:creationId xmlns:a16="http://schemas.microsoft.com/office/drawing/2014/main" id="{D8C57D9B-6F18-5B93-53CB-973F219509CE}"/>
              </a:ext>
            </a:extLst>
          </p:cNvPr>
          <p:cNvSpPr txBox="1"/>
          <p:nvPr/>
        </p:nvSpPr>
        <p:spPr>
          <a:xfrm>
            <a:off x="223284" y="1770059"/>
            <a:ext cx="3520041" cy="2343590"/>
          </a:xfrm>
          <a:prstGeom prst="rect">
            <a:avLst/>
          </a:prstGeom>
          <a:noFill/>
          <a:ln>
            <a:solidFill>
              <a:srgbClr val="C00000"/>
            </a:solidFill>
          </a:ln>
          <a:effectLst>
            <a:outerShdw blurRad="63500" sx="102000" sy="102000" algn="ctr" rotWithShape="0">
              <a:prstClr val="black">
                <a:alpha val="40000"/>
              </a:prstClr>
            </a:outerShdw>
          </a:effectLst>
        </p:spPr>
        <p:txBody>
          <a:bodyPr wrap="square" rtlCol="0">
            <a:spAutoFit/>
          </a:bodyPr>
          <a:lstStyle/>
          <a:p>
            <a:pPr marL="342900" indent="-342900">
              <a:lnSpc>
                <a:spcPct val="150000"/>
              </a:lnSpc>
              <a:buFont typeface="Arial" panose="020B0604020202020204" pitchFamily="34" charset="0"/>
              <a:buChar char="•"/>
            </a:pPr>
            <a:r>
              <a:rPr lang="en-US" sz="2000" dirty="0"/>
              <a:t>Focusing on in-flight stores not associated with consistency mechanisms (unprotected stores) eliminates the long tail.</a:t>
            </a:r>
          </a:p>
        </p:txBody>
      </p:sp>
      <p:sp>
        <p:nvSpPr>
          <p:cNvPr id="4" name="TextBox 3">
            <a:extLst>
              <a:ext uri="{FF2B5EF4-FFF2-40B4-BE49-F238E27FC236}">
                <a16:creationId xmlns:a16="http://schemas.microsoft.com/office/drawing/2014/main" id="{D39084D1-1C25-6DFD-44CB-F0AC1986D754}"/>
              </a:ext>
            </a:extLst>
          </p:cNvPr>
          <p:cNvSpPr txBox="1"/>
          <p:nvPr/>
        </p:nvSpPr>
        <p:spPr>
          <a:xfrm>
            <a:off x="4782180" y="5318741"/>
            <a:ext cx="6111433" cy="461665"/>
          </a:xfrm>
          <a:prstGeom prst="rect">
            <a:avLst/>
          </a:prstGeom>
          <a:noFill/>
        </p:spPr>
        <p:txBody>
          <a:bodyPr wrap="square" rtlCol="0">
            <a:spAutoFit/>
          </a:bodyPr>
          <a:lstStyle/>
          <a:p>
            <a:pPr algn="ctr"/>
            <a:r>
              <a:rPr lang="en-US" sz="2400" dirty="0">
                <a:latin typeface="Times New Roman" panose="02020603050405020304" pitchFamily="18" charset="0"/>
                <a:cs typeface="Times New Roman" panose="02020603050405020304" pitchFamily="18" charset="0"/>
              </a:rPr>
              <a:t># of in-flight stores at fence points</a:t>
            </a:r>
          </a:p>
        </p:txBody>
      </p:sp>
    </p:spTree>
    <p:extLst>
      <p:ext uri="{BB962C8B-B14F-4D97-AF65-F5344CB8AC3E}">
        <p14:creationId xmlns:p14="http://schemas.microsoft.com/office/powerpoint/2010/main" val="22210708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F7A2F8-9023-E37E-4E20-F9BDBF976D1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552C184-EDA0-0AA5-F01F-824D488518E5}"/>
              </a:ext>
            </a:extLst>
          </p:cNvPr>
          <p:cNvSpPr>
            <a:spLocks noGrp="1"/>
          </p:cNvSpPr>
          <p:nvPr>
            <p:ph type="title"/>
          </p:nvPr>
        </p:nvSpPr>
        <p:spPr/>
        <p:txBody>
          <a:bodyPr>
            <a:normAutofit/>
          </a:bodyPr>
          <a:lstStyle/>
          <a:p>
            <a:r>
              <a:rPr lang="en-US" sz="4000" dirty="0"/>
              <a:t>In-flight vs. Unprotected In-flight Stores</a:t>
            </a:r>
          </a:p>
        </p:txBody>
      </p:sp>
      <p:sp>
        <p:nvSpPr>
          <p:cNvPr id="3" name="Slide Number Placeholder 2">
            <a:extLst>
              <a:ext uri="{FF2B5EF4-FFF2-40B4-BE49-F238E27FC236}">
                <a16:creationId xmlns:a16="http://schemas.microsoft.com/office/drawing/2014/main" id="{9642AEE1-EF6F-CA84-53F8-2B5191CB6B5A}"/>
              </a:ext>
            </a:extLst>
          </p:cNvPr>
          <p:cNvSpPr>
            <a:spLocks noGrp="1"/>
          </p:cNvSpPr>
          <p:nvPr>
            <p:ph type="sldNum" sz="quarter" idx="12"/>
          </p:nvPr>
        </p:nvSpPr>
        <p:spPr/>
        <p:txBody>
          <a:bodyPr/>
          <a:lstStyle/>
          <a:p>
            <a:fld id="{445DE602-7143-2F4C-9AC2-FC3E8E5E4635}" type="slidenum">
              <a:rPr lang="en-US" smtClean="0"/>
              <a:t>21</a:t>
            </a:fld>
            <a:endParaRPr lang="en-US"/>
          </a:p>
        </p:txBody>
      </p:sp>
      <p:pic>
        <p:nvPicPr>
          <p:cNvPr id="11" name="Picture 10">
            <a:extLst>
              <a:ext uri="{FF2B5EF4-FFF2-40B4-BE49-F238E27FC236}">
                <a16:creationId xmlns:a16="http://schemas.microsoft.com/office/drawing/2014/main" id="{C297B218-5125-F8DF-20C7-1DAAC75A6176}"/>
              </a:ext>
            </a:extLst>
          </p:cNvPr>
          <p:cNvPicPr>
            <a:picLocks noChangeAspect="1"/>
          </p:cNvPicPr>
          <p:nvPr/>
        </p:nvPicPr>
        <p:blipFill>
          <a:blip r:embed="rId3"/>
          <a:srcRect b="9809"/>
          <a:stretch/>
        </p:blipFill>
        <p:spPr>
          <a:xfrm>
            <a:off x="3581400" y="1472286"/>
            <a:ext cx="7772400" cy="3956964"/>
          </a:xfrm>
          <a:prstGeom prst="rect">
            <a:avLst/>
          </a:prstGeom>
        </p:spPr>
      </p:pic>
      <p:sp>
        <p:nvSpPr>
          <p:cNvPr id="12" name="Rectangle 11">
            <a:extLst>
              <a:ext uri="{FF2B5EF4-FFF2-40B4-BE49-F238E27FC236}">
                <a16:creationId xmlns:a16="http://schemas.microsoft.com/office/drawing/2014/main" id="{5E74BD92-6C89-C18A-BFE1-DA5552894342}"/>
              </a:ext>
            </a:extLst>
          </p:cNvPr>
          <p:cNvSpPr/>
          <p:nvPr/>
        </p:nvSpPr>
        <p:spPr>
          <a:xfrm>
            <a:off x="3886201" y="1539259"/>
            <a:ext cx="2467792" cy="958596"/>
          </a:xfrm>
          <a:prstGeom prst="rect">
            <a:avLst/>
          </a:prstGeom>
          <a:noFill/>
          <a:ln w="38100">
            <a:solidFill>
              <a:srgbClr val="C00000"/>
            </a:solidFill>
            <a:prstDash val="dash"/>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99C9BE04-D056-9876-A957-94E289BDC2F8}"/>
              </a:ext>
            </a:extLst>
          </p:cNvPr>
          <p:cNvSpPr txBox="1"/>
          <p:nvPr/>
        </p:nvSpPr>
        <p:spPr>
          <a:xfrm>
            <a:off x="4627036" y="5831043"/>
            <a:ext cx="6111433" cy="646331"/>
          </a:xfrm>
          <a:prstGeom prst="rect">
            <a:avLst/>
          </a:prstGeom>
          <a:noFill/>
        </p:spPr>
        <p:txBody>
          <a:bodyPr wrap="square" rtlCol="0">
            <a:spAutoFit/>
          </a:bodyPr>
          <a:lstStyle/>
          <a:p>
            <a:pPr algn="ctr"/>
            <a:r>
              <a:rPr lang="en-US" dirty="0"/>
              <a:t>Fig 1. CDF of in-flight and unprotected stores in PMFS, NOVA, and </a:t>
            </a:r>
            <a:r>
              <a:rPr lang="en-US" dirty="0" err="1"/>
              <a:t>WineFS</a:t>
            </a:r>
            <a:r>
              <a:rPr lang="en-US" dirty="0"/>
              <a:t> under the ACE workloads.</a:t>
            </a:r>
          </a:p>
        </p:txBody>
      </p:sp>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0D8C290A-1180-37BB-50FD-66E677B63E30}"/>
                  </a:ext>
                </a:extLst>
              </p:cNvPr>
              <p:cNvSpPr txBox="1"/>
              <p:nvPr/>
            </p:nvSpPr>
            <p:spPr>
              <a:xfrm>
                <a:off x="223284" y="4272283"/>
                <a:ext cx="3389341" cy="1420261"/>
              </a:xfrm>
              <a:prstGeom prst="rect">
                <a:avLst/>
              </a:prstGeom>
              <a:noFill/>
              <a:ln>
                <a:solidFill>
                  <a:srgbClr val="C00000"/>
                </a:solidFill>
              </a:ln>
              <a:effectLst>
                <a:outerShdw blurRad="63500" sx="102000" sy="102000" algn="ctr" rotWithShape="0">
                  <a:prstClr val="black">
                    <a:alpha val="40000"/>
                  </a:prstClr>
                </a:outerShdw>
              </a:effectLst>
            </p:spPr>
            <p:txBody>
              <a:bodyPr wrap="square" rtlCol="0">
                <a:spAutoFit/>
              </a:bodyPr>
              <a:lstStyle/>
              <a:p>
                <a:pPr>
                  <a:lnSpc>
                    <a:spcPct val="150000"/>
                  </a:lnSpc>
                </a:pPr>
                <a14:m>
                  <m:oMathPara xmlns:m="http://schemas.openxmlformats.org/officeDocument/2006/math">
                    <m:oMathParaPr>
                      <m:jc m:val="centerGroup"/>
                    </m:oMathParaPr>
                    <m:oMath xmlns:m="http://schemas.openxmlformats.org/officeDocument/2006/math">
                      <m:sSup>
                        <m:sSupPr>
                          <m:ctrlPr>
                            <a:rPr lang="en-US" sz="2000" b="0" i="1" smtClean="0">
                              <a:latin typeface="Cambria Math" panose="02040503050406030204" pitchFamily="18" charset="0"/>
                            </a:rPr>
                          </m:ctrlPr>
                        </m:sSupPr>
                        <m:e>
                          <m:r>
                            <a:rPr lang="en-US" sz="2000" b="0" i="1" smtClean="0">
                              <a:latin typeface="Cambria Math" panose="02040503050406030204" pitchFamily="18" charset="0"/>
                            </a:rPr>
                            <m:t>2</m:t>
                          </m:r>
                        </m:e>
                        <m:sup>
                          <m:r>
                            <a:rPr lang="en-US" sz="2000" b="0" i="1" smtClean="0">
                              <a:latin typeface="Cambria Math" panose="02040503050406030204" pitchFamily="18" charset="0"/>
                            </a:rPr>
                            <m:t>10</m:t>
                          </m:r>
                        </m:sup>
                      </m:sSup>
                      <m:r>
                        <a:rPr lang="en-US" sz="2000" b="0" i="1" smtClean="0">
                          <a:latin typeface="Cambria Math" panose="02040503050406030204" pitchFamily="18" charset="0"/>
                        </a:rPr>
                        <m:t>=1024</m:t>
                      </m:r>
                    </m:oMath>
                  </m:oMathPara>
                </a14:m>
                <a:endParaRPr lang="en-US" sz="2000" dirty="0"/>
              </a:p>
              <a:p>
                <a:pPr>
                  <a:lnSpc>
                    <a:spcPct val="150000"/>
                  </a:lnSpc>
                </a:pPr>
                <a:r>
                  <a:rPr lang="en-US" sz="2000" dirty="0"/>
                  <a:t>Can we further reduce the number of crash plans?</a:t>
                </a:r>
              </a:p>
            </p:txBody>
          </p:sp>
        </mc:Choice>
        <mc:Fallback xmlns="">
          <p:sp>
            <p:nvSpPr>
              <p:cNvPr id="15" name="TextBox 14">
                <a:extLst>
                  <a:ext uri="{FF2B5EF4-FFF2-40B4-BE49-F238E27FC236}">
                    <a16:creationId xmlns:a16="http://schemas.microsoft.com/office/drawing/2014/main" id="{0D8C290A-1180-37BB-50FD-66E677B63E30}"/>
                  </a:ext>
                </a:extLst>
              </p:cNvPr>
              <p:cNvSpPr txBox="1">
                <a:spLocks noRot="1" noChangeAspect="1" noMove="1" noResize="1" noEditPoints="1" noAdjustHandles="1" noChangeArrowheads="1" noChangeShapeType="1" noTextEdit="1"/>
              </p:cNvSpPr>
              <p:nvPr/>
            </p:nvSpPr>
            <p:spPr>
              <a:xfrm>
                <a:off x="223284" y="4272283"/>
                <a:ext cx="3389341" cy="1420261"/>
              </a:xfrm>
              <a:prstGeom prst="rect">
                <a:avLst/>
              </a:prstGeom>
              <a:blipFill>
                <a:blip r:embed="rId4"/>
                <a:stretch>
                  <a:fillRect b="-787"/>
                </a:stretch>
              </a:blipFill>
              <a:ln>
                <a:solidFill>
                  <a:srgbClr val="C00000"/>
                </a:solidFill>
              </a:ln>
              <a:effectLst>
                <a:outerShdw blurRad="63500" sx="102000" sy="102000" algn="ctr" rotWithShape="0">
                  <a:prstClr val="black">
                    <a:alpha val="40000"/>
                  </a:prstClr>
                </a:outerShdw>
              </a:effectLst>
            </p:spPr>
            <p:txBody>
              <a:bodyPr/>
              <a:lstStyle/>
              <a:p>
                <a:r>
                  <a:rPr lang="en-US">
                    <a:noFill/>
                  </a:rPr>
                  <a:t> </a:t>
                </a:r>
              </a:p>
            </p:txBody>
          </p:sp>
        </mc:Fallback>
      </mc:AlternateContent>
      <p:sp>
        <p:nvSpPr>
          <p:cNvPr id="4" name="TextBox 3">
            <a:extLst>
              <a:ext uri="{FF2B5EF4-FFF2-40B4-BE49-F238E27FC236}">
                <a16:creationId xmlns:a16="http://schemas.microsoft.com/office/drawing/2014/main" id="{160B1F9E-0FB5-9769-2246-7E43456B49D5}"/>
              </a:ext>
            </a:extLst>
          </p:cNvPr>
          <p:cNvSpPr txBox="1"/>
          <p:nvPr/>
        </p:nvSpPr>
        <p:spPr>
          <a:xfrm>
            <a:off x="4782180" y="5318741"/>
            <a:ext cx="6111433" cy="461665"/>
          </a:xfrm>
          <a:prstGeom prst="rect">
            <a:avLst/>
          </a:prstGeom>
          <a:noFill/>
        </p:spPr>
        <p:txBody>
          <a:bodyPr wrap="square" rtlCol="0">
            <a:spAutoFit/>
          </a:bodyPr>
          <a:lstStyle/>
          <a:p>
            <a:pPr algn="ctr"/>
            <a:r>
              <a:rPr lang="en-US" sz="2400" dirty="0">
                <a:latin typeface="Times New Roman" panose="02020603050405020304" pitchFamily="18" charset="0"/>
                <a:cs typeface="Times New Roman" panose="02020603050405020304" pitchFamily="18" charset="0"/>
              </a:rPr>
              <a:t># of in-flight stores at fence points</a:t>
            </a:r>
          </a:p>
        </p:txBody>
      </p:sp>
      <p:sp>
        <p:nvSpPr>
          <p:cNvPr id="5" name="TextBox 4">
            <a:extLst>
              <a:ext uri="{FF2B5EF4-FFF2-40B4-BE49-F238E27FC236}">
                <a16:creationId xmlns:a16="http://schemas.microsoft.com/office/drawing/2014/main" id="{2E61CBA0-4CD6-69D8-8920-F8288713DE94}"/>
              </a:ext>
            </a:extLst>
          </p:cNvPr>
          <p:cNvSpPr txBox="1"/>
          <p:nvPr/>
        </p:nvSpPr>
        <p:spPr>
          <a:xfrm>
            <a:off x="223284" y="1770059"/>
            <a:ext cx="3520041" cy="2343590"/>
          </a:xfrm>
          <a:prstGeom prst="rect">
            <a:avLst/>
          </a:prstGeom>
          <a:noFill/>
          <a:ln>
            <a:solidFill>
              <a:srgbClr val="C00000"/>
            </a:solidFill>
          </a:ln>
          <a:effectLst>
            <a:outerShdw blurRad="63500" sx="102000" sy="102000" algn="ctr" rotWithShape="0">
              <a:prstClr val="black">
                <a:alpha val="40000"/>
              </a:prstClr>
            </a:outerShdw>
          </a:effectLst>
        </p:spPr>
        <p:txBody>
          <a:bodyPr wrap="square" rtlCol="0">
            <a:spAutoFit/>
          </a:bodyPr>
          <a:lstStyle/>
          <a:p>
            <a:pPr marL="342900" indent="-342900">
              <a:lnSpc>
                <a:spcPct val="150000"/>
              </a:lnSpc>
              <a:buFont typeface="Arial" panose="020B0604020202020204" pitchFamily="34" charset="0"/>
              <a:buChar char="•"/>
            </a:pPr>
            <a:r>
              <a:rPr lang="en-US" sz="2000" dirty="0"/>
              <a:t>Focusing on in-flight stores not associated with consistency mechanisms (unprotected stores) eliminates the long tail.</a:t>
            </a:r>
          </a:p>
        </p:txBody>
      </p:sp>
    </p:spTree>
    <p:extLst>
      <p:ext uri="{BB962C8B-B14F-4D97-AF65-F5344CB8AC3E}">
        <p14:creationId xmlns:p14="http://schemas.microsoft.com/office/powerpoint/2010/main" val="41114163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54FD97-7E8C-813D-F124-8E6ED3350E5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DB512EE-A921-EE5A-5FBF-0196785C493B}"/>
              </a:ext>
            </a:extLst>
          </p:cNvPr>
          <p:cNvSpPr>
            <a:spLocks noGrp="1"/>
          </p:cNvSpPr>
          <p:nvPr>
            <p:ph type="title"/>
          </p:nvPr>
        </p:nvSpPr>
        <p:spPr/>
        <p:txBody>
          <a:bodyPr>
            <a:normAutofit/>
          </a:bodyPr>
          <a:lstStyle/>
          <a:p>
            <a:r>
              <a:rPr lang="en-US" sz="4000" dirty="0"/>
              <a:t>Our Approach: Heuristic Reordering</a:t>
            </a:r>
          </a:p>
        </p:txBody>
      </p:sp>
      <p:sp>
        <p:nvSpPr>
          <p:cNvPr id="3" name="Slide Number Placeholder 2">
            <a:extLst>
              <a:ext uri="{FF2B5EF4-FFF2-40B4-BE49-F238E27FC236}">
                <a16:creationId xmlns:a16="http://schemas.microsoft.com/office/drawing/2014/main" id="{6DC2748D-0412-A93A-20D1-CC12F04A986F}"/>
              </a:ext>
            </a:extLst>
          </p:cNvPr>
          <p:cNvSpPr>
            <a:spLocks noGrp="1"/>
          </p:cNvSpPr>
          <p:nvPr>
            <p:ph type="sldNum" sz="quarter" idx="12"/>
          </p:nvPr>
        </p:nvSpPr>
        <p:spPr/>
        <p:txBody>
          <a:bodyPr/>
          <a:lstStyle/>
          <a:p>
            <a:fld id="{445DE602-7143-2F4C-9AC2-FC3E8E5E4635}" type="slidenum">
              <a:rPr lang="en-US" smtClean="0"/>
              <a:t>22</a:t>
            </a:fld>
            <a:endParaRPr lang="en-US" dirty="0"/>
          </a:p>
        </p:txBody>
      </p: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00DE65AD-545E-F066-A523-0B8F9489D37B}"/>
                  </a:ext>
                </a:extLst>
              </p:cNvPr>
              <p:cNvSpPr txBox="1"/>
              <p:nvPr/>
            </p:nvSpPr>
            <p:spPr>
              <a:xfrm>
                <a:off x="838201" y="1892394"/>
                <a:ext cx="10515599" cy="5016758"/>
              </a:xfrm>
              <a:prstGeom prst="rect">
                <a:avLst/>
              </a:prstGeom>
              <a:noFill/>
            </p:spPr>
            <p:txBody>
              <a:bodyPr wrap="square" rtlCol="0">
                <a:spAutoFit/>
              </a:bodyPr>
              <a:lstStyle/>
              <a:p>
                <a:pPr>
                  <a:spcBef>
                    <a:spcPts val="600"/>
                  </a:spcBef>
                  <a:spcAft>
                    <a:spcPts val="600"/>
                  </a:spcAft>
                </a:pPr>
                <a:r>
                  <a:rPr lang="en-US" sz="2000" dirty="0"/>
                  <a:t>Observation</a:t>
                </a:r>
              </a:p>
              <a:p>
                <a:pPr marL="800100" lvl="1" indent="-342900">
                  <a:spcBef>
                    <a:spcPts val="600"/>
                  </a:spcBef>
                  <a:spcAft>
                    <a:spcPts val="600"/>
                  </a:spcAft>
                  <a:buFont typeface="Arial" panose="020B0604020202020204" pitchFamily="34" charset="0"/>
                  <a:buChar char="•"/>
                </a:pPr>
                <a:r>
                  <a:rPr lang="en-US" sz="2000" dirty="0"/>
                  <a:t>PM programs often use one </a:t>
                </a:r>
                <a:r>
                  <a:rPr lang="en-US" sz="2000" dirty="0">
                    <a:solidFill>
                      <a:srgbClr val="C00000"/>
                    </a:solidFill>
                  </a:rPr>
                  <a:t>critical store</a:t>
                </a:r>
                <a:r>
                  <a:rPr lang="en-US" sz="2000" dirty="0"/>
                  <a:t> to indicate consistency of </a:t>
                </a:r>
                <a14:m>
                  <m:oMath xmlns:m="http://schemas.openxmlformats.org/officeDocument/2006/math">
                    <m:r>
                      <a:rPr lang="en-US" sz="2000" i="1" dirty="0" smtClean="0">
                        <a:latin typeface="Cambria Math" panose="02040503050406030204" pitchFamily="18" charset="0"/>
                      </a:rPr>
                      <m:t>𝑛</m:t>
                    </m:r>
                  </m:oMath>
                </a14:m>
                <a:r>
                  <a:rPr lang="en-US" sz="2000" dirty="0"/>
                  <a:t> in-flight stores</a:t>
                </a:r>
              </a:p>
              <a:p>
                <a:pPr marL="1257300" lvl="2" indent="-342900">
                  <a:spcBef>
                    <a:spcPts val="600"/>
                  </a:spcBef>
                  <a:spcAft>
                    <a:spcPts val="600"/>
                  </a:spcAft>
                  <a:buFont typeface="Arial" panose="020B0604020202020204" pitchFamily="34" charset="0"/>
                  <a:buChar char="•"/>
                </a:pPr>
                <a:r>
                  <a:rPr lang="en-US" sz="2000" dirty="0"/>
                  <a:t>Flag, atomic variable, epoch</a:t>
                </a:r>
              </a:p>
              <a:p>
                <a:pPr marL="1257300" lvl="2" indent="-342900">
                  <a:spcBef>
                    <a:spcPts val="600"/>
                  </a:spcBef>
                  <a:spcAft>
                    <a:spcPts val="600"/>
                  </a:spcAft>
                  <a:buFont typeface="Arial" panose="020B0604020202020204" pitchFamily="34" charset="0"/>
                  <a:buChar char="•"/>
                </a:pPr>
                <a:r>
                  <a:rPr lang="en-US" sz="2000" dirty="0"/>
                  <a:t>If the critical store is not ordered with respect to other in-flight stores </a:t>
                </a:r>
                <a:r>
                  <a:rPr lang="en-US" sz="2000" dirty="0">
                    <a:sym typeface="Wingdings" panose="05000000000000000000" pitchFamily="2" charset="2"/>
                  </a:rPr>
                  <a:t> bug</a:t>
                </a:r>
                <a:endParaRPr lang="en-US" sz="2000" dirty="0"/>
              </a:p>
              <a:p>
                <a:pPr>
                  <a:spcBef>
                    <a:spcPts val="600"/>
                  </a:spcBef>
                  <a:spcAft>
                    <a:spcPts val="600"/>
                  </a:spcAft>
                </a:pPr>
                <a:r>
                  <a:rPr lang="en-US" sz="2000" dirty="0"/>
                  <a:t>However, we do not know whether a store is a critical store.</a:t>
                </a:r>
              </a:p>
              <a:p>
                <a:pPr>
                  <a:spcBef>
                    <a:spcPts val="600"/>
                  </a:spcBef>
                  <a:spcAft>
                    <a:spcPts val="600"/>
                  </a:spcAft>
                </a:pPr>
                <a:endParaRPr lang="en-US" sz="2000" dirty="0"/>
              </a:p>
              <a:p>
                <a:pPr>
                  <a:spcBef>
                    <a:spcPts val="600"/>
                  </a:spcBef>
                  <a:spcAft>
                    <a:spcPts val="600"/>
                  </a:spcAft>
                </a:pPr>
                <a:r>
                  <a:rPr lang="en-US" sz="2000" dirty="0"/>
                  <a:t>Heuristic: for each unprotected in-flight store S, we assume S is a critical store and test only 2 crash plans (</a:t>
                </a:r>
                <a:r>
                  <a:rPr lang="en-US" sz="2000" dirty="0">
                    <a:solidFill>
                      <a:srgbClr val="00B050"/>
                    </a:solidFill>
                    <a:latin typeface="+mj-lt"/>
                    <a:cs typeface="Times New Roman" panose="02020603050405020304" pitchFamily="18" charset="0"/>
                  </a:rPr>
                  <a:t>2CP</a:t>
                </a:r>
                <a:r>
                  <a:rPr lang="en-US" sz="2000" dirty="0"/>
                  <a:t>):</a:t>
                </a:r>
              </a:p>
              <a:p>
                <a:pPr marL="800100" lvl="1" indent="-342900">
                  <a:spcBef>
                    <a:spcPts val="600"/>
                  </a:spcBef>
                  <a:spcAft>
                    <a:spcPts val="600"/>
                  </a:spcAft>
                  <a:buFont typeface="Arial" panose="020B0604020202020204" pitchFamily="34" charset="0"/>
                  <a:buChar char="•"/>
                </a:pPr>
                <a:r>
                  <a:rPr lang="en-US" sz="2000" dirty="0"/>
                  <a:t>Persists only S, leave other stores </a:t>
                </a:r>
                <a:r>
                  <a:rPr lang="en-US" sz="2000" dirty="0" err="1"/>
                  <a:t>unpersisted</a:t>
                </a:r>
                <a:endParaRPr lang="en-US" sz="2000" b="0" dirty="0"/>
              </a:p>
              <a:p>
                <a:pPr marL="800100" lvl="1" indent="-342900">
                  <a:spcBef>
                    <a:spcPts val="600"/>
                  </a:spcBef>
                  <a:spcAft>
                    <a:spcPts val="600"/>
                  </a:spcAft>
                  <a:buFont typeface="Arial" panose="020B0604020202020204" pitchFamily="34" charset="0"/>
                  <a:buChar char="•"/>
                </a:pPr>
                <a:r>
                  <a:rPr lang="en-US" sz="2000" dirty="0"/>
                  <a:t>Persists all the other stores, leave S </a:t>
                </a:r>
                <a:r>
                  <a:rPr lang="en-US" sz="2000" dirty="0" err="1"/>
                  <a:t>unpersisted</a:t>
                </a:r>
                <a:endParaRPr lang="en-US" sz="2000" dirty="0"/>
              </a:p>
              <a:p>
                <a:pPr marL="342900" indent="-342900">
                  <a:spcBef>
                    <a:spcPts val="600"/>
                  </a:spcBef>
                  <a:spcAft>
                    <a:spcPts val="600"/>
                  </a:spcAft>
                  <a:buFont typeface="Arial" panose="020B0604020202020204" pitchFamily="34" charset="0"/>
                  <a:buChar char="•"/>
                </a:pPr>
                <a:endParaRPr lang="en-US" sz="2000" dirty="0"/>
              </a:p>
            </p:txBody>
          </p:sp>
        </mc:Choice>
        <mc:Fallback xmlns="">
          <p:sp>
            <p:nvSpPr>
              <p:cNvPr id="4" name="TextBox 3">
                <a:extLst>
                  <a:ext uri="{FF2B5EF4-FFF2-40B4-BE49-F238E27FC236}">
                    <a16:creationId xmlns:a16="http://schemas.microsoft.com/office/drawing/2014/main" id="{00DE65AD-545E-F066-A523-0B8F9489D37B}"/>
                  </a:ext>
                </a:extLst>
              </p:cNvPr>
              <p:cNvSpPr txBox="1">
                <a:spLocks noRot="1" noChangeAspect="1" noMove="1" noResize="1" noEditPoints="1" noAdjustHandles="1" noChangeArrowheads="1" noChangeShapeType="1" noTextEdit="1"/>
              </p:cNvSpPr>
              <p:nvPr/>
            </p:nvSpPr>
            <p:spPr>
              <a:xfrm>
                <a:off x="838201" y="1892394"/>
                <a:ext cx="10515599" cy="5016758"/>
              </a:xfrm>
              <a:prstGeom prst="rect">
                <a:avLst/>
              </a:prstGeom>
              <a:blipFill>
                <a:blip r:embed="rId3"/>
                <a:stretch>
                  <a:fillRect l="-724" t="-505" r="-724"/>
                </a:stretch>
              </a:blipFill>
            </p:spPr>
            <p:txBody>
              <a:bodyPr/>
              <a:lstStyle/>
              <a:p>
                <a:r>
                  <a:rPr lang="en-US">
                    <a:noFill/>
                  </a:rPr>
                  <a:t> </a:t>
                </a:r>
              </a:p>
            </p:txBody>
          </p:sp>
        </mc:Fallback>
      </mc:AlternateContent>
    </p:spTree>
    <p:extLst>
      <p:ext uri="{BB962C8B-B14F-4D97-AF65-F5344CB8AC3E}">
        <p14:creationId xmlns:p14="http://schemas.microsoft.com/office/powerpoint/2010/main" val="18262093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17B46D-6918-4D94-859F-9ABF74BAB6B9}"/>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4A50303C-D292-2B18-B1F6-9E21EA4C2D36}"/>
                  </a:ext>
                </a:extLst>
              </p:cNvPr>
              <p:cNvSpPr txBox="1"/>
              <p:nvPr/>
            </p:nvSpPr>
            <p:spPr>
              <a:xfrm>
                <a:off x="838201" y="1892394"/>
                <a:ext cx="10515599" cy="4401205"/>
              </a:xfrm>
              <a:prstGeom prst="rect">
                <a:avLst/>
              </a:prstGeom>
              <a:noFill/>
            </p:spPr>
            <p:txBody>
              <a:bodyPr wrap="square" rtlCol="0">
                <a:spAutoFit/>
              </a:bodyPr>
              <a:lstStyle/>
              <a:p>
                <a:pPr>
                  <a:spcBef>
                    <a:spcPts val="600"/>
                  </a:spcBef>
                  <a:spcAft>
                    <a:spcPts val="600"/>
                  </a:spcAft>
                </a:pPr>
                <a:r>
                  <a:rPr lang="en-US" sz="2000" dirty="0"/>
                  <a:t>Observation</a:t>
                </a:r>
              </a:p>
              <a:p>
                <a:pPr marL="800100" lvl="1" indent="-342900">
                  <a:spcBef>
                    <a:spcPts val="600"/>
                  </a:spcBef>
                  <a:spcAft>
                    <a:spcPts val="600"/>
                  </a:spcAft>
                  <a:buFont typeface="Arial" panose="020B0604020202020204" pitchFamily="34" charset="0"/>
                  <a:buChar char="•"/>
                </a:pPr>
                <a:r>
                  <a:rPr lang="en-US" sz="2000" dirty="0"/>
                  <a:t>PM programs often use one </a:t>
                </a:r>
                <a:r>
                  <a:rPr lang="en-US" sz="2000" dirty="0">
                    <a:solidFill>
                      <a:srgbClr val="C00000"/>
                    </a:solidFill>
                  </a:rPr>
                  <a:t>critical store</a:t>
                </a:r>
                <a:r>
                  <a:rPr lang="en-US" sz="2000" dirty="0"/>
                  <a:t> to indicate consistency of </a:t>
                </a:r>
                <a14:m>
                  <m:oMath xmlns:m="http://schemas.openxmlformats.org/officeDocument/2006/math">
                    <m:r>
                      <a:rPr lang="en-US" sz="2000" i="1" dirty="0" smtClean="0">
                        <a:latin typeface="Cambria Math" panose="02040503050406030204" pitchFamily="18" charset="0"/>
                      </a:rPr>
                      <m:t>𝑛</m:t>
                    </m:r>
                  </m:oMath>
                </a14:m>
                <a:r>
                  <a:rPr lang="en-US" sz="2000" dirty="0"/>
                  <a:t> in-flight stores</a:t>
                </a:r>
              </a:p>
              <a:p>
                <a:pPr marL="1257300" lvl="2" indent="-342900">
                  <a:spcBef>
                    <a:spcPts val="600"/>
                  </a:spcBef>
                  <a:spcAft>
                    <a:spcPts val="600"/>
                  </a:spcAft>
                  <a:buFont typeface="Arial" panose="020B0604020202020204" pitchFamily="34" charset="0"/>
                  <a:buChar char="•"/>
                </a:pPr>
                <a:r>
                  <a:rPr lang="en-US" sz="2000" dirty="0"/>
                  <a:t>Flag, atomic variable, epoch</a:t>
                </a:r>
              </a:p>
              <a:p>
                <a:pPr marL="1257300" lvl="2" indent="-342900">
                  <a:spcBef>
                    <a:spcPts val="600"/>
                  </a:spcBef>
                  <a:spcAft>
                    <a:spcPts val="600"/>
                  </a:spcAft>
                  <a:buFont typeface="Arial" panose="020B0604020202020204" pitchFamily="34" charset="0"/>
                  <a:buChar char="•"/>
                </a:pPr>
                <a:r>
                  <a:rPr lang="en-US" sz="2000" dirty="0"/>
                  <a:t>If the critical store is not ordered with respect to other in-flight stores </a:t>
                </a:r>
                <a:r>
                  <a:rPr lang="en-US" sz="2000" dirty="0">
                    <a:sym typeface="Wingdings" panose="05000000000000000000" pitchFamily="2" charset="2"/>
                  </a:rPr>
                  <a:t> bug</a:t>
                </a:r>
                <a:endParaRPr lang="en-US" sz="2000" dirty="0"/>
              </a:p>
              <a:p>
                <a:pPr>
                  <a:spcBef>
                    <a:spcPts val="600"/>
                  </a:spcBef>
                  <a:spcAft>
                    <a:spcPts val="600"/>
                  </a:spcAft>
                </a:pPr>
                <a:r>
                  <a:rPr lang="en-US" sz="2000" dirty="0"/>
                  <a:t>However, we do not know whether a store is a critical store.</a:t>
                </a:r>
              </a:p>
              <a:p>
                <a:pPr>
                  <a:spcBef>
                    <a:spcPts val="600"/>
                  </a:spcBef>
                  <a:spcAft>
                    <a:spcPts val="600"/>
                  </a:spcAft>
                </a:pPr>
                <a:endParaRPr lang="en-US" sz="2000" dirty="0"/>
              </a:p>
              <a:p>
                <a:pPr>
                  <a:spcBef>
                    <a:spcPts val="600"/>
                  </a:spcBef>
                  <a:spcAft>
                    <a:spcPts val="600"/>
                  </a:spcAft>
                </a:pPr>
                <a:r>
                  <a:rPr lang="en-US" sz="2000" dirty="0"/>
                  <a:t>Heuristic: for each unprotected in-flight store S, we assume S is a critical store and test only 2 crash plans (</a:t>
                </a:r>
                <a:r>
                  <a:rPr lang="en-US" sz="2000" dirty="0">
                    <a:solidFill>
                      <a:srgbClr val="00B050"/>
                    </a:solidFill>
                    <a:latin typeface="+mj-lt"/>
                    <a:cs typeface="Times New Roman" panose="02020603050405020304" pitchFamily="18" charset="0"/>
                  </a:rPr>
                  <a:t>2CP</a:t>
                </a:r>
                <a:r>
                  <a:rPr lang="en-US" sz="2000" dirty="0"/>
                  <a:t>):</a:t>
                </a:r>
              </a:p>
              <a:p>
                <a:pPr marL="800100" lvl="1" indent="-342900">
                  <a:spcBef>
                    <a:spcPts val="600"/>
                  </a:spcBef>
                  <a:spcAft>
                    <a:spcPts val="600"/>
                  </a:spcAft>
                  <a:buFont typeface="Arial" panose="020B0604020202020204" pitchFamily="34" charset="0"/>
                  <a:buChar char="•"/>
                </a:pPr>
                <a:r>
                  <a:rPr lang="en-US" sz="2000" dirty="0"/>
                  <a:t>Persists only S, leave other stores </a:t>
                </a:r>
                <a:r>
                  <a:rPr lang="en-US" sz="2000" dirty="0" err="1"/>
                  <a:t>unpersisted</a:t>
                </a:r>
                <a:endParaRPr lang="en-US" sz="2000" b="0" dirty="0"/>
              </a:p>
              <a:p>
                <a:pPr marL="800100" lvl="1" indent="-342900">
                  <a:spcBef>
                    <a:spcPts val="600"/>
                  </a:spcBef>
                  <a:spcAft>
                    <a:spcPts val="600"/>
                  </a:spcAft>
                  <a:buFont typeface="Arial" panose="020B0604020202020204" pitchFamily="34" charset="0"/>
                  <a:buChar char="•"/>
                </a:pPr>
                <a:r>
                  <a:rPr lang="en-US" sz="2000" dirty="0"/>
                  <a:t>Persists all the other stores, leave S </a:t>
                </a:r>
                <a:r>
                  <a:rPr lang="en-US" sz="2000" dirty="0" err="1"/>
                  <a:t>unpersisted</a:t>
                </a:r>
                <a:endParaRPr lang="en-US" sz="2000" dirty="0"/>
              </a:p>
            </p:txBody>
          </p:sp>
        </mc:Choice>
        <mc:Fallback xmlns="">
          <p:sp>
            <p:nvSpPr>
              <p:cNvPr id="6" name="TextBox 5">
                <a:extLst>
                  <a:ext uri="{FF2B5EF4-FFF2-40B4-BE49-F238E27FC236}">
                    <a16:creationId xmlns:a16="http://schemas.microsoft.com/office/drawing/2014/main" id="{4A50303C-D292-2B18-B1F6-9E21EA4C2D36}"/>
                  </a:ext>
                </a:extLst>
              </p:cNvPr>
              <p:cNvSpPr txBox="1">
                <a:spLocks noRot="1" noChangeAspect="1" noMove="1" noResize="1" noEditPoints="1" noAdjustHandles="1" noChangeArrowheads="1" noChangeShapeType="1" noTextEdit="1"/>
              </p:cNvSpPr>
              <p:nvPr/>
            </p:nvSpPr>
            <p:spPr>
              <a:xfrm>
                <a:off x="838201" y="1892394"/>
                <a:ext cx="10515599" cy="4401205"/>
              </a:xfrm>
              <a:prstGeom prst="rect">
                <a:avLst/>
              </a:prstGeom>
              <a:blipFill>
                <a:blip r:embed="rId3"/>
                <a:stretch>
                  <a:fillRect l="-724" t="-575" r="-724" b="-1437"/>
                </a:stretch>
              </a:blipFill>
            </p:spPr>
            <p:txBody>
              <a:bodyPr/>
              <a:lstStyle/>
              <a:p>
                <a:r>
                  <a:rPr lang="en-US">
                    <a:noFill/>
                  </a:rPr>
                  <a:t> </a:t>
                </a:r>
              </a:p>
            </p:txBody>
          </p:sp>
        </mc:Fallback>
      </mc:AlternateContent>
      <p:sp>
        <p:nvSpPr>
          <p:cNvPr id="2" name="Title 1">
            <a:extLst>
              <a:ext uri="{FF2B5EF4-FFF2-40B4-BE49-F238E27FC236}">
                <a16:creationId xmlns:a16="http://schemas.microsoft.com/office/drawing/2014/main" id="{505DCB11-DF9B-9E40-1059-6537E3B58873}"/>
              </a:ext>
            </a:extLst>
          </p:cNvPr>
          <p:cNvSpPr>
            <a:spLocks noGrp="1"/>
          </p:cNvSpPr>
          <p:nvPr>
            <p:ph type="title"/>
          </p:nvPr>
        </p:nvSpPr>
        <p:spPr/>
        <p:txBody>
          <a:bodyPr>
            <a:normAutofit/>
          </a:bodyPr>
          <a:lstStyle/>
          <a:p>
            <a:r>
              <a:rPr lang="en-US" sz="4000" dirty="0"/>
              <a:t>Our Approach: Heuristic Reordering</a:t>
            </a:r>
          </a:p>
        </p:txBody>
      </p:sp>
      <p:sp>
        <p:nvSpPr>
          <p:cNvPr id="3" name="Slide Number Placeholder 2">
            <a:extLst>
              <a:ext uri="{FF2B5EF4-FFF2-40B4-BE49-F238E27FC236}">
                <a16:creationId xmlns:a16="http://schemas.microsoft.com/office/drawing/2014/main" id="{D27399E0-0F63-416F-5D7A-0522E674D0A4}"/>
              </a:ext>
            </a:extLst>
          </p:cNvPr>
          <p:cNvSpPr>
            <a:spLocks noGrp="1"/>
          </p:cNvSpPr>
          <p:nvPr>
            <p:ph type="sldNum" sz="quarter" idx="12"/>
          </p:nvPr>
        </p:nvSpPr>
        <p:spPr/>
        <p:txBody>
          <a:bodyPr/>
          <a:lstStyle/>
          <a:p>
            <a:fld id="{445DE602-7143-2F4C-9AC2-FC3E8E5E4635}" type="slidenum">
              <a:rPr lang="en-US" smtClean="0"/>
              <a:t>23</a:t>
            </a:fld>
            <a:endParaRPr lang="en-US" dirty="0"/>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C8830B06-2219-2982-ACE5-D4E705B1D079}"/>
                  </a:ext>
                </a:extLst>
              </p:cNvPr>
              <p:cNvSpPr txBox="1"/>
              <p:nvPr/>
            </p:nvSpPr>
            <p:spPr>
              <a:xfrm>
                <a:off x="3212757" y="3095368"/>
                <a:ext cx="7018638" cy="1420261"/>
              </a:xfrm>
              <a:prstGeom prst="rect">
                <a:avLst/>
              </a:prstGeom>
              <a:solidFill>
                <a:schemeClr val="bg1"/>
              </a:solidFill>
              <a:ln>
                <a:solidFill>
                  <a:srgbClr val="C00000"/>
                </a:solidFill>
              </a:ln>
              <a:effectLst>
                <a:outerShdw blurRad="63500" sx="102000" sy="102000" algn="ctr" rotWithShape="0">
                  <a:prstClr val="black">
                    <a:alpha val="40000"/>
                  </a:prstClr>
                </a:outerShdw>
              </a:effectLst>
            </p:spPr>
            <p:txBody>
              <a:bodyPr wrap="square" rtlCol="0">
                <a:spAutoFit/>
              </a:bodyPr>
              <a:lstStyle/>
              <a:p>
                <a:pPr algn="ctr">
                  <a:lnSpc>
                    <a:spcPct val="150000"/>
                  </a:lnSpc>
                </a:pPr>
                <a:r>
                  <a:rPr lang="en-US" sz="2000" dirty="0"/>
                  <a:t>With </a:t>
                </a:r>
                <a14:m>
                  <m:oMath xmlns:m="http://schemas.openxmlformats.org/officeDocument/2006/math">
                    <m:r>
                      <a:rPr lang="en-US" sz="2000" i="1" dirty="0" smtClean="0">
                        <a:latin typeface="Cambria Math" panose="02040503050406030204" pitchFamily="18" charset="0"/>
                      </a:rPr>
                      <m:t>𝑁</m:t>
                    </m:r>
                  </m:oMath>
                </a14:m>
                <a:r>
                  <a:rPr lang="en-US" sz="2000" i="1" dirty="0"/>
                  <a:t> </a:t>
                </a:r>
                <a:r>
                  <a:rPr lang="en-US" sz="2000" dirty="0"/>
                  <a:t>in-flight stores</a:t>
                </a:r>
                <a:r>
                  <a:rPr lang="en-US" sz="2000" i="1" dirty="0"/>
                  <a:t>:</a:t>
                </a:r>
              </a:p>
              <a:p>
                <a:pPr>
                  <a:lnSpc>
                    <a:spcPct val="150000"/>
                  </a:lnSpc>
                </a:pPr>
                <a:r>
                  <a:rPr lang="en-US" sz="2000" dirty="0">
                    <a:sym typeface="Wingdings" panose="05000000000000000000" pitchFamily="2" charset="2"/>
                  </a:rPr>
                  <a:t>Traditionally combinatorial approach: </a:t>
                </a:r>
                <a:r>
                  <a:rPr lang="en-US" sz="2000" i="1" dirty="0">
                    <a:sym typeface="Wingdings" panose="05000000000000000000" pitchFamily="2" charset="2"/>
                  </a:rPr>
                  <a:t> </a:t>
                </a:r>
                <a:r>
                  <a:rPr lang="en-US" sz="2000" i="1" dirty="0">
                    <a:solidFill>
                      <a:srgbClr val="C00000"/>
                    </a:solidFill>
                    <a:sym typeface="Wingdings" panose="05000000000000000000" pitchFamily="2" charset="2"/>
                  </a:rPr>
                  <a:t>2</a:t>
                </a:r>
                <a:r>
                  <a:rPr lang="en-US" sz="2000" i="1" baseline="30000" dirty="0">
                    <a:solidFill>
                      <a:srgbClr val="C00000"/>
                    </a:solidFill>
                    <a:sym typeface="Wingdings" panose="05000000000000000000" pitchFamily="2" charset="2"/>
                  </a:rPr>
                  <a:t>N</a:t>
                </a:r>
                <a:r>
                  <a:rPr lang="en-US" sz="2000" i="1" dirty="0">
                    <a:sym typeface="Wingdings" panose="05000000000000000000" pitchFamily="2" charset="2"/>
                  </a:rPr>
                  <a:t> crash plans</a:t>
                </a:r>
                <a:endParaRPr lang="en-US" sz="2000" i="1" dirty="0">
                  <a:latin typeface="Cambria Math" panose="02040503050406030204" pitchFamily="18" charset="0"/>
                </a:endParaRPr>
              </a:p>
              <a:p>
                <a:pPr algn="ctr">
                  <a:lnSpc>
                    <a:spcPct val="150000"/>
                  </a:lnSpc>
                </a:pPr>
                <a:r>
                  <a:rPr lang="en-US" sz="2000" dirty="0">
                    <a:sym typeface="Wingdings" panose="05000000000000000000" pitchFamily="2" charset="2"/>
                  </a:rPr>
                  <a:t>Our 2CP approach</a:t>
                </a:r>
                <a:r>
                  <a:rPr lang="en-US" sz="2000" i="1" dirty="0">
                    <a:sym typeface="Wingdings" panose="05000000000000000000" pitchFamily="2" charset="2"/>
                  </a:rPr>
                  <a:t>: </a:t>
                </a:r>
                <a14:m>
                  <m:oMath xmlns:m="http://schemas.openxmlformats.org/officeDocument/2006/math">
                    <m:r>
                      <a:rPr lang="en-US" sz="2000" i="1" dirty="0" smtClean="0">
                        <a:solidFill>
                          <a:srgbClr val="00B050"/>
                        </a:solidFill>
                        <a:latin typeface="Cambria Math" panose="02040503050406030204" pitchFamily="18" charset="0"/>
                      </a:rPr>
                      <m:t>2</m:t>
                    </m:r>
                    <m:r>
                      <a:rPr lang="en-US" sz="2000" i="1" dirty="0" smtClean="0">
                        <a:solidFill>
                          <a:srgbClr val="00B050"/>
                        </a:solidFill>
                        <a:latin typeface="Cambria Math" panose="02040503050406030204" pitchFamily="18" charset="0"/>
                      </a:rPr>
                      <m:t>𝑁</m:t>
                    </m:r>
                  </m:oMath>
                </a14:m>
                <a:r>
                  <a:rPr lang="en-US" sz="2000" i="1" dirty="0">
                    <a:solidFill>
                      <a:srgbClr val="00B050"/>
                    </a:solidFill>
                  </a:rPr>
                  <a:t> </a:t>
                </a:r>
                <a:r>
                  <a:rPr lang="en-US" sz="2000" i="1" dirty="0"/>
                  <a:t>crash plans</a:t>
                </a:r>
              </a:p>
            </p:txBody>
          </p:sp>
        </mc:Choice>
        <mc:Fallback xmlns="">
          <p:sp>
            <p:nvSpPr>
              <p:cNvPr id="5" name="TextBox 4">
                <a:extLst>
                  <a:ext uri="{FF2B5EF4-FFF2-40B4-BE49-F238E27FC236}">
                    <a16:creationId xmlns:a16="http://schemas.microsoft.com/office/drawing/2014/main" id="{C8830B06-2219-2982-ACE5-D4E705B1D079}"/>
                  </a:ext>
                </a:extLst>
              </p:cNvPr>
              <p:cNvSpPr txBox="1">
                <a:spLocks noRot="1" noChangeAspect="1" noMove="1" noResize="1" noEditPoints="1" noAdjustHandles="1" noChangeArrowheads="1" noChangeShapeType="1" noTextEdit="1"/>
              </p:cNvSpPr>
              <p:nvPr/>
            </p:nvSpPr>
            <p:spPr>
              <a:xfrm>
                <a:off x="3212757" y="3095368"/>
                <a:ext cx="7018638" cy="1420261"/>
              </a:xfrm>
              <a:prstGeom prst="rect">
                <a:avLst/>
              </a:prstGeom>
              <a:blipFill>
                <a:blip r:embed="rId4"/>
                <a:stretch>
                  <a:fillRect b="-794"/>
                </a:stretch>
              </a:blipFill>
              <a:ln>
                <a:solidFill>
                  <a:srgbClr val="C00000"/>
                </a:solidFill>
              </a:ln>
              <a:effectLst>
                <a:outerShdw blurRad="63500" sx="102000" sy="102000" algn="ctr" rotWithShape="0">
                  <a:prstClr val="black">
                    <a:alpha val="40000"/>
                  </a:prstClr>
                </a:outerShdw>
              </a:effectLst>
            </p:spPr>
            <p:txBody>
              <a:bodyPr/>
              <a:lstStyle/>
              <a:p>
                <a:r>
                  <a:rPr lang="en-US">
                    <a:noFill/>
                  </a:rPr>
                  <a:t> </a:t>
                </a:r>
              </a:p>
            </p:txBody>
          </p:sp>
        </mc:Fallback>
      </mc:AlternateContent>
    </p:spTree>
    <p:extLst>
      <p:ext uri="{BB962C8B-B14F-4D97-AF65-F5344CB8AC3E}">
        <p14:creationId xmlns:p14="http://schemas.microsoft.com/office/powerpoint/2010/main" val="29048938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16F8DC-8216-5550-74BC-F76FE2339167}"/>
              </a:ext>
            </a:extLst>
          </p:cNvPr>
          <p:cNvSpPr>
            <a:spLocks noGrp="1"/>
          </p:cNvSpPr>
          <p:nvPr>
            <p:ph type="title"/>
          </p:nvPr>
        </p:nvSpPr>
        <p:spPr/>
        <p:txBody>
          <a:bodyPr/>
          <a:lstStyle/>
          <a:p>
            <a:r>
              <a:rPr lang="en-US" dirty="0"/>
              <a:t>Silhouette</a:t>
            </a:r>
          </a:p>
        </p:txBody>
      </p:sp>
      <p:sp>
        <p:nvSpPr>
          <p:cNvPr id="3" name="Slide Number Placeholder 2">
            <a:extLst>
              <a:ext uri="{FF2B5EF4-FFF2-40B4-BE49-F238E27FC236}">
                <a16:creationId xmlns:a16="http://schemas.microsoft.com/office/drawing/2014/main" id="{A6F88994-DB5C-9515-8E0C-FD5CAA09029D}"/>
              </a:ext>
            </a:extLst>
          </p:cNvPr>
          <p:cNvSpPr>
            <a:spLocks noGrp="1"/>
          </p:cNvSpPr>
          <p:nvPr>
            <p:ph type="sldNum" sz="quarter" idx="12"/>
          </p:nvPr>
        </p:nvSpPr>
        <p:spPr/>
        <p:txBody>
          <a:bodyPr/>
          <a:lstStyle/>
          <a:p>
            <a:fld id="{445DE602-7143-2F4C-9AC2-FC3E8E5E4635}" type="slidenum">
              <a:rPr lang="en-US" smtClean="0"/>
              <a:t>24</a:t>
            </a:fld>
            <a:endParaRPr lang="en-US"/>
          </a:p>
        </p:txBody>
      </p:sp>
      <p:sp>
        <p:nvSpPr>
          <p:cNvPr id="5" name="TextBox 4">
            <a:extLst>
              <a:ext uri="{FF2B5EF4-FFF2-40B4-BE49-F238E27FC236}">
                <a16:creationId xmlns:a16="http://schemas.microsoft.com/office/drawing/2014/main" id="{0B390A30-6D92-AF09-E1EA-7B69C5249C79}"/>
              </a:ext>
            </a:extLst>
          </p:cNvPr>
          <p:cNvSpPr txBox="1"/>
          <p:nvPr/>
        </p:nvSpPr>
        <p:spPr>
          <a:xfrm>
            <a:off x="838200" y="2084295"/>
            <a:ext cx="10209028" cy="3477875"/>
          </a:xfrm>
          <a:prstGeom prst="rect">
            <a:avLst/>
          </a:prstGeom>
          <a:noFill/>
        </p:spPr>
        <p:txBody>
          <a:bodyPr wrap="square" rtlCol="0">
            <a:spAutoFit/>
          </a:bodyPr>
          <a:lstStyle/>
          <a:p>
            <a:pPr>
              <a:spcBef>
                <a:spcPts val="600"/>
              </a:spcBef>
              <a:spcAft>
                <a:spcPts val="600"/>
              </a:spcAft>
            </a:pPr>
            <a:r>
              <a:rPr lang="en-US" sz="2000" dirty="0"/>
              <a:t>Key Ideas:</a:t>
            </a:r>
          </a:p>
          <a:p>
            <a:pPr marL="342900" indent="-342900">
              <a:spcBef>
                <a:spcPts val="600"/>
              </a:spcBef>
              <a:spcAft>
                <a:spcPts val="600"/>
              </a:spcAft>
              <a:buFont typeface="Arial" panose="020B0604020202020204" pitchFamily="34" charset="0"/>
              <a:buChar char="•"/>
            </a:pPr>
            <a:r>
              <a:rPr lang="en-US" sz="2000" dirty="0"/>
              <a:t>Detect </a:t>
            </a:r>
            <a:r>
              <a:rPr lang="en-US" sz="2000" dirty="0">
                <a:solidFill>
                  <a:srgbClr val="00B050"/>
                </a:solidFill>
              </a:rPr>
              <a:t>crash-consistency mechanisms</a:t>
            </a:r>
            <a:r>
              <a:rPr lang="en-US" sz="2000" dirty="0"/>
              <a:t> and check their </a:t>
            </a:r>
            <a:r>
              <a:rPr lang="en-US" sz="2000" dirty="0">
                <a:solidFill>
                  <a:srgbClr val="00B050"/>
                </a:solidFill>
              </a:rPr>
              <a:t>invariants</a:t>
            </a:r>
            <a:r>
              <a:rPr lang="en-US" sz="2000" dirty="0"/>
              <a:t> to ensure the associated stores are crash-consistent </a:t>
            </a:r>
            <a:r>
              <a:rPr lang="en-US" sz="2000" dirty="0" err="1"/>
              <a:t>w.r.t.</a:t>
            </a:r>
            <a:r>
              <a:rPr lang="en-US" sz="2000" dirty="0"/>
              <a:t> persistence reordering.</a:t>
            </a:r>
          </a:p>
          <a:p>
            <a:pPr marL="342900" indent="-342900">
              <a:spcBef>
                <a:spcPts val="600"/>
              </a:spcBef>
              <a:spcAft>
                <a:spcPts val="600"/>
              </a:spcAft>
              <a:buFont typeface="Arial" panose="020B0604020202020204" pitchFamily="34" charset="0"/>
              <a:buChar char="•"/>
            </a:pPr>
            <a:r>
              <a:rPr lang="en-US" sz="2000" dirty="0"/>
              <a:t>Use the </a:t>
            </a:r>
            <a:r>
              <a:rPr lang="en-US" sz="2000" dirty="0">
                <a:solidFill>
                  <a:srgbClr val="00B050"/>
                </a:solidFill>
              </a:rPr>
              <a:t>heuristic (2CP) approach</a:t>
            </a:r>
            <a:r>
              <a:rPr lang="en-US" sz="2000" dirty="0"/>
              <a:t> to test unprotected stores.</a:t>
            </a:r>
          </a:p>
          <a:p>
            <a:pPr>
              <a:spcBef>
                <a:spcPts val="600"/>
              </a:spcBef>
              <a:spcAft>
                <a:spcPts val="600"/>
              </a:spcAft>
            </a:pPr>
            <a:endParaRPr lang="en-US" sz="2000" dirty="0"/>
          </a:p>
          <a:p>
            <a:pPr>
              <a:spcBef>
                <a:spcPts val="600"/>
              </a:spcBef>
              <a:spcAft>
                <a:spcPts val="600"/>
              </a:spcAft>
            </a:pPr>
            <a:r>
              <a:rPr lang="en-US" sz="2000" dirty="0"/>
              <a:t>Challenges:</a:t>
            </a:r>
          </a:p>
          <a:p>
            <a:pPr marL="342900" indent="-342900">
              <a:spcBef>
                <a:spcPts val="600"/>
              </a:spcBef>
              <a:spcAft>
                <a:spcPts val="600"/>
              </a:spcAft>
              <a:buFont typeface="Arial" panose="020B0604020202020204" pitchFamily="34" charset="0"/>
              <a:buChar char="•"/>
            </a:pPr>
            <a:r>
              <a:rPr lang="en-US" sz="2000" b="0" i="0" u="none" strike="noStrike" dirty="0">
                <a:solidFill>
                  <a:srgbClr val="212121"/>
                </a:solidFill>
                <a:effectLst/>
                <a:latin typeface="Aptos" panose="020B0004020202020204" pitchFamily="34" charset="0"/>
              </a:rPr>
              <a:t>How to define invariants for crash-consistency mechanisms?</a:t>
            </a:r>
          </a:p>
          <a:p>
            <a:pPr marL="342900" indent="-342900">
              <a:spcBef>
                <a:spcPts val="600"/>
              </a:spcBef>
              <a:spcAft>
                <a:spcPts val="600"/>
              </a:spcAft>
              <a:buFont typeface="Arial" panose="020B0604020202020204" pitchFamily="34" charset="0"/>
              <a:buChar char="•"/>
            </a:pPr>
            <a:r>
              <a:rPr lang="en-US" sz="2000" b="0" i="0" u="none" strike="noStrike" dirty="0">
                <a:solidFill>
                  <a:srgbClr val="212121"/>
                </a:solidFill>
                <a:effectLst/>
                <a:latin typeface="Aptos" panose="020B0004020202020204" pitchFamily="34" charset="0"/>
              </a:rPr>
              <a:t>How to check these invariants?</a:t>
            </a:r>
            <a:endParaRPr lang="en-US" sz="2000" dirty="0"/>
          </a:p>
        </p:txBody>
      </p:sp>
      <p:sp>
        <p:nvSpPr>
          <p:cNvPr id="4" name="Right Brace 3">
            <a:extLst>
              <a:ext uri="{FF2B5EF4-FFF2-40B4-BE49-F238E27FC236}">
                <a16:creationId xmlns:a16="http://schemas.microsoft.com/office/drawing/2014/main" id="{D2C17023-0279-70BA-16B3-B4FB8503D729}"/>
              </a:ext>
            </a:extLst>
          </p:cNvPr>
          <p:cNvSpPr/>
          <p:nvPr/>
        </p:nvSpPr>
        <p:spPr>
          <a:xfrm>
            <a:off x="8262257" y="4569467"/>
            <a:ext cx="348343" cy="1250565"/>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 name="TextBox 5">
            <a:extLst>
              <a:ext uri="{FF2B5EF4-FFF2-40B4-BE49-F238E27FC236}">
                <a16:creationId xmlns:a16="http://schemas.microsoft.com/office/drawing/2014/main" id="{D1BFF702-EFDE-535E-C444-4E617B81F101}"/>
              </a:ext>
            </a:extLst>
          </p:cNvPr>
          <p:cNvSpPr txBox="1"/>
          <p:nvPr/>
        </p:nvSpPr>
        <p:spPr>
          <a:xfrm>
            <a:off x="8629977" y="5010083"/>
            <a:ext cx="2723823" cy="369332"/>
          </a:xfrm>
          <a:prstGeom prst="rect">
            <a:avLst/>
          </a:prstGeom>
          <a:noFill/>
        </p:spPr>
        <p:txBody>
          <a:bodyPr wrap="none" rtlCol="0">
            <a:spAutoFit/>
          </a:bodyPr>
          <a:lstStyle/>
          <a:p>
            <a:r>
              <a:rPr lang="en-US" dirty="0"/>
              <a:t>More details in the paper</a:t>
            </a:r>
          </a:p>
        </p:txBody>
      </p:sp>
    </p:spTree>
    <p:extLst>
      <p:ext uri="{BB962C8B-B14F-4D97-AF65-F5344CB8AC3E}">
        <p14:creationId xmlns:p14="http://schemas.microsoft.com/office/powerpoint/2010/main" val="972171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3AF7B4-4C26-615C-33F2-34DC78B42D8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4C64167-3E69-5F42-3EE7-EB68B5F15357}"/>
              </a:ext>
            </a:extLst>
          </p:cNvPr>
          <p:cNvSpPr>
            <a:spLocks noGrp="1"/>
          </p:cNvSpPr>
          <p:nvPr>
            <p:ph type="title"/>
          </p:nvPr>
        </p:nvSpPr>
        <p:spPr/>
        <p:txBody>
          <a:bodyPr/>
          <a:lstStyle/>
          <a:p>
            <a:r>
              <a:rPr lang="en-US" dirty="0"/>
              <a:t>Consistency Invariants</a:t>
            </a:r>
          </a:p>
        </p:txBody>
      </p:sp>
      <p:sp>
        <p:nvSpPr>
          <p:cNvPr id="3" name="Slide Number Placeholder 2">
            <a:extLst>
              <a:ext uri="{FF2B5EF4-FFF2-40B4-BE49-F238E27FC236}">
                <a16:creationId xmlns:a16="http://schemas.microsoft.com/office/drawing/2014/main" id="{638FF8AF-9CFD-EBC5-6D89-0D58B3F531EB}"/>
              </a:ext>
            </a:extLst>
          </p:cNvPr>
          <p:cNvSpPr>
            <a:spLocks noGrp="1"/>
          </p:cNvSpPr>
          <p:nvPr>
            <p:ph type="sldNum" sz="quarter" idx="12"/>
          </p:nvPr>
        </p:nvSpPr>
        <p:spPr/>
        <p:txBody>
          <a:bodyPr/>
          <a:lstStyle/>
          <a:p>
            <a:fld id="{445DE602-7143-2F4C-9AC2-FC3E8E5E4635}" type="slidenum">
              <a:rPr lang="en-US" smtClean="0"/>
              <a:t>25</a:t>
            </a:fld>
            <a:endParaRPr lang="en-US"/>
          </a:p>
        </p:txBody>
      </p:sp>
      <p:sp>
        <p:nvSpPr>
          <p:cNvPr id="5" name="TextBox 4">
            <a:extLst>
              <a:ext uri="{FF2B5EF4-FFF2-40B4-BE49-F238E27FC236}">
                <a16:creationId xmlns:a16="http://schemas.microsoft.com/office/drawing/2014/main" id="{348B2631-3F93-8D73-B83B-B275076E414E}"/>
              </a:ext>
            </a:extLst>
          </p:cNvPr>
          <p:cNvSpPr txBox="1"/>
          <p:nvPr/>
        </p:nvSpPr>
        <p:spPr>
          <a:xfrm>
            <a:off x="838200" y="1928900"/>
            <a:ext cx="4701988" cy="1631216"/>
          </a:xfrm>
          <a:prstGeom prst="rect">
            <a:avLst/>
          </a:prstGeom>
          <a:noFill/>
        </p:spPr>
        <p:txBody>
          <a:bodyPr wrap="square" rtlCol="0">
            <a:spAutoFit/>
          </a:bodyPr>
          <a:lstStyle/>
          <a:p>
            <a:pPr>
              <a:spcBef>
                <a:spcPts val="600"/>
              </a:spcBef>
              <a:spcAft>
                <a:spcPts val="600"/>
              </a:spcAft>
            </a:pPr>
            <a:r>
              <a:rPr lang="en-US" sz="2000" dirty="0"/>
              <a:t>Crash-consistency mechanisms order writes in multiple phases.</a:t>
            </a:r>
          </a:p>
          <a:p>
            <a:pPr>
              <a:spcBef>
                <a:spcPts val="600"/>
              </a:spcBef>
              <a:spcAft>
                <a:spcPts val="600"/>
              </a:spcAft>
            </a:pPr>
            <a:endParaRPr lang="en-US" sz="2000" dirty="0"/>
          </a:p>
          <a:p>
            <a:pPr>
              <a:spcBef>
                <a:spcPts val="600"/>
              </a:spcBef>
              <a:spcAft>
                <a:spcPts val="600"/>
              </a:spcAft>
            </a:pPr>
            <a:r>
              <a:rPr lang="en-US" sz="2000" dirty="0"/>
              <a:t>Take an undo-journal as an example:</a:t>
            </a:r>
          </a:p>
        </p:txBody>
      </p:sp>
      <p:grpSp>
        <p:nvGrpSpPr>
          <p:cNvPr id="23" name="Group 22">
            <a:extLst>
              <a:ext uri="{FF2B5EF4-FFF2-40B4-BE49-F238E27FC236}">
                <a16:creationId xmlns:a16="http://schemas.microsoft.com/office/drawing/2014/main" id="{CA3D933E-DBC2-6915-C16A-ADB670A40813}"/>
              </a:ext>
            </a:extLst>
          </p:cNvPr>
          <p:cNvGrpSpPr/>
          <p:nvPr/>
        </p:nvGrpSpPr>
        <p:grpSpPr>
          <a:xfrm>
            <a:off x="7460974" y="2213113"/>
            <a:ext cx="1533939" cy="397565"/>
            <a:chOff x="7460974" y="2213113"/>
            <a:chExt cx="1533939" cy="397565"/>
          </a:xfrm>
        </p:grpSpPr>
        <p:sp>
          <p:nvSpPr>
            <p:cNvPr id="4" name="Rectangle 3">
              <a:extLst>
                <a:ext uri="{FF2B5EF4-FFF2-40B4-BE49-F238E27FC236}">
                  <a16:creationId xmlns:a16="http://schemas.microsoft.com/office/drawing/2014/main" id="{33EEE8C5-DA11-83C7-E98C-C155D94D6DA5}"/>
                </a:ext>
              </a:extLst>
            </p:cNvPr>
            <p:cNvSpPr/>
            <p:nvPr/>
          </p:nvSpPr>
          <p:spPr>
            <a:xfrm>
              <a:off x="7460974" y="2213113"/>
              <a:ext cx="384313" cy="397565"/>
            </a:xfrm>
            <a:prstGeom prst="rect">
              <a:avLst/>
            </a:prstGeom>
            <a:solidFill>
              <a:schemeClr val="bg1">
                <a:lumMod val="75000"/>
              </a:schemeClr>
            </a:solidFill>
            <a:ln w="254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D5B60E79-E97C-AEFB-C254-BB9DDE111F76}"/>
                </a:ext>
              </a:extLst>
            </p:cNvPr>
            <p:cNvSpPr/>
            <p:nvPr/>
          </p:nvSpPr>
          <p:spPr>
            <a:xfrm>
              <a:off x="7841974" y="2213113"/>
              <a:ext cx="384313" cy="397565"/>
            </a:xfrm>
            <a:prstGeom prst="rect">
              <a:avLst/>
            </a:prstGeom>
            <a:noFill/>
            <a:ln w="254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23185387-BE10-A083-E6FB-986568669F40}"/>
                </a:ext>
              </a:extLst>
            </p:cNvPr>
            <p:cNvSpPr/>
            <p:nvPr/>
          </p:nvSpPr>
          <p:spPr>
            <a:xfrm>
              <a:off x="8226287" y="2213113"/>
              <a:ext cx="384313" cy="397565"/>
            </a:xfrm>
            <a:prstGeom prst="rect">
              <a:avLst/>
            </a:prstGeom>
            <a:noFill/>
            <a:ln w="254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7796C4D6-C3A9-1BED-3F10-856575BCB4B1}"/>
                </a:ext>
              </a:extLst>
            </p:cNvPr>
            <p:cNvSpPr/>
            <p:nvPr/>
          </p:nvSpPr>
          <p:spPr>
            <a:xfrm>
              <a:off x="8610600" y="2213113"/>
              <a:ext cx="384313" cy="397565"/>
            </a:xfrm>
            <a:prstGeom prst="rect">
              <a:avLst/>
            </a:prstGeom>
            <a:noFill/>
            <a:ln w="254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1" name="Group 20">
            <a:extLst>
              <a:ext uri="{FF2B5EF4-FFF2-40B4-BE49-F238E27FC236}">
                <a16:creationId xmlns:a16="http://schemas.microsoft.com/office/drawing/2014/main" id="{6606C2EE-B992-BBCB-CB30-BD76ACBB36BA}"/>
              </a:ext>
            </a:extLst>
          </p:cNvPr>
          <p:cNvGrpSpPr/>
          <p:nvPr/>
        </p:nvGrpSpPr>
        <p:grpSpPr>
          <a:xfrm>
            <a:off x="7493160" y="1728342"/>
            <a:ext cx="755335" cy="484771"/>
            <a:chOff x="7493160" y="1728342"/>
            <a:chExt cx="755335" cy="484771"/>
          </a:xfrm>
        </p:grpSpPr>
        <p:cxnSp>
          <p:nvCxnSpPr>
            <p:cNvPr id="12" name="Straight Arrow Connector 11">
              <a:extLst>
                <a:ext uri="{FF2B5EF4-FFF2-40B4-BE49-F238E27FC236}">
                  <a16:creationId xmlns:a16="http://schemas.microsoft.com/office/drawing/2014/main" id="{6CD490A1-A822-24CD-1FCD-7216B518B2FC}"/>
                </a:ext>
              </a:extLst>
            </p:cNvPr>
            <p:cNvCxnSpPr/>
            <p:nvPr/>
          </p:nvCxnSpPr>
          <p:spPr>
            <a:xfrm>
              <a:off x="7828722" y="2133600"/>
              <a:ext cx="0" cy="79513"/>
            </a:xfrm>
            <a:prstGeom prst="straightConnector1">
              <a:avLst/>
            </a:prstGeom>
            <a:ln>
              <a:tailEnd type="triangle" w="lg" len="lg"/>
            </a:ln>
          </p:spPr>
          <p:style>
            <a:lnRef idx="2">
              <a:schemeClr val="accent1"/>
            </a:lnRef>
            <a:fillRef idx="0">
              <a:schemeClr val="accent1"/>
            </a:fillRef>
            <a:effectRef idx="1">
              <a:schemeClr val="accent1"/>
            </a:effectRef>
            <a:fontRef idx="minor">
              <a:schemeClr val="tx1"/>
            </a:fontRef>
          </p:style>
        </p:cxnSp>
        <p:sp>
          <p:nvSpPr>
            <p:cNvPr id="19" name="TextBox 18">
              <a:extLst>
                <a:ext uri="{FF2B5EF4-FFF2-40B4-BE49-F238E27FC236}">
                  <a16:creationId xmlns:a16="http://schemas.microsoft.com/office/drawing/2014/main" id="{26F379E8-EBFB-3CE0-E2BA-C2692A20957F}"/>
                </a:ext>
              </a:extLst>
            </p:cNvPr>
            <p:cNvSpPr txBox="1"/>
            <p:nvPr/>
          </p:nvSpPr>
          <p:spPr>
            <a:xfrm>
              <a:off x="7493160" y="1728342"/>
              <a:ext cx="755335" cy="400110"/>
            </a:xfrm>
            <a:prstGeom prst="rect">
              <a:avLst/>
            </a:prstGeom>
            <a:noFill/>
          </p:spPr>
          <p:txBody>
            <a:bodyPr wrap="none" rtlCol="0">
              <a:spAutoFit/>
            </a:bodyPr>
            <a:lstStyle/>
            <a:p>
              <a:r>
                <a:rPr lang="en-US" sz="2000" dirty="0"/>
                <a:t>head</a:t>
              </a:r>
              <a:endParaRPr lang="en-US" dirty="0"/>
            </a:p>
          </p:txBody>
        </p:sp>
      </p:grpSp>
      <p:grpSp>
        <p:nvGrpSpPr>
          <p:cNvPr id="22" name="Group 21">
            <a:extLst>
              <a:ext uri="{FF2B5EF4-FFF2-40B4-BE49-F238E27FC236}">
                <a16:creationId xmlns:a16="http://schemas.microsoft.com/office/drawing/2014/main" id="{019F2A6C-D215-7930-3C56-A652C2AC080E}"/>
              </a:ext>
            </a:extLst>
          </p:cNvPr>
          <p:cNvGrpSpPr/>
          <p:nvPr/>
        </p:nvGrpSpPr>
        <p:grpSpPr>
          <a:xfrm>
            <a:off x="7610504" y="2610678"/>
            <a:ext cx="568417" cy="506127"/>
            <a:chOff x="7622370" y="2610678"/>
            <a:chExt cx="568417" cy="506127"/>
          </a:xfrm>
        </p:grpSpPr>
        <p:cxnSp>
          <p:nvCxnSpPr>
            <p:cNvPr id="18" name="Straight Arrow Connector 17">
              <a:extLst>
                <a:ext uri="{FF2B5EF4-FFF2-40B4-BE49-F238E27FC236}">
                  <a16:creationId xmlns:a16="http://schemas.microsoft.com/office/drawing/2014/main" id="{7528100E-3B4A-A1A8-D291-5B1B5967A119}"/>
                </a:ext>
              </a:extLst>
            </p:cNvPr>
            <p:cNvCxnSpPr/>
            <p:nvPr/>
          </p:nvCxnSpPr>
          <p:spPr>
            <a:xfrm>
              <a:off x="7845287" y="2610678"/>
              <a:ext cx="0" cy="79513"/>
            </a:xfrm>
            <a:prstGeom prst="straightConnector1">
              <a:avLst/>
            </a:prstGeom>
            <a:ln>
              <a:headEnd type="triangle" w="lg" len="lg"/>
              <a:tailEnd type="none" w="lg" len="lg"/>
            </a:ln>
          </p:spPr>
          <p:style>
            <a:lnRef idx="2">
              <a:schemeClr val="accent1"/>
            </a:lnRef>
            <a:fillRef idx="0">
              <a:schemeClr val="accent1"/>
            </a:fillRef>
            <a:effectRef idx="1">
              <a:schemeClr val="accent1"/>
            </a:effectRef>
            <a:fontRef idx="minor">
              <a:schemeClr val="tx1"/>
            </a:fontRef>
          </p:style>
        </p:cxnSp>
        <p:sp>
          <p:nvSpPr>
            <p:cNvPr id="20" name="TextBox 19">
              <a:extLst>
                <a:ext uri="{FF2B5EF4-FFF2-40B4-BE49-F238E27FC236}">
                  <a16:creationId xmlns:a16="http://schemas.microsoft.com/office/drawing/2014/main" id="{9603D5CF-106D-BFBA-7E63-E9FCA2928B8E}"/>
                </a:ext>
              </a:extLst>
            </p:cNvPr>
            <p:cNvSpPr txBox="1"/>
            <p:nvPr/>
          </p:nvSpPr>
          <p:spPr>
            <a:xfrm>
              <a:off x="7622370" y="2716695"/>
              <a:ext cx="568417" cy="400110"/>
            </a:xfrm>
            <a:prstGeom prst="rect">
              <a:avLst/>
            </a:prstGeom>
            <a:noFill/>
          </p:spPr>
          <p:txBody>
            <a:bodyPr wrap="square" rtlCol="0">
              <a:spAutoFit/>
            </a:bodyPr>
            <a:lstStyle/>
            <a:p>
              <a:r>
                <a:rPr lang="en-US" sz="2000" dirty="0"/>
                <a:t>tail</a:t>
              </a:r>
              <a:endParaRPr lang="en-US" dirty="0"/>
            </a:p>
          </p:txBody>
        </p:sp>
      </p:grpSp>
      <p:sp>
        <p:nvSpPr>
          <p:cNvPr id="24" name="Rectangle 23">
            <a:extLst>
              <a:ext uri="{FF2B5EF4-FFF2-40B4-BE49-F238E27FC236}">
                <a16:creationId xmlns:a16="http://schemas.microsoft.com/office/drawing/2014/main" id="{9DAF6198-1196-029E-C2F5-DACF9D3B481C}"/>
              </a:ext>
            </a:extLst>
          </p:cNvPr>
          <p:cNvSpPr/>
          <p:nvPr/>
        </p:nvSpPr>
        <p:spPr>
          <a:xfrm>
            <a:off x="7460974" y="4094922"/>
            <a:ext cx="1149626" cy="1179443"/>
          </a:xfrm>
          <a:prstGeom prst="rect">
            <a:avLst/>
          </a:prstGeom>
          <a:solidFill>
            <a:schemeClr val="bg1"/>
          </a:solidFill>
          <a:ln w="254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9A0F7A22-A71A-9328-BAC3-C7FD8C1CD490}"/>
              </a:ext>
            </a:extLst>
          </p:cNvPr>
          <p:cNvSpPr txBox="1"/>
          <p:nvPr/>
        </p:nvSpPr>
        <p:spPr>
          <a:xfrm>
            <a:off x="6337482" y="2210568"/>
            <a:ext cx="955711" cy="400110"/>
          </a:xfrm>
          <a:prstGeom prst="rect">
            <a:avLst/>
          </a:prstGeom>
          <a:noFill/>
        </p:spPr>
        <p:txBody>
          <a:bodyPr wrap="none" rtlCol="0">
            <a:spAutoFit/>
          </a:bodyPr>
          <a:lstStyle/>
          <a:p>
            <a:r>
              <a:rPr lang="en-US" sz="2000" dirty="0"/>
              <a:t>journal</a:t>
            </a:r>
          </a:p>
        </p:txBody>
      </p:sp>
      <p:sp>
        <p:nvSpPr>
          <p:cNvPr id="26" name="TextBox 25">
            <a:extLst>
              <a:ext uri="{FF2B5EF4-FFF2-40B4-BE49-F238E27FC236}">
                <a16:creationId xmlns:a16="http://schemas.microsoft.com/office/drawing/2014/main" id="{4D2A67AF-DCEA-EBF3-E1AD-2EC716945236}"/>
              </a:ext>
            </a:extLst>
          </p:cNvPr>
          <p:cNvSpPr txBox="1"/>
          <p:nvPr/>
        </p:nvSpPr>
        <p:spPr>
          <a:xfrm>
            <a:off x="7634254" y="5274364"/>
            <a:ext cx="784189" cy="400110"/>
          </a:xfrm>
          <a:prstGeom prst="rect">
            <a:avLst/>
          </a:prstGeom>
          <a:noFill/>
        </p:spPr>
        <p:txBody>
          <a:bodyPr wrap="none" rtlCol="0">
            <a:spAutoFit/>
          </a:bodyPr>
          <a:lstStyle/>
          <a:p>
            <a:r>
              <a:rPr lang="en-US" sz="2000" dirty="0"/>
              <a:t>block</a:t>
            </a:r>
          </a:p>
        </p:txBody>
      </p:sp>
      <p:sp>
        <p:nvSpPr>
          <p:cNvPr id="28" name="TextBox 27">
            <a:extLst>
              <a:ext uri="{FF2B5EF4-FFF2-40B4-BE49-F238E27FC236}">
                <a16:creationId xmlns:a16="http://schemas.microsoft.com/office/drawing/2014/main" id="{40742AFD-2928-5357-5640-9C6E543A08E9}"/>
              </a:ext>
            </a:extLst>
          </p:cNvPr>
          <p:cNvSpPr txBox="1"/>
          <p:nvPr/>
        </p:nvSpPr>
        <p:spPr>
          <a:xfrm>
            <a:off x="6368484" y="3894867"/>
            <a:ext cx="1026243" cy="400110"/>
          </a:xfrm>
          <a:prstGeom prst="rect">
            <a:avLst/>
          </a:prstGeom>
          <a:noFill/>
        </p:spPr>
        <p:txBody>
          <a:bodyPr wrap="none" rtlCol="0">
            <a:spAutoFit/>
          </a:bodyPr>
          <a:lstStyle/>
          <a:p>
            <a:r>
              <a:rPr lang="en-US" sz="2000" dirty="0"/>
              <a:t>0x8100</a:t>
            </a:r>
          </a:p>
        </p:txBody>
      </p:sp>
      <p:sp>
        <p:nvSpPr>
          <p:cNvPr id="29" name="TextBox 28">
            <a:extLst>
              <a:ext uri="{FF2B5EF4-FFF2-40B4-BE49-F238E27FC236}">
                <a16:creationId xmlns:a16="http://schemas.microsoft.com/office/drawing/2014/main" id="{14A22386-CC45-F448-FD29-62F4FBBDEB06}"/>
              </a:ext>
            </a:extLst>
          </p:cNvPr>
          <p:cNvSpPr txBox="1"/>
          <p:nvPr/>
        </p:nvSpPr>
        <p:spPr>
          <a:xfrm>
            <a:off x="6368484" y="5074309"/>
            <a:ext cx="1026243" cy="400110"/>
          </a:xfrm>
          <a:prstGeom prst="rect">
            <a:avLst/>
          </a:prstGeom>
          <a:noFill/>
        </p:spPr>
        <p:txBody>
          <a:bodyPr wrap="none" rtlCol="0">
            <a:spAutoFit/>
          </a:bodyPr>
          <a:lstStyle/>
          <a:p>
            <a:r>
              <a:rPr lang="en-US" sz="2000" dirty="0"/>
              <a:t>0x8000</a:t>
            </a:r>
          </a:p>
        </p:txBody>
      </p:sp>
      <p:sp>
        <p:nvSpPr>
          <p:cNvPr id="30" name="Rectangle 29">
            <a:extLst>
              <a:ext uri="{FF2B5EF4-FFF2-40B4-BE49-F238E27FC236}">
                <a16:creationId xmlns:a16="http://schemas.microsoft.com/office/drawing/2014/main" id="{9835234F-C980-F9AF-6769-CB43788CAC5B}"/>
              </a:ext>
            </a:extLst>
          </p:cNvPr>
          <p:cNvSpPr/>
          <p:nvPr/>
        </p:nvSpPr>
        <p:spPr>
          <a:xfrm>
            <a:off x="7460974" y="5074309"/>
            <a:ext cx="1149626" cy="200055"/>
          </a:xfrm>
          <a:prstGeom prst="rect">
            <a:avLst/>
          </a:prstGeom>
          <a:solidFill>
            <a:schemeClr val="bg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537146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D85411-3549-3EB3-9E41-6241DDEB4A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B953D6F-3F7B-DB39-A4A2-169F04F6FA34}"/>
              </a:ext>
            </a:extLst>
          </p:cNvPr>
          <p:cNvSpPr>
            <a:spLocks noGrp="1"/>
          </p:cNvSpPr>
          <p:nvPr>
            <p:ph type="title"/>
          </p:nvPr>
        </p:nvSpPr>
        <p:spPr/>
        <p:txBody>
          <a:bodyPr/>
          <a:lstStyle/>
          <a:p>
            <a:r>
              <a:rPr lang="en-US" dirty="0"/>
              <a:t>Consistency Invariants</a:t>
            </a:r>
          </a:p>
        </p:txBody>
      </p:sp>
      <p:sp>
        <p:nvSpPr>
          <p:cNvPr id="3" name="Slide Number Placeholder 2">
            <a:extLst>
              <a:ext uri="{FF2B5EF4-FFF2-40B4-BE49-F238E27FC236}">
                <a16:creationId xmlns:a16="http://schemas.microsoft.com/office/drawing/2014/main" id="{094ADC9A-125A-4D43-86BC-6F5B7BE39E8D}"/>
              </a:ext>
            </a:extLst>
          </p:cNvPr>
          <p:cNvSpPr>
            <a:spLocks noGrp="1"/>
          </p:cNvSpPr>
          <p:nvPr>
            <p:ph type="sldNum" sz="quarter" idx="12"/>
          </p:nvPr>
        </p:nvSpPr>
        <p:spPr/>
        <p:txBody>
          <a:bodyPr/>
          <a:lstStyle/>
          <a:p>
            <a:fld id="{445DE602-7143-2F4C-9AC2-FC3E8E5E4635}" type="slidenum">
              <a:rPr lang="en-US" smtClean="0"/>
              <a:t>26</a:t>
            </a:fld>
            <a:endParaRPr lang="en-US"/>
          </a:p>
        </p:txBody>
      </p:sp>
      <p:sp>
        <p:nvSpPr>
          <p:cNvPr id="5" name="TextBox 4">
            <a:extLst>
              <a:ext uri="{FF2B5EF4-FFF2-40B4-BE49-F238E27FC236}">
                <a16:creationId xmlns:a16="http://schemas.microsoft.com/office/drawing/2014/main" id="{83A4453C-A9E5-AE32-2920-3DAFB01924E1}"/>
              </a:ext>
            </a:extLst>
          </p:cNvPr>
          <p:cNvSpPr txBox="1"/>
          <p:nvPr/>
        </p:nvSpPr>
        <p:spPr>
          <a:xfrm>
            <a:off x="838200" y="1928900"/>
            <a:ext cx="4701988" cy="2092881"/>
          </a:xfrm>
          <a:prstGeom prst="rect">
            <a:avLst/>
          </a:prstGeom>
          <a:noFill/>
        </p:spPr>
        <p:txBody>
          <a:bodyPr wrap="square" rtlCol="0">
            <a:spAutoFit/>
          </a:bodyPr>
          <a:lstStyle/>
          <a:p>
            <a:pPr>
              <a:spcBef>
                <a:spcPts val="600"/>
              </a:spcBef>
              <a:spcAft>
                <a:spcPts val="600"/>
              </a:spcAft>
            </a:pPr>
            <a:r>
              <a:rPr lang="en-US" sz="2000" dirty="0"/>
              <a:t>Crash-consistency mechanisms order writes in multiple phases.</a:t>
            </a:r>
          </a:p>
          <a:p>
            <a:pPr>
              <a:spcBef>
                <a:spcPts val="600"/>
              </a:spcBef>
              <a:spcAft>
                <a:spcPts val="600"/>
              </a:spcAft>
            </a:pPr>
            <a:endParaRPr lang="en-US" sz="2000" dirty="0"/>
          </a:p>
          <a:p>
            <a:pPr>
              <a:spcBef>
                <a:spcPts val="600"/>
              </a:spcBef>
              <a:spcAft>
                <a:spcPts val="600"/>
              </a:spcAft>
            </a:pPr>
            <a:r>
              <a:rPr lang="en-US" sz="2000" dirty="0"/>
              <a:t>Take an undo-journal as an example:</a:t>
            </a:r>
          </a:p>
          <a:p>
            <a:pPr marL="457200" indent="-457200">
              <a:spcBef>
                <a:spcPts val="600"/>
              </a:spcBef>
              <a:spcAft>
                <a:spcPts val="600"/>
              </a:spcAft>
              <a:buFont typeface="+mj-lt"/>
              <a:buAutoNum type="arabicPeriod"/>
            </a:pPr>
            <a:r>
              <a:rPr lang="en-US" sz="2000" dirty="0">
                <a:solidFill>
                  <a:srgbClr val="C00000"/>
                </a:solidFill>
              </a:rPr>
              <a:t>Allocate logs</a:t>
            </a:r>
          </a:p>
        </p:txBody>
      </p:sp>
      <p:grpSp>
        <p:nvGrpSpPr>
          <p:cNvPr id="14" name="Group 13">
            <a:extLst>
              <a:ext uri="{FF2B5EF4-FFF2-40B4-BE49-F238E27FC236}">
                <a16:creationId xmlns:a16="http://schemas.microsoft.com/office/drawing/2014/main" id="{104B42FC-C8F4-76C7-DB4F-9F8647EBB64C}"/>
              </a:ext>
            </a:extLst>
          </p:cNvPr>
          <p:cNvGrpSpPr/>
          <p:nvPr/>
        </p:nvGrpSpPr>
        <p:grpSpPr>
          <a:xfrm>
            <a:off x="6337482" y="1728342"/>
            <a:ext cx="4359818" cy="3946132"/>
            <a:chOff x="6337482" y="1728342"/>
            <a:chExt cx="4359818" cy="3946132"/>
          </a:xfrm>
        </p:grpSpPr>
        <p:grpSp>
          <p:nvGrpSpPr>
            <p:cNvPr id="23" name="Group 22">
              <a:extLst>
                <a:ext uri="{FF2B5EF4-FFF2-40B4-BE49-F238E27FC236}">
                  <a16:creationId xmlns:a16="http://schemas.microsoft.com/office/drawing/2014/main" id="{C4169ECD-393A-3C3B-DC01-C8F44D703EDF}"/>
                </a:ext>
              </a:extLst>
            </p:cNvPr>
            <p:cNvGrpSpPr/>
            <p:nvPr/>
          </p:nvGrpSpPr>
          <p:grpSpPr>
            <a:xfrm>
              <a:off x="7460974" y="2213113"/>
              <a:ext cx="1533939" cy="397565"/>
              <a:chOff x="7460974" y="2213113"/>
              <a:chExt cx="1533939" cy="397565"/>
            </a:xfrm>
          </p:grpSpPr>
          <p:sp>
            <p:nvSpPr>
              <p:cNvPr id="4" name="Rectangle 3">
                <a:extLst>
                  <a:ext uri="{FF2B5EF4-FFF2-40B4-BE49-F238E27FC236}">
                    <a16:creationId xmlns:a16="http://schemas.microsoft.com/office/drawing/2014/main" id="{6A51A83B-575B-1D45-78DD-5EAD567CA55C}"/>
                  </a:ext>
                </a:extLst>
              </p:cNvPr>
              <p:cNvSpPr/>
              <p:nvPr/>
            </p:nvSpPr>
            <p:spPr>
              <a:xfrm>
                <a:off x="7460974" y="2213113"/>
                <a:ext cx="384313" cy="397565"/>
              </a:xfrm>
              <a:prstGeom prst="rect">
                <a:avLst/>
              </a:prstGeom>
              <a:solidFill>
                <a:schemeClr val="bg1">
                  <a:lumMod val="75000"/>
                </a:schemeClr>
              </a:solidFill>
              <a:ln w="254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D9058E22-8705-3D86-94AA-86DAEF9AF031}"/>
                  </a:ext>
                </a:extLst>
              </p:cNvPr>
              <p:cNvSpPr/>
              <p:nvPr/>
            </p:nvSpPr>
            <p:spPr>
              <a:xfrm>
                <a:off x="7841974" y="2213113"/>
                <a:ext cx="384313" cy="397565"/>
              </a:xfrm>
              <a:prstGeom prst="rect">
                <a:avLst/>
              </a:prstGeom>
              <a:noFill/>
              <a:ln w="254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374FE08E-6730-B43A-178A-398DF66F7217}"/>
                  </a:ext>
                </a:extLst>
              </p:cNvPr>
              <p:cNvSpPr/>
              <p:nvPr/>
            </p:nvSpPr>
            <p:spPr>
              <a:xfrm>
                <a:off x="8226287" y="2213113"/>
                <a:ext cx="384313" cy="397565"/>
              </a:xfrm>
              <a:prstGeom prst="rect">
                <a:avLst/>
              </a:prstGeom>
              <a:noFill/>
              <a:ln w="254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CFDA22E4-AA2F-456B-F326-F2451C126DB5}"/>
                  </a:ext>
                </a:extLst>
              </p:cNvPr>
              <p:cNvSpPr/>
              <p:nvPr/>
            </p:nvSpPr>
            <p:spPr>
              <a:xfrm>
                <a:off x="8610600" y="2213113"/>
                <a:ext cx="384313" cy="397565"/>
              </a:xfrm>
              <a:prstGeom prst="rect">
                <a:avLst/>
              </a:prstGeom>
              <a:noFill/>
              <a:ln w="254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1" name="Group 20">
              <a:extLst>
                <a:ext uri="{FF2B5EF4-FFF2-40B4-BE49-F238E27FC236}">
                  <a16:creationId xmlns:a16="http://schemas.microsoft.com/office/drawing/2014/main" id="{3C68A1D9-DEF9-5A45-1989-808DE0063A01}"/>
                </a:ext>
              </a:extLst>
            </p:cNvPr>
            <p:cNvGrpSpPr/>
            <p:nvPr/>
          </p:nvGrpSpPr>
          <p:grpSpPr>
            <a:xfrm>
              <a:off x="7493160" y="1728342"/>
              <a:ext cx="755335" cy="484771"/>
              <a:chOff x="7493160" y="1728342"/>
              <a:chExt cx="755335" cy="484771"/>
            </a:xfrm>
          </p:grpSpPr>
          <p:cxnSp>
            <p:nvCxnSpPr>
              <p:cNvPr id="12" name="Straight Arrow Connector 11">
                <a:extLst>
                  <a:ext uri="{FF2B5EF4-FFF2-40B4-BE49-F238E27FC236}">
                    <a16:creationId xmlns:a16="http://schemas.microsoft.com/office/drawing/2014/main" id="{5F8262C9-EE6E-2904-9B8C-95C5A8AFCC20}"/>
                  </a:ext>
                </a:extLst>
              </p:cNvPr>
              <p:cNvCxnSpPr/>
              <p:nvPr/>
            </p:nvCxnSpPr>
            <p:spPr>
              <a:xfrm>
                <a:off x="7828722" y="2133600"/>
                <a:ext cx="0" cy="79513"/>
              </a:xfrm>
              <a:prstGeom prst="straightConnector1">
                <a:avLst/>
              </a:prstGeom>
              <a:ln>
                <a:tailEnd type="triangle" w="lg" len="lg"/>
              </a:ln>
            </p:spPr>
            <p:style>
              <a:lnRef idx="2">
                <a:schemeClr val="accent1"/>
              </a:lnRef>
              <a:fillRef idx="0">
                <a:schemeClr val="accent1"/>
              </a:fillRef>
              <a:effectRef idx="1">
                <a:schemeClr val="accent1"/>
              </a:effectRef>
              <a:fontRef idx="minor">
                <a:schemeClr val="tx1"/>
              </a:fontRef>
            </p:style>
          </p:cxnSp>
          <p:sp>
            <p:nvSpPr>
              <p:cNvPr id="19" name="TextBox 18">
                <a:extLst>
                  <a:ext uri="{FF2B5EF4-FFF2-40B4-BE49-F238E27FC236}">
                    <a16:creationId xmlns:a16="http://schemas.microsoft.com/office/drawing/2014/main" id="{13F5EFBB-15F4-750B-0D91-CE682918F0A5}"/>
                  </a:ext>
                </a:extLst>
              </p:cNvPr>
              <p:cNvSpPr txBox="1"/>
              <p:nvPr/>
            </p:nvSpPr>
            <p:spPr>
              <a:xfrm>
                <a:off x="7493160" y="1728342"/>
                <a:ext cx="755335" cy="400110"/>
              </a:xfrm>
              <a:prstGeom prst="rect">
                <a:avLst/>
              </a:prstGeom>
              <a:noFill/>
            </p:spPr>
            <p:txBody>
              <a:bodyPr wrap="none" rtlCol="0">
                <a:spAutoFit/>
              </a:bodyPr>
              <a:lstStyle/>
              <a:p>
                <a:r>
                  <a:rPr lang="en-US" sz="2000" dirty="0"/>
                  <a:t>head</a:t>
                </a:r>
                <a:endParaRPr lang="en-US" dirty="0"/>
              </a:p>
            </p:txBody>
          </p:sp>
        </p:grpSp>
        <p:grpSp>
          <p:nvGrpSpPr>
            <p:cNvPr id="22" name="Group 21">
              <a:extLst>
                <a:ext uri="{FF2B5EF4-FFF2-40B4-BE49-F238E27FC236}">
                  <a16:creationId xmlns:a16="http://schemas.microsoft.com/office/drawing/2014/main" id="{5EAE6E99-D566-69D8-40F3-928B345994F5}"/>
                </a:ext>
              </a:extLst>
            </p:cNvPr>
            <p:cNvGrpSpPr/>
            <p:nvPr/>
          </p:nvGrpSpPr>
          <p:grpSpPr>
            <a:xfrm>
              <a:off x="8005486" y="2623308"/>
              <a:ext cx="568417" cy="506127"/>
              <a:chOff x="7622370" y="2610678"/>
              <a:chExt cx="568417" cy="506127"/>
            </a:xfrm>
          </p:grpSpPr>
          <p:cxnSp>
            <p:nvCxnSpPr>
              <p:cNvPr id="18" name="Straight Arrow Connector 17">
                <a:extLst>
                  <a:ext uri="{FF2B5EF4-FFF2-40B4-BE49-F238E27FC236}">
                    <a16:creationId xmlns:a16="http://schemas.microsoft.com/office/drawing/2014/main" id="{80CCD20D-CCE4-D82E-0DF2-604A1D0001DA}"/>
                  </a:ext>
                </a:extLst>
              </p:cNvPr>
              <p:cNvCxnSpPr/>
              <p:nvPr/>
            </p:nvCxnSpPr>
            <p:spPr>
              <a:xfrm>
                <a:off x="7845287" y="2610678"/>
                <a:ext cx="0" cy="79513"/>
              </a:xfrm>
              <a:prstGeom prst="straightConnector1">
                <a:avLst/>
              </a:prstGeom>
              <a:ln>
                <a:headEnd type="triangle" w="lg" len="lg"/>
                <a:tailEnd type="none" w="lg" len="lg"/>
              </a:ln>
            </p:spPr>
            <p:style>
              <a:lnRef idx="2">
                <a:schemeClr val="accent1"/>
              </a:lnRef>
              <a:fillRef idx="0">
                <a:schemeClr val="accent1"/>
              </a:fillRef>
              <a:effectRef idx="1">
                <a:schemeClr val="accent1"/>
              </a:effectRef>
              <a:fontRef idx="minor">
                <a:schemeClr val="tx1"/>
              </a:fontRef>
            </p:style>
          </p:cxnSp>
          <p:sp>
            <p:nvSpPr>
              <p:cNvPr id="20" name="TextBox 19">
                <a:extLst>
                  <a:ext uri="{FF2B5EF4-FFF2-40B4-BE49-F238E27FC236}">
                    <a16:creationId xmlns:a16="http://schemas.microsoft.com/office/drawing/2014/main" id="{E6DF0CBB-D50C-6860-E36D-B6AA000D5549}"/>
                  </a:ext>
                </a:extLst>
              </p:cNvPr>
              <p:cNvSpPr txBox="1"/>
              <p:nvPr/>
            </p:nvSpPr>
            <p:spPr>
              <a:xfrm>
                <a:off x="7622370" y="2716695"/>
                <a:ext cx="568417" cy="400110"/>
              </a:xfrm>
              <a:prstGeom prst="rect">
                <a:avLst/>
              </a:prstGeom>
              <a:noFill/>
            </p:spPr>
            <p:txBody>
              <a:bodyPr wrap="square" rtlCol="0">
                <a:spAutoFit/>
              </a:bodyPr>
              <a:lstStyle/>
              <a:p>
                <a:r>
                  <a:rPr lang="en-US" sz="2000" dirty="0"/>
                  <a:t>tail</a:t>
                </a:r>
                <a:endParaRPr lang="en-US" dirty="0"/>
              </a:p>
            </p:txBody>
          </p:sp>
        </p:grpSp>
        <p:sp>
          <p:nvSpPr>
            <p:cNvPr id="24" name="Rectangle 23">
              <a:extLst>
                <a:ext uri="{FF2B5EF4-FFF2-40B4-BE49-F238E27FC236}">
                  <a16:creationId xmlns:a16="http://schemas.microsoft.com/office/drawing/2014/main" id="{F771BBEC-391E-6E22-1020-DCC9A871B96D}"/>
                </a:ext>
              </a:extLst>
            </p:cNvPr>
            <p:cNvSpPr/>
            <p:nvPr/>
          </p:nvSpPr>
          <p:spPr>
            <a:xfrm>
              <a:off x="7460974" y="4094922"/>
              <a:ext cx="1149626" cy="1179443"/>
            </a:xfrm>
            <a:prstGeom prst="rect">
              <a:avLst/>
            </a:prstGeom>
            <a:solidFill>
              <a:schemeClr val="bg1"/>
            </a:solidFill>
            <a:ln w="254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B33E94E8-DBCC-87F9-0372-A9D9A09A4BC6}"/>
                </a:ext>
              </a:extLst>
            </p:cNvPr>
            <p:cNvSpPr txBox="1"/>
            <p:nvPr/>
          </p:nvSpPr>
          <p:spPr>
            <a:xfrm>
              <a:off x="6337482" y="2210568"/>
              <a:ext cx="955711" cy="400110"/>
            </a:xfrm>
            <a:prstGeom prst="rect">
              <a:avLst/>
            </a:prstGeom>
            <a:noFill/>
          </p:spPr>
          <p:txBody>
            <a:bodyPr wrap="none" rtlCol="0">
              <a:spAutoFit/>
            </a:bodyPr>
            <a:lstStyle/>
            <a:p>
              <a:r>
                <a:rPr lang="en-US" sz="2000" dirty="0"/>
                <a:t>journal</a:t>
              </a:r>
            </a:p>
          </p:txBody>
        </p:sp>
        <p:sp>
          <p:nvSpPr>
            <p:cNvPr id="26" name="TextBox 25">
              <a:extLst>
                <a:ext uri="{FF2B5EF4-FFF2-40B4-BE49-F238E27FC236}">
                  <a16:creationId xmlns:a16="http://schemas.microsoft.com/office/drawing/2014/main" id="{A575310F-C889-CCA5-F283-7311FF5D9FA8}"/>
                </a:ext>
              </a:extLst>
            </p:cNvPr>
            <p:cNvSpPr txBox="1"/>
            <p:nvPr/>
          </p:nvSpPr>
          <p:spPr>
            <a:xfrm>
              <a:off x="7634254" y="5274364"/>
              <a:ext cx="784189" cy="400110"/>
            </a:xfrm>
            <a:prstGeom prst="rect">
              <a:avLst/>
            </a:prstGeom>
            <a:noFill/>
          </p:spPr>
          <p:txBody>
            <a:bodyPr wrap="none" rtlCol="0">
              <a:spAutoFit/>
            </a:bodyPr>
            <a:lstStyle/>
            <a:p>
              <a:r>
                <a:rPr lang="en-US" sz="2000" dirty="0"/>
                <a:t>block</a:t>
              </a:r>
            </a:p>
          </p:txBody>
        </p:sp>
        <p:sp>
          <p:nvSpPr>
            <p:cNvPr id="28" name="TextBox 27">
              <a:extLst>
                <a:ext uri="{FF2B5EF4-FFF2-40B4-BE49-F238E27FC236}">
                  <a16:creationId xmlns:a16="http://schemas.microsoft.com/office/drawing/2014/main" id="{6EC47009-8A2F-EA18-695A-56CD6BD65BEC}"/>
                </a:ext>
              </a:extLst>
            </p:cNvPr>
            <p:cNvSpPr txBox="1"/>
            <p:nvPr/>
          </p:nvSpPr>
          <p:spPr>
            <a:xfrm>
              <a:off x="6368484" y="3894867"/>
              <a:ext cx="1026243" cy="400110"/>
            </a:xfrm>
            <a:prstGeom prst="rect">
              <a:avLst/>
            </a:prstGeom>
            <a:noFill/>
          </p:spPr>
          <p:txBody>
            <a:bodyPr wrap="none" rtlCol="0">
              <a:spAutoFit/>
            </a:bodyPr>
            <a:lstStyle/>
            <a:p>
              <a:r>
                <a:rPr lang="en-US" sz="2000" dirty="0"/>
                <a:t>0x8100</a:t>
              </a:r>
            </a:p>
          </p:txBody>
        </p:sp>
        <p:sp>
          <p:nvSpPr>
            <p:cNvPr id="29" name="TextBox 28">
              <a:extLst>
                <a:ext uri="{FF2B5EF4-FFF2-40B4-BE49-F238E27FC236}">
                  <a16:creationId xmlns:a16="http://schemas.microsoft.com/office/drawing/2014/main" id="{65993D10-2B4C-88F9-70A4-8F97ABA678B9}"/>
                </a:ext>
              </a:extLst>
            </p:cNvPr>
            <p:cNvSpPr txBox="1"/>
            <p:nvPr/>
          </p:nvSpPr>
          <p:spPr>
            <a:xfrm>
              <a:off x="6368484" y="5074309"/>
              <a:ext cx="1026243" cy="400110"/>
            </a:xfrm>
            <a:prstGeom prst="rect">
              <a:avLst/>
            </a:prstGeom>
            <a:noFill/>
          </p:spPr>
          <p:txBody>
            <a:bodyPr wrap="none" rtlCol="0">
              <a:spAutoFit/>
            </a:bodyPr>
            <a:lstStyle/>
            <a:p>
              <a:r>
                <a:rPr lang="en-US" sz="2000" dirty="0"/>
                <a:t>0x8000</a:t>
              </a:r>
            </a:p>
          </p:txBody>
        </p:sp>
        <p:sp>
          <p:nvSpPr>
            <p:cNvPr id="30" name="Rectangle 29">
              <a:extLst>
                <a:ext uri="{FF2B5EF4-FFF2-40B4-BE49-F238E27FC236}">
                  <a16:creationId xmlns:a16="http://schemas.microsoft.com/office/drawing/2014/main" id="{3560A5FA-A880-1812-E142-6AAFF3685B50}"/>
                </a:ext>
              </a:extLst>
            </p:cNvPr>
            <p:cNvSpPr/>
            <p:nvPr/>
          </p:nvSpPr>
          <p:spPr>
            <a:xfrm>
              <a:off x="7460974" y="5074309"/>
              <a:ext cx="1149626" cy="200055"/>
            </a:xfrm>
            <a:prstGeom prst="rect">
              <a:avLst/>
            </a:prstGeom>
            <a:solidFill>
              <a:schemeClr val="bg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C4F304FC-5E29-0524-AFD1-781410188597}"/>
                </a:ext>
              </a:extLst>
            </p:cNvPr>
            <p:cNvSpPr txBox="1"/>
            <p:nvPr/>
          </p:nvSpPr>
          <p:spPr>
            <a:xfrm>
              <a:off x="9267100" y="3279314"/>
              <a:ext cx="1430200" cy="1015663"/>
            </a:xfrm>
            <a:prstGeom prst="rect">
              <a:avLst/>
            </a:prstGeom>
            <a:noFill/>
          </p:spPr>
          <p:txBody>
            <a:bodyPr wrap="none" rtlCol="0">
              <a:spAutoFit/>
            </a:bodyPr>
            <a:lstStyle/>
            <a:p>
              <a:pPr marL="457200" indent="-457200">
                <a:buAutoNum type="arabicPeriod"/>
              </a:pPr>
              <a:r>
                <a:rPr lang="en-US" sz="2000" dirty="0"/>
                <a:t>update</a:t>
              </a:r>
            </a:p>
            <a:p>
              <a:pPr marL="457200" indent="-457200">
                <a:buAutoNum type="arabicPeriod"/>
              </a:pPr>
              <a:r>
                <a:rPr lang="en-US" sz="2000" dirty="0"/>
                <a:t>flush</a:t>
              </a:r>
            </a:p>
            <a:p>
              <a:pPr marL="457200" indent="-457200">
                <a:buAutoNum type="arabicPeriod"/>
              </a:pPr>
              <a:r>
                <a:rPr lang="en-US" sz="2000" dirty="0"/>
                <a:t>fence</a:t>
              </a:r>
            </a:p>
          </p:txBody>
        </p:sp>
        <p:cxnSp>
          <p:nvCxnSpPr>
            <p:cNvPr id="11" name="Connector: Curved 10">
              <a:extLst>
                <a:ext uri="{FF2B5EF4-FFF2-40B4-BE49-F238E27FC236}">
                  <a16:creationId xmlns:a16="http://schemas.microsoft.com/office/drawing/2014/main" id="{D9D9D799-FADB-0763-194A-07990A475567}"/>
                </a:ext>
              </a:extLst>
            </p:cNvPr>
            <p:cNvCxnSpPr>
              <a:cxnSpLocks/>
              <a:stCxn id="6" idx="1"/>
              <a:endCxn id="20" idx="3"/>
            </p:cNvCxnSpPr>
            <p:nvPr/>
          </p:nvCxnSpPr>
          <p:spPr>
            <a:xfrm rot="10800000">
              <a:off x="8573904" y="2929380"/>
              <a:ext cx="693197" cy="857766"/>
            </a:xfrm>
            <a:prstGeom prst="curvedConnector3">
              <a:avLst/>
            </a:prstGeom>
            <a:ln w="25400">
              <a:tailEnd type="triangle" w="lg" len="lg"/>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39724795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D6C0E0-9AC3-4F17-29F8-22FB542F7E1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4BF8722-1137-6945-CC06-3FDB925DE34D}"/>
              </a:ext>
            </a:extLst>
          </p:cNvPr>
          <p:cNvSpPr>
            <a:spLocks noGrp="1"/>
          </p:cNvSpPr>
          <p:nvPr>
            <p:ph type="title"/>
          </p:nvPr>
        </p:nvSpPr>
        <p:spPr/>
        <p:txBody>
          <a:bodyPr/>
          <a:lstStyle/>
          <a:p>
            <a:r>
              <a:rPr lang="en-US" dirty="0"/>
              <a:t>Consistency Invariants</a:t>
            </a:r>
          </a:p>
        </p:txBody>
      </p:sp>
      <p:sp>
        <p:nvSpPr>
          <p:cNvPr id="3" name="Slide Number Placeholder 2">
            <a:extLst>
              <a:ext uri="{FF2B5EF4-FFF2-40B4-BE49-F238E27FC236}">
                <a16:creationId xmlns:a16="http://schemas.microsoft.com/office/drawing/2014/main" id="{E5F984D6-D400-64D6-0FDA-2E666831E349}"/>
              </a:ext>
            </a:extLst>
          </p:cNvPr>
          <p:cNvSpPr>
            <a:spLocks noGrp="1"/>
          </p:cNvSpPr>
          <p:nvPr>
            <p:ph type="sldNum" sz="quarter" idx="12"/>
          </p:nvPr>
        </p:nvSpPr>
        <p:spPr/>
        <p:txBody>
          <a:bodyPr/>
          <a:lstStyle/>
          <a:p>
            <a:fld id="{445DE602-7143-2F4C-9AC2-FC3E8E5E4635}" type="slidenum">
              <a:rPr lang="en-US" smtClean="0"/>
              <a:t>27</a:t>
            </a:fld>
            <a:endParaRPr lang="en-US"/>
          </a:p>
        </p:txBody>
      </p:sp>
      <p:sp>
        <p:nvSpPr>
          <p:cNvPr id="5" name="TextBox 4">
            <a:extLst>
              <a:ext uri="{FF2B5EF4-FFF2-40B4-BE49-F238E27FC236}">
                <a16:creationId xmlns:a16="http://schemas.microsoft.com/office/drawing/2014/main" id="{6C814FD2-088E-0600-81C2-119ED4A1135A}"/>
              </a:ext>
            </a:extLst>
          </p:cNvPr>
          <p:cNvSpPr txBox="1"/>
          <p:nvPr/>
        </p:nvSpPr>
        <p:spPr>
          <a:xfrm>
            <a:off x="838200" y="1928900"/>
            <a:ext cx="4701988" cy="2554545"/>
          </a:xfrm>
          <a:prstGeom prst="rect">
            <a:avLst/>
          </a:prstGeom>
          <a:noFill/>
        </p:spPr>
        <p:txBody>
          <a:bodyPr wrap="square" rtlCol="0">
            <a:spAutoFit/>
          </a:bodyPr>
          <a:lstStyle/>
          <a:p>
            <a:pPr>
              <a:spcBef>
                <a:spcPts val="600"/>
              </a:spcBef>
              <a:spcAft>
                <a:spcPts val="600"/>
              </a:spcAft>
            </a:pPr>
            <a:r>
              <a:rPr lang="en-US" sz="2000" dirty="0"/>
              <a:t>Crash-consistency mechanisms order writes in multiple phases.</a:t>
            </a:r>
          </a:p>
          <a:p>
            <a:pPr>
              <a:spcBef>
                <a:spcPts val="600"/>
              </a:spcBef>
              <a:spcAft>
                <a:spcPts val="600"/>
              </a:spcAft>
            </a:pPr>
            <a:endParaRPr lang="en-US" sz="2000" dirty="0"/>
          </a:p>
          <a:p>
            <a:pPr>
              <a:spcBef>
                <a:spcPts val="600"/>
              </a:spcBef>
              <a:spcAft>
                <a:spcPts val="600"/>
              </a:spcAft>
            </a:pPr>
            <a:r>
              <a:rPr lang="en-US" sz="2000" dirty="0"/>
              <a:t>Take an undo-journal as an example:</a:t>
            </a:r>
          </a:p>
          <a:p>
            <a:pPr marL="457200" indent="-457200">
              <a:spcBef>
                <a:spcPts val="600"/>
              </a:spcBef>
              <a:spcAft>
                <a:spcPts val="600"/>
              </a:spcAft>
              <a:buFont typeface="+mj-lt"/>
              <a:buAutoNum type="arabicPeriod"/>
            </a:pPr>
            <a:r>
              <a:rPr lang="en-US" sz="2000" dirty="0"/>
              <a:t>Allocate logs</a:t>
            </a:r>
          </a:p>
          <a:p>
            <a:pPr marL="457200" indent="-457200">
              <a:spcBef>
                <a:spcPts val="600"/>
              </a:spcBef>
              <a:spcAft>
                <a:spcPts val="600"/>
              </a:spcAft>
              <a:buFont typeface="+mj-lt"/>
              <a:buAutoNum type="arabicPeriod"/>
            </a:pPr>
            <a:r>
              <a:rPr lang="en-US" sz="2000" dirty="0">
                <a:solidFill>
                  <a:srgbClr val="C00000"/>
                </a:solidFill>
              </a:rPr>
              <a:t>Log writes</a:t>
            </a:r>
          </a:p>
        </p:txBody>
      </p:sp>
      <p:grpSp>
        <p:nvGrpSpPr>
          <p:cNvPr id="27" name="Group 26">
            <a:extLst>
              <a:ext uri="{FF2B5EF4-FFF2-40B4-BE49-F238E27FC236}">
                <a16:creationId xmlns:a16="http://schemas.microsoft.com/office/drawing/2014/main" id="{D13CDC12-AB29-D885-DE9F-E0697A763C18}"/>
              </a:ext>
            </a:extLst>
          </p:cNvPr>
          <p:cNvGrpSpPr/>
          <p:nvPr/>
        </p:nvGrpSpPr>
        <p:grpSpPr>
          <a:xfrm>
            <a:off x="6337482" y="1728342"/>
            <a:ext cx="4835909" cy="3946132"/>
            <a:chOff x="6337482" y="1728342"/>
            <a:chExt cx="4835909" cy="3946132"/>
          </a:xfrm>
        </p:grpSpPr>
        <p:sp>
          <p:nvSpPr>
            <p:cNvPr id="10" name="TextBox 9">
              <a:extLst>
                <a:ext uri="{FF2B5EF4-FFF2-40B4-BE49-F238E27FC236}">
                  <a16:creationId xmlns:a16="http://schemas.microsoft.com/office/drawing/2014/main" id="{7CF13A1C-9B61-6052-016C-441E05E96B61}"/>
                </a:ext>
              </a:extLst>
            </p:cNvPr>
            <p:cNvSpPr txBox="1"/>
            <p:nvPr/>
          </p:nvSpPr>
          <p:spPr>
            <a:xfrm>
              <a:off x="9267100" y="3279314"/>
              <a:ext cx="1906291" cy="2246769"/>
            </a:xfrm>
            <a:prstGeom prst="rect">
              <a:avLst/>
            </a:prstGeom>
            <a:noFill/>
          </p:spPr>
          <p:txBody>
            <a:bodyPr wrap="none" rtlCol="0">
              <a:spAutoFit/>
            </a:bodyPr>
            <a:lstStyle/>
            <a:p>
              <a:r>
                <a:rPr lang="en-US" sz="2000" dirty="0"/>
                <a:t>4. write</a:t>
              </a:r>
            </a:p>
            <a:p>
              <a:r>
                <a:rPr lang="en-US" sz="2000" dirty="0"/>
                <a:t>5. flush</a:t>
              </a:r>
            </a:p>
            <a:p>
              <a:r>
                <a:rPr lang="en-US" sz="2000" dirty="0"/>
                <a:t>6. fence</a:t>
              </a:r>
            </a:p>
            <a:p>
              <a:endParaRPr lang="en-US" sz="2000" dirty="0"/>
            </a:p>
            <a:p>
              <a:r>
                <a:rPr lang="en-US" sz="2000" dirty="0"/>
                <a:t>7. commit write</a:t>
              </a:r>
            </a:p>
            <a:p>
              <a:r>
                <a:rPr lang="en-US" sz="2000" dirty="0"/>
                <a:t>8. flush</a:t>
              </a:r>
            </a:p>
            <a:p>
              <a:r>
                <a:rPr lang="en-US" sz="2000" dirty="0"/>
                <a:t>9. fence</a:t>
              </a:r>
            </a:p>
          </p:txBody>
        </p:sp>
        <p:grpSp>
          <p:nvGrpSpPr>
            <p:cNvPr id="23" name="Group 22">
              <a:extLst>
                <a:ext uri="{FF2B5EF4-FFF2-40B4-BE49-F238E27FC236}">
                  <a16:creationId xmlns:a16="http://schemas.microsoft.com/office/drawing/2014/main" id="{9B34F870-68ED-2F14-7DFA-319B2A6959BC}"/>
                </a:ext>
              </a:extLst>
            </p:cNvPr>
            <p:cNvGrpSpPr/>
            <p:nvPr/>
          </p:nvGrpSpPr>
          <p:grpSpPr>
            <a:xfrm>
              <a:off x="7460974" y="2213113"/>
              <a:ext cx="1533939" cy="397565"/>
              <a:chOff x="7460974" y="2213113"/>
              <a:chExt cx="1533939" cy="397565"/>
            </a:xfrm>
          </p:grpSpPr>
          <p:sp>
            <p:nvSpPr>
              <p:cNvPr id="4" name="Rectangle 3">
                <a:extLst>
                  <a:ext uri="{FF2B5EF4-FFF2-40B4-BE49-F238E27FC236}">
                    <a16:creationId xmlns:a16="http://schemas.microsoft.com/office/drawing/2014/main" id="{6478CD21-CF33-DFF8-F1F6-E0AF5B8C5B1B}"/>
                  </a:ext>
                </a:extLst>
              </p:cNvPr>
              <p:cNvSpPr/>
              <p:nvPr/>
            </p:nvSpPr>
            <p:spPr>
              <a:xfrm>
                <a:off x="7460974" y="2213113"/>
                <a:ext cx="384313" cy="397565"/>
              </a:xfrm>
              <a:prstGeom prst="rect">
                <a:avLst/>
              </a:prstGeom>
              <a:solidFill>
                <a:schemeClr val="bg1">
                  <a:lumMod val="75000"/>
                </a:schemeClr>
              </a:solidFill>
              <a:ln w="254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A74B9189-136B-6659-B087-F48E88C332F2}"/>
                  </a:ext>
                </a:extLst>
              </p:cNvPr>
              <p:cNvSpPr/>
              <p:nvPr/>
            </p:nvSpPr>
            <p:spPr>
              <a:xfrm>
                <a:off x="7841974" y="2213113"/>
                <a:ext cx="384313" cy="397565"/>
              </a:xfrm>
              <a:prstGeom prst="rect">
                <a:avLst/>
              </a:prstGeom>
              <a:solidFill>
                <a:schemeClr val="bg1">
                  <a:lumMod val="75000"/>
                </a:schemeClr>
              </a:solidFill>
              <a:ln w="254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37F04810-DA0C-A642-2F36-01FFD03AB99E}"/>
                  </a:ext>
                </a:extLst>
              </p:cNvPr>
              <p:cNvSpPr/>
              <p:nvPr/>
            </p:nvSpPr>
            <p:spPr>
              <a:xfrm>
                <a:off x="8226287" y="2213113"/>
                <a:ext cx="384313" cy="397565"/>
              </a:xfrm>
              <a:prstGeom prst="rect">
                <a:avLst/>
              </a:prstGeom>
              <a:noFill/>
              <a:ln w="254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0C77BEA-966E-D243-6C61-CAA5646ED417}"/>
                  </a:ext>
                </a:extLst>
              </p:cNvPr>
              <p:cNvSpPr/>
              <p:nvPr/>
            </p:nvSpPr>
            <p:spPr>
              <a:xfrm>
                <a:off x="8610600" y="2213113"/>
                <a:ext cx="384313" cy="397565"/>
              </a:xfrm>
              <a:prstGeom prst="rect">
                <a:avLst/>
              </a:prstGeom>
              <a:noFill/>
              <a:ln w="254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1" name="Group 20">
              <a:extLst>
                <a:ext uri="{FF2B5EF4-FFF2-40B4-BE49-F238E27FC236}">
                  <a16:creationId xmlns:a16="http://schemas.microsoft.com/office/drawing/2014/main" id="{0C8CB154-FFBD-232C-CE8A-F73972817E52}"/>
                </a:ext>
              </a:extLst>
            </p:cNvPr>
            <p:cNvGrpSpPr/>
            <p:nvPr/>
          </p:nvGrpSpPr>
          <p:grpSpPr>
            <a:xfrm>
              <a:off x="7493160" y="1728342"/>
              <a:ext cx="755335" cy="484771"/>
              <a:chOff x="7493160" y="1728342"/>
              <a:chExt cx="755335" cy="484771"/>
            </a:xfrm>
          </p:grpSpPr>
          <p:cxnSp>
            <p:nvCxnSpPr>
              <p:cNvPr id="12" name="Straight Arrow Connector 11">
                <a:extLst>
                  <a:ext uri="{FF2B5EF4-FFF2-40B4-BE49-F238E27FC236}">
                    <a16:creationId xmlns:a16="http://schemas.microsoft.com/office/drawing/2014/main" id="{FCED4DCF-F06B-06C3-8FB2-7C1D4FEC207A}"/>
                  </a:ext>
                </a:extLst>
              </p:cNvPr>
              <p:cNvCxnSpPr/>
              <p:nvPr/>
            </p:nvCxnSpPr>
            <p:spPr>
              <a:xfrm>
                <a:off x="7828722" y="2133600"/>
                <a:ext cx="0" cy="79513"/>
              </a:xfrm>
              <a:prstGeom prst="straightConnector1">
                <a:avLst/>
              </a:prstGeom>
              <a:ln>
                <a:tailEnd type="triangle" w="lg" len="lg"/>
              </a:ln>
            </p:spPr>
            <p:style>
              <a:lnRef idx="2">
                <a:schemeClr val="accent1"/>
              </a:lnRef>
              <a:fillRef idx="0">
                <a:schemeClr val="accent1"/>
              </a:fillRef>
              <a:effectRef idx="1">
                <a:schemeClr val="accent1"/>
              </a:effectRef>
              <a:fontRef idx="minor">
                <a:schemeClr val="tx1"/>
              </a:fontRef>
            </p:style>
          </p:cxnSp>
          <p:sp>
            <p:nvSpPr>
              <p:cNvPr id="19" name="TextBox 18">
                <a:extLst>
                  <a:ext uri="{FF2B5EF4-FFF2-40B4-BE49-F238E27FC236}">
                    <a16:creationId xmlns:a16="http://schemas.microsoft.com/office/drawing/2014/main" id="{4690F384-BD3B-76BF-91AB-42DDEBAFE355}"/>
                  </a:ext>
                </a:extLst>
              </p:cNvPr>
              <p:cNvSpPr txBox="1"/>
              <p:nvPr/>
            </p:nvSpPr>
            <p:spPr>
              <a:xfrm>
                <a:off x="7493160" y="1728342"/>
                <a:ext cx="755335" cy="400110"/>
              </a:xfrm>
              <a:prstGeom prst="rect">
                <a:avLst/>
              </a:prstGeom>
              <a:noFill/>
            </p:spPr>
            <p:txBody>
              <a:bodyPr wrap="none" rtlCol="0">
                <a:spAutoFit/>
              </a:bodyPr>
              <a:lstStyle/>
              <a:p>
                <a:r>
                  <a:rPr lang="en-US" sz="2000" dirty="0"/>
                  <a:t>head</a:t>
                </a:r>
                <a:endParaRPr lang="en-US" dirty="0"/>
              </a:p>
            </p:txBody>
          </p:sp>
        </p:grpSp>
        <p:grpSp>
          <p:nvGrpSpPr>
            <p:cNvPr id="22" name="Group 21">
              <a:extLst>
                <a:ext uri="{FF2B5EF4-FFF2-40B4-BE49-F238E27FC236}">
                  <a16:creationId xmlns:a16="http://schemas.microsoft.com/office/drawing/2014/main" id="{4C85D496-BA39-D2D1-E5E4-33BB8228B034}"/>
                </a:ext>
              </a:extLst>
            </p:cNvPr>
            <p:cNvGrpSpPr/>
            <p:nvPr/>
          </p:nvGrpSpPr>
          <p:grpSpPr>
            <a:xfrm>
              <a:off x="8005486" y="2623308"/>
              <a:ext cx="568417" cy="506127"/>
              <a:chOff x="7622370" y="2610678"/>
              <a:chExt cx="568417" cy="506127"/>
            </a:xfrm>
          </p:grpSpPr>
          <p:cxnSp>
            <p:nvCxnSpPr>
              <p:cNvPr id="18" name="Straight Arrow Connector 17">
                <a:extLst>
                  <a:ext uri="{FF2B5EF4-FFF2-40B4-BE49-F238E27FC236}">
                    <a16:creationId xmlns:a16="http://schemas.microsoft.com/office/drawing/2014/main" id="{88B685A5-D796-1B0E-8120-F9B6DE37F26A}"/>
                  </a:ext>
                </a:extLst>
              </p:cNvPr>
              <p:cNvCxnSpPr/>
              <p:nvPr/>
            </p:nvCxnSpPr>
            <p:spPr>
              <a:xfrm>
                <a:off x="7845287" y="2610678"/>
                <a:ext cx="0" cy="79513"/>
              </a:xfrm>
              <a:prstGeom prst="straightConnector1">
                <a:avLst/>
              </a:prstGeom>
              <a:ln>
                <a:headEnd type="triangle" w="lg" len="lg"/>
                <a:tailEnd type="none" w="lg" len="lg"/>
              </a:ln>
            </p:spPr>
            <p:style>
              <a:lnRef idx="2">
                <a:schemeClr val="accent1"/>
              </a:lnRef>
              <a:fillRef idx="0">
                <a:schemeClr val="accent1"/>
              </a:fillRef>
              <a:effectRef idx="1">
                <a:schemeClr val="accent1"/>
              </a:effectRef>
              <a:fontRef idx="minor">
                <a:schemeClr val="tx1"/>
              </a:fontRef>
            </p:style>
          </p:cxnSp>
          <p:sp>
            <p:nvSpPr>
              <p:cNvPr id="20" name="TextBox 19">
                <a:extLst>
                  <a:ext uri="{FF2B5EF4-FFF2-40B4-BE49-F238E27FC236}">
                    <a16:creationId xmlns:a16="http://schemas.microsoft.com/office/drawing/2014/main" id="{1D0C9A9E-8BCC-24E7-8BC6-CF1BA40E9F4F}"/>
                  </a:ext>
                </a:extLst>
              </p:cNvPr>
              <p:cNvSpPr txBox="1"/>
              <p:nvPr/>
            </p:nvSpPr>
            <p:spPr>
              <a:xfrm>
                <a:off x="7622370" y="2716695"/>
                <a:ext cx="568417" cy="400110"/>
              </a:xfrm>
              <a:prstGeom prst="rect">
                <a:avLst/>
              </a:prstGeom>
              <a:noFill/>
            </p:spPr>
            <p:txBody>
              <a:bodyPr wrap="square" rtlCol="0">
                <a:spAutoFit/>
              </a:bodyPr>
              <a:lstStyle/>
              <a:p>
                <a:r>
                  <a:rPr lang="en-US" sz="2000" dirty="0"/>
                  <a:t>tail</a:t>
                </a:r>
                <a:endParaRPr lang="en-US" dirty="0"/>
              </a:p>
            </p:txBody>
          </p:sp>
        </p:grpSp>
        <p:sp>
          <p:nvSpPr>
            <p:cNvPr id="24" name="Rectangle 23">
              <a:extLst>
                <a:ext uri="{FF2B5EF4-FFF2-40B4-BE49-F238E27FC236}">
                  <a16:creationId xmlns:a16="http://schemas.microsoft.com/office/drawing/2014/main" id="{84B8DDCD-CB73-3E96-67C5-21BFCF809E0C}"/>
                </a:ext>
              </a:extLst>
            </p:cNvPr>
            <p:cNvSpPr/>
            <p:nvPr/>
          </p:nvSpPr>
          <p:spPr>
            <a:xfrm>
              <a:off x="7460974" y="4094922"/>
              <a:ext cx="1149626" cy="1179443"/>
            </a:xfrm>
            <a:prstGeom prst="rect">
              <a:avLst/>
            </a:prstGeom>
            <a:solidFill>
              <a:schemeClr val="bg1"/>
            </a:solidFill>
            <a:ln w="254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B81711E8-171A-8769-48D7-C160E8F91C72}"/>
                </a:ext>
              </a:extLst>
            </p:cNvPr>
            <p:cNvSpPr txBox="1"/>
            <p:nvPr/>
          </p:nvSpPr>
          <p:spPr>
            <a:xfrm>
              <a:off x="6337482" y="2210568"/>
              <a:ext cx="955711" cy="400110"/>
            </a:xfrm>
            <a:prstGeom prst="rect">
              <a:avLst/>
            </a:prstGeom>
            <a:noFill/>
          </p:spPr>
          <p:txBody>
            <a:bodyPr wrap="none" rtlCol="0">
              <a:spAutoFit/>
            </a:bodyPr>
            <a:lstStyle/>
            <a:p>
              <a:r>
                <a:rPr lang="en-US" sz="2000" dirty="0"/>
                <a:t>journal</a:t>
              </a:r>
            </a:p>
          </p:txBody>
        </p:sp>
        <p:sp>
          <p:nvSpPr>
            <p:cNvPr id="26" name="TextBox 25">
              <a:extLst>
                <a:ext uri="{FF2B5EF4-FFF2-40B4-BE49-F238E27FC236}">
                  <a16:creationId xmlns:a16="http://schemas.microsoft.com/office/drawing/2014/main" id="{8D5DC38D-6D8A-8346-2F9E-9B7E0A78379D}"/>
                </a:ext>
              </a:extLst>
            </p:cNvPr>
            <p:cNvSpPr txBox="1"/>
            <p:nvPr/>
          </p:nvSpPr>
          <p:spPr>
            <a:xfrm>
              <a:off x="7634254" y="5274364"/>
              <a:ext cx="784189" cy="400110"/>
            </a:xfrm>
            <a:prstGeom prst="rect">
              <a:avLst/>
            </a:prstGeom>
            <a:noFill/>
          </p:spPr>
          <p:txBody>
            <a:bodyPr wrap="none" rtlCol="0">
              <a:spAutoFit/>
            </a:bodyPr>
            <a:lstStyle/>
            <a:p>
              <a:r>
                <a:rPr lang="en-US" sz="2000" dirty="0"/>
                <a:t>block</a:t>
              </a:r>
            </a:p>
          </p:txBody>
        </p:sp>
        <p:sp>
          <p:nvSpPr>
            <p:cNvPr id="28" name="TextBox 27">
              <a:extLst>
                <a:ext uri="{FF2B5EF4-FFF2-40B4-BE49-F238E27FC236}">
                  <a16:creationId xmlns:a16="http://schemas.microsoft.com/office/drawing/2014/main" id="{73B31B84-3149-B12F-2387-F1284A9BA811}"/>
                </a:ext>
              </a:extLst>
            </p:cNvPr>
            <p:cNvSpPr txBox="1"/>
            <p:nvPr/>
          </p:nvSpPr>
          <p:spPr>
            <a:xfrm>
              <a:off x="6368484" y="3894867"/>
              <a:ext cx="1026243" cy="400110"/>
            </a:xfrm>
            <a:prstGeom prst="rect">
              <a:avLst/>
            </a:prstGeom>
            <a:noFill/>
          </p:spPr>
          <p:txBody>
            <a:bodyPr wrap="none" rtlCol="0">
              <a:spAutoFit/>
            </a:bodyPr>
            <a:lstStyle/>
            <a:p>
              <a:r>
                <a:rPr lang="en-US" sz="2000" dirty="0"/>
                <a:t>0x8100</a:t>
              </a:r>
            </a:p>
          </p:txBody>
        </p:sp>
        <p:sp>
          <p:nvSpPr>
            <p:cNvPr id="29" name="TextBox 28">
              <a:extLst>
                <a:ext uri="{FF2B5EF4-FFF2-40B4-BE49-F238E27FC236}">
                  <a16:creationId xmlns:a16="http://schemas.microsoft.com/office/drawing/2014/main" id="{B5193DA3-A2F4-0C0F-6BB7-592F2F50BAA4}"/>
                </a:ext>
              </a:extLst>
            </p:cNvPr>
            <p:cNvSpPr txBox="1"/>
            <p:nvPr/>
          </p:nvSpPr>
          <p:spPr>
            <a:xfrm>
              <a:off x="6368484" y="5074309"/>
              <a:ext cx="1026243" cy="400110"/>
            </a:xfrm>
            <a:prstGeom prst="rect">
              <a:avLst/>
            </a:prstGeom>
            <a:noFill/>
          </p:spPr>
          <p:txBody>
            <a:bodyPr wrap="none" rtlCol="0">
              <a:spAutoFit/>
            </a:bodyPr>
            <a:lstStyle/>
            <a:p>
              <a:r>
                <a:rPr lang="en-US" sz="2000" dirty="0"/>
                <a:t>0x8000</a:t>
              </a:r>
            </a:p>
          </p:txBody>
        </p:sp>
        <p:sp>
          <p:nvSpPr>
            <p:cNvPr id="30" name="Rectangle 29">
              <a:extLst>
                <a:ext uri="{FF2B5EF4-FFF2-40B4-BE49-F238E27FC236}">
                  <a16:creationId xmlns:a16="http://schemas.microsoft.com/office/drawing/2014/main" id="{86BA597B-D484-A532-4E64-799B1BA1EF3D}"/>
                </a:ext>
              </a:extLst>
            </p:cNvPr>
            <p:cNvSpPr/>
            <p:nvPr/>
          </p:nvSpPr>
          <p:spPr>
            <a:xfrm>
              <a:off x="7460974" y="5074309"/>
              <a:ext cx="1149626" cy="200055"/>
            </a:xfrm>
            <a:prstGeom prst="rect">
              <a:avLst/>
            </a:prstGeom>
            <a:solidFill>
              <a:schemeClr val="bg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Connector: Curved 10">
              <a:extLst>
                <a:ext uri="{FF2B5EF4-FFF2-40B4-BE49-F238E27FC236}">
                  <a16:creationId xmlns:a16="http://schemas.microsoft.com/office/drawing/2014/main" id="{18764D57-5CC5-8221-382A-68CE80B42550}"/>
                </a:ext>
              </a:extLst>
            </p:cNvPr>
            <p:cNvCxnSpPr>
              <a:cxnSpLocks/>
              <a:stCxn id="10" idx="0"/>
              <a:endCxn id="7" idx="0"/>
            </p:cNvCxnSpPr>
            <p:nvPr/>
          </p:nvCxnSpPr>
          <p:spPr>
            <a:xfrm rot="16200000" flipV="1">
              <a:off x="8594089" y="1653156"/>
              <a:ext cx="1066201" cy="2186115"/>
            </a:xfrm>
            <a:prstGeom prst="curvedConnector3">
              <a:avLst>
                <a:gd name="adj1" fmla="val 121441"/>
              </a:avLst>
            </a:prstGeom>
            <a:ln w="25400">
              <a:tailEnd type="triangle" w="lg" len="lg"/>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196939586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928614-4C9D-55B8-944C-A944CFC4E6D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D3D84CD-D3C6-E46C-9724-C81EEFD3C401}"/>
              </a:ext>
            </a:extLst>
          </p:cNvPr>
          <p:cNvSpPr>
            <a:spLocks noGrp="1"/>
          </p:cNvSpPr>
          <p:nvPr>
            <p:ph type="title"/>
          </p:nvPr>
        </p:nvSpPr>
        <p:spPr/>
        <p:txBody>
          <a:bodyPr/>
          <a:lstStyle/>
          <a:p>
            <a:r>
              <a:rPr lang="en-US" dirty="0"/>
              <a:t>Consistency Invariants</a:t>
            </a:r>
          </a:p>
        </p:txBody>
      </p:sp>
      <p:sp>
        <p:nvSpPr>
          <p:cNvPr id="3" name="Slide Number Placeholder 2">
            <a:extLst>
              <a:ext uri="{FF2B5EF4-FFF2-40B4-BE49-F238E27FC236}">
                <a16:creationId xmlns:a16="http://schemas.microsoft.com/office/drawing/2014/main" id="{0EA88916-6E42-AD18-1F01-A1FCBADA3D43}"/>
              </a:ext>
            </a:extLst>
          </p:cNvPr>
          <p:cNvSpPr>
            <a:spLocks noGrp="1"/>
          </p:cNvSpPr>
          <p:nvPr>
            <p:ph type="sldNum" sz="quarter" idx="12"/>
          </p:nvPr>
        </p:nvSpPr>
        <p:spPr/>
        <p:txBody>
          <a:bodyPr/>
          <a:lstStyle/>
          <a:p>
            <a:fld id="{445DE602-7143-2F4C-9AC2-FC3E8E5E4635}" type="slidenum">
              <a:rPr lang="en-US" smtClean="0"/>
              <a:t>28</a:t>
            </a:fld>
            <a:endParaRPr lang="en-US"/>
          </a:p>
        </p:txBody>
      </p:sp>
      <p:sp>
        <p:nvSpPr>
          <p:cNvPr id="5" name="TextBox 4">
            <a:extLst>
              <a:ext uri="{FF2B5EF4-FFF2-40B4-BE49-F238E27FC236}">
                <a16:creationId xmlns:a16="http://schemas.microsoft.com/office/drawing/2014/main" id="{B8D6895C-3D85-DC45-C974-1E7BD9DDF568}"/>
              </a:ext>
            </a:extLst>
          </p:cNvPr>
          <p:cNvSpPr txBox="1"/>
          <p:nvPr/>
        </p:nvSpPr>
        <p:spPr>
          <a:xfrm>
            <a:off x="838200" y="1928900"/>
            <a:ext cx="4701988" cy="3016210"/>
          </a:xfrm>
          <a:prstGeom prst="rect">
            <a:avLst/>
          </a:prstGeom>
          <a:noFill/>
        </p:spPr>
        <p:txBody>
          <a:bodyPr wrap="square" rtlCol="0">
            <a:spAutoFit/>
          </a:bodyPr>
          <a:lstStyle/>
          <a:p>
            <a:pPr>
              <a:spcBef>
                <a:spcPts val="600"/>
              </a:spcBef>
              <a:spcAft>
                <a:spcPts val="600"/>
              </a:spcAft>
            </a:pPr>
            <a:r>
              <a:rPr lang="en-US" sz="2000" dirty="0"/>
              <a:t>Crash-consistency mechanisms order writes in multiple phases.</a:t>
            </a:r>
          </a:p>
          <a:p>
            <a:pPr>
              <a:spcBef>
                <a:spcPts val="600"/>
              </a:spcBef>
              <a:spcAft>
                <a:spcPts val="600"/>
              </a:spcAft>
            </a:pPr>
            <a:endParaRPr lang="en-US" sz="2000" dirty="0"/>
          </a:p>
          <a:p>
            <a:pPr>
              <a:spcBef>
                <a:spcPts val="600"/>
              </a:spcBef>
              <a:spcAft>
                <a:spcPts val="600"/>
              </a:spcAft>
            </a:pPr>
            <a:r>
              <a:rPr lang="en-US" sz="2000" dirty="0"/>
              <a:t>Take an undo-journal as an example:</a:t>
            </a:r>
          </a:p>
          <a:p>
            <a:pPr marL="457200" indent="-457200">
              <a:spcBef>
                <a:spcPts val="600"/>
              </a:spcBef>
              <a:spcAft>
                <a:spcPts val="600"/>
              </a:spcAft>
              <a:buFont typeface="+mj-lt"/>
              <a:buAutoNum type="arabicPeriod"/>
            </a:pPr>
            <a:r>
              <a:rPr lang="en-US" sz="2000" dirty="0"/>
              <a:t>Allocate logs</a:t>
            </a:r>
          </a:p>
          <a:p>
            <a:pPr marL="457200" indent="-457200">
              <a:spcBef>
                <a:spcPts val="600"/>
              </a:spcBef>
              <a:spcAft>
                <a:spcPts val="600"/>
              </a:spcAft>
              <a:buFont typeface="+mj-lt"/>
              <a:buAutoNum type="arabicPeriod"/>
            </a:pPr>
            <a:r>
              <a:rPr lang="en-US" sz="2000" dirty="0"/>
              <a:t>Log writes</a:t>
            </a:r>
          </a:p>
          <a:p>
            <a:pPr marL="457200" indent="-457200">
              <a:spcBef>
                <a:spcPts val="600"/>
              </a:spcBef>
              <a:spcAft>
                <a:spcPts val="600"/>
              </a:spcAft>
              <a:buFont typeface="+mj-lt"/>
              <a:buAutoNum type="arabicPeriod"/>
            </a:pPr>
            <a:r>
              <a:rPr lang="en-US" sz="2000" dirty="0">
                <a:solidFill>
                  <a:srgbClr val="C00000"/>
                </a:solidFill>
              </a:rPr>
              <a:t>In-place updates</a:t>
            </a:r>
          </a:p>
        </p:txBody>
      </p:sp>
      <p:grpSp>
        <p:nvGrpSpPr>
          <p:cNvPr id="16" name="Group 15">
            <a:extLst>
              <a:ext uri="{FF2B5EF4-FFF2-40B4-BE49-F238E27FC236}">
                <a16:creationId xmlns:a16="http://schemas.microsoft.com/office/drawing/2014/main" id="{147C6A21-56B3-9061-795F-44D5CAC4656F}"/>
              </a:ext>
            </a:extLst>
          </p:cNvPr>
          <p:cNvGrpSpPr/>
          <p:nvPr/>
        </p:nvGrpSpPr>
        <p:grpSpPr>
          <a:xfrm>
            <a:off x="6337482" y="1728342"/>
            <a:ext cx="4185654" cy="3946132"/>
            <a:chOff x="6337482" y="1728342"/>
            <a:chExt cx="4185654" cy="3946132"/>
          </a:xfrm>
        </p:grpSpPr>
        <p:grpSp>
          <p:nvGrpSpPr>
            <p:cNvPr id="23" name="Group 22">
              <a:extLst>
                <a:ext uri="{FF2B5EF4-FFF2-40B4-BE49-F238E27FC236}">
                  <a16:creationId xmlns:a16="http://schemas.microsoft.com/office/drawing/2014/main" id="{283CCF9A-3762-CE8D-E897-12A7EB4DFF63}"/>
                </a:ext>
              </a:extLst>
            </p:cNvPr>
            <p:cNvGrpSpPr/>
            <p:nvPr/>
          </p:nvGrpSpPr>
          <p:grpSpPr>
            <a:xfrm>
              <a:off x="7460974" y="2213113"/>
              <a:ext cx="1533939" cy="397565"/>
              <a:chOff x="7460974" y="2213113"/>
              <a:chExt cx="1533939" cy="397565"/>
            </a:xfrm>
          </p:grpSpPr>
          <p:sp>
            <p:nvSpPr>
              <p:cNvPr id="4" name="Rectangle 3">
                <a:extLst>
                  <a:ext uri="{FF2B5EF4-FFF2-40B4-BE49-F238E27FC236}">
                    <a16:creationId xmlns:a16="http://schemas.microsoft.com/office/drawing/2014/main" id="{D53041E7-45A5-8CBC-FC2B-AC7EC9447963}"/>
                  </a:ext>
                </a:extLst>
              </p:cNvPr>
              <p:cNvSpPr/>
              <p:nvPr/>
            </p:nvSpPr>
            <p:spPr>
              <a:xfrm>
                <a:off x="7460974" y="2213113"/>
                <a:ext cx="384313" cy="397565"/>
              </a:xfrm>
              <a:prstGeom prst="rect">
                <a:avLst/>
              </a:prstGeom>
              <a:solidFill>
                <a:schemeClr val="bg1">
                  <a:lumMod val="75000"/>
                </a:schemeClr>
              </a:solidFill>
              <a:ln w="254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009DD287-D927-01F7-8EA6-817D491E7075}"/>
                  </a:ext>
                </a:extLst>
              </p:cNvPr>
              <p:cNvSpPr/>
              <p:nvPr/>
            </p:nvSpPr>
            <p:spPr>
              <a:xfrm>
                <a:off x="7841974" y="2213113"/>
                <a:ext cx="384313" cy="397565"/>
              </a:xfrm>
              <a:prstGeom prst="rect">
                <a:avLst/>
              </a:prstGeom>
              <a:solidFill>
                <a:schemeClr val="bg1">
                  <a:lumMod val="75000"/>
                </a:schemeClr>
              </a:solidFill>
              <a:ln w="254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794AC2C0-07BA-623D-3BCB-35939D437470}"/>
                  </a:ext>
                </a:extLst>
              </p:cNvPr>
              <p:cNvSpPr/>
              <p:nvPr/>
            </p:nvSpPr>
            <p:spPr>
              <a:xfrm>
                <a:off x="8226287" y="2213113"/>
                <a:ext cx="384313" cy="397565"/>
              </a:xfrm>
              <a:prstGeom prst="rect">
                <a:avLst/>
              </a:prstGeom>
              <a:noFill/>
              <a:ln w="254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2D964338-06C8-38C0-15B9-8AC07F65D0FD}"/>
                  </a:ext>
                </a:extLst>
              </p:cNvPr>
              <p:cNvSpPr/>
              <p:nvPr/>
            </p:nvSpPr>
            <p:spPr>
              <a:xfrm>
                <a:off x="8610600" y="2213113"/>
                <a:ext cx="384313" cy="397565"/>
              </a:xfrm>
              <a:prstGeom prst="rect">
                <a:avLst/>
              </a:prstGeom>
              <a:noFill/>
              <a:ln w="254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1" name="Group 20">
              <a:extLst>
                <a:ext uri="{FF2B5EF4-FFF2-40B4-BE49-F238E27FC236}">
                  <a16:creationId xmlns:a16="http://schemas.microsoft.com/office/drawing/2014/main" id="{D0119BEF-4F43-C2E9-7885-638EA5EDFDA5}"/>
                </a:ext>
              </a:extLst>
            </p:cNvPr>
            <p:cNvGrpSpPr/>
            <p:nvPr/>
          </p:nvGrpSpPr>
          <p:grpSpPr>
            <a:xfrm>
              <a:off x="7493160" y="1728342"/>
              <a:ext cx="755335" cy="484771"/>
              <a:chOff x="7493160" y="1728342"/>
              <a:chExt cx="755335" cy="484771"/>
            </a:xfrm>
          </p:grpSpPr>
          <p:cxnSp>
            <p:nvCxnSpPr>
              <p:cNvPr id="12" name="Straight Arrow Connector 11">
                <a:extLst>
                  <a:ext uri="{FF2B5EF4-FFF2-40B4-BE49-F238E27FC236}">
                    <a16:creationId xmlns:a16="http://schemas.microsoft.com/office/drawing/2014/main" id="{C45F4EDF-2F5F-AA62-257C-FE3338B8F68C}"/>
                  </a:ext>
                </a:extLst>
              </p:cNvPr>
              <p:cNvCxnSpPr/>
              <p:nvPr/>
            </p:nvCxnSpPr>
            <p:spPr>
              <a:xfrm>
                <a:off x="7828722" y="2133600"/>
                <a:ext cx="0" cy="79513"/>
              </a:xfrm>
              <a:prstGeom prst="straightConnector1">
                <a:avLst/>
              </a:prstGeom>
              <a:ln>
                <a:tailEnd type="triangle" w="lg" len="lg"/>
              </a:ln>
            </p:spPr>
            <p:style>
              <a:lnRef idx="2">
                <a:schemeClr val="accent1"/>
              </a:lnRef>
              <a:fillRef idx="0">
                <a:schemeClr val="accent1"/>
              </a:fillRef>
              <a:effectRef idx="1">
                <a:schemeClr val="accent1"/>
              </a:effectRef>
              <a:fontRef idx="minor">
                <a:schemeClr val="tx1"/>
              </a:fontRef>
            </p:style>
          </p:cxnSp>
          <p:sp>
            <p:nvSpPr>
              <p:cNvPr id="19" name="TextBox 18">
                <a:extLst>
                  <a:ext uri="{FF2B5EF4-FFF2-40B4-BE49-F238E27FC236}">
                    <a16:creationId xmlns:a16="http://schemas.microsoft.com/office/drawing/2014/main" id="{44A2C93B-EF2E-0E2F-F73C-27C1008B9130}"/>
                  </a:ext>
                </a:extLst>
              </p:cNvPr>
              <p:cNvSpPr txBox="1"/>
              <p:nvPr/>
            </p:nvSpPr>
            <p:spPr>
              <a:xfrm>
                <a:off x="7493160" y="1728342"/>
                <a:ext cx="755335" cy="400110"/>
              </a:xfrm>
              <a:prstGeom prst="rect">
                <a:avLst/>
              </a:prstGeom>
              <a:noFill/>
            </p:spPr>
            <p:txBody>
              <a:bodyPr wrap="none" rtlCol="0">
                <a:spAutoFit/>
              </a:bodyPr>
              <a:lstStyle/>
              <a:p>
                <a:r>
                  <a:rPr lang="en-US" sz="2000" dirty="0"/>
                  <a:t>head</a:t>
                </a:r>
                <a:endParaRPr lang="en-US" dirty="0"/>
              </a:p>
            </p:txBody>
          </p:sp>
        </p:grpSp>
        <p:grpSp>
          <p:nvGrpSpPr>
            <p:cNvPr id="22" name="Group 21">
              <a:extLst>
                <a:ext uri="{FF2B5EF4-FFF2-40B4-BE49-F238E27FC236}">
                  <a16:creationId xmlns:a16="http://schemas.microsoft.com/office/drawing/2014/main" id="{E305FCA4-2813-AEAB-C6B5-9F0DD91BCBF8}"/>
                </a:ext>
              </a:extLst>
            </p:cNvPr>
            <p:cNvGrpSpPr/>
            <p:nvPr/>
          </p:nvGrpSpPr>
          <p:grpSpPr>
            <a:xfrm>
              <a:off x="8005486" y="2623308"/>
              <a:ext cx="568417" cy="506127"/>
              <a:chOff x="7622370" y="2610678"/>
              <a:chExt cx="568417" cy="506127"/>
            </a:xfrm>
          </p:grpSpPr>
          <p:cxnSp>
            <p:nvCxnSpPr>
              <p:cNvPr id="18" name="Straight Arrow Connector 17">
                <a:extLst>
                  <a:ext uri="{FF2B5EF4-FFF2-40B4-BE49-F238E27FC236}">
                    <a16:creationId xmlns:a16="http://schemas.microsoft.com/office/drawing/2014/main" id="{AF68C086-B275-62DD-A1AE-0A65524A44CF}"/>
                  </a:ext>
                </a:extLst>
              </p:cNvPr>
              <p:cNvCxnSpPr/>
              <p:nvPr/>
            </p:nvCxnSpPr>
            <p:spPr>
              <a:xfrm>
                <a:off x="7845287" y="2610678"/>
                <a:ext cx="0" cy="79513"/>
              </a:xfrm>
              <a:prstGeom prst="straightConnector1">
                <a:avLst/>
              </a:prstGeom>
              <a:ln>
                <a:headEnd type="triangle" w="lg" len="lg"/>
                <a:tailEnd type="none" w="lg" len="lg"/>
              </a:ln>
            </p:spPr>
            <p:style>
              <a:lnRef idx="2">
                <a:schemeClr val="accent1"/>
              </a:lnRef>
              <a:fillRef idx="0">
                <a:schemeClr val="accent1"/>
              </a:fillRef>
              <a:effectRef idx="1">
                <a:schemeClr val="accent1"/>
              </a:effectRef>
              <a:fontRef idx="minor">
                <a:schemeClr val="tx1"/>
              </a:fontRef>
            </p:style>
          </p:cxnSp>
          <p:sp>
            <p:nvSpPr>
              <p:cNvPr id="20" name="TextBox 19">
                <a:extLst>
                  <a:ext uri="{FF2B5EF4-FFF2-40B4-BE49-F238E27FC236}">
                    <a16:creationId xmlns:a16="http://schemas.microsoft.com/office/drawing/2014/main" id="{26A74B63-4F47-BF1B-80B7-230097B0889B}"/>
                  </a:ext>
                </a:extLst>
              </p:cNvPr>
              <p:cNvSpPr txBox="1"/>
              <p:nvPr/>
            </p:nvSpPr>
            <p:spPr>
              <a:xfrm>
                <a:off x="7622370" y="2716695"/>
                <a:ext cx="568417" cy="400110"/>
              </a:xfrm>
              <a:prstGeom prst="rect">
                <a:avLst/>
              </a:prstGeom>
              <a:noFill/>
            </p:spPr>
            <p:txBody>
              <a:bodyPr wrap="square" rtlCol="0">
                <a:spAutoFit/>
              </a:bodyPr>
              <a:lstStyle/>
              <a:p>
                <a:r>
                  <a:rPr lang="en-US" sz="2000" dirty="0"/>
                  <a:t>tail</a:t>
                </a:r>
                <a:endParaRPr lang="en-US" dirty="0"/>
              </a:p>
            </p:txBody>
          </p:sp>
        </p:grpSp>
        <p:sp>
          <p:nvSpPr>
            <p:cNvPr id="24" name="Rectangle 23">
              <a:extLst>
                <a:ext uri="{FF2B5EF4-FFF2-40B4-BE49-F238E27FC236}">
                  <a16:creationId xmlns:a16="http://schemas.microsoft.com/office/drawing/2014/main" id="{367B2911-C11C-5669-319D-6C3E127BE947}"/>
                </a:ext>
              </a:extLst>
            </p:cNvPr>
            <p:cNvSpPr/>
            <p:nvPr/>
          </p:nvSpPr>
          <p:spPr>
            <a:xfrm>
              <a:off x="7460974" y="4094922"/>
              <a:ext cx="1149626" cy="1179443"/>
            </a:xfrm>
            <a:prstGeom prst="rect">
              <a:avLst/>
            </a:prstGeom>
            <a:solidFill>
              <a:schemeClr val="bg1"/>
            </a:solidFill>
            <a:ln w="254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8C1087BE-C5E8-6D20-8222-19D1A984A127}"/>
                </a:ext>
              </a:extLst>
            </p:cNvPr>
            <p:cNvSpPr txBox="1"/>
            <p:nvPr/>
          </p:nvSpPr>
          <p:spPr>
            <a:xfrm>
              <a:off x="6337482" y="2210568"/>
              <a:ext cx="955711" cy="400110"/>
            </a:xfrm>
            <a:prstGeom prst="rect">
              <a:avLst/>
            </a:prstGeom>
            <a:noFill/>
          </p:spPr>
          <p:txBody>
            <a:bodyPr wrap="none" rtlCol="0">
              <a:spAutoFit/>
            </a:bodyPr>
            <a:lstStyle/>
            <a:p>
              <a:r>
                <a:rPr lang="en-US" sz="2000" dirty="0"/>
                <a:t>journal</a:t>
              </a:r>
            </a:p>
          </p:txBody>
        </p:sp>
        <p:sp>
          <p:nvSpPr>
            <p:cNvPr id="26" name="TextBox 25">
              <a:extLst>
                <a:ext uri="{FF2B5EF4-FFF2-40B4-BE49-F238E27FC236}">
                  <a16:creationId xmlns:a16="http://schemas.microsoft.com/office/drawing/2014/main" id="{B18332BF-401E-55ED-B527-1F40F1DFCDAB}"/>
                </a:ext>
              </a:extLst>
            </p:cNvPr>
            <p:cNvSpPr txBox="1"/>
            <p:nvPr/>
          </p:nvSpPr>
          <p:spPr>
            <a:xfrm>
              <a:off x="7634254" y="5274364"/>
              <a:ext cx="784189" cy="400110"/>
            </a:xfrm>
            <a:prstGeom prst="rect">
              <a:avLst/>
            </a:prstGeom>
            <a:noFill/>
          </p:spPr>
          <p:txBody>
            <a:bodyPr wrap="none" rtlCol="0">
              <a:spAutoFit/>
            </a:bodyPr>
            <a:lstStyle/>
            <a:p>
              <a:r>
                <a:rPr lang="en-US" sz="2000" dirty="0"/>
                <a:t>block</a:t>
              </a:r>
            </a:p>
          </p:txBody>
        </p:sp>
        <p:sp>
          <p:nvSpPr>
            <p:cNvPr id="28" name="TextBox 27">
              <a:extLst>
                <a:ext uri="{FF2B5EF4-FFF2-40B4-BE49-F238E27FC236}">
                  <a16:creationId xmlns:a16="http://schemas.microsoft.com/office/drawing/2014/main" id="{F8ED4B21-DA02-BF0F-FBA7-A0BE263740FC}"/>
                </a:ext>
              </a:extLst>
            </p:cNvPr>
            <p:cNvSpPr txBox="1"/>
            <p:nvPr/>
          </p:nvSpPr>
          <p:spPr>
            <a:xfrm>
              <a:off x="6368484" y="3894867"/>
              <a:ext cx="1026243" cy="400110"/>
            </a:xfrm>
            <a:prstGeom prst="rect">
              <a:avLst/>
            </a:prstGeom>
            <a:noFill/>
          </p:spPr>
          <p:txBody>
            <a:bodyPr wrap="none" rtlCol="0">
              <a:spAutoFit/>
            </a:bodyPr>
            <a:lstStyle/>
            <a:p>
              <a:r>
                <a:rPr lang="en-US" sz="2000" dirty="0"/>
                <a:t>0x8100</a:t>
              </a:r>
            </a:p>
          </p:txBody>
        </p:sp>
        <p:sp>
          <p:nvSpPr>
            <p:cNvPr id="29" name="TextBox 28">
              <a:extLst>
                <a:ext uri="{FF2B5EF4-FFF2-40B4-BE49-F238E27FC236}">
                  <a16:creationId xmlns:a16="http://schemas.microsoft.com/office/drawing/2014/main" id="{0C7FF790-C685-1EAC-72DC-31CDE3DE3739}"/>
                </a:ext>
              </a:extLst>
            </p:cNvPr>
            <p:cNvSpPr txBox="1"/>
            <p:nvPr/>
          </p:nvSpPr>
          <p:spPr>
            <a:xfrm>
              <a:off x="6368484" y="5074309"/>
              <a:ext cx="1026243" cy="400110"/>
            </a:xfrm>
            <a:prstGeom prst="rect">
              <a:avLst/>
            </a:prstGeom>
            <a:noFill/>
          </p:spPr>
          <p:txBody>
            <a:bodyPr wrap="none" rtlCol="0">
              <a:spAutoFit/>
            </a:bodyPr>
            <a:lstStyle/>
            <a:p>
              <a:r>
                <a:rPr lang="en-US" sz="2000" dirty="0"/>
                <a:t>0x8000</a:t>
              </a:r>
            </a:p>
          </p:txBody>
        </p:sp>
        <p:sp>
          <p:nvSpPr>
            <p:cNvPr id="30" name="Rectangle 29">
              <a:extLst>
                <a:ext uri="{FF2B5EF4-FFF2-40B4-BE49-F238E27FC236}">
                  <a16:creationId xmlns:a16="http://schemas.microsoft.com/office/drawing/2014/main" id="{18F5E956-2B13-8F0F-8EB5-E3F77C3F8B7C}"/>
                </a:ext>
              </a:extLst>
            </p:cNvPr>
            <p:cNvSpPr/>
            <p:nvPr/>
          </p:nvSpPr>
          <p:spPr>
            <a:xfrm>
              <a:off x="7460974" y="5074309"/>
              <a:ext cx="1149626" cy="200055"/>
            </a:xfrm>
            <a:prstGeom prst="rect">
              <a:avLst/>
            </a:prstGeom>
            <a:solidFill>
              <a:schemeClr val="bg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Connector: Curved 10">
              <a:extLst>
                <a:ext uri="{FF2B5EF4-FFF2-40B4-BE49-F238E27FC236}">
                  <a16:creationId xmlns:a16="http://schemas.microsoft.com/office/drawing/2014/main" id="{C5610DBE-1B26-A743-0194-0C47AAA12A3A}"/>
                </a:ext>
              </a:extLst>
            </p:cNvPr>
            <p:cNvCxnSpPr>
              <a:cxnSpLocks/>
              <a:stCxn id="6" idx="1"/>
              <a:endCxn id="13" idx="3"/>
            </p:cNvCxnSpPr>
            <p:nvPr/>
          </p:nvCxnSpPr>
          <p:spPr>
            <a:xfrm rot="10800000" flipV="1">
              <a:off x="8597095" y="3941033"/>
              <a:ext cx="652937" cy="722497"/>
            </a:xfrm>
            <a:prstGeom prst="curvedConnector3">
              <a:avLst>
                <a:gd name="adj1" fmla="val 50000"/>
              </a:avLst>
            </a:prstGeom>
            <a:ln w="25400">
              <a:tailEnd type="triangle" w="lg" len="lg"/>
            </a:ln>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133EFE88-49D8-D70C-8725-446AC4C3C6F6}"/>
                </a:ext>
              </a:extLst>
            </p:cNvPr>
            <p:cNvSpPr txBox="1"/>
            <p:nvPr/>
          </p:nvSpPr>
          <p:spPr>
            <a:xfrm>
              <a:off x="9250031" y="3279314"/>
              <a:ext cx="1273105" cy="1323439"/>
            </a:xfrm>
            <a:prstGeom prst="rect">
              <a:avLst/>
            </a:prstGeom>
            <a:noFill/>
          </p:spPr>
          <p:txBody>
            <a:bodyPr wrap="none" rtlCol="0">
              <a:spAutoFit/>
            </a:bodyPr>
            <a:lstStyle/>
            <a:p>
              <a:r>
                <a:rPr lang="en-US" sz="2000" dirty="0"/>
                <a:t>10. write</a:t>
              </a:r>
            </a:p>
            <a:p>
              <a:r>
                <a:rPr lang="en-US" sz="2000" dirty="0"/>
                <a:t>11. flush</a:t>
              </a:r>
            </a:p>
            <a:p>
              <a:pPr marL="457200" indent="-457200">
                <a:buAutoNum type="arabicPeriod" startAt="12"/>
              </a:pPr>
              <a:r>
                <a:rPr lang="en-US" sz="2000" dirty="0"/>
                <a:t>fence</a:t>
              </a:r>
            </a:p>
            <a:p>
              <a:endParaRPr lang="en-US" sz="2000" dirty="0"/>
            </a:p>
          </p:txBody>
        </p:sp>
        <p:sp>
          <p:nvSpPr>
            <p:cNvPr id="13" name="Rectangle 12">
              <a:extLst>
                <a:ext uri="{FF2B5EF4-FFF2-40B4-BE49-F238E27FC236}">
                  <a16:creationId xmlns:a16="http://schemas.microsoft.com/office/drawing/2014/main" id="{3F4AD397-B39F-2CEE-E0F2-393C6A353467}"/>
                </a:ext>
              </a:extLst>
            </p:cNvPr>
            <p:cNvSpPr/>
            <p:nvPr/>
          </p:nvSpPr>
          <p:spPr>
            <a:xfrm>
              <a:off x="7447468" y="4563503"/>
              <a:ext cx="1149626" cy="200055"/>
            </a:xfrm>
            <a:prstGeom prst="rect">
              <a:avLst/>
            </a:prstGeom>
            <a:solidFill>
              <a:schemeClr val="bg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56538460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F65F24-AB58-9803-9F53-092717F121E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82B467-F29C-24F1-66BD-E7B7344E818F}"/>
              </a:ext>
            </a:extLst>
          </p:cNvPr>
          <p:cNvSpPr>
            <a:spLocks noGrp="1"/>
          </p:cNvSpPr>
          <p:nvPr>
            <p:ph type="title"/>
          </p:nvPr>
        </p:nvSpPr>
        <p:spPr/>
        <p:txBody>
          <a:bodyPr/>
          <a:lstStyle/>
          <a:p>
            <a:r>
              <a:rPr lang="en-US" dirty="0"/>
              <a:t>Consistency Invariants</a:t>
            </a:r>
          </a:p>
        </p:txBody>
      </p:sp>
      <p:sp>
        <p:nvSpPr>
          <p:cNvPr id="3" name="Slide Number Placeholder 2">
            <a:extLst>
              <a:ext uri="{FF2B5EF4-FFF2-40B4-BE49-F238E27FC236}">
                <a16:creationId xmlns:a16="http://schemas.microsoft.com/office/drawing/2014/main" id="{E6B3986B-FF49-61B2-C426-8510403C2D13}"/>
              </a:ext>
            </a:extLst>
          </p:cNvPr>
          <p:cNvSpPr>
            <a:spLocks noGrp="1"/>
          </p:cNvSpPr>
          <p:nvPr>
            <p:ph type="sldNum" sz="quarter" idx="12"/>
          </p:nvPr>
        </p:nvSpPr>
        <p:spPr/>
        <p:txBody>
          <a:bodyPr/>
          <a:lstStyle/>
          <a:p>
            <a:fld id="{445DE602-7143-2F4C-9AC2-FC3E8E5E4635}" type="slidenum">
              <a:rPr lang="en-US" smtClean="0"/>
              <a:t>29</a:t>
            </a:fld>
            <a:endParaRPr lang="en-US"/>
          </a:p>
        </p:txBody>
      </p:sp>
      <p:sp>
        <p:nvSpPr>
          <p:cNvPr id="5" name="TextBox 4">
            <a:extLst>
              <a:ext uri="{FF2B5EF4-FFF2-40B4-BE49-F238E27FC236}">
                <a16:creationId xmlns:a16="http://schemas.microsoft.com/office/drawing/2014/main" id="{6C359DAD-ACAD-702D-8148-B7DA57545B30}"/>
              </a:ext>
            </a:extLst>
          </p:cNvPr>
          <p:cNvSpPr txBox="1"/>
          <p:nvPr/>
        </p:nvSpPr>
        <p:spPr>
          <a:xfrm>
            <a:off x="838200" y="1928900"/>
            <a:ext cx="4701988" cy="3477875"/>
          </a:xfrm>
          <a:prstGeom prst="rect">
            <a:avLst/>
          </a:prstGeom>
          <a:noFill/>
        </p:spPr>
        <p:txBody>
          <a:bodyPr wrap="square" rtlCol="0">
            <a:spAutoFit/>
          </a:bodyPr>
          <a:lstStyle/>
          <a:p>
            <a:pPr>
              <a:spcBef>
                <a:spcPts val="600"/>
              </a:spcBef>
              <a:spcAft>
                <a:spcPts val="600"/>
              </a:spcAft>
            </a:pPr>
            <a:r>
              <a:rPr lang="en-US" sz="2000" dirty="0"/>
              <a:t>Crash-consistency mechanisms order writes in multiple phases.</a:t>
            </a:r>
          </a:p>
          <a:p>
            <a:pPr>
              <a:spcBef>
                <a:spcPts val="600"/>
              </a:spcBef>
              <a:spcAft>
                <a:spcPts val="600"/>
              </a:spcAft>
            </a:pPr>
            <a:endParaRPr lang="en-US" sz="2000" dirty="0"/>
          </a:p>
          <a:p>
            <a:pPr>
              <a:spcBef>
                <a:spcPts val="600"/>
              </a:spcBef>
              <a:spcAft>
                <a:spcPts val="600"/>
              </a:spcAft>
            </a:pPr>
            <a:r>
              <a:rPr lang="en-US" sz="2000" dirty="0"/>
              <a:t>Take an undo-journal as an example:</a:t>
            </a:r>
          </a:p>
          <a:p>
            <a:pPr marL="457200" indent="-457200">
              <a:spcBef>
                <a:spcPts val="600"/>
              </a:spcBef>
              <a:spcAft>
                <a:spcPts val="600"/>
              </a:spcAft>
              <a:buFont typeface="+mj-lt"/>
              <a:buAutoNum type="arabicPeriod"/>
            </a:pPr>
            <a:r>
              <a:rPr lang="en-US" sz="2000" dirty="0"/>
              <a:t>Allocate logs</a:t>
            </a:r>
          </a:p>
          <a:p>
            <a:pPr marL="457200" indent="-457200">
              <a:spcBef>
                <a:spcPts val="600"/>
              </a:spcBef>
              <a:spcAft>
                <a:spcPts val="600"/>
              </a:spcAft>
              <a:buFont typeface="+mj-lt"/>
              <a:buAutoNum type="arabicPeriod"/>
            </a:pPr>
            <a:r>
              <a:rPr lang="en-US" sz="2000" dirty="0"/>
              <a:t>Log writes</a:t>
            </a:r>
          </a:p>
          <a:p>
            <a:pPr marL="457200" indent="-457200">
              <a:spcBef>
                <a:spcPts val="600"/>
              </a:spcBef>
              <a:spcAft>
                <a:spcPts val="600"/>
              </a:spcAft>
              <a:buFont typeface="+mj-lt"/>
              <a:buAutoNum type="arabicPeriod"/>
            </a:pPr>
            <a:r>
              <a:rPr lang="en-US" sz="2000" dirty="0"/>
              <a:t>In-place updates</a:t>
            </a:r>
          </a:p>
          <a:p>
            <a:pPr marL="457200" indent="-457200">
              <a:spcBef>
                <a:spcPts val="600"/>
              </a:spcBef>
              <a:spcAft>
                <a:spcPts val="600"/>
              </a:spcAft>
              <a:buFont typeface="+mj-lt"/>
              <a:buAutoNum type="arabicPeriod"/>
            </a:pPr>
            <a:r>
              <a:rPr lang="en-US" sz="2000" dirty="0">
                <a:solidFill>
                  <a:srgbClr val="C00000"/>
                </a:solidFill>
              </a:rPr>
              <a:t>Reclaim logs</a:t>
            </a:r>
          </a:p>
        </p:txBody>
      </p:sp>
      <p:grpSp>
        <p:nvGrpSpPr>
          <p:cNvPr id="16" name="Group 15">
            <a:extLst>
              <a:ext uri="{FF2B5EF4-FFF2-40B4-BE49-F238E27FC236}">
                <a16:creationId xmlns:a16="http://schemas.microsoft.com/office/drawing/2014/main" id="{67D0339F-B2C0-D335-0B4D-D72B0FDC1704}"/>
              </a:ext>
            </a:extLst>
          </p:cNvPr>
          <p:cNvGrpSpPr/>
          <p:nvPr/>
        </p:nvGrpSpPr>
        <p:grpSpPr>
          <a:xfrm>
            <a:off x="6337482" y="1725797"/>
            <a:ext cx="4307482" cy="3948677"/>
            <a:chOff x="6337482" y="1725797"/>
            <a:chExt cx="4307482" cy="3948677"/>
          </a:xfrm>
        </p:grpSpPr>
        <p:grpSp>
          <p:nvGrpSpPr>
            <p:cNvPr id="23" name="Group 22">
              <a:extLst>
                <a:ext uri="{FF2B5EF4-FFF2-40B4-BE49-F238E27FC236}">
                  <a16:creationId xmlns:a16="http://schemas.microsoft.com/office/drawing/2014/main" id="{AC5B4357-ED49-FD87-71F1-CF263CA3F366}"/>
                </a:ext>
              </a:extLst>
            </p:cNvPr>
            <p:cNvGrpSpPr/>
            <p:nvPr/>
          </p:nvGrpSpPr>
          <p:grpSpPr>
            <a:xfrm>
              <a:off x="7460974" y="2213113"/>
              <a:ext cx="1533939" cy="397565"/>
              <a:chOff x="7460974" y="2213113"/>
              <a:chExt cx="1533939" cy="397565"/>
            </a:xfrm>
          </p:grpSpPr>
          <p:sp>
            <p:nvSpPr>
              <p:cNvPr id="4" name="Rectangle 3">
                <a:extLst>
                  <a:ext uri="{FF2B5EF4-FFF2-40B4-BE49-F238E27FC236}">
                    <a16:creationId xmlns:a16="http://schemas.microsoft.com/office/drawing/2014/main" id="{5619D443-C5C5-03A9-A423-358FEB9399CF}"/>
                  </a:ext>
                </a:extLst>
              </p:cNvPr>
              <p:cNvSpPr/>
              <p:nvPr/>
            </p:nvSpPr>
            <p:spPr>
              <a:xfrm>
                <a:off x="7460974" y="2213113"/>
                <a:ext cx="384313" cy="397565"/>
              </a:xfrm>
              <a:prstGeom prst="rect">
                <a:avLst/>
              </a:prstGeom>
              <a:solidFill>
                <a:schemeClr val="bg1">
                  <a:lumMod val="75000"/>
                </a:schemeClr>
              </a:solidFill>
              <a:ln w="254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E73E96A6-ED69-9FA9-C0BB-8E8978FBC444}"/>
                  </a:ext>
                </a:extLst>
              </p:cNvPr>
              <p:cNvSpPr/>
              <p:nvPr/>
            </p:nvSpPr>
            <p:spPr>
              <a:xfrm>
                <a:off x="7841974" y="2213113"/>
                <a:ext cx="384313" cy="397565"/>
              </a:xfrm>
              <a:prstGeom prst="rect">
                <a:avLst/>
              </a:prstGeom>
              <a:solidFill>
                <a:schemeClr val="bg1">
                  <a:lumMod val="75000"/>
                </a:schemeClr>
              </a:solidFill>
              <a:ln w="254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E1D7822D-E376-1D6A-B28B-D41D3E26D43B}"/>
                  </a:ext>
                </a:extLst>
              </p:cNvPr>
              <p:cNvSpPr/>
              <p:nvPr/>
            </p:nvSpPr>
            <p:spPr>
              <a:xfrm>
                <a:off x="8226287" y="2213113"/>
                <a:ext cx="384313" cy="397565"/>
              </a:xfrm>
              <a:prstGeom prst="rect">
                <a:avLst/>
              </a:prstGeom>
              <a:noFill/>
              <a:ln w="254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9320883D-3DE9-1EB2-D6F9-9D4EACA22201}"/>
                  </a:ext>
                </a:extLst>
              </p:cNvPr>
              <p:cNvSpPr/>
              <p:nvPr/>
            </p:nvSpPr>
            <p:spPr>
              <a:xfrm>
                <a:off x="8610600" y="2213113"/>
                <a:ext cx="384313" cy="397565"/>
              </a:xfrm>
              <a:prstGeom prst="rect">
                <a:avLst/>
              </a:prstGeom>
              <a:noFill/>
              <a:ln w="254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1" name="Group 20">
              <a:extLst>
                <a:ext uri="{FF2B5EF4-FFF2-40B4-BE49-F238E27FC236}">
                  <a16:creationId xmlns:a16="http://schemas.microsoft.com/office/drawing/2014/main" id="{517E7589-235C-521C-BE30-2AF019540919}"/>
                </a:ext>
              </a:extLst>
            </p:cNvPr>
            <p:cNvGrpSpPr/>
            <p:nvPr/>
          </p:nvGrpSpPr>
          <p:grpSpPr>
            <a:xfrm>
              <a:off x="7874889" y="1725797"/>
              <a:ext cx="755335" cy="484771"/>
              <a:chOff x="7493160" y="1728342"/>
              <a:chExt cx="755335" cy="484771"/>
            </a:xfrm>
          </p:grpSpPr>
          <p:cxnSp>
            <p:nvCxnSpPr>
              <p:cNvPr id="12" name="Straight Arrow Connector 11">
                <a:extLst>
                  <a:ext uri="{FF2B5EF4-FFF2-40B4-BE49-F238E27FC236}">
                    <a16:creationId xmlns:a16="http://schemas.microsoft.com/office/drawing/2014/main" id="{EF6F0E0C-19BD-8C83-F051-24B9E213812D}"/>
                  </a:ext>
                </a:extLst>
              </p:cNvPr>
              <p:cNvCxnSpPr/>
              <p:nvPr/>
            </p:nvCxnSpPr>
            <p:spPr>
              <a:xfrm>
                <a:off x="7828722" y="2133600"/>
                <a:ext cx="0" cy="79513"/>
              </a:xfrm>
              <a:prstGeom prst="straightConnector1">
                <a:avLst/>
              </a:prstGeom>
              <a:ln>
                <a:tailEnd type="triangle" w="lg" len="lg"/>
              </a:ln>
            </p:spPr>
            <p:style>
              <a:lnRef idx="2">
                <a:schemeClr val="accent1"/>
              </a:lnRef>
              <a:fillRef idx="0">
                <a:schemeClr val="accent1"/>
              </a:fillRef>
              <a:effectRef idx="1">
                <a:schemeClr val="accent1"/>
              </a:effectRef>
              <a:fontRef idx="minor">
                <a:schemeClr val="tx1"/>
              </a:fontRef>
            </p:style>
          </p:cxnSp>
          <p:sp>
            <p:nvSpPr>
              <p:cNvPr id="19" name="TextBox 18">
                <a:extLst>
                  <a:ext uri="{FF2B5EF4-FFF2-40B4-BE49-F238E27FC236}">
                    <a16:creationId xmlns:a16="http://schemas.microsoft.com/office/drawing/2014/main" id="{F0E2E5F4-BB50-FD08-5AC3-ABEA1034CEFE}"/>
                  </a:ext>
                </a:extLst>
              </p:cNvPr>
              <p:cNvSpPr txBox="1"/>
              <p:nvPr/>
            </p:nvSpPr>
            <p:spPr>
              <a:xfrm>
                <a:off x="7493160" y="1728342"/>
                <a:ext cx="755335" cy="400110"/>
              </a:xfrm>
              <a:prstGeom prst="rect">
                <a:avLst/>
              </a:prstGeom>
              <a:noFill/>
            </p:spPr>
            <p:txBody>
              <a:bodyPr wrap="none" rtlCol="0">
                <a:spAutoFit/>
              </a:bodyPr>
              <a:lstStyle/>
              <a:p>
                <a:r>
                  <a:rPr lang="en-US" sz="2000" dirty="0"/>
                  <a:t>head</a:t>
                </a:r>
                <a:endParaRPr lang="en-US" dirty="0"/>
              </a:p>
            </p:txBody>
          </p:sp>
        </p:grpSp>
        <p:grpSp>
          <p:nvGrpSpPr>
            <p:cNvPr id="22" name="Group 21">
              <a:extLst>
                <a:ext uri="{FF2B5EF4-FFF2-40B4-BE49-F238E27FC236}">
                  <a16:creationId xmlns:a16="http://schemas.microsoft.com/office/drawing/2014/main" id="{478EAE5C-1EEF-DA3A-86D9-678708DCCA26}"/>
                </a:ext>
              </a:extLst>
            </p:cNvPr>
            <p:cNvGrpSpPr/>
            <p:nvPr/>
          </p:nvGrpSpPr>
          <p:grpSpPr>
            <a:xfrm>
              <a:off x="8005486" y="2623308"/>
              <a:ext cx="568417" cy="506127"/>
              <a:chOff x="7622370" y="2610678"/>
              <a:chExt cx="568417" cy="506127"/>
            </a:xfrm>
          </p:grpSpPr>
          <p:cxnSp>
            <p:nvCxnSpPr>
              <p:cNvPr id="18" name="Straight Arrow Connector 17">
                <a:extLst>
                  <a:ext uri="{FF2B5EF4-FFF2-40B4-BE49-F238E27FC236}">
                    <a16:creationId xmlns:a16="http://schemas.microsoft.com/office/drawing/2014/main" id="{20D5E3A1-B637-C2B7-1D80-15B66379CDD3}"/>
                  </a:ext>
                </a:extLst>
              </p:cNvPr>
              <p:cNvCxnSpPr/>
              <p:nvPr/>
            </p:nvCxnSpPr>
            <p:spPr>
              <a:xfrm>
                <a:off x="7845287" y="2610678"/>
                <a:ext cx="0" cy="79513"/>
              </a:xfrm>
              <a:prstGeom prst="straightConnector1">
                <a:avLst/>
              </a:prstGeom>
              <a:ln>
                <a:headEnd type="triangle" w="lg" len="lg"/>
                <a:tailEnd type="none" w="lg" len="lg"/>
              </a:ln>
            </p:spPr>
            <p:style>
              <a:lnRef idx="2">
                <a:schemeClr val="accent1"/>
              </a:lnRef>
              <a:fillRef idx="0">
                <a:schemeClr val="accent1"/>
              </a:fillRef>
              <a:effectRef idx="1">
                <a:schemeClr val="accent1"/>
              </a:effectRef>
              <a:fontRef idx="minor">
                <a:schemeClr val="tx1"/>
              </a:fontRef>
            </p:style>
          </p:cxnSp>
          <p:sp>
            <p:nvSpPr>
              <p:cNvPr id="20" name="TextBox 19">
                <a:extLst>
                  <a:ext uri="{FF2B5EF4-FFF2-40B4-BE49-F238E27FC236}">
                    <a16:creationId xmlns:a16="http://schemas.microsoft.com/office/drawing/2014/main" id="{8BC6E8C7-EE27-6925-D3D1-64B0B9522711}"/>
                  </a:ext>
                </a:extLst>
              </p:cNvPr>
              <p:cNvSpPr txBox="1"/>
              <p:nvPr/>
            </p:nvSpPr>
            <p:spPr>
              <a:xfrm>
                <a:off x="7622370" y="2716695"/>
                <a:ext cx="568417" cy="400110"/>
              </a:xfrm>
              <a:prstGeom prst="rect">
                <a:avLst/>
              </a:prstGeom>
              <a:noFill/>
            </p:spPr>
            <p:txBody>
              <a:bodyPr wrap="square" rtlCol="0">
                <a:spAutoFit/>
              </a:bodyPr>
              <a:lstStyle/>
              <a:p>
                <a:r>
                  <a:rPr lang="en-US" sz="2000" dirty="0"/>
                  <a:t>tail</a:t>
                </a:r>
                <a:endParaRPr lang="en-US" dirty="0"/>
              </a:p>
            </p:txBody>
          </p:sp>
        </p:grpSp>
        <p:sp>
          <p:nvSpPr>
            <p:cNvPr id="24" name="Rectangle 23">
              <a:extLst>
                <a:ext uri="{FF2B5EF4-FFF2-40B4-BE49-F238E27FC236}">
                  <a16:creationId xmlns:a16="http://schemas.microsoft.com/office/drawing/2014/main" id="{1AD66402-CA5B-C693-05AC-41CCE1059F6A}"/>
                </a:ext>
              </a:extLst>
            </p:cNvPr>
            <p:cNvSpPr/>
            <p:nvPr/>
          </p:nvSpPr>
          <p:spPr>
            <a:xfrm>
              <a:off x="7460974" y="4094922"/>
              <a:ext cx="1149626" cy="1179443"/>
            </a:xfrm>
            <a:prstGeom prst="rect">
              <a:avLst/>
            </a:prstGeom>
            <a:solidFill>
              <a:schemeClr val="bg1"/>
            </a:solidFill>
            <a:ln w="254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9DE3AFFC-348A-DBF1-594C-E8422BAD0992}"/>
                </a:ext>
              </a:extLst>
            </p:cNvPr>
            <p:cNvSpPr txBox="1"/>
            <p:nvPr/>
          </p:nvSpPr>
          <p:spPr>
            <a:xfrm>
              <a:off x="6337482" y="2210568"/>
              <a:ext cx="955711" cy="400110"/>
            </a:xfrm>
            <a:prstGeom prst="rect">
              <a:avLst/>
            </a:prstGeom>
            <a:noFill/>
          </p:spPr>
          <p:txBody>
            <a:bodyPr wrap="none" rtlCol="0">
              <a:spAutoFit/>
            </a:bodyPr>
            <a:lstStyle/>
            <a:p>
              <a:r>
                <a:rPr lang="en-US" sz="2000" dirty="0"/>
                <a:t>journal</a:t>
              </a:r>
            </a:p>
          </p:txBody>
        </p:sp>
        <p:sp>
          <p:nvSpPr>
            <p:cNvPr id="26" name="TextBox 25">
              <a:extLst>
                <a:ext uri="{FF2B5EF4-FFF2-40B4-BE49-F238E27FC236}">
                  <a16:creationId xmlns:a16="http://schemas.microsoft.com/office/drawing/2014/main" id="{6719E315-EFC7-201E-4508-A7893B9DE23B}"/>
                </a:ext>
              </a:extLst>
            </p:cNvPr>
            <p:cNvSpPr txBox="1"/>
            <p:nvPr/>
          </p:nvSpPr>
          <p:spPr>
            <a:xfrm>
              <a:off x="7634254" y="5274364"/>
              <a:ext cx="784189" cy="400110"/>
            </a:xfrm>
            <a:prstGeom prst="rect">
              <a:avLst/>
            </a:prstGeom>
            <a:noFill/>
          </p:spPr>
          <p:txBody>
            <a:bodyPr wrap="none" rtlCol="0">
              <a:spAutoFit/>
            </a:bodyPr>
            <a:lstStyle/>
            <a:p>
              <a:r>
                <a:rPr lang="en-US" sz="2000" dirty="0"/>
                <a:t>block</a:t>
              </a:r>
            </a:p>
          </p:txBody>
        </p:sp>
        <p:sp>
          <p:nvSpPr>
            <p:cNvPr id="28" name="TextBox 27">
              <a:extLst>
                <a:ext uri="{FF2B5EF4-FFF2-40B4-BE49-F238E27FC236}">
                  <a16:creationId xmlns:a16="http://schemas.microsoft.com/office/drawing/2014/main" id="{D65B05AF-D1BC-CB04-8B90-8178E5E97628}"/>
                </a:ext>
              </a:extLst>
            </p:cNvPr>
            <p:cNvSpPr txBox="1"/>
            <p:nvPr/>
          </p:nvSpPr>
          <p:spPr>
            <a:xfrm>
              <a:off x="6368484" y="3894867"/>
              <a:ext cx="1026243" cy="400110"/>
            </a:xfrm>
            <a:prstGeom prst="rect">
              <a:avLst/>
            </a:prstGeom>
            <a:noFill/>
          </p:spPr>
          <p:txBody>
            <a:bodyPr wrap="none" rtlCol="0">
              <a:spAutoFit/>
            </a:bodyPr>
            <a:lstStyle/>
            <a:p>
              <a:r>
                <a:rPr lang="en-US" sz="2000" dirty="0"/>
                <a:t>0x8100</a:t>
              </a:r>
            </a:p>
          </p:txBody>
        </p:sp>
        <p:sp>
          <p:nvSpPr>
            <p:cNvPr id="29" name="TextBox 28">
              <a:extLst>
                <a:ext uri="{FF2B5EF4-FFF2-40B4-BE49-F238E27FC236}">
                  <a16:creationId xmlns:a16="http://schemas.microsoft.com/office/drawing/2014/main" id="{D6E7934A-E113-C615-6FB0-B69A74EC154C}"/>
                </a:ext>
              </a:extLst>
            </p:cNvPr>
            <p:cNvSpPr txBox="1"/>
            <p:nvPr/>
          </p:nvSpPr>
          <p:spPr>
            <a:xfrm>
              <a:off x="6368484" y="5074309"/>
              <a:ext cx="1026243" cy="400110"/>
            </a:xfrm>
            <a:prstGeom prst="rect">
              <a:avLst/>
            </a:prstGeom>
            <a:noFill/>
          </p:spPr>
          <p:txBody>
            <a:bodyPr wrap="none" rtlCol="0">
              <a:spAutoFit/>
            </a:bodyPr>
            <a:lstStyle/>
            <a:p>
              <a:r>
                <a:rPr lang="en-US" sz="2000" dirty="0"/>
                <a:t>0x8000</a:t>
              </a:r>
            </a:p>
          </p:txBody>
        </p:sp>
        <p:sp>
          <p:nvSpPr>
            <p:cNvPr id="30" name="Rectangle 29">
              <a:extLst>
                <a:ext uri="{FF2B5EF4-FFF2-40B4-BE49-F238E27FC236}">
                  <a16:creationId xmlns:a16="http://schemas.microsoft.com/office/drawing/2014/main" id="{16FA84BF-3B7F-4132-B728-1438E57F84BB}"/>
                </a:ext>
              </a:extLst>
            </p:cNvPr>
            <p:cNvSpPr/>
            <p:nvPr/>
          </p:nvSpPr>
          <p:spPr>
            <a:xfrm>
              <a:off x="7460974" y="5074309"/>
              <a:ext cx="1149626" cy="200055"/>
            </a:xfrm>
            <a:prstGeom prst="rect">
              <a:avLst/>
            </a:prstGeom>
            <a:solidFill>
              <a:schemeClr val="bg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Connector: Curved 10">
              <a:extLst>
                <a:ext uri="{FF2B5EF4-FFF2-40B4-BE49-F238E27FC236}">
                  <a16:creationId xmlns:a16="http://schemas.microsoft.com/office/drawing/2014/main" id="{60C7956C-2E84-F0B7-13B7-E92039BFF096}"/>
                </a:ext>
              </a:extLst>
            </p:cNvPr>
            <p:cNvCxnSpPr>
              <a:cxnSpLocks/>
              <a:stCxn id="10" idx="0"/>
              <a:endCxn id="19" idx="3"/>
            </p:cNvCxnSpPr>
            <p:nvPr/>
          </p:nvCxnSpPr>
          <p:spPr>
            <a:xfrm rot="16200000" flipV="1">
              <a:off x="8608478" y="1947599"/>
              <a:ext cx="1360767" cy="1317273"/>
            </a:xfrm>
            <a:prstGeom prst="curvedConnector2">
              <a:avLst/>
            </a:prstGeom>
            <a:ln w="25400">
              <a:tailEnd type="triangle" w="lg" len="lg"/>
            </a:ln>
          </p:spPr>
          <p:style>
            <a:lnRef idx="2">
              <a:schemeClr val="accent1"/>
            </a:lnRef>
            <a:fillRef idx="0">
              <a:schemeClr val="accent1"/>
            </a:fillRef>
            <a:effectRef idx="1">
              <a:schemeClr val="accent1"/>
            </a:effectRef>
            <a:fontRef idx="minor">
              <a:schemeClr val="tx1"/>
            </a:fontRef>
          </p:style>
        </p:cxnSp>
        <p:sp>
          <p:nvSpPr>
            <p:cNvPr id="13" name="Rectangle 12">
              <a:extLst>
                <a:ext uri="{FF2B5EF4-FFF2-40B4-BE49-F238E27FC236}">
                  <a16:creationId xmlns:a16="http://schemas.microsoft.com/office/drawing/2014/main" id="{BAAC9DAF-4519-26D0-DD2D-BCFCAC8FDC2C}"/>
                </a:ext>
              </a:extLst>
            </p:cNvPr>
            <p:cNvSpPr/>
            <p:nvPr/>
          </p:nvSpPr>
          <p:spPr>
            <a:xfrm>
              <a:off x="7447468" y="4563503"/>
              <a:ext cx="1149626" cy="200055"/>
            </a:xfrm>
            <a:prstGeom prst="rect">
              <a:avLst/>
            </a:prstGeom>
            <a:solidFill>
              <a:schemeClr val="bg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5EF13A19-C03A-1F31-C179-40A14DD24892}"/>
                </a:ext>
              </a:extLst>
            </p:cNvPr>
            <p:cNvSpPr txBox="1"/>
            <p:nvPr/>
          </p:nvSpPr>
          <p:spPr>
            <a:xfrm>
              <a:off x="9250030" y="3286619"/>
              <a:ext cx="1394934" cy="1015663"/>
            </a:xfrm>
            <a:prstGeom prst="rect">
              <a:avLst/>
            </a:prstGeom>
            <a:noFill/>
          </p:spPr>
          <p:txBody>
            <a:bodyPr wrap="none" rtlCol="0">
              <a:spAutoFit/>
            </a:bodyPr>
            <a:lstStyle/>
            <a:p>
              <a:r>
                <a:rPr lang="en-US" sz="2000" dirty="0"/>
                <a:t>13. update</a:t>
              </a:r>
            </a:p>
            <a:p>
              <a:r>
                <a:rPr lang="en-US" sz="2000" dirty="0"/>
                <a:t>14. flush</a:t>
              </a:r>
            </a:p>
            <a:p>
              <a:r>
                <a:rPr lang="en-US" sz="2000" dirty="0"/>
                <a:t>15. fence</a:t>
              </a:r>
            </a:p>
          </p:txBody>
        </p:sp>
      </p:grpSp>
    </p:spTree>
    <p:extLst>
      <p:ext uri="{BB962C8B-B14F-4D97-AF65-F5344CB8AC3E}">
        <p14:creationId xmlns:p14="http://schemas.microsoft.com/office/powerpoint/2010/main" val="28507692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97A92B-3E78-F7B2-FBA7-9767AD65697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04AF118-2E39-A8B0-19DF-30AB5CE04C2D}"/>
              </a:ext>
            </a:extLst>
          </p:cNvPr>
          <p:cNvSpPr>
            <a:spLocks noGrp="1"/>
          </p:cNvSpPr>
          <p:nvPr>
            <p:ph type="title"/>
          </p:nvPr>
        </p:nvSpPr>
        <p:spPr/>
        <p:txBody>
          <a:bodyPr>
            <a:normAutofit/>
          </a:bodyPr>
          <a:lstStyle/>
          <a:p>
            <a:r>
              <a:rPr lang="en-US" sz="4000" dirty="0"/>
              <a:t>Out-of-order Persistence</a:t>
            </a:r>
          </a:p>
        </p:txBody>
      </p:sp>
      <p:sp>
        <p:nvSpPr>
          <p:cNvPr id="3" name="Slide Number Placeholder 2">
            <a:extLst>
              <a:ext uri="{FF2B5EF4-FFF2-40B4-BE49-F238E27FC236}">
                <a16:creationId xmlns:a16="http://schemas.microsoft.com/office/drawing/2014/main" id="{86DB88D6-0E46-BB36-AA05-2BBDCF002503}"/>
              </a:ext>
            </a:extLst>
          </p:cNvPr>
          <p:cNvSpPr>
            <a:spLocks noGrp="1"/>
          </p:cNvSpPr>
          <p:nvPr>
            <p:ph type="sldNum" sz="quarter" idx="12"/>
          </p:nvPr>
        </p:nvSpPr>
        <p:spPr/>
        <p:txBody>
          <a:bodyPr/>
          <a:lstStyle/>
          <a:p>
            <a:fld id="{445DE602-7143-2F4C-9AC2-FC3E8E5E4635}" type="slidenum">
              <a:rPr lang="en-US" smtClean="0"/>
              <a:t>3</a:t>
            </a:fld>
            <a:endParaRPr lang="en-US" dirty="0"/>
          </a:p>
        </p:txBody>
      </p:sp>
      <p:sp>
        <p:nvSpPr>
          <p:cNvPr id="33" name="Oval 32">
            <a:extLst>
              <a:ext uri="{FF2B5EF4-FFF2-40B4-BE49-F238E27FC236}">
                <a16:creationId xmlns:a16="http://schemas.microsoft.com/office/drawing/2014/main" id="{A22C8E30-3A14-5861-5F92-BC55066F966C}"/>
              </a:ext>
            </a:extLst>
          </p:cNvPr>
          <p:cNvSpPr/>
          <p:nvPr/>
        </p:nvSpPr>
        <p:spPr>
          <a:xfrm>
            <a:off x="5001099" y="2015717"/>
            <a:ext cx="794334" cy="827454"/>
          </a:xfrm>
          <a:prstGeom prst="ellipse">
            <a:avLst/>
          </a:prstGeom>
        </p:spPr>
        <p:style>
          <a:lnRef idx="2">
            <a:schemeClr val="dk1"/>
          </a:lnRef>
          <a:fillRef idx="1">
            <a:schemeClr val="lt1"/>
          </a:fillRef>
          <a:effectRef idx="0">
            <a:schemeClr val="dk1"/>
          </a:effectRef>
          <a:fontRef idx="minor">
            <a:schemeClr val="dk1"/>
          </a:fontRef>
        </p:style>
        <p:txBody>
          <a:bodyPr lIns="0" rIns="0" rtlCol="0" anchor="ctr"/>
          <a:lstStyle/>
          <a:p>
            <a:pPr algn="ctr"/>
            <a:r>
              <a:rPr lang="en-US" sz="2000" dirty="0">
                <a:latin typeface="Times New Roman" panose="02020603050405020304" pitchFamily="18" charset="0"/>
                <a:cs typeface="Times New Roman" panose="02020603050405020304" pitchFamily="18" charset="0"/>
              </a:rPr>
              <a:t>CPU</a:t>
            </a:r>
          </a:p>
        </p:txBody>
      </p:sp>
      <p:sp>
        <p:nvSpPr>
          <p:cNvPr id="34" name="Rectangle 33">
            <a:extLst>
              <a:ext uri="{FF2B5EF4-FFF2-40B4-BE49-F238E27FC236}">
                <a16:creationId xmlns:a16="http://schemas.microsoft.com/office/drawing/2014/main" id="{A8350060-F2BE-AB6A-D945-F2760F89FC77}"/>
              </a:ext>
            </a:extLst>
          </p:cNvPr>
          <p:cNvSpPr/>
          <p:nvPr/>
        </p:nvSpPr>
        <p:spPr>
          <a:xfrm>
            <a:off x="4573097" y="2877021"/>
            <a:ext cx="1639885" cy="110395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2000" dirty="0">
                <a:latin typeface="Times New Roman" panose="02020603050405020304" pitchFamily="18" charset="0"/>
                <a:cs typeface="Times New Roman" panose="02020603050405020304" pitchFamily="18" charset="0"/>
              </a:rPr>
              <a:t>Cache</a:t>
            </a:r>
          </a:p>
          <a:p>
            <a:pPr algn="ctr"/>
            <a:r>
              <a:rPr lang="en-US" sz="2000" dirty="0">
                <a:latin typeface="Times New Roman" panose="02020603050405020304" pitchFamily="18" charset="0"/>
                <a:cs typeface="Times New Roman" panose="02020603050405020304" pitchFamily="18" charset="0"/>
              </a:rPr>
              <a:t>(Line 1, </a:t>
            </a:r>
            <a:r>
              <a:rPr lang="en-US" sz="2000" dirty="0">
                <a:solidFill>
                  <a:schemeClr val="tx1"/>
                </a:solidFill>
                <a:latin typeface="Times New Roman" panose="02020603050405020304" pitchFamily="18" charset="0"/>
                <a:cs typeface="Times New Roman" panose="02020603050405020304" pitchFamily="18" charset="0"/>
              </a:rPr>
              <a:t>A: 0)</a:t>
            </a:r>
          </a:p>
          <a:p>
            <a:pPr algn="ctr"/>
            <a:r>
              <a:rPr lang="en-US" sz="2000" dirty="0">
                <a:solidFill>
                  <a:schemeClr val="tx1"/>
                </a:solidFill>
                <a:latin typeface="Times New Roman" panose="02020603050405020304" pitchFamily="18" charset="0"/>
                <a:cs typeface="Times New Roman" panose="02020603050405020304" pitchFamily="18" charset="0"/>
              </a:rPr>
              <a:t>(Line 2, B: 0)</a:t>
            </a:r>
          </a:p>
        </p:txBody>
      </p:sp>
      <p:sp>
        <p:nvSpPr>
          <p:cNvPr id="35" name="Rectangle 34">
            <a:extLst>
              <a:ext uri="{FF2B5EF4-FFF2-40B4-BE49-F238E27FC236}">
                <a16:creationId xmlns:a16="http://schemas.microsoft.com/office/drawing/2014/main" id="{0A112A97-A40D-85DE-7976-3F80FB828A96}"/>
              </a:ext>
            </a:extLst>
          </p:cNvPr>
          <p:cNvSpPr/>
          <p:nvPr/>
        </p:nvSpPr>
        <p:spPr>
          <a:xfrm>
            <a:off x="4573097" y="4568066"/>
            <a:ext cx="1639885" cy="110395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2000" dirty="0">
                <a:latin typeface="Times New Roman" panose="02020603050405020304" pitchFamily="18" charset="0"/>
                <a:cs typeface="Times New Roman" panose="02020603050405020304" pitchFamily="18" charset="0"/>
              </a:rPr>
              <a:t>PM</a:t>
            </a:r>
          </a:p>
          <a:p>
            <a:pPr algn="ctr"/>
            <a:r>
              <a:rPr lang="en-US" sz="2000" dirty="0">
                <a:latin typeface="Times New Roman" panose="02020603050405020304" pitchFamily="18" charset="0"/>
                <a:cs typeface="Times New Roman" panose="02020603050405020304" pitchFamily="18" charset="0"/>
              </a:rPr>
              <a:t>(</a:t>
            </a:r>
            <a:r>
              <a:rPr lang="en-US" sz="2000" dirty="0">
                <a:solidFill>
                  <a:schemeClr val="tx1"/>
                </a:solidFill>
                <a:latin typeface="Times New Roman" panose="02020603050405020304" pitchFamily="18" charset="0"/>
                <a:cs typeface="Times New Roman" panose="02020603050405020304" pitchFamily="18" charset="0"/>
              </a:rPr>
              <a:t>A: 0)</a:t>
            </a:r>
          </a:p>
          <a:p>
            <a:pPr algn="ctr"/>
            <a:r>
              <a:rPr lang="en-US" sz="2000" dirty="0">
                <a:solidFill>
                  <a:schemeClr val="tx1"/>
                </a:solidFill>
                <a:latin typeface="Times New Roman" panose="02020603050405020304" pitchFamily="18" charset="0"/>
                <a:cs typeface="Times New Roman" panose="02020603050405020304" pitchFamily="18" charset="0"/>
              </a:rPr>
              <a:t>(B: 0)</a:t>
            </a:r>
          </a:p>
        </p:txBody>
      </p:sp>
      <p:cxnSp>
        <p:nvCxnSpPr>
          <p:cNvPr id="36" name="Straight Arrow Connector 35">
            <a:extLst>
              <a:ext uri="{FF2B5EF4-FFF2-40B4-BE49-F238E27FC236}">
                <a16:creationId xmlns:a16="http://schemas.microsoft.com/office/drawing/2014/main" id="{A7A9974C-ADB0-DFAC-10F1-3518B2B089A2}"/>
              </a:ext>
            </a:extLst>
          </p:cNvPr>
          <p:cNvCxnSpPr>
            <a:cxnSpLocks/>
            <a:stCxn id="34" idx="2"/>
            <a:endCxn id="35" idx="0"/>
          </p:cNvCxnSpPr>
          <p:nvPr/>
        </p:nvCxnSpPr>
        <p:spPr>
          <a:xfrm>
            <a:off x="5393040" y="3980978"/>
            <a:ext cx="0" cy="587088"/>
          </a:xfrm>
          <a:prstGeom prst="straightConnector1">
            <a:avLst/>
          </a:prstGeom>
          <a:ln w="38100">
            <a:solidFill>
              <a:schemeClr val="tx1"/>
            </a:solidFill>
            <a:tailEnd type="triangle" w="lg" len="lg"/>
          </a:ln>
        </p:spPr>
        <p:style>
          <a:lnRef idx="2">
            <a:schemeClr val="dk1"/>
          </a:lnRef>
          <a:fillRef idx="0">
            <a:schemeClr val="dk1"/>
          </a:fillRef>
          <a:effectRef idx="1">
            <a:schemeClr val="dk1"/>
          </a:effectRef>
          <a:fontRef idx="minor">
            <a:schemeClr val="tx1"/>
          </a:fontRef>
        </p:style>
      </p:cxnSp>
      <p:sp>
        <p:nvSpPr>
          <p:cNvPr id="42" name="TextBox 41">
            <a:extLst>
              <a:ext uri="{FF2B5EF4-FFF2-40B4-BE49-F238E27FC236}">
                <a16:creationId xmlns:a16="http://schemas.microsoft.com/office/drawing/2014/main" id="{47937F2C-BBD2-175F-1A01-2FBFD96F147D}"/>
              </a:ext>
            </a:extLst>
          </p:cNvPr>
          <p:cNvSpPr txBox="1"/>
          <p:nvPr/>
        </p:nvSpPr>
        <p:spPr>
          <a:xfrm>
            <a:off x="2192648" y="2105561"/>
            <a:ext cx="2119189" cy="1323439"/>
          </a:xfrm>
          <a:prstGeom prst="rect">
            <a:avLst/>
          </a:prstGeom>
          <a:noFill/>
          <a:ln w="28575">
            <a:noFill/>
          </a:ln>
        </p:spPr>
        <p:txBody>
          <a:bodyPr wrap="square" rtlCol="0">
            <a:spAutoFit/>
          </a:bodyPr>
          <a:lstStyle/>
          <a:p>
            <a:pPr marL="514350" indent="-514350">
              <a:buAutoNum type="arabicPeriod"/>
            </a:pPr>
            <a:r>
              <a:rPr lang="en-US" sz="2000" dirty="0">
                <a:cs typeface="Times New Roman" panose="02020603050405020304" pitchFamily="18" charset="0"/>
              </a:rPr>
              <a:t>Store A, 2</a:t>
            </a:r>
          </a:p>
          <a:p>
            <a:pPr marL="514350" indent="-514350">
              <a:buAutoNum type="arabicPeriod"/>
            </a:pPr>
            <a:r>
              <a:rPr lang="en-US" sz="2000" dirty="0">
                <a:cs typeface="Times New Roman" panose="02020603050405020304" pitchFamily="18" charset="0"/>
              </a:rPr>
              <a:t>Flush A</a:t>
            </a:r>
          </a:p>
          <a:p>
            <a:pPr marL="514350" indent="-514350">
              <a:buAutoNum type="arabicPeriod"/>
            </a:pPr>
            <a:r>
              <a:rPr lang="en-US" sz="2000" dirty="0">
                <a:cs typeface="Times New Roman" panose="02020603050405020304" pitchFamily="18" charset="0"/>
              </a:rPr>
              <a:t>Store B, 3</a:t>
            </a:r>
          </a:p>
          <a:p>
            <a:pPr marL="514350" indent="-514350">
              <a:buAutoNum type="arabicPeriod"/>
            </a:pPr>
            <a:r>
              <a:rPr lang="en-US" sz="2000" dirty="0">
                <a:cs typeface="Times New Roman" panose="02020603050405020304" pitchFamily="18" charset="0"/>
              </a:rPr>
              <a:t>Fence</a:t>
            </a:r>
          </a:p>
        </p:txBody>
      </p:sp>
    </p:spTree>
    <p:extLst>
      <p:ext uri="{BB962C8B-B14F-4D97-AF65-F5344CB8AC3E}">
        <p14:creationId xmlns:p14="http://schemas.microsoft.com/office/powerpoint/2010/main" val="251849747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E1D120-13C9-05EC-D697-501D9A77AE3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DAC8729-994A-2A8E-2A7D-865F8F6A817A}"/>
              </a:ext>
            </a:extLst>
          </p:cNvPr>
          <p:cNvSpPr>
            <a:spLocks noGrp="1"/>
          </p:cNvSpPr>
          <p:nvPr>
            <p:ph type="title"/>
          </p:nvPr>
        </p:nvSpPr>
        <p:spPr/>
        <p:txBody>
          <a:bodyPr/>
          <a:lstStyle/>
          <a:p>
            <a:r>
              <a:rPr lang="en-US" dirty="0"/>
              <a:t>Consistency Invariants</a:t>
            </a:r>
          </a:p>
        </p:txBody>
      </p:sp>
      <p:sp>
        <p:nvSpPr>
          <p:cNvPr id="3" name="Slide Number Placeholder 2">
            <a:extLst>
              <a:ext uri="{FF2B5EF4-FFF2-40B4-BE49-F238E27FC236}">
                <a16:creationId xmlns:a16="http://schemas.microsoft.com/office/drawing/2014/main" id="{5DB56DB2-8FD2-C0A0-4623-764CB0EFE84C}"/>
              </a:ext>
            </a:extLst>
          </p:cNvPr>
          <p:cNvSpPr>
            <a:spLocks noGrp="1"/>
          </p:cNvSpPr>
          <p:nvPr>
            <p:ph type="sldNum" sz="quarter" idx="12"/>
          </p:nvPr>
        </p:nvSpPr>
        <p:spPr/>
        <p:txBody>
          <a:bodyPr/>
          <a:lstStyle/>
          <a:p>
            <a:fld id="{445DE602-7143-2F4C-9AC2-FC3E8E5E4635}" type="slidenum">
              <a:rPr lang="en-US" smtClean="0"/>
              <a:t>30</a:t>
            </a:fld>
            <a:endParaRPr lang="en-US"/>
          </a:p>
        </p:txBody>
      </p:sp>
      <p:sp>
        <p:nvSpPr>
          <p:cNvPr id="5" name="TextBox 4">
            <a:extLst>
              <a:ext uri="{FF2B5EF4-FFF2-40B4-BE49-F238E27FC236}">
                <a16:creationId xmlns:a16="http://schemas.microsoft.com/office/drawing/2014/main" id="{3E4BBD3D-99ED-3108-64BB-FF291A8D1B92}"/>
              </a:ext>
            </a:extLst>
          </p:cNvPr>
          <p:cNvSpPr txBox="1"/>
          <p:nvPr/>
        </p:nvSpPr>
        <p:spPr>
          <a:xfrm>
            <a:off x="838200" y="1928900"/>
            <a:ext cx="4701988" cy="3939540"/>
          </a:xfrm>
          <a:prstGeom prst="rect">
            <a:avLst/>
          </a:prstGeom>
          <a:noFill/>
        </p:spPr>
        <p:txBody>
          <a:bodyPr wrap="square" rtlCol="0">
            <a:spAutoFit/>
          </a:bodyPr>
          <a:lstStyle/>
          <a:p>
            <a:pPr>
              <a:spcBef>
                <a:spcPts val="600"/>
              </a:spcBef>
              <a:spcAft>
                <a:spcPts val="600"/>
              </a:spcAft>
            </a:pPr>
            <a:r>
              <a:rPr lang="en-US" sz="2000" dirty="0"/>
              <a:t>Invariants for this undo-journal:</a:t>
            </a:r>
            <a:endParaRPr lang="en-US" sz="2000" b="1" dirty="0"/>
          </a:p>
          <a:p>
            <a:pPr marL="342900" indent="-342900">
              <a:spcBef>
                <a:spcPts val="600"/>
              </a:spcBef>
              <a:spcAft>
                <a:spcPts val="600"/>
              </a:spcAft>
              <a:buFont typeface="Arial" panose="020B0604020202020204" pitchFamily="34" charset="0"/>
              <a:buChar char="•"/>
            </a:pPr>
            <a:r>
              <a:rPr lang="en-US" sz="2000" b="1" dirty="0"/>
              <a:t>Ordering invariants</a:t>
            </a:r>
            <a:r>
              <a:rPr lang="en-US" sz="2000" dirty="0"/>
              <a:t>: phases must persist in sequence.</a:t>
            </a:r>
          </a:p>
          <a:p>
            <a:pPr marL="342900" indent="-342900">
              <a:spcBef>
                <a:spcPts val="600"/>
              </a:spcBef>
              <a:spcAft>
                <a:spcPts val="600"/>
              </a:spcAft>
              <a:buFont typeface="Arial" panose="020B0604020202020204" pitchFamily="34" charset="0"/>
              <a:buChar char="•"/>
            </a:pPr>
            <a:r>
              <a:rPr lang="en-US" sz="2000" b="1" dirty="0"/>
              <a:t>Location invariants</a:t>
            </a:r>
            <a:r>
              <a:rPr lang="en-US" sz="2000" dirty="0"/>
              <a:t>: logs must be written to valid regions.</a:t>
            </a:r>
          </a:p>
          <a:p>
            <a:pPr marL="800100" lvl="1" indent="-342900">
              <a:spcBef>
                <a:spcPts val="600"/>
              </a:spcBef>
              <a:spcAft>
                <a:spcPts val="600"/>
              </a:spcAft>
              <a:buFont typeface="Arial" panose="020B0604020202020204" pitchFamily="34" charset="0"/>
              <a:buChar char="•"/>
            </a:pPr>
            <a:r>
              <a:rPr lang="en-US" sz="2000" dirty="0"/>
              <a:t>No double writes, no missing or skipped entries</a:t>
            </a:r>
          </a:p>
          <a:p>
            <a:pPr marL="342900" indent="-342900">
              <a:spcBef>
                <a:spcPts val="600"/>
              </a:spcBef>
              <a:spcAft>
                <a:spcPts val="600"/>
              </a:spcAft>
              <a:buFont typeface="Arial" panose="020B0604020202020204" pitchFamily="34" charset="0"/>
              <a:buChar char="•"/>
            </a:pPr>
            <a:r>
              <a:rPr lang="en-US" sz="2000" b="1" dirty="0"/>
              <a:t>Data invariants</a:t>
            </a:r>
            <a:r>
              <a:rPr lang="en-US" sz="2000" dirty="0"/>
              <a:t>: logged writes must match in-place updates.</a:t>
            </a:r>
          </a:p>
          <a:p>
            <a:pPr marL="800100" lvl="1" indent="-342900">
              <a:spcBef>
                <a:spcPts val="600"/>
              </a:spcBef>
              <a:spcAft>
                <a:spcPts val="600"/>
              </a:spcAft>
              <a:buFont typeface="Arial" panose="020B0604020202020204" pitchFamily="34" charset="0"/>
              <a:buChar char="•"/>
            </a:pPr>
            <a:r>
              <a:rPr lang="en-US" sz="2000" dirty="0"/>
              <a:t>No missing writes</a:t>
            </a:r>
          </a:p>
        </p:txBody>
      </p:sp>
      <p:pic>
        <p:nvPicPr>
          <p:cNvPr id="27" name="Picture 26" descr="A screenshot of a computer&#10;&#10;AI-generated content may be incorrect.">
            <a:extLst>
              <a:ext uri="{FF2B5EF4-FFF2-40B4-BE49-F238E27FC236}">
                <a16:creationId xmlns:a16="http://schemas.microsoft.com/office/drawing/2014/main" id="{93305D53-25B3-C1CF-F94A-EC6E2DC42B61}"/>
              </a:ext>
            </a:extLst>
          </p:cNvPr>
          <p:cNvPicPr>
            <a:picLocks noChangeAspect="1"/>
          </p:cNvPicPr>
          <p:nvPr/>
        </p:nvPicPr>
        <p:blipFill>
          <a:blip r:embed="rId3"/>
          <a:stretch>
            <a:fillRect/>
          </a:stretch>
        </p:blipFill>
        <p:spPr>
          <a:xfrm>
            <a:off x="6096000" y="1741064"/>
            <a:ext cx="2002617" cy="1828800"/>
          </a:xfrm>
          <a:prstGeom prst="rect">
            <a:avLst/>
          </a:prstGeom>
        </p:spPr>
      </p:pic>
      <p:pic>
        <p:nvPicPr>
          <p:cNvPr id="29" name="Picture 28" descr="A black background with a white square and a blue line&#10;&#10;AI-generated content may be incorrect.">
            <a:extLst>
              <a:ext uri="{FF2B5EF4-FFF2-40B4-BE49-F238E27FC236}">
                <a16:creationId xmlns:a16="http://schemas.microsoft.com/office/drawing/2014/main" id="{38CEE00C-F86E-7A3A-F7CF-4704BA7D353A}"/>
              </a:ext>
            </a:extLst>
          </p:cNvPr>
          <p:cNvPicPr>
            <a:picLocks noChangeAspect="1"/>
          </p:cNvPicPr>
          <p:nvPr/>
        </p:nvPicPr>
        <p:blipFill>
          <a:blip r:embed="rId4"/>
          <a:stretch>
            <a:fillRect/>
          </a:stretch>
        </p:blipFill>
        <p:spPr>
          <a:xfrm>
            <a:off x="8594200" y="1690688"/>
            <a:ext cx="2213680" cy="1828800"/>
          </a:xfrm>
          <a:prstGeom prst="rect">
            <a:avLst/>
          </a:prstGeom>
        </p:spPr>
      </p:pic>
      <p:pic>
        <p:nvPicPr>
          <p:cNvPr id="31" name="Picture 30" descr="A screenshot of a computer&#10;&#10;AI-generated content may be incorrect.">
            <a:extLst>
              <a:ext uri="{FF2B5EF4-FFF2-40B4-BE49-F238E27FC236}">
                <a16:creationId xmlns:a16="http://schemas.microsoft.com/office/drawing/2014/main" id="{308C190F-83CE-4AC1-B8B5-C055578AA032}"/>
              </a:ext>
            </a:extLst>
          </p:cNvPr>
          <p:cNvPicPr>
            <a:picLocks noChangeAspect="1"/>
          </p:cNvPicPr>
          <p:nvPr/>
        </p:nvPicPr>
        <p:blipFill>
          <a:blip r:embed="rId5"/>
          <a:stretch>
            <a:fillRect/>
          </a:stretch>
        </p:blipFill>
        <p:spPr>
          <a:xfrm>
            <a:off x="6096000" y="3906794"/>
            <a:ext cx="1925641" cy="1828800"/>
          </a:xfrm>
          <a:prstGeom prst="rect">
            <a:avLst/>
          </a:prstGeom>
        </p:spPr>
      </p:pic>
      <p:pic>
        <p:nvPicPr>
          <p:cNvPr id="33" name="Picture 32" descr="A screenshot of a computer&#10;&#10;AI-generated content may be incorrect.">
            <a:extLst>
              <a:ext uri="{FF2B5EF4-FFF2-40B4-BE49-F238E27FC236}">
                <a16:creationId xmlns:a16="http://schemas.microsoft.com/office/drawing/2014/main" id="{751C5036-1A9B-CE01-5EA1-CF547A73A81C}"/>
              </a:ext>
            </a:extLst>
          </p:cNvPr>
          <p:cNvPicPr>
            <a:picLocks noChangeAspect="1"/>
          </p:cNvPicPr>
          <p:nvPr/>
        </p:nvPicPr>
        <p:blipFill>
          <a:blip r:embed="rId6"/>
          <a:stretch>
            <a:fillRect/>
          </a:stretch>
        </p:blipFill>
        <p:spPr>
          <a:xfrm>
            <a:off x="8610600" y="3906794"/>
            <a:ext cx="1977685" cy="1828800"/>
          </a:xfrm>
          <a:prstGeom prst="rect">
            <a:avLst/>
          </a:prstGeom>
        </p:spPr>
      </p:pic>
      <p:cxnSp>
        <p:nvCxnSpPr>
          <p:cNvPr id="6" name="Straight Connector 5">
            <a:extLst>
              <a:ext uri="{FF2B5EF4-FFF2-40B4-BE49-F238E27FC236}">
                <a16:creationId xmlns:a16="http://schemas.microsoft.com/office/drawing/2014/main" id="{29FC3DB7-3CF6-3D03-35BB-D010BD2F68A7}"/>
              </a:ext>
            </a:extLst>
          </p:cNvPr>
          <p:cNvCxnSpPr/>
          <p:nvPr/>
        </p:nvCxnSpPr>
        <p:spPr>
          <a:xfrm>
            <a:off x="8229600" y="1690688"/>
            <a:ext cx="0" cy="4044906"/>
          </a:xfrm>
          <a:prstGeom prst="line">
            <a:avLst/>
          </a:prstGeom>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6046168B-E58A-A64C-F284-47D72BF4BF6C}"/>
              </a:ext>
            </a:extLst>
          </p:cNvPr>
          <p:cNvCxnSpPr/>
          <p:nvPr/>
        </p:nvCxnSpPr>
        <p:spPr>
          <a:xfrm>
            <a:off x="6096000" y="3713141"/>
            <a:ext cx="4492285" cy="0"/>
          </a:xfrm>
          <a:prstGeom prst="line">
            <a:avLst/>
          </a:prstGeom>
        </p:spPr>
        <p:style>
          <a:lnRef idx="2">
            <a:schemeClr val="accent1"/>
          </a:lnRef>
          <a:fillRef idx="0">
            <a:schemeClr val="accent1"/>
          </a:fillRef>
          <a:effectRef idx="1">
            <a:schemeClr val="accent1"/>
          </a:effectRef>
          <a:fontRef idx="minor">
            <a:schemeClr val="tx1"/>
          </a:fontRef>
        </p:style>
      </p:cxnSp>
      <p:sp>
        <p:nvSpPr>
          <p:cNvPr id="10" name="TextBox 9">
            <a:extLst>
              <a:ext uri="{FF2B5EF4-FFF2-40B4-BE49-F238E27FC236}">
                <a16:creationId xmlns:a16="http://schemas.microsoft.com/office/drawing/2014/main" id="{88CF9D13-BE22-A6DA-ADA6-630F07F2E1D3}"/>
              </a:ext>
            </a:extLst>
          </p:cNvPr>
          <p:cNvSpPr txBox="1"/>
          <p:nvPr/>
        </p:nvSpPr>
        <p:spPr>
          <a:xfrm>
            <a:off x="7857974" y="3319433"/>
            <a:ext cx="327334" cy="400110"/>
          </a:xfrm>
          <a:prstGeom prst="rect">
            <a:avLst/>
          </a:prstGeom>
          <a:noFill/>
        </p:spPr>
        <p:txBody>
          <a:bodyPr wrap="none" rtlCol="0">
            <a:spAutoFit/>
          </a:bodyPr>
          <a:lstStyle/>
          <a:p>
            <a:r>
              <a:rPr lang="en-US" sz="2000" dirty="0"/>
              <a:t>1</a:t>
            </a:r>
          </a:p>
        </p:txBody>
      </p:sp>
      <p:sp>
        <p:nvSpPr>
          <p:cNvPr id="11" name="TextBox 10">
            <a:extLst>
              <a:ext uri="{FF2B5EF4-FFF2-40B4-BE49-F238E27FC236}">
                <a16:creationId xmlns:a16="http://schemas.microsoft.com/office/drawing/2014/main" id="{6C012F1B-7522-5934-C496-285718E91996}"/>
              </a:ext>
            </a:extLst>
          </p:cNvPr>
          <p:cNvSpPr txBox="1"/>
          <p:nvPr/>
        </p:nvSpPr>
        <p:spPr>
          <a:xfrm>
            <a:off x="8263574" y="3328814"/>
            <a:ext cx="327332" cy="400110"/>
          </a:xfrm>
          <a:prstGeom prst="rect">
            <a:avLst/>
          </a:prstGeom>
          <a:noFill/>
        </p:spPr>
        <p:txBody>
          <a:bodyPr wrap="square" rtlCol="0">
            <a:spAutoFit/>
          </a:bodyPr>
          <a:lstStyle/>
          <a:p>
            <a:r>
              <a:rPr lang="en-US" sz="2000" dirty="0"/>
              <a:t>2</a:t>
            </a:r>
          </a:p>
        </p:txBody>
      </p:sp>
      <p:sp>
        <p:nvSpPr>
          <p:cNvPr id="12" name="TextBox 11">
            <a:extLst>
              <a:ext uri="{FF2B5EF4-FFF2-40B4-BE49-F238E27FC236}">
                <a16:creationId xmlns:a16="http://schemas.microsoft.com/office/drawing/2014/main" id="{D09A538E-8AFB-EDA2-1721-68002640AF71}"/>
              </a:ext>
            </a:extLst>
          </p:cNvPr>
          <p:cNvSpPr txBox="1"/>
          <p:nvPr/>
        </p:nvSpPr>
        <p:spPr>
          <a:xfrm flipH="1">
            <a:off x="7857974" y="3775518"/>
            <a:ext cx="360360" cy="400110"/>
          </a:xfrm>
          <a:prstGeom prst="rect">
            <a:avLst/>
          </a:prstGeom>
          <a:noFill/>
        </p:spPr>
        <p:txBody>
          <a:bodyPr wrap="square" rtlCol="0">
            <a:spAutoFit/>
          </a:bodyPr>
          <a:lstStyle/>
          <a:p>
            <a:r>
              <a:rPr lang="en-US" sz="2000" dirty="0"/>
              <a:t>3</a:t>
            </a:r>
          </a:p>
        </p:txBody>
      </p:sp>
      <p:sp>
        <p:nvSpPr>
          <p:cNvPr id="13" name="TextBox 12">
            <a:extLst>
              <a:ext uri="{FF2B5EF4-FFF2-40B4-BE49-F238E27FC236}">
                <a16:creationId xmlns:a16="http://schemas.microsoft.com/office/drawing/2014/main" id="{13973E4E-4D1C-AB8B-7BE1-53995A8D3996}"/>
              </a:ext>
            </a:extLst>
          </p:cNvPr>
          <p:cNvSpPr txBox="1"/>
          <p:nvPr/>
        </p:nvSpPr>
        <p:spPr>
          <a:xfrm flipH="1">
            <a:off x="8273893" y="3775518"/>
            <a:ext cx="360360" cy="400110"/>
          </a:xfrm>
          <a:prstGeom prst="rect">
            <a:avLst/>
          </a:prstGeom>
          <a:noFill/>
        </p:spPr>
        <p:txBody>
          <a:bodyPr wrap="square" rtlCol="0">
            <a:spAutoFit/>
          </a:bodyPr>
          <a:lstStyle/>
          <a:p>
            <a:r>
              <a:rPr lang="en-US" sz="2000" dirty="0"/>
              <a:t>4</a:t>
            </a:r>
          </a:p>
        </p:txBody>
      </p:sp>
    </p:spTree>
    <p:extLst>
      <p:ext uri="{BB962C8B-B14F-4D97-AF65-F5344CB8AC3E}">
        <p14:creationId xmlns:p14="http://schemas.microsoft.com/office/powerpoint/2010/main" val="24089127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C9E59B-9415-0B40-67E2-C73E5AA5F7F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5F207FB-0FFC-B407-494D-A714CC89AC06}"/>
              </a:ext>
            </a:extLst>
          </p:cNvPr>
          <p:cNvSpPr>
            <a:spLocks noGrp="1"/>
          </p:cNvSpPr>
          <p:nvPr>
            <p:ph type="title"/>
          </p:nvPr>
        </p:nvSpPr>
        <p:spPr/>
        <p:txBody>
          <a:bodyPr/>
          <a:lstStyle/>
          <a:p>
            <a:r>
              <a:rPr lang="en-US" dirty="0"/>
              <a:t>Checking Consistency Invariants</a:t>
            </a:r>
          </a:p>
        </p:txBody>
      </p:sp>
      <p:sp>
        <p:nvSpPr>
          <p:cNvPr id="3" name="Slide Number Placeholder 2">
            <a:extLst>
              <a:ext uri="{FF2B5EF4-FFF2-40B4-BE49-F238E27FC236}">
                <a16:creationId xmlns:a16="http://schemas.microsoft.com/office/drawing/2014/main" id="{DE791316-56C6-F9E1-E340-1B59EE5D3094}"/>
              </a:ext>
            </a:extLst>
          </p:cNvPr>
          <p:cNvSpPr>
            <a:spLocks noGrp="1"/>
          </p:cNvSpPr>
          <p:nvPr>
            <p:ph type="sldNum" sz="quarter" idx="12"/>
          </p:nvPr>
        </p:nvSpPr>
        <p:spPr/>
        <p:txBody>
          <a:bodyPr/>
          <a:lstStyle/>
          <a:p>
            <a:fld id="{445DE602-7143-2F4C-9AC2-FC3E8E5E4635}" type="slidenum">
              <a:rPr lang="en-US" smtClean="0"/>
              <a:t>31</a:t>
            </a:fld>
            <a:endParaRPr lang="en-US"/>
          </a:p>
        </p:txBody>
      </p:sp>
      <p:sp>
        <p:nvSpPr>
          <p:cNvPr id="4" name="TextBox 3">
            <a:extLst>
              <a:ext uri="{FF2B5EF4-FFF2-40B4-BE49-F238E27FC236}">
                <a16:creationId xmlns:a16="http://schemas.microsoft.com/office/drawing/2014/main" id="{F5BF5A98-B5D7-D39D-A8EF-F15C37879A5D}"/>
              </a:ext>
            </a:extLst>
          </p:cNvPr>
          <p:cNvSpPr txBox="1"/>
          <p:nvPr/>
        </p:nvSpPr>
        <p:spPr>
          <a:xfrm>
            <a:off x="838201" y="2235483"/>
            <a:ext cx="10515599" cy="2862322"/>
          </a:xfrm>
          <a:prstGeom prst="rect">
            <a:avLst/>
          </a:prstGeom>
          <a:noFill/>
        </p:spPr>
        <p:txBody>
          <a:bodyPr wrap="square" rtlCol="0">
            <a:spAutoFit/>
          </a:bodyPr>
          <a:lstStyle/>
          <a:p>
            <a:pPr marL="342900" indent="-342900">
              <a:spcBef>
                <a:spcPts val="600"/>
              </a:spcBef>
              <a:spcAft>
                <a:spcPts val="600"/>
              </a:spcAft>
              <a:buFont typeface="Arial" panose="020B0604020202020204" pitchFamily="34" charset="0"/>
              <a:buChar char="•"/>
            </a:pPr>
            <a:r>
              <a:rPr lang="en-US" sz="2000" dirty="0"/>
              <a:t>Use </a:t>
            </a:r>
            <a:r>
              <a:rPr lang="en-US" sz="2000" b="1" dirty="0"/>
              <a:t>LLVM Pass</a:t>
            </a:r>
            <a:r>
              <a:rPr lang="en-US" sz="2000" dirty="0"/>
              <a:t> to </a:t>
            </a:r>
            <a:r>
              <a:rPr lang="en-US" sz="2000" dirty="0">
                <a:solidFill>
                  <a:srgbClr val="00B050"/>
                </a:solidFill>
              </a:rPr>
              <a:t>instrument</a:t>
            </a:r>
            <a:r>
              <a:rPr lang="en-US" sz="2000" dirty="0"/>
              <a:t> FS</a:t>
            </a:r>
            <a:r>
              <a:rPr lang="zh-CN" altLang="en-US" sz="2000" dirty="0"/>
              <a:t> </a:t>
            </a:r>
            <a:r>
              <a:rPr lang="en-US" altLang="zh-CN" sz="2000" dirty="0"/>
              <a:t>source</a:t>
            </a:r>
            <a:r>
              <a:rPr lang="en-US" sz="2000" dirty="0"/>
              <a:t> code to dynamically trace instructions.</a:t>
            </a:r>
          </a:p>
          <a:p>
            <a:pPr marL="342900" indent="-342900">
              <a:spcBef>
                <a:spcPts val="600"/>
              </a:spcBef>
              <a:spcAft>
                <a:spcPts val="600"/>
              </a:spcAft>
              <a:buFont typeface="Arial" panose="020B0604020202020204" pitchFamily="34" charset="0"/>
              <a:buChar char="•"/>
            </a:pPr>
            <a:r>
              <a:rPr lang="en-US" sz="2000" dirty="0"/>
              <a:t>Tag stores (e.g., stores, CAS, </a:t>
            </a:r>
            <a:r>
              <a:rPr lang="en-US" sz="2000" dirty="0" err="1"/>
              <a:t>memcpy</a:t>
            </a:r>
            <a:r>
              <a:rPr lang="en-US" sz="2000" dirty="0"/>
              <a:t>) in the trace with data types (e.g., structure names, fields).</a:t>
            </a:r>
          </a:p>
          <a:p>
            <a:pPr marL="342900" indent="-342900">
              <a:spcBef>
                <a:spcPts val="600"/>
              </a:spcBef>
              <a:spcAft>
                <a:spcPts val="600"/>
              </a:spcAft>
              <a:buFont typeface="Arial" panose="020B0604020202020204" pitchFamily="34" charset="0"/>
              <a:buChar char="•"/>
            </a:pPr>
            <a:r>
              <a:rPr lang="en-US" sz="2000" dirty="0"/>
              <a:t>Use a </a:t>
            </a:r>
            <a:r>
              <a:rPr lang="en-US" sz="2000" dirty="0">
                <a:solidFill>
                  <a:srgbClr val="00B050"/>
                </a:solidFill>
              </a:rPr>
              <a:t>lightweight annotation</a:t>
            </a:r>
            <a:r>
              <a:rPr lang="en-US" sz="2000" dirty="0"/>
              <a:t> to determine the stores associated with the consistency mechanism.</a:t>
            </a:r>
          </a:p>
          <a:p>
            <a:pPr marL="342900" indent="-342900">
              <a:spcBef>
                <a:spcPts val="600"/>
              </a:spcBef>
              <a:spcAft>
                <a:spcPts val="600"/>
              </a:spcAft>
              <a:buFont typeface="Arial" panose="020B0604020202020204" pitchFamily="34" charset="0"/>
              <a:buChar char="•"/>
            </a:pPr>
            <a:r>
              <a:rPr lang="en-US" sz="2000" dirty="0"/>
              <a:t>Implement </a:t>
            </a:r>
            <a:r>
              <a:rPr lang="en-US" sz="2000" dirty="0">
                <a:solidFill>
                  <a:srgbClr val="00B050"/>
                </a:solidFill>
              </a:rPr>
              <a:t>invariant checking</a:t>
            </a:r>
            <a:r>
              <a:rPr lang="en-US" sz="2000" dirty="0"/>
              <a:t> on these associated stores.</a:t>
            </a:r>
          </a:p>
          <a:p>
            <a:pPr marL="342900" indent="-342900">
              <a:spcBef>
                <a:spcPts val="600"/>
              </a:spcBef>
              <a:spcAft>
                <a:spcPts val="600"/>
              </a:spcAft>
              <a:buFont typeface="Arial" panose="020B0604020202020204" pitchFamily="34" charset="0"/>
              <a:buChar char="•"/>
            </a:pPr>
            <a:r>
              <a:rPr lang="en-US" sz="2000" dirty="0"/>
              <a:t>If invariants pass, mark these stores as protected.</a:t>
            </a:r>
          </a:p>
        </p:txBody>
      </p:sp>
    </p:spTree>
    <p:extLst>
      <p:ext uri="{BB962C8B-B14F-4D97-AF65-F5344CB8AC3E}">
        <p14:creationId xmlns:p14="http://schemas.microsoft.com/office/powerpoint/2010/main" val="241732284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70D958-89E5-7920-47DB-46A86F8334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637DFE8-D432-7192-7F04-60CC24169072}"/>
              </a:ext>
            </a:extLst>
          </p:cNvPr>
          <p:cNvSpPr>
            <a:spLocks noGrp="1"/>
          </p:cNvSpPr>
          <p:nvPr>
            <p:ph type="title"/>
          </p:nvPr>
        </p:nvSpPr>
        <p:spPr/>
        <p:txBody>
          <a:bodyPr/>
          <a:lstStyle/>
          <a:p>
            <a:r>
              <a:rPr lang="en-US" sz="4400" dirty="0"/>
              <a:t>Lightweight </a:t>
            </a:r>
            <a:r>
              <a:rPr lang="en-US" dirty="0"/>
              <a:t>A</a:t>
            </a:r>
            <a:r>
              <a:rPr lang="en-US" sz="4400" dirty="0"/>
              <a:t>nnotation Example</a:t>
            </a:r>
            <a:endParaRPr lang="en-US" dirty="0"/>
          </a:p>
        </p:txBody>
      </p:sp>
      <p:sp>
        <p:nvSpPr>
          <p:cNvPr id="3" name="Slide Number Placeholder 2">
            <a:extLst>
              <a:ext uri="{FF2B5EF4-FFF2-40B4-BE49-F238E27FC236}">
                <a16:creationId xmlns:a16="http://schemas.microsoft.com/office/drawing/2014/main" id="{ABDC5863-CFA8-75BC-11AE-0F40ED370A14}"/>
              </a:ext>
            </a:extLst>
          </p:cNvPr>
          <p:cNvSpPr>
            <a:spLocks noGrp="1"/>
          </p:cNvSpPr>
          <p:nvPr>
            <p:ph type="sldNum" sz="quarter" idx="12"/>
          </p:nvPr>
        </p:nvSpPr>
        <p:spPr/>
        <p:txBody>
          <a:bodyPr/>
          <a:lstStyle/>
          <a:p>
            <a:fld id="{445DE602-7143-2F4C-9AC2-FC3E8E5E4635}" type="slidenum">
              <a:rPr lang="en-US" smtClean="0"/>
              <a:t>32</a:t>
            </a:fld>
            <a:endParaRPr lang="en-US"/>
          </a:p>
        </p:txBody>
      </p:sp>
      <p:graphicFrame>
        <p:nvGraphicFramePr>
          <p:cNvPr id="5" name="Table 4">
            <a:extLst>
              <a:ext uri="{FF2B5EF4-FFF2-40B4-BE49-F238E27FC236}">
                <a16:creationId xmlns:a16="http://schemas.microsoft.com/office/drawing/2014/main" id="{43DADC1E-D077-0E0E-BC84-169AD281C4F8}"/>
              </a:ext>
            </a:extLst>
          </p:cNvPr>
          <p:cNvGraphicFramePr>
            <a:graphicFrameLocks noGrp="1"/>
          </p:cNvGraphicFramePr>
          <p:nvPr>
            <p:extLst>
              <p:ext uri="{D42A27DB-BD31-4B8C-83A1-F6EECF244321}">
                <p14:modId xmlns:p14="http://schemas.microsoft.com/office/powerpoint/2010/main" val="2448643620"/>
              </p:ext>
            </p:extLst>
          </p:nvPr>
        </p:nvGraphicFramePr>
        <p:xfrm>
          <a:off x="2485703" y="2576969"/>
          <a:ext cx="7220594" cy="2377440"/>
        </p:xfrm>
        <a:graphic>
          <a:graphicData uri="http://schemas.openxmlformats.org/drawingml/2006/table">
            <a:tbl>
              <a:tblPr firstRow="1" bandRow="1">
                <a:tableStyleId>{5940675A-B579-460E-94D1-54222C63F5DA}</a:tableStyleId>
              </a:tblPr>
              <a:tblGrid>
                <a:gridCol w="2327318">
                  <a:extLst>
                    <a:ext uri="{9D8B030D-6E8A-4147-A177-3AD203B41FA5}">
                      <a16:colId xmlns:a16="http://schemas.microsoft.com/office/drawing/2014/main" val="743445114"/>
                    </a:ext>
                  </a:extLst>
                </a:gridCol>
                <a:gridCol w="4893276">
                  <a:extLst>
                    <a:ext uri="{9D8B030D-6E8A-4147-A177-3AD203B41FA5}">
                      <a16:colId xmlns:a16="http://schemas.microsoft.com/office/drawing/2014/main" val="935344327"/>
                    </a:ext>
                  </a:extLst>
                </a:gridCol>
              </a:tblGrid>
              <a:tr h="370840">
                <a:tc>
                  <a:txBody>
                    <a:bodyPr/>
                    <a:lstStyle/>
                    <a:p>
                      <a:pPr algn="ctr"/>
                      <a:r>
                        <a:rPr lang="en-US" sz="2000" dirty="0"/>
                        <a:t>Metadata</a:t>
                      </a:r>
                    </a:p>
                  </a:txBody>
                  <a:tcPr/>
                </a:tc>
                <a:tc>
                  <a:txBody>
                    <a:bodyPr/>
                    <a:lstStyle/>
                    <a:p>
                      <a:pPr algn="ctr"/>
                      <a:r>
                        <a:rPr lang="en-US" sz="2000" dirty="0"/>
                        <a:t>Annotation</a:t>
                      </a:r>
                    </a:p>
                  </a:txBody>
                  <a:tcPr/>
                </a:tc>
                <a:extLst>
                  <a:ext uri="{0D108BD9-81ED-4DB2-BD59-A6C34878D82A}">
                    <a16:rowId xmlns:a16="http://schemas.microsoft.com/office/drawing/2014/main" val="486426378"/>
                  </a:ext>
                </a:extLst>
              </a:tr>
              <a:tr h="370840">
                <a:tc>
                  <a:txBody>
                    <a:bodyPr/>
                    <a:lstStyle/>
                    <a:p>
                      <a:pPr algn="l"/>
                      <a:r>
                        <a:rPr lang="en-US" sz="2000" dirty="0"/>
                        <a:t>Journal head</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err="1"/>
                        <a:t>pmfs_journal.base</a:t>
                      </a:r>
                      <a:r>
                        <a:rPr lang="en-US" sz="2000" dirty="0"/>
                        <a:t> + </a:t>
                      </a:r>
                      <a:r>
                        <a:rPr lang="en-US" sz="2000" dirty="0" err="1"/>
                        <a:t>pmfs_journal.head</a:t>
                      </a:r>
                      <a:endParaRPr lang="en-US" sz="2000" dirty="0"/>
                    </a:p>
                  </a:txBody>
                  <a:tcPr/>
                </a:tc>
                <a:extLst>
                  <a:ext uri="{0D108BD9-81ED-4DB2-BD59-A6C34878D82A}">
                    <a16:rowId xmlns:a16="http://schemas.microsoft.com/office/drawing/2014/main" val="1329421358"/>
                  </a:ext>
                </a:extLst>
              </a:tr>
              <a:tr h="370840">
                <a:tc>
                  <a:txBody>
                    <a:bodyPr/>
                    <a:lstStyle/>
                    <a:p>
                      <a:pPr algn="l"/>
                      <a:r>
                        <a:rPr lang="en-US" sz="2000" dirty="0"/>
                        <a:t>Journal tail</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err="1"/>
                        <a:t>pmfs_journal.base</a:t>
                      </a:r>
                      <a:r>
                        <a:rPr lang="en-US" sz="2000" dirty="0"/>
                        <a:t> + </a:t>
                      </a:r>
                      <a:r>
                        <a:rPr lang="en-US" sz="2000" dirty="0" err="1"/>
                        <a:t>pmfs_journal.tail</a:t>
                      </a:r>
                      <a:endParaRPr lang="en-US" sz="2000" dirty="0"/>
                    </a:p>
                  </a:txBody>
                  <a:tcPr/>
                </a:tc>
                <a:extLst>
                  <a:ext uri="{0D108BD9-81ED-4DB2-BD59-A6C34878D82A}">
                    <a16:rowId xmlns:a16="http://schemas.microsoft.com/office/drawing/2014/main" val="3846326776"/>
                  </a:ext>
                </a:extLst>
              </a:tr>
              <a:tr h="370840">
                <a:tc>
                  <a:txBody>
                    <a:bodyPr/>
                    <a:lstStyle/>
                    <a:p>
                      <a:pPr algn="l"/>
                      <a:r>
                        <a:rPr lang="en-US" sz="2000" dirty="0"/>
                        <a:t>Dest </a:t>
                      </a:r>
                      <a:r>
                        <a:rPr lang="en-US" sz="2000" dirty="0" err="1"/>
                        <a:t>addr</a:t>
                      </a:r>
                      <a:endParaRPr lang="en-US" sz="20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err="1"/>
                        <a:t>pmfs_logentry_t.addr_offset</a:t>
                      </a:r>
                      <a:endParaRPr lang="en-US" sz="2000" dirty="0"/>
                    </a:p>
                  </a:txBody>
                  <a:tcPr/>
                </a:tc>
                <a:extLst>
                  <a:ext uri="{0D108BD9-81ED-4DB2-BD59-A6C34878D82A}">
                    <a16:rowId xmlns:a16="http://schemas.microsoft.com/office/drawing/2014/main" val="3418923837"/>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a:t>Dest size</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err="1"/>
                        <a:t>pmfs_logentry_t.size</a:t>
                      </a:r>
                      <a:endParaRPr lang="en-US" sz="2000" dirty="0"/>
                    </a:p>
                  </a:txBody>
                  <a:tcPr/>
                </a:tc>
                <a:extLst>
                  <a:ext uri="{0D108BD9-81ED-4DB2-BD59-A6C34878D82A}">
                    <a16:rowId xmlns:a16="http://schemas.microsoft.com/office/drawing/2014/main" val="402649147"/>
                  </a:ext>
                </a:extLst>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a:t>…</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a:t>…</a:t>
                      </a:r>
                    </a:p>
                  </a:txBody>
                  <a:tcPr/>
                </a:tc>
                <a:extLst>
                  <a:ext uri="{0D108BD9-81ED-4DB2-BD59-A6C34878D82A}">
                    <a16:rowId xmlns:a16="http://schemas.microsoft.com/office/drawing/2014/main" val="853448386"/>
                  </a:ext>
                </a:extLst>
              </a:tr>
            </a:tbl>
          </a:graphicData>
        </a:graphic>
      </p:graphicFrame>
      <p:sp>
        <p:nvSpPr>
          <p:cNvPr id="7" name="TextBox 6">
            <a:extLst>
              <a:ext uri="{FF2B5EF4-FFF2-40B4-BE49-F238E27FC236}">
                <a16:creationId xmlns:a16="http://schemas.microsoft.com/office/drawing/2014/main" id="{77B6C41A-84EF-E27B-9041-2E47EBAC2791}"/>
              </a:ext>
            </a:extLst>
          </p:cNvPr>
          <p:cNvSpPr txBox="1"/>
          <p:nvPr/>
        </p:nvSpPr>
        <p:spPr>
          <a:xfrm>
            <a:off x="2794189" y="5100737"/>
            <a:ext cx="6098240" cy="369332"/>
          </a:xfrm>
          <a:prstGeom prst="rect">
            <a:avLst/>
          </a:prstGeom>
          <a:noFill/>
        </p:spPr>
        <p:txBody>
          <a:bodyPr wrap="square">
            <a:spAutoFit/>
          </a:bodyPr>
          <a:lstStyle/>
          <a:p>
            <a:pPr algn="ctr"/>
            <a:r>
              <a:rPr lang="en-US" sz="1800" dirty="0"/>
              <a:t>An annotation example for PMFS’s undo journal.</a:t>
            </a:r>
            <a:endParaRPr lang="en-US" dirty="0"/>
          </a:p>
        </p:txBody>
      </p:sp>
    </p:spTree>
    <p:extLst>
      <p:ext uri="{BB962C8B-B14F-4D97-AF65-F5344CB8AC3E}">
        <p14:creationId xmlns:p14="http://schemas.microsoft.com/office/powerpoint/2010/main" val="90545596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F73E85-0E69-A349-5A57-58A2F9DC198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C4ED3DC-68DD-3257-FEDF-AEDD8805E4A1}"/>
              </a:ext>
            </a:extLst>
          </p:cNvPr>
          <p:cNvSpPr>
            <a:spLocks noGrp="1"/>
          </p:cNvSpPr>
          <p:nvPr>
            <p:ph type="title"/>
          </p:nvPr>
        </p:nvSpPr>
        <p:spPr/>
        <p:txBody>
          <a:bodyPr/>
          <a:lstStyle/>
          <a:p>
            <a:r>
              <a:rPr lang="en-US" sz="4400" dirty="0"/>
              <a:t>Lightweight </a:t>
            </a:r>
            <a:r>
              <a:rPr lang="en-US" dirty="0"/>
              <a:t>A</a:t>
            </a:r>
            <a:r>
              <a:rPr lang="en-US" sz="4400" dirty="0"/>
              <a:t>nnotation Example</a:t>
            </a:r>
            <a:endParaRPr lang="en-US" dirty="0"/>
          </a:p>
        </p:txBody>
      </p:sp>
      <p:sp>
        <p:nvSpPr>
          <p:cNvPr id="3" name="Slide Number Placeholder 2">
            <a:extLst>
              <a:ext uri="{FF2B5EF4-FFF2-40B4-BE49-F238E27FC236}">
                <a16:creationId xmlns:a16="http://schemas.microsoft.com/office/drawing/2014/main" id="{677B440B-6844-1335-2A83-0C0CBB7FE25F}"/>
              </a:ext>
            </a:extLst>
          </p:cNvPr>
          <p:cNvSpPr>
            <a:spLocks noGrp="1"/>
          </p:cNvSpPr>
          <p:nvPr>
            <p:ph type="sldNum" sz="quarter" idx="12"/>
          </p:nvPr>
        </p:nvSpPr>
        <p:spPr/>
        <p:txBody>
          <a:bodyPr/>
          <a:lstStyle/>
          <a:p>
            <a:fld id="{445DE602-7143-2F4C-9AC2-FC3E8E5E4635}" type="slidenum">
              <a:rPr lang="en-US" smtClean="0"/>
              <a:t>33</a:t>
            </a:fld>
            <a:endParaRPr lang="en-US"/>
          </a:p>
        </p:txBody>
      </p:sp>
      <p:graphicFrame>
        <p:nvGraphicFramePr>
          <p:cNvPr id="5" name="Table 4">
            <a:extLst>
              <a:ext uri="{FF2B5EF4-FFF2-40B4-BE49-F238E27FC236}">
                <a16:creationId xmlns:a16="http://schemas.microsoft.com/office/drawing/2014/main" id="{27C2C6DE-55F9-BADF-152F-6FAE3B2DD0F7}"/>
              </a:ext>
            </a:extLst>
          </p:cNvPr>
          <p:cNvGraphicFramePr>
            <a:graphicFrameLocks noGrp="1"/>
          </p:cNvGraphicFramePr>
          <p:nvPr>
            <p:extLst>
              <p:ext uri="{D42A27DB-BD31-4B8C-83A1-F6EECF244321}">
                <p14:modId xmlns:p14="http://schemas.microsoft.com/office/powerpoint/2010/main" val="3908082956"/>
              </p:ext>
            </p:extLst>
          </p:nvPr>
        </p:nvGraphicFramePr>
        <p:xfrm>
          <a:off x="939113" y="2548850"/>
          <a:ext cx="7220594" cy="2377440"/>
        </p:xfrm>
        <a:graphic>
          <a:graphicData uri="http://schemas.openxmlformats.org/drawingml/2006/table">
            <a:tbl>
              <a:tblPr firstRow="1" bandRow="1">
                <a:tableStyleId>{5940675A-B579-460E-94D1-54222C63F5DA}</a:tableStyleId>
              </a:tblPr>
              <a:tblGrid>
                <a:gridCol w="2327318">
                  <a:extLst>
                    <a:ext uri="{9D8B030D-6E8A-4147-A177-3AD203B41FA5}">
                      <a16:colId xmlns:a16="http://schemas.microsoft.com/office/drawing/2014/main" val="743445114"/>
                    </a:ext>
                  </a:extLst>
                </a:gridCol>
                <a:gridCol w="4893276">
                  <a:extLst>
                    <a:ext uri="{9D8B030D-6E8A-4147-A177-3AD203B41FA5}">
                      <a16:colId xmlns:a16="http://schemas.microsoft.com/office/drawing/2014/main" val="935344327"/>
                    </a:ext>
                  </a:extLst>
                </a:gridCol>
              </a:tblGrid>
              <a:tr h="370840">
                <a:tc>
                  <a:txBody>
                    <a:bodyPr/>
                    <a:lstStyle/>
                    <a:p>
                      <a:pPr algn="ctr"/>
                      <a:r>
                        <a:rPr lang="en-US" sz="2000" dirty="0"/>
                        <a:t>Metadata</a:t>
                      </a:r>
                    </a:p>
                  </a:txBody>
                  <a:tcPr/>
                </a:tc>
                <a:tc>
                  <a:txBody>
                    <a:bodyPr/>
                    <a:lstStyle/>
                    <a:p>
                      <a:pPr algn="ctr"/>
                      <a:r>
                        <a:rPr lang="en-US" sz="2000" dirty="0"/>
                        <a:t>Annotation</a:t>
                      </a:r>
                    </a:p>
                  </a:txBody>
                  <a:tcPr/>
                </a:tc>
                <a:extLst>
                  <a:ext uri="{0D108BD9-81ED-4DB2-BD59-A6C34878D82A}">
                    <a16:rowId xmlns:a16="http://schemas.microsoft.com/office/drawing/2014/main" val="486426378"/>
                  </a:ext>
                </a:extLst>
              </a:tr>
              <a:tr h="370840">
                <a:tc>
                  <a:txBody>
                    <a:bodyPr/>
                    <a:lstStyle/>
                    <a:p>
                      <a:pPr algn="l"/>
                      <a:r>
                        <a:rPr lang="en-US" sz="2000" dirty="0"/>
                        <a:t>Journal head</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err="1"/>
                        <a:t>pmfs_journal.base</a:t>
                      </a:r>
                      <a:r>
                        <a:rPr lang="en-US" sz="2000" dirty="0"/>
                        <a:t> + </a:t>
                      </a:r>
                      <a:r>
                        <a:rPr lang="en-US" sz="2000" dirty="0" err="1"/>
                        <a:t>pmfs_journal.head</a:t>
                      </a:r>
                      <a:endParaRPr lang="en-US" sz="2000" dirty="0"/>
                    </a:p>
                  </a:txBody>
                  <a:tcPr/>
                </a:tc>
                <a:extLst>
                  <a:ext uri="{0D108BD9-81ED-4DB2-BD59-A6C34878D82A}">
                    <a16:rowId xmlns:a16="http://schemas.microsoft.com/office/drawing/2014/main" val="1329421358"/>
                  </a:ext>
                </a:extLst>
              </a:tr>
              <a:tr h="370840">
                <a:tc>
                  <a:txBody>
                    <a:bodyPr/>
                    <a:lstStyle/>
                    <a:p>
                      <a:pPr algn="l"/>
                      <a:r>
                        <a:rPr lang="en-US" sz="2000" dirty="0"/>
                        <a:t>Journal tail</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err="1"/>
                        <a:t>pmfs_journal.base</a:t>
                      </a:r>
                      <a:r>
                        <a:rPr lang="en-US" sz="2000" dirty="0"/>
                        <a:t> + </a:t>
                      </a:r>
                      <a:r>
                        <a:rPr lang="en-US" sz="2000" dirty="0" err="1"/>
                        <a:t>pmfs_journal.tail</a:t>
                      </a:r>
                      <a:endParaRPr lang="en-US" sz="2000" dirty="0"/>
                    </a:p>
                  </a:txBody>
                  <a:tcPr/>
                </a:tc>
                <a:extLst>
                  <a:ext uri="{0D108BD9-81ED-4DB2-BD59-A6C34878D82A}">
                    <a16:rowId xmlns:a16="http://schemas.microsoft.com/office/drawing/2014/main" val="3846326776"/>
                  </a:ext>
                </a:extLst>
              </a:tr>
              <a:tr h="370840">
                <a:tc>
                  <a:txBody>
                    <a:bodyPr/>
                    <a:lstStyle/>
                    <a:p>
                      <a:pPr algn="l"/>
                      <a:r>
                        <a:rPr lang="en-US" sz="2000" dirty="0"/>
                        <a:t>Dest </a:t>
                      </a:r>
                      <a:r>
                        <a:rPr lang="en-US" sz="2000" dirty="0" err="1"/>
                        <a:t>addr</a:t>
                      </a:r>
                      <a:endParaRPr lang="en-US" sz="20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err="1"/>
                        <a:t>pmfs_logentry_t.addr_offset</a:t>
                      </a:r>
                      <a:endParaRPr lang="en-US" sz="2000" dirty="0"/>
                    </a:p>
                  </a:txBody>
                  <a:tcPr/>
                </a:tc>
                <a:extLst>
                  <a:ext uri="{0D108BD9-81ED-4DB2-BD59-A6C34878D82A}">
                    <a16:rowId xmlns:a16="http://schemas.microsoft.com/office/drawing/2014/main" val="3418923837"/>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a:t>Dest size</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err="1"/>
                        <a:t>pmfs_logentry_t.size</a:t>
                      </a:r>
                      <a:endParaRPr lang="en-US" sz="2000" dirty="0"/>
                    </a:p>
                  </a:txBody>
                  <a:tcPr/>
                </a:tc>
                <a:extLst>
                  <a:ext uri="{0D108BD9-81ED-4DB2-BD59-A6C34878D82A}">
                    <a16:rowId xmlns:a16="http://schemas.microsoft.com/office/drawing/2014/main" val="402649147"/>
                  </a:ext>
                </a:extLst>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a:t>…</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dirty="0"/>
                        <a:t>…</a:t>
                      </a:r>
                    </a:p>
                  </a:txBody>
                  <a:tcPr/>
                </a:tc>
                <a:extLst>
                  <a:ext uri="{0D108BD9-81ED-4DB2-BD59-A6C34878D82A}">
                    <a16:rowId xmlns:a16="http://schemas.microsoft.com/office/drawing/2014/main" val="853448386"/>
                  </a:ext>
                </a:extLst>
              </a:tr>
            </a:tbl>
          </a:graphicData>
        </a:graphic>
      </p:graphicFrame>
      <p:sp>
        <p:nvSpPr>
          <p:cNvPr id="7" name="TextBox 6">
            <a:extLst>
              <a:ext uri="{FF2B5EF4-FFF2-40B4-BE49-F238E27FC236}">
                <a16:creationId xmlns:a16="http://schemas.microsoft.com/office/drawing/2014/main" id="{D35B0682-C4BD-F08F-9830-3DE325C566B9}"/>
              </a:ext>
            </a:extLst>
          </p:cNvPr>
          <p:cNvSpPr txBox="1"/>
          <p:nvPr/>
        </p:nvSpPr>
        <p:spPr>
          <a:xfrm>
            <a:off x="1247599" y="5072618"/>
            <a:ext cx="6098240" cy="369332"/>
          </a:xfrm>
          <a:prstGeom prst="rect">
            <a:avLst/>
          </a:prstGeom>
          <a:noFill/>
        </p:spPr>
        <p:txBody>
          <a:bodyPr wrap="square">
            <a:spAutoFit/>
          </a:bodyPr>
          <a:lstStyle/>
          <a:p>
            <a:pPr algn="ctr"/>
            <a:r>
              <a:rPr lang="en-US" sz="1800" dirty="0"/>
              <a:t>An annotation example for PMFS’s undo journal.</a:t>
            </a:r>
            <a:endParaRPr lang="en-US" dirty="0"/>
          </a:p>
        </p:txBody>
      </p:sp>
      <p:sp>
        <p:nvSpPr>
          <p:cNvPr id="8" name="TextBox 7">
            <a:extLst>
              <a:ext uri="{FF2B5EF4-FFF2-40B4-BE49-F238E27FC236}">
                <a16:creationId xmlns:a16="http://schemas.microsoft.com/office/drawing/2014/main" id="{DF47C94D-0905-52EA-FC8B-D8B0658D911D}"/>
              </a:ext>
            </a:extLst>
          </p:cNvPr>
          <p:cNvSpPr txBox="1"/>
          <p:nvPr/>
        </p:nvSpPr>
        <p:spPr>
          <a:xfrm>
            <a:off x="8449887" y="2548850"/>
            <a:ext cx="3064626" cy="2708434"/>
          </a:xfrm>
          <a:prstGeom prst="rect">
            <a:avLst/>
          </a:prstGeom>
          <a:noFill/>
          <a:ln>
            <a:solidFill>
              <a:srgbClr val="C00000"/>
            </a:solidFill>
          </a:ln>
          <a:effectLst>
            <a:outerShdw blurRad="63500" sx="102000" sy="102000" algn="ctr" rotWithShape="0">
              <a:prstClr val="black">
                <a:alpha val="40000"/>
              </a:prstClr>
            </a:outerShdw>
          </a:effectLst>
        </p:spPr>
        <p:txBody>
          <a:bodyPr wrap="square" rtlCol="0">
            <a:spAutoFit/>
          </a:bodyPr>
          <a:lstStyle/>
          <a:p>
            <a:pPr marL="342900" indent="-342900">
              <a:spcBef>
                <a:spcPts val="600"/>
              </a:spcBef>
              <a:spcAft>
                <a:spcPts val="600"/>
              </a:spcAft>
              <a:buFont typeface="Arial" panose="020B0604020202020204" pitchFamily="34" charset="0"/>
              <a:buChar char="•"/>
            </a:pPr>
            <a:r>
              <a:rPr lang="en-US" sz="2000" dirty="0"/>
              <a:t>No code level modifications.</a:t>
            </a:r>
          </a:p>
          <a:p>
            <a:pPr marL="342900" indent="-342900">
              <a:spcBef>
                <a:spcPts val="600"/>
              </a:spcBef>
              <a:spcAft>
                <a:spcPts val="600"/>
              </a:spcAft>
              <a:buFont typeface="Arial" panose="020B0604020202020204" pitchFamily="34" charset="0"/>
              <a:buChar char="•"/>
            </a:pPr>
            <a:r>
              <a:rPr lang="en-US" sz="2000" dirty="0"/>
              <a:t>Only need the struct names and fields.</a:t>
            </a:r>
          </a:p>
          <a:p>
            <a:pPr marL="342900" indent="-342900">
              <a:spcBef>
                <a:spcPts val="600"/>
              </a:spcBef>
              <a:spcAft>
                <a:spcPts val="600"/>
              </a:spcAft>
              <a:buFont typeface="Arial" panose="020B0604020202020204" pitchFamily="34" charset="0"/>
              <a:buChar char="•"/>
            </a:pPr>
            <a:r>
              <a:rPr lang="en-US" sz="2000" dirty="0"/>
              <a:t>Support simple arithmetic operations</a:t>
            </a:r>
          </a:p>
          <a:p>
            <a:pPr marL="342900" indent="-342900">
              <a:spcBef>
                <a:spcPts val="600"/>
              </a:spcBef>
              <a:spcAft>
                <a:spcPts val="600"/>
              </a:spcAft>
              <a:buFont typeface="Arial" panose="020B0604020202020204" pitchFamily="34" charset="0"/>
              <a:buChar char="•"/>
            </a:pPr>
            <a:r>
              <a:rPr lang="en-US" sz="2000" dirty="0"/>
              <a:t>&lt;10 lines per structure</a:t>
            </a:r>
          </a:p>
        </p:txBody>
      </p:sp>
    </p:spTree>
    <p:extLst>
      <p:ext uri="{BB962C8B-B14F-4D97-AF65-F5344CB8AC3E}">
        <p14:creationId xmlns:p14="http://schemas.microsoft.com/office/powerpoint/2010/main" val="94298485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749705-B3EA-9136-4C2D-8214D947664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D77BF05-CB09-9A26-7D4A-1705C4653306}"/>
              </a:ext>
            </a:extLst>
          </p:cNvPr>
          <p:cNvSpPr>
            <a:spLocks noGrp="1"/>
          </p:cNvSpPr>
          <p:nvPr>
            <p:ph type="title"/>
          </p:nvPr>
        </p:nvSpPr>
        <p:spPr/>
        <p:txBody>
          <a:bodyPr/>
          <a:lstStyle/>
          <a:p>
            <a:r>
              <a:rPr lang="en-US" dirty="0"/>
              <a:t>Evaluation</a:t>
            </a:r>
          </a:p>
        </p:txBody>
      </p:sp>
      <p:sp>
        <p:nvSpPr>
          <p:cNvPr id="3" name="Slide Number Placeholder 2">
            <a:extLst>
              <a:ext uri="{FF2B5EF4-FFF2-40B4-BE49-F238E27FC236}">
                <a16:creationId xmlns:a16="http://schemas.microsoft.com/office/drawing/2014/main" id="{C41C2EFD-BE8B-B084-D535-F17AD3E1A366}"/>
              </a:ext>
            </a:extLst>
          </p:cNvPr>
          <p:cNvSpPr>
            <a:spLocks noGrp="1"/>
          </p:cNvSpPr>
          <p:nvPr>
            <p:ph type="sldNum" sz="quarter" idx="12"/>
          </p:nvPr>
        </p:nvSpPr>
        <p:spPr/>
        <p:txBody>
          <a:bodyPr/>
          <a:lstStyle/>
          <a:p>
            <a:fld id="{445DE602-7143-2F4C-9AC2-FC3E8E5E4635}" type="slidenum">
              <a:rPr lang="en-US" smtClean="0"/>
              <a:t>34</a:t>
            </a:fld>
            <a:endParaRPr lang="en-US" dirty="0"/>
          </a:p>
        </p:txBody>
      </p:sp>
      <p:sp>
        <p:nvSpPr>
          <p:cNvPr id="4" name="TextBox 3">
            <a:extLst>
              <a:ext uri="{FF2B5EF4-FFF2-40B4-BE49-F238E27FC236}">
                <a16:creationId xmlns:a16="http://schemas.microsoft.com/office/drawing/2014/main" id="{13020817-1237-1896-3B12-C9FBB1A25048}"/>
              </a:ext>
            </a:extLst>
          </p:cNvPr>
          <p:cNvSpPr txBox="1"/>
          <p:nvPr/>
        </p:nvSpPr>
        <p:spPr>
          <a:xfrm>
            <a:off x="838200" y="1716741"/>
            <a:ext cx="9463088" cy="4093428"/>
          </a:xfrm>
          <a:prstGeom prst="rect">
            <a:avLst/>
          </a:prstGeom>
          <a:noFill/>
        </p:spPr>
        <p:txBody>
          <a:bodyPr wrap="square" rtlCol="0">
            <a:spAutoFit/>
          </a:bodyPr>
          <a:lstStyle/>
          <a:p>
            <a:pPr>
              <a:spcBef>
                <a:spcPts val="600"/>
              </a:spcBef>
              <a:spcAft>
                <a:spcPts val="600"/>
              </a:spcAft>
            </a:pPr>
            <a:r>
              <a:rPr lang="en-US" sz="2000" dirty="0"/>
              <a:t>We implemented Silhouette in C++ and Python.</a:t>
            </a:r>
          </a:p>
          <a:p>
            <a:pPr marL="342900" indent="-342900">
              <a:spcBef>
                <a:spcPts val="600"/>
              </a:spcBef>
              <a:spcAft>
                <a:spcPts val="600"/>
              </a:spcAft>
              <a:buFont typeface="Arial" panose="020B0604020202020204" pitchFamily="34" charset="0"/>
              <a:buChar char="•"/>
            </a:pPr>
            <a:r>
              <a:rPr lang="en-US" sz="2000" dirty="0"/>
              <a:t>Tested </a:t>
            </a:r>
            <a:r>
              <a:rPr lang="en-US" sz="2000" dirty="0" err="1"/>
              <a:t>FSes</a:t>
            </a:r>
            <a:r>
              <a:rPr lang="en-US" sz="2000" dirty="0"/>
              <a:t>: PMFS, NOVA, </a:t>
            </a:r>
            <a:r>
              <a:rPr lang="en-US" sz="2000" dirty="0" err="1"/>
              <a:t>WineFS</a:t>
            </a:r>
            <a:endParaRPr lang="en-US" sz="2000" dirty="0"/>
          </a:p>
          <a:p>
            <a:pPr marL="342900" indent="-342900">
              <a:spcBef>
                <a:spcPts val="600"/>
              </a:spcBef>
              <a:spcAft>
                <a:spcPts val="600"/>
              </a:spcAft>
              <a:buFont typeface="Arial" panose="020B0604020202020204" pitchFamily="34" charset="0"/>
              <a:buChar char="•"/>
            </a:pPr>
            <a:r>
              <a:rPr lang="en-US" sz="2000" dirty="0"/>
              <a:t>PM device: Emulated via QEMU</a:t>
            </a:r>
          </a:p>
          <a:p>
            <a:pPr marL="342900" indent="-342900">
              <a:spcBef>
                <a:spcPts val="600"/>
              </a:spcBef>
              <a:spcAft>
                <a:spcPts val="600"/>
              </a:spcAft>
              <a:buFont typeface="Arial" panose="020B0604020202020204" pitchFamily="34" charset="0"/>
              <a:buChar char="•"/>
            </a:pPr>
            <a:r>
              <a:rPr lang="en-US" sz="2000" dirty="0"/>
              <a:t>Workload: ACE-seq1/2/3 and custom test cases</a:t>
            </a:r>
          </a:p>
          <a:p>
            <a:pPr marL="342900" indent="-342900">
              <a:spcBef>
                <a:spcPts val="600"/>
              </a:spcBef>
              <a:spcAft>
                <a:spcPts val="600"/>
              </a:spcAft>
              <a:buFont typeface="Arial" panose="020B0604020202020204" pitchFamily="34" charset="0"/>
              <a:buChar char="•"/>
            </a:pPr>
            <a:r>
              <a:rPr lang="en-US" sz="2000" dirty="0"/>
              <a:t>Comparison:</a:t>
            </a:r>
          </a:p>
          <a:p>
            <a:pPr marL="800100" lvl="1" indent="-342900">
              <a:spcBef>
                <a:spcPts val="600"/>
              </a:spcBef>
              <a:spcAft>
                <a:spcPts val="600"/>
              </a:spcAft>
              <a:buFont typeface="Arial" panose="020B0604020202020204" pitchFamily="34" charset="0"/>
              <a:buChar char="•"/>
            </a:pPr>
            <a:r>
              <a:rPr lang="en-US" sz="2000" dirty="0"/>
              <a:t>Chipmunk [</a:t>
            </a:r>
            <a:r>
              <a:rPr lang="en-US" sz="2000" dirty="0" err="1"/>
              <a:t>EuroSys</a:t>
            </a:r>
            <a:r>
              <a:rPr lang="en-US" sz="2000" dirty="0"/>
              <a:t> ‘23]</a:t>
            </a:r>
          </a:p>
          <a:p>
            <a:pPr marL="800100" lvl="1" indent="-342900">
              <a:spcBef>
                <a:spcPts val="600"/>
              </a:spcBef>
              <a:spcAft>
                <a:spcPts val="600"/>
              </a:spcAft>
              <a:buFont typeface="Arial" panose="020B0604020202020204" pitchFamily="34" charset="0"/>
              <a:buChar char="•"/>
            </a:pPr>
            <a:r>
              <a:rPr lang="en-US" sz="2000" dirty="0" err="1"/>
              <a:t>Vinter</a:t>
            </a:r>
            <a:r>
              <a:rPr lang="en-US" sz="2000" dirty="0"/>
              <a:t> [ATC ‘22]</a:t>
            </a:r>
          </a:p>
          <a:p>
            <a:pPr marL="342900" indent="-342900">
              <a:spcBef>
                <a:spcPts val="600"/>
              </a:spcBef>
              <a:spcAft>
                <a:spcPts val="600"/>
              </a:spcAft>
              <a:buFont typeface="Arial" panose="020B0604020202020204" pitchFamily="34" charset="0"/>
              <a:buChar char="•"/>
            </a:pPr>
            <a:r>
              <a:rPr lang="en-US" sz="2000" dirty="0"/>
              <a:t>Open-sourced: </a:t>
            </a:r>
            <a:r>
              <a:rPr lang="en-US" sz="2000" dirty="0">
                <a:hlinkClick r:id="rId3"/>
              </a:rPr>
              <a:t>https://github.com/iaoing/Silhouette</a:t>
            </a:r>
            <a:r>
              <a:rPr lang="en-US" sz="2000" dirty="0"/>
              <a:t> </a:t>
            </a:r>
          </a:p>
          <a:p>
            <a:pPr marL="342900" indent="-342900">
              <a:spcBef>
                <a:spcPts val="600"/>
              </a:spcBef>
              <a:spcAft>
                <a:spcPts val="600"/>
              </a:spcAft>
              <a:buFont typeface="Arial" panose="020B0604020202020204" pitchFamily="34" charset="0"/>
              <a:buChar char="•"/>
            </a:pPr>
            <a:endParaRPr lang="en-US" sz="2000" dirty="0"/>
          </a:p>
        </p:txBody>
      </p:sp>
    </p:spTree>
    <p:extLst>
      <p:ext uri="{BB962C8B-B14F-4D97-AF65-F5344CB8AC3E}">
        <p14:creationId xmlns:p14="http://schemas.microsoft.com/office/powerpoint/2010/main" val="122544152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CCAA82-AF6F-3DC1-84A3-EFCF90D0AE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63B351F-E609-E4E3-BF43-A7A3AC9DB613}"/>
              </a:ext>
            </a:extLst>
          </p:cNvPr>
          <p:cNvSpPr>
            <a:spLocks noGrp="1"/>
          </p:cNvSpPr>
          <p:nvPr>
            <p:ph type="title"/>
          </p:nvPr>
        </p:nvSpPr>
        <p:spPr/>
        <p:txBody>
          <a:bodyPr/>
          <a:lstStyle/>
          <a:p>
            <a:r>
              <a:rPr lang="en-US" dirty="0"/>
              <a:t>New Bugs Found by Silhouette</a:t>
            </a:r>
          </a:p>
        </p:txBody>
      </p:sp>
      <p:sp>
        <p:nvSpPr>
          <p:cNvPr id="3" name="Slide Number Placeholder 2">
            <a:extLst>
              <a:ext uri="{FF2B5EF4-FFF2-40B4-BE49-F238E27FC236}">
                <a16:creationId xmlns:a16="http://schemas.microsoft.com/office/drawing/2014/main" id="{0F9E6268-AD62-8F1F-987B-03093D5A66BB}"/>
              </a:ext>
            </a:extLst>
          </p:cNvPr>
          <p:cNvSpPr>
            <a:spLocks noGrp="1"/>
          </p:cNvSpPr>
          <p:nvPr>
            <p:ph type="sldNum" sz="quarter" idx="12"/>
          </p:nvPr>
        </p:nvSpPr>
        <p:spPr/>
        <p:txBody>
          <a:bodyPr/>
          <a:lstStyle/>
          <a:p>
            <a:fld id="{445DE602-7143-2F4C-9AC2-FC3E8E5E4635}" type="slidenum">
              <a:rPr lang="en-US" smtClean="0"/>
              <a:t>35</a:t>
            </a:fld>
            <a:endParaRPr lang="en-US" dirty="0"/>
          </a:p>
        </p:txBody>
      </p:sp>
      <p:sp>
        <p:nvSpPr>
          <p:cNvPr id="4" name="TextBox 3">
            <a:extLst>
              <a:ext uri="{FF2B5EF4-FFF2-40B4-BE49-F238E27FC236}">
                <a16:creationId xmlns:a16="http://schemas.microsoft.com/office/drawing/2014/main" id="{B85205E4-4871-8969-6AC8-5B9F948AB108}"/>
              </a:ext>
            </a:extLst>
          </p:cNvPr>
          <p:cNvSpPr txBox="1"/>
          <p:nvPr/>
        </p:nvSpPr>
        <p:spPr>
          <a:xfrm>
            <a:off x="838200" y="1869141"/>
            <a:ext cx="9463088" cy="2246769"/>
          </a:xfrm>
          <a:prstGeom prst="rect">
            <a:avLst/>
          </a:prstGeom>
          <a:noFill/>
        </p:spPr>
        <p:txBody>
          <a:bodyPr wrap="square" rtlCol="0">
            <a:spAutoFit/>
          </a:bodyPr>
          <a:lstStyle/>
          <a:p>
            <a:pPr>
              <a:spcBef>
                <a:spcPts val="600"/>
              </a:spcBef>
              <a:spcAft>
                <a:spcPts val="600"/>
              </a:spcAft>
            </a:pPr>
            <a:r>
              <a:rPr lang="en-US" sz="2000" dirty="0"/>
              <a:t>We tested Silhouette on NOVA, PMFS, and </a:t>
            </a:r>
            <a:r>
              <a:rPr lang="en-US" sz="2000" dirty="0" err="1"/>
              <a:t>WineFS</a:t>
            </a:r>
            <a:r>
              <a:rPr lang="en-US" sz="2000" dirty="0"/>
              <a:t> and found 15 new bugs:</a:t>
            </a:r>
          </a:p>
          <a:p>
            <a:pPr marL="342900" indent="-342900">
              <a:spcBef>
                <a:spcPts val="600"/>
              </a:spcBef>
              <a:spcAft>
                <a:spcPts val="600"/>
              </a:spcAft>
              <a:buFont typeface="Arial" panose="020B0604020202020204" pitchFamily="34" charset="0"/>
              <a:buChar char="•"/>
            </a:pPr>
            <a:r>
              <a:rPr lang="en-US" sz="2000" b="1" dirty="0" err="1"/>
              <a:t>Segfault</a:t>
            </a:r>
            <a:r>
              <a:rPr lang="en-US" sz="2000" dirty="0"/>
              <a:t> due to incorrect pointer persistence in NOVA</a:t>
            </a:r>
          </a:p>
          <a:p>
            <a:pPr marL="342900" indent="-342900">
              <a:spcBef>
                <a:spcPts val="600"/>
              </a:spcBef>
              <a:spcAft>
                <a:spcPts val="600"/>
              </a:spcAft>
              <a:buFont typeface="Arial" panose="020B0604020202020204" pitchFamily="34" charset="0"/>
              <a:buChar char="•"/>
            </a:pPr>
            <a:r>
              <a:rPr lang="en-US" sz="2000" b="1" dirty="0"/>
              <a:t>Data leak</a:t>
            </a:r>
            <a:r>
              <a:rPr lang="en-US" sz="2000" dirty="0"/>
              <a:t> since truncate is not atomic in NOVA</a:t>
            </a:r>
          </a:p>
          <a:p>
            <a:pPr marL="342900" indent="-342900">
              <a:spcBef>
                <a:spcPts val="600"/>
              </a:spcBef>
              <a:spcAft>
                <a:spcPts val="600"/>
              </a:spcAft>
              <a:buFont typeface="Arial" panose="020B0604020202020204" pitchFamily="34" charset="0"/>
              <a:buChar char="•"/>
            </a:pPr>
            <a:r>
              <a:rPr lang="en-US" sz="2000" b="1" dirty="0"/>
              <a:t>Data loss</a:t>
            </a:r>
            <a:r>
              <a:rPr lang="en-US" sz="2000" dirty="0"/>
              <a:t> due to reusing </a:t>
            </a:r>
            <a:r>
              <a:rPr lang="en-US" sz="2000" i="1" dirty="0" err="1"/>
              <a:t>inodes</a:t>
            </a:r>
            <a:r>
              <a:rPr lang="en-US" sz="2000" dirty="0"/>
              <a:t> in orphan list in PMFS and </a:t>
            </a:r>
            <a:r>
              <a:rPr lang="en-US" sz="2000" dirty="0" err="1"/>
              <a:t>WineFS</a:t>
            </a:r>
            <a:endParaRPr lang="en-US" sz="2000" dirty="0"/>
          </a:p>
          <a:p>
            <a:pPr marL="342900" indent="-342900">
              <a:spcBef>
                <a:spcPts val="600"/>
              </a:spcBef>
              <a:spcAft>
                <a:spcPts val="600"/>
              </a:spcAft>
              <a:buFont typeface="Arial" panose="020B0604020202020204" pitchFamily="34" charset="0"/>
              <a:buChar char="•"/>
            </a:pPr>
            <a:r>
              <a:rPr lang="en-US" sz="2000" dirty="0"/>
              <a:t>…</a:t>
            </a:r>
          </a:p>
        </p:txBody>
      </p:sp>
      <p:sp>
        <p:nvSpPr>
          <p:cNvPr id="5" name="TextBox 4">
            <a:extLst>
              <a:ext uri="{FF2B5EF4-FFF2-40B4-BE49-F238E27FC236}">
                <a16:creationId xmlns:a16="http://schemas.microsoft.com/office/drawing/2014/main" id="{C9F7C37C-43AE-5217-F718-5DE11DD94AA3}"/>
              </a:ext>
            </a:extLst>
          </p:cNvPr>
          <p:cNvSpPr txBox="1"/>
          <p:nvPr/>
        </p:nvSpPr>
        <p:spPr>
          <a:xfrm>
            <a:off x="838200" y="4840941"/>
            <a:ext cx="10515599" cy="496931"/>
          </a:xfrm>
          <a:prstGeom prst="rect">
            <a:avLst/>
          </a:prstGeom>
          <a:noFill/>
        </p:spPr>
        <p:txBody>
          <a:bodyPr wrap="square" rtlCol="0">
            <a:spAutoFit/>
          </a:bodyPr>
          <a:lstStyle/>
          <a:p>
            <a:pPr>
              <a:lnSpc>
                <a:spcPct val="150000"/>
              </a:lnSpc>
            </a:pPr>
            <a:r>
              <a:rPr lang="en-US" sz="2000" dirty="0"/>
              <a:t>The full bug reports and reproduction guide can be found in our repository.</a:t>
            </a:r>
          </a:p>
        </p:txBody>
      </p:sp>
    </p:spTree>
    <p:extLst>
      <p:ext uri="{BB962C8B-B14F-4D97-AF65-F5344CB8AC3E}">
        <p14:creationId xmlns:p14="http://schemas.microsoft.com/office/powerpoint/2010/main" val="26647124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932F93-BB01-8A02-EE85-CA7DD1282A12}"/>
              </a:ext>
            </a:extLst>
          </p:cNvPr>
          <p:cNvSpPr>
            <a:spLocks noGrp="1"/>
          </p:cNvSpPr>
          <p:nvPr>
            <p:ph type="title"/>
          </p:nvPr>
        </p:nvSpPr>
        <p:spPr/>
        <p:txBody>
          <a:bodyPr/>
          <a:lstStyle/>
          <a:p>
            <a:r>
              <a:rPr lang="en-US" dirty="0"/>
              <a:t>Scalability – Bug Finding Time</a:t>
            </a:r>
          </a:p>
        </p:txBody>
      </p:sp>
      <p:sp>
        <p:nvSpPr>
          <p:cNvPr id="3" name="Slide Number Placeholder 2">
            <a:extLst>
              <a:ext uri="{FF2B5EF4-FFF2-40B4-BE49-F238E27FC236}">
                <a16:creationId xmlns:a16="http://schemas.microsoft.com/office/drawing/2014/main" id="{1BADE727-A187-5186-4732-943640B2933D}"/>
              </a:ext>
            </a:extLst>
          </p:cNvPr>
          <p:cNvSpPr>
            <a:spLocks noGrp="1"/>
          </p:cNvSpPr>
          <p:nvPr>
            <p:ph type="sldNum" sz="quarter" idx="12"/>
          </p:nvPr>
        </p:nvSpPr>
        <p:spPr/>
        <p:txBody>
          <a:bodyPr/>
          <a:lstStyle/>
          <a:p>
            <a:fld id="{445DE602-7143-2F4C-9AC2-FC3E8E5E4635}" type="slidenum">
              <a:rPr lang="en-US" smtClean="0"/>
              <a:t>36</a:t>
            </a:fld>
            <a:endParaRPr lang="en-US"/>
          </a:p>
        </p:txBody>
      </p:sp>
      <p:pic>
        <p:nvPicPr>
          <p:cNvPr id="6" name="Picture 5">
            <a:extLst>
              <a:ext uri="{FF2B5EF4-FFF2-40B4-BE49-F238E27FC236}">
                <a16:creationId xmlns:a16="http://schemas.microsoft.com/office/drawing/2014/main" id="{2797AED9-0681-C89D-ECCF-0D1DA6D18B60}"/>
              </a:ext>
            </a:extLst>
          </p:cNvPr>
          <p:cNvPicPr>
            <a:picLocks noChangeAspect="1"/>
          </p:cNvPicPr>
          <p:nvPr/>
        </p:nvPicPr>
        <p:blipFill>
          <a:blip r:embed="rId3"/>
          <a:stretch>
            <a:fillRect/>
          </a:stretch>
        </p:blipFill>
        <p:spPr>
          <a:xfrm>
            <a:off x="4450977" y="1690688"/>
            <a:ext cx="6665259" cy="3737528"/>
          </a:xfrm>
          <a:prstGeom prst="rect">
            <a:avLst/>
          </a:prstGeom>
        </p:spPr>
      </p:pic>
      <p:sp>
        <p:nvSpPr>
          <p:cNvPr id="7" name="TextBox 6">
            <a:extLst>
              <a:ext uri="{FF2B5EF4-FFF2-40B4-BE49-F238E27FC236}">
                <a16:creationId xmlns:a16="http://schemas.microsoft.com/office/drawing/2014/main" id="{408C8409-7784-197B-1930-2348925FAB84}"/>
              </a:ext>
            </a:extLst>
          </p:cNvPr>
          <p:cNvSpPr txBox="1"/>
          <p:nvPr/>
        </p:nvSpPr>
        <p:spPr>
          <a:xfrm>
            <a:off x="4672013" y="5492173"/>
            <a:ext cx="6665259" cy="1015663"/>
          </a:xfrm>
          <a:prstGeom prst="rect">
            <a:avLst/>
          </a:prstGeom>
          <a:noFill/>
        </p:spPr>
        <p:txBody>
          <a:bodyPr wrap="square" rtlCol="0">
            <a:spAutoFit/>
          </a:bodyPr>
          <a:lstStyle/>
          <a:p>
            <a:r>
              <a:rPr lang="en-US" sz="2000" dirty="0"/>
              <a:t>Fig 3. Bugs found in Nova with the ACE Seq3 workload. Time was truncated since no bugs were found beyond this time.</a:t>
            </a:r>
          </a:p>
        </p:txBody>
      </p:sp>
      <p:sp>
        <p:nvSpPr>
          <p:cNvPr id="8" name="TextBox 7">
            <a:extLst>
              <a:ext uri="{FF2B5EF4-FFF2-40B4-BE49-F238E27FC236}">
                <a16:creationId xmlns:a16="http://schemas.microsoft.com/office/drawing/2014/main" id="{41A6AA29-57BB-0CF8-6201-D9DC74255CB8}"/>
              </a:ext>
            </a:extLst>
          </p:cNvPr>
          <p:cNvSpPr txBox="1"/>
          <p:nvPr/>
        </p:nvSpPr>
        <p:spPr>
          <a:xfrm>
            <a:off x="927849" y="2355529"/>
            <a:ext cx="3285564" cy="1420261"/>
          </a:xfrm>
          <a:prstGeom prst="rect">
            <a:avLst/>
          </a:prstGeom>
          <a:noFill/>
        </p:spPr>
        <p:txBody>
          <a:bodyPr wrap="square" rtlCol="0">
            <a:spAutoFit/>
          </a:bodyPr>
          <a:lstStyle/>
          <a:p>
            <a:pPr>
              <a:lnSpc>
                <a:spcPct val="150000"/>
              </a:lnSpc>
              <a:spcBef>
                <a:spcPts val="600"/>
              </a:spcBef>
              <a:spcAft>
                <a:spcPts val="600"/>
              </a:spcAft>
            </a:pPr>
            <a:r>
              <a:rPr lang="en-US" sz="2000" dirty="0"/>
              <a:t>Silhouette found more bugs in less time than Chipmunk and </a:t>
            </a:r>
            <a:r>
              <a:rPr lang="en-US" sz="2000" dirty="0" err="1"/>
              <a:t>Vinter</a:t>
            </a:r>
            <a:r>
              <a:rPr lang="en-US" sz="2000" dirty="0"/>
              <a:t>.</a:t>
            </a:r>
          </a:p>
        </p:txBody>
      </p:sp>
    </p:spTree>
    <p:extLst>
      <p:ext uri="{BB962C8B-B14F-4D97-AF65-F5344CB8AC3E}">
        <p14:creationId xmlns:p14="http://schemas.microsoft.com/office/powerpoint/2010/main" val="238910673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9BA91F-4D8B-1567-D365-EE028042259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438ECF7-33F4-2821-7F1D-1BC25BF2F95D}"/>
              </a:ext>
            </a:extLst>
          </p:cNvPr>
          <p:cNvSpPr>
            <a:spLocks noGrp="1"/>
          </p:cNvSpPr>
          <p:nvPr>
            <p:ph type="title"/>
          </p:nvPr>
        </p:nvSpPr>
        <p:spPr/>
        <p:txBody>
          <a:bodyPr/>
          <a:lstStyle/>
          <a:p>
            <a:r>
              <a:rPr lang="en-US" dirty="0"/>
              <a:t>Scalability – Number of Crash Plans</a:t>
            </a:r>
          </a:p>
        </p:txBody>
      </p:sp>
      <p:sp>
        <p:nvSpPr>
          <p:cNvPr id="3" name="Slide Number Placeholder 2">
            <a:extLst>
              <a:ext uri="{FF2B5EF4-FFF2-40B4-BE49-F238E27FC236}">
                <a16:creationId xmlns:a16="http://schemas.microsoft.com/office/drawing/2014/main" id="{52315585-BC62-E307-121C-868FD55AFC0B}"/>
              </a:ext>
            </a:extLst>
          </p:cNvPr>
          <p:cNvSpPr>
            <a:spLocks noGrp="1"/>
          </p:cNvSpPr>
          <p:nvPr>
            <p:ph type="sldNum" sz="quarter" idx="12"/>
          </p:nvPr>
        </p:nvSpPr>
        <p:spPr/>
        <p:txBody>
          <a:bodyPr/>
          <a:lstStyle/>
          <a:p>
            <a:fld id="{445DE602-7143-2F4C-9AC2-FC3E8E5E4635}" type="slidenum">
              <a:rPr lang="en-US" smtClean="0"/>
              <a:t>37</a:t>
            </a:fld>
            <a:endParaRPr lang="en-US"/>
          </a:p>
        </p:txBody>
      </p:sp>
      <p:graphicFrame>
        <p:nvGraphicFramePr>
          <p:cNvPr id="4" name="Table 3">
            <a:extLst>
              <a:ext uri="{FF2B5EF4-FFF2-40B4-BE49-F238E27FC236}">
                <a16:creationId xmlns:a16="http://schemas.microsoft.com/office/drawing/2014/main" id="{FDD521FF-12CF-2A03-3183-4DB67F7ADFEA}"/>
              </a:ext>
            </a:extLst>
          </p:cNvPr>
          <p:cNvGraphicFramePr>
            <a:graphicFrameLocks noGrp="1"/>
          </p:cNvGraphicFramePr>
          <p:nvPr>
            <p:extLst>
              <p:ext uri="{D42A27DB-BD31-4B8C-83A1-F6EECF244321}">
                <p14:modId xmlns:p14="http://schemas.microsoft.com/office/powerpoint/2010/main" val="3349112041"/>
              </p:ext>
            </p:extLst>
          </p:nvPr>
        </p:nvGraphicFramePr>
        <p:xfrm>
          <a:off x="1544170" y="2488494"/>
          <a:ext cx="9103660" cy="2498688"/>
        </p:xfrm>
        <a:graphic>
          <a:graphicData uri="http://schemas.openxmlformats.org/drawingml/2006/table">
            <a:tbl>
              <a:tblPr firstRow="1" bandRow="1">
                <a:tableStyleId>{073A0DAA-6AF3-43AB-8588-CEC1D06C72B9}</a:tableStyleId>
              </a:tblPr>
              <a:tblGrid>
                <a:gridCol w="2275915">
                  <a:extLst>
                    <a:ext uri="{9D8B030D-6E8A-4147-A177-3AD203B41FA5}">
                      <a16:colId xmlns:a16="http://schemas.microsoft.com/office/drawing/2014/main" val="2453207735"/>
                    </a:ext>
                  </a:extLst>
                </a:gridCol>
                <a:gridCol w="2275915">
                  <a:extLst>
                    <a:ext uri="{9D8B030D-6E8A-4147-A177-3AD203B41FA5}">
                      <a16:colId xmlns:a16="http://schemas.microsoft.com/office/drawing/2014/main" val="3341202766"/>
                    </a:ext>
                  </a:extLst>
                </a:gridCol>
                <a:gridCol w="2275915">
                  <a:extLst>
                    <a:ext uri="{9D8B030D-6E8A-4147-A177-3AD203B41FA5}">
                      <a16:colId xmlns:a16="http://schemas.microsoft.com/office/drawing/2014/main" val="3523623282"/>
                    </a:ext>
                  </a:extLst>
                </a:gridCol>
                <a:gridCol w="2275915">
                  <a:extLst>
                    <a:ext uri="{9D8B030D-6E8A-4147-A177-3AD203B41FA5}">
                      <a16:colId xmlns:a16="http://schemas.microsoft.com/office/drawing/2014/main" val="2425230366"/>
                    </a:ext>
                  </a:extLst>
                </a:gridCol>
              </a:tblGrid>
              <a:tr h="624672">
                <a:tc>
                  <a:txBody>
                    <a:bodyPr/>
                    <a:lstStyle/>
                    <a:p>
                      <a:pPr algn="ctr"/>
                      <a:r>
                        <a:rPr lang="en-US" sz="2000" dirty="0"/>
                        <a:t>Scheme</a:t>
                      </a:r>
                    </a:p>
                  </a:txBody>
                  <a:tcPr anchor="ctr"/>
                </a:tc>
                <a:tc>
                  <a:txBody>
                    <a:bodyPr/>
                    <a:lstStyle/>
                    <a:p>
                      <a:pPr algn="ctr"/>
                      <a:r>
                        <a:rPr lang="en-US" sz="2000" dirty="0"/>
                        <a:t>NOVA</a:t>
                      </a:r>
                    </a:p>
                  </a:txBody>
                  <a:tcPr anchor="ctr"/>
                </a:tc>
                <a:tc>
                  <a:txBody>
                    <a:bodyPr/>
                    <a:lstStyle/>
                    <a:p>
                      <a:pPr algn="ctr"/>
                      <a:r>
                        <a:rPr lang="en-US" sz="2000" dirty="0"/>
                        <a:t>PMFS</a:t>
                      </a:r>
                    </a:p>
                  </a:txBody>
                  <a:tcPr anchor="ctr"/>
                </a:tc>
                <a:tc>
                  <a:txBody>
                    <a:bodyPr/>
                    <a:lstStyle/>
                    <a:p>
                      <a:pPr algn="ctr"/>
                      <a:r>
                        <a:rPr lang="en-US" sz="2000" dirty="0" err="1"/>
                        <a:t>WineFS</a:t>
                      </a:r>
                      <a:endParaRPr lang="en-US" sz="2000" dirty="0"/>
                    </a:p>
                  </a:txBody>
                  <a:tcPr anchor="ctr"/>
                </a:tc>
                <a:extLst>
                  <a:ext uri="{0D108BD9-81ED-4DB2-BD59-A6C34878D82A}">
                    <a16:rowId xmlns:a16="http://schemas.microsoft.com/office/drawing/2014/main" val="3868350404"/>
                  </a:ext>
                </a:extLst>
              </a:tr>
              <a:tr h="624672">
                <a:tc>
                  <a:txBody>
                    <a:bodyPr/>
                    <a:lstStyle/>
                    <a:p>
                      <a:pPr algn="ctr"/>
                      <a:r>
                        <a:rPr lang="en-US" sz="2000" dirty="0" err="1"/>
                        <a:t>Vinter</a:t>
                      </a:r>
                      <a:endParaRPr lang="en-US" sz="2000" dirty="0"/>
                    </a:p>
                  </a:txBody>
                  <a:tcPr anchor="ctr"/>
                </a:tc>
                <a:tc>
                  <a:txBody>
                    <a:bodyPr/>
                    <a:lstStyle/>
                    <a:p>
                      <a:pPr algn="ctr"/>
                      <a:r>
                        <a:rPr lang="en-US" sz="2000" dirty="0">
                          <a:solidFill>
                            <a:srgbClr val="C00000"/>
                          </a:solidFill>
                        </a:rPr>
                        <a:t>1.9M</a:t>
                      </a:r>
                    </a:p>
                  </a:txBody>
                  <a:tcPr anchor="ctr"/>
                </a:tc>
                <a:tc>
                  <a:txBody>
                    <a:bodyPr/>
                    <a:lstStyle/>
                    <a:p>
                      <a:pPr algn="ctr"/>
                      <a:r>
                        <a:rPr lang="en-US" sz="2000" dirty="0">
                          <a:solidFill>
                            <a:srgbClr val="C00000"/>
                          </a:solidFill>
                        </a:rPr>
                        <a:t>2.3M</a:t>
                      </a:r>
                    </a:p>
                  </a:txBody>
                  <a:tcPr anchor="ctr"/>
                </a:tc>
                <a:tc>
                  <a:txBody>
                    <a:bodyPr/>
                    <a:lstStyle/>
                    <a:p>
                      <a:pPr algn="ctr"/>
                      <a:r>
                        <a:rPr lang="en-US" sz="2000" dirty="0">
                          <a:solidFill>
                            <a:srgbClr val="C00000"/>
                          </a:solidFill>
                        </a:rPr>
                        <a:t>3.3M</a:t>
                      </a:r>
                    </a:p>
                  </a:txBody>
                  <a:tcPr anchor="ctr"/>
                </a:tc>
                <a:extLst>
                  <a:ext uri="{0D108BD9-81ED-4DB2-BD59-A6C34878D82A}">
                    <a16:rowId xmlns:a16="http://schemas.microsoft.com/office/drawing/2014/main" val="3703561715"/>
                  </a:ext>
                </a:extLst>
              </a:tr>
              <a:tr h="624672">
                <a:tc>
                  <a:txBody>
                    <a:bodyPr/>
                    <a:lstStyle/>
                    <a:p>
                      <a:pPr algn="ctr"/>
                      <a:r>
                        <a:rPr lang="en-US" sz="2000" dirty="0"/>
                        <a:t>Chipmunk</a:t>
                      </a:r>
                    </a:p>
                  </a:txBody>
                  <a:tcPr anchor="ctr"/>
                </a:tc>
                <a:tc>
                  <a:txBody>
                    <a:bodyPr/>
                    <a:lstStyle/>
                    <a:p>
                      <a:pPr algn="ctr"/>
                      <a:r>
                        <a:rPr lang="en-US" sz="2000" dirty="0">
                          <a:solidFill>
                            <a:srgbClr val="C00000"/>
                          </a:solidFill>
                        </a:rPr>
                        <a:t>3.3M</a:t>
                      </a:r>
                    </a:p>
                  </a:txBody>
                  <a:tcPr anchor="ctr"/>
                </a:tc>
                <a:tc>
                  <a:txBody>
                    <a:bodyPr/>
                    <a:lstStyle/>
                    <a:p>
                      <a:pPr algn="ctr"/>
                      <a:r>
                        <a:rPr lang="en-US" sz="2000" dirty="0">
                          <a:solidFill>
                            <a:srgbClr val="C00000"/>
                          </a:solidFill>
                        </a:rPr>
                        <a:t>1.6M</a:t>
                      </a:r>
                    </a:p>
                  </a:txBody>
                  <a:tcPr anchor="ctr"/>
                </a:tc>
                <a:tc>
                  <a:txBody>
                    <a:bodyPr/>
                    <a:lstStyle/>
                    <a:p>
                      <a:pPr algn="ctr"/>
                      <a:r>
                        <a:rPr lang="en-US" sz="2000" dirty="0">
                          <a:solidFill>
                            <a:srgbClr val="C00000"/>
                          </a:solidFill>
                        </a:rPr>
                        <a:t>1M</a:t>
                      </a:r>
                    </a:p>
                  </a:txBody>
                  <a:tcPr anchor="ctr"/>
                </a:tc>
                <a:extLst>
                  <a:ext uri="{0D108BD9-81ED-4DB2-BD59-A6C34878D82A}">
                    <a16:rowId xmlns:a16="http://schemas.microsoft.com/office/drawing/2014/main" val="3598731639"/>
                  </a:ext>
                </a:extLst>
              </a:tr>
              <a:tr h="624672">
                <a:tc>
                  <a:txBody>
                    <a:bodyPr/>
                    <a:lstStyle/>
                    <a:p>
                      <a:pPr algn="ctr"/>
                      <a:r>
                        <a:rPr lang="en-US" sz="2000" dirty="0"/>
                        <a:t>Silhouette</a:t>
                      </a:r>
                    </a:p>
                  </a:txBody>
                  <a:tcPr anchor="ctr"/>
                </a:tc>
                <a:tc>
                  <a:txBody>
                    <a:bodyPr/>
                    <a:lstStyle/>
                    <a:p>
                      <a:pPr algn="ctr"/>
                      <a:r>
                        <a:rPr lang="en-US" sz="2000" dirty="0">
                          <a:solidFill>
                            <a:srgbClr val="00B050"/>
                          </a:solidFill>
                        </a:rPr>
                        <a:t>14K</a:t>
                      </a:r>
                    </a:p>
                  </a:txBody>
                  <a:tcPr anchor="ctr"/>
                </a:tc>
                <a:tc>
                  <a:txBody>
                    <a:bodyPr/>
                    <a:lstStyle/>
                    <a:p>
                      <a:pPr algn="ctr"/>
                      <a:r>
                        <a:rPr lang="en-US" sz="2000" dirty="0">
                          <a:solidFill>
                            <a:srgbClr val="00B050"/>
                          </a:solidFill>
                        </a:rPr>
                        <a:t>2.3K</a:t>
                      </a:r>
                    </a:p>
                  </a:txBody>
                  <a:tcPr anchor="ctr"/>
                </a:tc>
                <a:tc>
                  <a:txBody>
                    <a:bodyPr/>
                    <a:lstStyle/>
                    <a:p>
                      <a:pPr algn="ctr"/>
                      <a:r>
                        <a:rPr lang="en-US" sz="2000" dirty="0">
                          <a:solidFill>
                            <a:srgbClr val="00B050"/>
                          </a:solidFill>
                        </a:rPr>
                        <a:t>1K</a:t>
                      </a:r>
                    </a:p>
                  </a:txBody>
                  <a:tcPr anchor="ctr"/>
                </a:tc>
                <a:extLst>
                  <a:ext uri="{0D108BD9-81ED-4DB2-BD59-A6C34878D82A}">
                    <a16:rowId xmlns:a16="http://schemas.microsoft.com/office/drawing/2014/main" val="2855279235"/>
                  </a:ext>
                </a:extLst>
              </a:tr>
            </a:tbl>
          </a:graphicData>
        </a:graphic>
      </p:graphicFrame>
    </p:spTree>
    <p:extLst>
      <p:ext uri="{BB962C8B-B14F-4D97-AF65-F5344CB8AC3E}">
        <p14:creationId xmlns:p14="http://schemas.microsoft.com/office/powerpoint/2010/main" val="129315559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48827E5-3F7D-30F6-F152-E557C7D249E7}"/>
              </a:ext>
            </a:extLst>
          </p:cNvPr>
          <p:cNvSpPr>
            <a:spLocks noGrp="1"/>
          </p:cNvSpPr>
          <p:nvPr>
            <p:ph type="title"/>
          </p:nvPr>
        </p:nvSpPr>
        <p:spPr/>
        <p:txBody>
          <a:bodyPr/>
          <a:lstStyle/>
          <a:p>
            <a:r>
              <a:rPr lang="en-US" dirty="0"/>
              <a:t>Conclusions</a:t>
            </a:r>
          </a:p>
        </p:txBody>
      </p:sp>
      <p:sp>
        <p:nvSpPr>
          <p:cNvPr id="5" name="Content Placeholder 4">
            <a:extLst>
              <a:ext uri="{FF2B5EF4-FFF2-40B4-BE49-F238E27FC236}">
                <a16:creationId xmlns:a16="http://schemas.microsoft.com/office/drawing/2014/main" id="{FAEFFC36-4CB0-9A3D-7D18-053106FA1842}"/>
              </a:ext>
            </a:extLst>
          </p:cNvPr>
          <p:cNvSpPr>
            <a:spLocks noGrp="1"/>
          </p:cNvSpPr>
          <p:nvPr>
            <p:ph idx="1"/>
          </p:nvPr>
        </p:nvSpPr>
        <p:spPr>
          <a:xfrm>
            <a:off x="838200" y="1790436"/>
            <a:ext cx="10515600" cy="4565914"/>
          </a:xfrm>
        </p:spPr>
        <p:txBody>
          <a:bodyPr>
            <a:normAutofit/>
          </a:bodyPr>
          <a:lstStyle/>
          <a:p>
            <a:pPr algn="just">
              <a:lnSpc>
                <a:spcPct val="150000"/>
              </a:lnSpc>
              <a:spcBef>
                <a:spcPts val="600"/>
              </a:spcBef>
              <a:buFont typeface="Arial" panose="020B0604020202020204" pitchFamily="34" charset="0"/>
              <a:buChar char="•"/>
            </a:pPr>
            <a:r>
              <a:rPr lang="en-US" sz="2000" b="0" i="0" dirty="0">
                <a:effectLst/>
                <a:latin typeface="Arial (body)"/>
              </a:rPr>
              <a:t>Silhouette is a novel tool designed to detect bugs in PM file systems by leveraging consistency mechanisms.</a:t>
            </a:r>
          </a:p>
          <a:p>
            <a:pPr lvl="1" algn="just">
              <a:lnSpc>
                <a:spcPct val="150000"/>
              </a:lnSpc>
              <a:spcBef>
                <a:spcPts val="600"/>
              </a:spcBef>
            </a:pPr>
            <a:r>
              <a:rPr lang="en-US" sz="1800" b="0" i="0" dirty="0">
                <a:effectLst/>
                <a:latin typeface="Arial (body)"/>
              </a:rPr>
              <a:t>Checks the implementation of the consistency mechanism.</a:t>
            </a:r>
          </a:p>
          <a:p>
            <a:pPr lvl="1" algn="just">
              <a:lnSpc>
                <a:spcPct val="150000"/>
              </a:lnSpc>
              <a:spcBef>
                <a:spcPts val="600"/>
              </a:spcBef>
            </a:pPr>
            <a:r>
              <a:rPr lang="en-US" sz="1800" b="0" i="0" dirty="0">
                <a:effectLst/>
                <a:latin typeface="Arial (body)"/>
              </a:rPr>
              <a:t>Only reorders the stores not associated with the consistency mechanisms.</a:t>
            </a:r>
          </a:p>
          <a:p>
            <a:pPr lvl="1" algn="just">
              <a:lnSpc>
                <a:spcPct val="150000"/>
              </a:lnSpc>
              <a:spcBef>
                <a:spcPts val="600"/>
              </a:spcBef>
            </a:pPr>
            <a:r>
              <a:rPr lang="en-US" sz="1800" b="0" i="0" dirty="0">
                <a:effectLst/>
                <a:latin typeface="Arial (body)"/>
              </a:rPr>
              <a:t>Further reduces the bug search space with the 2CP heuristic</a:t>
            </a:r>
          </a:p>
          <a:p>
            <a:pPr algn="just">
              <a:lnSpc>
                <a:spcPct val="150000"/>
              </a:lnSpc>
              <a:spcBef>
                <a:spcPts val="600"/>
              </a:spcBef>
              <a:buFont typeface="Arial" panose="020B0604020202020204" pitchFamily="34" charset="0"/>
              <a:buChar char="•"/>
            </a:pPr>
            <a:r>
              <a:rPr lang="en-US" sz="2000" b="0" i="0" dirty="0">
                <a:effectLst/>
                <a:latin typeface="Arial (body)"/>
              </a:rPr>
              <a:t>Silhouette is efficient, scalable, and outperforms existing approaches</a:t>
            </a:r>
          </a:p>
          <a:p>
            <a:pPr lvl="1" algn="just">
              <a:lnSpc>
                <a:spcPct val="150000"/>
              </a:lnSpc>
              <a:spcBef>
                <a:spcPts val="600"/>
              </a:spcBef>
            </a:pPr>
            <a:r>
              <a:rPr lang="en-US" sz="1800" b="0" i="0" dirty="0">
                <a:effectLst/>
                <a:latin typeface="Arial (body)"/>
              </a:rPr>
              <a:t>Has identified 15 new bugs with 10x speedup</a:t>
            </a:r>
          </a:p>
          <a:p>
            <a:pPr algn="just">
              <a:lnSpc>
                <a:spcPct val="150000"/>
              </a:lnSpc>
              <a:spcBef>
                <a:spcPts val="600"/>
              </a:spcBef>
              <a:buFont typeface="Arial" panose="020B0604020202020204" pitchFamily="34" charset="0"/>
              <a:buChar char="•"/>
            </a:pPr>
            <a:r>
              <a:rPr lang="en-US" sz="2000" b="0" i="0" dirty="0">
                <a:effectLst/>
                <a:latin typeface="Arial (body)"/>
              </a:rPr>
              <a:t>Silhouette is open-sourced and available on GitHub: </a:t>
            </a:r>
            <a:r>
              <a:rPr lang="en-US" sz="2000" dirty="0">
                <a:latin typeface="Arial (body)"/>
                <a:hlinkClick r:id="rId3">
                  <a:extLst>
                    <a:ext uri="{A12FA001-AC4F-418D-AE19-62706E023703}">
                      <ahyp:hlinkClr xmlns:ahyp="http://schemas.microsoft.com/office/drawing/2018/hyperlinkcolor" val="tx"/>
                    </a:ext>
                  </a:extLst>
                </a:hlinkClick>
              </a:rPr>
              <a:t>https://github.com/iaoing/Silhouette</a:t>
            </a:r>
            <a:endParaRPr lang="en-US" sz="2000" b="0" i="0" dirty="0">
              <a:solidFill>
                <a:srgbClr val="FF0000"/>
              </a:solidFill>
              <a:effectLst/>
              <a:latin typeface="Arial (body)"/>
            </a:endParaRPr>
          </a:p>
        </p:txBody>
      </p:sp>
      <p:sp>
        <p:nvSpPr>
          <p:cNvPr id="3" name="Slide Number Placeholder 2">
            <a:extLst>
              <a:ext uri="{FF2B5EF4-FFF2-40B4-BE49-F238E27FC236}">
                <a16:creationId xmlns:a16="http://schemas.microsoft.com/office/drawing/2014/main" id="{FF3FC29E-A058-26DA-33F4-3E4237E9CC66}"/>
              </a:ext>
            </a:extLst>
          </p:cNvPr>
          <p:cNvSpPr>
            <a:spLocks noGrp="1"/>
          </p:cNvSpPr>
          <p:nvPr>
            <p:ph type="sldNum" sz="quarter" idx="12"/>
          </p:nvPr>
        </p:nvSpPr>
        <p:spPr/>
        <p:txBody>
          <a:bodyPr/>
          <a:lstStyle/>
          <a:p>
            <a:fld id="{445DE602-7143-2F4C-9AC2-FC3E8E5E4635}" type="slidenum">
              <a:rPr lang="en-US" smtClean="0"/>
              <a:t>38</a:t>
            </a:fld>
            <a:endParaRPr lang="en-US"/>
          </a:p>
        </p:txBody>
      </p:sp>
      <p:sp>
        <p:nvSpPr>
          <p:cNvPr id="2" name="TextBox 1">
            <a:extLst>
              <a:ext uri="{FF2B5EF4-FFF2-40B4-BE49-F238E27FC236}">
                <a16:creationId xmlns:a16="http://schemas.microsoft.com/office/drawing/2014/main" id="{A08C93DE-CE3F-A614-3BF2-11989CDE9D2D}"/>
              </a:ext>
            </a:extLst>
          </p:cNvPr>
          <p:cNvSpPr txBox="1"/>
          <p:nvPr/>
        </p:nvSpPr>
        <p:spPr>
          <a:xfrm>
            <a:off x="3193774" y="6321287"/>
            <a:ext cx="184731" cy="369332"/>
          </a:xfrm>
          <a:prstGeom prst="rect">
            <a:avLst/>
          </a:prstGeom>
          <a:noFill/>
        </p:spPr>
        <p:txBody>
          <a:bodyPr wrap="none" rtlCol="0">
            <a:spAutoFit/>
          </a:bodyPr>
          <a:lstStyle/>
          <a:p>
            <a:endParaRPr lang="en-US" dirty="0"/>
          </a:p>
        </p:txBody>
      </p:sp>
      <p:pic>
        <p:nvPicPr>
          <p:cNvPr id="6" name="Picture 5" descr="A qr code on a white background&#10;&#10;Description automatically generated">
            <a:extLst>
              <a:ext uri="{FF2B5EF4-FFF2-40B4-BE49-F238E27FC236}">
                <a16:creationId xmlns:a16="http://schemas.microsoft.com/office/drawing/2014/main" id="{02061C8C-3716-B9C0-7AC6-DD4F188DF316}"/>
              </a:ext>
            </a:extLst>
          </p:cNvPr>
          <p:cNvPicPr>
            <a:picLocks noChangeAspect="1"/>
          </p:cNvPicPr>
          <p:nvPr/>
        </p:nvPicPr>
        <p:blipFill>
          <a:blip r:embed="rId4">
            <a:clrChange>
              <a:clrFrom>
                <a:srgbClr val="FFFFFF"/>
              </a:clrFrom>
              <a:clrTo>
                <a:srgbClr val="FFFFFF">
                  <a:alpha val="0"/>
                </a:srgbClr>
              </a:clrTo>
            </a:clrChange>
          </a:blip>
          <a:srcRect l="1608" t="-3623" b="1678"/>
          <a:stretch/>
        </p:blipFill>
        <p:spPr>
          <a:xfrm>
            <a:off x="10951517" y="5572732"/>
            <a:ext cx="1240483" cy="1285268"/>
          </a:xfrm>
          <a:prstGeom prst="rect">
            <a:avLst/>
          </a:prstGeom>
        </p:spPr>
      </p:pic>
    </p:spTree>
    <p:extLst>
      <p:ext uri="{BB962C8B-B14F-4D97-AF65-F5344CB8AC3E}">
        <p14:creationId xmlns:p14="http://schemas.microsoft.com/office/powerpoint/2010/main" val="394530219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613573-967B-2626-700B-0012E5D8BE97}"/>
              </a:ext>
            </a:extLst>
          </p:cNvPr>
          <p:cNvSpPr>
            <a:spLocks noGrp="1"/>
          </p:cNvSpPr>
          <p:nvPr>
            <p:ph type="title"/>
          </p:nvPr>
        </p:nvSpPr>
        <p:spPr>
          <a:xfrm>
            <a:off x="838200" y="1844302"/>
            <a:ext cx="10515600" cy="2418416"/>
          </a:xfrm>
        </p:spPr>
        <p:txBody>
          <a:bodyPr>
            <a:normAutofit/>
          </a:bodyPr>
          <a:lstStyle/>
          <a:p>
            <a:pPr algn="ctr">
              <a:lnSpc>
                <a:spcPct val="150000"/>
              </a:lnSpc>
            </a:pPr>
            <a:r>
              <a:rPr lang="en-US" sz="4800" dirty="0"/>
              <a:t>Thank you!</a:t>
            </a:r>
            <a:br>
              <a:rPr lang="en-US" sz="4800" dirty="0"/>
            </a:br>
            <a:r>
              <a:rPr lang="en-US" sz="6000" dirty="0"/>
              <a:t>Q&amp;A</a:t>
            </a:r>
            <a:endParaRPr lang="en-US" sz="4800" dirty="0"/>
          </a:p>
        </p:txBody>
      </p:sp>
      <p:sp>
        <p:nvSpPr>
          <p:cNvPr id="3" name="Slide Number Placeholder 2">
            <a:extLst>
              <a:ext uri="{FF2B5EF4-FFF2-40B4-BE49-F238E27FC236}">
                <a16:creationId xmlns:a16="http://schemas.microsoft.com/office/drawing/2014/main" id="{EA3FEFB7-7626-2A04-F898-AAF9F08AAABB}"/>
              </a:ext>
            </a:extLst>
          </p:cNvPr>
          <p:cNvSpPr>
            <a:spLocks noGrp="1"/>
          </p:cNvSpPr>
          <p:nvPr>
            <p:ph type="sldNum" sz="quarter" idx="12"/>
          </p:nvPr>
        </p:nvSpPr>
        <p:spPr/>
        <p:txBody>
          <a:bodyPr/>
          <a:lstStyle/>
          <a:p>
            <a:fld id="{445DE602-7143-2F4C-9AC2-FC3E8E5E4635}" type="slidenum">
              <a:rPr lang="en-US" smtClean="0"/>
              <a:t>39</a:t>
            </a:fld>
            <a:endParaRPr lang="en-US"/>
          </a:p>
        </p:txBody>
      </p:sp>
    </p:spTree>
    <p:extLst>
      <p:ext uri="{BB962C8B-B14F-4D97-AF65-F5344CB8AC3E}">
        <p14:creationId xmlns:p14="http://schemas.microsoft.com/office/powerpoint/2010/main" val="33553845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9617F5-2A7A-0C4B-836B-0AEDAE624D6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BB861F2-6F35-7C52-69B7-4366668A9B4C}"/>
              </a:ext>
            </a:extLst>
          </p:cNvPr>
          <p:cNvSpPr>
            <a:spLocks noGrp="1"/>
          </p:cNvSpPr>
          <p:nvPr>
            <p:ph type="title"/>
          </p:nvPr>
        </p:nvSpPr>
        <p:spPr/>
        <p:txBody>
          <a:bodyPr>
            <a:normAutofit/>
          </a:bodyPr>
          <a:lstStyle/>
          <a:p>
            <a:r>
              <a:rPr lang="en-US" sz="4000" dirty="0"/>
              <a:t>Out-of-order Persistence</a:t>
            </a:r>
          </a:p>
        </p:txBody>
      </p:sp>
      <p:sp>
        <p:nvSpPr>
          <p:cNvPr id="3" name="Slide Number Placeholder 2">
            <a:extLst>
              <a:ext uri="{FF2B5EF4-FFF2-40B4-BE49-F238E27FC236}">
                <a16:creationId xmlns:a16="http://schemas.microsoft.com/office/drawing/2014/main" id="{69475248-FFB5-3954-7ED9-59E60EA62527}"/>
              </a:ext>
            </a:extLst>
          </p:cNvPr>
          <p:cNvSpPr>
            <a:spLocks noGrp="1"/>
          </p:cNvSpPr>
          <p:nvPr>
            <p:ph type="sldNum" sz="quarter" idx="12"/>
          </p:nvPr>
        </p:nvSpPr>
        <p:spPr/>
        <p:txBody>
          <a:bodyPr/>
          <a:lstStyle/>
          <a:p>
            <a:fld id="{445DE602-7143-2F4C-9AC2-FC3E8E5E4635}" type="slidenum">
              <a:rPr lang="en-US" smtClean="0"/>
              <a:t>4</a:t>
            </a:fld>
            <a:endParaRPr lang="en-US" dirty="0"/>
          </a:p>
        </p:txBody>
      </p:sp>
      <p:sp>
        <p:nvSpPr>
          <p:cNvPr id="33" name="Oval 32">
            <a:extLst>
              <a:ext uri="{FF2B5EF4-FFF2-40B4-BE49-F238E27FC236}">
                <a16:creationId xmlns:a16="http://schemas.microsoft.com/office/drawing/2014/main" id="{1E991B8B-1C21-ECEF-876F-90A3073A7CF1}"/>
              </a:ext>
            </a:extLst>
          </p:cNvPr>
          <p:cNvSpPr/>
          <p:nvPr/>
        </p:nvSpPr>
        <p:spPr>
          <a:xfrm>
            <a:off x="5001099" y="2015717"/>
            <a:ext cx="794334" cy="827454"/>
          </a:xfrm>
          <a:prstGeom prst="ellipse">
            <a:avLst/>
          </a:prstGeom>
        </p:spPr>
        <p:style>
          <a:lnRef idx="2">
            <a:schemeClr val="dk1"/>
          </a:lnRef>
          <a:fillRef idx="1">
            <a:schemeClr val="lt1"/>
          </a:fillRef>
          <a:effectRef idx="0">
            <a:schemeClr val="dk1"/>
          </a:effectRef>
          <a:fontRef idx="minor">
            <a:schemeClr val="dk1"/>
          </a:fontRef>
        </p:style>
        <p:txBody>
          <a:bodyPr lIns="0" rIns="0" rtlCol="0" anchor="ctr"/>
          <a:lstStyle/>
          <a:p>
            <a:pPr algn="ctr"/>
            <a:r>
              <a:rPr lang="en-US" sz="2000" dirty="0">
                <a:latin typeface="Times New Roman" panose="02020603050405020304" pitchFamily="18" charset="0"/>
                <a:cs typeface="Times New Roman" panose="02020603050405020304" pitchFamily="18" charset="0"/>
              </a:rPr>
              <a:t>CPU</a:t>
            </a:r>
          </a:p>
        </p:txBody>
      </p:sp>
      <p:sp>
        <p:nvSpPr>
          <p:cNvPr id="34" name="Rectangle 33">
            <a:extLst>
              <a:ext uri="{FF2B5EF4-FFF2-40B4-BE49-F238E27FC236}">
                <a16:creationId xmlns:a16="http://schemas.microsoft.com/office/drawing/2014/main" id="{B71B0E47-B1B1-A5F3-76CA-3BCE182874CE}"/>
              </a:ext>
            </a:extLst>
          </p:cNvPr>
          <p:cNvSpPr/>
          <p:nvPr/>
        </p:nvSpPr>
        <p:spPr>
          <a:xfrm>
            <a:off x="4573097" y="2877021"/>
            <a:ext cx="1639885" cy="110395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2000" dirty="0">
                <a:latin typeface="Times New Roman" panose="02020603050405020304" pitchFamily="18" charset="0"/>
                <a:cs typeface="Times New Roman" panose="02020603050405020304" pitchFamily="18" charset="0"/>
              </a:rPr>
              <a:t>Cache</a:t>
            </a:r>
          </a:p>
          <a:p>
            <a:pPr algn="ctr"/>
            <a:r>
              <a:rPr lang="en-US" sz="2000" dirty="0">
                <a:latin typeface="Times New Roman" panose="02020603050405020304" pitchFamily="18" charset="0"/>
                <a:cs typeface="Times New Roman" panose="02020603050405020304" pitchFamily="18" charset="0"/>
              </a:rPr>
              <a:t>(Line 1</a:t>
            </a:r>
            <a:r>
              <a:rPr lang="en-US" sz="2000" dirty="0">
                <a:solidFill>
                  <a:schemeClr val="tx1"/>
                </a:solidFill>
                <a:latin typeface="Times New Roman" panose="02020603050405020304" pitchFamily="18" charset="0"/>
                <a:cs typeface="Times New Roman" panose="02020603050405020304" pitchFamily="18" charset="0"/>
              </a:rPr>
              <a:t>, A: 0)</a:t>
            </a:r>
          </a:p>
          <a:p>
            <a:pPr algn="ctr"/>
            <a:r>
              <a:rPr lang="en-US" sz="2000" dirty="0">
                <a:solidFill>
                  <a:schemeClr val="tx1"/>
                </a:solidFill>
                <a:latin typeface="Times New Roman" panose="02020603050405020304" pitchFamily="18" charset="0"/>
                <a:cs typeface="Times New Roman" panose="02020603050405020304" pitchFamily="18" charset="0"/>
              </a:rPr>
              <a:t>(Line 2, B: 0</a:t>
            </a:r>
            <a:r>
              <a:rPr lang="en-US" sz="2000" dirty="0">
                <a:latin typeface="Times New Roman" panose="02020603050405020304" pitchFamily="18" charset="0"/>
                <a:cs typeface="Times New Roman" panose="02020603050405020304" pitchFamily="18" charset="0"/>
              </a:rPr>
              <a:t>)</a:t>
            </a:r>
          </a:p>
        </p:txBody>
      </p:sp>
      <p:sp>
        <p:nvSpPr>
          <p:cNvPr id="35" name="Rectangle 34">
            <a:extLst>
              <a:ext uri="{FF2B5EF4-FFF2-40B4-BE49-F238E27FC236}">
                <a16:creationId xmlns:a16="http://schemas.microsoft.com/office/drawing/2014/main" id="{AE59F71D-E5F9-E4A5-FBE7-CE9947A87D90}"/>
              </a:ext>
            </a:extLst>
          </p:cNvPr>
          <p:cNvSpPr/>
          <p:nvPr/>
        </p:nvSpPr>
        <p:spPr>
          <a:xfrm>
            <a:off x="4573097" y="4568066"/>
            <a:ext cx="1639885" cy="110395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2000" dirty="0">
                <a:latin typeface="Times New Roman" panose="02020603050405020304" pitchFamily="18" charset="0"/>
                <a:cs typeface="Times New Roman" panose="02020603050405020304" pitchFamily="18" charset="0"/>
              </a:rPr>
              <a:t>PM</a:t>
            </a:r>
          </a:p>
          <a:p>
            <a:pPr algn="ctr"/>
            <a:r>
              <a:rPr lang="en-US" sz="2000" dirty="0">
                <a:latin typeface="Times New Roman" panose="02020603050405020304" pitchFamily="18" charset="0"/>
                <a:cs typeface="Times New Roman" panose="02020603050405020304" pitchFamily="18" charset="0"/>
              </a:rPr>
              <a:t>(</a:t>
            </a:r>
            <a:r>
              <a:rPr lang="en-US" sz="2000" dirty="0">
                <a:solidFill>
                  <a:schemeClr val="tx1"/>
                </a:solidFill>
                <a:latin typeface="Times New Roman" panose="02020603050405020304" pitchFamily="18" charset="0"/>
                <a:cs typeface="Times New Roman" panose="02020603050405020304" pitchFamily="18" charset="0"/>
              </a:rPr>
              <a:t>A: 0)</a:t>
            </a:r>
          </a:p>
          <a:p>
            <a:pPr algn="ctr"/>
            <a:r>
              <a:rPr lang="en-US" sz="2000" dirty="0">
                <a:solidFill>
                  <a:schemeClr val="tx1"/>
                </a:solidFill>
                <a:latin typeface="Times New Roman" panose="02020603050405020304" pitchFamily="18" charset="0"/>
                <a:cs typeface="Times New Roman" panose="02020603050405020304" pitchFamily="18" charset="0"/>
              </a:rPr>
              <a:t>(B: 0)</a:t>
            </a:r>
          </a:p>
        </p:txBody>
      </p:sp>
      <p:cxnSp>
        <p:nvCxnSpPr>
          <p:cNvPr id="36" name="Straight Arrow Connector 35">
            <a:extLst>
              <a:ext uri="{FF2B5EF4-FFF2-40B4-BE49-F238E27FC236}">
                <a16:creationId xmlns:a16="http://schemas.microsoft.com/office/drawing/2014/main" id="{EC1ACDC0-C86B-0B5E-0499-128B7F5B77AA}"/>
              </a:ext>
            </a:extLst>
          </p:cNvPr>
          <p:cNvCxnSpPr>
            <a:cxnSpLocks/>
            <a:stCxn id="34" idx="2"/>
            <a:endCxn id="35" idx="0"/>
          </p:cNvCxnSpPr>
          <p:nvPr/>
        </p:nvCxnSpPr>
        <p:spPr>
          <a:xfrm>
            <a:off x="5393040" y="3980978"/>
            <a:ext cx="0" cy="587088"/>
          </a:xfrm>
          <a:prstGeom prst="straightConnector1">
            <a:avLst/>
          </a:prstGeom>
          <a:ln w="38100">
            <a:solidFill>
              <a:schemeClr val="tx1"/>
            </a:solidFill>
            <a:tailEnd type="triangle" w="lg" len="lg"/>
          </a:ln>
        </p:spPr>
        <p:style>
          <a:lnRef idx="2">
            <a:schemeClr val="dk1"/>
          </a:lnRef>
          <a:fillRef idx="0">
            <a:schemeClr val="dk1"/>
          </a:fillRef>
          <a:effectRef idx="1">
            <a:schemeClr val="dk1"/>
          </a:effectRef>
          <a:fontRef idx="minor">
            <a:schemeClr val="tx1"/>
          </a:fontRef>
        </p:style>
      </p:cxnSp>
      <p:sp>
        <p:nvSpPr>
          <p:cNvPr id="42" name="TextBox 41">
            <a:extLst>
              <a:ext uri="{FF2B5EF4-FFF2-40B4-BE49-F238E27FC236}">
                <a16:creationId xmlns:a16="http://schemas.microsoft.com/office/drawing/2014/main" id="{2F51F2F5-E584-2541-548B-37380CE42F41}"/>
              </a:ext>
            </a:extLst>
          </p:cNvPr>
          <p:cNvSpPr txBox="1"/>
          <p:nvPr/>
        </p:nvSpPr>
        <p:spPr>
          <a:xfrm>
            <a:off x="2192648" y="2105561"/>
            <a:ext cx="2119189" cy="1323439"/>
          </a:xfrm>
          <a:prstGeom prst="rect">
            <a:avLst/>
          </a:prstGeom>
          <a:noFill/>
          <a:ln w="28575">
            <a:noFill/>
          </a:ln>
        </p:spPr>
        <p:txBody>
          <a:bodyPr wrap="square" rtlCol="0">
            <a:spAutoFit/>
          </a:bodyPr>
          <a:lstStyle/>
          <a:p>
            <a:pPr marL="514350" indent="-514350">
              <a:buAutoNum type="arabicPeriod"/>
            </a:pPr>
            <a:r>
              <a:rPr lang="en-US" sz="2000" dirty="0">
                <a:cs typeface="Times New Roman" panose="02020603050405020304" pitchFamily="18" charset="0"/>
              </a:rPr>
              <a:t>Store A, 2</a:t>
            </a:r>
          </a:p>
          <a:p>
            <a:pPr marL="514350" indent="-514350">
              <a:buAutoNum type="arabicPeriod"/>
            </a:pPr>
            <a:r>
              <a:rPr lang="en-US" sz="2000" dirty="0">
                <a:cs typeface="Times New Roman" panose="02020603050405020304" pitchFamily="18" charset="0"/>
              </a:rPr>
              <a:t>Flush A</a:t>
            </a:r>
          </a:p>
          <a:p>
            <a:pPr marL="514350" indent="-514350">
              <a:buAutoNum type="arabicPeriod"/>
            </a:pPr>
            <a:r>
              <a:rPr lang="en-US" sz="2000" dirty="0">
                <a:cs typeface="Times New Roman" panose="02020603050405020304" pitchFamily="18" charset="0"/>
              </a:rPr>
              <a:t>Store B, 3</a:t>
            </a:r>
          </a:p>
          <a:p>
            <a:pPr marL="514350" indent="-514350">
              <a:buAutoNum type="arabicPeriod"/>
            </a:pPr>
            <a:r>
              <a:rPr lang="en-US" sz="2000" dirty="0">
                <a:cs typeface="Times New Roman" panose="02020603050405020304" pitchFamily="18" charset="0"/>
              </a:rPr>
              <a:t>Fence</a:t>
            </a:r>
          </a:p>
        </p:txBody>
      </p:sp>
      <p:sp>
        <p:nvSpPr>
          <p:cNvPr id="4" name="Arrow: Right 3">
            <a:extLst>
              <a:ext uri="{FF2B5EF4-FFF2-40B4-BE49-F238E27FC236}">
                <a16:creationId xmlns:a16="http://schemas.microsoft.com/office/drawing/2014/main" id="{737D3810-F8FC-EE3E-6E24-BA0F388469C6}"/>
              </a:ext>
            </a:extLst>
          </p:cNvPr>
          <p:cNvSpPr/>
          <p:nvPr/>
        </p:nvSpPr>
        <p:spPr>
          <a:xfrm>
            <a:off x="1783295" y="2185210"/>
            <a:ext cx="409353" cy="244234"/>
          </a:xfrm>
          <a:prstGeom prst="rightArrow">
            <a:avLst/>
          </a:prstGeom>
          <a:solidFill>
            <a:srgbClr val="00B050"/>
          </a:solidFill>
          <a:ln>
            <a:solidFill>
              <a:schemeClr val="bg1"/>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6952440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E69F51-7BDB-395B-F1C9-B8C10DA72E0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C5B4A44-F44E-D4F0-8B7B-9EE396B929F6}"/>
              </a:ext>
            </a:extLst>
          </p:cNvPr>
          <p:cNvSpPr>
            <a:spLocks noGrp="1"/>
          </p:cNvSpPr>
          <p:nvPr>
            <p:ph type="title"/>
          </p:nvPr>
        </p:nvSpPr>
        <p:spPr/>
        <p:txBody>
          <a:bodyPr/>
          <a:lstStyle/>
          <a:p>
            <a:r>
              <a:rPr lang="en-US" dirty="0"/>
              <a:t>Scalability – Number of Crash Plans</a:t>
            </a:r>
          </a:p>
        </p:txBody>
      </p:sp>
      <p:sp>
        <p:nvSpPr>
          <p:cNvPr id="3" name="Slide Number Placeholder 2">
            <a:extLst>
              <a:ext uri="{FF2B5EF4-FFF2-40B4-BE49-F238E27FC236}">
                <a16:creationId xmlns:a16="http://schemas.microsoft.com/office/drawing/2014/main" id="{3CA31C56-9BEB-58CC-0D14-1ADB2106B9FA}"/>
              </a:ext>
            </a:extLst>
          </p:cNvPr>
          <p:cNvSpPr>
            <a:spLocks noGrp="1"/>
          </p:cNvSpPr>
          <p:nvPr>
            <p:ph type="sldNum" sz="quarter" idx="12"/>
          </p:nvPr>
        </p:nvSpPr>
        <p:spPr/>
        <p:txBody>
          <a:bodyPr/>
          <a:lstStyle/>
          <a:p>
            <a:fld id="{445DE602-7143-2F4C-9AC2-FC3E8E5E4635}" type="slidenum">
              <a:rPr lang="en-US" smtClean="0"/>
              <a:t>40</a:t>
            </a:fld>
            <a:endParaRPr lang="en-US"/>
          </a:p>
        </p:txBody>
      </p:sp>
      <p:sp>
        <p:nvSpPr>
          <p:cNvPr id="7" name="TextBox 6">
            <a:extLst>
              <a:ext uri="{FF2B5EF4-FFF2-40B4-BE49-F238E27FC236}">
                <a16:creationId xmlns:a16="http://schemas.microsoft.com/office/drawing/2014/main" id="{06CA75FB-231E-4840-9128-F52E5D232367}"/>
              </a:ext>
            </a:extLst>
          </p:cNvPr>
          <p:cNvSpPr txBox="1"/>
          <p:nvPr/>
        </p:nvSpPr>
        <p:spPr>
          <a:xfrm>
            <a:off x="3002993" y="5784989"/>
            <a:ext cx="7369067" cy="707886"/>
          </a:xfrm>
          <a:prstGeom prst="rect">
            <a:avLst/>
          </a:prstGeom>
          <a:noFill/>
        </p:spPr>
        <p:txBody>
          <a:bodyPr wrap="square" rtlCol="0">
            <a:spAutoFit/>
          </a:bodyPr>
          <a:lstStyle/>
          <a:p>
            <a:r>
              <a:rPr lang="en-US" sz="2000" dirty="0"/>
              <a:t>Table 2. The number of crash plans generated by Vinter, Chipmunk, and Silhouette for the ACE seq3 workload.</a:t>
            </a:r>
          </a:p>
        </p:txBody>
      </p:sp>
      <p:graphicFrame>
        <p:nvGraphicFramePr>
          <p:cNvPr id="4" name="Table 3">
            <a:extLst>
              <a:ext uri="{FF2B5EF4-FFF2-40B4-BE49-F238E27FC236}">
                <a16:creationId xmlns:a16="http://schemas.microsoft.com/office/drawing/2014/main" id="{EB4E61DA-BB14-224F-638D-7E6FADE25AE1}"/>
              </a:ext>
            </a:extLst>
          </p:cNvPr>
          <p:cNvGraphicFramePr>
            <a:graphicFrameLocks noGrp="1"/>
          </p:cNvGraphicFramePr>
          <p:nvPr/>
        </p:nvGraphicFramePr>
        <p:xfrm>
          <a:off x="1996054" y="1900432"/>
          <a:ext cx="9103660" cy="3824400"/>
        </p:xfrm>
        <a:graphic>
          <a:graphicData uri="http://schemas.openxmlformats.org/drawingml/2006/table">
            <a:tbl>
              <a:tblPr firstRow="1" bandRow="1">
                <a:tableStyleId>{073A0DAA-6AF3-43AB-8588-CEC1D06C72B9}</a:tableStyleId>
              </a:tblPr>
              <a:tblGrid>
                <a:gridCol w="2275915">
                  <a:extLst>
                    <a:ext uri="{9D8B030D-6E8A-4147-A177-3AD203B41FA5}">
                      <a16:colId xmlns:a16="http://schemas.microsoft.com/office/drawing/2014/main" val="2453207735"/>
                    </a:ext>
                  </a:extLst>
                </a:gridCol>
                <a:gridCol w="2275915">
                  <a:extLst>
                    <a:ext uri="{9D8B030D-6E8A-4147-A177-3AD203B41FA5}">
                      <a16:colId xmlns:a16="http://schemas.microsoft.com/office/drawing/2014/main" val="3341202766"/>
                    </a:ext>
                  </a:extLst>
                </a:gridCol>
                <a:gridCol w="2275915">
                  <a:extLst>
                    <a:ext uri="{9D8B030D-6E8A-4147-A177-3AD203B41FA5}">
                      <a16:colId xmlns:a16="http://schemas.microsoft.com/office/drawing/2014/main" val="3523623282"/>
                    </a:ext>
                  </a:extLst>
                </a:gridCol>
                <a:gridCol w="2275915">
                  <a:extLst>
                    <a:ext uri="{9D8B030D-6E8A-4147-A177-3AD203B41FA5}">
                      <a16:colId xmlns:a16="http://schemas.microsoft.com/office/drawing/2014/main" val="2425230366"/>
                    </a:ext>
                  </a:extLst>
                </a:gridCol>
              </a:tblGrid>
              <a:tr h="624672">
                <a:tc>
                  <a:txBody>
                    <a:bodyPr/>
                    <a:lstStyle/>
                    <a:p>
                      <a:pPr algn="ctr"/>
                      <a:r>
                        <a:rPr lang="en-US" sz="2000" dirty="0"/>
                        <a:t>Scheme</a:t>
                      </a:r>
                    </a:p>
                  </a:txBody>
                  <a:tcPr anchor="ctr"/>
                </a:tc>
                <a:tc>
                  <a:txBody>
                    <a:bodyPr/>
                    <a:lstStyle/>
                    <a:p>
                      <a:pPr algn="ctr"/>
                      <a:r>
                        <a:rPr lang="en-US" sz="2000" dirty="0"/>
                        <a:t>NOVA</a:t>
                      </a:r>
                    </a:p>
                  </a:txBody>
                  <a:tcPr anchor="ctr"/>
                </a:tc>
                <a:tc>
                  <a:txBody>
                    <a:bodyPr/>
                    <a:lstStyle/>
                    <a:p>
                      <a:pPr algn="ctr"/>
                      <a:r>
                        <a:rPr lang="en-US" sz="2000" dirty="0"/>
                        <a:t>PMFS</a:t>
                      </a:r>
                    </a:p>
                  </a:txBody>
                  <a:tcPr anchor="ctr"/>
                </a:tc>
                <a:tc>
                  <a:txBody>
                    <a:bodyPr/>
                    <a:lstStyle/>
                    <a:p>
                      <a:pPr algn="ctr"/>
                      <a:r>
                        <a:rPr lang="en-US" sz="2000" dirty="0" err="1"/>
                        <a:t>WineFS</a:t>
                      </a:r>
                      <a:endParaRPr lang="en-US" sz="2000" dirty="0"/>
                    </a:p>
                  </a:txBody>
                  <a:tcPr anchor="ctr"/>
                </a:tc>
                <a:extLst>
                  <a:ext uri="{0D108BD9-81ED-4DB2-BD59-A6C34878D82A}">
                    <a16:rowId xmlns:a16="http://schemas.microsoft.com/office/drawing/2014/main" val="3868350404"/>
                  </a:ext>
                </a:extLst>
              </a:tr>
              <a:tr h="624672">
                <a:tc>
                  <a:txBody>
                    <a:bodyPr/>
                    <a:lstStyle/>
                    <a:p>
                      <a:pPr algn="ctr"/>
                      <a:r>
                        <a:rPr lang="en-US" sz="2000" dirty="0" err="1"/>
                        <a:t>Vinter</a:t>
                      </a:r>
                      <a:endParaRPr lang="en-US" sz="2000" dirty="0"/>
                    </a:p>
                  </a:txBody>
                  <a:tcPr anchor="ctr"/>
                </a:tc>
                <a:tc>
                  <a:txBody>
                    <a:bodyPr/>
                    <a:lstStyle/>
                    <a:p>
                      <a:pPr algn="ctr"/>
                      <a:r>
                        <a:rPr lang="en-US" sz="2000" dirty="0">
                          <a:solidFill>
                            <a:srgbClr val="C00000"/>
                          </a:solidFill>
                        </a:rPr>
                        <a:t>1.9M</a:t>
                      </a:r>
                    </a:p>
                  </a:txBody>
                  <a:tcPr anchor="ctr"/>
                </a:tc>
                <a:tc>
                  <a:txBody>
                    <a:bodyPr/>
                    <a:lstStyle/>
                    <a:p>
                      <a:pPr algn="ctr"/>
                      <a:r>
                        <a:rPr lang="en-US" sz="2000" dirty="0">
                          <a:solidFill>
                            <a:srgbClr val="C00000"/>
                          </a:solidFill>
                        </a:rPr>
                        <a:t>2.3M</a:t>
                      </a:r>
                    </a:p>
                  </a:txBody>
                  <a:tcPr anchor="ctr"/>
                </a:tc>
                <a:tc>
                  <a:txBody>
                    <a:bodyPr/>
                    <a:lstStyle/>
                    <a:p>
                      <a:pPr algn="ctr"/>
                      <a:r>
                        <a:rPr lang="en-US" sz="2000" dirty="0">
                          <a:solidFill>
                            <a:srgbClr val="C00000"/>
                          </a:solidFill>
                        </a:rPr>
                        <a:t>3.3M</a:t>
                      </a:r>
                    </a:p>
                  </a:txBody>
                  <a:tcPr anchor="ctr"/>
                </a:tc>
                <a:extLst>
                  <a:ext uri="{0D108BD9-81ED-4DB2-BD59-A6C34878D82A}">
                    <a16:rowId xmlns:a16="http://schemas.microsoft.com/office/drawing/2014/main" val="3703561715"/>
                  </a:ext>
                </a:extLst>
              </a:tr>
              <a:tr h="624672">
                <a:tc>
                  <a:txBody>
                    <a:bodyPr/>
                    <a:lstStyle/>
                    <a:p>
                      <a:pPr algn="ctr"/>
                      <a:r>
                        <a:rPr lang="en-US" sz="2000" dirty="0"/>
                        <a:t>Chipmunk</a:t>
                      </a:r>
                    </a:p>
                  </a:txBody>
                  <a:tcPr anchor="ctr"/>
                </a:tc>
                <a:tc>
                  <a:txBody>
                    <a:bodyPr/>
                    <a:lstStyle/>
                    <a:p>
                      <a:pPr algn="ctr"/>
                      <a:r>
                        <a:rPr lang="en-US" sz="2000" dirty="0">
                          <a:solidFill>
                            <a:srgbClr val="C00000"/>
                          </a:solidFill>
                        </a:rPr>
                        <a:t>3.3M</a:t>
                      </a:r>
                    </a:p>
                  </a:txBody>
                  <a:tcPr anchor="ctr"/>
                </a:tc>
                <a:tc>
                  <a:txBody>
                    <a:bodyPr/>
                    <a:lstStyle/>
                    <a:p>
                      <a:pPr algn="ctr"/>
                      <a:r>
                        <a:rPr lang="en-US" sz="2000" dirty="0">
                          <a:solidFill>
                            <a:srgbClr val="C00000"/>
                          </a:solidFill>
                        </a:rPr>
                        <a:t>1.6M</a:t>
                      </a:r>
                    </a:p>
                  </a:txBody>
                  <a:tcPr anchor="ctr"/>
                </a:tc>
                <a:tc>
                  <a:txBody>
                    <a:bodyPr/>
                    <a:lstStyle/>
                    <a:p>
                      <a:pPr algn="ctr"/>
                      <a:r>
                        <a:rPr lang="en-US" sz="2000" dirty="0">
                          <a:solidFill>
                            <a:srgbClr val="C00000"/>
                          </a:solidFill>
                        </a:rPr>
                        <a:t>1M</a:t>
                      </a:r>
                    </a:p>
                  </a:txBody>
                  <a:tcPr anchor="ctr"/>
                </a:tc>
                <a:extLst>
                  <a:ext uri="{0D108BD9-81ED-4DB2-BD59-A6C34878D82A}">
                    <a16:rowId xmlns:a16="http://schemas.microsoft.com/office/drawing/2014/main" val="3598731639"/>
                  </a:ext>
                </a:extLst>
              </a:tr>
              <a:tr h="624672">
                <a:tc>
                  <a:txBody>
                    <a:bodyPr/>
                    <a:lstStyle/>
                    <a:p>
                      <a:pPr algn="ctr"/>
                      <a:r>
                        <a:rPr lang="en-US" sz="2000" dirty="0"/>
                        <a:t>Silhouette (2CP + </a:t>
                      </a:r>
                      <a:r>
                        <a:rPr lang="en-US" sz="2000" dirty="0" err="1"/>
                        <a:t>invarants</a:t>
                      </a:r>
                      <a:r>
                        <a:rPr lang="en-US" sz="2000" dirty="0"/>
                        <a:t>)</a:t>
                      </a:r>
                    </a:p>
                  </a:txBody>
                  <a:tcPr anchor="ctr"/>
                </a:tc>
                <a:tc>
                  <a:txBody>
                    <a:bodyPr/>
                    <a:lstStyle/>
                    <a:p>
                      <a:pPr algn="ctr"/>
                      <a:r>
                        <a:rPr lang="en-US" sz="2000" dirty="0">
                          <a:solidFill>
                            <a:srgbClr val="00B050"/>
                          </a:solidFill>
                        </a:rPr>
                        <a:t>14K</a:t>
                      </a:r>
                    </a:p>
                  </a:txBody>
                  <a:tcPr anchor="ctr"/>
                </a:tc>
                <a:tc>
                  <a:txBody>
                    <a:bodyPr/>
                    <a:lstStyle/>
                    <a:p>
                      <a:pPr algn="ctr"/>
                      <a:r>
                        <a:rPr lang="en-US" sz="2000" dirty="0">
                          <a:solidFill>
                            <a:srgbClr val="00B050"/>
                          </a:solidFill>
                        </a:rPr>
                        <a:t>2.3K</a:t>
                      </a:r>
                    </a:p>
                  </a:txBody>
                  <a:tcPr anchor="ctr"/>
                </a:tc>
                <a:tc>
                  <a:txBody>
                    <a:bodyPr/>
                    <a:lstStyle/>
                    <a:p>
                      <a:pPr algn="ctr"/>
                      <a:r>
                        <a:rPr lang="en-US" sz="2000" dirty="0">
                          <a:solidFill>
                            <a:srgbClr val="00B050"/>
                          </a:solidFill>
                        </a:rPr>
                        <a:t>1K</a:t>
                      </a:r>
                    </a:p>
                  </a:txBody>
                  <a:tcPr anchor="ctr"/>
                </a:tc>
                <a:extLst>
                  <a:ext uri="{0D108BD9-81ED-4DB2-BD59-A6C34878D82A}">
                    <a16:rowId xmlns:a16="http://schemas.microsoft.com/office/drawing/2014/main" val="2855279235"/>
                  </a:ext>
                </a:extLst>
              </a:tr>
              <a:tr h="624672">
                <a:tc>
                  <a:txBody>
                    <a:bodyPr/>
                    <a:lstStyle/>
                    <a:p>
                      <a:pPr algn="ctr"/>
                      <a:r>
                        <a:rPr lang="en-US" sz="2000" dirty="0"/>
                        <a:t>2CP</a:t>
                      </a:r>
                    </a:p>
                  </a:txBody>
                  <a:tcPr anchor="ctr"/>
                </a:tc>
                <a:tc>
                  <a:txBody>
                    <a:bodyPr/>
                    <a:lstStyle/>
                    <a:p>
                      <a:pPr algn="ctr"/>
                      <a:r>
                        <a:rPr lang="en-US" sz="2000" dirty="0"/>
                        <a:t>115K</a:t>
                      </a:r>
                    </a:p>
                  </a:txBody>
                  <a:tcPr anchor="ctr"/>
                </a:tc>
                <a:tc>
                  <a:txBody>
                    <a:bodyPr/>
                    <a:lstStyle/>
                    <a:p>
                      <a:pPr algn="ctr"/>
                      <a:r>
                        <a:rPr lang="en-US" sz="2000" dirty="0"/>
                        <a:t>26K</a:t>
                      </a:r>
                    </a:p>
                  </a:txBody>
                  <a:tcPr anchor="ctr"/>
                </a:tc>
                <a:tc>
                  <a:txBody>
                    <a:bodyPr/>
                    <a:lstStyle/>
                    <a:p>
                      <a:pPr algn="ctr"/>
                      <a:r>
                        <a:rPr lang="en-US" sz="2000" dirty="0"/>
                        <a:t>6K</a:t>
                      </a:r>
                    </a:p>
                  </a:txBody>
                  <a:tcPr anchor="ctr"/>
                </a:tc>
                <a:extLst>
                  <a:ext uri="{0D108BD9-81ED-4DB2-BD59-A6C34878D82A}">
                    <a16:rowId xmlns:a16="http://schemas.microsoft.com/office/drawing/2014/main" val="257314001"/>
                  </a:ext>
                </a:extLst>
              </a:tr>
              <a:tr h="624672">
                <a:tc>
                  <a:txBody>
                    <a:bodyPr/>
                    <a:lstStyle/>
                    <a:p>
                      <a:pPr algn="ctr"/>
                      <a:r>
                        <a:rPr lang="en-US" sz="2000" dirty="0"/>
                        <a:t>Invariants + Comb</a:t>
                      </a:r>
                    </a:p>
                  </a:txBody>
                  <a:tcPr anchor="ctr"/>
                </a:tc>
                <a:tc>
                  <a:txBody>
                    <a:bodyPr/>
                    <a:lstStyle/>
                    <a:p>
                      <a:pPr algn="ctr"/>
                      <a:r>
                        <a:rPr lang="en-US" sz="2000" dirty="0"/>
                        <a:t>25K</a:t>
                      </a:r>
                    </a:p>
                  </a:txBody>
                  <a:tcPr anchor="ctr"/>
                </a:tc>
                <a:tc>
                  <a:txBody>
                    <a:bodyPr/>
                    <a:lstStyle/>
                    <a:p>
                      <a:pPr algn="ctr"/>
                      <a:r>
                        <a:rPr lang="en-US" sz="2000" dirty="0"/>
                        <a:t>13K</a:t>
                      </a:r>
                    </a:p>
                  </a:txBody>
                  <a:tcPr anchor="ctr"/>
                </a:tc>
                <a:tc>
                  <a:txBody>
                    <a:bodyPr/>
                    <a:lstStyle/>
                    <a:p>
                      <a:pPr algn="ctr"/>
                      <a:r>
                        <a:rPr lang="en-US" sz="2000" dirty="0"/>
                        <a:t>7K</a:t>
                      </a:r>
                    </a:p>
                  </a:txBody>
                  <a:tcPr anchor="ctr"/>
                </a:tc>
                <a:extLst>
                  <a:ext uri="{0D108BD9-81ED-4DB2-BD59-A6C34878D82A}">
                    <a16:rowId xmlns:a16="http://schemas.microsoft.com/office/drawing/2014/main" val="3334802762"/>
                  </a:ext>
                </a:extLst>
              </a:tr>
            </a:tbl>
          </a:graphicData>
        </a:graphic>
      </p:graphicFrame>
      <p:sp>
        <p:nvSpPr>
          <p:cNvPr id="5" name="Left Brace 4">
            <a:extLst>
              <a:ext uri="{FF2B5EF4-FFF2-40B4-BE49-F238E27FC236}">
                <a16:creationId xmlns:a16="http://schemas.microsoft.com/office/drawing/2014/main" id="{A53E9494-5296-E529-5CD1-2D05C3F04D4D}"/>
              </a:ext>
            </a:extLst>
          </p:cNvPr>
          <p:cNvSpPr/>
          <p:nvPr/>
        </p:nvSpPr>
        <p:spPr>
          <a:xfrm>
            <a:off x="1637414" y="3827721"/>
            <a:ext cx="303028" cy="1897111"/>
          </a:xfrm>
          <a:prstGeom prst="lef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 name="TextBox 5">
            <a:extLst>
              <a:ext uri="{FF2B5EF4-FFF2-40B4-BE49-F238E27FC236}">
                <a16:creationId xmlns:a16="http://schemas.microsoft.com/office/drawing/2014/main" id="{D17D6889-A525-9119-9745-6018A11ABDA8}"/>
              </a:ext>
            </a:extLst>
          </p:cNvPr>
          <p:cNvSpPr txBox="1"/>
          <p:nvPr/>
        </p:nvSpPr>
        <p:spPr>
          <a:xfrm>
            <a:off x="347271" y="4250263"/>
            <a:ext cx="1250271" cy="923330"/>
          </a:xfrm>
          <a:prstGeom prst="rect">
            <a:avLst/>
          </a:prstGeom>
          <a:noFill/>
        </p:spPr>
        <p:txBody>
          <a:bodyPr wrap="square" rtlCol="0">
            <a:spAutoFit/>
          </a:bodyPr>
          <a:lstStyle/>
          <a:p>
            <a:r>
              <a:rPr lang="en-US" dirty="0"/>
              <a:t>Ran on Silhouette framework</a:t>
            </a:r>
          </a:p>
        </p:txBody>
      </p:sp>
    </p:spTree>
    <p:extLst>
      <p:ext uri="{BB962C8B-B14F-4D97-AF65-F5344CB8AC3E}">
        <p14:creationId xmlns:p14="http://schemas.microsoft.com/office/powerpoint/2010/main" val="250952751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DA8052-AC23-5BDD-AA3A-A88BC5DCC32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A8665D4-8716-8B49-A436-12A18023D4D9}"/>
              </a:ext>
            </a:extLst>
          </p:cNvPr>
          <p:cNvSpPr>
            <a:spLocks noGrp="1"/>
          </p:cNvSpPr>
          <p:nvPr>
            <p:ph type="title"/>
          </p:nvPr>
        </p:nvSpPr>
        <p:spPr/>
        <p:txBody>
          <a:bodyPr/>
          <a:lstStyle/>
          <a:p>
            <a:r>
              <a:rPr lang="en-US" dirty="0"/>
              <a:t>Scalability – Number of Crash Plans</a:t>
            </a:r>
          </a:p>
        </p:txBody>
      </p:sp>
      <p:sp>
        <p:nvSpPr>
          <p:cNvPr id="3" name="Slide Number Placeholder 2">
            <a:extLst>
              <a:ext uri="{FF2B5EF4-FFF2-40B4-BE49-F238E27FC236}">
                <a16:creationId xmlns:a16="http://schemas.microsoft.com/office/drawing/2014/main" id="{B804037A-9E95-373E-9336-BAF1944E8C3F}"/>
              </a:ext>
            </a:extLst>
          </p:cNvPr>
          <p:cNvSpPr>
            <a:spLocks noGrp="1"/>
          </p:cNvSpPr>
          <p:nvPr>
            <p:ph type="sldNum" sz="quarter" idx="12"/>
          </p:nvPr>
        </p:nvSpPr>
        <p:spPr/>
        <p:txBody>
          <a:bodyPr/>
          <a:lstStyle/>
          <a:p>
            <a:fld id="{445DE602-7143-2F4C-9AC2-FC3E8E5E4635}" type="slidenum">
              <a:rPr lang="en-US" smtClean="0"/>
              <a:t>41</a:t>
            </a:fld>
            <a:endParaRPr lang="en-US"/>
          </a:p>
        </p:txBody>
      </p:sp>
      <p:sp>
        <p:nvSpPr>
          <p:cNvPr id="7" name="TextBox 6">
            <a:extLst>
              <a:ext uri="{FF2B5EF4-FFF2-40B4-BE49-F238E27FC236}">
                <a16:creationId xmlns:a16="http://schemas.microsoft.com/office/drawing/2014/main" id="{34C21608-5AB7-4C84-72B9-59DE94D5A4D5}"/>
              </a:ext>
            </a:extLst>
          </p:cNvPr>
          <p:cNvSpPr txBox="1"/>
          <p:nvPr/>
        </p:nvSpPr>
        <p:spPr>
          <a:xfrm>
            <a:off x="3173114" y="5784989"/>
            <a:ext cx="6749539" cy="707886"/>
          </a:xfrm>
          <a:prstGeom prst="rect">
            <a:avLst/>
          </a:prstGeom>
          <a:noFill/>
        </p:spPr>
        <p:txBody>
          <a:bodyPr wrap="square" rtlCol="0">
            <a:spAutoFit/>
          </a:bodyPr>
          <a:lstStyle/>
          <a:p>
            <a:r>
              <a:rPr lang="en-US" sz="2000" dirty="0"/>
              <a:t>Table 2. The number of crash plans generated by </a:t>
            </a:r>
            <a:r>
              <a:rPr lang="en-US" sz="2000" dirty="0" err="1"/>
              <a:t>Vinter</a:t>
            </a:r>
            <a:r>
              <a:rPr lang="en-US" sz="2000" dirty="0"/>
              <a:t>, Chipmunk, and Silhouette for the ACE seq3 workload.</a:t>
            </a:r>
          </a:p>
        </p:txBody>
      </p:sp>
      <p:graphicFrame>
        <p:nvGraphicFramePr>
          <p:cNvPr id="4" name="Table 3">
            <a:extLst>
              <a:ext uri="{FF2B5EF4-FFF2-40B4-BE49-F238E27FC236}">
                <a16:creationId xmlns:a16="http://schemas.microsoft.com/office/drawing/2014/main" id="{A139ED46-DE45-4E42-0D85-CF2272971693}"/>
              </a:ext>
            </a:extLst>
          </p:cNvPr>
          <p:cNvGraphicFramePr>
            <a:graphicFrameLocks noGrp="1"/>
          </p:cNvGraphicFramePr>
          <p:nvPr>
            <p:extLst>
              <p:ext uri="{D42A27DB-BD31-4B8C-83A1-F6EECF244321}">
                <p14:modId xmlns:p14="http://schemas.microsoft.com/office/powerpoint/2010/main" val="2991219116"/>
              </p:ext>
            </p:extLst>
          </p:nvPr>
        </p:nvGraphicFramePr>
        <p:xfrm>
          <a:off x="1996052" y="1900431"/>
          <a:ext cx="8641820" cy="3884558"/>
        </p:xfrm>
        <a:graphic>
          <a:graphicData uri="http://schemas.openxmlformats.org/drawingml/2006/table">
            <a:tbl>
              <a:tblPr firstRow="1" bandRow="1">
                <a:tableStyleId>{073A0DAA-6AF3-43AB-8588-CEC1D06C72B9}</a:tableStyleId>
              </a:tblPr>
              <a:tblGrid>
                <a:gridCol w="2160455">
                  <a:extLst>
                    <a:ext uri="{9D8B030D-6E8A-4147-A177-3AD203B41FA5}">
                      <a16:colId xmlns:a16="http://schemas.microsoft.com/office/drawing/2014/main" val="2453207735"/>
                    </a:ext>
                  </a:extLst>
                </a:gridCol>
                <a:gridCol w="2160455">
                  <a:extLst>
                    <a:ext uri="{9D8B030D-6E8A-4147-A177-3AD203B41FA5}">
                      <a16:colId xmlns:a16="http://schemas.microsoft.com/office/drawing/2014/main" val="3341202766"/>
                    </a:ext>
                  </a:extLst>
                </a:gridCol>
                <a:gridCol w="2160455">
                  <a:extLst>
                    <a:ext uri="{9D8B030D-6E8A-4147-A177-3AD203B41FA5}">
                      <a16:colId xmlns:a16="http://schemas.microsoft.com/office/drawing/2014/main" val="3523623282"/>
                    </a:ext>
                  </a:extLst>
                </a:gridCol>
                <a:gridCol w="2160455">
                  <a:extLst>
                    <a:ext uri="{9D8B030D-6E8A-4147-A177-3AD203B41FA5}">
                      <a16:colId xmlns:a16="http://schemas.microsoft.com/office/drawing/2014/main" val="2425230366"/>
                    </a:ext>
                  </a:extLst>
                </a:gridCol>
              </a:tblGrid>
              <a:tr h="409240">
                <a:tc>
                  <a:txBody>
                    <a:bodyPr/>
                    <a:lstStyle/>
                    <a:p>
                      <a:pPr algn="ctr"/>
                      <a:r>
                        <a:rPr lang="en-US" sz="2000" dirty="0"/>
                        <a:t>Scheme</a:t>
                      </a:r>
                    </a:p>
                  </a:txBody>
                  <a:tcPr anchor="ctr"/>
                </a:tc>
                <a:tc>
                  <a:txBody>
                    <a:bodyPr/>
                    <a:lstStyle/>
                    <a:p>
                      <a:pPr algn="ctr"/>
                      <a:r>
                        <a:rPr lang="en-US" sz="2000" dirty="0"/>
                        <a:t>NOVA</a:t>
                      </a:r>
                    </a:p>
                  </a:txBody>
                  <a:tcPr anchor="ctr"/>
                </a:tc>
                <a:tc>
                  <a:txBody>
                    <a:bodyPr/>
                    <a:lstStyle/>
                    <a:p>
                      <a:pPr algn="ctr"/>
                      <a:r>
                        <a:rPr lang="en-US" sz="2000" dirty="0"/>
                        <a:t>PMFS</a:t>
                      </a:r>
                    </a:p>
                  </a:txBody>
                  <a:tcPr anchor="ctr"/>
                </a:tc>
                <a:tc>
                  <a:txBody>
                    <a:bodyPr/>
                    <a:lstStyle/>
                    <a:p>
                      <a:pPr algn="ctr"/>
                      <a:r>
                        <a:rPr lang="en-US" sz="2000" dirty="0" err="1"/>
                        <a:t>WineFS</a:t>
                      </a:r>
                      <a:endParaRPr lang="en-US" sz="2000" dirty="0"/>
                    </a:p>
                  </a:txBody>
                  <a:tcPr anchor="ctr"/>
                </a:tc>
                <a:extLst>
                  <a:ext uri="{0D108BD9-81ED-4DB2-BD59-A6C34878D82A}">
                    <a16:rowId xmlns:a16="http://schemas.microsoft.com/office/drawing/2014/main" val="3868350404"/>
                  </a:ext>
                </a:extLst>
              </a:tr>
              <a:tr h="409240">
                <a:tc>
                  <a:txBody>
                    <a:bodyPr/>
                    <a:lstStyle/>
                    <a:p>
                      <a:pPr algn="ctr"/>
                      <a:r>
                        <a:rPr lang="en-US" sz="2000" dirty="0" err="1">
                          <a:solidFill>
                            <a:schemeClr val="bg1">
                              <a:lumMod val="65000"/>
                            </a:schemeClr>
                          </a:solidFill>
                        </a:rPr>
                        <a:t>Vinter</a:t>
                      </a:r>
                      <a:endParaRPr lang="en-US" sz="2000" dirty="0">
                        <a:solidFill>
                          <a:schemeClr val="bg1">
                            <a:lumMod val="65000"/>
                          </a:schemeClr>
                        </a:solidFill>
                      </a:endParaRPr>
                    </a:p>
                  </a:txBody>
                  <a:tcPr anchor="ctr"/>
                </a:tc>
                <a:tc>
                  <a:txBody>
                    <a:bodyPr/>
                    <a:lstStyle/>
                    <a:p>
                      <a:pPr algn="ctr"/>
                      <a:r>
                        <a:rPr lang="en-US" sz="2000" dirty="0">
                          <a:solidFill>
                            <a:schemeClr val="bg1">
                              <a:lumMod val="65000"/>
                            </a:schemeClr>
                          </a:solidFill>
                        </a:rPr>
                        <a:t>1.9M</a:t>
                      </a:r>
                    </a:p>
                  </a:txBody>
                  <a:tcPr anchor="ctr"/>
                </a:tc>
                <a:tc>
                  <a:txBody>
                    <a:bodyPr/>
                    <a:lstStyle/>
                    <a:p>
                      <a:pPr algn="ctr"/>
                      <a:r>
                        <a:rPr lang="en-US" sz="2000" dirty="0">
                          <a:solidFill>
                            <a:schemeClr val="bg1">
                              <a:lumMod val="65000"/>
                            </a:schemeClr>
                          </a:solidFill>
                        </a:rPr>
                        <a:t>2.3M</a:t>
                      </a:r>
                    </a:p>
                  </a:txBody>
                  <a:tcPr anchor="ctr"/>
                </a:tc>
                <a:tc>
                  <a:txBody>
                    <a:bodyPr/>
                    <a:lstStyle/>
                    <a:p>
                      <a:pPr algn="ctr"/>
                      <a:r>
                        <a:rPr lang="en-US" sz="2000" dirty="0">
                          <a:solidFill>
                            <a:schemeClr val="bg1">
                              <a:lumMod val="65000"/>
                            </a:schemeClr>
                          </a:solidFill>
                        </a:rPr>
                        <a:t>3.3M</a:t>
                      </a:r>
                    </a:p>
                  </a:txBody>
                  <a:tcPr anchor="ctr"/>
                </a:tc>
                <a:extLst>
                  <a:ext uri="{0D108BD9-81ED-4DB2-BD59-A6C34878D82A}">
                    <a16:rowId xmlns:a16="http://schemas.microsoft.com/office/drawing/2014/main" val="3703561715"/>
                  </a:ext>
                </a:extLst>
              </a:tr>
              <a:tr h="409240">
                <a:tc>
                  <a:txBody>
                    <a:bodyPr/>
                    <a:lstStyle/>
                    <a:p>
                      <a:pPr algn="ctr"/>
                      <a:r>
                        <a:rPr lang="en-US" sz="2000" dirty="0">
                          <a:solidFill>
                            <a:schemeClr val="bg1">
                              <a:lumMod val="65000"/>
                            </a:schemeClr>
                          </a:solidFill>
                        </a:rPr>
                        <a:t>Chipmunk</a:t>
                      </a:r>
                    </a:p>
                  </a:txBody>
                  <a:tcPr anchor="ctr"/>
                </a:tc>
                <a:tc>
                  <a:txBody>
                    <a:bodyPr/>
                    <a:lstStyle/>
                    <a:p>
                      <a:pPr algn="ctr"/>
                      <a:r>
                        <a:rPr lang="en-US" sz="2000" dirty="0">
                          <a:solidFill>
                            <a:schemeClr val="bg1">
                              <a:lumMod val="65000"/>
                            </a:schemeClr>
                          </a:solidFill>
                        </a:rPr>
                        <a:t>3.3M</a:t>
                      </a:r>
                    </a:p>
                  </a:txBody>
                  <a:tcPr anchor="ctr"/>
                </a:tc>
                <a:tc>
                  <a:txBody>
                    <a:bodyPr/>
                    <a:lstStyle/>
                    <a:p>
                      <a:pPr algn="ctr"/>
                      <a:r>
                        <a:rPr lang="en-US" sz="2000" dirty="0">
                          <a:solidFill>
                            <a:schemeClr val="bg1">
                              <a:lumMod val="65000"/>
                            </a:schemeClr>
                          </a:solidFill>
                        </a:rPr>
                        <a:t>1.6M</a:t>
                      </a:r>
                    </a:p>
                  </a:txBody>
                  <a:tcPr anchor="ctr"/>
                </a:tc>
                <a:tc>
                  <a:txBody>
                    <a:bodyPr/>
                    <a:lstStyle/>
                    <a:p>
                      <a:pPr algn="ctr"/>
                      <a:r>
                        <a:rPr lang="en-US" sz="2000" dirty="0">
                          <a:solidFill>
                            <a:schemeClr val="bg1">
                              <a:lumMod val="65000"/>
                            </a:schemeClr>
                          </a:solidFill>
                        </a:rPr>
                        <a:t>1M</a:t>
                      </a:r>
                    </a:p>
                  </a:txBody>
                  <a:tcPr anchor="ctr"/>
                </a:tc>
                <a:extLst>
                  <a:ext uri="{0D108BD9-81ED-4DB2-BD59-A6C34878D82A}">
                    <a16:rowId xmlns:a16="http://schemas.microsoft.com/office/drawing/2014/main" val="3598731639"/>
                  </a:ext>
                </a:extLst>
              </a:tr>
              <a:tr h="409240">
                <a:tc>
                  <a:txBody>
                    <a:bodyPr/>
                    <a:lstStyle/>
                    <a:p>
                      <a:pPr algn="ctr"/>
                      <a:r>
                        <a:rPr lang="en-US" sz="2000" dirty="0"/>
                        <a:t>Vinter (unique)</a:t>
                      </a:r>
                    </a:p>
                  </a:txBody>
                  <a:tcPr anchor="ctr"/>
                </a:tc>
                <a:tc>
                  <a:txBody>
                    <a:bodyPr/>
                    <a:lstStyle/>
                    <a:p>
                      <a:pPr algn="ctr"/>
                      <a:r>
                        <a:rPr lang="en-US" sz="2000" dirty="0">
                          <a:solidFill>
                            <a:schemeClr val="tx1"/>
                          </a:solidFill>
                        </a:rPr>
                        <a:t>28K</a:t>
                      </a:r>
                    </a:p>
                  </a:txBody>
                  <a:tcPr anchor="ctr"/>
                </a:tc>
                <a:tc>
                  <a:txBody>
                    <a:bodyPr/>
                    <a:lstStyle/>
                    <a:p>
                      <a:pPr algn="ctr"/>
                      <a:r>
                        <a:rPr lang="en-US" sz="2000" dirty="0">
                          <a:solidFill>
                            <a:srgbClr val="C00000"/>
                          </a:solidFill>
                        </a:rPr>
                        <a:t>26K</a:t>
                      </a:r>
                    </a:p>
                  </a:txBody>
                  <a:tcPr anchor="ctr"/>
                </a:tc>
                <a:tc>
                  <a:txBody>
                    <a:bodyPr/>
                    <a:lstStyle/>
                    <a:p>
                      <a:pPr algn="ctr"/>
                      <a:r>
                        <a:rPr lang="en-US" sz="2000" dirty="0">
                          <a:solidFill>
                            <a:srgbClr val="C00000"/>
                          </a:solidFill>
                        </a:rPr>
                        <a:t>8K</a:t>
                      </a:r>
                    </a:p>
                  </a:txBody>
                  <a:tcPr anchor="ctr"/>
                </a:tc>
                <a:extLst>
                  <a:ext uri="{0D108BD9-81ED-4DB2-BD59-A6C34878D82A}">
                    <a16:rowId xmlns:a16="http://schemas.microsoft.com/office/drawing/2014/main" val="3852714325"/>
                  </a:ext>
                </a:extLst>
              </a:tr>
              <a:tr h="4092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t>Witcher (unique)</a:t>
                      </a:r>
                    </a:p>
                  </a:txBody>
                  <a:tcPr anchor="ctr"/>
                </a:tc>
                <a:tc>
                  <a:txBody>
                    <a:bodyPr/>
                    <a:lstStyle/>
                    <a:p>
                      <a:pPr algn="ctr"/>
                      <a:r>
                        <a:rPr lang="en-US" sz="2000" dirty="0">
                          <a:solidFill>
                            <a:schemeClr val="accent2"/>
                          </a:solidFill>
                        </a:rPr>
                        <a:t>61K</a:t>
                      </a:r>
                    </a:p>
                  </a:txBody>
                  <a:tcPr anchor="ctr"/>
                </a:tc>
                <a:tc>
                  <a:txBody>
                    <a:bodyPr/>
                    <a:lstStyle/>
                    <a:p>
                      <a:pPr algn="ctr"/>
                      <a:r>
                        <a:rPr lang="en-US" sz="2000" dirty="0">
                          <a:solidFill>
                            <a:schemeClr val="accent2"/>
                          </a:solidFill>
                        </a:rPr>
                        <a:t>15K</a:t>
                      </a:r>
                    </a:p>
                  </a:txBody>
                  <a:tcPr anchor="ctr"/>
                </a:tc>
                <a:tc>
                  <a:txBody>
                    <a:bodyPr/>
                    <a:lstStyle/>
                    <a:p>
                      <a:pPr algn="ctr"/>
                      <a:r>
                        <a:rPr lang="en-US" sz="2000" dirty="0">
                          <a:solidFill>
                            <a:schemeClr val="tx1"/>
                          </a:solidFill>
                        </a:rPr>
                        <a:t>2K</a:t>
                      </a:r>
                    </a:p>
                  </a:txBody>
                  <a:tcPr anchor="ctr"/>
                </a:tc>
                <a:extLst>
                  <a:ext uri="{0D108BD9-81ED-4DB2-BD59-A6C34878D82A}">
                    <a16:rowId xmlns:a16="http://schemas.microsoft.com/office/drawing/2014/main" val="3647445909"/>
                  </a:ext>
                </a:extLst>
              </a:tr>
              <a:tr h="714559">
                <a:tc>
                  <a:txBody>
                    <a:bodyPr/>
                    <a:lstStyle/>
                    <a:p>
                      <a:pPr algn="ctr"/>
                      <a:r>
                        <a:rPr lang="en-US" sz="2000" dirty="0"/>
                        <a:t>Silhouette (2CP + </a:t>
                      </a:r>
                      <a:r>
                        <a:rPr lang="en-US" sz="2000" dirty="0" err="1"/>
                        <a:t>invarants</a:t>
                      </a:r>
                      <a:r>
                        <a:rPr lang="en-US" sz="2000" dirty="0"/>
                        <a:t>)</a:t>
                      </a:r>
                    </a:p>
                  </a:txBody>
                  <a:tcPr anchor="ctr"/>
                </a:tc>
                <a:tc>
                  <a:txBody>
                    <a:bodyPr/>
                    <a:lstStyle/>
                    <a:p>
                      <a:pPr algn="ctr"/>
                      <a:r>
                        <a:rPr lang="en-US" sz="2000" dirty="0">
                          <a:solidFill>
                            <a:srgbClr val="00B050"/>
                          </a:solidFill>
                        </a:rPr>
                        <a:t>14K</a:t>
                      </a:r>
                    </a:p>
                  </a:txBody>
                  <a:tcPr anchor="ctr"/>
                </a:tc>
                <a:tc>
                  <a:txBody>
                    <a:bodyPr/>
                    <a:lstStyle/>
                    <a:p>
                      <a:pPr algn="ctr"/>
                      <a:r>
                        <a:rPr lang="en-US" sz="2000" dirty="0">
                          <a:solidFill>
                            <a:srgbClr val="00B050"/>
                          </a:solidFill>
                        </a:rPr>
                        <a:t>2.3K</a:t>
                      </a:r>
                    </a:p>
                  </a:txBody>
                  <a:tcPr anchor="ctr"/>
                </a:tc>
                <a:tc>
                  <a:txBody>
                    <a:bodyPr/>
                    <a:lstStyle/>
                    <a:p>
                      <a:pPr algn="ctr"/>
                      <a:r>
                        <a:rPr lang="en-US" sz="2000" dirty="0">
                          <a:solidFill>
                            <a:srgbClr val="00B050"/>
                          </a:solidFill>
                        </a:rPr>
                        <a:t>1K</a:t>
                      </a:r>
                    </a:p>
                  </a:txBody>
                  <a:tcPr anchor="ctr"/>
                </a:tc>
                <a:extLst>
                  <a:ext uri="{0D108BD9-81ED-4DB2-BD59-A6C34878D82A}">
                    <a16:rowId xmlns:a16="http://schemas.microsoft.com/office/drawing/2014/main" val="2855279235"/>
                  </a:ext>
                </a:extLst>
              </a:tr>
              <a:tr h="409240">
                <a:tc>
                  <a:txBody>
                    <a:bodyPr/>
                    <a:lstStyle/>
                    <a:p>
                      <a:pPr algn="ctr"/>
                      <a:r>
                        <a:rPr lang="en-US" sz="2000" dirty="0"/>
                        <a:t>2CP</a:t>
                      </a:r>
                    </a:p>
                  </a:txBody>
                  <a:tcPr anchor="ctr"/>
                </a:tc>
                <a:tc>
                  <a:txBody>
                    <a:bodyPr/>
                    <a:lstStyle/>
                    <a:p>
                      <a:pPr algn="ctr"/>
                      <a:r>
                        <a:rPr lang="en-US" sz="2000" dirty="0">
                          <a:solidFill>
                            <a:srgbClr val="C00000"/>
                          </a:solidFill>
                        </a:rPr>
                        <a:t>115K</a:t>
                      </a:r>
                    </a:p>
                  </a:txBody>
                  <a:tcPr anchor="ctr"/>
                </a:tc>
                <a:tc>
                  <a:txBody>
                    <a:bodyPr/>
                    <a:lstStyle/>
                    <a:p>
                      <a:pPr algn="ctr"/>
                      <a:r>
                        <a:rPr lang="en-US" sz="2000" dirty="0">
                          <a:solidFill>
                            <a:srgbClr val="C00000"/>
                          </a:solidFill>
                        </a:rPr>
                        <a:t>26K</a:t>
                      </a:r>
                    </a:p>
                  </a:txBody>
                  <a:tcPr anchor="ctr"/>
                </a:tc>
                <a:tc>
                  <a:txBody>
                    <a:bodyPr/>
                    <a:lstStyle/>
                    <a:p>
                      <a:pPr algn="ctr"/>
                      <a:r>
                        <a:rPr lang="en-US" sz="2000" dirty="0"/>
                        <a:t>6K</a:t>
                      </a:r>
                    </a:p>
                  </a:txBody>
                  <a:tcPr anchor="ctr"/>
                </a:tc>
                <a:extLst>
                  <a:ext uri="{0D108BD9-81ED-4DB2-BD59-A6C34878D82A}">
                    <a16:rowId xmlns:a16="http://schemas.microsoft.com/office/drawing/2014/main" val="257314001"/>
                  </a:ext>
                </a:extLst>
              </a:tr>
              <a:tr h="714559">
                <a:tc>
                  <a:txBody>
                    <a:bodyPr/>
                    <a:lstStyle/>
                    <a:p>
                      <a:pPr algn="ctr"/>
                      <a:r>
                        <a:rPr lang="en-US" sz="2000" dirty="0"/>
                        <a:t>Invariants + Comb</a:t>
                      </a:r>
                    </a:p>
                  </a:txBody>
                  <a:tcPr anchor="ctr"/>
                </a:tc>
                <a:tc>
                  <a:txBody>
                    <a:bodyPr/>
                    <a:lstStyle/>
                    <a:p>
                      <a:pPr algn="ctr"/>
                      <a:r>
                        <a:rPr lang="en-US" sz="2000" dirty="0"/>
                        <a:t>25K</a:t>
                      </a:r>
                    </a:p>
                  </a:txBody>
                  <a:tcPr anchor="ctr"/>
                </a:tc>
                <a:tc>
                  <a:txBody>
                    <a:bodyPr/>
                    <a:lstStyle/>
                    <a:p>
                      <a:pPr algn="ctr"/>
                      <a:r>
                        <a:rPr lang="en-US" sz="2000" dirty="0"/>
                        <a:t>13K</a:t>
                      </a:r>
                    </a:p>
                  </a:txBody>
                  <a:tcPr anchor="ctr"/>
                </a:tc>
                <a:tc>
                  <a:txBody>
                    <a:bodyPr/>
                    <a:lstStyle/>
                    <a:p>
                      <a:pPr algn="ctr"/>
                      <a:r>
                        <a:rPr lang="en-US" sz="2000" dirty="0"/>
                        <a:t>7K</a:t>
                      </a:r>
                    </a:p>
                  </a:txBody>
                  <a:tcPr anchor="ctr"/>
                </a:tc>
                <a:extLst>
                  <a:ext uri="{0D108BD9-81ED-4DB2-BD59-A6C34878D82A}">
                    <a16:rowId xmlns:a16="http://schemas.microsoft.com/office/drawing/2014/main" val="3334802762"/>
                  </a:ext>
                </a:extLst>
              </a:tr>
            </a:tbl>
          </a:graphicData>
        </a:graphic>
      </p:graphicFrame>
      <p:sp>
        <p:nvSpPr>
          <p:cNvPr id="5" name="Left Brace 4">
            <a:extLst>
              <a:ext uri="{FF2B5EF4-FFF2-40B4-BE49-F238E27FC236}">
                <a16:creationId xmlns:a16="http://schemas.microsoft.com/office/drawing/2014/main" id="{DC4A6964-D261-37E6-BE4F-4ACEC92635E6}"/>
              </a:ext>
            </a:extLst>
          </p:cNvPr>
          <p:cNvSpPr/>
          <p:nvPr/>
        </p:nvSpPr>
        <p:spPr>
          <a:xfrm>
            <a:off x="1637414" y="4013791"/>
            <a:ext cx="358638" cy="1711041"/>
          </a:xfrm>
          <a:prstGeom prst="lef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 name="TextBox 5">
            <a:extLst>
              <a:ext uri="{FF2B5EF4-FFF2-40B4-BE49-F238E27FC236}">
                <a16:creationId xmlns:a16="http://schemas.microsoft.com/office/drawing/2014/main" id="{9953E8F5-F153-48C9-0E8A-37E72799253E}"/>
              </a:ext>
            </a:extLst>
          </p:cNvPr>
          <p:cNvSpPr txBox="1"/>
          <p:nvPr/>
        </p:nvSpPr>
        <p:spPr>
          <a:xfrm>
            <a:off x="387143" y="4383170"/>
            <a:ext cx="1250271" cy="923330"/>
          </a:xfrm>
          <a:prstGeom prst="rect">
            <a:avLst/>
          </a:prstGeom>
          <a:noFill/>
        </p:spPr>
        <p:txBody>
          <a:bodyPr wrap="square" rtlCol="0">
            <a:spAutoFit/>
          </a:bodyPr>
          <a:lstStyle/>
          <a:p>
            <a:r>
              <a:rPr lang="en-US" dirty="0"/>
              <a:t>Ran on Silhouette framework</a:t>
            </a:r>
          </a:p>
        </p:txBody>
      </p:sp>
      <p:sp>
        <p:nvSpPr>
          <p:cNvPr id="8" name="Left Brace 7">
            <a:extLst>
              <a:ext uri="{FF2B5EF4-FFF2-40B4-BE49-F238E27FC236}">
                <a16:creationId xmlns:a16="http://schemas.microsoft.com/office/drawing/2014/main" id="{E2EAC7F4-CCBC-6DEE-A222-586306E5AA0C}"/>
              </a:ext>
            </a:extLst>
          </p:cNvPr>
          <p:cNvSpPr/>
          <p:nvPr/>
        </p:nvSpPr>
        <p:spPr>
          <a:xfrm>
            <a:off x="1637414" y="3133795"/>
            <a:ext cx="358638" cy="819840"/>
          </a:xfrm>
          <a:prstGeom prst="lef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9" name="TextBox 8">
            <a:extLst>
              <a:ext uri="{FF2B5EF4-FFF2-40B4-BE49-F238E27FC236}">
                <a16:creationId xmlns:a16="http://schemas.microsoft.com/office/drawing/2014/main" id="{30608FEA-A382-2DAA-011C-D1915667B94B}"/>
              </a:ext>
            </a:extLst>
          </p:cNvPr>
          <p:cNvSpPr txBox="1"/>
          <p:nvPr/>
        </p:nvSpPr>
        <p:spPr>
          <a:xfrm>
            <a:off x="387142" y="2943550"/>
            <a:ext cx="1250271" cy="1200329"/>
          </a:xfrm>
          <a:prstGeom prst="rect">
            <a:avLst/>
          </a:prstGeom>
          <a:noFill/>
        </p:spPr>
        <p:txBody>
          <a:bodyPr wrap="square" rtlCol="0">
            <a:spAutoFit/>
          </a:bodyPr>
          <a:lstStyle/>
          <a:p>
            <a:r>
              <a:rPr lang="en-US" dirty="0"/>
              <a:t>Ran on Silhouette-deduped workload</a:t>
            </a:r>
          </a:p>
        </p:txBody>
      </p:sp>
    </p:spTree>
    <p:extLst>
      <p:ext uri="{BB962C8B-B14F-4D97-AF65-F5344CB8AC3E}">
        <p14:creationId xmlns:p14="http://schemas.microsoft.com/office/powerpoint/2010/main" val="190090568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945C6D-DBCC-DF43-F77A-A6E0257C20F7}"/>
              </a:ext>
            </a:extLst>
          </p:cNvPr>
          <p:cNvSpPr>
            <a:spLocks noGrp="1"/>
          </p:cNvSpPr>
          <p:nvPr>
            <p:ph type="title"/>
          </p:nvPr>
        </p:nvSpPr>
        <p:spPr/>
        <p:txBody>
          <a:bodyPr>
            <a:normAutofit/>
          </a:bodyPr>
          <a:lstStyle/>
          <a:p>
            <a:r>
              <a:rPr lang="en-US" sz="4000" dirty="0"/>
              <a:t>Other Approaches to Reorder Stores</a:t>
            </a:r>
          </a:p>
        </p:txBody>
      </p:sp>
      <p:sp>
        <p:nvSpPr>
          <p:cNvPr id="3" name="Slide Number Placeholder 2">
            <a:extLst>
              <a:ext uri="{FF2B5EF4-FFF2-40B4-BE49-F238E27FC236}">
                <a16:creationId xmlns:a16="http://schemas.microsoft.com/office/drawing/2014/main" id="{6410A755-2DFA-64FB-C8EB-993E7678238E}"/>
              </a:ext>
            </a:extLst>
          </p:cNvPr>
          <p:cNvSpPr>
            <a:spLocks noGrp="1"/>
          </p:cNvSpPr>
          <p:nvPr>
            <p:ph type="sldNum" sz="quarter" idx="12"/>
          </p:nvPr>
        </p:nvSpPr>
        <p:spPr/>
        <p:txBody>
          <a:bodyPr/>
          <a:lstStyle/>
          <a:p>
            <a:fld id="{445DE602-7143-2F4C-9AC2-FC3E8E5E4635}" type="slidenum">
              <a:rPr lang="en-US" smtClean="0"/>
              <a:t>42</a:t>
            </a:fld>
            <a:endParaRPr lang="en-US"/>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915C0A45-BA9C-833E-B063-246AFDC51B30}"/>
                  </a:ext>
                </a:extLst>
              </p:cNvPr>
              <p:cNvSpPr txBox="1"/>
              <p:nvPr/>
            </p:nvSpPr>
            <p:spPr>
              <a:xfrm>
                <a:off x="838200" y="2074783"/>
                <a:ext cx="10515600" cy="3016210"/>
              </a:xfrm>
              <a:prstGeom prst="rect">
                <a:avLst/>
              </a:prstGeom>
              <a:noFill/>
            </p:spPr>
            <p:txBody>
              <a:bodyPr wrap="square" rtlCol="0">
                <a:spAutoFit/>
              </a:bodyPr>
              <a:lstStyle/>
              <a:p>
                <a:pPr>
                  <a:spcBef>
                    <a:spcPts val="600"/>
                  </a:spcBef>
                  <a:spcAft>
                    <a:spcPts val="600"/>
                  </a:spcAft>
                </a:pPr>
                <a:r>
                  <a:rPr lang="en-US" sz="2000" dirty="0"/>
                  <a:t>How to reorder stores (generate crash plans)?</a:t>
                </a:r>
              </a:p>
              <a:p>
                <a:pPr marL="342900" indent="-342900">
                  <a:spcBef>
                    <a:spcPts val="600"/>
                  </a:spcBef>
                  <a:spcAft>
                    <a:spcPts val="600"/>
                  </a:spcAft>
                  <a:buFont typeface="Arial" panose="020B0604020202020204" pitchFamily="34" charset="0"/>
                  <a:buChar char="•"/>
                </a:pPr>
                <a:r>
                  <a:rPr lang="en-US" sz="2000" dirty="0"/>
                  <a:t>Combinatorial approach [</a:t>
                </a:r>
                <a:r>
                  <a:rPr lang="en-US" sz="1600" i="1" dirty="0"/>
                  <a:t>Yat</a:t>
                </a:r>
                <a:r>
                  <a:rPr lang="en-US" sz="2000" dirty="0"/>
                  <a:t>]: </a:t>
                </a:r>
                <a14:m>
                  <m:oMath xmlns:m="http://schemas.openxmlformats.org/officeDocument/2006/math">
                    <m:r>
                      <a:rPr lang="en-US" sz="2000" b="0" i="1" smtClean="0">
                        <a:latin typeface="Cambria Math" panose="02040503050406030204" pitchFamily="18" charset="0"/>
                      </a:rPr>
                      <m:t>𝑁</m:t>
                    </m:r>
                    <m:r>
                      <a:rPr lang="en-US" sz="2000" b="0" i="1" smtClean="0">
                        <a:latin typeface="Cambria Math" panose="02040503050406030204" pitchFamily="18" charset="0"/>
                      </a:rPr>
                      <m:t> </m:t>
                    </m:r>
                    <m:r>
                      <a:rPr lang="en-US" sz="2000" b="0" i="1" smtClean="0">
                        <a:latin typeface="Cambria Math" panose="02040503050406030204" pitchFamily="18" charset="0"/>
                      </a:rPr>
                      <m:t>𝑠𝑡𝑜𝑟𝑒𝑠</m:t>
                    </m:r>
                    <m:r>
                      <a:rPr lang="en-US" sz="2000" b="0" i="1" smtClean="0">
                        <a:latin typeface="Cambria Math" panose="02040503050406030204" pitchFamily="18" charset="0"/>
                      </a:rPr>
                      <m:t> →</m:t>
                    </m:r>
                    <m:sSup>
                      <m:sSupPr>
                        <m:ctrlPr>
                          <a:rPr lang="en-US" sz="2000" b="0" i="1" smtClean="0">
                            <a:latin typeface="Cambria Math" panose="02040503050406030204" pitchFamily="18" charset="0"/>
                          </a:rPr>
                        </m:ctrlPr>
                      </m:sSupPr>
                      <m:e>
                        <m:r>
                          <a:rPr lang="en-US" sz="2000" b="0" i="1" smtClean="0">
                            <a:latin typeface="Cambria Math" panose="02040503050406030204" pitchFamily="18" charset="0"/>
                          </a:rPr>
                          <m:t>2</m:t>
                        </m:r>
                      </m:e>
                      <m:sup>
                        <m:r>
                          <a:rPr lang="en-US" sz="2000" b="0" i="1" smtClean="0">
                            <a:latin typeface="Cambria Math" panose="02040503050406030204" pitchFamily="18" charset="0"/>
                          </a:rPr>
                          <m:t>𝑁</m:t>
                        </m:r>
                      </m:sup>
                    </m:sSup>
                    <m:r>
                      <a:rPr lang="en-US" sz="2000" b="0" i="1" smtClean="0">
                        <a:latin typeface="Cambria Math" panose="02040503050406030204" pitchFamily="18" charset="0"/>
                      </a:rPr>
                      <m:t>𝑐𝑟𝑎𝑠h</m:t>
                    </m:r>
                    <m:r>
                      <a:rPr lang="en-US" sz="2000" b="0" i="1" smtClean="0">
                        <a:latin typeface="Cambria Math" panose="02040503050406030204" pitchFamily="18" charset="0"/>
                      </a:rPr>
                      <m:t> </m:t>
                    </m:r>
                    <m:r>
                      <a:rPr lang="en-US" sz="2000" b="0" i="1" smtClean="0">
                        <a:latin typeface="Cambria Math" panose="02040503050406030204" pitchFamily="18" charset="0"/>
                      </a:rPr>
                      <m:t>𝑝𝑙𝑎𝑛𝑠</m:t>
                    </m:r>
                  </m:oMath>
                </a14:m>
                <a:endParaRPr lang="en-US" sz="2000" dirty="0"/>
              </a:p>
              <a:p>
                <a:pPr marL="342900" indent="-342900">
                  <a:spcBef>
                    <a:spcPts val="600"/>
                  </a:spcBef>
                  <a:spcAft>
                    <a:spcPts val="600"/>
                  </a:spcAft>
                  <a:buFont typeface="Arial" panose="020B0604020202020204" pitchFamily="34" charset="0"/>
                  <a:buChar char="•"/>
                </a:pPr>
                <a:r>
                  <a:rPr lang="en-US" sz="2000" dirty="0"/>
                  <a:t>Code-level annotation [</a:t>
                </a:r>
                <a:r>
                  <a:rPr lang="en-US" sz="1600" i="1" dirty="0" err="1"/>
                  <a:t>PMTest</a:t>
                </a:r>
                <a:r>
                  <a:rPr lang="en-US" sz="1600" i="1" dirty="0"/>
                  <a:t>, </a:t>
                </a:r>
                <a:r>
                  <a:rPr lang="en-US" sz="1600" i="1" dirty="0" err="1"/>
                  <a:t>XFDetector</a:t>
                </a:r>
                <a:r>
                  <a:rPr lang="en-US" sz="1600" i="1" dirty="0"/>
                  <a:t>, </a:t>
                </a:r>
                <a:r>
                  <a:rPr lang="en-US" sz="1600" i="1" dirty="0" err="1"/>
                  <a:t>PMDebugger</a:t>
                </a:r>
                <a:r>
                  <a:rPr lang="en-US" sz="2000" dirty="0"/>
                  <a:t>]: extensive manual effort</a:t>
                </a:r>
              </a:p>
              <a:p>
                <a:pPr marL="342900" indent="-342900">
                  <a:spcBef>
                    <a:spcPts val="600"/>
                  </a:spcBef>
                  <a:spcAft>
                    <a:spcPts val="600"/>
                  </a:spcAft>
                  <a:buFont typeface="Arial" panose="020B0604020202020204" pitchFamily="34" charset="0"/>
                  <a:buChar char="•"/>
                </a:pPr>
                <a:r>
                  <a:rPr lang="en-US" sz="2000" dirty="0"/>
                  <a:t>Dependency graph [</a:t>
                </a:r>
                <a:r>
                  <a:rPr lang="en-US" sz="1600" i="1" dirty="0"/>
                  <a:t>Witcher</a:t>
                </a:r>
                <a:r>
                  <a:rPr lang="en-US" sz="2000" dirty="0"/>
                  <a:t>]: false dependencies and high overhead</a:t>
                </a:r>
              </a:p>
              <a:p>
                <a:pPr marL="342900" indent="-342900">
                  <a:spcBef>
                    <a:spcPts val="600"/>
                  </a:spcBef>
                  <a:spcAft>
                    <a:spcPts val="600"/>
                  </a:spcAft>
                  <a:buFont typeface="Arial" panose="020B0604020202020204" pitchFamily="34" charset="0"/>
                  <a:buChar char="•"/>
                </a:pPr>
                <a:r>
                  <a:rPr lang="en-US" sz="2000" dirty="0"/>
                  <a:t>Reorder stores read during recovery [</a:t>
                </a:r>
                <a:r>
                  <a:rPr lang="en-US" sz="1600" i="1" dirty="0" err="1"/>
                  <a:t>Vinter</a:t>
                </a:r>
                <a:r>
                  <a:rPr lang="en-US" sz="2000" dirty="0"/>
                  <a:t>]: search space is still large</a:t>
                </a:r>
              </a:p>
              <a:p>
                <a:pPr marL="342900" indent="-342900">
                  <a:spcBef>
                    <a:spcPts val="600"/>
                  </a:spcBef>
                  <a:spcAft>
                    <a:spcPts val="600"/>
                  </a:spcAft>
                  <a:buFont typeface="Arial" panose="020B0604020202020204" pitchFamily="34" charset="0"/>
                  <a:buChar char="•"/>
                </a:pPr>
                <a:r>
                  <a:rPr lang="en-US" sz="2000" dirty="0"/>
                  <a:t>Coarse-grained tracing and reordering [</a:t>
                </a:r>
                <a:r>
                  <a:rPr lang="en-US" sz="1600" i="1" dirty="0"/>
                  <a:t>chipmunk</a:t>
                </a:r>
                <a:r>
                  <a:rPr lang="en-US" sz="2000" dirty="0"/>
                  <a:t>]: miss cases caused by fine-grained reordering</a:t>
                </a:r>
              </a:p>
            </p:txBody>
          </p:sp>
        </mc:Choice>
        <mc:Fallback xmlns="">
          <p:sp>
            <p:nvSpPr>
              <p:cNvPr id="5" name="TextBox 4">
                <a:extLst>
                  <a:ext uri="{FF2B5EF4-FFF2-40B4-BE49-F238E27FC236}">
                    <a16:creationId xmlns:a16="http://schemas.microsoft.com/office/drawing/2014/main" id="{915C0A45-BA9C-833E-B063-246AFDC51B30}"/>
                  </a:ext>
                </a:extLst>
              </p:cNvPr>
              <p:cNvSpPr txBox="1">
                <a:spLocks noRot="1" noChangeAspect="1" noMove="1" noResize="1" noEditPoints="1" noAdjustHandles="1" noChangeArrowheads="1" noChangeShapeType="1" noTextEdit="1"/>
              </p:cNvSpPr>
              <p:nvPr/>
            </p:nvSpPr>
            <p:spPr>
              <a:xfrm>
                <a:off x="838200" y="2074783"/>
                <a:ext cx="10515600" cy="3016210"/>
              </a:xfrm>
              <a:prstGeom prst="rect">
                <a:avLst/>
              </a:prstGeom>
              <a:blipFill>
                <a:blip r:embed="rId3"/>
                <a:stretch>
                  <a:fillRect l="-638" t="-808" b="-2828"/>
                </a:stretch>
              </a:blipFill>
            </p:spPr>
            <p:txBody>
              <a:bodyPr/>
              <a:lstStyle/>
              <a:p>
                <a:r>
                  <a:rPr lang="en-US">
                    <a:noFill/>
                  </a:rPr>
                  <a:t> </a:t>
                </a:r>
              </a:p>
            </p:txBody>
          </p:sp>
        </mc:Fallback>
      </mc:AlternateContent>
    </p:spTree>
    <p:extLst>
      <p:ext uri="{BB962C8B-B14F-4D97-AF65-F5344CB8AC3E}">
        <p14:creationId xmlns:p14="http://schemas.microsoft.com/office/powerpoint/2010/main" val="212749281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E51755-B3DC-C4D1-BF93-C2EB8B42B069}"/>
              </a:ext>
            </a:extLst>
          </p:cNvPr>
          <p:cNvSpPr>
            <a:spLocks noGrp="1"/>
          </p:cNvSpPr>
          <p:nvPr>
            <p:ph type="title"/>
          </p:nvPr>
        </p:nvSpPr>
        <p:spPr/>
        <p:txBody>
          <a:bodyPr/>
          <a:lstStyle/>
          <a:p>
            <a:r>
              <a:rPr lang="en-US" dirty="0"/>
              <a:t>Instrumentation and Trace</a:t>
            </a:r>
          </a:p>
        </p:txBody>
      </p:sp>
      <p:sp>
        <p:nvSpPr>
          <p:cNvPr id="3" name="Slide Number Placeholder 2">
            <a:extLst>
              <a:ext uri="{FF2B5EF4-FFF2-40B4-BE49-F238E27FC236}">
                <a16:creationId xmlns:a16="http://schemas.microsoft.com/office/drawing/2014/main" id="{FD6D862F-67D8-70E4-583A-5A3A209C634C}"/>
              </a:ext>
            </a:extLst>
          </p:cNvPr>
          <p:cNvSpPr>
            <a:spLocks noGrp="1"/>
          </p:cNvSpPr>
          <p:nvPr>
            <p:ph type="sldNum" sz="quarter" idx="12"/>
          </p:nvPr>
        </p:nvSpPr>
        <p:spPr/>
        <p:txBody>
          <a:bodyPr/>
          <a:lstStyle/>
          <a:p>
            <a:fld id="{445DE602-7143-2F4C-9AC2-FC3E8E5E4635}" type="slidenum">
              <a:rPr lang="en-US" smtClean="0"/>
              <a:t>43</a:t>
            </a:fld>
            <a:endParaRPr lang="en-US"/>
          </a:p>
        </p:txBody>
      </p:sp>
      <p:sp>
        <p:nvSpPr>
          <p:cNvPr id="4" name="TextBox 3">
            <a:extLst>
              <a:ext uri="{FF2B5EF4-FFF2-40B4-BE49-F238E27FC236}">
                <a16:creationId xmlns:a16="http://schemas.microsoft.com/office/drawing/2014/main" id="{82AAE824-F918-3CBF-4385-E2593A85FE57}"/>
              </a:ext>
            </a:extLst>
          </p:cNvPr>
          <p:cNvSpPr txBox="1"/>
          <p:nvPr/>
        </p:nvSpPr>
        <p:spPr>
          <a:xfrm>
            <a:off x="838200" y="1815353"/>
            <a:ext cx="10515599" cy="4093428"/>
          </a:xfrm>
          <a:prstGeom prst="rect">
            <a:avLst/>
          </a:prstGeom>
          <a:noFill/>
        </p:spPr>
        <p:txBody>
          <a:bodyPr wrap="square" rtlCol="0">
            <a:spAutoFit/>
          </a:bodyPr>
          <a:lstStyle/>
          <a:p>
            <a:pPr>
              <a:spcBef>
                <a:spcPts val="600"/>
              </a:spcBef>
              <a:spcAft>
                <a:spcPts val="600"/>
              </a:spcAft>
            </a:pPr>
            <a:r>
              <a:rPr lang="en-US" sz="2000" dirty="0"/>
              <a:t>We use </a:t>
            </a:r>
            <a:r>
              <a:rPr lang="en-US" sz="2000" b="1" dirty="0"/>
              <a:t>LLVM </a:t>
            </a:r>
            <a:r>
              <a:rPr lang="en-US" sz="2000" dirty="0"/>
              <a:t>to </a:t>
            </a:r>
            <a:r>
              <a:rPr lang="en-US" sz="2000" dirty="0">
                <a:solidFill>
                  <a:srgbClr val="00B050"/>
                </a:solidFill>
              </a:rPr>
              <a:t>instrument</a:t>
            </a:r>
            <a:r>
              <a:rPr lang="en-US" sz="2000" dirty="0"/>
              <a:t> file system source code to dynamically trace instructions in two passes:</a:t>
            </a:r>
          </a:p>
          <a:p>
            <a:pPr marL="457200" indent="-457200">
              <a:spcBef>
                <a:spcPts val="600"/>
              </a:spcBef>
              <a:spcAft>
                <a:spcPts val="600"/>
              </a:spcAft>
              <a:buFont typeface="+mj-lt"/>
              <a:buAutoNum type="arabicPeriod"/>
            </a:pPr>
            <a:r>
              <a:rPr lang="en-US" sz="2000" dirty="0"/>
              <a:t>First pass:</a:t>
            </a:r>
          </a:p>
          <a:p>
            <a:pPr marL="914400" lvl="1" indent="-457200">
              <a:spcBef>
                <a:spcPts val="600"/>
              </a:spcBef>
              <a:spcAft>
                <a:spcPts val="600"/>
              </a:spcAft>
              <a:buFont typeface="Arial" panose="020B0604020202020204" pitchFamily="34" charset="0"/>
              <a:buChar char="•"/>
            </a:pPr>
            <a:r>
              <a:rPr lang="en-US" sz="2000" dirty="0"/>
              <a:t>Determines the top-level VFS operations by searching the initializer for the Linux </a:t>
            </a:r>
            <a:r>
              <a:rPr lang="en-US" sz="2000" i="1" dirty="0" err="1"/>
              <a:t>inode</a:t>
            </a:r>
            <a:r>
              <a:rPr lang="en-US" sz="2000" dirty="0"/>
              <a:t> and </a:t>
            </a:r>
            <a:r>
              <a:rPr lang="en-US" sz="2000" i="1" dirty="0"/>
              <a:t>file </a:t>
            </a:r>
            <a:r>
              <a:rPr lang="en-US" sz="2000" dirty="0"/>
              <a:t>operations structures.</a:t>
            </a:r>
          </a:p>
          <a:p>
            <a:pPr marL="914400" lvl="1" indent="-457200">
              <a:spcBef>
                <a:spcPts val="600"/>
              </a:spcBef>
              <a:spcAft>
                <a:spcPts val="600"/>
              </a:spcAft>
              <a:buFont typeface="Arial" panose="020B0604020202020204" pitchFamily="34" charset="0"/>
              <a:buChar char="•"/>
            </a:pPr>
            <a:r>
              <a:rPr lang="en-US" sz="2000" dirty="0"/>
              <a:t>Assigns a unique ID to each LLVM bytecode instruction.</a:t>
            </a:r>
          </a:p>
          <a:p>
            <a:pPr marL="457200" indent="-457200">
              <a:spcBef>
                <a:spcPts val="600"/>
              </a:spcBef>
              <a:spcAft>
                <a:spcPts val="600"/>
              </a:spcAft>
              <a:buFont typeface="+mj-lt"/>
              <a:buAutoNum type="arabicPeriod"/>
            </a:pPr>
            <a:r>
              <a:rPr lang="en-US" sz="2000" dirty="0"/>
              <a:t>Second pass:</a:t>
            </a:r>
          </a:p>
          <a:p>
            <a:pPr marL="914400" lvl="1" indent="-457200">
              <a:spcBef>
                <a:spcPts val="600"/>
              </a:spcBef>
              <a:spcAft>
                <a:spcPts val="600"/>
              </a:spcAft>
              <a:buFont typeface="Arial" panose="020B0604020202020204" pitchFamily="34" charset="0"/>
              <a:buChar char="•"/>
            </a:pPr>
            <a:r>
              <a:rPr lang="en-US" sz="2000" dirty="0"/>
              <a:t>Instrument instructions (e.g., store, CAS, </a:t>
            </a:r>
            <a:r>
              <a:rPr lang="en-US" sz="2000" dirty="0" err="1"/>
              <a:t>memcpy</a:t>
            </a:r>
            <a:r>
              <a:rPr lang="en-US" sz="2000" dirty="0"/>
              <a:t>, flush, fence).</a:t>
            </a:r>
          </a:p>
          <a:p>
            <a:pPr marL="914400" lvl="1" indent="-457200">
              <a:spcBef>
                <a:spcPts val="600"/>
              </a:spcBef>
              <a:spcAft>
                <a:spcPts val="600"/>
              </a:spcAft>
              <a:buFont typeface="Arial" panose="020B0604020202020204" pitchFamily="34" charset="0"/>
              <a:buChar char="•"/>
            </a:pPr>
            <a:r>
              <a:rPr lang="en-US" sz="2000" dirty="0"/>
              <a:t>Instrumentation logs the old (before the store) and new (after the store) data for all </a:t>
            </a:r>
            <a:r>
              <a:rPr lang="en-US" sz="2000" i="1" dirty="0"/>
              <a:t>store</a:t>
            </a:r>
            <a:r>
              <a:rPr lang="en-US" sz="2000" dirty="0"/>
              <a:t>-related instructions.</a:t>
            </a:r>
          </a:p>
        </p:txBody>
      </p:sp>
      <p:sp>
        <p:nvSpPr>
          <p:cNvPr id="9" name="TextBox 8">
            <a:extLst>
              <a:ext uri="{FF2B5EF4-FFF2-40B4-BE49-F238E27FC236}">
                <a16:creationId xmlns:a16="http://schemas.microsoft.com/office/drawing/2014/main" id="{9FE3F289-0C1B-8345-A54C-75D0274152B1}"/>
              </a:ext>
            </a:extLst>
          </p:cNvPr>
          <p:cNvSpPr txBox="1"/>
          <p:nvPr/>
        </p:nvSpPr>
        <p:spPr>
          <a:xfrm>
            <a:off x="6199093" y="2418383"/>
            <a:ext cx="4823014" cy="2246769"/>
          </a:xfrm>
          <a:prstGeom prst="rect">
            <a:avLst/>
          </a:prstGeom>
          <a:solidFill>
            <a:schemeClr val="bg1"/>
          </a:solidFill>
          <a:ln>
            <a:solidFill>
              <a:srgbClr val="C00000"/>
            </a:solidFill>
          </a:ln>
          <a:effectLst>
            <a:outerShdw blurRad="63500" sx="102000" sy="102000" algn="ctr" rotWithShape="0">
              <a:prstClr val="black">
                <a:alpha val="40000"/>
              </a:prstClr>
            </a:outerShdw>
          </a:effectLst>
        </p:spPr>
        <p:txBody>
          <a:bodyPr wrap="square" rtlCol="0">
            <a:spAutoFit/>
          </a:bodyPr>
          <a:lstStyle/>
          <a:p>
            <a:pPr>
              <a:spcBef>
                <a:spcPts val="600"/>
              </a:spcBef>
              <a:spcAft>
                <a:spcPts val="600"/>
              </a:spcAft>
            </a:pPr>
            <a:r>
              <a:rPr lang="en-US" sz="2000" dirty="0"/>
              <a:t>Unique ID helps detect duplicate instruction sequences. We consider two instruction sequences as duplicates when the PM-related instructions (store, </a:t>
            </a:r>
            <a:r>
              <a:rPr lang="en-US" sz="2000" dirty="0" err="1"/>
              <a:t>nt_store</a:t>
            </a:r>
            <a:r>
              <a:rPr lang="en-US" sz="2000" dirty="0"/>
              <a:t>, </a:t>
            </a:r>
            <a:r>
              <a:rPr lang="en-US" sz="2000" dirty="0" err="1"/>
              <a:t>cas</a:t>
            </a:r>
            <a:r>
              <a:rPr lang="en-US" sz="2000" dirty="0"/>
              <a:t>, </a:t>
            </a:r>
            <a:r>
              <a:rPr lang="en-US" sz="2000" dirty="0" err="1"/>
              <a:t>xchg</a:t>
            </a:r>
            <a:r>
              <a:rPr lang="en-US" sz="2000" dirty="0"/>
              <a:t>, </a:t>
            </a:r>
            <a:r>
              <a:rPr lang="en-US" sz="2000" dirty="0" err="1"/>
              <a:t>memset</a:t>
            </a:r>
            <a:r>
              <a:rPr lang="en-US" sz="2000" dirty="0"/>
              <a:t>, </a:t>
            </a:r>
            <a:r>
              <a:rPr lang="en-US" sz="2000" dirty="0" err="1"/>
              <a:t>memcpy</a:t>
            </a:r>
            <a:r>
              <a:rPr lang="en-US" sz="2000" dirty="0"/>
              <a:t>, flush and fence) in these sequences have the same IDs.</a:t>
            </a:r>
          </a:p>
        </p:txBody>
      </p:sp>
    </p:spTree>
    <p:extLst>
      <p:ext uri="{BB962C8B-B14F-4D97-AF65-F5344CB8AC3E}">
        <p14:creationId xmlns:p14="http://schemas.microsoft.com/office/powerpoint/2010/main" val="12508476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DA1A3A-BB60-B9AA-873A-0E25F526235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B268409-FAC9-5C36-4C94-F8673DFFFE37}"/>
              </a:ext>
            </a:extLst>
          </p:cNvPr>
          <p:cNvSpPr>
            <a:spLocks noGrp="1"/>
          </p:cNvSpPr>
          <p:nvPr>
            <p:ph type="title"/>
          </p:nvPr>
        </p:nvSpPr>
        <p:spPr/>
        <p:txBody>
          <a:bodyPr/>
          <a:lstStyle/>
          <a:p>
            <a:r>
              <a:rPr lang="en-US" dirty="0"/>
              <a:t>Check FS Consistency</a:t>
            </a:r>
          </a:p>
        </p:txBody>
      </p:sp>
      <p:sp>
        <p:nvSpPr>
          <p:cNvPr id="3" name="Slide Number Placeholder 2">
            <a:extLst>
              <a:ext uri="{FF2B5EF4-FFF2-40B4-BE49-F238E27FC236}">
                <a16:creationId xmlns:a16="http://schemas.microsoft.com/office/drawing/2014/main" id="{667512B2-B157-3179-8789-E5964A9B4D25}"/>
              </a:ext>
            </a:extLst>
          </p:cNvPr>
          <p:cNvSpPr>
            <a:spLocks noGrp="1"/>
          </p:cNvSpPr>
          <p:nvPr>
            <p:ph type="sldNum" sz="quarter" idx="12"/>
          </p:nvPr>
        </p:nvSpPr>
        <p:spPr/>
        <p:txBody>
          <a:bodyPr/>
          <a:lstStyle/>
          <a:p>
            <a:fld id="{445DE602-7143-2F4C-9AC2-FC3E8E5E4635}" type="slidenum">
              <a:rPr lang="en-US" smtClean="0"/>
              <a:t>44</a:t>
            </a:fld>
            <a:endParaRPr lang="en-US"/>
          </a:p>
        </p:txBody>
      </p:sp>
      <p:sp>
        <p:nvSpPr>
          <p:cNvPr id="5" name="TextBox 4">
            <a:extLst>
              <a:ext uri="{FF2B5EF4-FFF2-40B4-BE49-F238E27FC236}">
                <a16:creationId xmlns:a16="http://schemas.microsoft.com/office/drawing/2014/main" id="{C8F41B3C-0E53-7BFE-2402-BC49D9597285}"/>
              </a:ext>
            </a:extLst>
          </p:cNvPr>
          <p:cNvSpPr txBox="1"/>
          <p:nvPr/>
        </p:nvSpPr>
        <p:spPr>
          <a:xfrm>
            <a:off x="1589062" y="1492194"/>
            <a:ext cx="1780783" cy="4093428"/>
          </a:xfrm>
          <a:prstGeom prst="rect">
            <a:avLst/>
          </a:prstGeom>
          <a:noFill/>
        </p:spPr>
        <p:txBody>
          <a:bodyPr wrap="square" rtlCol="0">
            <a:spAutoFit/>
          </a:bodyPr>
          <a:lstStyle/>
          <a:p>
            <a:r>
              <a:rPr lang="en-US" sz="2000" u="sng" dirty="0"/>
              <a:t>Pre-op stat</a:t>
            </a:r>
          </a:p>
          <a:p>
            <a:r>
              <a:rPr lang="en-US" sz="2000" dirty="0">
                <a:solidFill>
                  <a:srgbClr val="00B050"/>
                </a:solidFill>
              </a:rPr>
              <a:t>S1</a:t>
            </a:r>
          </a:p>
          <a:p>
            <a:r>
              <a:rPr lang="en-US" sz="2000" dirty="0">
                <a:solidFill>
                  <a:srgbClr val="00B050"/>
                </a:solidFill>
              </a:rPr>
              <a:t>S2</a:t>
            </a:r>
          </a:p>
          <a:p>
            <a:r>
              <a:rPr lang="en-US" sz="2000" dirty="0">
                <a:solidFill>
                  <a:srgbClr val="00B050"/>
                </a:solidFill>
              </a:rPr>
              <a:t>S3</a:t>
            </a:r>
          </a:p>
          <a:p>
            <a:r>
              <a:rPr lang="en-US" sz="2000" dirty="0"/>
              <a:t>Flush</a:t>
            </a:r>
          </a:p>
          <a:p>
            <a:r>
              <a:rPr lang="en-US" sz="2000" dirty="0"/>
              <a:t>Fence</a:t>
            </a:r>
          </a:p>
          <a:p>
            <a:r>
              <a:rPr lang="en-US" sz="2000" dirty="0"/>
              <a:t>S4</a:t>
            </a:r>
          </a:p>
          <a:p>
            <a:r>
              <a:rPr lang="en-US" sz="2000" dirty="0">
                <a:solidFill>
                  <a:srgbClr val="C00000"/>
                </a:solidFill>
              </a:rPr>
              <a:t>S5</a:t>
            </a:r>
          </a:p>
          <a:p>
            <a:r>
              <a:rPr lang="en-US" sz="2000" dirty="0"/>
              <a:t>S6</a:t>
            </a:r>
          </a:p>
          <a:p>
            <a:r>
              <a:rPr lang="en-US" sz="2000" dirty="0">
                <a:solidFill>
                  <a:srgbClr val="00B050"/>
                </a:solidFill>
              </a:rPr>
              <a:t>S7</a:t>
            </a:r>
          </a:p>
          <a:p>
            <a:r>
              <a:rPr lang="en-US" sz="2000" dirty="0"/>
              <a:t>Flush</a:t>
            </a:r>
          </a:p>
          <a:p>
            <a:r>
              <a:rPr lang="en-US" sz="2000" dirty="0"/>
              <a:t>Fence</a:t>
            </a:r>
          </a:p>
          <a:p>
            <a:r>
              <a:rPr lang="en-US" sz="2000" u="sng" dirty="0"/>
              <a:t>Post-op Stat</a:t>
            </a:r>
          </a:p>
        </p:txBody>
      </p:sp>
      <p:cxnSp>
        <p:nvCxnSpPr>
          <p:cNvPr id="7" name="Straight Arrow Connector 6">
            <a:extLst>
              <a:ext uri="{FF2B5EF4-FFF2-40B4-BE49-F238E27FC236}">
                <a16:creationId xmlns:a16="http://schemas.microsoft.com/office/drawing/2014/main" id="{309363F6-7207-EE20-F980-F877237E9F3A}"/>
              </a:ext>
            </a:extLst>
          </p:cNvPr>
          <p:cNvCxnSpPr>
            <a:cxnSpLocks/>
          </p:cNvCxnSpPr>
          <p:nvPr/>
        </p:nvCxnSpPr>
        <p:spPr>
          <a:xfrm>
            <a:off x="2696134" y="2843639"/>
            <a:ext cx="4518212" cy="0"/>
          </a:xfrm>
          <a:prstGeom prst="straightConnector1">
            <a:avLst/>
          </a:prstGeom>
          <a:ln w="38100">
            <a:solidFill>
              <a:schemeClr val="tx1"/>
            </a:solidFill>
            <a:tailEnd type="triangle" w="lg" len="lg"/>
          </a:ln>
        </p:spPr>
        <p:style>
          <a:lnRef idx="2">
            <a:schemeClr val="dk1"/>
          </a:lnRef>
          <a:fillRef idx="0">
            <a:schemeClr val="dk1"/>
          </a:fillRef>
          <a:effectRef idx="1">
            <a:schemeClr val="dk1"/>
          </a:effectRef>
          <a:fontRef idx="minor">
            <a:schemeClr val="tx1"/>
          </a:fontRef>
        </p:style>
      </p:cxnSp>
      <p:sp>
        <p:nvSpPr>
          <p:cNvPr id="9" name="TextBox 8">
            <a:extLst>
              <a:ext uri="{FF2B5EF4-FFF2-40B4-BE49-F238E27FC236}">
                <a16:creationId xmlns:a16="http://schemas.microsoft.com/office/drawing/2014/main" id="{04D0F058-4B63-1963-E2E7-FB42C7F09A06}"/>
              </a:ext>
            </a:extLst>
          </p:cNvPr>
          <p:cNvSpPr txBox="1"/>
          <p:nvPr/>
        </p:nvSpPr>
        <p:spPr>
          <a:xfrm>
            <a:off x="1160929" y="5789361"/>
            <a:ext cx="6053417" cy="923330"/>
          </a:xfrm>
          <a:prstGeom prst="rect">
            <a:avLst/>
          </a:prstGeom>
          <a:noFill/>
        </p:spPr>
        <p:txBody>
          <a:bodyPr wrap="square" rtlCol="0">
            <a:spAutoFit/>
          </a:bodyPr>
          <a:lstStyle/>
          <a:p>
            <a:r>
              <a:rPr lang="en-US" dirty="0">
                <a:solidFill>
                  <a:srgbClr val="00B050"/>
                </a:solidFill>
              </a:rPr>
              <a:t>Store</a:t>
            </a:r>
            <a:r>
              <a:rPr lang="en-US" dirty="0"/>
              <a:t> in green: mechanism-protected  stores</a:t>
            </a:r>
          </a:p>
          <a:p>
            <a:r>
              <a:rPr lang="en-US" dirty="0"/>
              <a:t>Store in black: unprotected stores</a:t>
            </a:r>
          </a:p>
          <a:p>
            <a:r>
              <a:rPr lang="en-US" dirty="0">
                <a:solidFill>
                  <a:srgbClr val="C00000"/>
                </a:solidFill>
              </a:rPr>
              <a:t>Store</a:t>
            </a:r>
            <a:r>
              <a:rPr lang="en-US" dirty="0"/>
              <a:t> in red: selected unprotected store to reorder</a:t>
            </a:r>
          </a:p>
        </p:txBody>
      </p:sp>
      <p:sp>
        <p:nvSpPr>
          <p:cNvPr id="10" name="TextBox 9">
            <a:extLst>
              <a:ext uri="{FF2B5EF4-FFF2-40B4-BE49-F238E27FC236}">
                <a16:creationId xmlns:a16="http://schemas.microsoft.com/office/drawing/2014/main" id="{29A7CAD0-D616-61CC-2B72-F8441E139F40}"/>
              </a:ext>
            </a:extLst>
          </p:cNvPr>
          <p:cNvSpPr txBox="1"/>
          <p:nvPr/>
        </p:nvSpPr>
        <p:spPr>
          <a:xfrm>
            <a:off x="2926975" y="2387823"/>
            <a:ext cx="3590364" cy="400110"/>
          </a:xfrm>
          <a:prstGeom prst="rect">
            <a:avLst/>
          </a:prstGeom>
          <a:noFill/>
        </p:spPr>
        <p:txBody>
          <a:bodyPr wrap="square" rtlCol="0">
            <a:spAutoFit/>
          </a:bodyPr>
          <a:lstStyle/>
          <a:p>
            <a:r>
              <a:rPr lang="en-US" sz="2000" dirty="0"/>
              <a:t>Assume </a:t>
            </a:r>
            <a:r>
              <a:rPr lang="en-US" sz="2000" dirty="0">
                <a:solidFill>
                  <a:srgbClr val="C00000"/>
                </a:solidFill>
              </a:rPr>
              <a:t>S5</a:t>
            </a:r>
            <a:r>
              <a:rPr lang="en-US" sz="2000" dirty="0"/>
              <a:t> is the critical store</a:t>
            </a:r>
          </a:p>
        </p:txBody>
      </p:sp>
      <p:sp>
        <p:nvSpPr>
          <p:cNvPr id="11" name="TextBox 10">
            <a:extLst>
              <a:ext uri="{FF2B5EF4-FFF2-40B4-BE49-F238E27FC236}">
                <a16:creationId xmlns:a16="http://schemas.microsoft.com/office/drawing/2014/main" id="{663F6AF2-72A0-7D35-76E2-90188D881235}"/>
              </a:ext>
            </a:extLst>
          </p:cNvPr>
          <p:cNvSpPr txBox="1"/>
          <p:nvPr/>
        </p:nvSpPr>
        <p:spPr>
          <a:xfrm>
            <a:off x="2926974" y="2918983"/>
            <a:ext cx="4065495" cy="400110"/>
          </a:xfrm>
          <a:prstGeom prst="rect">
            <a:avLst/>
          </a:prstGeom>
          <a:noFill/>
        </p:spPr>
        <p:txBody>
          <a:bodyPr wrap="square" rtlCol="0">
            <a:spAutoFit/>
          </a:bodyPr>
          <a:lstStyle/>
          <a:p>
            <a:r>
              <a:rPr lang="en-US" sz="2000" dirty="0"/>
              <a:t>Generate FS image (crash image)</a:t>
            </a:r>
          </a:p>
        </p:txBody>
      </p:sp>
      <p:sp>
        <p:nvSpPr>
          <p:cNvPr id="12" name="Folded Corner 11">
            <a:extLst>
              <a:ext uri="{FF2B5EF4-FFF2-40B4-BE49-F238E27FC236}">
                <a16:creationId xmlns:a16="http://schemas.microsoft.com/office/drawing/2014/main" id="{8028FC02-11E1-9AFB-54ED-A696F559A331}"/>
              </a:ext>
            </a:extLst>
          </p:cNvPr>
          <p:cNvSpPr/>
          <p:nvPr/>
        </p:nvSpPr>
        <p:spPr>
          <a:xfrm>
            <a:off x="7656909" y="2020148"/>
            <a:ext cx="1506071" cy="1407207"/>
          </a:xfrm>
          <a:prstGeom prst="foldedCorner">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352AA13B-9CF8-49A5-4981-ABEC7A279E06}"/>
              </a:ext>
            </a:extLst>
          </p:cNvPr>
          <p:cNvSpPr txBox="1"/>
          <p:nvPr/>
        </p:nvSpPr>
        <p:spPr>
          <a:xfrm>
            <a:off x="7705264" y="2366151"/>
            <a:ext cx="1409360" cy="707886"/>
          </a:xfrm>
          <a:prstGeom prst="rect">
            <a:avLst/>
          </a:prstGeom>
          <a:noFill/>
        </p:spPr>
        <p:txBody>
          <a:bodyPr wrap="none" rtlCol="0">
            <a:spAutoFit/>
          </a:bodyPr>
          <a:lstStyle/>
          <a:p>
            <a:r>
              <a:rPr lang="en-US" sz="2000" dirty="0">
                <a:solidFill>
                  <a:srgbClr val="00B050"/>
                </a:solidFill>
              </a:rPr>
              <a:t>S1, S2, S3</a:t>
            </a:r>
          </a:p>
          <a:p>
            <a:r>
              <a:rPr lang="en-US" sz="2000" dirty="0">
                <a:solidFill>
                  <a:srgbClr val="C00000"/>
                </a:solidFill>
              </a:rPr>
              <a:t>S5</a:t>
            </a:r>
            <a:r>
              <a:rPr lang="en-US" sz="2000" dirty="0"/>
              <a:t>, </a:t>
            </a:r>
            <a:r>
              <a:rPr lang="en-US" sz="2000" dirty="0">
                <a:solidFill>
                  <a:srgbClr val="00B050"/>
                </a:solidFill>
              </a:rPr>
              <a:t>S7</a:t>
            </a:r>
          </a:p>
        </p:txBody>
      </p:sp>
      <p:sp>
        <p:nvSpPr>
          <p:cNvPr id="17" name="TextBox 16">
            <a:extLst>
              <a:ext uri="{FF2B5EF4-FFF2-40B4-BE49-F238E27FC236}">
                <a16:creationId xmlns:a16="http://schemas.microsoft.com/office/drawing/2014/main" id="{47127C07-7686-2131-9D7F-0EB9EE11C113}"/>
              </a:ext>
            </a:extLst>
          </p:cNvPr>
          <p:cNvSpPr txBox="1"/>
          <p:nvPr/>
        </p:nvSpPr>
        <p:spPr>
          <a:xfrm>
            <a:off x="7623289" y="3429000"/>
            <a:ext cx="1506071" cy="400110"/>
          </a:xfrm>
          <a:prstGeom prst="rect">
            <a:avLst/>
          </a:prstGeom>
          <a:noFill/>
        </p:spPr>
        <p:txBody>
          <a:bodyPr wrap="square" rtlCol="0">
            <a:spAutoFit/>
          </a:bodyPr>
          <a:lstStyle/>
          <a:p>
            <a:pPr algn="ctr"/>
            <a:r>
              <a:rPr lang="en-US" sz="2000" dirty="0"/>
              <a:t>Image 1</a:t>
            </a:r>
          </a:p>
        </p:txBody>
      </p:sp>
      <p:sp>
        <p:nvSpPr>
          <p:cNvPr id="19" name="TextBox 18">
            <a:extLst>
              <a:ext uri="{FF2B5EF4-FFF2-40B4-BE49-F238E27FC236}">
                <a16:creationId xmlns:a16="http://schemas.microsoft.com/office/drawing/2014/main" id="{FCF50CA8-03EB-8C03-C3DB-C39026083557}"/>
              </a:ext>
            </a:extLst>
          </p:cNvPr>
          <p:cNvSpPr txBox="1"/>
          <p:nvPr/>
        </p:nvSpPr>
        <p:spPr>
          <a:xfrm>
            <a:off x="135420" y="3319093"/>
            <a:ext cx="1506071" cy="400110"/>
          </a:xfrm>
          <a:prstGeom prst="rect">
            <a:avLst/>
          </a:prstGeom>
          <a:noFill/>
        </p:spPr>
        <p:txBody>
          <a:bodyPr wrap="square" rtlCol="0">
            <a:spAutoFit/>
          </a:bodyPr>
          <a:lstStyle/>
          <a:p>
            <a:pPr algn="ctr"/>
            <a:r>
              <a:rPr lang="en-US" sz="2000" dirty="0"/>
              <a:t>Trace</a:t>
            </a:r>
          </a:p>
        </p:txBody>
      </p:sp>
      <p:sp>
        <p:nvSpPr>
          <p:cNvPr id="20" name="Left Brace 19">
            <a:extLst>
              <a:ext uri="{FF2B5EF4-FFF2-40B4-BE49-F238E27FC236}">
                <a16:creationId xmlns:a16="http://schemas.microsoft.com/office/drawing/2014/main" id="{35D5487A-19F7-CB03-BACE-ACC45BDD0BFE}"/>
              </a:ext>
            </a:extLst>
          </p:cNvPr>
          <p:cNvSpPr/>
          <p:nvPr/>
        </p:nvSpPr>
        <p:spPr>
          <a:xfrm>
            <a:off x="1343347" y="1963271"/>
            <a:ext cx="245715" cy="3146611"/>
          </a:xfrm>
          <a:prstGeom prst="leftBrace">
            <a:avLst/>
          </a:prstGeom>
          <a:ln>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4" name="Folded Corner 23">
            <a:extLst>
              <a:ext uri="{FF2B5EF4-FFF2-40B4-BE49-F238E27FC236}">
                <a16:creationId xmlns:a16="http://schemas.microsoft.com/office/drawing/2014/main" id="{7F88D597-81D5-9E2E-DFC9-DDDDCFE8396F}"/>
              </a:ext>
            </a:extLst>
          </p:cNvPr>
          <p:cNvSpPr/>
          <p:nvPr/>
        </p:nvSpPr>
        <p:spPr>
          <a:xfrm>
            <a:off x="9771218" y="2020148"/>
            <a:ext cx="1506071" cy="1407207"/>
          </a:xfrm>
          <a:prstGeom prst="foldedCorner">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9AB93170-BFEF-DE0F-97F6-448C224352E2}"/>
              </a:ext>
            </a:extLst>
          </p:cNvPr>
          <p:cNvSpPr txBox="1"/>
          <p:nvPr/>
        </p:nvSpPr>
        <p:spPr>
          <a:xfrm>
            <a:off x="9819573" y="2366151"/>
            <a:ext cx="1550424" cy="707886"/>
          </a:xfrm>
          <a:prstGeom prst="rect">
            <a:avLst/>
          </a:prstGeom>
          <a:noFill/>
        </p:spPr>
        <p:txBody>
          <a:bodyPr wrap="none" rtlCol="0">
            <a:spAutoFit/>
          </a:bodyPr>
          <a:lstStyle/>
          <a:p>
            <a:r>
              <a:rPr lang="en-US" sz="2000" dirty="0">
                <a:solidFill>
                  <a:srgbClr val="00B050"/>
                </a:solidFill>
              </a:rPr>
              <a:t>S1, S2, S3</a:t>
            </a:r>
            <a:r>
              <a:rPr lang="en-US" sz="2000" dirty="0"/>
              <a:t>, </a:t>
            </a:r>
          </a:p>
          <a:p>
            <a:r>
              <a:rPr lang="en-US" sz="2000" dirty="0"/>
              <a:t>S4, S6, </a:t>
            </a:r>
            <a:r>
              <a:rPr lang="en-US" sz="2000" dirty="0">
                <a:solidFill>
                  <a:srgbClr val="00B050"/>
                </a:solidFill>
              </a:rPr>
              <a:t>S7</a:t>
            </a:r>
          </a:p>
        </p:txBody>
      </p:sp>
      <p:sp>
        <p:nvSpPr>
          <p:cNvPr id="26" name="TextBox 25">
            <a:extLst>
              <a:ext uri="{FF2B5EF4-FFF2-40B4-BE49-F238E27FC236}">
                <a16:creationId xmlns:a16="http://schemas.microsoft.com/office/drawing/2014/main" id="{EAFAA4E3-C1DD-D6CB-BCCB-E42DE6FDF102}"/>
              </a:ext>
            </a:extLst>
          </p:cNvPr>
          <p:cNvSpPr txBox="1"/>
          <p:nvPr/>
        </p:nvSpPr>
        <p:spPr>
          <a:xfrm>
            <a:off x="9737598" y="3429000"/>
            <a:ext cx="1506071" cy="400110"/>
          </a:xfrm>
          <a:prstGeom prst="rect">
            <a:avLst/>
          </a:prstGeom>
          <a:noFill/>
        </p:spPr>
        <p:txBody>
          <a:bodyPr wrap="square" rtlCol="0">
            <a:spAutoFit/>
          </a:bodyPr>
          <a:lstStyle/>
          <a:p>
            <a:pPr algn="ctr"/>
            <a:r>
              <a:rPr lang="en-US" sz="2000" dirty="0"/>
              <a:t>Image 2</a:t>
            </a:r>
          </a:p>
        </p:txBody>
      </p:sp>
      <p:cxnSp>
        <p:nvCxnSpPr>
          <p:cNvPr id="4" name="Straight Arrow Connector 3">
            <a:extLst>
              <a:ext uri="{FF2B5EF4-FFF2-40B4-BE49-F238E27FC236}">
                <a16:creationId xmlns:a16="http://schemas.microsoft.com/office/drawing/2014/main" id="{44BAA7C0-C4B5-1D49-9E24-EB2F52548CE1}"/>
              </a:ext>
            </a:extLst>
          </p:cNvPr>
          <p:cNvCxnSpPr>
            <a:cxnSpLocks/>
            <a:stCxn id="17" idx="2"/>
          </p:cNvCxnSpPr>
          <p:nvPr/>
        </p:nvCxnSpPr>
        <p:spPr>
          <a:xfrm>
            <a:off x="8376325" y="3829110"/>
            <a:ext cx="0" cy="621866"/>
          </a:xfrm>
          <a:prstGeom prst="straightConnector1">
            <a:avLst/>
          </a:prstGeom>
          <a:ln w="38100">
            <a:solidFill>
              <a:schemeClr val="tx1"/>
            </a:solidFill>
            <a:tailEnd type="triangle" w="lg" len="lg"/>
          </a:ln>
        </p:spPr>
        <p:style>
          <a:lnRef idx="2">
            <a:schemeClr val="dk1"/>
          </a:lnRef>
          <a:fillRef idx="0">
            <a:schemeClr val="dk1"/>
          </a:fillRef>
          <a:effectRef idx="1">
            <a:schemeClr val="dk1"/>
          </a:effectRef>
          <a:fontRef idx="minor">
            <a:schemeClr val="tx1"/>
          </a:fontRef>
        </p:style>
      </p:cxnSp>
      <p:sp>
        <p:nvSpPr>
          <p:cNvPr id="13" name="Document 12">
            <a:extLst>
              <a:ext uri="{FF2B5EF4-FFF2-40B4-BE49-F238E27FC236}">
                <a16:creationId xmlns:a16="http://schemas.microsoft.com/office/drawing/2014/main" id="{1B938746-CBC5-CF21-7D5C-F6A5376BA630}"/>
              </a:ext>
            </a:extLst>
          </p:cNvPr>
          <p:cNvSpPr/>
          <p:nvPr/>
        </p:nvSpPr>
        <p:spPr>
          <a:xfrm>
            <a:off x="7656910" y="4518796"/>
            <a:ext cx="1506070" cy="746113"/>
          </a:xfrm>
          <a:prstGeom prst="flowChartDocumen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FS</a:t>
            </a:r>
          </a:p>
        </p:txBody>
      </p:sp>
      <p:sp>
        <p:nvSpPr>
          <p:cNvPr id="16" name="TextBox 15">
            <a:extLst>
              <a:ext uri="{FF2B5EF4-FFF2-40B4-BE49-F238E27FC236}">
                <a16:creationId xmlns:a16="http://schemas.microsoft.com/office/drawing/2014/main" id="{E12BF608-B1DE-AFEB-3762-E419AA378787}"/>
              </a:ext>
            </a:extLst>
          </p:cNvPr>
          <p:cNvSpPr txBox="1"/>
          <p:nvPr/>
        </p:nvSpPr>
        <p:spPr>
          <a:xfrm>
            <a:off x="8495108" y="3902763"/>
            <a:ext cx="1335744" cy="400110"/>
          </a:xfrm>
          <a:prstGeom prst="rect">
            <a:avLst/>
          </a:prstGeom>
          <a:noFill/>
        </p:spPr>
        <p:txBody>
          <a:bodyPr wrap="square" rtlCol="0">
            <a:spAutoFit/>
          </a:bodyPr>
          <a:lstStyle/>
          <a:p>
            <a:pPr algn="ctr"/>
            <a:r>
              <a:rPr lang="en-US" sz="2000" dirty="0"/>
              <a:t>Remount</a:t>
            </a:r>
          </a:p>
        </p:txBody>
      </p:sp>
      <p:cxnSp>
        <p:nvCxnSpPr>
          <p:cNvPr id="18" name="Straight Arrow Connector 17">
            <a:extLst>
              <a:ext uri="{FF2B5EF4-FFF2-40B4-BE49-F238E27FC236}">
                <a16:creationId xmlns:a16="http://schemas.microsoft.com/office/drawing/2014/main" id="{F2856B91-E346-B863-DF4A-7ED45BA26E8C}"/>
              </a:ext>
            </a:extLst>
          </p:cNvPr>
          <p:cNvCxnSpPr>
            <a:cxnSpLocks/>
          </p:cNvCxnSpPr>
          <p:nvPr/>
        </p:nvCxnSpPr>
        <p:spPr>
          <a:xfrm>
            <a:off x="10594785" y="3791885"/>
            <a:ext cx="0" cy="621866"/>
          </a:xfrm>
          <a:prstGeom prst="straightConnector1">
            <a:avLst/>
          </a:prstGeom>
          <a:ln w="38100">
            <a:solidFill>
              <a:schemeClr val="tx1"/>
            </a:solidFill>
            <a:tailEnd type="triangle" w="lg" len="lg"/>
          </a:ln>
        </p:spPr>
        <p:style>
          <a:lnRef idx="2">
            <a:schemeClr val="dk1"/>
          </a:lnRef>
          <a:fillRef idx="0">
            <a:schemeClr val="dk1"/>
          </a:fillRef>
          <a:effectRef idx="1">
            <a:schemeClr val="dk1"/>
          </a:effectRef>
          <a:fontRef idx="minor">
            <a:schemeClr val="tx1"/>
          </a:fontRef>
        </p:style>
      </p:cxnSp>
      <p:sp>
        <p:nvSpPr>
          <p:cNvPr id="21" name="TextBox 20">
            <a:extLst>
              <a:ext uri="{FF2B5EF4-FFF2-40B4-BE49-F238E27FC236}">
                <a16:creationId xmlns:a16="http://schemas.microsoft.com/office/drawing/2014/main" id="{AB1EF740-D311-291C-5CD1-BB08446F0436}"/>
              </a:ext>
            </a:extLst>
          </p:cNvPr>
          <p:cNvSpPr txBox="1"/>
          <p:nvPr/>
        </p:nvSpPr>
        <p:spPr>
          <a:xfrm>
            <a:off x="9926913" y="4315922"/>
            <a:ext cx="1335744" cy="400110"/>
          </a:xfrm>
          <a:prstGeom prst="rect">
            <a:avLst/>
          </a:prstGeom>
          <a:noFill/>
        </p:spPr>
        <p:txBody>
          <a:bodyPr wrap="square" rtlCol="0">
            <a:spAutoFit/>
          </a:bodyPr>
          <a:lstStyle/>
          <a:p>
            <a:pPr algn="ctr"/>
            <a:r>
              <a:rPr lang="en-US" sz="2000" dirty="0"/>
              <a:t>…</a:t>
            </a:r>
          </a:p>
        </p:txBody>
      </p:sp>
      <p:sp>
        <p:nvSpPr>
          <p:cNvPr id="22" name="Rectangle 21">
            <a:extLst>
              <a:ext uri="{FF2B5EF4-FFF2-40B4-BE49-F238E27FC236}">
                <a16:creationId xmlns:a16="http://schemas.microsoft.com/office/drawing/2014/main" id="{356C02EE-12DF-7E51-6D19-0FC2C5A4A0FB}"/>
              </a:ext>
            </a:extLst>
          </p:cNvPr>
          <p:cNvSpPr/>
          <p:nvPr/>
        </p:nvSpPr>
        <p:spPr>
          <a:xfrm>
            <a:off x="7656909" y="5676955"/>
            <a:ext cx="1506072" cy="728460"/>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rPr>
              <a:t>Recovered Stat</a:t>
            </a:r>
          </a:p>
        </p:txBody>
      </p:sp>
      <p:cxnSp>
        <p:nvCxnSpPr>
          <p:cNvPr id="23" name="Straight Arrow Connector 22">
            <a:extLst>
              <a:ext uri="{FF2B5EF4-FFF2-40B4-BE49-F238E27FC236}">
                <a16:creationId xmlns:a16="http://schemas.microsoft.com/office/drawing/2014/main" id="{EE4EA282-00D6-BC20-3159-58AD6916AED3}"/>
              </a:ext>
            </a:extLst>
          </p:cNvPr>
          <p:cNvCxnSpPr>
            <a:cxnSpLocks/>
            <a:stCxn id="13" idx="2"/>
            <a:endCxn id="22" idx="0"/>
          </p:cNvCxnSpPr>
          <p:nvPr/>
        </p:nvCxnSpPr>
        <p:spPr>
          <a:xfrm>
            <a:off x="8409945" y="5215583"/>
            <a:ext cx="0" cy="461372"/>
          </a:xfrm>
          <a:prstGeom prst="straightConnector1">
            <a:avLst/>
          </a:prstGeom>
          <a:ln w="38100">
            <a:solidFill>
              <a:schemeClr val="tx1"/>
            </a:solidFill>
            <a:tailEnd type="triangle" w="lg" len="lg"/>
          </a:ln>
        </p:spPr>
        <p:style>
          <a:lnRef idx="2">
            <a:schemeClr val="dk1"/>
          </a:lnRef>
          <a:fillRef idx="0">
            <a:schemeClr val="dk1"/>
          </a:fillRef>
          <a:effectRef idx="1">
            <a:schemeClr val="dk1"/>
          </a:effectRef>
          <a:fontRef idx="minor">
            <a:schemeClr val="tx1"/>
          </a:fontRef>
        </p:style>
      </p:cxnSp>
      <p:sp>
        <p:nvSpPr>
          <p:cNvPr id="29" name="TextBox 28">
            <a:extLst>
              <a:ext uri="{FF2B5EF4-FFF2-40B4-BE49-F238E27FC236}">
                <a16:creationId xmlns:a16="http://schemas.microsoft.com/office/drawing/2014/main" id="{7B92C604-396A-C6F8-8BAE-4E090626B940}"/>
              </a:ext>
            </a:extLst>
          </p:cNvPr>
          <p:cNvSpPr txBox="1"/>
          <p:nvPr/>
        </p:nvSpPr>
        <p:spPr>
          <a:xfrm>
            <a:off x="8495108" y="5246214"/>
            <a:ext cx="1335744" cy="400110"/>
          </a:xfrm>
          <a:prstGeom prst="rect">
            <a:avLst/>
          </a:prstGeom>
          <a:noFill/>
        </p:spPr>
        <p:txBody>
          <a:bodyPr wrap="square" rtlCol="0">
            <a:spAutoFit/>
          </a:bodyPr>
          <a:lstStyle/>
          <a:p>
            <a:pPr algn="ctr"/>
            <a:r>
              <a:rPr lang="en-US" sz="2000" dirty="0"/>
              <a:t>stat()</a:t>
            </a:r>
          </a:p>
        </p:txBody>
      </p:sp>
    </p:spTree>
    <p:extLst>
      <p:ext uri="{BB962C8B-B14F-4D97-AF65-F5344CB8AC3E}">
        <p14:creationId xmlns:p14="http://schemas.microsoft.com/office/powerpoint/2010/main" val="272701829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8BCAAA-C0EB-85B4-2E41-368F36D3C41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D1DAD90-8400-1783-6F5E-9A43ACB25C69}"/>
              </a:ext>
            </a:extLst>
          </p:cNvPr>
          <p:cNvSpPr>
            <a:spLocks noGrp="1"/>
          </p:cNvSpPr>
          <p:nvPr>
            <p:ph type="title"/>
          </p:nvPr>
        </p:nvSpPr>
        <p:spPr/>
        <p:txBody>
          <a:bodyPr/>
          <a:lstStyle/>
          <a:p>
            <a:r>
              <a:rPr lang="en-US" dirty="0"/>
              <a:t>Check FS Consistency (Cont.)</a:t>
            </a:r>
          </a:p>
        </p:txBody>
      </p:sp>
      <p:sp>
        <p:nvSpPr>
          <p:cNvPr id="3" name="Slide Number Placeholder 2">
            <a:extLst>
              <a:ext uri="{FF2B5EF4-FFF2-40B4-BE49-F238E27FC236}">
                <a16:creationId xmlns:a16="http://schemas.microsoft.com/office/drawing/2014/main" id="{A0AC6997-9D8B-E8E9-82D7-727626E523BF}"/>
              </a:ext>
            </a:extLst>
          </p:cNvPr>
          <p:cNvSpPr>
            <a:spLocks noGrp="1"/>
          </p:cNvSpPr>
          <p:nvPr>
            <p:ph type="sldNum" sz="quarter" idx="12"/>
          </p:nvPr>
        </p:nvSpPr>
        <p:spPr/>
        <p:txBody>
          <a:bodyPr/>
          <a:lstStyle/>
          <a:p>
            <a:fld id="{445DE602-7143-2F4C-9AC2-FC3E8E5E4635}" type="slidenum">
              <a:rPr lang="en-US" smtClean="0"/>
              <a:t>45</a:t>
            </a:fld>
            <a:endParaRPr lang="en-US"/>
          </a:p>
        </p:txBody>
      </p:sp>
      <p:sp>
        <p:nvSpPr>
          <p:cNvPr id="66" name="TextBox 65">
            <a:extLst>
              <a:ext uri="{FF2B5EF4-FFF2-40B4-BE49-F238E27FC236}">
                <a16:creationId xmlns:a16="http://schemas.microsoft.com/office/drawing/2014/main" id="{DB0544B0-F7A4-2604-DC0C-E8E072B69772}"/>
              </a:ext>
            </a:extLst>
          </p:cNvPr>
          <p:cNvSpPr txBox="1"/>
          <p:nvPr/>
        </p:nvSpPr>
        <p:spPr>
          <a:xfrm>
            <a:off x="838200" y="1936376"/>
            <a:ext cx="10515600" cy="3631763"/>
          </a:xfrm>
          <a:prstGeom prst="rect">
            <a:avLst/>
          </a:prstGeom>
          <a:noFill/>
        </p:spPr>
        <p:txBody>
          <a:bodyPr wrap="square" rtlCol="0">
            <a:spAutoFit/>
          </a:bodyPr>
          <a:lstStyle/>
          <a:p>
            <a:pPr>
              <a:spcBef>
                <a:spcPts val="600"/>
              </a:spcBef>
              <a:spcAft>
                <a:spcPts val="600"/>
              </a:spcAft>
            </a:pPr>
            <a:r>
              <a:rPr lang="en-US" sz="2000" dirty="0"/>
              <a:t>After recovery, we conduct:</a:t>
            </a:r>
          </a:p>
          <a:p>
            <a:pPr marL="457200" indent="-457200">
              <a:spcBef>
                <a:spcPts val="600"/>
              </a:spcBef>
              <a:spcAft>
                <a:spcPts val="600"/>
              </a:spcAft>
              <a:buFont typeface="+mj-lt"/>
              <a:buAutoNum type="arabicPeriod"/>
            </a:pPr>
            <a:r>
              <a:rPr lang="en-US" sz="2000" b="1" dirty="0"/>
              <a:t>Syslog Test</a:t>
            </a:r>
            <a:r>
              <a:rPr lang="en-US" sz="2000" dirty="0"/>
              <a:t>: check error reports (e.g., kernel panic) in system logs.</a:t>
            </a:r>
          </a:p>
          <a:p>
            <a:pPr marL="457200" indent="-457200">
              <a:spcBef>
                <a:spcPts val="600"/>
              </a:spcBef>
              <a:spcAft>
                <a:spcPts val="600"/>
              </a:spcAft>
              <a:buFont typeface="+mj-lt"/>
              <a:buAutoNum type="arabicPeriod"/>
            </a:pPr>
            <a:r>
              <a:rPr lang="en-US" sz="2000" b="1" dirty="0"/>
              <a:t>State Test</a:t>
            </a:r>
            <a:r>
              <a:rPr lang="en-US" sz="2000" dirty="0"/>
              <a:t>: compared the recovered stat with the pre/post-op state.</a:t>
            </a:r>
          </a:p>
          <a:p>
            <a:pPr marL="457200" indent="-457200">
              <a:spcBef>
                <a:spcPts val="600"/>
              </a:spcBef>
              <a:spcAft>
                <a:spcPts val="600"/>
              </a:spcAft>
              <a:buFont typeface="+mj-lt"/>
              <a:buAutoNum type="arabicPeriod"/>
            </a:pPr>
            <a:r>
              <a:rPr lang="en-US" sz="2000" b="1" dirty="0"/>
              <a:t>Write Test</a:t>
            </a:r>
            <a:r>
              <a:rPr lang="en-US" sz="2000" dirty="0"/>
              <a:t>: check files/</a:t>
            </a:r>
            <a:r>
              <a:rPr lang="en-US" sz="2000" dirty="0" err="1"/>
              <a:t>dirs</a:t>
            </a:r>
            <a:r>
              <a:rPr lang="en-US" sz="2000" dirty="0"/>
              <a:t> in the recovered system is writeable, readable, and removable.</a:t>
            </a:r>
          </a:p>
          <a:p>
            <a:pPr marL="457200" indent="-457200">
              <a:spcBef>
                <a:spcPts val="600"/>
              </a:spcBef>
              <a:spcAft>
                <a:spcPts val="600"/>
              </a:spcAft>
              <a:buFont typeface="+mj-lt"/>
              <a:buAutoNum type="arabicPeriod"/>
            </a:pPr>
            <a:r>
              <a:rPr lang="en-US" sz="2000" b="1" dirty="0"/>
              <a:t>File Operation Test</a:t>
            </a:r>
            <a:r>
              <a:rPr lang="en-US" sz="2000" dirty="0"/>
              <a:t>: use operation-specific checks to verify the expected behavior of some file operations.</a:t>
            </a:r>
          </a:p>
          <a:p>
            <a:pPr marL="457200" indent="-457200">
              <a:spcBef>
                <a:spcPts val="600"/>
              </a:spcBef>
              <a:spcAft>
                <a:spcPts val="600"/>
              </a:spcAft>
              <a:buFont typeface="+mj-lt"/>
              <a:buAutoNum type="arabicPeriod"/>
            </a:pPr>
            <a:r>
              <a:rPr lang="en-US" sz="2000" b="1" dirty="0"/>
              <a:t>Unprotected Store Test</a:t>
            </a:r>
            <a:r>
              <a:rPr lang="en-US" sz="2000" dirty="0"/>
              <a:t>: check the chosen unprotected store matches its old value (the value before this operation) or the new value (the value after this operation).</a:t>
            </a:r>
          </a:p>
        </p:txBody>
      </p:sp>
    </p:spTree>
    <p:extLst>
      <p:ext uri="{BB962C8B-B14F-4D97-AF65-F5344CB8AC3E}">
        <p14:creationId xmlns:p14="http://schemas.microsoft.com/office/powerpoint/2010/main" val="7851713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E81627-5A2E-5F8A-F8AA-3759930D454C}"/>
              </a:ext>
            </a:extLst>
          </p:cNvPr>
          <p:cNvSpPr>
            <a:spLocks noGrp="1"/>
          </p:cNvSpPr>
          <p:nvPr>
            <p:ph type="title"/>
          </p:nvPr>
        </p:nvSpPr>
        <p:spPr/>
        <p:txBody>
          <a:bodyPr/>
          <a:lstStyle/>
          <a:p>
            <a:r>
              <a:rPr lang="en-US" dirty="0"/>
              <a:t>Reference</a:t>
            </a:r>
          </a:p>
        </p:txBody>
      </p:sp>
      <p:sp>
        <p:nvSpPr>
          <p:cNvPr id="3" name="Slide Number Placeholder 2">
            <a:extLst>
              <a:ext uri="{FF2B5EF4-FFF2-40B4-BE49-F238E27FC236}">
                <a16:creationId xmlns:a16="http://schemas.microsoft.com/office/drawing/2014/main" id="{D2FA04D7-28C5-3B0F-6F84-58B5265E73AE}"/>
              </a:ext>
            </a:extLst>
          </p:cNvPr>
          <p:cNvSpPr>
            <a:spLocks noGrp="1"/>
          </p:cNvSpPr>
          <p:nvPr>
            <p:ph type="sldNum" sz="quarter" idx="12"/>
          </p:nvPr>
        </p:nvSpPr>
        <p:spPr/>
        <p:txBody>
          <a:bodyPr/>
          <a:lstStyle/>
          <a:p>
            <a:fld id="{445DE602-7143-2F4C-9AC2-FC3E8E5E4635}" type="slidenum">
              <a:rPr lang="en-US" smtClean="0"/>
              <a:t>46</a:t>
            </a:fld>
            <a:endParaRPr lang="en-US"/>
          </a:p>
        </p:txBody>
      </p:sp>
      <p:sp>
        <p:nvSpPr>
          <p:cNvPr id="4" name="TextBox 3">
            <a:extLst>
              <a:ext uri="{FF2B5EF4-FFF2-40B4-BE49-F238E27FC236}">
                <a16:creationId xmlns:a16="http://schemas.microsoft.com/office/drawing/2014/main" id="{5CEA5FAE-4FEB-3934-BFDF-ECDAD2C59CBD}"/>
              </a:ext>
            </a:extLst>
          </p:cNvPr>
          <p:cNvSpPr txBox="1"/>
          <p:nvPr/>
        </p:nvSpPr>
        <p:spPr>
          <a:xfrm>
            <a:off x="838199" y="1465729"/>
            <a:ext cx="10515599" cy="4339650"/>
          </a:xfrm>
          <a:prstGeom prst="rect">
            <a:avLst/>
          </a:prstGeom>
          <a:noFill/>
        </p:spPr>
        <p:txBody>
          <a:bodyPr wrap="square" rtlCol="0">
            <a:spAutoFit/>
          </a:bodyPr>
          <a:lstStyle/>
          <a:p>
            <a:pPr>
              <a:spcBef>
                <a:spcPts val="600"/>
              </a:spcBef>
              <a:spcAft>
                <a:spcPts val="600"/>
              </a:spcAft>
            </a:pPr>
            <a:r>
              <a:rPr lang="en-US" sz="1200" dirty="0"/>
              <a:t>[Yat]: Philip Lantz, Subramanya </a:t>
            </a:r>
            <a:r>
              <a:rPr lang="en-US" sz="1200" dirty="0" err="1"/>
              <a:t>Dulloor</a:t>
            </a:r>
            <a:r>
              <a:rPr lang="en-US" sz="1200" dirty="0"/>
              <a:t>, Sanjay Kumar, Rajesh Sankaran, and Jeff Jackson. Yat: A validation framework for persistent memory software. In 2014 USENIX Annual Technical Conference (USENIXATC 14), pages 433–438, 2014.</a:t>
            </a:r>
          </a:p>
          <a:p>
            <a:pPr>
              <a:spcBef>
                <a:spcPts val="600"/>
              </a:spcBef>
              <a:spcAft>
                <a:spcPts val="600"/>
              </a:spcAft>
            </a:pPr>
            <a:r>
              <a:rPr lang="en-US" sz="1200" dirty="0"/>
              <a:t>[</a:t>
            </a:r>
            <a:r>
              <a:rPr lang="en-US" sz="1200" dirty="0" err="1"/>
              <a:t>PMTest</a:t>
            </a:r>
            <a:r>
              <a:rPr lang="en-US" sz="1200" dirty="0"/>
              <a:t>]: </a:t>
            </a:r>
            <a:r>
              <a:rPr lang="en-US" sz="1200" dirty="0" err="1"/>
              <a:t>Sihang</a:t>
            </a:r>
            <a:r>
              <a:rPr lang="en-US" sz="1200" dirty="0"/>
              <a:t> Liu, </a:t>
            </a:r>
            <a:r>
              <a:rPr lang="en-US" sz="1200" dirty="0" err="1"/>
              <a:t>Yizhou</a:t>
            </a:r>
            <a:r>
              <a:rPr lang="en-US" sz="1200" dirty="0"/>
              <a:t> Wei, </a:t>
            </a:r>
            <a:r>
              <a:rPr lang="en-US" sz="1200" dirty="0" err="1"/>
              <a:t>Jishen</a:t>
            </a:r>
            <a:r>
              <a:rPr lang="en-US" sz="1200" dirty="0"/>
              <a:t> Zhao, </a:t>
            </a:r>
            <a:r>
              <a:rPr lang="en-US" sz="1200" dirty="0" err="1"/>
              <a:t>Aasheesh</a:t>
            </a:r>
            <a:r>
              <a:rPr lang="en-US" sz="1200" dirty="0"/>
              <a:t> Kolli, and Samira Khan. </a:t>
            </a:r>
            <a:r>
              <a:rPr lang="en-US" sz="1200" dirty="0" err="1"/>
              <a:t>PMTest</a:t>
            </a:r>
            <a:r>
              <a:rPr lang="en-US" sz="1200" dirty="0"/>
              <a:t>: A fast and flexible testing framework for persistent memory programs. In Proceedings of the Twenty-Fourth International Conference on Architectural Support for Programming Languages and Operating Systems, pages 411–425, 2019.</a:t>
            </a:r>
          </a:p>
          <a:p>
            <a:pPr>
              <a:spcBef>
                <a:spcPts val="600"/>
              </a:spcBef>
              <a:spcAft>
                <a:spcPts val="600"/>
              </a:spcAft>
            </a:pPr>
            <a:r>
              <a:rPr lang="en-US" sz="1200" dirty="0"/>
              <a:t>[</a:t>
            </a:r>
            <a:r>
              <a:rPr lang="en-US" sz="1200" dirty="0" err="1"/>
              <a:t>XFDetector</a:t>
            </a:r>
            <a:r>
              <a:rPr lang="en-US" sz="1200" dirty="0"/>
              <a:t>]: </a:t>
            </a:r>
            <a:r>
              <a:rPr lang="en-US" sz="1200" dirty="0" err="1"/>
              <a:t>Sihang</a:t>
            </a:r>
            <a:r>
              <a:rPr lang="en-US" sz="1200" dirty="0"/>
              <a:t> Liu, </a:t>
            </a:r>
            <a:r>
              <a:rPr lang="en-US" sz="1200" dirty="0" err="1"/>
              <a:t>Korakit</a:t>
            </a:r>
            <a:r>
              <a:rPr lang="en-US" sz="1200" dirty="0"/>
              <a:t> </a:t>
            </a:r>
            <a:r>
              <a:rPr lang="en-US" sz="1200" dirty="0" err="1"/>
              <a:t>Seemakhupt</a:t>
            </a:r>
            <a:r>
              <a:rPr lang="en-US" sz="1200" dirty="0"/>
              <a:t>, </a:t>
            </a:r>
            <a:r>
              <a:rPr lang="en-US" sz="1200" dirty="0" err="1"/>
              <a:t>Yizhou</a:t>
            </a:r>
            <a:r>
              <a:rPr lang="en-US" sz="1200" dirty="0"/>
              <a:t> Wei, Thomas </a:t>
            </a:r>
            <a:r>
              <a:rPr lang="en-US" sz="1200" dirty="0" err="1"/>
              <a:t>Wenisch</a:t>
            </a:r>
            <a:r>
              <a:rPr lang="en-US" sz="1200" dirty="0"/>
              <a:t>, </a:t>
            </a:r>
            <a:r>
              <a:rPr lang="en-US" sz="1200" dirty="0" err="1"/>
              <a:t>Aasheesh</a:t>
            </a:r>
            <a:r>
              <a:rPr lang="en-US" sz="1200" dirty="0"/>
              <a:t> Kolli, and Samira Khan. Cross-failure bug detection in persistent memory programs. In Proceedings of the Twenty-Fifth International Conference on Architectural Support for Programming Languages and Operating Systems, pages 1187–1202, 2020.</a:t>
            </a:r>
          </a:p>
          <a:p>
            <a:pPr>
              <a:spcBef>
                <a:spcPts val="600"/>
              </a:spcBef>
              <a:spcAft>
                <a:spcPts val="600"/>
              </a:spcAft>
            </a:pPr>
            <a:r>
              <a:rPr lang="en-US" sz="1200" dirty="0"/>
              <a:t>[</a:t>
            </a:r>
            <a:r>
              <a:rPr lang="en-US" sz="1200" dirty="0" err="1"/>
              <a:t>PMDebugger</a:t>
            </a:r>
            <a:r>
              <a:rPr lang="en-US" sz="1200" dirty="0"/>
              <a:t>]: Bang Di, </a:t>
            </a:r>
            <a:r>
              <a:rPr lang="en-US" sz="1200" dirty="0" err="1"/>
              <a:t>Jiawen</a:t>
            </a:r>
            <a:r>
              <a:rPr lang="en-US" sz="1200" dirty="0"/>
              <a:t> Liu, Hao Chen, and Dong Li. Fast, flexible, and comprehensive bug detection for persistent memory programs. In Proceedings of the 26th ACM International Conference on Architectural Support for Programming Languages and Operating Systems, pages 503–516, 2021.</a:t>
            </a:r>
          </a:p>
          <a:p>
            <a:pPr>
              <a:spcBef>
                <a:spcPts val="600"/>
              </a:spcBef>
              <a:spcAft>
                <a:spcPts val="600"/>
              </a:spcAft>
            </a:pPr>
            <a:r>
              <a:rPr lang="en-US" sz="1200" dirty="0"/>
              <a:t>[Witcher]: </a:t>
            </a:r>
            <a:r>
              <a:rPr lang="en-US" sz="1200" dirty="0" err="1"/>
              <a:t>Xinwei</a:t>
            </a:r>
            <a:r>
              <a:rPr lang="en-US" sz="1200" dirty="0"/>
              <a:t> Fu, Wook-</a:t>
            </a:r>
            <a:r>
              <a:rPr lang="en-US" sz="1200" dirty="0" err="1"/>
              <a:t>Hee</a:t>
            </a:r>
            <a:r>
              <a:rPr lang="en-US" sz="1200" dirty="0"/>
              <a:t> Kim, Ajay </a:t>
            </a:r>
            <a:r>
              <a:rPr lang="en-US" sz="1200" dirty="0" err="1"/>
              <a:t>Paddayuru</a:t>
            </a:r>
            <a:r>
              <a:rPr lang="en-US" sz="1200" dirty="0"/>
              <a:t> </a:t>
            </a:r>
            <a:r>
              <a:rPr lang="en-US" sz="1200" dirty="0" err="1"/>
              <a:t>Shreepathi</a:t>
            </a:r>
            <a:r>
              <a:rPr lang="en-US" sz="1200" dirty="0"/>
              <a:t>, </a:t>
            </a:r>
            <a:r>
              <a:rPr lang="en-US" sz="1200" dirty="0" err="1"/>
              <a:t>Mohannad</a:t>
            </a:r>
            <a:r>
              <a:rPr lang="en-US" sz="1200" dirty="0"/>
              <a:t> Ismail, Sunny </a:t>
            </a:r>
            <a:r>
              <a:rPr lang="en-US" sz="1200" dirty="0" err="1"/>
              <a:t>Wadkar</a:t>
            </a:r>
            <a:r>
              <a:rPr lang="en-US" sz="1200" dirty="0"/>
              <a:t>, </a:t>
            </a:r>
            <a:r>
              <a:rPr lang="en-US" sz="1200" dirty="0" err="1"/>
              <a:t>Dongyoon</a:t>
            </a:r>
            <a:r>
              <a:rPr lang="en-US" sz="1200" dirty="0"/>
              <a:t> Lee, and </a:t>
            </a:r>
            <a:r>
              <a:rPr lang="en-US" sz="1200" dirty="0" err="1"/>
              <a:t>Changwoo</a:t>
            </a:r>
            <a:r>
              <a:rPr lang="en-US" sz="1200" dirty="0"/>
              <a:t> Min. Witcher: Systematic crash consistency testing for non-volatile memory key-value stores. In Proceedings of the ACM SIGOPS 28th Symposium on Operating Systems Principles, pages 100–115, 2021.</a:t>
            </a:r>
          </a:p>
          <a:p>
            <a:pPr>
              <a:spcBef>
                <a:spcPts val="600"/>
              </a:spcBef>
              <a:spcAft>
                <a:spcPts val="600"/>
              </a:spcAft>
            </a:pPr>
            <a:r>
              <a:rPr lang="en-US" sz="1200" dirty="0"/>
              <a:t>[</a:t>
            </a:r>
            <a:r>
              <a:rPr lang="en-US" sz="1200" dirty="0" err="1"/>
              <a:t>Vinter</a:t>
            </a:r>
            <a:r>
              <a:rPr lang="en-US" sz="1200" dirty="0"/>
              <a:t>]: Samuel </a:t>
            </a:r>
            <a:r>
              <a:rPr lang="en-US" sz="1200" dirty="0" err="1"/>
              <a:t>Kalbfleisch</a:t>
            </a:r>
            <a:r>
              <a:rPr lang="en-US" sz="1200" dirty="0"/>
              <a:t>, Lukas </a:t>
            </a:r>
            <a:r>
              <a:rPr lang="en-US" sz="1200" dirty="0" err="1"/>
              <a:t>Werling</a:t>
            </a:r>
            <a:r>
              <a:rPr lang="en-US" sz="1200" dirty="0"/>
              <a:t>, and Frank </a:t>
            </a:r>
            <a:r>
              <a:rPr lang="en-US" sz="1200" dirty="0" err="1"/>
              <a:t>Bellosa</a:t>
            </a:r>
            <a:r>
              <a:rPr lang="en-US" sz="1200" dirty="0"/>
              <a:t>. </a:t>
            </a:r>
            <a:r>
              <a:rPr lang="en-US" sz="1200" dirty="0" err="1"/>
              <a:t>Vinter</a:t>
            </a:r>
            <a:r>
              <a:rPr lang="en-US" sz="1200" dirty="0"/>
              <a:t>: Automatic non-volatile memory crash consistency testing for full systems. In 2022 USENIX Annual Technical Conference (USENIX ATC 22), pages 933–950, 2022.</a:t>
            </a:r>
          </a:p>
          <a:p>
            <a:pPr>
              <a:spcBef>
                <a:spcPts val="600"/>
              </a:spcBef>
              <a:spcAft>
                <a:spcPts val="600"/>
              </a:spcAft>
            </a:pPr>
            <a:r>
              <a:rPr lang="en-US" sz="1200" dirty="0"/>
              <a:t>[Chipmunk]: Hayley LeBlanc, </a:t>
            </a:r>
            <a:r>
              <a:rPr lang="en-US" sz="1200" dirty="0" err="1"/>
              <a:t>Shankara</a:t>
            </a:r>
            <a:r>
              <a:rPr lang="en-US" sz="1200" dirty="0"/>
              <a:t> </a:t>
            </a:r>
            <a:r>
              <a:rPr lang="en-US" sz="1200" dirty="0" err="1"/>
              <a:t>Pailoor</a:t>
            </a:r>
            <a:r>
              <a:rPr lang="en-US" sz="1200" dirty="0"/>
              <a:t>, Om Saran KRE, Isil </a:t>
            </a:r>
            <a:r>
              <a:rPr lang="en-US" sz="1200" dirty="0" err="1"/>
              <a:t>Dillig</a:t>
            </a:r>
            <a:r>
              <a:rPr lang="en-US" sz="1200" dirty="0"/>
              <a:t>, James </a:t>
            </a:r>
            <a:r>
              <a:rPr lang="en-US" sz="1200" dirty="0" err="1"/>
              <a:t>Bornholt</a:t>
            </a:r>
            <a:r>
              <a:rPr lang="en-US" sz="1200" dirty="0"/>
              <a:t>, and Vijay Chidambaram. Chipmunk: Investigating crash-consistency in persistent-memory file systems. In Proceedings of the Eighteenth European Conference on Computer Systems, pages 1–20, 2023.</a:t>
            </a:r>
          </a:p>
        </p:txBody>
      </p:sp>
    </p:spTree>
    <p:extLst>
      <p:ext uri="{BB962C8B-B14F-4D97-AF65-F5344CB8AC3E}">
        <p14:creationId xmlns:p14="http://schemas.microsoft.com/office/powerpoint/2010/main" val="23395318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A59007-17F8-4AE7-F25D-09F5A52E6A2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F5A3F56-9270-3BB9-020F-D710AB2B2ADF}"/>
              </a:ext>
            </a:extLst>
          </p:cNvPr>
          <p:cNvSpPr>
            <a:spLocks noGrp="1"/>
          </p:cNvSpPr>
          <p:nvPr>
            <p:ph type="title"/>
          </p:nvPr>
        </p:nvSpPr>
        <p:spPr/>
        <p:txBody>
          <a:bodyPr>
            <a:normAutofit/>
          </a:bodyPr>
          <a:lstStyle/>
          <a:p>
            <a:r>
              <a:rPr lang="en-US" sz="4000" dirty="0"/>
              <a:t>Out-of-order Persistence</a:t>
            </a:r>
          </a:p>
        </p:txBody>
      </p:sp>
      <p:sp>
        <p:nvSpPr>
          <p:cNvPr id="3" name="Slide Number Placeholder 2">
            <a:extLst>
              <a:ext uri="{FF2B5EF4-FFF2-40B4-BE49-F238E27FC236}">
                <a16:creationId xmlns:a16="http://schemas.microsoft.com/office/drawing/2014/main" id="{B4B03FD8-47DD-3720-A9D4-176C6E37279B}"/>
              </a:ext>
            </a:extLst>
          </p:cNvPr>
          <p:cNvSpPr>
            <a:spLocks noGrp="1"/>
          </p:cNvSpPr>
          <p:nvPr>
            <p:ph type="sldNum" sz="quarter" idx="12"/>
          </p:nvPr>
        </p:nvSpPr>
        <p:spPr/>
        <p:txBody>
          <a:bodyPr/>
          <a:lstStyle/>
          <a:p>
            <a:fld id="{445DE602-7143-2F4C-9AC2-FC3E8E5E4635}" type="slidenum">
              <a:rPr lang="en-US" smtClean="0"/>
              <a:t>5</a:t>
            </a:fld>
            <a:endParaRPr lang="en-US" dirty="0"/>
          </a:p>
        </p:txBody>
      </p:sp>
      <p:sp>
        <p:nvSpPr>
          <p:cNvPr id="33" name="Oval 32">
            <a:extLst>
              <a:ext uri="{FF2B5EF4-FFF2-40B4-BE49-F238E27FC236}">
                <a16:creationId xmlns:a16="http://schemas.microsoft.com/office/drawing/2014/main" id="{5979F17D-2B84-38B7-D9BB-BA9B612B93B5}"/>
              </a:ext>
            </a:extLst>
          </p:cNvPr>
          <p:cNvSpPr/>
          <p:nvPr/>
        </p:nvSpPr>
        <p:spPr>
          <a:xfrm>
            <a:off x="5001099" y="2015717"/>
            <a:ext cx="794334" cy="827454"/>
          </a:xfrm>
          <a:prstGeom prst="ellipse">
            <a:avLst/>
          </a:prstGeom>
        </p:spPr>
        <p:style>
          <a:lnRef idx="2">
            <a:schemeClr val="dk1"/>
          </a:lnRef>
          <a:fillRef idx="1">
            <a:schemeClr val="lt1"/>
          </a:fillRef>
          <a:effectRef idx="0">
            <a:schemeClr val="dk1"/>
          </a:effectRef>
          <a:fontRef idx="minor">
            <a:schemeClr val="dk1"/>
          </a:fontRef>
        </p:style>
        <p:txBody>
          <a:bodyPr lIns="0" rIns="0" rtlCol="0" anchor="ctr"/>
          <a:lstStyle/>
          <a:p>
            <a:pPr algn="ctr"/>
            <a:r>
              <a:rPr lang="en-US" sz="2000" dirty="0">
                <a:latin typeface="Times New Roman" panose="02020603050405020304" pitchFamily="18" charset="0"/>
                <a:cs typeface="Times New Roman" panose="02020603050405020304" pitchFamily="18" charset="0"/>
              </a:rPr>
              <a:t>CPU</a:t>
            </a:r>
          </a:p>
        </p:txBody>
      </p:sp>
      <p:sp>
        <p:nvSpPr>
          <p:cNvPr id="34" name="Rectangle 33">
            <a:extLst>
              <a:ext uri="{FF2B5EF4-FFF2-40B4-BE49-F238E27FC236}">
                <a16:creationId xmlns:a16="http://schemas.microsoft.com/office/drawing/2014/main" id="{DF42208F-BDC0-DC9C-053B-50DD20F8D5EA}"/>
              </a:ext>
            </a:extLst>
          </p:cNvPr>
          <p:cNvSpPr/>
          <p:nvPr/>
        </p:nvSpPr>
        <p:spPr>
          <a:xfrm>
            <a:off x="4573097" y="2877021"/>
            <a:ext cx="1639885" cy="110395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2000" dirty="0">
                <a:latin typeface="Times New Roman" panose="02020603050405020304" pitchFamily="18" charset="0"/>
                <a:cs typeface="Times New Roman" panose="02020603050405020304" pitchFamily="18" charset="0"/>
              </a:rPr>
              <a:t>Cache</a:t>
            </a:r>
          </a:p>
          <a:p>
            <a:pPr algn="ctr"/>
            <a:r>
              <a:rPr lang="en-US" sz="2000" dirty="0">
                <a:latin typeface="Times New Roman" panose="02020603050405020304" pitchFamily="18" charset="0"/>
                <a:cs typeface="Times New Roman" panose="02020603050405020304" pitchFamily="18" charset="0"/>
              </a:rPr>
              <a:t>(Line 1, </a:t>
            </a:r>
            <a:r>
              <a:rPr lang="en-US" sz="2000" dirty="0">
                <a:solidFill>
                  <a:srgbClr val="C00000"/>
                </a:solidFill>
                <a:latin typeface="Times New Roman" panose="02020603050405020304" pitchFamily="18" charset="0"/>
                <a:cs typeface="Times New Roman" panose="02020603050405020304" pitchFamily="18" charset="0"/>
              </a:rPr>
              <a:t>A: 2</a:t>
            </a:r>
            <a:r>
              <a:rPr lang="en-US" sz="2000" dirty="0">
                <a:latin typeface="Times New Roman" panose="02020603050405020304" pitchFamily="18" charset="0"/>
                <a:cs typeface="Times New Roman" panose="02020603050405020304" pitchFamily="18" charset="0"/>
              </a:rPr>
              <a:t>)</a:t>
            </a:r>
          </a:p>
          <a:p>
            <a:pPr algn="ctr"/>
            <a:r>
              <a:rPr lang="en-US" sz="2000" dirty="0">
                <a:latin typeface="Times New Roman" panose="02020603050405020304" pitchFamily="18" charset="0"/>
                <a:cs typeface="Times New Roman" panose="02020603050405020304" pitchFamily="18" charset="0"/>
              </a:rPr>
              <a:t>(Line </a:t>
            </a:r>
            <a:r>
              <a:rPr lang="en-US" sz="2000" dirty="0">
                <a:solidFill>
                  <a:schemeClr val="tx1"/>
                </a:solidFill>
                <a:latin typeface="Times New Roman" panose="02020603050405020304" pitchFamily="18" charset="0"/>
                <a:cs typeface="Times New Roman" panose="02020603050405020304" pitchFamily="18" charset="0"/>
              </a:rPr>
              <a:t>2, B: 0)</a:t>
            </a:r>
          </a:p>
        </p:txBody>
      </p:sp>
      <p:sp>
        <p:nvSpPr>
          <p:cNvPr id="35" name="Rectangle 34">
            <a:extLst>
              <a:ext uri="{FF2B5EF4-FFF2-40B4-BE49-F238E27FC236}">
                <a16:creationId xmlns:a16="http://schemas.microsoft.com/office/drawing/2014/main" id="{45A5ACE4-4756-083C-B7C7-F693CE51B02C}"/>
              </a:ext>
            </a:extLst>
          </p:cNvPr>
          <p:cNvSpPr/>
          <p:nvPr/>
        </p:nvSpPr>
        <p:spPr>
          <a:xfrm>
            <a:off x="4573097" y="4568066"/>
            <a:ext cx="1639885" cy="110395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2000" dirty="0">
                <a:latin typeface="Times New Roman" panose="02020603050405020304" pitchFamily="18" charset="0"/>
                <a:cs typeface="Times New Roman" panose="02020603050405020304" pitchFamily="18" charset="0"/>
              </a:rPr>
              <a:t>PM</a:t>
            </a:r>
          </a:p>
          <a:p>
            <a:pPr algn="ctr"/>
            <a:r>
              <a:rPr lang="en-US" sz="2000" dirty="0">
                <a:latin typeface="Times New Roman" panose="02020603050405020304" pitchFamily="18" charset="0"/>
                <a:cs typeface="Times New Roman" panose="02020603050405020304" pitchFamily="18" charset="0"/>
              </a:rPr>
              <a:t>(</a:t>
            </a:r>
            <a:r>
              <a:rPr lang="en-US" sz="2000" dirty="0">
                <a:solidFill>
                  <a:schemeClr val="tx1"/>
                </a:solidFill>
                <a:latin typeface="Times New Roman" panose="02020603050405020304" pitchFamily="18" charset="0"/>
                <a:cs typeface="Times New Roman" panose="02020603050405020304" pitchFamily="18" charset="0"/>
              </a:rPr>
              <a:t>A: 0)</a:t>
            </a:r>
          </a:p>
          <a:p>
            <a:pPr algn="ctr"/>
            <a:r>
              <a:rPr lang="en-US" sz="2000" dirty="0">
                <a:solidFill>
                  <a:schemeClr val="tx1"/>
                </a:solidFill>
                <a:latin typeface="Times New Roman" panose="02020603050405020304" pitchFamily="18" charset="0"/>
                <a:cs typeface="Times New Roman" panose="02020603050405020304" pitchFamily="18" charset="0"/>
              </a:rPr>
              <a:t>(B: 0)</a:t>
            </a:r>
          </a:p>
        </p:txBody>
      </p:sp>
      <p:cxnSp>
        <p:nvCxnSpPr>
          <p:cNvPr id="36" name="Straight Arrow Connector 35">
            <a:extLst>
              <a:ext uri="{FF2B5EF4-FFF2-40B4-BE49-F238E27FC236}">
                <a16:creationId xmlns:a16="http://schemas.microsoft.com/office/drawing/2014/main" id="{F2AB1C16-F131-1AE2-5C85-085DADB962F7}"/>
              </a:ext>
            </a:extLst>
          </p:cNvPr>
          <p:cNvCxnSpPr>
            <a:cxnSpLocks/>
            <a:stCxn id="34" idx="2"/>
            <a:endCxn id="35" idx="0"/>
          </p:cNvCxnSpPr>
          <p:nvPr/>
        </p:nvCxnSpPr>
        <p:spPr>
          <a:xfrm>
            <a:off x="5393040" y="3980978"/>
            <a:ext cx="0" cy="587088"/>
          </a:xfrm>
          <a:prstGeom prst="straightConnector1">
            <a:avLst/>
          </a:prstGeom>
          <a:ln w="38100">
            <a:solidFill>
              <a:schemeClr val="tx1"/>
            </a:solidFill>
            <a:tailEnd type="triangle" w="lg" len="lg"/>
          </a:ln>
        </p:spPr>
        <p:style>
          <a:lnRef idx="2">
            <a:schemeClr val="dk1"/>
          </a:lnRef>
          <a:fillRef idx="0">
            <a:schemeClr val="dk1"/>
          </a:fillRef>
          <a:effectRef idx="1">
            <a:schemeClr val="dk1"/>
          </a:effectRef>
          <a:fontRef idx="minor">
            <a:schemeClr val="tx1"/>
          </a:fontRef>
        </p:style>
      </p:cxnSp>
      <p:sp>
        <p:nvSpPr>
          <p:cNvPr id="42" name="TextBox 41">
            <a:extLst>
              <a:ext uri="{FF2B5EF4-FFF2-40B4-BE49-F238E27FC236}">
                <a16:creationId xmlns:a16="http://schemas.microsoft.com/office/drawing/2014/main" id="{8E2CE50B-E42B-BFE8-8C70-0B1A10CF9360}"/>
              </a:ext>
            </a:extLst>
          </p:cNvPr>
          <p:cNvSpPr txBox="1"/>
          <p:nvPr/>
        </p:nvSpPr>
        <p:spPr>
          <a:xfrm>
            <a:off x="2192648" y="2105561"/>
            <a:ext cx="2119189" cy="1323439"/>
          </a:xfrm>
          <a:prstGeom prst="rect">
            <a:avLst/>
          </a:prstGeom>
          <a:noFill/>
          <a:ln w="28575">
            <a:noFill/>
          </a:ln>
        </p:spPr>
        <p:txBody>
          <a:bodyPr wrap="square" rtlCol="0">
            <a:spAutoFit/>
          </a:bodyPr>
          <a:lstStyle/>
          <a:p>
            <a:pPr marL="514350" indent="-514350">
              <a:buAutoNum type="arabicPeriod"/>
            </a:pPr>
            <a:r>
              <a:rPr lang="en-US" sz="2000" dirty="0">
                <a:cs typeface="Times New Roman" panose="02020603050405020304" pitchFamily="18" charset="0"/>
              </a:rPr>
              <a:t>Store A, 2</a:t>
            </a:r>
          </a:p>
          <a:p>
            <a:pPr marL="514350" indent="-514350">
              <a:buAutoNum type="arabicPeriod"/>
            </a:pPr>
            <a:r>
              <a:rPr lang="en-US" sz="2000" dirty="0">
                <a:cs typeface="Times New Roman" panose="02020603050405020304" pitchFamily="18" charset="0"/>
              </a:rPr>
              <a:t>Flush A</a:t>
            </a:r>
          </a:p>
          <a:p>
            <a:pPr marL="514350" indent="-514350">
              <a:buAutoNum type="arabicPeriod"/>
            </a:pPr>
            <a:r>
              <a:rPr lang="en-US" sz="2000" dirty="0">
                <a:cs typeface="Times New Roman" panose="02020603050405020304" pitchFamily="18" charset="0"/>
              </a:rPr>
              <a:t>Store B, 3</a:t>
            </a:r>
          </a:p>
          <a:p>
            <a:pPr marL="514350" indent="-514350">
              <a:buAutoNum type="arabicPeriod"/>
            </a:pPr>
            <a:r>
              <a:rPr lang="en-US" sz="2000" dirty="0">
                <a:cs typeface="Times New Roman" panose="02020603050405020304" pitchFamily="18" charset="0"/>
              </a:rPr>
              <a:t>Fence</a:t>
            </a:r>
          </a:p>
        </p:txBody>
      </p:sp>
      <p:sp>
        <p:nvSpPr>
          <p:cNvPr id="4" name="Arrow: Right 3">
            <a:extLst>
              <a:ext uri="{FF2B5EF4-FFF2-40B4-BE49-F238E27FC236}">
                <a16:creationId xmlns:a16="http://schemas.microsoft.com/office/drawing/2014/main" id="{96A8BA1D-FD61-E8A0-D779-F0457C41BF03}"/>
              </a:ext>
            </a:extLst>
          </p:cNvPr>
          <p:cNvSpPr/>
          <p:nvPr/>
        </p:nvSpPr>
        <p:spPr>
          <a:xfrm>
            <a:off x="1783295" y="2185210"/>
            <a:ext cx="409353" cy="244234"/>
          </a:xfrm>
          <a:prstGeom prst="rightArrow">
            <a:avLst/>
          </a:prstGeom>
          <a:solidFill>
            <a:srgbClr val="00B050"/>
          </a:solidFill>
          <a:ln>
            <a:solidFill>
              <a:schemeClr val="bg1"/>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17393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4A2A1C-6573-4605-FF95-70745281504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D28C4C4-0955-E98E-3C36-A5E6D3A2254E}"/>
              </a:ext>
            </a:extLst>
          </p:cNvPr>
          <p:cNvSpPr>
            <a:spLocks noGrp="1"/>
          </p:cNvSpPr>
          <p:nvPr>
            <p:ph type="title"/>
          </p:nvPr>
        </p:nvSpPr>
        <p:spPr/>
        <p:txBody>
          <a:bodyPr>
            <a:normAutofit/>
          </a:bodyPr>
          <a:lstStyle/>
          <a:p>
            <a:r>
              <a:rPr lang="en-US" sz="4000" dirty="0"/>
              <a:t>Out-of-order Persistence</a:t>
            </a:r>
          </a:p>
        </p:txBody>
      </p:sp>
      <p:sp>
        <p:nvSpPr>
          <p:cNvPr id="3" name="Slide Number Placeholder 2">
            <a:extLst>
              <a:ext uri="{FF2B5EF4-FFF2-40B4-BE49-F238E27FC236}">
                <a16:creationId xmlns:a16="http://schemas.microsoft.com/office/drawing/2014/main" id="{13810FCB-303B-C082-2C2C-A35A9967A415}"/>
              </a:ext>
            </a:extLst>
          </p:cNvPr>
          <p:cNvSpPr>
            <a:spLocks noGrp="1"/>
          </p:cNvSpPr>
          <p:nvPr>
            <p:ph type="sldNum" sz="quarter" idx="12"/>
          </p:nvPr>
        </p:nvSpPr>
        <p:spPr/>
        <p:txBody>
          <a:bodyPr/>
          <a:lstStyle/>
          <a:p>
            <a:fld id="{445DE602-7143-2F4C-9AC2-FC3E8E5E4635}" type="slidenum">
              <a:rPr lang="en-US" smtClean="0"/>
              <a:t>6</a:t>
            </a:fld>
            <a:endParaRPr lang="en-US" dirty="0"/>
          </a:p>
        </p:txBody>
      </p:sp>
      <p:sp>
        <p:nvSpPr>
          <p:cNvPr id="33" name="Oval 32">
            <a:extLst>
              <a:ext uri="{FF2B5EF4-FFF2-40B4-BE49-F238E27FC236}">
                <a16:creationId xmlns:a16="http://schemas.microsoft.com/office/drawing/2014/main" id="{7C8AA626-6FF5-9F1C-E895-12AF4EAA7196}"/>
              </a:ext>
            </a:extLst>
          </p:cNvPr>
          <p:cNvSpPr/>
          <p:nvPr/>
        </p:nvSpPr>
        <p:spPr>
          <a:xfrm>
            <a:off x="5001099" y="2015717"/>
            <a:ext cx="794334" cy="827454"/>
          </a:xfrm>
          <a:prstGeom prst="ellipse">
            <a:avLst/>
          </a:prstGeom>
        </p:spPr>
        <p:style>
          <a:lnRef idx="2">
            <a:schemeClr val="dk1"/>
          </a:lnRef>
          <a:fillRef idx="1">
            <a:schemeClr val="lt1"/>
          </a:fillRef>
          <a:effectRef idx="0">
            <a:schemeClr val="dk1"/>
          </a:effectRef>
          <a:fontRef idx="minor">
            <a:schemeClr val="dk1"/>
          </a:fontRef>
        </p:style>
        <p:txBody>
          <a:bodyPr lIns="0" rIns="0" rtlCol="0" anchor="ctr"/>
          <a:lstStyle/>
          <a:p>
            <a:pPr algn="ctr"/>
            <a:r>
              <a:rPr lang="en-US" sz="2000" dirty="0">
                <a:latin typeface="Times New Roman" panose="02020603050405020304" pitchFamily="18" charset="0"/>
                <a:cs typeface="Times New Roman" panose="02020603050405020304" pitchFamily="18" charset="0"/>
              </a:rPr>
              <a:t>CPU</a:t>
            </a:r>
          </a:p>
        </p:txBody>
      </p:sp>
      <p:sp>
        <p:nvSpPr>
          <p:cNvPr id="34" name="Rectangle 33">
            <a:extLst>
              <a:ext uri="{FF2B5EF4-FFF2-40B4-BE49-F238E27FC236}">
                <a16:creationId xmlns:a16="http://schemas.microsoft.com/office/drawing/2014/main" id="{DE5E3693-56C0-E34F-A4D6-18861CE6ED58}"/>
              </a:ext>
            </a:extLst>
          </p:cNvPr>
          <p:cNvSpPr/>
          <p:nvPr/>
        </p:nvSpPr>
        <p:spPr>
          <a:xfrm>
            <a:off x="4573097" y="2877021"/>
            <a:ext cx="1639885" cy="110395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2000" dirty="0">
                <a:latin typeface="Times New Roman" panose="02020603050405020304" pitchFamily="18" charset="0"/>
                <a:cs typeface="Times New Roman" panose="02020603050405020304" pitchFamily="18" charset="0"/>
              </a:rPr>
              <a:t>Cache</a:t>
            </a:r>
          </a:p>
          <a:p>
            <a:pPr algn="ctr"/>
            <a:r>
              <a:rPr lang="en-US" sz="2000" dirty="0">
                <a:latin typeface="Times New Roman" panose="02020603050405020304" pitchFamily="18" charset="0"/>
                <a:cs typeface="Times New Roman" panose="02020603050405020304" pitchFamily="18" charset="0"/>
              </a:rPr>
              <a:t>(Line 1, </a:t>
            </a:r>
            <a:r>
              <a:rPr lang="en-US" sz="2000" dirty="0">
                <a:solidFill>
                  <a:srgbClr val="C00000"/>
                </a:solidFill>
                <a:latin typeface="Times New Roman" panose="02020603050405020304" pitchFamily="18" charset="0"/>
                <a:cs typeface="Times New Roman" panose="02020603050405020304" pitchFamily="18" charset="0"/>
              </a:rPr>
              <a:t>A: 2</a:t>
            </a:r>
            <a:r>
              <a:rPr lang="en-US" sz="2000" dirty="0">
                <a:latin typeface="Times New Roman" panose="02020603050405020304" pitchFamily="18" charset="0"/>
                <a:cs typeface="Times New Roman" panose="02020603050405020304" pitchFamily="18" charset="0"/>
              </a:rPr>
              <a:t>)</a:t>
            </a:r>
          </a:p>
          <a:p>
            <a:pPr algn="ctr"/>
            <a:r>
              <a:rPr lang="en-US" sz="2000" dirty="0">
                <a:latin typeface="Times New Roman" panose="02020603050405020304" pitchFamily="18" charset="0"/>
                <a:cs typeface="Times New Roman" panose="02020603050405020304" pitchFamily="18" charset="0"/>
              </a:rPr>
              <a:t>(Line </a:t>
            </a:r>
            <a:r>
              <a:rPr lang="en-US" sz="2000" dirty="0">
                <a:solidFill>
                  <a:schemeClr val="tx1"/>
                </a:solidFill>
                <a:latin typeface="Times New Roman" panose="02020603050405020304" pitchFamily="18" charset="0"/>
                <a:cs typeface="Times New Roman" panose="02020603050405020304" pitchFamily="18" charset="0"/>
              </a:rPr>
              <a:t>2, B: 0)</a:t>
            </a:r>
          </a:p>
        </p:txBody>
      </p:sp>
      <p:sp>
        <p:nvSpPr>
          <p:cNvPr id="35" name="Rectangle 34">
            <a:extLst>
              <a:ext uri="{FF2B5EF4-FFF2-40B4-BE49-F238E27FC236}">
                <a16:creationId xmlns:a16="http://schemas.microsoft.com/office/drawing/2014/main" id="{54DE86F9-697C-223A-8FFC-1B241E2C777D}"/>
              </a:ext>
            </a:extLst>
          </p:cNvPr>
          <p:cNvSpPr/>
          <p:nvPr/>
        </p:nvSpPr>
        <p:spPr>
          <a:xfrm>
            <a:off x="4573097" y="4568066"/>
            <a:ext cx="1639885" cy="110395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2000" dirty="0">
                <a:latin typeface="Times New Roman" panose="02020603050405020304" pitchFamily="18" charset="0"/>
                <a:cs typeface="Times New Roman" panose="02020603050405020304" pitchFamily="18" charset="0"/>
              </a:rPr>
              <a:t>PM</a:t>
            </a:r>
          </a:p>
          <a:p>
            <a:pPr algn="ctr"/>
            <a:r>
              <a:rPr lang="en-US" sz="2000" dirty="0">
                <a:latin typeface="Times New Roman" panose="02020603050405020304" pitchFamily="18" charset="0"/>
                <a:cs typeface="Times New Roman" panose="02020603050405020304" pitchFamily="18" charset="0"/>
              </a:rPr>
              <a:t>(</a:t>
            </a:r>
            <a:r>
              <a:rPr lang="en-US" sz="2000" dirty="0">
                <a:solidFill>
                  <a:schemeClr val="tx1"/>
                </a:solidFill>
                <a:latin typeface="Times New Roman" panose="02020603050405020304" pitchFamily="18" charset="0"/>
                <a:cs typeface="Times New Roman" panose="02020603050405020304" pitchFamily="18" charset="0"/>
              </a:rPr>
              <a:t>A: </a:t>
            </a:r>
            <a:r>
              <a:rPr lang="en-US" sz="2000" dirty="0">
                <a:solidFill>
                  <a:srgbClr val="C00000"/>
                </a:solidFill>
                <a:latin typeface="Times New Roman" panose="02020603050405020304" pitchFamily="18" charset="0"/>
                <a:cs typeface="Times New Roman" panose="02020603050405020304" pitchFamily="18" charset="0"/>
              </a:rPr>
              <a:t>0 or 2</a:t>
            </a:r>
            <a:r>
              <a:rPr lang="en-US" sz="2000" dirty="0">
                <a:solidFill>
                  <a:schemeClr val="tx1"/>
                </a:solidFill>
                <a:latin typeface="Times New Roman" panose="02020603050405020304" pitchFamily="18" charset="0"/>
                <a:cs typeface="Times New Roman" panose="02020603050405020304" pitchFamily="18" charset="0"/>
              </a:rPr>
              <a:t>)</a:t>
            </a:r>
          </a:p>
          <a:p>
            <a:pPr algn="ctr"/>
            <a:r>
              <a:rPr lang="en-US" sz="2000" dirty="0">
                <a:solidFill>
                  <a:schemeClr val="tx1"/>
                </a:solidFill>
                <a:latin typeface="Times New Roman" panose="02020603050405020304" pitchFamily="18" charset="0"/>
                <a:cs typeface="Times New Roman" panose="02020603050405020304" pitchFamily="18" charset="0"/>
              </a:rPr>
              <a:t>(B: 0)</a:t>
            </a:r>
          </a:p>
        </p:txBody>
      </p:sp>
      <p:cxnSp>
        <p:nvCxnSpPr>
          <p:cNvPr id="36" name="Straight Arrow Connector 35">
            <a:extLst>
              <a:ext uri="{FF2B5EF4-FFF2-40B4-BE49-F238E27FC236}">
                <a16:creationId xmlns:a16="http://schemas.microsoft.com/office/drawing/2014/main" id="{E6F01CF4-5C20-8954-65EA-BC0E2425C224}"/>
              </a:ext>
            </a:extLst>
          </p:cNvPr>
          <p:cNvCxnSpPr>
            <a:cxnSpLocks/>
            <a:stCxn id="34" idx="2"/>
            <a:endCxn id="35" idx="0"/>
          </p:cNvCxnSpPr>
          <p:nvPr/>
        </p:nvCxnSpPr>
        <p:spPr>
          <a:xfrm>
            <a:off x="5393040" y="3980978"/>
            <a:ext cx="0" cy="587088"/>
          </a:xfrm>
          <a:prstGeom prst="straightConnector1">
            <a:avLst/>
          </a:prstGeom>
          <a:ln w="38100">
            <a:solidFill>
              <a:schemeClr val="tx1"/>
            </a:solidFill>
            <a:tailEnd type="triangle" w="lg" len="lg"/>
          </a:ln>
        </p:spPr>
        <p:style>
          <a:lnRef idx="2">
            <a:schemeClr val="dk1"/>
          </a:lnRef>
          <a:fillRef idx="0">
            <a:schemeClr val="dk1"/>
          </a:fillRef>
          <a:effectRef idx="1">
            <a:schemeClr val="dk1"/>
          </a:effectRef>
          <a:fontRef idx="minor">
            <a:schemeClr val="tx1"/>
          </a:fontRef>
        </p:style>
      </p:cxnSp>
      <p:sp>
        <p:nvSpPr>
          <p:cNvPr id="42" name="TextBox 41">
            <a:extLst>
              <a:ext uri="{FF2B5EF4-FFF2-40B4-BE49-F238E27FC236}">
                <a16:creationId xmlns:a16="http://schemas.microsoft.com/office/drawing/2014/main" id="{E0AC7C10-0E1E-30B1-A791-A4BAFB826302}"/>
              </a:ext>
            </a:extLst>
          </p:cNvPr>
          <p:cNvSpPr txBox="1"/>
          <p:nvPr/>
        </p:nvSpPr>
        <p:spPr>
          <a:xfrm>
            <a:off x="2192648" y="2105561"/>
            <a:ext cx="2119189" cy="1323439"/>
          </a:xfrm>
          <a:prstGeom prst="rect">
            <a:avLst/>
          </a:prstGeom>
          <a:noFill/>
          <a:ln w="28575">
            <a:noFill/>
          </a:ln>
        </p:spPr>
        <p:txBody>
          <a:bodyPr wrap="square" rtlCol="0">
            <a:spAutoFit/>
          </a:bodyPr>
          <a:lstStyle/>
          <a:p>
            <a:pPr marL="514350" indent="-514350">
              <a:buAutoNum type="arabicPeriod"/>
            </a:pPr>
            <a:r>
              <a:rPr lang="en-US" sz="2000" dirty="0">
                <a:cs typeface="Times New Roman" panose="02020603050405020304" pitchFamily="18" charset="0"/>
              </a:rPr>
              <a:t>Store A, 2</a:t>
            </a:r>
          </a:p>
          <a:p>
            <a:pPr marL="514350" indent="-514350">
              <a:buAutoNum type="arabicPeriod"/>
            </a:pPr>
            <a:r>
              <a:rPr lang="en-US" sz="2000" dirty="0">
                <a:cs typeface="Times New Roman" panose="02020603050405020304" pitchFamily="18" charset="0"/>
              </a:rPr>
              <a:t>Flush A</a:t>
            </a:r>
          </a:p>
          <a:p>
            <a:pPr marL="514350" indent="-514350">
              <a:buAutoNum type="arabicPeriod"/>
            </a:pPr>
            <a:r>
              <a:rPr lang="en-US" sz="2000" dirty="0">
                <a:cs typeface="Times New Roman" panose="02020603050405020304" pitchFamily="18" charset="0"/>
              </a:rPr>
              <a:t>Store B, 3</a:t>
            </a:r>
          </a:p>
          <a:p>
            <a:pPr marL="514350" indent="-514350">
              <a:buAutoNum type="arabicPeriod"/>
            </a:pPr>
            <a:r>
              <a:rPr lang="en-US" sz="2000" dirty="0">
                <a:cs typeface="Times New Roman" panose="02020603050405020304" pitchFamily="18" charset="0"/>
              </a:rPr>
              <a:t>Fence</a:t>
            </a:r>
          </a:p>
        </p:txBody>
      </p:sp>
      <p:sp>
        <p:nvSpPr>
          <p:cNvPr id="4" name="Arrow: Right 3">
            <a:extLst>
              <a:ext uri="{FF2B5EF4-FFF2-40B4-BE49-F238E27FC236}">
                <a16:creationId xmlns:a16="http://schemas.microsoft.com/office/drawing/2014/main" id="{D11B4DF8-2E7A-A718-1207-5D58682F2A3B}"/>
              </a:ext>
            </a:extLst>
          </p:cNvPr>
          <p:cNvSpPr/>
          <p:nvPr/>
        </p:nvSpPr>
        <p:spPr>
          <a:xfrm>
            <a:off x="1783295" y="2185210"/>
            <a:ext cx="409353" cy="244234"/>
          </a:xfrm>
          <a:prstGeom prst="rightArrow">
            <a:avLst/>
          </a:prstGeom>
          <a:solidFill>
            <a:srgbClr val="00B050"/>
          </a:solidFill>
          <a:ln>
            <a:solidFill>
              <a:schemeClr val="bg1"/>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864321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155A73-0BB2-8088-6C96-C89B2045F9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597911F-7232-32F6-74DF-D11A2C1E65F6}"/>
              </a:ext>
            </a:extLst>
          </p:cNvPr>
          <p:cNvSpPr>
            <a:spLocks noGrp="1"/>
          </p:cNvSpPr>
          <p:nvPr>
            <p:ph type="title"/>
          </p:nvPr>
        </p:nvSpPr>
        <p:spPr/>
        <p:txBody>
          <a:bodyPr>
            <a:normAutofit/>
          </a:bodyPr>
          <a:lstStyle/>
          <a:p>
            <a:r>
              <a:rPr lang="en-US" sz="4000" dirty="0"/>
              <a:t>Out-of-order Persistence</a:t>
            </a:r>
          </a:p>
        </p:txBody>
      </p:sp>
      <p:sp>
        <p:nvSpPr>
          <p:cNvPr id="3" name="Slide Number Placeholder 2">
            <a:extLst>
              <a:ext uri="{FF2B5EF4-FFF2-40B4-BE49-F238E27FC236}">
                <a16:creationId xmlns:a16="http://schemas.microsoft.com/office/drawing/2014/main" id="{ACD13595-C417-68F9-20E8-DBDFDFCEA37D}"/>
              </a:ext>
            </a:extLst>
          </p:cNvPr>
          <p:cNvSpPr>
            <a:spLocks noGrp="1"/>
          </p:cNvSpPr>
          <p:nvPr>
            <p:ph type="sldNum" sz="quarter" idx="12"/>
          </p:nvPr>
        </p:nvSpPr>
        <p:spPr/>
        <p:txBody>
          <a:bodyPr/>
          <a:lstStyle/>
          <a:p>
            <a:fld id="{445DE602-7143-2F4C-9AC2-FC3E8E5E4635}" type="slidenum">
              <a:rPr lang="en-US" smtClean="0"/>
              <a:t>7</a:t>
            </a:fld>
            <a:endParaRPr lang="en-US" dirty="0"/>
          </a:p>
        </p:txBody>
      </p:sp>
      <p:sp>
        <p:nvSpPr>
          <p:cNvPr id="33" name="Oval 32">
            <a:extLst>
              <a:ext uri="{FF2B5EF4-FFF2-40B4-BE49-F238E27FC236}">
                <a16:creationId xmlns:a16="http://schemas.microsoft.com/office/drawing/2014/main" id="{4E24B97D-D7B7-72A7-9239-9A888DD4308B}"/>
              </a:ext>
            </a:extLst>
          </p:cNvPr>
          <p:cNvSpPr/>
          <p:nvPr/>
        </p:nvSpPr>
        <p:spPr>
          <a:xfrm>
            <a:off x="5001099" y="2015717"/>
            <a:ext cx="794334" cy="827454"/>
          </a:xfrm>
          <a:prstGeom prst="ellipse">
            <a:avLst/>
          </a:prstGeom>
        </p:spPr>
        <p:style>
          <a:lnRef idx="2">
            <a:schemeClr val="dk1"/>
          </a:lnRef>
          <a:fillRef idx="1">
            <a:schemeClr val="lt1"/>
          </a:fillRef>
          <a:effectRef idx="0">
            <a:schemeClr val="dk1"/>
          </a:effectRef>
          <a:fontRef idx="minor">
            <a:schemeClr val="dk1"/>
          </a:fontRef>
        </p:style>
        <p:txBody>
          <a:bodyPr lIns="0" rIns="0" rtlCol="0" anchor="ctr"/>
          <a:lstStyle/>
          <a:p>
            <a:pPr algn="ctr"/>
            <a:r>
              <a:rPr lang="en-US" sz="2000" dirty="0">
                <a:latin typeface="Times New Roman" panose="02020603050405020304" pitchFamily="18" charset="0"/>
                <a:cs typeface="Times New Roman" panose="02020603050405020304" pitchFamily="18" charset="0"/>
              </a:rPr>
              <a:t>CPU</a:t>
            </a:r>
          </a:p>
        </p:txBody>
      </p:sp>
      <p:sp>
        <p:nvSpPr>
          <p:cNvPr id="34" name="Rectangle 33">
            <a:extLst>
              <a:ext uri="{FF2B5EF4-FFF2-40B4-BE49-F238E27FC236}">
                <a16:creationId xmlns:a16="http://schemas.microsoft.com/office/drawing/2014/main" id="{DB63AD2A-6E5B-CB2A-94CA-A28750C8061A}"/>
              </a:ext>
            </a:extLst>
          </p:cNvPr>
          <p:cNvSpPr/>
          <p:nvPr/>
        </p:nvSpPr>
        <p:spPr>
          <a:xfrm>
            <a:off x="4573097" y="2877021"/>
            <a:ext cx="1639885" cy="110395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2000" dirty="0">
                <a:latin typeface="Times New Roman" panose="02020603050405020304" pitchFamily="18" charset="0"/>
                <a:cs typeface="Times New Roman" panose="02020603050405020304" pitchFamily="18" charset="0"/>
              </a:rPr>
              <a:t>Cache</a:t>
            </a:r>
          </a:p>
          <a:p>
            <a:pPr algn="ctr"/>
            <a:r>
              <a:rPr lang="en-US" sz="2000" dirty="0">
                <a:latin typeface="Times New Roman" panose="02020603050405020304" pitchFamily="18" charset="0"/>
                <a:cs typeface="Times New Roman" panose="02020603050405020304" pitchFamily="18" charset="0"/>
              </a:rPr>
              <a:t>(Line 1, </a:t>
            </a:r>
            <a:r>
              <a:rPr lang="en-US" sz="2000" dirty="0">
                <a:solidFill>
                  <a:srgbClr val="C00000"/>
                </a:solidFill>
                <a:latin typeface="Times New Roman" panose="02020603050405020304" pitchFamily="18" charset="0"/>
                <a:cs typeface="Times New Roman" panose="02020603050405020304" pitchFamily="18" charset="0"/>
              </a:rPr>
              <a:t>A: 2</a:t>
            </a:r>
            <a:r>
              <a:rPr lang="en-US" sz="2000" dirty="0">
                <a:latin typeface="Times New Roman" panose="02020603050405020304" pitchFamily="18" charset="0"/>
                <a:cs typeface="Times New Roman" panose="02020603050405020304" pitchFamily="18" charset="0"/>
              </a:rPr>
              <a:t>)</a:t>
            </a:r>
          </a:p>
          <a:p>
            <a:pPr algn="ctr"/>
            <a:r>
              <a:rPr lang="en-US" sz="2000" dirty="0">
                <a:latin typeface="Times New Roman" panose="02020603050405020304" pitchFamily="18" charset="0"/>
                <a:cs typeface="Times New Roman" panose="02020603050405020304" pitchFamily="18" charset="0"/>
              </a:rPr>
              <a:t>(Line </a:t>
            </a:r>
            <a:r>
              <a:rPr lang="en-US" sz="2000" dirty="0">
                <a:solidFill>
                  <a:schemeClr val="tx1"/>
                </a:solidFill>
                <a:latin typeface="Times New Roman" panose="02020603050405020304" pitchFamily="18" charset="0"/>
                <a:cs typeface="Times New Roman" panose="02020603050405020304" pitchFamily="18" charset="0"/>
              </a:rPr>
              <a:t>2, B: 0)</a:t>
            </a:r>
          </a:p>
        </p:txBody>
      </p:sp>
      <p:sp>
        <p:nvSpPr>
          <p:cNvPr id="35" name="Rectangle 34">
            <a:extLst>
              <a:ext uri="{FF2B5EF4-FFF2-40B4-BE49-F238E27FC236}">
                <a16:creationId xmlns:a16="http://schemas.microsoft.com/office/drawing/2014/main" id="{4C11B0C1-B639-8EAF-CDDF-E3B5424C47CF}"/>
              </a:ext>
            </a:extLst>
          </p:cNvPr>
          <p:cNvSpPr/>
          <p:nvPr/>
        </p:nvSpPr>
        <p:spPr>
          <a:xfrm>
            <a:off x="4573097" y="4568066"/>
            <a:ext cx="1639885" cy="110395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2000" dirty="0">
                <a:latin typeface="Times New Roman" panose="02020603050405020304" pitchFamily="18" charset="0"/>
                <a:cs typeface="Times New Roman" panose="02020603050405020304" pitchFamily="18" charset="0"/>
              </a:rPr>
              <a:t>PM</a:t>
            </a:r>
          </a:p>
          <a:p>
            <a:pPr algn="ctr"/>
            <a:r>
              <a:rPr lang="en-US" sz="2000" dirty="0">
                <a:latin typeface="Times New Roman" panose="02020603050405020304" pitchFamily="18" charset="0"/>
                <a:cs typeface="Times New Roman" panose="02020603050405020304" pitchFamily="18" charset="0"/>
              </a:rPr>
              <a:t>(</a:t>
            </a:r>
            <a:r>
              <a:rPr lang="en-US" sz="2000" dirty="0">
                <a:solidFill>
                  <a:schemeClr val="tx1"/>
                </a:solidFill>
                <a:latin typeface="Times New Roman" panose="02020603050405020304" pitchFamily="18" charset="0"/>
                <a:cs typeface="Times New Roman" panose="02020603050405020304" pitchFamily="18" charset="0"/>
              </a:rPr>
              <a:t>A: </a:t>
            </a:r>
            <a:r>
              <a:rPr lang="en-US" sz="2000" dirty="0">
                <a:solidFill>
                  <a:srgbClr val="C00000"/>
                </a:solidFill>
                <a:latin typeface="Times New Roman" panose="02020603050405020304" pitchFamily="18" charset="0"/>
                <a:cs typeface="Times New Roman" panose="02020603050405020304" pitchFamily="18" charset="0"/>
              </a:rPr>
              <a:t>0 or 2</a:t>
            </a:r>
            <a:r>
              <a:rPr lang="en-US" sz="2000" dirty="0">
                <a:solidFill>
                  <a:schemeClr val="tx1"/>
                </a:solidFill>
                <a:latin typeface="Times New Roman" panose="02020603050405020304" pitchFamily="18" charset="0"/>
                <a:cs typeface="Times New Roman" panose="02020603050405020304" pitchFamily="18" charset="0"/>
              </a:rPr>
              <a:t>)</a:t>
            </a:r>
          </a:p>
          <a:p>
            <a:pPr algn="ctr"/>
            <a:r>
              <a:rPr lang="en-US" sz="2000" dirty="0">
                <a:solidFill>
                  <a:schemeClr val="tx1"/>
                </a:solidFill>
                <a:latin typeface="Times New Roman" panose="02020603050405020304" pitchFamily="18" charset="0"/>
                <a:cs typeface="Times New Roman" panose="02020603050405020304" pitchFamily="18" charset="0"/>
              </a:rPr>
              <a:t>(B: 0)</a:t>
            </a:r>
          </a:p>
        </p:txBody>
      </p:sp>
      <p:cxnSp>
        <p:nvCxnSpPr>
          <p:cNvPr id="36" name="Straight Arrow Connector 35">
            <a:extLst>
              <a:ext uri="{FF2B5EF4-FFF2-40B4-BE49-F238E27FC236}">
                <a16:creationId xmlns:a16="http://schemas.microsoft.com/office/drawing/2014/main" id="{296DB2E4-CC48-4E64-6C00-2CF444733284}"/>
              </a:ext>
            </a:extLst>
          </p:cNvPr>
          <p:cNvCxnSpPr>
            <a:cxnSpLocks/>
            <a:stCxn id="34" idx="2"/>
            <a:endCxn id="35" idx="0"/>
          </p:cNvCxnSpPr>
          <p:nvPr/>
        </p:nvCxnSpPr>
        <p:spPr>
          <a:xfrm>
            <a:off x="5393040" y="3980978"/>
            <a:ext cx="0" cy="587088"/>
          </a:xfrm>
          <a:prstGeom prst="straightConnector1">
            <a:avLst/>
          </a:prstGeom>
          <a:ln w="38100">
            <a:solidFill>
              <a:schemeClr val="tx1"/>
            </a:solidFill>
            <a:tailEnd type="triangle" w="lg" len="lg"/>
          </a:ln>
        </p:spPr>
        <p:style>
          <a:lnRef idx="2">
            <a:schemeClr val="dk1"/>
          </a:lnRef>
          <a:fillRef idx="0">
            <a:schemeClr val="dk1"/>
          </a:fillRef>
          <a:effectRef idx="1">
            <a:schemeClr val="dk1"/>
          </a:effectRef>
          <a:fontRef idx="minor">
            <a:schemeClr val="tx1"/>
          </a:fontRef>
        </p:style>
      </p:cxnSp>
      <p:sp>
        <p:nvSpPr>
          <p:cNvPr id="42" name="TextBox 41">
            <a:extLst>
              <a:ext uri="{FF2B5EF4-FFF2-40B4-BE49-F238E27FC236}">
                <a16:creationId xmlns:a16="http://schemas.microsoft.com/office/drawing/2014/main" id="{87C1E6EE-BB35-C6AF-75B6-60DCFE9FB011}"/>
              </a:ext>
            </a:extLst>
          </p:cNvPr>
          <p:cNvSpPr txBox="1"/>
          <p:nvPr/>
        </p:nvSpPr>
        <p:spPr>
          <a:xfrm>
            <a:off x="2192648" y="2105561"/>
            <a:ext cx="2119189" cy="1323439"/>
          </a:xfrm>
          <a:prstGeom prst="rect">
            <a:avLst/>
          </a:prstGeom>
          <a:noFill/>
          <a:ln w="28575">
            <a:noFill/>
          </a:ln>
        </p:spPr>
        <p:txBody>
          <a:bodyPr wrap="square" rtlCol="0">
            <a:spAutoFit/>
          </a:bodyPr>
          <a:lstStyle/>
          <a:p>
            <a:pPr marL="514350" indent="-514350">
              <a:buAutoNum type="arabicPeriod"/>
            </a:pPr>
            <a:r>
              <a:rPr lang="en-US" sz="2000" dirty="0">
                <a:cs typeface="Times New Roman" panose="02020603050405020304" pitchFamily="18" charset="0"/>
              </a:rPr>
              <a:t>Store A, 2</a:t>
            </a:r>
          </a:p>
          <a:p>
            <a:pPr marL="514350" indent="-514350">
              <a:buAutoNum type="arabicPeriod"/>
            </a:pPr>
            <a:r>
              <a:rPr lang="en-US" sz="2000" dirty="0">
                <a:cs typeface="Times New Roman" panose="02020603050405020304" pitchFamily="18" charset="0"/>
              </a:rPr>
              <a:t>Flush A</a:t>
            </a:r>
          </a:p>
          <a:p>
            <a:pPr marL="514350" indent="-514350">
              <a:buAutoNum type="arabicPeriod"/>
            </a:pPr>
            <a:r>
              <a:rPr lang="en-US" sz="2000" dirty="0">
                <a:cs typeface="Times New Roman" panose="02020603050405020304" pitchFamily="18" charset="0"/>
              </a:rPr>
              <a:t>Store B, 3</a:t>
            </a:r>
          </a:p>
          <a:p>
            <a:pPr marL="514350" indent="-514350">
              <a:buAutoNum type="arabicPeriod"/>
            </a:pPr>
            <a:r>
              <a:rPr lang="en-US" sz="2000" dirty="0">
                <a:cs typeface="Times New Roman" panose="02020603050405020304" pitchFamily="18" charset="0"/>
              </a:rPr>
              <a:t>Fence</a:t>
            </a:r>
          </a:p>
        </p:txBody>
      </p:sp>
      <p:sp>
        <p:nvSpPr>
          <p:cNvPr id="4" name="Arrow: Right 3">
            <a:extLst>
              <a:ext uri="{FF2B5EF4-FFF2-40B4-BE49-F238E27FC236}">
                <a16:creationId xmlns:a16="http://schemas.microsoft.com/office/drawing/2014/main" id="{6737B159-7E87-2BD5-7B57-934B5E996667}"/>
              </a:ext>
            </a:extLst>
          </p:cNvPr>
          <p:cNvSpPr/>
          <p:nvPr/>
        </p:nvSpPr>
        <p:spPr>
          <a:xfrm>
            <a:off x="1783295" y="2488238"/>
            <a:ext cx="409353" cy="244234"/>
          </a:xfrm>
          <a:prstGeom prst="rightArrow">
            <a:avLst/>
          </a:prstGeom>
          <a:solidFill>
            <a:srgbClr val="00B050"/>
          </a:solidFill>
          <a:ln>
            <a:solidFill>
              <a:schemeClr val="bg1"/>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235978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357755-5D0E-C5B1-489A-5A714CBAE1C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D499BC9-0322-DD32-E65D-EB3A05C5E99C}"/>
              </a:ext>
            </a:extLst>
          </p:cNvPr>
          <p:cNvSpPr>
            <a:spLocks noGrp="1"/>
          </p:cNvSpPr>
          <p:nvPr>
            <p:ph type="title"/>
          </p:nvPr>
        </p:nvSpPr>
        <p:spPr/>
        <p:txBody>
          <a:bodyPr>
            <a:normAutofit/>
          </a:bodyPr>
          <a:lstStyle/>
          <a:p>
            <a:r>
              <a:rPr lang="en-US" sz="4000" dirty="0"/>
              <a:t>Out-of-order Persistence</a:t>
            </a:r>
          </a:p>
        </p:txBody>
      </p:sp>
      <p:sp>
        <p:nvSpPr>
          <p:cNvPr id="3" name="Slide Number Placeholder 2">
            <a:extLst>
              <a:ext uri="{FF2B5EF4-FFF2-40B4-BE49-F238E27FC236}">
                <a16:creationId xmlns:a16="http://schemas.microsoft.com/office/drawing/2014/main" id="{6A176F4F-DAB6-5C32-3699-28DD663428CF}"/>
              </a:ext>
            </a:extLst>
          </p:cNvPr>
          <p:cNvSpPr>
            <a:spLocks noGrp="1"/>
          </p:cNvSpPr>
          <p:nvPr>
            <p:ph type="sldNum" sz="quarter" idx="12"/>
          </p:nvPr>
        </p:nvSpPr>
        <p:spPr/>
        <p:txBody>
          <a:bodyPr/>
          <a:lstStyle/>
          <a:p>
            <a:fld id="{445DE602-7143-2F4C-9AC2-FC3E8E5E4635}" type="slidenum">
              <a:rPr lang="en-US" smtClean="0"/>
              <a:t>8</a:t>
            </a:fld>
            <a:endParaRPr lang="en-US" dirty="0"/>
          </a:p>
        </p:txBody>
      </p:sp>
      <p:sp>
        <p:nvSpPr>
          <p:cNvPr id="33" name="Oval 32">
            <a:extLst>
              <a:ext uri="{FF2B5EF4-FFF2-40B4-BE49-F238E27FC236}">
                <a16:creationId xmlns:a16="http://schemas.microsoft.com/office/drawing/2014/main" id="{304B8273-BEEB-D815-2F87-3A41954FAF56}"/>
              </a:ext>
            </a:extLst>
          </p:cNvPr>
          <p:cNvSpPr/>
          <p:nvPr/>
        </p:nvSpPr>
        <p:spPr>
          <a:xfrm>
            <a:off x="5001099" y="2015717"/>
            <a:ext cx="794334" cy="827454"/>
          </a:xfrm>
          <a:prstGeom prst="ellipse">
            <a:avLst/>
          </a:prstGeom>
        </p:spPr>
        <p:style>
          <a:lnRef idx="2">
            <a:schemeClr val="dk1"/>
          </a:lnRef>
          <a:fillRef idx="1">
            <a:schemeClr val="lt1"/>
          </a:fillRef>
          <a:effectRef idx="0">
            <a:schemeClr val="dk1"/>
          </a:effectRef>
          <a:fontRef idx="minor">
            <a:schemeClr val="dk1"/>
          </a:fontRef>
        </p:style>
        <p:txBody>
          <a:bodyPr lIns="0" rIns="0" rtlCol="0" anchor="ctr"/>
          <a:lstStyle/>
          <a:p>
            <a:pPr algn="ctr"/>
            <a:r>
              <a:rPr lang="en-US" sz="2000" dirty="0">
                <a:latin typeface="Times New Roman" panose="02020603050405020304" pitchFamily="18" charset="0"/>
                <a:cs typeface="Times New Roman" panose="02020603050405020304" pitchFamily="18" charset="0"/>
              </a:rPr>
              <a:t>CPU</a:t>
            </a:r>
          </a:p>
        </p:txBody>
      </p:sp>
      <p:sp>
        <p:nvSpPr>
          <p:cNvPr id="34" name="Rectangle 33">
            <a:extLst>
              <a:ext uri="{FF2B5EF4-FFF2-40B4-BE49-F238E27FC236}">
                <a16:creationId xmlns:a16="http://schemas.microsoft.com/office/drawing/2014/main" id="{6AC499F4-4402-281C-866D-BF4CEDBAB0D7}"/>
              </a:ext>
            </a:extLst>
          </p:cNvPr>
          <p:cNvSpPr/>
          <p:nvPr/>
        </p:nvSpPr>
        <p:spPr>
          <a:xfrm>
            <a:off x="4573097" y="2877021"/>
            <a:ext cx="1639885" cy="110395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2000" dirty="0">
                <a:latin typeface="Times New Roman" panose="02020603050405020304" pitchFamily="18" charset="0"/>
                <a:cs typeface="Times New Roman" panose="02020603050405020304" pitchFamily="18" charset="0"/>
              </a:rPr>
              <a:t>Cache</a:t>
            </a:r>
          </a:p>
          <a:p>
            <a:pPr algn="ctr"/>
            <a:r>
              <a:rPr lang="en-US" sz="2000" dirty="0">
                <a:latin typeface="Times New Roman" panose="02020603050405020304" pitchFamily="18" charset="0"/>
                <a:cs typeface="Times New Roman" panose="02020603050405020304" pitchFamily="18" charset="0"/>
              </a:rPr>
              <a:t>(Line 1, </a:t>
            </a:r>
            <a:r>
              <a:rPr lang="en-US" sz="2000" dirty="0">
                <a:solidFill>
                  <a:srgbClr val="C00000"/>
                </a:solidFill>
                <a:latin typeface="Times New Roman" panose="02020603050405020304" pitchFamily="18" charset="0"/>
                <a:cs typeface="Times New Roman" panose="02020603050405020304" pitchFamily="18" charset="0"/>
              </a:rPr>
              <a:t>A: 2</a:t>
            </a:r>
            <a:r>
              <a:rPr lang="en-US" sz="2000" dirty="0">
                <a:latin typeface="Times New Roman" panose="02020603050405020304" pitchFamily="18" charset="0"/>
                <a:cs typeface="Times New Roman" panose="02020603050405020304" pitchFamily="18" charset="0"/>
              </a:rPr>
              <a:t>)</a:t>
            </a:r>
          </a:p>
          <a:p>
            <a:pPr algn="ctr"/>
            <a:r>
              <a:rPr lang="en-US" sz="2000" dirty="0">
                <a:latin typeface="Times New Roman" panose="02020603050405020304" pitchFamily="18" charset="0"/>
                <a:cs typeface="Times New Roman" panose="02020603050405020304" pitchFamily="18" charset="0"/>
              </a:rPr>
              <a:t>(Line </a:t>
            </a:r>
            <a:r>
              <a:rPr lang="en-US" sz="2000" dirty="0">
                <a:solidFill>
                  <a:schemeClr val="tx1"/>
                </a:solidFill>
                <a:latin typeface="Times New Roman" panose="02020603050405020304" pitchFamily="18" charset="0"/>
                <a:cs typeface="Times New Roman" panose="02020603050405020304" pitchFamily="18" charset="0"/>
              </a:rPr>
              <a:t>2, B: 0)</a:t>
            </a:r>
          </a:p>
        </p:txBody>
      </p:sp>
      <p:sp>
        <p:nvSpPr>
          <p:cNvPr id="35" name="Rectangle 34">
            <a:extLst>
              <a:ext uri="{FF2B5EF4-FFF2-40B4-BE49-F238E27FC236}">
                <a16:creationId xmlns:a16="http://schemas.microsoft.com/office/drawing/2014/main" id="{BE98092F-2BB7-EB51-6E15-F7A7DACAD9D6}"/>
              </a:ext>
            </a:extLst>
          </p:cNvPr>
          <p:cNvSpPr/>
          <p:nvPr/>
        </p:nvSpPr>
        <p:spPr>
          <a:xfrm>
            <a:off x="4573097" y="4568066"/>
            <a:ext cx="1639885" cy="110395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2000" dirty="0">
                <a:latin typeface="Times New Roman" panose="02020603050405020304" pitchFamily="18" charset="0"/>
                <a:cs typeface="Times New Roman" panose="02020603050405020304" pitchFamily="18" charset="0"/>
              </a:rPr>
              <a:t>PM</a:t>
            </a:r>
          </a:p>
          <a:p>
            <a:pPr algn="ctr"/>
            <a:r>
              <a:rPr lang="en-US" sz="2000" dirty="0">
                <a:latin typeface="Times New Roman" panose="02020603050405020304" pitchFamily="18" charset="0"/>
                <a:cs typeface="Times New Roman" panose="02020603050405020304" pitchFamily="18" charset="0"/>
              </a:rPr>
              <a:t>(</a:t>
            </a:r>
            <a:r>
              <a:rPr lang="en-US" sz="2000" dirty="0">
                <a:solidFill>
                  <a:schemeClr val="tx1"/>
                </a:solidFill>
                <a:latin typeface="Times New Roman" panose="02020603050405020304" pitchFamily="18" charset="0"/>
                <a:cs typeface="Times New Roman" panose="02020603050405020304" pitchFamily="18" charset="0"/>
              </a:rPr>
              <a:t>A: </a:t>
            </a:r>
            <a:r>
              <a:rPr lang="en-US" sz="2000" dirty="0">
                <a:solidFill>
                  <a:srgbClr val="C00000"/>
                </a:solidFill>
                <a:latin typeface="Times New Roman" panose="02020603050405020304" pitchFamily="18" charset="0"/>
                <a:cs typeface="Times New Roman" panose="02020603050405020304" pitchFamily="18" charset="0"/>
              </a:rPr>
              <a:t>0 or 2</a:t>
            </a:r>
            <a:r>
              <a:rPr lang="en-US" sz="2000" dirty="0">
                <a:solidFill>
                  <a:schemeClr val="tx1"/>
                </a:solidFill>
                <a:latin typeface="Times New Roman" panose="02020603050405020304" pitchFamily="18" charset="0"/>
                <a:cs typeface="Times New Roman" panose="02020603050405020304" pitchFamily="18" charset="0"/>
              </a:rPr>
              <a:t>)</a:t>
            </a:r>
          </a:p>
          <a:p>
            <a:pPr algn="ctr"/>
            <a:r>
              <a:rPr lang="en-US" sz="2000" dirty="0">
                <a:solidFill>
                  <a:schemeClr val="tx1"/>
                </a:solidFill>
                <a:latin typeface="Times New Roman" panose="02020603050405020304" pitchFamily="18" charset="0"/>
                <a:cs typeface="Times New Roman" panose="02020603050405020304" pitchFamily="18" charset="0"/>
              </a:rPr>
              <a:t>(B: 0)</a:t>
            </a:r>
          </a:p>
        </p:txBody>
      </p:sp>
      <p:cxnSp>
        <p:nvCxnSpPr>
          <p:cNvPr id="36" name="Straight Arrow Connector 35">
            <a:extLst>
              <a:ext uri="{FF2B5EF4-FFF2-40B4-BE49-F238E27FC236}">
                <a16:creationId xmlns:a16="http://schemas.microsoft.com/office/drawing/2014/main" id="{5587EFFD-77BA-F610-7A2A-2EA6E16E578A}"/>
              </a:ext>
            </a:extLst>
          </p:cNvPr>
          <p:cNvCxnSpPr>
            <a:cxnSpLocks/>
            <a:stCxn id="34" idx="2"/>
            <a:endCxn id="35" idx="0"/>
          </p:cNvCxnSpPr>
          <p:nvPr/>
        </p:nvCxnSpPr>
        <p:spPr>
          <a:xfrm>
            <a:off x="5393040" y="3980978"/>
            <a:ext cx="0" cy="587088"/>
          </a:xfrm>
          <a:prstGeom prst="straightConnector1">
            <a:avLst/>
          </a:prstGeom>
          <a:ln w="38100">
            <a:solidFill>
              <a:schemeClr val="tx1"/>
            </a:solidFill>
            <a:tailEnd type="triangle" w="lg" len="lg"/>
          </a:ln>
        </p:spPr>
        <p:style>
          <a:lnRef idx="2">
            <a:schemeClr val="dk1"/>
          </a:lnRef>
          <a:fillRef idx="0">
            <a:schemeClr val="dk1"/>
          </a:fillRef>
          <a:effectRef idx="1">
            <a:schemeClr val="dk1"/>
          </a:effectRef>
          <a:fontRef idx="minor">
            <a:schemeClr val="tx1"/>
          </a:fontRef>
        </p:style>
      </p:cxnSp>
      <p:sp>
        <p:nvSpPr>
          <p:cNvPr id="42" name="TextBox 41">
            <a:extLst>
              <a:ext uri="{FF2B5EF4-FFF2-40B4-BE49-F238E27FC236}">
                <a16:creationId xmlns:a16="http://schemas.microsoft.com/office/drawing/2014/main" id="{C3A4C1FB-9102-3591-1D9F-5FCEAFC1ACAC}"/>
              </a:ext>
            </a:extLst>
          </p:cNvPr>
          <p:cNvSpPr txBox="1"/>
          <p:nvPr/>
        </p:nvSpPr>
        <p:spPr>
          <a:xfrm>
            <a:off x="2192648" y="2105561"/>
            <a:ext cx="2119189" cy="1323439"/>
          </a:xfrm>
          <a:prstGeom prst="rect">
            <a:avLst/>
          </a:prstGeom>
          <a:noFill/>
          <a:ln w="28575">
            <a:noFill/>
          </a:ln>
        </p:spPr>
        <p:txBody>
          <a:bodyPr wrap="square" rtlCol="0">
            <a:spAutoFit/>
          </a:bodyPr>
          <a:lstStyle/>
          <a:p>
            <a:pPr marL="514350" indent="-514350">
              <a:buAutoNum type="arabicPeriod"/>
            </a:pPr>
            <a:r>
              <a:rPr lang="en-US" sz="2000" dirty="0">
                <a:cs typeface="Times New Roman" panose="02020603050405020304" pitchFamily="18" charset="0"/>
              </a:rPr>
              <a:t>Store A, 2</a:t>
            </a:r>
          </a:p>
          <a:p>
            <a:pPr marL="514350" indent="-514350">
              <a:buAutoNum type="arabicPeriod"/>
            </a:pPr>
            <a:r>
              <a:rPr lang="en-US" sz="2000" dirty="0">
                <a:cs typeface="Times New Roman" panose="02020603050405020304" pitchFamily="18" charset="0"/>
              </a:rPr>
              <a:t>Flush A</a:t>
            </a:r>
          </a:p>
          <a:p>
            <a:pPr marL="514350" indent="-514350">
              <a:buAutoNum type="arabicPeriod"/>
            </a:pPr>
            <a:r>
              <a:rPr lang="en-US" sz="2000" dirty="0">
                <a:cs typeface="Times New Roman" panose="02020603050405020304" pitchFamily="18" charset="0"/>
              </a:rPr>
              <a:t>Store B, 3</a:t>
            </a:r>
          </a:p>
          <a:p>
            <a:pPr marL="514350" indent="-514350">
              <a:buAutoNum type="arabicPeriod"/>
            </a:pPr>
            <a:r>
              <a:rPr lang="en-US" sz="2000" dirty="0">
                <a:cs typeface="Times New Roman" panose="02020603050405020304" pitchFamily="18" charset="0"/>
              </a:rPr>
              <a:t>Fence</a:t>
            </a:r>
          </a:p>
        </p:txBody>
      </p:sp>
      <p:sp>
        <p:nvSpPr>
          <p:cNvPr id="4" name="Arrow: Right 3">
            <a:extLst>
              <a:ext uri="{FF2B5EF4-FFF2-40B4-BE49-F238E27FC236}">
                <a16:creationId xmlns:a16="http://schemas.microsoft.com/office/drawing/2014/main" id="{91366B0F-BCE2-0EB4-84E8-BA98AAA02990}"/>
              </a:ext>
            </a:extLst>
          </p:cNvPr>
          <p:cNvSpPr/>
          <p:nvPr/>
        </p:nvSpPr>
        <p:spPr>
          <a:xfrm>
            <a:off x="1783295" y="2488238"/>
            <a:ext cx="409353" cy="244234"/>
          </a:xfrm>
          <a:prstGeom prst="rightArrow">
            <a:avLst/>
          </a:prstGeom>
          <a:solidFill>
            <a:srgbClr val="00B050"/>
          </a:solidFill>
          <a:ln>
            <a:solidFill>
              <a:schemeClr val="bg1"/>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25E33D0-F7F9-FF1B-B5DD-BB4916960CA1}"/>
              </a:ext>
            </a:extLst>
          </p:cNvPr>
          <p:cNvSpPr txBox="1"/>
          <p:nvPr/>
        </p:nvSpPr>
        <p:spPr>
          <a:xfrm>
            <a:off x="418457" y="4151650"/>
            <a:ext cx="3564602" cy="923330"/>
          </a:xfrm>
          <a:prstGeom prst="rect">
            <a:avLst/>
          </a:prstGeom>
          <a:noFill/>
          <a:ln>
            <a:solidFill>
              <a:schemeClr val="tx1"/>
            </a:solidFill>
          </a:ln>
        </p:spPr>
        <p:txBody>
          <a:bodyPr wrap="square" rtlCol="0">
            <a:spAutoFit/>
          </a:bodyPr>
          <a:lstStyle/>
          <a:p>
            <a:r>
              <a:rPr lang="en-US" dirty="0"/>
              <a:t>The execution of an instruction might be reordered by either compiler or CPU.</a:t>
            </a:r>
          </a:p>
        </p:txBody>
      </p:sp>
    </p:spTree>
    <p:extLst>
      <p:ext uri="{BB962C8B-B14F-4D97-AF65-F5344CB8AC3E}">
        <p14:creationId xmlns:p14="http://schemas.microsoft.com/office/powerpoint/2010/main" val="33408080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9BDB45-E9DC-F3D4-3CF3-CDAC3131A3C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43304D4-8F55-D78C-BCEE-E8F91F858F6A}"/>
              </a:ext>
            </a:extLst>
          </p:cNvPr>
          <p:cNvSpPr>
            <a:spLocks noGrp="1"/>
          </p:cNvSpPr>
          <p:nvPr>
            <p:ph type="title"/>
          </p:nvPr>
        </p:nvSpPr>
        <p:spPr/>
        <p:txBody>
          <a:bodyPr>
            <a:normAutofit/>
          </a:bodyPr>
          <a:lstStyle/>
          <a:p>
            <a:r>
              <a:rPr lang="en-US" sz="4000" dirty="0"/>
              <a:t>Out-of-order Persistence</a:t>
            </a:r>
          </a:p>
        </p:txBody>
      </p:sp>
      <p:sp>
        <p:nvSpPr>
          <p:cNvPr id="3" name="Slide Number Placeholder 2">
            <a:extLst>
              <a:ext uri="{FF2B5EF4-FFF2-40B4-BE49-F238E27FC236}">
                <a16:creationId xmlns:a16="http://schemas.microsoft.com/office/drawing/2014/main" id="{7C28D432-FDE5-ED07-CF4E-4E39B4651E83}"/>
              </a:ext>
            </a:extLst>
          </p:cNvPr>
          <p:cNvSpPr>
            <a:spLocks noGrp="1"/>
          </p:cNvSpPr>
          <p:nvPr>
            <p:ph type="sldNum" sz="quarter" idx="12"/>
          </p:nvPr>
        </p:nvSpPr>
        <p:spPr/>
        <p:txBody>
          <a:bodyPr/>
          <a:lstStyle/>
          <a:p>
            <a:fld id="{445DE602-7143-2F4C-9AC2-FC3E8E5E4635}" type="slidenum">
              <a:rPr lang="en-US" smtClean="0"/>
              <a:t>9</a:t>
            </a:fld>
            <a:endParaRPr lang="en-US" dirty="0"/>
          </a:p>
        </p:txBody>
      </p:sp>
      <p:sp>
        <p:nvSpPr>
          <p:cNvPr id="33" name="Oval 32">
            <a:extLst>
              <a:ext uri="{FF2B5EF4-FFF2-40B4-BE49-F238E27FC236}">
                <a16:creationId xmlns:a16="http://schemas.microsoft.com/office/drawing/2014/main" id="{8F1B0EFD-2BAA-6932-479D-57468C3AC74C}"/>
              </a:ext>
            </a:extLst>
          </p:cNvPr>
          <p:cNvSpPr/>
          <p:nvPr/>
        </p:nvSpPr>
        <p:spPr>
          <a:xfrm>
            <a:off x="5001099" y="2015717"/>
            <a:ext cx="794334" cy="827454"/>
          </a:xfrm>
          <a:prstGeom prst="ellipse">
            <a:avLst/>
          </a:prstGeom>
        </p:spPr>
        <p:style>
          <a:lnRef idx="2">
            <a:schemeClr val="dk1"/>
          </a:lnRef>
          <a:fillRef idx="1">
            <a:schemeClr val="lt1"/>
          </a:fillRef>
          <a:effectRef idx="0">
            <a:schemeClr val="dk1"/>
          </a:effectRef>
          <a:fontRef idx="minor">
            <a:schemeClr val="dk1"/>
          </a:fontRef>
        </p:style>
        <p:txBody>
          <a:bodyPr lIns="0" rIns="0" rtlCol="0" anchor="ctr"/>
          <a:lstStyle/>
          <a:p>
            <a:pPr algn="ctr"/>
            <a:r>
              <a:rPr lang="en-US" sz="2000" dirty="0">
                <a:latin typeface="Times New Roman" panose="02020603050405020304" pitchFamily="18" charset="0"/>
                <a:cs typeface="Times New Roman" panose="02020603050405020304" pitchFamily="18" charset="0"/>
              </a:rPr>
              <a:t>CPU</a:t>
            </a:r>
          </a:p>
        </p:txBody>
      </p:sp>
      <p:sp>
        <p:nvSpPr>
          <p:cNvPr id="34" name="Rectangle 33">
            <a:extLst>
              <a:ext uri="{FF2B5EF4-FFF2-40B4-BE49-F238E27FC236}">
                <a16:creationId xmlns:a16="http://schemas.microsoft.com/office/drawing/2014/main" id="{5B774E38-F1D5-098A-0ED3-8C93E85DA5DF}"/>
              </a:ext>
            </a:extLst>
          </p:cNvPr>
          <p:cNvSpPr/>
          <p:nvPr/>
        </p:nvSpPr>
        <p:spPr>
          <a:xfrm>
            <a:off x="4573097" y="2877021"/>
            <a:ext cx="1639885" cy="110395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2000" dirty="0">
                <a:latin typeface="Times New Roman" panose="02020603050405020304" pitchFamily="18" charset="0"/>
                <a:cs typeface="Times New Roman" panose="02020603050405020304" pitchFamily="18" charset="0"/>
              </a:rPr>
              <a:t>Cache</a:t>
            </a:r>
          </a:p>
          <a:p>
            <a:pPr algn="ctr"/>
            <a:r>
              <a:rPr lang="en-US" sz="2000" dirty="0">
                <a:latin typeface="Times New Roman" panose="02020603050405020304" pitchFamily="18" charset="0"/>
                <a:cs typeface="Times New Roman" panose="02020603050405020304" pitchFamily="18" charset="0"/>
              </a:rPr>
              <a:t>(Line 1, </a:t>
            </a:r>
            <a:r>
              <a:rPr lang="en-US" sz="2000" dirty="0">
                <a:solidFill>
                  <a:srgbClr val="C00000"/>
                </a:solidFill>
                <a:latin typeface="Times New Roman" panose="02020603050405020304" pitchFamily="18" charset="0"/>
                <a:cs typeface="Times New Roman" panose="02020603050405020304" pitchFamily="18" charset="0"/>
              </a:rPr>
              <a:t>A: 2</a:t>
            </a:r>
            <a:r>
              <a:rPr lang="en-US" sz="2000" dirty="0">
                <a:latin typeface="Times New Roman" panose="02020603050405020304" pitchFamily="18" charset="0"/>
                <a:cs typeface="Times New Roman" panose="02020603050405020304" pitchFamily="18" charset="0"/>
              </a:rPr>
              <a:t>)</a:t>
            </a:r>
          </a:p>
          <a:p>
            <a:pPr algn="ctr"/>
            <a:r>
              <a:rPr lang="en-US" sz="2000" dirty="0">
                <a:latin typeface="Times New Roman" panose="02020603050405020304" pitchFamily="18" charset="0"/>
                <a:cs typeface="Times New Roman" panose="02020603050405020304" pitchFamily="18" charset="0"/>
              </a:rPr>
              <a:t>(Line </a:t>
            </a:r>
            <a:r>
              <a:rPr lang="en-US" sz="2000" dirty="0">
                <a:solidFill>
                  <a:schemeClr val="tx1"/>
                </a:solidFill>
                <a:latin typeface="Times New Roman" panose="02020603050405020304" pitchFamily="18" charset="0"/>
                <a:cs typeface="Times New Roman" panose="02020603050405020304" pitchFamily="18" charset="0"/>
              </a:rPr>
              <a:t>2, B: 0)</a:t>
            </a:r>
          </a:p>
        </p:txBody>
      </p:sp>
      <p:sp>
        <p:nvSpPr>
          <p:cNvPr id="35" name="Rectangle 34">
            <a:extLst>
              <a:ext uri="{FF2B5EF4-FFF2-40B4-BE49-F238E27FC236}">
                <a16:creationId xmlns:a16="http://schemas.microsoft.com/office/drawing/2014/main" id="{81A0FF40-F1A6-A29B-EDF9-5753CDD80DE6}"/>
              </a:ext>
            </a:extLst>
          </p:cNvPr>
          <p:cNvSpPr/>
          <p:nvPr/>
        </p:nvSpPr>
        <p:spPr>
          <a:xfrm>
            <a:off x="4573097" y="4568066"/>
            <a:ext cx="1639885" cy="110395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2000" dirty="0">
                <a:latin typeface="Times New Roman" panose="02020603050405020304" pitchFamily="18" charset="0"/>
                <a:cs typeface="Times New Roman" panose="02020603050405020304" pitchFamily="18" charset="0"/>
              </a:rPr>
              <a:t>PM</a:t>
            </a:r>
          </a:p>
          <a:p>
            <a:pPr algn="ctr"/>
            <a:r>
              <a:rPr lang="en-US" sz="2000" dirty="0">
                <a:latin typeface="Times New Roman" panose="02020603050405020304" pitchFamily="18" charset="0"/>
                <a:cs typeface="Times New Roman" panose="02020603050405020304" pitchFamily="18" charset="0"/>
              </a:rPr>
              <a:t>(</a:t>
            </a:r>
            <a:r>
              <a:rPr lang="en-US" sz="2000" dirty="0">
                <a:solidFill>
                  <a:schemeClr val="tx1"/>
                </a:solidFill>
                <a:latin typeface="Times New Roman" panose="02020603050405020304" pitchFamily="18" charset="0"/>
                <a:cs typeface="Times New Roman" panose="02020603050405020304" pitchFamily="18" charset="0"/>
              </a:rPr>
              <a:t>A: </a:t>
            </a:r>
            <a:r>
              <a:rPr lang="en-US" sz="2000" dirty="0">
                <a:solidFill>
                  <a:srgbClr val="C00000"/>
                </a:solidFill>
                <a:latin typeface="Times New Roman" panose="02020603050405020304" pitchFamily="18" charset="0"/>
                <a:cs typeface="Times New Roman" panose="02020603050405020304" pitchFamily="18" charset="0"/>
              </a:rPr>
              <a:t>0 or 2</a:t>
            </a:r>
            <a:r>
              <a:rPr lang="en-US" sz="2000" dirty="0">
                <a:solidFill>
                  <a:schemeClr val="tx1"/>
                </a:solidFill>
                <a:latin typeface="Times New Roman" panose="02020603050405020304" pitchFamily="18" charset="0"/>
                <a:cs typeface="Times New Roman" panose="02020603050405020304" pitchFamily="18" charset="0"/>
              </a:rPr>
              <a:t>)</a:t>
            </a:r>
          </a:p>
          <a:p>
            <a:pPr algn="ctr"/>
            <a:r>
              <a:rPr lang="en-US" sz="2000" dirty="0">
                <a:solidFill>
                  <a:schemeClr val="tx1"/>
                </a:solidFill>
                <a:latin typeface="Times New Roman" panose="02020603050405020304" pitchFamily="18" charset="0"/>
                <a:cs typeface="Times New Roman" panose="02020603050405020304" pitchFamily="18" charset="0"/>
              </a:rPr>
              <a:t>(B: 0)</a:t>
            </a:r>
          </a:p>
        </p:txBody>
      </p:sp>
      <p:cxnSp>
        <p:nvCxnSpPr>
          <p:cNvPr id="36" name="Straight Arrow Connector 35">
            <a:extLst>
              <a:ext uri="{FF2B5EF4-FFF2-40B4-BE49-F238E27FC236}">
                <a16:creationId xmlns:a16="http://schemas.microsoft.com/office/drawing/2014/main" id="{3A6AF244-BB97-241C-7950-AF76A1CB7B8D}"/>
              </a:ext>
            </a:extLst>
          </p:cNvPr>
          <p:cNvCxnSpPr>
            <a:cxnSpLocks/>
            <a:stCxn id="34" idx="2"/>
            <a:endCxn id="35" idx="0"/>
          </p:cNvCxnSpPr>
          <p:nvPr/>
        </p:nvCxnSpPr>
        <p:spPr>
          <a:xfrm>
            <a:off x="5393040" y="3980978"/>
            <a:ext cx="0" cy="587088"/>
          </a:xfrm>
          <a:prstGeom prst="straightConnector1">
            <a:avLst/>
          </a:prstGeom>
          <a:ln w="38100">
            <a:solidFill>
              <a:schemeClr val="tx1"/>
            </a:solidFill>
            <a:tailEnd type="triangle" w="lg" len="lg"/>
          </a:ln>
        </p:spPr>
        <p:style>
          <a:lnRef idx="2">
            <a:schemeClr val="dk1"/>
          </a:lnRef>
          <a:fillRef idx="0">
            <a:schemeClr val="dk1"/>
          </a:fillRef>
          <a:effectRef idx="1">
            <a:schemeClr val="dk1"/>
          </a:effectRef>
          <a:fontRef idx="minor">
            <a:schemeClr val="tx1"/>
          </a:fontRef>
        </p:style>
      </p:cxnSp>
      <p:sp>
        <p:nvSpPr>
          <p:cNvPr id="42" name="TextBox 41">
            <a:extLst>
              <a:ext uri="{FF2B5EF4-FFF2-40B4-BE49-F238E27FC236}">
                <a16:creationId xmlns:a16="http://schemas.microsoft.com/office/drawing/2014/main" id="{2E9F1D5F-089D-6E56-1238-90722BE9A944}"/>
              </a:ext>
            </a:extLst>
          </p:cNvPr>
          <p:cNvSpPr txBox="1"/>
          <p:nvPr/>
        </p:nvSpPr>
        <p:spPr>
          <a:xfrm>
            <a:off x="2192648" y="2105561"/>
            <a:ext cx="2119189" cy="1323439"/>
          </a:xfrm>
          <a:prstGeom prst="rect">
            <a:avLst/>
          </a:prstGeom>
          <a:noFill/>
          <a:ln w="28575">
            <a:noFill/>
          </a:ln>
        </p:spPr>
        <p:txBody>
          <a:bodyPr wrap="square" rtlCol="0">
            <a:spAutoFit/>
          </a:bodyPr>
          <a:lstStyle/>
          <a:p>
            <a:pPr marL="514350" indent="-514350">
              <a:buAutoNum type="arabicPeriod"/>
            </a:pPr>
            <a:r>
              <a:rPr lang="en-US" sz="2000" dirty="0">
                <a:cs typeface="Times New Roman" panose="02020603050405020304" pitchFamily="18" charset="0"/>
              </a:rPr>
              <a:t>Store A, 2</a:t>
            </a:r>
          </a:p>
          <a:p>
            <a:pPr marL="514350" indent="-514350">
              <a:buAutoNum type="arabicPeriod"/>
            </a:pPr>
            <a:r>
              <a:rPr lang="en-US" sz="2000" dirty="0">
                <a:cs typeface="Times New Roman" panose="02020603050405020304" pitchFamily="18" charset="0"/>
              </a:rPr>
              <a:t>Flush A</a:t>
            </a:r>
          </a:p>
          <a:p>
            <a:pPr marL="514350" indent="-514350">
              <a:buAutoNum type="arabicPeriod"/>
            </a:pPr>
            <a:r>
              <a:rPr lang="en-US" sz="2000" dirty="0">
                <a:cs typeface="Times New Roman" panose="02020603050405020304" pitchFamily="18" charset="0"/>
              </a:rPr>
              <a:t>Store B, 3</a:t>
            </a:r>
          </a:p>
          <a:p>
            <a:pPr marL="514350" indent="-514350">
              <a:buAutoNum type="arabicPeriod"/>
            </a:pPr>
            <a:r>
              <a:rPr lang="en-US" sz="2000" dirty="0">
                <a:cs typeface="Times New Roman" panose="02020603050405020304" pitchFamily="18" charset="0"/>
              </a:rPr>
              <a:t>Fence</a:t>
            </a:r>
          </a:p>
        </p:txBody>
      </p:sp>
      <p:sp>
        <p:nvSpPr>
          <p:cNvPr id="4" name="Arrow: Right 3">
            <a:extLst>
              <a:ext uri="{FF2B5EF4-FFF2-40B4-BE49-F238E27FC236}">
                <a16:creationId xmlns:a16="http://schemas.microsoft.com/office/drawing/2014/main" id="{AEE5F283-E506-0BE7-2141-A5B66E06F0B9}"/>
              </a:ext>
            </a:extLst>
          </p:cNvPr>
          <p:cNvSpPr/>
          <p:nvPr/>
        </p:nvSpPr>
        <p:spPr>
          <a:xfrm>
            <a:off x="1783295" y="2799052"/>
            <a:ext cx="409353" cy="244234"/>
          </a:xfrm>
          <a:prstGeom prst="rightArrow">
            <a:avLst/>
          </a:prstGeom>
          <a:solidFill>
            <a:srgbClr val="00B050"/>
          </a:solidFill>
          <a:ln>
            <a:solidFill>
              <a:schemeClr val="bg1"/>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4344536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2995</TotalTime>
  <Words>5695</Words>
  <Application>Microsoft Office PowerPoint</Application>
  <PresentationFormat>Widescreen</PresentationFormat>
  <Paragraphs>785</Paragraphs>
  <Slides>46</Slides>
  <Notes>43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46</vt:i4>
      </vt:variant>
    </vt:vector>
  </HeadingPairs>
  <TitlesOfParts>
    <vt:vector size="54" baseType="lpstr">
      <vt:lpstr>Aptos</vt:lpstr>
      <vt:lpstr>Arial</vt:lpstr>
      <vt:lpstr>Arial (body)</vt:lpstr>
      <vt:lpstr>Cambria Math</vt:lpstr>
      <vt:lpstr>Inter</vt:lpstr>
      <vt:lpstr>Times New Roman</vt:lpstr>
      <vt:lpstr>Wingdings</vt:lpstr>
      <vt:lpstr>Office Theme</vt:lpstr>
      <vt:lpstr>Silhouette: Leveraging Consistency Mechanisms to Detect Bugs in Persistent Memory-Based File Systems</vt:lpstr>
      <vt:lpstr>Detecting Bugs in Persistent Memory FSes</vt:lpstr>
      <vt:lpstr>Out-of-order Persistence</vt:lpstr>
      <vt:lpstr>Out-of-order Persistence</vt:lpstr>
      <vt:lpstr>Out-of-order Persistence</vt:lpstr>
      <vt:lpstr>Out-of-order Persistence</vt:lpstr>
      <vt:lpstr>Out-of-order Persistence</vt:lpstr>
      <vt:lpstr>Out-of-order Persistence</vt:lpstr>
      <vt:lpstr>Out-of-order Persistence</vt:lpstr>
      <vt:lpstr>Out-of-order Persistence</vt:lpstr>
      <vt:lpstr>Out-of-order Persistence</vt:lpstr>
      <vt:lpstr>Out-of-order Persistence</vt:lpstr>
      <vt:lpstr>Out-of-order Persistence</vt:lpstr>
      <vt:lpstr>Out-of-order Persistence</vt:lpstr>
      <vt:lpstr>Out-of-order Persistence</vt:lpstr>
      <vt:lpstr>Out-of-order Persistence</vt:lpstr>
      <vt:lpstr>Observations</vt:lpstr>
      <vt:lpstr>In-flight Stores in FSes</vt:lpstr>
      <vt:lpstr>Observations</vt:lpstr>
      <vt:lpstr>In-flight vs. Unprotected In-flight Stores</vt:lpstr>
      <vt:lpstr>In-flight vs. Unprotected In-flight Stores</vt:lpstr>
      <vt:lpstr>Our Approach: Heuristic Reordering</vt:lpstr>
      <vt:lpstr>Our Approach: Heuristic Reordering</vt:lpstr>
      <vt:lpstr>Silhouette</vt:lpstr>
      <vt:lpstr>Consistency Invariants</vt:lpstr>
      <vt:lpstr>Consistency Invariants</vt:lpstr>
      <vt:lpstr>Consistency Invariants</vt:lpstr>
      <vt:lpstr>Consistency Invariants</vt:lpstr>
      <vt:lpstr>Consistency Invariants</vt:lpstr>
      <vt:lpstr>Consistency Invariants</vt:lpstr>
      <vt:lpstr>Checking Consistency Invariants</vt:lpstr>
      <vt:lpstr>Lightweight Annotation Example</vt:lpstr>
      <vt:lpstr>Lightweight Annotation Example</vt:lpstr>
      <vt:lpstr>Evaluation</vt:lpstr>
      <vt:lpstr>New Bugs Found by Silhouette</vt:lpstr>
      <vt:lpstr>Scalability – Bug Finding Time</vt:lpstr>
      <vt:lpstr>Scalability – Number of Crash Plans</vt:lpstr>
      <vt:lpstr>Conclusions</vt:lpstr>
      <vt:lpstr>Thank you! Q&amp;A</vt:lpstr>
      <vt:lpstr>Scalability – Number of Crash Plans</vt:lpstr>
      <vt:lpstr>Scalability – Number of Crash Plans</vt:lpstr>
      <vt:lpstr>Other Approaches to Reorder Stores</vt:lpstr>
      <vt:lpstr>Instrumentation and Trace</vt:lpstr>
      <vt:lpstr>Check FS Consistency</vt:lpstr>
      <vt:lpstr>Check FS Consistency (Cont.)</vt:lpstr>
      <vt:lpstr>Reference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Bing Jiao</dc:creator>
  <cp:lastModifiedBy>An-I Wang</cp:lastModifiedBy>
  <cp:revision>1004</cp:revision>
  <dcterms:created xsi:type="dcterms:W3CDTF">2025-01-30T03:52:45Z</dcterms:created>
  <dcterms:modified xsi:type="dcterms:W3CDTF">2026-01-22T15:15:59Z</dcterms:modified>
</cp:coreProperties>
</file>