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9" r:id="rId1"/>
  </p:sldMasterIdLst>
  <p:notesMasterIdLst>
    <p:notesMasterId r:id="rId122"/>
  </p:notesMasterIdLst>
  <p:handoutMasterIdLst>
    <p:handoutMasterId r:id="rId123"/>
  </p:handoutMasterIdLst>
  <p:sldIdLst>
    <p:sldId id="256" r:id="rId2"/>
    <p:sldId id="257" r:id="rId3"/>
    <p:sldId id="258" r:id="rId4"/>
    <p:sldId id="259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314" r:id="rId28"/>
    <p:sldId id="315" r:id="rId29"/>
    <p:sldId id="284" r:id="rId30"/>
    <p:sldId id="285" r:id="rId31"/>
    <p:sldId id="286" r:id="rId32"/>
    <p:sldId id="287" r:id="rId33"/>
    <p:sldId id="316" r:id="rId34"/>
    <p:sldId id="317" r:id="rId35"/>
    <p:sldId id="288" r:id="rId36"/>
    <p:sldId id="289" r:id="rId37"/>
    <p:sldId id="290" r:id="rId38"/>
    <p:sldId id="291" r:id="rId39"/>
    <p:sldId id="292" r:id="rId40"/>
    <p:sldId id="293" r:id="rId41"/>
    <p:sldId id="294" r:id="rId42"/>
    <p:sldId id="295" r:id="rId43"/>
    <p:sldId id="296" r:id="rId44"/>
    <p:sldId id="297" r:id="rId45"/>
    <p:sldId id="298" r:id="rId46"/>
    <p:sldId id="299" r:id="rId47"/>
    <p:sldId id="300" r:id="rId48"/>
    <p:sldId id="301" r:id="rId49"/>
    <p:sldId id="302" r:id="rId50"/>
    <p:sldId id="303" r:id="rId51"/>
    <p:sldId id="304" r:id="rId52"/>
    <p:sldId id="305" r:id="rId53"/>
    <p:sldId id="306" r:id="rId54"/>
    <p:sldId id="307" r:id="rId55"/>
    <p:sldId id="308" r:id="rId56"/>
    <p:sldId id="309" r:id="rId57"/>
    <p:sldId id="310" r:id="rId58"/>
    <p:sldId id="311" r:id="rId59"/>
    <p:sldId id="312" r:id="rId60"/>
    <p:sldId id="378" r:id="rId61"/>
    <p:sldId id="318" r:id="rId62"/>
    <p:sldId id="319" r:id="rId63"/>
    <p:sldId id="320" r:id="rId64"/>
    <p:sldId id="321" r:id="rId65"/>
    <p:sldId id="322" r:id="rId66"/>
    <p:sldId id="323" r:id="rId67"/>
    <p:sldId id="324" r:id="rId68"/>
    <p:sldId id="325" r:id="rId69"/>
    <p:sldId id="326" r:id="rId70"/>
    <p:sldId id="327" r:id="rId71"/>
    <p:sldId id="328" r:id="rId72"/>
    <p:sldId id="329" r:id="rId73"/>
    <p:sldId id="330" r:id="rId74"/>
    <p:sldId id="331" r:id="rId75"/>
    <p:sldId id="332" r:id="rId76"/>
    <p:sldId id="333" r:id="rId77"/>
    <p:sldId id="334" r:id="rId78"/>
    <p:sldId id="335" r:id="rId79"/>
    <p:sldId id="336" r:id="rId80"/>
    <p:sldId id="337" r:id="rId81"/>
    <p:sldId id="338" r:id="rId82"/>
    <p:sldId id="339" r:id="rId83"/>
    <p:sldId id="340" r:id="rId84"/>
    <p:sldId id="341" r:id="rId85"/>
    <p:sldId id="342" r:id="rId86"/>
    <p:sldId id="343" r:id="rId87"/>
    <p:sldId id="344" r:id="rId88"/>
    <p:sldId id="345" r:id="rId89"/>
    <p:sldId id="346" r:id="rId90"/>
    <p:sldId id="347" r:id="rId91"/>
    <p:sldId id="348" r:id="rId92"/>
    <p:sldId id="349" r:id="rId93"/>
    <p:sldId id="350" r:id="rId94"/>
    <p:sldId id="351" r:id="rId95"/>
    <p:sldId id="352" r:id="rId96"/>
    <p:sldId id="353" r:id="rId97"/>
    <p:sldId id="354" r:id="rId98"/>
    <p:sldId id="355" r:id="rId99"/>
    <p:sldId id="356" r:id="rId100"/>
    <p:sldId id="357" r:id="rId101"/>
    <p:sldId id="358" r:id="rId102"/>
    <p:sldId id="359" r:id="rId103"/>
    <p:sldId id="360" r:id="rId104"/>
    <p:sldId id="361" r:id="rId105"/>
    <p:sldId id="362" r:id="rId106"/>
    <p:sldId id="363" r:id="rId107"/>
    <p:sldId id="364" r:id="rId108"/>
    <p:sldId id="365" r:id="rId109"/>
    <p:sldId id="366" r:id="rId110"/>
    <p:sldId id="367" r:id="rId111"/>
    <p:sldId id="368" r:id="rId112"/>
    <p:sldId id="369" r:id="rId113"/>
    <p:sldId id="370" r:id="rId114"/>
    <p:sldId id="371" r:id="rId115"/>
    <p:sldId id="372" r:id="rId116"/>
    <p:sldId id="373" r:id="rId117"/>
    <p:sldId id="374" r:id="rId118"/>
    <p:sldId id="375" r:id="rId119"/>
    <p:sldId id="376" r:id="rId120"/>
    <p:sldId id="377" r:id="rId121"/>
  </p:sldIdLst>
  <p:sldSz cx="9144000" cy="6858000" type="screen4x3"/>
  <p:notesSz cx="6985000" cy="92837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AEAEA"/>
    <a:srgbClr val="FFCC66"/>
    <a:srgbClr val="CCCC00"/>
    <a:srgbClr val="CC66FF"/>
    <a:srgbClr val="CCFFFF"/>
    <a:srgbClr val="99FF99"/>
    <a:srgbClr val="FFFF99"/>
    <a:srgbClr val="FF99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3963" autoAdjust="0"/>
  </p:normalViewPr>
  <p:slideViewPr>
    <p:cSldViewPr>
      <p:cViewPr varScale="1">
        <p:scale>
          <a:sx n="74" d="100"/>
          <a:sy n="74" d="100"/>
        </p:scale>
        <p:origin x="1642" y="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-102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presProps" Target="presProps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tableStyles" Target="tableStyle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2">
            <a:extLst>
              <a:ext uri="{FF2B5EF4-FFF2-40B4-BE49-F238E27FC236}">
                <a16:creationId xmlns:a16="http://schemas.microsoft.com/office/drawing/2014/main" id="{E0368201-2669-A567-6310-796FF89592BF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27363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958" tIns="46479" rIns="92958" bIns="46479" numCol="1" anchor="t" anchorCtr="0" compatLnSpc="1">
            <a:prstTxWarp prst="textNoShape">
              <a:avLst/>
            </a:prstTxWarp>
          </a:bodyPr>
          <a:lstStyle>
            <a:lvl1pPr defTabSz="930275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9027" name="Rectangle 3">
            <a:extLst>
              <a:ext uri="{FF2B5EF4-FFF2-40B4-BE49-F238E27FC236}">
                <a16:creationId xmlns:a16="http://schemas.microsoft.com/office/drawing/2014/main" id="{2801BF9F-AF9A-B2DD-6AD5-28130E2DB68C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56050" y="0"/>
            <a:ext cx="3027363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958" tIns="46479" rIns="92958" bIns="46479" numCol="1" anchor="t" anchorCtr="0" compatLnSpc="1">
            <a:prstTxWarp prst="textNoShape">
              <a:avLst/>
            </a:prstTxWarp>
          </a:bodyPr>
          <a:lstStyle>
            <a:lvl1pPr algn="r" defTabSz="930275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9028" name="Rectangle 4">
            <a:extLst>
              <a:ext uri="{FF2B5EF4-FFF2-40B4-BE49-F238E27FC236}">
                <a16:creationId xmlns:a16="http://schemas.microsoft.com/office/drawing/2014/main" id="{FB386010-DA37-8996-1243-4529D839DA64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18563"/>
            <a:ext cx="3027363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958" tIns="46479" rIns="92958" bIns="46479" numCol="1" anchor="b" anchorCtr="0" compatLnSpc="1">
            <a:prstTxWarp prst="textNoShape">
              <a:avLst/>
            </a:prstTxWarp>
          </a:bodyPr>
          <a:lstStyle>
            <a:lvl1pPr defTabSz="930275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9029" name="Rectangle 5">
            <a:extLst>
              <a:ext uri="{FF2B5EF4-FFF2-40B4-BE49-F238E27FC236}">
                <a16:creationId xmlns:a16="http://schemas.microsoft.com/office/drawing/2014/main" id="{EA664D05-9954-A041-68F4-4A71DBC52C14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56050" y="8818563"/>
            <a:ext cx="3027363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958" tIns="46479" rIns="92958" bIns="46479" numCol="1" anchor="b" anchorCtr="0" compatLnSpc="1">
            <a:prstTxWarp prst="textNoShape">
              <a:avLst/>
            </a:prstTxWarp>
          </a:bodyPr>
          <a:lstStyle>
            <a:lvl1pPr algn="r" defTabSz="930275">
              <a:defRPr sz="120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2EB48346-410F-49D3-BF85-B859D399CFC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>
            <a:extLst>
              <a:ext uri="{FF2B5EF4-FFF2-40B4-BE49-F238E27FC236}">
                <a16:creationId xmlns:a16="http://schemas.microsoft.com/office/drawing/2014/main" id="{829E4D2A-080F-8FA5-1E55-7BD90D6FEAD4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27363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958" tIns="46479" rIns="92958" bIns="46479" numCol="1" anchor="t" anchorCtr="0" compatLnSpc="1">
            <a:prstTxWarp prst="textNoShape">
              <a:avLst/>
            </a:prstTxWarp>
          </a:bodyPr>
          <a:lstStyle>
            <a:lvl1pPr defTabSz="930275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4579" name="Rectangle 3">
            <a:extLst>
              <a:ext uri="{FF2B5EF4-FFF2-40B4-BE49-F238E27FC236}">
                <a16:creationId xmlns:a16="http://schemas.microsoft.com/office/drawing/2014/main" id="{2A407719-1D25-932A-1909-0D7F5BD8ABD7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956050" y="0"/>
            <a:ext cx="3027363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958" tIns="46479" rIns="92958" bIns="46479" numCol="1" anchor="t" anchorCtr="0" compatLnSpc="1">
            <a:prstTxWarp prst="textNoShape">
              <a:avLst/>
            </a:prstTxWarp>
          </a:bodyPr>
          <a:lstStyle>
            <a:lvl1pPr algn="r" defTabSz="930275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6" name="Rectangle 4">
            <a:extLst>
              <a:ext uri="{FF2B5EF4-FFF2-40B4-BE49-F238E27FC236}">
                <a16:creationId xmlns:a16="http://schemas.microsoft.com/office/drawing/2014/main" id="{8F35F8BC-36F5-58F5-BDD2-2CC03442F910}"/>
              </a:ext>
            </a:extLst>
          </p:cNvPr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171575" y="696913"/>
            <a:ext cx="4641850" cy="34813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81" name="Rectangle 5">
            <a:extLst>
              <a:ext uri="{FF2B5EF4-FFF2-40B4-BE49-F238E27FC236}">
                <a16:creationId xmlns:a16="http://schemas.microsoft.com/office/drawing/2014/main" id="{4E3F0DF9-7B22-0C0D-7CAF-FF23268CBB7C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98500" y="4410075"/>
            <a:ext cx="5588000" cy="417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958" tIns="46479" rIns="92958" bIns="4647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4582" name="Rectangle 6">
            <a:extLst>
              <a:ext uri="{FF2B5EF4-FFF2-40B4-BE49-F238E27FC236}">
                <a16:creationId xmlns:a16="http://schemas.microsoft.com/office/drawing/2014/main" id="{E147457E-3AA1-78EA-26DB-6B09EEFAC78A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18563"/>
            <a:ext cx="3027363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958" tIns="46479" rIns="92958" bIns="46479" numCol="1" anchor="b" anchorCtr="0" compatLnSpc="1">
            <a:prstTxWarp prst="textNoShape">
              <a:avLst/>
            </a:prstTxWarp>
          </a:bodyPr>
          <a:lstStyle>
            <a:lvl1pPr defTabSz="930275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4583" name="Rectangle 7">
            <a:extLst>
              <a:ext uri="{FF2B5EF4-FFF2-40B4-BE49-F238E27FC236}">
                <a16:creationId xmlns:a16="http://schemas.microsoft.com/office/drawing/2014/main" id="{C38DD32A-D54E-F6AF-77C1-4CC7560D082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56050" y="8818563"/>
            <a:ext cx="3027363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958" tIns="46479" rIns="92958" bIns="46479" numCol="1" anchor="b" anchorCtr="0" compatLnSpc="1">
            <a:prstTxWarp prst="textNoShape">
              <a:avLst/>
            </a:prstTxWarp>
          </a:bodyPr>
          <a:lstStyle>
            <a:lvl1pPr algn="r" defTabSz="930275">
              <a:defRPr sz="120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6A0FDC3F-C8B4-41D0-B314-A85C91A8BC8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>
            <a:extLst>
              <a:ext uri="{FF2B5EF4-FFF2-40B4-BE49-F238E27FC236}">
                <a16:creationId xmlns:a16="http://schemas.microsoft.com/office/drawing/2014/main" id="{31F7D682-A700-8880-1E71-88581B708FC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BD0151C9-CB42-40DC-B200-CA66DD3FEDA6}" type="slidenum">
              <a:rPr lang="en-US" altLang="en-US" smtClean="0">
                <a:latin typeface="Times New Roman" panose="02020603050405020304" pitchFamily="18" charset="0"/>
              </a:rPr>
              <a:pPr/>
              <a:t>1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6147" name="Rectangle 2">
            <a:extLst>
              <a:ext uri="{FF2B5EF4-FFF2-40B4-BE49-F238E27FC236}">
                <a16:creationId xmlns:a16="http://schemas.microsoft.com/office/drawing/2014/main" id="{7770C0DA-2806-5BA3-F6D5-4F55C806D120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8" name="Rectangle 3">
            <a:extLst>
              <a:ext uri="{FF2B5EF4-FFF2-40B4-BE49-F238E27FC236}">
                <a16:creationId xmlns:a16="http://schemas.microsoft.com/office/drawing/2014/main" id="{4A1228B5-AEF2-9F2D-4137-357165F0556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>
            <a:extLst>
              <a:ext uri="{FF2B5EF4-FFF2-40B4-BE49-F238E27FC236}">
                <a16:creationId xmlns:a16="http://schemas.microsoft.com/office/drawing/2014/main" id="{21FB779C-9CBF-682C-5215-92E1FB11291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29CDD16C-B261-4CFD-9FFC-0B2CE89F4D66}" type="slidenum">
              <a:rPr lang="en-US" altLang="en-US" smtClean="0">
                <a:latin typeface="Times New Roman" panose="02020603050405020304" pitchFamily="18" charset="0"/>
              </a:rPr>
              <a:pPr/>
              <a:t>2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8195" name="Rectangle 2">
            <a:extLst>
              <a:ext uri="{FF2B5EF4-FFF2-40B4-BE49-F238E27FC236}">
                <a16:creationId xmlns:a16="http://schemas.microsoft.com/office/drawing/2014/main" id="{EEED1D3B-4D44-2F20-A4DA-3AFBD083D8CE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>
            <a:extLst>
              <a:ext uri="{FF2B5EF4-FFF2-40B4-BE49-F238E27FC236}">
                <a16:creationId xmlns:a16="http://schemas.microsoft.com/office/drawing/2014/main" id="{43E4154C-0094-7E58-A3AD-656F6893A24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7">
            <a:extLst>
              <a:ext uri="{FF2B5EF4-FFF2-40B4-BE49-F238E27FC236}">
                <a16:creationId xmlns:a16="http://schemas.microsoft.com/office/drawing/2014/main" id="{433B2065-D3CE-84C6-46DB-959A478D777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D24D455B-2138-4D4F-A71C-76E71CB24A30}" type="slidenum">
              <a:rPr lang="en-US" altLang="en-US" smtClean="0">
                <a:latin typeface="Times New Roman" panose="02020603050405020304" pitchFamily="18" charset="0"/>
              </a:rPr>
              <a:pPr/>
              <a:t>3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0243" name="Rectangle 2">
            <a:extLst>
              <a:ext uri="{FF2B5EF4-FFF2-40B4-BE49-F238E27FC236}">
                <a16:creationId xmlns:a16="http://schemas.microsoft.com/office/drawing/2014/main" id="{E1512F6A-B42C-4B29-634E-5382FAC631C5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4" name="Rectangle 3">
            <a:extLst>
              <a:ext uri="{FF2B5EF4-FFF2-40B4-BE49-F238E27FC236}">
                <a16:creationId xmlns:a16="http://schemas.microsoft.com/office/drawing/2014/main" id="{3C3E7229-3A33-B5B5-4F2F-BAA33C50B65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  <a:p>
            <a:r>
              <a:rPr lang="en-US" altLang="en-US"/>
              <a:t>http://www.techrepublic.com/blog/security/the-danger-of-complexity-more-code-more-bugs/3076</a:t>
            </a:r>
          </a:p>
          <a:p>
            <a:endParaRPr lang="en-US" altLang="en-US"/>
          </a:p>
          <a:p>
            <a:r>
              <a:rPr lang="en-US" altLang="en-US"/>
              <a:t>http://www.nasa.gov/mission_pages/shuttle/flyout/flyfeature_shuttlecomputers.html</a:t>
            </a:r>
          </a:p>
          <a:p>
            <a:r>
              <a:rPr lang="en-US" altLang="en-US"/>
              <a:t>http://spectrum.ieee.org/green-tech/advanced-cars/this-car-runs-on-code</a:t>
            </a:r>
          </a:p>
          <a:p>
            <a:r>
              <a:rPr lang="en-US" altLang="en-US"/>
              <a:t>http://www.informationisbeautiful.net/visualizations/million-lines-of-code/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7">
            <a:extLst>
              <a:ext uri="{FF2B5EF4-FFF2-40B4-BE49-F238E27FC236}">
                <a16:creationId xmlns:a16="http://schemas.microsoft.com/office/drawing/2014/main" id="{E3585C0B-1663-A0B9-D666-F5AE92BA387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E5AEE9EF-DEB9-4624-BF14-1175A6BA2F97}" type="slidenum">
              <a:rPr lang="en-US" altLang="en-US" smtClean="0">
                <a:latin typeface="Times New Roman" panose="02020603050405020304" pitchFamily="18" charset="0"/>
              </a:rPr>
              <a:pPr/>
              <a:t>4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2291" name="Rectangle 2">
            <a:extLst>
              <a:ext uri="{FF2B5EF4-FFF2-40B4-BE49-F238E27FC236}">
                <a16:creationId xmlns:a16="http://schemas.microsoft.com/office/drawing/2014/main" id="{318C196A-1DF2-5967-145F-350FAE94DCD4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2" name="Rectangle 3">
            <a:extLst>
              <a:ext uri="{FF2B5EF4-FFF2-40B4-BE49-F238E27FC236}">
                <a16:creationId xmlns:a16="http://schemas.microsoft.com/office/drawing/2014/main" id="{5BF413A8-C4B2-3F53-2052-5A081772E8D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>
            <a:extLst>
              <a:ext uri="{FF2B5EF4-FFF2-40B4-BE49-F238E27FC236}">
                <a16:creationId xmlns:a16="http://schemas.microsoft.com/office/drawing/2014/main" id="{13666E16-6765-6FE4-148A-9037D09DA69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20AE7C1A-D63C-480E-A6D2-F24A2816130A}" type="slidenum">
              <a:rPr lang="en-US" altLang="en-US" smtClean="0">
                <a:latin typeface="Times New Roman" panose="02020603050405020304" pitchFamily="18" charset="0"/>
              </a:rPr>
              <a:pPr/>
              <a:t>5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4339" name="Rectangle 2">
            <a:extLst>
              <a:ext uri="{FF2B5EF4-FFF2-40B4-BE49-F238E27FC236}">
                <a16:creationId xmlns:a16="http://schemas.microsoft.com/office/drawing/2014/main" id="{AB819B93-CEF9-D699-1644-6CA26F43B58B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xfrm>
            <a:off x="1173163" y="696913"/>
            <a:ext cx="4640262" cy="3479800"/>
          </a:xfrm>
          <a:ln w="12700" cap="flat">
            <a:solidFill>
              <a:schemeClr val="tx1"/>
            </a:solidFill>
          </a:ln>
        </p:spPr>
      </p:sp>
      <p:sp>
        <p:nvSpPr>
          <p:cNvPr id="14340" name="Rectangle 3">
            <a:extLst>
              <a:ext uri="{FF2B5EF4-FFF2-40B4-BE49-F238E27FC236}">
                <a16:creationId xmlns:a16="http://schemas.microsoft.com/office/drawing/2014/main" id="{2F88E3E4-257A-04A3-4F18-8A1C6E50C1D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31863" y="4410075"/>
            <a:ext cx="5121275" cy="41767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665" tIns="47627" rIns="93665" bIns="47627"/>
          <a:lstStyle/>
          <a:p>
            <a:pPr defTabSz="949325"/>
            <a:endParaRPr lang="en-US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>
            <a:extLst>
              <a:ext uri="{FF2B5EF4-FFF2-40B4-BE49-F238E27FC236}">
                <a16:creationId xmlns:a16="http://schemas.microsoft.com/office/drawing/2014/main" id="{3B28912B-04F9-0683-2436-6CC439E6637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EE31C8D9-B6AB-4590-85BA-9F22F2AC8F21}" type="slidenum">
              <a:rPr lang="en-US" altLang="en-US" smtClean="0">
                <a:latin typeface="Times New Roman" panose="02020603050405020304" pitchFamily="18" charset="0"/>
              </a:rPr>
              <a:pPr/>
              <a:t>6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6387" name="Rectangle 2">
            <a:extLst>
              <a:ext uri="{FF2B5EF4-FFF2-40B4-BE49-F238E27FC236}">
                <a16:creationId xmlns:a16="http://schemas.microsoft.com/office/drawing/2014/main" id="{450E3664-8B7C-B492-84E2-95398A12B76D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xfrm>
            <a:off x="1173163" y="696913"/>
            <a:ext cx="4640262" cy="3479800"/>
          </a:xfrm>
          <a:ln w="12700" cap="flat">
            <a:solidFill>
              <a:schemeClr val="tx1"/>
            </a:solidFill>
          </a:ln>
        </p:spPr>
      </p:sp>
      <p:sp>
        <p:nvSpPr>
          <p:cNvPr id="16388" name="Rectangle 3">
            <a:extLst>
              <a:ext uri="{FF2B5EF4-FFF2-40B4-BE49-F238E27FC236}">
                <a16:creationId xmlns:a16="http://schemas.microsoft.com/office/drawing/2014/main" id="{F7E14653-8827-D0FC-46BF-D7370BD3800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31863" y="4410075"/>
            <a:ext cx="5121275" cy="41767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665" tIns="47627" rIns="93665" bIns="47627"/>
          <a:lstStyle/>
          <a:p>
            <a:pPr defTabSz="949325"/>
            <a:endParaRPr lang="en-US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>
            <a:extLst>
              <a:ext uri="{FF2B5EF4-FFF2-40B4-BE49-F238E27FC236}">
                <a16:creationId xmlns:a16="http://schemas.microsoft.com/office/drawing/2014/main" id="{AC08EC68-41A9-E843-BA08-A736E955F72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74404BED-E372-42B9-AE6F-B448543533AC}" type="slidenum">
              <a:rPr lang="en-US" altLang="en-US" smtClean="0">
                <a:latin typeface="Times New Roman" panose="02020603050405020304" pitchFamily="18" charset="0"/>
              </a:rPr>
              <a:pPr/>
              <a:t>7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8435" name="Rectangle 2">
            <a:extLst>
              <a:ext uri="{FF2B5EF4-FFF2-40B4-BE49-F238E27FC236}">
                <a16:creationId xmlns:a16="http://schemas.microsoft.com/office/drawing/2014/main" id="{F0530FEE-3F40-ED1F-807A-3C298F358C3E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xfrm>
            <a:off x="1173163" y="696913"/>
            <a:ext cx="4640262" cy="3479800"/>
          </a:xfrm>
          <a:ln w="12700" cap="flat">
            <a:solidFill>
              <a:schemeClr val="tx1"/>
            </a:solidFill>
          </a:ln>
        </p:spPr>
      </p:sp>
      <p:sp>
        <p:nvSpPr>
          <p:cNvPr id="18436" name="Rectangle 3">
            <a:extLst>
              <a:ext uri="{FF2B5EF4-FFF2-40B4-BE49-F238E27FC236}">
                <a16:creationId xmlns:a16="http://schemas.microsoft.com/office/drawing/2014/main" id="{610F64B7-0DAC-5D8F-058E-AEEA204A3B1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31863" y="4410075"/>
            <a:ext cx="5121275" cy="41767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665" tIns="47627" rIns="93665" bIns="47627"/>
          <a:lstStyle/>
          <a:p>
            <a:pPr defTabSz="949325"/>
            <a:endParaRPr lang="en-US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>
            <a:extLst>
              <a:ext uri="{FF2B5EF4-FFF2-40B4-BE49-F238E27FC236}">
                <a16:creationId xmlns:a16="http://schemas.microsoft.com/office/drawing/2014/main" id="{FEC15C1B-B16A-03DD-0DEA-AEA8E412BC6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1D7E7104-D131-4E02-A095-DD08B2B518E2}" type="slidenum">
              <a:rPr lang="en-US" altLang="en-US" smtClean="0">
                <a:latin typeface="Times New Roman" panose="02020603050405020304" pitchFamily="18" charset="0"/>
              </a:rPr>
              <a:pPr/>
              <a:t>8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20483" name="Rectangle 2">
            <a:extLst>
              <a:ext uri="{FF2B5EF4-FFF2-40B4-BE49-F238E27FC236}">
                <a16:creationId xmlns:a16="http://schemas.microsoft.com/office/drawing/2014/main" id="{34650548-DE23-2D68-C159-32B1B2F5C66F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4" name="Rectangle 3">
            <a:extLst>
              <a:ext uri="{FF2B5EF4-FFF2-40B4-BE49-F238E27FC236}">
                <a16:creationId xmlns:a16="http://schemas.microsoft.com/office/drawing/2014/main" id="{F4E776D7-E29B-8FA2-4256-3FC92979A9D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7">
            <a:extLst>
              <a:ext uri="{FF2B5EF4-FFF2-40B4-BE49-F238E27FC236}">
                <a16:creationId xmlns:a16="http://schemas.microsoft.com/office/drawing/2014/main" id="{ED6B19B8-7841-252A-679B-32EF975BFE1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AB0870B9-81A2-408A-9683-0888AF23870C}" type="slidenum">
              <a:rPr lang="en-US" altLang="en-US" smtClean="0">
                <a:latin typeface="Times New Roman" panose="02020603050405020304" pitchFamily="18" charset="0"/>
              </a:rPr>
              <a:pPr/>
              <a:t>9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22531" name="Rectangle 2">
            <a:extLst>
              <a:ext uri="{FF2B5EF4-FFF2-40B4-BE49-F238E27FC236}">
                <a16:creationId xmlns:a16="http://schemas.microsoft.com/office/drawing/2014/main" id="{337C9EB8-86FA-DCB5-85B2-B19D25277F38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2" name="Rectangle 3">
            <a:extLst>
              <a:ext uri="{FF2B5EF4-FFF2-40B4-BE49-F238E27FC236}">
                <a16:creationId xmlns:a16="http://schemas.microsoft.com/office/drawing/2014/main" id="{95DA8464-918C-D43A-D56D-38F81004DE8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>
            <a:extLst>
              <a:ext uri="{FF2B5EF4-FFF2-40B4-BE49-F238E27FC236}">
                <a16:creationId xmlns:a16="http://schemas.microsoft.com/office/drawing/2014/main" id="{23DE863D-8FCA-EF37-8AA3-95A7390A773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6C9CE547-BFED-46E2-AB24-CE886D80AA97}" type="slidenum">
              <a:rPr lang="en-US" altLang="en-US" smtClean="0">
                <a:latin typeface="Times New Roman" panose="02020603050405020304" pitchFamily="18" charset="0"/>
              </a:rPr>
              <a:pPr/>
              <a:t>10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24579" name="Rectangle 2">
            <a:extLst>
              <a:ext uri="{FF2B5EF4-FFF2-40B4-BE49-F238E27FC236}">
                <a16:creationId xmlns:a16="http://schemas.microsoft.com/office/drawing/2014/main" id="{CB6F881B-5435-D582-915B-82500B167AAE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xfrm>
            <a:off x="1173163" y="696913"/>
            <a:ext cx="4640262" cy="3479800"/>
          </a:xfrm>
          <a:ln w="12700" cap="flat">
            <a:solidFill>
              <a:schemeClr val="tx1"/>
            </a:solidFill>
          </a:ln>
        </p:spPr>
      </p:sp>
      <p:sp>
        <p:nvSpPr>
          <p:cNvPr id="24580" name="Rectangle 3">
            <a:extLst>
              <a:ext uri="{FF2B5EF4-FFF2-40B4-BE49-F238E27FC236}">
                <a16:creationId xmlns:a16="http://schemas.microsoft.com/office/drawing/2014/main" id="{1881595E-B95C-147E-36CB-E9D761FC5FE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31863" y="4410075"/>
            <a:ext cx="5121275" cy="41767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665" tIns="47627" rIns="93665" bIns="47627"/>
          <a:lstStyle/>
          <a:p>
            <a:pPr defTabSz="949325"/>
            <a:endParaRPr lang="en-US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>
            <a:extLst>
              <a:ext uri="{FF2B5EF4-FFF2-40B4-BE49-F238E27FC236}">
                <a16:creationId xmlns:a16="http://schemas.microsoft.com/office/drawing/2014/main" id="{E8897B7C-1CCC-9B25-26F5-9C186CD6918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57884675-6050-4584-88AC-F5AD0B797832}" type="slidenum">
              <a:rPr lang="en-US" altLang="en-US" smtClean="0">
                <a:latin typeface="Times New Roman" panose="02020603050405020304" pitchFamily="18" charset="0"/>
              </a:rPr>
              <a:pPr/>
              <a:t>11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26627" name="Rectangle 2">
            <a:extLst>
              <a:ext uri="{FF2B5EF4-FFF2-40B4-BE49-F238E27FC236}">
                <a16:creationId xmlns:a16="http://schemas.microsoft.com/office/drawing/2014/main" id="{8EAB87C7-B831-AC03-D857-EAA329952CB0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xfrm>
            <a:off x="1173163" y="696913"/>
            <a:ext cx="4640262" cy="3479800"/>
          </a:xfrm>
          <a:ln w="12700" cap="flat">
            <a:solidFill>
              <a:schemeClr val="tx1"/>
            </a:solidFill>
          </a:ln>
        </p:spPr>
      </p:sp>
      <p:sp>
        <p:nvSpPr>
          <p:cNvPr id="26628" name="Rectangle 3">
            <a:extLst>
              <a:ext uri="{FF2B5EF4-FFF2-40B4-BE49-F238E27FC236}">
                <a16:creationId xmlns:a16="http://schemas.microsoft.com/office/drawing/2014/main" id="{1FA5C811-8492-8495-5DBB-56EA11C7DC0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31863" y="4410075"/>
            <a:ext cx="5121275" cy="41767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665" tIns="47627" rIns="93665" bIns="47627"/>
          <a:lstStyle/>
          <a:p>
            <a:pPr defTabSz="949325"/>
            <a:endParaRPr lang="en-US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>
            <a:extLst>
              <a:ext uri="{FF2B5EF4-FFF2-40B4-BE49-F238E27FC236}">
                <a16:creationId xmlns:a16="http://schemas.microsoft.com/office/drawing/2014/main" id="{A142088A-7B31-D22C-6ADA-9D9C419374A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BAC3C43B-79BA-4B59-8204-8F6534DC9401}" type="slidenum">
              <a:rPr lang="en-US" altLang="en-US" smtClean="0">
                <a:latin typeface="Times New Roman" panose="02020603050405020304" pitchFamily="18" charset="0"/>
              </a:rPr>
              <a:pPr/>
              <a:t>12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28675" name="Rectangle 2">
            <a:extLst>
              <a:ext uri="{FF2B5EF4-FFF2-40B4-BE49-F238E27FC236}">
                <a16:creationId xmlns:a16="http://schemas.microsoft.com/office/drawing/2014/main" id="{C5E691C2-9755-3591-AF8C-B87E4DCD0135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xfrm>
            <a:off x="1173163" y="696913"/>
            <a:ext cx="4640262" cy="3479800"/>
          </a:xfrm>
          <a:ln w="12700" cap="flat">
            <a:solidFill>
              <a:schemeClr val="tx1"/>
            </a:solidFill>
          </a:ln>
        </p:spPr>
      </p:sp>
      <p:sp>
        <p:nvSpPr>
          <p:cNvPr id="28676" name="Rectangle 3">
            <a:extLst>
              <a:ext uri="{FF2B5EF4-FFF2-40B4-BE49-F238E27FC236}">
                <a16:creationId xmlns:a16="http://schemas.microsoft.com/office/drawing/2014/main" id="{DC2958F0-E2A7-AA8F-82AC-274252EA0E7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31863" y="4410075"/>
            <a:ext cx="5121275" cy="41767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665" tIns="47627" rIns="93665" bIns="47627"/>
          <a:lstStyle/>
          <a:p>
            <a:pPr defTabSz="949325"/>
            <a:endParaRPr lang="en-US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>
            <a:extLst>
              <a:ext uri="{FF2B5EF4-FFF2-40B4-BE49-F238E27FC236}">
                <a16:creationId xmlns:a16="http://schemas.microsoft.com/office/drawing/2014/main" id="{101898FF-2B9B-EDA2-D741-8622065D724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57F3E8B7-B77C-440F-99F8-797E215272D1}" type="slidenum">
              <a:rPr lang="en-US" altLang="en-US" smtClean="0">
                <a:latin typeface="Times New Roman" panose="02020603050405020304" pitchFamily="18" charset="0"/>
              </a:rPr>
              <a:pPr/>
              <a:t>13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30723" name="Rectangle 2">
            <a:extLst>
              <a:ext uri="{FF2B5EF4-FFF2-40B4-BE49-F238E27FC236}">
                <a16:creationId xmlns:a16="http://schemas.microsoft.com/office/drawing/2014/main" id="{D6A22A2A-39D1-1DE7-B2FB-61ED7960F7AC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xfrm>
            <a:off x="1173163" y="696913"/>
            <a:ext cx="4640262" cy="3479800"/>
          </a:xfrm>
          <a:ln w="12700" cap="flat">
            <a:solidFill>
              <a:schemeClr val="tx1"/>
            </a:solidFill>
          </a:ln>
        </p:spPr>
      </p:sp>
      <p:sp>
        <p:nvSpPr>
          <p:cNvPr id="30724" name="Rectangle 3">
            <a:extLst>
              <a:ext uri="{FF2B5EF4-FFF2-40B4-BE49-F238E27FC236}">
                <a16:creationId xmlns:a16="http://schemas.microsoft.com/office/drawing/2014/main" id="{9ECAA18F-544D-FEAF-C121-27F602437AA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31863" y="4410075"/>
            <a:ext cx="5121275" cy="41767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665" tIns="47627" rIns="93665" bIns="47627"/>
          <a:lstStyle/>
          <a:p>
            <a:pPr defTabSz="949325"/>
            <a:endParaRPr lang="en-US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>
            <a:extLst>
              <a:ext uri="{FF2B5EF4-FFF2-40B4-BE49-F238E27FC236}">
                <a16:creationId xmlns:a16="http://schemas.microsoft.com/office/drawing/2014/main" id="{DAA4EA95-BF58-C848-A0B3-2F7D3772BA0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A629E868-AEE8-44A8-AC55-B48607E8462F}" type="slidenum">
              <a:rPr lang="en-US" altLang="en-US" smtClean="0">
                <a:latin typeface="Times New Roman" panose="02020603050405020304" pitchFamily="18" charset="0"/>
              </a:rPr>
              <a:pPr/>
              <a:t>14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32771" name="Rectangle 2">
            <a:extLst>
              <a:ext uri="{FF2B5EF4-FFF2-40B4-BE49-F238E27FC236}">
                <a16:creationId xmlns:a16="http://schemas.microsoft.com/office/drawing/2014/main" id="{9029D67D-B220-138E-8A98-B4D9FF9C82E9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xfrm>
            <a:off x="1173163" y="696913"/>
            <a:ext cx="4640262" cy="3479800"/>
          </a:xfrm>
          <a:ln w="12700" cap="flat">
            <a:solidFill>
              <a:schemeClr val="tx1"/>
            </a:solidFill>
          </a:ln>
        </p:spPr>
      </p:sp>
      <p:sp>
        <p:nvSpPr>
          <p:cNvPr id="32772" name="Rectangle 3">
            <a:extLst>
              <a:ext uri="{FF2B5EF4-FFF2-40B4-BE49-F238E27FC236}">
                <a16:creationId xmlns:a16="http://schemas.microsoft.com/office/drawing/2014/main" id="{2FF861EC-A682-AAB3-A601-6DE41B5DD3E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31863" y="4410075"/>
            <a:ext cx="5121275" cy="41767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665" tIns="47627" rIns="93665" bIns="47627"/>
          <a:lstStyle/>
          <a:p>
            <a:pPr defTabSz="949325"/>
            <a:endParaRPr lang="en-US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>
            <a:extLst>
              <a:ext uri="{FF2B5EF4-FFF2-40B4-BE49-F238E27FC236}">
                <a16:creationId xmlns:a16="http://schemas.microsoft.com/office/drawing/2014/main" id="{08B0ED72-1F52-42B1-5523-A2243ECBC58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A70AE576-69F4-4AC8-B528-0ADB86E86182}" type="slidenum">
              <a:rPr lang="en-US" altLang="en-US" smtClean="0">
                <a:latin typeface="Times New Roman" panose="02020603050405020304" pitchFamily="18" charset="0"/>
              </a:rPr>
              <a:pPr/>
              <a:t>15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34819" name="Rectangle 2">
            <a:extLst>
              <a:ext uri="{FF2B5EF4-FFF2-40B4-BE49-F238E27FC236}">
                <a16:creationId xmlns:a16="http://schemas.microsoft.com/office/drawing/2014/main" id="{CC783A1F-56A2-EAE7-A802-1E713E7ADCF1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xfrm>
            <a:off x="1173163" y="696913"/>
            <a:ext cx="4640262" cy="3479800"/>
          </a:xfrm>
          <a:ln w="12700" cap="flat">
            <a:solidFill>
              <a:schemeClr val="tx1"/>
            </a:solidFill>
          </a:ln>
        </p:spPr>
      </p:sp>
      <p:sp>
        <p:nvSpPr>
          <p:cNvPr id="34820" name="Rectangle 3">
            <a:extLst>
              <a:ext uri="{FF2B5EF4-FFF2-40B4-BE49-F238E27FC236}">
                <a16:creationId xmlns:a16="http://schemas.microsoft.com/office/drawing/2014/main" id="{6FBDFC5E-912B-F8BA-A235-136F401F542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31863" y="4410075"/>
            <a:ext cx="5121275" cy="41767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665" tIns="47627" rIns="93665" bIns="47627"/>
          <a:lstStyle/>
          <a:p>
            <a:pPr defTabSz="949325"/>
            <a:endParaRPr lang="en-US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>
            <a:extLst>
              <a:ext uri="{FF2B5EF4-FFF2-40B4-BE49-F238E27FC236}">
                <a16:creationId xmlns:a16="http://schemas.microsoft.com/office/drawing/2014/main" id="{30755915-749E-91A5-0A8E-D19005C32C1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65A3D4F2-0C56-41DD-909F-C19ADF660EB0}" type="slidenum">
              <a:rPr lang="en-US" altLang="en-US" smtClean="0">
                <a:latin typeface="Times New Roman" panose="02020603050405020304" pitchFamily="18" charset="0"/>
              </a:rPr>
              <a:pPr/>
              <a:t>16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36867" name="Rectangle 2">
            <a:extLst>
              <a:ext uri="{FF2B5EF4-FFF2-40B4-BE49-F238E27FC236}">
                <a16:creationId xmlns:a16="http://schemas.microsoft.com/office/drawing/2014/main" id="{28CA5511-D893-4F05-B9E5-B4CC2F59E7C1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xfrm>
            <a:off x="1173163" y="696913"/>
            <a:ext cx="4640262" cy="3479800"/>
          </a:xfrm>
          <a:ln w="12700" cap="flat">
            <a:solidFill>
              <a:schemeClr val="tx1"/>
            </a:solidFill>
          </a:ln>
        </p:spPr>
      </p:sp>
      <p:sp>
        <p:nvSpPr>
          <p:cNvPr id="36868" name="Rectangle 3">
            <a:extLst>
              <a:ext uri="{FF2B5EF4-FFF2-40B4-BE49-F238E27FC236}">
                <a16:creationId xmlns:a16="http://schemas.microsoft.com/office/drawing/2014/main" id="{4EDBB937-A080-D120-1F03-95C3BF7B2FE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31863" y="4410075"/>
            <a:ext cx="5121275" cy="41767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665" tIns="47627" rIns="93665" bIns="47627"/>
          <a:lstStyle/>
          <a:p>
            <a:pPr defTabSz="949325"/>
            <a:endParaRPr lang="en-US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>
            <a:extLst>
              <a:ext uri="{FF2B5EF4-FFF2-40B4-BE49-F238E27FC236}">
                <a16:creationId xmlns:a16="http://schemas.microsoft.com/office/drawing/2014/main" id="{26E1EB52-3928-66B4-31AC-8CC97C9419D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D6A68E0D-2327-4706-AB0A-6A7EAEC64511}" type="slidenum">
              <a:rPr lang="en-US" altLang="en-US" smtClean="0">
                <a:latin typeface="Times New Roman" panose="02020603050405020304" pitchFamily="18" charset="0"/>
              </a:rPr>
              <a:pPr/>
              <a:t>17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38915" name="Rectangle 2">
            <a:extLst>
              <a:ext uri="{FF2B5EF4-FFF2-40B4-BE49-F238E27FC236}">
                <a16:creationId xmlns:a16="http://schemas.microsoft.com/office/drawing/2014/main" id="{6C61AA8B-D83A-5F69-E444-A4AEBF28A07B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xfrm>
            <a:off x="1173163" y="696913"/>
            <a:ext cx="4640262" cy="3479800"/>
          </a:xfrm>
          <a:ln w="12700" cap="flat">
            <a:solidFill>
              <a:schemeClr val="tx1"/>
            </a:solidFill>
          </a:ln>
        </p:spPr>
      </p:sp>
      <p:sp>
        <p:nvSpPr>
          <p:cNvPr id="38916" name="Rectangle 3">
            <a:extLst>
              <a:ext uri="{FF2B5EF4-FFF2-40B4-BE49-F238E27FC236}">
                <a16:creationId xmlns:a16="http://schemas.microsoft.com/office/drawing/2014/main" id="{B7117277-5565-16E6-5F37-5363F952013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31863" y="4410075"/>
            <a:ext cx="5121275" cy="41767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665" tIns="47627" rIns="93665" bIns="47627"/>
          <a:lstStyle/>
          <a:p>
            <a:pPr defTabSz="949325"/>
            <a:endParaRPr lang="en-US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>
            <a:extLst>
              <a:ext uri="{FF2B5EF4-FFF2-40B4-BE49-F238E27FC236}">
                <a16:creationId xmlns:a16="http://schemas.microsoft.com/office/drawing/2014/main" id="{67D8DC45-0E83-A314-6AD6-7E27163F9A1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98F8F309-836D-47C2-AFF1-247CF483201D}" type="slidenum">
              <a:rPr lang="en-US" altLang="en-US" smtClean="0">
                <a:latin typeface="Times New Roman" panose="02020603050405020304" pitchFamily="18" charset="0"/>
              </a:rPr>
              <a:pPr/>
              <a:t>18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40963" name="Rectangle 2">
            <a:extLst>
              <a:ext uri="{FF2B5EF4-FFF2-40B4-BE49-F238E27FC236}">
                <a16:creationId xmlns:a16="http://schemas.microsoft.com/office/drawing/2014/main" id="{264A5940-8461-37CF-309A-053A7261CDD0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xfrm>
            <a:off x="1173163" y="696913"/>
            <a:ext cx="4640262" cy="3479800"/>
          </a:xfrm>
          <a:ln w="12700" cap="flat">
            <a:solidFill>
              <a:schemeClr val="tx1"/>
            </a:solidFill>
          </a:ln>
        </p:spPr>
      </p:sp>
      <p:sp>
        <p:nvSpPr>
          <p:cNvPr id="40964" name="Rectangle 3">
            <a:extLst>
              <a:ext uri="{FF2B5EF4-FFF2-40B4-BE49-F238E27FC236}">
                <a16:creationId xmlns:a16="http://schemas.microsoft.com/office/drawing/2014/main" id="{04ACAB31-3E6C-908D-CD06-F09CA74C5D6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31863" y="4410075"/>
            <a:ext cx="5121275" cy="41767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665" tIns="47627" rIns="93665" bIns="47627"/>
          <a:lstStyle/>
          <a:p>
            <a:pPr defTabSz="949325"/>
            <a:endParaRPr lang="en-US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>
            <a:extLst>
              <a:ext uri="{FF2B5EF4-FFF2-40B4-BE49-F238E27FC236}">
                <a16:creationId xmlns:a16="http://schemas.microsoft.com/office/drawing/2014/main" id="{32650D33-10D5-07BA-2D0C-661E8E371AE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8DFAFDFB-3997-46AC-B378-DA95ED834C40}" type="slidenum">
              <a:rPr lang="en-US" altLang="en-US" smtClean="0">
                <a:latin typeface="Times New Roman" panose="02020603050405020304" pitchFamily="18" charset="0"/>
              </a:rPr>
              <a:pPr/>
              <a:t>19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43011" name="Rectangle 2">
            <a:extLst>
              <a:ext uri="{FF2B5EF4-FFF2-40B4-BE49-F238E27FC236}">
                <a16:creationId xmlns:a16="http://schemas.microsoft.com/office/drawing/2014/main" id="{0EE46C82-CF67-CFEA-17A8-2ADD04FC45FF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xfrm>
            <a:off x="1173163" y="696913"/>
            <a:ext cx="4640262" cy="3479800"/>
          </a:xfrm>
          <a:ln w="12700" cap="flat">
            <a:solidFill>
              <a:schemeClr val="tx1"/>
            </a:solidFill>
          </a:ln>
        </p:spPr>
      </p:sp>
      <p:sp>
        <p:nvSpPr>
          <p:cNvPr id="43012" name="Rectangle 3">
            <a:extLst>
              <a:ext uri="{FF2B5EF4-FFF2-40B4-BE49-F238E27FC236}">
                <a16:creationId xmlns:a16="http://schemas.microsoft.com/office/drawing/2014/main" id="{29DACF20-CB4C-812A-E4F6-7A366BAF0CE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31863" y="4410075"/>
            <a:ext cx="5121275" cy="41767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665" tIns="47627" rIns="93665" bIns="47627"/>
          <a:lstStyle/>
          <a:p>
            <a:pPr defTabSz="949325"/>
            <a:endParaRPr lang="en-US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>
            <a:extLst>
              <a:ext uri="{FF2B5EF4-FFF2-40B4-BE49-F238E27FC236}">
                <a16:creationId xmlns:a16="http://schemas.microsoft.com/office/drawing/2014/main" id="{382DA124-3F93-3BA5-ED4B-FE7B2159D01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ABB4B0AA-71C1-4651-AD3F-C0BBE1762EAB}" type="slidenum">
              <a:rPr lang="en-US" altLang="en-US" smtClean="0">
                <a:latin typeface="Times New Roman" panose="02020603050405020304" pitchFamily="18" charset="0"/>
              </a:rPr>
              <a:pPr/>
              <a:t>20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45059" name="Rectangle 2">
            <a:extLst>
              <a:ext uri="{FF2B5EF4-FFF2-40B4-BE49-F238E27FC236}">
                <a16:creationId xmlns:a16="http://schemas.microsoft.com/office/drawing/2014/main" id="{DAD441B7-D5D3-F7FD-111C-856CE32F712C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0" name="Rectangle 3">
            <a:extLst>
              <a:ext uri="{FF2B5EF4-FFF2-40B4-BE49-F238E27FC236}">
                <a16:creationId xmlns:a16="http://schemas.microsoft.com/office/drawing/2014/main" id="{368AEB10-1E10-9201-C0D4-6F3B29E32B3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>
            <a:extLst>
              <a:ext uri="{FF2B5EF4-FFF2-40B4-BE49-F238E27FC236}">
                <a16:creationId xmlns:a16="http://schemas.microsoft.com/office/drawing/2014/main" id="{E8F63619-3F58-1E0A-C7E3-32C59A2190F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068B7701-F768-4376-B684-FAC4220171ED}" type="slidenum">
              <a:rPr lang="en-US" altLang="en-US" smtClean="0">
                <a:latin typeface="Times New Roman" panose="02020603050405020304" pitchFamily="18" charset="0"/>
              </a:rPr>
              <a:pPr/>
              <a:t>21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47107" name="Rectangle 2">
            <a:extLst>
              <a:ext uri="{FF2B5EF4-FFF2-40B4-BE49-F238E27FC236}">
                <a16:creationId xmlns:a16="http://schemas.microsoft.com/office/drawing/2014/main" id="{73125775-7A4F-3555-5D43-18C20F9C3922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xfrm>
            <a:off x="1173163" y="696913"/>
            <a:ext cx="4640262" cy="3479800"/>
          </a:xfrm>
          <a:ln w="12700" cap="flat">
            <a:solidFill>
              <a:schemeClr val="tx1"/>
            </a:solidFill>
          </a:ln>
        </p:spPr>
      </p:sp>
      <p:sp>
        <p:nvSpPr>
          <p:cNvPr id="47108" name="Rectangle 3">
            <a:extLst>
              <a:ext uri="{FF2B5EF4-FFF2-40B4-BE49-F238E27FC236}">
                <a16:creationId xmlns:a16="http://schemas.microsoft.com/office/drawing/2014/main" id="{82545575-ED4F-ED02-2866-01E7AD0263E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31863" y="4410075"/>
            <a:ext cx="5121275" cy="41767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665" tIns="47627" rIns="93665" bIns="47627"/>
          <a:lstStyle/>
          <a:p>
            <a:pPr defTabSz="949325"/>
            <a:endParaRPr lang="en-US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>
            <a:extLst>
              <a:ext uri="{FF2B5EF4-FFF2-40B4-BE49-F238E27FC236}">
                <a16:creationId xmlns:a16="http://schemas.microsoft.com/office/drawing/2014/main" id="{662CDB0B-2B89-EAA1-B371-32499F7B903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F2ECA714-4317-4CF9-B587-5E6F41F7A22D}" type="slidenum">
              <a:rPr lang="en-US" altLang="en-US" smtClean="0">
                <a:latin typeface="Times New Roman" panose="02020603050405020304" pitchFamily="18" charset="0"/>
              </a:rPr>
              <a:pPr/>
              <a:t>22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49155" name="Rectangle 2">
            <a:extLst>
              <a:ext uri="{FF2B5EF4-FFF2-40B4-BE49-F238E27FC236}">
                <a16:creationId xmlns:a16="http://schemas.microsoft.com/office/drawing/2014/main" id="{3545E6D0-7D0F-A56F-1036-5E57946BC063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xfrm>
            <a:off x="1173163" y="696913"/>
            <a:ext cx="4640262" cy="3479800"/>
          </a:xfrm>
          <a:ln w="12700" cap="flat">
            <a:solidFill>
              <a:schemeClr val="tx1"/>
            </a:solidFill>
          </a:ln>
        </p:spPr>
      </p:sp>
      <p:sp>
        <p:nvSpPr>
          <p:cNvPr id="49156" name="Rectangle 3">
            <a:extLst>
              <a:ext uri="{FF2B5EF4-FFF2-40B4-BE49-F238E27FC236}">
                <a16:creationId xmlns:a16="http://schemas.microsoft.com/office/drawing/2014/main" id="{52177158-B16E-9FA3-1238-B9AB0146FC4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31863" y="4410075"/>
            <a:ext cx="5121275" cy="41767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665" tIns="47627" rIns="93665" bIns="47627"/>
          <a:lstStyle/>
          <a:p>
            <a:pPr defTabSz="949325"/>
            <a:endParaRPr lang="en-US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>
            <a:extLst>
              <a:ext uri="{FF2B5EF4-FFF2-40B4-BE49-F238E27FC236}">
                <a16:creationId xmlns:a16="http://schemas.microsoft.com/office/drawing/2014/main" id="{3E25AEFF-16B9-F726-8C8F-0138B39AFF4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BFF52AE1-7ED0-44A3-9189-7EAC6557DB3C}" type="slidenum">
              <a:rPr lang="en-US" altLang="en-US" smtClean="0">
                <a:latin typeface="Times New Roman" panose="02020603050405020304" pitchFamily="18" charset="0"/>
              </a:rPr>
              <a:pPr/>
              <a:t>23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51203" name="Rectangle 2">
            <a:extLst>
              <a:ext uri="{FF2B5EF4-FFF2-40B4-BE49-F238E27FC236}">
                <a16:creationId xmlns:a16="http://schemas.microsoft.com/office/drawing/2014/main" id="{90F4CC42-BB1A-05D2-ADB2-C6F8AFB83741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>
            <a:extLst>
              <a:ext uri="{FF2B5EF4-FFF2-40B4-BE49-F238E27FC236}">
                <a16:creationId xmlns:a16="http://schemas.microsoft.com/office/drawing/2014/main" id="{AFB48A60-2FF0-5E1A-F49B-13DBEB43310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>
            <a:extLst>
              <a:ext uri="{FF2B5EF4-FFF2-40B4-BE49-F238E27FC236}">
                <a16:creationId xmlns:a16="http://schemas.microsoft.com/office/drawing/2014/main" id="{0F9083A5-44C3-07B2-D0B6-B402F62CD26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E9CAC677-F262-4994-9B2A-CE6C2E14E292}" type="slidenum">
              <a:rPr lang="en-US" altLang="en-US" smtClean="0">
                <a:latin typeface="Times New Roman" panose="02020603050405020304" pitchFamily="18" charset="0"/>
              </a:rPr>
              <a:pPr/>
              <a:t>24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53251" name="Rectangle 2">
            <a:extLst>
              <a:ext uri="{FF2B5EF4-FFF2-40B4-BE49-F238E27FC236}">
                <a16:creationId xmlns:a16="http://schemas.microsoft.com/office/drawing/2014/main" id="{2C1BE6DD-E594-F2AA-26DA-660B5B2953B2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xfrm>
            <a:off x="1173163" y="696913"/>
            <a:ext cx="4640262" cy="3479800"/>
          </a:xfrm>
          <a:ln w="12700" cap="flat">
            <a:solidFill>
              <a:schemeClr val="tx1"/>
            </a:solidFill>
          </a:ln>
        </p:spPr>
      </p:sp>
      <p:sp>
        <p:nvSpPr>
          <p:cNvPr id="53252" name="Rectangle 3">
            <a:extLst>
              <a:ext uri="{FF2B5EF4-FFF2-40B4-BE49-F238E27FC236}">
                <a16:creationId xmlns:a16="http://schemas.microsoft.com/office/drawing/2014/main" id="{57CD12CE-EF7D-E747-E8A6-32EA2659F25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31863" y="4410075"/>
            <a:ext cx="5121275" cy="41767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665" tIns="47627" rIns="93665" bIns="47627"/>
          <a:lstStyle/>
          <a:p>
            <a:pPr defTabSz="949325"/>
            <a:endParaRPr lang="en-US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>
            <a:extLst>
              <a:ext uri="{FF2B5EF4-FFF2-40B4-BE49-F238E27FC236}">
                <a16:creationId xmlns:a16="http://schemas.microsoft.com/office/drawing/2014/main" id="{07C90F54-B3F8-6192-D0EC-337D57AEC6E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20ACBA92-F1E6-416C-959A-58288A1AB7D2}" type="slidenum">
              <a:rPr lang="en-US" altLang="en-US" smtClean="0">
                <a:latin typeface="Times New Roman" panose="02020603050405020304" pitchFamily="18" charset="0"/>
              </a:rPr>
              <a:pPr/>
              <a:t>25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55299" name="Rectangle 2">
            <a:extLst>
              <a:ext uri="{FF2B5EF4-FFF2-40B4-BE49-F238E27FC236}">
                <a16:creationId xmlns:a16="http://schemas.microsoft.com/office/drawing/2014/main" id="{8BD2FB0A-0BF7-A6F8-AC26-5F11A226C982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xfrm>
            <a:off x="1173163" y="696913"/>
            <a:ext cx="4640262" cy="3479800"/>
          </a:xfrm>
          <a:ln w="12700" cap="flat">
            <a:solidFill>
              <a:schemeClr val="tx1"/>
            </a:solidFill>
          </a:ln>
        </p:spPr>
      </p:sp>
      <p:sp>
        <p:nvSpPr>
          <p:cNvPr id="55300" name="Rectangle 3">
            <a:extLst>
              <a:ext uri="{FF2B5EF4-FFF2-40B4-BE49-F238E27FC236}">
                <a16:creationId xmlns:a16="http://schemas.microsoft.com/office/drawing/2014/main" id="{A9564156-C3EC-6982-A69A-373CA34BFBF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31863" y="4410075"/>
            <a:ext cx="5121275" cy="41767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665" tIns="47627" rIns="93665" bIns="47627"/>
          <a:lstStyle/>
          <a:p>
            <a:pPr defTabSz="949325"/>
            <a:endParaRPr lang="en-US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7">
            <a:extLst>
              <a:ext uri="{FF2B5EF4-FFF2-40B4-BE49-F238E27FC236}">
                <a16:creationId xmlns:a16="http://schemas.microsoft.com/office/drawing/2014/main" id="{ECE28898-0E43-F5FF-4459-87829A8F9CB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DF4745BE-9911-4C6C-94D6-742DE0BEE57B}" type="slidenum">
              <a:rPr lang="en-US" altLang="en-US" smtClean="0">
                <a:latin typeface="Times New Roman" panose="02020603050405020304" pitchFamily="18" charset="0"/>
              </a:rPr>
              <a:pPr/>
              <a:t>26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57347" name="Rectangle 2">
            <a:extLst>
              <a:ext uri="{FF2B5EF4-FFF2-40B4-BE49-F238E27FC236}">
                <a16:creationId xmlns:a16="http://schemas.microsoft.com/office/drawing/2014/main" id="{36E81D2C-FE25-916F-13B9-739E55D37535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xfrm>
            <a:off x="1173163" y="696913"/>
            <a:ext cx="4640262" cy="3479800"/>
          </a:xfrm>
          <a:ln w="12700" cap="flat">
            <a:solidFill>
              <a:schemeClr val="tx1"/>
            </a:solidFill>
          </a:ln>
        </p:spPr>
      </p:sp>
      <p:sp>
        <p:nvSpPr>
          <p:cNvPr id="57348" name="Rectangle 3">
            <a:extLst>
              <a:ext uri="{FF2B5EF4-FFF2-40B4-BE49-F238E27FC236}">
                <a16:creationId xmlns:a16="http://schemas.microsoft.com/office/drawing/2014/main" id="{B200995A-E888-3EF7-7585-B534D490CB1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31863" y="4410075"/>
            <a:ext cx="5121275" cy="41767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665" tIns="47627" rIns="93665" bIns="47627"/>
          <a:lstStyle/>
          <a:p>
            <a:pPr defTabSz="949325"/>
            <a:endParaRPr lang="en-US" alt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>
            <a:extLst>
              <a:ext uri="{FF2B5EF4-FFF2-40B4-BE49-F238E27FC236}">
                <a16:creationId xmlns:a16="http://schemas.microsoft.com/office/drawing/2014/main" id="{D8F2AFCE-41D5-D254-FC1E-19FB0E7DE79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3999165-3754-478E-9946-DB067E0462EE}" type="slidenum">
              <a:rPr lang="en-US" altLang="en-US" smtClean="0">
                <a:latin typeface="Times New Roman" panose="02020603050405020304" pitchFamily="18" charset="0"/>
              </a:rPr>
              <a:pPr/>
              <a:t>27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59395" name="Rectangle 2">
            <a:extLst>
              <a:ext uri="{FF2B5EF4-FFF2-40B4-BE49-F238E27FC236}">
                <a16:creationId xmlns:a16="http://schemas.microsoft.com/office/drawing/2014/main" id="{C8BB2773-C55D-59B6-BB70-B0E467E26E41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6" name="Rectangle 3">
            <a:extLst>
              <a:ext uri="{FF2B5EF4-FFF2-40B4-BE49-F238E27FC236}">
                <a16:creationId xmlns:a16="http://schemas.microsoft.com/office/drawing/2014/main" id="{C134C1CE-19F1-E578-A7EE-CE91D955842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>
            <a:extLst>
              <a:ext uri="{FF2B5EF4-FFF2-40B4-BE49-F238E27FC236}">
                <a16:creationId xmlns:a16="http://schemas.microsoft.com/office/drawing/2014/main" id="{A71F0EF0-2790-D7BD-B260-EA9F9771CDF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B2EE1333-5BD3-48B6-9A8D-E1D949CF9028}" type="slidenum">
              <a:rPr lang="en-US" altLang="en-US" smtClean="0">
                <a:latin typeface="Times New Roman" panose="02020603050405020304" pitchFamily="18" charset="0"/>
              </a:rPr>
              <a:pPr/>
              <a:t>28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61443" name="Rectangle 2">
            <a:extLst>
              <a:ext uri="{FF2B5EF4-FFF2-40B4-BE49-F238E27FC236}">
                <a16:creationId xmlns:a16="http://schemas.microsoft.com/office/drawing/2014/main" id="{C660C6F2-2BCF-F96E-2671-8F13AE7A233E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4" name="Rectangle 3">
            <a:extLst>
              <a:ext uri="{FF2B5EF4-FFF2-40B4-BE49-F238E27FC236}">
                <a16:creationId xmlns:a16="http://schemas.microsoft.com/office/drawing/2014/main" id="{68AF87FC-D1E2-417E-BECC-538A2B6EB7C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>
            <a:extLst>
              <a:ext uri="{FF2B5EF4-FFF2-40B4-BE49-F238E27FC236}">
                <a16:creationId xmlns:a16="http://schemas.microsoft.com/office/drawing/2014/main" id="{F14A625E-51AA-E580-8817-5248D1FB4FF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65250A5C-6A77-4D64-9987-D3BE6E2E73AA}" type="slidenum">
              <a:rPr lang="en-US" altLang="en-US" smtClean="0">
                <a:latin typeface="Times New Roman" panose="02020603050405020304" pitchFamily="18" charset="0"/>
              </a:rPr>
              <a:pPr/>
              <a:t>29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63491" name="Rectangle 2">
            <a:extLst>
              <a:ext uri="{FF2B5EF4-FFF2-40B4-BE49-F238E27FC236}">
                <a16:creationId xmlns:a16="http://schemas.microsoft.com/office/drawing/2014/main" id="{407242FB-E089-576D-5E43-2D5A659DBB91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xfrm>
            <a:off x="1173163" y="696913"/>
            <a:ext cx="4640262" cy="3479800"/>
          </a:xfrm>
          <a:ln w="12700" cap="flat">
            <a:solidFill>
              <a:schemeClr val="tx1"/>
            </a:solidFill>
          </a:ln>
        </p:spPr>
      </p:sp>
      <p:sp>
        <p:nvSpPr>
          <p:cNvPr id="63492" name="Rectangle 3">
            <a:extLst>
              <a:ext uri="{FF2B5EF4-FFF2-40B4-BE49-F238E27FC236}">
                <a16:creationId xmlns:a16="http://schemas.microsoft.com/office/drawing/2014/main" id="{ECE4B1F5-F7C5-B815-B1F4-40EFA0BC6D2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31863" y="4410075"/>
            <a:ext cx="5121275" cy="41767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665" tIns="47627" rIns="93665" bIns="47627"/>
          <a:lstStyle/>
          <a:p>
            <a:pPr defTabSz="949325"/>
            <a:endParaRPr lang="en-US" alt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>
            <a:extLst>
              <a:ext uri="{FF2B5EF4-FFF2-40B4-BE49-F238E27FC236}">
                <a16:creationId xmlns:a16="http://schemas.microsoft.com/office/drawing/2014/main" id="{60554A95-2C33-464F-29D3-3FA1098CCA2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2F75C01B-776A-4A1A-A204-C4FF55F152C1}" type="slidenum">
              <a:rPr lang="en-US" altLang="en-US" smtClean="0">
                <a:latin typeface="Times New Roman" panose="02020603050405020304" pitchFamily="18" charset="0"/>
              </a:rPr>
              <a:pPr/>
              <a:t>30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65539" name="Rectangle 2">
            <a:extLst>
              <a:ext uri="{FF2B5EF4-FFF2-40B4-BE49-F238E27FC236}">
                <a16:creationId xmlns:a16="http://schemas.microsoft.com/office/drawing/2014/main" id="{D32D419D-8CAD-1DAC-AF7C-57B577769E25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xfrm>
            <a:off x="1173163" y="696913"/>
            <a:ext cx="4640262" cy="3479800"/>
          </a:xfrm>
          <a:ln w="12700" cap="flat">
            <a:solidFill>
              <a:schemeClr val="tx1"/>
            </a:solidFill>
          </a:ln>
        </p:spPr>
      </p:sp>
      <p:sp>
        <p:nvSpPr>
          <p:cNvPr id="65540" name="Rectangle 3">
            <a:extLst>
              <a:ext uri="{FF2B5EF4-FFF2-40B4-BE49-F238E27FC236}">
                <a16:creationId xmlns:a16="http://schemas.microsoft.com/office/drawing/2014/main" id="{C979EB18-BDCD-82BA-2CB0-26794A3D227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31863" y="4410075"/>
            <a:ext cx="5121275" cy="41767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665" tIns="47627" rIns="93665" bIns="47627"/>
          <a:lstStyle/>
          <a:p>
            <a:pPr defTabSz="949325"/>
            <a:endParaRPr lang="en-US" alt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7">
            <a:extLst>
              <a:ext uri="{FF2B5EF4-FFF2-40B4-BE49-F238E27FC236}">
                <a16:creationId xmlns:a16="http://schemas.microsoft.com/office/drawing/2014/main" id="{E8EEABD9-CDD2-5B97-6F69-3B83A99CB83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8B9AE60F-8898-4B51-86FB-F48C861C27AE}" type="slidenum">
              <a:rPr lang="en-US" altLang="en-US" smtClean="0">
                <a:latin typeface="Times New Roman" panose="02020603050405020304" pitchFamily="18" charset="0"/>
              </a:rPr>
              <a:pPr/>
              <a:t>31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67587" name="Rectangle 2">
            <a:extLst>
              <a:ext uri="{FF2B5EF4-FFF2-40B4-BE49-F238E27FC236}">
                <a16:creationId xmlns:a16="http://schemas.microsoft.com/office/drawing/2014/main" id="{8EC5EEA4-66C1-1318-AE98-EB42497B8A50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xfrm>
            <a:off x="1173163" y="696913"/>
            <a:ext cx="4640262" cy="3479800"/>
          </a:xfrm>
          <a:ln w="12700" cap="flat">
            <a:solidFill>
              <a:schemeClr val="tx1"/>
            </a:solidFill>
          </a:ln>
        </p:spPr>
      </p:sp>
      <p:sp>
        <p:nvSpPr>
          <p:cNvPr id="67588" name="Rectangle 3">
            <a:extLst>
              <a:ext uri="{FF2B5EF4-FFF2-40B4-BE49-F238E27FC236}">
                <a16:creationId xmlns:a16="http://schemas.microsoft.com/office/drawing/2014/main" id="{742198CD-3CB2-7BAB-AD8C-7F57D9B561C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31863" y="4410075"/>
            <a:ext cx="5121275" cy="41767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665" tIns="47627" rIns="93665" bIns="47627"/>
          <a:lstStyle/>
          <a:p>
            <a:pPr defTabSz="949325"/>
            <a:endParaRPr lang="en-US" alt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7">
            <a:extLst>
              <a:ext uri="{FF2B5EF4-FFF2-40B4-BE49-F238E27FC236}">
                <a16:creationId xmlns:a16="http://schemas.microsoft.com/office/drawing/2014/main" id="{3727C1A7-BD23-72C5-A913-7E5D500C076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E98F2E09-3A6E-4949-90FC-BE4610F00CBA}" type="slidenum">
              <a:rPr lang="en-US" altLang="en-US" smtClean="0">
                <a:latin typeface="Times New Roman" panose="02020603050405020304" pitchFamily="18" charset="0"/>
              </a:rPr>
              <a:pPr/>
              <a:t>32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69635" name="Rectangle 2">
            <a:extLst>
              <a:ext uri="{FF2B5EF4-FFF2-40B4-BE49-F238E27FC236}">
                <a16:creationId xmlns:a16="http://schemas.microsoft.com/office/drawing/2014/main" id="{08C2515B-F777-59AF-88BD-BA75AA6C737E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xfrm>
            <a:off x="1173163" y="696913"/>
            <a:ext cx="4640262" cy="3479800"/>
          </a:xfrm>
          <a:ln w="12700" cap="flat">
            <a:solidFill>
              <a:schemeClr val="tx1"/>
            </a:solidFill>
          </a:ln>
        </p:spPr>
      </p:sp>
      <p:sp>
        <p:nvSpPr>
          <p:cNvPr id="69636" name="Rectangle 3">
            <a:extLst>
              <a:ext uri="{FF2B5EF4-FFF2-40B4-BE49-F238E27FC236}">
                <a16:creationId xmlns:a16="http://schemas.microsoft.com/office/drawing/2014/main" id="{377D53FE-8FB1-838A-0E31-BE7C46C07B9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31863" y="4410075"/>
            <a:ext cx="5121275" cy="41767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665" tIns="47627" rIns="93665" bIns="47627"/>
          <a:lstStyle/>
          <a:p>
            <a:pPr defTabSz="949325"/>
            <a:endParaRPr lang="en-US" alt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>
            <a:extLst>
              <a:ext uri="{FF2B5EF4-FFF2-40B4-BE49-F238E27FC236}">
                <a16:creationId xmlns:a16="http://schemas.microsoft.com/office/drawing/2014/main" id="{9F36F4E6-D9F4-F5C7-DFD5-30AFB998EB3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F5004DFC-0375-4617-9FFA-0557375C242D}" type="slidenum">
              <a:rPr lang="en-US" altLang="en-US" smtClean="0">
                <a:latin typeface="Times New Roman" panose="02020603050405020304" pitchFamily="18" charset="0"/>
              </a:rPr>
              <a:pPr/>
              <a:t>33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71683" name="Rectangle 2">
            <a:extLst>
              <a:ext uri="{FF2B5EF4-FFF2-40B4-BE49-F238E27FC236}">
                <a16:creationId xmlns:a16="http://schemas.microsoft.com/office/drawing/2014/main" id="{2F67AB0A-1D56-A911-991B-E2D213BB6C32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4" name="Rectangle 3">
            <a:extLst>
              <a:ext uri="{FF2B5EF4-FFF2-40B4-BE49-F238E27FC236}">
                <a16:creationId xmlns:a16="http://schemas.microsoft.com/office/drawing/2014/main" id="{8E81214B-9A20-C9AA-B8C5-32357CC2CB6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7">
            <a:extLst>
              <a:ext uri="{FF2B5EF4-FFF2-40B4-BE49-F238E27FC236}">
                <a16:creationId xmlns:a16="http://schemas.microsoft.com/office/drawing/2014/main" id="{714831CA-8C44-272F-875C-869B9066000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2CAB0291-1843-4A56-9D9C-B9A92830F9A2}" type="slidenum">
              <a:rPr lang="en-US" altLang="en-US" smtClean="0">
                <a:latin typeface="Times New Roman" panose="02020603050405020304" pitchFamily="18" charset="0"/>
              </a:rPr>
              <a:pPr/>
              <a:t>34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73731" name="Rectangle 2">
            <a:extLst>
              <a:ext uri="{FF2B5EF4-FFF2-40B4-BE49-F238E27FC236}">
                <a16:creationId xmlns:a16="http://schemas.microsoft.com/office/drawing/2014/main" id="{D6FC0055-D1F7-06A0-4ADD-07F5A4ADA9E1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732" name="Rectangle 3">
            <a:extLst>
              <a:ext uri="{FF2B5EF4-FFF2-40B4-BE49-F238E27FC236}">
                <a16:creationId xmlns:a16="http://schemas.microsoft.com/office/drawing/2014/main" id="{601BD04A-EF08-BA6C-94D9-BD754FA6F04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>
            <a:extLst>
              <a:ext uri="{FF2B5EF4-FFF2-40B4-BE49-F238E27FC236}">
                <a16:creationId xmlns:a16="http://schemas.microsoft.com/office/drawing/2014/main" id="{58D1AA92-DED9-AFCE-F4E4-99D2473AE58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8F480C3E-22B3-439E-A102-C8C84E451E99}" type="slidenum">
              <a:rPr lang="en-US" altLang="en-US" smtClean="0">
                <a:latin typeface="Times New Roman" panose="02020603050405020304" pitchFamily="18" charset="0"/>
              </a:rPr>
              <a:pPr/>
              <a:t>35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75779" name="Rectangle 2">
            <a:extLst>
              <a:ext uri="{FF2B5EF4-FFF2-40B4-BE49-F238E27FC236}">
                <a16:creationId xmlns:a16="http://schemas.microsoft.com/office/drawing/2014/main" id="{3A379201-5314-F51D-A5A0-CCBB78DE8E22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xfrm>
            <a:off x="1173163" y="696913"/>
            <a:ext cx="4640262" cy="3479800"/>
          </a:xfrm>
          <a:ln w="12700" cap="flat">
            <a:solidFill>
              <a:schemeClr val="tx1"/>
            </a:solidFill>
          </a:ln>
        </p:spPr>
      </p:sp>
      <p:sp>
        <p:nvSpPr>
          <p:cNvPr id="75780" name="Rectangle 3">
            <a:extLst>
              <a:ext uri="{FF2B5EF4-FFF2-40B4-BE49-F238E27FC236}">
                <a16:creationId xmlns:a16="http://schemas.microsoft.com/office/drawing/2014/main" id="{58F92C13-A5E1-2640-83B1-AF98077BB84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31863" y="4410075"/>
            <a:ext cx="5121275" cy="41767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665" tIns="47627" rIns="93665" bIns="47627"/>
          <a:lstStyle/>
          <a:p>
            <a:pPr defTabSz="949325"/>
            <a:endParaRPr lang="en-US" altLang="en-US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7">
            <a:extLst>
              <a:ext uri="{FF2B5EF4-FFF2-40B4-BE49-F238E27FC236}">
                <a16:creationId xmlns:a16="http://schemas.microsoft.com/office/drawing/2014/main" id="{28D9E5F5-BD08-5582-B080-8F9215B98AB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1D6CB7E7-1D38-4B8B-874B-E21DC3996157}" type="slidenum">
              <a:rPr lang="en-US" altLang="en-US" smtClean="0">
                <a:latin typeface="Times New Roman" panose="02020603050405020304" pitchFamily="18" charset="0"/>
              </a:rPr>
              <a:pPr/>
              <a:t>36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77827" name="Rectangle 2">
            <a:extLst>
              <a:ext uri="{FF2B5EF4-FFF2-40B4-BE49-F238E27FC236}">
                <a16:creationId xmlns:a16="http://schemas.microsoft.com/office/drawing/2014/main" id="{CA775F97-8D2A-A324-5B1F-CF0EB4580ECD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xfrm>
            <a:off x="1173163" y="696913"/>
            <a:ext cx="4640262" cy="3479800"/>
          </a:xfrm>
          <a:ln w="12700" cap="flat">
            <a:solidFill>
              <a:schemeClr val="tx1"/>
            </a:solidFill>
          </a:ln>
        </p:spPr>
      </p:sp>
      <p:sp>
        <p:nvSpPr>
          <p:cNvPr id="77828" name="Rectangle 3">
            <a:extLst>
              <a:ext uri="{FF2B5EF4-FFF2-40B4-BE49-F238E27FC236}">
                <a16:creationId xmlns:a16="http://schemas.microsoft.com/office/drawing/2014/main" id="{39F9BC8D-4FDC-71D9-53C6-4D7EC30382D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31863" y="4410075"/>
            <a:ext cx="5121275" cy="41767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665" tIns="47627" rIns="93665" bIns="47627"/>
          <a:lstStyle/>
          <a:p>
            <a:pPr defTabSz="949325"/>
            <a:endParaRPr lang="en-US" altLang="en-US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7">
            <a:extLst>
              <a:ext uri="{FF2B5EF4-FFF2-40B4-BE49-F238E27FC236}">
                <a16:creationId xmlns:a16="http://schemas.microsoft.com/office/drawing/2014/main" id="{7832AD2C-2309-F734-5144-8DFA5D1E3AC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F0701B1D-0F6A-42FE-AC3C-2BB1859475B1}" type="slidenum">
              <a:rPr lang="en-US" altLang="en-US" smtClean="0">
                <a:latin typeface="Times New Roman" panose="02020603050405020304" pitchFamily="18" charset="0"/>
              </a:rPr>
              <a:pPr/>
              <a:t>37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79875" name="Rectangle 2">
            <a:extLst>
              <a:ext uri="{FF2B5EF4-FFF2-40B4-BE49-F238E27FC236}">
                <a16:creationId xmlns:a16="http://schemas.microsoft.com/office/drawing/2014/main" id="{4A8CCA2F-9886-C74F-09A8-85DCFB667C22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xfrm>
            <a:off x="1173163" y="696913"/>
            <a:ext cx="4640262" cy="3479800"/>
          </a:xfrm>
          <a:ln w="12700" cap="flat">
            <a:solidFill>
              <a:schemeClr val="tx1"/>
            </a:solidFill>
          </a:ln>
        </p:spPr>
      </p:sp>
      <p:sp>
        <p:nvSpPr>
          <p:cNvPr id="79876" name="Rectangle 3">
            <a:extLst>
              <a:ext uri="{FF2B5EF4-FFF2-40B4-BE49-F238E27FC236}">
                <a16:creationId xmlns:a16="http://schemas.microsoft.com/office/drawing/2014/main" id="{5E27650D-99CE-1A03-9B68-61F194C6CA7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31863" y="4410075"/>
            <a:ext cx="5121275" cy="41767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665" tIns="47627" rIns="93665" bIns="47627"/>
          <a:lstStyle/>
          <a:p>
            <a:pPr defTabSz="949325"/>
            <a:endParaRPr lang="en-US" altLang="en-US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7">
            <a:extLst>
              <a:ext uri="{FF2B5EF4-FFF2-40B4-BE49-F238E27FC236}">
                <a16:creationId xmlns:a16="http://schemas.microsoft.com/office/drawing/2014/main" id="{CF345C62-EE82-0D29-2EE2-DFEAC4D4B2C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D1F1C2D2-F232-44F4-835B-D279E2C60772}" type="slidenum">
              <a:rPr lang="en-US" altLang="en-US" smtClean="0">
                <a:latin typeface="Times New Roman" panose="02020603050405020304" pitchFamily="18" charset="0"/>
              </a:rPr>
              <a:pPr/>
              <a:t>38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81923" name="Rectangle 2">
            <a:extLst>
              <a:ext uri="{FF2B5EF4-FFF2-40B4-BE49-F238E27FC236}">
                <a16:creationId xmlns:a16="http://schemas.microsoft.com/office/drawing/2014/main" id="{11371D1F-BC2D-0AFE-C542-DF20624DD2E0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xfrm>
            <a:off x="1173163" y="696913"/>
            <a:ext cx="4640262" cy="3479800"/>
          </a:xfrm>
          <a:ln w="12700" cap="flat">
            <a:solidFill>
              <a:schemeClr val="tx1"/>
            </a:solidFill>
          </a:ln>
        </p:spPr>
      </p:sp>
      <p:sp>
        <p:nvSpPr>
          <p:cNvPr id="81924" name="Rectangle 3">
            <a:extLst>
              <a:ext uri="{FF2B5EF4-FFF2-40B4-BE49-F238E27FC236}">
                <a16:creationId xmlns:a16="http://schemas.microsoft.com/office/drawing/2014/main" id="{41541D78-9C01-FA8A-8459-7A5CFF3493D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31863" y="4410075"/>
            <a:ext cx="5121275" cy="41767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665" tIns="47627" rIns="93665" bIns="47627"/>
          <a:lstStyle/>
          <a:p>
            <a:pPr defTabSz="949325"/>
            <a:endParaRPr lang="en-US" altLang="en-US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7">
            <a:extLst>
              <a:ext uri="{FF2B5EF4-FFF2-40B4-BE49-F238E27FC236}">
                <a16:creationId xmlns:a16="http://schemas.microsoft.com/office/drawing/2014/main" id="{6914C6DC-7877-70E1-0940-DFBE5C648E3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78FA8B65-74E1-46AD-A1D5-5A6D32303927}" type="slidenum">
              <a:rPr lang="en-US" altLang="en-US" smtClean="0">
                <a:latin typeface="Times New Roman" panose="02020603050405020304" pitchFamily="18" charset="0"/>
              </a:rPr>
              <a:pPr/>
              <a:t>39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83971" name="Rectangle 2">
            <a:extLst>
              <a:ext uri="{FF2B5EF4-FFF2-40B4-BE49-F238E27FC236}">
                <a16:creationId xmlns:a16="http://schemas.microsoft.com/office/drawing/2014/main" id="{38FA2244-EC66-3FC8-00E7-F23FCDA434B8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972" name="Rectangle 3">
            <a:extLst>
              <a:ext uri="{FF2B5EF4-FFF2-40B4-BE49-F238E27FC236}">
                <a16:creationId xmlns:a16="http://schemas.microsoft.com/office/drawing/2014/main" id="{454BF6C4-C0B2-2E47-B086-BEECAE123C2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7">
            <a:extLst>
              <a:ext uri="{FF2B5EF4-FFF2-40B4-BE49-F238E27FC236}">
                <a16:creationId xmlns:a16="http://schemas.microsoft.com/office/drawing/2014/main" id="{3C75A59B-1AD7-4770-1433-86A45668DD7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0E70AE92-5095-4F1E-9B58-F9ABA5177B45}" type="slidenum">
              <a:rPr lang="en-US" altLang="en-US" smtClean="0">
                <a:latin typeface="Times New Roman" panose="02020603050405020304" pitchFamily="18" charset="0"/>
              </a:rPr>
              <a:pPr/>
              <a:t>40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86019" name="Rectangle 2">
            <a:extLst>
              <a:ext uri="{FF2B5EF4-FFF2-40B4-BE49-F238E27FC236}">
                <a16:creationId xmlns:a16="http://schemas.microsoft.com/office/drawing/2014/main" id="{7E5E016A-94BC-B5FB-24EF-25B98BDBD297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xfrm>
            <a:off x="1173163" y="696913"/>
            <a:ext cx="4640262" cy="3479800"/>
          </a:xfrm>
          <a:ln w="12700" cap="flat">
            <a:solidFill>
              <a:schemeClr val="tx1"/>
            </a:solidFill>
          </a:ln>
        </p:spPr>
      </p:sp>
      <p:sp>
        <p:nvSpPr>
          <p:cNvPr id="86020" name="Rectangle 3">
            <a:extLst>
              <a:ext uri="{FF2B5EF4-FFF2-40B4-BE49-F238E27FC236}">
                <a16:creationId xmlns:a16="http://schemas.microsoft.com/office/drawing/2014/main" id="{69480BF7-23A7-F4C8-C49A-FEBCA22C798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31863" y="4410075"/>
            <a:ext cx="5121275" cy="41767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665" tIns="47627" rIns="93665" bIns="47627"/>
          <a:lstStyle/>
          <a:p>
            <a:pPr defTabSz="949325"/>
            <a:endParaRPr lang="en-US" altLang="en-US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7">
            <a:extLst>
              <a:ext uri="{FF2B5EF4-FFF2-40B4-BE49-F238E27FC236}">
                <a16:creationId xmlns:a16="http://schemas.microsoft.com/office/drawing/2014/main" id="{B8EDA38D-C783-2E05-AB50-EC027D96A32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54AA7963-7EB9-4186-9F2A-59A5D4F2784D}" type="slidenum">
              <a:rPr lang="en-US" altLang="en-US" smtClean="0">
                <a:latin typeface="Times New Roman" panose="02020603050405020304" pitchFamily="18" charset="0"/>
              </a:rPr>
              <a:pPr/>
              <a:t>41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88067" name="Rectangle 2">
            <a:extLst>
              <a:ext uri="{FF2B5EF4-FFF2-40B4-BE49-F238E27FC236}">
                <a16:creationId xmlns:a16="http://schemas.microsoft.com/office/drawing/2014/main" id="{96608C6F-A792-38D6-FB45-B54D1DA438B0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xfrm>
            <a:off x="1173163" y="696913"/>
            <a:ext cx="4640262" cy="3479800"/>
          </a:xfrm>
          <a:ln w="12700" cap="flat">
            <a:solidFill>
              <a:schemeClr val="tx1"/>
            </a:solidFill>
          </a:ln>
        </p:spPr>
      </p:sp>
      <p:sp>
        <p:nvSpPr>
          <p:cNvPr id="88068" name="Rectangle 3">
            <a:extLst>
              <a:ext uri="{FF2B5EF4-FFF2-40B4-BE49-F238E27FC236}">
                <a16:creationId xmlns:a16="http://schemas.microsoft.com/office/drawing/2014/main" id="{9548EA20-DAB4-636A-AD9D-2744DBE1E46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31863" y="4410075"/>
            <a:ext cx="5121275" cy="41767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665" tIns="47627" rIns="93665" bIns="47627"/>
          <a:lstStyle/>
          <a:p>
            <a:pPr defTabSz="949325"/>
            <a:endParaRPr lang="en-US" altLang="en-US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7">
            <a:extLst>
              <a:ext uri="{FF2B5EF4-FFF2-40B4-BE49-F238E27FC236}">
                <a16:creationId xmlns:a16="http://schemas.microsoft.com/office/drawing/2014/main" id="{B47A10E5-599A-5917-B33F-06646AF00EF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FE4F61F9-371B-4B49-8EB1-03CEAA44992D}" type="slidenum">
              <a:rPr lang="en-US" altLang="en-US" smtClean="0">
                <a:latin typeface="Times New Roman" panose="02020603050405020304" pitchFamily="18" charset="0"/>
              </a:rPr>
              <a:pPr/>
              <a:t>42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90115" name="Rectangle 2">
            <a:extLst>
              <a:ext uri="{FF2B5EF4-FFF2-40B4-BE49-F238E27FC236}">
                <a16:creationId xmlns:a16="http://schemas.microsoft.com/office/drawing/2014/main" id="{2403A84F-757C-6243-E861-7DD49B0159E7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xfrm>
            <a:off x="1173163" y="696913"/>
            <a:ext cx="4640262" cy="3479800"/>
          </a:xfrm>
          <a:ln w="12700" cap="flat">
            <a:solidFill>
              <a:schemeClr val="tx1"/>
            </a:solidFill>
          </a:ln>
        </p:spPr>
      </p:sp>
      <p:sp>
        <p:nvSpPr>
          <p:cNvPr id="90116" name="Rectangle 3">
            <a:extLst>
              <a:ext uri="{FF2B5EF4-FFF2-40B4-BE49-F238E27FC236}">
                <a16:creationId xmlns:a16="http://schemas.microsoft.com/office/drawing/2014/main" id="{2FFBE18F-2496-838F-8D7D-92F2352E4CC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31863" y="4410075"/>
            <a:ext cx="5121275" cy="41767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665" tIns="47627" rIns="93665" bIns="47627"/>
          <a:lstStyle/>
          <a:p>
            <a:pPr defTabSz="949325"/>
            <a:endParaRPr lang="en-US" altLang="en-US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7">
            <a:extLst>
              <a:ext uri="{FF2B5EF4-FFF2-40B4-BE49-F238E27FC236}">
                <a16:creationId xmlns:a16="http://schemas.microsoft.com/office/drawing/2014/main" id="{4900009B-AECC-3CB9-D44F-FD6B04F0F8C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DA701CC8-7796-481F-B410-09E1E7F04F26}" type="slidenum">
              <a:rPr lang="en-US" altLang="en-US" smtClean="0">
                <a:latin typeface="Times New Roman" panose="02020603050405020304" pitchFamily="18" charset="0"/>
              </a:rPr>
              <a:pPr/>
              <a:t>43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92163" name="Rectangle 2">
            <a:extLst>
              <a:ext uri="{FF2B5EF4-FFF2-40B4-BE49-F238E27FC236}">
                <a16:creationId xmlns:a16="http://schemas.microsoft.com/office/drawing/2014/main" id="{ECE28344-460B-0055-0A23-F6CBE92F6824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xfrm>
            <a:off x="1173163" y="696913"/>
            <a:ext cx="4640262" cy="3479800"/>
          </a:xfrm>
          <a:ln w="12700" cap="flat">
            <a:solidFill>
              <a:schemeClr val="tx1"/>
            </a:solidFill>
          </a:ln>
        </p:spPr>
      </p:sp>
      <p:sp>
        <p:nvSpPr>
          <p:cNvPr id="92164" name="Rectangle 3">
            <a:extLst>
              <a:ext uri="{FF2B5EF4-FFF2-40B4-BE49-F238E27FC236}">
                <a16:creationId xmlns:a16="http://schemas.microsoft.com/office/drawing/2014/main" id="{BE043635-D914-72D3-1680-93574087F2D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31863" y="4410075"/>
            <a:ext cx="5121275" cy="41767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665" tIns="47627" rIns="93665" bIns="47627"/>
          <a:lstStyle/>
          <a:p>
            <a:pPr defTabSz="949325"/>
            <a:endParaRPr lang="en-US" altLang="en-US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7">
            <a:extLst>
              <a:ext uri="{FF2B5EF4-FFF2-40B4-BE49-F238E27FC236}">
                <a16:creationId xmlns:a16="http://schemas.microsoft.com/office/drawing/2014/main" id="{89BDEDC5-890B-EC6A-55B5-430D357A7AA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E54EBA5A-F57D-47C0-B890-3026E4F3811E}" type="slidenum">
              <a:rPr lang="en-US" altLang="en-US" smtClean="0">
                <a:latin typeface="Times New Roman" panose="02020603050405020304" pitchFamily="18" charset="0"/>
              </a:rPr>
              <a:pPr/>
              <a:t>44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94211" name="Rectangle 2">
            <a:extLst>
              <a:ext uri="{FF2B5EF4-FFF2-40B4-BE49-F238E27FC236}">
                <a16:creationId xmlns:a16="http://schemas.microsoft.com/office/drawing/2014/main" id="{6550C17B-D35F-E8FC-1FBE-2BFEF3273964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xfrm>
            <a:off x="1173163" y="696913"/>
            <a:ext cx="4640262" cy="3479800"/>
          </a:xfrm>
          <a:ln w="12700" cap="flat">
            <a:solidFill>
              <a:schemeClr val="tx1"/>
            </a:solidFill>
          </a:ln>
        </p:spPr>
      </p:sp>
      <p:sp>
        <p:nvSpPr>
          <p:cNvPr id="94212" name="Rectangle 3">
            <a:extLst>
              <a:ext uri="{FF2B5EF4-FFF2-40B4-BE49-F238E27FC236}">
                <a16:creationId xmlns:a16="http://schemas.microsoft.com/office/drawing/2014/main" id="{B41DF4D7-0D0C-2893-4714-734E8EF091E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31863" y="4410075"/>
            <a:ext cx="5121275" cy="41767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665" tIns="47627" rIns="93665" bIns="47627"/>
          <a:lstStyle/>
          <a:p>
            <a:pPr defTabSz="949325"/>
            <a:endParaRPr lang="en-US" altLang="en-US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7">
            <a:extLst>
              <a:ext uri="{FF2B5EF4-FFF2-40B4-BE49-F238E27FC236}">
                <a16:creationId xmlns:a16="http://schemas.microsoft.com/office/drawing/2014/main" id="{E77D8170-5000-5A74-EDF4-ECD9F800306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B1AD3DF8-5AD7-4225-9D10-1E471CA50323}" type="slidenum">
              <a:rPr lang="en-US" altLang="en-US" smtClean="0">
                <a:latin typeface="Times New Roman" panose="02020603050405020304" pitchFamily="18" charset="0"/>
              </a:rPr>
              <a:pPr/>
              <a:t>45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96259" name="Rectangle 2">
            <a:extLst>
              <a:ext uri="{FF2B5EF4-FFF2-40B4-BE49-F238E27FC236}">
                <a16:creationId xmlns:a16="http://schemas.microsoft.com/office/drawing/2014/main" id="{C06E115F-0963-2FDA-F9AB-7BC3591D0356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xfrm>
            <a:off x="1173163" y="696913"/>
            <a:ext cx="4640262" cy="3479800"/>
          </a:xfrm>
          <a:ln w="12700" cap="flat">
            <a:solidFill>
              <a:schemeClr val="tx1"/>
            </a:solidFill>
          </a:ln>
        </p:spPr>
      </p:sp>
      <p:sp>
        <p:nvSpPr>
          <p:cNvPr id="96260" name="Rectangle 3">
            <a:extLst>
              <a:ext uri="{FF2B5EF4-FFF2-40B4-BE49-F238E27FC236}">
                <a16:creationId xmlns:a16="http://schemas.microsoft.com/office/drawing/2014/main" id="{B3F999FC-988A-80AD-A784-D811091668A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31863" y="4410075"/>
            <a:ext cx="5121275" cy="41767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665" tIns="47627" rIns="93665" bIns="47627"/>
          <a:lstStyle/>
          <a:p>
            <a:pPr defTabSz="949325"/>
            <a:endParaRPr lang="en-US" altLang="en-US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7">
            <a:extLst>
              <a:ext uri="{FF2B5EF4-FFF2-40B4-BE49-F238E27FC236}">
                <a16:creationId xmlns:a16="http://schemas.microsoft.com/office/drawing/2014/main" id="{5366158D-16C3-456F-E91E-A5F640B0AC5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F2213C5E-2DD9-450B-B4E8-36AF488FD7BF}" type="slidenum">
              <a:rPr lang="en-US" altLang="en-US" smtClean="0">
                <a:latin typeface="Times New Roman" panose="02020603050405020304" pitchFamily="18" charset="0"/>
              </a:rPr>
              <a:pPr/>
              <a:t>46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98307" name="Rectangle 2">
            <a:extLst>
              <a:ext uri="{FF2B5EF4-FFF2-40B4-BE49-F238E27FC236}">
                <a16:creationId xmlns:a16="http://schemas.microsoft.com/office/drawing/2014/main" id="{9D349E54-DA2F-C136-F2A0-19B934222BE4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xfrm>
            <a:off x="1173163" y="696913"/>
            <a:ext cx="4640262" cy="3479800"/>
          </a:xfrm>
          <a:ln w="12700" cap="flat">
            <a:solidFill>
              <a:schemeClr val="tx1"/>
            </a:solidFill>
          </a:ln>
        </p:spPr>
      </p:sp>
      <p:sp>
        <p:nvSpPr>
          <p:cNvPr id="98308" name="Rectangle 3">
            <a:extLst>
              <a:ext uri="{FF2B5EF4-FFF2-40B4-BE49-F238E27FC236}">
                <a16:creationId xmlns:a16="http://schemas.microsoft.com/office/drawing/2014/main" id="{A1241EE5-40E8-2426-50F9-7BEC5DDC905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31863" y="4410075"/>
            <a:ext cx="5121275" cy="41767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665" tIns="47627" rIns="93665" bIns="47627"/>
          <a:lstStyle/>
          <a:p>
            <a:pPr defTabSz="949325"/>
            <a:endParaRPr lang="en-US" altLang="en-US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7">
            <a:extLst>
              <a:ext uri="{FF2B5EF4-FFF2-40B4-BE49-F238E27FC236}">
                <a16:creationId xmlns:a16="http://schemas.microsoft.com/office/drawing/2014/main" id="{8341D229-50CA-2093-DB90-472A7A05FC0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16079517-C165-4070-8BBD-6D36F6132A38}" type="slidenum">
              <a:rPr lang="en-US" altLang="en-US" smtClean="0">
                <a:latin typeface="Times New Roman" panose="02020603050405020304" pitchFamily="18" charset="0"/>
              </a:rPr>
              <a:pPr/>
              <a:t>47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00355" name="Rectangle 2">
            <a:extLst>
              <a:ext uri="{FF2B5EF4-FFF2-40B4-BE49-F238E27FC236}">
                <a16:creationId xmlns:a16="http://schemas.microsoft.com/office/drawing/2014/main" id="{AF3DE7D7-8042-9EBE-E6F9-A2BC8D4A56F2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xfrm>
            <a:off x="1173163" y="696913"/>
            <a:ext cx="4640262" cy="3479800"/>
          </a:xfrm>
          <a:ln w="12700" cap="flat">
            <a:solidFill>
              <a:schemeClr val="tx1"/>
            </a:solidFill>
          </a:ln>
        </p:spPr>
      </p:sp>
      <p:sp>
        <p:nvSpPr>
          <p:cNvPr id="100356" name="Rectangle 3">
            <a:extLst>
              <a:ext uri="{FF2B5EF4-FFF2-40B4-BE49-F238E27FC236}">
                <a16:creationId xmlns:a16="http://schemas.microsoft.com/office/drawing/2014/main" id="{DABA65B1-C6FF-7B09-EAFA-DA7EA504D8B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31863" y="4410075"/>
            <a:ext cx="5121275" cy="41767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665" tIns="47627" rIns="93665" bIns="47627"/>
          <a:lstStyle/>
          <a:p>
            <a:pPr defTabSz="949325"/>
            <a:endParaRPr lang="en-US" altLang="en-US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7">
            <a:extLst>
              <a:ext uri="{FF2B5EF4-FFF2-40B4-BE49-F238E27FC236}">
                <a16:creationId xmlns:a16="http://schemas.microsoft.com/office/drawing/2014/main" id="{8DA19F68-B398-745C-CC52-B681E196D82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57DBFDEF-71E3-4E5F-BA0D-974B5543A3AE}" type="slidenum">
              <a:rPr lang="en-US" altLang="en-US" smtClean="0">
                <a:latin typeface="Times New Roman" panose="02020603050405020304" pitchFamily="18" charset="0"/>
              </a:rPr>
              <a:pPr/>
              <a:t>48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02403" name="Rectangle 2">
            <a:extLst>
              <a:ext uri="{FF2B5EF4-FFF2-40B4-BE49-F238E27FC236}">
                <a16:creationId xmlns:a16="http://schemas.microsoft.com/office/drawing/2014/main" id="{32CE369B-8C80-CA4D-472A-588651CE37FD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xfrm>
            <a:off x="1173163" y="696913"/>
            <a:ext cx="4640262" cy="3479800"/>
          </a:xfrm>
          <a:ln w="12700" cap="flat">
            <a:solidFill>
              <a:schemeClr val="tx1"/>
            </a:solidFill>
          </a:ln>
        </p:spPr>
      </p:sp>
      <p:sp>
        <p:nvSpPr>
          <p:cNvPr id="102404" name="Rectangle 3">
            <a:extLst>
              <a:ext uri="{FF2B5EF4-FFF2-40B4-BE49-F238E27FC236}">
                <a16:creationId xmlns:a16="http://schemas.microsoft.com/office/drawing/2014/main" id="{3E7DC756-7689-E1BA-4D85-3F9466F0804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31863" y="4410075"/>
            <a:ext cx="5121275" cy="41767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665" tIns="47627" rIns="93665" bIns="47627"/>
          <a:lstStyle/>
          <a:p>
            <a:pPr defTabSz="949325"/>
            <a:endParaRPr lang="en-US" altLang="en-US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7">
            <a:extLst>
              <a:ext uri="{FF2B5EF4-FFF2-40B4-BE49-F238E27FC236}">
                <a16:creationId xmlns:a16="http://schemas.microsoft.com/office/drawing/2014/main" id="{58057FEA-9D4E-7C37-7B7E-8CE4A0658F0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4F3E83CB-02D9-40E9-BDBC-7B690945352A}" type="slidenum">
              <a:rPr lang="en-US" altLang="en-US" smtClean="0">
                <a:latin typeface="Times New Roman" panose="02020603050405020304" pitchFamily="18" charset="0"/>
              </a:rPr>
              <a:pPr/>
              <a:t>49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04451" name="Rectangle 2">
            <a:extLst>
              <a:ext uri="{FF2B5EF4-FFF2-40B4-BE49-F238E27FC236}">
                <a16:creationId xmlns:a16="http://schemas.microsoft.com/office/drawing/2014/main" id="{84010C35-59CF-7631-6496-1087B37C83C1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xfrm>
            <a:off x="1173163" y="696913"/>
            <a:ext cx="4640262" cy="3479800"/>
          </a:xfrm>
          <a:ln w="12700" cap="flat">
            <a:solidFill>
              <a:schemeClr val="tx1"/>
            </a:solidFill>
          </a:ln>
        </p:spPr>
      </p:sp>
      <p:sp>
        <p:nvSpPr>
          <p:cNvPr id="104452" name="Rectangle 3">
            <a:extLst>
              <a:ext uri="{FF2B5EF4-FFF2-40B4-BE49-F238E27FC236}">
                <a16:creationId xmlns:a16="http://schemas.microsoft.com/office/drawing/2014/main" id="{832AC6E2-52D1-DA4D-8A7B-3018F787375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31863" y="4410075"/>
            <a:ext cx="5121275" cy="41767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665" tIns="47627" rIns="93665" bIns="47627"/>
          <a:lstStyle/>
          <a:p>
            <a:pPr defTabSz="949325"/>
            <a:endParaRPr lang="en-US" altLang="en-US"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7">
            <a:extLst>
              <a:ext uri="{FF2B5EF4-FFF2-40B4-BE49-F238E27FC236}">
                <a16:creationId xmlns:a16="http://schemas.microsoft.com/office/drawing/2014/main" id="{51C351E2-10CE-C8D0-5BFC-6348F731BA8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AD306450-9896-4D8D-9F9E-062BF18818D0}" type="slidenum">
              <a:rPr lang="en-US" altLang="en-US" smtClean="0">
                <a:latin typeface="Times New Roman" panose="02020603050405020304" pitchFamily="18" charset="0"/>
              </a:rPr>
              <a:pPr/>
              <a:t>50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06499" name="Rectangle 2">
            <a:extLst>
              <a:ext uri="{FF2B5EF4-FFF2-40B4-BE49-F238E27FC236}">
                <a16:creationId xmlns:a16="http://schemas.microsoft.com/office/drawing/2014/main" id="{A97FE681-E8D7-9DC2-6AB7-59785B6F4E28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xfrm>
            <a:off x="1173163" y="696913"/>
            <a:ext cx="4640262" cy="3479800"/>
          </a:xfrm>
          <a:ln w="12700" cap="flat">
            <a:solidFill>
              <a:schemeClr val="tx1"/>
            </a:solidFill>
          </a:ln>
        </p:spPr>
      </p:sp>
      <p:sp>
        <p:nvSpPr>
          <p:cNvPr id="106500" name="Rectangle 3">
            <a:extLst>
              <a:ext uri="{FF2B5EF4-FFF2-40B4-BE49-F238E27FC236}">
                <a16:creationId xmlns:a16="http://schemas.microsoft.com/office/drawing/2014/main" id="{FC6A76D2-3C9B-2EBA-F790-D8BD17FEF4C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31863" y="4410075"/>
            <a:ext cx="5121275" cy="41767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665" tIns="47627" rIns="93665" bIns="47627"/>
          <a:lstStyle/>
          <a:p>
            <a:pPr defTabSz="949325"/>
            <a:endParaRPr lang="en-US" altLang="en-US"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7">
            <a:extLst>
              <a:ext uri="{FF2B5EF4-FFF2-40B4-BE49-F238E27FC236}">
                <a16:creationId xmlns:a16="http://schemas.microsoft.com/office/drawing/2014/main" id="{5C7054DF-0BC8-8170-C069-6CB51B7B694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BA2BED67-F9F1-41B5-A59C-15F4F9647A88}" type="slidenum">
              <a:rPr lang="en-US" altLang="en-US" smtClean="0">
                <a:latin typeface="Times New Roman" panose="02020603050405020304" pitchFamily="18" charset="0"/>
              </a:rPr>
              <a:pPr/>
              <a:t>51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08547" name="Rectangle 2">
            <a:extLst>
              <a:ext uri="{FF2B5EF4-FFF2-40B4-BE49-F238E27FC236}">
                <a16:creationId xmlns:a16="http://schemas.microsoft.com/office/drawing/2014/main" id="{2230BCC8-69A4-76AD-4BDA-A88B6B2D64F5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8548" name="Rectangle 3">
            <a:extLst>
              <a:ext uri="{FF2B5EF4-FFF2-40B4-BE49-F238E27FC236}">
                <a16:creationId xmlns:a16="http://schemas.microsoft.com/office/drawing/2014/main" id="{22BB4649-55D1-62A4-8EE6-46CDF087D8D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7">
            <a:extLst>
              <a:ext uri="{FF2B5EF4-FFF2-40B4-BE49-F238E27FC236}">
                <a16:creationId xmlns:a16="http://schemas.microsoft.com/office/drawing/2014/main" id="{512EF2AE-A5F8-2274-01B7-4BC2E1CE52C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381C9624-730E-450D-BC0C-4BDEA105FC30}" type="slidenum">
              <a:rPr lang="en-US" altLang="en-US" smtClean="0">
                <a:latin typeface="Times New Roman" panose="02020603050405020304" pitchFamily="18" charset="0"/>
              </a:rPr>
              <a:pPr/>
              <a:t>52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10595" name="Rectangle 2">
            <a:extLst>
              <a:ext uri="{FF2B5EF4-FFF2-40B4-BE49-F238E27FC236}">
                <a16:creationId xmlns:a16="http://schemas.microsoft.com/office/drawing/2014/main" id="{BEBC3C1B-2BEE-0866-E11C-F05D288DD967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xfrm>
            <a:off x="1173163" y="696913"/>
            <a:ext cx="4640262" cy="3479800"/>
          </a:xfrm>
          <a:ln w="12700" cap="flat">
            <a:solidFill>
              <a:schemeClr val="tx1"/>
            </a:solidFill>
          </a:ln>
        </p:spPr>
      </p:sp>
      <p:sp>
        <p:nvSpPr>
          <p:cNvPr id="110596" name="Rectangle 3">
            <a:extLst>
              <a:ext uri="{FF2B5EF4-FFF2-40B4-BE49-F238E27FC236}">
                <a16:creationId xmlns:a16="http://schemas.microsoft.com/office/drawing/2014/main" id="{7BDFD102-1303-775A-3367-03DD06CB599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31863" y="4410075"/>
            <a:ext cx="5121275" cy="41767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665" tIns="47627" rIns="93665" bIns="47627"/>
          <a:lstStyle/>
          <a:p>
            <a:pPr defTabSz="949325"/>
            <a:endParaRPr lang="en-US" altLang="en-US"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7">
            <a:extLst>
              <a:ext uri="{FF2B5EF4-FFF2-40B4-BE49-F238E27FC236}">
                <a16:creationId xmlns:a16="http://schemas.microsoft.com/office/drawing/2014/main" id="{86CD54D7-B6AE-4B29-6DC8-DDB2AEBCA2D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E5CCA7E0-23D3-4946-A26F-BCC75E42A4CF}" type="slidenum">
              <a:rPr lang="en-US" altLang="en-US" smtClean="0">
                <a:latin typeface="Times New Roman" panose="02020603050405020304" pitchFamily="18" charset="0"/>
              </a:rPr>
              <a:pPr/>
              <a:t>53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12643" name="Rectangle 2">
            <a:extLst>
              <a:ext uri="{FF2B5EF4-FFF2-40B4-BE49-F238E27FC236}">
                <a16:creationId xmlns:a16="http://schemas.microsoft.com/office/drawing/2014/main" id="{AD7472E1-4486-D970-64D6-F14A63C6AF91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xfrm>
            <a:off x="1173163" y="696913"/>
            <a:ext cx="4640262" cy="3479800"/>
          </a:xfrm>
          <a:ln w="12700" cap="flat">
            <a:solidFill>
              <a:schemeClr val="tx1"/>
            </a:solidFill>
          </a:ln>
        </p:spPr>
      </p:sp>
      <p:sp>
        <p:nvSpPr>
          <p:cNvPr id="112644" name="Rectangle 3">
            <a:extLst>
              <a:ext uri="{FF2B5EF4-FFF2-40B4-BE49-F238E27FC236}">
                <a16:creationId xmlns:a16="http://schemas.microsoft.com/office/drawing/2014/main" id="{EB908540-4397-CB9A-F8CA-474C45C575D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31863" y="4410075"/>
            <a:ext cx="5121275" cy="41767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665" tIns="47627" rIns="93665" bIns="47627"/>
          <a:lstStyle/>
          <a:p>
            <a:pPr defTabSz="949325"/>
            <a:endParaRPr lang="en-US" altLang="en-US"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7">
            <a:extLst>
              <a:ext uri="{FF2B5EF4-FFF2-40B4-BE49-F238E27FC236}">
                <a16:creationId xmlns:a16="http://schemas.microsoft.com/office/drawing/2014/main" id="{C71A82BE-00E2-F63D-B181-B7E86ABB9F3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6383BBE0-6BC3-48AE-B4C1-4EE7462797A4}" type="slidenum">
              <a:rPr lang="en-US" altLang="en-US" smtClean="0">
                <a:latin typeface="Times New Roman" panose="02020603050405020304" pitchFamily="18" charset="0"/>
              </a:rPr>
              <a:pPr/>
              <a:t>54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14691" name="Rectangle 2">
            <a:extLst>
              <a:ext uri="{FF2B5EF4-FFF2-40B4-BE49-F238E27FC236}">
                <a16:creationId xmlns:a16="http://schemas.microsoft.com/office/drawing/2014/main" id="{7859B68A-869D-932C-E0BD-350AAD56BFC9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xfrm>
            <a:off x="1173163" y="696913"/>
            <a:ext cx="4640262" cy="3479800"/>
          </a:xfrm>
          <a:ln w="12700" cap="flat">
            <a:solidFill>
              <a:schemeClr val="tx1"/>
            </a:solidFill>
          </a:ln>
        </p:spPr>
      </p:sp>
      <p:sp>
        <p:nvSpPr>
          <p:cNvPr id="114692" name="Rectangle 3">
            <a:extLst>
              <a:ext uri="{FF2B5EF4-FFF2-40B4-BE49-F238E27FC236}">
                <a16:creationId xmlns:a16="http://schemas.microsoft.com/office/drawing/2014/main" id="{EA19ADE4-EFE5-BFBE-90F1-6F66330A9E2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31863" y="4410075"/>
            <a:ext cx="5121275" cy="41767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665" tIns="47627" rIns="93665" bIns="47627"/>
          <a:lstStyle/>
          <a:p>
            <a:pPr defTabSz="949325"/>
            <a:endParaRPr lang="en-US" altLang="en-US"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7">
            <a:extLst>
              <a:ext uri="{FF2B5EF4-FFF2-40B4-BE49-F238E27FC236}">
                <a16:creationId xmlns:a16="http://schemas.microsoft.com/office/drawing/2014/main" id="{D99E9ED5-8FDE-458C-E35C-81A140DACAA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EE8AD989-846C-4586-9200-736F8C504ADA}" type="slidenum">
              <a:rPr lang="en-US" altLang="en-US" smtClean="0">
                <a:latin typeface="Times New Roman" panose="02020603050405020304" pitchFamily="18" charset="0"/>
              </a:rPr>
              <a:pPr/>
              <a:t>55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16739" name="Rectangle 2">
            <a:extLst>
              <a:ext uri="{FF2B5EF4-FFF2-40B4-BE49-F238E27FC236}">
                <a16:creationId xmlns:a16="http://schemas.microsoft.com/office/drawing/2014/main" id="{415D1A62-AB80-DD0D-78D8-0AB9ABDA14D5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xfrm>
            <a:off x="1173163" y="696913"/>
            <a:ext cx="4640262" cy="3479800"/>
          </a:xfrm>
          <a:ln w="12700" cap="flat">
            <a:solidFill>
              <a:schemeClr val="tx1"/>
            </a:solidFill>
          </a:ln>
        </p:spPr>
      </p:sp>
      <p:sp>
        <p:nvSpPr>
          <p:cNvPr id="116740" name="Rectangle 3">
            <a:extLst>
              <a:ext uri="{FF2B5EF4-FFF2-40B4-BE49-F238E27FC236}">
                <a16:creationId xmlns:a16="http://schemas.microsoft.com/office/drawing/2014/main" id="{D3BED868-FB89-DFB0-0530-71BBE8B491D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31863" y="4410075"/>
            <a:ext cx="5121275" cy="41767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665" tIns="47627" rIns="93665" bIns="47627"/>
          <a:lstStyle/>
          <a:p>
            <a:pPr defTabSz="949325"/>
            <a:endParaRPr lang="en-US" altLang="en-US"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7">
            <a:extLst>
              <a:ext uri="{FF2B5EF4-FFF2-40B4-BE49-F238E27FC236}">
                <a16:creationId xmlns:a16="http://schemas.microsoft.com/office/drawing/2014/main" id="{01020F55-0801-BDF1-C810-E022378043E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1539E78B-B46A-482D-BEAE-CD411C07C9E1}" type="slidenum">
              <a:rPr lang="en-US" altLang="en-US" smtClean="0">
                <a:latin typeface="Times New Roman" panose="02020603050405020304" pitchFamily="18" charset="0"/>
              </a:rPr>
              <a:pPr/>
              <a:t>56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18787" name="Rectangle 2">
            <a:extLst>
              <a:ext uri="{FF2B5EF4-FFF2-40B4-BE49-F238E27FC236}">
                <a16:creationId xmlns:a16="http://schemas.microsoft.com/office/drawing/2014/main" id="{DD0C62E2-AAA4-0E3F-3527-04C6F17C9C5D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xfrm>
            <a:off x="1173163" y="696913"/>
            <a:ext cx="4640262" cy="3479800"/>
          </a:xfrm>
          <a:ln w="12700" cap="flat">
            <a:solidFill>
              <a:schemeClr val="tx1"/>
            </a:solidFill>
          </a:ln>
        </p:spPr>
      </p:sp>
      <p:sp>
        <p:nvSpPr>
          <p:cNvPr id="118788" name="Rectangle 3">
            <a:extLst>
              <a:ext uri="{FF2B5EF4-FFF2-40B4-BE49-F238E27FC236}">
                <a16:creationId xmlns:a16="http://schemas.microsoft.com/office/drawing/2014/main" id="{62D87120-12E7-0D9C-CF3A-9D59B737449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31863" y="4410075"/>
            <a:ext cx="5121275" cy="41767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665" tIns="47627" rIns="93665" bIns="47627"/>
          <a:lstStyle/>
          <a:p>
            <a:pPr defTabSz="949325"/>
            <a:endParaRPr lang="en-US" altLang="en-US"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7">
            <a:extLst>
              <a:ext uri="{FF2B5EF4-FFF2-40B4-BE49-F238E27FC236}">
                <a16:creationId xmlns:a16="http://schemas.microsoft.com/office/drawing/2014/main" id="{6C1800C9-F28D-EEEE-A790-E8C28BDE2DA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B900415B-73CA-469B-AF55-D9EC24EBE674}" type="slidenum">
              <a:rPr lang="en-US" altLang="en-US" smtClean="0">
                <a:latin typeface="Times New Roman" panose="02020603050405020304" pitchFamily="18" charset="0"/>
              </a:rPr>
              <a:pPr/>
              <a:t>57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20835" name="Rectangle 2">
            <a:extLst>
              <a:ext uri="{FF2B5EF4-FFF2-40B4-BE49-F238E27FC236}">
                <a16:creationId xmlns:a16="http://schemas.microsoft.com/office/drawing/2014/main" id="{FFA06B2A-F897-F643-FA96-66342FB03E62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xfrm>
            <a:off x="1173163" y="696913"/>
            <a:ext cx="4640262" cy="3479800"/>
          </a:xfrm>
          <a:ln w="12700" cap="flat">
            <a:solidFill>
              <a:schemeClr val="tx1"/>
            </a:solidFill>
          </a:ln>
        </p:spPr>
      </p:sp>
      <p:sp>
        <p:nvSpPr>
          <p:cNvPr id="120836" name="Rectangle 3">
            <a:extLst>
              <a:ext uri="{FF2B5EF4-FFF2-40B4-BE49-F238E27FC236}">
                <a16:creationId xmlns:a16="http://schemas.microsoft.com/office/drawing/2014/main" id="{7EF709DA-FFF5-0BE3-3330-9D44D435311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31863" y="4410075"/>
            <a:ext cx="5121275" cy="41767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665" tIns="47627" rIns="93665" bIns="47627"/>
          <a:lstStyle/>
          <a:p>
            <a:pPr defTabSz="949325"/>
            <a:endParaRPr lang="en-US" altLang="en-US"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7">
            <a:extLst>
              <a:ext uri="{FF2B5EF4-FFF2-40B4-BE49-F238E27FC236}">
                <a16:creationId xmlns:a16="http://schemas.microsoft.com/office/drawing/2014/main" id="{4BF851EF-5033-C3C4-BFAE-53EABE7990E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54D2F0B1-691B-4DAF-AA6B-663FEAB82ED7}" type="slidenum">
              <a:rPr lang="en-US" altLang="en-US" smtClean="0">
                <a:latin typeface="Times New Roman" panose="02020603050405020304" pitchFamily="18" charset="0"/>
              </a:rPr>
              <a:pPr/>
              <a:t>58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22883" name="Rectangle 2">
            <a:extLst>
              <a:ext uri="{FF2B5EF4-FFF2-40B4-BE49-F238E27FC236}">
                <a16:creationId xmlns:a16="http://schemas.microsoft.com/office/drawing/2014/main" id="{B15B0924-8E9A-E065-606C-3DA60EDE66CB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xfrm>
            <a:off x="1173163" y="696913"/>
            <a:ext cx="4640262" cy="3479800"/>
          </a:xfrm>
          <a:ln w="12700" cap="flat">
            <a:solidFill>
              <a:schemeClr val="tx1"/>
            </a:solidFill>
          </a:ln>
        </p:spPr>
      </p:sp>
      <p:sp>
        <p:nvSpPr>
          <p:cNvPr id="122884" name="Rectangle 3">
            <a:extLst>
              <a:ext uri="{FF2B5EF4-FFF2-40B4-BE49-F238E27FC236}">
                <a16:creationId xmlns:a16="http://schemas.microsoft.com/office/drawing/2014/main" id="{41801284-3E60-56F1-6692-25734D3EAB3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31863" y="4410075"/>
            <a:ext cx="5121275" cy="41767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665" tIns="47627" rIns="93665" bIns="47627"/>
          <a:lstStyle/>
          <a:p>
            <a:pPr defTabSz="949325"/>
            <a:endParaRPr lang="en-US" altLang="en-US"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7">
            <a:extLst>
              <a:ext uri="{FF2B5EF4-FFF2-40B4-BE49-F238E27FC236}">
                <a16:creationId xmlns:a16="http://schemas.microsoft.com/office/drawing/2014/main" id="{1AB11572-435D-CC78-574F-BB783D4A8FD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326C9866-2450-4525-AF2D-FD23DCD65110}" type="slidenum">
              <a:rPr lang="en-US" altLang="en-US" smtClean="0">
                <a:latin typeface="Times New Roman" panose="02020603050405020304" pitchFamily="18" charset="0"/>
              </a:rPr>
              <a:pPr/>
              <a:t>59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24931" name="Rectangle 2">
            <a:extLst>
              <a:ext uri="{FF2B5EF4-FFF2-40B4-BE49-F238E27FC236}">
                <a16:creationId xmlns:a16="http://schemas.microsoft.com/office/drawing/2014/main" id="{FD3379A5-84C8-6E92-A334-8FAE0D9C5BAB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xfrm>
            <a:off x="1173163" y="696913"/>
            <a:ext cx="4640262" cy="3479800"/>
          </a:xfrm>
          <a:ln w="12700" cap="flat">
            <a:solidFill>
              <a:schemeClr val="tx1"/>
            </a:solidFill>
          </a:ln>
        </p:spPr>
      </p:sp>
      <p:sp>
        <p:nvSpPr>
          <p:cNvPr id="124932" name="Rectangle 3">
            <a:extLst>
              <a:ext uri="{FF2B5EF4-FFF2-40B4-BE49-F238E27FC236}">
                <a16:creationId xmlns:a16="http://schemas.microsoft.com/office/drawing/2014/main" id="{AD3B57E6-3A2F-9949-A694-10B1EF45D84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31863" y="4410075"/>
            <a:ext cx="5121275" cy="41767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665" tIns="47627" rIns="93665" bIns="47627"/>
          <a:lstStyle/>
          <a:p>
            <a:pPr defTabSz="949325"/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10473986-5E82-E695-086F-ADA49FA53D7F}"/>
              </a:ext>
            </a:extLst>
          </p:cNvPr>
          <p:cNvGrpSpPr>
            <a:grpSpLocks/>
          </p:cNvGrpSpPr>
          <p:nvPr/>
        </p:nvGrpSpPr>
        <p:grpSpPr bwMode="auto">
          <a:xfrm>
            <a:off x="1658938" y="1600200"/>
            <a:ext cx="6837362" cy="3200400"/>
            <a:chOff x="1045" y="1008"/>
            <a:chExt cx="4307" cy="2016"/>
          </a:xfrm>
        </p:grpSpPr>
        <p:sp>
          <p:nvSpPr>
            <p:cNvPr id="3" name="Oval 3">
              <a:extLst>
                <a:ext uri="{FF2B5EF4-FFF2-40B4-BE49-F238E27FC236}">
                  <a16:creationId xmlns:a16="http://schemas.microsoft.com/office/drawing/2014/main" id="{749EF03D-3F97-AC11-A974-BD69998EBC8E}"/>
                </a:ext>
              </a:extLst>
            </p:cNvPr>
            <p:cNvSpPr>
              <a:spLocks noChangeArrowheads="1"/>
            </p:cNvSpPr>
            <p:nvPr/>
          </p:nvSpPr>
          <p:spPr bwMode="hidden">
            <a:xfrm flipH="1">
              <a:off x="4392" y="1008"/>
              <a:ext cx="960" cy="96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2400">
                <a:latin typeface="Times New Roman" pitchFamily="18" charset="0"/>
              </a:endParaRPr>
            </a:p>
          </p:txBody>
        </p:sp>
        <p:sp>
          <p:nvSpPr>
            <p:cNvPr id="4" name="Oval 4">
              <a:extLst>
                <a:ext uri="{FF2B5EF4-FFF2-40B4-BE49-F238E27FC236}">
                  <a16:creationId xmlns:a16="http://schemas.microsoft.com/office/drawing/2014/main" id="{0C8C79F9-3D75-7CD6-7504-791EEF814E63}"/>
                </a:ext>
              </a:extLst>
            </p:cNvPr>
            <p:cNvSpPr>
              <a:spLocks noChangeArrowheads="1"/>
            </p:cNvSpPr>
            <p:nvPr/>
          </p:nvSpPr>
          <p:spPr bwMode="hidden">
            <a:xfrm flipH="1">
              <a:off x="3264" y="1008"/>
              <a:ext cx="960" cy="96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2400">
                <a:latin typeface="Times New Roman" pitchFamily="18" charset="0"/>
              </a:endParaRPr>
            </a:p>
          </p:txBody>
        </p:sp>
        <p:sp>
          <p:nvSpPr>
            <p:cNvPr id="5" name="Oval 5">
              <a:extLst>
                <a:ext uri="{FF2B5EF4-FFF2-40B4-BE49-F238E27FC236}">
                  <a16:creationId xmlns:a16="http://schemas.microsoft.com/office/drawing/2014/main" id="{4B6A4DDD-D1B9-1FA1-71BF-CC3C48E48842}"/>
                </a:ext>
              </a:extLst>
            </p:cNvPr>
            <p:cNvSpPr>
              <a:spLocks noChangeArrowheads="1"/>
            </p:cNvSpPr>
            <p:nvPr/>
          </p:nvSpPr>
          <p:spPr bwMode="hidden">
            <a:xfrm flipH="1">
              <a:off x="2136" y="1008"/>
              <a:ext cx="960" cy="960"/>
            </a:xfrm>
            <a:prstGeom prst="ellips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2400">
                <a:latin typeface="Times New Roman" pitchFamily="18" charset="0"/>
              </a:endParaRPr>
            </a:p>
          </p:txBody>
        </p:sp>
        <p:sp>
          <p:nvSpPr>
            <p:cNvPr id="6" name="Oval 6">
              <a:extLst>
                <a:ext uri="{FF2B5EF4-FFF2-40B4-BE49-F238E27FC236}">
                  <a16:creationId xmlns:a16="http://schemas.microsoft.com/office/drawing/2014/main" id="{C3260C81-2A8E-F07B-62AA-C917EC75E2DC}"/>
                </a:ext>
              </a:extLst>
            </p:cNvPr>
            <p:cNvSpPr>
              <a:spLocks noChangeArrowheads="1"/>
            </p:cNvSpPr>
            <p:nvPr/>
          </p:nvSpPr>
          <p:spPr bwMode="hidden">
            <a:xfrm flipH="1">
              <a:off x="2136" y="2064"/>
              <a:ext cx="960" cy="96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2400">
                <a:latin typeface="Times New Roman" pitchFamily="18" charset="0"/>
              </a:endParaRPr>
            </a:p>
          </p:txBody>
        </p:sp>
        <p:sp>
          <p:nvSpPr>
            <p:cNvPr id="7" name="Oval 7">
              <a:extLst>
                <a:ext uri="{FF2B5EF4-FFF2-40B4-BE49-F238E27FC236}">
                  <a16:creationId xmlns:a16="http://schemas.microsoft.com/office/drawing/2014/main" id="{ACE067B6-910E-3B4B-100C-5CDEC76B22B9}"/>
                </a:ext>
              </a:extLst>
            </p:cNvPr>
            <p:cNvSpPr>
              <a:spLocks noChangeArrowheads="1"/>
            </p:cNvSpPr>
            <p:nvPr/>
          </p:nvSpPr>
          <p:spPr bwMode="hidden">
            <a:xfrm flipH="1">
              <a:off x="1045" y="2064"/>
              <a:ext cx="960" cy="96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2400">
                <a:latin typeface="Times New Roman" pitchFamily="18" charset="0"/>
              </a:endParaRPr>
            </a:p>
          </p:txBody>
        </p:sp>
        <p:sp>
          <p:nvSpPr>
            <p:cNvPr id="8" name="Oval 8">
              <a:extLst>
                <a:ext uri="{FF2B5EF4-FFF2-40B4-BE49-F238E27FC236}">
                  <a16:creationId xmlns:a16="http://schemas.microsoft.com/office/drawing/2014/main" id="{4A1263B9-1BEE-E6C3-9092-C4C0F6B82DD3}"/>
                </a:ext>
              </a:extLst>
            </p:cNvPr>
            <p:cNvSpPr>
              <a:spLocks noChangeArrowheads="1"/>
            </p:cNvSpPr>
            <p:nvPr/>
          </p:nvSpPr>
          <p:spPr bwMode="hidden">
            <a:xfrm flipH="1">
              <a:off x="4392" y="2064"/>
              <a:ext cx="960" cy="960"/>
            </a:xfrm>
            <a:prstGeom prst="ellips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2400">
                <a:latin typeface="Times New Roman" pitchFamily="18" charset="0"/>
              </a:endParaRPr>
            </a:p>
          </p:txBody>
        </p:sp>
      </p:grpSp>
      <p:sp>
        <p:nvSpPr>
          <p:cNvPr id="17420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685800" y="1219200"/>
            <a:ext cx="7772400" cy="1933575"/>
          </a:xfrm>
        </p:spPr>
        <p:txBody>
          <a:bodyPr anchor="b"/>
          <a:lstStyle>
            <a:lvl1pPr algn="r"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7421" name="Rectangle 13"/>
          <p:cNvSpPr>
            <a:spLocks noGrp="1" noChangeArrowheads="1"/>
          </p:cNvSpPr>
          <p:nvPr>
            <p:ph type="subTitle" idx="1"/>
          </p:nvPr>
        </p:nvSpPr>
        <p:spPr>
          <a:xfrm>
            <a:off x="2057400" y="3505200"/>
            <a:ext cx="6400800" cy="1752600"/>
          </a:xfrm>
        </p:spPr>
        <p:txBody>
          <a:bodyPr/>
          <a:lstStyle>
            <a:lvl1pPr marL="0" indent="0" algn="r">
              <a:buFont typeface="Wingdings" pitchFamily="2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9" name="Rectangle 9">
            <a:extLst>
              <a:ext uri="{FF2B5EF4-FFF2-40B4-BE49-F238E27FC236}">
                <a16:creationId xmlns:a16="http://schemas.microsoft.com/office/drawing/2014/main" id="{6799B4B6-4489-2AAD-5489-D8D8E51C4E2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Rectangle 10">
            <a:extLst>
              <a:ext uri="{FF2B5EF4-FFF2-40B4-BE49-F238E27FC236}">
                <a16:creationId xmlns:a16="http://schemas.microsoft.com/office/drawing/2014/main" id="{04E3E2F0-29BB-1D75-5318-C16D85342D0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Rectangle 11">
            <a:extLst>
              <a:ext uri="{FF2B5EF4-FFF2-40B4-BE49-F238E27FC236}">
                <a16:creationId xmlns:a16="http://schemas.microsoft.com/office/drawing/2014/main" id="{8C12F965-BAEA-242A-3F81-89AD54917EA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E77FDF-840A-4366-9E6B-0DA005C925F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335437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9">
            <a:extLst>
              <a:ext uri="{FF2B5EF4-FFF2-40B4-BE49-F238E27FC236}">
                <a16:creationId xmlns:a16="http://schemas.microsoft.com/office/drawing/2014/main" id="{D906B199-2A68-48B4-964B-ACF7908E55B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0">
            <a:extLst>
              <a:ext uri="{FF2B5EF4-FFF2-40B4-BE49-F238E27FC236}">
                <a16:creationId xmlns:a16="http://schemas.microsoft.com/office/drawing/2014/main" id="{69E53983-927A-0981-FF99-777FB9811D0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1">
            <a:extLst>
              <a:ext uri="{FF2B5EF4-FFF2-40B4-BE49-F238E27FC236}">
                <a16:creationId xmlns:a16="http://schemas.microsoft.com/office/drawing/2014/main" id="{83E19C09-27D4-C993-3CD1-155815FD7BC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E7620F-E1BF-42C9-94DA-2456C8F906D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595578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9">
            <a:extLst>
              <a:ext uri="{FF2B5EF4-FFF2-40B4-BE49-F238E27FC236}">
                <a16:creationId xmlns:a16="http://schemas.microsoft.com/office/drawing/2014/main" id="{64BD4AAE-4D93-E76C-43F0-9762C9D2FF7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0">
            <a:extLst>
              <a:ext uri="{FF2B5EF4-FFF2-40B4-BE49-F238E27FC236}">
                <a16:creationId xmlns:a16="http://schemas.microsoft.com/office/drawing/2014/main" id="{0EF36320-3C07-AE45-4C0C-104C9AA9719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1">
            <a:extLst>
              <a:ext uri="{FF2B5EF4-FFF2-40B4-BE49-F238E27FC236}">
                <a16:creationId xmlns:a16="http://schemas.microsoft.com/office/drawing/2014/main" id="{553003F6-870C-C132-2C08-1A1F25D2AA3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CB3EC6-B1E1-4FDC-BAB0-1DB075228CB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645946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9">
            <a:extLst>
              <a:ext uri="{FF2B5EF4-FFF2-40B4-BE49-F238E27FC236}">
                <a16:creationId xmlns:a16="http://schemas.microsoft.com/office/drawing/2014/main" id="{3C10DA82-3F79-6F62-6FF7-0281F658647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">
            <a:extLst>
              <a:ext uri="{FF2B5EF4-FFF2-40B4-BE49-F238E27FC236}">
                <a16:creationId xmlns:a16="http://schemas.microsoft.com/office/drawing/2014/main" id="{E6F4D90A-DB1D-9CB5-8BDE-3531DAA2968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1">
            <a:extLst>
              <a:ext uri="{FF2B5EF4-FFF2-40B4-BE49-F238E27FC236}">
                <a16:creationId xmlns:a16="http://schemas.microsoft.com/office/drawing/2014/main" id="{7E43A059-3F3A-432D-A42A-AF739AB2E91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F522C0-A58D-459F-91B9-6FEA9B8777D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499043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FEEFE68D-36F6-5928-F29A-BD147767DD8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10">
            <a:extLst>
              <a:ext uri="{FF2B5EF4-FFF2-40B4-BE49-F238E27FC236}">
                <a16:creationId xmlns:a16="http://schemas.microsoft.com/office/drawing/2014/main" id="{735CE007-D074-2A3C-4095-AAABE31502E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11">
            <a:extLst>
              <a:ext uri="{FF2B5EF4-FFF2-40B4-BE49-F238E27FC236}">
                <a16:creationId xmlns:a16="http://schemas.microsoft.com/office/drawing/2014/main" id="{645B1EAC-598E-44FD-393E-048469C0AE3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E16A18-C128-4E5F-850D-CA6F0A22AD3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436104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9">
            <a:extLst>
              <a:ext uri="{FF2B5EF4-FFF2-40B4-BE49-F238E27FC236}">
                <a16:creationId xmlns:a16="http://schemas.microsoft.com/office/drawing/2014/main" id="{480BC429-2825-74F2-8CD1-9C7A3D5292B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10">
            <a:extLst>
              <a:ext uri="{FF2B5EF4-FFF2-40B4-BE49-F238E27FC236}">
                <a16:creationId xmlns:a16="http://schemas.microsoft.com/office/drawing/2014/main" id="{F369A761-2E84-0A40-03FA-F4A571C5B96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1">
            <a:extLst>
              <a:ext uri="{FF2B5EF4-FFF2-40B4-BE49-F238E27FC236}">
                <a16:creationId xmlns:a16="http://schemas.microsoft.com/office/drawing/2014/main" id="{E7ACAE63-59F0-9220-8EA1-BD7B45B8D39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E74FDC-6DF9-4C1C-967E-4CCEAE125D1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626098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9">
            <a:extLst>
              <a:ext uri="{FF2B5EF4-FFF2-40B4-BE49-F238E27FC236}">
                <a16:creationId xmlns:a16="http://schemas.microsoft.com/office/drawing/2014/main" id="{B559F7DF-0B37-59A1-9A0A-71265427C3D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10">
            <a:extLst>
              <a:ext uri="{FF2B5EF4-FFF2-40B4-BE49-F238E27FC236}">
                <a16:creationId xmlns:a16="http://schemas.microsoft.com/office/drawing/2014/main" id="{91FB5938-5E8D-3671-B4C4-3E3364196A8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11">
            <a:extLst>
              <a:ext uri="{FF2B5EF4-FFF2-40B4-BE49-F238E27FC236}">
                <a16:creationId xmlns:a16="http://schemas.microsoft.com/office/drawing/2014/main" id="{059C72EC-C2D9-3102-C343-F5BA063A792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C84328-552F-4B37-B02F-71E1C4238A5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263815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9">
            <a:extLst>
              <a:ext uri="{FF2B5EF4-FFF2-40B4-BE49-F238E27FC236}">
                <a16:creationId xmlns:a16="http://schemas.microsoft.com/office/drawing/2014/main" id="{7E2721ED-B799-EAAF-1171-767F1717D56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">
            <a:extLst>
              <a:ext uri="{FF2B5EF4-FFF2-40B4-BE49-F238E27FC236}">
                <a16:creationId xmlns:a16="http://schemas.microsoft.com/office/drawing/2014/main" id="{74546AA6-E0C7-0922-C42C-3543B75E2BF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1">
            <a:extLst>
              <a:ext uri="{FF2B5EF4-FFF2-40B4-BE49-F238E27FC236}">
                <a16:creationId xmlns:a16="http://schemas.microsoft.com/office/drawing/2014/main" id="{3B6E4356-167C-A3C7-B246-CF067588E15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B80A02-E44D-4C3B-AE3C-4861FADE504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354049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9">
            <a:extLst>
              <a:ext uri="{FF2B5EF4-FFF2-40B4-BE49-F238E27FC236}">
                <a16:creationId xmlns:a16="http://schemas.microsoft.com/office/drawing/2014/main" id="{96FE43FD-5257-2BE2-3DE2-C667D796049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">
            <a:extLst>
              <a:ext uri="{FF2B5EF4-FFF2-40B4-BE49-F238E27FC236}">
                <a16:creationId xmlns:a16="http://schemas.microsoft.com/office/drawing/2014/main" id="{D9AE2D82-B0F8-62CB-6AA4-8672FAD5368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1">
            <a:extLst>
              <a:ext uri="{FF2B5EF4-FFF2-40B4-BE49-F238E27FC236}">
                <a16:creationId xmlns:a16="http://schemas.microsoft.com/office/drawing/2014/main" id="{FDD2963A-421E-52F5-4BE3-82F40F9DEC7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2BDBF0-D238-424F-A8DA-D0B299982DC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276578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9">
            <a:extLst>
              <a:ext uri="{FF2B5EF4-FFF2-40B4-BE49-F238E27FC236}">
                <a16:creationId xmlns:a16="http://schemas.microsoft.com/office/drawing/2014/main" id="{243A6647-DD4A-9E0C-8E9B-9AB8316A0EE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0">
            <a:extLst>
              <a:ext uri="{FF2B5EF4-FFF2-40B4-BE49-F238E27FC236}">
                <a16:creationId xmlns:a16="http://schemas.microsoft.com/office/drawing/2014/main" id="{39BEBA10-0BDD-D055-8CC1-D65CA659208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1">
            <a:extLst>
              <a:ext uri="{FF2B5EF4-FFF2-40B4-BE49-F238E27FC236}">
                <a16:creationId xmlns:a16="http://schemas.microsoft.com/office/drawing/2014/main" id="{378758B1-873A-ED48-0CA9-03DEE00F85C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124F23-588C-494D-9CB1-8E78AE13F9C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45320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628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628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9">
            <a:extLst>
              <a:ext uri="{FF2B5EF4-FFF2-40B4-BE49-F238E27FC236}">
                <a16:creationId xmlns:a16="http://schemas.microsoft.com/office/drawing/2014/main" id="{680AA49C-B22D-6196-B632-1CFE63D4FED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0">
            <a:extLst>
              <a:ext uri="{FF2B5EF4-FFF2-40B4-BE49-F238E27FC236}">
                <a16:creationId xmlns:a16="http://schemas.microsoft.com/office/drawing/2014/main" id="{C2269AA6-B9AB-9DC8-71C9-0E1A47A6FCC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1">
            <a:extLst>
              <a:ext uri="{FF2B5EF4-FFF2-40B4-BE49-F238E27FC236}">
                <a16:creationId xmlns:a16="http://schemas.microsoft.com/office/drawing/2014/main" id="{0B19D092-9628-00A5-7607-E8191AC69E0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C5FF7B-DECF-4550-9320-AB946F2D414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43357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>
            <a:extLst>
              <a:ext uri="{FF2B5EF4-FFF2-40B4-BE49-F238E27FC236}">
                <a16:creationId xmlns:a16="http://schemas.microsoft.com/office/drawing/2014/main" id="{64EFDCA7-647A-2AF5-A13D-ED00DAB0A22F}"/>
              </a:ext>
            </a:extLst>
          </p:cNvPr>
          <p:cNvGrpSpPr>
            <a:grpSpLocks/>
          </p:cNvGrpSpPr>
          <p:nvPr/>
        </p:nvGrpSpPr>
        <p:grpSpPr bwMode="auto">
          <a:xfrm>
            <a:off x="1071563" y="304800"/>
            <a:ext cx="7615237" cy="1106488"/>
            <a:chOff x="675" y="192"/>
            <a:chExt cx="4797" cy="697"/>
          </a:xfrm>
        </p:grpSpPr>
        <p:sp>
          <p:nvSpPr>
            <p:cNvPr id="1032" name="Oval 3">
              <a:extLst>
                <a:ext uri="{FF2B5EF4-FFF2-40B4-BE49-F238E27FC236}">
                  <a16:creationId xmlns:a16="http://schemas.microsoft.com/office/drawing/2014/main" id="{97B9AA22-549D-C7BC-5579-704AA7BA2AFC}"/>
                </a:ext>
              </a:extLst>
            </p:cNvPr>
            <p:cNvSpPr>
              <a:spLocks noChangeArrowheads="1"/>
            </p:cNvSpPr>
            <p:nvPr/>
          </p:nvSpPr>
          <p:spPr bwMode="hidden">
            <a:xfrm flipH="1">
              <a:off x="3067" y="192"/>
              <a:ext cx="696" cy="696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2400">
                <a:latin typeface="Times New Roman" pitchFamily="18" charset="0"/>
              </a:endParaRPr>
            </a:p>
          </p:txBody>
        </p:sp>
        <p:sp>
          <p:nvSpPr>
            <p:cNvPr id="1033" name="Oval 4">
              <a:extLst>
                <a:ext uri="{FF2B5EF4-FFF2-40B4-BE49-F238E27FC236}">
                  <a16:creationId xmlns:a16="http://schemas.microsoft.com/office/drawing/2014/main" id="{3B0170C0-DFDC-D0AF-7D85-30E73CCDA109}"/>
                </a:ext>
              </a:extLst>
            </p:cNvPr>
            <p:cNvSpPr>
              <a:spLocks noChangeArrowheads="1"/>
            </p:cNvSpPr>
            <p:nvPr/>
          </p:nvSpPr>
          <p:spPr bwMode="hidden">
            <a:xfrm flipH="1">
              <a:off x="4777" y="192"/>
              <a:ext cx="695" cy="696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2400">
                <a:latin typeface="Times New Roman" pitchFamily="18" charset="0"/>
              </a:endParaRPr>
            </a:p>
          </p:txBody>
        </p:sp>
        <p:sp>
          <p:nvSpPr>
            <p:cNvPr id="1034" name="Oval 5">
              <a:extLst>
                <a:ext uri="{FF2B5EF4-FFF2-40B4-BE49-F238E27FC236}">
                  <a16:creationId xmlns:a16="http://schemas.microsoft.com/office/drawing/2014/main" id="{D89FCDAF-7A1C-C26C-0A91-F696134153DE}"/>
                </a:ext>
              </a:extLst>
            </p:cNvPr>
            <p:cNvSpPr>
              <a:spLocks noChangeArrowheads="1"/>
            </p:cNvSpPr>
            <p:nvPr/>
          </p:nvSpPr>
          <p:spPr bwMode="hidden">
            <a:xfrm flipH="1">
              <a:off x="675" y="193"/>
              <a:ext cx="695" cy="696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2400">
                <a:latin typeface="Times New Roman" pitchFamily="18" charset="0"/>
              </a:endParaRPr>
            </a:p>
          </p:txBody>
        </p:sp>
        <p:sp>
          <p:nvSpPr>
            <p:cNvPr id="1035" name="Oval 6">
              <a:extLst>
                <a:ext uri="{FF2B5EF4-FFF2-40B4-BE49-F238E27FC236}">
                  <a16:creationId xmlns:a16="http://schemas.microsoft.com/office/drawing/2014/main" id="{DC0E56E0-AA41-6368-AAA2-E6DCCB2524A2}"/>
                </a:ext>
              </a:extLst>
            </p:cNvPr>
            <p:cNvSpPr>
              <a:spLocks noChangeArrowheads="1"/>
            </p:cNvSpPr>
            <p:nvPr/>
          </p:nvSpPr>
          <p:spPr bwMode="hidden">
            <a:xfrm flipH="1">
              <a:off x="3984" y="192"/>
              <a:ext cx="695" cy="696"/>
            </a:xfrm>
            <a:prstGeom prst="ellips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2400">
                <a:latin typeface="Times New Roman" pitchFamily="18" charset="0"/>
              </a:endParaRPr>
            </a:p>
          </p:txBody>
        </p:sp>
        <p:sp>
          <p:nvSpPr>
            <p:cNvPr id="1036" name="Oval 7">
              <a:extLst>
                <a:ext uri="{FF2B5EF4-FFF2-40B4-BE49-F238E27FC236}">
                  <a16:creationId xmlns:a16="http://schemas.microsoft.com/office/drawing/2014/main" id="{A1815E43-E63E-3B3B-B2AF-05B5FB384DB8}"/>
                </a:ext>
              </a:extLst>
            </p:cNvPr>
            <p:cNvSpPr>
              <a:spLocks noChangeArrowheads="1"/>
            </p:cNvSpPr>
            <p:nvPr/>
          </p:nvSpPr>
          <p:spPr bwMode="hidden">
            <a:xfrm flipH="1">
              <a:off x="1486" y="192"/>
              <a:ext cx="695" cy="696"/>
            </a:xfrm>
            <a:prstGeom prst="ellips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2400">
                <a:latin typeface="Times New Roman" pitchFamily="18" charset="0"/>
              </a:endParaRPr>
            </a:p>
          </p:txBody>
        </p:sp>
      </p:grpSp>
      <p:sp>
        <p:nvSpPr>
          <p:cNvPr id="1027" name="Rectangle 8">
            <a:extLst>
              <a:ext uri="{FF2B5EF4-FFF2-40B4-BE49-F238E27FC236}">
                <a16:creationId xmlns:a16="http://schemas.microsoft.com/office/drawing/2014/main" id="{717C846F-D616-FA2B-515C-6B15E214E84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6393" name="Rectangle 9">
            <a:extLst>
              <a:ext uri="{FF2B5EF4-FFF2-40B4-BE49-F238E27FC236}">
                <a16:creationId xmlns:a16="http://schemas.microsoft.com/office/drawing/2014/main" id="{2A6579E7-B356-2D3A-A77A-46306DE414F4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394" name="Rectangle 10">
            <a:extLst>
              <a:ext uri="{FF2B5EF4-FFF2-40B4-BE49-F238E27FC236}">
                <a16:creationId xmlns:a16="http://schemas.microsoft.com/office/drawing/2014/main" id="{098FC334-CF08-BBCA-F4EF-FB802B714BC6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395" name="Rectangle 11">
            <a:extLst>
              <a:ext uri="{FF2B5EF4-FFF2-40B4-BE49-F238E27FC236}">
                <a16:creationId xmlns:a16="http://schemas.microsoft.com/office/drawing/2014/main" id="{6C0CD25F-1847-DE71-D3D8-DB6B28488C9A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/>
            </a:lvl1pPr>
          </a:lstStyle>
          <a:p>
            <a:pPr>
              <a:defRPr/>
            </a:pPr>
            <a:fld id="{F46C5DCF-CBC3-42D4-8568-ED96BDAB2C0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1031" name="Rectangle 12">
            <a:extLst>
              <a:ext uri="{FF2B5EF4-FFF2-40B4-BE49-F238E27FC236}">
                <a16:creationId xmlns:a16="http://schemas.microsoft.com/office/drawing/2014/main" id="{6A040B1E-E1AD-5CEE-C0EA-38E9FAC43F7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10" r:id="rId1"/>
    <p:sldLayoutId id="2147483900" r:id="rId2"/>
    <p:sldLayoutId id="2147483901" r:id="rId3"/>
    <p:sldLayoutId id="2147483902" r:id="rId4"/>
    <p:sldLayoutId id="2147483903" r:id="rId5"/>
    <p:sldLayoutId id="2147483904" r:id="rId6"/>
    <p:sldLayoutId id="2147483905" r:id="rId7"/>
    <p:sldLayoutId id="2147483906" r:id="rId8"/>
    <p:sldLayoutId id="2147483907" r:id="rId9"/>
    <p:sldLayoutId id="2147483908" r:id="rId10"/>
    <p:sldLayoutId id="2147483909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l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¡"/>
        <a:defRPr sz="27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l"/>
        <a:defRPr sz="23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Char char="•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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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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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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F66EFD6E-7A36-9915-0AD2-BC63E09A9CF3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OS Organization</a:t>
            </a:r>
          </a:p>
        </p:txBody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14B0DF4E-95AB-00BF-0046-70A46AEE3B59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Andy Wang</a:t>
            </a:r>
          </a:p>
          <a:p>
            <a:pPr eaLnBrk="1" hangingPunct="1"/>
            <a:r>
              <a:rPr lang="en-US" altLang="en-US"/>
              <a:t>COP 5611</a:t>
            </a:r>
          </a:p>
          <a:p>
            <a:pPr eaLnBrk="1" hangingPunct="1"/>
            <a:r>
              <a:rPr lang="en-US" altLang="en-US"/>
              <a:t>Advanced Operating Systems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016CB822-6929-719D-411B-C9E54E65C2D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Outline</a:t>
            </a:r>
          </a:p>
        </p:txBody>
      </p:sp>
      <p:sp>
        <p:nvSpPr>
          <p:cNvPr id="7171" name="Rectangle 3">
            <a:extLst>
              <a:ext uri="{FF2B5EF4-FFF2-40B4-BE49-F238E27FC236}">
                <a16:creationId xmlns:a16="http://schemas.microsoft.com/office/drawing/2014/main" id="{B3B5D80A-FE26-EB96-8863-7C1C1B12310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Organizing operating systems</a:t>
            </a:r>
          </a:p>
          <a:p>
            <a:pPr eaLnBrk="1" hangingPunct="1"/>
            <a:r>
              <a:rPr lang="en-US" altLang="en-US"/>
              <a:t>Some microkernel examples</a:t>
            </a:r>
          </a:p>
          <a:p>
            <a:pPr eaLnBrk="1" hangingPunct="1"/>
            <a:r>
              <a:rPr lang="en-US" altLang="en-US"/>
              <a:t>Object-oriented organizations</a:t>
            </a:r>
          </a:p>
          <a:p>
            <a:pPr lvl="1" eaLnBrk="1" hangingPunct="1"/>
            <a:r>
              <a:rPr lang="en-US" altLang="en-US"/>
              <a:t>Spring</a:t>
            </a:r>
          </a:p>
          <a:p>
            <a:pPr eaLnBrk="1" hangingPunct="1"/>
            <a:r>
              <a:rPr lang="en-US" altLang="en-US"/>
              <a:t>Organization for multiprocessors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EB78DA1B-F7BB-1B5F-6315-36064647912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Operating System Organization</a:t>
            </a:r>
          </a:p>
        </p:txBody>
      </p:sp>
      <p:sp>
        <p:nvSpPr>
          <p:cNvPr id="9219" name="Rectangle 3">
            <a:extLst>
              <a:ext uri="{FF2B5EF4-FFF2-40B4-BE49-F238E27FC236}">
                <a16:creationId xmlns:a16="http://schemas.microsoft.com/office/drawing/2014/main" id="{C5B987AD-D167-9F81-DA54-871B61EA79F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Size of modern OSes</a:t>
            </a:r>
          </a:p>
          <a:p>
            <a:pPr lvl="1" eaLnBrk="1" hangingPunct="1"/>
            <a:r>
              <a:rPr lang="en-US" altLang="en-US"/>
              <a:t>Microsoft Windows:  50 millions+ (2020)</a:t>
            </a:r>
          </a:p>
          <a:p>
            <a:pPr lvl="1" eaLnBrk="1" hangingPunct="1"/>
            <a:r>
              <a:rPr lang="en-US" altLang="en-US"/>
              <a:t>Average high-end car:  100 millions (2020)</a:t>
            </a:r>
          </a:p>
          <a:p>
            <a:pPr lvl="1" eaLnBrk="1" hangingPunct="1"/>
            <a:r>
              <a:rPr lang="en-US" altLang="en-US"/>
              <a:t>Linux 6.14 rc1:  40 millions (2025)</a:t>
            </a:r>
          </a:p>
          <a:p>
            <a:pPr lvl="1" eaLnBrk="1" hangingPunct="1"/>
            <a:r>
              <a:rPr lang="en-US" altLang="en-US"/>
              <a:t>F-35:  25 millions (2018)</a:t>
            </a:r>
          </a:p>
          <a:p>
            <a:pPr eaLnBrk="1" hangingPunct="1"/>
            <a:r>
              <a:rPr lang="en-US" altLang="en-US"/>
              <a:t>What is the best way to design an OS?</a:t>
            </a:r>
          </a:p>
          <a:p>
            <a:pPr eaLnBrk="1" hangingPunct="1"/>
            <a:r>
              <a:rPr lang="en-US" altLang="en-US"/>
              <a:t>What are the important software characteristics of an OS?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>
            <a:extLst>
              <a:ext uri="{FF2B5EF4-FFF2-40B4-BE49-F238E27FC236}">
                <a16:creationId xmlns:a16="http://schemas.microsoft.com/office/drawing/2014/main" id="{1E9B760D-492C-BC3B-9522-F5264546A52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3400"/>
              <a:t>Important OS Software Characteristics</a:t>
            </a:r>
          </a:p>
        </p:txBody>
      </p:sp>
      <p:sp>
        <p:nvSpPr>
          <p:cNvPr id="11267" name="Rectangle 3">
            <a:extLst>
              <a:ext uri="{FF2B5EF4-FFF2-40B4-BE49-F238E27FC236}">
                <a16:creationId xmlns:a16="http://schemas.microsoft.com/office/drawing/2014/main" id="{CE0ABB28-287D-5B49-9804-0F355429D90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/>
              <a:t>Correctness and simplicity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/>
              <a:t>Power and completeness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/>
              <a:t>Extensibility and portability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/>
              <a:t>Performance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/>
              <a:t>Suitability for distributed and parallel systems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/>
              <a:t>Compatibility with existing systems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/>
              <a:t>Security and fault tolerance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>
            <a:extLst>
              <a:ext uri="{FF2B5EF4-FFF2-40B4-BE49-F238E27FC236}">
                <a16:creationId xmlns:a16="http://schemas.microsoft.com/office/drawing/2014/main" id="{BAA663E7-2503-18EA-15FA-B63BD496339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lIns="92075" tIns="46038" rIns="92075" bIns="46038"/>
          <a:lstStyle/>
          <a:p>
            <a:pPr eaLnBrk="1" hangingPunct="1"/>
            <a:r>
              <a:rPr lang="en-US" altLang="en-US"/>
              <a:t>Common OS Organizations</a:t>
            </a:r>
          </a:p>
        </p:txBody>
      </p:sp>
      <p:sp>
        <p:nvSpPr>
          <p:cNvPr id="13315" name="Rectangle 3">
            <a:extLst>
              <a:ext uri="{FF2B5EF4-FFF2-40B4-BE49-F238E27FC236}">
                <a16:creationId xmlns:a16="http://schemas.microsoft.com/office/drawing/2014/main" id="{25CEEBB7-9AE6-0C03-D807-B54CA1AC1D3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676400"/>
            <a:ext cx="7772400" cy="4114800"/>
          </a:xfrm>
          <a:noFill/>
        </p:spPr>
        <p:txBody>
          <a:bodyPr lIns="92075" tIns="46038" rIns="92075" bIns="46038"/>
          <a:lstStyle/>
          <a:p>
            <a:pPr eaLnBrk="1" hangingPunct="1"/>
            <a:r>
              <a:rPr lang="en-US" altLang="en-US"/>
              <a:t>Monolithic </a:t>
            </a:r>
          </a:p>
          <a:p>
            <a:pPr eaLnBrk="1" hangingPunct="1"/>
            <a:r>
              <a:rPr lang="en-US" altLang="en-US"/>
              <a:t>Layered designs</a:t>
            </a:r>
          </a:p>
          <a:p>
            <a:pPr eaLnBrk="1" hangingPunct="1"/>
            <a:r>
              <a:rPr lang="en-US" altLang="en-US"/>
              <a:t>Kernel designs</a:t>
            </a:r>
          </a:p>
          <a:p>
            <a:pPr eaLnBrk="1" hangingPunct="1"/>
            <a:r>
              <a:rPr lang="en-US" altLang="en-US"/>
              <a:t>Microkernels</a:t>
            </a:r>
          </a:p>
          <a:p>
            <a:pPr eaLnBrk="1" hangingPunct="1"/>
            <a:r>
              <a:rPr lang="en-US" altLang="en-US"/>
              <a:t>Object-oriented </a:t>
            </a:r>
          </a:p>
          <a:p>
            <a:pPr eaLnBrk="1" hangingPunct="1"/>
            <a:r>
              <a:rPr lang="en-US" altLang="en-US"/>
              <a:t>Virtual machine 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en-US"/>
              <a:t>Note that individual OS components can be organized these ways</a:t>
            </a:r>
          </a:p>
        </p:txBody>
      </p:sp>
    </p:spTree>
  </p:cSld>
  <p:clrMapOvr>
    <a:masterClrMapping/>
  </p:clrMapOvr>
  <p:transition spd="slow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67DAB771-6075-8FBC-16D8-4BE7774D2B5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lIns="92075" tIns="46038" rIns="92075" bIns="46038"/>
          <a:lstStyle/>
          <a:p>
            <a:pPr eaLnBrk="1" hangingPunct="1"/>
            <a:r>
              <a:rPr lang="en-US" altLang="en-US"/>
              <a:t>Monolithic OS Design</a:t>
            </a:r>
          </a:p>
        </p:txBody>
      </p:sp>
      <p:sp>
        <p:nvSpPr>
          <p:cNvPr id="15363" name="Rectangle 3">
            <a:extLst>
              <a:ext uri="{FF2B5EF4-FFF2-40B4-BE49-F238E27FC236}">
                <a16:creationId xmlns:a16="http://schemas.microsoft.com/office/drawing/2014/main" id="{11962F09-0874-62FB-B249-2094943C4F0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 lIns="92075" tIns="46038" rIns="92075" bIns="46038"/>
          <a:lstStyle/>
          <a:p>
            <a:pPr eaLnBrk="1" hangingPunct="1"/>
            <a:r>
              <a:rPr lang="en-US" altLang="en-US"/>
              <a:t>Build OS as single combined module</a:t>
            </a:r>
          </a:p>
          <a:p>
            <a:pPr lvl="1" eaLnBrk="1" hangingPunct="1"/>
            <a:r>
              <a:rPr lang="en-US" altLang="en-US"/>
              <a:t>Hopefully using data abstraction, 		compartmentalized function, etc.</a:t>
            </a:r>
          </a:p>
          <a:p>
            <a:pPr eaLnBrk="1" hangingPunct="1"/>
            <a:r>
              <a:rPr lang="en-US" altLang="en-US"/>
              <a:t>OS lives in its own, single address space</a:t>
            </a:r>
          </a:p>
          <a:p>
            <a:pPr eaLnBrk="1" hangingPunct="1"/>
            <a:r>
              <a:rPr lang="en-US" altLang="en-US"/>
              <a:t>Examples</a:t>
            </a:r>
          </a:p>
          <a:p>
            <a:pPr lvl="1" eaLnBrk="1" hangingPunct="1"/>
            <a:r>
              <a:rPr lang="en-US" altLang="en-US"/>
              <a:t>DOS</a:t>
            </a:r>
          </a:p>
          <a:p>
            <a:pPr lvl="1" eaLnBrk="1" hangingPunct="1"/>
            <a:r>
              <a:rPr lang="en-US" altLang="en-US"/>
              <a:t>early Unix systems</a:t>
            </a:r>
          </a:p>
          <a:p>
            <a:pPr lvl="1" eaLnBrk="1" hangingPunct="1"/>
            <a:r>
              <a:rPr lang="en-US" altLang="en-US"/>
              <a:t>most VFS file systems</a:t>
            </a:r>
          </a:p>
        </p:txBody>
      </p:sp>
    </p:spTree>
  </p:cSld>
  <p:clrMapOvr>
    <a:masterClrMapping/>
  </p:clrMapOvr>
  <p:transition spd="slow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>
            <a:extLst>
              <a:ext uri="{FF2B5EF4-FFF2-40B4-BE49-F238E27FC236}">
                <a16:creationId xmlns:a16="http://schemas.microsoft.com/office/drawing/2014/main" id="{BFDEEEE8-B6F3-7D7B-5A40-06D64A50697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lIns="92075" tIns="46038" rIns="92075" bIns="46038"/>
          <a:lstStyle/>
          <a:p>
            <a:pPr eaLnBrk="1" hangingPunct="1"/>
            <a:r>
              <a:rPr lang="en-US" altLang="en-US"/>
              <a:t>Pros/Cons of Monolithic OS Organization</a:t>
            </a:r>
          </a:p>
        </p:txBody>
      </p:sp>
      <p:sp>
        <p:nvSpPr>
          <p:cNvPr id="28675" name="Rectangle 3">
            <a:extLst>
              <a:ext uri="{FF2B5EF4-FFF2-40B4-BE49-F238E27FC236}">
                <a16:creationId xmlns:a16="http://schemas.microsoft.com/office/drawing/2014/main" id="{28A5299D-51E5-5B86-FB50-77974D3A1C0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 lIns="92075" tIns="46038" rIns="92075" bIns="46038"/>
          <a:lstStyle/>
          <a:p>
            <a:pPr eaLnBrk="1" hangingPunct="1">
              <a:buFontTx/>
              <a:buChar char="+"/>
            </a:pPr>
            <a:r>
              <a:rPr lang="en-US" altLang="en-US"/>
              <a:t>Highly adaptable (at first . . .)</a:t>
            </a:r>
          </a:p>
          <a:p>
            <a:pPr eaLnBrk="1" hangingPunct="1">
              <a:buFontTx/>
              <a:buChar char="+"/>
            </a:pPr>
            <a:r>
              <a:rPr lang="en-US" altLang="en-US"/>
              <a:t>Little planning required</a:t>
            </a:r>
          </a:p>
          <a:p>
            <a:pPr eaLnBrk="1" hangingPunct="1">
              <a:buFontTx/>
              <a:buChar char="+"/>
            </a:pPr>
            <a:r>
              <a:rPr lang="en-US" altLang="en-US"/>
              <a:t>Potentially good performance</a:t>
            </a:r>
          </a:p>
          <a:p>
            <a:pPr eaLnBrk="1" hangingPunct="1">
              <a:buFontTx/>
              <a:buChar char="–"/>
            </a:pPr>
            <a:r>
              <a:rPr lang="en-US" altLang="en-US"/>
              <a:t>Hard to extend and change</a:t>
            </a:r>
          </a:p>
          <a:p>
            <a:pPr eaLnBrk="1" hangingPunct="1">
              <a:buFontTx/>
              <a:buChar char="–"/>
            </a:pPr>
            <a:r>
              <a:rPr lang="en-US" altLang="en-US"/>
              <a:t>Eventually becomes extremely complex</a:t>
            </a:r>
          </a:p>
          <a:p>
            <a:pPr eaLnBrk="1" hangingPunct="1">
              <a:buFontTx/>
              <a:buChar char="–"/>
            </a:pPr>
            <a:r>
              <a:rPr lang="en-US" altLang="en-US"/>
              <a:t>Eventually performance becomes poor</a:t>
            </a:r>
          </a:p>
          <a:p>
            <a:pPr eaLnBrk="1" hangingPunct="1">
              <a:buFontTx/>
              <a:buChar char="–"/>
            </a:pPr>
            <a:r>
              <a:rPr lang="en-US" altLang="en-US"/>
              <a:t>Highly prone to bugs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5" grpId="0" build="p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>
            <a:extLst>
              <a:ext uri="{FF2B5EF4-FFF2-40B4-BE49-F238E27FC236}">
                <a16:creationId xmlns:a16="http://schemas.microsoft.com/office/drawing/2014/main" id="{126593AF-EFE1-997C-F45F-B8FD531E6F7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lIns="92075" tIns="46038" rIns="92075" bIns="46038"/>
          <a:lstStyle/>
          <a:p>
            <a:pPr eaLnBrk="1" hangingPunct="1"/>
            <a:r>
              <a:rPr lang="en-US" altLang="en-US"/>
              <a:t>Virtual Machine Organizations</a:t>
            </a:r>
          </a:p>
        </p:txBody>
      </p:sp>
      <p:sp>
        <p:nvSpPr>
          <p:cNvPr id="19459" name="Rectangle 3">
            <a:extLst>
              <a:ext uri="{FF2B5EF4-FFF2-40B4-BE49-F238E27FC236}">
                <a16:creationId xmlns:a16="http://schemas.microsoft.com/office/drawing/2014/main" id="{A7C3C70B-1ADF-70F4-CC98-9252D1C07CE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 lIns="92075" tIns="46038" rIns="92075" bIns="46038"/>
          <a:lstStyle/>
          <a:p>
            <a:pPr eaLnBrk="1" hangingPunct="1"/>
            <a:r>
              <a:rPr lang="en-US" altLang="en-US"/>
              <a:t>A base OS provides services in a very generic way</a:t>
            </a:r>
          </a:p>
          <a:p>
            <a:pPr eaLnBrk="1" hangingPunct="1"/>
            <a:r>
              <a:rPr lang="en-US" altLang="en-US"/>
              <a:t>One or more other OSes live on top of the base system</a:t>
            </a:r>
          </a:p>
          <a:p>
            <a:pPr lvl="1" eaLnBrk="1" hangingPunct="1"/>
            <a:r>
              <a:rPr lang="en-US" altLang="en-US"/>
              <a:t>Using the services it provides</a:t>
            </a:r>
          </a:p>
          <a:p>
            <a:pPr lvl="1" eaLnBrk="1" hangingPunct="1"/>
            <a:r>
              <a:rPr lang="en-US" altLang="en-US"/>
              <a:t>To offer different views of system to users</a:t>
            </a:r>
          </a:p>
          <a:p>
            <a:pPr eaLnBrk="1" hangingPunct="1"/>
            <a:r>
              <a:rPr lang="en-US" altLang="en-US"/>
              <a:t>Examples - the Java interpreter, Xen, VMWare</a:t>
            </a:r>
          </a:p>
          <a:p>
            <a:pPr eaLnBrk="1" hangingPunct="1"/>
            <a:r>
              <a:rPr lang="en-US" altLang="en-US"/>
              <a:t>More details in a later lecture</a:t>
            </a:r>
          </a:p>
        </p:txBody>
      </p:sp>
    </p:spTree>
  </p:cSld>
  <p:clrMapOvr>
    <a:masterClrMapping/>
  </p:clrMapOvr>
  <p:transition spd="slow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>
            <a:extLst>
              <a:ext uri="{FF2B5EF4-FFF2-40B4-BE49-F238E27FC236}">
                <a16:creationId xmlns:a16="http://schemas.microsoft.com/office/drawing/2014/main" id="{D5AE1224-10B9-1E58-9202-36277D3EDC9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lIns="92075" tIns="46038" rIns="92075" bIns="46038"/>
          <a:lstStyle/>
          <a:p>
            <a:pPr eaLnBrk="1" hangingPunct="1"/>
            <a:r>
              <a:rPr lang="en-US" altLang="en-US"/>
              <a:t>Pros/Cons of VM Organizations</a:t>
            </a:r>
          </a:p>
        </p:txBody>
      </p:sp>
      <p:sp>
        <p:nvSpPr>
          <p:cNvPr id="31747" name="Rectangle 3">
            <a:extLst>
              <a:ext uri="{FF2B5EF4-FFF2-40B4-BE49-F238E27FC236}">
                <a16:creationId xmlns:a16="http://schemas.microsoft.com/office/drawing/2014/main" id="{30EE1AF3-6C1A-D35F-0F45-D36CB7364EC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 lIns="92075" tIns="46038" rIns="92075" bIns="46038"/>
          <a:lstStyle/>
          <a:p>
            <a:pPr eaLnBrk="1" hangingPunct="1">
              <a:buFontTx/>
              <a:buChar char="+"/>
            </a:pPr>
            <a:r>
              <a:rPr lang="en-US" altLang="en-US"/>
              <a:t>Allows multiple OS personalities on a single machine</a:t>
            </a:r>
          </a:p>
          <a:p>
            <a:pPr eaLnBrk="1" hangingPunct="1">
              <a:buFontTx/>
              <a:buChar char="+"/>
            </a:pPr>
            <a:r>
              <a:rPr lang="en-US" altLang="en-US"/>
              <a:t>Good OS development environment</a:t>
            </a:r>
          </a:p>
          <a:p>
            <a:pPr eaLnBrk="1" hangingPunct="1">
              <a:buFontTx/>
              <a:buChar char="+"/>
            </a:pPr>
            <a:r>
              <a:rPr lang="en-US" altLang="en-US"/>
              <a:t>Can provide good portability of applications</a:t>
            </a:r>
          </a:p>
          <a:p>
            <a:pPr eaLnBrk="1" hangingPunct="1">
              <a:buFontTx/>
              <a:buChar char="–"/>
            </a:pPr>
            <a:r>
              <a:rPr lang="en-US" altLang="en-US"/>
              <a:t>Significant performance problems</a:t>
            </a:r>
          </a:p>
          <a:p>
            <a:pPr eaLnBrk="1" hangingPunct="1">
              <a:buFontTx/>
              <a:buChar char="–"/>
            </a:pPr>
            <a:r>
              <a:rPr lang="en-US" altLang="en-US"/>
              <a:t>Especially if more than 2 layers</a:t>
            </a:r>
          </a:p>
          <a:p>
            <a:pPr eaLnBrk="1" hangingPunct="1">
              <a:buFontTx/>
              <a:buChar char="–"/>
            </a:pPr>
            <a:r>
              <a:rPr lang="en-US" altLang="en-US"/>
              <a:t>Lacking in flexibility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47" grpId="0" build="p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>
            <a:extLst>
              <a:ext uri="{FF2B5EF4-FFF2-40B4-BE49-F238E27FC236}">
                <a16:creationId xmlns:a16="http://schemas.microsoft.com/office/drawing/2014/main" id="{E5676905-6871-57FF-6752-F413C06906C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lIns="92075" tIns="46038" rIns="92075" bIns="46038"/>
          <a:lstStyle/>
          <a:p>
            <a:pPr eaLnBrk="1" hangingPunct="1"/>
            <a:r>
              <a:rPr lang="en-US" altLang="en-US"/>
              <a:t>Layered OS Design</a:t>
            </a:r>
          </a:p>
        </p:txBody>
      </p:sp>
      <p:sp>
        <p:nvSpPr>
          <p:cNvPr id="23555" name="Rectangle 3">
            <a:extLst>
              <a:ext uri="{FF2B5EF4-FFF2-40B4-BE49-F238E27FC236}">
                <a16:creationId xmlns:a16="http://schemas.microsoft.com/office/drawing/2014/main" id="{41DE1FDE-5FF5-4B26-7063-6FECA75C907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 lIns="92075" tIns="46038" rIns="92075" bIns="46038"/>
          <a:lstStyle/>
          <a:p>
            <a:pPr eaLnBrk="1" hangingPunct="1"/>
            <a:r>
              <a:rPr lang="en-US" altLang="en-US"/>
              <a:t>Design tiny innermost layer of software</a:t>
            </a:r>
          </a:p>
          <a:p>
            <a:pPr eaLnBrk="1" hangingPunct="1"/>
            <a:r>
              <a:rPr lang="en-US" altLang="en-US"/>
              <a:t>Next layer out provides more functionality</a:t>
            </a:r>
          </a:p>
          <a:p>
            <a:pPr lvl="1" eaLnBrk="1" hangingPunct="1"/>
            <a:r>
              <a:rPr lang="en-US" altLang="en-US"/>
              <a:t>Using services provided by inner layer</a:t>
            </a:r>
          </a:p>
          <a:p>
            <a:pPr eaLnBrk="1" hangingPunct="1"/>
            <a:r>
              <a:rPr lang="en-US" altLang="en-US"/>
              <a:t>Continue adding layers until all functionality required has been provided</a:t>
            </a:r>
          </a:p>
          <a:p>
            <a:pPr eaLnBrk="1" hangingPunct="1"/>
            <a:r>
              <a:rPr lang="en-US" altLang="en-US"/>
              <a:t>Examples</a:t>
            </a:r>
          </a:p>
          <a:p>
            <a:pPr lvl="1" eaLnBrk="1" hangingPunct="1"/>
            <a:r>
              <a:rPr lang="en-US" altLang="en-US"/>
              <a:t>Multics</a:t>
            </a:r>
          </a:p>
          <a:p>
            <a:pPr lvl="1" eaLnBrk="1" hangingPunct="1"/>
            <a:r>
              <a:rPr lang="en-US" altLang="en-US"/>
              <a:t>Fluke</a:t>
            </a:r>
          </a:p>
          <a:p>
            <a:pPr lvl="1" eaLnBrk="1" hangingPunct="1"/>
            <a:r>
              <a:rPr lang="en-US" altLang="en-US"/>
              <a:t>layered file systems and comm. protocols</a:t>
            </a:r>
          </a:p>
        </p:txBody>
      </p:sp>
    </p:spTree>
  </p:cSld>
  <p:clrMapOvr>
    <a:masterClrMapping/>
  </p:clrMapOvr>
  <p:transition spd="slow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>
            <a:extLst>
              <a:ext uri="{FF2B5EF4-FFF2-40B4-BE49-F238E27FC236}">
                <a16:creationId xmlns:a16="http://schemas.microsoft.com/office/drawing/2014/main" id="{C17611E2-3603-734C-E7FE-78048D84572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lIns="92075" tIns="46038" rIns="92075" bIns="46038"/>
          <a:lstStyle/>
          <a:p>
            <a:pPr eaLnBrk="1" hangingPunct="1"/>
            <a:r>
              <a:rPr lang="en-US" altLang="en-US"/>
              <a:t>Pros/Cons of Layered Organization</a:t>
            </a:r>
          </a:p>
        </p:txBody>
      </p:sp>
      <p:sp>
        <p:nvSpPr>
          <p:cNvPr id="34819" name="Rectangle 3">
            <a:extLst>
              <a:ext uri="{FF2B5EF4-FFF2-40B4-BE49-F238E27FC236}">
                <a16:creationId xmlns:a16="http://schemas.microsoft.com/office/drawing/2014/main" id="{5C708914-36D6-91D7-B512-9F439A72BE0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 lIns="92075" tIns="46038" rIns="92075" bIns="46038"/>
          <a:lstStyle/>
          <a:p>
            <a:pPr eaLnBrk="1" hangingPunct="1">
              <a:buFontTx/>
              <a:buChar char="+"/>
            </a:pPr>
            <a:r>
              <a:rPr lang="en-US" altLang="en-US"/>
              <a:t>More structured and extensible</a:t>
            </a:r>
          </a:p>
          <a:p>
            <a:pPr eaLnBrk="1" hangingPunct="1">
              <a:buFontTx/>
              <a:buChar char="+"/>
            </a:pPr>
            <a:r>
              <a:rPr lang="en-US" altLang="en-US"/>
              <a:t>Easy model</a:t>
            </a:r>
          </a:p>
          <a:p>
            <a:pPr eaLnBrk="1" hangingPunct="1">
              <a:buFontTx/>
              <a:buChar char="–"/>
            </a:pPr>
            <a:r>
              <a:rPr lang="en-US" altLang="en-US"/>
              <a:t>Layer crossing can be expensive</a:t>
            </a:r>
          </a:p>
          <a:p>
            <a:pPr eaLnBrk="1" hangingPunct="1">
              <a:buFontTx/>
              <a:buChar char="–"/>
            </a:pPr>
            <a:r>
              <a:rPr lang="en-US" altLang="en-US"/>
              <a:t>In some cases, multiple layers unnecessary</a:t>
            </a:r>
          </a:p>
          <a:p>
            <a:pPr eaLnBrk="1" hangingPunct="1">
              <a:buFontTx/>
              <a:buChar char="–"/>
            </a:pPr>
            <a:r>
              <a:rPr lang="en-US" altLang="en-US"/>
              <a:t>Duplicate caching/consistency issues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19" grpId="0" build="p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>
            <a:extLst>
              <a:ext uri="{FF2B5EF4-FFF2-40B4-BE49-F238E27FC236}">
                <a16:creationId xmlns:a16="http://schemas.microsoft.com/office/drawing/2014/main" id="{94041EAF-9887-CD63-FDC2-DC5EFF63027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lIns="92075" tIns="46038" rIns="92075" bIns="46038"/>
          <a:lstStyle/>
          <a:p>
            <a:pPr eaLnBrk="1" hangingPunct="1"/>
            <a:r>
              <a:rPr lang="en-US" altLang="en-US"/>
              <a:t>Kernel OS Designs</a:t>
            </a:r>
          </a:p>
        </p:txBody>
      </p:sp>
      <p:sp>
        <p:nvSpPr>
          <p:cNvPr id="27651" name="Rectangle 3">
            <a:extLst>
              <a:ext uri="{FF2B5EF4-FFF2-40B4-BE49-F238E27FC236}">
                <a16:creationId xmlns:a16="http://schemas.microsoft.com/office/drawing/2014/main" id="{0FCE1EEB-A70F-D22C-338C-3746035B8C2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 lIns="92075" tIns="46038" rIns="92075" bIns="46038"/>
          <a:lstStyle/>
          <a:p>
            <a:pPr eaLnBrk="1" hangingPunct="1"/>
            <a:r>
              <a:rPr lang="en-US" altLang="en-US"/>
              <a:t>Similar to layers, but only two OS layers</a:t>
            </a:r>
          </a:p>
          <a:p>
            <a:pPr lvl="1" eaLnBrk="1" hangingPunct="1"/>
            <a:r>
              <a:rPr lang="en-US" altLang="en-US"/>
              <a:t>Kernel OS services</a:t>
            </a:r>
          </a:p>
          <a:p>
            <a:pPr lvl="1" eaLnBrk="1" hangingPunct="1"/>
            <a:r>
              <a:rPr lang="en-US" altLang="en-US"/>
              <a:t>Non-kernel OS services</a:t>
            </a:r>
          </a:p>
          <a:p>
            <a:pPr eaLnBrk="1" hangingPunct="1"/>
            <a:r>
              <a:rPr lang="en-US" altLang="en-US"/>
              <a:t>Move certain functionality outside kernel</a:t>
            </a:r>
          </a:p>
          <a:p>
            <a:pPr lvl="1" eaLnBrk="1" hangingPunct="1"/>
            <a:r>
              <a:rPr lang="en-US" altLang="en-US"/>
              <a:t>file systems, libraries</a:t>
            </a:r>
          </a:p>
          <a:p>
            <a:pPr eaLnBrk="1" hangingPunct="1"/>
            <a:r>
              <a:rPr lang="en-US" altLang="en-US"/>
              <a:t>Unlike VMs, kernel doesn’t stand alone</a:t>
            </a:r>
          </a:p>
          <a:p>
            <a:pPr eaLnBrk="1" hangingPunct="1"/>
            <a:r>
              <a:rPr lang="en-US" altLang="en-US"/>
              <a:t>Examples - Most modern Unix systems</a:t>
            </a:r>
          </a:p>
        </p:txBody>
      </p:sp>
    </p:spTree>
  </p:cSld>
  <p:clrMapOvr>
    <a:masterClrMapping/>
  </p:clrMapOvr>
  <p:transition spd="slow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>
            <a:extLst>
              <a:ext uri="{FF2B5EF4-FFF2-40B4-BE49-F238E27FC236}">
                <a16:creationId xmlns:a16="http://schemas.microsoft.com/office/drawing/2014/main" id="{4CB9F840-DD47-114B-F1A7-86D07A50DFA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lIns="92075" tIns="46038" rIns="92075" bIns="46038"/>
          <a:lstStyle/>
          <a:p>
            <a:pPr eaLnBrk="1" hangingPunct="1"/>
            <a:r>
              <a:rPr lang="en-US" altLang="en-US"/>
              <a:t>Pros/Cons of Kernel OS Organization</a:t>
            </a:r>
          </a:p>
        </p:txBody>
      </p:sp>
      <p:sp>
        <p:nvSpPr>
          <p:cNvPr id="38915" name="Rectangle 3">
            <a:extLst>
              <a:ext uri="{FF2B5EF4-FFF2-40B4-BE49-F238E27FC236}">
                <a16:creationId xmlns:a16="http://schemas.microsoft.com/office/drawing/2014/main" id="{C70CFDFA-7228-02FB-E2B6-31482A80142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 lIns="92075" tIns="46038" rIns="92075" bIns="46038"/>
          <a:lstStyle/>
          <a:p>
            <a:pPr eaLnBrk="1" hangingPunct="1">
              <a:buFontTx/>
              <a:buChar char="+"/>
            </a:pPr>
            <a:r>
              <a:rPr lang="en-US" altLang="en-US"/>
              <a:t>Advantages of layering, without too many layers</a:t>
            </a:r>
          </a:p>
          <a:p>
            <a:pPr eaLnBrk="1" hangingPunct="1">
              <a:buFontTx/>
              <a:buChar char="+"/>
            </a:pPr>
            <a:r>
              <a:rPr lang="en-US" altLang="en-US"/>
              <a:t>Easier to demonstrate correctness</a:t>
            </a:r>
          </a:p>
          <a:p>
            <a:pPr eaLnBrk="1" hangingPunct="1">
              <a:buFontTx/>
              <a:buChar char="–"/>
            </a:pPr>
            <a:r>
              <a:rPr lang="en-US" altLang="en-US"/>
              <a:t>Not as general as layering</a:t>
            </a:r>
          </a:p>
          <a:p>
            <a:pPr eaLnBrk="1" hangingPunct="1">
              <a:buFontTx/>
              <a:buChar char="–"/>
            </a:pPr>
            <a:r>
              <a:rPr lang="en-US" altLang="en-US"/>
              <a:t>Offers no organizing principle for other parts of OS, user services</a:t>
            </a:r>
          </a:p>
          <a:p>
            <a:pPr eaLnBrk="1" hangingPunct="1">
              <a:buFontTx/>
              <a:buChar char="–"/>
            </a:pPr>
            <a:r>
              <a:rPr lang="en-US" altLang="en-US"/>
              <a:t>Kernels tend to grow to monoliths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15" grpId="0" build="p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>
            <a:extLst>
              <a:ext uri="{FF2B5EF4-FFF2-40B4-BE49-F238E27FC236}">
                <a16:creationId xmlns:a16="http://schemas.microsoft.com/office/drawing/2014/main" id="{9939C3DD-D97C-2831-6BCE-302C30E64F3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lIns="92075" tIns="46038" rIns="92075" bIns="46038"/>
          <a:lstStyle/>
          <a:p>
            <a:pPr eaLnBrk="1" hangingPunct="1"/>
            <a:r>
              <a:rPr lang="en-US" altLang="en-US"/>
              <a:t>Microkernel OS Design</a:t>
            </a:r>
          </a:p>
        </p:txBody>
      </p:sp>
      <p:sp>
        <p:nvSpPr>
          <p:cNvPr id="31747" name="Rectangle 3">
            <a:extLst>
              <a:ext uri="{FF2B5EF4-FFF2-40B4-BE49-F238E27FC236}">
                <a16:creationId xmlns:a16="http://schemas.microsoft.com/office/drawing/2014/main" id="{25AC378A-C4D3-8971-9C58-6FE306FAA33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 lIns="92075" tIns="46038" rIns="92075" bIns="46038"/>
          <a:lstStyle/>
          <a:p>
            <a:pPr eaLnBrk="1" hangingPunct="1">
              <a:lnSpc>
                <a:spcPct val="90000"/>
              </a:lnSpc>
            </a:pPr>
            <a:r>
              <a:rPr lang="en-US" altLang="en-US"/>
              <a:t>Like kernels, only less so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/>
              <a:t>Try to include only small set of required services in the microkernel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/>
              <a:t>See Liedtke’s paper and Lions’ book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/>
              <a:t>Moves more out of innermost OS part</a:t>
            </a:r>
          </a:p>
          <a:p>
            <a:pPr lvl="1" eaLnBrk="1" hangingPunct="1"/>
            <a:r>
              <a:rPr lang="en-US" altLang="en-US"/>
              <a:t>Like parts of VM, IPC, paging, etc.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/>
              <a:t>Examples - Mach, Amoeba, Plan 9, Chorus, Windows, Minix 3</a:t>
            </a:r>
          </a:p>
        </p:txBody>
      </p:sp>
    </p:spTree>
  </p:cSld>
  <p:clrMapOvr>
    <a:masterClrMapping/>
  </p:clrMapOvr>
  <p:transition spd="slow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>
            <a:extLst>
              <a:ext uri="{FF2B5EF4-FFF2-40B4-BE49-F238E27FC236}">
                <a16:creationId xmlns:a16="http://schemas.microsoft.com/office/drawing/2014/main" id="{C38B6EBE-AC7A-B0DA-4481-5EA07C08166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lIns="92075" tIns="46038" rIns="92075" bIns="46038"/>
          <a:lstStyle/>
          <a:p>
            <a:pPr eaLnBrk="1" hangingPunct="1"/>
            <a:r>
              <a:rPr lang="en-US" altLang="en-US"/>
              <a:t>Pros/Cons of Microkernel Organization</a:t>
            </a:r>
          </a:p>
        </p:txBody>
      </p:sp>
      <p:sp>
        <p:nvSpPr>
          <p:cNvPr id="43011" name="Rectangle 3">
            <a:extLst>
              <a:ext uri="{FF2B5EF4-FFF2-40B4-BE49-F238E27FC236}">
                <a16:creationId xmlns:a16="http://schemas.microsoft.com/office/drawing/2014/main" id="{098CFE48-012D-43C5-E600-03C1C1EDE54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 lIns="92075" tIns="46038" rIns="92075" bIns="46038"/>
          <a:lstStyle/>
          <a:p>
            <a:pPr eaLnBrk="1" hangingPunct="1">
              <a:buFontTx/>
              <a:buChar char="+"/>
            </a:pPr>
            <a:r>
              <a:rPr lang="en-US" altLang="en-US"/>
              <a:t>Those of kernels, plus:</a:t>
            </a:r>
          </a:p>
          <a:p>
            <a:pPr eaLnBrk="1" hangingPunct="1">
              <a:buFontTx/>
              <a:buChar char="+"/>
            </a:pPr>
            <a:r>
              <a:rPr lang="en-US" altLang="en-US"/>
              <a:t>Minimizes code for most important OS services</a:t>
            </a:r>
          </a:p>
          <a:p>
            <a:pPr eaLnBrk="1" hangingPunct="1">
              <a:buFontTx/>
              <a:buChar char="+"/>
            </a:pPr>
            <a:r>
              <a:rPr lang="en-US" altLang="en-US"/>
              <a:t>Offers model for entire system</a:t>
            </a:r>
          </a:p>
          <a:p>
            <a:pPr eaLnBrk="1" hangingPunct="1">
              <a:buFontTx/>
              <a:buChar char="–"/>
            </a:pPr>
            <a:r>
              <a:rPr lang="en-US" altLang="en-US"/>
              <a:t>Microkernels tend to grow into kernels</a:t>
            </a:r>
          </a:p>
          <a:p>
            <a:pPr eaLnBrk="1" hangingPunct="1">
              <a:buFontTx/>
              <a:buChar char="–"/>
            </a:pPr>
            <a:r>
              <a:rPr lang="en-US" altLang="en-US"/>
              <a:t>Requires very careful initial design choices</a:t>
            </a:r>
          </a:p>
          <a:p>
            <a:pPr eaLnBrk="1" hangingPunct="1">
              <a:buFontTx/>
              <a:buChar char="–"/>
            </a:pPr>
            <a:r>
              <a:rPr lang="en-US" altLang="en-US"/>
              <a:t>Serious danger of bad performance</a:t>
            </a:r>
          </a:p>
          <a:p>
            <a:pPr lvl="1" eaLnBrk="1" hangingPunct="1">
              <a:buFontTx/>
              <a:buChar char="–"/>
            </a:pPr>
            <a:r>
              <a:rPr lang="en-US" altLang="en-US"/>
              <a:t>Too many kernel crossings (addressed by L3)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011" grpId="0" build="p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>
            <a:extLst>
              <a:ext uri="{FF2B5EF4-FFF2-40B4-BE49-F238E27FC236}">
                <a16:creationId xmlns:a16="http://schemas.microsoft.com/office/drawing/2014/main" id="{87E4D2A3-C600-05E8-7CD3-37F134ED5A1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lIns="92075" tIns="46038" rIns="92075" bIns="46038"/>
          <a:lstStyle/>
          <a:p>
            <a:pPr eaLnBrk="1" hangingPunct="1"/>
            <a:r>
              <a:rPr lang="en-US" altLang="en-US"/>
              <a:t>Object-Oriented OS Design</a:t>
            </a:r>
          </a:p>
        </p:txBody>
      </p:sp>
      <p:sp>
        <p:nvSpPr>
          <p:cNvPr id="35843" name="Rectangle 3">
            <a:extLst>
              <a:ext uri="{FF2B5EF4-FFF2-40B4-BE49-F238E27FC236}">
                <a16:creationId xmlns:a16="http://schemas.microsoft.com/office/drawing/2014/main" id="{E7A6F817-24B0-69BE-2004-A89C7EAEA31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 lIns="92075" tIns="46038" rIns="92075" bIns="46038"/>
          <a:lstStyle/>
          <a:p>
            <a:pPr eaLnBrk="1" hangingPunct="1"/>
            <a:r>
              <a:rPr lang="en-US" altLang="en-US"/>
              <a:t>Design internals of OS as set of privileged objects, using OO methods</a:t>
            </a:r>
          </a:p>
          <a:p>
            <a:pPr eaLnBrk="1" hangingPunct="1"/>
            <a:r>
              <a:rPr lang="en-US" altLang="en-US"/>
              <a:t>Sometimes extended into app space</a:t>
            </a:r>
          </a:p>
          <a:p>
            <a:pPr eaLnBrk="1" hangingPunct="1"/>
            <a:r>
              <a:rPr lang="en-US" altLang="en-US"/>
              <a:t>Tends to lead to client/server style of computing</a:t>
            </a:r>
          </a:p>
          <a:p>
            <a:pPr eaLnBrk="1" hangingPunct="1"/>
            <a:r>
              <a:rPr lang="en-US" altLang="en-US"/>
              <a:t>Examples </a:t>
            </a:r>
          </a:p>
          <a:p>
            <a:pPr lvl="1" eaLnBrk="1" hangingPunct="1"/>
            <a:r>
              <a:rPr lang="en-US" altLang="en-US"/>
              <a:t>Mach (internally)</a:t>
            </a:r>
          </a:p>
          <a:p>
            <a:pPr lvl="1" eaLnBrk="1" hangingPunct="1"/>
            <a:r>
              <a:rPr lang="en-US" altLang="en-US"/>
              <a:t>Spring (totally)</a:t>
            </a:r>
          </a:p>
        </p:txBody>
      </p:sp>
    </p:spTree>
  </p:cSld>
  <p:clrMapOvr>
    <a:masterClrMapping/>
  </p:clrMapOvr>
  <p:transition spd="slow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>
            <a:extLst>
              <a:ext uri="{FF2B5EF4-FFF2-40B4-BE49-F238E27FC236}">
                <a16:creationId xmlns:a16="http://schemas.microsoft.com/office/drawing/2014/main" id="{978606DB-E3F7-E4F4-7997-3B9721B9356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lIns="92075" tIns="46038" rIns="92075" bIns="46038"/>
          <a:lstStyle/>
          <a:p>
            <a:pPr eaLnBrk="1" hangingPunct="1"/>
            <a:r>
              <a:rPr lang="en-US" altLang="en-US"/>
              <a:t>Pros/Cons of OO OS Organization</a:t>
            </a:r>
          </a:p>
        </p:txBody>
      </p:sp>
      <p:sp>
        <p:nvSpPr>
          <p:cNvPr id="47107" name="Rectangle 3">
            <a:extLst>
              <a:ext uri="{FF2B5EF4-FFF2-40B4-BE49-F238E27FC236}">
                <a16:creationId xmlns:a16="http://schemas.microsoft.com/office/drawing/2014/main" id="{0A2EA324-7A15-46D9-E906-D00523EB132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 lIns="92075" tIns="46038" rIns="92075" bIns="46038"/>
          <a:lstStyle/>
          <a:p>
            <a:pPr eaLnBrk="1" hangingPunct="1">
              <a:buFontTx/>
              <a:buChar char="+"/>
            </a:pPr>
            <a:r>
              <a:rPr lang="en-US" altLang="en-US"/>
              <a:t>Offers organizational model for entire system</a:t>
            </a:r>
          </a:p>
          <a:p>
            <a:pPr eaLnBrk="1" hangingPunct="1">
              <a:buFontTx/>
              <a:buChar char="+"/>
            </a:pPr>
            <a:r>
              <a:rPr lang="en-US" altLang="en-US"/>
              <a:t>Easily divides system into pieces</a:t>
            </a:r>
          </a:p>
          <a:p>
            <a:pPr eaLnBrk="1" hangingPunct="1">
              <a:buFontTx/>
              <a:buChar char="+"/>
            </a:pPr>
            <a:r>
              <a:rPr lang="en-US" altLang="en-US"/>
              <a:t>Good hooks for security</a:t>
            </a:r>
          </a:p>
          <a:p>
            <a:pPr eaLnBrk="1" hangingPunct="1">
              <a:buFontTx/>
              <a:buChar char="–"/>
            </a:pPr>
            <a:r>
              <a:rPr lang="en-US" altLang="en-US"/>
              <a:t>Can be a limiting model</a:t>
            </a:r>
          </a:p>
          <a:p>
            <a:pPr eaLnBrk="1" hangingPunct="1">
              <a:buFontTx/>
              <a:buChar char="–"/>
            </a:pPr>
            <a:r>
              <a:rPr lang="en-US" altLang="en-US"/>
              <a:t>Must watch for performance problems</a:t>
            </a:r>
          </a:p>
          <a:p>
            <a:pPr lvl="1" eaLnBrk="1" hangingPunct="1">
              <a:buFontTx/>
              <a:buChar char="–"/>
            </a:pPr>
            <a:r>
              <a:rPr lang="en-US" altLang="en-US"/>
              <a:t>Late binding, overloading functions, encapsulated states, virtual functions, bloated code size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1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1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1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1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1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1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107" grpId="0" build="p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3">
            <a:extLst>
              <a:ext uri="{FF2B5EF4-FFF2-40B4-BE49-F238E27FC236}">
                <a16:creationId xmlns:a16="http://schemas.microsoft.com/office/drawing/2014/main" id="{B674FA91-F43C-FFEB-6C62-12078CF4FEE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 lIns="92075" tIns="46038" rIns="92075" bIns="46038"/>
          <a:lstStyle/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en-US"/>
              <a:t>Micro-ness is in the eye of the beholder</a:t>
            </a:r>
          </a:p>
          <a:p>
            <a:pPr eaLnBrk="1" hangingPunct="1"/>
            <a:r>
              <a:rPr lang="en-US" altLang="en-US"/>
              <a:t>Mach</a:t>
            </a:r>
          </a:p>
          <a:p>
            <a:pPr eaLnBrk="1" hangingPunct="1"/>
            <a:r>
              <a:rPr lang="en-US" altLang="en-US"/>
              <a:t>Amoeba</a:t>
            </a:r>
          </a:p>
          <a:p>
            <a:pPr eaLnBrk="1" hangingPunct="1"/>
            <a:r>
              <a:rPr lang="en-US" altLang="en-US"/>
              <a:t>Plan 9</a:t>
            </a:r>
          </a:p>
          <a:p>
            <a:pPr eaLnBrk="1" hangingPunct="1"/>
            <a:r>
              <a:rPr lang="en-US" altLang="en-US"/>
              <a:t>Windows</a:t>
            </a:r>
          </a:p>
          <a:p>
            <a:pPr eaLnBrk="1" hangingPunct="1"/>
            <a:r>
              <a:rPr lang="en-US" altLang="en-US"/>
              <a:t>L4</a:t>
            </a:r>
          </a:p>
        </p:txBody>
      </p:sp>
      <p:sp>
        <p:nvSpPr>
          <p:cNvPr id="39939" name="Rectangle 5">
            <a:extLst>
              <a:ext uri="{FF2B5EF4-FFF2-40B4-BE49-F238E27FC236}">
                <a16:creationId xmlns:a16="http://schemas.microsoft.com/office/drawing/2014/main" id="{7D2EF975-7D27-CEEF-A4A9-30CE74EEAEB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Some Important Microkernel Designs</a:t>
            </a:r>
          </a:p>
        </p:txBody>
      </p:sp>
    </p:spTree>
  </p:cSld>
  <p:clrMapOvr>
    <a:masterClrMapping/>
  </p:clrMapOvr>
  <p:transition spd="slow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>
            <a:extLst>
              <a:ext uri="{FF2B5EF4-FFF2-40B4-BE49-F238E27FC236}">
                <a16:creationId xmlns:a16="http://schemas.microsoft.com/office/drawing/2014/main" id="{13E0967D-7CC0-B271-2BB5-550F0AF9A5D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lIns="92075" tIns="46038" rIns="92075" bIns="46038"/>
          <a:lstStyle/>
          <a:p>
            <a:pPr eaLnBrk="1" hangingPunct="1"/>
            <a:r>
              <a:rPr lang="en-US" altLang="en-US"/>
              <a:t>Mach (CMU, lead by Rick Rashid, founder of MS Research)</a:t>
            </a:r>
          </a:p>
        </p:txBody>
      </p:sp>
      <p:sp>
        <p:nvSpPr>
          <p:cNvPr id="41987" name="Rectangle 3">
            <a:extLst>
              <a:ext uri="{FF2B5EF4-FFF2-40B4-BE49-F238E27FC236}">
                <a16:creationId xmlns:a16="http://schemas.microsoft.com/office/drawing/2014/main" id="{535DA672-531F-E4B3-5430-3153C2E2E80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 lIns="92075" tIns="46038" rIns="92075" bIns="46038"/>
          <a:lstStyle/>
          <a:p>
            <a:pPr eaLnBrk="1" hangingPunct="1"/>
            <a:r>
              <a:rPr lang="en-US" altLang="en-US"/>
              <a:t>Mach didn’t start life as a microkernel</a:t>
            </a:r>
          </a:p>
          <a:p>
            <a:pPr lvl="1" eaLnBrk="1" hangingPunct="1"/>
            <a:r>
              <a:rPr lang="en-US" altLang="en-US"/>
              <a:t>Became one in Mach 3.0</a:t>
            </a:r>
          </a:p>
          <a:p>
            <a:pPr eaLnBrk="1" hangingPunct="1"/>
            <a:r>
              <a:rPr lang="en-US" altLang="en-US"/>
              <a:t>Object-oriented internally</a:t>
            </a:r>
          </a:p>
          <a:p>
            <a:pPr lvl="1" eaLnBrk="1" hangingPunct="1"/>
            <a:r>
              <a:rPr lang="en-US" altLang="en-US"/>
              <a:t>Doesn’t force OO at higher levels</a:t>
            </a:r>
          </a:p>
          <a:p>
            <a:pPr eaLnBrk="1" hangingPunct="1"/>
            <a:r>
              <a:rPr lang="en-US" altLang="en-US"/>
              <a:t>Microkernel focus is on communications facilities </a:t>
            </a:r>
          </a:p>
          <a:p>
            <a:pPr eaLnBrk="1" hangingPunct="1"/>
            <a:r>
              <a:rPr lang="en-US" altLang="en-US"/>
              <a:t>Much concern with parallel/distributed systems</a:t>
            </a:r>
          </a:p>
        </p:txBody>
      </p:sp>
    </p:spTree>
  </p:cSld>
  <p:clrMapOvr>
    <a:masterClrMapping/>
  </p:clrMapOvr>
  <p:transition spd="slow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11">
            <a:extLst>
              <a:ext uri="{FF2B5EF4-FFF2-40B4-BE49-F238E27FC236}">
                <a16:creationId xmlns:a16="http://schemas.microsoft.com/office/drawing/2014/main" id="{0FEC1B2B-D290-DE8B-79EC-E0C2F7CB11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16150" y="1911350"/>
            <a:ext cx="4864100" cy="2882900"/>
          </a:xfrm>
          <a:prstGeom prst="rect">
            <a:avLst/>
          </a:prstGeom>
          <a:solidFill>
            <a:srgbClr val="FF9999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en-US" sz="1800"/>
          </a:p>
        </p:txBody>
      </p:sp>
      <p:sp>
        <p:nvSpPr>
          <p:cNvPr id="44035" name="Rectangle 2">
            <a:extLst>
              <a:ext uri="{FF2B5EF4-FFF2-40B4-BE49-F238E27FC236}">
                <a16:creationId xmlns:a16="http://schemas.microsoft.com/office/drawing/2014/main" id="{DAAC41DE-349C-DF99-C6DC-98A98747435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lIns="92075" tIns="46038" rIns="92075" bIns="46038"/>
          <a:lstStyle/>
          <a:p>
            <a:pPr eaLnBrk="1" hangingPunct="1"/>
            <a:r>
              <a:rPr lang="en-US" altLang="en-US"/>
              <a:t>Mach Model</a:t>
            </a:r>
          </a:p>
        </p:txBody>
      </p:sp>
      <p:sp>
        <p:nvSpPr>
          <p:cNvPr id="44036" name="Oval 3">
            <a:extLst>
              <a:ext uri="{FF2B5EF4-FFF2-40B4-BE49-F238E27FC236}">
                <a16:creationId xmlns:a16="http://schemas.microsoft.com/office/drawing/2014/main" id="{CCC9872E-2283-B515-848D-73006F1045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63950" y="2063750"/>
            <a:ext cx="673100" cy="673100"/>
          </a:xfrm>
          <a:prstGeom prst="ellipse">
            <a:avLst/>
          </a:prstGeom>
          <a:solidFill>
            <a:srgbClr val="FFFF99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en-US" sz="1800"/>
          </a:p>
        </p:txBody>
      </p:sp>
      <p:sp>
        <p:nvSpPr>
          <p:cNvPr id="44037" name="Oval 4">
            <a:extLst>
              <a:ext uri="{FF2B5EF4-FFF2-40B4-BE49-F238E27FC236}">
                <a16:creationId xmlns:a16="http://schemas.microsoft.com/office/drawing/2014/main" id="{FE881996-54D5-4FDC-008F-E6BAADC7A4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44750" y="2368550"/>
            <a:ext cx="673100" cy="673100"/>
          </a:xfrm>
          <a:prstGeom prst="ellipse">
            <a:avLst/>
          </a:prstGeom>
          <a:solidFill>
            <a:srgbClr val="FFFF99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en-US" sz="1800"/>
          </a:p>
        </p:txBody>
      </p:sp>
      <p:sp>
        <p:nvSpPr>
          <p:cNvPr id="44038" name="Oval 5">
            <a:extLst>
              <a:ext uri="{FF2B5EF4-FFF2-40B4-BE49-F238E27FC236}">
                <a16:creationId xmlns:a16="http://schemas.microsoft.com/office/drawing/2014/main" id="{33B0E97E-AA89-8206-2F92-451BBF6AB1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59350" y="2216150"/>
            <a:ext cx="673100" cy="673100"/>
          </a:xfrm>
          <a:prstGeom prst="ellipse">
            <a:avLst/>
          </a:prstGeom>
          <a:solidFill>
            <a:srgbClr val="FFFF99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en-US" sz="1800"/>
          </a:p>
        </p:txBody>
      </p:sp>
      <p:sp>
        <p:nvSpPr>
          <p:cNvPr id="44039" name="Oval 6">
            <a:extLst>
              <a:ext uri="{FF2B5EF4-FFF2-40B4-BE49-F238E27FC236}">
                <a16:creationId xmlns:a16="http://schemas.microsoft.com/office/drawing/2014/main" id="{713AE44D-F28F-D512-CBA6-1DCF0CA655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78550" y="2520950"/>
            <a:ext cx="673100" cy="673100"/>
          </a:xfrm>
          <a:prstGeom prst="ellipse">
            <a:avLst/>
          </a:prstGeom>
          <a:solidFill>
            <a:srgbClr val="FFFF99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en-US" sz="1800"/>
          </a:p>
        </p:txBody>
      </p:sp>
      <p:sp>
        <p:nvSpPr>
          <p:cNvPr id="44040" name="Rectangle 7">
            <a:extLst>
              <a:ext uri="{FF2B5EF4-FFF2-40B4-BE49-F238E27FC236}">
                <a16:creationId xmlns:a16="http://schemas.microsoft.com/office/drawing/2014/main" id="{66C97422-9CA7-FB5F-781C-9A75BF33A2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16150" y="4806950"/>
            <a:ext cx="4864100" cy="74930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en-US" sz="1800"/>
          </a:p>
        </p:txBody>
      </p:sp>
      <p:sp>
        <p:nvSpPr>
          <p:cNvPr id="44041" name="Rectangle 8">
            <a:extLst>
              <a:ext uri="{FF2B5EF4-FFF2-40B4-BE49-F238E27FC236}">
                <a16:creationId xmlns:a16="http://schemas.microsoft.com/office/drawing/2014/main" id="{C4F5A85A-DDA9-EBE0-F6F3-36F8082721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27925" y="4738688"/>
            <a:ext cx="1230313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2800" b="1">
                <a:latin typeface="Times New Roman" panose="02020603050405020304" pitchFamily="18" charset="0"/>
              </a:rPr>
              <a:t>Kernel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2800" b="1">
                <a:latin typeface="Times New Roman" panose="02020603050405020304" pitchFamily="18" charset="0"/>
              </a:rPr>
              <a:t>space</a:t>
            </a:r>
          </a:p>
        </p:txBody>
      </p:sp>
      <p:sp>
        <p:nvSpPr>
          <p:cNvPr id="44042" name="Rectangle 9">
            <a:extLst>
              <a:ext uri="{FF2B5EF4-FFF2-40B4-BE49-F238E27FC236}">
                <a16:creationId xmlns:a16="http://schemas.microsoft.com/office/drawing/2014/main" id="{344EC25E-C360-2D9D-92B2-01760216AD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04125" y="2909888"/>
            <a:ext cx="1014413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2800" b="1">
                <a:latin typeface="Times New Roman" panose="02020603050405020304" pitchFamily="18" charset="0"/>
              </a:rPr>
              <a:t>User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2800" b="1">
                <a:latin typeface="Times New Roman" panose="02020603050405020304" pitchFamily="18" charset="0"/>
              </a:rPr>
              <a:t>space</a:t>
            </a:r>
          </a:p>
        </p:txBody>
      </p:sp>
      <p:sp>
        <p:nvSpPr>
          <p:cNvPr id="44043" name="Rectangle 10">
            <a:extLst>
              <a:ext uri="{FF2B5EF4-FFF2-40B4-BE49-F238E27FC236}">
                <a16:creationId xmlns:a16="http://schemas.microsoft.com/office/drawing/2014/main" id="{CC2413D5-8240-2DBE-E589-A5420AA34A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5125" y="3443288"/>
            <a:ext cx="1704975" cy="1373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2800" b="1">
                <a:latin typeface="Times New Roman" panose="02020603050405020304" pitchFamily="18" charset="0"/>
              </a:rPr>
              <a:t>Software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2800" b="1">
                <a:latin typeface="Times New Roman" panose="02020603050405020304" pitchFamily="18" charset="0"/>
              </a:rPr>
              <a:t>emulation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2800" b="1">
                <a:latin typeface="Times New Roman" panose="02020603050405020304" pitchFamily="18" charset="0"/>
              </a:rPr>
              <a:t>layer</a:t>
            </a:r>
          </a:p>
        </p:txBody>
      </p:sp>
      <p:sp>
        <p:nvSpPr>
          <p:cNvPr id="44044" name="Rectangle 12">
            <a:extLst>
              <a:ext uri="{FF2B5EF4-FFF2-40B4-BE49-F238E27FC236}">
                <a16:creationId xmlns:a16="http://schemas.microsoft.com/office/drawing/2014/main" id="{4B0D632A-8231-75B6-4890-CBE221E9F4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16150" y="3663950"/>
            <a:ext cx="1206500" cy="1130300"/>
          </a:xfrm>
          <a:prstGeom prst="rect">
            <a:avLst/>
          </a:prstGeom>
          <a:solidFill>
            <a:srgbClr val="99FF99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en-US" sz="1800"/>
          </a:p>
        </p:txBody>
      </p:sp>
      <p:sp>
        <p:nvSpPr>
          <p:cNvPr id="44045" name="Rectangle 13">
            <a:extLst>
              <a:ext uri="{FF2B5EF4-FFF2-40B4-BE49-F238E27FC236}">
                <a16:creationId xmlns:a16="http://schemas.microsoft.com/office/drawing/2014/main" id="{E942955B-9726-C1D2-3EB6-6E16879B74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35350" y="3282950"/>
            <a:ext cx="1206500" cy="1511300"/>
          </a:xfrm>
          <a:prstGeom prst="rect">
            <a:avLst/>
          </a:prstGeom>
          <a:solidFill>
            <a:srgbClr val="CCFFFF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en-US" sz="1800"/>
          </a:p>
        </p:txBody>
      </p:sp>
      <p:sp>
        <p:nvSpPr>
          <p:cNvPr id="44046" name="Rectangle 14">
            <a:extLst>
              <a:ext uri="{FF2B5EF4-FFF2-40B4-BE49-F238E27FC236}">
                <a16:creationId xmlns:a16="http://schemas.microsoft.com/office/drawing/2014/main" id="{5226D494-0518-A762-6BB1-CCB7258BEB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54550" y="3511550"/>
            <a:ext cx="1206500" cy="1282700"/>
          </a:xfrm>
          <a:prstGeom prst="rect">
            <a:avLst/>
          </a:prstGeom>
          <a:solidFill>
            <a:srgbClr val="CC66FF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en-US" sz="1800"/>
          </a:p>
        </p:txBody>
      </p:sp>
      <p:sp>
        <p:nvSpPr>
          <p:cNvPr id="44047" name="Rectangle 15">
            <a:extLst>
              <a:ext uri="{FF2B5EF4-FFF2-40B4-BE49-F238E27FC236}">
                <a16:creationId xmlns:a16="http://schemas.microsoft.com/office/drawing/2014/main" id="{5579C2C7-725C-E227-3152-33B93F8395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73750" y="3816350"/>
            <a:ext cx="1206500" cy="977900"/>
          </a:xfrm>
          <a:prstGeom prst="rect">
            <a:avLst/>
          </a:prstGeom>
          <a:solidFill>
            <a:srgbClr val="FFCC66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en-US" sz="1800"/>
          </a:p>
        </p:txBody>
      </p:sp>
      <p:sp>
        <p:nvSpPr>
          <p:cNvPr id="44048" name="Rectangle 16">
            <a:extLst>
              <a:ext uri="{FF2B5EF4-FFF2-40B4-BE49-F238E27FC236}">
                <a16:creationId xmlns:a16="http://schemas.microsoft.com/office/drawing/2014/main" id="{862A140E-257C-406E-5E3F-9DB0332891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93925" y="3824288"/>
            <a:ext cx="1320800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2800" b="1">
                <a:latin typeface="Times New Roman" panose="02020603050405020304" pitchFamily="18" charset="0"/>
              </a:rPr>
              <a:t>4.3BSD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2800" b="1">
                <a:latin typeface="Times New Roman" panose="02020603050405020304" pitchFamily="18" charset="0"/>
              </a:rPr>
              <a:t>emul.</a:t>
            </a:r>
          </a:p>
        </p:txBody>
      </p:sp>
      <p:sp>
        <p:nvSpPr>
          <p:cNvPr id="44049" name="Rectangle 17">
            <a:extLst>
              <a:ext uri="{FF2B5EF4-FFF2-40B4-BE49-F238E27FC236}">
                <a16:creationId xmlns:a16="http://schemas.microsoft.com/office/drawing/2014/main" id="{615F0829-7E49-9C55-D81E-472B4973A9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89325" y="3824288"/>
            <a:ext cx="1023938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2800" b="1">
                <a:latin typeface="Times New Roman" panose="02020603050405020304" pitchFamily="18" charset="0"/>
              </a:rPr>
              <a:t>SysV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2800" b="1">
                <a:latin typeface="Times New Roman" panose="02020603050405020304" pitchFamily="18" charset="0"/>
              </a:rPr>
              <a:t>emul.</a:t>
            </a:r>
          </a:p>
        </p:txBody>
      </p:sp>
      <p:sp>
        <p:nvSpPr>
          <p:cNvPr id="44050" name="Rectangle 18">
            <a:extLst>
              <a:ext uri="{FF2B5EF4-FFF2-40B4-BE49-F238E27FC236}">
                <a16:creationId xmlns:a16="http://schemas.microsoft.com/office/drawing/2014/main" id="{159FA1A3-F6D8-59EF-9253-7DEF7FE8EE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32325" y="3824288"/>
            <a:ext cx="1290638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2800" b="1">
                <a:latin typeface="Times New Roman" panose="02020603050405020304" pitchFamily="18" charset="0"/>
              </a:rPr>
              <a:t>HP/UX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2800" b="1">
                <a:latin typeface="Times New Roman" panose="02020603050405020304" pitchFamily="18" charset="0"/>
              </a:rPr>
              <a:t>emul.</a:t>
            </a:r>
          </a:p>
        </p:txBody>
      </p:sp>
      <p:sp>
        <p:nvSpPr>
          <p:cNvPr id="44051" name="Rectangle 19">
            <a:extLst>
              <a:ext uri="{FF2B5EF4-FFF2-40B4-BE49-F238E27FC236}">
                <a16:creationId xmlns:a16="http://schemas.microsoft.com/office/drawing/2014/main" id="{6F3FBDC1-AB05-2AFC-CB98-FE354E3948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27725" y="3824288"/>
            <a:ext cx="1023938" cy="946150"/>
          </a:xfrm>
          <a:prstGeom prst="rect">
            <a:avLst/>
          </a:prstGeom>
          <a:solidFill>
            <a:srgbClr val="FFCC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2800" b="1">
                <a:latin typeface="Times New Roman" panose="02020603050405020304" pitchFamily="18" charset="0"/>
              </a:rPr>
              <a:t>other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2800" b="1">
                <a:latin typeface="Times New Roman" panose="02020603050405020304" pitchFamily="18" charset="0"/>
              </a:rPr>
              <a:t>emul.</a:t>
            </a:r>
          </a:p>
        </p:txBody>
      </p:sp>
      <p:sp>
        <p:nvSpPr>
          <p:cNvPr id="44052" name="Rectangle 20">
            <a:extLst>
              <a:ext uri="{FF2B5EF4-FFF2-40B4-BE49-F238E27FC236}">
                <a16:creationId xmlns:a16="http://schemas.microsoft.com/office/drawing/2014/main" id="{D06DCC4A-E89F-8AE4-AC85-84BBAC8FE8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1325" y="1995488"/>
            <a:ext cx="1606550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2800" b="1">
                <a:latin typeface="Times New Roman" panose="02020603050405020304" pitchFamily="18" charset="0"/>
              </a:rPr>
              <a:t>User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2800" b="1">
                <a:latin typeface="Times New Roman" panose="02020603050405020304" pitchFamily="18" charset="0"/>
              </a:rPr>
              <a:t>processes</a:t>
            </a:r>
          </a:p>
        </p:txBody>
      </p:sp>
      <p:sp>
        <p:nvSpPr>
          <p:cNvPr id="44053" name="Line 21">
            <a:extLst>
              <a:ext uri="{FF2B5EF4-FFF2-40B4-BE49-F238E27FC236}">
                <a16:creationId xmlns:a16="http://schemas.microsoft.com/office/drawing/2014/main" id="{53EF48D9-2A7B-50C8-8D0D-1A7A786CCDD8}"/>
              </a:ext>
            </a:extLst>
          </p:cNvPr>
          <p:cNvSpPr>
            <a:spLocks noChangeShapeType="1"/>
          </p:cNvSpPr>
          <p:nvPr/>
        </p:nvSpPr>
        <p:spPr bwMode="auto">
          <a:xfrm>
            <a:off x="7391400" y="1905000"/>
            <a:ext cx="0" cy="28956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stealth" w="med" len="lg"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054" name="Line 22">
            <a:extLst>
              <a:ext uri="{FF2B5EF4-FFF2-40B4-BE49-F238E27FC236}">
                <a16:creationId xmlns:a16="http://schemas.microsoft.com/office/drawing/2014/main" id="{28B8836D-906F-F813-2BAA-DE3A99B496FB}"/>
              </a:ext>
            </a:extLst>
          </p:cNvPr>
          <p:cNvSpPr>
            <a:spLocks noChangeShapeType="1"/>
          </p:cNvSpPr>
          <p:nvPr/>
        </p:nvSpPr>
        <p:spPr bwMode="auto">
          <a:xfrm>
            <a:off x="7391400" y="4800600"/>
            <a:ext cx="0" cy="7620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stealth" w="med" len="lg"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055" name="Line 23">
            <a:extLst>
              <a:ext uri="{FF2B5EF4-FFF2-40B4-BE49-F238E27FC236}">
                <a16:creationId xmlns:a16="http://schemas.microsoft.com/office/drawing/2014/main" id="{06494396-065E-EF45-290D-0D2245CEE043}"/>
              </a:ext>
            </a:extLst>
          </p:cNvPr>
          <p:cNvSpPr>
            <a:spLocks noChangeShapeType="1"/>
          </p:cNvSpPr>
          <p:nvPr/>
        </p:nvSpPr>
        <p:spPr bwMode="auto">
          <a:xfrm>
            <a:off x="2209800" y="4800600"/>
            <a:ext cx="48768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056" name="Line 24">
            <a:extLst>
              <a:ext uri="{FF2B5EF4-FFF2-40B4-BE49-F238E27FC236}">
                <a16:creationId xmlns:a16="http://schemas.microsoft.com/office/drawing/2014/main" id="{20A572D9-C18E-F8CA-B00F-44C721C6DECC}"/>
              </a:ext>
            </a:extLst>
          </p:cNvPr>
          <p:cNvSpPr>
            <a:spLocks noChangeShapeType="1"/>
          </p:cNvSpPr>
          <p:nvPr/>
        </p:nvSpPr>
        <p:spPr bwMode="auto">
          <a:xfrm>
            <a:off x="2057400" y="3276600"/>
            <a:ext cx="0" cy="15240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stealth" w="med" len="lg"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057" name="Rectangle 25">
            <a:extLst>
              <a:ext uri="{FF2B5EF4-FFF2-40B4-BE49-F238E27FC236}">
                <a16:creationId xmlns:a16="http://schemas.microsoft.com/office/drawing/2014/main" id="{2CF54ACF-3BDB-A8E9-DAF9-52C5347CC6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89325" y="4967288"/>
            <a:ext cx="2079625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2800" b="1">
                <a:latin typeface="Times New Roman" panose="02020603050405020304" pitchFamily="18" charset="0"/>
              </a:rPr>
              <a:t>Microkernel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>
            <a:extLst>
              <a:ext uri="{FF2B5EF4-FFF2-40B4-BE49-F238E27FC236}">
                <a16:creationId xmlns:a16="http://schemas.microsoft.com/office/drawing/2014/main" id="{076FF221-FCB4-1E6B-D3DD-2E97961FC2F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lIns="92075" tIns="46038" rIns="92075" bIns="46038"/>
          <a:lstStyle/>
          <a:p>
            <a:pPr eaLnBrk="1" hangingPunct="1"/>
            <a:r>
              <a:rPr lang="en-US" altLang="en-US"/>
              <a:t>What’s In the Mach Microkernel?</a:t>
            </a:r>
          </a:p>
        </p:txBody>
      </p:sp>
      <p:sp>
        <p:nvSpPr>
          <p:cNvPr id="46083" name="Rectangle 3">
            <a:extLst>
              <a:ext uri="{FF2B5EF4-FFF2-40B4-BE49-F238E27FC236}">
                <a16:creationId xmlns:a16="http://schemas.microsoft.com/office/drawing/2014/main" id="{65708C89-1CF9-2C9B-71FD-A22C4E81C73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 lIns="92075" tIns="46038" rIns="92075" bIns="46038"/>
          <a:lstStyle/>
          <a:p>
            <a:pPr eaLnBrk="1" hangingPunct="1"/>
            <a:r>
              <a:rPr lang="en-US" altLang="en-US"/>
              <a:t>Tasks &amp; threads</a:t>
            </a:r>
          </a:p>
          <a:p>
            <a:pPr eaLnBrk="1" hangingPunct="1"/>
            <a:r>
              <a:rPr lang="en-US" altLang="en-US"/>
              <a:t>Ports and port sets</a:t>
            </a:r>
          </a:p>
          <a:p>
            <a:pPr eaLnBrk="1" hangingPunct="1"/>
            <a:r>
              <a:rPr lang="en-US" altLang="en-US"/>
              <a:t>Messages</a:t>
            </a:r>
          </a:p>
          <a:p>
            <a:pPr eaLnBrk="1" hangingPunct="1"/>
            <a:r>
              <a:rPr lang="en-US" altLang="en-US"/>
              <a:t>Memory objects</a:t>
            </a:r>
          </a:p>
          <a:p>
            <a:pPr eaLnBrk="1" hangingPunct="1"/>
            <a:r>
              <a:rPr lang="en-US" altLang="en-US"/>
              <a:t>Device support</a:t>
            </a:r>
          </a:p>
          <a:p>
            <a:pPr eaLnBrk="1" hangingPunct="1"/>
            <a:r>
              <a:rPr lang="en-US" altLang="en-US"/>
              <a:t>Multiprocessor/distributed support</a:t>
            </a:r>
          </a:p>
        </p:txBody>
      </p:sp>
    </p:spTree>
  </p:cSld>
  <p:clrMapOvr>
    <a:masterClrMapping/>
  </p:clrMapOvr>
  <p:transition spd="slow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>
            <a:extLst>
              <a:ext uri="{FF2B5EF4-FFF2-40B4-BE49-F238E27FC236}">
                <a16:creationId xmlns:a16="http://schemas.microsoft.com/office/drawing/2014/main" id="{BE7015E9-C6BF-700D-1269-4210CECC7D8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lIns="92075" tIns="46038" rIns="92075" bIns="46038"/>
          <a:lstStyle/>
          <a:p>
            <a:pPr eaLnBrk="1" hangingPunct="1"/>
            <a:r>
              <a:rPr lang="en-US" altLang="en-US"/>
              <a:t>Mach Tasks</a:t>
            </a:r>
          </a:p>
        </p:txBody>
      </p:sp>
      <p:sp>
        <p:nvSpPr>
          <p:cNvPr id="48131" name="Rectangle 3">
            <a:extLst>
              <a:ext uri="{FF2B5EF4-FFF2-40B4-BE49-F238E27FC236}">
                <a16:creationId xmlns:a16="http://schemas.microsoft.com/office/drawing/2014/main" id="{88B22F33-1EAC-4BD0-8E6D-4BB814D2945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 lIns="92075" tIns="46038" rIns="92075" bIns="46038"/>
          <a:lstStyle/>
          <a:p>
            <a:pPr eaLnBrk="1" hangingPunct="1"/>
            <a:r>
              <a:rPr lang="en-US" altLang="en-US"/>
              <a:t>An execution environment providing basic unit of resource allocation</a:t>
            </a:r>
          </a:p>
          <a:p>
            <a:pPr eaLnBrk="1" hangingPunct="1"/>
            <a:r>
              <a:rPr lang="en-US" altLang="en-US"/>
              <a:t>Contains </a:t>
            </a:r>
          </a:p>
          <a:p>
            <a:pPr lvl="1" eaLnBrk="1" hangingPunct="1"/>
            <a:r>
              <a:rPr lang="en-US" altLang="en-US"/>
              <a:t>Virtual address space</a:t>
            </a:r>
          </a:p>
          <a:p>
            <a:pPr lvl="1" eaLnBrk="1" hangingPunct="1"/>
            <a:r>
              <a:rPr lang="en-US" altLang="en-US"/>
              <a:t>Port set</a:t>
            </a:r>
          </a:p>
          <a:p>
            <a:pPr lvl="1" eaLnBrk="1" hangingPunct="1"/>
            <a:r>
              <a:rPr lang="en-US" altLang="en-US"/>
              <a:t>One or more threads</a:t>
            </a:r>
          </a:p>
        </p:txBody>
      </p:sp>
    </p:spTree>
  </p:cSld>
  <p:clrMapOvr>
    <a:masterClrMapping/>
  </p:clrMapOvr>
  <p:transition spd="slow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8">
            <a:extLst>
              <a:ext uri="{FF2B5EF4-FFF2-40B4-BE49-F238E27FC236}">
                <a16:creationId xmlns:a16="http://schemas.microsoft.com/office/drawing/2014/main" id="{B52BCDD5-93BE-5206-1D14-A3202F74F2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8350" y="4502150"/>
            <a:ext cx="7758113" cy="166370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en-US" sz="1800"/>
          </a:p>
        </p:txBody>
      </p:sp>
      <p:sp>
        <p:nvSpPr>
          <p:cNvPr id="50179" name="Rectangle 13">
            <a:extLst>
              <a:ext uri="{FF2B5EF4-FFF2-40B4-BE49-F238E27FC236}">
                <a16:creationId xmlns:a16="http://schemas.microsoft.com/office/drawing/2014/main" id="{9B2F645A-4C3E-5756-3F7A-D41162348B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35750" y="4806950"/>
            <a:ext cx="1739900" cy="1206500"/>
          </a:xfrm>
          <a:prstGeom prst="rect">
            <a:avLst/>
          </a:prstGeom>
          <a:solidFill>
            <a:srgbClr val="CC66FF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en-US" sz="1800"/>
          </a:p>
        </p:txBody>
      </p:sp>
      <p:sp>
        <p:nvSpPr>
          <p:cNvPr id="50180" name="Rectangle 14">
            <a:extLst>
              <a:ext uri="{FF2B5EF4-FFF2-40B4-BE49-F238E27FC236}">
                <a16:creationId xmlns:a16="http://schemas.microsoft.com/office/drawing/2014/main" id="{49B18A28-E17F-A6B0-FC25-A4EFC028D3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32338" y="4806950"/>
            <a:ext cx="1739900" cy="1206500"/>
          </a:xfrm>
          <a:prstGeom prst="rect">
            <a:avLst/>
          </a:prstGeom>
          <a:solidFill>
            <a:srgbClr val="CC66FF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en-US" sz="1800"/>
          </a:p>
        </p:txBody>
      </p:sp>
      <p:sp>
        <p:nvSpPr>
          <p:cNvPr id="50181" name="Rectangle 15">
            <a:extLst>
              <a:ext uri="{FF2B5EF4-FFF2-40B4-BE49-F238E27FC236}">
                <a16:creationId xmlns:a16="http://schemas.microsoft.com/office/drawing/2014/main" id="{D996CBA5-9CA6-75E0-6D6A-82DE23A091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28925" y="4806950"/>
            <a:ext cx="1739900" cy="1206500"/>
          </a:xfrm>
          <a:prstGeom prst="rect">
            <a:avLst/>
          </a:prstGeom>
          <a:solidFill>
            <a:srgbClr val="CC66FF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en-US" sz="1800"/>
          </a:p>
        </p:txBody>
      </p:sp>
      <p:sp>
        <p:nvSpPr>
          <p:cNvPr id="50182" name="Rectangle 16">
            <a:extLst>
              <a:ext uri="{FF2B5EF4-FFF2-40B4-BE49-F238E27FC236}">
                <a16:creationId xmlns:a16="http://schemas.microsoft.com/office/drawing/2014/main" id="{3267C82E-8011-9F4B-E315-93FD9A455F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925513" y="4806950"/>
            <a:ext cx="1739900" cy="1206500"/>
          </a:xfrm>
          <a:prstGeom prst="rect">
            <a:avLst/>
          </a:prstGeom>
          <a:solidFill>
            <a:srgbClr val="CC66FF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en-US" sz="1800"/>
          </a:p>
        </p:txBody>
      </p:sp>
      <p:sp>
        <p:nvSpPr>
          <p:cNvPr id="50183" name="Rectangle 7">
            <a:extLst>
              <a:ext uri="{FF2B5EF4-FFF2-40B4-BE49-F238E27FC236}">
                <a16:creationId xmlns:a16="http://schemas.microsoft.com/office/drawing/2014/main" id="{1E7F374E-51FD-245E-3757-BF54C23C60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8350" y="1758950"/>
            <a:ext cx="7758113" cy="2730500"/>
          </a:xfrm>
          <a:prstGeom prst="rect">
            <a:avLst/>
          </a:prstGeom>
          <a:solidFill>
            <a:srgbClr val="FF9999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en-US" sz="1800"/>
          </a:p>
        </p:txBody>
      </p:sp>
      <p:sp>
        <p:nvSpPr>
          <p:cNvPr id="50184" name="Oval 6">
            <a:extLst>
              <a:ext uri="{FF2B5EF4-FFF2-40B4-BE49-F238E27FC236}">
                <a16:creationId xmlns:a16="http://schemas.microsoft.com/office/drawing/2014/main" id="{59079A69-4E08-DF9C-049C-EADD30F7D5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63950" y="2139950"/>
            <a:ext cx="1739900" cy="1663700"/>
          </a:xfrm>
          <a:prstGeom prst="ellipse">
            <a:avLst/>
          </a:prstGeom>
          <a:solidFill>
            <a:srgbClr val="FFFF99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en-US" sz="1800"/>
          </a:p>
        </p:txBody>
      </p:sp>
      <p:sp>
        <p:nvSpPr>
          <p:cNvPr id="50185" name="Rectangle 2">
            <a:extLst>
              <a:ext uri="{FF2B5EF4-FFF2-40B4-BE49-F238E27FC236}">
                <a16:creationId xmlns:a16="http://schemas.microsoft.com/office/drawing/2014/main" id="{B95CBA7C-5AA5-C765-3C97-4C3756567A6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lIns="92075" tIns="46038" rIns="92075" bIns="46038"/>
          <a:lstStyle/>
          <a:p>
            <a:pPr eaLnBrk="1" hangingPunct="1"/>
            <a:r>
              <a:rPr lang="en-US" altLang="en-US"/>
              <a:t>Mach Task Model</a:t>
            </a:r>
          </a:p>
        </p:txBody>
      </p:sp>
      <p:sp>
        <p:nvSpPr>
          <p:cNvPr id="50186" name="Rectangle 3">
            <a:extLst>
              <a:ext uri="{FF2B5EF4-FFF2-40B4-BE49-F238E27FC236}">
                <a16:creationId xmlns:a16="http://schemas.microsoft.com/office/drawing/2014/main" id="{AB2B4EE4-0B6F-92C5-23FB-B312864EBB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21150" y="2597150"/>
            <a:ext cx="139700" cy="825500"/>
          </a:xfrm>
          <a:prstGeom prst="rect">
            <a:avLst/>
          </a:prstGeom>
          <a:solidFill>
            <a:srgbClr val="99FF99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en-US" sz="1800"/>
          </a:p>
        </p:txBody>
      </p:sp>
      <p:sp>
        <p:nvSpPr>
          <p:cNvPr id="50187" name="Rectangle 4">
            <a:extLst>
              <a:ext uri="{FF2B5EF4-FFF2-40B4-BE49-F238E27FC236}">
                <a16:creationId xmlns:a16="http://schemas.microsoft.com/office/drawing/2014/main" id="{F0C6D051-879B-3A8D-CEF6-ABB76A248F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25950" y="2597150"/>
            <a:ext cx="139700" cy="825500"/>
          </a:xfrm>
          <a:prstGeom prst="rect">
            <a:avLst/>
          </a:prstGeom>
          <a:solidFill>
            <a:srgbClr val="99FF99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en-US" sz="1800"/>
          </a:p>
        </p:txBody>
      </p:sp>
      <p:sp>
        <p:nvSpPr>
          <p:cNvPr id="50188" name="Rectangle 5">
            <a:extLst>
              <a:ext uri="{FF2B5EF4-FFF2-40B4-BE49-F238E27FC236}">
                <a16:creationId xmlns:a16="http://schemas.microsoft.com/office/drawing/2014/main" id="{192A7C8A-BC74-D65E-CA82-02A31809EF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30750" y="2597150"/>
            <a:ext cx="139700" cy="825500"/>
          </a:xfrm>
          <a:prstGeom prst="rect">
            <a:avLst/>
          </a:prstGeom>
          <a:solidFill>
            <a:srgbClr val="99FF99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en-US" sz="1800"/>
          </a:p>
        </p:txBody>
      </p:sp>
      <p:sp>
        <p:nvSpPr>
          <p:cNvPr id="50189" name="Rectangle 9">
            <a:extLst>
              <a:ext uri="{FF2B5EF4-FFF2-40B4-BE49-F238E27FC236}">
                <a16:creationId xmlns:a16="http://schemas.microsoft.com/office/drawing/2014/main" id="{D96A8C62-23F6-F24E-0518-83939CEABD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27125" y="4891088"/>
            <a:ext cx="1328738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2800" b="1">
                <a:latin typeface="Times New Roman" panose="02020603050405020304" pitchFamily="18" charset="0"/>
              </a:rPr>
              <a:t>Process</a:t>
            </a:r>
          </a:p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2800" b="1">
                <a:latin typeface="Times New Roman" panose="02020603050405020304" pitchFamily="18" charset="0"/>
              </a:rPr>
              <a:t>port</a:t>
            </a:r>
          </a:p>
        </p:txBody>
      </p:sp>
      <p:sp>
        <p:nvSpPr>
          <p:cNvPr id="50190" name="Rectangle 10">
            <a:extLst>
              <a:ext uri="{FF2B5EF4-FFF2-40B4-BE49-F238E27FC236}">
                <a16:creationId xmlns:a16="http://schemas.microsoft.com/office/drawing/2014/main" id="{D13BCF65-9841-FDA6-65E6-FA2E9C165A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79725" y="4891088"/>
            <a:ext cx="1685925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2800" b="1">
                <a:latin typeface="Times New Roman" panose="02020603050405020304" pitchFamily="18" charset="0"/>
              </a:rPr>
              <a:t>Bootstrap</a:t>
            </a:r>
          </a:p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2800" b="1">
                <a:latin typeface="Times New Roman" panose="02020603050405020304" pitchFamily="18" charset="0"/>
              </a:rPr>
              <a:t>port</a:t>
            </a:r>
          </a:p>
        </p:txBody>
      </p:sp>
      <p:sp>
        <p:nvSpPr>
          <p:cNvPr id="50191" name="Rectangle 11">
            <a:extLst>
              <a:ext uri="{FF2B5EF4-FFF2-40B4-BE49-F238E27FC236}">
                <a16:creationId xmlns:a16="http://schemas.microsoft.com/office/drawing/2014/main" id="{7F15E24A-53F3-3B98-385B-A907C90549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84725" y="4891088"/>
            <a:ext cx="1704975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2800" b="1">
                <a:latin typeface="Times New Roman" panose="02020603050405020304" pitchFamily="18" charset="0"/>
              </a:rPr>
              <a:t>Exception</a:t>
            </a:r>
          </a:p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2800" b="1">
                <a:latin typeface="Times New Roman" panose="02020603050405020304" pitchFamily="18" charset="0"/>
              </a:rPr>
              <a:t>port</a:t>
            </a:r>
          </a:p>
        </p:txBody>
      </p:sp>
      <p:sp>
        <p:nvSpPr>
          <p:cNvPr id="50192" name="Rectangle 12">
            <a:extLst>
              <a:ext uri="{FF2B5EF4-FFF2-40B4-BE49-F238E27FC236}">
                <a16:creationId xmlns:a16="http://schemas.microsoft.com/office/drawing/2014/main" id="{17ED9369-EA11-C133-1548-E478714E47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13525" y="4891088"/>
            <a:ext cx="1803400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2800" b="1">
                <a:latin typeface="Times New Roman" panose="02020603050405020304" pitchFamily="18" charset="0"/>
              </a:rPr>
              <a:t>Registered</a:t>
            </a:r>
          </a:p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2800" b="1">
                <a:latin typeface="Times New Roman" panose="02020603050405020304" pitchFamily="18" charset="0"/>
              </a:rPr>
              <a:t>ports</a:t>
            </a:r>
          </a:p>
        </p:txBody>
      </p:sp>
      <p:sp>
        <p:nvSpPr>
          <p:cNvPr id="50193" name="Rectangle 17">
            <a:extLst>
              <a:ext uri="{FF2B5EF4-FFF2-40B4-BE49-F238E27FC236}">
                <a16:creationId xmlns:a16="http://schemas.microsoft.com/office/drawing/2014/main" id="{D1D9EB24-5401-04C5-5AC4-7433E3A55E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41525" y="1919288"/>
            <a:ext cx="1428750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2800" b="1">
                <a:latin typeface="Times New Roman" panose="02020603050405020304" pitchFamily="18" charset="0"/>
              </a:rPr>
              <a:t>Address</a:t>
            </a:r>
          </a:p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2800" b="1">
                <a:latin typeface="Times New Roman" panose="02020603050405020304" pitchFamily="18" charset="0"/>
              </a:rPr>
              <a:t>space</a:t>
            </a:r>
          </a:p>
        </p:txBody>
      </p:sp>
      <p:sp>
        <p:nvSpPr>
          <p:cNvPr id="50194" name="Rectangle 18">
            <a:extLst>
              <a:ext uri="{FF2B5EF4-FFF2-40B4-BE49-F238E27FC236}">
                <a16:creationId xmlns:a16="http://schemas.microsoft.com/office/drawing/2014/main" id="{FF32ED3D-1C34-A8F9-0C3B-4D178BA3BE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89125" y="3367088"/>
            <a:ext cx="1309688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2800" b="1">
                <a:latin typeface="Times New Roman" panose="02020603050405020304" pitchFamily="18" charset="0"/>
              </a:rPr>
              <a:t>Thread</a:t>
            </a:r>
          </a:p>
        </p:txBody>
      </p:sp>
      <p:sp>
        <p:nvSpPr>
          <p:cNvPr id="50195" name="Rectangle 19">
            <a:extLst>
              <a:ext uri="{FF2B5EF4-FFF2-40B4-BE49-F238E27FC236}">
                <a16:creationId xmlns:a16="http://schemas.microsoft.com/office/drawing/2014/main" id="{E6905C5F-BC4D-7A37-D412-8BFD8BEB94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41925" y="1995488"/>
            <a:ext cx="9112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2800" b="1">
                <a:latin typeface="Times New Roman" panose="02020603050405020304" pitchFamily="18" charset="0"/>
              </a:rPr>
              <a:t>Task</a:t>
            </a:r>
          </a:p>
        </p:txBody>
      </p:sp>
      <p:sp>
        <p:nvSpPr>
          <p:cNvPr id="50196" name="Line 20">
            <a:extLst>
              <a:ext uri="{FF2B5EF4-FFF2-40B4-BE49-F238E27FC236}">
                <a16:creationId xmlns:a16="http://schemas.microsoft.com/office/drawing/2014/main" id="{7A01FF15-C5C0-6BBD-CF4D-946AB22627B8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352800" y="2362200"/>
            <a:ext cx="1219200" cy="762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0197" name="Line 21">
            <a:extLst>
              <a:ext uri="{FF2B5EF4-FFF2-40B4-BE49-F238E27FC236}">
                <a16:creationId xmlns:a16="http://schemas.microsoft.com/office/drawing/2014/main" id="{B7C20FE8-F613-5C90-C070-FA73CBD3D545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200400" y="3200400"/>
            <a:ext cx="914400" cy="3810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0198" name="Line 22">
            <a:extLst>
              <a:ext uri="{FF2B5EF4-FFF2-40B4-BE49-F238E27FC236}">
                <a16:creationId xmlns:a16="http://schemas.microsoft.com/office/drawing/2014/main" id="{DE10951C-C6A6-B521-0532-F4B28414B52A}"/>
              </a:ext>
            </a:extLst>
          </p:cNvPr>
          <p:cNvSpPr>
            <a:spLocks noChangeShapeType="1"/>
          </p:cNvSpPr>
          <p:nvPr/>
        </p:nvSpPr>
        <p:spPr bwMode="auto">
          <a:xfrm>
            <a:off x="533400" y="4495800"/>
            <a:ext cx="8153400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0199" name="Rectangle 23">
            <a:extLst>
              <a:ext uri="{FF2B5EF4-FFF2-40B4-BE49-F238E27FC236}">
                <a16:creationId xmlns:a16="http://schemas.microsoft.com/office/drawing/2014/main" id="{F47F528D-BB63-B0E4-F5FF-7637958742A8}"/>
              </a:ext>
            </a:extLst>
          </p:cNvPr>
          <p:cNvSpPr>
            <a:spLocks noChangeArrowheads="1"/>
          </p:cNvSpPr>
          <p:nvPr/>
        </p:nvSpPr>
        <p:spPr bwMode="auto">
          <a:xfrm rot="-5400000">
            <a:off x="-321469" y="2910682"/>
            <a:ext cx="1812925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2800" b="1">
                <a:latin typeface="Times New Roman" panose="02020603050405020304" pitchFamily="18" charset="0"/>
              </a:rPr>
              <a:t>User space</a:t>
            </a:r>
          </a:p>
        </p:txBody>
      </p:sp>
      <p:sp>
        <p:nvSpPr>
          <p:cNvPr id="50200" name="Rectangle 24">
            <a:extLst>
              <a:ext uri="{FF2B5EF4-FFF2-40B4-BE49-F238E27FC236}">
                <a16:creationId xmlns:a16="http://schemas.microsoft.com/office/drawing/2014/main" id="{A11A0CAC-2619-520B-859A-B490E44C8F09}"/>
              </a:ext>
            </a:extLst>
          </p:cNvPr>
          <p:cNvSpPr>
            <a:spLocks noChangeArrowheads="1"/>
          </p:cNvSpPr>
          <p:nvPr/>
        </p:nvSpPr>
        <p:spPr bwMode="auto">
          <a:xfrm rot="-5400000">
            <a:off x="-17463" y="5194301"/>
            <a:ext cx="1230313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2800" b="1">
                <a:latin typeface="Times New Roman" panose="02020603050405020304" pitchFamily="18" charset="0"/>
              </a:rPr>
              <a:t>Kernel</a:t>
            </a:r>
          </a:p>
        </p:txBody>
      </p:sp>
      <p:sp>
        <p:nvSpPr>
          <p:cNvPr id="50201" name="Line 25">
            <a:extLst>
              <a:ext uri="{FF2B5EF4-FFF2-40B4-BE49-F238E27FC236}">
                <a16:creationId xmlns:a16="http://schemas.microsoft.com/office/drawing/2014/main" id="{A723D5A4-7C2D-5453-1769-EF843949DAE3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828800" y="3657600"/>
            <a:ext cx="2209800" cy="11430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0202" name="Line 26">
            <a:extLst>
              <a:ext uri="{FF2B5EF4-FFF2-40B4-BE49-F238E27FC236}">
                <a16:creationId xmlns:a16="http://schemas.microsoft.com/office/drawing/2014/main" id="{20F775A1-079E-A582-65C8-8C4D9BA79BBB}"/>
              </a:ext>
            </a:extLst>
          </p:cNvPr>
          <p:cNvSpPr>
            <a:spLocks noChangeShapeType="1"/>
          </p:cNvSpPr>
          <p:nvPr/>
        </p:nvSpPr>
        <p:spPr bwMode="auto">
          <a:xfrm>
            <a:off x="5105400" y="3657600"/>
            <a:ext cx="2209800" cy="11430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0203" name="Line 27">
            <a:extLst>
              <a:ext uri="{FF2B5EF4-FFF2-40B4-BE49-F238E27FC236}">
                <a16:creationId xmlns:a16="http://schemas.microsoft.com/office/drawing/2014/main" id="{DB238148-2616-5320-7982-78CD49FA2275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657600" y="3810000"/>
            <a:ext cx="685800" cy="990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0204" name="Line 28">
            <a:extLst>
              <a:ext uri="{FF2B5EF4-FFF2-40B4-BE49-F238E27FC236}">
                <a16:creationId xmlns:a16="http://schemas.microsoft.com/office/drawing/2014/main" id="{166B8524-1BE9-010A-4AA2-18FC17E9E7BD}"/>
              </a:ext>
            </a:extLst>
          </p:cNvPr>
          <p:cNvSpPr>
            <a:spLocks noChangeShapeType="1"/>
          </p:cNvSpPr>
          <p:nvPr/>
        </p:nvSpPr>
        <p:spPr bwMode="auto">
          <a:xfrm>
            <a:off x="4800600" y="3810000"/>
            <a:ext cx="685800" cy="990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>
            <a:extLst>
              <a:ext uri="{FF2B5EF4-FFF2-40B4-BE49-F238E27FC236}">
                <a16:creationId xmlns:a16="http://schemas.microsoft.com/office/drawing/2014/main" id="{44FC22CD-217F-DBE7-06F5-6236A71D3D7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lIns="92075" tIns="46038" rIns="92075" bIns="46038"/>
          <a:lstStyle/>
          <a:p>
            <a:pPr eaLnBrk="1" hangingPunct="1"/>
            <a:r>
              <a:rPr lang="en-US" altLang="en-US"/>
              <a:t>Mach Threads</a:t>
            </a:r>
          </a:p>
        </p:txBody>
      </p:sp>
      <p:sp>
        <p:nvSpPr>
          <p:cNvPr id="52227" name="Rectangle 3">
            <a:extLst>
              <a:ext uri="{FF2B5EF4-FFF2-40B4-BE49-F238E27FC236}">
                <a16:creationId xmlns:a16="http://schemas.microsoft.com/office/drawing/2014/main" id="{4C57EE22-D6A5-2FFC-C478-3C8151652F7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 lIns="92075" tIns="46038" rIns="92075" bIns="46038"/>
          <a:lstStyle/>
          <a:p>
            <a:pPr eaLnBrk="1" hangingPunct="1"/>
            <a:r>
              <a:rPr lang="en-US" altLang="en-US"/>
              <a:t>Basic unit of Mach execution</a:t>
            </a:r>
          </a:p>
          <a:p>
            <a:pPr eaLnBrk="1" hangingPunct="1"/>
            <a:r>
              <a:rPr lang="en-US" altLang="en-US"/>
              <a:t>Run in context of one task</a:t>
            </a:r>
          </a:p>
          <a:p>
            <a:pPr eaLnBrk="1" hangingPunct="1"/>
            <a:r>
              <a:rPr lang="en-US" altLang="en-US"/>
              <a:t>All threads in one task share its resources</a:t>
            </a:r>
          </a:p>
          <a:p>
            <a:pPr eaLnBrk="1" hangingPunct="1"/>
            <a:r>
              <a:rPr lang="en-US" altLang="en-US"/>
              <a:t>Unix process similar to Mach task with single thread</a:t>
            </a:r>
          </a:p>
        </p:txBody>
      </p:sp>
    </p:spTree>
  </p:cSld>
  <p:clrMapOvr>
    <a:masterClrMapping/>
  </p:clrMapOvr>
  <p:transition spd="slow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>
            <a:extLst>
              <a:ext uri="{FF2B5EF4-FFF2-40B4-BE49-F238E27FC236}">
                <a16:creationId xmlns:a16="http://schemas.microsoft.com/office/drawing/2014/main" id="{B8EC6017-5A88-8D65-4BE4-C34F3C70BE4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lIns="92075" tIns="46038" rIns="92075" bIns="46038"/>
          <a:lstStyle/>
          <a:p>
            <a:pPr eaLnBrk="1" hangingPunct="1"/>
            <a:r>
              <a:rPr lang="en-US" altLang="en-US"/>
              <a:t>Task and Thread Scheduling</a:t>
            </a:r>
          </a:p>
        </p:txBody>
      </p:sp>
      <p:sp>
        <p:nvSpPr>
          <p:cNvPr id="54275" name="Rectangle 3">
            <a:extLst>
              <a:ext uri="{FF2B5EF4-FFF2-40B4-BE49-F238E27FC236}">
                <a16:creationId xmlns:a16="http://schemas.microsoft.com/office/drawing/2014/main" id="{7EB3F479-BEA5-98DE-03E3-667A568448C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 lIns="92075" tIns="46038" rIns="92075" bIns="46038"/>
          <a:lstStyle/>
          <a:p>
            <a:pPr eaLnBrk="1" hangingPunct="1"/>
            <a:r>
              <a:rPr lang="en-US" altLang="en-US"/>
              <a:t>Very flexible</a:t>
            </a:r>
          </a:p>
          <a:p>
            <a:pPr eaLnBrk="1" hangingPunct="1"/>
            <a:r>
              <a:rPr lang="en-US" altLang="en-US"/>
              <a:t>Controllable by kernel or user-level programs</a:t>
            </a:r>
          </a:p>
          <a:p>
            <a:pPr eaLnBrk="1" hangingPunct="1"/>
            <a:r>
              <a:rPr lang="en-US" altLang="en-US"/>
              <a:t>Threads of single task can run in parallel</a:t>
            </a:r>
          </a:p>
          <a:p>
            <a:pPr lvl="1" eaLnBrk="1" hangingPunct="1"/>
            <a:r>
              <a:rPr lang="en-US" altLang="en-US"/>
              <a:t>On single processor and multiple processors</a:t>
            </a:r>
          </a:p>
          <a:p>
            <a:pPr lvl="1" eaLnBrk="1" hangingPunct="1"/>
            <a:r>
              <a:rPr lang="en-US" altLang="en-US"/>
              <a:t>Local and global schedulers for multicore  machines</a:t>
            </a:r>
          </a:p>
          <a:p>
            <a:pPr eaLnBrk="1" hangingPunct="1"/>
            <a:r>
              <a:rPr lang="en-US" altLang="en-US"/>
              <a:t>User-level scheduling can extend to multiprocessor scheduling</a:t>
            </a:r>
          </a:p>
        </p:txBody>
      </p:sp>
    </p:spTree>
  </p:cSld>
  <p:clrMapOvr>
    <a:masterClrMapping/>
  </p:clrMapOvr>
  <p:transition spd="slow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>
            <a:extLst>
              <a:ext uri="{FF2B5EF4-FFF2-40B4-BE49-F238E27FC236}">
                <a16:creationId xmlns:a16="http://schemas.microsoft.com/office/drawing/2014/main" id="{BEDEB442-DC9F-D0E2-57BD-5E301CC169B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lIns="92075" tIns="46038" rIns="92075" bIns="46038"/>
          <a:lstStyle/>
          <a:p>
            <a:pPr eaLnBrk="1" hangingPunct="1"/>
            <a:r>
              <a:rPr lang="en-US" altLang="en-US"/>
              <a:t>Mach Ports</a:t>
            </a:r>
          </a:p>
        </p:txBody>
      </p:sp>
      <p:sp>
        <p:nvSpPr>
          <p:cNvPr id="56323" name="Rectangle 3">
            <a:extLst>
              <a:ext uri="{FF2B5EF4-FFF2-40B4-BE49-F238E27FC236}">
                <a16:creationId xmlns:a16="http://schemas.microsoft.com/office/drawing/2014/main" id="{2AC8E0F1-4B30-06E1-536C-8BB34E0D71B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 lIns="92075" tIns="46038" rIns="92075" bIns="46038"/>
          <a:lstStyle/>
          <a:p>
            <a:pPr eaLnBrk="1" hangingPunct="1"/>
            <a:r>
              <a:rPr lang="en-US" altLang="en-US"/>
              <a:t>Basic Mach object reference mechanism</a:t>
            </a:r>
          </a:p>
          <a:p>
            <a:pPr lvl="1" eaLnBrk="1" hangingPunct="1"/>
            <a:r>
              <a:rPr lang="en-US" altLang="en-US"/>
              <a:t>Kernel-protected communication channel</a:t>
            </a:r>
          </a:p>
          <a:p>
            <a:pPr eaLnBrk="1" hangingPunct="1"/>
            <a:r>
              <a:rPr lang="en-US" altLang="en-US"/>
              <a:t>Tasks communicate by sending messages to ports</a:t>
            </a:r>
          </a:p>
          <a:p>
            <a:pPr eaLnBrk="1" hangingPunct="1"/>
            <a:r>
              <a:rPr lang="en-US" altLang="en-US"/>
              <a:t>Threads in receiving tasks pull messages off a queue</a:t>
            </a:r>
          </a:p>
          <a:p>
            <a:pPr eaLnBrk="1" hangingPunct="1"/>
            <a:r>
              <a:rPr lang="en-US" altLang="en-US"/>
              <a:t>Ports are location independent</a:t>
            </a:r>
          </a:p>
          <a:p>
            <a:pPr eaLnBrk="1" hangingPunct="1"/>
            <a:r>
              <a:rPr lang="en-US" altLang="en-US"/>
              <a:t>Port queues protected by kernel; bounded</a:t>
            </a:r>
          </a:p>
        </p:txBody>
      </p:sp>
    </p:spTree>
  </p:cSld>
  <p:clrMapOvr>
    <a:masterClrMapping/>
  </p:clrMapOvr>
  <p:transition spd="slow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>
            <a:extLst>
              <a:ext uri="{FF2B5EF4-FFF2-40B4-BE49-F238E27FC236}">
                <a16:creationId xmlns:a16="http://schemas.microsoft.com/office/drawing/2014/main" id="{08F83D88-B864-610B-3380-7AA9E369099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Port Rights (Capability)	</a:t>
            </a:r>
          </a:p>
        </p:txBody>
      </p:sp>
      <p:sp>
        <p:nvSpPr>
          <p:cNvPr id="58371" name="Rectangle 3">
            <a:extLst>
              <a:ext uri="{FF2B5EF4-FFF2-40B4-BE49-F238E27FC236}">
                <a16:creationId xmlns:a16="http://schemas.microsoft.com/office/drawing/2014/main" id="{82355CD5-BF53-3E63-FBA2-0DA3CE393E7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Mechanism by which tasks control who may talk to their ports</a:t>
            </a:r>
          </a:p>
          <a:p>
            <a:pPr lvl="1" eaLnBrk="1" hangingPunct="1"/>
            <a:r>
              <a:rPr lang="en-US" altLang="en-US"/>
              <a:t>Kernel prevents messages being sent to a port unless the sender has its port rights</a:t>
            </a:r>
          </a:p>
          <a:p>
            <a:pPr eaLnBrk="1" hangingPunct="1"/>
            <a:r>
              <a:rPr lang="en-US" altLang="en-US"/>
              <a:t>Port rights also control which single task receives on a port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>
            <a:extLst>
              <a:ext uri="{FF2B5EF4-FFF2-40B4-BE49-F238E27FC236}">
                <a16:creationId xmlns:a16="http://schemas.microsoft.com/office/drawing/2014/main" id="{DFF23694-4187-852A-6AE6-67BC5C01E74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Port Sets</a:t>
            </a:r>
          </a:p>
        </p:txBody>
      </p:sp>
      <p:sp>
        <p:nvSpPr>
          <p:cNvPr id="60419" name="Rectangle 3">
            <a:extLst>
              <a:ext uri="{FF2B5EF4-FFF2-40B4-BE49-F238E27FC236}">
                <a16:creationId xmlns:a16="http://schemas.microsoft.com/office/drawing/2014/main" id="{1B46B771-80D3-EB94-2144-59E3EAD8C93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A group of ports sharing a common message queue</a:t>
            </a:r>
          </a:p>
          <a:p>
            <a:pPr eaLnBrk="1" hangingPunct="1"/>
            <a:r>
              <a:rPr lang="en-US" altLang="en-US"/>
              <a:t>A thread can receive messages from a port set</a:t>
            </a:r>
          </a:p>
          <a:p>
            <a:pPr lvl="1" eaLnBrk="1" hangingPunct="1"/>
            <a:r>
              <a:rPr lang="en-US" altLang="en-US"/>
              <a:t>Thus, servicing multiple ports</a:t>
            </a:r>
          </a:p>
          <a:p>
            <a:pPr eaLnBrk="1" hangingPunct="1"/>
            <a:r>
              <a:rPr lang="en-US" altLang="en-US"/>
              <a:t>Messages are tagged with the actual port</a:t>
            </a:r>
          </a:p>
          <a:p>
            <a:pPr eaLnBrk="1" hangingPunct="1"/>
            <a:r>
              <a:rPr lang="en-US" altLang="en-US"/>
              <a:t>A port can be a member of at most one port set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>
            <a:extLst>
              <a:ext uri="{FF2B5EF4-FFF2-40B4-BE49-F238E27FC236}">
                <a16:creationId xmlns:a16="http://schemas.microsoft.com/office/drawing/2014/main" id="{DD387398-1E8B-366F-4F9F-163B9C866D9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lIns="92075" tIns="46038" rIns="92075" bIns="46038"/>
          <a:lstStyle/>
          <a:p>
            <a:pPr eaLnBrk="1" hangingPunct="1"/>
            <a:r>
              <a:rPr lang="en-US" altLang="en-US"/>
              <a:t>Mach Messages</a:t>
            </a:r>
          </a:p>
        </p:txBody>
      </p:sp>
      <p:sp>
        <p:nvSpPr>
          <p:cNvPr id="62467" name="Rectangle 3">
            <a:extLst>
              <a:ext uri="{FF2B5EF4-FFF2-40B4-BE49-F238E27FC236}">
                <a16:creationId xmlns:a16="http://schemas.microsoft.com/office/drawing/2014/main" id="{75C0FE63-4FAF-ED7F-0A59-0BB166C2434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 lIns="92075" tIns="46038" rIns="92075" bIns="46038"/>
          <a:lstStyle/>
          <a:p>
            <a:pPr eaLnBrk="1" hangingPunct="1"/>
            <a:r>
              <a:rPr lang="en-US" altLang="en-US"/>
              <a:t>Typed collection of data objects</a:t>
            </a:r>
          </a:p>
          <a:p>
            <a:pPr lvl="1" eaLnBrk="1" hangingPunct="1"/>
            <a:r>
              <a:rPr lang="en-US" altLang="en-US"/>
              <a:t>Unlimited size</a:t>
            </a:r>
          </a:p>
          <a:p>
            <a:pPr eaLnBrk="1" hangingPunct="1"/>
            <a:r>
              <a:rPr lang="en-US" altLang="en-US"/>
              <a:t>Sent to a particular port</a:t>
            </a:r>
          </a:p>
          <a:p>
            <a:pPr eaLnBrk="1" hangingPunct="1"/>
            <a:r>
              <a:rPr lang="en-US" altLang="en-US"/>
              <a:t>May contain actual data or a pointer to data</a:t>
            </a:r>
          </a:p>
          <a:p>
            <a:pPr eaLnBrk="1" hangingPunct="1"/>
            <a:r>
              <a:rPr lang="en-US" altLang="en-US"/>
              <a:t>Port rights may be passed in a message</a:t>
            </a:r>
          </a:p>
          <a:p>
            <a:pPr eaLnBrk="1" hangingPunct="1"/>
            <a:r>
              <a:rPr lang="en-US" altLang="en-US"/>
              <a:t>Kernel inspects messages for particular data types (like port rights)</a:t>
            </a:r>
          </a:p>
        </p:txBody>
      </p:sp>
    </p:spTree>
  </p:cSld>
  <p:clrMapOvr>
    <a:masterClrMapping/>
  </p:clrMapOvr>
  <p:transition spd="slow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>
            <a:extLst>
              <a:ext uri="{FF2B5EF4-FFF2-40B4-BE49-F238E27FC236}">
                <a16:creationId xmlns:a16="http://schemas.microsoft.com/office/drawing/2014/main" id="{9CC30AC3-E37D-BB85-923A-18D1FC88C14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lIns="92075" tIns="46038" rIns="92075" bIns="46038"/>
          <a:lstStyle/>
          <a:p>
            <a:pPr eaLnBrk="1" hangingPunct="1"/>
            <a:r>
              <a:rPr lang="en-US" altLang="en-US"/>
              <a:t>Mach Memory Objects</a:t>
            </a:r>
          </a:p>
        </p:txBody>
      </p:sp>
      <p:sp>
        <p:nvSpPr>
          <p:cNvPr id="64515" name="Rectangle 3">
            <a:extLst>
              <a:ext uri="{FF2B5EF4-FFF2-40B4-BE49-F238E27FC236}">
                <a16:creationId xmlns:a16="http://schemas.microsoft.com/office/drawing/2014/main" id="{3EBCEBA7-3311-53A4-04E1-C78BD908CC2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 lIns="92075" tIns="46038" rIns="92075" bIns="46038"/>
          <a:lstStyle/>
          <a:p>
            <a:pPr eaLnBrk="1" hangingPunct="1"/>
            <a:r>
              <a:rPr lang="en-US" altLang="en-US"/>
              <a:t>A source of memory accessible by tasks</a:t>
            </a:r>
          </a:p>
          <a:p>
            <a:pPr eaLnBrk="1" hangingPunct="1"/>
            <a:r>
              <a:rPr lang="en-US" altLang="en-US"/>
              <a:t>May be managed by user-mode external memory manager</a:t>
            </a:r>
          </a:p>
          <a:p>
            <a:pPr lvl="1" eaLnBrk="1" hangingPunct="1"/>
            <a:r>
              <a:rPr lang="en-US" altLang="en-US"/>
              <a:t>a file managed by a file server</a:t>
            </a:r>
          </a:p>
          <a:p>
            <a:pPr eaLnBrk="1" hangingPunct="1"/>
            <a:r>
              <a:rPr lang="en-US" altLang="en-US"/>
              <a:t>Accessed by messages through a port</a:t>
            </a:r>
          </a:p>
          <a:p>
            <a:pPr eaLnBrk="1" hangingPunct="1"/>
            <a:r>
              <a:rPr lang="en-US" altLang="en-US"/>
              <a:t>Kernel manages physical memory as cache of contents of memory objects</a:t>
            </a:r>
          </a:p>
        </p:txBody>
      </p:sp>
    </p:spTree>
  </p:cSld>
  <p:clrMapOvr>
    <a:masterClrMapping/>
  </p:clrMapOvr>
  <p:transition spd="slow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>
            <a:extLst>
              <a:ext uri="{FF2B5EF4-FFF2-40B4-BE49-F238E27FC236}">
                <a16:creationId xmlns:a16="http://schemas.microsoft.com/office/drawing/2014/main" id="{7C23481A-16DE-EE0A-95F8-2074EAF3BED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lIns="92075" tIns="46038" rIns="92075" bIns="46038"/>
          <a:lstStyle/>
          <a:p>
            <a:pPr eaLnBrk="1" hangingPunct="1"/>
            <a:r>
              <a:rPr lang="en-US" altLang="en-US"/>
              <a:t>Mach Device Support</a:t>
            </a:r>
          </a:p>
        </p:txBody>
      </p:sp>
      <p:sp>
        <p:nvSpPr>
          <p:cNvPr id="66563" name="Rectangle 3">
            <a:extLst>
              <a:ext uri="{FF2B5EF4-FFF2-40B4-BE49-F238E27FC236}">
                <a16:creationId xmlns:a16="http://schemas.microsoft.com/office/drawing/2014/main" id="{EB391F5B-E8DD-C9D9-F2D7-31DA4D5E80A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 lIns="92075" tIns="46038" rIns="92075" bIns="46038"/>
          <a:lstStyle/>
          <a:p>
            <a:pPr eaLnBrk="1" hangingPunct="1"/>
            <a:r>
              <a:rPr lang="en-US" altLang="en-US"/>
              <a:t>Devices represented by ports</a:t>
            </a:r>
          </a:p>
          <a:p>
            <a:pPr eaLnBrk="1" hangingPunct="1"/>
            <a:r>
              <a:rPr lang="en-US" altLang="en-US"/>
              <a:t>Messages control the device and its data transfer</a:t>
            </a:r>
          </a:p>
          <a:p>
            <a:pPr eaLnBrk="1" hangingPunct="1"/>
            <a:r>
              <a:rPr lang="en-US" altLang="en-US"/>
              <a:t>Actual device driver outside the kernel in an external object</a:t>
            </a:r>
          </a:p>
          <a:p>
            <a:pPr lvl="1" eaLnBrk="1" hangingPunct="1"/>
            <a:r>
              <a:rPr lang="en-US" altLang="en-US"/>
              <a:t>Device drivers in early Linux for performance</a:t>
            </a:r>
          </a:p>
          <a:p>
            <a:pPr lvl="1" eaLnBrk="1" hangingPunct="1"/>
            <a:r>
              <a:rPr lang="en-US" altLang="en-US"/>
              <a:t>Device drivers are moving out of Linux for reliability</a:t>
            </a:r>
          </a:p>
        </p:txBody>
      </p:sp>
    </p:spTree>
  </p:cSld>
  <p:clrMapOvr>
    <a:masterClrMapping/>
  </p:clrMapOvr>
  <p:transition spd="slow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>
            <a:extLst>
              <a:ext uri="{FF2B5EF4-FFF2-40B4-BE49-F238E27FC236}">
                <a16:creationId xmlns:a16="http://schemas.microsoft.com/office/drawing/2014/main" id="{88EF9CBD-AF46-9726-C82F-2A995E7145A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lIns="92075" tIns="46038" rIns="92075" bIns="46038"/>
          <a:lstStyle/>
          <a:p>
            <a:pPr eaLnBrk="1" hangingPunct="1"/>
            <a:r>
              <a:rPr lang="en-US" altLang="en-US"/>
              <a:t>Mach Multiprocessor and Distributed System Support</a:t>
            </a:r>
          </a:p>
        </p:txBody>
      </p:sp>
      <p:sp>
        <p:nvSpPr>
          <p:cNvPr id="68611" name="Rectangle 3">
            <a:extLst>
              <a:ext uri="{FF2B5EF4-FFF2-40B4-BE49-F238E27FC236}">
                <a16:creationId xmlns:a16="http://schemas.microsoft.com/office/drawing/2014/main" id="{D0B37A06-71C5-D7BE-A154-20D429F6C04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 lIns="92075" tIns="46038" rIns="92075" bIns="46038"/>
          <a:lstStyle/>
          <a:p>
            <a:pPr eaLnBrk="1" hangingPunct="1"/>
            <a:r>
              <a:rPr lang="en-US" altLang="en-US"/>
              <a:t>Messages and ports can extend across processor/machine boundaries</a:t>
            </a:r>
          </a:p>
          <a:p>
            <a:pPr lvl="1" eaLnBrk="1" hangingPunct="1"/>
            <a:r>
              <a:rPr lang="en-US" altLang="en-US"/>
              <a:t>Location transparent entities</a:t>
            </a:r>
          </a:p>
          <a:p>
            <a:pPr eaLnBrk="1" hangingPunct="1"/>
            <a:r>
              <a:rPr lang="en-US" altLang="en-US"/>
              <a:t>Kernel manages distributed hardware</a:t>
            </a:r>
          </a:p>
          <a:p>
            <a:pPr eaLnBrk="1" hangingPunct="1"/>
            <a:r>
              <a:rPr lang="en-US" altLang="en-US"/>
              <a:t>Per-processor data structures, but also structures shared across the processors</a:t>
            </a:r>
          </a:p>
          <a:p>
            <a:pPr eaLnBrk="1" hangingPunct="1"/>
            <a:r>
              <a:rPr lang="en-US" altLang="en-US"/>
              <a:t>Intermachine messages handled by a server that knows about network details</a:t>
            </a:r>
          </a:p>
        </p:txBody>
      </p:sp>
    </p:spTree>
  </p:cSld>
  <p:clrMapOvr>
    <a:masterClrMapping/>
  </p:clrMapOvr>
  <p:transition spd="slow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>
            <a:extLst>
              <a:ext uri="{FF2B5EF4-FFF2-40B4-BE49-F238E27FC236}">
                <a16:creationId xmlns:a16="http://schemas.microsoft.com/office/drawing/2014/main" id="{337DB37B-7645-5512-8B90-63B2102DDFA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Mach’s NetMsgServer</a:t>
            </a:r>
          </a:p>
        </p:txBody>
      </p:sp>
      <p:sp>
        <p:nvSpPr>
          <p:cNvPr id="70659" name="Rectangle 3">
            <a:extLst>
              <a:ext uri="{FF2B5EF4-FFF2-40B4-BE49-F238E27FC236}">
                <a16:creationId xmlns:a16="http://schemas.microsoft.com/office/drawing/2014/main" id="{772D775A-0B26-A3E2-C629-470D95D7AF8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User-level capability-based networking daemon</a:t>
            </a:r>
          </a:p>
          <a:p>
            <a:pPr eaLnBrk="1" hangingPunct="1"/>
            <a:r>
              <a:rPr lang="en-US" altLang="en-US"/>
              <a:t>Handles naming and transport for messages</a:t>
            </a:r>
          </a:p>
          <a:p>
            <a:pPr eaLnBrk="1" hangingPunct="1"/>
            <a:r>
              <a:rPr lang="en-US" altLang="en-US"/>
              <a:t>Provides world-wide name service for ports</a:t>
            </a:r>
          </a:p>
          <a:p>
            <a:pPr eaLnBrk="1" hangingPunct="1"/>
            <a:r>
              <a:rPr lang="en-US" altLang="en-US"/>
              <a:t>Messages sent to off-node ports go through this server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>
            <a:extLst>
              <a:ext uri="{FF2B5EF4-FFF2-40B4-BE49-F238E27FC236}">
                <a16:creationId xmlns:a16="http://schemas.microsoft.com/office/drawing/2014/main" id="{5893F18B-C170-0B59-C210-5B8B8DF8565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NetMsgServer in Action</a:t>
            </a:r>
          </a:p>
        </p:txBody>
      </p:sp>
      <p:sp>
        <p:nvSpPr>
          <p:cNvPr id="72707" name="Rectangle 4">
            <a:extLst>
              <a:ext uri="{FF2B5EF4-FFF2-40B4-BE49-F238E27FC236}">
                <a16:creationId xmlns:a16="http://schemas.microsoft.com/office/drawing/2014/main" id="{C725ACD0-ABF4-ACFA-66CB-494D0F1609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0600" y="1981200"/>
            <a:ext cx="2743200" cy="2971800"/>
          </a:xfrm>
          <a:prstGeom prst="rect">
            <a:avLst/>
          </a:prstGeom>
          <a:solidFill>
            <a:srgbClr val="FF99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endParaRPr lang="en-US" altLang="en-US" sz="1800"/>
          </a:p>
        </p:txBody>
      </p:sp>
      <p:sp>
        <p:nvSpPr>
          <p:cNvPr id="72708" name="Rectangle 5">
            <a:extLst>
              <a:ext uri="{FF2B5EF4-FFF2-40B4-BE49-F238E27FC236}">
                <a16:creationId xmlns:a16="http://schemas.microsoft.com/office/drawing/2014/main" id="{C16DCC3D-4DA5-B03B-766B-01F1FB0530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0600" y="4953000"/>
            <a:ext cx="2743200" cy="1066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en-US" sz="1800"/>
          </a:p>
        </p:txBody>
      </p:sp>
      <p:sp>
        <p:nvSpPr>
          <p:cNvPr id="72709" name="Text Box 7">
            <a:extLst>
              <a:ext uri="{FF2B5EF4-FFF2-40B4-BE49-F238E27FC236}">
                <a16:creationId xmlns:a16="http://schemas.microsoft.com/office/drawing/2014/main" id="{0E1EC477-AC21-9426-E13A-D233E69C6D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057400"/>
            <a:ext cx="13398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800"/>
              <a:t>User space</a:t>
            </a:r>
          </a:p>
        </p:txBody>
      </p:sp>
      <p:sp>
        <p:nvSpPr>
          <p:cNvPr id="72710" name="Text Box 8">
            <a:extLst>
              <a:ext uri="{FF2B5EF4-FFF2-40B4-BE49-F238E27FC236}">
                <a16:creationId xmlns:a16="http://schemas.microsoft.com/office/drawing/2014/main" id="{F57496D8-E0EE-AB3A-F9D1-C964868732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00200" y="5638800"/>
            <a:ext cx="15176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800"/>
              <a:t>Kernel space</a:t>
            </a:r>
          </a:p>
        </p:txBody>
      </p:sp>
      <p:sp>
        <p:nvSpPr>
          <p:cNvPr id="72711" name="Text Box 9">
            <a:extLst>
              <a:ext uri="{FF2B5EF4-FFF2-40B4-BE49-F238E27FC236}">
                <a16:creationId xmlns:a16="http://schemas.microsoft.com/office/drawing/2014/main" id="{068857B9-E9AE-D94D-7002-0408C7FAEA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89125" y="6019800"/>
            <a:ext cx="9207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800"/>
              <a:t>Sender</a:t>
            </a:r>
          </a:p>
        </p:txBody>
      </p:sp>
      <p:sp>
        <p:nvSpPr>
          <p:cNvPr id="72712" name="Oval 10">
            <a:extLst>
              <a:ext uri="{FF2B5EF4-FFF2-40B4-BE49-F238E27FC236}">
                <a16:creationId xmlns:a16="http://schemas.microsoft.com/office/drawing/2014/main" id="{2D597036-C40A-2261-D907-4E1A6E9233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3000" y="2667000"/>
            <a:ext cx="1752600" cy="838200"/>
          </a:xfrm>
          <a:prstGeom prst="ellipse">
            <a:avLst/>
          </a:prstGeom>
          <a:solidFill>
            <a:srgbClr val="FFFF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800"/>
              <a:t>User process</a:t>
            </a:r>
          </a:p>
        </p:txBody>
      </p:sp>
      <p:sp>
        <p:nvSpPr>
          <p:cNvPr id="72713" name="Oval 12">
            <a:extLst>
              <a:ext uri="{FF2B5EF4-FFF2-40B4-BE49-F238E27FC236}">
                <a16:creationId xmlns:a16="http://schemas.microsoft.com/office/drawing/2014/main" id="{2B74D681-4D58-C796-91FD-7DA1CD2A41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52600" y="3581400"/>
            <a:ext cx="1752600" cy="838200"/>
          </a:xfrm>
          <a:prstGeom prst="ellipse">
            <a:avLst/>
          </a:prstGeom>
          <a:solidFill>
            <a:srgbClr val="FFFF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800"/>
              <a:t>NetMsgServer</a:t>
            </a:r>
          </a:p>
        </p:txBody>
      </p:sp>
      <p:grpSp>
        <p:nvGrpSpPr>
          <p:cNvPr id="2" name="Group 17">
            <a:extLst>
              <a:ext uri="{FF2B5EF4-FFF2-40B4-BE49-F238E27FC236}">
                <a16:creationId xmlns:a16="http://schemas.microsoft.com/office/drawing/2014/main" id="{F93278BD-861A-4A29-7DB2-2BF465612DBF}"/>
              </a:ext>
            </a:extLst>
          </p:cNvPr>
          <p:cNvGrpSpPr>
            <a:grpSpLocks/>
          </p:cNvGrpSpPr>
          <p:nvPr/>
        </p:nvGrpSpPr>
        <p:grpSpPr bwMode="auto">
          <a:xfrm>
            <a:off x="1524000" y="3429000"/>
            <a:ext cx="1143000" cy="1981200"/>
            <a:chOff x="960" y="2160"/>
            <a:chExt cx="720" cy="1248"/>
          </a:xfrm>
        </p:grpSpPr>
        <p:sp>
          <p:nvSpPr>
            <p:cNvPr id="72728" name="Line 14">
              <a:extLst>
                <a:ext uri="{FF2B5EF4-FFF2-40B4-BE49-F238E27FC236}">
                  <a16:creationId xmlns:a16="http://schemas.microsoft.com/office/drawing/2014/main" id="{C07F394A-2E99-D0C3-4B4E-02E789654A8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60" y="2160"/>
              <a:ext cx="0" cy="124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729" name="Line 15">
              <a:extLst>
                <a:ext uri="{FF2B5EF4-FFF2-40B4-BE49-F238E27FC236}">
                  <a16:creationId xmlns:a16="http://schemas.microsoft.com/office/drawing/2014/main" id="{2D7C47E9-FAB5-6F4F-276C-D75F69E49EC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60" y="3408"/>
              <a:ext cx="72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730" name="Line 16">
              <a:extLst>
                <a:ext uri="{FF2B5EF4-FFF2-40B4-BE49-F238E27FC236}">
                  <a16:creationId xmlns:a16="http://schemas.microsoft.com/office/drawing/2014/main" id="{FC70C1D8-1D2A-5AF5-9A87-71A0C355F50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680" y="2784"/>
              <a:ext cx="0" cy="62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2715" name="Rectangle 20">
            <a:extLst>
              <a:ext uri="{FF2B5EF4-FFF2-40B4-BE49-F238E27FC236}">
                <a16:creationId xmlns:a16="http://schemas.microsoft.com/office/drawing/2014/main" id="{AAC94A2E-3A3F-E76C-2CD2-AAB92705FE54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5410200" y="1905000"/>
            <a:ext cx="2743200" cy="2971800"/>
          </a:xfrm>
          <a:prstGeom prst="rect">
            <a:avLst/>
          </a:prstGeom>
          <a:solidFill>
            <a:srgbClr val="FF99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endParaRPr lang="en-US" altLang="en-US" sz="1800"/>
          </a:p>
        </p:txBody>
      </p:sp>
      <p:sp>
        <p:nvSpPr>
          <p:cNvPr id="72716" name="Rectangle 21">
            <a:extLst>
              <a:ext uri="{FF2B5EF4-FFF2-40B4-BE49-F238E27FC236}">
                <a16:creationId xmlns:a16="http://schemas.microsoft.com/office/drawing/2014/main" id="{A9A0C41A-4A38-21B5-5F76-D2DD4E0EC8B3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5410200" y="4876800"/>
            <a:ext cx="2743200" cy="1066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en-US" sz="1800"/>
          </a:p>
        </p:txBody>
      </p:sp>
      <p:sp>
        <p:nvSpPr>
          <p:cNvPr id="72717" name="Text Box 22">
            <a:extLst>
              <a:ext uri="{FF2B5EF4-FFF2-40B4-BE49-F238E27FC236}">
                <a16:creationId xmlns:a16="http://schemas.microsoft.com/office/drawing/2014/main" id="{363EAC59-A711-93A7-DF5E-D84BD2308292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6127750" y="1981200"/>
            <a:ext cx="13398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800"/>
              <a:t>User space</a:t>
            </a:r>
          </a:p>
        </p:txBody>
      </p:sp>
      <p:sp>
        <p:nvSpPr>
          <p:cNvPr id="72718" name="Text Box 23">
            <a:extLst>
              <a:ext uri="{FF2B5EF4-FFF2-40B4-BE49-F238E27FC236}">
                <a16:creationId xmlns:a16="http://schemas.microsoft.com/office/drawing/2014/main" id="{8643665C-4C22-C741-362B-5C4655ECB769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6026150" y="5562600"/>
            <a:ext cx="15176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800"/>
              <a:t>Kernel space</a:t>
            </a:r>
          </a:p>
        </p:txBody>
      </p:sp>
      <p:sp>
        <p:nvSpPr>
          <p:cNvPr id="72719" name="Text Box 24">
            <a:extLst>
              <a:ext uri="{FF2B5EF4-FFF2-40B4-BE49-F238E27FC236}">
                <a16:creationId xmlns:a16="http://schemas.microsoft.com/office/drawing/2014/main" id="{B469FB4C-19E7-D8DD-FD32-230BAE656113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6248400" y="5943600"/>
            <a:ext cx="10858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800"/>
              <a:t>Receiver</a:t>
            </a:r>
          </a:p>
        </p:txBody>
      </p:sp>
      <p:sp>
        <p:nvSpPr>
          <p:cNvPr id="72720" name="Oval 25">
            <a:extLst>
              <a:ext uri="{FF2B5EF4-FFF2-40B4-BE49-F238E27FC236}">
                <a16:creationId xmlns:a16="http://schemas.microsoft.com/office/drawing/2014/main" id="{3A85F850-2BF7-6B9B-09FF-34663A24FEC7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6248400" y="2590800"/>
            <a:ext cx="1752600" cy="838200"/>
          </a:xfrm>
          <a:prstGeom prst="ellipse">
            <a:avLst/>
          </a:prstGeom>
          <a:solidFill>
            <a:srgbClr val="FFFF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800"/>
              <a:t>User process</a:t>
            </a:r>
          </a:p>
        </p:txBody>
      </p:sp>
      <p:sp>
        <p:nvSpPr>
          <p:cNvPr id="72721" name="Oval 26">
            <a:extLst>
              <a:ext uri="{FF2B5EF4-FFF2-40B4-BE49-F238E27FC236}">
                <a16:creationId xmlns:a16="http://schemas.microsoft.com/office/drawing/2014/main" id="{6E8C686B-D3B2-17FB-3901-D4E0ED1725DB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5638800" y="3505200"/>
            <a:ext cx="1752600" cy="838200"/>
          </a:xfrm>
          <a:prstGeom prst="ellipse">
            <a:avLst/>
          </a:prstGeom>
          <a:solidFill>
            <a:srgbClr val="FFFF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800"/>
              <a:t>NetMsgServer</a:t>
            </a:r>
          </a:p>
        </p:txBody>
      </p:sp>
      <p:grpSp>
        <p:nvGrpSpPr>
          <p:cNvPr id="3" name="Group 32">
            <a:extLst>
              <a:ext uri="{FF2B5EF4-FFF2-40B4-BE49-F238E27FC236}">
                <a16:creationId xmlns:a16="http://schemas.microsoft.com/office/drawing/2014/main" id="{E2A9F778-B1EE-700F-BB58-4B3ADCACC16E}"/>
              </a:ext>
            </a:extLst>
          </p:cNvPr>
          <p:cNvGrpSpPr>
            <a:grpSpLocks/>
          </p:cNvGrpSpPr>
          <p:nvPr/>
        </p:nvGrpSpPr>
        <p:grpSpPr bwMode="auto">
          <a:xfrm>
            <a:off x="6477000" y="3352800"/>
            <a:ext cx="1143000" cy="1981200"/>
            <a:chOff x="4080" y="2112"/>
            <a:chExt cx="720" cy="1248"/>
          </a:xfrm>
        </p:grpSpPr>
        <p:sp>
          <p:nvSpPr>
            <p:cNvPr id="72725" name="Line 28">
              <a:extLst>
                <a:ext uri="{FF2B5EF4-FFF2-40B4-BE49-F238E27FC236}">
                  <a16:creationId xmlns:a16="http://schemas.microsoft.com/office/drawing/2014/main" id="{EB259B10-532C-0A1C-2DA5-0F5B717A8F9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800" y="2112"/>
              <a:ext cx="0" cy="124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726" name="Line 29">
              <a:extLst>
                <a:ext uri="{FF2B5EF4-FFF2-40B4-BE49-F238E27FC236}">
                  <a16:creationId xmlns:a16="http://schemas.microsoft.com/office/drawing/2014/main" id="{DE6439C2-D6E9-EB19-4B40-FE2A2292816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080" y="3360"/>
              <a:ext cx="72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727" name="Line 30">
              <a:extLst>
                <a:ext uri="{FF2B5EF4-FFF2-40B4-BE49-F238E27FC236}">
                  <a16:creationId xmlns:a16="http://schemas.microsoft.com/office/drawing/2014/main" id="{1BBA4612-0E8C-66A6-77D8-CFE8025F4FE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4080" y="2736"/>
              <a:ext cx="0" cy="62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28031" name="Line 31">
            <a:extLst>
              <a:ext uri="{FF2B5EF4-FFF2-40B4-BE49-F238E27FC236}">
                <a16:creationId xmlns:a16="http://schemas.microsoft.com/office/drawing/2014/main" id="{7855F939-9383-E974-C0F4-59C3363FAE07}"/>
              </a:ext>
            </a:extLst>
          </p:cNvPr>
          <p:cNvSpPr>
            <a:spLocks noChangeShapeType="1"/>
          </p:cNvSpPr>
          <p:nvPr/>
        </p:nvSpPr>
        <p:spPr bwMode="auto">
          <a:xfrm>
            <a:off x="2895600" y="3124200"/>
            <a:ext cx="3352800" cy="0"/>
          </a:xfrm>
          <a:prstGeom prst="line">
            <a:avLst/>
          </a:prstGeom>
          <a:noFill/>
          <a:ln w="28575">
            <a:solidFill>
              <a:schemeClr val="tx1"/>
            </a:solidFill>
            <a:prstDash val="dash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8033" name="Line 33">
            <a:extLst>
              <a:ext uri="{FF2B5EF4-FFF2-40B4-BE49-F238E27FC236}">
                <a16:creationId xmlns:a16="http://schemas.microsoft.com/office/drawing/2014/main" id="{5ABB9BC4-9447-ED80-3FC4-A8CD33646331}"/>
              </a:ext>
            </a:extLst>
          </p:cNvPr>
          <p:cNvSpPr>
            <a:spLocks noChangeShapeType="1"/>
          </p:cNvSpPr>
          <p:nvPr/>
        </p:nvSpPr>
        <p:spPr bwMode="auto">
          <a:xfrm>
            <a:off x="3505200" y="4038600"/>
            <a:ext cx="22098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80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280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>
            <a:extLst>
              <a:ext uri="{FF2B5EF4-FFF2-40B4-BE49-F238E27FC236}">
                <a16:creationId xmlns:a16="http://schemas.microsoft.com/office/drawing/2014/main" id="{637F66B6-6526-88F9-AC55-DE6406CAAEC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lIns="92075" tIns="46038" rIns="92075" bIns="46038"/>
          <a:lstStyle/>
          <a:p>
            <a:pPr eaLnBrk="1" hangingPunct="1"/>
            <a:r>
              <a:rPr lang="en-US" altLang="en-US"/>
              <a:t>Mach and User Interfaces</a:t>
            </a:r>
          </a:p>
        </p:txBody>
      </p:sp>
      <p:sp>
        <p:nvSpPr>
          <p:cNvPr id="74755" name="Rectangle 3">
            <a:extLst>
              <a:ext uri="{FF2B5EF4-FFF2-40B4-BE49-F238E27FC236}">
                <a16:creationId xmlns:a16="http://schemas.microsoft.com/office/drawing/2014/main" id="{1590419C-7AB5-55DE-7375-147E855D16A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 lIns="92075" tIns="46038" rIns="92075" bIns="46038"/>
          <a:lstStyle/>
          <a:p>
            <a:pPr eaLnBrk="1" hangingPunct="1"/>
            <a:r>
              <a:rPr lang="en-US" altLang="en-US"/>
              <a:t>Mach was built for the UNIX community </a:t>
            </a:r>
          </a:p>
          <a:p>
            <a:pPr lvl="1" eaLnBrk="1" hangingPunct="1"/>
            <a:r>
              <a:rPr lang="en-US" altLang="en-US"/>
              <a:t>UNIX programs don’t know about ports, messages, threads, and tasks</a:t>
            </a:r>
          </a:p>
          <a:p>
            <a:pPr eaLnBrk="1" hangingPunct="1"/>
            <a:r>
              <a:rPr lang="en-US" altLang="en-US"/>
              <a:t>How do UNIX programs run under Mach?</a:t>
            </a:r>
          </a:p>
          <a:p>
            <a:pPr lvl="1" eaLnBrk="1" hangingPunct="1"/>
            <a:r>
              <a:rPr lang="en-US" altLang="en-US"/>
              <a:t>Mach typically runs a user-level server that offers UNIX emulation</a:t>
            </a:r>
          </a:p>
          <a:p>
            <a:pPr lvl="1" eaLnBrk="1" hangingPunct="1"/>
            <a:r>
              <a:rPr lang="en-US" altLang="en-US"/>
              <a:t>Either provides UNIX system call semantics internally or translates it to Mach primitives</a:t>
            </a:r>
          </a:p>
        </p:txBody>
      </p:sp>
    </p:spTree>
  </p:cSld>
  <p:clrMapOvr>
    <a:masterClrMapping/>
  </p:clrMapOvr>
  <p:transition spd="slow"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>
            <a:extLst>
              <a:ext uri="{FF2B5EF4-FFF2-40B4-BE49-F238E27FC236}">
                <a16:creationId xmlns:a16="http://schemas.microsoft.com/office/drawing/2014/main" id="{60C5B095-F467-3BA1-6334-5426FE2F73A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lIns="92075" tIns="46038" rIns="92075" bIns="46038"/>
          <a:lstStyle/>
          <a:p>
            <a:pPr eaLnBrk="1" hangingPunct="1"/>
            <a:r>
              <a:rPr lang="en-US" altLang="en-US"/>
              <a:t>Amoeba</a:t>
            </a:r>
          </a:p>
        </p:txBody>
      </p:sp>
      <p:sp>
        <p:nvSpPr>
          <p:cNvPr id="76803" name="Rectangle 3">
            <a:extLst>
              <a:ext uri="{FF2B5EF4-FFF2-40B4-BE49-F238E27FC236}">
                <a16:creationId xmlns:a16="http://schemas.microsoft.com/office/drawing/2014/main" id="{CB17F46B-07D1-C725-6D8C-8DDFED32827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 lIns="92075" tIns="46038" rIns="92075" bIns="46038"/>
          <a:lstStyle/>
          <a:p>
            <a:pPr eaLnBrk="1" hangingPunct="1"/>
            <a:r>
              <a:rPr lang="en-US" altLang="en-US"/>
              <a:t>Amoeba presents transparent distributed computing environment (a la timesharing)</a:t>
            </a:r>
          </a:p>
          <a:p>
            <a:pPr eaLnBrk="1" hangingPunct="1"/>
            <a:r>
              <a:rPr lang="en-US" altLang="en-US"/>
              <a:t>Major components</a:t>
            </a:r>
          </a:p>
          <a:p>
            <a:pPr lvl="1" eaLnBrk="1" hangingPunct="1"/>
            <a:r>
              <a:rPr lang="en-US" altLang="en-US"/>
              <a:t>processor pools</a:t>
            </a:r>
          </a:p>
          <a:p>
            <a:pPr lvl="1" eaLnBrk="1" hangingPunct="1"/>
            <a:r>
              <a:rPr lang="en-US" altLang="en-US"/>
              <a:t>server machines</a:t>
            </a:r>
          </a:p>
          <a:p>
            <a:pPr lvl="1" eaLnBrk="1" hangingPunct="1"/>
            <a:r>
              <a:rPr lang="en-US" altLang="en-US"/>
              <a:t>X-terminals</a:t>
            </a:r>
          </a:p>
          <a:p>
            <a:pPr lvl="1" eaLnBrk="1" hangingPunct="1"/>
            <a:r>
              <a:rPr lang="en-US" altLang="en-US"/>
              <a:t>gateway servers for off-LAN communications</a:t>
            </a:r>
          </a:p>
          <a:p>
            <a:pPr eaLnBrk="1" hangingPunct="1"/>
            <a:r>
              <a:rPr lang="en-US" altLang="en-US"/>
              <a:t>Microkernel runs everywhere</a:t>
            </a:r>
          </a:p>
        </p:txBody>
      </p:sp>
    </p:spTree>
  </p:cSld>
  <p:clrMapOvr>
    <a:masterClrMapping/>
  </p:clrMapOvr>
  <p:transition spd="slow"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>
            <a:extLst>
              <a:ext uri="{FF2B5EF4-FFF2-40B4-BE49-F238E27FC236}">
                <a16:creationId xmlns:a16="http://schemas.microsoft.com/office/drawing/2014/main" id="{DBD1709C-5754-090B-2233-569D24B3E14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lIns="92075" tIns="46038" rIns="92075" bIns="46038"/>
          <a:lstStyle/>
          <a:p>
            <a:pPr eaLnBrk="1" hangingPunct="1"/>
            <a:r>
              <a:rPr lang="en-US" altLang="en-US"/>
              <a:t>Amoeba Diagram</a:t>
            </a:r>
          </a:p>
        </p:txBody>
      </p:sp>
      <p:sp>
        <p:nvSpPr>
          <p:cNvPr id="78851" name="Rectangle 3">
            <a:extLst>
              <a:ext uri="{FF2B5EF4-FFF2-40B4-BE49-F238E27FC236}">
                <a16:creationId xmlns:a16="http://schemas.microsoft.com/office/drawing/2014/main" id="{59BCBE9D-9966-036C-FB22-8D2BCCFC2CE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 lIns="92075" tIns="46038" rIns="92075" bIns="46038"/>
          <a:lstStyle/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en-US"/>
              <a:t> </a:t>
            </a:r>
          </a:p>
        </p:txBody>
      </p:sp>
      <p:sp>
        <p:nvSpPr>
          <p:cNvPr id="78852" name="Line 15">
            <a:extLst>
              <a:ext uri="{FF2B5EF4-FFF2-40B4-BE49-F238E27FC236}">
                <a16:creationId xmlns:a16="http://schemas.microsoft.com/office/drawing/2014/main" id="{BD714885-28B1-DF74-0F33-4101CE260EC6}"/>
              </a:ext>
            </a:extLst>
          </p:cNvPr>
          <p:cNvSpPr>
            <a:spLocks noChangeShapeType="1"/>
          </p:cNvSpPr>
          <p:nvPr/>
        </p:nvSpPr>
        <p:spPr bwMode="auto">
          <a:xfrm>
            <a:off x="2895600" y="4343400"/>
            <a:ext cx="3048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8853" name="Line 16">
            <a:extLst>
              <a:ext uri="{FF2B5EF4-FFF2-40B4-BE49-F238E27FC236}">
                <a16:creationId xmlns:a16="http://schemas.microsoft.com/office/drawing/2014/main" id="{DE790880-BCC6-A882-6601-DD3DBA39431E}"/>
              </a:ext>
            </a:extLst>
          </p:cNvPr>
          <p:cNvSpPr>
            <a:spLocks noChangeShapeType="1"/>
          </p:cNvSpPr>
          <p:nvPr/>
        </p:nvSpPr>
        <p:spPr bwMode="auto">
          <a:xfrm>
            <a:off x="3200400" y="3124200"/>
            <a:ext cx="0" cy="25146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8854" name="Line 17">
            <a:extLst>
              <a:ext uri="{FF2B5EF4-FFF2-40B4-BE49-F238E27FC236}">
                <a16:creationId xmlns:a16="http://schemas.microsoft.com/office/drawing/2014/main" id="{0640D03A-A6B6-8CB8-C411-8219D79BA6DC}"/>
              </a:ext>
            </a:extLst>
          </p:cNvPr>
          <p:cNvSpPr>
            <a:spLocks noChangeShapeType="1"/>
          </p:cNvSpPr>
          <p:nvPr/>
        </p:nvSpPr>
        <p:spPr bwMode="auto">
          <a:xfrm>
            <a:off x="3200400" y="3124200"/>
            <a:ext cx="35052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8855" name="Line 18">
            <a:extLst>
              <a:ext uri="{FF2B5EF4-FFF2-40B4-BE49-F238E27FC236}">
                <a16:creationId xmlns:a16="http://schemas.microsoft.com/office/drawing/2014/main" id="{EF9B53A9-E0D2-4D62-0806-A11F6B5A6E28}"/>
              </a:ext>
            </a:extLst>
          </p:cNvPr>
          <p:cNvSpPr>
            <a:spLocks noChangeShapeType="1"/>
          </p:cNvSpPr>
          <p:nvPr/>
        </p:nvSpPr>
        <p:spPr bwMode="auto">
          <a:xfrm>
            <a:off x="6705600" y="3124200"/>
            <a:ext cx="0" cy="12954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8856" name="Line 19">
            <a:extLst>
              <a:ext uri="{FF2B5EF4-FFF2-40B4-BE49-F238E27FC236}">
                <a16:creationId xmlns:a16="http://schemas.microsoft.com/office/drawing/2014/main" id="{774151FD-BFC3-AB53-5A75-B884D2CF40D8}"/>
              </a:ext>
            </a:extLst>
          </p:cNvPr>
          <p:cNvSpPr>
            <a:spLocks noChangeShapeType="1"/>
          </p:cNvSpPr>
          <p:nvPr/>
        </p:nvSpPr>
        <p:spPr bwMode="auto">
          <a:xfrm>
            <a:off x="3200400" y="5638800"/>
            <a:ext cx="30480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8857" name="Line 33">
            <a:extLst>
              <a:ext uri="{FF2B5EF4-FFF2-40B4-BE49-F238E27FC236}">
                <a16:creationId xmlns:a16="http://schemas.microsoft.com/office/drawing/2014/main" id="{8EA0EDB6-6904-A5C9-4396-864064BD1255}"/>
              </a:ext>
            </a:extLst>
          </p:cNvPr>
          <p:cNvSpPr>
            <a:spLocks noChangeShapeType="1"/>
          </p:cNvSpPr>
          <p:nvPr/>
        </p:nvSpPr>
        <p:spPr bwMode="auto">
          <a:xfrm>
            <a:off x="4953000" y="2743200"/>
            <a:ext cx="0" cy="3810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8858" name="Rectangle 35">
            <a:extLst>
              <a:ext uri="{FF2B5EF4-FFF2-40B4-BE49-F238E27FC236}">
                <a16:creationId xmlns:a16="http://schemas.microsoft.com/office/drawing/2014/main" id="{4289E215-9CB3-BB3E-F835-44A9CC1198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59150" y="5873750"/>
            <a:ext cx="520700" cy="5207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en-US" sz="1800"/>
          </a:p>
        </p:txBody>
      </p:sp>
      <p:sp>
        <p:nvSpPr>
          <p:cNvPr id="78859" name="Rectangle 36">
            <a:extLst>
              <a:ext uri="{FF2B5EF4-FFF2-40B4-BE49-F238E27FC236}">
                <a16:creationId xmlns:a16="http://schemas.microsoft.com/office/drawing/2014/main" id="{8BC813B5-10ED-B1C7-A25B-D1F4990281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02150" y="5873750"/>
            <a:ext cx="520700" cy="5207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en-US" sz="1800"/>
          </a:p>
        </p:txBody>
      </p:sp>
      <p:sp>
        <p:nvSpPr>
          <p:cNvPr id="78860" name="Rectangle 37">
            <a:extLst>
              <a:ext uri="{FF2B5EF4-FFF2-40B4-BE49-F238E27FC236}">
                <a16:creationId xmlns:a16="http://schemas.microsoft.com/office/drawing/2014/main" id="{69458232-2191-324F-7EAB-832262E1B6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45150" y="5873750"/>
            <a:ext cx="520700" cy="5207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en-US" sz="1800"/>
          </a:p>
        </p:txBody>
      </p:sp>
      <p:sp>
        <p:nvSpPr>
          <p:cNvPr id="78861" name="Line 38">
            <a:extLst>
              <a:ext uri="{FF2B5EF4-FFF2-40B4-BE49-F238E27FC236}">
                <a16:creationId xmlns:a16="http://schemas.microsoft.com/office/drawing/2014/main" id="{4D38A5FA-9A09-22E0-CEF4-77571338A04D}"/>
              </a:ext>
            </a:extLst>
          </p:cNvPr>
          <p:cNvSpPr>
            <a:spLocks noChangeShapeType="1"/>
          </p:cNvSpPr>
          <p:nvPr/>
        </p:nvSpPr>
        <p:spPr bwMode="auto">
          <a:xfrm>
            <a:off x="3657600" y="5638800"/>
            <a:ext cx="0" cy="2286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8862" name="Line 39">
            <a:extLst>
              <a:ext uri="{FF2B5EF4-FFF2-40B4-BE49-F238E27FC236}">
                <a16:creationId xmlns:a16="http://schemas.microsoft.com/office/drawing/2014/main" id="{06D78A3B-80B7-E98B-E78A-06A55C24014F}"/>
              </a:ext>
            </a:extLst>
          </p:cNvPr>
          <p:cNvSpPr>
            <a:spLocks noChangeShapeType="1"/>
          </p:cNvSpPr>
          <p:nvPr/>
        </p:nvSpPr>
        <p:spPr bwMode="auto">
          <a:xfrm>
            <a:off x="4800600" y="5638800"/>
            <a:ext cx="0" cy="2286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8863" name="Line 40">
            <a:extLst>
              <a:ext uri="{FF2B5EF4-FFF2-40B4-BE49-F238E27FC236}">
                <a16:creationId xmlns:a16="http://schemas.microsoft.com/office/drawing/2014/main" id="{4ED7456B-3756-584C-6743-62381F5F82A7}"/>
              </a:ext>
            </a:extLst>
          </p:cNvPr>
          <p:cNvSpPr>
            <a:spLocks noChangeShapeType="1"/>
          </p:cNvSpPr>
          <p:nvPr/>
        </p:nvSpPr>
        <p:spPr bwMode="auto">
          <a:xfrm>
            <a:off x="5867400" y="5638800"/>
            <a:ext cx="0" cy="2286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8864" name="Rectangle 41">
            <a:extLst>
              <a:ext uri="{FF2B5EF4-FFF2-40B4-BE49-F238E27FC236}">
                <a16:creationId xmlns:a16="http://schemas.microsoft.com/office/drawing/2014/main" id="{B7A6DBF2-4170-18F7-5AB5-54090A8D8D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21550" y="3968750"/>
            <a:ext cx="673100" cy="9017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en-US" sz="1800"/>
          </a:p>
        </p:txBody>
      </p:sp>
      <p:sp>
        <p:nvSpPr>
          <p:cNvPr id="78865" name="Line 42">
            <a:extLst>
              <a:ext uri="{FF2B5EF4-FFF2-40B4-BE49-F238E27FC236}">
                <a16:creationId xmlns:a16="http://schemas.microsoft.com/office/drawing/2014/main" id="{5BD1D999-7210-0B54-3BA1-A1E63F93A13E}"/>
              </a:ext>
            </a:extLst>
          </p:cNvPr>
          <p:cNvSpPr>
            <a:spLocks noChangeShapeType="1"/>
          </p:cNvSpPr>
          <p:nvPr/>
        </p:nvSpPr>
        <p:spPr bwMode="auto">
          <a:xfrm>
            <a:off x="6705600" y="4419600"/>
            <a:ext cx="6096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8866" name="Line 43">
            <a:extLst>
              <a:ext uri="{FF2B5EF4-FFF2-40B4-BE49-F238E27FC236}">
                <a16:creationId xmlns:a16="http://schemas.microsoft.com/office/drawing/2014/main" id="{167500AF-B69C-6119-5817-62E6D81EEE92}"/>
              </a:ext>
            </a:extLst>
          </p:cNvPr>
          <p:cNvSpPr>
            <a:spLocks noChangeShapeType="1"/>
          </p:cNvSpPr>
          <p:nvPr/>
        </p:nvSpPr>
        <p:spPr bwMode="auto">
          <a:xfrm>
            <a:off x="8001000" y="4419600"/>
            <a:ext cx="3810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8867" name="Rectangle 44">
            <a:extLst>
              <a:ext uri="{FF2B5EF4-FFF2-40B4-BE49-F238E27FC236}">
                <a16:creationId xmlns:a16="http://schemas.microsoft.com/office/drawing/2014/main" id="{AF195DF1-477C-8717-61E8-A82B32F369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1325" y="2743200"/>
            <a:ext cx="22256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</a:rPr>
              <a:t>Server pool</a:t>
            </a:r>
          </a:p>
        </p:txBody>
      </p:sp>
      <p:sp>
        <p:nvSpPr>
          <p:cNvPr id="78868" name="Rectangle 45">
            <a:extLst>
              <a:ext uri="{FF2B5EF4-FFF2-40B4-BE49-F238E27FC236}">
                <a16:creationId xmlns:a16="http://schemas.microsoft.com/office/drawing/2014/main" id="{3A99D95A-DD3C-2910-A908-F5089A5DCD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47850" y="1828800"/>
            <a:ext cx="18097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</a:rPr>
              <a:t>Workstations</a:t>
            </a:r>
          </a:p>
        </p:txBody>
      </p:sp>
      <p:sp>
        <p:nvSpPr>
          <p:cNvPr id="78869" name="Rectangle 46">
            <a:extLst>
              <a:ext uri="{FF2B5EF4-FFF2-40B4-BE49-F238E27FC236}">
                <a16:creationId xmlns:a16="http://schemas.microsoft.com/office/drawing/2014/main" id="{2E4ADCEB-21D3-316D-AC9B-434D0D7950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79525" y="5775325"/>
            <a:ext cx="1665288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</a:rPr>
              <a:t>Specialized </a:t>
            </a:r>
          </a:p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</a:rPr>
              <a:t>servers</a:t>
            </a:r>
          </a:p>
        </p:txBody>
      </p:sp>
      <p:sp>
        <p:nvSpPr>
          <p:cNvPr id="78870" name="Rectangle 47">
            <a:extLst>
              <a:ext uri="{FF2B5EF4-FFF2-40B4-BE49-F238E27FC236}">
                <a16:creationId xmlns:a16="http://schemas.microsoft.com/office/drawing/2014/main" id="{68AF15FF-2BB2-B58F-0B53-9A97CA3AD1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42125" y="5089525"/>
            <a:ext cx="12668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</a:rPr>
              <a:t>Gateway</a:t>
            </a:r>
          </a:p>
        </p:txBody>
      </p:sp>
      <p:sp>
        <p:nvSpPr>
          <p:cNvPr id="78871" name="Rectangle 48">
            <a:extLst>
              <a:ext uri="{FF2B5EF4-FFF2-40B4-BE49-F238E27FC236}">
                <a16:creationId xmlns:a16="http://schemas.microsoft.com/office/drawing/2014/main" id="{DBF29DBA-3258-BF25-57CF-0E8921BE51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79925" y="3200400"/>
            <a:ext cx="8112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</a:rPr>
              <a:t>LAN</a:t>
            </a:r>
          </a:p>
        </p:txBody>
      </p:sp>
      <p:sp>
        <p:nvSpPr>
          <p:cNvPr id="78872" name="Rectangle 49">
            <a:extLst>
              <a:ext uri="{FF2B5EF4-FFF2-40B4-BE49-F238E27FC236}">
                <a16:creationId xmlns:a16="http://schemas.microsoft.com/office/drawing/2014/main" id="{E45EEF24-BCB7-CD4E-03D3-87765114C5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85125" y="4556125"/>
            <a:ext cx="9128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</a:rPr>
              <a:t>WAN</a:t>
            </a:r>
          </a:p>
        </p:txBody>
      </p:sp>
      <p:pic>
        <p:nvPicPr>
          <p:cNvPr id="78873" name="Picture 50" descr="untitled">
            <a:extLst>
              <a:ext uri="{FF2B5EF4-FFF2-40B4-BE49-F238E27FC236}">
                <a16:creationId xmlns:a16="http://schemas.microsoft.com/office/drawing/2014/main" id="{F928EFC5-96DD-475E-CDCD-755D13AC1E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3800" y="1219200"/>
            <a:ext cx="2514600" cy="1662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8874" name="Picture 51" descr="rack">
            <a:extLst>
              <a:ext uri="{FF2B5EF4-FFF2-40B4-BE49-F238E27FC236}">
                <a16:creationId xmlns:a16="http://schemas.microsoft.com/office/drawing/2014/main" id="{82B19676-1D73-C862-7170-130E8AF110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3200400"/>
            <a:ext cx="2559050" cy="1919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8875" name="Picture 52" descr="server">
            <a:extLst>
              <a:ext uri="{FF2B5EF4-FFF2-40B4-BE49-F238E27FC236}">
                <a16:creationId xmlns:a16="http://schemas.microsoft.com/office/drawing/2014/main" id="{5DB8DE8A-5C73-93C8-5B7C-0AFF70A515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5791200"/>
            <a:ext cx="646113" cy="723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8876" name="Picture 53" descr="server">
            <a:extLst>
              <a:ext uri="{FF2B5EF4-FFF2-40B4-BE49-F238E27FC236}">
                <a16:creationId xmlns:a16="http://schemas.microsoft.com/office/drawing/2014/main" id="{554D40ED-D8DC-2545-7B43-0A1F3010BF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0" y="5791200"/>
            <a:ext cx="646113" cy="723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8877" name="Picture 54" descr="server">
            <a:extLst>
              <a:ext uri="{FF2B5EF4-FFF2-40B4-BE49-F238E27FC236}">
                <a16:creationId xmlns:a16="http://schemas.microsoft.com/office/drawing/2014/main" id="{AE62D792-ABE7-1AF2-EFC1-E35F967D69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5791200"/>
            <a:ext cx="646113" cy="723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>
            <a:extLst>
              <a:ext uri="{FF2B5EF4-FFF2-40B4-BE49-F238E27FC236}">
                <a16:creationId xmlns:a16="http://schemas.microsoft.com/office/drawing/2014/main" id="{85676F25-75A4-7F78-74B8-EDEC7127918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lIns="92075" tIns="46038" rIns="92075" bIns="46038"/>
          <a:lstStyle/>
          <a:p>
            <a:pPr eaLnBrk="1" hangingPunct="1"/>
            <a:r>
              <a:rPr lang="en-US" altLang="en-US"/>
              <a:t>Amoeba’s Basic Primitives</a:t>
            </a:r>
          </a:p>
        </p:txBody>
      </p:sp>
      <p:sp>
        <p:nvSpPr>
          <p:cNvPr id="80899" name="Rectangle 3">
            <a:extLst>
              <a:ext uri="{FF2B5EF4-FFF2-40B4-BE49-F238E27FC236}">
                <a16:creationId xmlns:a16="http://schemas.microsoft.com/office/drawing/2014/main" id="{C393648C-4E22-B89C-7D49-E959CE5F11D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 lIns="92075" tIns="46038" rIns="92075" bIns="46038"/>
          <a:lstStyle/>
          <a:p>
            <a:pPr eaLnBrk="1" hangingPunct="1"/>
            <a:r>
              <a:rPr lang="en-US" altLang="en-US"/>
              <a:t>Processes</a:t>
            </a:r>
          </a:p>
          <a:p>
            <a:pPr eaLnBrk="1" hangingPunct="1"/>
            <a:r>
              <a:rPr lang="en-US" altLang="en-US"/>
              <a:t>Threads</a:t>
            </a:r>
          </a:p>
          <a:p>
            <a:pPr eaLnBrk="1" hangingPunct="1"/>
            <a:r>
              <a:rPr lang="en-US" altLang="en-US"/>
              <a:t>Low level memory management</a:t>
            </a:r>
          </a:p>
          <a:p>
            <a:pPr eaLnBrk="1" hangingPunct="1"/>
            <a:r>
              <a:rPr lang="en-US" altLang="en-US"/>
              <a:t>RPC</a:t>
            </a:r>
          </a:p>
          <a:p>
            <a:pPr eaLnBrk="1" hangingPunct="1"/>
            <a:r>
              <a:rPr lang="en-US" altLang="en-US"/>
              <a:t>I/O</a:t>
            </a:r>
          </a:p>
        </p:txBody>
      </p:sp>
    </p:spTree>
  </p:cSld>
  <p:clrMapOvr>
    <a:masterClrMapping/>
  </p:clrMapOvr>
  <p:transition spd="slow"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7">
            <a:extLst>
              <a:ext uri="{FF2B5EF4-FFF2-40B4-BE49-F238E27FC236}">
                <a16:creationId xmlns:a16="http://schemas.microsoft.com/office/drawing/2014/main" id="{02046E44-B634-595D-C5DD-11B150BDD8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8350" y="1758950"/>
            <a:ext cx="7758113" cy="2730500"/>
          </a:xfrm>
          <a:prstGeom prst="rect">
            <a:avLst/>
          </a:prstGeom>
          <a:solidFill>
            <a:srgbClr val="FF9999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en-US" sz="1800"/>
          </a:p>
        </p:txBody>
      </p:sp>
      <p:sp>
        <p:nvSpPr>
          <p:cNvPr id="82947" name="Oval 6">
            <a:extLst>
              <a:ext uri="{FF2B5EF4-FFF2-40B4-BE49-F238E27FC236}">
                <a16:creationId xmlns:a16="http://schemas.microsoft.com/office/drawing/2014/main" id="{4614559D-A745-4EEA-05B9-73CAE0D817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63950" y="2139950"/>
            <a:ext cx="1739900" cy="1663700"/>
          </a:xfrm>
          <a:prstGeom prst="ellipse">
            <a:avLst/>
          </a:prstGeom>
          <a:solidFill>
            <a:srgbClr val="FFFF99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en-US" sz="1800"/>
          </a:p>
        </p:txBody>
      </p:sp>
      <p:sp>
        <p:nvSpPr>
          <p:cNvPr id="82948" name="Rectangle 2">
            <a:extLst>
              <a:ext uri="{FF2B5EF4-FFF2-40B4-BE49-F238E27FC236}">
                <a16:creationId xmlns:a16="http://schemas.microsoft.com/office/drawing/2014/main" id="{8F4D4CF2-CAE8-C406-0B11-310E7C6AE38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lIns="92075" tIns="46038" rIns="92075" bIns="46038"/>
          <a:lstStyle/>
          <a:p>
            <a:pPr eaLnBrk="1" hangingPunct="1"/>
            <a:r>
              <a:rPr lang="en-US" altLang="en-US"/>
              <a:t>Amoeba Software Model</a:t>
            </a:r>
          </a:p>
        </p:txBody>
      </p:sp>
      <p:sp>
        <p:nvSpPr>
          <p:cNvPr id="82949" name="Rectangle 3">
            <a:extLst>
              <a:ext uri="{FF2B5EF4-FFF2-40B4-BE49-F238E27FC236}">
                <a16:creationId xmlns:a16="http://schemas.microsoft.com/office/drawing/2014/main" id="{1985FD50-E385-B2FF-3397-F5464329A7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21150" y="2597150"/>
            <a:ext cx="139700" cy="825500"/>
          </a:xfrm>
          <a:prstGeom prst="rect">
            <a:avLst/>
          </a:prstGeom>
          <a:solidFill>
            <a:srgbClr val="99FF99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en-US" sz="1800"/>
          </a:p>
        </p:txBody>
      </p:sp>
      <p:sp>
        <p:nvSpPr>
          <p:cNvPr id="82950" name="Rectangle 4">
            <a:extLst>
              <a:ext uri="{FF2B5EF4-FFF2-40B4-BE49-F238E27FC236}">
                <a16:creationId xmlns:a16="http://schemas.microsoft.com/office/drawing/2014/main" id="{3AA59675-E6C4-1CD7-FFC7-73D3DB91E0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25950" y="2597150"/>
            <a:ext cx="139700" cy="825500"/>
          </a:xfrm>
          <a:prstGeom prst="rect">
            <a:avLst/>
          </a:prstGeom>
          <a:solidFill>
            <a:srgbClr val="99FF99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en-US" sz="1800"/>
          </a:p>
        </p:txBody>
      </p:sp>
      <p:sp>
        <p:nvSpPr>
          <p:cNvPr id="82951" name="Rectangle 5">
            <a:extLst>
              <a:ext uri="{FF2B5EF4-FFF2-40B4-BE49-F238E27FC236}">
                <a16:creationId xmlns:a16="http://schemas.microsoft.com/office/drawing/2014/main" id="{6231EE20-AA26-3C1B-8497-9B4B2B03AC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30750" y="2597150"/>
            <a:ext cx="139700" cy="825500"/>
          </a:xfrm>
          <a:prstGeom prst="rect">
            <a:avLst/>
          </a:prstGeom>
          <a:solidFill>
            <a:srgbClr val="99FF99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en-US" sz="1800"/>
          </a:p>
        </p:txBody>
      </p:sp>
      <p:sp>
        <p:nvSpPr>
          <p:cNvPr id="82952" name="Rectangle 8">
            <a:extLst>
              <a:ext uri="{FF2B5EF4-FFF2-40B4-BE49-F238E27FC236}">
                <a16:creationId xmlns:a16="http://schemas.microsoft.com/office/drawing/2014/main" id="{04A2F862-993E-FD46-BA37-9E70049638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8350" y="4502150"/>
            <a:ext cx="7758113" cy="1663700"/>
          </a:xfrm>
          <a:prstGeom prst="rect">
            <a:avLst/>
          </a:prstGeom>
          <a:solidFill>
            <a:schemeClr val="accent2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en-US" sz="1800"/>
          </a:p>
        </p:txBody>
      </p:sp>
      <p:sp>
        <p:nvSpPr>
          <p:cNvPr id="82953" name="Rectangle 9">
            <a:extLst>
              <a:ext uri="{FF2B5EF4-FFF2-40B4-BE49-F238E27FC236}">
                <a16:creationId xmlns:a16="http://schemas.microsoft.com/office/drawing/2014/main" id="{6428A6F4-6DFD-D7DC-E0AE-3DD603A977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41525" y="1919288"/>
            <a:ext cx="1428750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2800" b="1">
                <a:latin typeface="Times New Roman" panose="02020603050405020304" pitchFamily="18" charset="0"/>
              </a:rPr>
              <a:t>Address</a:t>
            </a:r>
          </a:p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2800" b="1">
                <a:latin typeface="Times New Roman" panose="02020603050405020304" pitchFamily="18" charset="0"/>
              </a:rPr>
              <a:t>space</a:t>
            </a:r>
          </a:p>
        </p:txBody>
      </p:sp>
      <p:sp>
        <p:nvSpPr>
          <p:cNvPr id="82954" name="Rectangle 10">
            <a:extLst>
              <a:ext uri="{FF2B5EF4-FFF2-40B4-BE49-F238E27FC236}">
                <a16:creationId xmlns:a16="http://schemas.microsoft.com/office/drawing/2014/main" id="{C1F615FF-9A16-6FFA-8A21-77A79DA8C6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89125" y="3367088"/>
            <a:ext cx="1309688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2800" b="1">
                <a:latin typeface="Times New Roman" panose="02020603050405020304" pitchFamily="18" charset="0"/>
              </a:rPr>
              <a:t>Thread</a:t>
            </a:r>
          </a:p>
        </p:txBody>
      </p:sp>
      <p:sp>
        <p:nvSpPr>
          <p:cNvPr id="82955" name="Rectangle 11">
            <a:extLst>
              <a:ext uri="{FF2B5EF4-FFF2-40B4-BE49-F238E27FC236}">
                <a16:creationId xmlns:a16="http://schemas.microsoft.com/office/drawing/2014/main" id="{DFADEDA5-4D89-1423-8B07-BAF7414481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41925" y="1995488"/>
            <a:ext cx="1328738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2800" b="1">
                <a:latin typeface="Times New Roman" panose="02020603050405020304" pitchFamily="18" charset="0"/>
              </a:rPr>
              <a:t>Process</a:t>
            </a:r>
          </a:p>
        </p:txBody>
      </p:sp>
      <p:sp>
        <p:nvSpPr>
          <p:cNvPr id="82956" name="Line 12">
            <a:extLst>
              <a:ext uri="{FF2B5EF4-FFF2-40B4-BE49-F238E27FC236}">
                <a16:creationId xmlns:a16="http://schemas.microsoft.com/office/drawing/2014/main" id="{4448CFA1-C8D9-B468-1D9C-3D97B825B86C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352800" y="2362200"/>
            <a:ext cx="1219200" cy="762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2957" name="Line 13">
            <a:extLst>
              <a:ext uri="{FF2B5EF4-FFF2-40B4-BE49-F238E27FC236}">
                <a16:creationId xmlns:a16="http://schemas.microsoft.com/office/drawing/2014/main" id="{C1115804-57D0-1DB0-E0B5-CFE84FD64AD0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200400" y="3200400"/>
            <a:ext cx="914400" cy="3810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2958" name="Line 14">
            <a:extLst>
              <a:ext uri="{FF2B5EF4-FFF2-40B4-BE49-F238E27FC236}">
                <a16:creationId xmlns:a16="http://schemas.microsoft.com/office/drawing/2014/main" id="{4337C2BE-BA18-3CEA-39E5-EEACDEAEBDBE}"/>
              </a:ext>
            </a:extLst>
          </p:cNvPr>
          <p:cNvSpPr>
            <a:spLocks noChangeShapeType="1"/>
          </p:cNvSpPr>
          <p:nvPr/>
        </p:nvSpPr>
        <p:spPr bwMode="auto">
          <a:xfrm>
            <a:off x="533400" y="4495800"/>
            <a:ext cx="8153400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2959" name="Rectangle 15">
            <a:extLst>
              <a:ext uri="{FF2B5EF4-FFF2-40B4-BE49-F238E27FC236}">
                <a16:creationId xmlns:a16="http://schemas.microsoft.com/office/drawing/2014/main" id="{21167846-28FC-0BB3-2588-D968F8E3E820}"/>
              </a:ext>
            </a:extLst>
          </p:cNvPr>
          <p:cNvSpPr>
            <a:spLocks noChangeArrowheads="1"/>
          </p:cNvSpPr>
          <p:nvPr/>
        </p:nvSpPr>
        <p:spPr bwMode="auto">
          <a:xfrm rot="-5400000">
            <a:off x="-321469" y="2910682"/>
            <a:ext cx="1812925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2800" b="1">
                <a:latin typeface="Times New Roman" panose="02020603050405020304" pitchFamily="18" charset="0"/>
              </a:rPr>
              <a:t>User space</a:t>
            </a:r>
          </a:p>
        </p:txBody>
      </p:sp>
      <p:sp>
        <p:nvSpPr>
          <p:cNvPr id="82960" name="Rectangle 16">
            <a:extLst>
              <a:ext uri="{FF2B5EF4-FFF2-40B4-BE49-F238E27FC236}">
                <a16:creationId xmlns:a16="http://schemas.microsoft.com/office/drawing/2014/main" id="{603C96AD-1EA4-E67B-AAD0-302109F235C7}"/>
              </a:ext>
            </a:extLst>
          </p:cNvPr>
          <p:cNvSpPr>
            <a:spLocks noChangeArrowheads="1"/>
          </p:cNvSpPr>
          <p:nvPr/>
        </p:nvSpPr>
        <p:spPr bwMode="auto">
          <a:xfrm rot="-5400000">
            <a:off x="-17463" y="5194301"/>
            <a:ext cx="1230313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2800" b="1">
                <a:latin typeface="Times New Roman" panose="02020603050405020304" pitchFamily="18" charset="0"/>
              </a:rPr>
              <a:t>Kernel</a:t>
            </a:r>
          </a:p>
        </p:txBody>
      </p:sp>
      <p:sp>
        <p:nvSpPr>
          <p:cNvPr id="82961" name="Rectangle 17">
            <a:extLst>
              <a:ext uri="{FF2B5EF4-FFF2-40B4-BE49-F238E27FC236}">
                <a16:creationId xmlns:a16="http://schemas.microsoft.com/office/drawing/2014/main" id="{152802FB-418E-27F4-006A-66F00AE386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82950" y="4883150"/>
            <a:ext cx="139700" cy="825500"/>
          </a:xfrm>
          <a:prstGeom prst="rect">
            <a:avLst/>
          </a:prstGeom>
          <a:solidFill>
            <a:srgbClr val="99FF99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en-US" sz="1800"/>
          </a:p>
        </p:txBody>
      </p:sp>
      <p:sp>
        <p:nvSpPr>
          <p:cNvPr id="82962" name="Rectangle 18">
            <a:extLst>
              <a:ext uri="{FF2B5EF4-FFF2-40B4-BE49-F238E27FC236}">
                <a16:creationId xmlns:a16="http://schemas.microsoft.com/office/drawing/2014/main" id="{A12F3DB6-BAFA-17FB-15A8-E2B65FA1F6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87750" y="4883150"/>
            <a:ext cx="139700" cy="825500"/>
          </a:xfrm>
          <a:prstGeom prst="rect">
            <a:avLst/>
          </a:prstGeom>
          <a:solidFill>
            <a:srgbClr val="99FF99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en-US" sz="1800"/>
          </a:p>
        </p:txBody>
      </p:sp>
      <p:sp>
        <p:nvSpPr>
          <p:cNvPr id="82963" name="Rectangle 19">
            <a:extLst>
              <a:ext uri="{FF2B5EF4-FFF2-40B4-BE49-F238E27FC236}">
                <a16:creationId xmlns:a16="http://schemas.microsoft.com/office/drawing/2014/main" id="{268D2DF4-551B-ABF5-959D-245979BDF4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92550" y="4883150"/>
            <a:ext cx="139700" cy="825500"/>
          </a:xfrm>
          <a:prstGeom prst="rect">
            <a:avLst/>
          </a:prstGeom>
          <a:solidFill>
            <a:srgbClr val="99FF99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en-US" sz="1800"/>
          </a:p>
        </p:txBody>
      </p:sp>
      <p:sp>
        <p:nvSpPr>
          <p:cNvPr id="82964" name="Rectangle 20">
            <a:extLst>
              <a:ext uri="{FF2B5EF4-FFF2-40B4-BE49-F238E27FC236}">
                <a16:creationId xmlns:a16="http://schemas.microsoft.com/office/drawing/2014/main" id="{E9F48A17-3618-223D-4475-BB7546AFF0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97350" y="4883150"/>
            <a:ext cx="139700" cy="825500"/>
          </a:xfrm>
          <a:prstGeom prst="rect">
            <a:avLst/>
          </a:prstGeom>
          <a:solidFill>
            <a:srgbClr val="99FF99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en-US" sz="1800"/>
          </a:p>
        </p:txBody>
      </p:sp>
      <p:sp>
        <p:nvSpPr>
          <p:cNvPr id="82965" name="Rectangle 21">
            <a:extLst>
              <a:ext uri="{FF2B5EF4-FFF2-40B4-BE49-F238E27FC236}">
                <a16:creationId xmlns:a16="http://schemas.microsoft.com/office/drawing/2014/main" id="{286D2836-3E85-12EA-4DFE-567F9C8165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02150" y="4883150"/>
            <a:ext cx="139700" cy="825500"/>
          </a:xfrm>
          <a:prstGeom prst="rect">
            <a:avLst/>
          </a:prstGeom>
          <a:solidFill>
            <a:srgbClr val="99FF99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en-US" sz="1800"/>
          </a:p>
        </p:txBody>
      </p:sp>
      <p:sp>
        <p:nvSpPr>
          <p:cNvPr id="82966" name="Rectangle 22">
            <a:extLst>
              <a:ext uri="{FF2B5EF4-FFF2-40B4-BE49-F238E27FC236}">
                <a16:creationId xmlns:a16="http://schemas.microsoft.com/office/drawing/2014/main" id="{5ED7E06E-DADF-EF9F-70DE-BCDD4EB144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06950" y="4883150"/>
            <a:ext cx="139700" cy="825500"/>
          </a:xfrm>
          <a:prstGeom prst="rect">
            <a:avLst/>
          </a:prstGeom>
          <a:solidFill>
            <a:srgbClr val="99FF99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en-US" sz="1800"/>
          </a:p>
        </p:txBody>
      </p:sp>
      <p:sp>
        <p:nvSpPr>
          <p:cNvPr id="82967" name="Rectangle 23">
            <a:extLst>
              <a:ext uri="{FF2B5EF4-FFF2-40B4-BE49-F238E27FC236}">
                <a16:creationId xmlns:a16="http://schemas.microsoft.com/office/drawing/2014/main" id="{1AC5B5AF-52B8-39B9-C2BF-392B567C65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75325" y="4433888"/>
            <a:ext cx="2554288" cy="180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2800" b="1">
                <a:latin typeface="Times New Roman" panose="02020603050405020304" pitchFamily="18" charset="0"/>
              </a:rPr>
              <a:t>Process mgmt.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2800" b="1">
                <a:latin typeface="Times New Roman" panose="02020603050405020304" pitchFamily="18" charset="0"/>
              </a:rPr>
              <a:t>Memory mgmt.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2800" b="1">
                <a:latin typeface="Times New Roman" panose="02020603050405020304" pitchFamily="18" charset="0"/>
              </a:rPr>
              <a:t>Comm’s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2800" b="1">
                <a:latin typeface="Times New Roman" panose="02020603050405020304" pitchFamily="18" charset="0"/>
              </a:rPr>
              <a:t>I/O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>
            <a:extLst>
              <a:ext uri="{FF2B5EF4-FFF2-40B4-BE49-F238E27FC236}">
                <a16:creationId xmlns:a16="http://schemas.microsoft.com/office/drawing/2014/main" id="{E37E4D92-45FF-9C56-ECA0-6A97D3D0647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lIns="92075" tIns="46038" rIns="92075" bIns="46038"/>
          <a:lstStyle/>
          <a:p>
            <a:pPr eaLnBrk="1" hangingPunct="1"/>
            <a:r>
              <a:rPr lang="en-US" altLang="en-US"/>
              <a:t>Amoeba Processes</a:t>
            </a:r>
          </a:p>
        </p:txBody>
      </p:sp>
      <p:sp>
        <p:nvSpPr>
          <p:cNvPr id="84995" name="Rectangle 3">
            <a:extLst>
              <a:ext uri="{FF2B5EF4-FFF2-40B4-BE49-F238E27FC236}">
                <a16:creationId xmlns:a16="http://schemas.microsoft.com/office/drawing/2014/main" id="{ED326B20-6B6B-24A1-7A9E-5915514C2DC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 lIns="92075" tIns="46038" rIns="92075" bIns="46038"/>
          <a:lstStyle/>
          <a:p>
            <a:pPr eaLnBrk="1" hangingPunct="1"/>
            <a:r>
              <a:rPr lang="en-US" altLang="en-US"/>
              <a:t>Similar to Mach tasks</a:t>
            </a:r>
          </a:p>
          <a:p>
            <a:pPr eaLnBrk="1" hangingPunct="1"/>
            <a:r>
              <a:rPr lang="en-US" altLang="en-US"/>
              <a:t>Process has multiple threads</a:t>
            </a:r>
          </a:p>
          <a:p>
            <a:pPr lvl="1" eaLnBrk="1" hangingPunct="1"/>
            <a:r>
              <a:rPr lang="en-US" altLang="en-US"/>
              <a:t>But each thread has a dedicated portion of a shared address space</a:t>
            </a:r>
          </a:p>
          <a:p>
            <a:pPr eaLnBrk="1" hangingPunct="1"/>
            <a:r>
              <a:rPr lang="en-US" altLang="en-US"/>
              <a:t>Thread scheduling by microkernel</a:t>
            </a:r>
          </a:p>
        </p:txBody>
      </p:sp>
    </p:spTree>
  </p:cSld>
  <p:clrMapOvr>
    <a:masterClrMapping/>
  </p:clrMapOvr>
  <p:transition spd="slow"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>
            <a:extLst>
              <a:ext uri="{FF2B5EF4-FFF2-40B4-BE49-F238E27FC236}">
                <a16:creationId xmlns:a16="http://schemas.microsoft.com/office/drawing/2014/main" id="{AE30361A-C608-41B3-F64C-075AF299898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lIns="92075" tIns="46038" rIns="92075" bIns="46038"/>
          <a:lstStyle/>
          <a:p>
            <a:pPr eaLnBrk="1" hangingPunct="1"/>
            <a:r>
              <a:rPr lang="en-US" altLang="en-US"/>
              <a:t>Amoeba Memory Management</a:t>
            </a:r>
          </a:p>
        </p:txBody>
      </p:sp>
      <p:sp>
        <p:nvSpPr>
          <p:cNvPr id="87043" name="Rectangle 3">
            <a:extLst>
              <a:ext uri="{FF2B5EF4-FFF2-40B4-BE49-F238E27FC236}">
                <a16:creationId xmlns:a16="http://schemas.microsoft.com/office/drawing/2014/main" id="{BA5049A3-D228-788C-4005-359FF4C6D51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 lIns="92075" tIns="46038" rIns="92075" bIns="46038"/>
          <a:lstStyle/>
          <a:p>
            <a:pPr eaLnBrk="1" hangingPunct="1"/>
            <a:r>
              <a:rPr lang="en-US" altLang="en-US"/>
              <a:t>Amoeba microkernel supports concept of </a:t>
            </a:r>
            <a:r>
              <a:rPr lang="en-US" altLang="en-US" i="1"/>
              <a:t>segments</a:t>
            </a:r>
            <a:endParaRPr lang="en-US" altLang="en-US"/>
          </a:p>
          <a:p>
            <a:pPr lvl="1" eaLnBrk="1" hangingPunct="1"/>
            <a:r>
              <a:rPr lang="en-US" altLang="en-US"/>
              <a:t>To avoid the heavy cost of fork across machine boundaries</a:t>
            </a:r>
          </a:p>
          <a:p>
            <a:pPr lvl="1" eaLnBrk="1" hangingPunct="1"/>
            <a:r>
              <a:rPr lang="en-US" altLang="en-US"/>
              <a:t>Fork only creates new memory mappings</a:t>
            </a:r>
          </a:p>
          <a:p>
            <a:pPr lvl="2" eaLnBrk="1" hangingPunct="1"/>
            <a:r>
              <a:rPr lang="en-US" altLang="en-US"/>
              <a:t>Copy on writes (COW)</a:t>
            </a:r>
          </a:p>
          <a:p>
            <a:pPr eaLnBrk="1" hangingPunct="1"/>
            <a:r>
              <a:rPr lang="en-US" altLang="en-US"/>
              <a:t>A segment is a set of memory blocks</a:t>
            </a:r>
          </a:p>
          <a:p>
            <a:pPr eaLnBrk="1" hangingPunct="1"/>
            <a:r>
              <a:rPr lang="en-US" altLang="en-US"/>
              <a:t>Segments can be mapped in/out of address spaces</a:t>
            </a:r>
          </a:p>
        </p:txBody>
      </p:sp>
    </p:spTree>
  </p:cSld>
  <p:clrMapOvr>
    <a:masterClrMapping/>
  </p:clrMapOvr>
  <p:transition spd="slow"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>
            <a:extLst>
              <a:ext uri="{FF2B5EF4-FFF2-40B4-BE49-F238E27FC236}">
                <a16:creationId xmlns:a16="http://schemas.microsoft.com/office/drawing/2014/main" id="{24740B79-F79B-418C-6BD8-7CE4CF2A118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lIns="92075" tIns="46038" rIns="92075" bIns="46038"/>
          <a:lstStyle/>
          <a:p>
            <a:pPr eaLnBrk="1" hangingPunct="1"/>
            <a:r>
              <a:rPr lang="en-US" altLang="en-US"/>
              <a:t>Remote Procedure Call</a:t>
            </a:r>
          </a:p>
        </p:txBody>
      </p:sp>
      <p:sp>
        <p:nvSpPr>
          <p:cNvPr id="89091" name="Rectangle 3">
            <a:extLst>
              <a:ext uri="{FF2B5EF4-FFF2-40B4-BE49-F238E27FC236}">
                <a16:creationId xmlns:a16="http://schemas.microsoft.com/office/drawing/2014/main" id="{AE2C2E43-C28F-7768-B51E-3BA0048964A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 lIns="92075" tIns="46038" rIns="92075" bIns="46038"/>
          <a:lstStyle/>
          <a:p>
            <a:pPr eaLnBrk="1" hangingPunct="1"/>
            <a:r>
              <a:rPr lang="en-US" altLang="en-US"/>
              <a:t>Fundamental Amoeba IPC mechanism</a:t>
            </a:r>
          </a:p>
          <a:p>
            <a:pPr eaLnBrk="1" hangingPunct="1"/>
            <a:r>
              <a:rPr lang="en-US" altLang="en-US"/>
              <a:t>Amoeba RPC is thread-to-thread</a:t>
            </a:r>
          </a:p>
          <a:p>
            <a:pPr eaLnBrk="1" hangingPunct="1"/>
            <a:r>
              <a:rPr lang="en-US" altLang="en-US"/>
              <a:t>Microkernel handles on/off machine invocation of RPC</a:t>
            </a:r>
          </a:p>
        </p:txBody>
      </p:sp>
    </p:spTree>
  </p:cSld>
  <p:clrMapOvr>
    <a:masterClrMapping/>
  </p:clrMapOvr>
  <p:transition spd="slow"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>
            <a:extLst>
              <a:ext uri="{FF2B5EF4-FFF2-40B4-BE49-F238E27FC236}">
                <a16:creationId xmlns:a16="http://schemas.microsoft.com/office/drawing/2014/main" id="{5F3E17C3-682D-4DDF-D134-FA60D77CE83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lIns="92075" tIns="46038" rIns="92075" bIns="46038"/>
          <a:lstStyle/>
          <a:p>
            <a:pPr eaLnBrk="1" hangingPunct="1"/>
            <a:r>
              <a:rPr lang="en-US" altLang="en-US"/>
              <a:t>Plan 9</a:t>
            </a:r>
          </a:p>
        </p:txBody>
      </p:sp>
      <p:sp>
        <p:nvSpPr>
          <p:cNvPr id="91139" name="Rectangle 3">
            <a:extLst>
              <a:ext uri="{FF2B5EF4-FFF2-40B4-BE49-F238E27FC236}">
                <a16:creationId xmlns:a16="http://schemas.microsoft.com/office/drawing/2014/main" id="{E3971F27-6124-7A3B-B8EB-D2278178976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 lIns="92075" tIns="46038" rIns="92075" bIns="46038"/>
          <a:lstStyle/>
          <a:p>
            <a:pPr eaLnBrk="1" hangingPunct="1"/>
            <a:r>
              <a:rPr lang="en-US" altLang="en-US"/>
              <a:t>Everything in Plan 9 is a file system (almost)</a:t>
            </a:r>
          </a:p>
          <a:p>
            <a:pPr lvl="1" eaLnBrk="1" hangingPunct="1"/>
            <a:r>
              <a:rPr lang="en-US" altLang="en-US"/>
              <a:t>Processes</a:t>
            </a:r>
          </a:p>
          <a:p>
            <a:pPr lvl="1" eaLnBrk="1" hangingPunct="1"/>
            <a:r>
              <a:rPr lang="en-US" altLang="en-US"/>
              <a:t>Files</a:t>
            </a:r>
          </a:p>
          <a:p>
            <a:pPr lvl="1" eaLnBrk="1" hangingPunct="1"/>
            <a:r>
              <a:rPr lang="en-US" altLang="en-US"/>
              <a:t>IPC</a:t>
            </a:r>
          </a:p>
          <a:p>
            <a:pPr lvl="1" eaLnBrk="1" hangingPunct="1"/>
            <a:r>
              <a:rPr lang="en-US" altLang="en-US"/>
              <a:t>Devices</a:t>
            </a:r>
          </a:p>
          <a:p>
            <a:pPr eaLnBrk="1" hangingPunct="1"/>
            <a:r>
              <a:rPr lang="en-US" altLang="en-US"/>
              <a:t>Only a few operations are required for files</a:t>
            </a:r>
          </a:p>
          <a:p>
            <a:pPr eaLnBrk="1" hangingPunct="1"/>
            <a:r>
              <a:rPr lang="en-US" altLang="en-US"/>
              <a:t>Text-based interface</a:t>
            </a:r>
          </a:p>
        </p:txBody>
      </p:sp>
    </p:spTree>
  </p:cSld>
  <p:clrMapOvr>
    <a:masterClrMapping/>
  </p:clrMapOvr>
  <p:transition spd="slow"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>
            <a:extLst>
              <a:ext uri="{FF2B5EF4-FFF2-40B4-BE49-F238E27FC236}">
                <a16:creationId xmlns:a16="http://schemas.microsoft.com/office/drawing/2014/main" id="{6135ED5C-6623-F1E1-7166-588910F4224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lIns="92075" tIns="46038" rIns="92075" bIns="46038"/>
          <a:lstStyle/>
          <a:p>
            <a:pPr eaLnBrk="1" hangingPunct="1"/>
            <a:r>
              <a:rPr lang="en-US" altLang="en-US"/>
              <a:t>Plan 9 Basic Primitives</a:t>
            </a:r>
          </a:p>
        </p:txBody>
      </p:sp>
      <p:sp>
        <p:nvSpPr>
          <p:cNvPr id="93187" name="Rectangle 3">
            <a:extLst>
              <a:ext uri="{FF2B5EF4-FFF2-40B4-BE49-F238E27FC236}">
                <a16:creationId xmlns:a16="http://schemas.microsoft.com/office/drawing/2014/main" id="{FD5F5677-0C10-31F1-CEC0-DE6836FF0D3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 lIns="92075" tIns="46038" rIns="92075" bIns="46038"/>
          <a:lstStyle/>
          <a:p>
            <a:pPr eaLnBrk="1" hangingPunct="1"/>
            <a:r>
              <a:rPr lang="en-US" altLang="en-US"/>
              <a:t>Terminals</a:t>
            </a:r>
          </a:p>
          <a:p>
            <a:pPr eaLnBrk="1" hangingPunct="1"/>
            <a:r>
              <a:rPr lang="en-US" altLang="en-US"/>
              <a:t>CPU servers</a:t>
            </a:r>
          </a:p>
          <a:p>
            <a:pPr eaLnBrk="1" hangingPunct="1"/>
            <a:r>
              <a:rPr lang="en-US" altLang="en-US"/>
              <a:t>File systems</a:t>
            </a:r>
          </a:p>
          <a:p>
            <a:pPr eaLnBrk="1" hangingPunct="1"/>
            <a:r>
              <a:rPr lang="en-US" altLang="en-US"/>
              <a:t>Channels</a:t>
            </a:r>
          </a:p>
        </p:txBody>
      </p:sp>
    </p:spTree>
  </p:cSld>
  <p:clrMapOvr>
    <a:masterClrMapping/>
  </p:clrMapOvr>
  <p:transition spd="slow"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>
            <a:extLst>
              <a:ext uri="{FF2B5EF4-FFF2-40B4-BE49-F238E27FC236}">
                <a16:creationId xmlns:a16="http://schemas.microsoft.com/office/drawing/2014/main" id="{C82602F7-F37A-1642-B39C-C6BFC91AB5A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lIns="92075" tIns="46038" rIns="92075" bIns="46038"/>
          <a:lstStyle/>
          <a:p>
            <a:pPr eaLnBrk="1" hangingPunct="1"/>
            <a:r>
              <a:rPr lang="en-US" altLang="en-US"/>
              <a:t>File Systems in Plan 9</a:t>
            </a:r>
          </a:p>
        </p:txBody>
      </p:sp>
      <p:sp>
        <p:nvSpPr>
          <p:cNvPr id="95235" name="Rectangle 3">
            <a:extLst>
              <a:ext uri="{FF2B5EF4-FFF2-40B4-BE49-F238E27FC236}">
                <a16:creationId xmlns:a16="http://schemas.microsoft.com/office/drawing/2014/main" id="{73133326-16F9-77E7-F1F7-8DF2F88BFED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 lIns="92075" tIns="46038" rIns="92075" bIns="46038"/>
          <a:lstStyle/>
          <a:p>
            <a:pPr eaLnBrk="1" hangingPunct="1"/>
            <a:r>
              <a:rPr lang="en-US" altLang="en-US"/>
              <a:t>File systems consist of a hierarchical tree </a:t>
            </a:r>
          </a:p>
          <a:p>
            <a:pPr eaLnBrk="1" hangingPunct="1"/>
            <a:r>
              <a:rPr lang="en-US" altLang="en-US"/>
              <a:t>Can be persistent or temporary</a:t>
            </a:r>
          </a:p>
          <a:p>
            <a:pPr eaLnBrk="1" hangingPunct="1"/>
            <a:r>
              <a:rPr lang="en-US" altLang="en-US"/>
              <a:t>Can represent simple or complex entities</a:t>
            </a:r>
          </a:p>
          <a:p>
            <a:pPr eaLnBrk="1" hangingPunct="1"/>
            <a:r>
              <a:rPr lang="en-US" altLang="en-US"/>
              <a:t>Can be implemented</a:t>
            </a:r>
          </a:p>
          <a:p>
            <a:pPr lvl="1" eaLnBrk="1" hangingPunct="1"/>
            <a:r>
              <a:rPr lang="en-US" altLang="en-US"/>
              <a:t>In the kernel as a driver</a:t>
            </a:r>
          </a:p>
          <a:p>
            <a:pPr lvl="1" eaLnBrk="1" hangingPunct="1"/>
            <a:r>
              <a:rPr lang="en-US" altLang="en-US"/>
              <a:t>As a user level process</a:t>
            </a:r>
          </a:p>
          <a:p>
            <a:pPr lvl="1" eaLnBrk="1" hangingPunct="1"/>
            <a:r>
              <a:rPr lang="en-US" altLang="en-US"/>
              <a:t>By remote servers</a:t>
            </a:r>
          </a:p>
        </p:txBody>
      </p:sp>
    </p:spTree>
  </p:cSld>
  <p:clrMapOvr>
    <a:masterClrMapping/>
  </p:clrMapOvr>
  <p:transition spd="slow"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>
            <a:extLst>
              <a:ext uri="{FF2B5EF4-FFF2-40B4-BE49-F238E27FC236}">
                <a16:creationId xmlns:a16="http://schemas.microsoft.com/office/drawing/2014/main" id="{CD796AFE-A85A-E893-4625-DEF21284352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lIns="92075" tIns="46038" rIns="92075" bIns="46038"/>
          <a:lstStyle/>
          <a:p>
            <a:pPr eaLnBrk="1" hangingPunct="1"/>
            <a:r>
              <a:rPr lang="en-US" altLang="en-US"/>
              <a:t>Sample Plan 9 File Systems</a:t>
            </a:r>
          </a:p>
        </p:txBody>
      </p:sp>
      <p:sp>
        <p:nvSpPr>
          <p:cNvPr id="97283" name="Rectangle 3">
            <a:extLst>
              <a:ext uri="{FF2B5EF4-FFF2-40B4-BE49-F238E27FC236}">
                <a16:creationId xmlns:a16="http://schemas.microsoft.com/office/drawing/2014/main" id="{762C53BC-4989-9836-7B14-C375291C7AB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 lIns="92075" tIns="46038" rIns="92075" bIns="46038"/>
          <a:lstStyle/>
          <a:p>
            <a:pPr eaLnBrk="1" hangingPunct="1"/>
            <a:r>
              <a:rPr lang="en-US" altLang="en-US"/>
              <a:t>Device file systems - Directory containing </a:t>
            </a:r>
            <a:r>
              <a:rPr lang="en-US" altLang="en-US" b="1">
                <a:latin typeface="Courier New" panose="02070309020205020404" pitchFamily="49" charset="0"/>
              </a:rPr>
              <a:t>data</a:t>
            </a:r>
            <a:r>
              <a:rPr lang="en-US" altLang="en-US"/>
              <a:t> and </a:t>
            </a:r>
            <a:r>
              <a:rPr lang="en-US" altLang="en-US" b="1">
                <a:latin typeface="Courier New" panose="02070309020205020404" pitchFamily="49" charset="0"/>
              </a:rPr>
              <a:t>ctl</a:t>
            </a:r>
            <a:r>
              <a:rPr lang="en-US" altLang="en-US"/>
              <a:t> file</a:t>
            </a:r>
          </a:p>
          <a:p>
            <a:pPr eaLnBrk="1" hangingPunct="1"/>
            <a:r>
              <a:rPr lang="en-US" altLang="en-US"/>
              <a:t>Process file systems - Directory containing files for memory, text, control, etc.</a:t>
            </a:r>
          </a:p>
          <a:p>
            <a:pPr eaLnBrk="1" hangingPunct="1"/>
            <a:r>
              <a:rPr lang="en-US" altLang="en-US"/>
              <a:t>Network interface file systems </a:t>
            </a:r>
          </a:p>
        </p:txBody>
      </p:sp>
    </p:spTree>
  </p:cSld>
  <p:clrMapOvr>
    <a:masterClrMapping/>
  </p:clrMapOvr>
  <p:transition spd="slow"/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>
            <a:extLst>
              <a:ext uri="{FF2B5EF4-FFF2-40B4-BE49-F238E27FC236}">
                <a16:creationId xmlns:a16="http://schemas.microsoft.com/office/drawing/2014/main" id="{82DA6FE0-643A-F53C-7812-E681A817F85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lIns="92075" tIns="46038" rIns="92075" bIns="46038"/>
          <a:lstStyle/>
          <a:p>
            <a:pPr eaLnBrk="1" hangingPunct="1"/>
            <a:r>
              <a:rPr lang="en-US" altLang="en-US"/>
              <a:t>Plan 9 Channels and Mounting</a:t>
            </a:r>
          </a:p>
        </p:txBody>
      </p:sp>
      <p:sp>
        <p:nvSpPr>
          <p:cNvPr id="99331" name="Rectangle 3">
            <a:extLst>
              <a:ext uri="{FF2B5EF4-FFF2-40B4-BE49-F238E27FC236}">
                <a16:creationId xmlns:a16="http://schemas.microsoft.com/office/drawing/2014/main" id="{E8FC87AF-AC4A-2C8A-50DA-C8178C7A688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 lIns="92075" tIns="46038" rIns="92075" bIns="46038"/>
          <a:lstStyle/>
          <a:p>
            <a:pPr eaLnBrk="1" hangingPunct="1"/>
            <a:r>
              <a:rPr lang="en-US" altLang="en-US"/>
              <a:t>A channel is a file descriptor</a:t>
            </a:r>
          </a:p>
          <a:p>
            <a:pPr lvl="1" eaLnBrk="1" hangingPunct="1"/>
            <a:r>
              <a:rPr lang="en-US" altLang="en-US"/>
              <a:t>Since a file can be anything, a channel is a 	general pointer to anything</a:t>
            </a:r>
          </a:p>
          <a:p>
            <a:pPr eaLnBrk="1" hangingPunct="1"/>
            <a:r>
              <a:rPr lang="en-US" altLang="en-US"/>
              <a:t>Plan 9 provides 9 primitives on channels</a:t>
            </a:r>
          </a:p>
          <a:p>
            <a:pPr eaLnBrk="1" hangingPunct="1"/>
            <a:r>
              <a:rPr lang="en-US" altLang="en-US"/>
              <a:t>Mounting is used to bring resources into a user’s name space</a:t>
            </a:r>
          </a:p>
          <a:p>
            <a:pPr eaLnBrk="1" hangingPunct="1"/>
            <a:r>
              <a:rPr lang="en-US" altLang="en-US"/>
              <a:t>Users start with minimal name space, build it up as they go along</a:t>
            </a:r>
          </a:p>
        </p:txBody>
      </p:sp>
    </p:spTree>
  </p:cSld>
  <p:clrMapOvr>
    <a:masterClrMapping/>
  </p:clrMapOvr>
  <p:transition spd="slow"/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>
            <a:extLst>
              <a:ext uri="{FF2B5EF4-FFF2-40B4-BE49-F238E27FC236}">
                <a16:creationId xmlns:a16="http://schemas.microsoft.com/office/drawing/2014/main" id="{CCD78A32-C7C6-0914-8B30-F34CDDB1535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lIns="92075" tIns="46038" rIns="92075" bIns="46038"/>
          <a:lstStyle/>
          <a:p>
            <a:pPr eaLnBrk="1" hangingPunct="1"/>
            <a:r>
              <a:rPr lang="en-US" altLang="en-US"/>
              <a:t>Typical User Operation in </a:t>
            </a:r>
            <a:br>
              <a:rPr lang="en-US" altLang="en-US"/>
            </a:br>
            <a:r>
              <a:rPr lang="en-US" altLang="en-US"/>
              <a:t>Plan 9</a:t>
            </a:r>
          </a:p>
        </p:txBody>
      </p:sp>
      <p:sp>
        <p:nvSpPr>
          <p:cNvPr id="101379" name="Rectangle 3">
            <a:extLst>
              <a:ext uri="{FF2B5EF4-FFF2-40B4-BE49-F238E27FC236}">
                <a16:creationId xmlns:a16="http://schemas.microsoft.com/office/drawing/2014/main" id="{FD510C1C-389C-9D0E-1AC4-C5E9B09C061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 lIns="92075" tIns="46038" rIns="92075" bIns="46038"/>
          <a:lstStyle/>
          <a:p>
            <a:pPr eaLnBrk="1" hangingPunct="1"/>
            <a:r>
              <a:rPr lang="en-US" altLang="en-US"/>
              <a:t>User logs in to a terminal 	</a:t>
            </a:r>
          </a:p>
          <a:p>
            <a:pPr lvl="1" eaLnBrk="1" hangingPunct="1"/>
            <a:r>
              <a:rPr lang="en-US" altLang="en-US"/>
              <a:t>Provides bitmap display and input</a:t>
            </a:r>
          </a:p>
          <a:p>
            <a:pPr eaLnBrk="1" hangingPunct="1"/>
            <a:r>
              <a:rPr lang="en-US" altLang="en-US"/>
              <a:t>Minimal name space is set up on login</a:t>
            </a:r>
          </a:p>
          <a:p>
            <a:pPr eaLnBrk="1" hangingPunct="1"/>
            <a:r>
              <a:rPr lang="en-US" altLang="en-US"/>
              <a:t>Mounts used to build space</a:t>
            </a:r>
          </a:p>
          <a:p>
            <a:pPr eaLnBrk="1" hangingPunct="1"/>
            <a:r>
              <a:rPr lang="en-US" altLang="en-US"/>
              <a:t>Pooled CPU servers used for compute tasks</a:t>
            </a:r>
          </a:p>
          <a:p>
            <a:pPr eaLnBrk="1" hangingPunct="1"/>
            <a:r>
              <a:rPr lang="en-US" altLang="en-US"/>
              <a:t>Substantial caching used to make required files local</a:t>
            </a:r>
          </a:p>
        </p:txBody>
      </p:sp>
    </p:spTree>
  </p:cSld>
  <p:clrMapOvr>
    <a:masterClrMapping/>
  </p:clrMapOvr>
  <p:transition spd="slow"/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2">
            <a:extLst>
              <a:ext uri="{FF2B5EF4-FFF2-40B4-BE49-F238E27FC236}">
                <a16:creationId xmlns:a16="http://schemas.microsoft.com/office/drawing/2014/main" id="{43A5ECC6-4726-F87A-3F61-3FF3AD87B25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lIns="92075" tIns="46038" rIns="92075" bIns="46038"/>
          <a:lstStyle/>
          <a:p>
            <a:pPr eaLnBrk="1" hangingPunct="1"/>
            <a:r>
              <a:rPr lang="en-US" altLang="en-US"/>
              <a:t>Windows NT</a:t>
            </a:r>
          </a:p>
        </p:txBody>
      </p:sp>
      <p:sp>
        <p:nvSpPr>
          <p:cNvPr id="103427" name="Rectangle 3">
            <a:extLst>
              <a:ext uri="{FF2B5EF4-FFF2-40B4-BE49-F238E27FC236}">
                <a16:creationId xmlns:a16="http://schemas.microsoft.com/office/drawing/2014/main" id="{7F965435-CE6F-B6B1-4A2C-C43E56BE303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 lIns="92075" tIns="46038" rIns="92075" bIns="46038"/>
          <a:lstStyle/>
          <a:p>
            <a:pPr eaLnBrk="1" hangingPunct="1"/>
            <a:r>
              <a:rPr lang="en-US" altLang="en-US"/>
              <a:t>More layered than some microkernel designs</a:t>
            </a:r>
          </a:p>
          <a:p>
            <a:pPr eaLnBrk="1" hangingPunct="1"/>
            <a:r>
              <a:rPr lang="en-US" altLang="en-US"/>
              <a:t>NT Microkernel provides base services</a:t>
            </a:r>
          </a:p>
          <a:p>
            <a:pPr eaLnBrk="1" hangingPunct="1"/>
            <a:r>
              <a:rPr lang="en-US" altLang="en-US"/>
              <a:t>Executive builds on base services via modules to provide user-level services</a:t>
            </a:r>
          </a:p>
          <a:p>
            <a:pPr eaLnBrk="1" hangingPunct="1"/>
            <a:r>
              <a:rPr lang="en-US" altLang="en-US"/>
              <a:t>User-level services used by</a:t>
            </a:r>
          </a:p>
          <a:p>
            <a:pPr lvl="1" eaLnBrk="1" hangingPunct="1"/>
            <a:r>
              <a:rPr lang="en-US" altLang="en-US"/>
              <a:t>privileged subsystems (parts of OS)</a:t>
            </a:r>
          </a:p>
          <a:p>
            <a:pPr lvl="1" eaLnBrk="1" hangingPunct="1"/>
            <a:r>
              <a:rPr lang="en-US" altLang="en-US"/>
              <a:t>true user programs</a:t>
            </a:r>
          </a:p>
        </p:txBody>
      </p:sp>
    </p:spTree>
  </p:cSld>
  <p:clrMapOvr>
    <a:masterClrMapping/>
  </p:clrMapOvr>
  <p:transition spd="slow"/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2">
            <a:extLst>
              <a:ext uri="{FF2B5EF4-FFF2-40B4-BE49-F238E27FC236}">
                <a16:creationId xmlns:a16="http://schemas.microsoft.com/office/drawing/2014/main" id="{FBA36810-F7F5-6456-D51D-8F1C85EEE1E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lIns="92075" tIns="46038" rIns="92075" bIns="46038"/>
          <a:lstStyle/>
          <a:p>
            <a:pPr eaLnBrk="1" hangingPunct="1"/>
            <a:r>
              <a:rPr lang="en-US" altLang="en-US"/>
              <a:t>Windows NT Diagram</a:t>
            </a:r>
          </a:p>
        </p:txBody>
      </p:sp>
      <p:sp>
        <p:nvSpPr>
          <p:cNvPr id="105475" name="Rectangle 3">
            <a:extLst>
              <a:ext uri="{FF2B5EF4-FFF2-40B4-BE49-F238E27FC236}">
                <a16:creationId xmlns:a16="http://schemas.microsoft.com/office/drawing/2014/main" id="{CB708DB7-181B-11CB-61C0-0F9198D3AFC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 lIns="92075" tIns="46038" rIns="92075" bIns="46038"/>
          <a:lstStyle/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en-US"/>
              <a:t> </a:t>
            </a:r>
          </a:p>
        </p:txBody>
      </p:sp>
      <p:sp>
        <p:nvSpPr>
          <p:cNvPr id="105476" name="Rectangle 4">
            <a:extLst>
              <a:ext uri="{FF2B5EF4-FFF2-40B4-BE49-F238E27FC236}">
                <a16:creationId xmlns:a16="http://schemas.microsoft.com/office/drawing/2014/main" id="{BECC6017-3D26-29BE-E12E-FC002930DF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8350" y="5568950"/>
            <a:ext cx="6921500" cy="596900"/>
          </a:xfrm>
          <a:prstGeom prst="rect">
            <a:avLst/>
          </a:prstGeom>
          <a:solidFill>
            <a:schemeClr val="bg2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2075" tIns="46038" rIns="92075" bIns="46038" anchor="ctr"/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>
                <a:latin typeface="Times New Roman" panose="02020603050405020304" pitchFamily="18" charset="0"/>
              </a:rPr>
              <a:t>Hardware</a:t>
            </a:r>
          </a:p>
        </p:txBody>
      </p:sp>
      <p:sp>
        <p:nvSpPr>
          <p:cNvPr id="105477" name="AutoShape 5">
            <a:extLst>
              <a:ext uri="{FF2B5EF4-FFF2-40B4-BE49-F238E27FC236}">
                <a16:creationId xmlns:a16="http://schemas.microsoft.com/office/drawing/2014/main" id="{DDE6EA78-C8C7-2434-F2CC-D791154FB3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2150" y="4121150"/>
            <a:ext cx="6997700" cy="977900"/>
          </a:xfrm>
          <a:prstGeom prst="roundRect">
            <a:avLst>
              <a:gd name="adj" fmla="val 12495"/>
            </a:avLst>
          </a:prstGeom>
          <a:solidFill>
            <a:srgbClr val="EAEAEA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en-US" sz="1800"/>
          </a:p>
        </p:txBody>
      </p:sp>
      <p:sp>
        <p:nvSpPr>
          <p:cNvPr id="105478" name="Rectangle 6">
            <a:extLst>
              <a:ext uri="{FF2B5EF4-FFF2-40B4-BE49-F238E27FC236}">
                <a16:creationId xmlns:a16="http://schemas.microsoft.com/office/drawing/2014/main" id="{AE8127C0-BA2C-3F2F-EB7B-B81E9E83A4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3150" y="4730750"/>
            <a:ext cx="6311900" cy="368300"/>
          </a:xfrm>
          <a:prstGeom prst="rect">
            <a:avLst/>
          </a:prstGeom>
          <a:solidFill>
            <a:schemeClr val="accent2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2075" tIns="46038" rIns="92075" bIns="46038" anchor="ctr"/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>
                <a:latin typeface="Times New Roman" panose="02020603050405020304" pitchFamily="18" charset="0"/>
              </a:rPr>
              <a:t>Microkernel</a:t>
            </a:r>
          </a:p>
        </p:txBody>
      </p:sp>
      <p:sp>
        <p:nvSpPr>
          <p:cNvPr id="105479" name="Rectangle 7">
            <a:extLst>
              <a:ext uri="{FF2B5EF4-FFF2-40B4-BE49-F238E27FC236}">
                <a16:creationId xmlns:a16="http://schemas.microsoft.com/office/drawing/2014/main" id="{18C4C50E-A34A-DA4F-EAB8-BF918D174D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36925" y="4084638"/>
            <a:ext cx="1809750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>
                <a:latin typeface="Times New Roman" panose="02020603050405020304" pitchFamily="18" charset="0"/>
              </a:rPr>
              <a:t>Executive</a:t>
            </a:r>
          </a:p>
        </p:txBody>
      </p:sp>
      <p:sp>
        <p:nvSpPr>
          <p:cNvPr id="105480" name="Line 8">
            <a:extLst>
              <a:ext uri="{FF2B5EF4-FFF2-40B4-BE49-F238E27FC236}">
                <a16:creationId xmlns:a16="http://schemas.microsoft.com/office/drawing/2014/main" id="{2BCF4C4D-9DB5-1612-53CC-592DFC432DC2}"/>
              </a:ext>
            </a:extLst>
          </p:cNvPr>
          <p:cNvSpPr>
            <a:spLocks noChangeShapeType="1"/>
          </p:cNvSpPr>
          <p:nvPr/>
        </p:nvSpPr>
        <p:spPr bwMode="auto">
          <a:xfrm>
            <a:off x="533400" y="3657600"/>
            <a:ext cx="8153400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5481" name="Oval 9">
            <a:extLst>
              <a:ext uri="{FF2B5EF4-FFF2-40B4-BE49-F238E27FC236}">
                <a16:creationId xmlns:a16="http://schemas.microsoft.com/office/drawing/2014/main" id="{9FCDB5E7-F305-E2CB-8295-3FE8411EF8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87550" y="2749550"/>
            <a:ext cx="2120900" cy="596900"/>
          </a:xfrm>
          <a:prstGeom prst="ellipse">
            <a:avLst/>
          </a:prstGeom>
          <a:solidFill>
            <a:srgbClr val="CC66FF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en-US" sz="1800"/>
          </a:p>
        </p:txBody>
      </p:sp>
      <p:sp>
        <p:nvSpPr>
          <p:cNvPr id="105482" name="Oval 10">
            <a:extLst>
              <a:ext uri="{FF2B5EF4-FFF2-40B4-BE49-F238E27FC236}">
                <a16:creationId xmlns:a16="http://schemas.microsoft.com/office/drawing/2014/main" id="{3A37D199-E2E1-6852-82D8-9955334618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64150" y="2749550"/>
            <a:ext cx="2120900" cy="596900"/>
          </a:xfrm>
          <a:prstGeom prst="ellipse">
            <a:avLst/>
          </a:prstGeom>
          <a:solidFill>
            <a:srgbClr val="CC66FF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en-US" sz="1800"/>
          </a:p>
        </p:txBody>
      </p:sp>
      <p:sp>
        <p:nvSpPr>
          <p:cNvPr id="105483" name="Oval 11">
            <a:extLst>
              <a:ext uri="{FF2B5EF4-FFF2-40B4-BE49-F238E27FC236}">
                <a16:creationId xmlns:a16="http://schemas.microsoft.com/office/drawing/2014/main" id="{4484C1E6-2DBF-9975-97BC-BA7D45023B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01950" y="1682750"/>
            <a:ext cx="901700" cy="901700"/>
          </a:xfrm>
          <a:prstGeom prst="ellipse">
            <a:avLst/>
          </a:prstGeom>
          <a:solidFill>
            <a:srgbClr val="FFFF99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en-US" sz="1800"/>
          </a:p>
        </p:txBody>
      </p:sp>
      <p:sp>
        <p:nvSpPr>
          <p:cNvPr id="105484" name="Oval 12">
            <a:extLst>
              <a:ext uri="{FF2B5EF4-FFF2-40B4-BE49-F238E27FC236}">
                <a16:creationId xmlns:a16="http://schemas.microsoft.com/office/drawing/2014/main" id="{EC901636-0CAC-AE9E-99C3-D354292380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73750" y="1530350"/>
            <a:ext cx="901700" cy="901700"/>
          </a:xfrm>
          <a:prstGeom prst="ellipse">
            <a:avLst/>
          </a:prstGeom>
          <a:solidFill>
            <a:srgbClr val="FFFF99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en-US" sz="1800"/>
          </a:p>
        </p:txBody>
      </p:sp>
      <p:sp>
        <p:nvSpPr>
          <p:cNvPr id="105485" name="Line 13">
            <a:extLst>
              <a:ext uri="{FF2B5EF4-FFF2-40B4-BE49-F238E27FC236}">
                <a16:creationId xmlns:a16="http://schemas.microsoft.com/office/drawing/2014/main" id="{998ECCCB-F12F-6AEA-AD16-0ADECDCE81A6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1219200" y="1447800"/>
            <a:ext cx="1752600" cy="4572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stealth" w="med" len="lg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5486" name="Line 14">
            <a:extLst>
              <a:ext uri="{FF2B5EF4-FFF2-40B4-BE49-F238E27FC236}">
                <a16:creationId xmlns:a16="http://schemas.microsoft.com/office/drawing/2014/main" id="{22833582-8433-6958-49BB-24B7C36BF13B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1295400" y="1371600"/>
            <a:ext cx="4572000" cy="4572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stealth" w="med" len="lg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5487" name="Rectangle 15">
            <a:extLst>
              <a:ext uri="{FF2B5EF4-FFF2-40B4-BE49-F238E27FC236}">
                <a16:creationId xmlns:a16="http://schemas.microsoft.com/office/drawing/2014/main" id="{373591D6-3CBF-7EAE-A8E5-B3F653E8AD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5125" y="1050925"/>
            <a:ext cx="1370013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</a:rPr>
              <a:t>User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</a:rPr>
              <a:t>Processes</a:t>
            </a:r>
          </a:p>
        </p:txBody>
      </p:sp>
      <p:sp>
        <p:nvSpPr>
          <p:cNvPr id="105488" name="Line 16">
            <a:extLst>
              <a:ext uri="{FF2B5EF4-FFF2-40B4-BE49-F238E27FC236}">
                <a16:creationId xmlns:a16="http://schemas.microsoft.com/office/drawing/2014/main" id="{A5207258-67AD-BBAB-1104-5C35D409E4D4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1752600" y="2590800"/>
            <a:ext cx="838200" cy="1524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stealth" w="med" len="lg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5489" name="Rectangle 17">
            <a:extLst>
              <a:ext uri="{FF2B5EF4-FFF2-40B4-BE49-F238E27FC236}">
                <a16:creationId xmlns:a16="http://schemas.microsoft.com/office/drawing/2014/main" id="{D4DE068D-554B-316C-9B0B-C4EC5FD7F9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5125" y="2270125"/>
            <a:ext cx="1624013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</a:rPr>
              <a:t>Protected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</a:rPr>
              <a:t>Subsystems</a:t>
            </a:r>
          </a:p>
        </p:txBody>
      </p:sp>
      <p:sp>
        <p:nvSpPr>
          <p:cNvPr id="105490" name="Line 18">
            <a:extLst>
              <a:ext uri="{FF2B5EF4-FFF2-40B4-BE49-F238E27FC236}">
                <a16:creationId xmlns:a16="http://schemas.microsoft.com/office/drawing/2014/main" id="{703B656A-0C2B-13D8-B6BA-EB047A1F245B}"/>
              </a:ext>
            </a:extLst>
          </p:cNvPr>
          <p:cNvSpPr>
            <a:spLocks noChangeShapeType="1"/>
          </p:cNvSpPr>
          <p:nvPr/>
        </p:nvSpPr>
        <p:spPr bwMode="auto">
          <a:xfrm>
            <a:off x="1676400" y="2438400"/>
            <a:ext cx="3581400" cy="5334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5491" name="Rectangle 19">
            <a:extLst>
              <a:ext uri="{FF2B5EF4-FFF2-40B4-BE49-F238E27FC236}">
                <a16:creationId xmlns:a16="http://schemas.microsoft.com/office/drawing/2014/main" id="{6BF7DD79-E227-5441-A599-F2884A4F6D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50175" y="2376488"/>
            <a:ext cx="1014413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2800">
                <a:latin typeface="Times New Roman" panose="02020603050405020304" pitchFamily="18" charset="0"/>
              </a:rPr>
              <a:t>User </a:t>
            </a:r>
          </a:p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2800">
                <a:latin typeface="Times New Roman" panose="02020603050405020304" pitchFamily="18" charset="0"/>
              </a:rPr>
              <a:t>Mode</a:t>
            </a:r>
          </a:p>
        </p:txBody>
      </p:sp>
      <p:sp>
        <p:nvSpPr>
          <p:cNvPr id="105492" name="Rectangle 20">
            <a:extLst>
              <a:ext uri="{FF2B5EF4-FFF2-40B4-BE49-F238E27FC236}">
                <a16:creationId xmlns:a16="http://schemas.microsoft.com/office/drawing/2014/main" id="{595BAE8B-7001-B4B0-A21F-E0FA44BBB5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13663" y="3976688"/>
            <a:ext cx="1239837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2800">
                <a:latin typeface="Times New Roman" panose="02020603050405020304" pitchFamily="18" charset="0"/>
              </a:rPr>
              <a:t>Kernel </a:t>
            </a:r>
          </a:p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2800">
                <a:latin typeface="Times New Roman" panose="02020603050405020304" pitchFamily="18" charset="0"/>
              </a:rPr>
              <a:t>Mode</a:t>
            </a:r>
          </a:p>
        </p:txBody>
      </p:sp>
      <p:sp>
        <p:nvSpPr>
          <p:cNvPr id="105493" name="Rectangle 21">
            <a:extLst>
              <a:ext uri="{FF2B5EF4-FFF2-40B4-BE49-F238E27FC236}">
                <a16:creationId xmlns:a16="http://schemas.microsoft.com/office/drawing/2014/main" id="{C55B8EDF-212C-CABA-8C3E-E4D674B4AC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98725" y="2757488"/>
            <a:ext cx="1152525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2800">
                <a:latin typeface="Times New Roman" panose="02020603050405020304" pitchFamily="18" charset="0"/>
              </a:rPr>
              <a:t>Win32</a:t>
            </a:r>
          </a:p>
        </p:txBody>
      </p:sp>
      <p:sp>
        <p:nvSpPr>
          <p:cNvPr id="105494" name="Rectangle 22">
            <a:extLst>
              <a:ext uri="{FF2B5EF4-FFF2-40B4-BE49-F238E27FC236}">
                <a16:creationId xmlns:a16="http://schemas.microsoft.com/office/drawing/2014/main" id="{0B2E207A-6872-D53D-3822-807C046D9D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99125" y="2757488"/>
            <a:ext cx="1211263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2800">
                <a:latin typeface="Times New Roman" panose="02020603050405020304" pitchFamily="18" charset="0"/>
              </a:rPr>
              <a:t>POSIX</a:t>
            </a:r>
          </a:p>
        </p:txBody>
      </p:sp>
    </p:spTree>
  </p:cSld>
  <p:clrMapOvr>
    <a:masterClrMapping/>
  </p:clrMapOvr>
  <p:transition spd="slow"/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2">
            <a:extLst>
              <a:ext uri="{FF2B5EF4-FFF2-40B4-BE49-F238E27FC236}">
                <a16:creationId xmlns:a16="http://schemas.microsoft.com/office/drawing/2014/main" id="{23FCE52B-D408-0B36-5BF9-D67366E8F6D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lIns="92075" tIns="46038" rIns="92075" bIns="46038"/>
          <a:lstStyle/>
          <a:p>
            <a:pPr eaLnBrk="1" hangingPunct="1"/>
            <a:r>
              <a:rPr lang="en-US" altLang="en-US"/>
              <a:t>NT Microkernel</a:t>
            </a:r>
          </a:p>
        </p:txBody>
      </p:sp>
      <p:sp>
        <p:nvSpPr>
          <p:cNvPr id="107523" name="Rectangle 3">
            <a:extLst>
              <a:ext uri="{FF2B5EF4-FFF2-40B4-BE49-F238E27FC236}">
                <a16:creationId xmlns:a16="http://schemas.microsoft.com/office/drawing/2014/main" id="{A8C58908-E7CD-5149-CC0C-39F7EB26937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 lIns="92075" tIns="46038" rIns="92075" bIns="46038"/>
          <a:lstStyle/>
          <a:p>
            <a:pPr eaLnBrk="1" hangingPunct="1"/>
            <a:r>
              <a:rPr lang="en-US" altLang="en-US"/>
              <a:t>Thread scheduling</a:t>
            </a:r>
          </a:p>
          <a:p>
            <a:pPr eaLnBrk="1" hangingPunct="1"/>
            <a:r>
              <a:rPr lang="en-US" altLang="en-US"/>
              <a:t>Process switching</a:t>
            </a:r>
          </a:p>
          <a:p>
            <a:pPr eaLnBrk="1" hangingPunct="1"/>
            <a:r>
              <a:rPr lang="en-US" altLang="en-US"/>
              <a:t>Exception and interrupt handling</a:t>
            </a:r>
          </a:p>
          <a:p>
            <a:pPr eaLnBrk="1" hangingPunct="1"/>
            <a:r>
              <a:rPr lang="en-US" altLang="en-US"/>
              <a:t>Multiprocessor synchronization</a:t>
            </a:r>
          </a:p>
          <a:p>
            <a:pPr eaLnBrk="1" hangingPunct="1"/>
            <a:r>
              <a:rPr lang="en-US" altLang="en-US"/>
              <a:t>Only NT part not preemptible or pageable (why?)</a:t>
            </a:r>
          </a:p>
          <a:p>
            <a:pPr lvl="1" eaLnBrk="1" hangingPunct="1"/>
            <a:r>
              <a:rPr lang="en-US" altLang="en-US"/>
              <a:t>All other NT components runs in threads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2">
            <a:extLst>
              <a:ext uri="{FF2B5EF4-FFF2-40B4-BE49-F238E27FC236}">
                <a16:creationId xmlns:a16="http://schemas.microsoft.com/office/drawing/2014/main" id="{138DCC0A-3173-F2C8-5606-65767C6C920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lIns="92075" tIns="46038" rIns="92075" bIns="46038"/>
          <a:lstStyle/>
          <a:p>
            <a:pPr eaLnBrk="1" hangingPunct="1"/>
            <a:r>
              <a:rPr lang="en-US" altLang="en-US"/>
              <a:t>NT Executive</a:t>
            </a:r>
          </a:p>
        </p:txBody>
      </p:sp>
      <p:sp>
        <p:nvSpPr>
          <p:cNvPr id="109571" name="Rectangle 3">
            <a:extLst>
              <a:ext uri="{FF2B5EF4-FFF2-40B4-BE49-F238E27FC236}">
                <a16:creationId xmlns:a16="http://schemas.microsoft.com/office/drawing/2014/main" id="{A02BE4A2-42E3-4BF5-86DA-DF0B5E1CF6C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 lIns="92075" tIns="46038" rIns="92075" bIns="46038"/>
          <a:lstStyle/>
          <a:p>
            <a:pPr eaLnBrk="1" hangingPunct="1"/>
            <a:r>
              <a:rPr lang="en-US" altLang="en-US"/>
              <a:t>Higher level services than microkernel</a:t>
            </a:r>
          </a:p>
          <a:p>
            <a:pPr eaLnBrk="1" hangingPunct="1"/>
            <a:r>
              <a:rPr lang="en-US" altLang="en-US"/>
              <a:t>Runs in kernel mode</a:t>
            </a:r>
          </a:p>
          <a:p>
            <a:pPr lvl="1" eaLnBrk="1" hangingPunct="1"/>
            <a:r>
              <a:rPr lang="en-US" altLang="en-US"/>
              <a:t>but separate from the microkernel itself</a:t>
            </a:r>
          </a:p>
          <a:p>
            <a:pPr lvl="1" eaLnBrk="1" hangingPunct="1"/>
            <a:r>
              <a:rPr lang="en-US" altLang="en-US"/>
              <a:t>ease of change and expansion</a:t>
            </a:r>
          </a:p>
          <a:p>
            <a:pPr eaLnBrk="1" hangingPunct="1"/>
            <a:r>
              <a:rPr lang="en-US" altLang="en-US"/>
              <a:t>Built of independent modules</a:t>
            </a:r>
          </a:p>
          <a:p>
            <a:pPr lvl="1" eaLnBrk="1" hangingPunct="1"/>
            <a:r>
              <a:rPr lang="en-US" altLang="en-US"/>
              <a:t>all preemptible and pageable</a:t>
            </a:r>
          </a:p>
        </p:txBody>
      </p:sp>
    </p:spTree>
  </p:cSld>
  <p:clrMapOvr>
    <a:masterClrMapping/>
  </p:clrMapOvr>
  <p:transition spd="slow"/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2">
            <a:extLst>
              <a:ext uri="{FF2B5EF4-FFF2-40B4-BE49-F238E27FC236}">
                <a16:creationId xmlns:a16="http://schemas.microsoft.com/office/drawing/2014/main" id="{E2496465-171F-E3EF-71EF-BB8BB6EDC93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lIns="92075" tIns="46038" rIns="92075" bIns="46038"/>
          <a:lstStyle/>
          <a:p>
            <a:pPr eaLnBrk="1" hangingPunct="1"/>
            <a:r>
              <a:rPr lang="en-US" altLang="en-US"/>
              <a:t>NT Executive Modules</a:t>
            </a:r>
          </a:p>
        </p:txBody>
      </p:sp>
      <p:sp>
        <p:nvSpPr>
          <p:cNvPr id="111619" name="Rectangle 3">
            <a:extLst>
              <a:ext uri="{FF2B5EF4-FFF2-40B4-BE49-F238E27FC236}">
                <a16:creationId xmlns:a16="http://schemas.microsoft.com/office/drawing/2014/main" id="{9CD89D6D-B123-A191-FF32-7083ABD6AF8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 lIns="92075" tIns="46038" rIns="92075" bIns="46038"/>
          <a:lstStyle/>
          <a:p>
            <a:pPr eaLnBrk="1" hangingPunct="1"/>
            <a:r>
              <a:rPr lang="en-US" altLang="en-US"/>
              <a:t>Object manager</a:t>
            </a:r>
          </a:p>
          <a:p>
            <a:pPr eaLnBrk="1" hangingPunct="1"/>
            <a:r>
              <a:rPr lang="en-US" altLang="en-US"/>
              <a:t>Security reference monitor</a:t>
            </a:r>
          </a:p>
          <a:p>
            <a:pPr eaLnBrk="1" hangingPunct="1"/>
            <a:r>
              <a:rPr lang="en-US" altLang="en-US"/>
              <a:t>Process manager</a:t>
            </a:r>
          </a:p>
          <a:p>
            <a:pPr eaLnBrk="1" hangingPunct="1"/>
            <a:r>
              <a:rPr lang="en-US" altLang="en-US"/>
              <a:t>Local procedure call facility (a la RPC)</a:t>
            </a:r>
          </a:p>
          <a:p>
            <a:pPr eaLnBrk="1" hangingPunct="1"/>
            <a:r>
              <a:rPr lang="en-US" altLang="en-US"/>
              <a:t>Virtual memory manager</a:t>
            </a:r>
          </a:p>
          <a:p>
            <a:pPr eaLnBrk="1" hangingPunct="1"/>
            <a:r>
              <a:rPr lang="en-US" altLang="en-US"/>
              <a:t>I/O manager</a:t>
            </a:r>
          </a:p>
        </p:txBody>
      </p:sp>
    </p:spTree>
  </p:cSld>
  <p:clrMapOvr>
    <a:masterClrMapping/>
  </p:clrMapOvr>
  <p:transition spd="slow"/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AutoShape 9">
            <a:extLst>
              <a:ext uri="{FF2B5EF4-FFF2-40B4-BE49-F238E27FC236}">
                <a16:creationId xmlns:a16="http://schemas.microsoft.com/office/drawing/2014/main" id="{30D47BB1-E141-6261-046E-5D97C89060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01750" y="4121150"/>
            <a:ext cx="6997700" cy="977900"/>
          </a:xfrm>
          <a:prstGeom prst="roundRect">
            <a:avLst>
              <a:gd name="adj" fmla="val 12495"/>
            </a:avLst>
          </a:prstGeom>
          <a:solidFill>
            <a:srgbClr val="EAEAEA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en-US" sz="1800"/>
          </a:p>
        </p:txBody>
      </p:sp>
      <p:sp>
        <p:nvSpPr>
          <p:cNvPr id="113667" name="Rectangle 2">
            <a:extLst>
              <a:ext uri="{FF2B5EF4-FFF2-40B4-BE49-F238E27FC236}">
                <a16:creationId xmlns:a16="http://schemas.microsoft.com/office/drawing/2014/main" id="{3838AA88-52EA-7B8C-B6EE-B1357D63C26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lIns="92075" tIns="46038" rIns="92075" bIns="46038"/>
          <a:lstStyle/>
          <a:p>
            <a:pPr eaLnBrk="1" hangingPunct="1"/>
            <a:r>
              <a:rPr lang="en-US" altLang="en-US"/>
              <a:t>Typical Activity in NT</a:t>
            </a:r>
          </a:p>
        </p:txBody>
      </p:sp>
      <p:sp>
        <p:nvSpPr>
          <p:cNvPr id="113668" name="Rectangle 3">
            <a:extLst>
              <a:ext uri="{FF2B5EF4-FFF2-40B4-BE49-F238E27FC236}">
                <a16:creationId xmlns:a16="http://schemas.microsoft.com/office/drawing/2014/main" id="{2826E0D1-F72D-0F71-4A96-7DF228997CB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 lIns="92075" tIns="46038" rIns="92075" bIns="46038"/>
          <a:lstStyle/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en-US"/>
              <a:t> </a:t>
            </a:r>
          </a:p>
        </p:txBody>
      </p:sp>
      <p:sp>
        <p:nvSpPr>
          <p:cNvPr id="113669" name="Rectangle 4">
            <a:extLst>
              <a:ext uri="{FF2B5EF4-FFF2-40B4-BE49-F238E27FC236}">
                <a16:creationId xmlns:a16="http://schemas.microsoft.com/office/drawing/2014/main" id="{A4679505-AFF2-E079-842E-BBC9A1AD03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77950" y="5568950"/>
            <a:ext cx="6921500" cy="596900"/>
          </a:xfrm>
          <a:prstGeom prst="rect">
            <a:avLst/>
          </a:prstGeom>
          <a:solidFill>
            <a:schemeClr val="bg2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2075" tIns="46038" rIns="92075" bIns="46038" anchor="ctr"/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>
                <a:latin typeface="Times New Roman" panose="02020603050405020304" pitchFamily="18" charset="0"/>
              </a:rPr>
              <a:t>Hardware</a:t>
            </a:r>
          </a:p>
        </p:txBody>
      </p:sp>
      <p:sp>
        <p:nvSpPr>
          <p:cNvPr id="113670" name="Rectangle 5">
            <a:extLst>
              <a:ext uri="{FF2B5EF4-FFF2-40B4-BE49-F238E27FC236}">
                <a16:creationId xmlns:a16="http://schemas.microsoft.com/office/drawing/2014/main" id="{6CB36712-D474-AFE7-6933-0E9BDC938C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82750" y="4730750"/>
            <a:ext cx="6311900" cy="368300"/>
          </a:xfrm>
          <a:prstGeom prst="rect">
            <a:avLst/>
          </a:prstGeom>
          <a:solidFill>
            <a:schemeClr val="accent2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2075" tIns="46038" rIns="92075" bIns="46038" anchor="ctr"/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>
                <a:latin typeface="Times New Roman" panose="02020603050405020304" pitchFamily="18" charset="0"/>
              </a:rPr>
              <a:t>Kernel</a:t>
            </a:r>
          </a:p>
        </p:txBody>
      </p:sp>
      <p:sp>
        <p:nvSpPr>
          <p:cNvPr id="113671" name="Rectangle 6">
            <a:extLst>
              <a:ext uri="{FF2B5EF4-FFF2-40B4-BE49-F238E27FC236}">
                <a16:creationId xmlns:a16="http://schemas.microsoft.com/office/drawing/2014/main" id="{63A72C2E-37B4-9245-1F4C-806199C9AB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32325" y="4084638"/>
            <a:ext cx="1809750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>
                <a:latin typeface="Times New Roman" panose="02020603050405020304" pitchFamily="18" charset="0"/>
              </a:rPr>
              <a:t>Executive</a:t>
            </a:r>
          </a:p>
        </p:txBody>
      </p:sp>
      <p:sp>
        <p:nvSpPr>
          <p:cNvPr id="113672" name="Oval 7">
            <a:extLst>
              <a:ext uri="{FF2B5EF4-FFF2-40B4-BE49-F238E27FC236}">
                <a16:creationId xmlns:a16="http://schemas.microsoft.com/office/drawing/2014/main" id="{C0F365F0-17C7-DAC4-3D00-580F8A1463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9350" y="2901950"/>
            <a:ext cx="2120900" cy="596900"/>
          </a:xfrm>
          <a:prstGeom prst="ellipse">
            <a:avLst/>
          </a:prstGeom>
          <a:solidFill>
            <a:srgbClr val="CC66FF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en-US" sz="1800"/>
          </a:p>
        </p:txBody>
      </p:sp>
      <p:sp>
        <p:nvSpPr>
          <p:cNvPr id="113673" name="Oval 8">
            <a:extLst>
              <a:ext uri="{FF2B5EF4-FFF2-40B4-BE49-F238E27FC236}">
                <a16:creationId xmlns:a16="http://schemas.microsoft.com/office/drawing/2014/main" id="{677BFD11-01F9-C1B4-5591-7F477C2A40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6350" y="1835150"/>
            <a:ext cx="901700" cy="901700"/>
          </a:xfrm>
          <a:prstGeom prst="ellipse">
            <a:avLst/>
          </a:prstGeom>
          <a:solidFill>
            <a:srgbClr val="FFFF99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en-US" sz="1800"/>
          </a:p>
        </p:txBody>
      </p:sp>
      <p:sp>
        <p:nvSpPr>
          <p:cNvPr id="113674" name="Line 10">
            <a:extLst>
              <a:ext uri="{FF2B5EF4-FFF2-40B4-BE49-F238E27FC236}">
                <a16:creationId xmlns:a16="http://schemas.microsoft.com/office/drawing/2014/main" id="{87DC69DC-C930-C000-1A90-85B02429762F}"/>
              </a:ext>
            </a:extLst>
          </p:cNvPr>
          <p:cNvSpPr>
            <a:spLocks noChangeShapeType="1"/>
          </p:cNvSpPr>
          <p:nvPr/>
        </p:nvSpPr>
        <p:spPr bwMode="auto">
          <a:xfrm>
            <a:off x="533400" y="3810000"/>
            <a:ext cx="8153400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3675" name="Line 11">
            <a:extLst>
              <a:ext uri="{FF2B5EF4-FFF2-40B4-BE49-F238E27FC236}">
                <a16:creationId xmlns:a16="http://schemas.microsoft.com/office/drawing/2014/main" id="{E7961458-2F3D-B8E0-DCA3-DB4C8D8145AD}"/>
              </a:ext>
            </a:extLst>
          </p:cNvPr>
          <p:cNvSpPr>
            <a:spLocks noChangeShapeType="1"/>
          </p:cNvSpPr>
          <p:nvPr/>
        </p:nvSpPr>
        <p:spPr bwMode="auto">
          <a:xfrm>
            <a:off x="4343400" y="2743200"/>
            <a:ext cx="0" cy="16764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3676" name="Line 12">
            <a:extLst>
              <a:ext uri="{FF2B5EF4-FFF2-40B4-BE49-F238E27FC236}">
                <a16:creationId xmlns:a16="http://schemas.microsoft.com/office/drawing/2014/main" id="{F054FB63-96A8-C54C-2F16-66949F2D12B6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209800" y="4419600"/>
            <a:ext cx="21336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3677" name="Line 13">
            <a:extLst>
              <a:ext uri="{FF2B5EF4-FFF2-40B4-BE49-F238E27FC236}">
                <a16:creationId xmlns:a16="http://schemas.microsoft.com/office/drawing/2014/main" id="{3399EDF7-D97B-8731-15E9-1DCE89BFF08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209800" y="3505200"/>
            <a:ext cx="0" cy="9144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3678" name="Line 14">
            <a:extLst>
              <a:ext uri="{FF2B5EF4-FFF2-40B4-BE49-F238E27FC236}">
                <a16:creationId xmlns:a16="http://schemas.microsoft.com/office/drawing/2014/main" id="{68DF31AF-C6B4-C102-960B-7BA197219E20}"/>
              </a:ext>
            </a:extLst>
          </p:cNvPr>
          <p:cNvSpPr>
            <a:spLocks noChangeShapeType="1"/>
          </p:cNvSpPr>
          <p:nvPr/>
        </p:nvSpPr>
        <p:spPr bwMode="auto">
          <a:xfrm>
            <a:off x="2438400" y="3505200"/>
            <a:ext cx="0" cy="762000"/>
          </a:xfrm>
          <a:prstGeom prst="line">
            <a:avLst/>
          </a:prstGeom>
          <a:noFill/>
          <a:ln w="12700">
            <a:solidFill>
              <a:schemeClr val="tx1"/>
            </a:solidFill>
            <a:prstDash val="lgDash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3679" name="Line 15">
            <a:extLst>
              <a:ext uri="{FF2B5EF4-FFF2-40B4-BE49-F238E27FC236}">
                <a16:creationId xmlns:a16="http://schemas.microsoft.com/office/drawing/2014/main" id="{0C2BD097-FD61-05BA-8C81-2F0C86B5134B}"/>
              </a:ext>
            </a:extLst>
          </p:cNvPr>
          <p:cNvSpPr>
            <a:spLocks noChangeShapeType="1"/>
          </p:cNvSpPr>
          <p:nvPr/>
        </p:nvSpPr>
        <p:spPr bwMode="auto">
          <a:xfrm>
            <a:off x="2438400" y="4267200"/>
            <a:ext cx="1752600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lgDash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3680" name="Line 16">
            <a:extLst>
              <a:ext uri="{FF2B5EF4-FFF2-40B4-BE49-F238E27FC236}">
                <a16:creationId xmlns:a16="http://schemas.microsoft.com/office/drawing/2014/main" id="{96D65E76-A84A-A198-A2F2-89714335902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191000" y="2743200"/>
            <a:ext cx="0" cy="1524000"/>
          </a:xfrm>
          <a:prstGeom prst="line">
            <a:avLst/>
          </a:prstGeom>
          <a:noFill/>
          <a:ln w="12700">
            <a:solidFill>
              <a:schemeClr val="tx1"/>
            </a:solidFill>
            <a:prstDash val="lgDash"/>
            <a:round/>
            <a:headEnd type="none" w="sm" len="sm"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3681" name="Rectangle 17">
            <a:extLst>
              <a:ext uri="{FF2B5EF4-FFF2-40B4-BE49-F238E27FC236}">
                <a16:creationId xmlns:a16="http://schemas.microsoft.com/office/drawing/2014/main" id="{381B2F45-02B9-8C81-B807-111C700D78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37125" y="1798638"/>
            <a:ext cx="1425575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>
                <a:latin typeface="Times New Roman" panose="02020603050405020304" pitchFamily="18" charset="0"/>
              </a:rPr>
              <a:t>Client 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>
                <a:latin typeface="Times New Roman" panose="02020603050405020304" pitchFamily="18" charset="0"/>
              </a:rPr>
              <a:t>Process</a:t>
            </a:r>
          </a:p>
        </p:txBody>
      </p:sp>
      <p:sp>
        <p:nvSpPr>
          <p:cNvPr id="113682" name="Rectangle 18">
            <a:extLst>
              <a:ext uri="{FF2B5EF4-FFF2-40B4-BE49-F238E27FC236}">
                <a16:creationId xmlns:a16="http://schemas.microsoft.com/office/drawing/2014/main" id="{68F079F8-E91F-4522-15C5-0DAC64741F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1325" y="1417638"/>
            <a:ext cx="1946275" cy="155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>
                <a:latin typeface="Times New Roman" panose="02020603050405020304" pitchFamily="18" charset="0"/>
              </a:rPr>
              <a:t>Win32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>
                <a:latin typeface="Times New Roman" panose="02020603050405020304" pitchFamily="18" charset="0"/>
              </a:rPr>
              <a:t>Protected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>
                <a:latin typeface="Times New Roman" panose="02020603050405020304" pitchFamily="18" charset="0"/>
              </a:rPr>
              <a:t>Subsystem</a:t>
            </a:r>
          </a:p>
        </p:txBody>
      </p:sp>
    </p:spTree>
  </p:cSld>
  <p:clrMapOvr>
    <a:masterClrMapping/>
  </p:clrMapOvr>
  <p:transition spd="slow"/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2">
            <a:extLst>
              <a:ext uri="{FF2B5EF4-FFF2-40B4-BE49-F238E27FC236}">
                <a16:creationId xmlns:a16="http://schemas.microsoft.com/office/drawing/2014/main" id="{3D6F158F-C9F3-BFC6-3817-AE0222686A1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lIns="92075" tIns="46038" rIns="92075" bIns="46038"/>
          <a:lstStyle/>
          <a:p>
            <a:pPr eaLnBrk="1" hangingPunct="1"/>
            <a:r>
              <a:rPr lang="en-US" altLang="en-US"/>
              <a:t>Windows NT Threads</a:t>
            </a:r>
          </a:p>
        </p:txBody>
      </p:sp>
      <p:sp>
        <p:nvSpPr>
          <p:cNvPr id="115715" name="Rectangle 3">
            <a:extLst>
              <a:ext uri="{FF2B5EF4-FFF2-40B4-BE49-F238E27FC236}">
                <a16:creationId xmlns:a16="http://schemas.microsoft.com/office/drawing/2014/main" id="{76E17A89-E0C6-8073-39A3-4EAA086F422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 lIns="92075" tIns="46038" rIns="92075" bIns="46038"/>
          <a:lstStyle/>
          <a:p>
            <a:pPr eaLnBrk="1" hangingPunct="1"/>
            <a:r>
              <a:rPr lang="en-US" altLang="en-US"/>
              <a:t>Executable entity running in an address space</a:t>
            </a:r>
          </a:p>
          <a:p>
            <a:pPr eaLnBrk="1" hangingPunct="1"/>
            <a:r>
              <a:rPr lang="en-US" altLang="en-US"/>
              <a:t>Scheduled by kernel</a:t>
            </a:r>
          </a:p>
          <a:p>
            <a:pPr eaLnBrk="1" hangingPunct="1"/>
            <a:r>
              <a:rPr lang="en-US" altLang="en-US"/>
              <a:t>Handled by kernel’s dispatcher</a:t>
            </a:r>
          </a:p>
          <a:p>
            <a:pPr eaLnBrk="1" hangingPunct="1"/>
            <a:r>
              <a:rPr lang="en-US" altLang="en-US"/>
              <a:t>Kernel works with stripped-down view of thread - </a:t>
            </a:r>
            <a:r>
              <a:rPr lang="en-US" altLang="en-US" i="1"/>
              <a:t>kernel thread object</a:t>
            </a:r>
            <a:endParaRPr lang="en-US" altLang="en-US"/>
          </a:p>
          <a:p>
            <a:pPr eaLnBrk="1" hangingPunct="1"/>
            <a:r>
              <a:rPr lang="en-US" altLang="en-US"/>
              <a:t>Multiple process threads can execute on distinct processors--even Executive ones</a:t>
            </a:r>
          </a:p>
        </p:txBody>
      </p:sp>
    </p:spTree>
  </p:cSld>
  <p:clrMapOvr>
    <a:masterClrMapping/>
  </p:clrMapOvr>
  <p:transition spd="slow"/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2">
            <a:extLst>
              <a:ext uri="{FF2B5EF4-FFF2-40B4-BE49-F238E27FC236}">
                <a16:creationId xmlns:a16="http://schemas.microsoft.com/office/drawing/2014/main" id="{FD74210C-00BC-5819-DB99-DD185D3F4A1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lIns="92075" tIns="46038" rIns="92075" bIns="46038"/>
          <a:lstStyle/>
          <a:p>
            <a:pPr eaLnBrk="1" hangingPunct="1"/>
            <a:r>
              <a:rPr lang="en-US" altLang="en-US"/>
              <a:t>Microkernel Process Object</a:t>
            </a:r>
          </a:p>
        </p:txBody>
      </p:sp>
      <p:sp>
        <p:nvSpPr>
          <p:cNvPr id="117763" name="Rectangle 3">
            <a:extLst>
              <a:ext uri="{FF2B5EF4-FFF2-40B4-BE49-F238E27FC236}">
                <a16:creationId xmlns:a16="http://schemas.microsoft.com/office/drawing/2014/main" id="{3C7CA382-52A1-DA9C-5B45-B1F84B6DC08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 lIns="92075" tIns="46038" rIns="92075" bIns="46038"/>
          <a:lstStyle/>
          <a:p>
            <a:pPr eaLnBrk="1" hangingPunct="1"/>
            <a:r>
              <a:rPr lang="en-US" altLang="en-US"/>
              <a:t>A proxy for the real process</a:t>
            </a:r>
          </a:p>
          <a:p>
            <a:pPr eaLnBrk="1" hangingPunct="1"/>
            <a:r>
              <a:rPr lang="en-US" altLang="en-US"/>
              <a:t>Microkernel’s interface to the real process</a:t>
            </a:r>
          </a:p>
          <a:p>
            <a:pPr eaLnBrk="1" hangingPunct="1"/>
            <a:r>
              <a:rPr lang="en-US" altLang="en-US"/>
              <a:t>Contains pointers to the various resources owned by the process</a:t>
            </a:r>
          </a:p>
          <a:p>
            <a:pPr lvl="1" eaLnBrk="1" hangingPunct="1"/>
            <a:r>
              <a:rPr lang="en-US" altLang="en-US"/>
              <a:t>e.g., threads and address spaces</a:t>
            </a:r>
          </a:p>
          <a:p>
            <a:pPr eaLnBrk="1" hangingPunct="1"/>
            <a:r>
              <a:rPr lang="en-US" altLang="en-US"/>
              <a:t>Alterable only by microkernel calls</a:t>
            </a:r>
          </a:p>
        </p:txBody>
      </p:sp>
    </p:spTree>
  </p:cSld>
  <p:clrMapOvr>
    <a:masterClrMapping/>
  </p:clrMapOvr>
  <p:transition spd="slow"/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2">
            <a:extLst>
              <a:ext uri="{FF2B5EF4-FFF2-40B4-BE49-F238E27FC236}">
                <a16:creationId xmlns:a16="http://schemas.microsoft.com/office/drawing/2014/main" id="{231CD52A-353E-EDB8-5EA3-40AD50A9150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lIns="92075" tIns="46038" rIns="92075" bIns="46038"/>
          <a:lstStyle/>
          <a:p>
            <a:pPr eaLnBrk="1" hangingPunct="1"/>
            <a:r>
              <a:rPr lang="en-US" altLang="en-US"/>
              <a:t>Microkernel Thread Objects</a:t>
            </a:r>
          </a:p>
        </p:txBody>
      </p:sp>
      <p:sp>
        <p:nvSpPr>
          <p:cNvPr id="119811" name="Rectangle 3">
            <a:extLst>
              <a:ext uri="{FF2B5EF4-FFF2-40B4-BE49-F238E27FC236}">
                <a16:creationId xmlns:a16="http://schemas.microsoft.com/office/drawing/2014/main" id="{5684E9D3-1BF2-50DB-2DF2-7B0B2E16298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 lIns="92075" tIns="46038" rIns="92075" bIns="46038"/>
          <a:lstStyle/>
          <a:p>
            <a:pPr eaLnBrk="1" hangingPunct="1"/>
            <a:r>
              <a:rPr lang="en-US" altLang="en-US"/>
              <a:t>Proxies for the real thread </a:t>
            </a:r>
          </a:p>
          <a:p>
            <a:pPr lvl="1" eaLnBrk="1" hangingPunct="1"/>
            <a:r>
              <a:rPr lang="en-US" altLang="en-US"/>
              <a:t>One per thread</a:t>
            </a:r>
          </a:p>
          <a:p>
            <a:pPr eaLnBrk="1" hangingPunct="1"/>
            <a:r>
              <a:rPr lang="en-US" altLang="en-US"/>
              <a:t>Contains minimal information about thread</a:t>
            </a:r>
          </a:p>
          <a:p>
            <a:pPr lvl="1" eaLnBrk="1" hangingPunct="1"/>
            <a:r>
              <a:rPr lang="en-US" altLang="en-US"/>
              <a:t>Priorities, dispatching state</a:t>
            </a:r>
          </a:p>
          <a:p>
            <a:pPr eaLnBrk="1" hangingPunct="1"/>
            <a:r>
              <a:rPr lang="en-US" altLang="en-US"/>
              <a:t>Used by the microkernel for dispatching</a:t>
            </a:r>
          </a:p>
        </p:txBody>
      </p:sp>
    </p:spTree>
  </p:cSld>
  <p:clrMapOvr>
    <a:masterClrMapping/>
  </p:clrMapOvr>
  <p:transition spd="slow"/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2">
            <a:extLst>
              <a:ext uri="{FF2B5EF4-FFF2-40B4-BE49-F238E27FC236}">
                <a16:creationId xmlns:a16="http://schemas.microsoft.com/office/drawing/2014/main" id="{799CD149-5052-B97F-DB9E-D8835B6BCB7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lIns="92075" tIns="46038" rIns="92075" bIns="46038"/>
          <a:lstStyle/>
          <a:p>
            <a:pPr eaLnBrk="1" hangingPunct="1"/>
            <a:r>
              <a:rPr lang="en-US" altLang="en-US"/>
              <a:t>Microkernel Process and Thread Object Diagram</a:t>
            </a:r>
          </a:p>
        </p:txBody>
      </p:sp>
      <p:sp>
        <p:nvSpPr>
          <p:cNvPr id="121859" name="Rectangle 3">
            <a:extLst>
              <a:ext uri="{FF2B5EF4-FFF2-40B4-BE49-F238E27FC236}">
                <a16:creationId xmlns:a16="http://schemas.microsoft.com/office/drawing/2014/main" id="{AACD1B73-DEDA-8E7C-2734-07C655C5A3E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 lIns="92075" tIns="46038" rIns="92075" bIns="46038"/>
          <a:lstStyle/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en-US"/>
              <a:t> </a:t>
            </a:r>
          </a:p>
        </p:txBody>
      </p:sp>
      <p:sp>
        <p:nvSpPr>
          <p:cNvPr id="121860" name="Oval 4">
            <a:extLst>
              <a:ext uri="{FF2B5EF4-FFF2-40B4-BE49-F238E27FC236}">
                <a16:creationId xmlns:a16="http://schemas.microsoft.com/office/drawing/2014/main" id="{EA879486-23C0-FFC0-B4F2-2261C89DD0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30350" y="2292350"/>
            <a:ext cx="2273300" cy="1206500"/>
          </a:xfrm>
          <a:prstGeom prst="ellipse">
            <a:avLst/>
          </a:prstGeom>
          <a:solidFill>
            <a:srgbClr val="FFFF99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lIns="92075" tIns="46038" rIns="92075" bIns="46038" anchor="ctr"/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>
                <a:latin typeface="Symbol" panose="05050102010706020507" pitchFamily="18" charset="2"/>
              </a:rPr>
              <a:t>m</a:t>
            </a:r>
            <a:r>
              <a:rPr lang="en-US" altLang="en-US">
                <a:latin typeface="Times New Roman" panose="02020603050405020304" pitchFamily="18" charset="0"/>
              </a:rPr>
              <a:t>Kernel </a:t>
            </a:r>
          </a:p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>
                <a:latin typeface="Times New Roman" panose="02020603050405020304" pitchFamily="18" charset="0"/>
              </a:rPr>
              <a:t>Process</a:t>
            </a:r>
          </a:p>
        </p:txBody>
      </p:sp>
      <p:sp>
        <p:nvSpPr>
          <p:cNvPr id="121861" name="Oval 5">
            <a:extLst>
              <a:ext uri="{FF2B5EF4-FFF2-40B4-BE49-F238E27FC236}">
                <a16:creationId xmlns:a16="http://schemas.microsoft.com/office/drawing/2014/main" id="{4E0AA941-C1DE-81EB-0DB6-230CD40419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16550" y="3282950"/>
            <a:ext cx="2273300" cy="1206500"/>
          </a:xfrm>
          <a:prstGeom prst="ellipse">
            <a:avLst/>
          </a:prstGeom>
          <a:solidFill>
            <a:srgbClr val="FFFF99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lIns="92075" tIns="46038" rIns="92075" bIns="46038" anchor="ctr"/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3600">
                <a:latin typeface="Symbol" panose="05050102010706020507" pitchFamily="18" charset="2"/>
              </a:rPr>
              <a:t>m</a:t>
            </a:r>
            <a:r>
              <a:rPr lang="en-US" altLang="en-US">
                <a:latin typeface="Times New Roman" panose="02020603050405020304" pitchFamily="18" charset="0"/>
              </a:rPr>
              <a:t>Kernel </a:t>
            </a:r>
          </a:p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>
                <a:latin typeface="Times New Roman" panose="02020603050405020304" pitchFamily="18" charset="0"/>
              </a:rPr>
              <a:t>Thread</a:t>
            </a:r>
          </a:p>
        </p:txBody>
      </p:sp>
      <p:sp>
        <p:nvSpPr>
          <p:cNvPr id="121862" name="Oval 6">
            <a:extLst>
              <a:ext uri="{FF2B5EF4-FFF2-40B4-BE49-F238E27FC236}">
                <a16:creationId xmlns:a16="http://schemas.microsoft.com/office/drawing/2014/main" id="{2F610F4B-E7A1-E900-66CD-8C1D14AFFC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11750" y="4883150"/>
            <a:ext cx="2273300" cy="1206500"/>
          </a:xfrm>
          <a:prstGeom prst="ellipse">
            <a:avLst/>
          </a:prstGeom>
          <a:solidFill>
            <a:srgbClr val="FFFF99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lIns="92075" tIns="46038" rIns="92075" bIns="46038" anchor="ctr"/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3600">
                <a:latin typeface="Symbol" panose="05050102010706020507" pitchFamily="18" charset="2"/>
              </a:rPr>
              <a:t>m</a:t>
            </a:r>
            <a:r>
              <a:rPr lang="en-US" altLang="en-US">
                <a:latin typeface="Times New Roman" panose="02020603050405020304" pitchFamily="18" charset="0"/>
              </a:rPr>
              <a:t>Kernel </a:t>
            </a:r>
          </a:p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>
                <a:latin typeface="Times New Roman" panose="02020603050405020304" pitchFamily="18" charset="0"/>
              </a:rPr>
              <a:t>Thread</a:t>
            </a:r>
          </a:p>
        </p:txBody>
      </p:sp>
      <p:sp>
        <p:nvSpPr>
          <p:cNvPr id="121863" name="Line 7">
            <a:extLst>
              <a:ext uri="{FF2B5EF4-FFF2-40B4-BE49-F238E27FC236}">
                <a16:creationId xmlns:a16="http://schemas.microsoft.com/office/drawing/2014/main" id="{CBD5FB19-0E6B-A635-BF10-0A8570E8C220}"/>
              </a:ext>
            </a:extLst>
          </p:cNvPr>
          <p:cNvSpPr>
            <a:spLocks noChangeShapeType="1"/>
          </p:cNvSpPr>
          <p:nvPr/>
        </p:nvSpPr>
        <p:spPr bwMode="auto">
          <a:xfrm>
            <a:off x="3581400" y="2971800"/>
            <a:ext cx="1981200" cy="609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1864" name="Line 8">
            <a:extLst>
              <a:ext uri="{FF2B5EF4-FFF2-40B4-BE49-F238E27FC236}">
                <a16:creationId xmlns:a16="http://schemas.microsoft.com/office/drawing/2014/main" id="{DDB68B2A-6C8C-044E-3BEA-6FE1A25D3D3A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486400" y="4038600"/>
            <a:ext cx="304800" cy="990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 spd="slow"/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10">
            <a:extLst>
              <a:ext uri="{FF2B5EF4-FFF2-40B4-BE49-F238E27FC236}">
                <a16:creationId xmlns:a16="http://schemas.microsoft.com/office/drawing/2014/main" id="{75F19F4A-78C9-5560-0D72-BF603D92BB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45150" y="2520950"/>
            <a:ext cx="596900" cy="292100"/>
          </a:xfrm>
          <a:prstGeom prst="rect">
            <a:avLst/>
          </a:prstGeom>
          <a:solidFill>
            <a:schemeClr val="accent2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en-US" sz="1800"/>
          </a:p>
        </p:txBody>
      </p:sp>
      <p:sp>
        <p:nvSpPr>
          <p:cNvPr id="123907" name="Rectangle 12">
            <a:extLst>
              <a:ext uri="{FF2B5EF4-FFF2-40B4-BE49-F238E27FC236}">
                <a16:creationId xmlns:a16="http://schemas.microsoft.com/office/drawing/2014/main" id="{DF1AC031-8C8E-FB73-CC39-F96C4991EA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11950" y="2520950"/>
            <a:ext cx="596900" cy="292100"/>
          </a:xfrm>
          <a:prstGeom prst="rect">
            <a:avLst/>
          </a:prstGeom>
          <a:solidFill>
            <a:schemeClr val="accent2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en-US" sz="1800"/>
          </a:p>
        </p:txBody>
      </p:sp>
      <p:sp>
        <p:nvSpPr>
          <p:cNvPr id="123908" name="Rectangle 13">
            <a:extLst>
              <a:ext uri="{FF2B5EF4-FFF2-40B4-BE49-F238E27FC236}">
                <a16:creationId xmlns:a16="http://schemas.microsoft.com/office/drawing/2014/main" id="{ECFF4BF4-DCAA-4CE3-A4BA-DB62A91F36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78750" y="2520950"/>
            <a:ext cx="596900" cy="292100"/>
          </a:xfrm>
          <a:prstGeom prst="rect">
            <a:avLst/>
          </a:prstGeom>
          <a:solidFill>
            <a:schemeClr val="accent2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en-US" sz="1800"/>
          </a:p>
        </p:txBody>
      </p:sp>
      <p:sp>
        <p:nvSpPr>
          <p:cNvPr id="123909" name="Rectangle 16">
            <a:extLst>
              <a:ext uri="{FF2B5EF4-FFF2-40B4-BE49-F238E27FC236}">
                <a16:creationId xmlns:a16="http://schemas.microsoft.com/office/drawing/2014/main" id="{A2855F71-FFFC-5EEB-9E8E-FA1BC31CB0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82750" y="4121150"/>
            <a:ext cx="1739900" cy="1892300"/>
          </a:xfrm>
          <a:prstGeom prst="rect">
            <a:avLst/>
          </a:prstGeom>
          <a:solidFill>
            <a:schemeClr val="accent2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en-US" sz="1800"/>
          </a:p>
        </p:txBody>
      </p:sp>
      <p:sp>
        <p:nvSpPr>
          <p:cNvPr id="123910" name="Oval 19">
            <a:extLst>
              <a:ext uri="{FF2B5EF4-FFF2-40B4-BE49-F238E27FC236}">
                <a16:creationId xmlns:a16="http://schemas.microsoft.com/office/drawing/2014/main" id="{C93BFE1A-05D9-63A0-3A5C-ED557ABA0F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25550" y="2216150"/>
            <a:ext cx="3035300" cy="1435100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en-US" sz="1800"/>
          </a:p>
        </p:txBody>
      </p:sp>
      <p:sp>
        <p:nvSpPr>
          <p:cNvPr id="123911" name="Oval 20">
            <a:extLst>
              <a:ext uri="{FF2B5EF4-FFF2-40B4-BE49-F238E27FC236}">
                <a16:creationId xmlns:a16="http://schemas.microsoft.com/office/drawing/2014/main" id="{9DF78990-992C-F8CB-9680-4C0DABC6CA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83150" y="3206750"/>
            <a:ext cx="3035300" cy="1435100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en-US" sz="1800"/>
          </a:p>
        </p:txBody>
      </p:sp>
      <p:sp>
        <p:nvSpPr>
          <p:cNvPr id="123912" name="Oval 21">
            <a:extLst>
              <a:ext uri="{FF2B5EF4-FFF2-40B4-BE49-F238E27FC236}">
                <a16:creationId xmlns:a16="http://schemas.microsoft.com/office/drawing/2014/main" id="{0D7B7A58-6112-CC91-E7D3-80C96DA9B4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8350" y="4730750"/>
            <a:ext cx="3035300" cy="1435100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en-US" sz="1800"/>
          </a:p>
        </p:txBody>
      </p:sp>
      <p:sp>
        <p:nvSpPr>
          <p:cNvPr id="123913" name="Rectangle 2">
            <a:extLst>
              <a:ext uri="{FF2B5EF4-FFF2-40B4-BE49-F238E27FC236}">
                <a16:creationId xmlns:a16="http://schemas.microsoft.com/office/drawing/2014/main" id="{AE79506B-B518-C782-12A0-68C98AE49B5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lIns="92075" tIns="46038" rIns="92075" bIns="46038"/>
          <a:lstStyle/>
          <a:p>
            <a:pPr eaLnBrk="1" hangingPunct="1"/>
            <a:r>
              <a:rPr lang="en-US" altLang="en-US"/>
              <a:t>Other Microkernel Process Information</a:t>
            </a:r>
          </a:p>
        </p:txBody>
      </p:sp>
      <p:sp>
        <p:nvSpPr>
          <p:cNvPr id="123914" name="Rectangle 3">
            <a:extLst>
              <a:ext uri="{FF2B5EF4-FFF2-40B4-BE49-F238E27FC236}">
                <a16:creationId xmlns:a16="http://schemas.microsoft.com/office/drawing/2014/main" id="{901B3146-C691-C280-1B1A-356B67823D7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 lIns="92075" tIns="46038" rIns="92075" bIns="46038"/>
          <a:lstStyle/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en-US"/>
              <a:t> </a:t>
            </a:r>
          </a:p>
        </p:txBody>
      </p:sp>
      <p:sp>
        <p:nvSpPr>
          <p:cNvPr id="123915" name="Oval 4">
            <a:extLst>
              <a:ext uri="{FF2B5EF4-FFF2-40B4-BE49-F238E27FC236}">
                <a16:creationId xmlns:a16="http://schemas.microsoft.com/office/drawing/2014/main" id="{6D4A6730-C188-863E-8437-521B1B9FAC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30350" y="2292350"/>
            <a:ext cx="2273300" cy="1206500"/>
          </a:xfrm>
          <a:prstGeom prst="ellipse">
            <a:avLst/>
          </a:prstGeom>
          <a:solidFill>
            <a:srgbClr val="FFFF99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lIns="92075" tIns="46038" rIns="92075" bIns="46038" anchor="ctr"/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>
                <a:latin typeface="Symbol" panose="05050102010706020507" pitchFamily="18" charset="2"/>
              </a:rPr>
              <a:t>m</a:t>
            </a:r>
            <a:r>
              <a:rPr lang="en-US" altLang="en-US">
                <a:latin typeface="Times New Roman" panose="02020603050405020304" pitchFamily="18" charset="0"/>
              </a:rPr>
              <a:t>Kernel </a:t>
            </a:r>
          </a:p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>
                <a:latin typeface="Times New Roman" panose="02020603050405020304" pitchFamily="18" charset="0"/>
              </a:rPr>
              <a:t>Process</a:t>
            </a:r>
          </a:p>
        </p:txBody>
      </p:sp>
      <p:sp>
        <p:nvSpPr>
          <p:cNvPr id="123916" name="Oval 5">
            <a:extLst>
              <a:ext uri="{FF2B5EF4-FFF2-40B4-BE49-F238E27FC236}">
                <a16:creationId xmlns:a16="http://schemas.microsoft.com/office/drawing/2014/main" id="{D1808519-CB54-D8E5-E274-90B75A4C1E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16550" y="3282950"/>
            <a:ext cx="2273300" cy="1206500"/>
          </a:xfrm>
          <a:prstGeom prst="ellipse">
            <a:avLst/>
          </a:prstGeom>
          <a:solidFill>
            <a:srgbClr val="FFFF99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lIns="92075" tIns="46038" rIns="92075" bIns="46038" anchor="ctr"/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>
                <a:latin typeface="Symbol" panose="05050102010706020507" pitchFamily="18" charset="2"/>
              </a:rPr>
              <a:t>m</a:t>
            </a:r>
            <a:r>
              <a:rPr lang="en-US" altLang="en-US">
                <a:latin typeface="Times New Roman" panose="02020603050405020304" pitchFamily="18" charset="0"/>
              </a:rPr>
              <a:t>Kernel </a:t>
            </a:r>
          </a:p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>
                <a:latin typeface="Times New Roman" panose="02020603050405020304" pitchFamily="18" charset="0"/>
              </a:rPr>
              <a:t>Thread</a:t>
            </a:r>
          </a:p>
        </p:txBody>
      </p:sp>
      <p:sp>
        <p:nvSpPr>
          <p:cNvPr id="123917" name="Oval 6">
            <a:extLst>
              <a:ext uri="{FF2B5EF4-FFF2-40B4-BE49-F238E27FC236}">
                <a16:creationId xmlns:a16="http://schemas.microsoft.com/office/drawing/2014/main" id="{5E0D9AC3-595F-1D31-ACA2-DEDF244053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11750" y="4883150"/>
            <a:ext cx="2273300" cy="1206500"/>
          </a:xfrm>
          <a:prstGeom prst="ellipse">
            <a:avLst/>
          </a:prstGeom>
          <a:solidFill>
            <a:srgbClr val="FFFF99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lIns="92075" tIns="46038" rIns="92075" bIns="46038" anchor="ctr"/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>
                <a:latin typeface="Symbol" panose="05050102010706020507" pitchFamily="18" charset="2"/>
              </a:rPr>
              <a:t>m</a:t>
            </a:r>
            <a:r>
              <a:rPr lang="en-US" altLang="en-US">
                <a:latin typeface="Times New Roman" panose="02020603050405020304" pitchFamily="18" charset="0"/>
              </a:rPr>
              <a:t>Kernel </a:t>
            </a:r>
          </a:p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>
                <a:latin typeface="Times New Roman" panose="02020603050405020304" pitchFamily="18" charset="0"/>
              </a:rPr>
              <a:t>Thread</a:t>
            </a:r>
          </a:p>
        </p:txBody>
      </p:sp>
      <p:sp>
        <p:nvSpPr>
          <p:cNvPr id="123918" name="Line 7">
            <a:extLst>
              <a:ext uri="{FF2B5EF4-FFF2-40B4-BE49-F238E27FC236}">
                <a16:creationId xmlns:a16="http://schemas.microsoft.com/office/drawing/2014/main" id="{E7FEAA8A-1857-D8CD-E35E-235022D8BDDA}"/>
              </a:ext>
            </a:extLst>
          </p:cNvPr>
          <p:cNvSpPr>
            <a:spLocks noChangeShapeType="1"/>
          </p:cNvSpPr>
          <p:nvPr/>
        </p:nvSpPr>
        <p:spPr bwMode="auto">
          <a:xfrm>
            <a:off x="3581400" y="2971800"/>
            <a:ext cx="1981200" cy="609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3919" name="Line 8">
            <a:extLst>
              <a:ext uri="{FF2B5EF4-FFF2-40B4-BE49-F238E27FC236}">
                <a16:creationId xmlns:a16="http://schemas.microsoft.com/office/drawing/2014/main" id="{06350B01-4B2B-20EB-0F19-B0A8642FF4CD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486400" y="4038600"/>
            <a:ext cx="304800" cy="990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3920" name="Line 9">
            <a:extLst>
              <a:ext uri="{FF2B5EF4-FFF2-40B4-BE49-F238E27FC236}">
                <a16:creationId xmlns:a16="http://schemas.microsoft.com/office/drawing/2014/main" id="{74DBF12A-11B1-CB3C-DD2A-40F3D3B4924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505200" y="2667000"/>
            <a:ext cx="2133600" cy="1524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3921" name="Line 11">
            <a:extLst>
              <a:ext uri="{FF2B5EF4-FFF2-40B4-BE49-F238E27FC236}">
                <a16:creationId xmlns:a16="http://schemas.microsoft.com/office/drawing/2014/main" id="{DC13F196-B223-BDCD-DE9E-5FBD1B4F41EF}"/>
              </a:ext>
            </a:extLst>
          </p:cNvPr>
          <p:cNvSpPr>
            <a:spLocks noChangeShapeType="1"/>
          </p:cNvSpPr>
          <p:nvPr/>
        </p:nvSpPr>
        <p:spPr bwMode="auto">
          <a:xfrm>
            <a:off x="6248400" y="2667000"/>
            <a:ext cx="4572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3922" name="Line 14">
            <a:extLst>
              <a:ext uri="{FF2B5EF4-FFF2-40B4-BE49-F238E27FC236}">
                <a16:creationId xmlns:a16="http://schemas.microsoft.com/office/drawing/2014/main" id="{C25E5878-AD45-A629-3B35-D72FA36E378D}"/>
              </a:ext>
            </a:extLst>
          </p:cNvPr>
          <p:cNvSpPr>
            <a:spLocks noChangeShapeType="1"/>
          </p:cNvSpPr>
          <p:nvPr/>
        </p:nvSpPr>
        <p:spPr bwMode="auto">
          <a:xfrm>
            <a:off x="7315200" y="2667000"/>
            <a:ext cx="4572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3923" name="Rectangle 15">
            <a:extLst>
              <a:ext uri="{FF2B5EF4-FFF2-40B4-BE49-F238E27FC236}">
                <a16:creationId xmlns:a16="http://schemas.microsoft.com/office/drawing/2014/main" id="{743CFF0E-2EAE-2386-DC59-117AEE6CC3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26138" y="1736725"/>
            <a:ext cx="2927350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</a:rPr>
              <a:t>Virtual Address Space</a:t>
            </a:r>
          </a:p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</a:rPr>
              <a:t>Descriptors</a:t>
            </a:r>
          </a:p>
        </p:txBody>
      </p:sp>
      <p:sp>
        <p:nvSpPr>
          <p:cNvPr id="123924" name="Line 17">
            <a:extLst>
              <a:ext uri="{FF2B5EF4-FFF2-40B4-BE49-F238E27FC236}">
                <a16:creationId xmlns:a16="http://schemas.microsoft.com/office/drawing/2014/main" id="{0A6BB276-32AE-32DF-FD24-52EF93C010D6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514600" y="3505200"/>
            <a:ext cx="152400" cy="609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3925" name="Rectangle 18">
            <a:extLst>
              <a:ext uri="{FF2B5EF4-FFF2-40B4-BE49-F238E27FC236}">
                <a16:creationId xmlns:a16="http://schemas.microsoft.com/office/drawing/2014/main" id="{1D1F12B1-A6B0-855C-CA48-467A4A508D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08125" y="5989638"/>
            <a:ext cx="2293938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>
                <a:latin typeface="Times New Roman" panose="02020603050405020304" pitchFamily="18" charset="0"/>
              </a:rPr>
              <a:t>Object Table</a:t>
            </a:r>
          </a:p>
        </p:txBody>
      </p:sp>
      <p:sp>
        <p:nvSpPr>
          <p:cNvPr id="123926" name="Rectangle 22">
            <a:extLst>
              <a:ext uri="{FF2B5EF4-FFF2-40B4-BE49-F238E27FC236}">
                <a16:creationId xmlns:a16="http://schemas.microsoft.com/office/drawing/2014/main" id="{F846B3EE-B7F1-5355-3A4E-E1B723A29B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1325" y="1417638"/>
            <a:ext cx="1425575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>
                <a:latin typeface="Times New Roman" panose="02020603050405020304" pitchFamily="18" charset="0"/>
              </a:rPr>
              <a:t>Process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>
                <a:latin typeface="Times New Roman" panose="02020603050405020304" pitchFamily="18" charset="0"/>
              </a:rPr>
              <a:t>Object</a:t>
            </a:r>
          </a:p>
        </p:txBody>
      </p:sp>
      <p:sp>
        <p:nvSpPr>
          <p:cNvPr id="123927" name="Rectangle 23">
            <a:extLst>
              <a:ext uri="{FF2B5EF4-FFF2-40B4-BE49-F238E27FC236}">
                <a16:creationId xmlns:a16="http://schemas.microsoft.com/office/drawing/2014/main" id="{250E3022-CD85-5743-1F40-4776032BD2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27925" y="4465638"/>
            <a:ext cx="1425575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>
                <a:latin typeface="Times New Roman" panose="02020603050405020304" pitchFamily="18" charset="0"/>
              </a:rPr>
              <a:t>Thread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>
                <a:latin typeface="Times New Roman" panose="02020603050405020304" pitchFamily="18" charset="0"/>
              </a:rPr>
              <a:t>Objects</a:t>
            </a:r>
          </a:p>
        </p:txBody>
      </p:sp>
    </p:spTree>
  </p:cSld>
  <p:clrMapOvr>
    <a:masterClrMapping/>
  </p:clrMapOvr>
  <p:transition spd="slow"/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Title 1">
            <a:extLst>
              <a:ext uri="{FF2B5EF4-FFF2-40B4-BE49-F238E27FC236}">
                <a16:creationId xmlns:a16="http://schemas.microsoft.com/office/drawing/2014/main" id="{584D785A-629E-CF67-C0DE-287D8FD7FB7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L4 Kernel</a:t>
            </a:r>
          </a:p>
        </p:txBody>
      </p:sp>
      <p:sp>
        <p:nvSpPr>
          <p:cNvPr id="125955" name="Content Placeholder 2">
            <a:extLst>
              <a:ext uri="{FF2B5EF4-FFF2-40B4-BE49-F238E27FC236}">
                <a16:creationId xmlns:a16="http://schemas.microsoft.com/office/drawing/2014/main" id="{498D2FAE-2A64-F075-D3A3-EA8160FC3E45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/>
              <a:t>Led by Jochen Liedtke</a:t>
            </a:r>
          </a:p>
          <a:p>
            <a:r>
              <a:rPr lang="en-US" altLang="en-US"/>
              <a:t>Microkernel is known to have high overhead</a:t>
            </a:r>
          </a:p>
          <a:p>
            <a:r>
              <a:rPr lang="en-US" altLang="en-US"/>
              <a:t>L4 addressed the overhead of switching between kernel/user modes</a:t>
            </a:r>
          </a:p>
          <a:p>
            <a:r>
              <a:rPr lang="en-US" altLang="en-US"/>
              <a:t>Kernel executes in the sender’s context</a:t>
            </a:r>
          </a:p>
          <a:p>
            <a:pPr lvl="1"/>
            <a:r>
              <a:rPr lang="en-US" altLang="en-US"/>
              <a:t>Use registers to pass messages</a:t>
            </a:r>
          </a:p>
          <a:p>
            <a:pPr lvl="2"/>
            <a:r>
              <a:rPr lang="en-US" altLang="en-US"/>
              <a:t>No page faults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2">
            <a:extLst>
              <a:ext uri="{FF2B5EF4-FFF2-40B4-BE49-F238E27FC236}">
                <a16:creationId xmlns:a16="http://schemas.microsoft.com/office/drawing/2014/main" id="{8125E05B-EC3F-D3F9-1F72-68409E276E8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Another example of microkernel</a:t>
            </a:r>
          </a:p>
        </p:txBody>
      </p:sp>
      <p:sp>
        <p:nvSpPr>
          <p:cNvPr id="126979" name="Rectangle 3">
            <a:extLst>
              <a:ext uri="{FF2B5EF4-FFF2-40B4-BE49-F238E27FC236}">
                <a16:creationId xmlns:a16="http://schemas.microsoft.com/office/drawing/2014/main" id="{34F6C449-5993-79E7-5ADE-865F69C6412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Spring</a:t>
            </a:r>
          </a:p>
          <a:p>
            <a:pPr lvl="1" eaLnBrk="1" hangingPunct="1"/>
            <a:r>
              <a:rPr lang="en-US" altLang="en-US"/>
              <a:t>Overall organization of a microkernel OS beyond the kernel boundary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2">
            <a:extLst>
              <a:ext uri="{FF2B5EF4-FFF2-40B4-BE49-F238E27FC236}">
                <a16:creationId xmlns:a16="http://schemas.microsoft.com/office/drawing/2014/main" id="{9468000E-BEA0-FDB4-ECE8-806C2109D87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Organizing the Total System</a:t>
            </a:r>
          </a:p>
        </p:txBody>
      </p:sp>
      <p:sp>
        <p:nvSpPr>
          <p:cNvPr id="128003" name="Rectangle 3">
            <a:extLst>
              <a:ext uri="{FF2B5EF4-FFF2-40B4-BE49-F238E27FC236}">
                <a16:creationId xmlns:a16="http://schemas.microsoft.com/office/drawing/2014/main" id="{3CE803D7-37EC-C0EC-B08A-F2E70D778D6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In microkernels, much of the OS is outside the microkernel</a:t>
            </a:r>
          </a:p>
          <a:p>
            <a:pPr eaLnBrk="1" hangingPunct="1"/>
            <a:r>
              <a:rPr lang="en-US" altLang="en-US"/>
              <a:t>But how is the entire system organized?</a:t>
            </a:r>
          </a:p>
          <a:p>
            <a:pPr eaLnBrk="1" hangingPunct="1"/>
            <a:r>
              <a:rPr lang="en-US" altLang="en-US"/>
              <a:t>How do you fit the components to build an integrated system?</a:t>
            </a:r>
          </a:p>
          <a:p>
            <a:pPr eaLnBrk="1" hangingPunct="1"/>
            <a:r>
              <a:rPr lang="en-US" altLang="en-US"/>
              <a:t>While maintaining the advantages of the microkernel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2">
            <a:extLst>
              <a:ext uri="{FF2B5EF4-FFF2-40B4-BE49-F238E27FC236}">
                <a16:creationId xmlns:a16="http://schemas.microsoft.com/office/drawing/2014/main" id="{E83EC76F-524F-B20F-1D50-A2C30B246CC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A Sample Microkernel OS—Spring</a:t>
            </a:r>
          </a:p>
        </p:txBody>
      </p:sp>
      <p:sp>
        <p:nvSpPr>
          <p:cNvPr id="129027" name="Rectangle 3">
            <a:extLst>
              <a:ext uri="{FF2B5EF4-FFF2-40B4-BE49-F238E27FC236}">
                <a16:creationId xmlns:a16="http://schemas.microsoft.com/office/drawing/2014/main" id="{B2F07809-FB0F-C056-9D44-91BA8EAB6F2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Developed by Sun</a:t>
            </a:r>
          </a:p>
          <a:p>
            <a:pPr eaLnBrk="1" hangingPunct="1"/>
            <a:r>
              <a:rPr lang="en-US" altLang="en-US"/>
              <a:t>Intended to examine how to improve OSes by building from the ground up</a:t>
            </a:r>
          </a:p>
          <a:p>
            <a:pPr eaLnBrk="1" hangingPunct="1"/>
            <a:r>
              <a:rPr lang="en-US" altLang="en-US"/>
              <a:t>Approach was to address the greatest problem in building OSes</a:t>
            </a:r>
          </a:p>
          <a:p>
            <a:pPr eaLnBrk="1" hangingPunct="1"/>
            <a:r>
              <a:rPr lang="en-US" altLang="en-US"/>
              <a:t>A response to problems with UNIX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2">
            <a:extLst>
              <a:ext uri="{FF2B5EF4-FFF2-40B4-BE49-F238E27FC236}">
                <a16:creationId xmlns:a16="http://schemas.microsoft.com/office/drawing/2014/main" id="{9BDCA00B-4B2C-24BE-9E41-577844D33D1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UNIX Problems Spring Addresses</a:t>
            </a:r>
          </a:p>
        </p:txBody>
      </p:sp>
      <p:sp>
        <p:nvSpPr>
          <p:cNvPr id="130051" name="Rectangle 3">
            <a:extLst>
              <a:ext uri="{FF2B5EF4-FFF2-40B4-BE49-F238E27FC236}">
                <a16:creationId xmlns:a16="http://schemas.microsoft.com/office/drawing/2014/main" id="{ADB6C8CD-0B8C-5D42-AB7D-E1D724B67E8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Cost of maintaining/evolving system</a:t>
            </a:r>
          </a:p>
          <a:p>
            <a:pPr eaLnBrk="1" hangingPunct="1"/>
            <a:r>
              <a:rPr lang="en-US" altLang="en-US"/>
              <a:t>Inflexible security model</a:t>
            </a:r>
          </a:p>
          <a:p>
            <a:pPr eaLnBrk="1" hangingPunct="1"/>
            <a:r>
              <a:rPr lang="en-US" altLang="en-US"/>
              <a:t>Hard to build distributed services</a:t>
            </a:r>
          </a:p>
          <a:p>
            <a:pPr eaLnBrk="1" hangingPunct="1"/>
            <a:r>
              <a:rPr lang="en-US" altLang="en-US"/>
              <a:t>Hard to handle real-time issues</a:t>
            </a:r>
          </a:p>
          <a:p>
            <a:pPr eaLnBrk="1" hangingPunct="1"/>
            <a:r>
              <a:rPr lang="en-US" altLang="en-US"/>
              <a:t>Multiplicity of naming schemes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2">
            <a:extLst>
              <a:ext uri="{FF2B5EF4-FFF2-40B4-BE49-F238E27FC236}">
                <a16:creationId xmlns:a16="http://schemas.microsoft.com/office/drawing/2014/main" id="{7EF3B213-04E0-B974-D84E-90D2D671C20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Basic Spring Approach</a:t>
            </a:r>
          </a:p>
        </p:txBody>
      </p:sp>
      <p:sp>
        <p:nvSpPr>
          <p:cNvPr id="131075" name="Rectangle 3">
            <a:extLst>
              <a:ext uri="{FF2B5EF4-FFF2-40B4-BE49-F238E27FC236}">
                <a16:creationId xmlns:a16="http://schemas.microsoft.com/office/drawing/2014/main" id="{09B45FEB-A767-F0C0-2671-A3256BC58C5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Make it possible for others to extend the OS itself through strong interfaces</a:t>
            </a:r>
          </a:p>
          <a:p>
            <a:pPr lvl="1" eaLnBrk="1" hangingPunct="1"/>
            <a:r>
              <a:rPr lang="en-US" altLang="en-US"/>
              <a:t>Which are open, flexible, and extensible</a:t>
            </a:r>
          </a:p>
          <a:p>
            <a:pPr eaLnBrk="1" hangingPunct="1"/>
            <a:r>
              <a:rPr lang="en-US" altLang="en-US"/>
              <a:t>Spring designers clearly learned from success of extensible UNIX features (like VFS)</a:t>
            </a:r>
          </a:p>
          <a:p>
            <a:pPr eaLnBrk="1" hangingPunct="1"/>
            <a:r>
              <a:rPr lang="en-US" altLang="en-US"/>
              <a:t>OS as set of cooperating services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Rectangle 2">
            <a:extLst>
              <a:ext uri="{FF2B5EF4-FFF2-40B4-BE49-F238E27FC236}">
                <a16:creationId xmlns:a16="http://schemas.microsoft.com/office/drawing/2014/main" id="{006EA6AE-B748-EB3C-1C79-B621A2D085F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Object-Oriented Organizations</a:t>
            </a:r>
          </a:p>
        </p:txBody>
      </p:sp>
      <p:sp>
        <p:nvSpPr>
          <p:cNvPr id="132099" name="Rectangle 3">
            <a:extLst>
              <a:ext uri="{FF2B5EF4-FFF2-40B4-BE49-F238E27FC236}">
                <a16:creationId xmlns:a16="http://schemas.microsoft.com/office/drawing/2014/main" id="{3F894BCE-E4D3-6543-FB95-CD437D603ED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OO organization is increasingly popular</a:t>
            </a:r>
          </a:p>
          <a:p>
            <a:pPr eaLnBrk="1" hangingPunct="1"/>
            <a:r>
              <a:rPr lang="en-US" altLang="en-US"/>
              <a:t>Well suited to OS development, in some ways</a:t>
            </a:r>
          </a:p>
          <a:p>
            <a:pPr lvl="1" eaLnBrk="1" hangingPunct="1"/>
            <a:r>
              <a:rPr lang="en-US" altLang="en-US"/>
              <a:t>OSes manage important data structures</a:t>
            </a:r>
          </a:p>
          <a:p>
            <a:pPr lvl="1" eaLnBrk="1" hangingPunct="1"/>
            <a:r>
              <a:rPr lang="en-US" altLang="en-US"/>
              <a:t>OSes are modularizable</a:t>
            </a:r>
          </a:p>
          <a:p>
            <a:pPr lvl="1" eaLnBrk="1" hangingPunct="1"/>
            <a:r>
              <a:rPr lang="en-US" altLang="en-US"/>
              <a:t>Strong interfaces are good in OSes</a:t>
            </a:r>
          </a:p>
          <a:p>
            <a:pPr lvl="1" eaLnBrk="1" hangingPunct="1"/>
            <a:endParaRPr lang="en-US" altLang="en-US"/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Rectangle 2">
            <a:extLst>
              <a:ext uri="{FF2B5EF4-FFF2-40B4-BE49-F238E27FC236}">
                <a16:creationId xmlns:a16="http://schemas.microsoft.com/office/drawing/2014/main" id="{43C582F8-6566-0957-720C-A9DAD43271D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4000"/>
              <a:t>Object-Orientation and Extensibility</a:t>
            </a:r>
          </a:p>
        </p:txBody>
      </p:sp>
      <p:sp>
        <p:nvSpPr>
          <p:cNvPr id="133123" name="Rectangle 3">
            <a:extLst>
              <a:ext uri="{FF2B5EF4-FFF2-40B4-BE49-F238E27FC236}">
                <a16:creationId xmlns:a16="http://schemas.microsoft.com/office/drawing/2014/main" id="{20EFAD59-1F93-2FC4-40D3-B4929485A25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One of the main advantages of OO programming is extensibility</a:t>
            </a:r>
          </a:p>
          <a:p>
            <a:pPr eaLnBrk="1" hangingPunct="1"/>
            <a:r>
              <a:rPr lang="en-US" altLang="en-US"/>
              <a:t>OSes increasingly need extensibility</a:t>
            </a:r>
          </a:p>
          <a:p>
            <a:pPr eaLnBrk="1" hangingPunct="1"/>
            <a:r>
              <a:rPr lang="en-US" altLang="en-US"/>
              <a:t>So, again, OO techniques are a good match for OS design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Rectangle 2">
            <a:extLst>
              <a:ext uri="{FF2B5EF4-FFF2-40B4-BE49-F238E27FC236}">
                <a16:creationId xmlns:a16="http://schemas.microsoft.com/office/drawing/2014/main" id="{F802CA83-99FA-55BE-0A8A-01A27F82882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4000"/>
              <a:t>How object-oriented should an OS be?</a:t>
            </a:r>
          </a:p>
        </p:txBody>
      </p:sp>
      <p:sp>
        <p:nvSpPr>
          <p:cNvPr id="134147" name="Rectangle 3">
            <a:extLst>
              <a:ext uri="{FF2B5EF4-FFF2-40B4-BE49-F238E27FC236}">
                <a16:creationId xmlns:a16="http://schemas.microsoft.com/office/drawing/2014/main" id="{FD472E96-54D9-139A-18DB-A0BFA8D3C9B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Many OSes have been built with OO techniques</a:t>
            </a:r>
          </a:p>
          <a:p>
            <a:pPr lvl="1" eaLnBrk="1" hangingPunct="1"/>
            <a:r>
              <a:rPr lang="en-US" altLang="en-US"/>
              <a:t>E.g., Mach and Windows NT</a:t>
            </a:r>
          </a:p>
          <a:p>
            <a:pPr eaLnBrk="1" hangingPunct="1"/>
            <a:r>
              <a:rPr lang="en-US" altLang="en-US"/>
              <a:t>But most of them leave object orientation at the microkernel boundary</a:t>
            </a:r>
          </a:p>
          <a:p>
            <a:pPr lvl="1" eaLnBrk="1" hangingPunct="1"/>
            <a:r>
              <a:rPr lang="en-US" altLang="en-US"/>
              <a:t>No attempt to force object orientation on out-of-kernel modules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Rectangle 2">
            <a:extLst>
              <a:ext uri="{FF2B5EF4-FFF2-40B4-BE49-F238E27FC236}">
                <a16:creationId xmlns:a16="http://schemas.microsoft.com/office/drawing/2014/main" id="{BE54BEAE-2A4D-3E8A-9897-48DE1532143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Spring is a Microkernel System</a:t>
            </a:r>
          </a:p>
        </p:txBody>
      </p:sp>
      <p:sp>
        <p:nvSpPr>
          <p:cNvPr id="135171" name="Rectangle 3">
            <a:extLst>
              <a:ext uri="{FF2B5EF4-FFF2-40B4-BE49-F238E27FC236}">
                <a16:creationId xmlns:a16="http://schemas.microsoft.com/office/drawing/2014/main" id="{61EC08F4-A84B-E3B7-AB86-40E6FD8DA6B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Spring microkernel consists of nucleus and basic VM support</a:t>
            </a:r>
          </a:p>
          <a:p>
            <a:pPr eaLnBrk="1" hangingPunct="1"/>
            <a:r>
              <a:rPr lang="en-US" altLang="en-US"/>
              <a:t>Nucleus supports operating system objects</a:t>
            </a:r>
          </a:p>
          <a:p>
            <a:pPr lvl="1" eaLnBrk="1" hangingPunct="1"/>
            <a:r>
              <a:rPr lang="en-US" altLang="en-US"/>
              <a:t>With security</a:t>
            </a:r>
          </a:p>
          <a:p>
            <a:pPr lvl="1" eaLnBrk="1" hangingPunct="1"/>
            <a:r>
              <a:rPr lang="en-US" altLang="en-US"/>
              <a:t>And high-speed object invocation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Rectangle 2">
            <a:extLst>
              <a:ext uri="{FF2B5EF4-FFF2-40B4-BE49-F238E27FC236}">
                <a16:creationId xmlns:a16="http://schemas.microsoft.com/office/drawing/2014/main" id="{EF35992D-9136-686D-3B8E-06A15AF15E4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Spring Object Managers</a:t>
            </a:r>
          </a:p>
        </p:txBody>
      </p:sp>
      <p:sp>
        <p:nvSpPr>
          <p:cNvPr id="136195" name="Rectangle 3">
            <a:extLst>
              <a:ext uri="{FF2B5EF4-FFF2-40B4-BE49-F238E27FC236}">
                <a16:creationId xmlns:a16="http://schemas.microsoft.com/office/drawing/2014/main" id="{FC4FFC01-BC21-34B8-D017-DB826D581F1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Spring is implemented as microkernel plus a suite of object managers</a:t>
            </a:r>
          </a:p>
          <a:p>
            <a:pPr lvl="1" eaLnBrk="1" hangingPunct="1"/>
            <a:r>
              <a:rPr lang="en-US" altLang="en-US"/>
              <a:t>Running in non-kernel mode</a:t>
            </a:r>
          </a:p>
          <a:p>
            <a:pPr lvl="1" eaLnBrk="1" hangingPunct="1"/>
            <a:r>
              <a:rPr lang="en-US" altLang="en-US"/>
              <a:t>In private address spaces</a:t>
            </a:r>
          </a:p>
          <a:p>
            <a:pPr eaLnBrk="1" hangingPunct="1"/>
            <a:r>
              <a:rPr lang="en-US" altLang="en-US"/>
              <a:t>Adding new functionality to Spring amounts to adding a new object manager</a:t>
            </a:r>
          </a:p>
          <a:p>
            <a:pPr eaLnBrk="1" hangingPunct="1"/>
            <a:r>
              <a:rPr lang="en-US" altLang="en-US"/>
              <a:t>Object managers are objects themselves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Rectangle 2">
            <a:extLst>
              <a:ext uri="{FF2B5EF4-FFF2-40B4-BE49-F238E27FC236}">
                <a16:creationId xmlns:a16="http://schemas.microsoft.com/office/drawing/2014/main" id="{44123871-FCC8-6F85-D2FD-91112E5A1ED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4000"/>
              <a:t>Spring’s Interface Definition Language</a:t>
            </a:r>
          </a:p>
        </p:txBody>
      </p:sp>
      <p:sp>
        <p:nvSpPr>
          <p:cNvPr id="137219" name="Rectangle 3">
            <a:extLst>
              <a:ext uri="{FF2B5EF4-FFF2-40B4-BE49-F238E27FC236}">
                <a16:creationId xmlns:a16="http://schemas.microsoft.com/office/drawing/2014/main" id="{5766ED16-D757-2CD2-43C8-8718E7AFF21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Spring wants to avoid being tied to a single language</a:t>
            </a:r>
          </a:p>
          <a:p>
            <a:pPr eaLnBrk="1" hangingPunct="1"/>
            <a:r>
              <a:rPr lang="en-US" altLang="en-US"/>
              <a:t>But it also requires strong interfaces to allow for extensibility</a:t>
            </a:r>
          </a:p>
          <a:p>
            <a:pPr eaLnBrk="1" hangingPunct="1"/>
            <a:r>
              <a:rPr lang="en-US" altLang="en-US"/>
              <a:t>So, Spring interfaces are written in IDL</a:t>
            </a:r>
          </a:p>
          <a:p>
            <a:pPr eaLnBrk="1" hangingPunct="1"/>
            <a:r>
              <a:rPr lang="en-US" altLang="en-US"/>
              <a:t>Interfaces are defined in IDL, but IDL says nothing about implementation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2">
            <a:extLst>
              <a:ext uri="{FF2B5EF4-FFF2-40B4-BE49-F238E27FC236}">
                <a16:creationId xmlns:a16="http://schemas.microsoft.com/office/drawing/2014/main" id="{E9CC88E6-FE01-276C-2890-60D4EB98DD0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IDL Compilers</a:t>
            </a:r>
          </a:p>
        </p:txBody>
      </p:sp>
      <p:sp>
        <p:nvSpPr>
          <p:cNvPr id="138243" name="Rectangle 3">
            <a:extLst>
              <a:ext uri="{FF2B5EF4-FFF2-40B4-BE49-F238E27FC236}">
                <a16:creationId xmlns:a16="http://schemas.microsoft.com/office/drawing/2014/main" id="{AE0BA7FE-50E2-7EA6-853C-43ECD3401BD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Convert IDL definitions of interfaces into particular languages</a:t>
            </a:r>
          </a:p>
          <a:p>
            <a:pPr eaLnBrk="1" hangingPunct="1"/>
            <a:r>
              <a:rPr lang="en-US" altLang="en-US"/>
              <a:t>To generate language-specific form of the interface </a:t>
            </a:r>
          </a:p>
          <a:p>
            <a:pPr lvl="1" eaLnBrk="1" hangingPunct="1"/>
            <a:r>
              <a:rPr lang="en-US" altLang="en-US"/>
              <a:t>For use of objects written in that language</a:t>
            </a:r>
          </a:p>
          <a:p>
            <a:pPr eaLnBrk="1" hangingPunct="1"/>
            <a:r>
              <a:rPr lang="en-US" altLang="en-US"/>
              <a:t>Also generates client and server stub code for use by objects deploying the interface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Rectangle 2">
            <a:extLst>
              <a:ext uri="{FF2B5EF4-FFF2-40B4-BE49-F238E27FC236}">
                <a16:creationId xmlns:a16="http://schemas.microsoft.com/office/drawing/2014/main" id="{FDA7F6DF-059F-8F8F-7A94-2D4F242BD7B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Objects in Spring</a:t>
            </a:r>
          </a:p>
        </p:txBody>
      </p:sp>
      <p:sp>
        <p:nvSpPr>
          <p:cNvPr id="139267" name="Rectangle 3">
            <a:extLst>
              <a:ext uri="{FF2B5EF4-FFF2-40B4-BE49-F238E27FC236}">
                <a16:creationId xmlns:a16="http://schemas.microsoft.com/office/drawing/2014/main" id="{247EDB88-2D47-ED60-53D1-B6A03DAA844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Object users invoke operations defined in its interface</a:t>
            </a:r>
          </a:p>
          <a:p>
            <a:pPr eaLnBrk="1" hangingPunct="1"/>
            <a:r>
              <a:rPr lang="en-US" altLang="en-US"/>
              <a:t>The operation could be performed in</a:t>
            </a:r>
          </a:p>
          <a:p>
            <a:pPr lvl="1" eaLnBrk="1" hangingPunct="1"/>
            <a:r>
              <a:rPr lang="en-US" altLang="en-US"/>
              <a:t>The same address space</a:t>
            </a:r>
          </a:p>
          <a:p>
            <a:pPr lvl="1" eaLnBrk="1" hangingPunct="1"/>
            <a:r>
              <a:rPr lang="en-US" altLang="en-US"/>
              <a:t>A different address space on the same machine</a:t>
            </a:r>
          </a:p>
          <a:p>
            <a:pPr lvl="1" eaLnBrk="1" hangingPunct="1"/>
            <a:r>
              <a:rPr lang="en-US" altLang="en-US"/>
              <a:t>A different address space on a different machine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Rectangle 2">
            <a:extLst>
              <a:ext uri="{FF2B5EF4-FFF2-40B4-BE49-F238E27FC236}">
                <a16:creationId xmlns:a16="http://schemas.microsoft.com/office/drawing/2014/main" id="{91880A8C-51A4-6F36-5417-ECAD97850D7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Server-based Objects</a:t>
            </a:r>
          </a:p>
        </p:txBody>
      </p:sp>
      <p:sp>
        <p:nvSpPr>
          <p:cNvPr id="140291" name="Rectangle 3">
            <a:extLst>
              <a:ext uri="{FF2B5EF4-FFF2-40B4-BE49-F238E27FC236}">
                <a16:creationId xmlns:a16="http://schemas.microsoft.com/office/drawing/2014/main" id="{FACEB882-AD2D-EFDE-C127-71DD851FDCB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Server-based Spring objects live in their own address spaces</a:t>
            </a:r>
          </a:p>
          <a:p>
            <a:pPr lvl="1" eaLnBrk="1" hangingPunct="1"/>
            <a:r>
              <a:rPr lang="en-US" altLang="en-US"/>
              <a:t>IDL generates stubs for their benefit</a:t>
            </a:r>
          </a:p>
          <a:p>
            <a:pPr eaLnBrk="1" hangingPunct="1"/>
            <a:r>
              <a:rPr lang="en-US" altLang="en-US" i="1"/>
              <a:t>Subcontracts</a:t>
            </a:r>
            <a:r>
              <a:rPr lang="en-US" altLang="en-US"/>
              <a:t> and </a:t>
            </a:r>
            <a:r>
              <a:rPr lang="en-US" altLang="en-US" i="1"/>
              <a:t>doors</a:t>
            </a:r>
            <a:r>
              <a:rPr lang="en-US" altLang="en-US"/>
              <a:t> used to communicate between clients and servers</a:t>
            </a:r>
          </a:p>
          <a:p>
            <a:pPr lvl="1" eaLnBrk="1" hangingPunct="1"/>
            <a:r>
              <a:rPr lang="en-US" altLang="en-US"/>
              <a:t>Essentially, they are passed to another address space by a pointer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2">
            <a:extLst>
              <a:ext uri="{FF2B5EF4-FFF2-40B4-BE49-F238E27FC236}">
                <a16:creationId xmlns:a16="http://schemas.microsoft.com/office/drawing/2014/main" id="{895E8E8D-27A8-2B59-FC45-D540D8ABB36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Serverless Objects</a:t>
            </a:r>
          </a:p>
        </p:txBody>
      </p:sp>
      <p:sp>
        <p:nvSpPr>
          <p:cNvPr id="141315" name="Rectangle 3">
            <a:extLst>
              <a:ext uri="{FF2B5EF4-FFF2-40B4-BE49-F238E27FC236}">
                <a16:creationId xmlns:a16="http://schemas.microsoft.com/office/drawing/2014/main" id="{EB1FD519-65A2-94C2-39B8-BE22E00C17F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Objects kept in the caller’s address space</a:t>
            </a:r>
          </a:p>
          <a:p>
            <a:pPr lvl="1" eaLnBrk="1" hangingPunct="1"/>
            <a:r>
              <a:rPr lang="en-US" altLang="en-US"/>
              <a:t>Typically used for lightweight objects most of local interest</a:t>
            </a:r>
          </a:p>
          <a:p>
            <a:pPr eaLnBrk="1" hangingPunct="1"/>
            <a:r>
              <a:rPr lang="en-US" altLang="en-US"/>
              <a:t>Can be passed to another address space by copying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Rectangle 2">
            <a:extLst>
              <a:ext uri="{FF2B5EF4-FFF2-40B4-BE49-F238E27FC236}">
                <a16:creationId xmlns:a16="http://schemas.microsoft.com/office/drawing/2014/main" id="{03175193-5388-18D3-36DB-A7EFBCD9CC1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Parts of a Spring Object</a:t>
            </a:r>
          </a:p>
        </p:txBody>
      </p:sp>
      <p:sp>
        <p:nvSpPr>
          <p:cNvPr id="142339" name="Rectangle 3">
            <a:extLst>
              <a:ext uri="{FF2B5EF4-FFF2-40B4-BE49-F238E27FC236}">
                <a16:creationId xmlns:a16="http://schemas.microsoft.com/office/drawing/2014/main" id="{1E9A983F-D950-4149-1CF5-606441385D1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From the client’s point of view, an object consists of</a:t>
            </a:r>
          </a:p>
          <a:p>
            <a:pPr lvl="1" eaLnBrk="1" hangingPunct="1"/>
            <a:r>
              <a:rPr lang="en-US" altLang="en-US"/>
              <a:t>A method table</a:t>
            </a:r>
          </a:p>
          <a:p>
            <a:pPr lvl="1" eaLnBrk="1" hangingPunct="1"/>
            <a:r>
              <a:rPr lang="en-US" altLang="en-US"/>
              <a:t>A subcontract operation vector</a:t>
            </a:r>
          </a:p>
          <a:p>
            <a:pPr lvl="1" eaLnBrk="1" hangingPunct="1"/>
            <a:r>
              <a:rPr lang="en-US" altLang="en-US"/>
              <a:t>Client-local private state (representation)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2">
            <a:extLst>
              <a:ext uri="{FF2B5EF4-FFF2-40B4-BE49-F238E27FC236}">
                <a16:creationId xmlns:a16="http://schemas.microsoft.com/office/drawing/2014/main" id="{794F91D0-3763-D9C4-1F1C-6C57926E624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Spring Object Diagram</a:t>
            </a:r>
          </a:p>
        </p:txBody>
      </p:sp>
      <p:sp>
        <p:nvSpPr>
          <p:cNvPr id="143363" name="Text Box 4">
            <a:extLst>
              <a:ext uri="{FF2B5EF4-FFF2-40B4-BE49-F238E27FC236}">
                <a16:creationId xmlns:a16="http://schemas.microsoft.com/office/drawing/2014/main" id="{3B063639-0E25-D8EE-CCCF-FFCDC44D1E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70125" y="2400300"/>
            <a:ext cx="14732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</a:rPr>
              <a:t>Method Table</a:t>
            </a:r>
          </a:p>
        </p:txBody>
      </p:sp>
      <p:sp>
        <p:nvSpPr>
          <p:cNvPr id="143364" name="Rectangle 5">
            <a:extLst>
              <a:ext uri="{FF2B5EF4-FFF2-40B4-BE49-F238E27FC236}">
                <a16:creationId xmlns:a16="http://schemas.microsoft.com/office/drawing/2014/main" id="{82E54147-68E1-D2C1-C75E-3E7BB03D3D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0" y="2209800"/>
            <a:ext cx="2590800" cy="37338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en-US" sz="1800">
              <a:latin typeface="Times New Roman" panose="02020603050405020304" pitchFamily="18" charset="0"/>
            </a:endParaRPr>
          </a:p>
        </p:txBody>
      </p:sp>
      <p:sp>
        <p:nvSpPr>
          <p:cNvPr id="143365" name="Rectangle 6">
            <a:extLst>
              <a:ext uri="{FF2B5EF4-FFF2-40B4-BE49-F238E27FC236}">
                <a16:creationId xmlns:a16="http://schemas.microsoft.com/office/drawing/2014/main" id="{6F150648-305E-F9C8-5CE1-61907DD69B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38600" y="2362200"/>
            <a:ext cx="2133600" cy="228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en-US" sz="1800">
              <a:latin typeface="Times New Roman" panose="02020603050405020304" pitchFamily="18" charset="0"/>
            </a:endParaRPr>
          </a:p>
        </p:txBody>
      </p:sp>
      <p:sp>
        <p:nvSpPr>
          <p:cNvPr id="143366" name="Rectangle 7">
            <a:extLst>
              <a:ext uri="{FF2B5EF4-FFF2-40B4-BE49-F238E27FC236}">
                <a16:creationId xmlns:a16="http://schemas.microsoft.com/office/drawing/2014/main" id="{442B5C94-11A5-7A1D-18CC-14CFC6BA0B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38600" y="2819400"/>
            <a:ext cx="2133600" cy="228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en-US" sz="1800">
              <a:latin typeface="Times New Roman" panose="02020603050405020304" pitchFamily="18" charset="0"/>
            </a:endParaRPr>
          </a:p>
        </p:txBody>
      </p:sp>
      <p:sp>
        <p:nvSpPr>
          <p:cNvPr id="143367" name="Rectangle 8">
            <a:extLst>
              <a:ext uri="{FF2B5EF4-FFF2-40B4-BE49-F238E27FC236}">
                <a16:creationId xmlns:a16="http://schemas.microsoft.com/office/drawing/2014/main" id="{3C018B59-2C15-17FB-A9D8-A9F71CEB66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38600" y="2590800"/>
            <a:ext cx="2133600" cy="228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en-US" sz="1800">
              <a:latin typeface="Times New Roman" panose="02020603050405020304" pitchFamily="18" charset="0"/>
            </a:endParaRPr>
          </a:p>
        </p:txBody>
      </p:sp>
      <p:sp>
        <p:nvSpPr>
          <p:cNvPr id="143368" name="Line 9">
            <a:extLst>
              <a:ext uri="{FF2B5EF4-FFF2-40B4-BE49-F238E27FC236}">
                <a16:creationId xmlns:a16="http://schemas.microsoft.com/office/drawing/2014/main" id="{1B86D63B-9BE1-865A-05FF-6D87B0E67E8C}"/>
              </a:ext>
            </a:extLst>
          </p:cNvPr>
          <p:cNvSpPr>
            <a:spLocks noChangeShapeType="1"/>
          </p:cNvSpPr>
          <p:nvPr/>
        </p:nvSpPr>
        <p:spPr bwMode="auto">
          <a:xfrm>
            <a:off x="3810000" y="3200400"/>
            <a:ext cx="2590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3369" name="Rectangle 10">
            <a:extLst>
              <a:ext uri="{FF2B5EF4-FFF2-40B4-BE49-F238E27FC236}">
                <a16:creationId xmlns:a16="http://schemas.microsoft.com/office/drawing/2014/main" id="{73F48BC7-9F95-A572-CC50-ECE791A053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38600" y="3429000"/>
            <a:ext cx="2133600" cy="228600"/>
          </a:xfrm>
          <a:prstGeom prst="rect">
            <a:avLst/>
          </a:prstGeom>
          <a:solidFill>
            <a:srgbClr val="99CC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en-US" sz="1800">
              <a:latin typeface="Times New Roman" panose="02020603050405020304" pitchFamily="18" charset="0"/>
            </a:endParaRPr>
          </a:p>
        </p:txBody>
      </p:sp>
      <p:sp>
        <p:nvSpPr>
          <p:cNvPr id="143370" name="Rectangle 11">
            <a:extLst>
              <a:ext uri="{FF2B5EF4-FFF2-40B4-BE49-F238E27FC236}">
                <a16:creationId xmlns:a16="http://schemas.microsoft.com/office/drawing/2014/main" id="{B4F12A4F-BD2E-DB78-390A-1EABD573C5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38600" y="3886200"/>
            <a:ext cx="2133600" cy="228600"/>
          </a:xfrm>
          <a:prstGeom prst="rect">
            <a:avLst/>
          </a:prstGeom>
          <a:solidFill>
            <a:srgbClr val="99CC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en-US" sz="1800">
              <a:latin typeface="Times New Roman" panose="02020603050405020304" pitchFamily="18" charset="0"/>
            </a:endParaRPr>
          </a:p>
        </p:txBody>
      </p:sp>
      <p:sp>
        <p:nvSpPr>
          <p:cNvPr id="143371" name="Rectangle 12">
            <a:extLst>
              <a:ext uri="{FF2B5EF4-FFF2-40B4-BE49-F238E27FC236}">
                <a16:creationId xmlns:a16="http://schemas.microsoft.com/office/drawing/2014/main" id="{94375991-648F-4F67-203E-DCD48AFE23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38600" y="3657600"/>
            <a:ext cx="2133600" cy="228600"/>
          </a:xfrm>
          <a:prstGeom prst="rect">
            <a:avLst/>
          </a:prstGeom>
          <a:solidFill>
            <a:srgbClr val="99CC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en-US" sz="1800">
              <a:latin typeface="Times New Roman" panose="02020603050405020304" pitchFamily="18" charset="0"/>
            </a:endParaRPr>
          </a:p>
        </p:txBody>
      </p:sp>
      <p:sp>
        <p:nvSpPr>
          <p:cNvPr id="143372" name="Line 13">
            <a:extLst>
              <a:ext uri="{FF2B5EF4-FFF2-40B4-BE49-F238E27FC236}">
                <a16:creationId xmlns:a16="http://schemas.microsoft.com/office/drawing/2014/main" id="{DCAE86DC-3280-6CB7-CA35-EEE292B911E2}"/>
              </a:ext>
            </a:extLst>
          </p:cNvPr>
          <p:cNvSpPr>
            <a:spLocks noChangeShapeType="1"/>
          </p:cNvSpPr>
          <p:nvPr/>
        </p:nvSpPr>
        <p:spPr bwMode="auto">
          <a:xfrm>
            <a:off x="3810000" y="4343400"/>
            <a:ext cx="2590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3373" name="Text Box 14">
            <a:extLst>
              <a:ext uri="{FF2B5EF4-FFF2-40B4-BE49-F238E27FC236}">
                <a16:creationId xmlns:a16="http://schemas.microsoft.com/office/drawing/2014/main" id="{08A35B8E-17DA-EAE4-B323-396D5A529E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05000" y="3581400"/>
            <a:ext cx="18542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</a:rPr>
              <a:t>Subcontract Table</a:t>
            </a:r>
          </a:p>
        </p:txBody>
      </p:sp>
      <p:sp>
        <p:nvSpPr>
          <p:cNvPr id="143374" name="Text Box 15">
            <a:extLst>
              <a:ext uri="{FF2B5EF4-FFF2-40B4-BE49-F238E27FC236}">
                <a16:creationId xmlns:a16="http://schemas.microsoft.com/office/drawing/2014/main" id="{337200DE-C5CF-814A-2AEC-75A8E36B33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78050" y="4800600"/>
            <a:ext cx="15557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</a:rPr>
              <a:t>Representation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Rectangle 2">
            <a:extLst>
              <a:ext uri="{FF2B5EF4-FFF2-40B4-BE49-F238E27FC236}">
                <a16:creationId xmlns:a16="http://schemas.microsoft.com/office/drawing/2014/main" id="{16A93992-EA65-697C-47F9-BCEDCDCCA29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Methods and Spring Objects</a:t>
            </a:r>
          </a:p>
        </p:txBody>
      </p:sp>
      <p:sp>
        <p:nvSpPr>
          <p:cNvPr id="144387" name="Rectangle 3">
            <a:extLst>
              <a:ext uri="{FF2B5EF4-FFF2-40B4-BE49-F238E27FC236}">
                <a16:creationId xmlns:a16="http://schemas.microsoft.com/office/drawing/2014/main" id="{4A059EF3-1AF8-C0E4-2D21-63B91E507C9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Spring object methods are either handled in the object’s local address space</a:t>
            </a:r>
          </a:p>
          <a:p>
            <a:pPr lvl="1" eaLnBrk="1" hangingPunct="1"/>
            <a:r>
              <a:rPr lang="en-US" altLang="en-US"/>
              <a:t>Through the method table</a:t>
            </a:r>
          </a:p>
          <a:p>
            <a:pPr eaLnBrk="1" hangingPunct="1"/>
            <a:r>
              <a:rPr lang="en-US" altLang="en-US"/>
              <a:t>Or in a remote address space</a:t>
            </a:r>
          </a:p>
          <a:p>
            <a:pPr lvl="1" eaLnBrk="1" hangingPunct="1"/>
            <a:r>
              <a:rPr lang="en-US" altLang="en-US"/>
              <a:t>Through the subcontract table </a:t>
            </a:r>
          </a:p>
          <a:p>
            <a:pPr lvl="1" eaLnBrk="1" hangingPunct="1"/>
            <a:r>
              <a:rPr lang="en-US" altLang="en-US"/>
              <a:t>Similar to pure virtual functions in C++</a:t>
            </a:r>
          </a:p>
          <a:p>
            <a:pPr eaLnBrk="1" hangingPunct="1"/>
            <a:r>
              <a:rPr lang="en-US" altLang="en-US"/>
              <a:t>Subcontracts essentially allow other objects to handle your methods for you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Rectangle 2">
            <a:extLst>
              <a:ext uri="{FF2B5EF4-FFF2-40B4-BE49-F238E27FC236}">
                <a16:creationId xmlns:a16="http://schemas.microsoft.com/office/drawing/2014/main" id="{53FD2E25-99C0-F24A-BFCA-02125B9CE46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Spring Subcontracts</a:t>
            </a:r>
          </a:p>
        </p:txBody>
      </p:sp>
      <p:sp>
        <p:nvSpPr>
          <p:cNvPr id="145411" name="Rectangle 3">
            <a:extLst>
              <a:ext uri="{FF2B5EF4-FFF2-40B4-BE49-F238E27FC236}">
                <a16:creationId xmlns:a16="http://schemas.microsoft.com/office/drawing/2014/main" id="{450BF4F8-0A70-2327-AA77-2F498DD0AFE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Semantics of invoking an object in a different address space can vary</a:t>
            </a:r>
          </a:p>
          <a:p>
            <a:pPr lvl="1" eaLnBrk="1" hangingPunct="1"/>
            <a:r>
              <a:rPr lang="en-US" altLang="en-US"/>
              <a:t>Can the object be replicated?</a:t>
            </a:r>
          </a:p>
          <a:p>
            <a:pPr lvl="1" eaLnBrk="1" hangingPunct="1"/>
            <a:r>
              <a:rPr lang="en-US" altLang="en-US"/>
              <a:t>Can it support an atomic transaction?</a:t>
            </a:r>
          </a:p>
          <a:p>
            <a:pPr lvl="1" eaLnBrk="1" hangingPunct="1"/>
            <a:r>
              <a:rPr lang="en-US" altLang="en-US"/>
              <a:t>Can it migrate?</a:t>
            </a:r>
          </a:p>
          <a:p>
            <a:pPr lvl="1" eaLnBrk="1" hangingPunct="1"/>
            <a:r>
              <a:rPr lang="en-US" altLang="en-US"/>
              <a:t>Is it persistent?</a:t>
            </a:r>
          </a:p>
          <a:p>
            <a:pPr eaLnBrk="1" hangingPunct="1"/>
            <a:r>
              <a:rPr lang="en-US" altLang="en-US"/>
              <a:t>Spring subcontracts allow this flexibility </a:t>
            </a:r>
          </a:p>
          <a:p>
            <a:pPr lvl="1" eaLnBrk="1" hangingPunct="1"/>
            <a:r>
              <a:rPr lang="en-US" altLang="en-US"/>
              <a:t>In the context of RPC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Rectangle 2">
            <a:extLst>
              <a:ext uri="{FF2B5EF4-FFF2-40B4-BE49-F238E27FC236}">
                <a16:creationId xmlns:a16="http://schemas.microsoft.com/office/drawing/2014/main" id="{0C5A9992-E23C-484A-24F6-A2FDFA0FDE3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Subcontracts and Extensibility</a:t>
            </a:r>
          </a:p>
        </p:txBody>
      </p:sp>
      <p:sp>
        <p:nvSpPr>
          <p:cNvPr id="146435" name="Rectangle 3">
            <a:extLst>
              <a:ext uri="{FF2B5EF4-FFF2-40B4-BE49-F238E27FC236}">
                <a16:creationId xmlns:a16="http://schemas.microsoft.com/office/drawing/2014/main" id="{A910B757-1779-7A15-B024-A4802AE0338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Subcontracts are essentially an extensibility mechanism</a:t>
            </a:r>
          </a:p>
          <a:p>
            <a:pPr eaLnBrk="1" hangingPunct="1"/>
            <a:r>
              <a:rPr lang="en-US" altLang="en-US"/>
              <a:t>Service providers can extend the service</a:t>
            </a:r>
          </a:p>
          <a:p>
            <a:pPr lvl="1" eaLnBrk="1" hangingPunct="1"/>
            <a:r>
              <a:rPr lang="en-US" altLang="en-US"/>
              <a:t>Without requiring clients to do things differently</a:t>
            </a:r>
          </a:p>
          <a:p>
            <a:pPr eaLnBrk="1" hangingPunct="1"/>
            <a:r>
              <a:rPr lang="en-US" altLang="en-US"/>
              <a:t>Essentially, subcontracts sit between interfaces and implementations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Rectangle 2">
            <a:extLst>
              <a:ext uri="{FF2B5EF4-FFF2-40B4-BE49-F238E27FC236}">
                <a16:creationId xmlns:a16="http://schemas.microsoft.com/office/drawing/2014/main" id="{A7BD837C-EDB7-6DFA-27C6-85A37319EE4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Simple Subcontracts</a:t>
            </a:r>
          </a:p>
        </p:txBody>
      </p:sp>
      <p:sp>
        <p:nvSpPr>
          <p:cNvPr id="147459" name="Rectangle 3">
            <a:extLst>
              <a:ext uri="{FF2B5EF4-FFF2-40B4-BE49-F238E27FC236}">
                <a16:creationId xmlns:a16="http://schemas.microsoft.com/office/drawing/2014/main" id="{BC7C78E9-5144-7906-DE79-1A162D03C96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One example </a:t>
            </a:r>
          </a:p>
          <a:p>
            <a:pPr lvl="1" eaLnBrk="1" hangingPunct="1"/>
            <a:r>
              <a:rPr lang="en-US" altLang="en-US"/>
              <a:t>A subcontract for invoking a method on an object at a remote server</a:t>
            </a:r>
          </a:p>
          <a:p>
            <a:pPr lvl="1" eaLnBrk="1" hangingPunct="1"/>
            <a:r>
              <a:rPr lang="en-US" altLang="en-US"/>
              <a:t>Subcontract implements the machinery for communicating with the remote server</a:t>
            </a:r>
          </a:p>
          <a:p>
            <a:pPr lvl="1" eaLnBrk="1" hangingPunct="1"/>
            <a:r>
              <a:rPr lang="en-US" altLang="en-US"/>
              <a:t>Methods simply marshal arguments and call the subcontract, in this case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>
            <a:extLst>
              <a:ext uri="{FF2B5EF4-FFF2-40B4-BE49-F238E27FC236}">
                <a16:creationId xmlns:a16="http://schemas.microsoft.com/office/drawing/2014/main" id="{570DC44B-F6DB-6BE5-E78A-EAC88E6F054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Simple Subcontract Diagram</a:t>
            </a:r>
          </a:p>
        </p:txBody>
      </p:sp>
      <p:sp>
        <p:nvSpPr>
          <p:cNvPr id="148483" name="Text Box 5">
            <a:extLst>
              <a:ext uri="{FF2B5EF4-FFF2-40B4-BE49-F238E27FC236}">
                <a16:creationId xmlns:a16="http://schemas.microsoft.com/office/drawing/2014/main" id="{C9CB9E2E-C625-8B49-B009-D3899788EA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28800" y="3505200"/>
            <a:ext cx="1981200" cy="376238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</a:rPr>
              <a:t>Client Application</a:t>
            </a:r>
          </a:p>
        </p:txBody>
      </p:sp>
      <p:sp>
        <p:nvSpPr>
          <p:cNvPr id="148484" name="Text Box 6">
            <a:extLst>
              <a:ext uri="{FF2B5EF4-FFF2-40B4-BE49-F238E27FC236}">
                <a16:creationId xmlns:a16="http://schemas.microsoft.com/office/drawing/2014/main" id="{B1E9738B-CE81-8488-C5E1-73FE64D6A6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28800" y="3886200"/>
            <a:ext cx="1981200" cy="376238"/>
          </a:xfrm>
          <a:prstGeom prst="rect">
            <a:avLst/>
          </a:prstGeom>
          <a:solidFill>
            <a:srgbClr val="B2B2B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</a:rPr>
              <a:t>Client Stubs</a:t>
            </a:r>
          </a:p>
        </p:txBody>
      </p:sp>
      <p:sp>
        <p:nvSpPr>
          <p:cNvPr id="148485" name="Text Box 7">
            <a:extLst>
              <a:ext uri="{FF2B5EF4-FFF2-40B4-BE49-F238E27FC236}">
                <a16:creationId xmlns:a16="http://schemas.microsoft.com/office/drawing/2014/main" id="{AD781079-9B56-F471-527E-EE707F1230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28800" y="4267200"/>
            <a:ext cx="1981200" cy="376238"/>
          </a:xfrm>
          <a:prstGeom prst="rect">
            <a:avLst/>
          </a:prstGeom>
          <a:solidFill>
            <a:srgbClr val="99CC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</a:rPr>
              <a:t>Subcontract</a:t>
            </a:r>
          </a:p>
        </p:txBody>
      </p:sp>
      <p:sp>
        <p:nvSpPr>
          <p:cNvPr id="148486" name="Text Box 8">
            <a:extLst>
              <a:ext uri="{FF2B5EF4-FFF2-40B4-BE49-F238E27FC236}">
                <a16:creationId xmlns:a16="http://schemas.microsoft.com/office/drawing/2014/main" id="{AF2591C8-3F54-29B8-CC1E-65D84777B4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10200" y="3433763"/>
            <a:ext cx="2003425" cy="376237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</a:rPr>
              <a:t>Server Application</a:t>
            </a:r>
          </a:p>
        </p:txBody>
      </p:sp>
      <p:sp>
        <p:nvSpPr>
          <p:cNvPr id="148487" name="Text Box 9">
            <a:extLst>
              <a:ext uri="{FF2B5EF4-FFF2-40B4-BE49-F238E27FC236}">
                <a16:creationId xmlns:a16="http://schemas.microsoft.com/office/drawing/2014/main" id="{E88CD59B-0EB8-57DF-CFF7-CAC44C1314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10200" y="3814763"/>
            <a:ext cx="1981200" cy="376237"/>
          </a:xfrm>
          <a:prstGeom prst="rect">
            <a:avLst/>
          </a:prstGeom>
          <a:solidFill>
            <a:srgbClr val="B2B2B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</a:rPr>
              <a:t>Server Stubs</a:t>
            </a:r>
          </a:p>
        </p:txBody>
      </p:sp>
      <p:sp>
        <p:nvSpPr>
          <p:cNvPr id="148488" name="Text Box 10">
            <a:extLst>
              <a:ext uri="{FF2B5EF4-FFF2-40B4-BE49-F238E27FC236}">
                <a16:creationId xmlns:a16="http://schemas.microsoft.com/office/drawing/2014/main" id="{94746E57-8093-F47D-F9C2-118307AF04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10200" y="4191000"/>
            <a:ext cx="1981200" cy="376238"/>
          </a:xfrm>
          <a:prstGeom prst="rect">
            <a:avLst/>
          </a:prstGeom>
          <a:solidFill>
            <a:srgbClr val="99CC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</a:rPr>
              <a:t>Subcontract</a:t>
            </a:r>
          </a:p>
        </p:txBody>
      </p:sp>
      <p:sp>
        <p:nvSpPr>
          <p:cNvPr id="35851" name="Line 11">
            <a:extLst>
              <a:ext uri="{FF2B5EF4-FFF2-40B4-BE49-F238E27FC236}">
                <a16:creationId xmlns:a16="http://schemas.microsoft.com/office/drawing/2014/main" id="{51657DF6-6345-EC77-22BE-0AE3C98292A3}"/>
              </a:ext>
            </a:extLst>
          </p:cNvPr>
          <p:cNvSpPr>
            <a:spLocks noChangeShapeType="1"/>
          </p:cNvSpPr>
          <p:nvPr/>
        </p:nvSpPr>
        <p:spPr bwMode="auto">
          <a:xfrm>
            <a:off x="3733800" y="3733800"/>
            <a:ext cx="0" cy="12954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5852" name="Line 12">
            <a:extLst>
              <a:ext uri="{FF2B5EF4-FFF2-40B4-BE49-F238E27FC236}">
                <a16:creationId xmlns:a16="http://schemas.microsoft.com/office/drawing/2014/main" id="{1B71A569-453D-8FB5-935D-F8BCB546ACF4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486400" y="3657600"/>
            <a:ext cx="0" cy="1371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5853" name="Line 13">
            <a:extLst>
              <a:ext uri="{FF2B5EF4-FFF2-40B4-BE49-F238E27FC236}">
                <a16:creationId xmlns:a16="http://schemas.microsoft.com/office/drawing/2014/main" id="{EB52F878-9BFC-74C0-3B07-ED4BCA8F3797}"/>
              </a:ext>
            </a:extLst>
          </p:cNvPr>
          <p:cNvSpPr>
            <a:spLocks noChangeShapeType="1"/>
          </p:cNvSpPr>
          <p:nvPr/>
        </p:nvSpPr>
        <p:spPr bwMode="auto">
          <a:xfrm>
            <a:off x="3733800" y="5029200"/>
            <a:ext cx="17526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58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58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58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Rectangle 2">
            <a:extLst>
              <a:ext uri="{FF2B5EF4-FFF2-40B4-BE49-F238E27FC236}">
                <a16:creationId xmlns:a16="http://schemas.microsoft.com/office/drawing/2014/main" id="{8B250391-8FEB-D4D4-F119-F6736B9343B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4000"/>
              <a:t>So, what can I do with subcontracts?</a:t>
            </a:r>
          </a:p>
        </p:txBody>
      </p:sp>
      <p:sp>
        <p:nvSpPr>
          <p:cNvPr id="149507" name="Rectangle 3">
            <a:extLst>
              <a:ext uri="{FF2B5EF4-FFF2-40B4-BE49-F238E27FC236}">
                <a16:creationId xmlns:a16="http://schemas.microsoft.com/office/drawing/2014/main" id="{FA4B972A-28D2-5571-3002-F528DE12FAB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One example:  a simple replication service</a:t>
            </a:r>
          </a:p>
          <a:p>
            <a:pPr eaLnBrk="1" hangingPunct="1"/>
            <a:r>
              <a:rPr lang="en-US" altLang="en-US"/>
              <a:t>Users access through client object</a:t>
            </a:r>
          </a:p>
          <a:p>
            <a:pPr eaLnBrk="1" hangingPunct="1"/>
            <a:r>
              <a:rPr lang="en-US" altLang="en-US"/>
              <a:t>Server objects maintain replication</a:t>
            </a:r>
          </a:p>
          <a:p>
            <a:pPr eaLnBrk="1" hangingPunct="1"/>
            <a:r>
              <a:rPr lang="en-US" altLang="en-US"/>
              <a:t>Client object has representation showing where each server maintaining a replica is</a:t>
            </a:r>
          </a:p>
          <a:p>
            <a:pPr eaLnBrk="1" hangingPunct="1"/>
            <a:r>
              <a:rPr lang="en-US" altLang="en-US"/>
              <a:t>All local methods are stub calls to subcontracts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Rectangle 2">
            <a:extLst>
              <a:ext uri="{FF2B5EF4-FFF2-40B4-BE49-F238E27FC236}">
                <a16:creationId xmlns:a16="http://schemas.microsoft.com/office/drawing/2014/main" id="{E6756641-D051-154C-33DE-75290F2A604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Replication Subcontract Diagram</a:t>
            </a:r>
          </a:p>
        </p:txBody>
      </p:sp>
      <p:sp>
        <p:nvSpPr>
          <p:cNvPr id="150531" name="Text Box 4">
            <a:extLst>
              <a:ext uri="{FF2B5EF4-FFF2-40B4-BE49-F238E27FC236}">
                <a16:creationId xmlns:a16="http://schemas.microsoft.com/office/drawing/2014/main" id="{3335FC24-66E2-1252-60AA-40F437A098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3500438"/>
            <a:ext cx="1981200" cy="376237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</a:rPr>
              <a:t>Client object</a:t>
            </a:r>
          </a:p>
        </p:txBody>
      </p:sp>
      <p:sp>
        <p:nvSpPr>
          <p:cNvPr id="150532" name="Text Box 6">
            <a:extLst>
              <a:ext uri="{FF2B5EF4-FFF2-40B4-BE49-F238E27FC236}">
                <a16:creationId xmlns:a16="http://schemas.microsoft.com/office/drawing/2014/main" id="{171E2945-165C-F691-C836-3C647F5A23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3886200"/>
            <a:ext cx="1981200" cy="650875"/>
          </a:xfrm>
          <a:prstGeom prst="rect">
            <a:avLst/>
          </a:prstGeom>
          <a:solidFill>
            <a:srgbClr val="99CC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</a:rPr>
              <a:t>Client replication</a:t>
            </a:r>
          </a:p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</a:rPr>
              <a:t>subcontract</a:t>
            </a:r>
          </a:p>
        </p:txBody>
      </p:sp>
      <p:sp>
        <p:nvSpPr>
          <p:cNvPr id="150533" name="Text Box 7">
            <a:extLst>
              <a:ext uri="{FF2B5EF4-FFF2-40B4-BE49-F238E27FC236}">
                <a16:creationId xmlns:a16="http://schemas.microsoft.com/office/drawing/2014/main" id="{1F92C463-A122-3829-1913-00D5C5887E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40175" y="3429000"/>
            <a:ext cx="2003425" cy="376238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</a:rPr>
              <a:t>Server object 1</a:t>
            </a:r>
          </a:p>
        </p:txBody>
      </p:sp>
      <p:sp>
        <p:nvSpPr>
          <p:cNvPr id="150534" name="Text Box 9">
            <a:extLst>
              <a:ext uri="{FF2B5EF4-FFF2-40B4-BE49-F238E27FC236}">
                <a16:creationId xmlns:a16="http://schemas.microsoft.com/office/drawing/2014/main" id="{CA7FD67F-620F-B68E-1715-BF1A2A064D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40175" y="3810000"/>
            <a:ext cx="2003425" cy="650875"/>
          </a:xfrm>
          <a:prstGeom prst="rect">
            <a:avLst/>
          </a:prstGeom>
          <a:solidFill>
            <a:srgbClr val="99CC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</a:rPr>
              <a:t>Server replication subcontract</a:t>
            </a:r>
          </a:p>
        </p:txBody>
      </p:sp>
      <p:sp>
        <p:nvSpPr>
          <p:cNvPr id="37898" name="Line 10">
            <a:extLst>
              <a:ext uri="{FF2B5EF4-FFF2-40B4-BE49-F238E27FC236}">
                <a16:creationId xmlns:a16="http://schemas.microsoft.com/office/drawing/2014/main" id="{FEFE73B5-C8AC-280F-AC94-FA7E4DBA66F2}"/>
              </a:ext>
            </a:extLst>
          </p:cNvPr>
          <p:cNvSpPr>
            <a:spLocks noChangeShapeType="1"/>
          </p:cNvSpPr>
          <p:nvPr/>
        </p:nvSpPr>
        <p:spPr bwMode="auto">
          <a:xfrm>
            <a:off x="2743200" y="3729038"/>
            <a:ext cx="0" cy="919162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00" name="Line 12">
            <a:extLst>
              <a:ext uri="{FF2B5EF4-FFF2-40B4-BE49-F238E27FC236}">
                <a16:creationId xmlns:a16="http://schemas.microsoft.com/office/drawing/2014/main" id="{77891EF7-71A9-A3CE-FA22-E5EE0BD9AC8C}"/>
              </a:ext>
            </a:extLst>
          </p:cNvPr>
          <p:cNvSpPr>
            <a:spLocks noChangeShapeType="1"/>
          </p:cNvSpPr>
          <p:nvPr/>
        </p:nvSpPr>
        <p:spPr bwMode="auto">
          <a:xfrm>
            <a:off x="2743200" y="4648200"/>
            <a:ext cx="3581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0537" name="Text Box 16">
            <a:extLst>
              <a:ext uri="{FF2B5EF4-FFF2-40B4-BE49-F238E27FC236}">
                <a16:creationId xmlns:a16="http://schemas.microsoft.com/office/drawing/2014/main" id="{A8463AD6-F45A-5E1D-01F1-BB61CBE492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48400" y="3429000"/>
            <a:ext cx="2003425" cy="376238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</a:rPr>
              <a:t>Server object 2</a:t>
            </a:r>
          </a:p>
        </p:txBody>
      </p:sp>
      <p:sp>
        <p:nvSpPr>
          <p:cNvPr id="150538" name="Text Box 17">
            <a:extLst>
              <a:ext uri="{FF2B5EF4-FFF2-40B4-BE49-F238E27FC236}">
                <a16:creationId xmlns:a16="http://schemas.microsoft.com/office/drawing/2014/main" id="{2A0A3FFB-8F93-2D8B-548A-B14A5568B2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48400" y="3810000"/>
            <a:ext cx="2003425" cy="650875"/>
          </a:xfrm>
          <a:prstGeom prst="rect">
            <a:avLst/>
          </a:prstGeom>
          <a:solidFill>
            <a:srgbClr val="99CC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</a:rPr>
              <a:t>Server replication subcontract</a:t>
            </a:r>
          </a:p>
        </p:txBody>
      </p:sp>
      <p:grpSp>
        <p:nvGrpSpPr>
          <p:cNvPr id="2" name="Group 19">
            <a:extLst>
              <a:ext uri="{FF2B5EF4-FFF2-40B4-BE49-F238E27FC236}">
                <a16:creationId xmlns:a16="http://schemas.microsoft.com/office/drawing/2014/main" id="{E4E1899D-FA79-E861-BD1E-6A1691A2D63A}"/>
              </a:ext>
            </a:extLst>
          </p:cNvPr>
          <p:cNvGrpSpPr>
            <a:grpSpLocks/>
          </p:cNvGrpSpPr>
          <p:nvPr/>
        </p:nvGrpSpPr>
        <p:grpSpPr bwMode="auto">
          <a:xfrm>
            <a:off x="4016375" y="3652838"/>
            <a:ext cx="2308225" cy="995362"/>
            <a:chOff x="2530" y="1917"/>
            <a:chExt cx="1454" cy="627"/>
          </a:xfrm>
        </p:grpSpPr>
        <p:sp>
          <p:nvSpPr>
            <p:cNvPr id="150540" name="Line 11">
              <a:extLst>
                <a:ext uri="{FF2B5EF4-FFF2-40B4-BE49-F238E27FC236}">
                  <a16:creationId xmlns:a16="http://schemas.microsoft.com/office/drawing/2014/main" id="{FA915002-35AA-E489-34E3-B03A796E2C0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530" y="1917"/>
              <a:ext cx="0" cy="627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0541" name="Line 18">
              <a:extLst>
                <a:ext uri="{FF2B5EF4-FFF2-40B4-BE49-F238E27FC236}">
                  <a16:creationId xmlns:a16="http://schemas.microsoft.com/office/drawing/2014/main" id="{7A470619-7D11-4A8B-2F17-4E1D63C5908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984" y="1917"/>
              <a:ext cx="0" cy="627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78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79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Rectangle 2">
            <a:extLst>
              <a:ext uri="{FF2B5EF4-FFF2-40B4-BE49-F238E27FC236}">
                <a16:creationId xmlns:a16="http://schemas.microsoft.com/office/drawing/2014/main" id="{DED4AD01-F060-96D1-7E22-61B2F2E0F1D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Replication Subcontract Diagram</a:t>
            </a:r>
          </a:p>
        </p:txBody>
      </p:sp>
      <p:sp>
        <p:nvSpPr>
          <p:cNvPr id="151555" name="Text Box 3">
            <a:extLst>
              <a:ext uri="{FF2B5EF4-FFF2-40B4-BE49-F238E27FC236}">
                <a16:creationId xmlns:a16="http://schemas.microsoft.com/office/drawing/2014/main" id="{03805E5E-D963-F156-F146-1054503265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3500438"/>
            <a:ext cx="1981200" cy="376237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</a:rPr>
              <a:t>Client object</a:t>
            </a:r>
          </a:p>
        </p:txBody>
      </p:sp>
      <p:sp>
        <p:nvSpPr>
          <p:cNvPr id="151556" name="Text Box 4">
            <a:extLst>
              <a:ext uri="{FF2B5EF4-FFF2-40B4-BE49-F238E27FC236}">
                <a16:creationId xmlns:a16="http://schemas.microsoft.com/office/drawing/2014/main" id="{FDC565D8-7746-45ED-A5D5-1C6380232E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3886200"/>
            <a:ext cx="1981200" cy="650875"/>
          </a:xfrm>
          <a:prstGeom prst="rect">
            <a:avLst/>
          </a:prstGeom>
          <a:solidFill>
            <a:srgbClr val="99CC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</a:rPr>
              <a:t>Client replication</a:t>
            </a:r>
          </a:p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</a:rPr>
              <a:t>subcontract</a:t>
            </a:r>
          </a:p>
        </p:txBody>
      </p:sp>
      <p:sp>
        <p:nvSpPr>
          <p:cNvPr id="151557" name="Text Box 5">
            <a:extLst>
              <a:ext uri="{FF2B5EF4-FFF2-40B4-BE49-F238E27FC236}">
                <a16:creationId xmlns:a16="http://schemas.microsoft.com/office/drawing/2014/main" id="{16ED871B-BB77-AA33-47ED-A088EE680B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40175" y="3429000"/>
            <a:ext cx="2003425" cy="376238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</a:rPr>
              <a:t>Server object 1</a:t>
            </a:r>
          </a:p>
        </p:txBody>
      </p:sp>
      <p:sp>
        <p:nvSpPr>
          <p:cNvPr id="151558" name="Text Box 6">
            <a:extLst>
              <a:ext uri="{FF2B5EF4-FFF2-40B4-BE49-F238E27FC236}">
                <a16:creationId xmlns:a16="http://schemas.microsoft.com/office/drawing/2014/main" id="{FBA526C9-DA6E-8BED-FA9D-8B62CAF19B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40175" y="3810000"/>
            <a:ext cx="2003425" cy="650875"/>
          </a:xfrm>
          <a:prstGeom prst="rect">
            <a:avLst/>
          </a:prstGeom>
          <a:solidFill>
            <a:srgbClr val="99CC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</a:rPr>
              <a:t>Server replication subcontract</a:t>
            </a:r>
          </a:p>
        </p:txBody>
      </p:sp>
      <p:sp>
        <p:nvSpPr>
          <p:cNvPr id="38919" name="Line 7">
            <a:extLst>
              <a:ext uri="{FF2B5EF4-FFF2-40B4-BE49-F238E27FC236}">
                <a16:creationId xmlns:a16="http://schemas.microsoft.com/office/drawing/2014/main" id="{0064F195-B47F-B232-8352-AEA59EB54FF2}"/>
              </a:ext>
            </a:extLst>
          </p:cNvPr>
          <p:cNvSpPr>
            <a:spLocks noChangeShapeType="1"/>
          </p:cNvSpPr>
          <p:nvPr/>
        </p:nvSpPr>
        <p:spPr bwMode="auto">
          <a:xfrm>
            <a:off x="2743200" y="3729038"/>
            <a:ext cx="0" cy="919162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920" name="Line 8">
            <a:extLst>
              <a:ext uri="{FF2B5EF4-FFF2-40B4-BE49-F238E27FC236}">
                <a16:creationId xmlns:a16="http://schemas.microsoft.com/office/drawing/2014/main" id="{0AD07AD5-BE1C-C4B2-8B68-F85AA682127A}"/>
              </a:ext>
            </a:extLst>
          </p:cNvPr>
          <p:cNvSpPr>
            <a:spLocks noChangeShapeType="1"/>
          </p:cNvSpPr>
          <p:nvPr/>
        </p:nvSpPr>
        <p:spPr bwMode="auto">
          <a:xfrm>
            <a:off x="2743200" y="4648200"/>
            <a:ext cx="1295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1561" name="Text Box 9">
            <a:extLst>
              <a:ext uri="{FF2B5EF4-FFF2-40B4-BE49-F238E27FC236}">
                <a16:creationId xmlns:a16="http://schemas.microsoft.com/office/drawing/2014/main" id="{65CAB2D1-3A90-4C00-C588-BA91981E5F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48400" y="3429000"/>
            <a:ext cx="2003425" cy="376238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</a:rPr>
              <a:t>Server object 2</a:t>
            </a:r>
          </a:p>
        </p:txBody>
      </p:sp>
      <p:sp>
        <p:nvSpPr>
          <p:cNvPr id="151562" name="Text Box 10">
            <a:extLst>
              <a:ext uri="{FF2B5EF4-FFF2-40B4-BE49-F238E27FC236}">
                <a16:creationId xmlns:a16="http://schemas.microsoft.com/office/drawing/2014/main" id="{C81D6EA2-8738-C44A-7425-E45493B78C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48400" y="3810000"/>
            <a:ext cx="2003425" cy="650875"/>
          </a:xfrm>
          <a:prstGeom prst="rect">
            <a:avLst/>
          </a:prstGeom>
          <a:solidFill>
            <a:srgbClr val="99CC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</a:rPr>
              <a:t>Server replication subcontract</a:t>
            </a:r>
          </a:p>
        </p:txBody>
      </p:sp>
      <p:sp>
        <p:nvSpPr>
          <p:cNvPr id="38924" name="Line 12">
            <a:extLst>
              <a:ext uri="{FF2B5EF4-FFF2-40B4-BE49-F238E27FC236}">
                <a16:creationId xmlns:a16="http://schemas.microsoft.com/office/drawing/2014/main" id="{2E52362A-CA4A-8CCC-486B-C3B98F27530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016375" y="3652838"/>
            <a:ext cx="0" cy="995362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926" name="Line 14">
            <a:extLst>
              <a:ext uri="{FF2B5EF4-FFF2-40B4-BE49-F238E27FC236}">
                <a16:creationId xmlns:a16="http://schemas.microsoft.com/office/drawing/2014/main" id="{FD57AC0A-BE8F-6CB3-3F1D-8C68FCFCB72F}"/>
              </a:ext>
            </a:extLst>
          </p:cNvPr>
          <p:cNvSpPr>
            <a:spLocks noChangeShapeType="1"/>
          </p:cNvSpPr>
          <p:nvPr/>
        </p:nvSpPr>
        <p:spPr bwMode="auto">
          <a:xfrm>
            <a:off x="5867400" y="4191000"/>
            <a:ext cx="0" cy="461963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927" name="Line 15">
            <a:extLst>
              <a:ext uri="{FF2B5EF4-FFF2-40B4-BE49-F238E27FC236}">
                <a16:creationId xmlns:a16="http://schemas.microsoft.com/office/drawing/2014/main" id="{024C89E8-E19B-E59A-6D9C-63318C35FC29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867400" y="4648200"/>
            <a:ext cx="457200" cy="4763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928" name="Line 16">
            <a:extLst>
              <a:ext uri="{FF2B5EF4-FFF2-40B4-BE49-F238E27FC236}">
                <a16:creationId xmlns:a16="http://schemas.microsoft.com/office/drawing/2014/main" id="{D0188101-DAB6-3A79-4787-0F82E620D5EC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324600" y="3657600"/>
            <a:ext cx="0" cy="995363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89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89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89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389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389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389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Rectangle 2">
            <a:extLst>
              <a:ext uri="{FF2B5EF4-FFF2-40B4-BE49-F238E27FC236}">
                <a16:creationId xmlns:a16="http://schemas.microsoft.com/office/drawing/2014/main" id="{E1A2515F-D298-E9A2-9C2E-AC14EBB4580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Other Types of Subcontracts</a:t>
            </a:r>
          </a:p>
        </p:txBody>
      </p:sp>
      <p:sp>
        <p:nvSpPr>
          <p:cNvPr id="152579" name="Rectangle 3">
            <a:extLst>
              <a:ext uri="{FF2B5EF4-FFF2-40B4-BE49-F238E27FC236}">
                <a16:creationId xmlns:a16="http://schemas.microsoft.com/office/drawing/2014/main" id="{BE929A96-A89A-5F90-87FA-D4519AF903A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The </a:t>
            </a:r>
            <a:r>
              <a:rPr lang="en-US" altLang="en-US" i="1"/>
              <a:t>simplex</a:t>
            </a:r>
            <a:r>
              <a:rPr lang="en-US" altLang="en-US"/>
              <a:t> subcontract:  uses one door to communicate with a server (RPC)</a:t>
            </a:r>
          </a:p>
          <a:p>
            <a:pPr eaLnBrk="1" hangingPunct="1"/>
            <a:r>
              <a:rPr lang="en-US" altLang="en-US"/>
              <a:t>The </a:t>
            </a:r>
            <a:r>
              <a:rPr lang="en-US" altLang="en-US" i="1"/>
              <a:t>cluster</a:t>
            </a:r>
            <a:r>
              <a:rPr lang="en-US" altLang="en-US"/>
              <a:t> subcontract:  uses a single door to access a set of objects</a:t>
            </a:r>
          </a:p>
          <a:p>
            <a:pPr eaLnBrk="1" hangingPunct="1"/>
            <a:r>
              <a:rPr lang="en-US" altLang="en-US"/>
              <a:t>The caching subcontract:  supports access to either remote object or local caching object </a:t>
            </a: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Rectangle 2">
            <a:extLst>
              <a:ext uri="{FF2B5EF4-FFF2-40B4-BE49-F238E27FC236}">
                <a16:creationId xmlns:a16="http://schemas.microsoft.com/office/drawing/2014/main" id="{00338A9D-D31D-82F0-250C-0F2F5B1BF21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Spring Nucleus Abstractions</a:t>
            </a:r>
          </a:p>
        </p:txBody>
      </p:sp>
      <p:sp>
        <p:nvSpPr>
          <p:cNvPr id="153603" name="Rectangle 3">
            <a:extLst>
              <a:ext uri="{FF2B5EF4-FFF2-40B4-BE49-F238E27FC236}">
                <a16:creationId xmlns:a16="http://schemas.microsoft.com/office/drawing/2014/main" id="{F7A01479-D63A-A0BD-F83C-B6FDADD9E65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Domains</a:t>
            </a:r>
          </a:p>
          <a:p>
            <a:pPr eaLnBrk="1" hangingPunct="1"/>
            <a:r>
              <a:rPr lang="en-US" altLang="en-US"/>
              <a:t>Threads</a:t>
            </a:r>
          </a:p>
          <a:p>
            <a:pPr eaLnBrk="1" hangingPunct="1"/>
            <a:r>
              <a:rPr lang="en-US" altLang="en-US"/>
              <a:t>Doors</a:t>
            </a:r>
          </a:p>
          <a:p>
            <a:pPr eaLnBrk="1" hangingPunct="1"/>
            <a:r>
              <a:rPr lang="en-US" altLang="en-US"/>
              <a:t>All used to support Spring’s basic object model</a:t>
            </a: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Rectangle 2">
            <a:extLst>
              <a:ext uri="{FF2B5EF4-FFF2-40B4-BE49-F238E27FC236}">
                <a16:creationId xmlns:a16="http://schemas.microsoft.com/office/drawing/2014/main" id="{A63F1AA2-B8A6-8B8D-0B80-DDAD45E0125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Spring Domains</a:t>
            </a:r>
          </a:p>
        </p:txBody>
      </p:sp>
      <p:sp>
        <p:nvSpPr>
          <p:cNvPr id="154627" name="Rectangle 3">
            <a:extLst>
              <a:ext uri="{FF2B5EF4-FFF2-40B4-BE49-F238E27FC236}">
                <a16:creationId xmlns:a16="http://schemas.microsoft.com/office/drawing/2014/main" id="{E0A76F18-1D5A-7067-EB68-06DC010F936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Provide address space and container to hold application resources</a:t>
            </a:r>
          </a:p>
          <a:p>
            <a:pPr eaLnBrk="1" hangingPunct="1"/>
            <a:r>
              <a:rPr lang="en-US" altLang="en-US"/>
              <a:t>Similar to UNIX processes</a:t>
            </a:r>
          </a:p>
          <a:p>
            <a:pPr lvl="1" eaLnBrk="1" hangingPunct="1"/>
            <a:r>
              <a:rPr lang="en-US" altLang="en-US"/>
              <a:t>Or Mach tasks</a:t>
            </a: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Rectangle 2">
            <a:extLst>
              <a:ext uri="{FF2B5EF4-FFF2-40B4-BE49-F238E27FC236}">
                <a16:creationId xmlns:a16="http://schemas.microsoft.com/office/drawing/2014/main" id="{A5DE71FE-08E1-EA36-B92F-1DB0DF1AC44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Spring Threads</a:t>
            </a:r>
          </a:p>
        </p:txBody>
      </p:sp>
      <p:sp>
        <p:nvSpPr>
          <p:cNvPr id="155651" name="Rectangle 3">
            <a:extLst>
              <a:ext uri="{FF2B5EF4-FFF2-40B4-BE49-F238E27FC236}">
                <a16:creationId xmlns:a16="http://schemas.microsoft.com/office/drawing/2014/main" id="{6C7AB231-E4E9-311E-A9C8-E994915367B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Unit of execution in Spring</a:t>
            </a:r>
          </a:p>
          <a:p>
            <a:pPr eaLnBrk="1" hangingPunct="1"/>
            <a:r>
              <a:rPr lang="en-US" altLang="en-US"/>
              <a:t>Similar to threads in other systems</a:t>
            </a:r>
          </a:p>
          <a:p>
            <a:pPr eaLnBrk="1" hangingPunct="1"/>
            <a:r>
              <a:rPr lang="en-US" altLang="en-US"/>
              <a:t>Spring domains are typically multithreaded</a:t>
            </a: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Rectangle 2">
            <a:extLst>
              <a:ext uri="{FF2B5EF4-FFF2-40B4-BE49-F238E27FC236}">
                <a16:creationId xmlns:a16="http://schemas.microsoft.com/office/drawing/2014/main" id="{5944CEEC-3246-9856-0E8A-31767A8BF01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Spring Doors</a:t>
            </a:r>
          </a:p>
        </p:txBody>
      </p:sp>
      <p:sp>
        <p:nvSpPr>
          <p:cNvPr id="156675" name="Rectangle 3">
            <a:extLst>
              <a:ext uri="{FF2B5EF4-FFF2-40B4-BE49-F238E27FC236}">
                <a16:creationId xmlns:a16="http://schemas.microsoft.com/office/drawing/2014/main" id="{D34FA819-B512-B126-A242-4AC68112861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Abstraction supporting interdomain OO method calls</a:t>
            </a:r>
          </a:p>
          <a:p>
            <a:pPr eaLnBrk="1" hangingPunct="1"/>
            <a:r>
              <a:rPr lang="en-US" altLang="en-US"/>
              <a:t>A door describes an entry point to a domain</a:t>
            </a:r>
          </a:p>
          <a:p>
            <a:pPr eaLnBrk="1" hangingPunct="1"/>
            <a:r>
              <a:rPr lang="en-US" altLang="en-US"/>
              <a:t>Also like a capability</a:t>
            </a:r>
          </a:p>
          <a:p>
            <a:pPr lvl="1" eaLnBrk="1" hangingPunct="1"/>
            <a:r>
              <a:rPr lang="en-US" altLang="en-US"/>
              <a:t>Possession of a door implies right to invoke an object’s method</a:t>
            </a: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Rectangle 2">
            <a:extLst>
              <a:ext uri="{FF2B5EF4-FFF2-40B4-BE49-F238E27FC236}">
                <a16:creationId xmlns:a16="http://schemas.microsoft.com/office/drawing/2014/main" id="{F675FCAA-E2EA-BB25-6A29-A5AB39AEC02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Protecting Doors</a:t>
            </a:r>
          </a:p>
        </p:txBody>
      </p:sp>
      <p:sp>
        <p:nvSpPr>
          <p:cNvPr id="157699" name="Rectangle 3">
            <a:extLst>
              <a:ext uri="{FF2B5EF4-FFF2-40B4-BE49-F238E27FC236}">
                <a16:creationId xmlns:a16="http://schemas.microsoft.com/office/drawing/2014/main" id="{60C60AB5-5B8F-C624-A00F-38A774A800F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Since doors are capabilities, kernel must protect them to provide security</a:t>
            </a:r>
          </a:p>
          <a:p>
            <a:pPr eaLnBrk="1" hangingPunct="1"/>
            <a:r>
              <a:rPr lang="en-US" altLang="en-US"/>
              <a:t>Domains don’t hold doors themselves</a:t>
            </a:r>
          </a:p>
          <a:p>
            <a:pPr lvl="1" eaLnBrk="1" hangingPunct="1"/>
            <a:r>
              <a:rPr lang="en-US" altLang="en-US"/>
              <a:t>They hold </a:t>
            </a:r>
            <a:r>
              <a:rPr lang="en-US" altLang="en-US" i="1"/>
              <a:t>door identifiers</a:t>
            </a:r>
          </a:p>
          <a:p>
            <a:pPr eaLnBrk="1" hangingPunct="1"/>
            <a:r>
              <a:rPr lang="en-US" altLang="en-US"/>
              <a:t>Door identifiers point to doors stored in the kernel</a:t>
            </a:r>
          </a:p>
          <a:p>
            <a:pPr eaLnBrk="1" hangingPunct="1"/>
            <a:r>
              <a:rPr lang="en-US" altLang="en-US"/>
              <a:t>Kernel maintains per-domain door table</a:t>
            </a: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Rectangle 2">
            <a:extLst>
              <a:ext uri="{FF2B5EF4-FFF2-40B4-BE49-F238E27FC236}">
                <a16:creationId xmlns:a16="http://schemas.microsoft.com/office/drawing/2014/main" id="{C8853BF0-4D33-D05F-F4C0-C2539AF7377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Obtaining Doors</a:t>
            </a:r>
          </a:p>
        </p:txBody>
      </p:sp>
      <p:sp>
        <p:nvSpPr>
          <p:cNvPr id="158723" name="Rectangle 3">
            <a:extLst>
              <a:ext uri="{FF2B5EF4-FFF2-40B4-BE49-F238E27FC236}">
                <a16:creationId xmlns:a16="http://schemas.microsoft.com/office/drawing/2014/main" id="{5A108818-571C-D020-001E-71E6FE341E0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Only two ways for a domain to get a door</a:t>
            </a:r>
          </a:p>
          <a:p>
            <a:pPr lvl="1" eaLnBrk="1" hangingPunct="1"/>
            <a:r>
              <a:rPr lang="en-US" altLang="en-US"/>
              <a:t>From the domain that the door opens to</a:t>
            </a:r>
          </a:p>
          <a:p>
            <a:pPr lvl="1" eaLnBrk="1" hangingPunct="1"/>
            <a:r>
              <a:rPr lang="en-US" altLang="en-US"/>
              <a:t>From another domain that already has the desired door</a:t>
            </a:r>
          </a:p>
          <a:p>
            <a:pPr eaLnBrk="1" hangingPunct="1"/>
            <a:r>
              <a:rPr lang="en-US" altLang="en-US"/>
              <a:t>Target domain can’t tell who used a door</a:t>
            </a:r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Rectangle 2">
            <a:extLst>
              <a:ext uri="{FF2B5EF4-FFF2-40B4-BE49-F238E27FC236}">
                <a16:creationId xmlns:a16="http://schemas.microsoft.com/office/drawing/2014/main" id="{EF1AAA4E-8F5B-E93B-AA18-C4F3116AB1E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4000"/>
              <a:t>Cross-Domain Object Invocation Via Doors</a:t>
            </a:r>
          </a:p>
        </p:txBody>
      </p:sp>
      <p:sp>
        <p:nvSpPr>
          <p:cNvPr id="159747" name="Rectangle 3">
            <a:extLst>
              <a:ext uri="{FF2B5EF4-FFF2-40B4-BE49-F238E27FC236}">
                <a16:creationId xmlns:a16="http://schemas.microsoft.com/office/drawing/2014/main" id="{034A8EDF-14A5-205D-79D4-A202F77CE7C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Client invokes door via door identifier</a:t>
            </a:r>
          </a:p>
          <a:p>
            <a:pPr eaLnBrk="1" hangingPunct="1"/>
            <a:r>
              <a:rPr lang="en-US" altLang="en-US"/>
              <a:t>Nucleus allocates server thread in a target domain, then quickly transfers control to it</a:t>
            </a:r>
          </a:p>
          <a:p>
            <a:pPr lvl="1" eaLnBrk="1" hangingPunct="1"/>
            <a:r>
              <a:rPr lang="en-US" altLang="en-US"/>
              <a:t>Passing door information and arguments</a:t>
            </a: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Rectangle 2">
            <a:extLst>
              <a:ext uri="{FF2B5EF4-FFF2-40B4-BE49-F238E27FC236}">
                <a16:creationId xmlns:a16="http://schemas.microsoft.com/office/drawing/2014/main" id="{EBD2B57E-31D5-ED2B-8C5F-52E0EDAB717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4000"/>
              <a:t>Returning from a Cross-Domain Invocation</a:t>
            </a:r>
          </a:p>
        </p:txBody>
      </p:sp>
      <p:sp>
        <p:nvSpPr>
          <p:cNvPr id="160771" name="Rectangle 3">
            <a:extLst>
              <a:ext uri="{FF2B5EF4-FFF2-40B4-BE49-F238E27FC236}">
                <a16:creationId xmlns:a16="http://schemas.microsoft.com/office/drawing/2014/main" id="{0F0D8819-F369-FEA0-8DFF-792F716CF6D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When target wishes to return, the nucleus</a:t>
            </a:r>
          </a:p>
          <a:p>
            <a:pPr lvl="1" eaLnBrk="1" hangingPunct="1"/>
            <a:r>
              <a:rPr lang="en-US" altLang="en-US"/>
              <a:t>Deactivates the called thread</a:t>
            </a:r>
          </a:p>
          <a:p>
            <a:pPr lvl="1" eaLnBrk="1" hangingPunct="1"/>
            <a:r>
              <a:rPr lang="en-US" altLang="en-US"/>
              <a:t>Reactivates the caller thread</a:t>
            </a:r>
          </a:p>
          <a:p>
            <a:pPr lvl="1" eaLnBrk="1" hangingPunct="1"/>
            <a:r>
              <a:rPr lang="en-US" altLang="en-US"/>
              <a:t>Passes return data to caller</a:t>
            </a:r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Rectangle 2">
            <a:extLst>
              <a:ext uri="{FF2B5EF4-FFF2-40B4-BE49-F238E27FC236}">
                <a16:creationId xmlns:a16="http://schemas.microsoft.com/office/drawing/2014/main" id="{96BC4A86-0E7C-6D54-6E0A-1665FF0F43E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Door Invocation Methods</a:t>
            </a:r>
          </a:p>
        </p:txBody>
      </p:sp>
      <p:sp>
        <p:nvSpPr>
          <p:cNvPr id="161795" name="Rectangle 3">
            <a:extLst>
              <a:ext uri="{FF2B5EF4-FFF2-40B4-BE49-F238E27FC236}">
                <a16:creationId xmlns:a16="http://schemas.microsoft.com/office/drawing/2014/main" id="{7CEC3DE7-B220-DF80-35EC-378DBB101E8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Kernel supports three flavors of door invocation</a:t>
            </a:r>
          </a:p>
          <a:p>
            <a:pPr lvl="1" eaLnBrk="1" hangingPunct="1"/>
            <a:r>
              <a:rPr lang="en-US" altLang="en-US"/>
              <a:t>The fast path</a:t>
            </a:r>
          </a:p>
          <a:p>
            <a:pPr lvl="1" eaLnBrk="1" hangingPunct="1"/>
            <a:r>
              <a:rPr lang="en-US" altLang="en-US"/>
              <a:t>The vanilla path</a:t>
            </a:r>
          </a:p>
          <a:p>
            <a:pPr lvl="1" eaLnBrk="1" hangingPunct="1"/>
            <a:r>
              <a:rPr lang="en-US" altLang="en-US"/>
              <a:t>The bulk path</a:t>
            </a:r>
          </a:p>
          <a:p>
            <a:pPr eaLnBrk="1" hangingPunct="1"/>
            <a:r>
              <a:rPr lang="en-US" altLang="en-US"/>
              <a:t>Stubs make choice invisible to user, typically</a:t>
            </a:r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Rectangle 2">
            <a:extLst>
              <a:ext uri="{FF2B5EF4-FFF2-40B4-BE49-F238E27FC236}">
                <a16:creationId xmlns:a16="http://schemas.microsoft.com/office/drawing/2014/main" id="{80383BB8-6684-7F7B-B24A-0997B5E8F96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The Fast-Path Door Invocation</a:t>
            </a:r>
          </a:p>
        </p:txBody>
      </p:sp>
      <p:sp>
        <p:nvSpPr>
          <p:cNvPr id="162819" name="Rectangle 3">
            <a:extLst>
              <a:ext uri="{FF2B5EF4-FFF2-40B4-BE49-F238E27FC236}">
                <a16:creationId xmlns:a16="http://schemas.microsoft.com/office/drawing/2014/main" id="{12D901E2-0541-5E7A-239A-1C2CBF01868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For simple data values, fewer than 16 bytes</a:t>
            </a:r>
          </a:p>
          <a:p>
            <a:pPr lvl="1" eaLnBrk="1" hangingPunct="1"/>
            <a:r>
              <a:rPr lang="en-US" altLang="en-US"/>
              <a:t>Which is the dominant case</a:t>
            </a:r>
          </a:p>
          <a:p>
            <a:pPr eaLnBrk="1" hangingPunct="1"/>
            <a:r>
              <a:rPr lang="en-US" altLang="en-US"/>
              <a:t>No doors may be passed</a:t>
            </a:r>
          </a:p>
          <a:p>
            <a:pPr eaLnBrk="1" hangingPunct="1"/>
            <a:r>
              <a:rPr lang="en-US" altLang="en-US"/>
              <a:t>Highly optimized—around 100 Sparc instructions to cross domains and come back</a:t>
            </a:r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Rectangle 2">
            <a:extLst>
              <a:ext uri="{FF2B5EF4-FFF2-40B4-BE49-F238E27FC236}">
                <a16:creationId xmlns:a16="http://schemas.microsoft.com/office/drawing/2014/main" id="{B04EB554-55BD-C347-1B7E-773ED8BA83C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The Vanilla-Path Door Invocation</a:t>
            </a:r>
          </a:p>
        </p:txBody>
      </p:sp>
      <p:sp>
        <p:nvSpPr>
          <p:cNvPr id="163843" name="Rectangle 3">
            <a:extLst>
              <a:ext uri="{FF2B5EF4-FFF2-40B4-BE49-F238E27FC236}">
                <a16:creationId xmlns:a16="http://schemas.microsoft.com/office/drawing/2014/main" id="{910BB653-141D-9031-82D8-FF5CD050773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For passing less than 5 Kbytes of data</a:t>
            </a:r>
          </a:p>
          <a:p>
            <a:pPr lvl="1" eaLnBrk="1" hangingPunct="1"/>
            <a:r>
              <a:rPr lang="en-US" altLang="en-US"/>
              <a:t>Include moderate number of doors</a:t>
            </a:r>
          </a:p>
          <a:p>
            <a:pPr eaLnBrk="1" hangingPunct="1"/>
            <a:r>
              <a:rPr lang="en-US" altLang="en-US"/>
              <a:t>Data passed through the kernel</a:t>
            </a:r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Rectangle 2">
            <a:extLst>
              <a:ext uri="{FF2B5EF4-FFF2-40B4-BE49-F238E27FC236}">
                <a16:creationId xmlns:a16="http://schemas.microsoft.com/office/drawing/2014/main" id="{872CFD47-6016-DCAD-0859-2899FCC0F76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The Bulk-path Door Invocation</a:t>
            </a:r>
          </a:p>
        </p:txBody>
      </p:sp>
      <p:sp>
        <p:nvSpPr>
          <p:cNvPr id="164867" name="Rectangle 3">
            <a:extLst>
              <a:ext uri="{FF2B5EF4-FFF2-40B4-BE49-F238E27FC236}">
                <a16:creationId xmlns:a16="http://schemas.microsoft.com/office/drawing/2014/main" id="{415597B8-4E8D-6EB0-F87E-859A22FE3D5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For sending entire pages of data</a:t>
            </a:r>
          </a:p>
          <a:p>
            <a:pPr lvl="1" eaLnBrk="1" hangingPunct="1"/>
            <a:r>
              <a:rPr lang="en-US" altLang="en-US"/>
              <a:t>And/or large numbers of doors</a:t>
            </a:r>
          </a:p>
          <a:p>
            <a:pPr eaLnBrk="1" hangingPunct="1"/>
            <a:r>
              <a:rPr lang="en-US" altLang="en-US"/>
              <a:t>Uses VM remapping to move data</a:t>
            </a:r>
          </a:p>
          <a:p>
            <a:pPr lvl="1" eaLnBrk="1" hangingPunct="1"/>
            <a:r>
              <a:rPr lang="en-US" altLang="en-US"/>
              <a:t>Can either unmap/remap in target address space</a:t>
            </a:r>
          </a:p>
          <a:p>
            <a:pPr lvl="1" eaLnBrk="1" hangingPunct="1"/>
            <a:r>
              <a:rPr lang="en-US" altLang="en-US"/>
              <a:t>Or map into both and use copy-on-write</a:t>
            </a:r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Rectangle 2">
            <a:extLst>
              <a:ext uri="{FF2B5EF4-FFF2-40B4-BE49-F238E27FC236}">
                <a16:creationId xmlns:a16="http://schemas.microsoft.com/office/drawing/2014/main" id="{149F384E-000F-23BF-9FDF-CC63EA786B4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Spring Network Proxies</a:t>
            </a:r>
          </a:p>
        </p:txBody>
      </p:sp>
      <p:sp>
        <p:nvSpPr>
          <p:cNvPr id="165891" name="Rectangle 3">
            <a:extLst>
              <a:ext uri="{FF2B5EF4-FFF2-40B4-BE49-F238E27FC236}">
                <a16:creationId xmlns:a16="http://schemas.microsoft.com/office/drawing/2014/main" id="{EA206F78-FBB7-FD2A-E4F4-A889F3FDF29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When a door points to an off-machine object, it actually points to a network proxy</a:t>
            </a:r>
          </a:p>
          <a:p>
            <a:pPr eaLnBrk="1" hangingPunct="1"/>
            <a:r>
              <a:rPr lang="en-US" altLang="en-US"/>
              <a:t>Network proxies </a:t>
            </a:r>
          </a:p>
          <a:p>
            <a:pPr lvl="1" eaLnBrk="1" hangingPunct="1"/>
            <a:r>
              <a:rPr lang="en-US" altLang="en-US"/>
              <a:t>Connect multiple Spring machines</a:t>
            </a:r>
          </a:p>
          <a:p>
            <a:pPr lvl="1" eaLnBrk="1" hangingPunct="1"/>
            <a:r>
              <a:rPr lang="en-US" altLang="en-US"/>
              <a:t>User-mode server domains</a:t>
            </a:r>
          </a:p>
          <a:p>
            <a:pPr lvl="1" eaLnBrk="1" hangingPunct="1"/>
            <a:r>
              <a:rPr lang="en-US" altLang="en-US"/>
              <a:t>Per-protocol, not per-machine</a:t>
            </a:r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Rectangle 12">
            <a:extLst>
              <a:ext uri="{FF2B5EF4-FFF2-40B4-BE49-F238E27FC236}">
                <a16:creationId xmlns:a16="http://schemas.microsoft.com/office/drawing/2014/main" id="{1F0D9DFF-9158-D635-BA0C-338EEAE17E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29200" y="3962400"/>
            <a:ext cx="2667000" cy="1524000"/>
          </a:xfrm>
          <a:prstGeom prst="rect">
            <a:avLst/>
          </a:prstGeom>
          <a:solidFill>
            <a:srgbClr val="B2B2B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</a:rPr>
              <a:t>Nucleus B</a:t>
            </a:r>
          </a:p>
        </p:txBody>
      </p:sp>
      <p:sp>
        <p:nvSpPr>
          <p:cNvPr id="166915" name="Rectangle 10">
            <a:extLst>
              <a:ext uri="{FF2B5EF4-FFF2-40B4-BE49-F238E27FC236}">
                <a16:creationId xmlns:a16="http://schemas.microsoft.com/office/drawing/2014/main" id="{CC33B8D2-48C4-FC77-5421-539B2B7593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800" y="3962400"/>
            <a:ext cx="2667000" cy="1524000"/>
          </a:xfrm>
          <a:prstGeom prst="rect">
            <a:avLst/>
          </a:prstGeom>
          <a:solidFill>
            <a:srgbClr val="B2B2B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</a:rPr>
              <a:t>Nucleus A</a:t>
            </a:r>
          </a:p>
        </p:txBody>
      </p:sp>
      <p:sp>
        <p:nvSpPr>
          <p:cNvPr id="166916" name="Rectangle 2">
            <a:extLst>
              <a:ext uri="{FF2B5EF4-FFF2-40B4-BE49-F238E27FC236}">
                <a16:creationId xmlns:a16="http://schemas.microsoft.com/office/drawing/2014/main" id="{0267B583-48E7-AFBB-8FE9-79515647365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Network Proxy Diagram</a:t>
            </a:r>
          </a:p>
        </p:txBody>
      </p:sp>
      <p:sp>
        <p:nvSpPr>
          <p:cNvPr id="166917" name="Text Box 4">
            <a:extLst>
              <a:ext uri="{FF2B5EF4-FFF2-40B4-BE49-F238E27FC236}">
                <a16:creationId xmlns:a16="http://schemas.microsoft.com/office/drawing/2014/main" id="{553CECA2-311B-079A-D52E-DEC4CE5A5B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95375" y="3048000"/>
            <a:ext cx="1495425" cy="376238"/>
          </a:xfrm>
          <a:prstGeom prst="rect">
            <a:avLst/>
          </a:prstGeom>
          <a:solidFill>
            <a:srgbClr val="FFC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</a:rPr>
              <a:t>Client domain</a:t>
            </a:r>
          </a:p>
        </p:txBody>
      </p:sp>
      <p:sp>
        <p:nvSpPr>
          <p:cNvPr id="166918" name="Text Box 5">
            <a:extLst>
              <a:ext uri="{FF2B5EF4-FFF2-40B4-BE49-F238E27FC236}">
                <a16:creationId xmlns:a16="http://schemas.microsoft.com/office/drawing/2014/main" id="{20F921C9-9DFE-6DDB-9E26-502B208133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72200" y="3048000"/>
            <a:ext cx="1533525" cy="376238"/>
          </a:xfrm>
          <a:prstGeom prst="rect">
            <a:avLst/>
          </a:prstGeom>
          <a:solidFill>
            <a:srgbClr val="66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</a:rPr>
              <a:t>Server domain</a:t>
            </a:r>
          </a:p>
        </p:txBody>
      </p:sp>
      <p:sp>
        <p:nvSpPr>
          <p:cNvPr id="166919" name="Text Box 6">
            <a:extLst>
              <a:ext uri="{FF2B5EF4-FFF2-40B4-BE49-F238E27FC236}">
                <a16:creationId xmlns:a16="http://schemas.microsoft.com/office/drawing/2014/main" id="{EFC6FD8E-EF8F-2BB9-FCD9-096ED0C1C1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3200" y="3048000"/>
            <a:ext cx="962025" cy="376238"/>
          </a:xfrm>
          <a:prstGeom prst="rect">
            <a:avLst/>
          </a:prstGeom>
          <a:solidFill>
            <a:srgbClr val="CC66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</a:rPr>
              <a:t>Proxy A</a:t>
            </a:r>
          </a:p>
        </p:txBody>
      </p:sp>
      <p:sp>
        <p:nvSpPr>
          <p:cNvPr id="166920" name="Text Box 7">
            <a:extLst>
              <a:ext uri="{FF2B5EF4-FFF2-40B4-BE49-F238E27FC236}">
                <a16:creationId xmlns:a16="http://schemas.microsoft.com/office/drawing/2014/main" id="{4B2BA6B0-737D-7368-8132-A1793E7602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29200" y="3048000"/>
            <a:ext cx="949325" cy="376238"/>
          </a:xfrm>
          <a:prstGeom prst="rect">
            <a:avLst/>
          </a:prstGeom>
          <a:solidFill>
            <a:srgbClr val="CC66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</a:rPr>
              <a:t>Proxy B</a:t>
            </a:r>
          </a:p>
        </p:txBody>
      </p:sp>
      <p:sp>
        <p:nvSpPr>
          <p:cNvPr id="166921" name="Text Box 8">
            <a:extLst>
              <a:ext uri="{FF2B5EF4-FFF2-40B4-BE49-F238E27FC236}">
                <a16:creationId xmlns:a16="http://schemas.microsoft.com/office/drawing/2014/main" id="{D62C3FDF-6552-EE99-269E-074EE01E15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9800" y="4114800"/>
            <a:ext cx="885825" cy="376238"/>
          </a:xfrm>
          <a:prstGeom prst="rect">
            <a:avLst/>
          </a:prstGeom>
          <a:solidFill>
            <a:srgbClr val="99FF33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</a:rPr>
              <a:t>Door X</a:t>
            </a:r>
          </a:p>
        </p:txBody>
      </p:sp>
      <p:sp>
        <p:nvSpPr>
          <p:cNvPr id="166922" name="Text Box 9">
            <a:extLst>
              <a:ext uri="{FF2B5EF4-FFF2-40B4-BE49-F238E27FC236}">
                <a16:creationId xmlns:a16="http://schemas.microsoft.com/office/drawing/2014/main" id="{28A37418-D59A-E8AB-FE24-3F92AC5CFE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67375" y="4119563"/>
            <a:ext cx="885825" cy="376237"/>
          </a:xfrm>
          <a:prstGeom prst="rect">
            <a:avLst/>
          </a:prstGeom>
          <a:solidFill>
            <a:srgbClr val="99FF33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</a:rPr>
              <a:t>Door Y</a:t>
            </a:r>
          </a:p>
        </p:txBody>
      </p:sp>
      <p:grpSp>
        <p:nvGrpSpPr>
          <p:cNvPr id="2" name="Group 17">
            <a:extLst>
              <a:ext uri="{FF2B5EF4-FFF2-40B4-BE49-F238E27FC236}">
                <a16:creationId xmlns:a16="http://schemas.microsoft.com/office/drawing/2014/main" id="{93C50A3F-C40F-6C33-074C-81BFCE2807A5}"/>
              </a:ext>
            </a:extLst>
          </p:cNvPr>
          <p:cNvGrpSpPr>
            <a:grpSpLocks/>
          </p:cNvGrpSpPr>
          <p:nvPr/>
        </p:nvGrpSpPr>
        <p:grpSpPr bwMode="auto">
          <a:xfrm>
            <a:off x="1828800" y="3429000"/>
            <a:ext cx="1371600" cy="914400"/>
            <a:chOff x="1152" y="2160"/>
            <a:chExt cx="864" cy="576"/>
          </a:xfrm>
        </p:grpSpPr>
        <p:sp>
          <p:nvSpPr>
            <p:cNvPr id="166930" name="Line 13">
              <a:extLst>
                <a:ext uri="{FF2B5EF4-FFF2-40B4-BE49-F238E27FC236}">
                  <a16:creationId xmlns:a16="http://schemas.microsoft.com/office/drawing/2014/main" id="{8C3C91B9-D51D-A463-44F9-7F8BF6AF9C2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52" y="2160"/>
              <a:ext cx="0" cy="57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6931" name="Line 14">
              <a:extLst>
                <a:ext uri="{FF2B5EF4-FFF2-40B4-BE49-F238E27FC236}">
                  <a16:creationId xmlns:a16="http://schemas.microsoft.com/office/drawing/2014/main" id="{C2DAF8FC-FED1-75DA-F8D8-ED5671D8FBD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16" y="2160"/>
              <a:ext cx="0" cy="57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6932" name="Line 15">
              <a:extLst>
                <a:ext uri="{FF2B5EF4-FFF2-40B4-BE49-F238E27FC236}">
                  <a16:creationId xmlns:a16="http://schemas.microsoft.com/office/drawing/2014/main" id="{23FF9984-8401-B0B9-7625-EA754500B15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52" y="2736"/>
              <a:ext cx="24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6933" name="Line 16">
              <a:extLst>
                <a:ext uri="{FF2B5EF4-FFF2-40B4-BE49-F238E27FC236}">
                  <a16:creationId xmlns:a16="http://schemas.microsoft.com/office/drawing/2014/main" id="{B63F3E4B-EF5D-86B8-E8AF-019A8E3F863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68" y="2736"/>
              <a:ext cx="4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" name="Group 24">
            <a:extLst>
              <a:ext uri="{FF2B5EF4-FFF2-40B4-BE49-F238E27FC236}">
                <a16:creationId xmlns:a16="http://schemas.microsoft.com/office/drawing/2014/main" id="{A421279A-089E-8F8C-7F75-7AAAB281621A}"/>
              </a:ext>
            </a:extLst>
          </p:cNvPr>
          <p:cNvGrpSpPr>
            <a:grpSpLocks/>
          </p:cNvGrpSpPr>
          <p:nvPr/>
        </p:nvGrpSpPr>
        <p:grpSpPr bwMode="auto">
          <a:xfrm>
            <a:off x="5562600" y="3429000"/>
            <a:ext cx="1371600" cy="914400"/>
            <a:chOff x="3504" y="2160"/>
            <a:chExt cx="864" cy="576"/>
          </a:xfrm>
        </p:grpSpPr>
        <p:sp>
          <p:nvSpPr>
            <p:cNvPr id="166926" name="Line 19">
              <a:extLst>
                <a:ext uri="{FF2B5EF4-FFF2-40B4-BE49-F238E27FC236}">
                  <a16:creationId xmlns:a16="http://schemas.microsoft.com/office/drawing/2014/main" id="{34AAD67A-F548-2183-22AB-84BF79766F7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368" y="2160"/>
              <a:ext cx="0" cy="57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6927" name="Line 20">
              <a:extLst>
                <a:ext uri="{FF2B5EF4-FFF2-40B4-BE49-F238E27FC236}">
                  <a16:creationId xmlns:a16="http://schemas.microsoft.com/office/drawing/2014/main" id="{A5E5DBE3-17AD-0325-FA58-41330EA713B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504" y="2160"/>
              <a:ext cx="0" cy="57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6928" name="Line 21">
              <a:extLst>
                <a:ext uri="{FF2B5EF4-FFF2-40B4-BE49-F238E27FC236}">
                  <a16:creationId xmlns:a16="http://schemas.microsoft.com/office/drawing/2014/main" id="{398E9D0D-6D54-743E-332B-9432037DEEF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128" y="2736"/>
              <a:ext cx="24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6929" name="Line 22">
              <a:extLst>
                <a:ext uri="{FF2B5EF4-FFF2-40B4-BE49-F238E27FC236}">
                  <a16:creationId xmlns:a16="http://schemas.microsoft.com/office/drawing/2014/main" id="{D8E0CF25-7DC0-FCBA-B02E-EF342D576AD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504" y="2736"/>
              <a:ext cx="4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4295" name="Line 23">
            <a:extLst>
              <a:ext uri="{FF2B5EF4-FFF2-40B4-BE49-F238E27FC236}">
                <a16:creationId xmlns:a16="http://schemas.microsoft.com/office/drawing/2014/main" id="{29CFF4A1-F43B-05C1-ECFC-FEB631863883}"/>
              </a:ext>
            </a:extLst>
          </p:cNvPr>
          <p:cNvSpPr>
            <a:spLocks noChangeShapeType="1"/>
          </p:cNvSpPr>
          <p:nvPr/>
        </p:nvSpPr>
        <p:spPr bwMode="auto">
          <a:xfrm>
            <a:off x="3733800" y="3200400"/>
            <a:ext cx="12954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4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Rectangle 2">
            <a:extLst>
              <a:ext uri="{FF2B5EF4-FFF2-40B4-BE49-F238E27FC236}">
                <a16:creationId xmlns:a16="http://schemas.microsoft.com/office/drawing/2014/main" id="{273523A6-722A-8CA3-9250-D8DBCA58E7C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Spring Security</a:t>
            </a:r>
          </a:p>
        </p:txBody>
      </p:sp>
      <p:sp>
        <p:nvSpPr>
          <p:cNvPr id="167939" name="Rectangle 3">
            <a:extLst>
              <a:ext uri="{FF2B5EF4-FFF2-40B4-BE49-F238E27FC236}">
                <a16:creationId xmlns:a16="http://schemas.microsoft.com/office/drawing/2014/main" id="{817E53D7-C149-A6F0-2A32-A822734AE54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Doors provide some level of security</a:t>
            </a:r>
          </a:p>
          <a:p>
            <a:pPr lvl="1" eaLnBrk="1" hangingPunct="1"/>
            <a:r>
              <a:rPr lang="en-US" altLang="en-US"/>
              <a:t>But clearly are lacking in certain ways</a:t>
            </a:r>
          </a:p>
          <a:p>
            <a:pPr eaLnBrk="1" hangingPunct="1"/>
            <a:r>
              <a:rPr lang="en-US" altLang="en-US"/>
              <a:t>Augmented with both access control list and capabilities</a:t>
            </a:r>
          </a:p>
          <a:p>
            <a:pPr eaLnBrk="1" hangingPunct="1"/>
            <a:r>
              <a:rPr lang="en-US" altLang="en-US"/>
              <a:t>Essentially, put a security object in front of the real object</a:t>
            </a:r>
          </a:p>
          <a:p>
            <a:pPr lvl="1" eaLnBrk="1" hangingPunct="1"/>
            <a:r>
              <a:rPr lang="en-US" altLang="en-US"/>
              <a:t>Security object can check capability ACL</a:t>
            </a:r>
          </a:p>
        </p:txBody>
      </p:sp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Rectangle 2">
            <a:extLst>
              <a:ext uri="{FF2B5EF4-FFF2-40B4-BE49-F238E27FC236}">
                <a16:creationId xmlns:a16="http://schemas.microsoft.com/office/drawing/2014/main" id="{2934C3D7-2A1E-D932-6920-54DA8AEA3DA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Virtual Memory in Spring</a:t>
            </a:r>
          </a:p>
        </p:txBody>
      </p:sp>
      <p:sp>
        <p:nvSpPr>
          <p:cNvPr id="168963" name="Rectangle 3">
            <a:extLst>
              <a:ext uri="{FF2B5EF4-FFF2-40B4-BE49-F238E27FC236}">
                <a16:creationId xmlns:a16="http://schemas.microsoft.com/office/drawing/2014/main" id="{09EB9C1D-166B-64E6-F276-1DD4CD0F943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Each Spring machine has one Virtual Memory Manager (VMM)</a:t>
            </a:r>
          </a:p>
          <a:p>
            <a:pPr eaLnBrk="1" hangingPunct="1"/>
            <a:r>
              <a:rPr lang="en-US" altLang="en-US"/>
              <a:t>VMM handles mapping, sharing, page protection, transfers, and caching of local memory</a:t>
            </a:r>
          </a:p>
          <a:p>
            <a:pPr eaLnBrk="1" hangingPunct="1"/>
            <a:r>
              <a:rPr lang="en-US" altLang="en-US" i="1"/>
              <a:t>External pagers</a:t>
            </a:r>
            <a:r>
              <a:rPr lang="en-US" altLang="en-US"/>
              <a:t> access backing store</a:t>
            </a:r>
          </a:p>
        </p:txBody>
      </p:sp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Rectangle 2">
            <a:extLst>
              <a:ext uri="{FF2B5EF4-FFF2-40B4-BE49-F238E27FC236}">
                <a16:creationId xmlns:a16="http://schemas.microsoft.com/office/drawing/2014/main" id="{4BBE8CC3-E8F0-8943-E284-2FF0C7BED70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Address Space Objects</a:t>
            </a:r>
          </a:p>
        </p:txBody>
      </p:sp>
      <p:sp>
        <p:nvSpPr>
          <p:cNvPr id="169987" name="Rectangle 3">
            <a:extLst>
              <a:ext uri="{FF2B5EF4-FFF2-40B4-BE49-F238E27FC236}">
                <a16:creationId xmlns:a16="http://schemas.microsoft.com/office/drawing/2014/main" id="{703E65F1-A3FC-BCAC-2500-CC2A02E7B79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Represents the virtual address space of a Spring domain</a:t>
            </a:r>
          </a:p>
          <a:p>
            <a:pPr eaLnBrk="1" hangingPunct="1"/>
            <a:r>
              <a:rPr lang="en-US" altLang="en-US"/>
              <a:t>Implemented by VMM</a:t>
            </a:r>
          </a:p>
          <a:p>
            <a:pPr eaLnBrk="1" hangingPunct="1"/>
            <a:r>
              <a:rPr lang="en-US" altLang="en-US"/>
              <a:t>Represents just the address space, not particular pieces of real memory </a:t>
            </a:r>
          </a:p>
          <a:p>
            <a:pPr lvl="1" eaLnBrk="1" hangingPunct="1"/>
            <a:r>
              <a:rPr lang="en-US" altLang="en-US"/>
              <a:t>Either in terms of physical page frames or logical data pages</a:t>
            </a:r>
          </a:p>
        </p:txBody>
      </p:sp>
    </p:spTree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Rectangle 2">
            <a:extLst>
              <a:ext uri="{FF2B5EF4-FFF2-40B4-BE49-F238E27FC236}">
                <a16:creationId xmlns:a16="http://schemas.microsoft.com/office/drawing/2014/main" id="{90300C1A-AA86-D31B-EE74-41B25FCC965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Memory Objects (Access Control)</a:t>
            </a:r>
          </a:p>
        </p:txBody>
      </p:sp>
      <p:sp>
        <p:nvSpPr>
          <p:cNvPr id="171011" name="Rectangle 3">
            <a:extLst>
              <a:ext uri="{FF2B5EF4-FFF2-40B4-BE49-F238E27FC236}">
                <a16:creationId xmlns:a16="http://schemas.microsoft.com/office/drawing/2014/main" id="{8665DEC9-AEA8-665C-936E-044F3C24F51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Abstraction of memory that can be mapped into an address space object</a:t>
            </a:r>
          </a:p>
          <a:p>
            <a:pPr eaLnBrk="1" hangingPunct="1"/>
            <a:r>
              <a:rPr lang="en-US" altLang="en-US"/>
              <a:t>Memory objects represent logical memory</a:t>
            </a:r>
          </a:p>
          <a:p>
            <a:pPr eaLnBrk="1" hangingPunct="1"/>
            <a:r>
              <a:rPr lang="en-US" altLang="en-US"/>
              <a:t>Implemented by object at the user level</a:t>
            </a:r>
          </a:p>
          <a:p>
            <a:pPr eaLnBrk="1" hangingPunct="1"/>
            <a:r>
              <a:rPr lang="en-US" altLang="en-US"/>
              <a:t>Operations include set/query length and bind</a:t>
            </a:r>
          </a:p>
          <a:p>
            <a:pPr lvl="1" eaLnBrk="1" hangingPunct="1"/>
            <a:r>
              <a:rPr lang="en-US" altLang="en-US"/>
              <a:t>Not page-in/page-out—separate object provides paging</a:t>
            </a:r>
          </a:p>
        </p:txBody>
      </p:sp>
    </p:spTree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Rectangle 2">
            <a:extLst>
              <a:ext uri="{FF2B5EF4-FFF2-40B4-BE49-F238E27FC236}">
                <a16:creationId xmlns:a16="http://schemas.microsoft.com/office/drawing/2014/main" id="{515BE784-9E88-ADA5-F3B4-5F3087AA993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Cache and Paging Objects</a:t>
            </a:r>
          </a:p>
        </p:txBody>
      </p:sp>
      <p:sp>
        <p:nvSpPr>
          <p:cNvPr id="172035" name="Rectangle 3">
            <a:extLst>
              <a:ext uri="{FF2B5EF4-FFF2-40B4-BE49-F238E27FC236}">
                <a16:creationId xmlns:a16="http://schemas.microsoft.com/office/drawing/2014/main" id="{18C60C66-671A-5940-3C6E-3D5D8F6C153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Pager objects </a:t>
            </a:r>
          </a:p>
          <a:p>
            <a:pPr lvl="1" eaLnBrk="1" hangingPunct="1"/>
            <a:r>
              <a:rPr lang="en-US" altLang="en-US"/>
              <a:t>Know how to fetch and store pages of an object</a:t>
            </a:r>
          </a:p>
          <a:p>
            <a:pPr lvl="1" eaLnBrk="1" hangingPunct="1"/>
            <a:r>
              <a:rPr lang="en-US" altLang="en-US"/>
              <a:t>Provide methods to actually fetch pieces of memory</a:t>
            </a:r>
          </a:p>
          <a:p>
            <a:pPr eaLnBrk="1" hangingPunct="1"/>
            <a:r>
              <a:rPr lang="en-US" altLang="en-US"/>
              <a:t>VMM provides cache objects that actually control page frames</a:t>
            </a:r>
          </a:p>
        </p:txBody>
      </p:sp>
    </p:spTree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Rectangle 2">
            <a:extLst>
              <a:ext uri="{FF2B5EF4-FFF2-40B4-BE49-F238E27FC236}">
                <a16:creationId xmlns:a16="http://schemas.microsoft.com/office/drawing/2014/main" id="{A1396AFA-0B63-9F2A-4218-5F9034B5413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Cache/Pager Communications</a:t>
            </a:r>
          </a:p>
        </p:txBody>
      </p:sp>
      <p:sp>
        <p:nvSpPr>
          <p:cNvPr id="173059" name="Rectangle 3">
            <a:extLst>
              <a:ext uri="{FF2B5EF4-FFF2-40B4-BE49-F238E27FC236}">
                <a16:creationId xmlns:a16="http://schemas.microsoft.com/office/drawing/2014/main" id="{F7734A3C-4CCD-9AC0-E871-ECD08978F7F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Caches are where the pages are stored</a:t>
            </a:r>
          </a:p>
          <a:p>
            <a:pPr lvl="1" eaLnBrk="1" hangingPunct="1"/>
            <a:r>
              <a:rPr lang="en-US" altLang="en-US"/>
              <a:t>Ask pagers for pages</a:t>
            </a:r>
          </a:p>
          <a:p>
            <a:pPr eaLnBrk="1" hangingPunct="1"/>
            <a:r>
              <a:rPr lang="en-US" altLang="en-US"/>
              <a:t>Pagers know how to get the pages </a:t>
            </a:r>
          </a:p>
          <a:p>
            <a:pPr lvl="1" eaLnBrk="1" hangingPunct="1"/>
            <a:r>
              <a:rPr lang="en-US" altLang="en-US"/>
              <a:t>Tell caches what to invalidate</a:t>
            </a:r>
          </a:p>
        </p:txBody>
      </p:sp>
    </p:spTree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Rectangle 10">
            <a:extLst>
              <a:ext uri="{FF2B5EF4-FFF2-40B4-BE49-F238E27FC236}">
                <a16:creationId xmlns:a16="http://schemas.microsoft.com/office/drawing/2014/main" id="{2E06B7A4-E6AD-B362-DC31-9FF0878E19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9200" y="4495800"/>
            <a:ext cx="6400800" cy="1524000"/>
          </a:xfrm>
          <a:prstGeom prst="rect">
            <a:avLst/>
          </a:prstGeom>
          <a:solidFill>
            <a:srgbClr val="B2B2B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</a:rPr>
              <a:t>VMM</a:t>
            </a:r>
          </a:p>
        </p:txBody>
      </p:sp>
      <p:sp>
        <p:nvSpPr>
          <p:cNvPr id="174083" name="Rectangle 2">
            <a:extLst>
              <a:ext uri="{FF2B5EF4-FFF2-40B4-BE49-F238E27FC236}">
                <a16:creationId xmlns:a16="http://schemas.microsoft.com/office/drawing/2014/main" id="{B9680D2E-7F13-4BD5-BD32-6323FE715B9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Virtual Memory Object Diagram</a:t>
            </a:r>
          </a:p>
        </p:txBody>
      </p:sp>
      <p:sp>
        <p:nvSpPr>
          <p:cNvPr id="174084" name="Oval 4">
            <a:extLst>
              <a:ext uri="{FF2B5EF4-FFF2-40B4-BE49-F238E27FC236}">
                <a16:creationId xmlns:a16="http://schemas.microsoft.com/office/drawing/2014/main" id="{B41A8DD8-C853-DD84-DE1A-52B6EB9589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52600" y="2362200"/>
            <a:ext cx="1219200" cy="1143000"/>
          </a:xfrm>
          <a:prstGeom prst="ellipse">
            <a:avLst/>
          </a:prstGeom>
          <a:solidFill>
            <a:srgbClr val="FFFF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</a:rPr>
              <a:t>User object</a:t>
            </a:r>
          </a:p>
        </p:txBody>
      </p:sp>
      <p:sp>
        <p:nvSpPr>
          <p:cNvPr id="174085" name="Text Box 5">
            <a:extLst>
              <a:ext uri="{FF2B5EF4-FFF2-40B4-BE49-F238E27FC236}">
                <a16:creationId xmlns:a16="http://schemas.microsoft.com/office/drawing/2014/main" id="{EC0F4B01-78DA-02AC-511D-E7135C7379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71600" y="4648200"/>
            <a:ext cx="2124075" cy="376238"/>
          </a:xfrm>
          <a:prstGeom prst="rect">
            <a:avLst/>
          </a:prstGeom>
          <a:solidFill>
            <a:srgbClr val="FFC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</a:rPr>
              <a:t>Address space object</a:t>
            </a:r>
          </a:p>
        </p:txBody>
      </p:sp>
      <p:sp>
        <p:nvSpPr>
          <p:cNvPr id="174086" name="Text Box 6">
            <a:extLst>
              <a:ext uri="{FF2B5EF4-FFF2-40B4-BE49-F238E27FC236}">
                <a16:creationId xmlns:a16="http://schemas.microsoft.com/office/drawing/2014/main" id="{28432519-049B-9B77-80D8-BAB558D65E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34075" y="4648200"/>
            <a:ext cx="1381125" cy="376238"/>
          </a:xfrm>
          <a:prstGeom prst="rect">
            <a:avLst/>
          </a:prstGeom>
          <a:solidFill>
            <a:srgbClr val="CCFF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</a:rPr>
              <a:t>Cache object</a:t>
            </a:r>
          </a:p>
        </p:txBody>
      </p:sp>
      <p:sp>
        <p:nvSpPr>
          <p:cNvPr id="174087" name="Text Box 8">
            <a:extLst>
              <a:ext uri="{FF2B5EF4-FFF2-40B4-BE49-F238E27FC236}">
                <a16:creationId xmlns:a16="http://schemas.microsoft.com/office/drawing/2014/main" id="{A22F4AD3-C401-AAFC-F893-0A0158FE9D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46525" y="2743200"/>
            <a:ext cx="1597025" cy="376238"/>
          </a:xfrm>
          <a:prstGeom prst="rect">
            <a:avLst/>
          </a:prstGeom>
          <a:solidFill>
            <a:srgbClr val="FFCC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</a:rPr>
              <a:t>Memory object</a:t>
            </a:r>
          </a:p>
        </p:txBody>
      </p:sp>
      <p:sp>
        <p:nvSpPr>
          <p:cNvPr id="174088" name="Text Box 9">
            <a:extLst>
              <a:ext uri="{FF2B5EF4-FFF2-40B4-BE49-F238E27FC236}">
                <a16:creationId xmlns:a16="http://schemas.microsoft.com/office/drawing/2014/main" id="{050F768D-8E2B-E3E7-60FA-146D423762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43600" y="2747963"/>
            <a:ext cx="1330325" cy="376237"/>
          </a:xfrm>
          <a:prstGeom prst="rect">
            <a:avLst/>
          </a:prstGeom>
          <a:solidFill>
            <a:srgbClr val="CC66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</a:rPr>
              <a:t>Pager object</a:t>
            </a:r>
          </a:p>
        </p:txBody>
      </p:sp>
      <p:sp>
        <p:nvSpPr>
          <p:cNvPr id="174089" name="Line 12">
            <a:extLst>
              <a:ext uri="{FF2B5EF4-FFF2-40B4-BE49-F238E27FC236}">
                <a16:creationId xmlns:a16="http://schemas.microsoft.com/office/drawing/2014/main" id="{363F3CDE-F1D4-5233-BA53-0EF1414E4076}"/>
              </a:ext>
            </a:extLst>
          </p:cNvPr>
          <p:cNvSpPr>
            <a:spLocks noChangeShapeType="1"/>
          </p:cNvSpPr>
          <p:nvPr/>
        </p:nvSpPr>
        <p:spPr bwMode="auto">
          <a:xfrm>
            <a:off x="2362200" y="3505200"/>
            <a:ext cx="0" cy="11430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090" name="Line 13">
            <a:extLst>
              <a:ext uri="{FF2B5EF4-FFF2-40B4-BE49-F238E27FC236}">
                <a16:creationId xmlns:a16="http://schemas.microsoft.com/office/drawing/2014/main" id="{7572DB2B-88F6-D5C3-21CC-9B07816556ED}"/>
              </a:ext>
            </a:extLst>
          </p:cNvPr>
          <p:cNvSpPr>
            <a:spLocks noChangeShapeType="1"/>
          </p:cNvSpPr>
          <p:nvPr/>
        </p:nvSpPr>
        <p:spPr bwMode="auto">
          <a:xfrm>
            <a:off x="3505200" y="4800600"/>
            <a:ext cx="24384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091" name="Line 14">
            <a:extLst>
              <a:ext uri="{FF2B5EF4-FFF2-40B4-BE49-F238E27FC236}">
                <a16:creationId xmlns:a16="http://schemas.microsoft.com/office/drawing/2014/main" id="{C61A876E-E6F2-EDA5-06AA-C7F0E9C94BF7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629400" y="3124200"/>
            <a:ext cx="0" cy="15240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092" name="Line 15">
            <a:extLst>
              <a:ext uri="{FF2B5EF4-FFF2-40B4-BE49-F238E27FC236}">
                <a16:creationId xmlns:a16="http://schemas.microsoft.com/office/drawing/2014/main" id="{C610D080-C7FD-E279-F937-AC14567B6714}"/>
              </a:ext>
            </a:extLst>
          </p:cNvPr>
          <p:cNvSpPr>
            <a:spLocks noChangeShapeType="1"/>
          </p:cNvSpPr>
          <p:nvPr/>
        </p:nvSpPr>
        <p:spPr bwMode="auto">
          <a:xfrm>
            <a:off x="5562600" y="2895600"/>
            <a:ext cx="3810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093" name="AutoShape 17">
            <a:extLst>
              <a:ext uri="{FF2B5EF4-FFF2-40B4-BE49-F238E27FC236}">
                <a16:creationId xmlns:a16="http://schemas.microsoft.com/office/drawing/2014/main" id="{CF17D7EA-675C-3019-B48C-BBE010DABB8D}"/>
              </a:ext>
            </a:extLst>
          </p:cNvPr>
          <p:cNvSpPr>
            <a:spLocks noChangeArrowheads="1"/>
          </p:cNvSpPr>
          <p:nvPr/>
        </p:nvSpPr>
        <p:spPr bwMode="auto">
          <a:xfrm rot="-2457738">
            <a:off x="3095625" y="3581400"/>
            <a:ext cx="1752600" cy="381000"/>
          </a:xfrm>
          <a:prstGeom prst="rightArrow">
            <a:avLst>
              <a:gd name="adj1" fmla="val 50000"/>
              <a:gd name="adj2" fmla="val 115000"/>
            </a:avLst>
          </a:prstGeom>
          <a:solidFill>
            <a:srgbClr val="66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en-US" sz="1800">
              <a:latin typeface="Times New Roman" panose="02020603050405020304" pitchFamily="18" charset="0"/>
            </a:endParaRPr>
          </a:p>
        </p:txBody>
      </p:sp>
      <p:sp>
        <p:nvSpPr>
          <p:cNvPr id="174094" name="Text Box 18">
            <a:extLst>
              <a:ext uri="{FF2B5EF4-FFF2-40B4-BE49-F238E27FC236}">
                <a16:creationId xmlns:a16="http://schemas.microsoft.com/office/drawing/2014/main" id="{CC4FCF3F-180B-7C03-BF4F-70882C3FB1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00400" y="3390900"/>
            <a:ext cx="6032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</a:rPr>
              <a:t>Map</a:t>
            </a:r>
          </a:p>
        </p:txBody>
      </p:sp>
    </p:spTree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Rectangle 2">
            <a:extLst>
              <a:ext uri="{FF2B5EF4-FFF2-40B4-BE49-F238E27FC236}">
                <a16:creationId xmlns:a16="http://schemas.microsoft.com/office/drawing/2014/main" id="{696841AF-1BBB-FA78-4664-3FC5E2D5649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What’s where on this diagram?</a:t>
            </a:r>
          </a:p>
        </p:txBody>
      </p:sp>
      <p:sp>
        <p:nvSpPr>
          <p:cNvPr id="175107" name="Rectangle 3">
            <a:extLst>
              <a:ext uri="{FF2B5EF4-FFF2-40B4-BE49-F238E27FC236}">
                <a16:creationId xmlns:a16="http://schemas.microsoft.com/office/drawing/2014/main" id="{F5D67A36-BE7C-A7E0-393E-AD2C94E16E8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Domain address space management</a:t>
            </a:r>
          </a:p>
          <a:p>
            <a:pPr eaLnBrk="1" hangingPunct="1"/>
            <a:r>
              <a:rPr lang="en-US" altLang="en-US"/>
              <a:t>Control of individual segment of data</a:t>
            </a:r>
          </a:p>
          <a:p>
            <a:pPr eaLnBrk="1" hangingPunct="1"/>
            <a:r>
              <a:rPr lang="en-US" altLang="en-US"/>
              <a:t>Paging to and from location of data</a:t>
            </a:r>
          </a:p>
          <a:p>
            <a:pPr eaLnBrk="1" hangingPunct="1"/>
            <a:r>
              <a:rPr lang="en-US" altLang="en-US"/>
              <a:t>Page frame control</a:t>
            </a:r>
          </a:p>
        </p:txBody>
      </p:sp>
    </p:spTree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Rectangle 2">
            <a:extLst>
              <a:ext uri="{FF2B5EF4-FFF2-40B4-BE49-F238E27FC236}">
                <a16:creationId xmlns:a16="http://schemas.microsoft.com/office/drawing/2014/main" id="{54A9A2B4-D958-4253-FD72-24B2A3FD947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4000"/>
              <a:t>Domain Address Space Management</a:t>
            </a:r>
          </a:p>
        </p:txBody>
      </p:sp>
      <p:sp>
        <p:nvSpPr>
          <p:cNvPr id="176131" name="Rectangle 4">
            <a:extLst>
              <a:ext uri="{FF2B5EF4-FFF2-40B4-BE49-F238E27FC236}">
                <a16:creationId xmlns:a16="http://schemas.microsoft.com/office/drawing/2014/main" id="{12DFC2DA-8CAA-69B9-9599-BB402EED67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9200" y="4495800"/>
            <a:ext cx="6400800" cy="1524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</a:rPr>
              <a:t>VMM</a:t>
            </a:r>
          </a:p>
        </p:txBody>
      </p:sp>
      <p:sp>
        <p:nvSpPr>
          <p:cNvPr id="176132" name="Oval 5">
            <a:extLst>
              <a:ext uri="{FF2B5EF4-FFF2-40B4-BE49-F238E27FC236}">
                <a16:creationId xmlns:a16="http://schemas.microsoft.com/office/drawing/2014/main" id="{25BABDF6-59D8-266F-E475-4AA4CC9421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52600" y="2362200"/>
            <a:ext cx="1219200" cy="11430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</a:rPr>
              <a:t>User object</a:t>
            </a:r>
          </a:p>
        </p:txBody>
      </p:sp>
      <p:sp>
        <p:nvSpPr>
          <p:cNvPr id="176133" name="Text Box 6">
            <a:extLst>
              <a:ext uri="{FF2B5EF4-FFF2-40B4-BE49-F238E27FC236}">
                <a16:creationId xmlns:a16="http://schemas.microsoft.com/office/drawing/2014/main" id="{96087AE0-E526-3910-1035-CA86B55918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71600" y="4648200"/>
            <a:ext cx="2124075" cy="376238"/>
          </a:xfrm>
          <a:prstGeom prst="rect">
            <a:avLst/>
          </a:prstGeom>
          <a:solidFill>
            <a:srgbClr val="FFC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</a:rPr>
              <a:t>Address space object</a:t>
            </a:r>
          </a:p>
        </p:txBody>
      </p:sp>
      <p:sp>
        <p:nvSpPr>
          <p:cNvPr id="176134" name="Text Box 7">
            <a:extLst>
              <a:ext uri="{FF2B5EF4-FFF2-40B4-BE49-F238E27FC236}">
                <a16:creationId xmlns:a16="http://schemas.microsoft.com/office/drawing/2014/main" id="{F5A35BDA-008B-229F-38C1-5175B14935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34075" y="4648200"/>
            <a:ext cx="1381125" cy="3762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</a:rPr>
              <a:t>Cache object</a:t>
            </a:r>
          </a:p>
        </p:txBody>
      </p:sp>
      <p:sp>
        <p:nvSpPr>
          <p:cNvPr id="176135" name="Text Box 8">
            <a:extLst>
              <a:ext uri="{FF2B5EF4-FFF2-40B4-BE49-F238E27FC236}">
                <a16:creationId xmlns:a16="http://schemas.microsoft.com/office/drawing/2014/main" id="{71719344-2594-B1CA-78D6-0D9C47AEAE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46525" y="2743200"/>
            <a:ext cx="1597025" cy="3762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</a:rPr>
              <a:t>Memory object</a:t>
            </a:r>
          </a:p>
        </p:txBody>
      </p:sp>
      <p:sp>
        <p:nvSpPr>
          <p:cNvPr id="176136" name="Text Box 9">
            <a:extLst>
              <a:ext uri="{FF2B5EF4-FFF2-40B4-BE49-F238E27FC236}">
                <a16:creationId xmlns:a16="http://schemas.microsoft.com/office/drawing/2014/main" id="{905D6866-1635-66C5-F601-E8C19C4430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43600" y="2747963"/>
            <a:ext cx="1330325" cy="3762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</a:rPr>
              <a:t>Pager object</a:t>
            </a:r>
          </a:p>
        </p:txBody>
      </p:sp>
      <p:sp>
        <p:nvSpPr>
          <p:cNvPr id="176137" name="Line 10">
            <a:extLst>
              <a:ext uri="{FF2B5EF4-FFF2-40B4-BE49-F238E27FC236}">
                <a16:creationId xmlns:a16="http://schemas.microsoft.com/office/drawing/2014/main" id="{E2FA3B98-B1D7-5BFE-65F5-1D510258EE3B}"/>
              </a:ext>
            </a:extLst>
          </p:cNvPr>
          <p:cNvSpPr>
            <a:spLocks noChangeShapeType="1"/>
          </p:cNvSpPr>
          <p:nvPr/>
        </p:nvSpPr>
        <p:spPr bwMode="auto">
          <a:xfrm>
            <a:off x="2362200" y="3505200"/>
            <a:ext cx="0" cy="11430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6138" name="Line 11">
            <a:extLst>
              <a:ext uri="{FF2B5EF4-FFF2-40B4-BE49-F238E27FC236}">
                <a16:creationId xmlns:a16="http://schemas.microsoft.com/office/drawing/2014/main" id="{6023CD9D-A7DD-4B13-761D-4B288248ABC1}"/>
              </a:ext>
            </a:extLst>
          </p:cNvPr>
          <p:cNvSpPr>
            <a:spLocks noChangeShapeType="1"/>
          </p:cNvSpPr>
          <p:nvPr/>
        </p:nvSpPr>
        <p:spPr bwMode="auto">
          <a:xfrm>
            <a:off x="3505200" y="4800600"/>
            <a:ext cx="24384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6139" name="Line 12">
            <a:extLst>
              <a:ext uri="{FF2B5EF4-FFF2-40B4-BE49-F238E27FC236}">
                <a16:creationId xmlns:a16="http://schemas.microsoft.com/office/drawing/2014/main" id="{E69DD5A6-E07E-2CB1-1B9D-D26E28967D7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629400" y="3124200"/>
            <a:ext cx="0" cy="15240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6140" name="Line 13">
            <a:extLst>
              <a:ext uri="{FF2B5EF4-FFF2-40B4-BE49-F238E27FC236}">
                <a16:creationId xmlns:a16="http://schemas.microsoft.com/office/drawing/2014/main" id="{34BD1A48-07CA-64C1-41D7-E1A8743D951C}"/>
              </a:ext>
            </a:extLst>
          </p:cNvPr>
          <p:cNvSpPr>
            <a:spLocks noChangeShapeType="1"/>
          </p:cNvSpPr>
          <p:nvPr/>
        </p:nvSpPr>
        <p:spPr bwMode="auto">
          <a:xfrm>
            <a:off x="5562600" y="2895600"/>
            <a:ext cx="3810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6141" name="AutoShape 14">
            <a:extLst>
              <a:ext uri="{FF2B5EF4-FFF2-40B4-BE49-F238E27FC236}">
                <a16:creationId xmlns:a16="http://schemas.microsoft.com/office/drawing/2014/main" id="{76C5281D-DBA0-0B6C-F594-7BB8494725A8}"/>
              </a:ext>
            </a:extLst>
          </p:cNvPr>
          <p:cNvSpPr>
            <a:spLocks noChangeArrowheads="1"/>
          </p:cNvSpPr>
          <p:nvPr/>
        </p:nvSpPr>
        <p:spPr bwMode="auto">
          <a:xfrm rot="-2457738">
            <a:off x="3095625" y="3581400"/>
            <a:ext cx="1752600" cy="381000"/>
          </a:xfrm>
          <a:prstGeom prst="rightArrow">
            <a:avLst>
              <a:gd name="adj1" fmla="val 50000"/>
              <a:gd name="adj2" fmla="val 115000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en-US" sz="1800">
              <a:latin typeface="Times New Roman" panose="02020603050405020304" pitchFamily="18" charset="0"/>
            </a:endParaRPr>
          </a:p>
        </p:txBody>
      </p:sp>
      <p:sp>
        <p:nvSpPr>
          <p:cNvPr id="176142" name="Text Box 15">
            <a:extLst>
              <a:ext uri="{FF2B5EF4-FFF2-40B4-BE49-F238E27FC236}">
                <a16:creationId xmlns:a16="http://schemas.microsoft.com/office/drawing/2014/main" id="{1B360210-B890-601A-AFF3-B6CA485211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00400" y="3390900"/>
            <a:ext cx="6032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</a:rPr>
              <a:t>Map</a:t>
            </a:r>
          </a:p>
        </p:txBody>
      </p:sp>
      <p:sp>
        <p:nvSpPr>
          <p:cNvPr id="176143" name="TextBox 2">
            <a:extLst>
              <a:ext uri="{FF2B5EF4-FFF2-40B4-BE49-F238E27FC236}">
                <a16:creationId xmlns:a16="http://schemas.microsoft.com/office/drawing/2014/main" id="{A8973EE4-6B4B-F726-F707-9E0B87BE9A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6148388"/>
            <a:ext cx="54864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</a:rPr>
              <a:t>Which addresses can be issued</a:t>
            </a:r>
          </a:p>
        </p:txBody>
      </p:sp>
    </p:spTree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Rectangle 2">
            <a:extLst>
              <a:ext uri="{FF2B5EF4-FFF2-40B4-BE49-F238E27FC236}">
                <a16:creationId xmlns:a16="http://schemas.microsoft.com/office/drawing/2014/main" id="{FC2F6CAC-7BC9-C890-3C9C-E02685060AA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Control of Data Segments</a:t>
            </a:r>
          </a:p>
        </p:txBody>
      </p:sp>
      <p:sp>
        <p:nvSpPr>
          <p:cNvPr id="177155" name="Rectangle 4">
            <a:extLst>
              <a:ext uri="{FF2B5EF4-FFF2-40B4-BE49-F238E27FC236}">
                <a16:creationId xmlns:a16="http://schemas.microsoft.com/office/drawing/2014/main" id="{BE459E1A-9F14-7116-818A-E7CD3FD784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9200" y="4495800"/>
            <a:ext cx="6400800" cy="1524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</a:rPr>
              <a:t>VMM</a:t>
            </a:r>
          </a:p>
        </p:txBody>
      </p:sp>
      <p:sp>
        <p:nvSpPr>
          <p:cNvPr id="177156" name="Oval 5">
            <a:extLst>
              <a:ext uri="{FF2B5EF4-FFF2-40B4-BE49-F238E27FC236}">
                <a16:creationId xmlns:a16="http://schemas.microsoft.com/office/drawing/2014/main" id="{DC93D430-8F43-3235-FA60-A0CA60F857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52600" y="2362200"/>
            <a:ext cx="1219200" cy="11430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</a:rPr>
              <a:t>User object</a:t>
            </a:r>
          </a:p>
        </p:txBody>
      </p:sp>
      <p:sp>
        <p:nvSpPr>
          <p:cNvPr id="177157" name="Text Box 6">
            <a:extLst>
              <a:ext uri="{FF2B5EF4-FFF2-40B4-BE49-F238E27FC236}">
                <a16:creationId xmlns:a16="http://schemas.microsoft.com/office/drawing/2014/main" id="{E8A38BAC-3D45-31BC-D35E-D181B9D57A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71600" y="4648200"/>
            <a:ext cx="2124075" cy="3762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</a:rPr>
              <a:t>Address space object</a:t>
            </a:r>
          </a:p>
        </p:txBody>
      </p:sp>
      <p:sp>
        <p:nvSpPr>
          <p:cNvPr id="177158" name="Text Box 7">
            <a:extLst>
              <a:ext uri="{FF2B5EF4-FFF2-40B4-BE49-F238E27FC236}">
                <a16:creationId xmlns:a16="http://schemas.microsoft.com/office/drawing/2014/main" id="{453B389B-CA35-14C9-9155-D6622703B3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34075" y="4648200"/>
            <a:ext cx="1381125" cy="3762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</a:rPr>
              <a:t>Cache object</a:t>
            </a:r>
          </a:p>
        </p:txBody>
      </p:sp>
      <p:sp>
        <p:nvSpPr>
          <p:cNvPr id="177159" name="Text Box 8">
            <a:extLst>
              <a:ext uri="{FF2B5EF4-FFF2-40B4-BE49-F238E27FC236}">
                <a16:creationId xmlns:a16="http://schemas.microsoft.com/office/drawing/2014/main" id="{66C5F790-D7E2-80EF-048D-FC509F264C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46525" y="2743200"/>
            <a:ext cx="1597025" cy="376238"/>
          </a:xfrm>
          <a:prstGeom prst="rect">
            <a:avLst/>
          </a:prstGeom>
          <a:solidFill>
            <a:srgbClr val="FFCC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</a:rPr>
              <a:t>Memory object</a:t>
            </a:r>
          </a:p>
        </p:txBody>
      </p:sp>
      <p:sp>
        <p:nvSpPr>
          <p:cNvPr id="177160" name="Text Box 9">
            <a:extLst>
              <a:ext uri="{FF2B5EF4-FFF2-40B4-BE49-F238E27FC236}">
                <a16:creationId xmlns:a16="http://schemas.microsoft.com/office/drawing/2014/main" id="{6E059348-C157-0C38-743F-53A8EF4D77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43600" y="2747963"/>
            <a:ext cx="1330325" cy="3762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</a:rPr>
              <a:t>Pager object</a:t>
            </a:r>
          </a:p>
        </p:txBody>
      </p:sp>
      <p:sp>
        <p:nvSpPr>
          <p:cNvPr id="177161" name="Line 10">
            <a:extLst>
              <a:ext uri="{FF2B5EF4-FFF2-40B4-BE49-F238E27FC236}">
                <a16:creationId xmlns:a16="http://schemas.microsoft.com/office/drawing/2014/main" id="{BEF190F9-79D3-E5B4-12EC-7EF5327EF60F}"/>
              </a:ext>
            </a:extLst>
          </p:cNvPr>
          <p:cNvSpPr>
            <a:spLocks noChangeShapeType="1"/>
          </p:cNvSpPr>
          <p:nvPr/>
        </p:nvSpPr>
        <p:spPr bwMode="auto">
          <a:xfrm>
            <a:off x="2362200" y="3505200"/>
            <a:ext cx="0" cy="11430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7162" name="Line 11">
            <a:extLst>
              <a:ext uri="{FF2B5EF4-FFF2-40B4-BE49-F238E27FC236}">
                <a16:creationId xmlns:a16="http://schemas.microsoft.com/office/drawing/2014/main" id="{84DEB9ED-C416-7380-46FD-18F0019C672F}"/>
              </a:ext>
            </a:extLst>
          </p:cNvPr>
          <p:cNvSpPr>
            <a:spLocks noChangeShapeType="1"/>
          </p:cNvSpPr>
          <p:nvPr/>
        </p:nvSpPr>
        <p:spPr bwMode="auto">
          <a:xfrm>
            <a:off x="3505200" y="4800600"/>
            <a:ext cx="24384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7163" name="Line 12">
            <a:extLst>
              <a:ext uri="{FF2B5EF4-FFF2-40B4-BE49-F238E27FC236}">
                <a16:creationId xmlns:a16="http://schemas.microsoft.com/office/drawing/2014/main" id="{493A2AB8-DCE2-A02A-2690-57CCA1DA5224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629400" y="3124200"/>
            <a:ext cx="0" cy="15240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7164" name="Line 13">
            <a:extLst>
              <a:ext uri="{FF2B5EF4-FFF2-40B4-BE49-F238E27FC236}">
                <a16:creationId xmlns:a16="http://schemas.microsoft.com/office/drawing/2014/main" id="{9515D9D7-6B0A-038B-80C8-BFD98CD9A353}"/>
              </a:ext>
            </a:extLst>
          </p:cNvPr>
          <p:cNvSpPr>
            <a:spLocks noChangeShapeType="1"/>
          </p:cNvSpPr>
          <p:nvPr/>
        </p:nvSpPr>
        <p:spPr bwMode="auto">
          <a:xfrm>
            <a:off x="5562600" y="2895600"/>
            <a:ext cx="3810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7165" name="AutoShape 14">
            <a:extLst>
              <a:ext uri="{FF2B5EF4-FFF2-40B4-BE49-F238E27FC236}">
                <a16:creationId xmlns:a16="http://schemas.microsoft.com/office/drawing/2014/main" id="{9FDB8DDE-8A9E-E4E3-05BF-1B772074D24F}"/>
              </a:ext>
            </a:extLst>
          </p:cNvPr>
          <p:cNvSpPr>
            <a:spLocks noChangeArrowheads="1"/>
          </p:cNvSpPr>
          <p:nvPr/>
        </p:nvSpPr>
        <p:spPr bwMode="auto">
          <a:xfrm rot="-2457738">
            <a:off x="3095625" y="3581400"/>
            <a:ext cx="1752600" cy="381000"/>
          </a:xfrm>
          <a:prstGeom prst="rightArrow">
            <a:avLst>
              <a:gd name="adj1" fmla="val 50000"/>
              <a:gd name="adj2" fmla="val 115000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en-US" sz="1800">
              <a:latin typeface="Times New Roman" panose="02020603050405020304" pitchFamily="18" charset="0"/>
            </a:endParaRPr>
          </a:p>
        </p:txBody>
      </p:sp>
      <p:sp>
        <p:nvSpPr>
          <p:cNvPr id="177166" name="Text Box 15">
            <a:extLst>
              <a:ext uri="{FF2B5EF4-FFF2-40B4-BE49-F238E27FC236}">
                <a16:creationId xmlns:a16="http://schemas.microsoft.com/office/drawing/2014/main" id="{EF97AA3C-5BFE-4435-75EA-9ECC072E7E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00400" y="3390900"/>
            <a:ext cx="6032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</a:rPr>
              <a:t>Map</a:t>
            </a:r>
          </a:p>
        </p:txBody>
      </p:sp>
      <p:sp>
        <p:nvSpPr>
          <p:cNvPr id="177167" name="TextBox 14">
            <a:extLst>
              <a:ext uri="{FF2B5EF4-FFF2-40B4-BE49-F238E27FC236}">
                <a16:creationId xmlns:a16="http://schemas.microsoft.com/office/drawing/2014/main" id="{33ACBFFD-6300-C497-6569-104D1C26C2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6148388"/>
            <a:ext cx="54864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</a:rPr>
              <a:t>Which addresses can be accessed </a:t>
            </a:r>
          </a:p>
        </p:txBody>
      </p:sp>
    </p:spTree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8" name="Rectangle 2">
            <a:extLst>
              <a:ext uri="{FF2B5EF4-FFF2-40B4-BE49-F238E27FC236}">
                <a16:creationId xmlns:a16="http://schemas.microsoft.com/office/drawing/2014/main" id="{FB24DD21-52D3-8CEA-B921-5070F270C9D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Paging to and from Data Location</a:t>
            </a:r>
          </a:p>
        </p:txBody>
      </p:sp>
      <p:sp>
        <p:nvSpPr>
          <p:cNvPr id="178179" name="Rectangle 4">
            <a:extLst>
              <a:ext uri="{FF2B5EF4-FFF2-40B4-BE49-F238E27FC236}">
                <a16:creationId xmlns:a16="http://schemas.microsoft.com/office/drawing/2014/main" id="{0647D779-A1DB-4D1B-A331-2CFB19747F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9200" y="4495800"/>
            <a:ext cx="6400800" cy="1524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</a:rPr>
              <a:t>VMM</a:t>
            </a:r>
          </a:p>
        </p:txBody>
      </p:sp>
      <p:sp>
        <p:nvSpPr>
          <p:cNvPr id="178180" name="Oval 5">
            <a:extLst>
              <a:ext uri="{FF2B5EF4-FFF2-40B4-BE49-F238E27FC236}">
                <a16:creationId xmlns:a16="http://schemas.microsoft.com/office/drawing/2014/main" id="{55A04CD8-005C-A558-369A-06220FB982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52600" y="2362200"/>
            <a:ext cx="1219200" cy="11430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</a:rPr>
              <a:t>User object</a:t>
            </a:r>
          </a:p>
        </p:txBody>
      </p:sp>
      <p:sp>
        <p:nvSpPr>
          <p:cNvPr id="178181" name="Text Box 6">
            <a:extLst>
              <a:ext uri="{FF2B5EF4-FFF2-40B4-BE49-F238E27FC236}">
                <a16:creationId xmlns:a16="http://schemas.microsoft.com/office/drawing/2014/main" id="{2FD88982-0B2F-4E93-0717-2F7D421453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71600" y="4648200"/>
            <a:ext cx="2124075" cy="3762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</a:rPr>
              <a:t>Address space object</a:t>
            </a:r>
          </a:p>
        </p:txBody>
      </p:sp>
      <p:sp>
        <p:nvSpPr>
          <p:cNvPr id="178182" name="Text Box 7">
            <a:extLst>
              <a:ext uri="{FF2B5EF4-FFF2-40B4-BE49-F238E27FC236}">
                <a16:creationId xmlns:a16="http://schemas.microsoft.com/office/drawing/2014/main" id="{A1138C5D-2217-60E5-0C8C-E0CEA4FA8D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34075" y="4648200"/>
            <a:ext cx="1381125" cy="3762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</a:rPr>
              <a:t>Cache object</a:t>
            </a:r>
          </a:p>
        </p:txBody>
      </p:sp>
      <p:sp>
        <p:nvSpPr>
          <p:cNvPr id="178183" name="Text Box 8">
            <a:extLst>
              <a:ext uri="{FF2B5EF4-FFF2-40B4-BE49-F238E27FC236}">
                <a16:creationId xmlns:a16="http://schemas.microsoft.com/office/drawing/2014/main" id="{F7A832AF-B8F3-08B0-03CC-CC621028CD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46525" y="2743200"/>
            <a:ext cx="1597025" cy="3762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</a:rPr>
              <a:t>Memory object</a:t>
            </a:r>
          </a:p>
        </p:txBody>
      </p:sp>
      <p:sp>
        <p:nvSpPr>
          <p:cNvPr id="178184" name="Text Box 9">
            <a:extLst>
              <a:ext uri="{FF2B5EF4-FFF2-40B4-BE49-F238E27FC236}">
                <a16:creationId xmlns:a16="http://schemas.microsoft.com/office/drawing/2014/main" id="{F3FE864F-AB63-4056-EFBE-B91826339F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43600" y="2747963"/>
            <a:ext cx="1330325" cy="376237"/>
          </a:xfrm>
          <a:prstGeom prst="rect">
            <a:avLst/>
          </a:prstGeom>
          <a:solidFill>
            <a:srgbClr val="CC66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</a:rPr>
              <a:t>Pager object</a:t>
            </a:r>
          </a:p>
        </p:txBody>
      </p:sp>
      <p:sp>
        <p:nvSpPr>
          <p:cNvPr id="178185" name="Line 10">
            <a:extLst>
              <a:ext uri="{FF2B5EF4-FFF2-40B4-BE49-F238E27FC236}">
                <a16:creationId xmlns:a16="http://schemas.microsoft.com/office/drawing/2014/main" id="{94CA5108-72D7-9062-580A-1292D0182990}"/>
              </a:ext>
            </a:extLst>
          </p:cNvPr>
          <p:cNvSpPr>
            <a:spLocks noChangeShapeType="1"/>
          </p:cNvSpPr>
          <p:nvPr/>
        </p:nvSpPr>
        <p:spPr bwMode="auto">
          <a:xfrm>
            <a:off x="2362200" y="3505200"/>
            <a:ext cx="0" cy="11430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8186" name="Line 11">
            <a:extLst>
              <a:ext uri="{FF2B5EF4-FFF2-40B4-BE49-F238E27FC236}">
                <a16:creationId xmlns:a16="http://schemas.microsoft.com/office/drawing/2014/main" id="{085710B1-BDDE-861B-4DB8-3088D79D1C13}"/>
              </a:ext>
            </a:extLst>
          </p:cNvPr>
          <p:cNvSpPr>
            <a:spLocks noChangeShapeType="1"/>
          </p:cNvSpPr>
          <p:nvPr/>
        </p:nvSpPr>
        <p:spPr bwMode="auto">
          <a:xfrm>
            <a:off x="3505200" y="4800600"/>
            <a:ext cx="24384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8187" name="Line 12">
            <a:extLst>
              <a:ext uri="{FF2B5EF4-FFF2-40B4-BE49-F238E27FC236}">
                <a16:creationId xmlns:a16="http://schemas.microsoft.com/office/drawing/2014/main" id="{A652599A-91A0-7134-83C5-DDE8B526727B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629400" y="3124200"/>
            <a:ext cx="0" cy="15240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8188" name="Line 13">
            <a:extLst>
              <a:ext uri="{FF2B5EF4-FFF2-40B4-BE49-F238E27FC236}">
                <a16:creationId xmlns:a16="http://schemas.microsoft.com/office/drawing/2014/main" id="{F4F11A9C-C337-5F02-DBD7-3967D62A0F04}"/>
              </a:ext>
            </a:extLst>
          </p:cNvPr>
          <p:cNvSpPr>
            <a:spLocks noChangeShapeType="1"/>
          </p:cNvSpPr>
          <p:nvPr/>
        </p:nvSpPr>
        <p:spPr bwMode="auto">
          <a:xfrm>
            <a:off x="5562600" y="2895600"/>
            <a:ext cx="3810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8189" name="AutoShape 14">
            <a:extLst>
              <a:ext uri="{FF2B5EF4-FFF2-40B4-BE49-F238E27FC236}">
                <a16:creationId xmlns:a16="http://schemas.microsoft.com/office/drawing/2014/main" id="{9492B467-AB76-AA14-FFB8-CA879899A458}"/>
              </a:ext>
            </a:extLst>
          </p:cNvPr>
          <p:cNvSpPr>
            <a:spLocks noChangeArrowheads="1"/>
          </p:cNvSpPr>
          <p:nvPr/>
        </p:nvSpPr>
        <p:spPr bwMode="auto">
          <a:xfrm rot="-2457738">
            <a:off x="3095625" y="3581400"/>
            <a:ext cx="1752600" cy="381000"/>
          </a:xfrm>
          <a:prstGeom prst="rightArrow">
            <a:avLst>
              <a:gd name="adj1" fmla="val 50000"/>
              <a:gd name="adj2" fmla="val 115000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en-US" sz="1800">
              <a:latin typeface="Times New Roman" panose="02020603050405020304" pitchFamily="18" charset="0"/>
            </a:endParaRPr>
          </a:p>
        </p:txBody>
      </p:sp>
      <p:sp>
        <p:nvSpPr>
          <p:cNvPr id="178190" name="Text Box 15">
            <a:extLst>
              <a:ext uri="{FF2B5EF4-FFF2-40B4-BE49-F238E27FC236}">
                <a16:creationId xmlns:a16="http://schemas.microsoft.com/office/drawing/2014/main" id="{8E629746-6C38-2843-C171-2D42A023D6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00400" y="3390900"/>
            <a:ext cx="6032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</a:rPr>
              <a:t>Map</a:t>
            </a:r>
          </a:p>
        </p:txBody>
      </p:sp>
      <p:sp>
        <p:nvSpPr>
          <p:cNvPr id="178191" name="TextBox 14">
            <a:extLst>
              <a:ext uri="{FF2B5EF4-FFF2-40B4-BE49-F238E27FC236}">
                <a16:creationId xmlns:a16="http://schemas.microsoft.com/office/drawing/2014/main" id="{9C0D1F58-F206-C6FA-A6E4-DF59EB0621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6148388"/>
            <a:ext cx="54864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</a:rPr>
              <a:t>How to get the requested memory pages</a:t>
            </a:r>
          </a:p>
        </p:txBody>
      </p:sp>
    </p:spTree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2" name="Rectangle 2">
            <a:extLst>
              <a:ext uri="{FF2B5EF4-FFF2-40B4-BE49-F238E27FC236}">
                <a16:creationId xmlns:a16="http://schemas.microsoft.com/office/drawing/2014/main" id="{7106C5C1-5FF7-2904-4F63-8FFE81537A4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Page Frame Control</a:t>
            </a:r>
          </a:p>
        </p:txBody>
      </p:sp>
      <p:sp>
        <p:nvSpPr>
          <p:cNvPr id="179203" name="Rectangle 4">
            <a:extLst>
              <a:ext uri="{FF2B5EF4-FFF2-40B4-BE49-F238E27FC236}">
                <a16:creationId xmlns:a16="http://schemas.microsoft.com/office/drawing/2014/main" id="{B34FC8C7-E971-0099-92B1-2F9464C4DB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9200" y="4495800"/>
            <a:ext cx="6400800" cy="1524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</a:rPr>
              <a:t>VMM</a:t>
            </a:r>
          </a:p>
        </p:txBody>
      </p:sp>
      <p:sp>
        <p:nvSpPr>
          <p:cNvPr id="179204" name="Oval 5">
            <a:extLst>
              <a:ext uri="{FF2B5EF4-FFF2-40B4-BE49-F238E27FC236}">
                <a16:creationId xmlns:a16="http://schemas.microsoft.com/office/drawing/2014/main" id="{3A310548-F604-CB87-CFAD-35189DF57D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52600" y="2362200"/>
            <a:ext cx="1219200" cy="11430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</a:rPr>
              <a:t>User object</a:t>
            </a:r>
          </a:p>
        </p:txBody>
      </p:sp>
      <p:sp>
        <p:nvSpPr>
          <p:cNvPr id="179205" name="Text Box 6">
            <a:extLst>
              <a:ext uri="{FF2B5EF4-FFF2-40B4-BE49-F238E27FC236}">
                <a16:creationId xmlns:a16="http://schemas.microsoft.com/office/drawing/2014/main" id="{48D0EEF4-8D89-381F-827B-9B820EC9B7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71600" y="4648200"/>
            <a:ext cx="2124075" cy="3762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</a:rPr>
              <a:t>Address space object</a:t>
            </a:r>
          </a:p>
        </p:txBody>
      </p:sp>
      <p:sp>
        <p:nvSpPr>
          <p:cNvPr id="179206" name="Text Box 7">
            <a:extLst>
              <a:ext uri="{FF2B5EF4-FFF2-40B4-BE49-F238E27FC236}">
                <a16:creationId xmlns:a16="http://schemas.microsoft.com/office/drawing/2014/main" id="{F196171B-AD28-3652-5348-CB26EAC6A6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34075" y="4648200"/>
            <a:ext cx="1381125" cy="376238"/>
          </a:xfrm>
          <a:prstGeom prst="rect">
            <a:avLst/>
          </a:prstGeom>
          <a:solidFill>
            <a:srgbClr val="CCFF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</a:rPr>
              <a:t>Cache object</a:t>
            </a:r>
          </a:p>
        </p:txBody>
      </p:sp>
      <p:sp>
        <p:nvSpPr>
          <p:cNvPr id="179207" name="Text Box 8">
            <a:extLst>
              <a:ext uri="{FF2B5EF4-FFF2-40B4-BE49-F238E27FC236}">
                <a16:creationId xmlns:a16="http://schemas.microsoft.com/office/drawing/2014/main" id="{E961A827-3DA8-53DE-5E2A-3ABB835922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46525" y="2743200"/>
            <a:ext cx="1597025" cy="3762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</a:rPr>
              <a:t>Memory object</a:t>
            </a:r>
          </a:p>
        </p:txBody>
      </p:sp>
      <p:sp>
        <p:nvSpPr>
          <p:cNvPr id="179208" name="Text Box 9">
            <a:extLst>
              <a:ext uri="{FF2B5EF4-FFF2-40B4-BE49-F238E27FC236}">
                <a16:creationId xmlns:a16="http://schemas.microsoft.com/office/drawing/2014/main" id="{7673FFB0-C9F8-DA16-72A7-0FC621A45D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43600" y="2747963"/>
            <a:ext cx="1330325" cy="3762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</a:rPr>
              <a:t>Pager object</a:t>
            </a:r>
          </a:p>
        </p:txBody>
      </p:sp>
      <p:sp>
        <p:nvSpPr>
          <p:cNvPr id="179209" name="Line 10">
            <a:extLst>
              <a:ext uri="{FF2B5EF4-FFF2-40B4-BE49-F238E27FC236}">
                <a16:creationId xmlns:a16="http://schemas.microsoft.com/office/drawing/2014/main" id="{5964D7E7-4AAE-B7D8-079E-F5BC20009D1E}"/>
              </a:ext>
            </a:extLst>
          </p:cNvPr>
          <p:cNvSpPr>
            <a:spLocks noChangeShapeType="1"/>
          </p:cNvSpPr>
          <p:nvPr/>
        </p:nvSpPr>
        <p:spPr bwMode="auto">
          <a:xfrm>
            <a:off x="2362200" y="3505200"/>
            <a:ext cx="0" cy="11430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9210" name="Line 11">
            <a:extLst>
              <a:ext uri="{FF2B5EF4-FFF2-40B4-BE49-F238E27FC236}">
                <a16:creationId xmlns:a16="http://schemas.microsoft.com/office/drawing/2014/main" id="{0F42B537-B904-6DD6-763E-8367A6572A24}"/>
              </a:ext>
            </a:extLst>
          </p:cNvPr>
          <p:cNvSpPr>
            <a:spLocks noChangeShapeType="1"/>
          </p:cNvSpPr>
          <p:nvPr/>
        </p:nvSpPr>
        <p:spPr bwMode="auto">
          <a:xfrm>
            <a:off x="3505200" y="4800600"/>
            <a:ext cx="24384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9211" name="Line 12">
            <a:extLst>
              <a:ext uri="{FF2B5EF4-FFF2-40B4-BE49-F238E27FC236}">
                <a16:creationId xmlns:a16="http://schemas.microsoft.com/office/drawing/2014/main" id="{E1E1DBB9-2335-381E-9C36-B519259CC55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629400" y="3124200"/>
            <a:ext cx="0" cy="15240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9212" name="Line 13">
            <a:extLst>
              <a:ext uri="{FF2B5EF4-FFF2-40B4-BE49-F238E27FC236}">
                <a16:creationId xmlns:a16="http://schemas.microsoft.com/office/drawing/2014/main" id="{AA76DD56-AAE2-AB0A-503C-8F1C3CF553B1}"/>
              </a:ext>
            </a:extLst>
          </p:cNvPr>
          <p:cNvSpPr>
            <a:spLocks noChangeShapeType="1"/>
          </p:cNvSpPr>
          <p:nvPr/>
        </p:nvSpPr>
        <p:spPr bwMode="auto">
          <a:xfrm>
            <a:off x="5562600" y="2895600"/>
            <a:ext cx="3810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9213" name="AutoShape 14">
            <a:extLst>
              <a:ext uri="{FF2B5EF4-FFF2-40B4-BE49-F238E27FC236}">
                <a16:creationId xmlns:a16="http://schemas.microsoft.com/office/drawing/2014/main" id="{A92CBBFA-8FFE-6C7A-EB34-61530AB4DBD2}"/>
              </a:ext>
            </a:extLst>
          </p:cNvPr>
          <p:cNvSpPr>
            <a:spLocks noChangeArrowheads="1"/>
          </p:cNvSpPr>
          <p:nvPr/>
        </p:nvSpPr>
        <p:spPr bwMode="auto">
          <a:xfrm rot="-2457738">
            <a:off x="3095625" y="3581400"/>
            <a:ext cx="1752600" cy="381000"/>
          </a:xfrm>
          <a:prstGeom prst="rightArrow">
            <a:avLst>
              <a:gd name="adj1" fmla="val 50000"/>
              <a:gd name="adj2" fmla="val 115000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en-US" sz="1800">
              <a:latin typeface="Times New Roman" panose="02020603050405020304" pitchFamily="18" charset="0"/>
            </a:endParaRPr>
          </a:p>
        </p:txBody>
      </p:sp>
      <p:sp>
        <p:nvSpPr>
          <p:cNvPr id="179214" name="Text Box 15">
            <a:extLst>
              <a:ext uri="{FF2B5EF4-FFF2-40B4-BE49-F238E27FC236}">
                <a16:creationId xmlns:a16="http://schemas.microsoft.com/office/drawing/2014/main" id="{23687A82-BADB-728D-5ACD-88997841A8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00400" y="3390900"/>
            <a:ext cx="6032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</a:rPr>
              <a:t>Map</a:t>
            </a:r>
          </a:p>
        </p:txBody>
      </p:sp>
      <p:sp>
        <p:nvSpPr>
          <p:cNvPr id="179215" name="TextBox 14">
            <a:extLst>
              <a:ext uri="{FF2B5EF4-FFF2-40B4-BE49-F238E27FC236}">
                <a16:creationId xmlns:a16="http://schemas.microsoft.com/office/drawing/2014/main" id="{7B80A315-22A6-BB7F-23AE-373D63A614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6148388"/>
            <a:ext cx="54864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</a:rPr>
              <a:t>Which memory pages should be cached</a:t>
            </a:r>
          </a:p>
        </p:txBody>
      </p:sp>
    </p:spTree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Rectangle 2">
            <a:extLst>
              <a:ext uri="{FF2B5EF4-FFF2-40B4-BE49-F238E27FC236}">
                <a16:creationId xmlns:a16="http://schemas.microsoft.com/office/drawing/2014/main" id="{47DDD006-9E22-A0A5-DBAB-32A239092C8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The Joys of Flexibility</a:t>
            </a:r>
          </a:p>
        </p:txBody>
      </p:sp>
      <p:sp>
        <p:nvSpPr>
          <p:cNvPr id="180227" name="Rectangle 3">
            <a:extLst>
              <a:ext uri="{FF2B5EF4-FFF2-40B4-BE49-F238E27FC236}">
                <a16:creationId xmlns:a16="http://schemas.microsoft.com/office/drawing/2014/main" id="{13E63805-4617-4EFD-7842-C9EE96E65DE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Pagers can fetch pages from disk </a:t>
            </a:r>
          </a:p>
          <a:p>
            <a:pPr lvl="1" eaLnBrk="1" hangingPunct="1"/>
            <a:r>
              <a:rPr lang="en-US" altLang="en-US"/>
              <a:t>Or across the net</a:t>
            </a:r>
          </a:p>
          <a:p>
            <a:pPr eaLnBrk="1" hangingPunct="1"/>
            <a:r>
              <a:rPr lang="en-US" altLang="en-US"/>
              <a:t>Different memory objects can permit different types of access to the same memory</a:t>
            </a:r>
          </a:p>
          <a:p>
            <a:pPr lvl="1" eaLnBrk="1" hangingPunct="1"/>
            <a:r>
              <a:rPr lang="en-US" altLang="en-US"/>
              <a:t>E.g., read-only versus read/write</a:t>
            </a:r>
          </a:p>
          <a:p>
            <a:pPr eaLnBrk="1" hangingPunct="1"/>
            <a:r>
              <a:rPr lang="en-US" altLang="en-US"/>
              <a:t>A single address space object can have memory provided from mapped files, normal VM, off-site files</a:t>
            </a:r>
          </a:p>
        </p:txBody>
      </p:sp>
    </p:spTree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0" name="Rectangle 2">
            <a:extLst>
              <a:ext uri="{FF2B5EF4-FFF2-40B4-BE49-F238E27FC236}">
                <a16:creationId xmlns:a16="http://schemas.microsoft.com/office/drawing/2014/main" id="{DC1990C7-BB41-5A96-351E-BAACAAB89A3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More Joys of Flexibility</a:t>
            </a:r>
          </a:p>
        </p:txBody>
      </p:sp>
      <p:sp>
        <p:nvSpPr>
          <p:cNvPr id="181251" name="Rectangle 3">
            <a:extLst>
              <a:ext uri="{FF2B5EF4-FFF2-40B4-BE49-F238E27FC236}">
                <a16:creationId xmlns:a16="http://schemas.microsoft.com/office/drawing/2014/main" id="{93C7EC10-B6FF-2B72-1BDF-E69F6C2D10A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Since the address space object is the normal Spring object, we can create doors to it</a:t>
            </a:r>
          </a:p>
          <a:p>
            <a:pPr lvl="1" eaLnBrk="1" hangingPunct="1"/>
            <a:r>
              <a:rPr lang="en-US" altLang="en-US"/>
              <a:t>So, other objects (even in other domains) can access it</a:t>
            </a:r>
          </a:p>
          <a:p>
            <a:pPr eaLnBrk="1" hangingPunct="1"/>
            <a:r>
              <a:rPr lang="en-US" altLang="en-US"/>
              <a:t>Since multiple pagers are possible, they can be optimized for their backing store</a:t>
            </a:r>
          </a:p>
          <a:p>
            <a:pPr lvl="1" eaLnBrk="1" hangingPunct="1"/>
            <a:r>
              <a:rPr lang="en-US" altLang="en-US"/>
              <a:t>Such as log-based file system versus an extent-based file system</a:t>
            </a:r>
          </a:p>
        </p:txBody>
      </p:sp>
    </p:spTree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Rectangle 2">
            <a:extLst>
              <a:ext uri="{FF2B5EF4-FFF2-40B4-BE49-F238E27FC236}">
                <a16:creationId xmlns:a16="http://schemas.microsoft.com/office/drawing/2014/main" id="{722125F6-61ED-8727-E4A0-74020557479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Distributed Shared Memory?</a:t>
            </a:r>
          </a:p>
        </p:txBody>
      </p:sp>
      <p:sp>
        <p:nvSpPr>
          <p:cNvPr id="182275" name="Rectangle 3">
            <a:extLst>
              <a:ext uri="{FF2B5EF4-FFF2-40B4-BE49-F238E27FC236}">
                <a16:creationId xmlns:a16="http://schemas.microsoft.com/office/drawing/2014/main" id="{5196EAA6-4631-C4B7-D9A9-1D5FC48AA74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No problem:  Let multiple address space objects on different machines map in the same memory object</a:t>
            </a:r>
          </a:p>
          <a:p>
            <a:pPr eaLnBrk="1" hangingPunct="1"/>
            <a:r>
              <a:rPr lang="en-US" altLang="en-US"/>
              <a:t>Pagers then provide access to data </a:t>
            </a:r>
          </a:p>
          <a:p>
            <a:pPr lvl="1" eaLnBrk="1" hangingPunct="1"/>
            <a:r>
              <a:rPr lang="en-US" altLang="en-US"/>
              <a:t>And enforce coherency</a:t>
            </a:r>
          </a:p>
        </p:txBody>
      </p:sp>
    </p:spTree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8" name="Rectangle 2">
            <a:extLst>
              <a:ext uri="{FF2B5EF4-FFF2-40B4-BE49-F238E27FC236}">
                <a16:creationId xmlns:a16="http://schemas.microsoft.com/office/drawing/2014/main" id="{6CE48338-9C3E-B00B-648B-DA09878B658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What this really means</a:t>
            </a:r>
          </a:p>
        </p:txBody>
      </p:sp>
      <p:sp>
        <p:nvSpPr>
          <p:cNvPr id="183299" name="Rectangle 3">
            <a:extLst>
              <a:ext uri="{FF2B5EF4-FFF2-40B4-BE49-F238E27FC236}">
                <a16:creationId xmlns:a16="http://schemas.microsoft.com/office/drawing/2014/main" id="{5283CD77-B9E7-84B0-F2C6-B7BAC1E027E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Virtual memory, shared memory, distributed shared memory, file systems, caches, everything</a:t>
            </a:r>
          </a:p>
          <a:p>
            <a:pPr eaLnBrk="1" hangingPunct="1"/>
            <a:r>
              <a:rPr lang="en-US" altLang="en-US"/>
              <a:t>Provided by one set of interoperable mechanisms</a:t>
            </a:r>
          </a:p>
          <a:p>
            <a:pPr eaLnBrk="1" hangingPunct="1"/>
            <a:r>
              <a:rPr lang="en-US" altLang="en-US"/>
              <a:t>Extreme power, extreme flexibility</a:t>
            </a:r>
          </a:p>
        </p:txBody>
      </p:sp>
    </p:spTree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Rectangle 2">
            <a:extLst>
              <a:ext uri="{FF2B5EF4-FFF2-40B4-BE49-F238E27FC236}">
                <a16:creationId xmlns:a16="http://schemas.microsoft.com/office/drawing/2014/main" id="{F853EAA1-0341-DC7A-3E9E-A9AF4ED4223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Naming in Spring</a:t>
            </a:r>
          </a:p>
        </p:txBody>
      </p:sp>
      <p:sp>
        <p:nvSpPr>
          <p:cNvPr id="184323" name="Rectangle 3">
            <a:extLst>
              <a:ext uri="{FF2B5EF4-FFF2-40B4-BE49-F238E27FC236}">
                <a16:creationId xmlns:a16="http://schemas.microsoft.com/office/drawing/2014/main" id="{8D0C53FC-72BF-BF52-B613-834D4CA0B71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Spring uses a single unified system to name all resources</a:t>
            </a:r>
          </a:p>
          <a:p>
            <a:pPr eaLnBrk="1" hangingPunct="1"/>
            <a:r>
              <a:rPr lang="en-US" altLang="en-US"/>
              <a:t>Any object can be bound to any name</a:t>
            </a:r>
          </a:p>
          <a:p>
            <a:pPr eaLnBrk="1" hangingPunct="1"/>
            <a:r>
              <a:rPr lang="en-US" altLang="en-US"/>
              <a:t>And objects of different types can share the same name space</a:t>
            </a:r>
          </a:p>
        </p:txBody>
      </p:sp>
    </p:spTree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6" name="Rectangle 2">
            <a:extLst>
              <a:ext uri="{FF2B5EF4-FFF2-40B4-BE49-F238E27FC236}">
                <a16:creationId xmlns:a16="http://schemas.microsoft.com/office/drawing/2014/main" id="{4EE04AEC-E1B9-CCD1-BC41-98BF56EBE4F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Contexts in Spring</a:t>
            </a:r>
          </a:p>
        </p:txBody>
      </p:sp>
      <p:sp>
        <p:nvSpPr>
          <p:cNvPr id="185347" name="Rectangle 3">
            <a:extLst>
              <a:ext uri="{FF2B5EF4-FFF2-40B4-BE49-F238E27FC236}">
                <a16:creationId xmlns:a16="http://schemas.microsoft.com/office/drawing/2014/main" id="{9BE14C18-C207-2FAD-75E0-E2354A44C6B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Names are bound to objects within a </a:t>
            </a:r>
            <a:r>
              <a:rPr lang="en-US" altLang="en-US" i="1"/>
              <a:t>context</a:t>
            </a:r>
            <a:endParaRPr lang="en-US" altLang="en-US"/>
          </a:p>
          <a:p>
            <a:pPr eaLnBrk="1" hangingPunct="1"/>
            <a:r>
              <a:rPr lang="en-US" altLang="en-US"/>
              <a:t>Contexts are objects containing a set of </a:t>
            </a:r>
            <a:r>
              <a:rPr lang="en-US" altLang="en-US" i="1"/>
              <a:t>name bindings</a:t>
            </a:r>
          </a:p>
          <a:p>
            <a:pPr eaLnBrk="1" hangingPunct="1"/>
            <a:r>
              <a:rPr lang="en-US" altLang="en-US"/>
              <a:t>All naming operations go through contexts</a:t>
            </a:r>
          </a:p>
          <a:p>
            <a:pPr eaLnBrk="1" hangingPunct="1"/>
            <a:r>
              <a:rPr lang="en-US" altLang="en-US"/>
              <a:t>Contexts can be bound inside other contexts</a:t>
            </a:r>
          </a:p>
          <a:p>
            <a:pPr lvl="1" eaLnBrk="1" hangingPunct="1"/>
            <a:r>
              <a:rPr lang="en-US" altLang="en-US"/>
              <a:t>Allowing connection of name spaces in a </a:t>
            </a:r>
            <a:r>
              <a:rPr lang="en-US" altLang="en-US" i="1"/>
              <a:t>naming graph</a:t>
            </a:r>
          </a:p>
        </p:txBody>
      </p:sp>
    </p:spTree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70" name="Rectangle 2">
            <a:extLst>
              <a:ext uri="{FF2B5EF4-FFF2-40B4-BE49-F238E27FC236}">
                <a16:creationId xmlns:a16="http://schemas.microsoft.com/office/drawing/2014/main" id="{E461219A-4B33-B039-AD63-2F820A7C4E7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Naming and Persistence</a:t>
            </a:r>
          </a:p>
        </p:txBody>
      </p:sp>
      <p:sp>
        <p:nvSpPr>
          <p:cNvPr id="186371" name="Rectangle 3">
            <a:extLst>
              <a:ext uri="{FF2B5EF4-FFF2-40B4-BE49-F238E27FC236}">
                <a16:creationId xmlns:a16="http://schemas.microsoft.com/office/drawing/2014/main" id="{5A05DE5C-13BF-7B79-DF77-661572AA95A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By default, Spring objects are not persistent</a:t>
            </a:r>
          </a:p>
          <a:p>
            <a:pPr eaLnBrk="1" hangingPunct="1"/>
            <a:r>
              <a:rPr lang="en-US" altLang="en-US"/>
              <a:t>To make an object persistent, bind it to a persistent namespace</a:t>
            </a:r>
          </a:p>
          <a:p>
            <a:pPr lvl="1" eaLnBrk="1" hangingPunct="1"/>
            <a:r>
              <a:rPr lang="en-US" altLang="en-US"/>
              <a:t>Also provides methods of re-obtaining persistent object</a:t>
            </a:r>
          </a:p>
        </p:txBody>
      </p:sp>
    </p:spTree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4" name="Rectangle 2">
            <a:extLst>
              <a:ext uri="{FF2B5EF4-FFF2-40B4-BE49-F238E27FC236}">
                <a16:creationId xmlns:a16="http://schemas.microsoft.com/office/drawing/2014/main" id="{DCA4F675-4CE1-6706-5F7C-6D17AD63787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Making a Named Object Persistent</a:t>
            </a:r>
          </a:p>
        </p:txBody>
      </p:sp>
      <p:sp>
        <p:nvSpPr>
          <p:cNvPr id="187395" name="Rectangle 3">
            <a:extLst>
              <a:ext uri="{FF2B5EF4-FFF2-40B4-BE49-F238E27FC236}">
                <a16:creationId xmlns:a16="http://schemas.microsoft.com/office/drawing/2014/main" id="{3757477F-5799-181E-3351-6BFDA9A3EBE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How does a name context make an arbitrary object persistent?</a:t>
            </a:r>
          </a:p>
          <a:p>
            <a:pPr lvl="1" eaLnBrk="1" hangingPunct="1"/>
            <a:r>
              <a:rPr lang="en-US" altLang="en-US"/>
              <a:t>Assuming disk storage, how do we store complex objects on disk?</a:t>
            </a:r>
          </a:p>
          <a:p>
            <a:pPr eaLnBrk="1" hangingPunct="1"/>
            <a:r>
              <a:rPr lang="en-US" altLang="en-US"/>
              <a:t>Each object type provides an implementation of persistence</a:t>
            </a:r>
          </a:p>
          <a:p>
            <a:pPr lvl="1" eaLnBrk="1" hangingPunct="1"/>
            <a:r>
              <a:rPr lang="en-US" altLang="en-US"/>
              <a:t>Through a general interface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Watermark">
  <a:themeElements>
    <a:clrScheme name="Watermark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CCCCFF"/>
      </a:accent1>
      <a:accent2>
        <a:srgbClr val="D9D8EC"/>
      </a:accent2>
      <a:accent3>
        <a:srgbClr val="FFFFFF"/>
      </a:accent3>
      <a:accent4>
        <a:srgbClr val="000000"/>
      </a:accent4>
      <a:accent5>
        <a:srgbClr val="E2E2FF"/>
      </a:accent5>
      <a:accent6>
        <a:srgbClr val="C4C4D6"/>
      </a:accent6>
      <a:hlink>
        <a:srgbClr val="6767FF"/>
      </a:hlink>
      <a:folHlink>
        <a:srgbClr val="9933FF"/>
      </a:folHlink>
    </a:clrScheme>
    <a:fontScheme name="Watermark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Watermark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CCCFF"/>
        </a:accent1>
        <a:accent2>
          <a:srgbClr val="D9D8EC"/>
        </a:accent2>
        <a:accent3>
          <a:srgbClr val="FFFFFF"/>
        </a:accent3>
        <a:accent4>
          <a:srgbClr val="000000"/>
        </a:accent4>
        <a:accent5>
          <a:srgbClr val="E2E2FF"/>
        </a:accent5>
        <a:accent6>
          <a:srgbClr val="C4C4D6"/>
        </a:accent6>
        <a:hlink>
          <a:srgbClr val="6767FF"/>
        </a:hlink>
        <a:folHlink>
          <a:srgbClr val="9933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mark 2">
        <a:dk1>
          <a:srgbClr val="000000"/>
        </a:dk1>
        <a:lt1>
          <a:srgbClr val="FFFFFF"/>
        </a:lt1>
        <a:dk2>
          <a:srgbClr val="666633"/>
        </a:dk2>
        <a:lt2>
          <a:srgbClr val="5F5F5F"/>
        </a:lt2>
        <a:accent1>
          <a:srgbClr val="FFCC00"/>
        </a:accent1>
        <a:accent2>
          <a:srgbClr val="EFF0B2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D9D9A1"/>
        </a:accent6>
        <a:hlink>
          <a:srgbClr val="808000"/>
        </a:hlink>
        <a:folHlink>
          <a:srgbClr val="CC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mark 3">
        <a:dk1>
          <a:srgbClr val="000000"/>
        </a:dk1>
        <a:lt1>
          <a:srgbClr val="FFFFFF"/>
        </a:lt1>
        <a:dk2>
          <a:srgbClr val="000000"/>
        </a:dk2>
        <a:lt2>
          <a:srgbClr val="666699"/>
        </a:lt2>
        <a:accent1>
          <a:srgbClr val="9BB0CB"/>
        </a:accent1>
        <a:accent2>
          <a:srgbClr val="D1E0CE"/>
        </a:accent2>
        <a:accent3>
          <a:srgbClr val="FFFFFF"/>
        </a:accent3>
        <a:accent4>
          <a:srgbClr val="000000"/>
        </a:accent4>
        <a:accent5>
          <a:srgbClr val="CBD4E2"/>
        </a:accent5>
        <a:accent6>
          <a:srgbClr val="BDCBBA"/>
        </a:accent6>
        <a:hlink>
          <a:srgbClr val="8EA642"/>
        </a:hlink>
        <a:folHlink>
          <a:srgbClr val="CC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mark 4">
        <a:dk1>
          <a:srgbClr val="333300"/>
        </a:dk1>
        <a:lt1>
          <a:srgbClr val="FFFFCC"/>
        </a:lt1>
        <a:dk2>
          <a:srgbClr val="336600"/>
        </a:dk2>
        <a:lt2>
          <a:srgbClr val="FFFFCC"/>
        </a:lt2>
        <a:accent1>
          <a:srgbClr val="99CC00"/>
        </a:accent1>
        <a:accent2>
          <a:srgbClr val="669900"/>
        </a:accent2>
        <a:accent3>
          <a:srgbClr val="ADB8AA"/>
        </a:accent3>
        <a:accent4>
          <a:srgbClr val="DADAAE"/>
        </a:accent4>
        <a:accent5>
          <a:srgbClr val="CAE2AA"/>
        </a:accent5>
        <a:accent6>
          <a:srgbClr val="5C8A00"/>
        </a:accent6>
        <a:hlink>
          <a:srgbClr val="CC9900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mark 5">
        <a:dk1>
          <a:srgbClr val="424458"/>
        </a:dk1>
        <a:lt1>
          <a:srgbClr val="FFFFFF"/>
        </a:lt1>
        <a:dk2>
          <a:srgbClr val="004A48"/>
        </a:dk2>
        <a:lt2>
          <a:srgbClr val="FFFFFF"/>
        </a:lt2>
        <a:accent1>
          <a:srgbClr val="83B200"/>
        </a:accent1>
        <a:accent2>
          <a:srgbClr val="006260"/>
        </a:accent2>
        <a:accent3>
          <a:srgbClr val="AAB1B1"/>
        </a:accent3>
        <a:accent4>
          <a:srgbClr val="DADADA"/>
        </a:accent4>
        <a:accent5>
          <a:srgbClr val="C1D5AA"/>
        </a:accent5>
        <a:accent6>
          <a:srgbClr val="005856"/>
        </a:accent6>
        <a:hlink>
          <a:srgbClr val="6666FF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mark 6">
        <a:dk1>
          <a:srgbClr val="000000"/>
        </a:dk1>
        <a:lt1>
          <a:srgbClr val="FFFFFF"/>
        </a:lt1>
        <a:dk2>
          <a:srgbClr val="1C2046"/>
        </a:dk2>
        <a:lt2>
          <a:srgbClr val="FFFFFF"/>
        </a:lt2>
        <a:accent1>
          <a:srgbClr val="00CCFF"/>
        </a:accent1>
        <a:accent2>
          <a:srgbClr val="2D226E"/>
        </a:accent2>
        <a:accent3>
          <a:srgbClr val="ABABB0"/>
        </a:accent3>
        <a:accent4>
          <a:srgbClr val="DADADA"/>
        </a:accent4>
        <a:accent5>
          <a:srgbClr val="AAE2FF"/>
        </a:accent5>
        <a:accent6>
          <a:srgbClr val="281E63"/>
        </a:accent6>
        <a:hlink>
          <a:srgbClr val="666699"/>
        </a:hlink>
        <a:folHlink>
          <a:srgbClr val="99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mark 7">
        <a:dk1>
          <a:srgbClr val="424458"/>
        </a:dk1>
        <a:lt1>
          <a:srgbClr val="FFFFFF"/>
        </a:lt1>
        <a:dk2>
          <a:srgbClr val="000066"/>
        </a:dk2>
        <a:lt2>
          <a:srgbClr val="FFFFFF"/>
        </a:lt2>
        <a:accent1>
          <a:srgbClr val="6666FF"/>
        </a:accent1>
        <a:accent2>
          <a:srgbClr val="333399"/>
        </a:accent2>
        <a:accent3>
          <a:srgbClr val="AAAAB8"/>
        </a:accent3>
        <a:accent4>
          <a:srgbClr val="DADADA"/>
        </a:accent4>
        <a:accent5>
          <a:srgbClr val="B8B8FF"/>
        </a:accent5>
        <a:accent6>
          <a:srgbClr val="2D2D8A"/>
        </a:accent6>
        <a:hlink>
          <a:srgbClr val="FF9900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mark 8">
        <a:dk1>
          <a:srgbClr val="1C1C1C"/>
        </a:dk1>
        <a:lt1>
          <a:srgbClr val="FFFFCC"/>
        </a:lt1>
        <a:dk2>
          <a:srgbClr val="390B20"/>
        </a:dk2>
        <a:lt2>
          <a:srgbClr val="FFFFCC"/>
        </a:lt2>
        <a:accent1>
          <a:srgbClr val="FF916F"/>
        </a:accent1>
        <a:accent2>
          <a:srgbClr val="561450"/>
        </a:accent2>
        <a:accent3>
          <a:srgbClr val="AEAAAB"/>
        </a:accent3>
        <a:accent4>
          <a:srgbClr val="DADAAE"/>
        </a:accent4>
        <a:accent5>
          <a:srgbClr val="FFC7BB"/>
        </a:accent5>
        <a:accent6>
          <a:srgbClr val="4D1148"/>
        </a:accent6>
        <a:hlink>
          <a:srgbClr val="637D95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mark 9">
        <a:dk1>
          <a:srgbClr val="4C0000"/>
        </a:dk1>
        <a:lt1>
          <a:srgbClr val="FFFFFF"/>
        </a:lt1>
        <a:dk2>
          <a:srgbClr val="722104"/>
        </a:dk2>
        <a:lt2>
          <a:srgbClr val="FFFFFF"/>
        </a:lt2>
        <a:accent1>
          <a:srgbClr val="CC6600"/>
        </a:accent1>
        <a:accent2>
          <a:srgbClr val="8A2E00"/>
        </a:accent2>
        <a:accent3>
          <a:srgbClr val="BCABAA"/>
        </a:accent3>
        <a:accent4>
          <a:srgbClr val="DADADA"/>
        </a:accent4>
        <a:accent5>
          <a:srgbClr val="E2B8AA"/>
        </a:accent5>
        <a:accent6>
          <a:srgbClr val="7D2900"/>
        </a:accent6>
        <a:hlink>
          <a:srgbClr val="FFCC00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Watermark</Template>
  <TotalTime>936</TotalTime>
  <Words>4028</Words>
  <Application>Microsoft Office PowerPoint</Application>
  <PresentationFormat>On-screen Show (4:3)</PresentationFormat>
  <Paragraphs>847</Paragraphs>
  <Slides>120</Slides>
  <Notes>59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120</vt:i4>
      </vt:variant>
    </vt:vector>
  </HeadingPairs>
  <TitlesOfParts>
    <vt:vector size="126" baseType="lpstr">
      <vt:lpstr>Arial</vt:lpstr>
      <vt:lpstr>Wingdings</vt:lpstr>
      <vt:lpstr>Times New Roman</vt:lpstr>
      <vt:lpstr>Courier New</vt:lpstr>
      <vt:lpstr>Symbol</vt:lpstr>
      <vt:lpstr>Watermark</vt:lpstr>
      <vt:lpstr>OS Organization</vt:lpstr>
      <vt:lpstr>Outline</vt:lpstr>
      <vt:lpstr>Operating System Organization</vt:lpstr>
      <vt:lpstr>Important OS Software Characteristics</vt:lpstr>
      <vt:lpstr>Common OS Organizations</vt:lpstr>
      <vt:lpstr>Monolithic OS Design</vt:lpstr>
      <vt:lpstr>Pros/Cons of Monolithic OS Organization</vt:lpstr>
      <vt:lpstr>Virtual Machine Organizations</vt:lpstr>
      <vt:lpstr>Pros/Cons of VM Organizations</vt:lpstr>
      <vt:lpstr>Layered OS Design</vt:lpstr>
      <vt:lpstr>Pros/Cons of Layered Organization</vt:lpstr>
      <vt:lpstr>Kernel OS Designs</vt:lpstr>
      <vt:lpstr>Pros/Cons of Kernel OS Organization</vt:lpstr>
      <vt:lpstr>Microkernel OS Design</vt:lpstr>
      <vt:lpstr>Pros/Cons of Microkernel Organization</vt:lpstr>
      <vt:lpstr>Object-Oriented OS Design</vt:lpstr>
      <vt:lpstr>Pros/Cons of OO OS Organization</vt:lpstr>
      <vt:lpstr>Some Important Microkernel Designs</vt:lpstr>
      <vt:lpstr>Mach (CMU, lead by Rick Rashid, founder of MS Research)</vt:lpstr>
      <vt:lpstr>Mach Model</vt:lpstr>
      <vt:lpstr>What’s In the Mach Microkernel?</vt:lpstr>
      <vt:lpstr>Mach Tasks</vt:lpstr>
      <vt:lpstr>Mach Task Model</vt:lpstr>
      <vt:lpstr>Mach Threads</vt:lpstr>
      <vt:lpstr>Task and Thread Scheduling</vt:lpstr>
      <vt:lpstr>Mach Ports</vt:lpstr>
      <vt:lpstr>Port Rights (Capability) </vt:lpstr>
      <vt:lpstr>Port Sets</vt:lpstr>
      <vt:lpstr>Mach Messages</vt:lpstr>
      <vt:lpstr>Mach Memory Objects</vt:lpstr>
      <vt:lpstr>Mach Device Support</vt:lpstr>
      <vt:lpstr>Mach Multiprocessor and Distributed System Support</vt:lpstr>
      <vt:lpstr>Mach’s NetMsgServer</vt:lpstr>
      <vt:lpstr>NetMsgServer in Action</vt:lpstr>
      <vt:lpstr>Mach and User Interfaces</vt:lpstr>
      <vt:lpstr>Amoeba</vt:lpstr>
      <vt:lpstr>Amoeba Diagram</vt:lpstr>
      <vt:lpstr>Amoeba’s Basic Primitives</vt:lpstr>
      <vt:lpstr>Amoeba Software Model</vt:lpstr>
      <vt:lpstr>Amoeba Processes</vt:lpstr>
      <vt:lpstr>Amoeba Memory Management</vt:lpstr>
      <vt:lpstr>Remote Procedure Call</vt:lpstr>
      <vt:lpstr>Plan 9</vt:lpstr>
      <vt:lpstr>Plan 9 Basic Primitives</vt:lpstr>
      <vt:lpstr>File Systems in Plan 9</vt:lpstr>
      <vt:lpstr>Sample Plan 9 File Systems</vt:lpstr>
      <vt:lpstr>Plan 9 Channels and Mounting</vt:lpstr>
      <vt:lpstr>Typical User Operation in  Plan 9</vt:lpstr>
      <vt:lpstr>Windows NT</vt:lpstr>
      <vt:lpstr>Windows NT Diagram</vt:lpstr>
      <vt:lpstr>NT Microkernel</vt:lpstr>
      <vt:lpstr>NT Executive</vt:lpstr>
      <vt:lpstr>NT Executive Modules</vt:lpstr>
      <vt:lpstr>Typical Activity in NT</vt:lpstr>
      <vt:lpstr>Windows NT Threads</vt:lpstr>
      <vt:lpstr>Microkernel Process Object</vt:lpstr>
      <vt:lpstr>Microkernel Thread Objects</vt:lpstr>
      <vt:lpstr>Microkernel Process and Thread Object Diagram</vt:lpstr>
      <vt:lpstr>Other Microkernel Process Information</vt:lpstr>
      <vt:lpstr>L4 Kernel</vt:lpstr>
      <vt:lpstr>Another example of microkernel</vt:lpstr>
      <vt:lpstr>Organizing the Total System</vt:lpstr>
      <vt:lpstr>A Sample Microkernel OS—Spring</vt:lpstr>
      <vt:lpstr>UNIX Problems Spring Addresses</vt:lpstr>
      <vt:lpstr>Basic Spring Approach</vt:lpstr>
      <vt:lpstr>Object-Oriented Organizations</vt:lpstr>
      <vt:lpstr>Object-Orientation and Extensibility</vt:lpstr>
      <vt:lpstr>How object-oriented should an OS be?</vt:lpstr>
      <vt:lpstr>Spring is a Microkernel System</vt:lpstr>
      <vt:lpstr>Spring Object Managers</vt:lpstr>
      <vt:lpstr>Spring’s Interface Definition Language</vt:lpstr>
      <vt:lpstr>IDL Compilers</vt:lpstr>
      <vt:lpstr>Objects in Spring</vt:lpstr>
      <vt:lpstr>Server-based Objects</vt:lpstr>
      <vt:lpstr>Serverless Objects</vt:lpstr>
      <vt:lpstr>Parts of a Spring Object</vt:lpstr>
      <vt:lpstr>Spring Object Diagram</vt:lpstr>
      <vt:lpstr>Methods and Spring Objects</vt:lpstr>
      <vt:lpstr>Spring Subcontracts</vt:lpstr>
      <vt:lpstr>Subcontracts and Extensibility</vt:lpstr>
      <vt:lpstr>Simple Subcontracts</vt:lpstr>
      <vt:lpstr>Simple Subcontract Diagram</vt:lpstr>
      <vt:lpstr>So, what can I do with subcontracts?</vt:lpstr>
      <vt:lpstr>Replication Subcontract Diagram</vt:lpstr>
      <vt:lpstr>Replication Subcontract Diagram</vt:lpstr>
      <vt:lpstr>Other Types of Subcontracts</vt:lpstr>
      <vt:lpstr>Spring Nucleus Abstractions</vt:lpstr>
      <vt:lpstr>Spring Domains</vt:lpstr>
      <vt:lpstr>Spring Threads</vt:lpstr>
      <vt:lpstr>Spring Doors</vt:lpstr>
      <vt:lpstr>Protecting Doors</vt:lpstr>
      <vt:lpstr>Obtaining Doors</vt:lpstr>
      <vt:lpstr>Cross-Domain Object Invocation Via Doors</vt:lpstr>
      <vt:lpstr>Returning from a Cross-Domain Invocation</vt:lpstr>
      <vt:lpstr>Door Invocation Methods</vt:lpstr>
      <vt:lpstr>The Fast-Path Door Invocation</vt:lpstr>
      <vt:lpstr>The Vanilla-Path Door Invocation</vt:lpstr>
      <vt:lpstr>The Bulk-path Door Invocation</vt:lpstr>
      <vt:lpstr>Spring Network Proxies</vt:lpstr>
      <vt:lpstr>Network Proxy Diagram</vt:lpstr>
      <vt:lpstr>Spring Security</vt:lpstr>
      <vt:lpstr>Virtual Memory in Spring</vt:lpstr>
      <vt:lpstr>Address Space Objects</vt:lpstr>
      <vt:lpstr>Memory Objects (Access Control)</vt:lpstr>
      <vt:lpstr>Cache and Paging Objects</vt:lpstr>
      <vt:lpstr>Cache/Pager Communications</vt:lpstr>
      <vt:lpstr>Virtual Memory Object Diagram</vt:lpstr>
      <vt:lpstr>What’s where on this diagram?</vt:lpstr>
      <vt:lpstr>Domain Address Space Management</vt:lpstr>
      <vt:lpstr>Control of Data Segments</vt:lpstr>
      <vt:lpstr>Paging to and from Data Location</vt:lpstr>
      <vt:lpstr>Page Frame Control</vt:lpstr>
      <vt:lpstr>The Joys of Flexibility</vt:lpstr>
      <vt:lpstr>More Joys of Flexibility</vt:lpstr>
      <vt:lpstr>Distributed Shared Memory?</vt:lpstr>
      <vt:lpstr>What this really means</vt:lpstr>
      <vt:lpstr>Naming in Spring</vt:lpstr>
      <vt:lpstr>Contexts in Spring</vt:lpstr>
      <vt:lpstr>Naming and Persistence</vt:lpstr>
      <vt:lpstr>Making a Named Object Persistent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>An-I Wang</cp:lastModifiedBy>
  <cp:revision>96</cp:revision>
  <dcterms:created xsi:type="dcterms:W3CDTF">1601-01-01T00:00:00Z</dcterms:created>
  <dcterms:modified xsi:type="dcterms:W3CDTF">2026-09-22T15:23:11Z</dcterms:modified>
</cp:coreProperties>
</file>