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58"/>
  </p:notesMasterIdLst>
  <p:handoutMasterIdLst>
    <p:handoutMasterId r:id="rId5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2" r:id="rId57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99FF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086E2283-FAA8-0CB6-57EB-803F60ADD1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8BFA0A3C-6CA4-17CF-5AE1-963A9035820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7042499C-5E3E-760E-C23B-FE974A6BB61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3" name="Rectangle 5">
            <a:extLst>
              <a:ext uri="{FF2B5EF4-FFF2-40B4-BE49-F238E27FC236}">
                <a16:creationId xmlns:a16="http://schemas.microsoft.com/office/drawing/2014/main" id="{A050DDCA-66B6-855C-0BC7-A098C1A9008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C75EC4F-712A-452C-BBC2-A1469A72F7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556740-D282-C64B-79CD-0EF270C648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A6C638-40CB-A9BE-B796-3D5D35B1B21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795A666-02C8-41BD-BC42-35454CCB815E}" type="datetimeFigureOut">
              <a:rPr lang="en-US"/>
              <a:pPr>
                <a:defRPr/>
              </a:pPr>
              <a:t>9/17/2026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054EBE4-83B2-D018-B9B9-682117B0FE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030F9F8-3575-0D0A-75CC-348DAE98F4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BC6F68-6AF2-6D4F-2A03-E97291EA851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9A99E-EA3B-FE34-2D12-CDDEBEEF10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1B694E6-C604-4BC5-A024-BC4817613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E1C0ECB5-D406-4860-1EAD-5E4E63D5F8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BF14009A-A2D9-E059-E8FE-2F090D1DA5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50699321-E96C-5312-069F-334675B61B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4E12231-7B63-4F14-B7A9-423F1DC35EFD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BB88464E-86AE-2245-5E14-85F8C5BB8F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57B24A9-0C36-FBFE-9DD2-2C8D6BA7C4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9830F084-064E-D14A-B505-4F25F63AB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6F1394F-290C-4EBF-B3E2-061A32F4EBA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9CB78C9B-FE4B-A54C-35DC-AD7014ED8E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C641DEF2-CE3B-158D-A6A2-580FF7FE46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B10732F6-1CE0-D71C-0BBC-3D63BF39AB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4AF59C-54FE-4D2A-95B9-6ABF3185153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1E646EF0-11BA-A9E3-2B82-658B21C628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0C9BF842-90F7-E79F-F834-9A1BCC21D6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B0816477-CABE-278A-CFA5-99D4A5C08D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C448304-1A26-431D-9B6A-BE39A01DD1E0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FC9DBA57-D25F-A371-D7D5-2D33A7FA08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0F9CBDBD-C052-E8EF-C318-BECFC52B80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FD6F0B5D-2A43-A82E-F391-121BE3A9D0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876197E-DF67-47CA-99D0-9541E8CE04FC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ED0CF50E-D4C7-3E17-F64D-88C797322A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832D1813-4FFE-46C1-2EC0-8F3B430B1B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644DAACB-F715-65D8-D624-4BA5F515D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2B151AF-8678-4663-88A9-C5D66699E858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FC038889-FE28-E4E6-BE63-6FE8F8BE01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5DEEF507-A63C-F058-8102-B4324053F7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1ACD67F4-01D6-CF25-9C21-E25F12944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ABEBCED-D719-4475-A48F-F80E5BE06005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A6083512-E561-B6C4-6164-53C24B6C50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496FB971-607D-D1AF-77DA-571DDD67FD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F340202C-0250-112C-CCB0-A875EE56C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D641F2-2B01-4D68-9130-37CF31EA4104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359F28E7-B698-BF0F-4B32-85B97C4B0A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F47A6F8-5C0E-0EE2-65AA-CFD19ABF5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D0EF6E76-C6CA-BD84-E32F-D81469F72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AC44A73-07FA-41A3-A691-BB63927B4EE1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49A840DF-3940-76EB-27ED-EA0162BE92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E0E69F83-9FFD-3A2A-22AB-2473653F03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97DE9339-47A8-AAD0-3751-B45262BF31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CBB3B36-D30E-4ADD-9846-F26A64EE94B4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15DAB450-E447-9277-BAF5-A1A735C68F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AD8207EB-B661-DC23-F53E-A8483118DCF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F75290B3-4964-4236-1B42-3BD98EC90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1CD2532-042B-4BC7-A66C-B6AFC805E9BB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3A832318-2216-9275-14EA-F46DC0D6D0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3095D90E-7879-120E-5567-C09CACBE8A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73338647-3502-E662-E72B-4B27A23C0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B8D828C-16B3-4947-B5B1-9C6E3D51C856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DD51016F-5422-6662-7C38-C00F655FC4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F5A490AA-C143-5EA0-E469-F4635D8C94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FB0C1DFD-9D61-6E9E-6753-28F258D187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81A897B-843B-43E1-9EFF-6BF24A622B6C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4A9AAB76-0FBF-7EDC-BCAE-AAAC57BB98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73D23564-9022-4816-6297-60F3581772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E2FFF5DF-0BD6-C732-DD5D-3AD7A1108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FCF9D92-84BE-4D37-B257-A886E1FD7EA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8A6B106C-CF7D-BEA3-1D9B-6AD3E205B3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859968C6-6532-A980-F99E-0F9AA7E8C0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7BB5B830-46DC-E2B1-E983-AD1665A996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C3ADCE-C1AF-42DB-B33C-C39F20FBCB51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E10E9E39-201E-32BF-25DD-3F55BE67A9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7FE4F89B-2CEE-B595-367A-DCB7067BDB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6B8A071A-1D5B-0526-605A-543FD448FF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C31BED-AC47-4E5A-A5C9-D2BCA35A30C4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F54CC9F0-F808-4F20-109E-ABB1569727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6B2DDEE5-8FF1-DA28-9A5C-22A76E3527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B91DE682-0442-5D9D-3001-2C16D69672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6A1FBE1-0C10-450E-B0F4-3FFCFF6DBA0D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36EF0825-942B-7FD2-1877-E2AF59DE81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BC1F1002-3EBB-AB9C-2F0A-2BE712570F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699DB90F-19C5-8691-39F0-D7809DECF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F53FAD-66C4-4B97-B953-0581F3F5CC83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729C24E6-627A-56DC-237D-86F9CEA9F3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5C3582E6-232F-190A-29D2-D067C442C4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2507474E-9397-B1AD-18F1-E9653FF99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FF7AC55-B555-4DEC-A60B-D6BD8B05A1E2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4B15AAB5-863B-A51D-2244-BD70401A04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5C901860-8F39-07A0-5102-333A0DFC3F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FF5E124B-026F-3F3E-C65C-38E6BCB1B9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44E3079-E979-4E4F-A5FF-FE378971A8E3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FB39F600-85BE-BD78-71C1-2A5829218F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AF9D2288-35EE-1021-2DCC-5CEFFB4CDE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97907641-5AF4-E84A-2B01-6729EE6D79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6B0D326-FA11-4904-89A9-DEAA130E1A31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3FC2CB05-A79A-AA18-985B-5E0E955ACD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31E0BBCA-2288-64EA-0AFE-FE5B995E58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973074DF-A0D7-034A-8BB7-130132F46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95AE55-8940-4CD9-8C0C-0FF281128BAA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4D74C753-AF45-62C6-8188-290F5F511B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853B3BAC-CF57-2FCD-BDC2-FD01690A3B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D939C95E-4B09-0234-002A-30CB6D0B7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F258463-06D6-4711-BE5B-417FED4F49AE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B28F1965-D3E3-D5B7-3722-52B44F5C8E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B46FE5EB-2B3B-6D7D-E062-CDBBD1775B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D7CC18D7-E53B-C080-D832-F1A861D5B5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07A170-0780-4D67-B01B-9EA0BC51D4B4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B5E3EECC-316C-7C45-847E-78A0AEF60CE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F6019EA9-C5CF-5268-2D2E-5AB8F26DAF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019069D3-DBA2-D5A6-6578-991F6C157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F4640AA-0249-4BD4-A604-43689B5FFE33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465DBA88-7E88-EB92-C403-88AE319A2D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8B638CBA-A4DE-3A73-6606-95709D8534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51CB133F-390C-FAAC-7E48-AA562AFAC9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D650306-DAD9-4085-85CA-003639ED6A0C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0E14001C-FF96-65B0-2D69-CBF8F0A797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412BEE28-670F-BF8E-55FB-A2F998571B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A8078780-4103-8808-E26A-8CCE663EA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D347E7-1F5D-4DDA-BD8F-3DBEB9652274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CFB3BBC6-4BC5-C5FF-1EDC-949C8B0E8E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D0D07B84-121C-746A-AC95-BD9DFFF72B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FD451A97-CF6A-F869-C3C4-1F550AC088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7EDAE98-7669-42DD-BBDF-51ECA5066EC7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7298F4AD-5AB6-4F83-964B-0D872BE30A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FF45F34B-DCB4-6B42-030A-10735AA5C5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2AE38121-6DAA-DB6B-DC62-0A7F4F6C4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8DB1B41-A28C-451A-BCF2-A11E12C25FE6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B1AA799B-F06C-21E5-27EF-156B3AF390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0D3BBFCD-EDC3-7B04-EB5C-ADF2891ED7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3C8CDB0F-981C-59F5-D6CA-FA1FF025B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94A0CAC-8FD1-4541-99DA-95C9D6D50CA1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BC2100AC-DC9B-16B8-82C5-3C250C54C7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04E7E28E-3E94-6801-F2DD-AE0BDCC720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9BBA3CD0-162E-84B9-68B8-EDBD7B27C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3DB20B-88D8-41C1-A634-2CE493CC5941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FB207B52-8A53-18EF-123F-89AF20A91C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CEFEDF5F-DDA6-C36F-1320-33C71B63CA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C8917597-7EEE-4FD9-6B9F-E9CF695F7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249203-A8D2-4422-9F1E-47652BB0E1C2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8B13DC6C-1E00-1B59-77E2-5CD23EA31E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B9C432BD-9066-564E-F29F-4BEB236F7A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7D0FECB9-6CC4-3910-A047-FD7E4F78B8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F12CE2-E897-4055-A937-D60006147E71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C80AF960-8BCE-F5EF-B1EC-BAC3CB4B4BB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64D0F5B1-EFB1-0051-B4E4-AABD91F3D1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65D78819-F8DF-3D0E-AB77-8628F258DF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0C63FE5-15FD-425E-8C02-86406F4C7FCF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3D5B6C3F-6EAC-3D6B-C587-47C08E3CF6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04084F48-6EE1-BBC1-28C6-C4DF2DA513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37C774D8-FFBD-7FB4-C1E3-43A03D346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BF7EB15-AA5C-4FA4-A73E-69D473AFF4DD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2812EE8E-6484-F55A-D4F3-E94FE7B9D1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81EF843B-CABD-D979-81CC-65B9456E29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4D4DBEAE-A848-82C2-BF53-E540934C43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1AC6044-D31D-4AA0-8533-A31022C9AAAF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DBCDD6B0-4B19-091C-7D40-ABA306C2C9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61552627-C80D-7962-EE99-F36FD7628B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858750EC-BB20-3F5E-EF21-32533DEDFD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6D7671F-BD87-47FF-AC49-5857395138BF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0C986474-5E95-85EB-9C16-969127D680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03072772-7F0C-BFF4-6604-F1113D0FD0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AFABB507-48FF-F578-9A36-FC27016CB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8D9051-C42B-485C-810F-9E611456E827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>
            <a:extLst>
              <a:ext uri="{FF2B5EF4-FFF2-40B4-BE49-F238E27FC236}">
                <a16:creationId xmlns:a16="http://schemas.microsoft.com/office/drawing/2014/main" id="{624AA285-2041-985A-D239-EED606F58E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>
            <a:extLst>
              <a:ext uri="{FF2B5EF4-FFF2-40B4-BE49-F238E27FC236}">
                <a16:creationId xmlns:a16="http://schemas.microsoft.com/office/drawing/2014/main" id="{4B13C846-DD50-23FC-FD94-F65CD44FCA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3972" name="Slide Number Placeholder 3">
            <a:extLst>
              <a:ext uri="{FF2B5EF4-FFF2-40B4-BE49-F238E27FC236}">
                <a16:creationId xmlns:a16="http://schemas.microsoft.com/office/drawing/2014/main" id="{8D1C6E92-F1C5-E4D4-916C-D49274A9F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6FDD9DA-B8C8-42A1-9266-04E2BF432767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>
            <a:extLst>
              <a:ext uri="{FF2B5EF4-FFF2-40B4-BE49-F238E27FC236}">
                <a16:creationId xmlns:a16="http://schemas.microsoft.com/office/drawing/2014/main" id="{450FC3B4-9BAA-627E-C994-6C47436498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>
            <a:extLst>
              <a:ext uri="{FF2B5EF4-FFF2-40B4-BE49-F238E27FC236}">
                <a16:creationId xmlns:a16="http://schemas.microsoft.com/office/drawing/2014/main" id="{46FAAEC5-A651-05E4-BE8F-AE91F68178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6020" name="Slide Number Placeholder 3">
            <a:extLst>
              <a:ext uri="{FF2B5EF4-FFF2-40B4-BE49-F238E27FC236}">
                <a16:creationId xmlns:a16="http://schemas.microsoft.com/office/drawing/2014/main" id="{CDF5D83B-F223-87EE-50E0-81D473D195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5A3EC5E-4D2A-4A3C-A988-AA8F725E7DC1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>
            <a:extLst>
              <a:ext uri="{FF2B5EF4-FFF2-40B4-BE49-F238E27FC236}">
                <a16:creationId xmlns:a16="http://schemas.microsoft.com/office/drawing/2014/main" id="{CF70E8C5-626E-DD6D-F62A-B7E026DF535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>
            <a:extLst>
              <a:ext uri="{FF2B5EF4-FFF2-40B4-BE49-F238E27FC236}">
                <a16:creationId xmlns:a16="http://schemas.microsoft.com/office/drawing/2014/main" id="{4A3803FC-F771-EAB7-6823-89416A8961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8068" name="Slide Number Placeholder 3">
            <a:extLst>
              <a:ext uri="{FF2B5EF4-FFF2-40B4-BE49-F238E27FC236}">
                <a16:creationId xmlns:a16="http://schemas.microsoft.com/office/drawing/2014/main" id="{0FA3157C-8DDD-A2B4-D4EA-9FFA0E2F1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078D09-4029-4E9D-8DCA-0852386E692F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>
            <a:extLst>
              <a:ext uri="{FF2B5EF4-FFF2-40B4-BE49-F238E27FC236}">
                <a16:creationId xmlns:a16="http://schemas.microsoft.com/office/drawing/2014/main" id="{CE628531-F14C-26BF-22B6-5AF6FFDE50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>
            <a:extLst>
              <a:ext uri="{FF2B5EF4-FFF2-40B4-BE49-F238E27FC236}">
                <a16:creationId xmlns:a16="http://schemas.microsoft.com/office/drawing/2014/main" id="{8EE78BD7-77B4-B8E1-DDC9-C5F7BB077B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0116" name="Slide Number Placeholder 3">
            <a:extLst>
              <a:ext uri="{FF2B5EF4-FFF2-40B4-BE49-F238E27FC236}">
                <a16:creationId xmlns:a16="http://schemas.microsoft.com/office/drawing/2014/main" id="{E2094523-93AF-1E8C-4B83-8F965A127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F806BFF-EBA7-4256-9D40-5C11A4CCAB6C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>
            <a:extLst>
              <a:ext uri="{FF2B5EF4-FFF2-40B4-BE49-F238E27FC236}">
                <a16:creationId xmlns:a16="http://schemas.microsoft.com/office/drawing/2014/main" id="{9DFE5DA1-A055-818C-24F3-1B6BC19A34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>
            <a:extLst>
              <a:ext uri="{FF2B5EF4-FFF2-40B4-BE49-F238E27FC236}">
                <a16:creationId xmlns:a16="http://schemas.microsoft.com/office/drawing/2014/main" id="{99B75622-C924-C949-D4FF-CB24D6AB7D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164" name="Slide Number Placeholder 3">
            <a:extLst>
              <a:ext uri="{FF2B5EF4-FFF2-40B4-BE49-F238E27FC236}">
                <a16:creationId xmlns:a16="http://schemas.microsoft.com/office/drawing/2014/main" id="{3B673C29-2BF8-B5F7-FAF6-9F4A80C75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CD6465-9ECE-4E6E-8169-F97A13FA852E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>
            <a:extLst>
              <a:ext uri="{FF2B5EF4-FFF2-40B4-BE49-F238E27FC236}">
                <a16:creationId xmlns:a16="http://schemas.microsoft.com/office/drawing/2014/main" id="{4B90D05F-1B77-BC39-E503-1775BF792F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>
            <a:extLst>
              <a:ext uri="{FF2B5EF4-FFF2-40B4-BE49-F238E27FC236}">
                <a16:creationId xmlns:a16="http://schemas.microsoft.com/office/drawing/2014/main" id="{3629084C-9234-555A-E4E1-6931D341285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4212" name="Slide Number Placeholder 3">
            <a:extLst>
              <a:ext uri="{FF2B5EF4-FFF2-40B4-BE49-F238E27FC236}">
                <a16:creationId xmlns:a16="http://schemas.microsoft.com/office/drawing/2014/main" id="{6C5462F1-28D0-3931-8232-580FE835A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236D50B-AEFF-4774-A63B-D53540B15228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>
            <a:extLst>
              <a:ext uri="{FF2B5EF4-FFF2-40B4-BE49-F238E27FC236}">
                <a16:creationId xmlns:a16="http://schemas.microsoft.com/office/drawing/2014/main" id="{DAAF1B43-C6F5-2F39-D808-B74C39D69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>
            <a:extLst>
              <a:ext uri="{FF2B5EF4-FFF2-40B4-BE49-F238E27FC236}">
                <a16:creationId xmlns:a16="http://schemas.microsoft.com/office/drawing/2014/main" id="{A68D9C84-342E-E3AB-73C1-0290E2351C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6260" name="Slide Number Placeholder 3">
            <a:extLst>
              <a:ext uri="{FF2B5EF4-FFF2-40B4-BE49-F238E27FC236}">
                <a16:creationId xmlns:a16="http://schemas.microsoft.com/office/drawing/2014/main" id="{EE813870-739D-410A-20CA-15A9A30425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A0E23C0-AF39-4F42-A5AC-6B4CA51B6DBB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>
            <a:extLst>
              <a:ext uri="{FF2B5EF4-FFF2-40B4-BE49-F238E27FC236}">
                <a16:creationId xmlns:a16="http://schemas.microsoft.com/office/drawing/2014/main" id="{BA068C62-9785-825F-98F9-C17D743BB5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>
            <a:extLst>
              <a:ext uri="{FF2B5EF4-FFF2-40B4-BE49-F238E27FC236}">
                <a16:creationId xmlns:a16="http://schemas.microsoft.com/office/drawing/2014/main" id="{FFD2C136-A256-05A0-3456-D9D1059A6E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8308" name="Slide Number Placeholder 3">
            <a:extLst>
              <a:ext uri="{FF2B5EF4-FFF2-40B4-BE49-F238E27FC236}">
                <a16:creationId xmlns:a16="http://schemas.microsoft.com/office/drawing/2014/main" id="{B666730A-5F09-AE74-CB92-B90D706B8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1BE4A8A-D8E6-4169-8B9B-DA392F92E524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>
            <a:extLst>
              <a:ext uri="{FF2B5EF4-FFF2-40B4-BE49-F238E27FC236}">
                <a16:creationId xmlns:a16="http://schemas.microsoft.com/office/drawing/2014/main" id="{95593F9F-AE55-EF0A-0B45-C2D296F9ADE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>
            <a:extLst>
              <a:ext uri="{FF2B5EF4-FFF2-40B4-BE49-F238E27FC236}">
                <a16:creationId xmlns:a16="http://schemas.microsoft.com/office/drawing/2014/main" id="{A6CDC1C9-FBC7-493C-F634-85512C75FA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0356" name="Slide Number Placeholder 3">
            <a:extLst>
              <a:ext uri="{FF2B5EF4-FFF2-40B4-BE49-F238E27FC236}">
                <a16:creationId xmlns:a16="http://schemas.microsoft.com/office/drawing/2014/main" id="{4F67A1CD-232A-5B26-D493-F0480C798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DDAE092-0CD0-4244-9382-D4BEEEF406C1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>
            <a:extLst>
              <a:ext uri="{FF2B5EF4-FFF2-40B4-BE49-F238E27FC236}">
                <a16:creationId xmlns:a16="http://schemas.microsoft.com/office/drawing/2014/main" id="{1BBBD34D-0004-CA68-2197-7206526ABC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>
            <a:extLst>
              <a:ext uri="{FF2B5EF4-FFF2-40B4-BE49-F238E27FC236}">
                <a16:creationId xmlns:a16="http://schemas.microsoft.com/office/drawing/2014/main" id="{8842246E-A273-1A92-751A-B719B39254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04" name="Slide Number Placeholder 3">
            <a:extLst>
              <a:ext uri="{FF2B5EF4-FFF2-40B4-BE49-F238E27FC236}">
                <a16:creationId xmlns:a16="http://schemas.microsoft.com/office/drawing/2014/main" id="{4518D316-1FF5-BCFB-DB99-8659327460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E10348-F019-4FCE-A510-01C40834D4C8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>
            <a:extLst>
              <a:ext uri="{FF2B5EF4-FFF2-40B4-BE49-F238E27FC236}">
                <a16:creationId xmlns:a16="http://schemas.microsoft.com/office/drawing/2014/main" id="{69AC9737-8125-9596-3A10-A4A4C93F71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>
            <a:extLst>
              <a:ext uri="{FF2B5EF4-FFF2-40B4-BE49-F238E27FC236}">
                <a16:creationId xmlns:a16="http://schemas.microsoft.com/office/drawing/2014/main" id="{DCC52782-2523-3B5A-3BB6-912AFC74D0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4452" name="Slide Number Placeholder 3">
            <a:extLst>
              <a:ext uri="{FF2B5EF4-FFF2-40B4-BE49-F238E27FC236}">
                <a16:creationId xmlns:a16="http://schemas.microsoft.com/office/drawing/2014/main" id="{BC4429A1-DB37-1C65-A1E9-763CE3DCA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9FEF72-1B92-46A0-A928-771170ED53F9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>
            <a:extLst>
              <a:ext uri="{FF2B5EF4-FFF2-40B4-BE49-F238E27FC236}">
                <a16:creationId xmlns:a16="http://schemas.microsoft.com/office/drawing/2014/main" id="{83EE0A90-864D-3D25-5131-9405D0284F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>
            <a:extLst>
              <a:ext uri="{FF2B5EF4-FFF2-40B4-BE49-F238E27FC236}">
                <a16:creationId xmlns:a16="http://schemas.microsoft.com/office/drawing/2014/main" id="{E20C1867-1969-5E4A-3472-570C6AD127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6500" name="Slide Number Placeholder 3">
            <a:extLst>
              <a:ext uri="{FF2B5EF4-FFF2-40B4-BE49-F238E27FC236}">
                <a16:creationId xmlns:a16="http://schemas.microsoft.com/office/drawing/2014/main" id="{9D503417-F053-1D52-B1CA-690112C18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9F51C1E-21BC-4752-B38F-881E69D1950A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>
            <a:extLst>
              <a:ext uri="{FF2B5EF4-FFF2-40B4-BE49-F238E27FC236}">
                <a16:creationId xmlns:a16="http://schemas.microsoft.com/office/drawing/2014/main" id="{8C4E8C3F-FAAA-9647-DCC2-3E7946289F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>
            <a:extLst>
              <a:ext uri="{FF2B5EF4-FFF2-40B4-BE49-F238E27FC236}">
                <a16:creationId xmlns:a16="http://schemas.microsoft.com/office/drawing/2014/main" id="{600E10C7-71DE-D104-584B-0A91845BCA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8548" name="Slide Number Placeholder 3">
            <a:extLst>
              <a:ext uri="{FF2B5EF4-FFF2-40B4-BE49-F238E27FC236}">
                <a16:creationId xmlns:a16="http://schemas.microsoft.com/office/drawing/2014/main" id="{73AE98D8-FDDC-A540-52F4-627E9F99E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47B18DE-1DEE-4140-8378-1CD4D6A90CCF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>
            <a:extLst>
              <a:ext uri="{FF2B5EF4-FFF2-40B4-BE49-F238E27FC236}">
                <a16:creationId xmlns:a16="http://schemas.microsoft.com/office/drawing/2014/main" id="{30883BD2-7985-EE50-35BD-2128CB19A9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>
            <a:extLst>
              <a:ext uri="{FF2B5EF4-FFF2-40B4-BE49-F238E27FC236}">
                <a16:creationId xmlns:a16="http://schemas.microsoft.com/office/drawing/2014/main" id="{28489D7F-FC36-59B4-6CBE-7504237A2E3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0596" name="Slide Number Placeholder 3">
            <a:extLst>
              <a:ext uri="{FF2B5EF4-FFF2-40B4-BE49-F238E27FC236}">
                <a16:creationId xmlns:a16="http://schemas.microsoft.com/office/drawing/2014/main" id="{B1909A7C-9BFE-70B1-1639-7833326DEF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41A673-2BB4-4C4F-9C95-E770018D89E6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>
            <a:extLst>
              <a:ext uri="{FF2B5EF4-FFF2-40B4-BE49-F238E27FC236}">
                <a16:creationId xmlns:a16="http://schemas.microsoft.com/office/drawing/2014/main" id="{F8A65789-7A68-E449-A706-08D3A11033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>
            <a:extLst>
              <a:ext uri="{FF2B5EF4-FFF2-40B4-BE49-F238E27FC236}">
                <a16:creationId xmlns:a16="http://schemas.microsoft.com/office/drawing/2014/main" id="{B08B2E5F-0981-C303-B391-BB78F954DB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2644" name="Slide Number Placeholder 3">
            <a:extLst>
              <a:ext uri="{FF2B5EF4-FFF2-40B4-BE49-F238E27FC236}">
                <a16:creationId xmlns:a16="http://schemas.microsoft.com/office/drawing/2014/main" id="{F36104F7-0D0E-CD82-4E88-A5D0EFFCF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95CA54B-5FDD-4EAF-9ECD-9BF206BFA925}" type="slidenum">
              <a:rPr lang="en-US" altLang="en-US" smtClean="0"/>
              <a:pPr/>
              <a:t>53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>
            <a:extLst>
              <a:ext uri="{FF2B5EF4-FFF2-40B4-BE49-F238E27FC236}">
                <a16:creationId xmlns:a16="http://schemas.microsoft.com/office/drawing/2014/main" id="{70A4EFDE-C961-8F35-EC7C-F43AD5AE36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>
            <a:extLst>
              <a:ext uri="{FF2B5EF4-FFF2-40B4-BE49-F238E27FC236}">
                <a16:creationId xmlns:a16="http://schemas.microsoft.com/office/drawing/2014/main" id="{A95FEABE-D929-468D-746F-4225E5496D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4692" name="Slide Number Placeholder 3">
            <a:extLst>
              <a:ext uri="{FF2B5EF4-FFF2-40B4-BE49-F238E27FC236}">
                <a16:creationId xmlns:a16="http://schemas.microsoft.com/office/drawing/2014/main" id="{5912A7E0-91EF-0776-36B1-7EAF201370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65E501C-3CA0-494D-BC8F-51AD9AA886A8}" type="slidenum">
              <a:rPr lang="en-US" altLang="en-US" smtClean="0"/>
              <a:pPr/>
              <a:t>54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>
            <a:extLst>
              <a:ext uri="{FF2B5EF4-FFF2-40B4-BE49-F238E27FC236}">
                <a16:creationId xmlns:a16="http://schemas.microsoft.com/office/drawing/2014/main" id="{C7C5BA14-76DB-CDD5-05C6-4132DF93A2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>
            <a:extLst>
              <a:ext uri="{FF2B5EF4-FFF2-40B4-BE49-F238E27FC236}">
                <a16:creationId xmlns:a16="http://schemas.microsoft.com/office/drawing/2014/main" id="{D0A152BA-92C6-8E7D-BA87-EC6EF78988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6740" name="Slide Number Placeholder 3">
            <a:extLst>
              <a:ext uri="{FF2B5EF4-FFF2-40B4-BE49-F238E27FC236}">
                <a16:creationId xmlns:a16="http://schemas.microsoft.com/office/drawing/2014/main" id="{4F4E36E4-379C-ECB9-C7E0-9D6D925FC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FC29B2A-15E9-4A29-9E0C-A6F2793265BF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8E36D4E9-3C8F-C7C2-B111-91E026779B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71B0A693-0469-9420-774B-6ED6F4ADAB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367E97B1-63E6-DAE7-6926-1E3CB6949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639D93-164F-422D-9319-A5D64B580424}" type="slidenum">
              <a:rPr lang="en-US" altLang="en-US" smtClean="0"/>
              <a:pPr/>
              <a:t>56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D288963-F470-5874-71AF-F1853ED9F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6FFF8828-AD06-AF0C-138C-AE2F17CFB728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4" name="Rectangle 9">
              <a:extLst>
                <a:ext uri="{FF2B5EF4-FFF2-40B4-BE49-F238E27FC236}">
                  <a16:creationId xmlns:a16="http://schemas.microsoft.com/office/drawing/2014/main" id="{2840BD5B-A853-37B1-6B3C-9A933A3BF11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5" name="Rectangle 10">
              <a:extLst>
                <a:ext uri="{FF2B5EF4-FFF2-40B4-BE49-F238E27FC236}">
                  <a16:creationId xmlns:a16="http://schemas.microsoft.com/office/drawing/2014/main" id="{D27ECE72-EACC-3FE0-44A9-39FEB30713B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6" name="Rectangle 11">
              <a:extLst>
                <a:ext uri="{FF2B5EF4-FFF2-40B4-BE49-F238E27FC236}">
                  <a16:creationId xmlns:a16="http://schemas.microsoft.com/office/drawing/2014/main" id="{9E1FF17C-AEEC-89FD-0295-247FDFB513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7" name="Rectangle 12">
              <a:extLst>
                <a:ext uri="{FF2B5EF4-FFF2-40B4-BE49-F238E27FC236}">
                  <a16:creationId xmlns:a16="http://schemas.microsoft.com/office/drawing/2014/main" id="{D8FA9A26-9322-992F-CE69-F48BBBE1F14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8" name="Line 13">
              <a:extLst>
                <a:ext uri="{FF2B5EF4-FFF2-40B4-BE49-F238E27FC236}">
                  <a16:creationId xmlns:a16="http://schemas.microsoft.com/office/drawing/2014/main" id="{2E9AEC6F-D72D-834D-E693-D6801E675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Rectangle 14">
              <a:extLst>
                <a:ext uri="{FF2B5EF4-FFF2-40B4-BE49-F238E27FC236}">
                  <a16:creationId xmlns:a16="http://schemas.microsoft.com/office/drawing/2014/main" id="{6EE1034A-D242-F0B0-BA77-0BC3EDC001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57926069-CE15-FB19-9034-BC8904F111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8F1AF35-DA2E-376A-8C9E-C4046C159A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5DE2FE9F-0703-304A-489B-FC54FEA6B5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515765CF-B05F-4A81-B7E7-9D549B1D8D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9982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CCB396-4414-E766-C429-7E9F8D4E0D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D61273-55CF-CC44-5340-3A18B09146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496321-17D9-28F2-6962-C750D46E55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9003D-CDF4-47A8-AED2-8F7D14FD51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879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ED1B40-1B48-9CF8-66E8-B8FCBFAFB9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57AE6A-3573-38FC-0C3E-78F58D831A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4668E3-154A-46C5-ECC1-AB5D2B814A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D2004-69EA-477D-94F6-605764C2C0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712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8E2411-2FBF-AAD5-B5C0-EFC09BBE71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D08BAF-0D34-AE82-88B8-3D81607E20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481E54-F6E5-1FB4-221A-E7C76A753C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A724A-7BB3-4ECF-BC8D-4733AC706A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883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BCC73B9-F7C0-7268-C0AE-85E5D06561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F498434-89A5-8995-A1D0-560552E28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4510F04-ACA9-B141-CA95-D339A3F828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56489-B298-4E84-B6A7-BA73C4731D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214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54F4C8B-DE68-7AA9-554C-ADEC9C607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5108712-4216-96E7-D414-65C687944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F0CAE7-FE9F-959F-36D9-7188CC67D7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3F30A-513B-4E82-AAB1-6CDC546E0B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06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6EB04D2-8D18-F849-A439-E0ED3B078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388A42-A090-A633-58F4-8A39EF5EC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24224ED-D09F-2286-8EC1-B8CCD34FFD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35630-6E68-448C-B681-0D511119ED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54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5AF330-95BA-F91B-6490-0BB4B40927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A2AC1-709A-D3C9-5132-E40D392D3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E8522B-49F4-1F06-66DA-C10F3465EC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B68E6-51D1-4959-B123-6EBFD870FC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08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559C5E-1D2B-B6FF-4861-5C364839E9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952CFA-651C-302F-C8CD-4BE9D7EB78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931861-4B49-EC59-CADE-024C0A9D02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6A751-4DA0-4065-ADB2-7212A24B5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6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3A3DBF-D081-A222-F788-174B82537D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D2AA6F-BD20-02B8-D68F-2D8E2621BF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AAAEBE-D338-60F1-1465-262966F351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23E93-A949-49BA-883D-0579B1CA86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93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94CC21-9553-4456-7210-30356A9725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943470-E8C3-F8E4-5ADE-354BE1752C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756462-C71D-C76B-EC87-1C8B6316B2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CDAD7-8E6B-4EA2-B9C8-8EDDD238A6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855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AAD5C49-BBBF-8941-D943-CD52AAB8D3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1CADA6C-BF8A-F42D-B335-6FEC87621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F2FA16B7-A03D-FD40-46AC-77D70E5645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C5F5E028-BEE4-816A-9DCE-613E74A22E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C629BBCC-6B6A-77AD-AD77-30267C80A1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3D6474B-E636-4188-859F-8C5AF782DD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1" name="Group 7">
            <a:extLst>
              <a:ext uri="{FF2B5EF4-FFF2-40B4-BE49-F238E27FC236}">
                <a16:creationId xmlns:a16="http://schemas.microsoft.com/office/drawing/2014/main" id="{746F0FFC-7FB3-F413-7E0F-F1D5330273B0}"/>
              </a:ext>
            </a:extLst>
          </p:cNvPr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032" name="Line 8">
              <a:extLst>
                <a:ext uri="{FF2B5EF4-FFF2-40B4-BE49-F238E27FC236}">
                  <a16:creationId xmlns:a16="http://schemas.microsoft.com/office/drawing/2014/main" id="{44C5A882-EB89-6011-8D29-915C0E9CC4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Rectangle 9">
              <a:extLst>
                <a:ext uri="{FF2B5EF4-FFF2-40B4-BE49-F238E27FC236}">
                  <a16:creationId xmlns:a16="http://schemas.microsoft.com/office/drawing/2014/main" id="{5B76B17A-2B9A-C129-B93C-D50773530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4" name="Rectangle 10">
              <a:extLst>
                <a:ext uri="{FF2B5EF4-FFF2-40B4-BE49-F238E27FC236}">
                  <a16:creationId xmlns:a16="http://schemas.microsoft.com/office/drawing/2014/main" id="{331754F1-385D-2C65-7BD8-60ECF72E5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5" name="Rectangle 11">
              <a:extLst>
                <a:ext uri="{FF2B5EF4-FFF2-40B4-BE49-F238E27FC236}">
                  <a16:creationId xmlns:a16="http://schemas.microsoft.com/office/drawing/2014/main" id="{50233337-BE64-2D2A-70FD-B38ADE3D1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6" name="Rectangle 12">
              <a:extLst>
                <a:ext uri="{FF2B5EF4-FFF2-40B4-BE49-F238E27FC236}">
                  <a16:creationId xmlns:a16="http://schemas.microsoft.com/office/drawing/2014/main" id="{724B289C-8341-CC60-153F-D96E67859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5D06F8B-BE90-616C-B32E-8C124F435D6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800"/>
              <a:t>Interprocess Communications Continued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6E93432-B9D3-5179-7A1D-91F839C8120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Andy Wang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COP 5611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Advanced Operating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BFBB2B3-6C24-49BE-189B-A7AF556001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1E1968F-8E9E-409C-942E-324FDB789F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IPC</a:t>
            </a:r>
          </a:p>
          <a:p>
            <a:pPr eaLnBrk="1" hangingPunct="1"/>
            <a:r>
              <a:rPr lang="en-US" altLang="en-US"/>
              <a:t>Shared memory and large address spaces</a:t>
            </a:r>
          </a:p>
          <a:p>
            <a:pPr eaLnBrk="1" hangingPunct="1"/>
            <a:r>
              <a:rPr lang="en-US" altLang="en-US"/>
              <a:t>Windows IPC Mechanisms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702666A-4042-153C-AB17-283525E6F1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BF145EA-009B-5E83-E1FD-5543C0E67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simple and powerful form of IPC</a:t>
            </a:r>
          </a:p>
          <a:p>
            <a:pPr eaLnBrk="1" hangingPunct="1"/>
            <a:r>
              <a:rPr lang="en-US" altLang="en-US"/>
              <a:t>Most multiprogramming OS’s use some form of shared memory </a:t>
            </a:r>
          </a:p>
          <a:p>
            <a:pPr lvl="1" eaLnBrk="1" hangingPunct="1"/>
            <a:r>
              <a:rPr lang="en-US" altLang="en-US"/>
              <a:t>E.g., sharing executables</a:t>
            </a:r>
          </a:p>
          <a:p>
            <a:pPr eaLnBrk="1" hangingPunct="1"/>
            <a:r>
              <a:rPr lang="en-US" altLang="en-US"/>
              <a:t>Not all OS’s make shared memory available to applications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A3882A7-34E8-AE51-A984-3B299D07E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Diagram</a:t>
            </a: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1C813EB3-8ACE-0C70-9072-3227C3179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Rectangle 5">
            <a:extLst>
              <a:ext uri="{FF2B5EF4-FFF2-40B4-BE49-F238E27FC236}">
                <a16:creationId xmlns:a16="http://schemas.microsoft.com/office/drawing/2014/main" id="{DE0F30EA-CA4A-01C1-C65A-1D9C0E25A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69" name="Text Box 6">
            <a:extLst>
              <a:ext uri="{FF2B5EF4-FFF2-40B4-BE49-F238E27FC236}">
                <a16:creationId xmlns:a16="http://schemas.microsoft.com/office/drawing/2014/main" id="{148637D2-DBF9-29CF-540C-EEF244B0D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0" y="5410200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Process A</a:t>
            </a:r>
          </a:p>
        </p:txBody>
      </p:sp>
      <p:sp>
        <p:nvSpPr>
          <p:cNvPr id="11270" name="Text Box 7">
            <a:extLst>
              <a:ext uri="{FF2B5EF4-FFF2-40B4-BE49-F238E27FC236}">
                <a16:creationId xmlns:a16="http://schemas.microsoft.com/office/drawing/2014/main" id="{7B129C59-70A1-3417-F746-CF0606A26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373688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Process B</a:t>
            </a:r>
          </a:p>
        </p:txBody>
      </p:sp>
      <p:sp>
        <p:nvSpPr>
          <p:cNvPr id="11271" name="Text Box 11">
            <a:extLst>
              <a:ext uri="{FF2B5EF4-FFF2-40B4-BE49-F238E27FC236}">
                <a16:creationId xmlns:a16="http://schemas.microsoft.com/office/drawing/2014/main" id="{839CECE9-888D-DD3D-8B2F-9D5034F3C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11272" name="Line 12">
            <a:extLst>
              <a:ext uri="{FF2B5EF4-FFF2-40B4-BE49-F238E27FC236}">
                <a16:creationId xmlns:a16="http://schemas.microsoft.com/office/drawing/2014/main" id="{15B6F988-FDDB-36EF-EF92-93751EA7F83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50520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Rectangle 14">
            <a:extLst>
              <a:ext uri="{FF2B5EF4-FFF2-40B4-BE49-F238E27FC236}">
                <a16:creationId xmlns:a16="http://schemas.microsoft.com/office/drawing/2014/main" id="{26ECE653-90B1-CF3C-0C08-2FDCB6EB4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352800"/>
            <a:ext cx="1371600" cy="14478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74" name="Text Box 15">
            <a:extLst>
              <a:ext uri="{FF2B5EF4-FFF2-40B4-BE49-F238E27FC236}">
                <a16:creationId xmlns:a16="http://schemas.microsoft.com/office/drawing/2014/main" id="{25AC6703-A105-48BC-749F-D25BD1C5A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3390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275" name="Text Box 25">
            <a:extLst>
              <a:ext uri="{FF2B5EF4-FFF2-40B4-BE49-F238E27FC236}">
                <a16:creationId xmlns:a16="http://schemas.microsoft.com/office/drawing/2014/main" id="{3527FE39-F390-5BD7-3FF9-B23571512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824288"/>
            <a:ext cx="71437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x:  10</a:t>
            </a:r>
          </a:p>
        </p:txBody>
      </p:sp>
      <p:sp>
        <p:nvSpPr>
          <p:cNvPr id="11276" name="Text Box 27">
            <a:extLst>
              <a:ext uri="{FF2B5EF4-FFF2-40B4-BE49-F238E27FC236}">
                <a16:creationId xmlns:a16="http://schemas.microsoft.com/office/drawing/2014/main" id="{B57A141B-E0A5-43F6-9969-0417AC0DD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810000"/>
            <a:ext cx="7143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y:  20</a:t>
            </a:r>
          </a:p>
        </p:txBody>
      </p:sp>
      <p:sp>
        <p:nvSpPr>
          <p:cNvPr id="11277" name="Text Box 28">
            <a:extLst>
              <a:ext uri="{FF2B5EF4-FFF2-40B4-BE49-F238E27FC236}">
                <a16:creationId xmlns:a16="http://schemas.microsoft.com/office/drawing/2014/main" id="{6530231F-209E-D31A-00AF-E37E7947F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3505200"/>
            <a:ext cx="6445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z: __</a:t>
            </a:r>
          </a:p>
        </p:txBody>
      </p:sp>
      <p:sp>
        <p:nvSpPr>
          <p:cNvPr id="11278" name="Text Box 29">
            <a:extLst>
              <a:ext uri="{FF2B5EF4-FFF2-40B4-BE49-F238E27FC236}">
                <a16:creationId xmlns:a16="http://schemas.microsoft.com/office/drawing/2014/main" id="{1ABE86F5-1B12-3B19-C45A-14D1AB19D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352800"/>
            <a:ext cx="701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a:  __</a:t>
            </a:r>
          </a:p>
        </p:txBody>
      </p:sp>
      <p:sp>
        <p:nvSpPr>
          <p:cNvPr id="11279" name="Text Box 30">
            <a:extLst>
              <a:ext uri="{FF2B5EF4-FFF2-40B4-BE49-F238E27FC236}">
                <a16:creationId xmlns:a16="http://schemas.microsoft.com/office/drawing/2014/main" id="{04164C9E-2D9E-A920-7CA3-5814E449F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352800"/>
            <a:ext cx="7143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b:  __</a:t>
            </a:r>
          </a:p>
        </p:txBody>
      </p:sp>
      <p:sp>
        <p:nvSpPr>
          <p:cNvPr id="11280" name="Freeform 31">
            <a:extLst>
              <a:ext uri="{FF2B5EF4-FFF2-40B4-BE49-F238E27FC236}">
                <a16:creationId xmlns:a16="http://schemas.microsoft.com/office/drawing/2014/main" id="{FF56D7E8-DA68-CBD1-87B9-777AE560FECA}"/>
              </a:ext>
            </a:extLst>
          </p:cNvPr>
          <p:cNvSpPr>
            <a:spLocks/>
          </p:cNvSpPr>
          <p:nvPr/>
        </p:nvSpPr>
        <p:spPr bwMode="auto">
          <a:xfrm>
            <a:off x="5410200" y="3124200"/>
            <a:ext cx="1828800" cy="457200"/>
          </a:xfrm>
          <a:custGeom>
            <a:avLst/>
            <a:gdLst>
              <a:gd name="T0" fmla="*/ 2147483646 w 1152"/>
              <a:gd name="T1" fmla="*/ 2147483646 h 288"/>
              <a:gd name="T2" fmla="*/ 2147483646 w 1152"/>
              <a:gd name="T3" fmla="*/ 0 h 288"/>
              <a:gd name="T4" fmla="*/ 0 w 1152"/>
              <a:gd name="T5" fmla="*/ 2147483646 h 288"/>
              <a:gd name="T6" fmla="*/ 0 60000 65536"/>
              <a:gd name="T7" fmla="*/ 0 60000 65536"/>
              <a:gd name="T8" fmla="*/ 0 60000 65536"/>
              <a:gd name="T9" fmla="*/ 0 w 1152"/>
              <a:gd name="T10" fmla="*/ 0 h 288"/>
              <a:gd name="T11" fmla="*/ 1152 w 1152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288">
                <a:moveTo>
                  <a:pt x="1152" y="288"/>
                </a:moveTo>
                <a:cubicBezTo>
                  <a:pt x="984" y="144"/>
                  <a:pt x="816" y="0"/>
                  <a:pt x="624" y="0"/>
                </a:cubicBezTo>
                <a:cubicBezTo>
                  <a:pt x="432" y="0"/>
                  <a:pt x="216" y="144"/>
                  <a:pt x="0" y="28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213EE96-99B4-9F14-01A4-72576FD003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Problems with Shared Memory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4328D3E-A5AC-8A52-E02A-3057081019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Synchronization</a:t>
            </a:r>
          </a:p>
          <a:p>
            <a:pPr eaLnBrk="1" hangingPunct="1"/>
            <a:r>
              <a:rPr lang="en-US" altLang="en-US"/>
              <a:t>Protection</a:t>
            </a:r>
          </a:p>
          <a:p>
            <a:pPr eaLnBrk="1" hangingPunct="1"/>
            <a:r>
              <a:rPr lang="en-US" altLang="en-US"/>
              <a:t>Pointers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6A60D0A-10EB-1ABE-0EE2-633BC3CB72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Synchronization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0201441-2A11-687E-3F8C-E40DDC01CF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itself does not provide synchronization of communications</a:t>
            </a:r>
          </a:p>
          <a:p>
            <a:pPr eaLnBrk="1" hangingPunct="1"/>
            <a:r>
              <a:rPr lang="en-US" altLang="en-US"/>
              <a:t>Except at the single-word level</a:t>
            </a:r>
          </a:p>
          <a:p>
            <a:pPr eaLnBrk="1" hangingPunct="1"/>
            <a:r>
              <a:rPr lang="en-US" altLang="en-US"/>
              <a:t>Typically, some other synchronization mechanism is used</a:t>
            </a:r>
          </a:p>
          <a:p>
            <a:pPr lvl="1" eaLnBrk="1" hangingPunct="1"/>
            <a:r>
              <a:rPr lang="en-US" altLang="en-US"/>
              <a:t>E.g., semaphore in UNIX</a:t>
            </a:r>
          </a:p>
          <a:p>
            <a:pPr lvl="1" eaLnBrk="1" hangingPunct="1"/>
            <a:r>
              <a:rPr lang="en-US" altLang="en-US"/>
              <a:t>Events, semaphores, or hardware locks in Windows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1D62915-19A0-276E-6CDC-B1677AA9F4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Protection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60640A-B68F-5CB8-6A7B-4DA13A885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Who can access a segment?  And in what ways?</a:t>
            </a:r>
          </a:p>
          <a:p>
            <a:pPr eaLnBrk="1" hangingPunct="1"/>
            <a:r>
              <a:rPr lang="en-US" altLang="en-US"/>
              <a:t>UNIX allows some read/write controls</a:t>
            </a:r>
          </a:p>
          <a:p>
            <a:pPr eaLnBrk="1" hangingPunct="1"/>
            <a:r>
              <a:rPr lang="en-US" altLang="en-US"/>
              <a:t>Windows has general security monitoring based on the object-status of shared memory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E6186BC-EAF9-E67B-BB70-58D1CB08B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Pointers in Shared Memory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3B09541-87B8-58B6-3DA7-5838FA530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Pointers in a shared memory segment can be troublesome</a:t>
            </a:r>
          </a:p>
          <a:p>
            <a:pPr eaLnBrk="1" hangingPunct="1"/>
            <a:r>
              <a:rPr lang="en-US" altLang="en-US"/>
              <a:t>For that matter, pointers in any IPC can be troublesome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F5912C2-F79E-E4CA-7099-362BA43E0C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Shared Memory Containing Pointers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F98B0CE-79CC-756B-2999-FACC665D0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23E6142F-1F79-F941-3911-13AE1E62B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3D05D94B-DCD8-319D-B907-D368DFCE7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0" y="5410200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Process A</a:t>
            </a: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3746F4FE-237F-FA53-438C-EF33443FA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373688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Process B</a:t>
            </a: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D087E025-3227-B9B1-FA25-87499B599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21512" name="Line 8">
            <a:extLst>
              <a:ext uri="{FF2B5EF4-FFF2-40B4-BE49-F238E27FC236}">
                <a16:creationId xmlns:a16="http://schemas.microsoft.com/office/drawing/2014/main" id="{3C6A8078-5774-4B33-04E4-46958A0AA9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50520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Rectangle 9">
            <a:extLst>
              <a:ext uri="{FF2B5EF4-FFF2-40B4-BE49-F238E27FC236}">
                <a16:creationId xmlns:a16="http://schemas.microsoft.com/office/drawing/2014/main" id="{659E4425-B715-B49A-F4C2-0E5EC0CBA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352800"/>
            <a:ext cx="1371600" cy="14478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514" name="Text Box 10">
            <a:extLst>
              <a:ext uri="{FF2B5EF4-FFF2-40B4-BE49-F238E27FC236}">
                <a16:creationId xmlns:a16="http://schemas.microsoft.com/office/drawing/2014/main" id="{DB7F33EE-CE73-2B2B-B96C-E55CD2EF4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3390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78E4ADAA-76BA-7B86-5558-E66E4BEF4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824288"/>
            <a:ext cx="71437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x:  10</a:t>
            </a:r>
          </a:p>
        </p:txBody>
      </p:sp>
      <p:sp>
        <p:nvSpPr>
          <p:cNvPr id="21516" name="Text Box 12">
            <a:extLst>
              <a:ext uri="{FF2B5EF4-FFF2-40B4-BE49-F238E27FC236}">
                <a16:creationId xmlns:a16="http://schemas.microsoft.com/office/drawing/2014/main" id="{E2EF17AD-F1E0-D39D-E4B2-C7D023652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810000"/>
            <a:ext cx="7143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y:  20</a:t>
            </a:r>
          </a:p>
        </p:txBody>
      </p:sp>
      <p:sp>
        <p:nvSpPr>
          <p:cNvPr id="21517" name="Text Box 13">
            <a:extLst>
              <a:ext uri="{FF2B5EF4-FFF2-40B4-BE49-F238E27FC236}">
                <a16:creationId xmlns:a16="http://schemas.microsoft.com/office/drawing/2014/main" id="{F04C50AB-0227-B7EE-DE6B-FA08A92AD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3505200"/>
            <a:ext cx="6445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z: __</a:t>
            </a:r>
          </a:p>
        </p:txBody>
      </p:sp>
      <p:sp>
        <p:nvSpPr>
          <p:cNvPr id="21518" name="Text Box 14">
            <a:extLst>
              <a:ext uri="{FF2B5EF4-FFF2-40B4-BE49-F238E27FC236}">
                <a16:creationId xmlns:a16="http://schemas.microsoft.com/office/drawing/2014/main" id="{E2E0CD69-5535-8B9E-3643-87A876EE8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352800"/>
            <a:ext cx="701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a:  __</a:t>
            </a:r>
          </a:p>
        </p:txBody>
      </p:sp>
      <p:sp>
        <p:nvSpPr>
          <p:cNvPr id="21519" name="Text Box 15">
            <a:extLst>
              <a:ext uri="{FF2B5EF4-FFF2-40B4-BE49-F238E27FC236}">
                <a16:creationId xmlns:a16="http://schemas.microsoft.com/office/drawing/2014/main" id="{232B4F9A-543E-6435-5D37-31B5B66A8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352800"/>
            <a:ext cx="7143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b:  __</a:t>
            </a:r>
          </a:p>
        </p:txBody>
      </p:sp>
      <p:sp>
        <p:nvSpPr>
          <p:cNvPr id="21520" name="Freeform 16">
            <a:extLst>
              <a:ext uri="{FF2B5EF4-FFF2-40B4-BE49-F238E27FC236}">
                <a16:creationId xmlns:a16="http://schemas.microsoft.com/office/drawing/2014/main" id="{B03196B1-D1B1-1D32-8C95-4DFA132D71C0}"/>
              </a:ext>
            </a:extLst>
          </p:cNvPr>
          <p:cNvSpPr>
            <a:spLocks/>
          </p:cNvSpPr>
          <p:nvPr/>
        </p:nvSpPr>
        <p:spPr bwMode="auto">
          <a:xfrm>
            <a:off x="5410200" y="3124200"/>
            <a:ext cx="1828800" cy="457200"/>
          </a:xfrm>
          <a:custGeom>
            <a:avLst/>
            <a:gdLst>
              <a:gd name="T0" fmla="*/ 2147483646 w 1152"/>
              <a:gd name="T1" fmla="*/ 2147483646 h 288"/>
              <a:gd name="T2" fmla="*/ 2147483646 w 1152"/>
              <a:gd name="T3" fmla="*/ 0 h 288"/>
              <a:gd name="T4" fmla="*/ 0 w 1152"/>
              <a:gd name="T5" fmla="*/ 2147483646 h 288"/>
              <a:gd name="T6" fmla="*/ 0 60000 65536"/>
              <a:gd name="T7" fmla="*/ 0 60000 65536"/>
              <a:gd name="T8" fmla="*/ 0 60000 65536"/>
              <a:gd name="T9" fmla="*/ 0 w 1152"/>
              <a:gd name="T10" fmla="*/ 0 h 288"/>
              <a:gd name="T11" fmla="*/ 1152 w 1152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288">
                <a:moveTo>
                  <a:pt x="1152" y="288"/>
                </a:moveTo>
                <a:cubicBezTo>
                  <a:pt x="984" y="144"/>
                  <a:pt x="816" y="0"/>
                  <a:pt x="624" y="0"/>
                </a:cubicBezTo>
                <a:cubicBezTo>
                  <a:pt x="432" y="0"/>
                  <a:pt x="216" y="144"/>
                  <a:pt x="0" y="28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1" name="Text Box 17">
            <a:extLst>
              <a:ext uri="{FF2B5EF4-FFF2-40B4-BE49-F238E27FC236}">
                <a16:creationId xmlns:a16="http://schemas.microsoft.com/office/drawing/2014/main" id="{A3E90ECD-6267-0D3E-26F8-51B6859FD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195763"/>
            <a:ext cx="59372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w: 5</a:t>
            </a:r>
          </a:p>
        </p:txBody>
      </p:sp>
      <p:sp>
        <p:nvSpPr>
          <p:cNvPr id="21522" name="Line 18">
            <a:extLst>
              <a:ext uri="{FF2B5EF4-FFF2-40B4-BE49-F238E27FC236}">
                <a16:creationId xmlns:a16="http://schemas.microsoft.com/office/drawing/2014/main" id="{97378158-F26D-D2FD-4E82-3553AB7213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37338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FF15601-C971-6BC0-5AD7-1016C03705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Troublesome Pointer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7843991-62DE-881B-1EBC-E94B6FB70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E9DEA97C-AF2F-A93E-2DD9-A10823B22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C59C4BDF-A643-C6A3-A6CD-457B9B67A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0" y="5410200"/>
            <a:ext cx="1225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Process A</a:t>
            </a:r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E0A92193-CA98-9247-915F-4F3D74C56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373688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Process B</a:t>
            </a: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D1DDED92-B15D-D8C9-CCB8-B8B48BC7F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23560" name="Line 8">
            <a:extLst>
              <a:ext uri="{FF2B5EF4-FFF2-40B4-BE49-F238E27FC236}">
                <a16:creationId xmlns:a16="http://schemas.microsoft.com/office/drawing/2014/main" id="{F2E79512-CA13-0C34-1C8C-1099D31504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50520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Rectangle 9">
            <a:extLst>
              <a:ext uri="{FF2B5EF4-FFF2-40B4-BE49-F238E27FC236}">
                <a16:creationId xmlns:a16="http://schemas.microsoft.com/office/drawing/2014/main" id="{935B599F-B85E-BA8A-6FC9-46F822A75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352800"/>
            <a:ext cx="1371600" cy="14478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62" name="Text Box 10">
            <a:extLst>
              <a:ext uri="{FF2B5EF4-FFF2-40B4-BE49-F238E27FC236}">
                <a16:creationId xmlns:a16="http://schemas.microsoft.com/office/drawing/2014/main" id="{FFE49647-3262-DB86-9CAF-19BB6AEFD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3390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3563" name="Text Box 11">
            <a:extLst>
              <a:ext uri="{FF2B5EF4-FFF2-40B4-BE49-F238E27FC236}">
                <a16:creationId xmlns:a16="http://schemas.microsoft.com/office/drawing/2014/main" id="{43E5AD46-E72F-B4FB-0664-5238D5CE5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824288"/>
            <a:ext cx="71437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x:  10</a:t>
            </a:r>
          </a:p>
        </p:txBody>
      </p:sp>
      <p:sp>
        <p:nvSpPr>
          <p:cNvPr id="23564" name="Text Box 12">
            <a:extLst>
              <a:ext uri="{FF2B5EF4-FFF2-40B4-BE49-F238E27FC236}">
                <a16:creationId xmlns:a16="http://schemas.microsoft.com/office/drawing/2014/main" id="{43405028-7267-A573-D6BA-D3264B0B0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810000"/>
            <a:ext cx="7143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y:  20</a:t>
            </a:r>
          </a:p>
        </p:txBody>
      </p:sp>
      <p:sp>
        <p:nvSpPr>
          <p:cNvPr id="23565" name="Text Box 13">
            <a:extLst>
              <a:ext uri="{FF2B5EF4-FFF2-40B4-BE49-F238E27FC236}">
                <a16:creationId xmlns:a16="http://schemas.microsoft.com/office/drawing/2014/main" id="{96FC6641-A2EF-E3C7-AB00-EB7925033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3505200"/>
            <a:ext cx="6445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z: __</a:t>
            </a:r>
          </a:p>
        </p:txBody>
      </p:sp>
      <p:sp>
        <p:nvSpPr>
          <p:cNvPr id="23566" name="Text Box 14">
            <a:extLst>
              <a:ext uri="{FF2B5EF4-FFF2-40B4-BE49-F238E27FC236}">
                <a16:creationId xmlns:a16="http://schemas.microsoft.com/office/drawing/2014/main" id="{F0322BD8-9D9F-1247-2BEF-2A859C95D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352800"/>
            <a:ext cx="7016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a:  __</a:t>
            </a:r>
          </a:p>
        </p:txBody>
      </p:sp>
      <p:sp>
        <p:nvSpPr>
          <p:cNvPr id="23567" name="Text Box 15">
            <a:extLst>
              <a:ext uri="{FF2B5EF4-FFF2-40B4-BE49-F238E27FC236}">
                <a16:creationId xmlns:a16="http://schemas.microsoft.com/office/drawing/2014/main" id="{5EB52AAA-DDB6-813D-FCA8-E8A30F4A0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352800"/>
            <a:ext cx="7143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b:  __</a:t>
            </a:r>
          </a:p>
        </p:txBody>
      </p:sp>
      <p:sp>
        <p:nvSpPr>
          <p:cNvPr id="23568" name="Freeform 16">
            <a:extLst>
              <a:ext uri="{FF2B5EF4-FFF2-40B4-BE49-F238E27FC236}">
                <a16:creationId xmlns:a16="http://schemas.microsoft.com/office/drawing/2014/main" id="{A6F3BF4E-F1E7-4D80-F895-FE436BFDC051}"/>
              </a:ext>
            </a:extLst>
          </p:cNvPr>
          <p:cNvSpPr>
            <a:spLocks/>
          </p:cNvSpPr>
          <p:nvPr/>
        </p:nvSpPr>
        <p:spPr bwMode="auto">
          <a:xfrm>
            <a:off x="5410200" y="3124200"/>
            <a:ext cx="1828800" cy="457200"/>
          </a:xfrm>
          <a:custGeom>
            <a:avLst/>
            <a:gdLst>
              <a:gd name="T0" fmla="*/ 2147483646 w 1152"/>
              <a:gd name="T1" fmla="*/ 2147483646 h 288"/>
              <a:gd name="T2" fmla="*/ 2147483646 w 1152"/>
              <a:gd name="T3" fmla="*/ 0 h 288"/>
              <a:gd name="T4" fmla="*/ 0 w 1152"/>
              <a:gd name="T5" fmla="*/ 2147483646 h 288"/>
              <a:gd name="T6" fmla="*/ 0 60000 65536"/>
              <a:gd name="T7" fmla="*/ 0 60000 65536"/>
              <a:gd name="T8" fmla="*/ 0 60000 65536"/>
              <a:gd name="T9" fmla="*/ 0 w 1152"/>
              <a:gd name="T10" fmla="*/ 0 h 288"/>
              <a:gd name="T11" fmla="*/ 1152 w 1152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288">
                <a:moveTo>
                  <a:pt x="1152" y="288"/>
                </a:moveTo>
                <a:cubicBezTo>
                  <a:pt x="984" y="144"/>
                  <a:pt x="816" y="0"/>
                  <a:pt x="624" y="0"/>
                </a:cubicBezTo>
                <a:cubicBezTo>
                  <a:pt x="432" y="0"/>
                  <a:pt x="216" y="144"/>
                  <a:pt x="0" y="28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9" name="Text Box 17">
            <a:extLst>
              <a:ext uri="{FF2B5EF4-FFF2-40B4-BE49-F238E27FC236}">
                <a16:creationId xmlns:a16="http://schemas.microsoft.com/office/drawing/2014/main" id="{BF74EDEC-EF1D-C24B-5550-29CD46B4D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195763"/>
            <a:ext cx="59372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w: 5</a:t>
            </a:r>
          </a:p>
        </p:txBody>
      </p:sp>
      <p:sp>
        <p:nvSpPr>
          <p:cNvPr id="23570" name="Freeform 19">
            <a:extLst>
              <a:ext uri="{FF2B5EF4-FFF2-40B4-BE49-F238E27FC236}">
                <a16:creationId xmlns:a16="http://schemas.microsoft.com/office/drawing/2014/main" id="{D216A140-9EBE-75BA-B95C-41A9AB9545BB}"/>
              </a:ext>
            </a:extLst>
          </p:cNvPr>
          <p:cNvSpPr>
            <a:spLocks/>
          </p:cNvSpPr>
          <p:nvPr/>
        </p:nvSpPr>
        <p:spPr bwMode="auto">
          <a:xfrm>
            <a:off x="4800600" y="3733800"/>
            <a:ext cx="1905000" cy="304800"/>
          </a:xfrm>
          <a:custGeom>
            <a:avLst/>
            <a:gdLst>
              <a:gd name="T0" fmla="*/ 0 w 1200"/>
              <a:gd name="T1" fmla="*/ 0 h 192"/>
              <a:gd name="T2" fmla="*/ 2147483646 w 1200"/>
              <a:gd name="T3" fmla="*/ 2147483646 h 192"/>
              <a:gd name="T4" fmla="*/ 0 60000 65536"/>
              <a:gd name="T5" fmla="*/ 0 60000 65536"/>
              <a:gd name="T6" fmla="*/ 0 w 1200"/>
              <a:gd name="T7" fmla="*/ 0 h 192"/>
              <a:gd name="T8" fmla="*/ 1200 w 1200"/>
              <a:gd name="T9" fmla="*/ 192 h 1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00" h="192">
                <a:moveTo>
                  <a:pt x="0" y="0"/>
                </a:moveTo>
                <a:cubicBezTo>
                  <a:pt x="0" y="0"/>
                  <a:pt x="600" y="96"/>
                  <a:pt x="1200" y="192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CA70F36-703F-44A5-EF6E-E189E08E2B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So, how do you share pointers?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2CA5CB4-1BEC-2DEE-6464-ED58F6552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Several methods are in use</a:t>
            </a:r>
          </a:p>
          <a:p>
            <a:pPr lvl="1" eaLnBrk="1" hangingPunct="1"/>
            <a:r>
              <a:rPr lang="en-US" altLang="en-US"/>
              <a:t>Copy-time translation</a:t>
            </a:r>
          </a:p>
          <a:p>
            <a:pPr lvl="1" eaLnBrk="1" hangingPunct="1"/>
            <a:r>
              <a:rPr lang="en-US" altLang="en-US"/>
              <a:t>Reference-time translation</a:t>
            </a:r>
          </a:p>
          <a:p>
            <a:pPr lvl="1" eaLnBrk="1" hangingPunct="1"/>
            <a:r>
              <a:rPr lang="en-US" altLang="en-US"/>
              <a:t>Pointer swizzling</a:t>
            </a:r>
          </a:p>
          <a:p>
            <a:pPr eaLnBrk="1" hangingPunct="1"/>
            <a:r>
              <a:rPr lang="en-US" altLang="en-US"/>
              <a:t>All involve somehow translating pointers at some point before they are used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A255BBB-6934-23D7-9E52-B9B5D7C987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Copy-Time Pointer Translation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C88C0CD6-F14B-82AE-8061-DF227A1697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a process sends data containing pointers to another process</a:t>
            </a:r>
          </a:p>
          <a:p>
            <a:pPr eaLnBrk="1" hangingPunct="1"/>
            <a:r>
              <a:rPr lang="en-US" altLang="en-US"/>
              <a:t>Locate each pointer within old version of the data</a:t>
            </a:r>
          </a:p>
          <a:p>
            <a:pPr eaLnBrk="1" hangingPunct="1"/>
            <a:r>
              <a:rPr lang="en-US" altLang="en-US"/>
              <a:t>Then translate pointers are required</a:t>
            </a:r>
          </a:p>
          <a:p>
            <a:pPr eaLnBrk="1" hangingPunct="1"/>
            <a:r>
              <a:rPr lang="en-US" altLang="en-US"/>
              <a:t>Requires both sides to traverse entire structure</a:t>
            </a:r>
          </a:p>
          <a:p>
            <a:pPr eaLnBrk="1" hangingPunct="1"/>
            <a:r>
              <a:rPr lang="en-US" altLang="en-US"/>
              <a:t>Not really feasible for shared memory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2807A3C-2DD6-21FD-4DBF-B9EA19E820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Reference-Time Translation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71F894B-0018-7B9C-25CF-EA7AAE21FA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Encode pointers in a shared memory segment as </a:t>
            </a:r>
            <a:r>
              <a:rPr lang="en-US" altLang="en-US" i="1" u="sng"/>
              <a:t>pointer surrogates</a:t>
            </a:r>
          </a:p>
          <a:p>
            <a:pPr lvl="1" eaLnBrk="1" hangingPunct="1"/>
            <a:r>
              <a:rPr lang="en-US" altLang="en-US"/>
              <a:t>Typically, as offsets relative to the data structure base address</a:t>
            </a:r>
          </a:p>
          <a:p>
            <a:pPr eaLnBrk="1" hangingPunct="1"/>
            <a:r>
              <a:rPr lang="en-US" altLang="en-US"/>
              <a:t>So, each sharer can have its own copy of what is pointed to</a:t>
            </a:r>
          </a:p>
          <a:p>
            <a:pPr eaLnBrk="1" hangingPunct="1"/>
            <a:r>
              <a:rPr lang="en-US" altLang="en-US"/>
              <a:t>Slow, pointers in two formats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DBDD267-E084-FCC0-7C62-0ABC708502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Pointer Swizzling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3BFF4E0-0829-B5CB-0FE7-A1EFBFD94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Like reference-time, but cache results in the memory location</a:t>
            </a:r>
          </a:p>
          <a:p>
            <a:pPr eaLnBrk="1" hangingPunct="1"/>
            <a:r>
              <a:rPr lang="en-US" altLang="en-US"/>
              <a:t>Only first reference is expensive</a:t>
            </a:r>
          </a:p>
          <a:p>
            <a:pPr eaLnBrk="1" hangingPunct="1"/>
            <a:r>
              <a:rPr lang="en-US" altLang="en-US"/>
              <a:t>But each sharer must have his own copy</a:t>
            </a:r>
          </a:p>
          <a:p>
            <a:pPr eaLnBrk="1" hangingPunct="1"/>
            <a:r>
              <a:rPr lang="en-US" altLang="en-US"/>
              <a:t>Must “unswizzle” pointers to transfer data outside of local context</a:t>
            </a:r>
          </a:p>
          <a:p>
            <a:pPr eaLnBrk="1" hangingPunct="1"/>
            <a:r>
              <a:rPr lang="en-US" altLang="en-US"/>
              <a:t>Stale swizzled pointers can cause problems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C07E1B4-2C9A-C5B0-2D68-E529DAAE87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Shared Memory in a Wide Virtual Address Space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C075151-E7EF-31E4-6BD1-4226A59CFB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virtual memory was created, 16- or 32-bit addresses were available</a:t>
            </a:r>
          </a:p>
          <a:p>
            <a:pPr eaLnBrk="1" hangingPunct="1"/>
            <a:r>
              <a:rPr lang="en-US" altLang="en-US"/>
              <a:t>Reasonable size for one process</a:t>
            </a:r>
          </a:p>
          <a:p>
            <a:pPr lvl="1" eaLnBrk="1" hangingPunct="1"/>
            <a:r>
              <a:rPr lang="en-US" altLang="en-US"/>
              <a:t>But maybe not for all processes on a machine</a:t>
            </a:r>
          </a:p>
          <a:p>
            <a:pPr lvl="1" eaLnBrk="1" hangingPunct="1"/>
            <a:r>
              <a:rPr lang="en-US" altLang="en-US"/>
              <a:t>And certainly not for all processes </a:t>
            </a:r>
            <a:r>
              <a:rPr lang="en-US" altLang="en-US" i="1"/>
              <a:t>ever</a:t>
            </a:r>
            <a:r>
              <a:rPr lang="en-US" altLang="en-US"/>
              <a:t> on a machine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686267A-C0EE-A285-D738-86794386B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Wide Address Space Architectures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8F04A11-56DA-0C56-E8D3-0AD78196A1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Computer architects can now give us 64-bit virtual addresses</a:t>
            </a:r>
          </a:p>
          <a:p>
            <a:pPr eaLnBrk="1" hangingPunct="1"/>
            <a:r>
              <a:rPr lang="en-US" altLang="en-US"/>
              <a:t>A 64-bit address space, consumed at 100 M addresses/sec, lasts 5,000 years</a:t>
            </a:r>
          </a:p>
          <a:p>
            <a:pPr lvl="1" eaLnBrk="1" hangingPunct="1"/>
            <a:r>
              <a:rPr lang="en-US" altLang="en-US"/>
              <a:t>Orders of magnitude beyond any process’s needs</a:t>
            </a:r>
          </a:p>
          <a:p>
            <a:pPr lvl="1" eaLnBrk="1" hangingPunct="1"/>
            <a:r>
              <a:rPr lang="en-US" altLang="en-US"/>
              <a:t>40 bits can address a TB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FFA5AA4-CA86-B65A-58EA-C642DC5C76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Do we care?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8AA9871-4855-920A-DC88-43A64829B0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Should OS designers care about wide address space?</a:t>
            </a:r>
          </a:p>
          <a:p>
            <a:pPr eaLnBrk="1" hangingPunct="1"/>
            <a:r>
              <a:rPr lang="en-US" altLang="en-US"/>
              <a:t>Well, what can we do with them?</a:t>
            </a:r>
          </a:p>
          <a:p>
            <a:pPr eaLnBrk="1" hangingPunct="1"/>
            <a:r>
              <a:rPr lang="en-US" altLang="en-US"/>
              <a:t>One possible answer:</a:t>
            </a:r>
          </a:p>
          <a:p>
            <a:pPr lvl="1" eaLnBrk="1" hangingPunct="1"/>
            <a:r>
              <a:rPr lang="en-US" altLang="en-US"/>
              <a:t>Put all processes in the same address space</a:t>
            </a:r>
          </a:p>
          <a:p>
            <a:pPr lvl="1" eaLnBrk="1" hangingPunct="1"/>
            <a:r>
              <a:rPr lang="en-US" altLang="en-US"/>
              <a:t>Maybe all processes for all time?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D25944B-48FC-3126-9343-A8947ACF08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Implications of Single Shared Address Space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44ADE59F-A6F8-F494-D9C5-7A11515CF3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IPC is trivial</a:t>
            </a:r>
          </a:p>
          <a:p>
            <a:pPr lvl="1" eaLnBrk="1" hangingPunct="1"/>
            <a:r>
              <a:rPr lang="en-US" altLang="en-US"/>
              <a:t>Shared memory, RPC</a:t>
            </a:r>
          </a:p>
          <a:p>
            <a:pPr eaLnBrk="1" hangingPunct="1"/>
            <a:r>
              <a:rPr lang="en-US" altLang="en-US"/>
              <a:t>Separation of concepts of address space and protection domain</a:t>
            </a:r>
          </a:p>
          <a:p>
            <a:pPr eaLnBrk="1" hangingPunct="1"/>
            <a:r>
              <a:rPr lang="en-US" altLang="en-US" i="1"/>
              <a:t>Uniform address space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A1C57AD2-C2A1-A6D1-80DE-36177A4E64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Address Space and Protection Domain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40A8285-1EAB-55FD-CBB8-D1B50CD88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process has a protection domain</a:t>
            </a:r>
          </a:p>
          <a:p>
            <a:pPr lvl="1" eaLnBrk="1" hangingPunct="1"/>
            <a:r>
              <a:rPr lang="en-US" altLang="en-US"/>
              <a:t>The data that cannot be touched by other processes</a:t>
            </a:r>
          </a:p>
          <a:p>
            <a:pPr lvl="1" eaLnBrk="1" hangingPunct="1"/>
            <a:r>
              <a:rPr lang="en-US" altLang="en-US"/>
              <a:t>And an address space</a:t>
            </a:r>
          </a:p>
          <a:p>
            <a:pPr lvl="2" eaLnBrk="1" hangingPunct="1"/>
            <a:r>
              <a:rPr lang="en-US" altLang="en-US"/>
              <a:t>The addresses it can generate and access</a:t>
            </a:r>
          </a:p>
          <a:p>
            <a:pPr eaLnBrk="1" hangingPunct="1"/>
            <a:r>
              <a:rPr lang="en-US" altLang="en-US"/>
              <a:t>In standard systems, these concepts are merged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510B9E93-41E7-20F2-A2EB-99A9AEBBB8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Separating the Concepts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D0B1E65-DECD-67DA-AECB-AEA0329600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These concepts are potentially orthogonal</a:t>
            </a:r>
          </a:p>
          <a:p>
            <a:pPr eaLnBrk="1" hangingPunct="1"/>
            <a:r>
              <a:rPr lang="en-US" altLang="en-US"/>
              <a:t>Just because you can issue an address doesn’t mean you can access it</a:t>
            </a:r>
          </a:p>
          <a:p>
            <a:pPr lvl="1" eaLnBrk="1" hangingPunct="1"/>
            <a:r>
              <a:rPr lang="en-US" altLang="en-US"/>
              <a:t>(Though clearly to access an address you must be able to issue it)</a:t>
            </a:r>
          </a:p>
          <a:p>
            <a:pPr eaLnBrk="1" hangingPunct="1"/>
            <a:r>
              <a:rPr lang="en-US" altLang="en-US"/>
              <a:t>Existing hardware can support this separation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ED0D29F-8DEC-AF85-04CC-0AC5ADC756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Context-Independent Addressing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5087CBE-7FDB-B8E8-9857-D6503381C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Addresses mean the same thing in any execution context</a:t>
            </a:r>
          </a:p>
          <a:p>
            <a:pPr eaLnBrk="1" hangingPunct="1"/>
            <a:r>
              <a:rPr lang="en-US" altLang="en-US"/>
              <a:t>So, a given address always refers to the same piece of data</a:t>
            </a:r>
          </a:p>
          <a:p>
            <a:pPr eaLnBrk="1" hangingPunct="1"/>
            <a:r>
              <a:rPr lang="en-US" altLang="en-US"/>
              <a:t>Key concept of uniform-address systems</a:t>
            </a:r>
          </a:p>
          <a:p>
            <a:pPr eaLnBrk="1" hangingPunct="1"/>
            <a:r>
              <a:rPr lang="en-US" altLang="en-US"/>
              <a:t>Allows many OS optimizations/improvements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7515AFEC-0086-EA0A-FD58-74C3977600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Uniform-Addressing Allows Easy Sharing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53B76FB7-2869-AA15-97EC-0EEE32AEA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Any process can issue any address</a:t>
            </a:r>
          </a:p>
          <a:p>
            <a:pPr lvl="1" eaLnBrk="1" hangingPunct="1"/>
            <a:r>
              <a:rPr lang="en-US" altLang="en-US"/>
              <a:t>So, any data can be shared</a:t>
            </a:r>
          </a:p>
          <a:p>
            <a:pPr eaLnBrk="1" hangingPunct="1"/>
            <a:r>
              <a:rPr lang="en-US" altLang="en-US"/>
              <a:t>All that’s required is changing the protection to permit desired sharing</a:t>
            </a:r>
          </a:p>
          <a:p>
            <a:pPr eaLnBrk="1" hangingPunct="1"/>
            <a:r>
              <a:rPr lang="en-US" altLang="en-US"/>
              <a:t>Suggests programming methods that make wider use of sharing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C7DF8B9C-B6AC-5BEA-580D-8CA9628768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 Opal System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D50444D-5B57-1B58-E811-C48DE6801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Noval OS using uniform-addressing</a:t>
            </a:r>
          </a:p>
          <a:p>
            <a:pPr eaLnBrk="1" hangingPunct="1"/>
            <a:r>
              <a:rPr lang="en-US" altLang="en-US"/>
              <a:t>Developed at University of  Washington</a:t>
            </a:r>
          </a:p>
          <a:p>
            <a:pPr eaLnBrk="1" hangingPunct="1"/>
            <a:r>
              <a:rPr lang="en-US" altLang="en-US"/>
              <a:t>Not intended as slight alteration to existing UNIX system</a:t>
            </a:r>
          </a:p>
          <a:p>
            <a:pPr eaLnBrk="1" hangingPunct="1"/>
            <a:r>
              <a:rPr lang="en-US" altLang="en-US"/>
              <a:t>Most of the rest of material specific to Opal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95712838-B9F4-CE99-7828-EBAC05457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Protection Mechanisms for Uniform-Addressing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3FC10B7E-8461-8678-E1FE-234780C49F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i="1" u="sng"/>
              <a:t>Protection domains</a:t>
            </a:r>
            <a:r>
              <a:rPr lang="en-US" altLang="en-US"/>
              <a:t> are assigned portions of the address space</a:t>
            </a:r>
          </a:p>
          <a:p>
            <a:pPr eaLnBrk="1" hangingPunct="1"/>
            <a:r>
              <a:rPr lang="en-US" altLang="en-US"/>
              <a:t>They can allow other protection domains to access them</a:t>
            </a:r>
          </a:p>
          <a:p>
            <a:pPr lvl="1" eaLnBrk="1" hangingPunct="1"/>
            <a:r>
              <a:rPr lang="en-US" altLang="en-US"/>
              <a:t>Read-only</a:t>
            </a:r>
          </a:p>
          <a:p>
            <a:pPr lvl="1" eaLnBrk="1" hangingPunct="1"/>
            <a:r>
              <a:rPr lang="en-US" altLang="en-US"/>
              <a:t>Transferable access permissions</a:t>
            </a:r>
          </a:p>
          <a:p>
            <a:pPr lvl="1" eaLnBrk="1" hangingPunct="1"/>
            <a:r>
              <a:rPr lang="en-US" altLang="en-US"/>
              <a:t>System-enforced page-level locking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09287EBD-053F-9F6C-7543-F5C6FCAAF5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Program Execution in Uniform-Access Memory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2D8E1F9F-B1A1-1EF4-8F8A-72F1D5887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Executing a program creates a new protection domain</a:t>
            </a:r>
          </a:p>
          <a:p>
            <a:pPr eaLnBrk="1" hangingPunct="1"/>
            <a:r>
              <a:rPr lang="en-US" altLang="en-US"/>
              <a:t>The new domain is assigned an unused portion of the address space</a:t>
            </a:r>
          </a:p>
          <a:p>
            <a:pPr eaLnBrk="1" hangingPunct="1"/>
            <a:r>
              <a:rPr lang="en-US" altLang="en-US"/>
              <a:t>But it may also get access to used portions</a:t>
            </a:r>
          </a:p>
          <a:p>
            <a:pPr eaLnBrk="1" hangingPunct="1"/>
            <a:r>
              <a:rPr lang="en-US" altLang="en-US"/>
              <a:t>E.g., a segment containing the required executable image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AB99A4C6-BF33-58C5-8CFB-421DB4477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Virtual Segments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299CFACE-EB63-5670-044D-A608CE0AB1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Global address space is divided into segments</a:t>
            </a:r>
          </a:p>
          <a:p>
            <a:pPr lvl="1" eaLnBrk="1" hangingPunct="1"/>
            <a:r>
              <a:rPr lang="en-US" altLang="en-US"/>
              <a:t>Each composed of variable number of contiguous virtual pages</a:t>
            </a:r>
          </a:p>
          <a:p>
            <a:pPr eaLnBrk="1" hangingPunct="1"/>
            <a:r>
              <a:rPr lang="en-US" altLang="en-US"/>
              <a:t>Domains can only access segments they </a:t>
            </a:r>
            <a:r>
              <a:rPr lang="en-US" altLang="en-US" i="1"/>
              <a:t>attach</a:t>
            </a:r>
            <a:r>
              <a:rPr lang="en-US" altLang="en-US"/>
              <a:t> to</a:t>
            </a:r>
          </a:p>
          <a:p>
            <a:pPr eaLnBrk="1" hangingPunct="1"/>
            <a:r>
              <a:rPr lang="en-US" altLang="en-US"/>
              <a:t>Attempting to access unattached segment causes a segment fault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29E468B-C5BD-F03C-1339-E4300737FD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Persistent Memory in Opal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E287F7E1-B410-063B-4A77-4B06BB47FE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Persistent</a:t>
            </a:r>
            <a:r>
              <a:rPr lang="en-US" altLang="en-US"/>
              <a:t> segments exist even when attached to no current domain</a:t>
            </a:r>
          </a:p>
          <a:p>
            <a:pPr eaLnBrk="1" hangingPunct="1"/>
            <a:r>
              <a:rPr lang="en-US" altLang="en-US" i="1"/>
              <a:t>Recoverable</a:t>
            </a:r>
            <a:r>
              <a:rPr lang="en-US" altLang="en-US"/>
              <a:t> segments are permanently stored</a:t>
            </a:r>
          </a:p>
          <a:p>
            <a:pPr lvl="1" eaLnBrk="1" hangingPunct="1"/>
            <a:r>
              <a:rPr lang="en-US" altLang="en-US"/>
              <a:t>And can thus survive crashes</a:t>
            </a:r>
          </a:p>
          <a:p>
            <a:pPr eaLnBrk="1" hangingPunct="1"/>
            <a:r>
              <a:rPr lang="en-US" altLang="en-US"/>
              <a:t>All Opal segments can be persistent and recoverable</a:t>
            </a:r>
          </a:p>
          <a:p>
            <a:pPr eaLnBrk="1" hangingPunct="1"/>
            <a:r>
              <a:rPr lang="en-US" altLang="en-US"/>
              <a:t>Pointers can thus live forever on disk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2B1FBCC0-D491-F2CE-A31B-9D50CEA43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Code Modules in Opal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D0AE49B5-C5A7-CD67-DBF4-72C61BDE1B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Executable code stored in </a:t>
            </a:r>
            <a:r>
              <a:rPr lang="en-US" altLang="en-US" i="1"/>
              <a:t>modules</a:t>
            </a:r>
          </a:p>
          <a:p>
            <a:pPr lvl="1" eaLnBrk="1" hangingPunct="1"/>
            <a:r>
              <a:rPr lang="en-US" altLang="en-US"/>
              <a:t>Independent of protection domains</a:t>
            </a:r>
          </a:p>
          <a:p>
            <a:pPr eaLnBrk="1" hangingPunct="1"/>
            <a:r>
              <a:rPr lang="en-US" altLang="en-US" i="1"/>
              <a:t>Pure modules</a:t>
            </a:r>
            <a:r>
              <a:rPr lang="en-US" altLang="en-US"/>
              <a:t> can be easily shared</a:t>
            </a:r>
          </a:p>
          <a:p>
            <a:pPr lvl="1" eaLnBrk="1" hangingPunct="1"/>
            <a:r>
              <a:rPr lang="en-US" altLang="en-US"/>
              <a:t>Because they are essentially static</a:t>
            </a:r>
          </a:p>
          <a:p>
            <a:pPr eaLnBrk="1" hangingPunct="1"/>
            <a:r>
              <a:rPr lang="en-US" altLang="en-US"/>
              <a:t>Can get benefit of dynamic loading (e.g., libraries) without run-time linking (hardwired addresses)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4AD10D6B-2256-7E74-BE14-51A27EB5B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 Space Reclamation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A6E7C6E7-BCC9-B665-E780-F233F14467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Tricky in uniform-address systems</a:t>
            </a:r>
          </a:p>
          <a:p>
            <a:pPr eaLnBrk="1" hangingPunct="1"/>
            <a:r>
              <a:rPr lang="en-US" altLang="en-US"/>
              <a:t>Problem akin to reclaiming i_nodes in the presence of hard links</a:t>
            </a:r>
          </a:p>
          <a:p>
            <a:pPr eaLnBrk="1" hangingPunct="1"/>
            <a:r>
              <a:rPr lang="en-US" altLang="en-US"/>
              <a:t>But even if segments improperly reclaimed, only trusting domains can be hurt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30A1399-F410-35BE-F992-1A90CB12FC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IPC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177B7F8E-94D1-CBE5-3208-9A16DAD70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Inter-thread communications </a:t>
            </a:r>
          </a:p>
          <a:p>
            <a:pPr lvl="1" eaLnBrk="1" hangingPunct="1"/>
            <a:r>
              <a:rPr lang="en-US" altLang="en-US"/>
              <a:t>Within a single process</a:t>
            </a:r>
          </a:p>
          <a:p>
            <a:pPr eaLnBrk="1" hangingPunct="1"/>
            <a:r>
              <a:rPr lang="en-US" altLang="en-US"/>
              <a:t>Local remote procedure calls (LRPC)</a:t>
            </a:r>
          </a:p>
          <a:p>
            <a:pPr lvl="1" eaLnBrk="1" hangingPunct="1"/>
            <a:r>
              <a:rPr lang="en-US" altLang="en-US"/>
              <a:t>Between processes on same machine</a:t>
            </a:r>
          </a:p>
          <a:p>
            <a:pPr eaLnBrk="1" hangingPunct="1"/>
            <a:r>
              <a:rPr lang="en-US" altLang="en-US"/>
              <a:t>Shared memory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E0AA719D-C9AA-50D8-14F1-70B3FCE15A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and Threads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DC955FFC-2553-AF0F-0461-6B6ED26455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supports multi-threading</a:t>
            </a:r>
          </a:p>
          <a:p>
            <a:pPr eaLnBrk="1" hangingPunct="1"/>
            <a:r>
              <a:rPr lang="en-US" altLang="en-US"/>
              <a:t>Threads share address space</a:t>
            </a:r>
          </a:p>
          <a:p>
            <a:pPr lvl="1" eaLnBrk="1" hangingPunct="1"/>
            <a:r>
              <a:rPr lang="en-US" altLang="en-US"/>
              <a:t>So, communication among them is through memory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5D2BDABB-0C36-9834-BC26-5B3E8AD237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Windows and Client/Server Computing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A74CA04E-9B07-B59D-878D-F2DC23815F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strongly supports the client/server model of computing</a:t>
            </a:r>
          </a:p>
          <a:p>
            <a:pPr eaLnBrk="1" hangingPunct="1"/>
            <a:r>
              <a:rPr lang="en-US" altLang="en-US"/>
              <a:t>Various OS services are built as servers, rather than part of the kernel</a:t>
            </a:r>
          </a:p>
          <a:p>
            <a:pPr eaLnBrk="1" hangingPunct="1"/>
            <a:r>
              <a:rPr lang="en-US" altLang="en-US"/>
              <a:t>Windows needs facilities to support client/server operations</a:t>
            </a:r>
          </a:p>
          <a:p>
            <a:pPr lvl="1" eaLnBrk="1" hangingPunct="1"/>
            <a:r>
              <a:rPr lang="en-US" altLang="en-US"/>
              <a:t>Which guide users to building client/server solution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4A317180-5777-ACC2-8624-E0CAD1F750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Client/Server Computing and RPC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BCE5BEC8-622D-3B11-C087-0E53E23A6B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 client/server computing, clients request services from servers</a:t>
            </a:r>
          </a:p>
          <a:p>
            <a:pPr eaLnBrk="1" hangingPunct="1"/>
            <a:r>
              <a:rPr lang="en-US" altLang="en-US"/>
              <a:t>Service can be requested in many ways</a:t>
            </a:r>
          </a:p>
          <a:p>
            <a:pPr lvl="1" eaLnBrk="1" hangingPunct="1"/>
            <a:r>
              <a:rPr lang="en-US" altLang="en-US"/>
              <a:t>But RPC is a typical way</a:t>
            </a:r>
          </a:p>
          <a:p>
            <a:pPr eaLnBrk="1" hangingPunct="1"/>
            <a:r>
              <a:rPr lang="en-US" altLang="en-US"/>
              <a:t>Windows uses a specialized service for single machine RPC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690C4FB7-D074-9F99-4790-782B15B2FD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Remote Procedure Call (LRPC)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14B4D84C-325A-D983-5940-3863771D18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Similar to RPC</a:t>
            </a:r>
          </a:p>
          <a:p>
            <a:pPr eaLnBrk="1" hangingPunct="1"/>
            <a:r>
              <a:rPr lang="en-US" altLang="en-US"/>
              <a:t>Optimized to only work on a single machine</a:t>
            </a:r>
          </a:p>
          <a:p>
            <a:pPr eaLnBrk="1" hangingPunct="1"/>
            <a:r>
              <a:rPr lang="en-US" altLang="en-US"/>
              <a:t>Used to communicate with protected subsystems</a:t>
            </a:r>
          </a:p>
          <a:p>
            <a:pPr eaLnBrk="1" hangingPunct="1"/>
            <a:r>
              <a:rPr lang="en-US" altLang="en-US"/>
              <a:t>Windows also provides an RPC facility for distributed computing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5CB85314-621C-1E56-CA5B-E34ECD79D6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Basic Flow of Control in LRPC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7333DC4A-AAD4-7091-0163-43704FFFF7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Application calls routine in an API</a:t>
            </a:r>
          </a:p>
          <a:p>
            <a:pPr eaLnBrk="1" hangingPunct="1"/>
            <a:r>
              <a:rPr lang="en-US" altLang="en-US"/>
              <a:t>Which is usually in a dynamically linked library</a:t>
            </a:r>
          </a:p>
          <a:p>
            <a:pPr eaLnBrk="1" hangingPunct="1"/>
            <a:r>
              <a:rPr lang="en-US" altLang="en-US"/>
              <a:t>Which sends a message to the server through a messaging mechanism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2E81718D-1154-F13B-6C2F-88B4263A39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LRPC Messaging Mechanisms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D56BA384-B365-9029-5AA2-B4BCE2DC8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Messages between port objects</a:t>
            </a:r>
          </a:p>
          <a:p>
            <a:pPr eaLnBrk="1" hangingPunct="1"/>
            <a:r>
              <a:rPr lang="en-US" altLang="en-US"/>
              <a:t>Message pointers into shared memory</a:t>
            </a:r>
          </a:p>
          <a:p>
            <a:pPr eaLnBrk="1" hangingPunct="1"/>
            <a:r>
              <a:rPr lang="en-US" altLang="en-US"/>
              <a:t>Using dedicated shared memory segments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0AB651B5-7B53-1BBF-DCD6-271D1FE22C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Port Objects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A23AD3FE-96B0-D08F-A125-E21A8FDEEF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is generally object-oriented</a:t>
            </a:r>
          </a:p>
          <a:p>
            <a:pPr eaLnBrk="1" hangingPunct="1"/>
            <a:r>
              <a:rPr lang="en-US" altLang="en-US"/>
              <a:t>Port objects support communications</a:t>
            </a:r>
          </a:p>
          <a:p>
            <a:pPr eaLnBrk="1" hangingPunct="1"/>
            <a:r>
              <a:rPr lang="en-US" altLang="en-US"/>
              <a:t>Two types:</a:t>
            </a:r>
          </a:p>
          <a:p>
            <a:pPr lvl="1" eaLnBrk="1" hangingPunct="1"/>
            <a:r>
              <a:rPr lang="en-US" altLang="en-US"/>
              <a:t>Connection ports</a:t>
            </a:r>
          </a:p>
          <a:p>
            <a:pPr lvl="1" eaLnBrk="1" hangingPunct="1"/>
            <a:r>
              <a:rPr lang="en-US" altLang="en-US"/>
              <a:t>Communication ports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06421516-21D4-0984-C2C2-95644CC1F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Connection Ports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53E6F69C-D56E-778F-750C-0A34553953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Used to establish connections between clients and servers</a:t>
            </a:r>
          </a:p>
          <a:p>
            <a:pPr eaLnBrk="1" hangingPunct="1"/>
            <a:r>
              <a:rPr lang="en-US" altLang="en-US"/>
              <a:t>Named, so they can be located</a:t>
            </a:r>
          </a:p>
          <a:p>
            <a:pPr eaLnBrk="1" hangingPunct="1"/>
            <a:r>
              <a:rPr lang="en-US" altLang="en-US"/>
              <a:t>Only used to set up communication ports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16D8ADC7-D4A5-0ED2-72BC-FE9E968C4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Communication Ports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373D4EB4-581D-DC02-0674-18BB75ED8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Used to actually pass data</a:t>
            </a:r>
          </a:p>
          <a:p>
            <a:pPr eaLnBrk="1" hangingPunct="1"/>
            <a:r>
              <a:rPr lang="en-US" altLang="en-US"/>
              <a:t>Created in pairs, between given client and given server</a:t>
            </a:r>
          </a:p>
          <a:p>
            <a:pPr eaLnBrk="1" hangingPunct="1"/>
            <a:r>
              <a:rPr lang="en-US" altLang="en-US"/>
              <a:t>Private to those two processes</a:t>
            </a:r>
          </a:p>
          <a:p>
            <a:pPr eaLnBrk="1" hangingPunct="1"/>
            <a:r>
              <a:rPr lang="en-US" altLang="en-US"/>
              <a:t>Destroyed when communications end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Oval 18">
            <a:extLst>
              <a:ext uri="{FF2B5EF4-FFF2-40B4-BE49-F238E27FC236}">
                <a16:creationId xmlns:a16="http://schemas.microsoft.com/office/drawing/2014/main" id="{0FD89BE2-BCD5-4205-2C6D-033F73427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895600"/>
            <a:ext cx="1752600" cy="457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0B04A387-1D96-35A0-67FE-1C8BC6D38C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Port Example</a:t>
            </a:r>
          </a:p>
        </p:txBody>
      </p:sp>
      <p:sp>
        <p:nvSpPr>
          <p:cNvPr id="84996" name="Rectangle 4">
            <a:extLst>
              <a:ext uri="{FF2B5EF4-FFF2-40B4-BE49-F238E27FC236}">
                <a16:creationId xmlns:a16="http://schemas.microsoft.com/office/drawing/2014/main" id="{D742476B-DEBB-16E2-95AC-21676CEB2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4997" name="Rectangle 5">
            <a:extLst>
              <a:ext uri="{FF2B5EF4-FFF2-40B4-BE49-F238E27FC236}">
                <a16:creationId xmlns:a16="http://schemas.microsoft.com/office/drawing/2014/main" id="{DF61F9D4-A4CA-B451-FE7F-5E70AF06E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4998" name="Text Box 6">
            <a:extLst>
              <a:ext uri="{FF2B5EF4-FFF2-40B4-BE49-F238E27FC236}">
                <a16:creationId xmlns:a16="http://schemas.microsoft.com/office/drawing/2014/main" id="{F0B7456A-244D-D191-9E49-D4F8E5987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410200"/>
            <a:ext cx="163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Client process</a:t>
            </a:r>
          </a:p>
        </p:txBody>
      </p:sp>
      <p:sp>
        <p:nvSpPr>
          <p:cNvPr id="84999" name="Text Box 7">
            <a:extLst>
              <a:ext uri="{FF2B5EF4-FFF2-40B4-BE49-F238E27FC236}">
                <a16:creationId xmlns:a16="http://schemas.microsoft.com/office/drawing/2014/main" id="{8C2A7F30-84FC-11E8-8008-F575002B5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373688"/>
            <a:ext cx="172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Server process</a:t>
            </a:r>
          </a:p>
        </p:txBody>
      </p:sp>
      <p:sp>
        <p:nvSpPr>
          <p:cNvPr id="85000" name="Text Box 8">
            <a:extLst>
              <a:ext uri="{FF2B5EF4-FFF2-40B4-BE49-F238E27FC236}">
                <a16:creationId xmlns:a16="http://schemas.microsoft.com/office/drawing/2014/main" id="{924C3D9E-665E-EC8F-5B81-7CDB65258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85001" name="Text Box 19">
            <a:extLst>
              <a:ext uri="{FF2B5EF4-FFF2-40B4-BE49-F238E27FC236}">
                <a16:creationId xmlns:a16="http://schemas.microsoft.com/office/drawing/2014/main" id="{948E99F2-12D2-EF2F-D66E-9B761A01B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528888"/>
            <a:ext cx="166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Connection port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Oval 2">
            <a:extLst>
              <a:ext uri="{FF2B5EF4-FFF2-40B4-BE49-F238E27FC236}">
                <a16:creationId xmlns:a16="http://schemas.microsoft.com/office/drawing/2014/main" id="{D196A5B9-6BB3-A83F-432D-8B537A784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895600"/>
            <a:ext cx="1752600" cy="457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DA3B8130-383E-1AA6-EFC9-8CB523864C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Port Example</a:t>
            </a:r>
          </a:p>
        </p:txBody>
      </p:sp>
      <p:sp>
        <p:nvSpPr>
          <p:cNvPr id="87044" name="Rectangle 4">
            <a:extLst>
              <a:ext uri="{FF2B5EF4-FFF2-40B4-BE49-F238E27FC236}">
                <a16:creationId xmlns:a16="http://schemas.microsoft.com/office/drawing/2014/main" id="{F1F48949-AE58-A43C-00C5-80093120E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7045" name="Rectangle 5">
            <a:extLst>
              <a:ext uri="{FF2B5EF4-FFF2-40B4-BE49-F238E27FC236}">
                <a16:creationId xmlns:a16="http://schemas.microsoft.com/office/drawing/2014/main" id="{C26D54B7-F6AB-F381-4268-32B5386C2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7046" name="Text Box 6">
            <a:extLst>
              <a:ext uri="{FF2B5EF4-FFF2-40B4-BE49-F238E27FC236}">
                <a16:creationId xmlns:a16="http://schemas.microsoft.com/office/drawing/2014/main" id="{BE1901D1-20DA-C685-C23A-A6C8BF13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410200"/>
            <a:ext cx="163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Client process</a:t>
            </a:r>
          </a:p>
        </p:txBody>
      </p:sp>
      <p:sp>
        <p:nvSpPr>
          <p:cNvPr id="87047" name="Text Box 7">
            <a:extLst>
              <a:ext uri="{FF2B5EF4-FFF2-40B4-BE49-F238E27FC236}">
                <a16:creationId xmlns:a16="http://schemas.microsoft.com/office/drawing/2014/main" id="{2CCE7159-ED62-161F-FA23-FAA82B649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373688"/>
            <a:ext cx="172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Server process</a:t>
            </a:r>
          </a:p>
        </p:txBody>
      </p:sp>
      <p:sp>
        <p:nvSpPr>
          <p:cNvPr id="87048" name="Text Box 8">
            <a:extLst>
              <a:ext uri="{FF2B5EF4-FFF2-40B4-BE49-F238E27FC236}">
                <a16:creationId xmlns:a16="http://schemas.microsoft.com/office/drawing/2014/main" id="{C82A25EC-E8CF-B717-0E3E-64BE902CD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87049" name="Text Box 9">
            <a:extLst>
              <a:ext uri="{FF2B5EF4-FFF2-40B4-BE49-F238E27FC236}">
                <a16:creationId xmlns:a16="http://schemas.microsoft.com/office/drawing/2014/main" id="{1B35BBA8-24A0-CF84-743C-1604F1575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528888"/>
            <a:ext cx="166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Connection port</a:t>
            </a:r>
          </a:p>
        </p:txBody>
      </p:sp>
      <p:sp>
        <p:nvSpPr>
          <p:cNvPr id="56330" name="Line 10">
            <a:extLst>
              <a:ext uri="{FF2B5EF4-FFF2-40B4-BE49-F238E27FC236}">
                <a16:creationId xmlns:a16="http://schemas.microsoft.com/office/drawing/2014/main" id="{006E444A-69A1-3C44-42A7-CADB28347B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3124200"/>
            <a:ext cx="16764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>
            <a:extLst>
              <a:ext uri="{FF2B5EF4-FFF2-40B4-BE49-F238E27FC236}">
                <a16:creationId xmlns:a16="http://schemas.microsoft.com/office/drawing/2014/main" id="{BD1518DA-0E51-9877-C564-16E239363DD4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3276600"/>
            <a:ext cx="4267200" cy="2043113"/>
            <a:chOff x="1632" y="2064"/>
            <a:chExt cx="2688" cy="1287"/>
          </a:xfrm>
        </p:grpSpPr>
        <p:sp>
          <p:nvSpPr>
            <p:cNvPr id="89099" name="Oval 11">
              <a:extLst>
                <a:ext uri="{FF2B5EF4-FFF2-40B4-BE49-F238E27FC236}">
                  <a16:creationId xmlns:a16="http://schemas.microsoft.com/office/drawing/2014/main" id="{36C81CD7-230C-175E-C856-3481640EE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832"/>
              <a:ext cx="1104" cy="288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9100" name="Oval 12">
              <a:extLst>
                <a:ext uri="{FF2B5EF4-FFF2-40B4-BE49-F238E27FC236}">
                  <a16:creationId xmlns:a16="http://schemas.microsoft.com/office/drawing/2014/main" id="{D74C9EDF-8AA2-2FFF-C44A-9A56E818A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2832"/>
              <a:ext cx="1104" cy="288"/>
            </a:xfrm>
            <a:prstGeom prst="ellipse">
              <a:avLst/>
            </a:prstGeom>
            <a:solidFill>
              <a:srgbClr val="99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9101" name="Line 13">
              <a:extLst>
                <a:ext uri="{FF2B5EF4-FFF2-40B4-BE49-F238E27FC236}">
                  <a16:creationId xmlns:a16="http://schemas.microsoft.com/office/drawing/2014/main" id="{567BDB71-C0B0-4C59-D760-6DEDCF7828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48" y="2064"/>
              <a:ext cx="912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2" name="Line 14">
              <a:extLst>
                <a:ext uri="{FF2B5EF4-FFF2-40B4-BE49-F238E27FC236}">
                  <a16:creationId xmlns:a16="http://schemas.microsoft.com/office/drawing/2014/main" id="{2B7B1031-A663-D849-76D6-4704BF33A5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064"/>
              <a:ext cx="144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3" name="Text Box 15">
              <a:extLst>
                <a:ext uri="{FF2B5EF4-FFF2-40B4-BE49-F238E27FC236}">
                  <a16:creationId xmlns:a16="http://schemas.microsoft.com/office/drawing/2014/main" id="{FF4E1992-840F-FC86-FEA9-A2C9B24688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3120"/>
              <a:ext cx="13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Communication ports</a:t>
              </a:r>
            </a:p>
          </p:txBody>
        </p:sp>
      </p:grpSp>
      <p:sp>
        <p:nvSpPr>
          <p:cNvPr id="89091" name="Oval 2">
            <a:extLst>
              <a:ext uri="{FF2B5EF4-FFF2-40B4-BE49-F238E27FC236}">
                <a16:creationId xmlns:a16="http://schemas.microsoft.com/office/drawing/2014/main" id="{758CAD52-BBA2-D37D-E7A0-2C2CE1F65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895600"/>
            <a:ext cx="1752600" cy="457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4A7B99B6-CAB7-B995-94A9-549EAF732C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Port Example</a:t>
            </a:r>
          </a:p>
        </p:txBody>
      </p:sp>
      <p:sp>
        <p:nvSpPr>
          <p:cNvPr id="89093" name="Rectangle 4">
            <a:extLst>
              <a:ext uri="{FF2B5EF4-FFF2-40B4-BE49-F238E27FC236}">
                <a16:creationId xmlns:a16="http://schemas.microsoft.com/office/drawing/2014/main" id="{36976A2F-F0EB-9C61-A918-689F84411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094" name="Rectangle 5">
            <a:extLst>
              <a:ext uri="{FF2B5EF4-FFF2-40B4-BE49-F238E27FC236}">
                <a16:creationId xmlns:a16="http://schemas.microsoft.com/office/drawing/2014/main" id="{EA053804-FE43-EA33-4989-45D4B9074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9095" name="Text Box 6">
            <a:extLst>
              <a:ext uri="{FF2B5EF4-FFF2-40B4-BE49-F238E27FC236}">
                <a16:creationId xmlns:a16="http://schemas.microsoft.com/office/drawing/2014/main" id="{7CDD0D5A-ADA7-6756-A5BF-811619312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410200"/>
            <a:ext cx="163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Client process</a:t>
            </a:r>
          </a:p>
        </p:txBody>
      </p:sp>
      <p:sp>
        <p:nvSpPr>
          <p:cNvPr id="89096" name="Text Box 7">
            <a:extLst>
              <a:ext uri="{FF2B5EF4-FFF2-40B4-BE49-F238E27FC236}">
                <a16:creationId xmlns:a16="http://schemas.microsoft.com/office/drawing/2014/main" id="{4DBE3F1D-57C7-ACBD-8CEB-1F09A2D72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373688"/>
            <a:ext cx="172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Server process</a:t>
            </a:r>
          </a:p>
        </p:txBody>
      </p:sp>
      <p:sp>
        <p:nvSpPr>
          <p:cNvPr id="89097" name="Text Box 8">
            <a:extLst>
              <a:ext uri="{FF2B5EF4-FFF2-40B4-BE49-F238E27FC236}">
                <a16:creationId xmlns:a16="http://schemas.microsoft.com/office/drawing/2014/main" id="{A201D9EF-4EA4-C305-7A93-54C46188D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89098" name="Text Box 9">
            <a:extLst>
              <a:ext uri="{FF2B5EF4-FFF2-40B4-BE49-F238E27FC236}">
                <a16:creationId xmlns:a16="http://schemas.microsoft.com/office/drawing/2014/main" id="{3D561A05-3BD0-EF30-3789-C4B685E6B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528888"/>
            <a:ext cx="166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Connection 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Oval 3">
            <a:extLst>
              <a:ext uri="{FF2B5EF4-FFF2-40B4-BE49-F238E27FC236}">
                <a16:creationId xmlns:a16="http://schemas.microsoft.com/office/drawing/2014/main" id="{B5785EF1-12AA-9084-E241-2A25570AC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95800"/>
            <a:ext cx="1752600" cy="457200"/>
          </a:xfrm>
          <a:prstGeom prst="ellipse">
            <a:avLst/>
          </a:prstGeom>
          <a:solidFill>
            <a:srgbClr val="99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1139" name="Oval 4">
            <a:extLst>
              <a:ext uri="{FF2B5EF4-FFF2-40B4-BE49-F238E27FC236}">
                <a16:creationId xmlns:a16="http://schemas.microsoft.com/office/drawing/2014/main" id="{C16C77F5-36BC-C35D-33A3-E58E39F1D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495800"/>
            <a:ext cx="1752600" cy="457200"/>
          </a:xfrm>
          <a:prstGeom prst="ellipse">
            <a:avLst/>
          </a:prstGeom>
          <a:solidFill>
            <a:srgbClr val="99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1140" name="Text Box 7">
            <a:extLst>
              <a:ext uri="{FF2B5EF4-FFF2-40B4-BE49-F238E27FC236}">
                <a16:creationId xmlns:a16="http://schemas.microsoft.com/office/drawing/2014/main" id="{B6C0CDF5-E1EA-7BD8-D5ED-9B3FC25A5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953000"/>
            <a:ext cx="2171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Communication ports</a:t>
            </a:r>
          </a:p>
        </p:txBody>
      </p:sp>
      <p:sp>
        <p:nvSpPr>
          <p:cNvPr id="91141" name="Oval 8">
            <a:extLst>
              <a:ext uri="{FF2B5EF4-FFF2-40B4-BE49-F238E27FC236}">
                <a16:creationId xmlns:a16="http://schemas.microsoft.com/office/drawing/2014/main" id="{E4673458-8788-E8E4-5BFC-4706ED9BF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895600"/>
            <a:ext cx="1752600" cy="457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1142" name="Rectangle 9">
            <a:extLst>
              <a:ext uri="{FF2B5EF4-FFF2-40B4-BE49-F238E27FC236}">
                <a16:creationId xmlns:a16="http://schemas.microsoft.com/office/drawing/2014/main" id="{5AB3473C-C9A7-BA08-EC93-8BCD15B21A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Port Example</a:t>
            </a:r>
          </a:p>
        </p:txBody>
      </p:sp>
      <p:sp>
        <p:nvSpPr>
          <p:cNvPr id="91143" name="Rectangle 10">
            <a:extLst>
              <a:ext uri="{FF2B5EF4-FFF2-40B4-BE49-F238E27FC236}">
                <a16:creationId xmlns:a16="http://schemas.microsoft.com/office/drawing/2014/main" id="{08B43DBD-3B85-6E12-3270-56E9DB194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1144" name="Rectangle 11">
            <a:extLst>
              <a:ext uri="{FF2B5EF4-FFF2-40B4-BE49-F238E27FC236}">
                <a16:creationId xmlns:a16="http://schemas.microsoft.com/office/drawing/2014/main" id="{FD1BB86F-7160-BE88-E0D2-BA0712FB8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1145" name="Text Box 12">
            <a:extLst>
              <a:ext uri="{FF2B5EF4-FFF2-40B4-BE49-F238E27FC236}">
                <a16:creationId xmlns:a16="http://schemas.microsoft.com/office/drawing/2014/main" id="{A2A1C956-2563-9D30-72A6-EE043AEF6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410200"/>
            <a:ext cx="163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Client process</a:t>
            </a:r>
          </a:p>
        </p:txBody>
      </p:sp>
      <p:sp>
        <p:nvSpPr>
          <p:cNvPr id="91146" name="Text Box 13">
            <a:extLst>
              <a:ext uri="{FF2B5EF4-FFF2-40B4-BE49-F238E27FC236}">
                <a16:creationId xmlns:a16="http://schemas.microsoft.com/office/drawing/2014/main" id="{126AE0B9-6D51-9118-BBA1-47133EE63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373688"/>
            <a:ext cx="172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Server process</a:t>
            </a:r>
          </a:p>
        </p:txBody>
      </p:sp>
      <p:sp>
        <p:nvSpPr>
          <p:cNvPr id="91147" name="Text Box 14">
            <a:extLst>
              <a:ext uri="{FF2B5EF4-FFF2-40B4-BE49-F238E27FC236}">
                <a16:creationId xmlns:a16="http://schemas.microsoft.com/office/drawing/2014/main" id="{D456CDEC-16E3-9DD2-53E7-BC948E9CE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670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91148" name="Text Box 15">
            <a:extLst>
              <a:ext uri="{FF2B5EF4-FFF2-40B4-BE49-F238E27FC236}">
                <a16:creationId xmlns:a16="http://schemas.microsoft.com/office/drawing/2014/main" id="{E5AD9B9B-0F32-E84B-C668-ABB638DBA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528888"/>
            <a:ext cx="1663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Connection port</a:t>
            </a:r>
          </a:p>
        </p:txBody>
      </p:sp>
      <p:grpSp>
        <p:nvGrpSpPr>
          <p:cNvPr id="2" name="Group 18">
            <a:extLst>
              <a:ext uri="{FF2B5EF4-FFF2-40B4-BE49-F238E27FC236}">
                <a16:creationId xmlns:a16="http://schemas.microsoft.com/office/drawing/2014/main" id="{CCF0FFC8-97D5-EEC5-4C68-B58CDF9F429C}"/>
              </a:ext>
            </a:extLst>
          </p:cNvPr>
          <p:cNvGrpSpPr>
            <a:grpSpLocks/>
          </p:cNvGrpSpPr>
          <p:nvPr/>
        </p:nvGrpSpPr>
        <p:grpSpPr bwMode="auto">
          <a:xfrm>
            <a:off x="3975100" y="4052888"/>
            <a:ext cx="1358900" cy="671512"/>
            <a:chOff x="2504" y="2553"/>
            <a:chExt cx="856" cy="423"/>
          </a:xfrm>
        </p:grpSpPr>
        <p:sp>
          <p:nvSpPr>
            <p:cNvPr id="91150" name="Line 16">
              <a:extLst>
                <a:ext uri="{FF2B5EF4-FFF2-40B4-BE49-F238E27FC236}">
                  <a16:creationId xmlns:a16="http://schemas.microsoft.com/office/drawing/2014/main" id="{7B1D2248-17D9-4448-BB6A-FC54BE8717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976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1" name="Text Box 17">
              <a:extLst>
                <a:ext uri="{FF2B5EF4-FFF2-40B4-BE49-F238E27FC236}">
                  <a16:creationId xmlns:a16="http://schemas.microsoft.com/office/drawing/2014/main" id="{4CCDACE0-61B2-9A47-5491-9B1979B51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4" y="2553"/>
              <a:ext cx="8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Send request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A2B8E53B-1C5C-4AF3-1D70-F1CE44B374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Message Passing through Port Object Message Queues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75625F25-9E80-74BB-D330-ADC70E1F90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One of three methods in Windows to pass messages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1.  Client submits message to OS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2.  OS copies to receiver’s queue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3.  Receiver copies from queue to its own address space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0C80DFDF-CAF7-7B20-4AB8-9929263D3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Characteristics of Message Passing via Queues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3CBBF0F2-1E8C-1224-3287-BBA9CB94BC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Two message copies required</a:t>
            </a:r>
          </a:p>
          <a:p>
            <a:pPr eaLnBrk="1" hangingPunct="1"/>
            <a:r>
              <a:rPr lang="en-US" altLang="en-US"/>
              <a:t>Fixed-sized, fairly short message </a:t>
            </a:r>
          </a:p>
          <a:p>
            <a:pPr lvl="1" eaLnBrk="1" hangingPunct="1"/>
            <a:r>
              <a:rPr lang="en-US" altLang="en-US"/>
              <a:t>~256 bytes</a:t>
            </a:r>
          </a:p>
          <a:p>
            <a:pPr eaLnBrk="1" hangingPunct="1"/>
            <a:r>
              <a:rPr lang="en-US" altLang="en-US"/>
              <a:t>Port objects stored in system memory</a:t>
            </a:r>
          </a:p>
          <a:p>
            <a:pPr lvl="1" eaLnBrk="1" hangingPunct="1"/>
            <a:r>
              <a:rPr lang="en-US" altLang="en-US"/>
              <a:t>So always accessible to OS</a:t>
            </a:r>
          </a:p>
          <a:p>
            <a:pPr eaLnBrk="1" hangingPunct="1"/>
            <a:r>
              <a:rPr lang="en-US" altLang="en-US"/>
              <a:t>Fixed number of entries in message queue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518342FD-5364-7EF2-1BFE-9DE009287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Message Passing Through Shared Memory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01458E66-9BD6-5477-C85C-A5D36AA141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Used for messages larger than 256 bytes</a:t>
            </a:r>
          </a:p>
          <a:p>
            <a:pPr eaLnBrk="1" hangingPunct="1"/>
            <a:r>
              <a:rPr lang="en-US" altLang="en-US"/>
              <a:t>Client must create </a:t>
            </a:r>
            <a:r>
              <a:rPr lang="en-US" altLang="en-US" i="1"/>
              <a:t>section object</a:t>
            </a:r>
          </a:p>
          <a:p>
            <a:pPr lvl="1" eaLnBrk="1" hangingPunct="1"/>
            <a:r>
              <a:rPr lang="en-US" altLang="en-US"/>
              <a:t>Shared memory segment</a:t>
            </a:r>
          </a:p>
          <a:p>
            <a:pPr lvl="1" eaLnBrk="1" hangingPunct="1"/>
            <a:r>
              <a:rPr lang="en-US" altLang="en-US"/>
              <a:t>Of arbitrary size</a:t>
            </a:r>
          </a:p>
          <a:p>
            <a:pPr eaLnBrk="1" hangingPunct="1"/>
            <a:r>
              <a:rPr lang="en-US" altLang="en-US"/>
              <a:t>Message goes into the section</a:t>
            </a:r>
          </a:p>
          <a:p>
            <a:pPr eaLnBrk="1" hangingPunct="1"/>
            <a:r>
              <a:rPr lang="en-US" altLang="en-US"/>
              <a:t>Pointer to message sent to receiver’s queue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C196D85A-9190-42CF-27C1-1B1FF362DC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Setting up Section Objects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0CC85111-117D-3574-9140-B46FD38071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Pre-arranged through OS calls</a:t>
            </a:r>
          </a:p>
          <a:p>
            <a:pPr eaLnBrk="1" hangingPunct="1"/>
            <a:r>
              <a:rPr lang="en-US" altLang="en-US"/>
              <a:t>Using virtual memory to map segment into both sender and receiver’s address space</a:t>
            </a:r>
          </a:p>
          <a:p>
            <a:pPr eaLnBrk="1" hangingPunct="1"/>
            <a:r>
              <a:rPr lang="en-US" altLang="en-US"/>
              <a:t>If replies are large, need another segment for the receiver to store responses</a:t>
            </a:r>
          </a:p>
          <a:p>
            <a:pPr eaLnBrk="1" hangingPunct="1"/>
            <a:r>
              <a:rPr lang="en-US" altLang="en-US"/>
              <a:t>OS doesn’t format section objects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5E7A60B3-563D-9837-668F-F9C34B9867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Characteristics of Message Passing via Shared Memory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12034269-2A70-6B55-6165-F915A5E026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Capable of handling arbitrarily large transfers</a:t>
            </a:r>
          </a:p>
          <a:p>
            <a:pPr eaLnBrk="1" hangingPunct="1"/>
            <a:r>
              <a:rPr lang="en-US" altLang="en-US"/>
              <a:t>Sender and receiver can share a single copy of data</a:t>
            </a:r>
          </a:p>
          <a:p>
            <a:pPr lvl="1" eaLnBrk="1" hangingPunct="1"/>
            <a:r>
              <a:rPr lang="en-US" altLang="en-US"/>
              <a:t>i.e., data copied only once</a:t>
            </a:r>
          </a:p>
          <a:p>
            <a:pPr eaLnBrk="1" hangingPunct="1"/>
            <a:r>
              <a:rPr lang="en-US" altLang="en-US"/>
              <a:t>Requires pre-arrangement for section object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70898594-D30E-4449-77F7-0170CFFD03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Server Handling of Requests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79FB0628-B560-CAF1-72F2-8062C9B44C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Windows servers expect requests from multiple clients</a:t>
            </a:r>
          </a:p>
          <a:p>
            <a:pPr eaLnBrk="1" hangingPunct="1"/>
            <a:r>
              <a:rPr lang="en-US" altLang="en-US"/>
              <a:t>Typically, they have multiple threads to handle requests</a:t>
            </a:r>
          </a:p>
          <a:p>
            <a:pPr eaLnBrk="1" hangingPunct="1"/>
            <a:r>
              <a:rPr lang="en-US" altLang="en-US"/>
              <a:t>Must be sufficiently general to handle many different ports and section objects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46E3D3EE-46C5-22CD-BE4D-A0D0FA495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Message Passing Through Quick LRPC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6C577581-F771-6625-6D35-91697F9D08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Third way to pass messages in Windows</a:t>
            </a:r>
          </a:p>
          <a:p>
            <a:pPr eaLnBrk="1" hangingPunct="1"/>
            <a:r>
              <a:rPr lang="en-US" altLang="en-US"/>
              <a:t>Used exclusively with the Windows subsystem</a:t>
            </a:r>
          </a:p>
          <a:p>
            <a:pPr eaLnBrk="1" hangingPunct="1"/>
            <a:r>
              <a:rPr lang="en-US" altLang="en-US"/>
              <a:t>Like shared memory, but with a key difference</a:t>
            </a:r>
          </a:p>
          <a:p>
            <a:pPr lvl="1" eaLnBrk="1" hangingPunct="1"/>
            <a:r>
              <a:rPr lang="en-US" altLang="en-US"/>
              <a:t>Dedicated resources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131EB383-4B7B-EEE3-11BF-82C963FC59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Dedicated Resources in Quick LRPC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A4812A08-8345-D140-47CC-BD70AA436E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 avoid overhead of copying</a:t>
            </a:r>
          </a:p>
          <a:p>
            <a:pPr lvl="1" eaLnBrk="1" hangingPunct="1"/>
            <a:r>
              <a:rPr lang="en-US" altLang="en-US"/>
              <a:t>Notification messages to port queue</a:t>
            </a:r>
          </a:p>
          <a:p>
            <a:pPr lvl="1" eaLnBrk="1" hangingPunct="1"/>
            <a:r>
              <a:rPr lang="en-US" altLang="en-US"/>
              <a:t>And thread switching overhead</a:t>
            </a:r>
          </a:p>
          <a:p>
            <a:pPr eaLnBrk="1" hangingPunct="1"/>
            <a:r>
              <a:rPr lang="en-US" altLang="en-US"/>
              <a:t>Client sets up dedicated server thread only for its use</a:t>
            </a:r>
          </a:p>
          <a:p>
            <a:pPr eaLnBrk="1" hangingPunct="1"/>
            <a:r>
              <a:rPr lang="en-US" altLang="en-US"/>
              <a:t>Also dedicated 64KB section object</a:t>
            </a:r>
          </a:p>
          <a:p>
            <a:pPr eaLnBrk="1" hangingPunct="1"/>
            <a:r>
              <a:rPr lang="en-US" altLang="en-US"/>
              <a:t>And </a:t>
            </a:r>
            <a:r>
              <a:rPr lang="en-US" altLang="en-US" i="1"/>
              <a:t>event pair object</a:t>
            </a:r>
            <a:r>
              <a:rPr lang="en-US" altLang="en-US"/>
              <a:t> for synchronization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08CDD1D4-2917-D25B-6C59-508CB9463B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Characteristics of Quick LRPC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2B144457-5FB8-21C4-0995-B13FE7079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Transfers of limited size</a:t>
            </a:r>
          </a:p>
          <a:p>
            <a:pPr eaLnBrk="1" hangingPunct="1"/>
            <a:r>
              <a:rPr lang="en-US" altLang="en-US"/>
              <a:t>Very quick</a:t>
            </a:r>
          </a:p>
          <a:p>
            <a:pPr eaLnBrk="1" hangingPunct="1"/>
            <a:r>
              <a:rPr lang="en-US" altLang="en-US"/>
              <a:t>Minimal copying of anything</a:t>
            </a:r>
          </a:p>
          <a:p>
            <a:pPr eaLnBrk="1" hangingPunct="1"/>
            <a:r>
              <a:rPr lang="en-US" altLang="en-US"/>
              <a:t>Wasteful of OS resources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2982B2C4-3C5C-B3D0-DD31-7544F5E206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in Windows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38C7571A-307B-51B3-E7D2-2701C87620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Similar in most ways to other shared memory services</a:t>
            </a:r>
          </a:p>
          <a:p>
            <a:pPr eaLnBrk="1" hangingPunct="1"/>
            <a:r>
              <a:rPr lang="en-US" altLang="en-US"/>
              <a:t>Windows runs on multiprocessors, which complicates things</a:t>
            </a:r>
          </a:p>
          <a:p>
            <a:pPr eaLnBrk="1" hangingPunct="1"/>
            <a:r>
              <a:rPr lang="en-US" altLang="en-US"/>
              <a:t>Done through virtual memory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85D253FD-8789-8AF7-7094-B5B321124B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Sections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435353A9-AC07-BD8B-754A-2E361322C8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Block of memory shared by two or more processes</a:t>
            </a:r>
          </a:p>
          <a:p>
            <a:pPr lvl="1" eaLnBrk="1" hangingPunct="1"/>
            <a:r>
              <a:rPr lang="en-US" altLang="en-US"/>
              <a:t>Created with unique name</a:t>
            </a:r>
          </a:p>
          <a:p>
            <a:pPr eaLnBrk="1" hangingPunct="1"/>
            <a:r>
              <a:rPr lang="en-US" altLang="en-US"/>
              <a:t>Can be very, very large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EF1EA4CB-047E-2775-0975-96361C553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Section Views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9F8BB591-B767-E5D4-951A-D4B54E532E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process might not want to waste lots of its address space on big sections</a:t>
            </a:r>
          </a:p>
          <a:p>
            <a:pPr eaLnBrk="1" hangingPunct="1"/>
            <a:r>
              <a:rPr lang="en-US" altLang="en-US"/>
              <a:t>So, a process can have a </a:t>
            </a:r>
            <a:r>
              <a:rPr lang="en-US" altLang="en-US" i="1"/>
              <a:t>view</a:t>
            </a:r>
            <a:r>
              <a:rPr lang="en-US" altLang="en-US"/>
              <a:t> into a shared memory section</a:t>
            </a:r>
          </a:p>
          <a:p>
            <a:pPr eaLnBrk="1" hangingPunct="1"/>
            <a:r>
              <a:rPr lang="en-US" altLang="en-US"/>
              <a:t>Different processes can have different views of the same section</a:t>
            </a:r>
          </a:p>
          <a:p>
            <a:pPr eaLnBrk="1" hangingPunct="1"/>
            <a:r>
              <a:rPr lang="en-US" altLang="en-US"/>
              <a:t>Or multiple views for a single process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A08DD11F-7C87-E08F-ABA2-97A04C221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View Diagram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63DFE042-995C-AA75-9339-00C285B7E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554288"/>
            <a:ext cx="2057400" cy="2819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7764" name="Rectangle 4">
            <a:extLst>
              <a:ext uri="{FF2B5EF4-FFF2-40B4-BE49-F238E27FC236}">
                <a16:creationId xmlns:a16="http://schemas.microsoft.com/office/drawing/2014/main" id="{D31863BC-982E-E00B-D311-89ABADED8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554288"/>
            <a:ext cx="2057400" cy="28194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7765" name="Text Box 5">
            <a:extLst>
              <a:ext uri="{FF2B5EF4-FFF2-40B4-BE49-F238E27FC236}">
                <a16:creationId xmlns:a16="http://schemas.microsoft.com/office/drawing/2014/main" id="{734914CD-0683-CCD9-B582-1058EC2D7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5411788"/>
            <a:ext cx="1104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Process A</a:t>
            </a:r>
          </a:p>
        </p:txBody>
      </p:sp>
      <p:sp>
        <p:nvSpPr>
          <p:cNvPr id="117766" name="Text Box 6">
            <a:extLst>
              <a:ext uri="{FF2B5EF4-FFF2-40B4-BE49-F238E27FC236}">
                <a16:creationId xmlns:a16="http://schemas.microsoft.com/office/drawing/2014/main" id="{2ED2E316-AD58-1FDA-4001-21CA8489A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375275"/>
            <a:ext cx="109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Process B</a:t>
            </a:r>
          </a:p>
        </p:txBody>
      </p:sp>
      <p:sp>
        <p:nvSpPr>
          <p:cNvPr id="117767" name="Rectangle 17">
            <a:extLst>
              <a:ext uri="{FF2B5EF4-FFF2-40B4-BE49-F238E27FC236}">
                <a16:creationId xmlns:a16="http://schemas.microsoft.com/office/drawing/2014/main" id="{51F7FF3F-9FD8-D260-DF17-21F53FED6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81200"/>
            <a:ext cx="2057400" cy="38862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7768" name="Text Box 19">
            <a:extLst>
              <a:ext uri="{FF2B5EF4-FFF2-40B4-BE49-F238E27FC236}">
                <a16:creationId xmlns:a16="http://schemas.microsoft.com/office/drawing/2014/main" id="{E5B74E90-DF98-19EA-467B-7B8B51FD6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5867400"/>
            <a:ext cx="177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Physical memory</a:t>
            </a:r>
          </a:p>
        </p:txBody>
      </p:sp>
      <p:sp>
        <p:nvSpPr>
          <p:cNvPr id="117769" name="Rectangle 20">
            <a:extLst>
              <a:ext uri="{FF2B5EF4-FFF2-40B4-BE49-F238E27FC236}">
                <a16:creationId xmlns:a16="http://schemas.microsoft.com/office/drawing/2014/main" id="{53C0CA60-2346-19E0-BF87-380F9CB8B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200400"/>
            <a:ext cx="2057400" cy="12192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7770" name="Text Box 21">
            <a:extLst>
              <a:ext uri="{FF2B5EF4-FFF2-40B4-BE49-F238E27FC236}">
                <a16:creationId xmlns:a16="http://schemas.microsoft.com/office/drawing/2014/main" id="{680DCEE7-D27F-B7D8-3802-33719FFD8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657600"/>
            <a:ext cx="86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Section</a:t>
            </a:r>
          </a:p>
        </p:txBody>
      </p:sp>
      <p:sp>
        <p:nvSpPr>
          <p:cNvPr id="117771" name="Rectangle 22">
            <a:extLst>
              <a:ext uri="{FF2B5EF4-FFF2-40B4-BE49-F238E27FC236}">
                <a16:creationId xmlns:a16="http://schemas.microsoft.com/office/drawing/2014/main" id="{B00F6A7A-1386-8D1F-DADF-C9D588B4D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971800"/>
            <a:ext cx="20574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7772" name="Rectangle 23">
            <a:extLst>
              <a:ext uri="{FF2B5EF4-FFF2-40B4-BE49-F238E27FC236}">
                <a16:creationId xmlns:a16="http://schemas.microsoft.com/office/drawing/2014/main" id="{71218B47-F589-E05E-4162-563F0EEDD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200400"/>
            <a:ext cx="20574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7773" name="Line 24">
            <a:extLst>
              <a:ext uri="{FF2B5EF4-FFF2-40B4-BE49-F238E27FC236}">
                <a16:creationId xmlns:a16="http://schemas.microsoft.com/office/drawing/2014/main" id="{92BDC394-1265-A57E-B218-0B156040A2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971800"/>
            <a:ext cx="9144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74" name="Line 25">
            <a:extLst>
              <a:ext uri="{FF2B5EF4-FFF2-40B4-BE49-F238E27FC236}">
                <a16:creationId xmlns:a16="http://schemas.microsoft.com/office/drawing/2014/main" id="{F7FC82BA-144D-1EA4-2FCB-181D5226A2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429000"/>
            <a:ext cx="9144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75" name="Rectangle 26">
            <a:extLst>
              <a:ext uri="{FF2B5EF4-FFF2-40B4-BE49-F238E27FC236}">
                <a16:creationId xmlns:a16="http://schemas.microsoft.com/office/drawing/2014/main" id="{7336799D-1764-CA99-D8D2-8C371966C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819400"/>
            <a:ext cx="20574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7776" name="Rectangle 27">
            <a:extLst>
              <a:ext uri="{FF2B5EF4-FFF2-40B4-BE49-F238E27FC236}">
                <a16:creationId xmlns:a16="http://schemas.microsoft.com/office/drawing/2014/main" id="{81C5F0B1-3076-F7B7-8589-7861A6FA9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191000"/>
            <a:ext cx="2057400" cy="2286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7777" name="Line 28">
            <a:extLst>
              <a:ext uri="{FF2B5EF4-FFF2-40B4-BE49-F238E27FC236}">
                <a16:creationId xmlns:a16="http://schemas.microsoft.com/office/drawing/2014/main" id="{0D71D4AE-A717-FB41-87C8-859E96CED9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2819400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78" name="Line 29">
            <a:extLst>
              <a:ext uri="{FF2B5EF4-FFF2-40B4-BE49-F238E27FC236}">
                <a16:creationId xmlns:a16="http://schemas.microsoft.com/office/drawing/2014/main" id="{8443F599-86FD-14B5-E9AF-001BC52702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3048000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79" name="Line 30">
            <a:extLst>
              <a:ext uri="{FF2B5EF4-FFF2-40B4-BE49-F238E27FC236}">
                <a16:creationId xmlns:a16="http://schemas.microsoft.com/office/drawing/2014/main" id="{8060B4C1-37EF-824D-684E-D037966873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4419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80" name="Line 31">
            <a:extLst>
              <a:ext uri="{FF2B5EF4-FFF2-40B4-BE49-F238E27FC236}">
                <a16:creationId xmlns:a16="http://schemas.microsoft.com/office/drawing/2014/main" id="{934380C6-2419-A897-433E-E336015DD0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41910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81" name="Text Box 32">
            <a:extLst>
              <a:ext uri="{FF2B5EF4-FFF2-40B4-BE49-F238E27FC236}">
                <a16:creationId xmlns:a16="http://schemas.microsoft.com/office/drawing/2014/main" id="{BBB5FEB3-6C5F-7996-845B-D4444E1D1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667000"/>
            <a:ext cx="800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view 1</a:t>
            </a:r>
          </a:p>
        </p:txBody>
      </p:sp>
      <p:sp>
        <p:nvSpPr>
          <p:cNvPr id="117782" name="Text Box 33">
            <a:extLst>
              <a:ext uri="{FF2B5EF4-FFF2-40B4-BE49-F238E27FC236}">
                <a16:creationId xmlns:a16="http://schemas.microsoft.com/office/drawing/2014/main" id="{0BB70A5C-451D-3D10-F612-B6C79FA50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667000"/>
            <a:ext cx="800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view 2</a:t>
            </a:r>
          </a:p>
        </p:txBody>
      </p:sp>
      <p:sp>
        <p:nvSpPr>
          <p:cNvPr id="117783" name="Text Box 34">
            <a:extLst>
              <a:ext uri="{FF2B5EF4-FFF2-40B4-BE49-F238E27FC236}">
                <a16:creationId xmlns:a16="http://schemas.microsoft.com/office/drawing/2014/main" id="{99B94EE5-BDA0-6A5B-EA7B-F622D6247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00"/>
            <a:ext cx="800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view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313</TotalTime>
  <Words>1745</Words>
  <Application>Microsoft Office PowerPoint</Application>
  <PresentationFormat>On-screen Show (4:3)</PresentationFormat>
  <Paragraphs>359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Times New Roman</vt:lpstr>
      <vt:lpstr>Arial</vt:lpstr>
      <vt:lpstr>Wingdings</vt:lpstr>
      <vt:lpstr>Calibri</vt:lpstr>
      <vt:lpstr>Quadrant</vt:lpstr>
      <vt:lpstr>Interprocess Communications Continued</vt:lpstr>
      <vt:lpstr>Outline</vt:lpstr>
      <vt:lpstr>Shared Memory</vt:lpstr>
      <vt:lpstr>Shared Memory Diagram</vt:lpstr>
      <vt:lpstr>Problems with Shared Memory</vt:lpstr>
      <vt:lpstr>Synchronization</vt:lpstr>
      <vt:lpstr>Protection</vt:lpstr>
      <vt:lpstr>Pointers in Shared Memory</vt:lpstr>
      <vt:lpstr>Shared Memory Containing Pointers</vt:lpstr>
      <vt:lpstr>A Troublesome Pointer</vt:lpstr>
      <vt:lpstr>So, how do you share pointers?</vt:lpstr>
      <vt:lpstr>Copy-Time Pointer Translation</vt:lpstr>
      <vt:lpstr>Reference-Time Translation</vt:lpstr>
      <vt:lpstr>Pointer Swizzling</vt:lpstr>
      <vt:lpstr>Shared Memory in a Wide Virtual Address Space</vt:lpstr>
      <vt:lpstr>Wide Address Space Architectures</vt:lpstr>
      <vt:lpstr>Do we care?</vt:lpstr>
      <vt:lpstr>Implications of Single Shared Address Space</vt:lpstr>
      <vt:lpstr>Address Space and Protection Domain</vt:lpstr>
      <vt:lpstr>Separating the Concepts</vt:lpstr>
      <vt:lpstr>Context-Independent Addressing</vt:lpstr>
      <vt:lpstr>Uniform-Addressing Allows Easy Sharing</vt:lpstr>
      <vt:lpstr>To Opal System</vt:lpstr>
      <vt:lpstr>Protection Mechanisms for Uniform-Addressing</vt:lpstr>
      <vt:lpstr>Program Execution in Uniform-Access Memory</vt:lpstr>
      <vt:lpstr>Virtual Segments</vt:lpstr>
      <vt:lpstr>Persistent Memory in Opal</vt:lpstr>
      <vt:lpstr>Code Modules in Opal</vt:lpstr>
      <vt:lpstr>Address Space Reclamation</vt:lpstr>
      <vt:lpstr>Windows IPC</vt:lpstr>
      <vt:lpstr>Windows and Threads</vt:lpstr>
      <vt:lpstr>Windows and Client/Server Computing</vt:lpstr>
      <vt:lpstr>Client/Server Computing and RPC</vt:lpstr>
      <vt:lpstr>Local Remote Procedure Call (LRPC)</vt:lpstr>
      <vt:lpstr>Basic Flow of Control in LRPC</vt:lpstr>
      <vt:lpstr>LRPC Messaging Mechanisms</vt:lpstr>
      <vt:lpstr>Port Objects</vt:lpstr>
      <vt:lpstr>Connection Ports</vt:lpstr>
      <vt:lpstr>Communication Ports</vt:lpstr>
      <vt:lpstr>Windows Port Example</vt:lpstr>
      <vt:lpstr>Windows Port Example</vt:lpstr>
      <vt:lpstr>Windows Port Example</vt:lpstr>
      <vt:lpstr>Windows Port Example</vt:lpstr>
      <vt:lpstr>Message Passing through Port Object Message Queues</vt:lpstr>
      <vt:lpstr>Characteristics of Message Passing via Queues</vt:lpstr>
      <vt:lpstr>Message Passing Through Shared Memory</vt:lpstr>
      <vt:lpstr>Setting up Section Objects</vt:lpstr>
      <vt:lpstr>Characteristics of Message Passing via Shared Memory</vt:lpstr>
      <vt:lpstr>Server Handling of Requests</vt:lpstr>
      <vt:lpstr>Message Passing Through Quick LRPC</vt:lpstr>
      <vt:lpstr>Dedicated Resources in Quick LRPC</vt:lpstr>
      <vt:lpstr>Characteristics of Quick LRPC</vt:lpstr>
      <vt:lpstr>Shared Memory in Windows</vt:lpstr>
      <vt:lpstr>Shared Memory Sections</vt:lpstr>
      <vt:lpstr>Section Views</vt:lpstr>
      <vt:lpstr>Shared Memory View Diagram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An-I Wang</cp:lastModifiedBy>
  <cp:revision>99</cp:revision>
  <dcterms:created xsi:type="dcterms:W3CDTF">1601-01-01T00:00:00Z</dcterms:created>
  <dcterms:modified xsi:type="dcterms:W3CDTF">2026-09-17T15:15:50Z</dcterms:modified>
</cp:coreProperties>
</file>